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  <p:sldMasterId id="2147483727" r:id="rId2"/>
  </p:sldMasterIdLst>
  <p:notesMasterIdLst>
    <p:notesMasterId r:id="rId33"/>
  </p:notesMasterIdLst>
  <p:sldIdLst>
    <p:sldId id="409" r:id="rId3"/>
    <p:sldId id="410" r:id="rId4"/>
    <p:sldId id="408" r:id="rId5"/>
    <p:sldId id="411" r:id="rId6"/>
    <p:sldId id="414" r:id="rId7"/>
    <p:sldId id="415" r:id="rId8"/>
    <p:sldId id="413" r:id="rId9"/>
    <p:sldId id="423" r:id="rId10"/>
    <p:sldId id="416" r:id="rId11"/>
    <p:sldId id="417" r:id="rId12"/>
    <p:sldId id="418" r:id="rId13"/>
    <p:sldId id="419" r:id="rId14"/>
    <p:sldId id="420" r:id="rId15"/>
    <p:sldId id="421" r:id="rId16"/>
    <p:sldId id="422" r:id="rId17"/>
    <p:sldId id="424" r:id="rId18"/>
    <p:sldId id="425" r:id="rId19"/>
    <p:sldId id="426" r:id="rId20"/>
    <p:sldId id="427" r:id="rId21"/>
    <p:sldId id="428" r:id="rId22"/>
    <p:sldId id="429" r:id="rId23"/>
    <p:sldId id="430" r:id="rId24"/>
    <p:sldId id="432" r:id="rId25"/>
    <p:sldId id="433" r:id="rId26"/>
    <p:sldId id="434" r:id="rId27"/>
    <p:sldId id="439" r:id="rId28"/>
    <p:sldId id="435" r:id="rId29"/>
    <p:sldId id="437" r:id="rId30"/>
    <p:sldId id="436" r:id="rId31"/>
    <p:sldId id="438" r:id="rId32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314C"/>
    <a:srgbClr val="D0661C"/>
    <a:srgbClr val="D16828"/>
    <a:srgbClr val="0432FF"/>
    <a:srgbClr val="252E4A"/>
    <a:srgbClr val="9437FF"/>
    <a:srgbClr val="D06423"/>
    <a:srgbClr val="EABC9F"/>
    <a:srgbClr val="232F49"/>
    <a:srgbClr val="D067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13" autoAdjust="0"/>
    <p:restoredTop sz="90664" autoAdjust="0"/>
  </p:normalViewPr>
  <p:slideViewPr>
    <p:cSldViewPr>
      <p:cViewPr varScale="1">
        <p:scale>
          <a:sx n="132" d="100"/>
          <a:sy n="132" d="100"/>
        </p:scale>
        <p:origin x="792" y="108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-3822"/>
    </p:cViewPr>
  </p:sorterViewPr>
  <p:notesViewPr>
    <p:cSldViewPr>
      <p:cViewPr varScale="1">
        <p:scale>
          <a:sx n="96" d="100"/>
          <a:sy n="96" d="100"/>
        </p:scale>
        <p:origin x="368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24/03/2026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1690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-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20946" y="5550024"/>
            <a:ext cx="2411556" cy="322263"/>
          </a:xfrm>
          <a:prstGeom prst="rect">
            <a:avLst/>
          </a:prstGeom>
        </p:spPr>
        <p:txBody>
          <a:bodyPr/>
          <a:lstStyle>
            <a:lvl1pPr algn="ctr">
              <a:defRPr lang="fr-FR" sz="14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25/03/2026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632502" y="5550024"/>
            <a:ext cx="4896544" cy="322263"/>
          </a:xfrm>
          <a:prstGeom prst="rect">
            <a:avLst/>
          </a:prstGeom>
        </p:spPr>
        <p:txBody>
          <a:bodyPr/>
          <a:lstStyle>
            <a:lvl1pPr algn="ctr">
              <a:defRPr lang="en-US" sz="14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Atelier Accélérateurs, Recherche et Société - LPSC, Grenoble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0203" y="4325888"/>
            <a:ext cx="3312368" cy="738046"/>
          </a:xfrm>
          <a:prstGeom prst="rect">
            <a:avLst/>
          </a:prstGeom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8D03F8CC-93BB-4819-9C24-DAB232228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7955" y="1775870"/>
            <a:ext cx="7885384" cy="1021254"/>
          </a:xfrm>
        </p:spPr>
        <p:txBody>
          <a:bodyPr>
            <a:normAutofit/>
          </a:bodyPr>
          <a:lstStyle>
            <a:lvl1pPr algn="ctr">
              <a:defRPr lang="fr-FR" sz="36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long mais c’est un exemple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E98E2E17-2259-4CBA-8F00-FA07DEDA6F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2100" y="3159742"/>
            <a:ext cx="4317095" cy="576535"/>
          </a:xfrm>
        </p:spPr>
        <p:txBody>
          <a:bodyPr>
            <a:normAutofit/>
          </a:bodyPr>
          <a:lstStyle>
            <a:lvl1pPr marL="0" indent="0" algn="ctr">
              <a:buNone/>
              <a:defRPr lang="fr-FR" sz="2400" b="1" i="1" kern="1200" dirty="0" smtClean="0">
                <a:solidFill>
                  <a:srgbClr val="1D2845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Nom de l’oratrice/</a:t>
            </a:r>
            <a:r>
              <a:rPr lang="fr-FR" dirty="0" err="1"/>
              <a:t>teur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3777" y="56208"/>
            <a:ext cx="2945222" cy="785188"/>
          </a:xfrm>
          <a:prstGeom prst="rect">
            <a:avLst/>
          </a:prstGeom>
        </p:spPr>
      </p:pic>
      <p:cxnSp>
        <p:nvCxnSpPr>
          <p:cNvPr id="4" name="Connecteur droit 3"/>
          <p:cNvCxnSpPr/>
          <p:nvPr userDrawn="1"/>
        </p:nvCxnSpPr>
        <p:spPr>
          <a:xfrm flipH="1" flipV="1">
            <a:off x="0" y="428316"/>
            <a:ext cx="10772775" cy="19300"/>
          </a:xfrm>
          <a:prstGeom prst="line">
            <a:avLst/>
          </a:prstGeom>
          <a:ln w="28575">
            <a:solidFill>
              <a:srgbClr val="D066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394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cxnSp>
        <p:nvCxnSpPr>
          <p:cNvPr id="8" name="Connecteur droit 7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25/03/2026</a:t>
            </a:r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Atelier Accélérateurs, Recherche et Société - LPSC, Grenoble</a:t>
            </a:r>
            <a:endParaRPr lang="en-US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7640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cxnSp>
        <p:nvCxnSpPr>
          <p:cNvPr id="8" name="Connecteur droit 7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25/03/2026</a:t>
            </a:r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Atelier Accélérateurs, Recherche et Société - LPSC, Grenoble</a:t>
            </a:r>
            <a:endParaRPr lang="en-US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4868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7" name="Connecteur droit 6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25/03/2026</a:t>
            </a:r>
          </a:p>
        </p:txBody>
      </p:sp>
      <p:sp>
        <p:nvSpPr>
          <p:cNvPr id="9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Atelier Accélérateurs, Recherche et Société - LPSC, Grenoble</a:t>
            </a:r>
            <a:endParaRPr lang="en-US"/>
          </a:p>
        </p:txBody>
      </p:sp>
      <p:sp>
        <p:nvSpPr>
          <p:cNvPr id="10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8224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708900" y="322263"/>
            <a:ext cx="2322513" cy="5135562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41363" y="322263"/>
            <a:ext cx="6815137" cy="5135562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7" name="Connecteur droit 6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25/03/2026</a:t>
            </a:r>
          </a:p>
        </p:txBody>
      </p:sp>
      <p:sp>
        <p:nvSpPr>
          <p:cNvPr id="9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Atelier Accélérateurs, Recherche et Société - LPSC, Grenoble</a:t>
            </a:r>
            <a:endParaRPr lang="en-US"/>
          </a:p>
        </p:txBody>
      </p:sp>
      <p:sp>
        <p:nvSpPr>
          <p:cNvPr id="10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1820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-2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Connecteur droit 28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25/03/2026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Atelier Accélérateurs, Recherche et Société - LPSC, Grenoble</a:t>
            </a:r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3A7BA1AF-D220-4E05-997F-9A1601D6183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71544" y="1242984"/>
            <a:ext cx="4557712" cy="6125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24314C"/>
                </a:solidFill>
              </a:defRPr>
            </a:lvl1pPr>
          </a:lstStyle>
          <a:p>
            <a:r>
              <a:rPr lang="fr-FR" dirty="0"/>
              <a:t>Point numéro 1 :</a:t>
            </a:r>
          </a:p>
        </p:txBody>
      </p:sp>
      <p:sp>
        <p:nvSpPr>
          <p:cNvPr id="26" name="Espace réservé du contenu 5">
            <a:extLst>
              <a:ext uri="{FF2B5EF4-FFF2-40B4-BE49-F238E27FC236}">
                <a16:creationId xmlns:a16="http://schemas.microsoft.com/office/drawing/2014/main" id="{E7A17C2A-D70B-4C8D-A924-74F7A43B076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74687" y="1877616"/>
            <a:ext cx="4557712" cy="3399979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1">
                <a:solidFill>
                  <a:srgbClr val="D0671C"/>
                </a:solidFill>
              </a:defRPr>
            </a:lvl1pPr>
            <a:lvl2pPr>
              <a:defRPr sz="1600">
                <a:solidFill>
                  <a:srgbClr val="232F49"/>
                </a:solidFill>
              </a:defRPr>
            </a:lvl2pPr>
          </a:lstStyle>
          <a:p>
            <a:r>
              <a:rPr lang="fr-FR" sz="1800" dirty="0"/>
              <a:t>Sous point numéro 1</a:t>
            </a:r>
          </a:p>
          <a:p>
            <a:pPr lvl="1"/>
            <a:r>
              <a:rPr lang="fr-FR" sz="1800" dirty="0"/>
              <a:t>Sous </a:t>
            </a:r>
            <a:r>
              <a:rPr lang="fr-FR" sz="1800" dirty="0" err="1"/>
              <a:t>sous</a:t>
            </a:r>
            <a:r>
              <a:rPr lang="fr-FR" sz="1800" dirty="0"/>
              <a:t> point</a:t>
            </a:r>
          </a:p>
          <a:p>
            <a:pPr lvl="0"/>
            <a:r>
              <a:rPr lang="fr-FR" sz="1800" dirty="0"/>
              <a:t>Sous point numéro 2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C2044AB0-2F75-4A4D-865F-582989ACFF1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907717" y="1242984"/>
            <a:ext cx="4557712" cy="6125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24314C"/>
                </a:solidFill>
              </a:defRPr>
            </a:lvl1pPr>
          </a:lstStyle>
          <a:p>
            <a:r>
              <a:rPr lang="fr-FR" dirty="0"/>
              <a:t>Point numéro 2 :</a:t>
            </a:r>
          </a:p>
        </p:txBody>
      </p:sp>
      <p:sp>
        <p:nvSpPr>
          <p:cNvPr id="28" name="Espace réservé du contenu 5">
            <a:extLst>
              <a:ext uri="{FF2B5EF4-FFF2-40B4-BE49-F238E27FC236}">
                <a16:creationId xmlns:a16="http://schemas.microsoft.com/office/drawing/2014/main" id="{21931ED6-6A8B-4C76-B6C9-B53B3A54FF1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910860" y="1877616"/>
            <a:ext cx="4557712" cy="3399979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1">
                <a:solidFill>
                  <a:srgbClr val="D0671C"/>
                </a:solidFill>
              </a:defRPr>
            </a:lvl1pPr>
            <a:lvl2pPr>
              <a:defRPr sz="1400">
                <a:solidFill>
                  <a:srgbClr val="232F49"/>
                </a:solidFill>
              </a:defRPr>
            </a:lvl2pPr>
          </a:lstStyle>
          <a:p>
            <a:r>
              <a:rPr lang="fr-FR" sz="1800" dirty="0"/>
              <a:t>Sous point numéro 1</a:t>
            </a:r>
          </a:p>
          <a:p>
            <a:pPr lvl="1"/>
            <a:r>
              <a:rPr lang="fr-FR" sz="1800" dirty="0"/>
              <a:t>Avantages</a:t>
            </a:r>
          </a:p>
          <a:p>
            <a:pPr lvl="1"/>
            <a:r>
              <a:rPr lang="fr-FR" sz="1800" dirty="0"/>
              <a:t>Inconvénients</a:t>
            </a:r>
          </a:p>
          <a:p>
            <a:pPr lvl="0"/>
            <a:r>
              <a:rPr lang="fr-FR" sz="1800" dirty="0"/>
              <a:t>Sous point numéro 2</a:t>
            </a:r>
          </a:p>
          <a:p>
            <a:pPr lvl="1"/>
            <a:endParaRPr lang="fr-FR" sz="1800" dirty="0"/>
          </a:p>
        </p:txBody>
      </p:sp>
      <p:sp>
        <p:nvSpPr>
          <p:cNvPr id="38" name="Titre 37">
            <a:extLst>
              <a:ext uri="{FF2B5EF4-FFF2-40B4-BE49-F238E27FC236}">
                <a16:creationId xmlns:a16="http://schemas.microsoft.com/office/drawing/2014/main" id="{3139473C-8628-4063-B4CB-A557501D7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8155" y="0"/>
            <a:ext cx="4320480" cy="653480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lang="fr-FR" sz="2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trop long qui du coup tient sur 2 lignes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2391" y="50805"/>
            <a:ext cx="1008112" cy="224623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827" y="117896"/>
            <a:ext cx="1680651" cy="448058"/>
          </a:xfrm>
          <a:prstGeom prst="rect">
            <a:avLst/>
          </a:prstGeom>
        </p:spPr>
      </p:pic>
      <p:cxnSp>
        <p:nvCxnSpPr>
          <p:cNvPr id="32" name="Connecteur droit 31"/>
          <p:cNvCxnSpPr/>
          <p:nvPr userDrawn="1"/>
        </p:nvCxnSpPr>
        <p:spPr>
          <a:xfrm flipH="1">
            <a:off x="1" y="332013"/>
            <a:ext cx="10772774" cy="654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332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20946" y="5550024"/>
            <a:ext cx="2411556" cy="322263"/>
          </a:xfrm>
          <a:prstGeom prst="rect">
            <a:avLst/>
          </a:prstGeom>
        </p:spPr>
        <p:txBody>
          <a:bodyPr/>
          <a:lstStyle>
            <a:lvl1pPr algn="ctr">
              <a:defRPr lang="fr-FR" sz="14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25/03/2026</a:t>
            </a:r>
          </a:p>
        </p:txBody>
      </p:sp>
      <p:sp>
        <p:nvSpPr>
          <p:cNvPr id="11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632502" y="5550024"/>
            <a:ext cx="4896544" cy="322263"/>
          </a:xfrm>
          <a:prstGeom prst="rect">
            <a:avLst/>
          </a:prstGeom>
        </p:spPr>
        <p:txBody>
          <a:bodyPr/>
          <a:lstStyle>
            <a:lvl1pPr algn="ctr">
              <a:defRPr lang="en-US" sz="14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Atelier Accélérateurs, Recherche et Société - LPSC, Grenoble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0203" y="4325888"/>
            <a:ext cx="3312368" cy="738046"/>
          </a:xfrm>
          <a:prstGeom prst="rect">
            <a:avLst/>
          </a:prstGeom>
        </p:spPr>
      </p:pic>
      <p:sp>
        <p:nvSpPr>
          <p:cNvPr id="13" name="Titre 9">
            <a:extLst>
              <a:ext uri="{FF2B5EF4-FFF2-40B4-BE49-F238E27FC236}">
                <a16:creationId xmlns:a16="http://schemas.microsoft.com/office/drawing/2014/main" id="{8D03F8CC-93BB-4819-9C24-DAB232228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7955" y="1775870"/>
            <a:ext cx="7885384" cy="1021254"/>
          </a:xfrm>
        </p:spPr>
        <p:txBody>
          <a:bodyPr>
            <a:normAutofit/>
          </a:bodyPr>
          <a:lstStyle>
            <a:lvl1pPr algn="ctr">
              <a:defRPr lang="fr-FR" sz="36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long mais c’est un exemple</a:t>
            </a:r>
          </a:p>
        </p:txBody>
      </p:sp>
      <p:sp>
        <p:nvSpPr>
          <p:cNvPr id="14" name="Espace réservé du texte 19">
            <a:extLst>
              <a:ext uri="{FF2B5EF4-FFF2-40B4-BE49-F238E27FC236}">
                <a16:creationId xmlns:a16="http://schemas.microsoft.com/office/drawing/2014/main" id="{E98E2E17-2259-4CBA-8F00-FA07DEDA6F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2100" y="3159742"/>
            <a:ext cx="4317095" cy="576535"/>
          </a:xfrm>
        </p:spPr>
        <p:txBody>
          <a:bodyPr>
            <a:normAutofit/>
          </a:bodyPr>
          <a:lstStyle>
            <a:lvl1pPr marL="0" indent="0" algn="ctr">
              <a:buNone/>
              <a:defRPr lang="fr-FR" sz="2400" b="1" i="1" kern="1200" dirty="0" smtClean="0">
                <a:solidFill>
                  <a:srgbClr val="1D2845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Nom de l’oratrice/</a:t>
            </a:r>
            <a:r>
              <a:rPr lang="fr-FR" dirty="0" err="1"/>
              <a:t>teur</a:t>
            </a:r>
            <a:endParaRPr lang="fr-FR" dirty="0"/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3777" y="56208"/>
            <a:ext cx="2945222" cy="785188"/>
          </a:xfrm>
          <a:prstGeom prst="rect">
            <a:avLst/>
          </a:prstGeom>
        </p:spPr>
      </p:pic>
      <p:cxnSp>
        <p:nvCxnSpPr>
          <p:cNvPr id="16" name="Connecteur droit 15"/>
          <p:cNvCxnSpPr/>
          <p:nvPr userDrawn="1"/>
        </p:nvCxnSpPr>
        <p:spPr>
          <a:xfrm flipH="1" flipV="1">
            <a:off x="0" y="428316"/>
            <a:ext cx="10772775" cy="19300"/>
          </a:xfrm>
          <a:prstGeom prst="line">
            <a:avLst/>
          </a:prstGeom>
          <a:ln w="28575">
            <a:solidFill>
              <a:srgbClr val="D066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6780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/>
          <p:cNvCxnSpPr/>
          <p:nvPr userDrawn="1"/>
        </p:nvCxnSpPr>
        <p:spPr>
          <a:xfrm flipH="1">
            <a:off x="1" y="332013"/>
            <a:ext cx="10772774" cy="654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D0661C"/>
                </a:solidFill>
              </a:defRPr>
            </a:lvl1pPr>
            <a:lvl2pPr>
              <a:defRPr>
                <a:solidFill>
                  <a:srgbClr val="252E4A"/>
                </a:solidFill>
              </a:defRPr>
            </a:lvl2pPr>
            <a:lvl3pPr>
              <a:defRPr>
                <a:solidFill>
                  <a:srgbClr val="D0661C"/>
                </a:solidFill>
              </a:defRPr>
            </a:lvl3pPr>
            <a:lvl4pPr>
              <a:defRPr>
                <a:solidFill>
                  <a:srgbClr val="252E4A"/>
                </a:solidFill>
              </a:defRPr>
            </a:lvl4pPr>
            <a:lvl5pPr>
              <a:defRPr>
                <a:solidFill>
                  <a:srgbClr val="D0661C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Titre 37">
            <a:extLst>
              <a:ext uri="{FF2B5EF4-FFF2-40B4-BE49-F238E27FC236}">
                <a16:creationId xmlns:a16="http://schemas.microsoft.com/office/drawing/2014/main" id="{3139473C-8628-4063-B4CB-A557501D7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8155" y="0"/>
            <a:ext cx="4320480" cy="653480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lang="fr-FR" sz="2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trop long qui du coup tient sur 2 lignes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2391" y="50805"/>
            <a:ext cx="1008112" cy="22462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827" y="117896"/>
            <a:ext cx="1680651" cy="448058"/>
          </a:xfrm>
          <a:prstGeom prst="rect">
            <a:avLst/>
          </a:prstGeom>
        </p:spPr>
      </p:pic>
      <p:cxnSp>
        <p:nvCxnSpPr>
          <p:cNvPr id="11" name="Connecteur droit 10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25/03/2026</a:t>
            </a:r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Atelier Accélérateurs, Recherche et Société - LPSC, Grenoble</a:t>
            </a:r>
            <a:endParaRPr lang="en-US"/>
          </a:p>
        </p:txBody>
      </p:sp>
      <p:sp>
        <p:nvSpPr>
          <p:cNvPr id="14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8224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5013" y="1511300"/>
            <a:ext cx="9291637" cy="25193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35013" y="4054475"/>
            <a:ext cx="9291637" cy="132556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cxnSp>
        <p:nvCxnSpPr>
          <p:cNvPr id="11" name="Connecteur droit 10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25/03/2026</a:t>
            </a:r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Atelier Accélérateurs, Recherche et Société - LPSC, Grenoble</a:t>
            </a:r>
            <a:endParaRPr lang="en-US"/>
          </a:p>
        </p:txBody>
      </p:sp>
      <p:sp>
        <p:nvSpPr>
          <p:cNvPr id="14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5" name="Connecteur droit 14"/>
          <p:cNvCxnSpPr/>
          <p:nvPr userDrawn="1"/>
        </p:nvCxnSpPr>
        <p:spPr>
          <a:xfrm flipH="1">
            <a:off x="1" y="332013"/>
            <a:ext cx="10772774" cy="654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re 37">
            <a:extLst>
              <a:ext uri="{FF2B5EF4-FFF2-40B4-BE49-F238E27FC236}">
                <a16:creationId xmlns:a16="http://schemas.microsoft.com/office/drawing/2014/main" id="{3139473C-8628-4063-B4CB-A557501D7A1D}"/>
              </a:ext>
            </a:extLst>
          </p:cNvPr>
          <p:cNvSpPr txBox="1">
            <a:spLocks/>
          </p:cNvSpPr>
          <p:nvPr userDrawn="1"/>
        </p:nvSpPr>
        <p:spPr>
          <a:xfrm>
            <a:off x="3298155" y="0"/>
            <a:ext cx="4320480" cy="65348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/>
              <a:t>Voici un titre un peu trop long qui du coup tient sur 2 lignes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2391" y="50805"/>
            <a:ext cx="1008112" cy="224623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827" y="117896"/>
            <a:ext cx="1680651" cy="44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36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41363" y="1612900"/>
            <a:ext cx="4568825" cy="3844925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462588" y="1612900"/>
            <a:ext cx="4568825" cy="384492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12" name="Connecteur droit 11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25/03/2026</a:t>
            </a:r>
          </a:p>
        </p:txBody>
      </p:sp>
      <p:sp>
        <p:nvSpPr>
          <p:cNvPr id="14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Atelier Accélérateurs, Recherche et Société - LPSC, Grenoble</a:t>
            </a:r>
            <a:endParaRPr lang="en-US"/>
          </a:p>
        </p:txBody>
      </p:sp>
      <p:sp>
        <p:nvSpPr>
          <p:cNvPr id="15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6" name="Connecteur droit 15"/>
          <p:cNvCxnSpPr/>
          <p:nvPr userDrawn="1"/>
        </p:nvCxnSpPr>
        <p:spPr>
          <a:xfrm flipH="1">
            <a:off x="1" y="332013"/>
            <a:ext cx="10772774" cy="654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re 37">
            <a:extLst>
              <a:ext uri="{FF2B5EF4-FFF2-40B4-BE49-F238E27FC236}">
                <a16:creationId xmlns:a16="http://schemas.microsoft.com/office/drawing/2014/main" id="{3139473C-8628-4063-B4CB-A557501D7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8155" y="0"/>
            <a:ext cx="4320480" cy="653480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lang="fr-FR" sz="2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trop long qui du coup tient sur 2 lignes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2391" y="50805"/>
            <a:ext cx="1008112" cy="224623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827" y="117896"/>
            <a:ext cx="1680651" cy="44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96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741363" y="2212975"/>
            <a:ext cx="4557712" cy="325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453063" y="2212975"/>
            <a:ext cx="4579937" cy="325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14" name="Connecteur droit 13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25/03/2026</a:t>
            </a:r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Atelier Accélérateurs, Recherche et Société - LPSC, Grenoble</a:t>
            </a:r>
            <a:endParaRPr lang="en-US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8" name="Connecteur droit 17"/>
          <p:cNvCxnSpPr/>
          <p:nvPr userDrawn="1"/>
        </p:nvCxnSpPr>
        <p:spPr>
          <a:xfrm flipH="1">
            <a:off x="1" y="332013"/>
            <a:ext cx="10772774" cy="654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re 37">
            <a:extLst>
              <a:ext uri="{FF2B5EF4-FFF2-40B4-BE49-F238E27FC236}">
                <a16:creationId xmlns:a16="http://schemas.microsoft.com/office/drawing/2014/main" id="{3139473C-8628-4063-B4CB-A557501D7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8155" y="0"/>
            <a:ext cx="4320480" cy="653480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lang="fr-FR" sz="2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trop long qui du coup tient sur 2 lignes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2391" y="50805"/>
            <a:ext cx="1008112" cy="224623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827" y="117896"/>
            <a:ext cx="1680651" cy="44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05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25/03/2026</a:t>
            </a:r>
          </a:p>
        </p:txBody>
      </p:sp>
      <p:sp>
        <p:nvSpPr>
          <p:cNvPr id="12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Atelier Accélérateurs, Recherche et Société - LPSC, Grenoble</a:t>
            </a:r>
            <a:endParaRPr lang="en-US"/>
          </a:p>
        </p:txBody>
      </p:sp>
      <p:sp>
        <p:nvSpPr>
          <p:cNvPr id="13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4" name="Connecteur droit 13"/>
          <p:cNvCxnSpPr/>
          <p:nvPr userDrawn="1"/>
        </p:nvCxnSpPr>
        <p:spPr>
          <a:xfrm flipH="1">
            <a:off x="1" y="332013"/>
            <a:ext cx="10772774" cy="654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re 37">
            <a:extLst>
              <a:ext uri="{FF2B5EF4-FFF2-40B4-BE49-F238E27FC236}">
                <a16:creationId xmlns:a16="http://schemas.microsoft.com/office/drawing/2014/main" id="{3139473C-8628-4063-B4CB-A557501D7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8155" y="0"/>
            <a:ext cx="4320480" cy="653480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lang="fr-FR" sz="2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trop long qui du coup tient sur 2 lignes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2391" y="50805"/>
            <a:ext cx="1008112" cy="22462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827" y="117896"/>
            <a:ext cx="1680651" cy="44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34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25/03/2026</a:t>
            </a:r>
          </a:p>
        </p:txBody>
      </p:sp>
      <p:sp>
        <p:nvSpPr>
          <p:cNvPr id="7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Atelier Accélérateurs, Recherche et Société - LPSC, Grenoble</a:t>
            </a:r>
            <a:endParaRPr lang="en-US"/>
          </a:p>
        </p:txBody>
      </p:sp>
      <p:sp>
        <p:nvSpPr>
          <p:cNvPr id="8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3549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25/03/2026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Atelier Accélérateurs, Recherche et Société - LPSC, Grenoble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5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25/03/2026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Atelier Accélérateurs, Recherche et Société - LPSC, Grenoble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08C4B-9C9B-41B6-8F4A-02E940D1FA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841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lens-initiative.org/wp-content/uploads/2022/08/LENS-Report-fin_doublepages.pdf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lpsc-indico.in2p3.fr/event/4219/contributions/8956/" TargetMode="External"/><Relationship Id="rId2" Type="http://schemas.openxmlformats.org/officeDocument/2006/relationships/hyperlink" Target="https://lpsc-indico.in2p3.fr/event/4219/contributions/8955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psc-indico.in2p3.fr/event/4219/contributions/8958/" TargetMode="External"/><Relationship Id="rId4" Type="http://schemas.openxmlformats.org/officeDocument/2006/relationships/hyperlink" Target="https://lpsc-indico.in2p3.fr/event/4219/contributions/8957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jpeg"/><Relationship Id="rId4" Type="http://schemas.openxmlformats.org/officeDocument/2006/relationships/image" Target="../media/image26.jpeg"/><Relationship Id="rId9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42254-023-00644-6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hyperlink" Target="https://doi.org/10.1007/BF02773204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cern.ch/event/275412/contributions/1617775/attachments/498907/689219/Energy.pdf" TargetMode="External"/><Relationship Id="rId3" Type="http://schemas.openxmlformats.org/officeDocument/2006/relationships/image" Target="../media/image6.png"/><Relationship Id="rId7" Type="http://schemas.openxmlformats.org/officeDocument/2006/relationships/hyperlink" Target="https://edms.cern.ch/ui/file/1325126/4/EuCARD2-Del-D3-1-Final.pdf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ijclab.in2p3.fr/event/5423/contributions/18497/attachments/14412/17887/enefficient_seidel.pdf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hyperlink" Target="https://proceedings.jacow.org/ipac2017/doi/JACoW-IPAC2017-FRXCB1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jacow.org/ipac2022/papers/frplygd1.pdf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8429/JACoW-IPAC2023-TUPM066" TargetMode="External"/><Relationship Id="rId4" Type="http://schemas.openxmlformats.org/officeDocument/2006/relationships/hyperlink" Target="https://jacow.org/linac2022/papers/tupoge02.pdf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07E79D7-683B-D25B-1D7B-B1B7068EF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12DB766-485F-252D-E3E2-095C8A059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Accélérateurs, Recherche et Société - LPSC, Grenoble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3BBE417E-A196-14CE-6061-F8FC58B49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963" y="1373560"/>
            <a:ext cx="7885384" cy="1495572"/>
          </a:xfrm>
        </p:spPr>
        <p:txBody>
          <a:bodyPr>
            <a:normAutofit fontScale="90000"/>
          </a:bodyPr>
          <a:lstStyle/>
          <a:p>
            <a:r>
              <a:rPr lang="fr-FR" dirty="0"/>
              <a:t>Machines en Développement </a:t>
            </a:r>
            <a:br>
              <a:rPr lang="fr-FR" dirty="0"/>
            </a:br>
            <a:r>
              <a:rPr lang="fr-FR" dirty="0"/>
              <a:t>et </a:t>
            </a:r>
            <a:br>
              <a:rPr lang="fr-FR" dirty="0"/>
            </a:br>
            <a:r>
              <a:rPr lang="fr-FR" dirty="0"/>
              <a:t>Défis Futurs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BD5FCD7-70BA-D088-829B-0993654415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7895" y="3267412"/>
            <a:ext cx="8856984" cy="576535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F. Bouly (LPSC), A. Chance (CEA) , N. </a:t>
            </a:r>
            <a:r>
              <a:rPr lang="fr-FR" dirty="0" err="1"/>
              <a:t>Pichoff</a:t>
            </a:r>
            <a:r>
              <a:rPr lang="fr-FR" dirty="0"/>
              <a:t>  (CEA), </a:t>
            </a:r>
            <a:br>
              <a:rPr lang="fr-FR" dirty="0"/>
            </a:br>
            <a:r>
              <a:rPr lang="fr-FR" dirty="0"/>
              <a:t>C. </a:t>
            </a:r>
            <a:r>
              <a:rPr lang="fr-FR" dirty="0" err="1"/>
              <a:t>Thaury</a:t>
            </a:r>
            <a:r>
              <a:rPr lang="fr-FR" dirty="0"/>
              <a:t> (LOA), D. </a:t>
            </a:r>
            <a:r>
              <a:rPr lang="fr-FR" dirty="0" err="1"/>
              <a:t>Uriot</a:t>
            </a:r>
            <a:r>
              <a:rPr lang="fr-FR" dirty="0"/>
              <a:t> (CEA)</a:t>
            </a:r>
          </a:p>
        </p:txBody>
      </p:sp>
    </p:spTree>
    <p:extLst>
      <p:ext uri="{BB962C8B-B14F-4D97-AF65-F5344CB8AC3E}">
        <p14:creationId xmlns:p14="http://schemas.microsoft.com/office/powerpoint/2010/main" val="419266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F794D85-FD1C-347A-B5B2-8796D6CF9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B5467F5-D09F-5CD5-2176-8AEBC8ACF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Accélérateurs, Recherche et Société - LPSC, Grenoble</a:t>
            </a:r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E979FE-EA79-F9B1-F500-0EC82933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733C39F1-E853-772A-594C-674CADD0D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Non-Destructive </a:t>
            </a:r>
            <a:r>
              <a:rPr lang="fr-FR" dirty="0" err="1"/>
              <a:t>Testing</a:t>
            </a: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F3563E5-09FC-1A56-940D-E3A8309CE06E}"/>
              </a:ext>
            </a:extLst>
          </p:cNvPr>
          <p:cNvPicPr/>
          <p:nvPr/>
        </p:nvPicPr>
        <p:blipFill>
          <a:blip r:embed="rId2"/>
          <a:srcRect b="1112"/>
          <a:stretch/>
        </p:blipFill>
        <p:spPr>
          <a:xfrm>
            <a:off x="584443" y="1555066"/>
            <a:ext cx="2425680" cy="3779280"/>
          </a:xfrm>
          <a:prstGeom prst="rect">
            <a:avLst/>
          </a:prstGeom>
          <a:ln w="0"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7405A4-B414-4EE2-DC16-2390621A3D18}"/>
              </a:ext>
            </a:extLst>
          </p:cNvPr>
          <p:cNvSpPr/>
          <p:nvPr/>
        </p:nvSpPr>
        <p:spPr>
          <a:xfrm>
            <a:off x="237815" y="5386265"/>
            <a:ext cx="3420380" cy="29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0" i="1" strike="noStrike" spc="-1" dirty="0">
                <a:solidFill>
                  <a:srgbClr val="004569"/>
                </a:solidFill>
                <a:latin typeface="FreeSans"/>
                <a:ea typeface="FreeSans"/>
              </a:rPr>
              <a:t>A. Ben-Ismail et al. APL 98, 264101 (2011)</a:t>
            </a:r>
            <a:endParaRPr lang="en-US" sz="1400" b="0" strike="noStrike" spc="-1" dirty="0">
              <a:latin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477678-28D4-0D6A-3F26-7281E56028D6}"/>
              </a:ext>
            </a:extLst>
          </p:cNvPr>
          <p:cNvSpPr/>
          <p:nvPr/>
        </p:nvSpPr>
        <p:spPr>
          <a:xfrm>
            <a:off x="202354" y="696551"/>
            <a:ext cx="3449925" cy="1334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spcAft>
                <a:spcPts val="425"/>
              </a:spcAft>
              <a:buNone/>
            </a:pPr>
            <a:r>
              <a:rPr lang="en-US" sz="1400" b="0" strike="noStrike" spc="-1" dirty="0">
                <a:solidFill>
                  <a:srgbClr val="004569"/>
                </a:solidFill>
                <a:latin typeface="Calibri "/>
                <a:ea typeface="Noto Sans CJK SC"/>
              </a:rPr>
              <a:t>The </a:t>
            </a:r>
            <a:r>
              <a:rPr lang="en-US" sz="1400" b="0" strike="noStrike" spc="-1" dirty="0" err="1">
                <a:solidFill>
                  <a:srgbClr val="004569"/>
                </a:solidFill>
                <a:latin typeface="Calibri "/>
                <a:ea typeface="FreeSans"/>
              </a:rPr>
              <a:t>μm</a:t>
            </a:r>
            <a:r>
              <a:rPr lang="en-US" sz="1400" b="0" strike="noStrike" spc="-1" dirty="0">
                <a:solidFill>
                  <a:srgbClr val="004569"/>
                </a:solidFill>
                <a:latin typeface="Calibri "/>
                <a:ea typeface="FreeSans"/>
              </a:rPr>
              <a:t>-scale source size enables radiography with a resolution of </a:t>
            </a:r>
            <a:br>
              <a:rPr sz="1400" dirty="0">
                <a:latin typeface="Calibri "/>
              </a:rPr>
            </a:br>
            <a:r>
              <a:rPr lang="en-US" sz="1400" b="0" strike="noStrike" spc="-1" dirty="0">
                <a:solidFill>
                  <a:srgbClr val="004569"/>
                </a:solidFill>
                <a:latin typeface="Calibri "/>
                <a:ea typeface="FreeSans"/>
              </a:rPr>
              <a:t>&lt; 30 </a:t>
            </a:r>
            <a:r>
              <a:rPr lang="en-US" sz="1400" b="0" strike="noStrike" spc="-1" dirty="0">
                <a:solidFill>
                  <a:srgbClr val="004569"/>
                </a:solidFill>
                <a:latin typeface="Calibri "/>
                <a:ea typeface="Noto Sans CJK SC"/>
              </a:rPr>
              <a:t> </a:t>
            </a:r>
            <a:r>
              <a:rPr lang="en-US" sz="1400" b="0" strike="noStrike" spc="-1" dirty="0" err="1">
                <a:solidFill>
                  <a:srgbClr val="004569"/>
                </a:solidFill>
                <a:latin typeface="Calibri "/>
                <a:ea typeface="FreeSans"/>
              </a:rPr>
              <a:t>μm</a:t>
            </a:r>
            <a:r>
              <a:rPr lang="en-US" sz="1400" b="0" strike="noStrike" spc="-1" dirty="0">
                <a:solidFill>
                  <a:srgbClr val="004569"/>
                </a:solidFill>
                <a:latin typeface="Calibri "/>
                <a:ea typeface="FreeSans"/>
              </a:rPr>
              <a:t>, with ~100 MeV electron beams</a:t>
            </a:r>
            <a:endParaRPr lang="en-US" sz="1400" b="0" strike="noStrike" spc="-1" dirty="0">
              <a:latin typeface="Calibri "/>
            </a:endParaRPr>
          </a:p>
          <a:p>
            <a:pPr>
              <a:lnSpc>
                <a:spcPct val="100000"/>
              </a:lnSpc>
              <a:spcAft>
                <a:spcPts val="425"/>
              </a:spcAft>
              <a:buNone/>
            </a:pPr>
            <a:endParaRPr lang="en-US" sz="1400" b="0" strike="noStrike" spc="-1" dirty="0">
              <a:latin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194C50-7D2F-2477-FB75-F9A4CF42FA89}"/>
              </a:ext>
            </a:extLst>
          </p:cNvPr>
          <p:cNvSpPr/>
          <p:nvPr/>
        </p:nvSpPr>
        <p:spPr>
          <a:xfrm>
            <a:off x="3891422" y="3749824"/>
            <a:ext cx="2989929" cy="1822426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1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_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E1DC601-46A2-C334-D5F1-F7F4B1079081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216010" y="1244471"/>
            <a:ext cx="3384374" cy="3991678"/>
          </a:xfrm>
          <a:prstGeom prst="rect">
            <a:avLst/>
          </a:prstGeom>
          <a:ln w="0"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4ECDE1B-D4A8-DC25-4AF9-015B7BA0F26F}"/>
              </a:ext>
            </a:extLst>
          </p:cNvPr>
          <p:cNvSpPr/>
          <p:nvPr/>
        </p:nvSpPr>
        <p:spPr>
          <a:xfrm>
            <a:off x="3798994" y="1643168"/>
            <a:ext cx="3563280" cy="2065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600" b="1" strike="noStrike" spc="-1" dirty="0" err="1">
                <a:solidFill>
                  <a:srgbClr val="004569"/>
                </a:solidFill>
                <a:ea typeface="Noto Sans CJK SC"/>
              </a:rPr>
              <a:t>Multiscan</a:t>
            </a:r>
            <a:r>
              <a:rPr lang="en-US" sz="1600" b="1" strike="noStrike" spc="-1" dirty="0">
                <a:solidFill>
                  <a:srgbClr val="004569"/>
                </a:solidFill>
                <a:ea typeface="Noto Sans CJK SC"/>
              </a:rPr>
              <a:t> 3D project</a:t>
            </a:r>
            <a:endParaRPr lang="en-US" sz="1600" b="0" strike="noStrike" spc="-1" dirty="0"/>
          </a:p>
          <a:p>
            <a:pPr>
              <a:lnSpc>
                <a:spcPct val="100000"/>
              </a:lnSpc>
              <a:buNone/>
            </a:pPr>
            <a:r>
              <a:rPr lang="en-US" sz="1600" b="0" strike="noStrike" spc="-1" dirty="0">
                <a:solidFill>
                  <a:srgbClr val="004569"/>
                </a:solidFill>
                <a:ea typeface="Noto Sans CJK SC"/>
              </a:rPr>
              <a:t>The compactness enables multi-view imaging, which is key for tomography of cargo:</a:t>
            </a:r>
            <a:endParaRPr lang="en-US" sz="1600" b="0" strike="noStrike" spc="-1" dirty="0"/>
          </a:p>
          <a:p>
            <a:pPr>
              <a:lnSpc>
                <a:spcPct val="100000"/>
              </a:lnSpc>
              <a:buNone/>
            </a:pPr>
            <a:r>
              <a:rPr lang="en-US" sz="1600" b="0" strike="noStrike" spc="-1" dirty="0">
                <a:solidFill>
                  <a:srgbClr val="004569"/>
                </a:solidFill>
                <a:ea typeface="Noto Sans CJK SC"/>
              </a:rPr>
              <a:t>   - Gantry with tens of sources</a:t>
            </a:r>
            <a:endParaRPr lang="en-US" sz="1600" b="0" strike="noStrike" spc="-1" dirty="0"/>
          </a:p>
          <a:p>
            <a:pPr>
              <a:lnSpc>
                <a:spcPct val="100000"/>
              </a:lnSpc>
              <a:buNone/>
            </a:pPr>
            <a:r>
              <a:rPr lang="en-US" sz="1600" b="0" strike="noStrike" spc="-1" dirty="0">
                <a:solidFill>
                  <a:srgbClr val="004569"/>
                </a:solidFill>
                <a:ea typeface="Noto Sans CJK SC"/>
              </a:rPr>
              <a:t>   - mm source size</a:t>
            </a:r>
            <a:br>
              <a:rPr sz="1600" dirty="0"/>
            </a:br>
            <a:r>
              <a:rPr lang="en-US" sz="1600" b="0" strike="noStrike" spc="-1" dirty="0">
                <a:solidFill>
                  <a:srgbClr val="004569"/>
                </a:solidFill>
                <a:ea typeface="Noto Sans CJK SC"/>
              </a:rPr>
              <a:t>   - &lt;10 MeV electron energy</a:t>
            </a:r>
            <a:endParaRPr lang="en-US" sz="1600" b="0" strike="noStrike" spc="-1" dirty="0"/>
          </a:p>
          <a:p>
            <a:pPr>
              <a:lnSpc>
                <a:spcPct val="100000"/>
              </a:lnSpc>
              <a:buNone/>
            </a:pPr>
            <a:r>
              <a:rPr lang="en-US" sz="1600" b="0" strike="noStrike" spc="-1" dirty="0">
                <a:solidFill>
                  <a:srgbClr val="004569"/>
                </a:solidFill>
                <a:ea typeface="Noto Sans CJK SC"/>
              </a:rPr>
              <a:t>   - 1 shot per image </a:t>
            </a:r>
            <a:endParaRPr lang="en-US" sz="1600" b="0" strike="noStrike" spc="-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CAC512-57AE-03B0-D3D7-1E2B7B9F38E7}"/>
              </a:ext>
            </a:extLst>
          </p:cNvPr>
          <p:cNvSpPr/>
          <p:nvPr/>
        </p:nvSpPr>
        <p:spPr>
          <a:xfrm>
            <a:off x="7326349" y="518567"/>
            <a:ext cx="3599280" cy="87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600" b="0" strike="noStrike" spc="-1" dirty="0">
                <a:solidFill>
                  <a:srgbClr val="004569"/>
                </a:solidFill>
                <a:ea typeface="Noto Sans CJK SC"/>
              </a:rPr>
              <a:t>Detection of a drug simulant in a 1 m³ case filled with ceramics.</a:t>
            </a:r>
            <a:endParaRPr lang="en-US" sz="1600" b="0" strike="noStrike" spc="-1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3372CD7-A52D-8845-747E-A1478668264A}"/>
              </a:ext>
            </a:extLst>
          </p:cNvPr>
          <p:cNvPicPr/>
          <p:nvPr/>
        </p:nvPicPr>
        <p:blipFill>
          <a:blip r:embed="rId5"/>
          <a:srcRect t="37957" r="3156" b="38411"/>
          <a:stretch/>
        </p:blipFill>
        <p:spPr>
          <a:xfrm>
            <a:off x="4931074" y="696551"/>
            <a:ext cx="2248560" cy="547920"/>
          </a:xfrm>
          <a:prstGeom prst="rect">
            <a:avLst/>
          </a:prstGeom>
          <a:ln w="0"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E134529-7AE9-A8FF-17A1-EF5D38E480C8}"/>
              </a:ext>
            </a:extLst>
          </p:cNvPr>
          <p:cNvSpPr/>
          <p:nvPr/>
        </p:nvSpPr>
        <p:spPr>
          <a:xfrm>
            <a:off x="6194530" y="5372441"/>
            <a:ext cx="4340430" cy="33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600" b="1" u="sng" spc="-1" dirty="0">
                <a:solidFill>
                  <a:srgbClr val="004569"/>
                </a:solidFill>
                <a:latin typeface="Verdana"/>
                <a:ea typeface="DejaVu Sans"/>
              </a:rPr>
              <a:t>c</a:t>
            </a:r>
            <a:r>
              <a:rPr lang="en-US" sz="1600" b="1" u="sng" strike="noStrike" spc="-1" dirty="0">
                <a:solidFill>
                  <a:srgbClr val="004569"/>
                </a:solidFill>
                <a:latin typeface="Verdana"/>
                <a:ea typeface="DejaVu Sans"/>
              </a:rPr>
              <a:t>f. Guillaume </a:t>
            </a:r>
            <a:r>
              <a:rPr lang="en-US" sz="1600" b="1" u="sng" strike="noStrike" spc="-1" dirty="0" err="1">
                <a:solidFill>
                  <a:srgbClr val="004569"/>
                </a:solidFill>
                <a:latin typeface="Verdana"/>
                <a:ea typeface="DejaVu Sans"/>
              </a:rPr>
              <a:t>Chapelant’s</a:t>
            </a:r>
            <a:r>
              <a:rPr lang="en-US" sz="1600" b="1" u="sng" strike="noStrike" spc="-1" dirty="0">
                <a:solidFill>
                  <a:srgbClr val="004569"/>
                </a:solidFill>
                <a:latin typeface="Verdana"/>
                <a:ea typeface="DejaVu Sans"/>
              </a:rPr>
              <a:t> poster</a:t>
            </a:r>
            <a:endParaRPr lang="en-US" sz="1600" b="1" u="sng" strike="noStrike" spc="-1" dirty="0">
              <a:latin typeface="Arial"/>
            </a:endParaRPr>
          </a:p>
        </p:txBody>
      </p:sp>
      <p:sp>
        <p:nvSpPr>
          <p:cNvPr id="19" name="Connecteur droit 18">
            <a:extLst>
              <a:ext uri="{FF2B5EF4-FFF2-40B4-BE49-F238E27FC236}">
                <a16:creationId xmlns:a16="http://schemas.microsoft.com/office/drawing/2014/main" id="{EF0A3DCE-DB54-8960-2CDB-8AB04F015E4C}"/>
              </a:ext>
            </a:extLst>
          </p:cNvPr>
          <p:cNvSpPr/>
          <p:nvPr/>
        </p:nvSpPr>
        <p:spPr>
          <a:xfrm>
            <a:off x="3566820" y="532250"/>
            <a:ext cx="360" cy="5040000"/>
          </a:xfrm>
          <a:prstGeom prst="line">
            <a:avLst/>
          </a:prstGeom>
          <a:ln w="25200">
            <a:solidFill>
              <a:srgbClr val="00456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" name="Picture 2" descr="C:\Users\Haessler\ownCloud\admin_professional\LOA\LOA_logo_fond-clair.png">
            <a:extLst>
              <a:ext uri="{FF2B5EF4-FFF2-40B4-BE49-F238E27FC236}">
                <a16:creationId xmlns:a16="http://schemas.microsoft.com/office/drawing/2014/main" id="{A4293C8D-C33A-2B2C-40F3-02EC3AF4A95A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3634247" y="521453"/>
            <a:ext cx="614880" cy="7668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308025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449AB27-A9CA-FD61-D600-F3BE900D2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A328581-4EAA-DB39-676C-52567031B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Accélérateurs, Recherche et Société - LPSC, Grenoble</a:t>
            </a:r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0275854-CCAB-9179-D11D-1FBFB7663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5CDD0AA8-F8E3-0E0D-B757-FE0BEEF61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Radiobiology</a:t>
            </a:r>
            <a:r>
              <a:rPr lang="fr-FR" dirty="0"/>
              <a:t> – FLASH </a:t>
            </a:r>
            <a:r>
              <a:rPr lang="fr-FR" dirty="0" err="1"/>
              <a:t>effect</a:t>
            </a:r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33A9F9-115E-36B1-DDCC-F122250C0103}"/>
              </a:ext>
            </a:extLst>
          </p:cNvPr>
          <p:cNvSpPr/>
          <p:nvPr/>
        </p:nvSpPr>
        <p:spPr>
          <a:xfrm>
            <a:off x="130563" y="651368"/>
            <a:ext cx="6840000" cy="434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spcAft>
                <a:spcPts val="425"/>
              </a:spcAft>
              <a:buNone/>
            </a:pPr>
            <a:r>
              <a:rPr lang="en-US" sz="1600" b="1" strike="noStrike" spc="-1" dirty="0">
                <a:solidFill>
                  <a:srgbClr val="004569"/>
                </a:solidFill>
                <a:latin typeface="Verdana"/>
                <a:ea typeface="Noto Sans CJK SC"/>
              </a:rPr>
              <a:t>Laser plasma accelerators can deliver extreme dose rates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425"/>
              </a:spcAft>
              <a:buNone/>
            </a:pPr>
            <a:endParaRPr lang="en-US" sz="1600" b="0" strike="noStrike" spc="-1" dirty="0">
              <a:latin typeface="Arial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23ED3EBF-408E-A935-3FEF-0172FA650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63" y="1085528"/>
            <a:ext cx="4591663" cy="2703503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9D2C7FA3-EA44-C739-BFDE-577482015F46}"/>
              </a:ext>
            </a:extLst>
          </p:cNvPr>
          <p:cNvGrpSpPr/>
          <p:nvPr/>
        </p:nvGrpSpPr>
        <p:grpSpPr>
          <a:xfrm>
            <a:off x="202354" y="4541911"/>
            <a:ext cx="1007569" cy="817687"/>
            <a:chOff x="362880" y="5490720"/>
            <a:chExt cx="1365120" cy="1025280"/>
          </a:xfrm>
        </p:grpSpPr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949CA51F-DBFE-B711-85DD-A42E526785E8}"/>
                </a:ext>
              </a:extLst>
            </p:cNvPr>
            <p:cNvGrpSpPr/>
            <p:nvPr/>
          </p:nvGrpSpPr>
          <p:grpSpPr>
            <a:xfrm>
              <a:off x="578160" y="5716800"/>
              <a:ext cx="969286" cy="583200"/>
              <a:chOff x="578160" y="5716800"/>
              <a:chExt cx="969286" cy="583200"/>
            </a:xfrm>
          </p:grpSpPr>
          <p:pic>
            <p:nvPicPr>
              <p:cNvPr id="31" name="Image 30">
                <a:extLst>
                  <a:ext uri="{FF2B5EF4-FFF2-40B4-BE49-F238E27FC236}">
                    <a16:creationId xmlns:a16="http://schemas.microsoft.com/office/drawing/2014/main" id="{1E69E63A-5AE8-297D-E075-74C0CE176A8E}"/>
                  </a:ext>
                </a:extLst>
              </p:cNvPr>
              <p:cNvPicPr/>
              <p:nvPr/>
            </p:nvPicPr>
            <p:blipFill>
              <a:blip r:embed="rId3"/>
              <a:stretch/>
            </p:blipFill>
            <p:spPr>
              <a:xfrm>
                <a:off x="578160" y="5716800"/>
                <a:ext cx="969286" cy="583200"/>
              </a:xfrm>
              <a:prstGeom prst="rect">
                <a:avLst/>
              </a:prstGeom>
              <a:ln w="0">
                <a:noFill/>
              </a:ln>
            </p:spPr>
          </p:pic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E37AE66-8CCE-3B84-95F4-80A48A0A358F}"/>
                </a:ext>
              </a:extLst>
            </p:cNvPr>
            <p:cNvSpPr/>
            <p:nvPr/>
          </p:nvSpPr>
          <p:spPr>
            <a:xfrm>
              <a:off x="362880" y="5490720"/>
              <a:ext cx="1365120" cy="1025280"/>
            </a:xfrm>
            <a:prstGeom prst="rect">
              <a:avLst/>
            </a:prstGeom>
            <a:noFill/>
            <a:ln w="29160">
              <a:solidFill>
                <a:srgbClr val="FF0000"/>
              </a:solidFill>
              <a:prstDash val="dot"/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DEC44DE0-2C96-83B5-D198-8364C0FAC1BB}"/>
              </a:ext>
            </a:extLst>
          </p:cNvPr>
          <p:cNvSpPr txBox="1"/>
          <p:nvPr/>
        </p:nvSpPr>
        <p:spPr>
          <a:xfrm>
            <a:off x="1346467" y="4052663"/>
            <a:ext cx="4039920" cy="1471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1" strike="noStrike" spc="-1" dirty="0">
                <a:solidFill>
                  <a:srgbClr val="004569"/>
                </a:solidFill>
                <a:latin typeface="+mn-lt"/>
                <a:ea typeface="Noto Sans CJK SC"/>
              </a:rPr>
              <a:t>Ultra-high instantaneous dose rate</a:t>
            </a:r>
            <a:r>
              <a:rPr lang="en-US" sz="1400" b="0" strike="noStrike" spc="-1" dirty="0">
                <a:solidFill>
                  <a:srgbClr val="004569"/>
                </a:solidFill>
                <a:latin typeface="+mn-lt"/>
                <a:ea typeface="Noto Sans CJK SC"/>
              </a:rPr>
              <a:t> with an average dose rate comparable to conventional radiotherapy.</a:t>
            </a:r>
            <a:endParaRPr lang="en-US" sz="1400" b="0" strike="noStrike" spc="-1" dirty="0">
              <a:solidFill>
                <a:srgbClr val="004569"/>
              </a:solidFill>
              <a:latin typeface="+mn-l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 dirty="0">
                <a:solidFill>
                  <a:srgbClr val="004569"/>
                </a:solidFill>
                <a:latin typeface="+mn-lt"/>
                <a:ea typeface="Noto Sans CJK SC"/>
              </a:rPr>
              <a:t>Low repetition rate (~1 Hz) necessitates total irradiation times largely exceeding 100 </a:t>
            </a:r>
            <a:r>
              <a:rPr lang="en-US" sz="1400" b="0" strike="noStrike" spc="-1" dirty="0" err="1">
                <a:solidFill>
                  <a:srgbClr val="004569"/>
                </a:solidFill>
                <a:latin typeface="+mn-lt"/>
                <a:ea typeface="Noto Sans CJK SC"/>
              </a:rPr>
              <a:t>ms.</a:t>
            </a:r>
            <a:endParaRPr lang="en-US" sz="1400" b="0" strike="noStrike" spc="-1" dirty="0">
              <a:solidFill>
                <a:srgbClr val="004569"/>
              </a:solidFill>
              <a:latin typeface="+mn-lt"/>
            </a:endParaRPr>
          </a:p>
        </p:txBody>
      </p:sp>
      <p:pic>
        <p:nvPicPr>
          <p:cNvPr id="61" name="Image 60">
            <a:extLst>
              <a:ext uri="{FF2B5EF4-FFF2-40B4-BE49-F238E27FC236}">
                <a16:creationId xmlns:a16="http://schemas.microsoft.com/office/drawing/2014/main" id="{ECE67D4A-3E8B-835D-3F7A-1EB6C287D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2451" y="995036"/>
            <a:ext cx="4248472" cy="4689490"/>
          </a:xfrm>
          <a:prstGeom prst="rect">
            <a:avLst/>
          </a:prstGeom>
        </p:spPr>
      </p:pic>
      <p:pic>
        <p:nvPicPr>
          <p:cNvPr id="62" name="Picture 2" descr="C:\Users\Haessler\ownCloud\admin_professional\LOA\LOA_logo_fond-clair.png">
            <a:extLst>
              <a:ext uri="{FF2B5EF4-FFF2-40B4-BE49-F238E27FC236}">
                <a16:creationId xmlns:a16="http://schemas.microsoft.com/office/drawing/2014/main" id="{AFD251BF-F3A6-544F-153A-4B11C7E25847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9058795" y="432048"/>
            <a:ext cx="559975" cy="653480"/>
          </a:xfrm>
          <a:prstGeom prst="rect">
            <a:avLst/>
          </a:prstGeom>
          <a:ln w="0">
            <a:noFill/>
          </a:ln>
        </p:spPr>
      </p:pic>
      <p:pic>
        <p:nvPicPr>
          <p:cNvPr id="1026" name="Picture 2" descr="Institut Curie : centre de lutte contre le cancer - Unicancer">
            <a:extLst>
              <a:ext uri="{FF2B5EF4-FFF2-40B4-BE49-F238E27FC236}">
                <a16:creationId xmlns:a16="http://schemas.microsoft.com/office/drawing/2014/main" id="{60B754E1-CDC9-00A3-24D3-05DBB6391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630" y="442346"/>
            <a:ext cx="731049" cy="73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577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6A788FC-B114-6179-AAD5-BDB667A4A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373C056-714C-939F-ACDB-7047582CF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Atelier Accélérateurs, Recherche et Société - LPSC, Grenoble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4D21D5-20F6-BCF0-5E3C-67DE4AF0C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E3CB6586-254F-46E3-AA83-433FE94F3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Quantum-Electro-Dynamics (QED)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B152D0-1F77-A207-EDD8-0289F91B8478}"/>
              </a:ext>
            </a:extLst>
          </p:cNvPr>
          <p:cNvSpPr/>
          <p:nvPr/>
        </p:nvSpPr>
        <p:spPr>
          <a:xfrm>
            <a:off x="0" y="653480"/>
            <a:ext cx="10653939" cy="2303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16000" indent="-216000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004569"/>
              </a:buClr>
              <a:buSzPct val="45000"/>
              <a:buFont typeface="Wingdings" charset="2"/>
              <a:buChar char=""/>
            </a:pPr>
            <a:r>
              <a:rPr lang="en-US" sz="1600" b="1" strike="noStrike" spc="-1" dirty="0">
                <a:solidFill>
                  <a:srgbClr val="004569"/>
                </a:solidFill>
                <a:ea typeface="DejaVu Sans"/>
              </a:rPr>
              <a:t>The Mission:</a:t>
            </a:r>
            <a:r>
              <a:rPr lang="en-US" sz="1600" b="1" strike="noStrike" spc="-1" dirty="0">
                <a:solidFill>
                  <a:srgbClr val="000000"/>
                </a:solidFill>
                <a:ea typeface="DejaVu Sans"/>
              </a:rPr>
              <a:t> Validate QED in the "Strong-Field" regime,</a:t>
            </a:r>
            <a:r>
              <a:rPr lang="en-US" sz="1600" b="0" strike="noStrike" spc="-1" dirty="0">
                <a:solidFill>
                  <a:srgbClr val="000000"/>
                </a:solidFill>
                <a:ea typeface="DejaVu Sans"/>
              </a:rPr>
              <a:t> where the vacuum becomes unstable.</a:t>
            </a:r>
            <a:br>
              <a:rPr sz="1600" dirty="0"/>
            </a:br>
            <a:r>
              <a:rPr lang="en-US" sz="1600" b="1" strike="noStrike" spc="-1" dirty="0">
                <a:solidFill>
                  <a:srgbClr val="000000"/>
                </a:solidFill>
                <a:ea typeface="DejaVu Sans"/>
              </a:rPr>
              <a:t>The </a:t>
            </a:r>
            <a:r>
              <a:rPr lang="en-US" sz="1600" b="1" strike="noStrike" spc="-1" dirty="0">
                <a:solidFill>
                  <a:srgbClr val="000000"/>
                </a:solidFill>
                <a:ea typeface="Arial"/>
              </a:rPr>
              <a:t>χ</a:t>
            </a:r>
            <a:r>
              <a:rPr lang="en-US" sz="1600" b="1" strike="noStrike" spc="-1" dirty="0">
                <a:solidFill>
                  <a:srgbClr val="000000"/>
                </a:solidFill>
                <a:ea typeface="Noto Sans CJK SC"/>
              </a:rPr>
              <a:t> Parameter: </a:t>
            </a:r>
            <a:r>
              <a:rPr lang="en-US" sz="1600" b="0" strike="noStrike" spc="-1" dirty="0">
                <a:solidFill>
                  <a:srgbClr val="000000"/>
                </a:solidFill>
                <a:ea typeface="Noto Sans CJK SC"/>
              </a:rPr>
              <a:t>Measures the field strength relative to the "Schwinger limit. At </a:t>
            </a:r>
            <a:r>
              <a:rPr lang="en-US" sz="1600" b="0" strike="noStrike" spc="-1" dirty="0">
                <a:solidFill>
                  <a:srgbClr val="000000"/>
                </a:solidFill>
                <a:ea typeface="Arial"/>
              </a:rPr>
              <a:t>χ ~ 1, the vacuum becomes unstable, allowing the conversion of light into matter.</a:t>
            </a:r>
            <a:endParaRPr lang="en-US" sz="1600" b="0" strike="noStrike" spc="-1" dirty="0"/>
          </a:p>
          <a:p>
            <a:pPr marL="216000" indent="-216000">
              <a:lnSpc>
                <a:spcPct val="100000"/>
              </a:lnSpc>
              <a:spcBef>
                <a:spcPts val="850"/>
              </a:spcBef>
              <a:buClr>
                <a:srgbClr val="004569"/>
              </a:buClr>
              <a:buSzPct val="45000"/>
              <a:buFont typeface="Wingdings" charset="2"/>
              <a:buChar char=""/>
            </a:pPr>
            <a:r>
              <a:rPr lang="en-US" sz="1600" b="1" strike="noStrike" spc="-1" dirty="0">
                <a:solidFill>
                  <a:srgbClr val="004569"/>
                </a:solidFill>
                <a:ea typeface="Arial"/>
              </a:rPr>
              <a:t>Current Status:</a:t>
            </a:r>
            <a:r>
              <a:rPr lang="en-US" sz="1600" b="1" strike="noStrike" spc="-1" dirty="0">
                <a:solidFill>
                  <a:srgbClr val="000000"/>
                </a:solidFill>
                <a:ea typeface="Arial"/>
              </a:rPr>
              <a:t> </a:t>
            </a:r>
            <a:endParaRPr lang="en-US" sz="1600" b="0" strike="noStrike" spc="-1" dirty="0"/>
          </a:p>
          <a:p>
            <a:pPr marL="432000" lvl="1" indent="-216000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1" strike="noStrike" spc="-1" dirty="0">
                <a:solidFill>
                  <a:srgbClr val="000000"/>
                </a:solidFill>
                <a:ea typeface="Noto Sans CJK SC"/>
              </a:rPr>
              <a:t>Legacy Benchmarks (SLAC E144):</a:t>
            </a:r>
            <a:r>
              <a:rPr lang="en-US" sz="1600" b="0" strike="noStrike" spc="-1" dirty="0">
                <a:solidFill>
                  <a:srgbClr val="000000"/>
                </a:solidFill>
                <a:ea typeface="Noto Sans CJK SC"/>
              </a:rPr>
              <a:t> Reached </a:t>
            </a:r>
            <a:r>
              <a:rPr lang="en-US" sz="1600" b="0" strike="noStrike" spc="-1" dirty="0">
                <a:solidFill>
                  <a:srgbClr val="000000"/>
                </a:solidFill>
                <a:ea typeface="Arial"/>
              </a:rPr>
              <a:t>χ ~ 0.3 with a normalized laser amplitude a</a:t>
            </a:r>
            <a:r>
              <a:rPr lang="en-US" sz="1600" b="0" strike="noStrike" spc="-1" baseline="-8000" dirty="0">
                <a:solidFill>
                  <a:srgbClr val="000000"/>
                </a:solidFill>
                <a:ea typeface="Arial"/>
              </a:rPr>
              <a:t>0</a:t>
            </a:r>
            <a:r>
              <a:rPr lang="en-US" sz="1600" b="0" strike="noStrike" spc="-1" dirty="0">
                <a:solidFill>
                  <a:srgbClr val="000000"/>
                </a:solidFill>
                <a:ea typeface="Arial"/>
              </a:rPr>
              <a:t> ~ 0.4. This was the "multiphoton" regime, limited to interactions involving only a few photons.</a:t>
            </a:r>
            <a:endParaRPr lang="en-US" sz="1600" b="0" strike="noStrike" spc="-1" dirty="0"/>
          </a:p>
          <a:p>
            <a:pPr marL="432000" lvl="1" indent="-216000">
              <a:lnSpc>
                <a:spcPct val="100000"/>
              </a:lnSpc>
              <a:spcBef>
                <a:spcPts val="850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1" strike="noStrike" spc="-1" dirty="0">
                <a:solidFill>
                  <a:srgbClr val="000000"/>
                </a:solidFill>
                <a:ea typeface="Noto Sans CJK SC"/>
              </a:rPr>
              <a:t>The LPA Advantage: </a:t>
            </a:r>
            <a:r>
              <a:rPr lang="en-US" sz="1600" b="0" strike="noStrike" spc="-1" dirty="0">
                <a:solidFill>
                  <a:srgbClr val="000000"/>
                </a:solidFill>
                <a:ea typeface="Noto Sans CJK SC"/>
              </a:rPr>
              <a:t>LPA has already broken the conventional record, reaching </a:t>
            </a:r>
            <a:r>
              <a:rPr lang="en-US" sz="1600" b="0" strike="noStrike" spc="-1" dirty="0">
                <a:solidFill>
                  <a:srgbClr val="000000"/>
                </a:solidFill>
                <a:ea typeface="Arial"/>
              </a:rPr>
              <a:t>χ ~ 0.5 at far higher beam densities.</a:t>
            </a:r>
            <a:endParaRPr lang="en-US" sz="1600" b="0" strike="noStrike" spc="-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089726-FAE8-E817-E3BC-2263AF943082}"/>
              </a:ext>
            </a:extLst>
          </p:cNvPr>
          <p:cNvSpPr/>
          <p:nvPr/>
        </p:nvSpPr>
        <p:spPr>
          <a:xfrm>
            <a:off x="104983" y="2957120"/>
            <a:ext cx="5488080" cy="28358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16000" indent="-216000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004569"/>
              </a:buClr>
              <a:buSzPct val="45000"/>
              <a:buFont typeface="Wingdings" charset="2"/>
              <a:buChar char=""/>
            </a:pPr>
            <a:r>
              <a:rPr lang="en-US" sz="1600" b="1" strike="noStrike" spc="-1" dirty="0">
                <a:solidFill>
                  <a:srgbClr val="004569"/>
                </a:solidFill>
                <a:ea typeface="Noto Sans CJK SC"/>
              </a:rPr>
              <a:t>Short-Term Objective: The </a:t>
            </a:r>
            <a:r>
              <a:rPr lang="en-US" sz="1600" b="1" strike="noStrike" spc="-1" dirty="0">
                <a:solidFill>
                  <a:srgbClr val="000000"/>
                </a:solidFill>
                <a:ea typeface="Noto Sans CJK SC"/>
              </a:rPr>
              <a:t> </a:t>
            </a:r>
            <a:r>
              <a:rPr lang="en-US" sz="1600" b="1" strike="noStrike" spc="-1" dirty="0">
                <a:solidFill>
                  <a:srgbClr val="004569"/>
                </a:solidFill>
                <a:ea typeface="Arial"/>
              </a:rPr>
              <a:t>χ ≥ 1 Milestone </a:t>
            </a:r>
            <a:r>
              <a:rPr lang="en-US" sz="1600" b="0" strike="noStrike" spc="-1" dirty="0">
                <a:solidFill>
                  <a:srgbClr val="000000"/>
                </a:solidFill>
                <a:ea typeface="Arial"/>
              </a:rPr>
              <a:t> where QED effects dominate the plasma dynamics (Apollon, ELI lasers).</a:t>
            </a:r>
            <a:endParaRPr lang="en-US" sz="1600" b="0" strike="noStrike" spc="-1" dirty="0"/>
          </a:p>
          <a:p>
            <a:pPr marL="216000" indent="-216000">
              <a:lnSpc>
                <a:spcPct val="100000"/>
              </a:lnSpc>
              <a:spcBef>
                <a:spcPts val="850"/>
              </a:spcBef>
              <a:buClr>
                <a:srgbClr val="004569"/>
              </a:buClr>
              <a:buSzPct val="45000"/>
              <a:buFont typeface="Wingdings" charset="2"/>
              <a:buChar char=""/>
            </a:pPr>
            <a:r>
              <a:rPr lang="en-US" sz="1600" b="1" strike="noStrike" spc="-1" dirty="0">
                <a:solidFill>
                  <a:srgbClr val="004569"/>
                </a:solidFill>
                <a:ea typeface="Arial"/>
              </a:rPr>
              <a:t>Medium-Term Motivation: The Non-Perturbative Frontier</a:t>
            </a:r>
            <a:endParaRPr lang="en-US" sz="1600" b="0" strike="noStrike" spc="-1" dirty="0"/>
          </a:p>
          <a:p>
            <a:pPr marL="432000" lvl="1" indent="-216000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1" strike="noStrike" spc="-1" dirty="0">
                <a:solidFill>
                  <a:srgbClr val="000000"/>
                </a:solidFill>
                <a:ea typeface="Arial"/>
              </a:rPr>
              <a:t>Validate Non-linear </a:t>
            </a:r>
            <a:r>
              <a:rPr lang="en-US" sz="1600" b="1" strike="noStrike" spc="-1" dirty="0" err="1">
                <a:solidFill>
                  <a:srgbClr val="000000"/>
                </a:solidFill>
                <a:ea typeface="Arial"/>
              </a:rPr>
              <a:t>Breit</a:t>
            </a:r>
            <a:r>
              <a:rPr lang="en-US" sz="1600" b="1" strike="noStrike" spc="-1" dirty="0">
                <a:solidFill>
                  <a:srgbClr val="000000"/>
                </a:solidFill>
                <a:ea typeface="Arial"/>
              </a:rPr>
              <a:t>-Wheeler: </a:t>
            </a:r>
            <a:r>
              <a:rPr lang="en-US" sz="1600" b="0" strike="noStrike" spc="-1" dirty="0">
                <a:solidFill>
                  <a:srgbClr val="000000"/>
                </a:solidFill>
                <a:ea typeface="Arial"/>
              </a:rPr>
              <a:t>Directly measure positron production from the vacuum (γ +</a:t>
            </a:r>
            <a:r>
              <a:rPr lang="en-US" sz="1600" b="0" strike="noStrike" spc="-1" dirty="0">
                <a:solidFill>
                  <a:srgbClr val="000000"/>
                </a:solidFill>
                <a:ea typeface="Noto Sans CJK SC"/>
              </a:rPr>
              <a:t> n </a:t>
            </a:r>
            <a:r>
              <a:rPr lang="en-US" sz="1600" b="0" strike="noStrike" spc="-1" dirty="0" err="1">
                <a:solidFill>
                  <a:srgbClr val="000000"/>
                </a:solidFill>
                <a:ea typeface="Arial"/>
              </a:rPr>
              <a:t>γ</a:t>
            </a:r>
            <a:r>
              <a:rPr lang="en-US" sz="1600" b="0" strike="noStrike" spc="-1" baseline="-8000" dirty="0" err="1">
                <a:solidFill>
                  <a:srgbClr val="000000"/>
                </a:solidFill>
                <a:ea typeface="Arial"/>
              </a:rPr>
              <a:t>L</a:t>
            </a:r>
            <a:r>
              <a:rPr lang="en-US" sz="1600" b="0" strike="noStrike" spc="-1" baseline="-8000" dirty="0">
                <a:solidFill>
                  <a:srgbClr val="000000"/>
                </a:solidFill>
                <a:ea typeface="Arial"/>
              </a:rPr>
              <a:t> </a:t>
            </a:r>
            <a:r>
              <a:rPr lang="en-US" sz="1600" b="0" strike="noStrike" spc="-1" dirty="0">
                <a:solidFill>
                  <a:srgbClr val="000000"/>
                </a:solidFill>
                <a:ea typeface="Arial"/>
              </a:rPr>
              <a:t>→ e</a:t>
            </a:r>
            <a:r>
              <a:rPr lang="en-US" sz="1600" b="0" strike="noStrike" spc="-1" baseline="33000" dirty="0">
                <a:solidFill>
                  <a:srgbClr val="000000"/>
                </a:solidFill>
                <a:ea typeface="Arial"/>
              </a:rPr>
              <a:t>+</a:t>
            </a:r>
            <a:r>
              <a:rPr lang="en-US" sz="1600" b="0" strike="noStrike" spc="-1" dirty="0">
                <a:solidFill>
                  <a:srgbClr val="000000"/>
                </a:solidFill>
                <a:ea typeface="Arial"/>
              </a:rPr>
              <a:t> e</a:t>
            </a:r>
            <a:r>
              <a:rPr lang="en-US" sz="1600" b="0" strike="noStrike" spc="-1" baseline="33000" dirty="0">
                <a:solidFill>
                  <a:srgbClr val="000000"/>
                </a:solidFill>
                <a:ea typeface="Arial"/>
              </a:rPr>
              <a:t>-</a:t>
            </a:r>
            <a:r>
              <a:rPr lang="en-US" sz="1600" b="0" strike="noStrike" spc="-1" dirty="0">
                <a:solidFill>
                  <a:srgbClr val="000000"/>
                </a:solidFill>
                <a:ea typeface="Arial"/>
              </a:rPr>
              <a:t>).</a:t>
            </a:r>
            <a:endParaRPr lang="en-US" sz="1600" b="0" strike="noStrike" spc="-1" dirty="0"/>
          </a:p>
          <a:p>
            <a:pPr marL="432000" lvl="1" indent="-216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1" strike="noStrike" spc="-1" dirty="0">
                <a:solidFill>
                  <a:srgbClr val="000000"/>
                </a:solidFill>
                <a:ea typeface="Noto Sans CJK SC"/>
              </a:rPr>
              <a:t>Beyond "Counting Photons":</a:t>
            </a:r>
            <a:r>
              <a:rPr lang="en-US" sz="1600" b="0" strike="noStrike" spc="-1" dirty="0">
                <a:solidFill>
                  <a:srgbClr val="000000"/>
                </a:solidFill>
                <a:ea typeface="Noto Sans CJK SC"/>
              </a:rPr>
              <a:t> Transition to the truly non-perturbative regime (a</a:t>
            </a:r>
            <a:r>
              <a:rPr lang="en-US" sz="1600" b="0" strike="noStrike" spc="-1" baseline="-8000" dirty="0">
                <a:solidFill>
                  <a:srgbClr val="000000"/>
                </a:solidFill>
                <a:ea typeface="Noto Sans CJK SC"/>
              </a:rPr>
              <a:t>0</a:t>
            </a:r>
            <a:r>
              <a:rPr lang="en-US" sz="1600" b="0" strike="noStrike" spc="-1" dirty="0">
                <a:solidFill>
                  <a:srgbClr val="000000"/>
                </a:solidFill>
                <a:ea typeface="Noto Sans CJK SC"/>
              </a:rPr>
              <a:t> &gt;&gt;1), where the laser field acts as a continuous, ultra-intense background rather than individual particles.</a:t>
            </a:r>
            <a:endParaRPr lang="en-US" sz="1600" b="0" strike="noStrike" spc="-1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02286AE-C7D3-B4AB-85E1-198A45184C48}"/>
              </a:ext>
            </a:extLst>
          </p:cNvPr>
          <p:cNvPicPr/>
          <p:nvPr/>
        </p:nvPicPr>
        <p:blipFill>
          <a:blip r:embed="rId2"/>
          <a:srcRect l="13891"/>
          <a:stretch/>
        </p:blipFill>
        <p:spPr>
          <a:xfrm>
            <a:off x="6178533" y="3223236"/>
            <a:ext cx="4109881" cy="2303640"/>
          </a:xfrm>
          <a:prstGeom prst="rect">
            <a:avLst/>
          </a:prstGeom>
          <a:ln w="0"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519C655-6EAB-E477-488C-57DC80E5BEA7}"/>
              </a:ext>
            </a:extLst>
          </p:cNvPr>
          <p:cNvSpPr/>
          <p:nvPr/>
        </p:nvSpPr>
        <p:spPr>
          <a:xfrm>
            <a:off x="9806693" y="3244536"/>
            <a:ext cx="963443" cy="54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600" b="0" strike="noStrike" spc="-1" dirty="0">
                <a:latin typeface="Arial"/>
                <a:ea typeface="Arial"/>
              </a:rPr>
              <a:t>(</a:t>
            </a:r>
            <a:r>
              <a:rPr lang="en-US" sz="1600" b="0" strike="noStrike" spc="-1" dirty="0">
                <a:ea typeface="Arial"/>
              </a:rPr>
              <a:t>2) </a:t>
            </a:r>
            <a:r>
              <a:rPr lang="en-US" sz="1600" b="0" strike="noStrike" spc="-1" dirty="0" err="1">
                <a:ea typeface="Arial"/>
              </a:rPr>
              <a:t>Breit</a:t>
            </a:r>
            <a:r>
              <a:rPr lang="en-US" sz="1600" spc="-1" dirty="0">
                <a:ea typeface="Arial"/>
              </a:rPr>
              <a:t>- </a:t>
            </a:r>
            <a:r>
              <a:rPr lang="en-US" sz="1600" b="0" strike="noStrike" spc="-1" dirty="0">
                <a:ea typeface="Arial"/>
              </a:rPr>
              <a:t>Wheeler</a:t>
            </a:r>
            <a:endParaRPr lang="en-US" sz="1600" b="0" strike="noStrike" spc="-1" dirty="0"/>
          </a:p>
        </p:txBody>
      </p:sp>
    </p:spTree>
    <p:extLst>
      <p:ext uri="{BB962C8B-B14F-4D97-AF65-F5344CB8AC3E}">
        <p14:creationId xmlns:p14="http://schemas.microsoft.com/office/powerpoint/2010/main" val="1923085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6960B12-B8F3-60A3-B4FE-3605F33D1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E8B2B2B-CA2A-1F38-7AEF-13003B421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Accélérateurs, Recherche et Société - LPSC, Grenoble</a:t>
            </a:r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4A8A064-411D-0F3A-051E-F09EDD1CA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FA4FB5E1-1F47-29C7-63F0-22A52F936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Challenges and Outlook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111075-01F6-9C6C-3FFB-FAD940E7E42A}"/>
              </a:ext>
            </a:extLst>
          </p:cNvPr>
          <p:cNvSpPr/>
          <p:nvPr/>
        </p:nvSpPr>
        <p:spPr>
          <a:xfrm>
            <a:off x="129803" y="790906"/>
            <a:ext cx="10513168" cy="485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 fontScale="57000" lnSpcReduction="20000"/>
          </a:bodyPr>
          <a:lstStyle/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4569"/>
              </a:buClr>
              <a:buSzPct val="45000"/>
              <a:buFont typeface="Wingdings" charset="2"/>
              <a:buChar char=""/>
            </a:pPr>
            <a:r>
              <a:rPr lang="en-US" sz="3200" b="1" strike="noStrike" spc="-1" dirty="0">
                <a:solidFill>
                  <a:srgbClr val="004569"/>
                </a:solidFill>
                <a:latin typeface="Arial"/>
                <a:ea typeface="Noto Sans CJK SC"/>
              </a:rPr>
              <a:t>Boost facility repetition rate  (LAPLACE-HC at LOA):</a:t>
            </a:r>
            <a:endParaRPr lang="en-US" sz="3200" b="0" strike="noStrike" spc="-1" dirty="0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4569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From 1–10 Hz to 100 Hz–1 kHz, achieving a 1–2 order-of-magnitude gain in the short to medium term.</a:t>
            </a:r>
            <a:endParaRPr lang="en-US" sz="3200" b="0" strike="noStrike" spc="-1" dirty="0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4569"/>
              </a:buClr>
              <a:buSzPct val="45000"/>
              <a:buFont typeface="Wingdings" charset="2"/>
              <a:buChar char=""/>
            </a:pPr>
            <a:r>
              <a:rPr lang="en-US" sz="3200" b="1" strike="noStrike" spc="-1" dirty="0">
                <a:solidFill>
                  <a:srgbClr val="004569"/>
                </a:solidFill>
                <a:latin typeface="Arial"/>
                <a:ea typeface="Noto Sans CJK SC"/>
              </a:rPr>
              <a:t>Enhance reliability and stability of LPA (LAPLACE-HC at LOA, PALLAS at IJC-LAB):</a:t>
            </a:r>
            <a:br>
              <a:rPr sz="3200" dirty="0"/>
            </a:br>
            <a:r>
              <a:rPr lang="en-US" sz="32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Currently at a few percent level.</a:t>
            </a:r>
            <a:endParaRPr lang="en-US" sz="3200" b="0" strike="noStrike" spc="-1" dirty="0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4569"/>
              </a:buClr>
              <a:buSzPct val="45000"/>
              <a:buFont typeface="Wingdings" charset="2"/>
              <a:buChar char=""/>
            </a:pPr>
            <a:r>
              <a:rPr lang="en-US" sz="3200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Approaches:</a:t>
            </a:r>
            <a:endParaRPr lang="en-US" sz="3200" b="0" strike="noStrike" spc="-1" dirty="0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Bayesian optimization feedback loop.</a:t>
            </a:r>
            <a:endParaRPr lang="en-US" sz="2800" b="0" strike="noStrike" spc="-1" dirty="0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Advanced injection techniques</a:t>
            </a:r>
            <a:endParaRPr lang="en-US" sz="3200" b="0" strike="noStrike" spc="-1" dirty="0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4569"/>
              </a:buClr>
              <a:buSzPct val="45000"/>
              <a:buFont typeface="Wingdings" charset="2"/>
              <a:buChar char=""/>
            </a:pPr>
            <a:r>
              <a:rPr lang="en-US" sz="3200" b="1" strike="noStrike" spc="-1" dirty="0">
                <a:solidFill>
                  <a:srgbClr val="004569"/>
                </a:solidFill>
                <a:latin typeface="Arial"/>
                <a:ea typeface="Noto Sans CJK SC"/>
              </a:rPr>
              <a:t>Increase energy output:</a:t>
            </a:r>
            <a:br>
              <a:rPr sz="3200" dirty="0"/>
            </a:br>
            <a:r>
              <a:rPr lang="en-US" sz="32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Current record: ~10 GeV.</a:t>
            </a:r>
            <a:endParaRPr lang="en-US" sz="3200" b="0" strike="noStrike" spc="-1" dirty="0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4569"/>
              </a:buClr>
              <a:buSzPct val="45000"/>
              <a:buFont typeface="Wingdings" charset="2"/>
              <a:buChar char=""/>
            </a:pPr>
            <a:r>
              <a:rPr lang="en-US" sz="3200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Pathways:</a:t>
            </a:r>
            <a:endParaRPr lang="en-US" sz="3200" b="0" strike="noStrike" spc="-1" dirty="0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New acceleration schemes→ 10x energy increase  (LAPLACE-HE at LOA et APOLLON at CEA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  <a:ea typeface="Noto Sans CJK SC"/>
              </a:rPr>
              <a:t>Saclay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) .</a:t>
            </a:r>
            <a:endParaRPr lang="en-US" sz="2800" b="0" strike="noStrike" spc="-1" dirty="0"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Multi-stage acceleration → scalable energy gain + improved control of electron properties (IJCLAB, LOA, LLR, LPGP).</a:t>
            </a:r>
            <a:endParaRPr lang="en-US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endParaRPr lang="en-US" sz="3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3232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591418E-9494-28D9-D2D8-0A6B0C885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AC5096E-8192-8375-2B67-DEFF1628F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Accélérateurs, Recherche et Société - LPSC, Grenoble</a:t>
            </a:r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3C62F70-5CBE-BFA7-4895-43078644C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D87ACC72-3ECD-D813-35E4-2340D9F4B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Multi-Stage Acceleration: </a:t>
            </a:r>
            <a:br>
              <a:rPr lang="en-US" dirty="0"/>
            </a:br>
            <a:r>
              <a:rPr lang="en-US" dirty="0"/>
              <a:t>Path to Ultra-High Energies</a:t>
            </a:r>
            <a:endParaRPr lang="fr-FR" dirty="0"/>
          </a:p>
        </p:txBody>
      </p:sp>
      <p:pic>
        <p:nvPicPr>
          <p:cNvPr id="10" name="Picture 2" descr="C:\Users\Haessler\ownCloud\admin_professional\LOA\LOA_logo_fond-clair.png">
            <a:extLst>
              <a:ext uri="{FF2B5EF4-FFF2-40B4-BE49-F238E27FC236}">
                <a16:creationId xmlns:a16="http://schemas.microsoft.com/office/drawing/2014/main" id="{76761EE2-7895-CE74-5B5F-6F34E27CFB2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328346" y="4325888"/>
            <a:ext cx="614880" cy="766800"/>
          </a:xfrm>
          <a:prstGeom prst="rect">
            <a:avLst/>
          </a:prstGeom>
          <a:ln w="0"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0E37FA8-0B64-3BBA-9E9F-04E5BA5EC4CF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8122691" y="4431177"/>
            <a:ext cx="1008112" cy="661511"/>
          </a:xfrm>
          <a:prstGeom prst="rect">
            <a:avLst/>
          </a:prstGeom>
          <a:ln w="0">
            <a:noFill/>
          </a:ln>
        </p:spPr>
      </p:pic>
      <p:sp>
        <p:nvSpPr>
          <p:cNvPr id="12" name="Approche :… 1">
            <a:extLst>
              <a:ext uri="{FF2B5EF4-FFF2-40B4-BE49-F238E27FC236}">
                <a16:creationId xmlns:a16="http://schemas.microsoft.com/office/drawing/2014/main" id="{1B8B5C76-CF9C-A1D6-94F8-2C8DD1C1D0B2}"/>
              </a:ext>
            </a:extLst>
          </p:cNvPr>
          <p:cNvSpPr/>
          <p:nvPr/>
        </p:nvSpPr>
        <p:spPr>
          <a:xfrm>
            <a:off x="383091" y="797496"/>
            <a:ext cx="8171648" cy="4896544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t">
            <a:normAutofit fontScale="49500" lnSpcReduction="20000"/>
          </a:bodyPr>
          <a:lstStyle/>
          <a:p>
            <a:pPr>
              <a:lnSpc>
                <a:spcPct val="100000"/>
              </a:lnSpc>
              <a:spcBef>
                <a:spcPts val="2001"/>
              </a:spcBef>
              <a:buNone/>
              <a:tabLst>
                <a:tab pos="0" algn="l"/>
              </a:tabLst>
            </a:pPr>
            <a:r>
              <a:rPr lang="fr-FR" sz="2800" b="0" strike="noStrike" spc="-1" dirty="0" err="1">
                <a:solidFill>
                  <a:srgbClr val="000000"/>
                </a:solidFill>
                <a:latin typeface="Calibri "/>
                <a:ea typeface="Helvetica Neue"/>
              </a:rPr>
              <a:t>Implementation</a:t>
            </a:r>
            <a:r>
              <a:rPr lang="fr-FR" sz="2800" b="0" strike="noStrike" spc="-1" dirty="0">
                <a:solidFill>
                  <a:srgbClr val="000000"/>
                </a:solidFill>
                <a:latin typeface="Calibri "/>
                <a:ea typeface="Helvetica Neue"/>
              </a:rPr>
              <a:t> of a national </a:t>
            </a:r>
            <a:r>
              <a:rPr lang="fr-FR" sz="2800" b="0" strike="noStrike" spc="-1" dirty="0" err="1">
                <a:solidFill>
                  <a:srgbClr val="000000"/>
                </a:solidFill>
                <a:latin typeface="Calibri "/>
                <a:ea typeface="Helvetica Neue"/>
              </a:rPr>
              <a:t>project</a:t>
            </a:r>
            <a:r>
              <a:rPr lang="fr-FR" sz="2800" b="0" strike="noStrike" spc="-1" dirty="0">
                <a:solidFill>
                  <a:srgbClr val="000000"/>
                </a:solidFill>
                <a:latin typeface="Calibri "/>
                <a:ea typeface="Helvetica Neue"/>
              </a:rPr>
              <a:t> leveraging all </a:t>
            </a:r>
            <a:r>
              <a:rPr lang="fr-FR" sz="2800" b="0" strike="noStrike" spc="-1" dirty="0" err="1">
                <a:solidFill>
                  <a:srgbClr val="000000"/>
                </a:solidFill>
                <a:latin typeface="Calibri "/>
                <a:ea typeface="Helvetica Neue"/>
              </a:rPr>
              <a:t>domestic</a:t>
            </a:r>
            <a:r>
              <a:rPr lang="fr-FR" sz="2800" b="0" strike="noStrike" spc="-1" dirty="0">
                <a:solidFill>
                  <a:srgbClr val="000000"/>
                </a:solidFill>
                <a:latin typeface="Calibri "/>
                <a:ea typeface="Helvetica Neue"/>
              </a:rPr>
              <a:t> </a:t>
            </a:r>
            <a:r>
              <a:rPr lang="fr-FR" sz="2800" b="0" strike="noStrike" spc="-1" dirty="0" err="1">
                <a:solidFill>
                  <a:srgbClr val="000000"/>
                </a:solidFill>
                <a:latin typeface="Calibri "/>
                <a:ea typeface="Helvetica Neue"/>
              </a:rPr>
              <a:t>investments</a:t>
            </a:r>
            <a:r>
              <a:rPr lang="fr-FR" sz="2800" b="0" strike="noStrike" spc="-1" dirty="0">
                <a:solidFill>
                  <a:srgbClr val="000000"/>
                </a:solidFill>
                <a:latin typeface="Calibri "/>
                <a:ea typeface="Helvetica Neue"/>
              </a:rPr>
              <a:t>  in ALP (LAPLACE + PALLAS) to </a:t>
            </a:r>
            <a:r>
              <a:rPr lang="fr-FR" sz="2800" b="0" strike="noStrike" spc="-1" dirty="0" err="1">
                <a:solidFill>
                  <a:srgbClr val="000000"/>
                </a:solidFill>
                <a:latin typeface="Calibri "/>
                <a:ea typeface="Helvetica Neue"/>
              </a:rPr>
              <a:t>address</a:t>
            </a:r>
            <a:r>
              <a:rPr lang="fr-FR" sz="2800" b="0" strike="noStrike" spc="-1" dirty="0">
                <a:solidFill>
                  <a:srgbClr val="000000"/>
                </a:solidFill>
                <a:latin typeface="Calibri "/>
                <a:ea typeface="Helvetica Neue"/>
              </a:rPr>
              <a:t> a </a:t>
            </a:r>
            <a:r>
              <a:rPr lang="fr-FR" sz="2800" b="0" strike="noStrike" spc="-1" dirty="0" err="1">
                <a:solidFill>
                  <a:srgbClr val="000000"/>
                </a:solidFill>
                <a:latin typeface="Calibri "/>
                <a:ea typeface="Helvetica Neue"/>
              </a:rPr>
              <a:t>primary</a:t>
            </a:r>
            <a:r>
              <a:rPr lang="fr-FR" sz="2800" b="0" strike="noStrike" spc="-1" dirty="0">
                <a:solidFill>
                  <a:srgbClr val="000000"/>
                </a:solidFill>
                <a:latin typeface="Calibri "/>
                <a:ea typeface="Helvetica Neue"/>
              </a:rPr>
              <a:t> </a:t>
            </a:r>
            <a:r>
              <a:rPr lang="fr-FR" sz="2800" b="0" strike="noStrike" spc="-1" dirty="0" err="1">
                <a:solidFill>
                  <a:srgbClr val="000000"/>
                </a:solidFill>
                <a:latin typeface="Calibri "/>
                <a:ea typeface="Helvetica Neue"/>
              </a:rPr>
              <a:t>field</a:t>
            </a:r>
            <a:r>
              <a:rPr lang="fr-FR" sz="2800" b="0" strike="noStrike" spc="-1" dirty="0">
                <a:solidFill>
                  <a:srgbClr val="000000"/>
                </a:solidFill>
                <a:latin typeface="Calibri "/>
                <a:ea typeface="Helvetica Neue"/>
              </a:rPr>
              <a:t> challenge</a:t>
            </a:r>
            <a:endParaRPr lang="en-US" sz="2800" b="0" strike="noStrike" spc="-1" dirty="0">
              <a:latin typeface="Calibri "/>
            </a:endParaRPr>
          </a:p>
          <a:p>
            <a:pPr>
              <a:lnSpc>
                <a:spcPct val="90000"/>
              </a:lnSpc>
              <a:spcBef>
                <a:spcPts val="2001"/>
              </a:spcBef>
              <a:buNone/>
              <a:tabLst>
                <a:tab pos="0" algn="l"/>
              </a:tabLst>
            </a:pPr>
            <a:r>
              <a:rPr lang="fr-FR" sz="2800" b="1" strike="noStrike" spc="-1" dirty="0">
                <a:solidFill>
                  <a:srgbClr val="004569"/>
                </a:solidFill>
                <a:latin typeface="Calibri "/>
                <a:ea typeface="Helvetica Neue"/>
              </a:rPr>
              <a:t>- Objective: Construction of a </a:t>
            </a:r>
            <a:r>
              <a:rPr lang="fr-FR" sz="2800" b="1" strike="noStrike" spc="-1" dirty="0" err="1">
                <a:solidFill>
                  <a:srgbClr val="004569"/>
                </a:solidFill>
                <a:latin typeface="Calibri "/>
                <a:ea typeface="Helvetica Neue"/>
              </a:rPr>
              <a:t>two</a:t>
            </a:r>
            <a:r>
              <a:rPr lang="fr-FR" sz="2800" b="1" strike="noStrike" spc="-1" dirty="0">
                <a:solidFill>
                  <a:srgbClr val="004569"/>
                </a:solidFill>
                <a:latin typeface="Calibri "/>
                <a:ea typeface="Helvetica Neue"/>
              </a:rPr>
              <a:t>-stage </a:t>
            </a:r>
            <a:r>
              <a:rPr lang="fr-FR" sz="2800" b="1" strike="noStrike" spc="-1" dirty="0" err="1">
                <a:solidFill>
                  <a:srgbClr val="004569"/>
                </a:solidFill>
                <a:latin typeface="Calibri "/>
                <a:ea typeface="Helvetica Neue"/>
              </a:rPr>
              <a:t>accelerator</a:t>
            </a:r>
            <a:r>
              <a:rPr lang="fr-FR" sz="2800" b="1" strike="noStrike" spc="-1" dirty="0">
                <a:solidFill>
                  <a:srgbClr val="004569"/>
                </a:solidFill>
                <a:latin typeface="Calibri "/>
                <a:ea typeface="Helvetica Neue"/>
              </a:rPr>
              <a:t> </a:t>
            </a:r>
            <a:r>
              <a:rPr lang="fr-FR" sz="2800" b="1" strike="noStrike" spc="-1" dirty="0" err="1">
                <a:solidFill>
                  <a:srgbClr val="004569"/>
                </a:solidFill>
                <a:latin typeface="Calibri "/>
                <a:ea typeface="Helvetica Neue"/>
              </a:rPr>
              <a:t>demonstrator</a:t>
            </a:r>
            <a:r>
              <a:rPr lang="fr-FR" sz="2800" b="1" strike="noStrike" spc="-1" dirty="0">
                <a:solidFill>
                  <a:srgbClr val="004569"/>
                </a:solidFill>
                <a:latin typeface="Calibri "/>
                <a:ea typeface="Helvetica Neue"/>
              </a:rPr>
              <a:t>:</a:t>
            </a:r>
            <a:endParaRPr lang="en-US" sz="2800" b="0" strike="noStrike" spc="-1" dirty="0">
              <a:latin typeface="Calibri "/>
            </a:endParaRPr>
          </a:p>
          <a:p>
            <a:pPr>
              <a:lnSpc>
                <a:spcPct val="90000"/>
              </a:lnSpc>
              <a:spcBef>
                <a:spcPts val="2001"/>
              </a:spcBef>
              <a:buNone/>
              <a:tabLst>
                <a:tab pos="0" algn="l"/>
              </a:tabLst>
            </a:pPr>
            <a:r>
              <a:rPr lang="fr-FR" sz="2800" b="1" strike="noStrike" spc="-1" dirty="0">
                <a:solidFill>
                  <a:srgbClr val="004569"/>
                </a:solidFill>
                <a:latin typeface="Calibri "/>
                <a:ea typeface="Helvetica Neue"/>
              </a:rPr>
              <a:t>- State of the Art</a:t>
            </a:r>
            <a:r>
              <a:rPr lang="fr-FR" sz="2800" b="0" strike="noStrike" spc="-1" dirty="0">
                <a:solidFill>
                  <a:srgbClr val="000000"/>
                </a:solidFill>
                <a:latin typeface="Calibri "/>
                <a:ea typeface="Helvetica Neue"/>
              </a:rPr>
              <a:t>: </a:t>
            </a:r>
            <a:r>
              <a:rPr lang="fr-FR" sz="2800" b="0" strike="noStrike" spc="-1" dirty="0" err="1">
                <a:solidFill>
                  <a:srgbClr val="000000"/>
                </a:solidFill>
                <a:latin typeface="Calibri "/>
                <a:ea typeface="Helvetica Neue"/>
              </a:rPr>
              <a:t>Only</a:t>
            </a:r>
            <a:r>
              <a:rPr lang="fr-FR" sz="2800" b="0" strike="noStrike" spc="-1" dirty="0">
                <a:solidFill>
                  <a:srgbClr val="000000"/>
                </a:solidFill>
                <a:latin typeface="Calibri "/>
                <a:ea typeface="Helvetica Neue"/>
              </a:rPr>
              <a:t> one </a:t>
            </a:r>
            <a:r>
              <a:rPr lang="fr-FR" sz="2800" b="0" strike="noStrike" spc="-1" dirty="0" err="1">
                <a:solidFill>
                  <a:srgbClr val="000000"/>
                </a:solidFill>
                <a:latin typeface="Calibri "/>
                <a:ea typeface="Helvetica Neue"/>
              </a:rPr>
              <a:t>demonstration</a:t>
            </a:r>
            <a:r>
              <a:rPr lang="fr-FR" sz="2800" b="0" strike="noStrike" spc="-1" dirty="0">
                <a:solidFill>
                  <a:srgbClr val="000000"/>
                </a:solidFill>
                <a:latin typeface="Calibri "/>
                <a:ea typeface="Helvetica Neue"/>
              </a:rPr>
              <a:t> in the </a:t>
            </a:r>
            <a:r>
              <a:rPr lang="fr-FR" sz="2800" b="0" strike="noStrike" spc="-1" dirty="0" err="1">
                <a:solidFill>
                  <a:srgbClr val="000000"/>
                </a:solidFill>
                <a:latin typeface="Calibri "/>
                <a:ea typeface="Helvetica Neue"/>
              </a:rPr>
              <a:t>literature</a:t>
            </a:r>
            <a:r>
              <a:rPr lang="fr-FR" sz="2800" b="0" strike="noStrike" spc="-1" dirty="0">
                <a:solidFill>
                  <a:srgbClr val="000000"/>
                </a:solidFill>
                <a:latin typeface="Calibri "/>
                <a:ea typeface="Helvetica Neue"/>
              </a:rPr>
              <a:t> for </a:t>
            </a:r>
            <a:r>
              <a:rPr lang="fr-FR" sz="2800" b="0" strike="noStrike" spc="-1" dirty="0" err="1">
                <a:solidFill>
                  <a:srgbClr val="000000"/>
                </a:solidFill>
                <a:latin typeface="Calibri "/>
                <a:ea typeface="Helvetica Neue"/>
              </a:rPr>
              <a:t>staged</a:t>
            </a:r>
            <a:r>
              <a:rPr lang="fr-FR" sz="2800" b="0" strike="noStrike" spc="-1" dirty="0">
                <a:solidFill>
                  <a:srgbClr val="000000"/>
                </a:solidFill>
                <a:latin typeface="Calibri "/>
                <a:ea typeface="Helvetica Neue"/>
              </a:rPr>
              <a:t> ALP: 100 MeV gain </a:t>
            </a:r>
            <a:r>
              <a:rPr lang="fr-FR" sz="2800" b="0" strike="noStrike" spc="-1" dirty="0" err="1">
                <a:solidFill>
                  <a:srgbClr val="000000"/>
                </a:solidFill>
                <a:latin typeface="Calibri "/>
                <a:ea typeface="Helvetica Neue"/>
              </a:rPr>
              <a:t>with</a:t>
            </a:r>
            <a:r>
              <a:rPr lang="fr-FR" sz="2800" b="0" strike="noStrike" spc="-1" dirty="0">
                <a:solidFill>
                  <a:srgbClr val="000000"/>
                </a:solidFill>
                <a:latin typeface="Calibri "/>
                <a:ea typeface="Helvetica Neue"/>
              </a:rPr>
              <a:t> </a:t>
            </a:r>
            <a:r>
              <a:rPr lang="fr-FR" sz="2800" b="0" strike="noStrike" spc="-1" dirty="0" err="1">
                <a:solidFill>
                  <a:srgbClr val="000000"/>
                </a:solidFill>
                <a:latin typeface="Calibri "/>
                <a:ea typeface="Helvetica Neue"/>
              </a:rPr>
              <a:t>low</a:t>
            </a:r>
            <a:r>
              <a:rPr lang="fr-FR" sz="2800" b="0" strike="noStrike" spc="-1" dirty="0">
                <a:solidFill>
                  <a:srgbClr val="000000"/>
                </a:solidFill>
                <a:latin typeface="Calibri "/>
                <a:ea typeface="Helvetica Neue"/>
              </a:rPr>
              <a:t> charge </a:t>
            </a:r>
            <a:r>
              <a:rPr lang="fr-FR" sz="2800" b="0" strike="noStrike" spc="-1" dirty="0" err="1">
                <a:solidFill>
                  <a:srgbClr val="000000"/>
                </a:solidFill>
                <a:latin typeface="Calibri "/>
                <a:ea typeface="Helvetica Neue"/>
              </a:rPr>
              <a:t>coupling</a:t>
            </a:r>
            <a:r>
              <a:rPr lang="fr-FR" sz="2800" b="0" strike="noStrike" spc="-1" dirty="0">
                <a:solidFill>
                  <a:srgbClr val="000000"/>
                </a:solidFill>
                <a:latin typeface="Calibri "/>
                <a:ea typeface="Helvetica Neue"/>
              </a:rPr>
              <a:t> (</a:t>
            </a:r>
            <a:r>
              <a:rPr lang="fr-FR" sz="2800" b="0" strike="noStrike" spc="-1" dirty="0" err="1">
                <a:solidFill>
                  <a:srgbClr val="000000"/>
                </a:solidFill>
                <a:latin typeface="Calibri "/>
                <a:ea typeface="Helvetica Neue"/>
              </a:rPr>
              <a:t>Steinke</a:t>
            </a:r>
            <a:r>
              <a:rPr lang="fr-FR" sz="2800" b="0" strike="noStrike" spc="-1" dirty="0">
                <a:solidFill>
                  <a:srgbClr val="000000"/>
                </a:solidFill>
                <a:latin typeface="Calibri "/>
                <a:ea typeface="Helvetica Neue"/>
              </a:rPr>
              <a:t> et al., Nature 2016).</a:t>
            </a:r>
            <a:endParaRPr lang="en-US" sz="2800" b="0" strike="noStrike" spc="-1" dirty="0">
              <a:latin typeface="Calibri "/>
            </a:endParaRPr>
          </a:p>
          <a:p>
            <a:pPr>
              <a:lnSpc>
                <a:spcPct val="90000"/>
              </a:lnSpc>
              <a:spcBef>
                <a:spcPts val="2001"/>
              </a:spcBef>
              <a:buNone/>
              <a:tabLst>
                <a:tab pos="0" algn="l"/>
              </a:tabLst>
            </a:pPr>
            <a:r>
              <a:rPr lang="fr-FR" sz="2800" b="1" strike="noStrike" spc="-1" dirty="0">
                <a:solidFill>
                  <a:srgbClr val="004569"/>
                </a:solidFill>
                <a:latin typeface="Calibri "/>
                <a:ea typeface="Helvetica Neue"/>
              </a:rPr>
              <a:t>- </a:t>
            </a:r>
            <a:r>
              <a:rPr lang="fr-FR" sz="2800" b="1" strike="noStrike" spc="-1" dirty="0" err="1">
                <a:solidFill>
                  <a:srgbClr val="004569"/>
                </a:solidFill>
                <a:latin typeface="Calibri "/>
                <a:ea typeface="Helvetica Neue"/>
              </a:rPr>
              <a:t>Existing</a:t>
            </a:r>
            <a:r>
              <a:rPr lang="fr-FR" sz="2800" b="1" strike="noStrike" spc="-1" dirty="0">
                <a:solidFill>
                  <a:srgbClr val="004569"/>
                </a:solidFill>
                <a:latin typeface="Calibri "/>
                <a:ea typeface="Helvetica Neue"/>
              </a:rPr>
              <a:t> Concepts:</a:t>
            </a:r>
            <a:r>
              <a:rPr lang="fr-FR" sz="2800" b="0" strike="noStrike" spc="-1" dirty="0">
                <a:solidFill>
                  <a:srgbClr val="000000"/>
                </a:solidFill>
                <a:latin typeface="Calibri "/>
                <a:ea typeface="Helvetica Neue"/>
              </a:rPr>
              <a:t> </a:t>
            </a:r>
            <a:r>
              <a:rPr lang="fr-FR" sz="2800" b="0" strike="noStrike" spc="-1" dirty="0" err="1">
                <a:solidFill>
                  <a:srgbClr val="000000"/>
                </a:solidFill>
                <a:latin typeface="Calibri "/>
                <a:ea typeface="Helvetica Neue"/>
              </a:rPr>
              <a:t>Several</a:t>
            </a:r>
            <a:r>
              <a:rPr lang="fr-FR" sz="2800" b="0" strike="noStrike" spc="-1" dirty="0">
                <a:solidFill>
                  <a:srgbClr val="000000"/>
                </a:solidFill>
                <a:latin typeface="Calibri "/>
                <a:ea typeface="Helvetica Neue"/>
              </a:rPr>
              <a:t> </a:t>
            </a:r>
            <a:r>
              <a:rPr lang="fr-FR" sz="2800" b="0" strike="noStrike" spc="-1" dirty="0" err="1">
                <a:solidFill>
                  <a:srgbClr val="000000"/>
                </a:solidFill>
                <a:latin typeface="Calibri "/>
                <a:ea typeface="Helvetica Neue"/>
              </a:rPr>
              <a:t>schemes</a:t>
            </a:r>
            <a:r>
              <a:rPr lang="fr-FR" sz="2800" b="0" strike="noStrike" spc="-1" dirty="0">
                <a:solidFill>
                  <a:srgbClr val="000000"/>
                </a:solidFill>
                <a:latin typeface="Calibri "/>
                <a:ea typeface="Helvetica Neue"/>
              </a:rPr>
              <a:t> </a:t>
            </a:r>
            <a:r>
              <a:rPr lang="fr-FR" sz="2800" b="0" strike="noStrike" spc="-1" dirty="0" err="1">
                <a:solidFill>
                  <a:srgbClr val="000000"/>
                </a:solidFill>
                <a:latin typeface="Calibri "/>
                <a:ea typeface="Helvetica Neue"/>
              </a:rPr>
              <a:t>proposed</a:t>
            </a:r>
            <a:r>
              <a:rPr lang="fr-FR" sz="2800" b="0" strike="noStrike" spc="-1" dirty="0">
                <a:solidFill>
                  <a:srgbClr val="000000"/>
                </a:solidFill>
                <a:latin typeface="Calibri "/>
                <a:ea typeface="Helvetica Neue"/>
              </a:rPr>
              <a:t> for 2-stage </a:t>
            </a:r>
            <a:r>
              <a:rPr lang="fr-FR" sz="2800" b="0" strike="noStrike" spc="-1" dirty="0" err="1">
                <a:solidFill>
                  <a:srgbClr val="000000"/>
                </a:solidFill>
                <a:latin typeface="Calibri "/>
                <a:ea typeface="Helvetica Neue"/>
              </a:rPr>
              <a:t>coupling</a:t>
            </a:r>
            <a:r>
              <a:rPr lang="fr-FR" sz="2800" b="0" strike="noStrike" spc="-1" dirty="0">
                <a:solidFill>
                  <a:srgbClr val="000000"/>
                </a:solidFill>
                <a:latin typeface="Calibri "/>
                <a:ea typeface="Helvetica Neue"/>
              </a:rPr>
              <a:t> (C. </a:t>
            </a:r>
            <a:r>
              <a:rPr lang="fr-FR" sz="2800" b="0" strike="noStrike" spc="-1" dirty="0" err="1">
                <a:solidFill>
                  <a:srgbClr val="000000"/>
                </a:solidFill>
                <a:latin typeface="Calibri "/>
                <a:ea typeface="Helvetica Neue"/>
              </a:rPr>
              <a:t>Lindstrom</a:t>
            </a:r>
            <a:r>
              <a:rPr lang="fr-FR" sz="2800" b="0" strike="noStrike" spc="-1" dirty="0">
                <a:solidFill>
                  <a:srgbClr val="000000"/>
                </a:solidFill>
                <a:latin typeface="Calibri "/>
                <a:ea typeface="Helvetica Neue"/>
              </a:rPr>
              <a:t>, PRAB, 24, (2021)).</a:t>
            </a:r>
            <a:br>
              <a:rPr sz="2800" dirty="0">
                <a:latin typeface="Calibri "/>
              </a:rPr>
            </a:br>
            <a:endParaRPr lang="en-US" sz="2800" b="0" strike="noStrike" spc="-1" dirty="0">
              <a:latin typeface="Calibri "/>
            </a:endParaRPr>
          </a:p>
          <a:p>
            <a:pPr>
              <a:lnSpc>
                <a:spcPct val="100000"/>
              </a:lnSpc>
              <a:spcBef>
                <a:spcPts val="2001"/>
              </a:spcBef>
              <a:buNone/>
              <a:tabLst>
                <a:tab pos="0" algn="l"/>
              </a:tabLst>
            </a:pPr>
            <a:endParaRPr lang="en-US" sz="2800" b="0" strike="noStrike" spc="-1" dirty="0">
              <a:latin typeface="Calibri "/>
            </a:endParaRPr>
          </a:p>
          <a:p>
            <a:pPr>
              <a:lnSpc>
                <a:spcPct val="100000"/>
              </a:lnSpc>
              <a:spcBef>
                <a:spcPts val="2001"/>
              </a:spcBef>
              <a:buNone/>
              <a:tabLst>
                <a:tab pos="0" algn="l"/>
              </a:tabLst>
            </a:pPr>
            <a:endParaRPr lang="en-US" sz="2800" b="0" strike="noStrike" spc="-1" dirty="0">
              <a:latin typeface="Calibri "/>
            </a:endParaRPr>
          </a:p>
          <a:p>
            <a:pPr>
              <a:lnSpc>
                <a:spcPct val="100000"/>
              </a:lnSpc>
              <a:spcBef>
                <a:spcPts val="2001"/>
              </a:spcBef>
              <a:buNone/>
              <a:tabLst>
                <a:tab pos="0" algn="l"/>
              </a:tabLst>
            </a:pPr>
            <a:endParaRPr lang="en-US" sz="2800" b="0" strike="noStrike" spc="-1" dirty="0">
              <a:latin typeface="Calibri "/>
            </a:endParaRPr>
          </a:p>
          <a:p>
            <a:pPr>
              <a:lnSpc>
                <a:spcPct val="100000"/>
              </a:lnSpc>
              <a:spcBef>
                <a:spcPts val="2001"/>
              </a:spcBef>
              <a:buNone/>
              <a:tabLst>
                <a:tab pos="0" algn="l"/>
              </a:tabLst>
            </a:pPr>
            <a:br>
              <a:rPr sz="2800" dirty="0">
                <a:latin typeface="Calibri "/>
              </a:rPr>
            </a:br>
            <a:r>
              <a:rPr lang="fr-FR" sz="2800" b="1" strike="noStrike" spc="-1" dirty="0" err="1">
                <a:solidFill>
                  <a:srgbClr val="0D2869"/>
                </a:solidFill>
                <a:latin typeface="Calibri "/>
                <a:ea typeface="Helvetica Neue"/>
              </a:rPr>
              <a:t>Injector</a:t>
            </a:r>
            <a:r>
              <a:rPr lang="fr-FR" sz="2800" b="1" strike="noStrike" spc="-1" dirty="0">
                <a:solidFill>
                  <a:srgbClr val="0D2869"/>
                </a:solidFill>
                <a:latin typeface="Calibri "/>
                <a:ea typeface="Helvetica Neue"/>
              </a:rPr>
              <a:t> (150–200 MeV) + Transport + Booster (2 </a:t>
            </a:r>
            <a:r>
              <a:rPr lang="fr-FR" sz="2800" b="1" strike="noStrike" spc="-1" dirty="0" err="1">
                <a:solidFill>
                  <a:srgbClr val="0D2869"/>
                </a:solidFill>
                <a:latin typeface="Calibri "/>
                <a:ea typeface="Helvetica Neue"/>
              </a:rPr>
              <a:t>GeV</a:t>
            </a:r>
            <a:r>
              <a:rPr lang="fr-FR" sz="2800" b="1" strike="noStrike" spc="-1" dirty="0">
                <a:solidFill>
                  <a:srgbClr val="0D2869"/>
                </a:solidFill>
                <a:latin typeface="Calibri "/>
                <a:ea typeface="Helvetica Neue"/>
              </a:rPr>
              <a:t>) – 30 </a:t>
            </a:r>
            <a:r>
              <a:rPr lang="fr-FR" sz="2800" b="1" strike="noStrike" spc="-1" dirty="0" err="1">
                <a:solidFill>
                  <a:srgbClr val="0D2869"/>
                </a:solidFill>
                <a:latin typeface="Calibri "/>
                <a:ea typeface="Helvetica Neue"/>
              </a:rPr>
              <a:t>pC</a:t>
            </a:r>
            <a:r>
              <a:rPr lang="fr-FR" sz="2800" b="1" strike="noStrike" spc="-1" dirty="0">
                <a:solidFill>
                  <a:srgbClr val="0D2869"/>
                </a:solidFill>
                <a:latin typeface="Calibri "/>
                <a:ea typeface="Helvetica Neue"/>
              </a:rPr>
              <a:t> @ 1 Hz. </a:t>
            </a:r>
            <a:endParaRPr lang="en-US" sz="2800" b="0" strike="noStrike" spc="-1" dirty="0">
              <a:latin typeface="Calibri "/>
            </a:endParaRPr>
          </a:p>
          <a:p>
            <a:pPr>
              <a:lnSpc>
                <a:spcPct val="100000"/>
              </a:lnSpc>
              <a:spcBef>
                <a:spcPts val="2001"/>
              </a:spcBef>
              <a:buNone/>
              <a:tabLst>
                <a:tab pos="0" algn="l"/>
              </a:tabLst>
            </a:pPr>
            <a:r>
              <a:rPr lang="fr-FR" sz="2800" b="0" strike="noStrike" spc="-1" dirty="0">
                <a:latin typeface="Calibri "/>
                <a:ea typeface="Helvetica Neue"/>
              </a:rPr>
              <a:t>	- </a:t>
            </a:r>
            <a:r>
              <a:rPr lang="fr-FR" sz="2800" b="0" strike="noStrike" spc="-1" dirty="0" err="1">
                <a:latin typeface="Calibri "/>
                <a:ea typeface="Helvetica Neue"/>
              </a:rPr>
              <a:t>Utilizing</a:t>
            </a:r>
            <a:r>
              <a:rPr lang="fr-FR" sz="2800" b="0" strike="noStrike" spc="-1" dirty="0">
                <a:latin typeface="Calibri "/>
                <a:ea typeface="Helvetica Neue"/>
              </a:rPr>
              <a:t> PALLAS for </a:t>
            </a:r>
            <a:r>
              <a:rPr lang="fr-FR" sz="2800" b="0" strike="noStrike" spc="-1" dirty="0" err="1">
                <a:latin typeface="Calibri "/>
                <a:ea typeface="Helvetica Neue"/>
              </a:rPr>
              <a:t>injector</a:t>
            </a:r>
            <a:r>
              <a:rPr lang="fr-FR" sz="2800" b="0" strike="noStrike" spc="-1" dirty="0">
                <a:latin typeface="Calibri "/>
                <a:ea typeface="Helvetica Neue"/>
              </a:rPr>
              <a:t> and transport </a:t>
            </a:r>
            <a:r>
              <a:rPr lang="fr-FR" sz="2800" b="0" strike="noStrike" spc="-1" dirty="0" err="1">
                <a:latin typeface="Calibri "/>
                <a:ea typeface="Helvetica Neue"/>
              </a:rPr>
              <a:t>development</a:t>
            </a:r>
            <a:r>
              <a:rPr lang="fr-FR" sz="2800" b="0" strike="noStrike" spc="-1" dirty="0">
                <a:latin typeface="Calibri "/>
                <a:ea typeface="Helvetica Neue"/>
              </a:rPr>
              <a:t>.</a:t>
            </a:r>
            <a:endParaRPr lang="en-US" sz="2800" b="0" strike="noStrike" spc="-1" dirty="0">
              <a:latin typeface="Calibri "/>
            </a:endParaRPr>
          </a:p>
          <a:p>
            <a:pPr>
              <a:lnSpc>
                <a:spcPct val="100000"/>
              </a:lnSpc>
              <a:spcBef>
                <a:spcPts val="2001"/>
              </a:spcBef>
              <a:buNone/>
              <a:tabLst>
                <a:tab pos="0" algn="l"/>
              </a:tabLst>
            </a:pPr>
            <a:r>
              <a:rPr lang="fr-FR" sz="2800" b="0" strike="noStrike" spc="-1" dirty="0">
                <a:latin typeface="Calibri "/>
                <a:ea typeface="Helvetica Neue"/>
              </a:rPr>
              <a:t>	- </a:t>
            </a:r>
            <a:r>
              <a:rPr lang="fr-FR" sz="2800" b="0" strike="noStrike" spc="-1" dirty="0" err="1">
                <a:latin typeface="Calibri "/>
                <a:ea typeface="Helvetica Neue"/>
              </a:rPr>
              <a:t>Utilizing</a:t>
            </a:r>
            <a:r>
              <a:rPr lang="fr-FR" sz="2800" b="0" strike="noStrike" spc="-1" dirty="0">
                <a:latin typeface="Calibri "/>
                <a:ea typeface="Helvetica Neue"/>
              </a:rPr>
              <a:t> the LAPLACE HE upgrade as the laser driver and host </a:t>
            </a:r>
            <a:r>
              <a:rPr lang="fr-FR" sz="2800" b="0" strike="noStrike" spc="-1" dirty="0" err="1">
                <a:latin typeface="Calibri "/>
                <a:ea typeface="Helvetica Neue"/>
              </a:rPr>
              <a:t>facility</a:t>
            </a:r>
            <a:r>
              <a:rPr lang="fr-FR" sz="2800" b="0" strike="noStrike" spc="-1" dirty="0">
                <a:latin typeface="Calibri "/>
                <a:ea typeface="Helvetica Neue"/>
              </a:rPr>
              <a:t> for the </a:t>
            </a:r>
            <a:r>
              <a:rPr lang="fr-FR" sz="2800" b="0" strike="noStrike" spc="-1" dirty="0" err="1">
                <a:latin typeface="Calibri "/>
                <a:ea typeface="Helvetica Neue"/>
              </a:rPr>
              <a:t>demonstrator</a:t>
            </a:r>
            <a:r>
              <a:rPr lang="fr-FR" sz="2800" b="0" strike="noStrike" spc="-1" dirty="0">
                <a:latin typeface="Calibri "/>
                <a:ea typeface="Helvetica Neue"/>
              </a:rPr>
              <a:t> by 2030.</a:t>
            </a:r>
            <a:endParaRPr lang="en-US" sz="2800" b="0" strike="noStrike" spc="-1" dirty="0">
              <a:latin typeface="Calibri "/>
            </a:endParaRPr>
          </a:p>
          <a:p>
            <a:pPr>
              <a:lnSpc>
                <a:spcPct val="100000"/>
              </a:lnSpc>
              <a:spcBef>
                <a:spcPts val="2001"/>
              </a:spcBef>
              <a:buNone/>
              <a:tabLst>
                <a:tab pos="0" algn="l"/>
              </a:tabLst>
            </a:pPr>
            <a:endParaRPr lang="en-US" sz="2800" b="0" strike="noStrike" spc="-1" dirty="0">
              <a:latin typeface="Calibri "/>
            </a:endParaRPr>
          </a:p>
          <a:p>
            <a:pPr>
              <a:lnSpc>
                <a:spcPct val="90000"/>
              </a:lnSpc>
              <a:spcBef>
                <a:spcPts val="2001"/>
              </a:spcBef>
              <a:buNone/>
              <a:tabLst>
                <a:tab pos="0" algn="l"/>
              </a:tabLst>
            </a:pPr>
            <a:endParaRPr lang="en-US" sz="2800" b="0" strike="noStrike" spc="-1" dirty="0">
              <a:latin typeface="Calibri "/>
            </a:endParaRPr>
          </a:p>
        </p:txBody>
      </p:sp>
      <p:pic>
        <p:nvPicPr>
          <p:cNvPr id="14" name="Image 14" descr="Une image contenant diagramme, capture d’écran, ligne, Police">
            <a:extLst>
              <a:ext uri="{FF2B5EF4-FFF2-40B4-BE49-F238E27FC236}">
                <a16:creationId xmlns:a16="http://schemas.microsoft.com/office/drawing/2014/main" id="{6F7BD42C-E084-E276-E16B-E0A2DCC280F2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59512" y="2820863"/>
            <a:ext cx="10014207" cy="1267945"/>
          </a:xfrm>
          <a:prstGeom prst="rect">
            <a:avLst/>
          </a:prstGeom>
          <a:ln w="0"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C70412A-7F53-35E5-D709-9C8A775E8774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8050683" y="1199868"/>
            <a:ext cx="1962284" cy="402825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493553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D115685-C823-CD6B-4009-53496C41F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3358808-A045-43A5-EB39-831C72B1F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Accélérateurs, Recherche et Société - LPSC, Grenoble</a:t>
            </a:r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898C20F-ACE6-8DF4-531F-DF839B6E8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9DFF2EA3-081A-8137-FB3D-9F0FDFCBE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4059" y="2463618"/>
            <a:ext cx="5688632" cy="653480"/>
          </a:xfrm>
        </p:spPr>
        <p:txBody>
          <a:bodyPr>
            <a:normAutofit fontScale="90000"/>
          </a:bodyPr>
          <a:lstStyle/>
          <a:p>
            <a:r>
              <a:rPr lang="fr-FR" sz="3000" dirty="0"/>
              <a:t>Projet ICONE</a:t>
            </a:r>
            <a:br>
              <a:rPr lang="fr-FR" sz="3000" dirty="0"/>
            </a:br>
            <a:r>
              <a:rPr lang="fr-FR" sz="3000" dirty="0"/>
              <a:t>Source de Neutrons 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8ECB7C1-9516-8B39-75D5-AC1ABD71B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904" y="3472563"/>
            <a:ext cx="2223613" cy="93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entre de recherche CEA Paris-Saclay — Wikipédia">
            <a:extLst>
              <a:ext uri="{FF2B5EF4-FFF2-40B4-BE49-F238E27FC236}">
                <a16:creationId xmlns:a16="http://schemas.microsoft.com/office/drawing/2014/main" id="{59F4A692-D01A-B06F-A03E-3ABDF5D1C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648" y="3436878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 descr="Une image contenant Police, Graphique, logo, cercle&#10;&#10;Le contenu généré par l’IA peut être incorrect.">
            <a:extLst>
              <a:ext uri="{FF2B5EF4-FFF2-40B4-BE49-F238E27FC236}">
                <a16:creationId xmlns:a16="http://schemas.microsoft.com/office/drawing/2014/main" id="{2A7FAF54-1510-49C1-D6E0-23178D5FA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202" y="3436878"/>
            <a:ext cx="1008112" cy="100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0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192A6CF-7FCC-ADBA-4372-DFE67565A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8F99E40-779A-64E5-D199-3B97A3936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Accélérateurs, Recherche et Société - LPSC, Grenoble</a:t>
            </a:r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A4B3B7-2BB2-1405-38F8-FD06A168A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688912EE-EC1A-A598-3C33-4D81F322D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Neutrons ? </a:t>
            </a:r>
          </a:p>
        </p:txBody>
      </p:sp>
      <p:pic>
        <p:nvPicPr>
          <p:cNvPr id="88" name="Image 87">
            <a:extLst>
              <a:ext uri="{FF2B5EF4-FFF2-40B4-BE49-F238E27FC236}">
                <a16:creationId xmlns:a16="http://schemas.microsoft.com/office/drawing/2014/main" id="{D0188A10-33E0-B666-7D28-0E639C1C7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991" y="847927"/>
            <a:ext cx="8146644" cy="4558081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C06D0FB8-69FC-8CBD-DD9D-314E389ACCDF}"/>
              </a:ext>
            </a:extLst>
          </p:cNvPr>
          <p:cNvSpPr/>
          <p:nvPr/>
        </p:nvSpPr>
        <p:spPr>
          <a:xfrm>
            <a:off x="2835559" y="867134"/>
            <a:ext cx="823176" cy="1600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7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8B3AA36-E66B-7BA9-22BC-9BA18346121A}"/>
              </a:ext>
            </a:extLst>
          </p:cNvPr>
          <p:cNvSpPr/>
          <p:nvPr/>
        </p:nvSpPr>
        <p:spPr>
          <a:xfrm>
            <a:off x="6189238" y="867133"/>
            <a:ext cx="907017" cy="17530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7"/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34BC3699-C16D-BAD8-82AE-2CC84B315D7D}"/>
              </a:ext>
            </a:extLst>
          </p:cNvPr>
          <p:cNvSpPr txBox="1"/>
          <p:nvPr/>
        </p:nvSpPr>
        <p:spPr>
          <a:xfrm>
            <a:off x="2370617" y="592741"/>
            <a:ext cx="2209964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67" dirty="0">
                <a:solidFill>
                  <a:srgbClr val="FF0000"/>
                </a:solidFill>
              </a:rPr>
              <a:t>Diffusion </a:t>
            </a:r>
            <a:r>
              <a:rPr lang="en-US" sz="1767" dirty="0" err="1">
                <a:solidFill>
                  <a:srgbClr val="FF0000"/>
                </a:solidFill>
              </a:rPr>
              <a:t>inélastique</a:t>
            </a:r>
            <a:endParaRPr lang="en-US" sz="1767" dirty="0">
              <a:solidFill>
                <a:srgbClr val="FF0000"/>
              </a:solidFill>
            </a:endParaRPr>
          </a:p>
        </p:txBody>
      </p:sp>
      <p:sp>
        <p:nvSpPr>
          <p:cNvPr id="94" name="ZoneTexte 93">
            <a:extLst>
              <a:ext uri="{FF2B5EF4-FFF2-40B4-BE49-F238E27FC236}">
                <a16:creationId xmlns:a16="http://schemas.microsoft.com/office/drawing/2014/main" id="{B59EE296-98E2-0B75-8257-CA923194EF27}"/>
              </a:ext>
            </a:extLst>
          </p:cNvPr>
          <p:cNvSpPr txBox="1"/>
          <p:nvPr/>
        </p:nvSpPr>
        <p:spPr>
          <a:xfrm>
            <a:off x="5587100" y="592741"/>
            <a:ext cx="2033634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67" dirty="0">
                <a:solidFill>
                  <a:schemeClr val="accent1">
                    <a:lumMod val="75000"/>
                  </a:schemeClr>
                </a:solidFill>
              </a:rPr>
              <a:t>Diffusion </a:t>
            </a:r>
            <a:r>
              <a:rPr lang="en-US" sz="1767" dirty="0" err="1">
                <a:solidFill>
                  <a:schemeClr val="accent1">
                    <a:lumMod val="75000"/>
                  </a:schemeClr>
                </a:solidFill>
              </a:rPr>
              <a:t>élastique</a:t>
            </a:r>
            <a:endParaRPr lang="en-US" sz="1767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8066408D-0336-FC8E-FA8E-E3A517C8EF6A}"/>
              </a:ext>
            </a:extLst>
          </p:cNvPr>
          <p:cNvSpPr/>
          <p:nvPr/>
        </p:nvSpPr>
        <p:spPr>
          <a:xfrm>
            <a:off x="2850803" y="2124763"/>
            <a:ext cx="922262" cy="16768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7"/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FEDFBE6E-3280-14C3-4F22-325C892AB726}"/>
              </a:ext>
            </a:extLst>
          </p:cNvPr>
          <p:cNvSpPr txBox="1"/>
          <p:nvPr/>
        </p:nvSpPr>
        <p:spPr>
          <a:xfrm>
            <a:off x="2980377" y="1857992"/>
            <a:ext cx="638316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67" dirty="0">
                <a:solidFill>
                  <a:srgbClr val="7030A0"/>
                </a:solidFill>
              </a:rPr>
              <a:t>Spin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0A0AFB0-A837-30B6-476C-BC3F05F2E606}"/>
              </a:ext>
            </a:extLst>
          </p:cNvPr>
          <p:cNvSpPr/>
          <p:nvPr/>
        </p:nvSpPr>
        <p:spPr>
          <a:xfrm>
            <a:off x="8750228" y="867133"/>
            <a:ext cx="1059458" cy="17530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7"/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003AD803-FB19-D036-10B4-EAD269FF7532}"/>
              </a:ext>
            </a:extLst>
          </p:cNvPr>
          <p:cNvSpPr txBox="1"/>
          <p:nvPr/>
        </p:nvSpPr>
        <p:spPr>
          <a:xfrm>
            <a:off x="8422483" y="592741"/>
            <a:ext cx="1936749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67" dirty="0" err="1">
                <a:solidFill>
                  <a:srgbClr val="FFC000"/>
                </a:solidFill>
              </a:rPr>
              <a:t>Peu</a:t>
            </a:r>
            <a:r>
              <a:rPr lang="en-US" sz="1767" dirty="0">
                <a:solidFill>
                  <a:srgbClr val="FFC000"/>
                </a:solidFill>
              </a:rPr>
              <a:t> </a:t>
            </a:r>
            <a:r>
              <a:rPr lang="en-US" sz="1767" dirty="0" err="1">
                <a:solidFill>
                  <a:srgbClr val="FFC000"/>
                </a:solidFill>
              </a:rPr>
              <a:t>d’interaction</a:t>
            </a:r>
            <a:r>
              <a:rPr lang="en-US" sz="1767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F9327602-097A-48C1-1E8D-CE82B0393786}"/>
              </a:ext>
            </a:extLst>
          </p:cNvPr>
          <p:cNvSpPr/>
          <p:nvPr/>
        </p:nvSpPr>
        <p:spPr>
          <a:xfrm>
            <a:off x="9001754" y="2117140"/>
            <a:ext cx="1425314" cy="16768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7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621C6D0A-BC7B-FFEF-73D5-810F965D54C7}"/>
              </a:ext>
            </a:extLst>
          </p:cNvPr>
          <p:cNvSpPr/>
          <p:nvPr/>
        </p:nvSpPr>
        <p:spPr>
          <a:xfrm>
            <a:off x="8834070" y="3207085"/>
            <a:ext cx="1577753" cy="34299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7"/>
          </a:p>
        </p:txBody>
      </p:sp>
      <p:sp>
        <p:nvSpPr>
          <p:cNvPr id="101" name="ZoneTexte 100">
            <a:extLst>
              <a:ext uri="{FF2B5EF4-FFF2-40B4-BE49-F238E27FC236}">
                <a16:creationId xmlns:a16="http://schemas.microsoft.com/office/drawing/2014/main" id="{BE7B7CF1-424B-92CB-8188-49B081345E0D}"/>
              </a:ext>
            </a:extLst>
          </p:cNvPr>
          <p:cNvSpPr txBox="1"/>
          <p:nvPr/>
        </p:nvSpPr>
        <p:spPr>
          <a:xfrm>
            <a:off x="8704498" y="2963182"/>
            <a:ext cx="2228495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67" dirty="0">
                <a:solidFill>
                  <a:schemeClr val="accent6">
                    <a:lumMod val="75000"/>
                  </a:schemeClr>
                </a:solidFill>
              </a:rPr>
              <a:t>Interaction </a:t>
            </a:r>
            <a:r>
              <a:rPr lang="en-US" sz="1767" dirty="0" err="1">
                <a:solidFill>
                  <a:schemeClr val="accent6">
                    <a:lumMod val="75000"/>
                  </a:schemeClr>
                </a:solidFill>
              </a:rPr>
              <a:t>nucléaire</a:t>
            </a:r>
            <a:endParaRPr lang="en-US" sz="1767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A5002490-2575-C255-C7E3-63E780415244}"/>
              </a:ext>
            </a:extLst>
          </p:cNvPr>
          <p:cNvSpPr/>
          <p:nvPr/>
        </p:nvSpPr>
        <p:spPr>
          <a:xfrm>
            <a:off x="2309642" y="3229952"/>
            <a:ext cx="846042" cy="15244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7"/>
          </a:p>
        </p:txBody>
      </p:sp>
      <p:sp>
        <p:nvSpPr>
          <p:cNvPr id="103" name="ZoneTexte 102">
            <a:extLst>
              <a:ext uri="{FF2B5EF4-FFF2-40B4-BE49-F238E27FC236}">
                <a16:creationId xmlns:a16="http://schemas.microsoft.com/office/drawing/2014/main" id="{12D085FD-3112-1D55-1CC4-BD6685304CA4}"/>
              </a:ext>
            </a:extLst>
          </p:cNvPr>
          <p:cNvSpPr txBox="1"/>
          <p:nvPr/>
        </p:nvSpPr>
        <p:spPr>
          <a:xfrm>
            <a:off x="8940780" y="1865614"/>
            <a:ext cx="1936749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67" dirty="0" err="1">
                <a:solidFill>
                  <a:srgbClr val="FFC000"/>
                </a:solidFill>
              </a:rPr>
              <a:t>Peu</a:t>
            </a:r>
            <a:r>
              <a:rPr lang="en-US" sz="1767" dirty="0">
                <a:solidFill>
                  <a:srgbClr val="FFC000"/>
                </a:solidFill>
              </a:rPr>
              <a:t> </a:t>
            </a:r>
            <a:r>
              <a:rPr lang="en-US" sz="1767" dirty="0" err="1">
                <a:solidFill>
                  <a:srgbClr val="FFC000"/>
                </a:solidFill>
              </a:rPr>
              <a:t>d’interaction</a:t>
            </a:r>
            <a:r>
              <a:rPr lang="en-US" sz="1767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104" name="ZoneTexte 103">
            <a:extLst>
              <a:ext uri="{FF2B5EF4-FFF2-40B4-BE49-F238E27FC236}">
                <a16:creationId xmlns:a16="http://schemas.microsoft.com/office/drawing/2014/main" id="{9999C51D-39CC-1DA7-145A-B363581E4BDA}"/>
              </a:ext>
            </a:extLst>
          </p:cNvPr>
          <p:cNvSpPr txBox="1"/>
          <p:nvPr/>
        </p:nvSpPr>
        <p:spPr>
          <a:xfrm>
            <a:off x="2073361" y="2955559"/>
            <a:ext cx="1936749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67" dirty="0" err="1">
                <a:solidFill>
                  <a:srgbClr val="FFC000"/>
                </a:solidFill>
              </a:rPr>
              <a:t>Peu</a:t>
            </a:r>
            <a:r>
              <a:rPr lang="en-US" sz="1767" dirty="0">
                <a:solidFill>
                  <a:srgbClr val="FFC000"/>
                </a:solidFill>
              </a:rPr>
              <a:t> </a:t>
            </a:r>
            <a:r>
              <a:rPr lang="en-US" sz="1767" dirty="0" err="1">
                <a:solidFill>
                  <a:srgbClr val="FFC000"/>
                </a:solidFill>
              </a:rPr>
              <a:t>d’interaction</a:t>
            </a:r>
            <a:r>
              <a:rPr lang="en-US" sz="1767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7634FA87-F63A-41A9-7207-8504F99DB7EF}"/>
              </a:ext>
            </a:extLst>
          </p:cNvPr>
          <p:cNvSpPr/>
          <p:nvPr/>
        </p:nvSpPr>
        <p:spPr>
          <a:xfrm>
            <a:off x="2347751" y="4632399"/>
            <a:ext cx="1478667" cy="16768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7"/>
          </a:p>
        </p:txBody>
      </p:sp>
      <p:sp>
        <p:nvSpPr>
          <p:cNvPr id="106" name="ZoneTexte 105">
            <a:extLst>
              <a:ext uri="{FF2B5EF4-FFF2-40B4-BE49-F238E27FC236}">
                <a16:creationId xmlns:a16="http://schemas.microsoft.com/office/drawing/2014/main" id="{E40CF0EB-5620-90AC-7A65-A7A621C3F695}"/>
              </a:ext>
            </a:extLst>
          </p:cNvPr>
          <p:cNvSpPr txBox="1"/>
          <p:nvPr/>
        </p:nvSpPr>
        <p:spPr>
          <a:xfrm>
            <a:off x="2180069" y="4373251"/>
            <a:ext cx="2228495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67" dirty="0">
                <a:solidFill>
                  <a:schemeClr val="accent6">
                    <a:lumMod val="75000"/>
                  </a:schemeClr>
                </a:solidFill>
              </a:rPr>
              <a:t>Interaction </a:t>
            </a:r>
            <a:r>
              <a:rPr lang="en-US" sz="1767" dirty="0" err="1">
                <a:solidFill>
                  <a:schemeClr val="accent6">
                    <a:lumMod val="75000"/>
                  </a:schemeClr>
                </a:solidFill>
              </a:rPr>
              <a:t>nucléaire</a:t>
            </a:r>
            <a:endParaRPr lang="en-US" sz="1767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id="{8CC2C9B6-E2C4-B13C-2DA3-6FD0DFBD19A3}"/>
              </a:ext>
            </a:extLst>
          </p:cNvPr>
          <p:cNvSpPr txBox="1"/>
          <p:nvPr/>
        </p:nvSpPr>
        <p:spPr>
          <a:xfrm>
            <a:off x="8727365" y="4388495"/>
            <a:ext cx="2228495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67" dirty="0">
                <a:solidFill>
                  <a:schemeClr val="accent6">
                    <a:lumMod val="75000"/>
                  </a:schemeClr>
                </a:solidFill>
              </a:rPr>
              <a:t>Interaction </a:t>
            </a:r>
            <a:r>
              <a:rPr lang="en-US" sz="1767" dirty="0" err="1">
                <a:solidFill>
                  <a:schemeClr val="accent6">
                    <a:lumMod val="75000"/>
                  </a:schemeClr>
                </a:solidFill>
              </a:rPr>
              <a:t>nucléaire</a:t>
            </a:r>
            <a:endParaRPr lang="en-US" sz="1767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612E7EC1-33F4-EA74-0291-787EE57A9CFE}"/>
              </a:ext>
            </a:extLst>
          </p:cNvPr>
          <p:cNvSpPr/>
          <p:nvPr/>
        </p:nvSpPr>
        <p:spPr>
          <a:xfrm>
            <a:off x="8917912" y="4640022"/>
            <a:ext cx="1478667" cy="16768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7"/>
          </a:p>
        </p:txBody>
      </p:sp>
      <p:sp>
        <p:nvSpPr>
          <p:cNvPr id="109" name="ZoneTexte 108">
            <a:extLst>
              <a:ext uri="{FF2B5EF4-FFF2-40B4-BE49-F238E27FC236}">
                <a16:creationId xmlns:a16="http://schemas.microsoft.com/office/drawing/2014/main" id="{2967666E-14AC-06F6-A978-7AD000BF9E3B}"/>
              </a:ext>
            </a:extLst>
          </p:cNvPr>
          <p:cNvSpPr txBox="1"/>
          <p:nvPr/>
        </p:nvSpPr>
        <p:spPr>
          <a:xfrm>
            <a:off x="219555" y="2038338"/>
            <a:ext cx="2209964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67" dirty="0">
                <a:solidFill>
                  <a:srgbClr val="FF0000"/>
                </a:solidFill>
              </a:rPr>
              <a:t>Diffusion </a:t>
            </a:r>
            <a:r>
              <a:rPr lang="en-US" sz="1767" dirty="0" err="1">
                <a:solidFill>
                  <a:srgbClr val="FF0000"/>
                </a:solidFill>
              </a:rPr>
              <a:t>inélastique</a:t>
            </a:r>
            <a:endParaRPr lang="en-US" sz="1767" dirty="0">
              <a:solidFill>
                <a:srgbClr val="FF0000"/>
              </a:solidFill>
            </a:endParaRPr>
          </a:p>
        </p:txBody>
      </p:sp>
      <p:sp>
        <p:nvSpPr>
          <p:cNvPr id="110" name="ZoneTexte 109">
            <a:extLst>
              <a:ext uri="{FF2B5EF4-FFF2-40B4-BE49-F238E27FC236}">
                <a16:creationId xmlns:a16="http://schemas.microsoft.com/office/drawing/2014/main" id="{AB07ED5B-3E1B-3B1A-1745-3803DE01F441}"/>
              </a:ext>
            </a:extLst>
          </p:cNvPr>
          <p:cNvSpPr txBox="1"/>
          <p:nvPr/>
        </p:nvSpPr>
        <p:spPr>
          <a:xfrm>
            <a:off x="219555" y="1671636"/>
            <a:ext cx="2033634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67" dirty="0">
                <a:solidFill>
                  <a:schemeClr val="accent1">
                    <a:lumMod val="75000"/>
                  </a:schemeClr>
                </a:solidFill>
              </a:rPr>
              <a:t>Diffusion </a:t>
            </a:r>
            <a:r>
              <a:rPr lang="en-US" sz="1767" dirty="0" err="1">
                <a:solidFill>
                  <a:schemeClr val="accent1">
                    <a:lumMod val="75000"/>
                  </a:schemeClr>
                </a:solidFill>
              </a:rPr>
              <a:t>élastique</a:t>
            </a:r>
            <a:endParaRPr lang="en-US" sz="1767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1" name="ZoneTexte 110">
            <a:extLst>
              <a:ext uri="{FF2B5EF4-FFF2-40B4-BE49-F238E27FC236}">
                <a16:creationId xmlns:a16="http://schemas.microsoft.com/office/drawing/2014/main" id="{41BBDE46-6BCE-295E-6C9F-C367BDCE7301}"/>
              </a:ext>
            </a:extLst>
          </p:cNvPr>
          <p:cNvSpPr txBox="1"/>
          <p:nvPr/>
        </p:nvSpPr>
        <p:spPr>
          <a:xfrm>
            <a:off x="219555" y="938231"/>
            <a:ext cx="1936749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67" dirty="0" err="1">
                <a:solidFill>
                  <a:srgbClr val="FFC000"/>
                </a:solidFill>
              </a:rPr>
              <a:t>Peu</a:t>
            </a:r>
            <a:r>
              <a:rPr lang="en-US" sz="1767" dirty="0">
                <a:solidFill>
                  <a:srgbClr val="FFC000"/>
                </a:solidFill>
              </a:rPr>
              <a:t> </a:t>
            </a:r>
            <a:r>
              <a:rPr lang="en-US" sz="1767" dirty="0" err="1">
                <a:solidFill>
                  <a:srgbClr val="FFC000"/>
                </a:solidFill>
              </a:rPr>
              <a:t>d’interaction</a:t>
            </a:r>
            <a:r>
              <a:rPr lang="en-US" sz="1767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112" name="ZoneTexte 111">
            <a:extLst>
              <a:ext uri="{FF2B5EF4-FFF2-40B4-BE49-F238E27FC236}">
                <a16:creationId xmlns:a16="http://schemas.microsoft.com/office/drawing/2014/main" id="{E28FD623-D857-F0ED-1132-BAC7AE50F65F}"/>
              </a:ext>
            </a:extLst>
          </p:cNvPr>
          <p:cNvSpPr txBox="1"/>
          <p:nvPr/>
        </p:nvSpPr>
        <p:spPr>
          <a:xfrm>
            <a:off x="219554" y="2405040"/>
            <a:ext cx="638316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67" dirty="0">
                <a:solidFill>
                  <a:srgbClr val="7030A0"/>
                </a:solidFill>
              </a:rPr>
              <a:t>Spin</a:t>
            </a:r>
          </a:p>
        </p:txBody>
      </p:sp>
      <p:sp>
        <p:nvSpPr>
          <p:cNvPr id="113" name="ZoneTexte 112">
            <a:extLst>
              <a:ext uri="{FF2B5EF4-FFF2-40B4-BE49-F238E27FC236}">
                <a16:creationId xmlns:a16="http://schemas.microsoft.com/office/drawing/2014/main" id="{8D8A3934-A5A5-3F9A-8729-F4B72D00FA42}"/>
              </a:ext>
            </a:extLst>
          </p:cNvPr>
          <p:cNvSpPr txBox="1"/>
          <p:nvPr/>
        </p:nvSpPr>
        <p:spPr>
          <a:xfrm>
            <a:off x="219555" y="1304934"/>
            <a:ext cx="2228495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67" dirty="0">
                <a:solidFill>
                  <a:schemeClr val="accent6">
                    <a:lumMod val="75000"/>
                  </a:schemeClr>
                </a:solidFill>
              </a:rPr>
              <a:t>Interaction nucléaire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C5C9CF60-A177-1E7D-E83D-F71692BBD48D}"/>
              </a:ext>
            </a:extLst>
          </p:cNvPr>
          <p:cNvSpPr/>
          <p:nvPr/>
        </p:nvSpPr>
        <p:spPr>
          <a:xfrm>
            <a:off x="3329663" y="5450313"/>
            <a:ext cx="7330428" cy="473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37" i="1" dirty="0">
                <a:hlinkClick r:id="rId3"/>
              </a:rPr>
              <a:t>https://lens-initiative.org/wp-content/uploads/2022/08/LENS-Report-fin_doublepages.pdf</a:t>
            </a:r>
            <a:br>
              <a:rPr lang="en-US" sz="1237" i="1" dirty="0"/>
            </a:br>
            <a:endParaRPr lang="en-US" sz="1237" i="1" dirty="0"/>
          </a:p>
        </p:txBody>
      </p:sp>
    </p:spTree>
    <p:extLst>
      <p:ext uri="{BB962C8B-B14F-4D97-AF65-F5344CB8AC3E}">
        <p14:creationId xmlns:p14="http://schemas.microsoft.com/office/powerpoint/2010/main" val="2716977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0D1A0FB-CDB8-2BC5-0B93-95AE99BCF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73011D0-46CE-5B74-0A63-A6BF7D852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Accélérateurs, Recherche et Société - LPSC, Grenoble</a:t>
            </a:r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B9F4397-E9F2-C8CE-C9FB-ADF7441A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80FE4F89-9BC1-262D-5000-A859D5197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Instruments d’ICONE</a:t>
            </a:r>
          </a:p>
        </p:txBody>
      </p:sp>
      <p:pic>
        <p:nvPicPr>
          <p:cNvPr id="10" name="Image5">
            <a:extLst>
              <a:ext uri="{FF2B5EF4-FFF2-40B4-BE49-F238E27FC236}">
                <a16:creationId xmlns:a16="http://schemas.microsoft.com/office/drawing/2014/main" id="{F5B53442-0B9D-02BB-D21A-E33DF86B4681}"/>
              </a:ext>
            </a:extLst>
          </p:cNvPr>
          <p:cNvPicPr/>
          <p:nvPr/>
        </p:nvPicPr>
        <p:blipFill>
          <a:blip r:embed="rId2"/>
          <a:srcRect t="12138"/>
          <a:stretch>
            <a:fillRect/>
          </a:stretch>
        </p:blipFill>
        <p:spPr bwMode="auto">
          <a:xfrm>
            <a:off x="387229" y="1248381"/>
            <a:ext cx="10008884" cy="448871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ADAC4E9-97B3-DA54-8C34-AFC04D370DAB}"/>
              </a:ext>
            </a:extLst>
          </p:cNvPr>
          <p:cNvSpPr txBox="1"/>
          <p:nvPr/>
        </p:nvSpPr>
        <p:spPr>
          <a:xfrm>
            <a:off x="478143" y="894642"/>
            <a:ext cx="8739893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67" dirty="0">
                <a:sym typeface="Wingdings" panose="05000000000000000000" pitchFamily="2" charset="2"/>
              </a:rPr>
              <a:t> 12 Instruments répondant aux exigences de la communauté : 300 expériences/an </a:t>
            </a:r>
            <a:endParaRPr lang="fr-FR" sz="1767" dirty="0"/>
          </a:p>
        </p:txBody>
      </p:sp>
    </p:spTree>
    <p:extLst>
      <p:ext uri="{BB962C8B-B14F-4D97-AF65-F5344CB8AC3E}">
        <p14:creationId xmlns:p14="http://schemas.microsoft.com/office/powerpoint/2010/main" val="2793730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6D92C04-28BC-D9DD-E9F8-BBDFCE1F1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D4CCCEE-829D-2685-6AEA-E1ED30A2A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Accélérateurs, Recherche et Société - LPSC, Grenoble</a:t>
            </a:r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AB7151-5D5B-AF37-4716-3E4D01D2E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E0BE01C1-5441-57D7-6B10-B4C1367F0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Infrastructure d’ICONE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42D3002-203D-29D9-EE18-BBE6FF4B9A38}"/>
              </a:ext>
            </a:extLst>
          </p:cNvPr>
          <p:cNvGrpSpPr/>
          <p:nvPr/>
        </p:nvGrpSpPr>
        <p:grpSpPr>
          <a:xfrm>
            <a:off x="633859" y="935536"/>
            <a:ext cx="5823099" cy="4685654"/>
            <a:chOff x="1483563" y="1099635"/>
            <a:chExt cx="6590460" cy="5303125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CD48E9C8-BA3E-4276-ADDD-3ECCE6AE364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702253" y="1343404"/>
              <a:ext cx="288000" cy="299707"/>
              <a:chOff x="7647357" y="4670478"/>
              <a:chExt cx="720000" cy="749269"/>
            </a:xfrm>
          </p:grpSpPr>
          <p:cxnSp>
            <p:nvCxnSpPr>
              <p:cNvPr id="626" name="Connecteur droit avec flèche 625">
                <a:extLst>
                  <a:ext uri="{FF2B5EF4-FFF2-40B4-BE49-F238E27FC236}">
                    <a16:creationId xmlns:a16="http://schemas.microsoft.com/office/drawing/2014/main" id="{75AC45C9-8EAD-50BB-A34D-0BDF3AD86B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00077" y="5042259"/>
                <a:ext cx="0" cy="3370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27" name="Groupe 626">
                <a:extLst>
                  <a:ext uri="{FF2B5EF4-FFF2-40B4-BE49-F238E27FC236}">
                    <a16:creationId xmlns:a16="http://schemas.microsoft.com/office/drawing/2014/main" id="{E48A98CC-E951-94CF-1B39-DEA6B5F34517}"/>
                  </a:ext>
                </a:extLst>
              </p:cNvPr>
              <p:cNvGrpSpPr/>
              <p:nvPr/>
            </p:nvGrpSpPr>
            <p:grpSpPr>
              <a:xfrm flipH="1">
                <a:off x="7647357" y="4670478"/>
                <a:ext cx="720000" cy="749269"/>
                <a:chOff x="1042475" y="4670478"/>
                <a:chExt cx="720000" cy="749269"/>
              </a:xfrm>
            </p:grpSpPr>
            <p:grpSp>
              <p:nvGrpSpPr>
                <p:cNvPr id="628" name="Groupe 627">
                  <a:extLst>
                    <a:ext uri="{FF2B5EF4-FFF2-40B4-BE49-F238E27FC236}">
                      <a16:creationId xmlns:a16="http://schemas.microsoft.com/office/drawing/2014/main" id="{B795F668-6BC9-C5F1-8D61-41856BCE2B19}"/>
                    </a:ext>
                  </a:extLst>
                </p:cNvPr>
                <p:cNvGrpSpPr/>
                <p:nvPr/>
              </p:nvGrpSpPr>
              <p:grpSpPr>
                <a:xfrm>
                  <a:off x="1042475" y="4670478"/>
                  <a:ext cx="720000" cy="720458"/>
                  <a:chOff x="5865445" y="1401841"/>
                  <a:chExt cx="720000" cy="720458"/>
                </a:xfrm>
              </p:grpSpPr>
              <p:sp>
                <p:nvSpPr>
                  <p:cNvPr id="631" name="Rectangle 630">
                    <a:extLst>
                      <a:ext uri="{FF2B5EF4-FFF2-40B4-BE49-F238E27FC236}">
                        <a16:creationId xmlns:a16="http://schemas.microsoft.com/office/drawing/2014/main" id="{2D42725C-EB3F-4EB3-074B-A12F43E38552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962099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632" name="Rectangle 631">
                    <a:extLst>
                      <a:ext uri="{FF2B5EF4-FFF2-40B4-BE49-F238E27FC236}">
                        <a16:creationId xmlns:a16="http://schemas.microsoft.com/office/drawing/2014/main" id="{87026C20-7BD0-8140-BCA0-5193B6566AD9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090445" y="1178285"/>
                    <a:ext cx="270000" cy="72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633" name="Rectangle 632">
                    <a:extLst>
                      <a:ext uri="{FF2B5EF4-FFF2-40B4-BE49-F238E27FC236}">
                        <a16:creationId xmlns:a16="http://schemas.microsoft.com/office/drawing/2014/main" id="{F2CC91CA-47F3-B219-8B5D-4EC73B3E8694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865445" y="1401841"/>
                    <a:ext cx="720000" cy="72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634" name="Rectangle 633">
                    <a:extLst>
                      <a:ext uri="{FF2B5EF4-FFF2-40B4-BE49-F238E27FC236}">
                        <a16:creationId xmlns:a16="http://schemas.microsoft.com/office/drawing/2014/main" id="{543435E9-926C-A876-60B0-B95B6767FE44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912781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635" name="Rectangle 634">
                    <a:extLst>
                      <a:ext uri="{FF2B5EF4-FFF2-40B4-BE49-F238E27FC236}">
                        <a16:creationId xmlns:a16="http://schemas.microsoft.com/office/drawing/2014/main" id="{EDEE7E4D-43E3-7D05-0DDE-DE339EA13965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861173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636" name="Rectangle 635">
                    <a:extLst>
                      <a:ext uri="{FF2B5EF4-FFF2-40B4-BE49-F238E27FC236}">
                        <a16:creationId xmlns:a16="http://schemas.microsoft.com/office/drawing/2014/main" id="{3F156E3B-6F55-5727-29EC-8BC9975DB06D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814236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637" name="Rectangle 636">
                    <a:extLst>
                      <a:ext uri="{FF2B5EF4-FFF2-40B4-BE49-F238E27FC236}">
                        <a16:creationId xmlns:a16="http://schemas.microsoft.com/office/drawing/2014/main" id="{897E2D45-8D39-D162-944C-A823B8E27BBA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764618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638" name="Rectangle 637">
                    <a:extLst>
                      <a:ext uri="{FF2B5EF4-FFF2-40B4-BE49-F238E27FC236}">
                        <a16:creationId xmlns:a16="http://schemas.microsoft.com/office/drawing/2014/main" id="{B07F45A0-7EFE-94B2-52D0-1C85F22FF56E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715300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639" name="Rectangle 638">
                    <a:extLst>
                      <a:ext uri="{FF2B5EF4-FFF2-40B4-BE49-F238E27FC236}">
                        <a16:creationId xmlns:a16="http://schemas.microsoft.com/office/drawing/2014/main" id="{CAA58971-6D7C-9DC5-2EBA-0218FBACF822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663692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640" name="Rectangle 639">
                    <a:extLst>
                      <a:ext uri="{FF2B5EF4-FFF2-40B4-BE49-F238E27FC236}">
                        <a16:creationId xmlns:a16="http://schemas.microsoft.com/office/drawing/2014/main" id="{393FE139-BB3E-A175-90F9-4593797E9C6E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614374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641" name="Rectangle 640">
                    <a:extLst>
                      <a:ext uri="{FF2B5EF4-FFF2-40B4-BE49-F238E27FC236}">
                        <a16:creationId xmlns:a16="http://schemas.microsoft.com/office/drawing/2014/main" id="{3CD5BE35-3D6B-56C9-5F71-0313D39F169D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563283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642" name="Rectangle 641">
                    <a:extLst>
                      <a:ext uri="{FF2B5EF4-FFF2-40B4-BE49-F238E27FC236}">
                        <a16:creationId xmlns:a16="http://schemas.microsoft.com/office/drawing/2014/main" id="{37410AA0-6301-43BD-1576-B1B0E5B09F44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962099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643" name="Rectangle 642">
                    <a:extLst>
                      <a:ext uri="{FF2B5EF4-FFF2-40B4-BE49-F238E27FC236}">
                        <a16:creationId xmlns:a16="http://schemas.microsoft.com/office/drawing/2014/main" id="{85CAFC59-033C-9921-026E-8136EBC05EFD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912781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644" name="Rectangle 643">
                    <a:extLst>
                      <a:ext uri="{FF2B5EF4-FFF2-40B4-BE49-F238E27FC236}">
                        <a16:creationId xmlns:a16="http://schemas.microsoft.com/office/drawing/2014/main" id="{54A34A5A-1EE4-4F51-33B8-ADA601A5232B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861173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645" name="Rectangle 644">
                    <a:extLst>
                      <a:ext uri="{FF2B5EF4-FFF2-40B4-BE49-F238E27FC236}">
                        <a16:creationId xmlns:a16="http://schemas.microsoft.com/office/drawing/2014/main" id="{D146C241-9789-C423-E66D-17F1E4C874AE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814236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646" name="Rectangle 645">
                    <a:extLst>
                      <a:ext uri="{FF2B5EF4-FFF2-40B4-BE49-F238E27FC236}">
                        <a16:creationId xmlns:a16="http://schemas.microsoft.com/office/drawing/2014/main" id="{3E94C24A-2C64-4FBB-A5BE-AC2862333ED0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764618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647" name="Rectangle 646">
                    <a:extLst>
                      <a:ext uri="{FF2B5EF4-FFF2-40B4-BE49-F238E27FC236}">
                        <a16:creationId xmlns:a16="http://schemas.microsoft.com/office/drawing/2014/main" id="{A32DA6AB-AD2D-9C27-AE96-9C897BA87D92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715300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648" name="Rectangle 647">
                    <a:extLst>
                      <a:ext uri="{FF2B5EF4-FFF2-40B4-BE49-F238E27FC236}">
                        <a16:creationId xmlns:a16="http://schemas.microsoft.com/office/drawing/2014/main" id="{FEBDDFD0-55D8-41DF-B779-0898C92C3EA2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663692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649" name="Rectangle 648">
                    <a:extLst>
                      <a:ext uri="{FF2B5EF4-FFF2-40B4-BE49-F238E27FC236}">
                        <a16:creationId xmlns:a16="http://schemas.microsoft.com/office/drawing/2014/main" id="{8CAF139A-9B91-350B-FB02-3EF8D65E44AC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614374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650" name="Rectangle 649">
                    <a:extLst>
                      <a:ext uri="{FF2B5EF4-FFF2-40B4-BE49-F238E27FC236}">
                        <a16:creationId xmlns:a16="http://schemas.microsoft.com/office/drawing/2014/main" id="{50D8803A-D56F-27BA-DA7A-41A5FD47E963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563283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</p:grpSp>
            <p:sp>
              <p:nvSpPr>
                <p:cNvPr id="629" name="Rectangle 628">
                  <a:extLst>
                    <a:ext uri="{FF2B5EF4-FFF2-40B4-BE49-F238E27FC236}">
                      <a16:creationId xmlns:a16="http://schemas.microsoft.com/office/drawing/2014/main" id="{963D4ED8-91B4-7D9A-FFA8-10B599E30A62}"/>
                    </a:ext>
                  </a:extLst>
                </p:cNvPr>
                <p:cNvSpPr/>
                <p:nvPr/>
              </p:nvSpPr>
              <p:spPr>
                <a:xfrm flipV="1">
                  <a:off x="1401890" y="4915746"/>
                  <a:ext cx="360000" cy="504001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50000"/>
                      </a:schemeClr>
                    </a:gs>
                    <a:gs pos="100000">
                      <a:srgbClr val="FFFFFF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767"/>
                </a:p>
              </p:txBody>
            </p:sp>
            <p:sp>
              <p:nvSpPr>
                <p:cNvPr id="630" name="Rectangle 629">
                  <a:extLst>
                    <a:ext uri="{FF2B5EF4-FFF2-40B4-BE49-F238E27FC236}">
                      <a16:creationId xmlns:a16="http://schemas.microsoft.com/office/drawing/2014/main" id="{A1F018E8-FFA6-B8B6-9ADF-EB98619C26AD}"/>
                    </a:ext>
                  </a:extLst>
                </p:cNvPr>
                <p:cNvSpPr/>
                <p:nvPr/>
              </p:nvSpPr>
              <p:spPr>
                <a:xfrm>
                  <a:off x="1054980" y="4882207"/>
                  <a:ext cx="360000" cy="50400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rgbClr val="FFFFFF">
                        <a:shade val="100000"/>
                        <a:satMod val="115000"/>
                        <a:alpha val="50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767"/>
                </a:p>
              </p:txBody>
            </p:sp>
          </p:grpSp>
        </p:grp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35122B9D-7825-5436-A68C-284459B02F69}"/>
                </a:ext>
              </a:extLst>
            </p:cNvPr>
            <p:cNvGrpSpPr/>
            <p:nvPr/>
          </p:nvGrpSpPr>
          <p:grpSpPr>
            <a:xfrm>
              <a:off x="1483563" y="1099635"/>
              <a:ext cx="6590460" cy="5303125"/>
              <a:chOff x="1483563" y="1099635"/>
              <a:chExt cx="6590460" cy="5303125"/>
            </a:xfrm>
          </p:grpSpPr>
          <p:grpSp>
            <p:nvGrpSpPr>
              <p:cNvPr id="138" name="Groupe 137">
                <a:extLst>
                  <a:ext uri="{FF2B5EF4-FFF2-40B4-BE49-F238E27FC236}">
                    <a16:creationId xmlns:a16="http://schemas.microsoft.com/office/drawing/2014/main" id="{B225EE5F-D5A5-C6B3-329C-7DB71F88E5C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4581868" y="3810125"/>
                <a:ext cx="2846996" cy="1016466"/>
                <a:chOff x="851173" y="2410231"/>
                <a:chExt cx="7116331" cy="2540752"/>
              </a:xfrm>
            </p:grpSpPr>
            <p:sp>
              <p:nvSpPr>
                <p:cNvPr id="394" name="Rectangle 393">
                  <a:extLst>
                    <a:ext uri="{FF2B5EF4-FFF2-40B4-BE49-F238E27FC236}">
                      <a16:creationId xmlns:a16="http://schemas.microsoft.com/office/drawing/2014/main" id="{6E3A3CA9-5194-51A6-4E10-D06C9A200565}"/>
                    </a:ext>
                  </a:extLst>
                </p:cNvPr>
                <p:cNvSpPr/>
                <p:nvPr/>
              </p:nvSpPr>
              <p:spPr>
                <a:xfrm rot="5400000">
                  <a:off x="4009808" y="-746006"/>
                  <a:ext cx="71698" cy="6388967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84"/>
                </a:p>
              </p:txBody>
            </p:sp>
            <p:sp>
              <p:nvSpPr>
                <p:cNvPr id="395" name="Rectangle 394">
                  <a:extLst>
                    <a:ext uri="{FF2B5EF4-FFF2-40B4-BE49-F238E27FC236}">
                      <a16:creationId xmlns:a16="http://schemas.microsoft.com/office/drawing/2014/main" id="{509DB6A9-8D74-A250-E7C4-30002B41D3EF}"/>
                    </a:ext>
                  </a:extLst>
                </p:cNvPr>
                <p:cNvSpPr/>
                <p:nvPr/>
              </p:nvSpPr>
              <p:spPr>
                <a:xfrm rot="5400000">
                  <a:off x="3300087" y="235786"/>
                  <a:ext cx="2340000" cy="6840000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84"/>
                </a:p>
              </p:txBody>
            </p:sp>
            <p:sp>
              <p:nvSpPr>
                <p:cNvPr id="396" name="Rectangle 395">
                  <a:extLst>
                    <a:ext uri="{FF2B5EF4-FFF2-40B4-BE49-F238E27FC236}">
                      <a16:creationId xmlns:a16="http://schemas.microsoft.com/office/drawing/2014/main" id="{458ADEC1-B918-C0E6-EBC1-5455591638E4}"/>
                    </a:ext>
                  </a:extLst>
                </p:cNvPr>
                <p:cNvSpPr/>
                <p:nvPr/>
              </p:nvSpPr>
              <p:spPr>
                <a:xfrm rot="5400000">
                  <a:off x="4443338" y="1442842"/>
                  <a:ext cx="71699" cy="6840000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84"/>
                </a:p>
              </p:txBody>
            </p:sp>
            <p:sp>
              <p:nvSpPr>
                <p:cNvPr id="397" name="Rectangle 396">
                  <a:extLst>
                    <a:ext uri="{FF2B5EF4-FFF2-40B4-BE49-F238E27FC236}">
                      <a16:creationId xmlns:a16="http://schemas.microsoft.com/office/drawing/2014/main" id="{0B0D06CA-117E-2603-1172-949DB8208983}"/>
                    </a:ext>
                  </a:extLst>
                </p:cNvPr>
                <p:cNvSpPr/>
                <p:nvPr/>
              </p:nvSpPr>
              <p:spPr>
                <a:xfrm rot="5400000">
                  <a:off x="6941547" y="3925027"/>
                  <a:ext cx="1979677" cy="72236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84"/>
                </a:p>
              </p:txBody>
            </p:sp>
            <p:sp>
              <p:nvSpPr>
                <p:cNvPr id="398" name="Rectangle 397">
                  <a:extLst>
                    <a:ext uri="{FF2B5EF4-FFF2-40B4-BE49-F238E27FC236}">
                      <a16:creationId xmlns:a16="http://schemas.microsoft.com/office/drawing/2014/main" id="{9711FC96-4CE7-DD06-6A5F-96C9079E2D82}"/>
                    </a:ext>
                  </a:extLst>
                </p:cNvPr>
                <p:cNvSpPr/>
                <p:nvPr/>
              </p:nvSpPr>
              <p:spPr>
                <a:xfrm rot="5400000">
                  <a:off x="-230238" y="3616113"/>
                  <a:ext cx="2484000" cy="72235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84"/>
                </a:p>
              </p:txBody>
            </p:sp>
            <p:sp>
              <p:nvSpPr>
                <p:cNvPr id="399" name="Rectangle 398">
                  <a:extLst>
                    <a:ext uri="{FF2B5EF4-FFF2-40B4-BE49-F238E27FC236}">
                      <a16:creationId xmlns:a16="http://schemas.microsoft.com/office/drawing/2014/main" id="{5E9CF3DD-FF13-3768-5D18-BD79344C794E}"/>
                    </a:ext>
                  </a:extLst>
                </p:cNvPr>
                <p:cNvSpPr/>
                <p:nvPr/>
              </p:nvSpPr>
              <p:spPr>
                <a:xfrm>
                  <a:off x="1060314" y="2490280"/>
                  <a:ext cx="450000" cy="2340000"/>
                </a:xfrm>
                <a:prstGeom prst="rect">
                  <a:avLst/>
                </a:prstGeom>
                <a:noFill/>
                <a:ln w="12700"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84"/>
                </a:p>
              </p:txBody>
            </p:sp>
            <p:sp>
              <p:nvSpPr>
                <p:cNvPr id="400" name="ZoneTexte 399">
                  <a:extLst>
                    <a:ext uri="{FF2B5EF4-FFF2-40B4-BE49-F238E27FC236}">
                      <a16:creationId xmlns:a16="http://schemas.microsoft.com/office/drawing/2014/main" id="{B94930E4-8F5A-5547-4994-3323688E857A}"/>
                    </a:ext>
                  </a:extLst>
                </p:cNvPr>
                <p:cNvSpPr txBox="1"/>
                <p:nvPr/>
              </p:nvSpPr>
              <p:spPr>
                <a:xfrm>
                  <a:off x="5841284" y="2463547"/>
                  <a:ext cx="1130090" cy="4919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530" dirty="0">
                      <a:solidFill>
                        <a:schemeClr val="accent1"/>
                      </a:solidFill>
                    </a:rPr>
                    <a:t>Zone 1</a:t>
                  </a:r>
                </a:p>
              </p:txBody>
            </p:sp>
            <p:sp>
              <p:nvSpPr>
                <p:cNvPr id="401" name="ZoneTexte 400">
                  <a:extLst>
                    <a:ext uri="{FF2B5EF4-FFF2-40B4-BE49-F238E27FC236}">
                      <a16:creationId xmlns:a16="http://schemas.microsoft.com/office/drawing/2014/main" id="{3865AFBD-F206-2929-94C8-941E9680C7F1}"/>
                    </a:ext>
                  </a:extLst>
                </p:cNvPr>
                <p:cNvSpPr txBox="1"/>
                <p:nvPr/>
              </p:nvSpPr>
              <p:spPr>
                <a:xfrm rot="5400000">
                  <a:off x="624363" y="3775136"/>
                  <a:ext cx="1130089" cy="4919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530" dirty="0">
                      <a:solidFill>
                        <a:schemeClr val="accent1"/>
                      </a:solidFill>
                    </a:rPr>
                    <a:t>Zone 2</a:t>
                  </a:r>
                </a:p>
              </p:txBody>
            </p:sp>
            <p:sp>
              <p:nvSpPr>
                <p:cNvPr id="402" name="ZoneTexte 401">
                  <a:extLst>
                    <a:ext uri="{FF2B5EF4-FFF2-40B4-BE49-F238E27FC236}">
                      <a16:creationId xmlns:a16="http://schemas.microsoft.com/office/drawing/2014/main" id="{10369056-9F6D-FC8E-5406-E39E82275091}"/>
                    </a:ext>
                  </a:extLst>
                </p:cNvPr>
                <p:cNvSpPr txBox="1"/>
                <p:nvPr/>
              </p:nvSpPr>
              <p:spPr>
                <a:xfrm rot="5400000">
                  <a:off x="6255261" y="3679683"/>
                  <a:ext cx="1130089" cy="4919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530" dirty="0">
                      <a:solidFill>
                        <a:schemeClr val="accent1"/>
                      </a:solidFill>
                    </a:rPr>
                    <a:t>Zone 3</a:t>
                  </a:r>
                </a:p>
              </p:txBody>
            </p:sp>
            <p:sp>
              <p:nvSpPr>
                <p:cNvPr id="403" name="Rectangle 402">
                  <a:extLst>
                    <a:ext uri="{FF2B5EF4-FFF2-40B4-BE49-F238E27FC236}">
                      <a16:creationId xmlns:a16="http://schemas.microsoft.com/office/drawing/2014/main" id="{E40E7329-4A13-9B8F-7DCE-FEF7D47B3677}"/>
                    </a:ext>
                  </a:extLst>
                </p:cNvPr>
                <p:cNvSpPr/>
                <p:nvPr/>
              </p:nvSpPr>
              <p:spPr>
                <a:xfrm>
                  <a:off x="6733546" y="2490280"/>
                  <a:ext cx="1170000" cy="2340000"/>
                </a:xfrm>
                <a:prstGeom prst="rect">
                  <a:avLst/>
                </a:prstGeom>
                <a:noFill/>
                <a:ln w="12700"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84"/>
                </a:p>
              </p:txBody>
            </p:sp>
            <p:sp>
              <p:nvSpPr>
                <p:cNvPr id="404" name="Rectangle 403">
                  <a:extLst>
                    <a:ext uri="{FF2B5EF4-FFF2-40B4-BE49-F238E27FC236}">
                      <a16:creationId xmlns:a16="http://schemas.microsoft.com/office/drawing/2014/main" id="{23D8FBD7-E45E-724C-B11B-F06C7A76F254}"/>
                    </a:ext>
                  </a:extLst>
                </p:cNvPr>
                <p:cNvSpPr/>
                <p:nvPr/>
              </p:nvSpPr>
              <p:spPr>
                <a:xfrm>
                  <a:off x="1517312" y="2565772"/>
                  <a:ext cx="5220000" cy="2196000"/>
                </a:xfrm>
                <a:prstGeom prst="rect">
                  <a:avLst/>
                </a:prstGeom>
                <a:noFill/>
                <a:ln w="12700"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84"/>
                </a:p>
              </p:txBody>
            </p:sp>
            <p:grpSp>
              <p:nvGrpSpPr>
                <p:cNvPr id="405" name="Groupe 404">
                  <a:extLst>
                    <a:ext uri="{FF2B5EF4-FFF2-40B4-BE49-F238E27FC236}">
                      <a16:creationId xmlns:a16="http://schemas.microsoft.com/office/drawing/2014/main" id="{FFC445CC-0513-5FAA-3F50-DBB3053BE361}"/>
                    </a:ext>
                  </a:extLst>
                </p:cNvPr>
                <p:cNvGrpSpPr/>
                <p:nvPr/>
              </p:nvGrpSpPr>
              <p:grpSpPr>
                <a:xfrm>
                  <a:off x="1515461" y="26626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622" name="Rectangle 621">
                    <a:extLst>
                      <a:ext uri="{FF2B5EF4-FFF2-40B4-BE49-F238E27FC236}">
                        <a16:creationId xmlns:a16="http://schemas.microsoft.com/office/drawing/2014/main" id="{47603FDF-3B11-B3DD-CD02-37B68760ECC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623" name="Rectangle 622">
                    <a:extLst>
                      <a:ext uri="{FF2B5EF4-FFF2-40B4-BE49-F238E27FC236}">
                        <a16:creationId xmlns:a16="http://schemas.microsoft.com/office/drawing/2014/main" id="{B6B7E29E-910B-A38C-419D-BE06A6A167D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624" name="Rectangle 623">
                    <a:extLst>
                      <a:ext uri="{FF2B5EF4-FFF2-40B4-BE49-F238E27FC236}">
                        <a16:creationId xmlns:a16="http://schemas.microsoft.com/office/drawing/2014/main" id="{C98B1550-CF22-D5FC-B8A0-7E6EBD00964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625" name="Rectangle 624">
                    <a:extLst>
                      <a:ext uri="{FF2B5EF4-FFF2-40B4-BE49-F238E27FC236}">
                        <a16:creationId xmlns:a16="http://schemas.microsoft.com/office/drawing/2014/main" id="{5B52BA62-555A-E054-D965-55CFCA16130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84"/>
                  </a:p>
                </p:txBody>
              </p:sp>
            </p:grpSp>
            <p:grpSp>
              <p:nvGrpSpPr>
                <p:cNvPr id="406" name="Groupe 405">
                  <a:extLst>
                    <a:ext uri="{FF2B5EF4-FFF2-40B4-BE49-F238E27FC236}">
                      <a16:creationId xmlns:a16="http://schemas.microsoft.com/office/drawing/2014/main" id="{63C047B0-D9E1-1D59-7AAB-4A6DBD232E55}"/>
                    </a:ext>
                  </a:extLst>
                </p:cNvPr>
                <p:cNvGrpSpPr/>
                <p:nvPr/>
              </p:nvGrpSpPr>
              <p:grpSpPr>
                <a:xfrm>
                  <a:off x="1515461" y="31325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618" name="Rectangle 617">
                    <a:extLst>
                      <a:ext uri="{FF2B5EF4-FFF2-40B4-BE49-F238E27FC236}">
                        <a16:creationId xmlns:a16="http://schemas.microsoft.com/office/drawing/2014/main" id="{D4DF35B1-34C5-C8F9-DB9D-710E4361CE8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619" name="Rectangle 618">
                    <a:extLst>
                      <a:ext uri="{FF2B5EF4-FFF2-40B4-BE49-F238E27FC236}">
                        <a16:creationId xmlns:a16="http://schemas.microsoft.com/office/drawing/2014/main" id="{7F6FABEF-BACA-FAFF-8219-F5976DDA4DD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620" name="Rectangle 619">
                    <a:extLst>
                      <a:ext uri="{FF2B5EF4-FFF2-40B4-BE49-F238E27FC236}">
                        <a16:creationId xmlns:a16="http://schemas.microsoft.com/office/drawing/2014/main" id="{4C28F4BD-67A8-5827-FFAC-21E717C92E2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621" name="Rectangle 620">
                    <a:extLst>
                      <a:ext uri="{FF2B5EF4-FFF2-40B4-BE49-F238E27FC236}">
                        <a16:creationId xmlns:a16="http://schemas.microsoft.com/office/drawing/2014/main" id="{743D76CB-D2E4-7104-E2A7-EAC6B8E4C4B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84"/>
                  </a:p>
                </p:txBody>
              </p:sp>
            </p:grpSp>
            <p:grpSp>
              <p:nvGrpSpPr>
                <p:cNvPr id="407" name="Groupe 406">
                  <a:extLst>
                    <a:ext uri="{FF2B5EF4-FFF2-40B4-BE49-F238E27FC236}">
                      <a16:creationId xmlns:a16="http://schemas.microsoft.com/office/drawing/2014/main" id="{945F9FD2-FFF3-7E39-D962-AF67A3DC42D1}"/>
                    </a:ext>
                  </a:extLst>
                </p:cNvPr>
                <p:cNvGrpSpPr/>
                <p:nvPr/>
              </p:nvGrpSpPr>
              <p:grpSpPr>
                <a:xfrm>
                  <a:off x="1515461" y="36024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614" name="Rectangle 613">
                    <a:extLst>
                      <a:ext uri="{FF2B5EF4-FFF2-40B4-BE49-F238E27FC236}">
                        <a16:creationId xmlns:a16="http://schemas.microsoft.com/office/drawing/2014/main" id="{4CFFC67F-D810-096E-E747-6588FC2AC77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615" name="Rectangle 614">
                    <a:extLst>
                      <a:ext uri="{FF2B5EF4-FFF2-40B4-BE49-F238E27FC236}">
                        <a16:creationId xmlns:a16="http://schemas.microsoft.com/office/drawing/2014/main" id="{D835F12B-9E16-AE52-97C8-F9273E4B85F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616" name="Rectangle 615">
                    <a:extLst>
                      <a:ext uri="{FF2B5EF4-FFF2-40B4-BE49-F238E27FC236}">
                        <a16:creationId xmlns:a16="http://schemas.microsoft.com/office/drawing/2014/main" id="{EF245A99-685B-8F3D-D562-B8882CB34E3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617" name="Rectangle 616">
                    <a:extLst>
                      <a:ext uri="{FF2B5EF4-FFF2-40B4-BE49-F238E27FC236}">
                        <a16:creationId xmlns:a16="http://schemas.microsoft.com/office/drawing/2014/main" id="{0F9E0AC7-575C-1C3D-BC58-8BDB56109F7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84"/>
                  </a:p>
                </p:txBody>
              </p:sp>
            </p:grpSp>
            <p:grpSp>
              <p:nvGrpSpPr>
                <p:cNvPr id="408" name="Groupe 407">
                  <a:extLst>
                    <a:ext uri="{FF2B5EF4-FFF2-40B4-BE49-F238E27FC236}">
                      <a16:creationId xmlns:a16="http://schemas.microsoft.com/office/drawing/2014/main" id="{9FEB6268-40C4-5CEE-A604-8B48AE4C3D4B}"/>
                    </a:ext>
                  </a:extLst>
                </p:cNvPr>
                <p:cNvGrpSpPr/>
                <p:nvPr/>
              </p:nvGrpSpPr>
              <p:grpSpPr>
                <a:xfrm>
                  <a:off x="1877411" y="26626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610" name="Rectangle 609">
                    <a:extLst>
                      <a:ext uri="{FF2B5EF4-FFF2-40B4-BE49-F238E27FC236}">
                        <a16:creationId xmlns:a16="http://schemas.microsoft.com/office/drawing/2014/main" id="{946E77C6-F3F1-C641-12CF-3FB087F511E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611" name="Rectangle 610">
                    <a:extLst>
                      <a:ext uri="{FF2B5EF4-FFF2-40B4-BE49-F238E27FC236}">
                        <a16:creationId xmlns:a16="http://schemas.microsoft.com/office/drawing/2014/main" id="{B0CE2754-4BB1-1607-9A3D-3965A7B85A1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612" name="Rectangle 611">
                    <a:extLst>
                      <a:ext uri="{FF2B5EF4-FFF2-40B4-BE49-F238E27FC236}">
                        <a16:creationId xmlns:a16="http://schemas.microsoft.com/office/drawing/2014/main" id="{8998B27B-918F-B016-FC99-4E17C3124E4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613" name="Rectangle 612">
                    <a:extLst>
                      <a:ext uri="{FF2B5EF4-FFF2-40B4-BE49-F238E27FC236}">
                        <a16:creationId xmlns:a16="http://schemas.microsoft.com/office/drawing/2014/main" id="{EC3A2E7F-CF4F-ED61-CF66-E1B2C7E0555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84"/>
                  </a:p>
                </p:txBody>
              </p:sp>
            </p:grpSp>
            <p:grpSp>
              <p:nvGrpSpPr>
                <p:cNvPr id="409" name="Groupe 408">
                  <a:extLst>
                    <a:ext uri="{FF2B5EF4-FFF2-40B4-BE49-F238E27FC236}">
                      <a16:creationId xmlns:a16="http://schemas.microsoft.com/office/drawing/2014/main" id="{067B91F6-CBAA-205A-1781-758C63D728FD}"/>
                    </a:ext>
                  </a:extLst>
                </p:cNvPr>
                <p:cNvGrpSpPr/>
                <p:nvPr/>
              </p:nvGrpSpPr>
              <p:grpSpPr>
                <a:xfrm>
                  <a:off x="1877411" y="31325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606" name="Rectangle 605">
                    <a:extLst>
                      <a:ext uri="{FF2B5EF4-FFF2-40B4-BE49-F238E27FC236}">
                        <a16:creationId xmlns:a16="http://schemas.microsoft.com/office/drawing/2014/main" id="{1277EAC9-9610-181A-0F42-EEA6BACAD42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607" name="Rectangle 606">
                    <a:extLst>
                      <a:ext uri="{FF2B5EF4-FFF2-40B4-BE49-F238E27FC236}">
                        <a16:creationId xmlns:a16="http://schemas.microsoft.com/office/drawing/2014/main" id="{27BFDC15-1BF7-03B7-A86B-54CF8601C34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608" name="Rectangle 607">
                    <a:extLst>
                      <a:ext uri="{FF2B5EF4-FFF2-40B4-BE49-F238E27FC236}">
                        <a16:creationId xmlns:a16="http://schemas.microsoft.com/office/drawing/2014/main" id="{CE2B157F-9DCB-34EB-44A0-A8C00976D83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609" name="Rectangle 608">
                    <a:extLst>
                      <a:ext uri="{FF2B5EF4-FFF2-40B4-BE49-F238E27FC236}">
                        <a16:creationId xmlns:a16="http://schemas.microsoft.com/office/drawing/2014/main" id="{CDDCE38E-FA7D-D6EE-E087-33A652B246C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84"/>
                  </a:p>
                </p:txBody>
              </p:sp>
            </p:grpSp>
            <p:grpSp>
              <p:nvGrpSpPr>
                <p:cNvPr id="410" name="Groupe 409">
                  <a:extLst>
                    <a:ext uri="{FF2B5EF4-FFF2-40B4-BE49-F238E27FC236}">
                      <a16:creationId xmlns:a16="http://schemas.microsoft.com/office/drawing/2014/main" id="{34710760-F64F-0AD7-B6C6-7A54F01A575A}"/>
                    </a:ext>
                  </a:extLst>
                </p:cNvPr>
                <p:cNvGrpSpPr/>
                <p:nvPr/>
              </p:nvGrpSpPr>
              <p:grpSpPr>
                <a:xfrm>
                  <a:off x="1877411" y="36024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602" name="Rectangle 601">
                    <a:extLst>
                      <a:ext uri="{FF2B5EF4-FFF2-40B4-BE49-F238E27FC236}">
                        <a16:creationId xmlns:a16="http://schemas.microsoft.com/office/drawing/2014/main" id="{6BA5E53D-738B-8144-24C4-C427E4A9137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603" name="Rectangle 602">
                    <a:extLst>
                      <a:ext uri="{FF2B5EF4-FFF2-40B4-BE49-F238E27FC236}">
                        <a16:creationId xmlns:a16="http://schemas.microsoft.com/office/drawing/2014/main" id="{292BDB02-12D8-D756-6997-56A14175F05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604" name="Rectangle 603">
                    <a:extLst>
                      <a:ext uri="{FF2B5EF4-FFF2-40B4-BE49-F238E27FC236}">
                        <a16:creationId xmlns:a16="http://schemas.microsoft.com/office/drawing/2014/main" id="{DC6C9BA3-D630-51D6-55BF-2EC53A6F2CC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605" name="Rectangle 604">
                    <a:extLst>
                      <a:ext uri="{FF2B5EF4-FFF2-40B4-BE49-F238E27FC236}">
                        <a16:creationId xmlns:a16="http://schemas.microsoft.com/office/drawing/2014/main" id="{B04C03F7-66CB-A32E-A351-30573664C08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84"/>
                  </a:p>
                </p:txBody>
              </p:sp>
            </p:grpSp>
            <p:grpSp>
              <p:nvGrpSpPr>
                <p:cNvPr id="411" name="Groupe 410">
                  <a:extLst>
                    <a:ext uri="{FF2B5EF4-FFF2-40B4-BE49-F238E27FC236}">
                      <a16:creationId xmlns:a16="http://schemas.microsoft.com/office/drawing/2014/main" id="{859A91DA-3DB8-2276-0269-B40A4ECE0C82}"/>
                    </a:ext>
                  </a:extLst>
                </p:cNvPr>
                <p:cNvGrpSpPr/>
                <p:nvPr/>
              </p:nvGrpSpPr>
              <p:grpSpPr>
                <a:xfrm>
                  <a:off x="2234599" y="26626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598" name="Rectangle 597">
                    <a:extLst>
                      <a:ext uri="{FF2B5EF4-FFF2-40B4-BE49-F238E27FC236}">
                        <a16:creationId xmlns:a16="http://schemas.microsoft.com/office/drawing/2014/main" id="{5C3DB67A-2659-5694-4B48-4D54EE279BB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99" name="Rectangle 598">
                    <a:extLst>
                      <a:ext uri="{FF2B5EF4-FFF2-40B4-BE49-F238E27FC236}">
                        <a16:creationId xmlns:a16="http://schemas.microsoft.com/office/drawing/2014/main" id="{8AC5BF20-3B75-839C-6F35-00B633280D3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600" name="Rectangle 599">
                    <a:extLst>
                      <a:ext uri="{FF2B5EF4-FFF2-40B4-BE49-F238E27FC236}">
                        <a16:creationId xmlns:a16="http://schemas.microsoft.com/office/drawing/2014/main" id="{FCE4BF19-727F-6E10-6AF6-50A6250D25B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601" name="Rectangle 600">
                    <a:extLst>
                      <a:ext uri="{FF2B5EF4-FFF2-40B4-BE49-F238E27FC236}">
                        <a16:creationId xmlns:a16="http://schemas.microsoft.com/office/drawing/2014/main" id="{EF1BDB4A-94C6-E000-CAD2-12889C92759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84"/>
                  </a:p>
                </p:txBody>
              </p:sp>
            </p:grpSp>
            <p:grpSp>
              <p:nvGrpSpPr>
                <p:cNvPr id="412" name="Groupe 411">
                  <a:extLst>
                    <a:ext uri="{FF2B5EF4-FFF2-40B4-BE49-F238E27FC236}">
                      <a16:creationId xmlns:a16="http://schemas.microsoft.com/office/drawing/2014/main" id="{D7B28D51-2719-86E6-F4B7-6AAF2436C999}"/>
                    </a:ext>
                  </a:extLst>
                </p:cNvPr>
                <p:cNvGrpSpPr/>
                <p:nvPr/>
              </p:nvGrpSpPr>
              <p:grpSpPr>
                <a:xfrm>
                  <a:off x="2234599" y="31325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594" name="Rectangle 593">
                    <a:extLst>
                      <a:ext uri="{FF2B5EF4-FFF2-40B4-BE49-F238E27FC236}">
                        <a16:creationId xmlns:a16="http://schemas.microsoft.com/office/drawing/2014/main" id="{A344F55E-781D-935D-F708-5BB2A6B9C5B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95" name="Rectangle 594">
                    <a:extLst>
                      <a:ext uri="{FF2B5EF4-FFF2-40B4-BE49-F238E27FC236}">
                        <a16:creationId xmlns:a16="http://schemas.microsoft.com/office/drawing/2014/main" id="{93AA316E-8509-740B-08ED-7CF1475B53C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96" name="Rectangle 595">
                    <a:extLst>
                      <a:ext uri="{FF2B5EF4-FFF2-40B4-BE49-F238E27FC236}">
                        <a16:creationId xmlns:a16="http://schemas.microsoft.com/office/drawing/2014/main" id="{140C3074-CDB7-685A-AF5F-31E6F169092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97" name="Rectangle 596">
                    <a:extLst>
                      <a:ext uri="{FF2B5EF4-FFF2-40B4-BE49-F238E27FC236}">
                        <a16:creationId xmlns:a16="http://schemas.microsoft.com/office/drawing/2014/main" id="{CD66EB82-98DF-ECCB-CDE7-FE718B52659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84"/>
                  </a:p>
                </p:txBody>
              </p:sp>
            </p:grpSp>
            <p:grpSp>
              <p:nvGrpSpPr>
                <p:cNvPr id="413" name="Groupe 412">
                  <a:extLst>
                    <a:ext uri="{FF2B5EF4-FFF2-40B4-BE49-F238E27FC236}">
                      <a16:creationId xmlns:a16="http://schemas.microsoft.com/office/drawing/2014/main" id="{4F094DB5-EF4E-D9AD-6D9B-434433FA73F6}"/>
                    </a:ext>
                  </a:extLst>
                </p:cNvPr>
                <p:cNvGrpSpPr/>
                <p:nvPr/>
              </p:nvGrpSpPr>
              <p:grpSpPr>
                <a:xfrm>
                  <a:off x="2234599" y="36024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590" name="Rectangle 589">
                    <a:extLst>
                      <a:ext uri="{FF2B5EF4-FFF2-40B4-BE49-F238E27FC236}">
                        <a16:creationId xmlns:a16="http://schemas.microsoft.com/office/drawing/2014/main" id="{5A4A5027-6558-DA54-BAB3-ED740BC37DE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91" name="Rectangle 590">
                    <a:extLst>
                      <a:ext uri="{FF2B5EF4-FFF2-40B4-BE49-F238E27FC236}">
                        <a16:creationId xmlns:a16="http://schemas.microsoft.com/office/drawing/2014/main" id="{7C83299A-F40D-6F67-6E4F-8D987D09012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92" name="Rectangle 591">
                    <a:extLst>
                      <a:ext uri="{FF2B5EF4-FFF2-40B4-BE49-F238E27FC236}">
                        <a16:creationId xmlns:a16="http://schemas.microsoft.com/office/drawing/2014/main" id="{A22EAF23-98AD-135E-3DBB-AD610B41B66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93" name="Rectangle 592">
                    <a:extLst>
                      <a:ext uri="{FF2B5EF4-FFF2-40B4-BE49-F238E27FC236}">
                        <a16:creationId xmlns:a16="http://schemas.microsoft.com/office/drawing/2014/main" id="{5CA5B734-EC17-0476-8D88-4715B6430D9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84"/>
                  </a:p>
                </p:txBody>
              </p:sp>
            </p:grpSp>
            <p:grpSp>
              <p:nvGrpSpPr>
                <p:cNvPr id="414" name="Groupe 413">
                  <a:extLst>
                    <a:ext uri="{FF2B5EF4-FFF2-40B4-BE49-F238E27FC236}">
                      <a16:creationId xmlns:a16="http://schemas.microsoft.com/office/drawing/2014/main" id="{DD104BD0-29E2-7A42-3E13-25572ED95FE2}"/>
                    </a:ext>
                  </a:extLst>
                </p:cNvPr>
                <p:cNvGrpSpPr/>
                <p:nvPr/>
              </p:nvGrpSpPr>
              <p:grpSpPr>
                <a:xfrm>
                  <a:off x="2596549" y="26626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586" name="Rectangle 585">
                    <a:extLst>
                      <a:ext uri="{FF2B5EF4-FFF2-40B4-BE49-F238E27FC236}">
                        <a16:creationId xmlns:a16="http://schemas.microsoft.com/office/drawing/2014/main" id="{B864DE3A-4DC9-DDF9-8808-565527C4489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87" name="Rectangle 586">
                    <a:extLst>
                      <a:ext uri="{FF2B5EF4-FFF2-40B4-BE49-F238E27FC236}">
                        <a16:creationId xmlns:a16="http://schemas.microsoft.com/office/drawing/2014/main" id="{6A3CF637-BD8D-1DEF-7327-B74B5CB64C2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88" name="Rectangle 587">
                    <a:extLst>
                      <a:ext uri="{FF2B5EF4-FFF2-40B4-BE49-F238E27FC236}">
                        <a16:creationId xmlns:a16="http://schemas.microsoft.com/office/drawing/2014/main" id="{F7EE4F1E-747A-68C4-77D7-D89C2487918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89" name="Rectangle 588">
                    <a:extLst>
                      <a:ext uri="{FF2B5EF4-FFF2-40B4-BE49-F238E27FC236}">
                        <a16:creationId xmlns:a16="http://schemas.microsoft.com/office/drawing/2014/main" id="{072B2825-9826-F116-2505-3EDEC5BA5F4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84"/>
                  </a:p>
                </p:txBody>
              </p:sp>
            </p:grpSp>
            <p:grpSp>
              <p:nvGrpSpPr>
                <p:cNvPr id="415" name="Groupe 414">
                  <a:extLst>
                    <a:ext uri="{FF2B5EF4-FFF2-40B4-BE49-F238E27FC236}">
                      <a16:creationId xmlns:a16="http://schemas.microsoft.com/office/drawing/2014/main" id="{E99CF5F0-0B79-F812-FC35-B12C6AF5BB65}"/>
                    </a:ext>
                  </a:extLst>
                </p:cNvPr>
                <p:cNvGrpSpPr/>
                <p:nvPr/>
              </p:nvGrpSpPr>
              <p:grpSpPr>
                <a:xfrm>
                  <a:off x="2596549" y="31325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582" name="Rectangle 581">
                    <a:extLst>
                      <a:ext uri="{FF2B5EF4-FFF2-40B4-BE49-F238E27FC236}">
                        <a16:creationId xmlns:a16="http://schemas.microsoft.com/office/drawing/2014/main" id="{F7223D16-128F-CA9A-D26E-0F875D38AA6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83" name="Rectangle 582">
                    <a:extLst>
                      <a:ext uri="{FF2B5EF4-FFF2-40B4-BE49-F238E27FC236}">
                        <a16:creationId xmlns:a16="http://schemas.microsoft.com/office/drawing/2014/main" id="{6CD336AB-E9FC-8FAC-42F9-EFED48D082F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84" name="Rectangle 583">
                    <a:extLst>
                      <a:ext uri="{FF2B5EF4-FFF2-40B4-BE49-F238E27FC236}">
                        <a16:creationId xmlns:a16="http://schemas.microsoft.com/office/drawing/2014/main" id="{42C31CFC-1D3C-FBEF-538C-BB6BA03F26D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85" name="Rectangle 584">
                    <a:extLst>
                      <a:ext uri="{FF2B5EF4-FFF2-40B4-BE49-F238E27FC236}">
                        <a16:creationId xmlns:a16="http://schemas.microsoft.com/office/drawing/2014/main" id="{86A4A329-FE3B-F726-267A-F22996659F2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84"/>
                  </a:p>
                </p:txBody>
              </p:sp>
            </p:grpSp>
            <p:grpSp>
              <p:nvGrpSpPr>
                <p:cNvPr id="416" name="Groupe 415">
                  <a:extLst>
                    <a:ext uri="{FF2B5EF4-FFF2-40B4-BE49-F238E27FC236}">
                      <a16:creationId xmlns:a16="http://schemas.microsoft.com/office/drawing/2014/main" id="{4D938AE8-0F96-B26E-4A36-96F5375E647A}"/>
                    </a:ext>
                  </a:extLst>
                </p:cNvPr>
                <p:cNvGrpSpPr/>
                <p:nvPr/>
              </p:nvGrpSpPr>
              <p:grpSpPr>
                <a:xfrm>
                  <a:off x="2596549" y="36024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578" name="Rectangle 577">
                    <a:extLst>
                      <a:ext uri="{FF2B5EF4-FFF2-40B4-BE49-F238E27FC236}">
                        <a16:creationId xmlns:a16="http://schemas.microsoft.com/office/drawing/2014/main" id="{2EFD0DFE-A736-47DC-CEFB-611D7D244E3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79" name="Rectangle 578">
                    <a:extLst>
                      <a:ext uri="{FF2B5EF4-FFF2-40B4-BE49-F238E27FC236}">
                        <a16:creationId xmlns:a16="http://schemas.microsoft.com/office/drawing/2014/main" id="{E954628B-708B-BE3E-222E-7182BE0D56D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80" name="Rectangle 579">
                    <a:extLst>
                      <a:ext uri="{FF2B5EF4-FFF2-40B4-BE49-F238E27FC236}">
                        <a16:creationId xmlns:a16="http://schemas.microsoft.com/office/drawing/2014/main" id="{5B785835-5BAC-F373-32D9-5FC71090C46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81" name="Rectangle 580">
                    <a:extLst>
                      <a:ext uri="{FF2B5EF4-FFF2-40B4-BE49-F238E27FC236}">
                        <a16:creationId xmlns:a16="http://schemas.microsoft.com/office/drawing/2014/main" id="{E328DEAA-25DA-BD3E-49FD-FFDB81686F1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84"/>
                  </a:p>
                </p:txBody>
              </p:sp>
            </p:grpSp>
            <p:grpSp>
              <p:nvGrpSpPr>
                <p:cNvPr id="417" name="Groupe 416">
                  <a:extLst>
                    <a:ext uri="{FF2B5EF4-FFF2-40B4-BE49-F238E27FC236}">
                      <a16:creationId xmlns:a16="http://schemas.microsoft.com/office/drawing/2014/main" id="{307F1250-9753-F80E-770E-E7B5FB064EB7}"/>
                    </a:ext>
                  </a:extLst>
                </p:cNvPr>
                <p:cNvGrpSpPr/>
                <p:nvPr/>
              </p:nvGrpSpPr>
              <p:grpSpPr>
                <a:xfrm>
                  <a:off x="2958498" y="26626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574" name="Rectangle 573">
                    <a:extLst>
                      <a:ext uri="{FF2B5EF4-FFF2-40B4-BE49-F238E27FC236}">
                        <a16:creationId xmlns:a16="http://schemas.microsoft.com/office/drawing/2014/main" id="{7AD1981B-76D9-EF6C-AF49-158059ACB9C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75" name="Rectangle 574">
                    <a:extLst>
                      <a:ext uri="{FF2B5EF4-FFF2-40B4-BE49-F238E27FC236}">
                        <a16:creationId xmlns:a16="http://schemas.microsoft.com/office/drawing/2014/main" id="{5FB79E72-3917-71EF-51C7-0A8E75A2FCC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76" name="Rectangle 575">
                    <a:extLst>
                      <a:ext uri="{FF2B5EF4-FFF2-40B4-BE49-F238E27FC236}">
                        <a16:creationId xmlns:a16="http://schemas.microsoft.com/office/drawing/2014/main" id="{E10291EC-5BC3-0699-5126-EE904A71F5D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77" name="Rectangle 576">
                    <a:extLst>
                      <a:ext uri="{FF2B5EF4-FFF2-40B4-BE49-F238E27FC236}">
                        <a16:creationId xmlns:a16="http://schemas.microsoft.com/office/drawing/2014/main" id="{08C8886B-EC3D-C50F-1C69-551FCA7CAA1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84"/>
                  </a:p>
                </p:txBody>
              </p:sp>
            </p:grpSp>
            <p:grpSp>
              <p:nvGrpSpPr>
                <p:cNvPr id="418" name="Groupe 417">
                  <a:extLst>
                    <a:ext uri="{FF2B5EF4-FFF2-40B4-BE49-F238E27FC236}">
                      <a16:creationId xmlns:a16="http://schemas.microsoft.com/office/drawing/2014/main" id="{0F913512-CC93-1CBB-9B8F-0A08F9CBCFCF}"/>
                    </a:ext>
                  </a:extLst>
                </p:cNvPr>
                <p:cNvGrpSpPr/>
                <p:nvPr/>
              </p:nvGrpSpPr>
              <p:grpSpPr>
                <a:xfrm>
                  <a:off x="2958498" y="31325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570" name="Rectangle 569">
                    <a:extLst>
                      <a:ext uri="{FF2B5EF4-FFF2-40B4-BE49-F238E27FC236}">
                        <a16:creationId xmlns:a16="http://schemas.microsoft.com/office/drawing/2014/main" id="{8ECB53AE-D5C5-1DAB-BC15-35B0CC0F392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71" name="Rectangle 570">
                    <a:extLst>
                      <a:ext uri="{FF2B5EF4-FFF2-40B4-BE49-F238E27FC236}">
                        <a16:creationId xmlns:a16="http://schemas.microsoft.com/office/drawing/2014/main" id="{2D7DF85E-15E3-722D-8F97-A87D4E3A71E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72" name="Rectangle 571">
                    <a:extLst>
                      <a:ext uri="{FF2B5EF4-FFF2-40B4-BE49-F238E27FC236}">
                        <a16:creationId xmlns:a16="http://schemas.microsoft.com/office/drawing/2014/main" id="{0F33553F-2E90-2C07-7B52-7D85257F51F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73" name="Rectangle 572">
                    <a:extLst>
                      <a:ext uri="{FF2B5EF4-FFF2-40B4-BE49-F238E27FC236}">
                        <a16:creationId xmlns:a16="http://schemas.microsoft.com/office/drawing/2014/main" id="{B607728C-123D-41F0-B630-29E95B1ECA5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84"/>
                  </a:p>
                </p:txBody>
              </p:sp>
            </p:grpSp>
            <p:grpSp>
              <p:nvGrpSpPr>
                <p:cNvPr id="419" name="Groupe 418">
                  <a:extLst>
                    <a:ext uri="{FF2B5EF4-FFF2-40B4-BE49-F238E27FC236}">
                      <a16:creationId xmlns:a16="http://schemas.microsoft.com/office/drawing/2014/main" id="{97F8F490-964D-0EE3-AE2B-F64270F2E60C}"/>
                    </a:ext>
                  </a:extLst>
                </p:cNvPr>
                <p:cNvGrpSpPr/>
                <p:nvPr/>
              </p:nvGrpSpPr>
              <p:grpSpPr>
                <a:xfrm>
                  <a:off x="2958498" y="36024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566" name="Rectangle 565">
                    <a:extLst>
                      <a:ext uri="{FF2B5EF4-FFF2-40B4-BE49-F238E27FC236}">
                        <a16:creationId xmlns:a16="http://schemas.microsoft.com/office/drawing/2014/main" id="{247F646D-BFE5-FFFA-023F-7DC7ADC3E98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67" name="Rectangle 566">
                    <a:extLst>
                      <a:ext uri="{FF2B5EF4-FFF2-40B4-BE49-F238E27FC236}">
                        <a16:creationId xmlns:a16="http://schemas.microsoft.com/office/drawing/2014/main" id="{7F750E02-82C6-6E2C-FC8A-C656582AB87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68" name="Rectangle 567">
                    <a:extLst>
                      <a:ext uri="{FF2B5EF4-FFF2-40B4-BE49-F238E27FC236}">
                        <a16:creationId xmlns:a16="http://schemas.microsoft.com/office/drawing/2014/main" id="{63F20E0E-6A68-C654-A722-24C974851EC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69" name="Rectangle 568">
                    <a:extLst>
                      <a:ext uri="{FF2B5EF4-FFF2-40B4-BE49-F238E27FC236}">
                        <a16:creationId xmlns:a16="http://schemas.microsoft.com/office/drawing/2014/main" id="{2E04910D-E9D1-EE86-3897-C0649027585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84"/>
                  </a:p>
                </p:txBody>
              </p:sp>
            </p:grpSp>
            <p:grpSp>
              <p:nvGrpSpPr>
                <p:cNvPr id="420" name="Groupe 419">
                  <a:extLst>
                    <a:ext uri="{FF2B5EF4-FFF2-40B4-BE49-F238E27FC236}">
                      <a16:creationId xmlns:a16="http://schemas.microsoft.com/office/drawing/2014/main" id="{FA16ED24-11E0-0F08-5934-BD859CC867AC}"/>
                    </a:ext>
                  </a:extLst>
                </p:cNvPr>
                <p:cNvGrpSpPr/>
                <p:nvPr/>
              </p:nvGrpSpPr>
              <p:grpSpPr>
                <a:xfrm>
                  <a:off x="3320448" y="26626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562" name="Rectangle 561">
                    <a:extLst>
                      <a:ext uri="{FF2B5EF4-FFF2-40B4-BE49-F238E27FC236}">
                        <a16:creationId xmlns:a16="http://schemas.microsoft.com/office/drawing/2014/main" id="{E06C50F4-7893-C9E1-1B5C-C7719F9AFAD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63" name="Rectangle 562">
                    <a:extLst>
                      <a:ext uri="{FF2B5EF4-FFF2-40B4-BE49-F238E27FC236}">
                        <a16:creationId xmlns:a16="http://schemas.microsoft.com/office/drawing/2014/main" id="{7DBC2E32-2BDC-1A56-4B25-C187C101920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64" name="Rectangle 563">
                    <a:extLst>
                      <a:ext uri="{FF2B5EF4-FFF2-40B4-BE49-F238E27FC236}">
                        <a16:creationId xmlns:a16="http://schemas.microsoft.com/office/drawing/2014/main" id="{CA85B69C-01EC-78FA-6143-C543C695FBC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65" name="Rectangle 564">
                    <a:extLst>
                      <a:ext uri="{FF2B5EF4-FFF2-40B4-BE49-F238E27FC236}">
                        <a16:creationId xmlns:a16="http://schemas.microsoft.com/office/drawing/2014/main" id="{44E7E3F9-B78A-780E-299F-652504249D2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84"/>
                  </a:p>
                </p:txBody>
              </p:sp>
            </p:grpSp>
            <p:grpSp>
              <p:nvGrpSpPr>
                <p:cNvPr id="421" name="Groupe 420">
                  <a:extLst>
                    <a:ext uri="{FF2B5EF4-FFF2-40B4-BE49-F238E27FC236}">
                      <a16:creationId xmlns:a16="http://schemas.microsoft.com/office/drawing/2014/main" id="{5A2A59AA-84F2-AD92-7D45-F5B3C8C0A95B}"/>
                    </a:ext>
                  </a:extLst>
                </p:cNvPr>
                <p:cNvGrpSpPr/>
                <p:nvPr/>
              </p:nvGrpSpPr>
              <p:grpSpPr>
                <a:xfrm>
                  <a:off x="3320448" y="31325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558" name="Rectangle 557">
                    <a:extLst>
                      <a:ext uri="{FF2B5EF4-FFF2-40B4-BE49-F238E27FC236}">
                        <a16:creationId xmlns:a16="http://schemas.microsoft.com/office/drawing/2014/main" id="{A9DC41C8-4490-F61E-C1EB-596FDC4C165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59" name="Rectangle 558">
                    <a:extLst>
                      <a:ext uri="{FF2B5EF4-FFF2-40B4-BE49-F238E27FC236}">
                        <a16:creationId xmlns:a16="http://schemas.microsoft.com/office/drawing/2014/main" id="{02C050AE-5739-A125-7912-559991A06D7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60" name="Rectangle 559">
                    <a:extLst>
                      <a:ext uri="{FF2B5EF4-FFF2-40B4-BE49-F238E27FC236}">
                        <a16:creationId xmlns:a16="http://schemas.microsoft.com/office/drawing/2014/main" id="{14498F5C-BD35-39CC-D8F2-5FD4A65A416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61" name="Rectangle 560">
                    <a:extLst>
                      <a:ext uri="{FF2B5EF4-FFF2-40B4-BE49-F238E27FC236}">
                        <a16:creationId xmlns:a16="http://schemas.microsoft.com/office/drawing/2014/main" id="{B640A227-B480-0130-A8E4-F0BC59895DB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84"/>
                  </a:p>
                </p:txBody>
              </p:sp>
            </p:grpSp>
            <p:grpSp>
              <p:nvGrpSpPr>
                <p:cNvPr id="422" name="Groupe 421">
                  <a:extLst>
                    <a:ext uri="{FF2B5EF4-FFF2-40B4-BE49-F238E27FC236}">
                      <a16:creationId xmlns:a16="http://schemas.microsoft.com/office/drawing/2014/main" id="{3E71D51F-1DBE-3EA0-6ADD-0F27333F5984}"/>
                    </a:ext>
                  </a:extLst>
                </p:cNvPr>
                <p:cNvGrpSpPr/>
                <p:nvPr/>
              </p:nvGrpSpPr>
              <p:grpSpPr>
                <a:xfrm>
                  <a:off x="3320448" y="36024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554" name="Rectangle 553">
                    <a:extLst>
                      <a:ext uri="{FF2B5EF4-FFF2-40B4-BE49-F238E27FC236}">
                        <a16:creationId xmlns:a16="http://schemas.microsoft.com/office/drawing/2014/main" id="{1102A7F3-B2CA-B88F-D6E1-A6E94BAA0E0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55" name="Rectangle 554">
                    <a:extLst>
                      <a:ext uri="{FF2B5EF4-FFF2-40B4-BE49-F238E27FC236}">
                        <a16:creationId xmlns:a16="http://schemas.microsoft.com/office/drawing/2014/main" id="{DB03AFDB-BBCB-6D86-BCF1-97C68763536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56" name="Rectangle 555">
                    <a:extLst>
                      <a:ext uri="{FF2B5EF4-FFF2-40B4-BE49-F238E27FC236}">
                        <a16:creationId xmlns:a16="http://schemas.microsoft.com/office/drawing/2014/main" id="{F26FF61C-61DE-8DD9-74F7-30B887A9526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57" name="Rectangle 556">
                    <a:extLst>
                      <a:ext uri="{FF2B5EF4-FFF2-40B4-BE49-F238E27FC236}">
                        <a16:creationId xmlns:a16="http://schemas.microsoft.com/office/drawing/2014/main" id="{100C74E0-63C5-89FC-EF97-49E11298E5B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84"/>
                  </a:p>
                </p:txBody>
              </p:sp>
            </p:grpSp>
            <p:grpSp>
              <p:nvGrpSpPr>
                <p:cNvPr id="423" name="Groupe 422">
                  <a:extLst>
                    <a:ext uri="{FF2B5EF4-FFF2-40B4-BE49-F238E27FC236}">
                      <a16:creationId xmlns:a16="http://schemas.microsoft.com/office/drawing/2014/main" id="{BA99B5E4-F05E-2C5F-AB21-3A2D6EA8CC6F}"/>
                    </a:ext>
                  </a:extLst>
                </p:cNvPr>
                <p:cNvGrpSpPr/>
                <p:nvPr/>
              </p:nvGrpSpPr>
              <p:grpSpPr>
                <a:xfrm>
                  <a:off x="3677636" y="26626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550" name="Rectangle 549">
                    <a:extLst>
                      <a:ext uri="{FF2B5EF4-FFF2-40B4-BE49-F238E27FC236}">
                        <a16:creationId xmlns:a16="http://schemas.microsoft.com/office/drawing/2014/main" id="{2F4B3DB8-A859-6A26-7743-F50B6414D78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51" name="Rectangle 550">
                    <a:extLst>
                      <a:ext uri="{FF2B5EF4-FFF2-40B4-BE49-F238E27FC236}">
                        <a16:creationId xmlns:a16="http://schemas.microsoft.com/office/drawing/2014/main" id="{9F44386C-FA7C-A914-C9B1-AF922CA193B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52" name="Rectangle 551">
                    <a:extLst>
                      <a:ext uri="{FF2B5EF4-FFF2-40B4-BE49-F238E27FC236}">
                        <a16:creationId xmlns:a16="http://schemas.microsoft.com/office/drawing/2014/main" id="{7C4105B6-8541-D124-95C4-CB2D18C92B0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53" name="Rectangle 552">
                    <a:extLst>
                      <a:ext uri="{FF2B5EF4-FFF2-40B4-BE49-F238E27FC236}">
                        <a16:creationId xmlns:a16="http://schemas.microsoft.com/office/drawing/2014/main" id="{461055D8-98BB-5047-A23B-01AAC50C4F8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84"/>
                  </a:p>
                </p:txBody>
              </p:sp>
            </p:grpSp>
            <p:grpSp>
              <p:nvGrpSpPr>
                <p:cNvPr id="424" name="Groupe 423">
                  <a:extLst>
                    <a:ext uri="{FF2B5EF4-FFF2-40B4-BE49-F238E27FC236}">
                      <a16:creationId xmlns:a16="http://schemas.microsoft.com/office/drawing/2014/main" id="{90870E42-FA0A-E000-AB35-DD02BFCF073F}"/>
                    </a:ext>
                  </a:extLst>
                </p:cNvPr>
                <p:cNvGrpSpPr/>
                <p:nvPr/>
              </p:nvGrpSpPr>
              <p:grpSpPr>
                <a:xfrm>
                  <a:off x="3677636" y="31325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546" name="Rectangle 545">
                    <a:extLst>
                      <a:ext uri="{FF2B5EF4-FFF2-40B4-BE49-F238E27FC236}">
                        <a16:creationId xmlns:a16="http://schemas.microsoft.com/office/drawing/2014/main" id="{7D9B2385-E6BD-BD2B-3C5C-F5450A9680C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47" name="Rectangle 546">
                    <a:extLst>
                      <a:ext uri="{FF2B5EF4-FFF2-40B4-BE49-F238E27FC236}">
                        <a16:creationId xmlns:a16="http://schemas.microsoft.com/office/drawing/2014/main" id="{E1B1CCC0-41B9-DA64-0FC0-BD5968F71F9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48" name="Rectangle 547">
                    <a:extLst>
                      <a:ext uri="{FF2B5EF4-FFF2-40B4-BE49-F238E27FC236}">
                        <a16:creationId xmlns:a16="http://schemas.microsoft.com/office/drawing/2014/main" id="{F765B1FC-F080-14ED-EEA9-F5849D5B42F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49" name="Rectangle 548">
                    <a:extLst>
                      <a:ext uri="{FF2B5EF4-FFF2-40B4-BE49-F238E27FC236}">
                        <a16:creationId xmlns:a16="http://schemas.microsoft.com/office/drawing/2014/main" id="{6BC5F625-DDE7-1174-4D7B-6E9E1B72D3C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84"/>
                  </a:p>
                </p:txBody>
              </p:sp>
            </p:grpSp>
            <p:grpSp>
              <p:nvGrpSpPr>
                <p:cNvPr id="425" name="Groupe 424">
                  <a:extLst>
                    <a:ext uri="{FF2B5EF4-FFF2-40B4-BE49-F238E27FC236}">
                      <a16:creationId xmlns:a16="http://schemas.microsoft.com/office/drawing/2014/main" id="{2F11A47B-7CAA-D4CC-2B1F-53C510A505EF}"/>
                    </a:ext>
                  </a:extLst>
                </p:cNvPr>
                <p:cNvGrpSpPr/>
                <p:nvPr/>
              </p:nvGrpSpPr>
              <p:grpSpPr>
                <a:xfrm>
                  <a:off x="3677636" y="36024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542" name="Rectangle 541">
                    <a:extLst>
                      <a:ext uri="{FF2B5EF4-FFF2-40B4-BE49-F238E27FC236}">
                        <a16:creationId xmlns:a16="http://schemas.microsoft.com/office/drawing/2014/main" id="{482C5BB5-F1FD-178D-C8C6-64267EA6E96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43" name="Rectangle 542">
                    <a:extLst>
                      <a:ext uri="{FF2B5EF4-FFF2-40B4-BE49-F238E27FC236}">
                        <a16:creationId xmlns:a16="http://schemas.microsoft.com/office/drawing/2014/main" id="{743B9DA3-4354-908B-22AE-7748202C900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44" name="Rectangle 543">
                    <a:extLst>
                      <a:ext uri="{FF2B5EF4-FFF2-40B4-BE49-F238E27FC236}">
                        <a16:creationId xmlns:a16="http://schemas.microsoft.com/office/drawing/2014/main" id="{3B6A7887-9D95-9844-F8F6-5F1CA064C1D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45" name="Rectangle 544">
                    <a:extLst>
                      <a:ext uri="{FF2B5EF4-FFF2-40B4-BE49-F238E27FC236}">
                        <a16:creationId xmlns:a16="http://schemas.microsoft.com/office/drawing/2014/main" id="{4ABF8AE6-19DD-3C72-D100-9FA27C36575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84"/>
                  </a:p>
                </p:txBody>
              </p:sp>
            </p:grpSp>
            <p:grpSp>
              <p:nvGrpSpPr>
                <p:cNvPr id="426" name="Groupe 425">
                  <a:extLst>
                    <a:ext uri="{FF2B5EF4-FFF2-40B4-BE49-F238E27FC236}">
                      <a16:creationId xmlns:a16="http://schemas.microsoft.com/office/drawing/2014/main" id="{0D8D0940-4020-A390-2198-959C1F932184}"/>
                    </a:ext>
                  </a:extLst>
                </p:cNvPr>
                <p:cNvGrpSpPr/>
                <p:nvPr/>
              </p:nvGrpSpPr>
              <p:grpSpPr>
                <a:xfrm>
                  <a:off x="4039586" y="26626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538" name="Rectangle 537">
                    <a:extLst>
                      <a:ext uri="{FF2B5EF4-FFF2-40B4-BE49-F238E27FC236}">
                        <a16:creationId xmlns:a16="http://schemas.microsoft.com/office/drawing/2014/main" id="{3508B806-6DE0-1DA5-9E60-90BAD8821DF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39" name="Rectangle 538">
                    <a:extLst>
                      <a:ext uri="{FF2B5EF4-FFF2-40B4-BE49-F238E27FC236}">
                        <a16:creationId xmlns:a16="http://schemas.microsoft.com/office/drawing/2014/main" id="{0CA079C5-5DF4-104C-AB30-E25F0F17961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40" name="Rectangle 539">
                    <a:extLst>
                      <a:ext uri="{FF2B5EF4-FFF2-40B4-BE49-F238E27FC236}">
                        <a16:creationId xmlns:a16="http://schemas.microsoft.com/office/drawing/2014/main" id="{CC274075-D99C-CEF9-C817-339C90A22B3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41" name="Rectangle 540">
                    <a:extLst>
                      <a:ext uri="{FF2B5EF4-FFF2-40B4-BE49-F238E27FC236}">
                        <a16:creationId xmlns:a16="http://schemas.microsoft.com/office/drawing/2014/main" id="{361F08BD-D1BE-3040-3DB0-6D9FE7BD53B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84"/>
                  </a:p>
                </p:txBody>
              </p:sp>
            </p:grpSp>
            <p:grpSp>
              <p:nvGrpSpPr>
                <p:cNvPr id="427" name="Groupe 426">
                  <a:extLst>
                    <a:ext uri="{FF2B5EF4-FFF2-40B4-BE49-F238E27FC236}">
                      <a16:creationId xmlns:a16="http://schemas.microsoft.com/office/drawing/2014/main" id="{751DD602-A10A-3A94-1D96-754CF27D5388}"/>
                    </a:ext>
                  </a:extLst>
                </p:cNvPr>
                <p:cNvGrpSpPr/>
                <p:nvPr/>
              </p:nvGrpSpPr>
              <p:grpSpPr>
                <a:xfrm>
                  <a:off x="4039586" y="31325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534" name="Rectangle 533">
                    <a:extLst>
                      <a:ext uri="{FF2B5EF4-FFF2-40B4-BE49-F238E27FC236}">
                        <a16:creationId xmlns:a16="http://schemas.microsoft.com/office/drawing/2014/main" id="{5F1F52B3-9D47-79CD-04B9-BA8E5080D25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35" name="Rectangle 534">
                    <a:extLst>
                      <a:ext uri="{FF2B5EF4-FFF2-40B4-BE49-F238E27FC236}">
                        <a16:creationId xmlns:a16="http://schemas.microsoft.com/office/drawing/2014/main" id="{9DBA3DE7-6C54-E03D-9BB7-D03D6C4DE47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36" name="Rectangle 535">
                    <a:extLst>
                      <a:ext uri="{FF2B5EF4-FFF2-40B4-BE49-F238E27FC236}">
                        <a16:creationId xmlns:a16="http://schemas.microsoft.com/office/drawing/2014/main" id="{D8E817D2-67C8-65A1-9AFA-4EE970327FC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37" name="Rectangle 536">
                    <a:extLst>
                      <a:ext uri="{FF2B5EF4-FFF2-40B4-BE49-F238E27FC236}">
                        <a16:creationId xmlns:a16="http://schemas.microsoft.com/office/drawing/2014/main" id="{295F9F08-A2CF-CE3D-34ED-733AB275AED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84"/>
                  </a:p>
                </p:txBody>
              </p:sp>
            </p:grpSp>
            <p:grpSp>
              <p:nvGrpSpPr>
                <p:cNvPr id="428" name="Groupe 427">
                  <a:extLst>
                    <a:ext uri="{FF2B5EF4-FFF2-40B4-BE49-F238E27FC236}">
                      <a16:creationId xmlns:a16="http://schemas.microsoft.com/office/drawing/2014/main" id="{B43CB6FE-5A3D-A1F6-46A6-8FA0D176982C}"/>
                    </a:ext>
                  </a:extLst>
                </p:cNvPr>
                <p:cNvGrpSpPr/>
                <p:nvPr/>
              </p:nvGrpSpPr>
              <p:grpSpPr>
                <a:xfrm>
                  <a:off x="4039586" y="36024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530" name="Rectangle 529">
                    <a:extLst>
                      <a:ext uri="{FF2B5EF4-FFF2-40B4-BE49-F238E27FC236}">
                        <a16:creationId xmlns:a16="http://schemas.microsoft.com/office/drawing/2014/main" id="{46E46677-1E35-8C59-BA07-D7E6ED64FF7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31" name="Rectangle 530">
                    <a:extLst>
                      <a:ext uri="{FF2B5EF4-FFF2-40B4-BE49-F238E27FC236}">
                        <a16:creationId xmlns:a16="http://schemas.microsoft.com/office/drawing/2014/main" id="{415BC434-04C9-72F7-3141-C229FB5A8D4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32" name="Rectangle 531">
                    <a:extLst>
                      <a:ext uri="{FF2B5EF4-FFF2-40B4-BE49-F238E27FC236}">
                        <a16:creationId xmlns:a16="http://schemas.microsoft.com/office/drawing/2014/main" id="{48EAAA70-A229-CF14-1D66-EAB0EBBD5B2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33" name="Rectangle 532">
                    <a:extLst>
                      <a:ext uri="{FF2B5EF4-FFF2-40B4-BE49-F238E27FC236}">
                        <a16:creationId xmlns:a16="http://schemas.microsoft.com/office/drawing/2014/main" id="{E79E27C3-08F3-AF63-ACB8-93D8DA09904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84"/>
                  </a:p>
                </p:txBody>
              </p:sp>
            </p:grpSp>
            <p:grpSp>
              <p:nvGrpSpPr>
                <p:cNvPr id="429" name="Groupe 428">
                  <a:extLst>
                    <a:ext uri="{FF2B5EF4-FFF2-40B4-BE49-F238E27FC236}">
                      <a16:creationId xmlns:a16="http://schemas.microsoft.com/office/drawing/2014/main" id="{2D95FED8-ABAE-FDEF-0911-C94E22B91DFC}"/>
                    </a:ext>
                  </a:extLst>
                </p:cNvPr>
                <p:cNvGrpSpPr/>
                <p:nvPr/>
              </p:nvGrpSpPr>
              <p:grpSpPr>
                <a:xfrm>
                  <a:off x="4401535" y="26626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526" name="Rectangle 525">
                    <a:extLst>
                      <a:ext uri="{FF2B5EF4-FFF2-40B4-BE49-F238E27FC236}">
                        <a16:creationId xmlns:a16="http://schemas.microsoft.com/office/drawing/2014/main" id="{29B67D9F-6AFA-DDA3-8BE5-73F0D655466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27" name="Rectangle 526">
                    <a:extLst>
                      <a:ext uri="{FF2B5EF4-FFF2-40B4-BE49-F238E27FC236}">
                        <a16:creationId xmlns:a16="http://schemas.microsoft.com/office/drawing/2014/main" id="{8443B786-F961-35F6-EC63-0381E5E10DD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28" name="Rectangle 527">
                    <a:extLst>
                      <a:ext uri="{FF2B5EF4-FFF2-40B4-BE49-F238E27FC236}">
                        <a16:creationId xmlns:a16="http://schemas.microsoft.com/office/drawing/2014/main" id="{F216EA0D-AA6D-46DB-2F14-53C26BF4E1E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29" name="Rectangle 528">
                    <a:extLst>
                      <a:ext uri="{FF2B5EF4-FFF2-40B4-BE49-F238E27FC236}">
                        <a16:creationId xmlns:a16="http://schemas.microsoft.com/office/drawing/2014/main" id="{5E9FAC57-31F4-F919-0BF8-3DB375AB19D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84"/>
                  </a:p>
                </p:txBody>
              </p:sp>
            </p:grpSp>
            <p:grpSp>
              <p:nvGrpSpPr>
                <p:cNvPr id="430" name="Groupe 429">
                  <a:extLst>
                    <a:ext uri="{FF2B5EF4-FFF2-40B4-BE49-F238E27FC236}">
                      <a16:creationId xmlns:a16="http://schemas.microsoft.com/office/drawing/2014/main" id="{4F1C6890-7064-3D86-CC2F-362AF08E60EE}"/>
                    </a:ext>
                  </a:extLst>
                </p:cNvPr>
                <p:cNvGrpSpPr/>
                <p:nvPr/>
              </p:nvGrpSpPr>
              <p:grpSpPr>
                <a:xfrm>
                  <a:off x="4401535" y="31325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522" name="Rectangle 521">
                    <a:extLst>
                      <a:ext uri="{FF2B5EF4-FFF2-40B4-BE49-F238E27FC236}">
                        <a16:creationId xmlns:a16="http://schemas.microsoft.com/office/drawing/2014/main" id="{8716FA1C-FCB5-A167-F222-7D6195E9244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23" name="Rectangle 522">
                    <a:extLst>
                      <a:ext uri="{FF2B5EF4-FFF2-40B4-BE49-F238E27FC236}">
                        <a16:creationId xmlns:a16="http://schemas.microsoft.com/office/drawing/2014/main" id="{B4654D30-6D1F-BF1E-8EA1-EE9F17DC478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24" name="Rectangle 523">
                    <a:extLst>
                      <a:ext uri="{FF2B5EF4-FFF2-40B4-BE49-F238E27FC236}">
                        <a16:creationId xmlns:a16="http://schemas.microsoft.com/office/drawing/2014/main" id="{2C2E1E79-7C26-ACF1-6E89-EF8B963DE43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25" name="Rectangle 524">
                    <a:extLst>
                      <a:ext uri="{FF2B5EF4-FFF2-40B4-BE49-F238E27FC236}">
                        <a16:creationId xmlns:a16="http://schemas.microsoft.com/office/drawing/2014/main" id="{BBF9C95B-C118-FB60-0B21-9104CB771F4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84"/>
                  </a:p>
                </p:txBody>
              </p:sp>
            </p:grpSp>
            <p:grpSp>
              <p:nvGrpSpPr>
                <p:cNvPr id="431" name="Groupe 430">
                  <a:extLst>
                    <a:ext uri="{FF2B5EF4-FFF2-40B4-BE49-F238E27FC236}">
                      <a16:creationId xmlns:a16="http://schemas.microsoft.com/office/drawing/2014/main" id="{3DEF0473-AECA-C782-42C3-A5C2787DE2A9}"/>
                    </a:ext>
                  </a:extLst>
                </p:cNvPr>
                <p:cNvGrpSpPr/>
                <p:nvPr/>
              </p:nvGrpSpPr>
              <p:grpSpPr>
                <a:xfrm>
                  <a:off x="4401535" y="36024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518" name="Rectangle 517">
                    <a:extLst>
                      <a:ext uri="{FF2B5EF4-FFF2-40B4-BE49-F238E27FC236}">
                        <a16:creationId xmlns:a16="http://schemas.microsoft.com/office/drawing/2014/main" id="{B24AB27B-B582-18A2-DDE3-4808DEC4569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19" name="Rectangle 518">
                    <a:extLst>
                      <a:ext uri="{FF2B5EF4-FFF2-40B4-BE49-F238E27FC236}">
                        <a16:creationId xmlns:a16="http://schemas.microsoft.com/office/drawing/2014/main" id="{1ED4D7DA-0522-0D45-A663-5F5F286169F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20" name="Rectangle 519">
                    <a:extLst>
                      <a:ext uri="{FF2B5EF4-FFF2-40B4-BE49-F238E27FC236}">
                        <a16:creationId xmlns:a16="http://schemas.microsoft.com/office/drawing/2014/main" id="{DB5DD85E-697D-F66F-E174-AE357B594C3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21" name="Rectangle 520">
                    <a:extLst>
                      <a:ext uri="{FF2B5EF4-FFF2-40B4-BE49-F238E27FC236}">
                        <a16:creationId xmlns:a16="http://schemas.microsoft.com/office/drawing/2014/main" id="{C0FE974E-C2C5-56A5-1711-300DADBECDE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84"/>
                  </a:p>
                </p:txBody>
              </p:sp>
            </p:grpSp>
            <p:grpSp>
              <p:nvGrpSpPr>
                <p:cNvPr id="432" name="Groupe 431">
                  <a:extLst>
                    <a:ext uri="{FF2B5EF4-FFF2-40B4-BE49-F238E27FC236}">
                      <a16:creationId xmlns:a16="http://schemas.microsoft.com/office/drawing/2014/main" id="{71BAAA86-236E-DD11-E6D6-C7B6D6CD97BA}"/>
                    </a:ext>
                  </a:extLst>
                </p:cNvPr>
                <p:cNvGrpSpPr/>
                <p:nvPr/>
              </p:nvGrpSpPr>
              <p:grpSpPr>
                <a:xfrm>
                  <a:off x="4763485" y="26626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514" name="Rectangle 513">
                    <a:extLst>
                      <a:ext uri="{FF2B5EF4-FFF2-40B4-BE49-F238E27FC236}">
                        <a16:creationId xmlns:a16="http://schemas.microsoft.com/office/drawing/2014/main" id="{25F2FD57-348C-E6FB-E875-6FD43B17D5E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15" name="Rectangle 514">
                    <a:extLst>
                      <a:ext uri="{FF2B5EF4-FFF2-40B4-BE49-F238E27FC236}">
                        <a16:creationId xmlns:a16="http://schemas.microsoft.com/office/drawing/2014/main" id="{422E9C52-DCA1-A4E4-ED80-3C7EC5D7527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16" name="Rectangle 515">
                    <a:extLst>
                      <a:ext uri="{FF2B5EF4-FFF2-40B4-BE49-F238E27FC236}">
                        <a16:creationId xmlns:a16="http://schemas.microsoft.com/office/drawing/2014/main" id="{1B478F9C-5EAD-27A3-DEA0-82B2D6F94BB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17" name="Rectangle 516">
                    <a:extLst>
                      <a:ext uri="{FF2B5EF4-FFF2-40B4-BE49-F238E27FC236}">
                        <a16:creationId xmlns:a16="http://schemas.microsoft.com/office/drawing/2014/main" id="{37614670-AF4B-1A15-F209-16543C4FAD2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84"/>
                  </a:p>
                </p:txBody>
              </p:sp>
            </p:grpSp>
            <p:grpSp>
              <p:nvGrpSpPr>
                <p:cNvPr id="433" name="Groupe 432">
                  <a:extLst>
                    <a:ext uri="{FF2B5EF4-FFF2-40B4-BE49-F238E27FC236}">
                      <a16:creationId xmlns:a16="http://schemas.microsoft.com/office/drawing/2014/main" id="{17DC744D-1CCB-1D94-7E1C-591D33BB8984}"/>
                    </a:ext>
                  </a:extLst>
                </p:cNvPr>
                <p:cNvGrpSpPr/>
                <p:nvPr/>
              </p:nvGrpSpPr>
              <p:grpSpPr>
                <a:xfrm>
                  <a:off x="4763485" y="31325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510" name="Rectangle 509">
                    <a:extLst>
                      <a:ext uri="{FF2B5EF4-FFF2-40B4-BE49-F238E27FC236}">
                        <a16:creationId xmlns:a16="http://schemas.microsoft.com/office/drawing/2014/main" id="{58724D33-6012-D93F-6F68-0B90579A92E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11" name="Rectangle 510">
                    <a:extLst>
                      <a:ext uri="{FF2B5EF4-FFF2-40B4-BE49-F238E27FC236}">
                        <a16:creationId xmlns:a16="http://schemas.microsoft.com/office/drawing/2014/main" id="{A508653D-3ADA-0F11-D9DE-AD33DD2813A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12" name="Rectangle 511">
                    <a:extLst>
                      <a:ext uri="{FF2B5EF4-FFF2-40B4-BE49-F238E27FC236}">
                        <a16:creationId xmlns:a16="http://schemas.microsoft.com/office/drawing/2014/main" id="{E87DBB65-8A16-698F-B612-0639AEF097A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13" name="Rectangle 512">
                    <a:extLst>
                      <a:ext uri="{FF2B5EF4-FFF2-40B4-BE49-F238E27FC236}">
                        <a16:creationId xmlns:a16="http://schemas.microsoft.com/office/drawing/2014/main" id="{B77500F9-46E7-60AA-451B-E555A1E7859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84"/>
                  </a:p>
                </p:txBody>
              </p:sp>
            </p:grpSp>
            <p:grpSp>
              <p:nvGrpSpPr>
                <p:cNvPr id="434" name="Groupe 433">
                  <a:extLst>
                    <a:ext uri="{FF2B5EF4-FFF2-40B4-BE49-F238E27FC236}">
                      <a16:creationId xmlns:a16="http://schemas.microsoft.com/office/drawing/2014/main" id="{2233CA48-5DEE-33D6-E7A9-A1B188C95D29}"/>
                    </a:ext>
                  </a:extLst>
                </p:cNvPr>
                <p:cNvGrpSpPr/>
                <p:nvPr/>
              </p:nvGrpSpPr>
              <p:grpSpPr>
                <a:xfrm>
                  <a:off x="4763485" y="36024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506" name="Rectangle 505">
                    <a:extLst>
                      <a:ext uri="{FF2B5EF4-FFF2-40B4-BE49-F238E27FC236}">
                        <a16:creationId xmlns:a16="http://schemas.microsoft.com/office/drawing/2014/main" id="{5799DB9C-E69A-839A-B65A-6773ACEB7A8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07" name="Rectangle 506">
                    <a:extLst>
                      <a:ext uri="{FF2B5EF4-FFF2-40B4-BE49-F238E27FC236}">
                        <a16:creationId xmlns:a16="http://schemas.microsoft.com/office/drawing/2014/main" id="{595A7337-0D4F-F5D2-366B-A5A42A56011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08" name="Rectangle 507">
                    <a:extLst>
                      <a:ext uri="{FF2B5EF4-FFF2-40B4-BE49-F238E27FC236}">
                        <a16:creationId xmlns:a16="http://schemas.microsoft.com/office/drawing/2014/main" id="{37C91AC1-2751-6E4E-53F0-8365D8EEE6B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09" name="Rectangle 508">
                    <a:extLst>
                      <a:ext uri="{FF2B5EF4-FFF2-40B4-BE49-F238E27FC236}">
                        <a16:creationId xmlns:a16="http://schemas.microsoft.com/office/drawing/2014/main" id="{34B706DA-8ED7-13CE-0C73-7BE6323C23D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84"/>
                  </a:p>
                </p:txBody>
              </p:sp>
            </p:grpSp>
            <p:grpSp>
              <p:nvGrpSpPr>
                <p:cNvPr id="435" name="Groupe 434">
                  <a:extLst>
                    <a:ext uri="{FF2B5EF4-FFF2-40B4-BE49-F238E27FC236}">
                      <a16:creationId xmlns:a16="http://schemas.microsoft.com/office/drawing/2014/main" id="{F1EED832-065D-878B-B0E4-8BBF7DBDB62D}"/>
                    </a:ext>
                  </a:extLst>
                </p:cNvPr>
                <p:cNvGrpSpPr/>
                <p:nvPr/>
              </p:nvGrpSpPr>
              <p:grpSpPr>
                <a:xfrm>
                  <a:off x="5120673" y="26626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502" name="Rectangle 501">
                    <a:extLst>
                      <a:ext uri="{FF2B5EF4-FFF2-40B4-BE49-F238E27FC236}">
                        <a16:creationId xmlns:a16="http://schemas.microsoft.com/office/drawing/2014/main" id="{93404A00-584B-E489-7048-7F4CF6C8EA1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03" name="Rectangle 502">
                    <a:extLst>
                      <a:ext uri="{FF2B5EF4-FFF2-40B4-BE49-F238E27FC236}">
                        <a16:creationId xmlns:a16="http://schemas.microsoft.com/office/drawing/2014/main" id="{58A7E557-4CB0-1BF9-AC22-A5A311AB14B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04" name="Rectangle 503">
                    <a:extLst>
                      <a:ext uri="{FF2B5EF4-FFF2-40B4-BE49-F238E27FC236}">
                        <a16:creationId xmlns:a16="http://schemas.microsoft.com/office/drawing/2014/main" id="{39B9B82E-3337-C0EC-C751-8C504A8CF83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05" name="Rectangle 504">
                    <a:extLst>
                      <a:ext uri="{FF2B5EF4-FFF2-40B4-BE49-F238E27FC236}">
                        <a16:creationId xmlns:a16="http://schemas.microsoft.com/office/drawing/2014/main" id="{64F260C7-3923-B668-6C2D-0DD141E1D8F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84"/>
                  </a:p>
                </p:txBody>
              </p:sp>
            </p:grpSp>
            <p:grpSp>
              <p:nvGrpSpPr>
                <p:cNvPr id="436" name="Groupe 435">
                  <a:extLst>
                    <a:ext uri="{FF2B5EF4-FFF2-40B4-BE49-F238E27FC236}">
                      <a16:creationId xmlns:a16="http://schemas.microsoft.com/office/drawing/2014/main" id="{9C1C76E7-6C65-49BA-0462-184602F4CD04}"/>
                    </a:ext>
                  </a:extLst>
                </p:cNvPr>
                <p:cNvGrpSpPr/>
                <p:nvPr/>
              </p:nvGrpSpPr>
              <p:grpSpPr>
                <a:xfrm>
                  <a:off x="5120673" y="31325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498" name="Rectangle 497">
                    <a:extLst>
                      <a:ext uri="{FF2B5EF4-FFF2-40B4-BE49-F238E27FC236}">
                        <a16:creationId xmlns:a16="http://schemas.microsoft.com/office/drawing/2014/main" id="{6F1C753C-030F-1E2E-EA81-E6AAC3DFA9F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499" name="Rectangle 498">
                    <a:extLst>
                      <a:ext uri="{FF2B5EF4-FFF2-40B4-BE49-F238E27FC236}">
                        <a16:creationId xmlns:a16="http://schemas.microsoft.com/office/drawing/2014/main" id="{DC06FBA1-7AFC-4965-32C1-1507AF2D7A7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00" name="Rectangle 499">
                    <a:extLst>
                      <a:ext uri="{FF2B5EF4-FFF2-40B4-BE49-F238E27FC236}">
                        <a16:creationId xmlns:a16="http://schemas.microsoft.com/office/drawing/2014/main" id="{763B279A-2891-4471-27C8-9996BD75315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501" name="Rectangle 500">
                    <a:extLst>
                      <a:ext uri="{FF2B5EF4-FFF2-40B4-BE49-F238E27FC236}">
                        <a16:creationId xmlns:a16="http://schemas.microsoft.com/office/drawing/2014/main" id="{51B45359-D758-D320-F235-3732F94DF53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84"/>
                  </a:p>
                </p:txBody>
              </p:sp>
            </p:grpSp>
            <p:grpSp>
              <p:nvGrpSpPr>
                <p:cNvPr id="437" name="Groupe 436">
                  <a:extLst>
                    <a:ext uri="{FF2B5EF4-FFF2-40B4-BE49-F238E27FC236}">
                      <a16:creationId xmlns:a16="http://schemas.microsoft.com/office/drawing/2014/main" id="{C27F2F4C-FEA1-09F1-C7F2-AD96BAF22CCB}"/>
                    </a:ext>
                  </a:extLst>
                </p:cNvPr>
                <p:cNvGrpSpPr/>
                <p:nvPr/>
              </p:nvGrpSpPr>
              <p:grpSpPr>
                <a:xfrm>
                  <a:off x="5120673" y="3602455"/>
                  <a:ext cx="359550" cy="468593"/>
                  <a:chOff x="7487636" y="3357980"/>
                  <a:chExt cx="359550" cy="468593"/>
                </a:xfrm>
              </p:grpSpPr>
              <p:sp>
                <p:nvSpPr>
                  <p:cNvPr id="494" name="Rectangle 493">
                    <a:extLst>
                      <a:ext uri="{FF2B5EF4-FFF2-40B4-BE49-F238E27FC236}">
                        <a16:creationId xmlns:a16="http://schemas.microsoft.com/office/drawing/2014/main" id="{CFC9C73D-9103-BB27-2A36-FEA93598C6A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684951" y="3520556"/>
                    <a:ext cx="180000" cy="144470"/>
                  </a:xfrm>
                  <a:prstGeom prst="rec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495" name="Rectangle 494">
                    <a:extLst>
                      <a:ext uri="{FF2B5EF4-FFF2-40B4-BE49-F238E27FC236}">
                        <a16:creationId xmlns:a16="http://schemas.microsoft.com/office/drawing/2014/main" id="{17BEBCB2-D01E-9C8F-D4C1-B89259874C2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357980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496" name="Rectangle 495">
                    <a:extLst>
                      <a:ext uri="{FF2B5EF4-FFF2-40B4-BE49-F238E27FC236}">
                        <a16:creationId xmlns:a16="http://schemas.microsoft.com/office/drawing/2014/main" id="{FB2F2129-A286-48A5-9187-999F1DA689E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03186" y="3681831"/>
                    <a:ext cx="144000" cy="14400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497" name="Rectangle 496">
                    <a:extLst>
                      <a:ext uri="{FF2B5EF4-FFF2-40B4-BE49-F238E27FC236}">
                        <a16:creationId xmlns:a16="http://schemas.microsoft.com/office/drawing/2014/main" id="{7D834BD0-4D4F-9E8C-4523-230F35FE427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61636" y="3484573"/>
                    <a:ext cx="468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84"/>
                  </a:p>
                </p:txBody>
              </p:sp>
            </p:grpSp>
            <p:grpSp>
              <p:nvGrpSpPr>
                <p:cNvPr id="438" name="Groupe 437">
                  <a:extLst>
                    <a:ext uri="{FF2B5EF4-FFF2-40B4-BE49-F238E27FC236}">
                      <a16:creationId xmlns:a16="http://schemas.microsoft.com/office/drawing/2014/main" id="{78DC6397-B794-C57F-972C-0AAA97221EF2}"/>
                    </a:ext>
                  </a:extLst>
                </p:cNvPr>
                <p:cNvGrpSpPr/>
                <p:nvPr/>
              </p:nvGrpSpPr>
              <p:grpSpPr>
                <a:xfrm>
                  <a:off x="1513273" y="4438848"/>
                  <a:ext cx="363937" cy="325485"/>
                  <a:chOff x="1508510" y="4243585"/>
                  <a:chExt cx="363937" cy="325485"/>
                </a:xfrm>
              </p:grpSpPr>
              <p:sp>
                <p:nvSpPr>
                  <p:cNvPr id="490" name="Rectangle 489">
                    <a:extLst>
                      <a:ext uri="{FF2B5EF4-FFF2-40B4-BE49-F238E27FC236}">
                        <a16:creationId xmlns:a16="http://schemas.microsoft.com/office/drawing/2014/main" id="{6093198B-EADA-AF67-0580-274CC4AF638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54510" y="4299070"/>
                    <a:ext cx="324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84"/>
                  </a:p>
                </p:txBody>
              </p:sp>
              <p:sp>
                <p:nvSpPr>
                  <p:cNvPr id="491" name="Rectangle 490">
                    <a:extLst>
                      <a:ext uri="{FF2B5EF4-FFF2-40B4-BE49-F238E27FC236}">
                        <a16:creationId xmlns:a16="http://schemas.microsoft.com/office/drawing/2014/main" id="{F9A7141A-5FA1-2E03-F3DA-2184777F6BF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33183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492" name="Rectangle 491">
                    <a:extLst>
                      <a:ext uri="{FF2B5EF4-FFF2-40B4-BE49-F238E27FC236}">
                        <a16:creationId xmlns:a16="http://schemas.microsoft.com/office/drawing/2014/main" id="{38366486-3D95-5BCB-61F4-99A42F49295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22512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493" name="Rectangle 492">
                    <a:extLst>
                      <a:ext uri="{FF2B5EF4-FFF2-40B4-BE49-F238E27FC236}">
                        <a16:creationId xmlns:a16="http://schemas.microsoft.com/office/drawing/2014/main" id="{6924FD11-4CDC-CEA4-0B38-726B88B606F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43854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</p:grpSp>
            <p:grpSp>
              <p:nvGrpSpPr>
                <p:cNvPr id="439" name="Groupe 438">
                  <a:extLst>
                    <a:ext uri="{FF2B5EF4-FFF2-40B4-BE49-F238E27FC236}">
                      <a16:creationId xmlns:a16="http://schemas.microsoft.com/office/drawing/2014/main" id="{92C5D507-6E43-CD59-EECA-E295FEFCF181}"/>
                    </a:ext>
                  </a:extLst>
                </p:cNvPr>
                <p:cNvGrpSpPr/>
                <p:nvPr/>
              </p:nvGrpSpPr>
              <p:grpSpPr>
                <a:xfrm>
                  <a:off x="1875223" y="4438848"/>
                  <a:ext cx="363937" cy="325485"/>
                  <a:chOff x="1508510" y="4243585"/>
                  <a:chExt cx="363937" cy="325485"/>
                </a:xfrm>
              </p:grpSpPr>
              <p:sp>
                <p:nvSpPr>
                  <p:cNvPr id="486" name="Rectangle 485">
                    <a:extLst>
                      <a:ext uri="{FF2B5EF4-FFF2-40B4-BE49-F238E27FC236}">
                        <a16:creationId xmlns:a16="http://schemas.microsoft.com/office/drawing/2014/main" id="{9E471061-1C21-F00C-CB15-4C207FC46C9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54510" y="4299070"/>
                    <a:ext cx="324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84"/>
                  </a:p>
                </p:txBody>
              </p:sp>
              <p:sp>
                <p:nvSpPr>
                  <p:cNvPr id="487" name="Rectangle 486">
                    <a:extLst>
                      <a:ext uri="{FF2B5EF4-FFF2-40B4-BE49-F238E27FC236}">
                        <a16:creationId xmlns:a16="http://schemas.microsoft.com/office/drawing/2014/main" id="{E4D1D2E2-A611-8A1B-F368-2F98B55D1C7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33183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488" name="Rectangle 487">
                    <a:extLst>
                      <a:ext uri="{FF2B5EF4-FFF2-40B4-BE49-F238E27FC236}">
                        <a16:creationId xmlns:a16="http://schemas.microsoft.com/office/drawing/2014/main" id="{31C58BD1-7BD5-DDBF-60CD-9FCF28694F3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22512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489" name="Rectangle 488">
                    <a:extLst>
                      <a:ext uri="{FF2B5EF4-FFF2-40B4-BE49-F238E27FC236}">
                        <a16:creationId xmlns:a16="http://schemas.microsoft.com/office/drawing/2014/main" id="{098C41A7-EBB1-79F8-951E-935DF13C704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43854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</p:grpSp>
            <p:grpSp>
              <p:nvGrpSpPr>
                <p:cNvPr id="440" name="Groupe 439">
                  <a:extLst>
                    <a:ext uri="{FF2B5EF4-FFF2-40B4-BE49-F238E27FC236}">
                      <a16:creationId xmlns:a16="http://schemas.microsoft.com/office/drawing/2014/main" id="{9A7C0F29-07AF-0F1E-103A-2FA64BB021F6}"/>
                    </a:ext>
                  </a:extLst>
                </p:cNvPr>
                <p:cNvGrpSpPr/>
                <p:nvPr/>
              </p:nvGrpSpPr>
              <p:grpSpPr>
                <a:xfrm>
                  <a:off x="2232410" y="4438848"/>
                  <a:ext cx="363937" cy="325485"/>
                  <a:chOff x="1508510" y="4243585"/>
                  <a:chExt cx="363937" cy="325485"/>
                </a:xfrm>
              </p:grpSpPr>
              <p:sp>
                <p:nvSpPr>
                  <p:cNvPr id="482" name="Rectangle 481">
                    <a:extLst>
                      <a:ext uri="{FF2B5EF4-FFF2-40B4-BE49-F238E27FC236}">
                        <a16:creationId xmlns:a16="http://schemas.microsoft.com/office/drawing/2014/main" id="{23D67C81-26E4-EC24-BF39-E2157619FC5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54510" y="4299070"/>
                    <a:ext cx="324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84"/>
                  </a:p>
                </p:txBody>
              </p:sp>
              <p:sp>
                <p:nvSpPr>
                  <p:cNvPr id="483" name="Rectangle 482">
                    <a:extLst>
                      <a:ext uri="{FF2B5EF4-FFF2-40B4-BE49-F238E27FC236}">
                        <a16:creationId xmlns:a16="http://schemas.microsoft.com/office/drawing/2014/main" id="{51A3B4FC-43D4-2AFE-CD2D-4FD432A8DD8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33183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484" name="Rectangle 483">
                    <a:extLst>
                      <a:ext uri="{FF2B5EF4-FFF2-40B4-BE49-F238E27FC236}">
                        <a16:creationId xmlns:a16="http://schemas.microsoft.com/office/drawing/2014/main" id="{D0D00DDB-0B77-B12E-BB9F-9C8BA5F8565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22512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485" name="Rectangle 484">
                    <a:extLst>
                      <a:ext uri="{FF2B5EF4-FFF2-40B4-BE49-F238E27FC236}">
                        <a16:creationId xmlns:a16="http://schemas.microsoft.com/office/drawing/2014/main" id="{42FDDC0B-AF23-A986-4EAD-DCED1ED3E8D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43854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</p:grpSp>
            <p:grpSp>
              <p:nvGrpSpPr>
                <p:cNvPr id="441" name="Groupe 440">
                  <a:extLst>
                    <a:ext uri="{FF2B5EF4-FFF2-40B4-BE49-F238E27FC236}">
                      <a16:creationId xmlns:a16="http://schemas.microsoft.com/office/drawing/2014/main" id="{4E7F30C5-2522-302F-A317-835FB271E61D}"/>
                    </a:ext>
                  </a:extLst>
                </p:cNvPr>
                <p:cNvGrpSpPr/>
                <p:nvPr/>
              </p:nvGrpSpPr>
              <p:grpSpPr>
                <a:xfrm>
                  <a:off x="2594360" y="4438848"/>
                  <a:ext cx="363937" cy="325485"/>
                  <a:chOff x="1508510" y="4243585"/>
                  <a:chExt cx="363937" cy="325485"/>
                </a:xfrm>
              </p:grpSpPr>
              <p:sp>
                <p:nvSpPr>
                  <p:cNvPr id="478" name="Rectangle 477">
                    <a:extLst>
                      <a:ext uri="{FF2B5EF4-FFF2-40B4-BE49-F238E27FC236}">
                        <a16:creationId xmlns:a16="http://schemas.microsoft.com/office/drawing/2014/main" id="{5E82B2E9-A060-3878-7962-DD060B3409D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54510" y="4299070"/>
                    <a:ext cx="324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84"/>
                  </a:p>
                </p:txBody>
              </p:sp>
              <p:sp>
                <p:nvSpPr>
                  <p:cNvPr id="479" name="Rectangle 478">
                    <a:extLst>
                      <a:ext uri="{FF2B5EF4-FFF2-40B4-BE49-F238E27FC236}">
                        <a16:creationId xmlns:a16="http://schemas.microsoft.com/office/drawing/2014/main" id="{A2EE14D4-4E8B-F442-71E5-5F700DAB1B0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33183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480" name="Rectangle 479">
                    <a:extLst>
                      <a:ext uri="{FF2B5EF4-FFF2-40B4-BE49-F238E27FC236}">
                        <a16:creationId xmlns:a16="http://schemas.microsoft.com/office/drawing/2014/main" id="{1EFF91AF-EB54-E2E0-0AA0-05253F79F80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22512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481" name="Rectangle 480">
                    <a:extLst>
                      <a:ext uri="{FF2B5EF4-FFF2-40B4-BE49-F238E27FC236}">
                        <a16:creationId xmlns:a16="http://schemas.microsoft.com/office/drawing/2014/main" id="{25997530-E668-8D57-8A8E-7EE5AFB0C67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43854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</p:grpSp>
            <p:grpSp>
              <p:nvGrpSpPr>
                <p:cNvPr id="442" name="Groupe 441">
                  <a:extLst>
                    <a:ext uri="{FF2B5EF4-FFF2-40B4-BE49-F238E27FC236}">
                      <a16:creationId xmlns:a16="http://schemas.microsoft.com/office/drawing/2014/main" id="{3D29B417-3529-BC54-35E9-E378865CC088}"/>
                    </a:ext>
                  </a:extLst>
                </p:cNvPr>
                <p:cNvGrpSpPr/>
                <p:nvPr/>
              </p:nvGrpSpPr>
              <p:grpSpPr>
                <a:xfrm>
                  <a:off x="2956311" y="4438848"/>
                  <a:ext cx="363937" cy="325485"/>
                  <a:chOff x="1508510" y="4243585"/>
                  <a:chExt cx="363937" cy="325485"/>
                </a:xfrm>
              </p:grpSpPr>
              <p:sp>
                <p:nvSpPr>
                  <p:cNvPr id="474" name="Rectangle 473">
                    <a:extLst>
                      <a:ext uri="{FF2B5EF4-FFF2-40B4-BE49-F238E27FC236}">
                        <a16:creationId xmlns:a16="http://schemas.microsoft.com/office/drawing/2014/main" id="{84E7496F-7F36-A5C9-97D1-EB9B3BA7E85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54510" y="4299070"/>
                    <a:ext cx="324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84"/>
                  </a:p>
                </p:txBody>
              </p:sp>
              <p:sp>
                <p:nvSpPr>
                  <p:cNvPr id="475" name="Rectangle 474">
                    <a:extLst>
                      <a:ext uri="{FF2B5EF4-FFF2-40B4-BE49-F238E27FC236}">
                        <a16:creationId xmlns:a16="http://schemas.microsoft.com/office/drawing/2014/main" id="{5181DE0D-770B-DF92-1C96-0A851BA39EA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33183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476" name="Rectangle 475">
                    <a:extLst>
                      <a:ext uri="{FF2B5EF4-FFF2-40B4-BE49-F238E27FC236}">
                        <a16:creationId xmlns:a16="http://schemas.microsoft.com/office/drawing/2014/main" id="{F1C9A9C9-256F-E1A9-542E-3D0939444DC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22512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477" name="Rectangle 476">
                    <a:extLst>
                      <a:ext uri="{FF2B5EF4-FFF2-40B4-BE49-F238E27FC236}">
                        <a16:creationId xmlns:a16="http://schemas.microsoft.com/office/drawing/2014/main" id="{803AD6CE-3269-14E3-297B-78673487D7E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43854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</p:grpSp>
            <p:grpSp>
              <p:nvGrpSpPr>
                <p:cNvPr id="443" name="Groupe 442">
                  <a:extLst>
                    <a:ext uri="{FF2B5EF4-FFF2-40B4-BE49-F238E27FC236}">
                      <a16:creationId xmlns:a16="http://schemas.microsoft.com/office/drawing/2014/main" id="{51174DA8-B223-7584-EF93-74CED94B1B1D}"/>
                    </a:ext>
                  </a:extLst>
                </p:cNvPr>
                <p:cNvGrpSpPr/>
                <p:nvPr/>
              </p:nvGrpSpPr>
              <p:grpSpPr>
                <a:xfrm>
                  <a:off x="3318261" y="4438848"/>
                  <a:ext cx="363937" cy="325485"/>
                  <a:chOff x="1508510" y="4243585"/>
                  <a:chExt cx="363937" cy="325485"/>
                </a:xfrm>
              </p:grpSpPr>
              <p:sp>
                <p:nvSpPr>
                  <p:cNvPr id="470" name="Rectangle 469">
                    <a:extLst>
                      <a:ext uri="{FF2B5EF4-FFF2-40B4-BE49-F238E27FC236}">
                        <a16:creationId xmlns:a16="http://schemas.microsoft.com/office/drawing/2014/main" id="{58048C22-DB8B-00A2-E24B-E4150987AB4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54510" y="4299070"/>
                    <a:ext cx="324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84"/>
                  </a:p>
                </p:txBody>
              </p:sp>
              <p:sp>
                <p:nvSpPr>
                  <p:cNvPr id="471" name="Rectangle 470">
                    <a:extLst>
                      <a:ext uri="{FF2B5EF4-FFF2-40B4-BE49-F238E27FC236}">
                        <a16:creationId xmlns:a16="http://schemas.microsoft.com/office/drawing/2014/main" id="{86B21BA3-AC65-0476-0413-41C8730236E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33183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472" name="Rectangle 471">
                    <a:extLst>
                      <a:ext uri="{FF2B5EF4-FFF2-40B4-BE49-F238E27FC236}">
                        <a16:creationId xmlns:a16="http://schemas.microsoft.com/office/drawing/2014/main" id="{49063B60-FA35-AD83-32A6-DC49BEAC553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22512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473" name="Rectangle 472">
                    <a:extLst>
                      <a:ext uri="{FF2B5EF4-FFF2-40B4-BE49-F238E27FC236}">
                        <a16:creationId xmlns:a16="http://schemas.microsoft.com/office/drawing/2014/main" id="{F2693E27-B58A-CA5E-F807-DEA5185BD15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43854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</p:grpSp>
            <p:grpSp>
              <p:nvGrpSpPr>
                <p:cNvPr id="444" name="Groupe 443">
                  <a:extLst>
                    <a:ext uri="{FF2B5EF4-FFF2-40B4-BE49-F238E27FC236}">
                      <a16:creationId xmlns:a16="http://schemas.microsoft.com/office/drawing/2014/main" id="{970FE088-C866-4751-223F-479A6D3E904F}"/>
                    </a:ext>
                  </a:extLst>
                </p:cNvPr>
                <p:cNvGrpSpPr/>
                <p:nvPr/>
              </p:nvGrpSpPr>
              <p:grpSpPr>
                <a:xfrm>
                  <a:off x="3675448" y="4438848"/>
                  <a:ext cx="363937" cy="325485"/>
                  <a:chOff x="1508510" y="4243585"/>
                  <a:chExt cx="363937" cy="325485"/>
                </a:xfrm>
              </p:grpSpPr>
              <p:sp>
                <p:nvSpPr>
                  <p:cNvPr id="466" name="Rectangle 465">
                    <a:extLst>
                      <a:ext uri="{FF2B5EF4-FFF2-40B4-BE49-F238E27FC236}">
                        <a16:creationId xmlns:a16="http://schemas.microsoft.com/office/drawing/2014/main" id="{3E897E30-8230-1119-FC61-AE34B60D73C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54510" y="4299070"/>
                    <a:ext cx="324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84"/>
                  </a:p>
                </p:txBody>
              </p:sp>
              <p:sp>
                <p:nvSpPr>
                  <p:cNvPr id="467" name="Rectangle 466">
                    <a:extLst>
                      <a:ext uri="{FF2B5EF4-FFF2-40B4-BE49-F238E27FC236}">
                        <a16:creationId xmlns:a16="http://schemas.microsoft.com/office/drawing/2014/main" id="{0F838E56-4EDF-CE0E-F967-EE0F74610A9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33183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468" name="Rectangle 467">
                    <a:extLst>
                      <a:ext uri="{FF2B5EF4-FFF2-40B4-BE49-F238E27FC236}">
                        <a16:creationId xmlns:a16="http://schemas.microsoft.com/office/drawing/2014/main" id="{2848B2F1-7489-A062-BBCC-1BA419E2630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22512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469" name="Rectangle 468">
                    <a:extLst>
                      <a:ext uri="{FF2B5EF4-FFF2-40B4-BE49-F238E27FC236}">
                        <a16:creationId xmlns:a16="http://schemas.microsoft.com/office/drawing/2014/main" id="{3F52D931-6ACB-DFDF-AC1B-AFD19A1DDD5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43854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</p:grpSp>
            <p:grpSp>
              <p:nvGrpSpPr>
                <p:cNvPr id="445" name="Groupe 444">
                  <a:extLst>
                    <a:ext uri="{FF2B5EF4-FFF2-40B4-BE49-F238E27FC236}">
                      <a16:creationId xmlns:a16="http://schemas.microsoft.com/office/drawing/2014/main" id="{4E8BE1C7-15DA-C260-8EE6-7439BBA8C4B6}"/>
                    </a:ext>
                  </a:extLst>
                </p:cNvPr>
                <p:cNvGrpSpPr/>
                <p:nvPr/>
              </p:nvGrpSpPr>
              <p:grpSpPr>
                <a:xfrm>
                  <a:off x="4037398" y="4438848"/>
                  <a:ext cx="363937" cy="325485"/>
                  <a:chOff x="1508510" y="4243585"/>
                  <a:chExt cx="363937" cy="325485"/>
                </a:xfrm>
              </p:grpSpPr>
              <p:sp>
                <p:nvSpPr>
                  <p:cNvPr id="462" name="Rectangle 461">
                    <a:extLst>
                      <a:ext uri="{FF2B5EF4-FFF2-40B4-BE49-F238E27FC236}">
                        <a16:creationId xmlns:a16="http://schemas.microsoft.com/office/drawing/2014/main" id="{F5EDC40B-7A7A-B98E-7D2C-1AB20800A65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54510" y="4299070"/>
                    <a:ext cx="324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84"/>
                  </a:p>
                </p:txBody>
              </p:sp>
              <p:sp>
                <p:nvSpPr>
                  <p:cNvPr id="463" name="Rectangle 462">
                    <a:extLst>
                      <a:ext uri="{FF2B5EF4-FFF2-40B4-BE49-F238E27FC236}">
                        <a16:creationId xmlns:a16="http://schemas.microsoft.com/office/drawing/2014/main" id="{2BA9A6C1-8BD0-9E20-9D23-CE604D0969E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33183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464" name="Rectangle 463">
                    <a:extLst>
                      <a:ext uri="{FF2B5EF4-FFF2-40B4-BE49-F238E27FC236}">
                        <a16:creationId xmlns:a16="http://schemas.microsoft.com/office/drawing/2014/main" id="{9D9563FE-64F0-6896-19DD-95C57315C4B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22512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465" name="Rectangle 464">
                    <a:extLst>
                      <a:ext uri="{FF2B5EF4-FFF2-40B4-BE49-F238E27FC236}">
                        <a16:creationId xmlns:a16="http://schemas.microsoft.com/office/drawing/2014/main" id="{CE082493-778E-8E47-F60B-6619BCE5386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43854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</p:grpSp>
            <p:grpSp>
              <p:nvGrpSpPr>
                <p:cNvPr id="446" name="Groupe 445">
                  <a:extLst>
                    <a:ext uri="{FF2B5EF4-FFF2-40B4-BE49-F238E27FC236}">
                      <a16:creationId xmlns:a16="http://schemas.microsoft.com/office/drawing/2014/main" id="{EC4D8CE7-7188-8892-92B5-654942247A68}"/>
                    </a:ext>
                  </a:extLst>
                </p:cNvPr>
                <p:cNvGrpSpPr/>
                <p:nvPr/>
              </p:nvGrpSpPr>
              <p:grpSpPr>
                <a:xfrm>
                  <a:off x="4399348" y="4438848"/>
                  <a:ext cx="363937" cy="325485"/>
                  <a:chOff x="1508510" y="4243585"/>
                  <a:chExt cx="363937" cy="325485"/>
                </a:xfrm>
              </p:grpSpPr>
              <p:sp>
                <p:nvSpPr>
                  <p:cNvPr id="458" name="Rectangle 457">
                    <a:extLst>
                      <a:ext uri="{FF2B5EF4-FFF2-40B4-BE49-F238E27FC236}">
                        <a16:creationId xmlns:a16="http://schemas.microsoft.com/office/drawing/2014/main" id="{ED45FC54-E38A-BB7C-19C4-C5E3C95A0D1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54510" y="4299070"/>
                    <a:ext cx="324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84"/>
                  </a:p>
                </p:txBody>
              </p:sp>
              <p:sp>
                <p:nvSpPr>
                  <p:cNvPr id="459" name="Rectangle 458">
                    <a:extLst>
                      <a:ext uri="{FF2B5EF4-FFF2-40B4-BE49-F238E27FC236}">
                        <a16:creationId xmlns:a16="http://schemas.microsoft.com/office/drawing/2014/main" id="{F13C27EB-F2CD-A346-D4D6-97C74657B56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33183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460" name="Rectangle 459">
                    <a:extLst>
                      <a:ext uri="{FF2B5EF4-FFF2-40B4-BE49-F238E27FC236}">
                        <a16:creationId xmlns:a16="http://schemas.microsoft.com/office/drawing/2014/main" id="{E6832DD6-6800-072B-2482-3D6EEBEC643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22512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461" name="Rectangle 460">
                    <a:extLst>
                      <a:ext uri="{FF2B5EF4-FFF2-40B4-BE49-F238E27FC236}">
                        <a16:creationId xmlns:a16="http://schemas.microsoft.com/office/drawing/2014/main" id="{856A4F81-DF9E-DAFB-2BB7-00DCE2CAE69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43854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</p:grpSp>
            <p:grpSp>
              <p:nvGrpSpPr>
                <p:cNvPr id="447" name="Groupe 446">
                  <a:extLst>
                    <a:ext uri="{FF2B5EF4-FFF2-40B4-BE49-F238E27FC236}">
                      <a16:creationId xmlns:a16="http://schemas.microsoft.com/office/drawing/2014/main" id="{94126D05-84E3-352B-B6B1-3819752843B8}"/>
                    </a:ext>
                  </a:extLst>
                </p:cNvPr>
                <p:cNvGrpSpPr/>
                <p:nvPr/>
              </p:nvGrpSpPr>
              <p:grpSpPr>
                <a:xfrm>
                  <a:off x="4761298" y="4438848"/>
                  <a:ext cx="363937" cy="325485"/>
                  <a:chOff x="1508510" y="4243585"/>
                  <a:chExt cx="363937" cy="325485"/>
                </a:xfrm>
              </p:grpSpPr>
              <p:sp>
                <p:nvSpPr>
                  <p:cNvPr id="454" name="Rectangle 453">
                    <a:extLst>
                      <a:ext uri="{FF2B5EF4-FFF2-40B4-BE49-F238E27FC236}">
                        <a16:creationId xmlns:a16="http://schemas.microsoft.com/office/drawing/2014/main" id="{6CC59A66-E3BF-3929-7C29-D9DB3FBDAAC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54510" y="4299070"/>
                    <a:ext cx="324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84"/>
                  </a:p>
                </p:txBody>
              </p:sp>
              <p:sp>
                <p:nvSpPr>
                  <p:cNvPr id="455" name="Rectangle 454">
                    <a:extLst>
                      <a:ext uri="{FF2B5EF4-FFF2-40B4-BE49-F238E27FC236}">
                        <a16:creationId xmlns:a16="http://schemas.microsoft.com/office/drawing/2014/main" id="{A494A26A-6471-690D-210F-1B38849F9AB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33183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456" name="Rectangle 455">
                    <a:extLst>
                      <a:ext uri="{FF2B5EF4-FFF2-40B4-BE49-F238E27FC236}">
                        <a16:creationId xmlns:a16="http://schemas.microsoft.com/office/drawing/2014/main" id="{A6B9F085-9C25-458D-9630-E7CFF43F313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22512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457" name="Rectangle 456">
                    <a:extLst>
                      <a:ext uri="{FF2B5EF4-FFF2-40B4-BE49-F238E27FC236}">
                        <a16:creationId xmlns:a16="http://schemas.microsoft.com/office/drawing/2014/main" id="{DAC939C5-D9DA-4557-220E-03AFA2B4CA6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43854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</p:grpSp>
            <p:grpSp>
              <p:nvGrpSpPr>
                <p:cNvPr id="448" name="Groupe 447">
                  <a:extLst>
                    <a:ext uri="{FF2B5EF4-FFF2-40B4-BE49-F238E27FC236}">
                      <a16:creationId xmlns:a16="http://schemas.microsoft.com/office/drawing/2014/main" id="{0A80928A-C7B0-5D2C-0CFB-D89D8F5D7030}"/>
                    </a:ext>
                  </a:extLst>
                </p:cNvPr>
                <p:cNvGrpSpPr/>
                <p:nvPr/>
              </p:nvGrpSpPr>
              <p:grpSpPr>
                <a:xfrm>
                  <a:off x="5118485" y="4438848"/>
                  <a:ext cx="363937" cy="325485"/>
                  <a:chOff x="1508510" y="4243585"/>
                  <a:chExt cx="363937" cy="325485"/>
                </a:xfrm>
              </p:grpSpPr>
              <p:sp>
                <p:nvSpPr>
                  <p:cNvPr id="450" name="Rectangle 449">
                    <a:extLst>
                      <a:ext uri="{FF2B5EF4-FFF2-40B4-BE49-F238E27FC236}">
                        <a16:creationId xmlns:a16="http://schemas.microsoft.com/office/drawing/2014/main" id="{67D7AB48-1052-2667-C20A-F321974395E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54510" y="4299070"/>
                    <a:ext cx="324000" cy="21600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84"/>
                  </a:p>
                </p:txBody>
              </p:sp>
              <p:sp>
                <p:nvSpPr>
                  <p:cNvPr id="451" name="Rectangle 450">
                    <a:extLst>
                      <a:ext uri="{FF2B5EF4-FFF2-40B4-BE49-F238E27FC236}">
                        <a16:creationId xmlns:a16="http://schemas.microsoft.com/office/drawing/2014/main" id="{61D521F5-C177-74EC-F5D6-0BB688E1A40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33183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452" name="Rectangle 451">
                    <a:extLst>
                      <a:ext uri="{FF2B5EF4-FFF2-40B4-BE49-F238E27FC236}">
                        <a16:creationId xmlns:a16="http://schemas.microsoft.com/office/drawing/2014/main" id="{60025F86-C295-914F-8192-DA517A43BEB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22512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  <p:sp>
                <p:nvSpPr>
                  <p:cNvPr id="453" name="Rectangle 452">
                    <a:extLst>
                      <a:ext uri="{FF2B5EF4-FFF2-40B4-BE49-F238E27FC236}">
                        <a16:creationId xmlns:a16="http://schemas.microsoft.com/office/drawing/2014/main" id="{EA19DFFE-D622-41F6-27B5-ECD83AB7387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46437" y="4438545"/>
                    <a:ext cx="107549" cy="144470"/>
                  </a:xfrm>
                  <a:prstGeom prst="rect">
                    <a:avLst/>
                  </a:prstGeom>
                  <a:solidFill>
                    <a:schemeClr val="accent5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37"/>
                  </a:p>
                </p:txBody>
              </p:sp>
            </p:grpSp>
            <p:sp>
              <p:nvSpPr>
                <p:cNvPr id="449" name="Rectangle 448">
                  <a:extLst>
                    <a:ext uri="{FF2B5EF4-FFF2-40B4-BE49-F238E27FC236}">
                      <a16:creationId xmlns:a16="http://schemas.microsoft.com/office/drawing/2014/main" id="{0D628FEF-B107-8548-1CB0-47E364ADD96F}"/>
                    </a:ext>
                  </a:extLst>
                </p:cNvPr>
                <p:cNvSpPr/>
                <p:nvPr/>
              </p:nvSpPr>
              <p:spPr>
                <a:xfrm>
                  <a:off x="1517312" y="2558473"/>
                  <a:ext cx="4199997" cy="1644072"/>
                </a:xfrm>
                <a:prstGeom prst="rect">
                  <a:avLst/>
                </a:prstGeom>
                <a:noFill/>
                <a:ln w="12700"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84"/>
                </a:p>
              </p:txBody>
            </p:sp>
          </p:grpSp>
          <p:grpSp>
            <p:nvGrpSpPr>
              <p:cNvPr id="139" name="Groupe 138">
                <a:extLst>
                  <a:ext uri="{FF2B5EF4-FFF2-40B4-BE49-F238E27FC236}">
                    <a16:creationId xmlns:a16="http://schemas.microsoft.com/office/drawing/2014/main" id="{91539C24-7562-088D-319A-8F1FD46C332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639254" y="4060053"/>
                <a:ext cx="2957310" cy="760909"/>
                <a:chOff x="787941" y="2218060"/>
                <a:chExt cx="7391136" cy="1901725"/>
              </a:xfrm>
            </p:grpSpPr>
            <p:sp>
              <p:nvSpPr>
                <p:cNvPr id="362" name="Rectangle 361">
                  <a:extLst>
                    <a:ext uri="{FF2B5EF4-FFF2-40B4-BE49-F238E27FC236}">
                      <a16:creationId xmlns:a16="http://schemas.microsoft.com/office/drawing/2014/main" id="{99233491-4593-5AF6-65FB-7AFFD72FB5D5}"/>
                    </a:ext>
                  </a:extLst>
                </p:cNvPr>
                <p:cNvSpPr/>
                <p:nvPr/>
              </p:nvSpPr>
              <p:spPr>
                <a:xfrm rot="5400000">
                  <a:off x="4490381" y="-1200614"/>
                  <a:ext cx="269450" cy="7107943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28"/>
                </a:p>
              </p:txBody>
            </p:sp>
            <p:sp>
              <p:nvSpPr>
                <p:cNvPr id="363" name="Rectangle 362">
                  <a:extLst>
                    <a:ext uri="{FF2B5EF4-FFF2-40B4-BE49-F238E27FC236}">
                      <a16:creationId xmlns:a16="http://schemas.microsoft.com/office/drawing/2014/main" id="{391DEF2B-793B-4162-3702-2078B521405B}"/>
                    </a:ext>
                  </a:extLst>
                </p:cNvPr>
                <p:cNvSpPr/>
                <p:nvPr/>
              </p:nvSpPr>
              <p:spPr>
                <a:xfrm rot="5400000">
                  <a:off x="3945720" y="-388431"/>
                  <a:ext cx="1260000" cy="7020000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28"/>
                </a:p>
              </p:txBody>
            </p:sp>
            <p:sp>
              <p:nvSpPr>
                <p:cNvPr id="364" name="Rectangle 363">
                  <a:extLst>
                    <a:ext uri="{FF2B5EF4-FFF2-40B4-BE49-F238E27FC236}">
                      <a16:creationId xmlns:a16="http://schemas.microsoft.com/office/drawing/2014/main" id="{DABCF99B-6AE3-6C4B-2E7D-84B01357D8C9}"/>
                    </a:ext>
                  </a:extLst>
                </p:cNvPr>
                <p:cNvSpPr/>
                <p:nvPr/>
              </p:nvSpPr>
              <p:spPr>
                <a:xfrm rot="5400000">
                  <a:off x="22666" y="2983335"/>
                  <a:ext cx="1800000" cy="269450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28"/>
                </a:p>
              </p:txBody>
            </p:sp>
            <p:sp>
              <p:nvSpPr>
                <p:cNvPr id="365" name="Rectangle 364">
                  <a:extLst>
                    <a:ext uri="{FF2B5EF4-FFF2-40B4-BE49-F238E27FC236}">
                      <a16:creationId xmlns:a16="http://schemas.microsoft.com/office/drawing/2014/main" id="{E38266E7-4979-3911-37E1-8439692528E9}"/>
                    </a:ext>
                  </a:extLst>
                </p:cNvPr>
                <p:cNvSpPr/>
                <p:nvPr/>
              </p:nvSpPr>
              <p:spPr>
                <a:xfrm rot="5400000">
                  <a:off x="1834787" y="3026082"/>
                  <a:ext cx="269450" cy="359266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14"/>
                </a:p>
              </p:txBody>
            </p:sp>
            <p:sp>
              <p:nvSpPr>
                <p:cNvPr id="366" name="Rectangle 365">
                  <a:extLst>
                    <a:ext uri="{FF2B5EF4-FFF2-40B4-BE49-F238E27FC236}">
                      <a16:creationId xmlns:a16="http://schemas.microsoft.com/office/drawing/2014/main" id="{6057D31A-B81C-14A5-5B9B-F3F5192B2C00}"/>
                    </a:ext>
                  </a:extLst>
                </p:cNvPr>
                <p:cNvSpPr/>
                <p:nvPr/>
              </p:nvSpPr>
              <p:spPr>
                <a:xfrm rot="5400000">
                  <a:off x="2433002" y="2792559"/>
                  <a:ext cx="269450" cy="826313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14"/>
                </a:p>
              </p:txBody>
            </p:sp>
            <p:sp>
              <p:nvSpPr>
                <p:cNvPr id="367" name="Rectangle 366">
                  <a:extLst>
                    <a:ext uri="{FF2B5EF4-FFF2-40B4-BE49-F238E27FC236}">
                      <a16:creationId xmlns:a16="http://schemas.microsoft.com/office/drawing/2014/main" id="{E64B84E6-47B8-7CF4-7F09-1DA0FEDE8647}"/>
                    </a:ext>
                  </a:extLst>
                </p:cNvPr>
                <p:cNvSpPr/>
                <p:nvPr/>
              </p:nvSpPr>
              <p:spPr>
                <a:xfrm rot="5400000">
                  <a:off x="1516885" y="3070991"/>
                  <a:ext cx="269450" cy="269450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14"/>
                </a:p>
              </p:txBody>
            </p:sp>
            <p:sp>
              <p:nvSpPr>
                <p:cNvPr id="368" name="Rectangle 367">
                  <a:extLst>
                    <a:ext uri="{FF2B5EF4-FFF2-40B4-BE49-F238E27FC236}">
                      <a16:creationId xmlns:a16="http://schemas.microsoft.com/office/drawing/2014/main" id="{8332C9C4-451F-B5D1-55ED-5719D89CE7B1}"/>
                    </a:ext>
                  </a:extLst>
                </p:cNvPr>
                <p:cNvSpPr/>
                <p:nvPr/>
              </p:nvSpPr>
              <p:spPr>
                <a:xfrm rot="5400000">
                  <a:off x="3052550" y="3008119"/>
                  <a:ext cx="269450" cy="395193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14"/>
                </a:p>
              </p:txBody>
            </p:sp>
            <p:sp>
              <p:nvSpPr>
                <p:cNvPr id="369" name="Rectangle 368">
                  <a:extLst>
                    <a:ext uri="{FF2B5EF4-FFF2-40B4-BE49-F238E27FC236}">
                      <a16:creationId xmlns:a16="http://schemas.microsoft.com/office/drawing/2014/main" id="{03425327-D290-4ABC-42E6-F57553B61146}"/>
                    </a:ext>
                  </a:extLst>
                </p:cNvPr>
                <p:cNvSpPr/>
                <p:nvPr/>
              </p:nvSpPr>
              <p:spPr>
                <a:xfrm rot="5400000">
                  <a:off x="3753233" y="2710715"/>
                  <a:ext cx="269450" cy="990000"/>
                </a:xfrm>
                <a:prstGeom prst="rect">
                  <a:avLst/>
                </a:prstGeom>
                <a:solidFill>
                  <a:srgbClr val="FF6699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14"/>
                </a:p>
              </p:txBody>
            </p:sp>
            <p:sp>
              <p:nvSpPr>
                <p:cNvPr id="370" name="Rectangle 369">
                  <a:extLst>
                    <a:ext uri="{FF2B5EF4-FFF2-40B4-BE49-F238E27FC236}">
                      <a16:creationId xmlns:a16="http://schemas.microsoft.com/office/drawing/2014/main" id="{9422F861-19BB-2172-945B-55B8B29C4E12}"/>
                    </a:ext>
                  </a:extLst>
                </p:cNvPr>
                <p:cNvSpPr/>
                <p:nvPr/>
              </p:nvSpPr>
              <p:spPr>
                <a:xfrm rot="5400000">
                  <a:off x="4882502" y="2575715"/>
                  <a:ext cx="269450" cy="1260000"/>
                </a:xfrm>
                <a:prstGeom prst="rect">
                  <a:avLst/>
                </a:prstGeom>
                <a:solidFill>
                  <a:srgbClr val="FF6699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14"/>
                </a:p>
              </p:txBody>
            </p:sp>
            <p:sp>
              <p:nvSpPr>
                <p:cNvPr id="371" name="Rectangle 370">
                  <a:extLst>
                    <a:ext uri="{FF2B5EF4-FFF2-40B4-BE49-F238E27FC236}">
                      <a16:creationId xmlns:a16="http://schemas.microsoft.com/office/drawing/2014/main" id="{7F7D3E61-B2F0-6B2C-EF25-1667E6CABA1B}"/>
                    </a:ext>
                  </a:extLst>
                </p:cNvPr>
                <p:cNvSpPr/>
                <p:nvPr/>
              </p:nvSpPr>
              <p:spPr>
                <a:xfrm>
                  <a:off x="1507787" y="2565774"/>
                  <a:ext cx="5580000" cy="1116000"/>
                </a:xfrm>
                <a:prstGeom prst="rect">
                  <a:avLst/>
                </a:prstGeom>
                <a:noFill/>
                <a:ln w="12700"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28"/>
                </a:p>
              </p:txBody>
            </p:sp>
            <p:sp>
              <p:nvSpPr>
                <p:cNvPr id="372" name="Rectangle 371">
                  <a:extLst>
                    <a:ext uri="{FF2B5EF4-FFF2-40B4-BE49-F238E27FC236}">
                      <a16:creationId xmlns:a16="http://schemas.microsoft.com/office/drawing/2014/main" id="{46FC2425-89F0-D916-F3D3-63F5A164A0AC}"/>
                    </a:ext>
                  </a:extLst>
                </p:cNvPr>
                <p:cNvSpPr/>
                <p:nvPr/>
              </p:nvSpPr>
              <p:spPr>
                <a:xfrm>
                  <a:off x="7091736" y="2489574"/>
                  <a:ext cx="990000" cy="1260000"/>
                </a:xfrm>
                <a:prstGeom prst="rect">
                  <a:avLst/>
                </a:prstGeom>
                <a:noFill/>
                <a:ln w="12700"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28"/>
                </a:p>
              </p:txBody>
            </p:sp>
            <p:sp>
              <p:nvSpPr>
                <p:cNvPr id="373" name="ZoneTexte 372">
                  <a:extLst>
                    <a:ext uri="{FF2B5EF4-FFF2-40B4-BE49-F238E27FC236}">
                      <a16:creationId xmlns:a16="http://schemas.microsoft.com/office/drawing/2014/main" id="{EED226F4-4F6E-EA21-BC35-D652BAA69AA8}"/>
                    </a:ext>
                  </a:extLst>
                </p:cNvPr>
                <p:cNvSpPr txBox="1"/>
                <p:nvPr/>
              </p:nvSpPr>
              <p:spPr>
                <a:xfrm>
                  <a:off x="1379028" y="2501760"/>
                  <a:ext cx="1229701" cy="5306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19" dirty="0">
                      <a:solidFill>
                        <a:schemeClr val="accent1"/>
                      </a:solidFill>
                    </a:rPr>
                    <a:t>Zone 1</a:t>
                  </a:r>
                </a:p>
              </p:txBody>
            </p:sp>
            <p:sp>
              <p:nvSpPr>
                <p:cNvPr id="374" name="ZoneTexte 373">
                  <a:extLst>
                    <a:ext uri="{FF2B5EF4-FFF2-40B4-BE49-F238E27FC236}">
                      <a16:creationId xmlns:a16="http://schemas.microsoft.com/office/drawing/2014/main" id="{FEE46CC1-9849-3404-A154-D989EF885D7B}"/>
                    </a:ext>
                  </a:extLst>
                </p:cNvPr>
                <p:cNvSpPr txBox="1"/>
                <p:nvPr/>
              </p:nvSpPr>
              <p:spPr>
                <a:xfrm>
                  <a:off x="6888682" y="2417940"/>
                  <a:ext cx="1229701" cy="5306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19" dirty="0">
                      <a:solidFill>
                        <a:schemeClr val="accent1"/>
                      </a:solidFill>
                    </a:rPr>
                    <a:t>Zone 2</a:t>
                  </a:r>
                </a:p>
              </p:txBody>
            </p:sp>
            <p:sp>
              <p:nvSpPr>
                <p:cNvPr id="375" name="Rectangle 374">
                  <a:extLst>
                    <a:ext uri="{FF2B5EF4-FFF2-40B4-BE49-F238E27FC236}">
                      <a16:creationId xmlns:a16="http://schemas.microsoft.com/office/drawing/2014/main" id="{95FE3D8F-9B43-6E4A-143E-17001D774364}"/>
                    </a:ext>
                  </a:extLst>
                </p:cNvPr>
                <p:cNvSpPr/>
                <p:nvPr/>
              </p:nvSpPr>
              <p:spPr>
                <a:xfrm rot="5400000">
                  <a:off x="697666" y="2637340"/>
                  <a:ext cx="450000" cy="26945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28"/>
                </a:p>
              </p:txBody>
            </p:sp>
            <p:sp>
              <p:nvSpPr>
                <p:cNvPr id="376" name="ZoneTexte 375">
                  <a:extLst>
                    <a:ext uri="{FF2B5EF4-FFF2-40B4-BE49-F238E27FC236}">
                      <a16:creationId xmlns:a16="http://schemas.microsoft.com/office/drawing/2014/main" id="{61CD552B-6AC2-1642-C99C-44793B17815A}"/>
                    </a:ext>
                  </a:extLst>
                </p:cNvPr>
                <p:cNvSpPr txBox="1"/>
                <p:nvPr/>
              </p:nvSpPr>
              <p:spPr>
                <a:xfrm>
                  <a:off x="4274294" y="3283812"/>
                  <a:ext cx="1361198" cy="3765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6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XDTL-7m (25 MeV)</a:t>
                  </a:r>
                </a:p>
              </p:txBody>
            </p:sp>
            <p:sp>
              <p:nvSpPr>
                <p:cNvPr id="377" name="ZoneTexte 376">
                  <a:extLst>
                    <a:ext uri="{FF2B5EF4-FFF2-40B4-BE49-F238E27FC236}">
                      <a16:creationId xmlns:a16="http://schemas.microsoft.com/office/drawing/2014/main" id="{A9ABFF93-5643-E3DE-2874-5E6DEE3862E2}"/>
                    </a:ext>
                  </a:extLst>
                </p:cNvPr>
                <p:cNvSpPr txBox="1"/>
                <p:nvPr/>
              </p:nvSpPr>
              <p:spPr>
                <a:xfrm>
                  <a:off x="3229642" y="2799927"/>
                  <a:ext cx="1442816" cy="3765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6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XDTL-5.5m (12 MeV)</a:t>
                  </a:r>
                </a:p>
              </p:txBody>
            </p:sp>
            <p:sp>
              <p:nvSpPr>
                <p:cNvPr id="378" name="ZoneTexte 377">
                  <a:extLst>
                    <a:ext uri="{FF2B5EF4-FFF2-40B4-BE49-F238E27FC236}">
                      <a16:creationId xmlns:a16="http://schemas.microsoft.com/office/drawing/2014/main" id="{027280CA-07FC-4298-43B0-320E75B99FF6}"/>
                    </a:ext>
                  </a:extLst>
                </p:cNvPr>
                <p:cNvSpPr txBox="1"/>
                <p:nvPr/>
              </p:nvSpPr>
              <p:spPr>
                <a:xfrm>
                  <a:off x="1968220" y="2794009"/>
                  <a:ext cx="1424678" cy="3765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6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RFQ-4.6m (3.6 MeV)</a:t>
                  </a:r>
                </a:p>
              </p:txBody>
            </p:sp>
            <p:sp>
              <p:nvSpPr>
                <p:cNvPr id="379" name="ZoneTexte 378">
                  <a:extLst>
                    <a:ext uri="{FF2B5EF4-FFF2-40B4-BE49-F238E27FC236}">
                      <a16:creationId xmlns:a16="http://schemas.microsoft.com/office/drawing/2014/main" id="{91D2F2E5-596B-DDDC-EF7A-33DC02CCA13C}"/>
                    </a:ext>
                  </a:extLst>
                </p:cNvPr>
                <p:cNvSpPr txBox="1"/>
                <p:nvPr/>
              </p:nvSpPr>
              <p:spPr>
                <a:xfrm>
                  <a:off x="2876161" y="3298158"/>
                  <a:ext cx="1492693" cy="3765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6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MEBT-2.2m (3.6 MeV)</a:t>
                  </a:r>
                </a:p>
              </p:txBody>
            </p:sp>
            <p:sp>
              <p:nvSpPr>
                <p:cNvPr id="380" name="ZoneTexte 379">
                  <a:extLst>
                    <a:ext uri="{FF2B5EF4-FFF2-40B4-BE49-F238E27FC236}">
                      <a16:creationId xmlns:a16="http://schemas.microsoft.com/office/drawing/2014/main" id="{3FE506AB-0703-ADA1-AD46-D09580098C23}"/>
                    </a:ext>
                  </a:extLst>
                </p:cNvPr>
                <p:cNvSpPr txBox="1"/>
                <p:nvPr/>
              </p:nvSpPr>
              <p:spPr>
                <a:xfrm>
                  <a:off x="1405607" y="3283364"/>
                  <a:ext cx="1773819" cy="3765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6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SRC+LEBT-3.5m (0.75 MeV)</a:t>
                  </a:r>
                </a:p>
              </p:txBody>
            </p:sp>
            <p:sp>
              <p:nvSpPr>
                <p:cNvPr id="381" name="ZoneTexte 380">
                  <a:extLst>
                    <a:ext uri="{FF2B5EF4-FFF2-40B4-BE49-F238E27FC236}">
                      <a16:creationId xmlns:a16="http://schemas.microsoft.com/office/drawing/2014/main" id="{39B6CB89-CAAD-6A49-67BD-90F8D867B2B1}"/>
                    </a:ext>
                  </a:extLst>
                </p:cNvPr>
                <p:cNvSpPr txBox="1"/>
                <p:nvPr/>
              </p:nvSpPr>
              <p:spPr>
                <a:xfrm>
                  <a:off x="1388629" y="3504844"/>
                  <a:ext cx="1451884" cy="3765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6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LINAC-31m (40 MeV)</a:t>
                  </a:r>
                </a:p>
              </p:txBody>
            </p:sp>
            <p:sp>
              <p:nvSpPr>
                <p:cNvPr id="382" name="Rectangle 381">
                  <a:extLst>
                    <a:ext uri="{FF2B5EF4-FFF2-40B4-BE49-F238E27FC236}">
                      <a16:creationId xmlns:a16="http://schemas.microsoft.com/office/drawing/2014/main" id="{2FB05D84-D8CB-521F-6097-EF4EE8BF74FF}"/>
                    </a:ext>
                  </a:extLst>
                </p:cNvPr>
                <p:cNvSpPr/>
                <p:nvPr/>
              </p:nvSpPr>
              <p:spPr>
                <a:xfrm>
                  <a:off x="1060314" y="2487952"/>
                  <a:ext cx="450000" cy="1260000"/>
                </a:xfrm>
                <a:prstGeom prst="rect">
                  <a:avLst/>
                </a:prstGeom>
                <a:noFill/>
                <a:ln w="12700"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28"/>
                </a:p>
              </p:txBody>
            </p:sp>
            <p:sp>
              <p:nvSpPr>
                <p:cNvPr id="383" name="ZoneTexte 382">
                  <a:extLst>
                    <a:ext uri="{FF2B5EF4-FFF2-40B4-BE49-F238E27FC236}">
                      <a16:creationId xmlns:a16="http://schemas.microsoft.com/office/drawing/2014/main" id="{38896F9E-6B26-A57F-C5B2-627B6F5BF0A8}"/>
                    </a:ext>
                  </a:extLst>
                </p:cNvPr>
                <p:cNvSpPr txBox="1"/>
                <p:nvPr/>
              </p:nvSpPr>
              <p:spPr>
                <a:xfrm rot="5400000">
                  <a:off x="703601" y="2591897"/>
                  <a:ext cx="1129948" cy="4918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530" dirty="0">
                      <a:solidFill>
                        <a:schemeClr val="accent1"/>
                      </a:solidFill>
                    </a:rPr>
                    <a:t>Zone 3</a:t>
                  </a:r>
                </a:p>
              </p:txBody>
            </p:sp>
            <p:sp>
              <p:nvSpPr>
                <p:cNvPr id="384" name="ZoneTexte 383">
                  <a:extLst>
                    <a:ext uri="{FF2B5EF4-FFF2-40B4-BE49-F238E27FC236}">
                      <a16:creationId xmlns:a16="http://schemas.microsoft.com/office/drawing/2014/main" id="{69455192-0683-44DF-6915-4D66A8E52B13}"/>
                    </a:ext>
                  </a:extLst>
                </p:cNvPr>
                <p:cNvSpPr txBox="1"/>
                <p:nvPr/>
              </p:nvSpPr>
              <p:spPr>
                <a:xfrm>
                  <a:off x="4065080" y="2396985"/>
                  <a:ext cx="1229701" cy="5306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19" dirty="0">
                      <a:solidFill>
                        <a:schemeClr val="accent1"/>
                      </a:solidFill>
                    </a:rPr>
                    <a:t>Zone 4</a:t>
                  </a:r>
                </a:p>
              </p:txBody>
            </p:sp>
            <p:sp>
              <p:nvSpPr>
                <p:cNvPr id="385" name="ZoneTexte 384">
                  <a:extLst>
                    <a:ext uri="{FF2B5EF4-FFF2-40B4-BE49-F238E27FC236}">
                      <a16:creationId xmlns:a16="http://schemas.microsoft.com/office/drawing/2014/main" id="{015D08A8-5EA9-BF43-F191-1E06B1C78074}"/>
                    </a:ext>
                  </a:extLst>
                </p:cNvPr>
                <p:cNvSpPr txBox="1"/>
                <p:nvPr/>
              </p:nvSpPr>
              <p:spPr>
                <a:xfrm>
                  <a:off x="4055556" y="3444733"/>
                  <a:ext cx="1229701" cy="5306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19" dirty="0">
                      <a:solidFill>
                        <a:schemeClr val="accent1"/>
                      </a:solidFill>
                    </a:rPr>
                    <a:t>Zone 4</a:t>
                  </a:r>
                </a:p>
              </p:txBody>
            </p:sp>
            <p:sp>
              <p:nvSpPr>
                <p:cNvPr id="386" name="ZoneTexte 385">
                  <a:extLst>
                    <a:ext uri="{FF2B5EF4-FFF2-40B4-BE49-F238E27FC236}">
                      <a16:creationId xmlns:a16="http://schemas.microsoft.com/office/drawing/2014/main" id="{6379A7BA-9524-810D-8584-2B6400CCAD1D}"/>
                    </a:ext>
                  </a:extLst>
                </p:cNvPr>
                <p:cNvSpPr txBox="1"/>
                <p:nvPr/>
              </p:nvSpPr>
              <p:spPr>
                <a:xfrm>
                  <a:off x="5742656" y="3244620"/>
                  <a:ext cx="1157152" cy="4918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530" dirty="0">
                      <a:solidFill>
                        <a:schemeClr val="accent1"/>
                      </a:solidFill>
                    </a:rPr>
                    <a:t>315 cm</a:t>
                  </a:r>
                </a:p>
              </p:txBody>
            </p:sp>
            <p:cxnSp>
              <p:nvCxnSpPr>
                <p:cNvPr id="387" name="Connecteur droit avec flèche 386">
                  <a:extLst>
                    <a:ext uri="{FF2B5EF4-FFF2-40B4-BE49-F238E27FC236}">
                      <a16:creationId xmlns:a16="http://schemas.microsoft.com/office/drawing/2014/main" id="{AE3E7E89-DE0E-2D61-5E1C-E37F8E96EA6A}"/>
                    </a:ext>
                  </a:extLst>
                </p:cNvPr>
                <p:cNvCxnSpPr/>
                <p:nvPr/>
              </p:nvCxnSpPr>
              <p:spPr>
                <a:xfrm>
                  <a:off x="5800165" y="3200400"/>
                  <a:ext cx="0" cy="564776"/>
                </a:xfrm>
                <a:prstGeom prst="straightConnector1">
                  <a:avLst/>
                </a:prstGeom>
                <a:ln w="3175">
                  <a:headEnd type="triangl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8" name="Rectangle 387">
                  <a:extLst>
                    <a:ext uri="{FF2B5EF4-FFF2-40B4-BE49-F238E27FC236}">
                      <a16:creationId xmlns:a16="http://schemas.microsoft.com/office/drawing/2014/main" id="{5313471F-45AF-5F72-1E40-9BDD28BA7F6A}"/>
                    </a:ext>
                  </a:extLst>
                </p:cNvPr>
                <p:cNvSpPr/>
                <p:nvPr/>
              </p:nvSpPr>
              <p:spPr>
                <a:xfrm rot="5400000">
                  <a:off x="6230974" y="2484705"/>
                  <a:ext cx="269450" cy="1440000"/>
                </a:xfrm>
                <a:prstGeom prst="rect">
                  <a:avLst/>
                </a:prstGeom>
                <a:solidFill>
                  <a:srgbClr val="FF6699">
                    <a:alpha val="40000"/>
                  </a:srgbClr>
                </a:solidFill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14"/>
                </a:p>
              </p:txBody>
            </p:sp>
            <p:sp>
              <p:nvSpPr>
                <p:cNvPr id="389" name="ZoneTexte 388">
                  <a:extLst>
                    <a:ext uri="{FF2B5EF4-FFF2-40B4-BE49-F238E27FC236}">
                      <a16:creationId xmlns:a16="http://schemas.microsoft.com/office/drawing/2014/main" id="{68B21883-227B-4097-5165-222D57539AD5}"/>
                    </a:ext>
                  </a:extLst>
                </p:cNvPr>
                <p:cNvSpPr txBox="1"/>
                <p:nvPr/>
              </p:nvSpPr>
              <p:spPr>
                <a:xfrm>
                  <a:off x="5538320" y="2893288"/>
                  <a:ext cx="1361198" cy="3765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65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XDTL-8m (40 MeV)</a:t>
                  </a:r>
                </a:p>
              </p:txBody>
            </p:sp>
            <p:sp>
              <p:nvSpPr>
                <p:cNvPr id="390" name="Rectangle 389">
                  <a:extLst>
                    <a:ext uri="{FF2B5EF4-FFF2-40B4-BE49-F238E27FC236}">
                      <a16:creationId xmlns:a16="http://schemas.microsoft.com/office/drawing/2014/main" id="{908E2759-EF4D-DEB0-46A9-6CC91EE6DF3C}"/>
                    </a:ext>
                  </a:extLst>
                </p:cNvPr>
                <p:cNvSpPr/>
                <p:nvPr/>
              </p:nvSpPr>
              <p:spPr>
                <a:xfrm rot="5400000">
                  <a:off x="4212773" y="593308"/>
                  <a:ext cx="269450" cy="6568101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28"/>
                </a:p>
              </p:txBody>
            </p:sp>
            <p:cxnSp>
              <p:nvCxnSpPr>
                <p:cNvPr id="391" name="Connecteur droit avec flèche 390">
                  <a:extLst>
                    <a:ext uri="{FF2B5EF4-FFF2-40B4-BE49-F238E27FC236}">
                      <a16:creationId xmlns:a16="http://schemas.microsoft.com/office/drawing/2014/main" id="{B1C9A24C-ADAE-C177-6375-0C35DFF653DC}"/>
                    </a:ext>
                  </a:extLst>
                </p:cNvPr>
                <p:cNvCxnSpPr/>
                <p:nvPr/>
              </p:nvCxnSpPr>
              <p:spPr>
                <a:xfrm rot="5400000">
                  <a:off x="1384219" y="2879028"/>
                  <a:ext cx="0" cy="629819"/>
                </a:xfrm>
                <a:prstGeom prst="straightConnector1">
                  <a:avLst/>
                </a:prstGeom>
                <a:ln w="3175">
                  <a:headEnd type="triangl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2" name="ZoneTexte 391">
                  <a:extLst>
                    <a:ext uri="{FF2B5EF4-FFF2-40B4-BE49-F238E27FC236}">
                      <a16:creationId xmlns:a16="http://schemas.microsoft.com/office/drawing/2014/main" id="{066F11B7-D5EA-B89E-C290-E477539E7DF8}"/>
                    </a:ext>
                  </a:extLst>
                </p:cNvPr>
                <p:cNvSpPr txBox="1"/>
                <p:nvPr/>
              </p:nvSpPr>
              <p:spPr>
                <a:xfrm rot="5400000">
                  <a:off x="1092709" y="3295267"/>
                  <a:ext cx="1157154" cy="4918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530" dirty="0">
                      <a:solidFill>
                        <a:schemeClr val="accent1"/>
                      </a:solidFill>
                    </a:rPr>
                    <a:t>350 cm</a:t>
                  </a:r>
                </a:p>
              </p:txBody>
            </p:sp>
            <p:sp>
              <p:nvSpPr>
                <p:cNvPr id="393" name="ZoneTexte 392">
                  <a:extLst>
                    <a:ext uri="{FF2B5EF4-FFF2-40B4-BE49-F238E27FC236}">
                      <a16:creationId xmlns:a16="http://schemas.microsoft.com/office/drawing/2014/main" id="{EBBC5D4E-2632-1D23-6C61-4E1B01EF5743}"/>
                    </a:ext>
                  </a:extLst>
                </p:cNvPr>
                <p:cNvSpPr txBox="1"/>
                <p:nvPr/>
              </p:nvSpPr>
              <p:spPr>
                <a:xfrm rot="5400000">
                  <a:off x="807043" y="2961990"/>
                  <a:ext cx="1157155" cy="4918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530" dirty="0">
                      <a:solidFill>
                        <a:schemeClr val="accent1"/>
                      </a:solidFill>
                    </a:rPr>
                    <a:t>350 cm</a:t>
                  </a:r>
                </a:p>
              </p:txBody>
            </p:sp>
          </p:grpSp>
          <p:grpSp>
            <p:nvGrpSpPr>
              <p:cNvPr id="140" name="Groupe 139">
                <a:extLst>
                  <a:ext uri="{FF2B5EF4-FFF2-40B4-BE49-F238E27FC236}">
                    <a16:creationId xmlns:a16="http://schemas.microsoft.com/office/drawing/2014/main" id="{87E90D20-37C8-3BD4-1249-C462B8B7267D}"/>
                  </a:ext>
                </a:extLst>
              </p:cNvPr>
              <p:cNvGrpSpPr/>
              <p:nvPr/>
            </p:nvGrpSpPr>
            <p:grpSpPr>
              <a:xfrm rot="16200000">
                <a:off x="5333649" y="5537947"/>
                <a:ext cx="186937" cy="352912"/>
                <a:chOff x="6712715" y="5481253"/>
                <a:chExt cx="186937" cy="352912"/>
              </a:xfrm>
            </p:grpSpPr>
            <p:sp>
              <p:nvSpPr>
                <p:cNvPr id="355" name="Rectangle 354">
                  <a:extLst>
                    <a:ext uri="{FF2B5EF4-FFF2-40B4-BE49-F238E27FC236}">
                      <a16:creationId xmlns:a16="http://schemas.microsoft.com/office/drawing/2014/main" id="{E77ADE6F-43C7-548D-7CB2-AFAAC65F3464}"/>
                    </a:ext>
                  </a:extLst>
                </p:cNvPr>
                <p:cNvSpPr/>
                <p:nvPr/>
              </p:nvSpPr>
              <p:spPr>
                <a:xfrm>
                  <a:off x="6712716" y="5542674"/>
                  <a:ext cx="145254" cy="72000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84"/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74EB253D-EAFA-9A66-76E2-8696F1B434A6}"/>
                    </a:ext>
                  </a:extLst>
                </p:cNvPr>
                <p:cNvSpPr/>
                <p:nvPr/>
              </p:nvSpPr>
              <p:spPr>
                <a:xfrm>
                  <a:off x="6785077" y="5496363"/>
                  <a:ext cx="71992" cy="43195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84"/>
                </a:p>
              </p:txBody>
            </p:sp>
            <p:sp>
              <p:nvSpPr>
                <p:cNvPr id="357" name="Rectangle 356">
                  <a:extLst>
                    <a:ext uri="{FF2B5EF4-FFF2-40B4-BE49-F238E27FC236}">
                      <a16:creationId xmlns:a16="http://schemas.microsoft.com/office/drawing/2014/main" id="{D8D55308-AC71-890C-D85D-ADC25F3DE67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739775" y="5618165"/>
                  <a:ext cx="43200" cy="216000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84"/>
                </a:p>
              </p:txBody>
            </p:sp>
            <p:sp>
              <p:nvSpPr>
                <p:cNvPr id="358" name="Rectangle 357">
                  <a:extLst>
                    <a:ext uri="{FF2B5EF4-FFF2-40B4-BE49-F238E27FC236}">
                      <a16:creationId xmlns:a16="http://schemas.microsoft.com/office/drawing/2014/main" id="{2CE2254B-FE1C-BC8A-087C-4FB3F16CF31E}"/>
                    </a:ext>
                  </a:extLst>
                </p:cNvPr>
                <p:cNvSpPr/>
                <p:nvPr/>
              </p:nvSpPr>
              <p:spPr>
                <a:xfrm>
                  <a:off x="6784052" y="5571744"/>
                  <a:ext cx="71992" cy="187396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84"/>
                </a:p>
              </p:txBody>
            </p:sp>
            <p:sp>
              <p:nvSpPr>
                <p:cNvPr id="359" name="Rectangle 358">
                  <a:extLst>
                    <a:ext uri="{FF2B5EF4-FFF2-40B4-BE49-F238E27FC236}">
                      <a16:creationId xmlns:a16="http://schemas.microsoft.com/office/drawing/2014/main" id="{03B3778A-DE7A-3206-44E9-4941AAC8F31E}"/>
                    </a:ext>
                  </a:extLst>
                </p:cNvPr>
                <p:cNvSpPr/>
                <p:nvPr/>
              </p:nvSpPr>
              <p:spPr>
                <a:xfrm>
                  <a:off x="6784053" y="5758394"/>
                  <a:ext cx="78681" cy="71992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84"/>
                </a:p>
              </p:txBody>
            </p:sp>
            <p:sp>
              <p:nvSpPr>
                <p:cNvPr id="360" name="Rectangle 359">
                  <a:extLst>
                    <a:ext uri="{FF2B5EF4-FFF2-40B4-BE49-F238E27FC236}">
                      <a16:creationId xmlns:a16="http://schemas.microsoft.com/office/drawing/2014/main" id="{A322CCD9-0EB2-B425-53F9-4F73536293C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856457" y="5494349"/>
                  <a:ext cx="43195" cy="252000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84"/>
                </a:p>
              </p:txBody>
            </p:sp>
            <p:sp>
              <p:nvSpPr>
                <p:cNvPr id="361" name="Rectangle 360">
                  <a:extLst>
                    <a:ext uri="{FF2B5EF4-FFF2-40B4-BE49-F238E27FC236}">
                      <a16:creationId xmlns:a16="http://schemas.microsoft.com/office/drawing/2014/main" id="{103314F0-0FEC-A1AF-CD57-8FB24EB2B9D9}"/>
                    </a:ext>
                  </a:extLst>
                </p:cNvPr>
                <p:cNvSpPr/>
                <p:nvPr/>
              </p:nvSpPr>
              <p:spPr>
                <a:xfrm>
                  <a:off x="6712715" y="5481253"/>
                  <a:ext cx="73816" cy="130968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84"/>
                </a:p>
              </p:txBody>
            </p:sp>
          </p:grp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76155934-9CAD-A772-4F74-99A7AE38038B}"/>
                  </a:ext>
                </a:extLst>
              </p:cNvPr>
              <p:cNvSpPr/>
              <p:nvPr/>
            </p:nvSpPr>
            <p:spPr>
              <a:xfrm>
                <a:off x="2582229" y="1335403"/>
                <a:ext cx="1512000" cy="1584000"/>
              </a:xfrm>
              <a:prstGeom prst="rect">
                <a:avLst/>
              </a:prstGeom>
              <a:noFill/>
              <a:ln w="31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67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DD26D845-AFDC-F27F-9E9D-4B6C54D4B739}"/>
                  </a:ext>
                </a:extLst>
              </p:cNvPr>
              <p:cNvSpPr/>
              <p:nvPr/>
            </p:nvSpPr>
            <p:spPr>
              <a:xfrm>
                <a:off x="6521078" y="2911570"/>
                <a:ext cx="1548000" cy="3096000"/>
              </a:xfrm>
              <a:prstGeom prst="rect">
                <a:avLst/>
              </a:prstGeom>
              <a:noFill/>
              <a:ln w="31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67"/>
              </a:p>
            </p:txBody>
          </p:sp>
          <p:sp>
            <p:nvSpPr>
              <p:cNvPr id="143" name="ZoneTexte 142">
                <a:extLst>
                  <a:ext uri="{FF2B5EF4-FFF2-40B4-BE49-F238E27FC236}">
                    <a16:creationId xmlns:a16="http://schemas.microsoft.com/office/drawing/2014/main" id="{6E993C2A-FF8B-4218-84A4-023A4D5636A4}"/>
                  </a:ext>
                </a:extLst>
              </p:cNvPr>
              <p:cNvSpPr txBox="1"/>
              <p:nvPr/>
            </p:nvSpPr>
            <p:spPr>
              <a:xfrm>
                <a:off x="6541771" y="2846541"/>
                <a:ext cx="860315" cy="4124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84" dirty="0"/>
                  <a:t>Office area</a:t>
                </a:r>
              </a:p>
              <a:p>
                <a:r>
                  <a:rPr lang="en-US" sz="884" dirty="0"/>
                  <a:t>43</a:t>
                </a:r>
                <a:r>
                  <a:rPr lang="en-US" sz="884" dirty="0">
                    <a:sym typeface="Symbol" panose="05050102010706020507" pitchFamily="18" charset="2"/>
                  </a:rPr>
                  <a:t></a:t>
                </a:r>
                <a:r>
                  <a:rPr lang="en-US" sz="884" dirty="0"/>
                  <a:t>21,5 m</a:t>
                </a:r>
                <a:r>
                  <a:rPr lang="en-US" sz="884" baseline="30000" dirty="0"/>
                  <a:t>2</a:t>
                </a:r>
                <a:endParaRPr lang="en-US" sz="884" baseline="-25000" dirty="0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4EF77F56-041A-9178-EA46-B3E9495D5697}"/>
                  </a:ext>
                </a:extLst>
              </p:cNvPr>
              <p:cNvSpPr/>
              <p:nvPr/>
            </p:nvSpPr>
            <p:spPr>
              <a:xfrm>
                <a:off x="5629176" y="5722143"/>
                <a:ext cx="831774" cy="266400"/>
              </a:xfrm>
              <a:prstGeom prst="rect">
                <a:avLst/>
              </a:prstGeom>
              <a:no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67"/>
              </a:p>
            </p:txBody>
          </p:sp>
          <p:sp>
            <p:nvSpPr>
              <p:cNvPr id="145" name="ZoneTexte 144">
                <a:extLst>
                  <a:ext uri="{FF2B5EF4-FFF2-40B4-BE49-F238E27FC236}">
                    <a16:creationId xmlns:a16="http://schemas.microsoft.com/office/drawing/2014/main" id="{FB836C64-EB25-F96B-F94C-88A14C81BBE1}"/>
                  </a:ext>
                </a:extLst>
              </p:cNvPr>
              <p:cNvSpPr txBox="1"/>
              <p:nvPr/>
            </p:nvSpPr>
            <p:spPr>
              <a:xfrm>
                <a:off x="5648557" y="5658802"/>
                <a:ext cx="784117" cy="2584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84" dirty="0"/>
                  <a:t>Reception</a:t>
                </a:r>
              </a:p>
            </p:txBody>
          </p:sp>
          <p:cxnSp>
            <p:nvCxnSpPr>
              <p:cNvPr id="146" name="Connecteur droit 145">
                <a:extLst>
                  <a:ext uri="{FF2B5EF4-FFF2-40B4-BE49-F238E27FC236}">
                    <a16:creationId xmlns:a16="http://schemas.microsoft.com/office/drawing/2014/main" id="{B825389C-DF51-569C-896F-9767733DE9AC}"/>
                  </a:ext>
                </a:extLst>
              </p:cNvPr>
              <p:cNvCxnSpPr/>
              <p:nvPr/>
            </p:nvCxnSpPr>
            <p:spPr>
              <a:xfrm>
                <a:off x="1642172" y="6132866"/>
                <a:ext cx="36000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headEnd type="oval" w="sm" len="sm"/>
                <a:tailEnd type="oval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ZoneTexte 146">
                <a:extLst>
                  <a:ext uri="{FF2B5EF4-FFF2-40B4-BE49-F238E27FC236}">
                    <a16:creationId xmlns:a16="http://schemas.microsoft.com/office/drawing/2014/main" id="{81063AA6-A264-8D85-92D3-809067F14D37}"/>
                  </a:ext>
                </a:extLst>
              </p:cNvPr>
              <p:cNvSpPr txBox="1"/>
              <p:nvPr/>
            </p:nvSpPr>
            <p:spPr>
              <a:xfrm>
                <a:off x="1613738" y="5942191"/>
                <a:ext cx="452109" cy="1968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30" dirty="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en-US" sz="53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5</a:t>
                </a:r>
                <a:r>
                  <a:rPr lang="en-US" sz="530" dirty="0">
                    <a:latin typeface="Arial" panose="020B0604020202020204" pitchFamily="34" charset="0"/>
                    <a:cs typeface="Arial" panose="020B0604020202020204" pitchFamily="34" charset="0"/>
                  </a:rPr>
                  <a:t> m</a:t>
                </a:r>
                <a:r>
                  <a:rPr lang="en-US" sz="53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53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48" name="Connecteur droit 147">
                <a:extLst>
                  <a:ext uri="{FF2B5EF4-FFF2-40B4-BE49-F238E27FC236}">
                    <a16:creationId xmlns:a16="http://schemas.microsoft.com/office/drawing/2014/main" id="{56EA61C9-4207-FE0F-6DE6-238FA6727971}"/>
                  </a:ext>
                </a:extLst>
              </p:cNvPr>
              <p:cNvCxnSpPr/>
              <p:nvPr/>
            </p:nvCxnSpPr>
            <p:spPr>
              <a:xfrm>
                <a:off x="1642173" y="5772295"/>
                <a:ext cx="0" cy="360000"/>
              </a:xfrm>
              <a:prstGeom prst="line">
                <a:avLst/>
              </a:prstGeom>
              <a:ln w="6350">
                <a:solidFill>
                  <a:schemeClr val="tx1"/>
                </a:solidFill>
                <a:headEnd type="oval" w="sm" len="sm"/>
                <a:tailEnd type="oval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" name="ZoneTexte 148">
                <a:extLst>
                  <a:ext uri="{FF2B5EF4-FFF2-40B4-BE49-F238E27FC236}">
                    <a16:creationId xmlns:a16="http://schemas.microsoft.com/office/drawing/2014/main" id="{3888D1E1-9DE8-D295-C1E9-B0A85BC1BF3C}"/>
                  </a:ext>
                </a:extLst>
              </p:cNvPr>
              <p:cNvSpPr txBox="1"/>
              <p:nvPr/>
            </p:nvSpPr>
            <p:spPr>
              <a:xfrm>
                <a:off x="1483563" y="6113641"/>
                <a:ext cx="593621" cy="2891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30" dirty="0">
                    <a:latin typeface="Arial" panose="020B0604020202020204" pitchFamily="34" charset="0"/>
                    <a:cs typeface="Arial" panose="020B0604020202020204" pitchFamily="34" charset="0"/>
                  </a:rPr>
                  <a:t>1:500</a:t>
                </a:r>
              </a:p>
              <a:p>
                <a:r>
                  <a:rPr lang="en-US" sz="530" dirty="0">
                    <a:latin typeface="Arial" panose="020B0604020202020204" pitchFamily="34" charset="0"/>
                    <a:cs typeface="Arial" panose="020B0604020202020204" pitchFamily="34" charset="0"/>
                  </a:rPr>
                  <a:t>1 cm = 5 m</a:t>
                </a:r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54625EBE-B30B-04C3-2636-4104067494B4}"/>
                  </a:ext>
                </a:extLst>
              </p:cNvPr>
              <p:cNvSpPr/>
              <p:nvPr/>
            </p:nvSpPr>
            <p:spPr>
              <a:xfrm flipH="1">
                <a:off x="5611606" y="5994633"/>
                <a:ext cx="864000" cy="21600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28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ED667D31-B2F2-166A-D1DE-D43DE036F97D}"/>
                  </a:ext>
                </a:extLst>
              </p:cNvPr>
              <p:cNvSpPr/>
              <p:nvPr/>
            </p:nvSpPr>
            <p:spPr>
              <a:xfrm flipH="1">
                <a:off x="5600495" y="5693008"/>
                <a:ext cx="900000" cy="21600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28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1FA30E31-C126-DD20-9ED4-F809DFC28E33}"/>
                  </a:ext>
                </a:extLst>
              </p:cNvPr>
              <p:cNvSpPr/>
              <p:nvPr/>
            </p:nvSpPr>
            <p:spPr>
              <a:xfrm rot="5400000" flipH="1">
                <a:off x="5451467" y="5828841"/>
                <a:ext cx="324000" cy="21600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28"/>
              </a:p>
            </p:txBody>
          </p:sp>
          <p:grpSp>
            <p:nvGrpSpPr>
              <p:cNvPr id="153" name="Groupe 152">
                <a:extLst>
                  <a:ext uri="{FF2B5EF4-FFF2-40B4-BE49-F238E27FC236}">
                    <a16:creationId xmlns:a16="http://schemas.microsoft.com/office/drawing/2014/main" id="{4DB1D5EB-650F-4164-7D0D-58D27B11BA5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1826632" y="2911430"/>
                <a:ext cx="3639600" cy="2604137"/>
                <a:chOff x="516945" y="501603"/>
                <a:chExt cx="9207537" cy="6588000"/>
              </a:xfrm>
            </p:grpSpPr>
            <p:sp>
              <p:nvSpPr>
                <p:cNvPr id="299" name="Rectangle 298">
                  <a:extLst>
                    <a:ext uri="{FF2B5EF4-FFF2-40B4-BE49-F238E27FC236}">
                      <a16:creationId xmlns:a16="http://schemas.microsoft.com/office/drawing/2014/main" id="{9B25C74C-F3DF-159E-39C8-1D2302B6BD76}"/>
                    </a:ext>
                  </a:extLst>
                </p:cNvPr>
                <p:cNvSpPr/>
                <p:nvPr/>
              </p:nvSpPr>
              <p:spPr>
                <a:xfrm rot="283169">
                  <a:off x="1431988" y="5610834"/>
                  <a:ext cx="5580000" cy="25200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95"/>
                </a:p>
              </p:txBody>
            </p:sp>
            <p:sp>
              <p:nvSpPr>
                <p:cNvPr id="300" name="Rectangle 299">
                  <a:extLst>
                    <a:ext uri="{FF2B5EF4-FFF2-40B4-BE49-F238E27FC236}">
                      <a16:creationId xmlns:a16="http://schemas.microsoft.com/office/drawing/2014/main" id="{B3ED9D43-62CC-CC17-205B-CC4D1979E40A}"/>
                    </a:ext>
                  </a:extLst>
                </p:cNvPr>
                <p:cNvSpPr/>
                <p:nvPr/>
              </p:nvSpPr>
              <p:spPr>
                <a:xfrm rot="840000">
                  <a:off x="1283491" y="4831634"/>
                  <a:ext cx="5868000" cy="25200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95"/>
                </a:p>
              </p:txBody>
            </p:sp>
            <p:sp>
              <p:nvSpPr>
                <p:cNvPr id="301" name="Rectangle 300">
                  <a:extLst>
                    <a:ext uri="{FF2B5EF4-FFF2-40B4-BE49-F238E27FC236}">
                      <a16:creationId xmlns:a16="http://schemas.microsoft.com/office/drawing/2014/main" id="{DD9C7117-5C21-3BBC-150E-E002FB6A4C5C}"/>
                    </a:ext>
                  </a:extLst>
                </p:cNvPr>
                <p:cNvSpPr/>
                <p:nvPr/>
              </p:nvSpPr>
              <p:spPr>
                <a:xfrm>
                  <a:off x="1023481" y="3836191"/>
                  <a:ext cx="900000" cy="900000"/>
                </a:xfrm>
                <a:prstGeom prst="rect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95"/>
                </a:p>
              </p:txBody>
            </p:sp>
            <p:sp>
              <p:nvSpPr>
                <p:cNvPr id="302" name="Rectangle 301">
                  <a:extLst>
                    <a:ext uri="{FF2B5EF4-FFF2-40B4-BE49-F238E27FC236}">
                      <a16:creationId xmlns:a16="http://schemas.microsoft.com/office/drawing/2014/main" id="{53FF6A0D-A7C4-4C7C-E1F4-240A80444AA7}"/>
                    </a:ext>
                  </a:extLst>
                </p:cNvPr>
                <p:cNvSpPr/>
                <p:nvPr/>
              </p:nvSpPr>
              <p:spPr>
                <a:xfrm rot="1380000">
                  <a:off x="1137659" y="4042342"/>
                  <a:ext cx="6264000" cy="25200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95"/>
                </a:p>
              </p:txBody>
            </p:sp>
            <p:sp>
              <p:nvSpPr>
                <p:cNvPr id="303" name="Rectangle 302">
                  <a:extLst>
                    <a:ext uri="{FF2B5EF4-FFF2-40B4-BE49-F238E27FC236}">
                      <a16:creationId xmlns:a16="http://schemas.microsoft.com/office/drawing/2014/main" id="{9B2717E0-5632-E0F3-877C-24DDBDDB44F3}"/>
                    </a:ext>
                  </a:extLst>
                </p:cNvPr>
                <p:cNvSpPr/>
                <p:nvPr/>
              </p:nvSpPr>
              <p:spPr>
                <a:xfrm rot="1920000">
                  <a:off x="1770434" y="3409890"/>
                  <a:ext cx="5976000" cy="25200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95"/>
                </a:p>
              </p:txBody>
            </p:sp>
            <p:sp>
              <p:nvSpPr>
                <p:cNvPr id="304" name="Rectangle 303">
                  <a:extLst>
                    <a:ext uri="{FF2B5EF4-FFF2-40B4-BE49-F238E27FC236}">
                      <a16:creationId xmlns:a16="http://schemas.microsoft.com/office/drawing/2014/main" id="{01553ACF-3CED-4A30-0133-F00F4C3500FA}"/>
                    </a:ext>
                  </a:extLst>
                </p:cNvPr>
                <p:cNvSpPr/>
                <p:nvPr/>
              </p:nvSpPr>
              <p:spPr>
                <a:xfrm rot="3000000">
                  <a:off x="4638605" y="3126934"/>
                  <a:ext cx="3708000" cy="25200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95"/>
                </a:p>
              </p:txBody>
            </p:sp>
            <p:sp>
              <p:nvSpPr>
                <p:cNvPr id="305" name="Rectangle 304">
                  <a:extLst>
                    <a:ext uri="{FF2B5EF4-FFF2-40B4-BE49-F238E27FC236}">
                      <a16:creationId xmlns:a16="http://schemas.microsoft.com/office/drawing/2014/main" id="{D75BB7C8-9478-C33B-73AE-6564AB97B6FC}"/>
                    </a:ext>
                  </a:extLst>
                </p:cNvPr>
                <p:cNvSpPr/>
                <p:nvPr/>
              </p:nvSpPr>
              <p:spPr>
                <a:xfrm>
                  <a:off x="1023481" y="5138224"/>
                  <a:ext cx="900000" cy="900000"/>
                </a:xfrm>
                <a:prstGeom prst="rect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95"/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8C4FE9DD-7855-A419-93FA-A95FFD4938E9}"/>
                    </a:ext>
                  </a:extLst>
                </p:cNvPr>
                <p:cNvSpPr/>
                <p:nvPr/>
              </p:nvSpPr>
              <p:spPr>
                <a:xfrm>
                  <a:off x="1023769" y="2582639"/>
                  <a:ext cx="900000" cy="900000"/>
                </a:xfrm>
                <a:prstGeom prst="rect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95"/>
                </a:p>
              </p:txBody>
            </p:sp>
            <p:sp>
              <p:nvSpPr>
                <p:cNvPr id="307" name="Rectangle 306">
                  <a:extLst>
                    <a:ext uri="{FF2B5EF4-FFF2-40B4-BE49-F238E27FC236}">
                      <a16:creationId xmlns:a16="http://schemas.microsoft.com/office/drawing/2014/main" id="{E8ACDD86-27FC-70DE-356C-532271C05908}"/>
                    </a:ext>
                  </a:extLst>
                </p:cNvPr>
                <p:cNvSpPr/>
                <p:nvPr/>
              </p:nvSpPr>
              <p:spPr>
                <a:xfrm>
                  <a:off x="1020019" y="1468791"/>
                  <a:ext cx="1440000" cy="720000"/>
                </a:xfrm>
                <a:prstGeom prst="rect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95"/>
                </a:p>
              </p:txBody>
            </p:sp>
            <p:sp>
              <p:nvSpPr>
                <p:cNvPr id="308" name="Rectangle 307">
                  <a:extLst>
                    <a:ext uri="{FF2B5EF4-FFF2-40B4-BE49-F238E27FC236}">
                      <a16:creationId xmlns:a16="http://schemas.microsoft.com/office/drawing/2014/main" id="{CBD5D62B-1D30-8B2F-0244-2563D1B2EB2C}"/>
                    </a:ext>
                  </a:extLst>
                </p:cNvPr>
                <p:cNvSpPr/>
                <p:nvPr/>
              </p:nvSpPr>
              <p:spPr>
                <a:xfrm rot="2460000">
                  <a:off x="3435401" y="3251871"/>
                  <a:ext cx="4608000" cy="25200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95"/>
                </a:p>
              </p:txBody>
            </p:sp>
            <p:sp>
              <p:nvSpPr>
                <p:cNvPr id="309" name="Rectangle 308">
                  <a:extLst>
                    <a:ext uri="{FF2B5EF4-FFF2-40B4-BE49-F238E27FC236}">
                      <a16:creationId xmlns:a16="http://schemas.microsoft.com/office/drawing/2014/main" id="{52EB7CC1-5904-D5A3-9F4D-5E354BD288BC}"/>
                    </a:ext>
                  </a:extLst>
                </p:cNvPr>
                <p:cNvSpPr/>
                <p:nvPr/>
              </p:nvSpPr>
              <p:spPr>
                <a:xfrm>
                  <a:off x="3374711" y="1450318"/>
                  <a:ext cx="900000" cy="648000"/>
                </a:xfrm>
                <a:prstGeom prst="rect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95"/>
                </a:p>
              </p:txBody>
            </p:sp>
            <p:sp>
              <p:nvSpPr>
                <p:cNvPr id="310" name="Rectangle 309">
                  <a:extLst>
                    <a:ext uri="{FF2B5EF4-FFF2-40B4-BE49-F238E27FC236}">
                      <a16:creationId xmlns:a16="http://schemas.microsoft.com/office/drawing/2014/main" id="{8C3259D0-298E-1FBB-DEEE-2AEC6241C034}"/>
                    </a:ext>
                  </a:extLst>
                </p:cNvPr>
                <p:cNvSpPr/>
                <p:nvPr/>
              </p:nvSpPr>
              <p:spPr>
                <a:xfrm>
                  <a:off x="4787876" y="1459555"/>
                  <a:ext cx="792000" cy="540000"/>
                </a:xfrm>
                <a:prstGeom prst="rect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95"/>
                </a:p>
              </p:txBody>
            </p:sp>
            <p:cxnSp>
              <p:nvCxnSpPr>
                <p:cNvPr id="311" name="Connecteur droit 310">
                  <a:extLst>
                    <a:ext uri="{FF2B5EF4-FFF2-40B4-BE49-F238E27FC236}">
                      <a16:creationId xmlns:a16="http://schemas.microsoft.com/office/drawing/2014/main" id="{FCDBF601-B61E-3353-5A9A-9C6A46BD821F}"/>
                    </a:ext>
                  </a:extLst>
                </p:cNvPr>
                <p:cNvCxnSpPr/>
                <p:nvPr/>
              </p:nvCxnSpPr>
              <p:spPr>
                <a:xfrm rot="5400000">
                  <a:off x="2909384" y="2421056"/>
                  <a:ext cx="180042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oval" w="med" len="med"/>
                  <a:tailEnd type="oval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2" name="ZoneTexte 311">
                  <a:extLst>
                    <a:ext uri="{FF2B5EF4-FFF2-40B4-BE49-F238E27FC236}">
                      <a16:creationId xmlns:a16="http://schemas.microsoft.com/office/drawing/2014/main" id="{F45F1550-166C-14BC-B810-9B38AB9E5CE9}"/>
                    </a:ext>
                  </a:extLst>
                </p:cNvPr>
                <p:cNvSpPr txBox="1"/>
                <p:nvPr/>
              </p:nvSpPr>
              <p:spPr>
                <a:xfrm rot="5400000">
                  <a:off x="2923474" y="2333126"/>
                  <a:ext cx="661840" cy="3423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77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 m</a:t>
                  </a:r>
                  <a:r>
                    <a:rPr lang="en-US" sz="177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endParaRPr lang="en-US" sz="177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313" name="Connecteur droit 312">
                  <a:extLst>
                    <a:ext uri="{FF2B5EF4-FFF2-40B4-BE49-F238E27FC236}">
                      <a16:creationId xmlns:a16="http://schemas.microsoft.com/office/drawing/2014/main" id="{E742EE25-6A23-1DCE-7032-90E89A62C2A8}"/>
                    </a:ext>
                  </a:extLst>
                </p:cNvPr>
                <p:cNvCxnSpPr/>
                <p:nvPr/>
              </p:nvCxnSpPr>
              <p:spPr>
                <a:xfrm rot="5400000">
                  <a:off x="3088496" y="2241014"/>
                  <a:ext cx="0" cy="18004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oval" w="med" len="med"/>
                  <a:tailEnd type="oval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4" name="Rectangle 313">
                  <a:extLst>
                    <a:ext uri="{FF2B5EF4-FFF2-40B4-BE49-F238E27FC236}">
                      <a16:creationId xmlns:a16="http://schemas.microsoft.com/office/drawing/2014/main" id="{48779BF1-2583-E8D3-E506-78A5954024E7}"/>
                    </a:ext>
                  </a:extLst>
                </p:cNvPr>
                <p:cNvSpPr/>
                <p:nvPr/>
              </p:nvSpPr>
              <p:spPr>
                <a:xfrm rot="5400000">
                  <a:off x="2272843" y="187972"/>
                  <a:ext cx="4680000" cy="7200000"/>
                </a:xfrm>
                <a:prstGeom prst="rect">
                  <a:avLst/>
                </a:prstGeom>
                <a:noFill/>
                <a:ln w="3175"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95"/>
                </a:p>
              </p:txBody>
            </p:sp>
            <p:sp>
              <p:nvSpPr>
                <p:cNvPr id="315" name="Rectangle 314">
                  <a:extLst>
                    <a:ext uri="{FF2B5EF4-FFF2-40B4-BE49-F238E27FC236}">
                      <a16:creationId xmlns:a16="http://schemas.microsoft.com/office/drawing/2014/main" id="{1D6DDA4F-1CDC-89AF-8E58-976238A3EA44}"/>
                    </a:ext>
                  </a:extLst>
                </p:cNvPr>
                <p:cNvSpPr/>
                <p:nvPr/>
              </p:nvSpPr>
              <p:spPr>
                <a:xfrm rot="5400000">
                  <a:off x="4393052" y="-2738815"/>
                  <a:ext cx="72000" cy="7560000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95"/>
                </a:p>
              </p:txBody>
            </p:sp>
            <p:sp>
              <p:nvSpPr>
                <p:cNvPr id="316" name="Rectangle 315">
                  <a:extLst>
                    <a:ext uri="{FF2B5EF4-FFF2-40B4-BE49-F238E27FC236}">
                      <a16:creationId xmlns:a16="http://schemas.microsoft.com/office/drawing/2014/main" id="{CD7521CE-AF3F-B502-B1D3-76589017B381}"/>
                    </a:ext>
                  </a:extLst>
                </p:cNvPr>
                <p:cNvSpPr/>
                <p:nvPr/>
              </p:nvSpPr>
              <p:spPr>
                <a:xfrm rot="5400000">
                  <a:off x="-2167419" y="3743546"/>
                  <a:ext cx="5544000" cy="72000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95"/>
                </a:p>
              </p:txBody>
            </p:sp>
            <p:cxnSp>
              <p:nvCxnSpPr>
                <p:cNvPr id="317" name="Connecteur droit 316">
                  <a:extLst>
                    <a:ext uri="{FF2B5EF4-FFF2-40B4-BE49-F238E27FC236}">
                      <a16:creationId xmlns:a16="http://schemas.microsoft.com/office/drawing/2014/main" id="{F2B6EE19-24CF-66E1-EFB3-387D3EE7E4DC}"/>
                    </a:ext>
                  </a:extLst>
                </p:cNvPr>
                <p:cNvCxnSpPr/>
                <p:nvPr/>
              </p:nvCxnSpPr>
              <p:spPr>
                <a:xfrm rot="5700000" flipH="1">
                  <a:off x="5343386" y="2211124"/>
                  <a:ext cx="0" cy="7200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8" name="Rectangle 317">
                  <a:extLst>
                    <a:ext uri="{FF2B5EF4-FFF2-40B4-BE49-F238E27FC236}">
                      <a16:creationId xmlns:a16="http://schemas.microsoft.com/office/drawing/2014/main" id="{9E4019AB-9D90-1C9E-16E1-C2B6AB8C744E}"/>
                    </a:ext>
                  </a:extLst>
                </p:cNvPr>
                <p:cNvSpPr/>
                <p:nvPr/>
              </p:nvSpPr>
              <p:spPr>
                <a:xfrm>
                  <a:off x="647591" y="1075755"/>
                  <a:ext cx="360000" cy="5400000"/>
                </a:xfrm>
                <a:prstGeom prst="rect">
                  <a:avLst/>
                </a:prstGeom>
                <a:noFill/>
                <a:ln w="12700"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53"/>
                </a:p>
              </p:txBody>
            </p:sp>
            <p:sp>
              <p:nvSpPr>
                <p:cNvPr id="319" name="ZoneTexte 318">
                  <a:extLst>
                    <a:ext uri="{FF2B5EF4-FFF2-40B4-BE49-F238E27FC236}">
                      <a16:creationId xmlns:a16="http://schemas.microsoft.com/office/drawing/2014/main" id="{CB6BA68A-65B9-3BEA-8D35-9AB2705FFEB8}"/>
                    </a:ext>
                  </a:extLst>
                </p:cNvPr>
                <p:cNvSpPr txBox="1"/>
                <p:nvPr/>
              </p:nvSpPr>
              <p:spPr>
                <a:xfrm>
                  <a:off x="1171654" y="5163274"/>
                  <a:ext cx="762209" cy="6146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65" dirty="0">
                      <a:solidFill>
                        <a:schemeClr val="accent1"/>
                      </a:solidFill>
                    </a:rPr>
                    <a:t>Zone 1</a:t>
                  </a:r>
                </a:p>
                <a:p>
                  <a:r>
                    <a:rPr lang="en-US" sz="265" dirty="0">
                      <a:solidFill>
                        <a:schemeClr val="accent1"/>
                      </a:solidFill>
                    </a:rPr>
                    <a:t>40 m</a:t>
                  </a:r>
                </a:p>
              </p:txBody>
            </p:sp>
            <p:sp>
              <p:nvSpPr>
                <p:cNvPr id="320" name="Rectangle 319">
                  <a:extLst>
                    <a:ext uri="{FF2B5EF4-FFF2-40B4-BE49-F238E27FC236}">
                      <a16:creationId xmlns:a16="http://schemas.microsoft.com/office/drawing/2014/main" id="{05B1D840-F43B-DFEF-A830-A9F5F0863483}"/>
                    </a:ext>
                  </a:extLst>
                </p:cNvPr>
                <p:cNvSpPr/>
                <p:nvPr/>
              </p:nvSpPr>
              <p:spPr>
                <a:xfrm>
                  <a:off x="7400104" y="1084530"/>
                  <a:ext cx="810000" cy="1440000"/>
                </a:xfrm>
                <a:prstGeom prst="rect">
                  <a:avLst/>
                </a:prstGeom>
                <a:noFill/>
                <a:ln w="12700"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53"/>
                </a:p>
              </p:txBody>
            </p:sp>
            <p:sp>
              <p:nvSpPr>
                <p:cNvPr id="321" name="ZoneTexte 320">
                  <a:extLst>
                    <a:ext uri="{FF2B5EF4-FFF2-40B4-BE49-F238E27FC236}">
                      <a16:creationId xmlns:a16="http://schemas.microsoft.com/office/drawing/2014/main" id="{8A373499-F009-B8C7-5A53-0816019A1634}"/>
                    </a:ext>
                  </a:extLst>
                </p:cNvPr>
                <p:cNvSpPr txBox="1"/>
                <p:nvPr/>
              </p:nvSpPr>
              <p:spPr>
                <a:xfrm>
                  <a:off x="3936971" y="1110784"/>
                  <a:ext cx="735275" cy="3423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77" dirty="0">
                      <a:solidFill>
                        <a:schemeClr val="accent1"/>
                      </a:solidFill>
                    </a:rPr>
                    <a:t>Zone 7</a:t>
                  </a:r>
                </a:p>
              </p:txBody>
            </p:sp>
            <p:sp>
              <p:nvSpPr>
                <p:cNvPr id="322" name="Rectangle 321">
                  <a:extLst>
                    <a:ext uri="{FF2B5EF4-FFF2-40B4-BE49-F238E27FC236}">
                      <a16:creationId xmlns:a16="http://schemas.microsoft.com/office/drawing/2014/main" id="{B387E609-1A97-9F6E-9451-BA9E0A2E091A}"/>
                    </a:ext>
                  </a:extLst>
                </p:cNvPr>
                <p:cNvSpPr/>
                <p:nvPr/>
              </p:nvSpPr>
              <p:spPr>
                <a:xfrm>
                  <a:off x="7484388" y="1009443"/>
                  <a:ext cx="630000" cy="72000"/>
                </a:xfrm>
                <a:prstGeom prst="rect">
                  <a:avLst/>
                </a:prstGeom>
                <a:solidFill>
                  <a:srgbClr val="C1E5F5"/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95"/>
                </a:p>
              </p:txBody>
            </p:sp>
            <p:cxnSp>
              <p:nvCxnSpPr>
                <p:cNvPr id="323" name="Connecteur droit 322">
                  <a:extLst>
                    <a:ext uri="{FF2B5EF4-FFF2-40B4-BE49-F238E27FC236}">
                      <a16:creationId xmlns:a16="http://schemas.microsoft.com/office/drawing/2014/main" id="{72469C9B-8488-C44D-4234-C36D25C97112}"/>
                    </a:ext>
                  </a:extLst>
                </p:cNvPr>
                <p:cNvCxnSpPr/>
                <p:nvPr/>
              </p:nvCxnSpPr>
              <p:spPr>
                <a:xfrm>
                  <a:off x="8382332" y="6119424"/>
                  <a:ext cx="540000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Connecteur droit 323">
                  <a:extLst>
                    <a:ext uri="{FF2B5EF4-FFF2-40B4-BE49-F238E27FC236}">
                      <a16:creationId xmlns:a16="http://schemas.microsoft.com/office/drawing/2014/main" id="{D197227D-3147-6973-A4F4-754152CFF056}"/>
                    </a:ext>
                  </a:extLst>
                </p:cNvPr>
                <p:cNvCxnSpPr/>
                <p:nvPr/>
              </p:nvCxnSpPr>
              <p:spPr>
                <a:xfrm rot="6240000" flipH="1">
                  <a:off x="5291276" y="1532181"/>
                  <a:ext cx="0" cy="7380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5" name="Connecteur droit 324">
                  <a:extLst>
                    <a:ext uri="{FF2B5EF4-FFF2-40B4-BE49-F238E27FC236}">
                      <a16:creationId xmlns:a16="http://schemas.microsoft.com/office/drawing/2014/main" id="{EF336278-58AE-6804-6B0A-70955D817FAC}"/>
                    </a:ext>
                  </a:extLst>
                </p:cNvPr>
                <p:cNvCxnSpPr/>
                <p:nvPr/>
              </p:nvCxnSpPr>
              <p:spPr>
                <a:xfrm rot="6780000" flipH="1">
                  <a:off x="5279433" y="625898"/>
                  <a:ext cx="0" cy="7920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6" name="Connecteur droit 325">
                  <a:extLst>
                    <a:ext uri="{FF2B5EF4-FFF2-40B4-BE49-F238E27FC236}">
                      <a16:creationId xmlns:a16="http://schemas.microsoft.com/office/drawing/2014/main" id="{6C9BA42B-A80A-C07D-1288-2B21142CEDB5}"/>
                    </a:ext>
                  </a:extLst>
                </p:cNvPr>
                <p:cNvCxnSpPr/>
                <p:nvPr/>
              </p:nvCxnSpPr>
              <p:spPr>
                <a:xfrm rot="7320000" flipH="1">
                  <a:off x="5492353" y="-64289"/>
                  <a:ext cx="0" cy="8100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7" name="Connecteur droit 326">
                  <a:extLst>
                    <a:ext uri="{FF2B5EF4-FFF2-40B4-BE49-F238E27FC236}">
                      <a16:creationId xmlns:a16="http://schemas.microsoft.com/office/drawing/2014/main" id="{A1DFAE7F-056E-D445-17DE-DD66CDB09C32}"/>
                    </a:ext>
                  </a:extLst>
                </p:cNvPr>
                <p:cNvCxnSpPr/>
                <p:nvPr/>
              </p:nvCxnSpPr>
              <p:spPr>
                <a:xfrm rot="5400000" flipH="1">
                  <a:off x="6445744" y="3641218"/>
                  <a:ext cx="0" cy="4968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8" name="Connecteur droit 327">
                  <a:extLst>
                    <a:ext uri="{FF2B5EF4-FFF2-40B4-BE49-F238E27FC236}">
                      <a16:creationId xmlns:a16="http://schemas.microsoft.com/office/drawing/2014/main" id="{53B8F7F7-F61F-2013-6638-05538BAC34F1}"/>
                    </a:ext>
                  </a:extLst>
                </p:cNvPr>
                <p:cNvCxnSpPr/>
                <p:nvPr/>
              </p:nvCxnSpPr>
              <p:spPr>
                <a:xfrm rot="5940000" flipH="1">
                  <a:off x="4962895" y="1485359"/>
                  <a:ext cx="0" cy="8028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Connecteur droit 328">
                  <a:extLst>
                    <a:ext uri="{FF2B5EF4-FFF2-40B4-BE49-F238E27FC236}">
                      <a16:creationId xmlns:a16="http://schemas.microsoft.com/office/drawing/2014/main" id="{92AD2DB4-DE08-63FB-0034-CE0CCC2DA4C8}"/>
                    </a:ext>
                  </a:extLst>
                </p:cNvPr>
                <p:cNvCxnSpPr/>
                <p:nvPr/>
              </p:nvCxnSpPr>
              <p:spPr>
                <a:xfrm rot="6480000" flipH="1">
                  <a:off x="4975567" y="679700"/>
                  <a:ext cx="0" cy="8316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Connecteur droit 329">
                  <a:extLst>
                    <a:ext uri="{FF2B5EF4-FFF2-40B4-BE49-F238E27FC236}">
                      <a16:creationId xmlns:a16="http://schemas.microsoft.com/office/drawing/2014/main" id="{4508B49D-CC8F-8179-DF32-C93D7F2E1F1C}"/>
                    </a:ext>
                  </a:extLst>
                </p:cNvPr>
                <p:cNvCxnSpPr/>
                <p:nvPr/>
              </p:nvCxnSpPr>
              <p:spPr>
                <a:xfrm rot="7020000" flipH="1">
                  <a:off x="4962945" y="-340583"/>
                  <a:ext cx="0" cy="8892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1" name="Connecteur droit 330">
                  <a:extLst>
                    <a:ext uri="{FF2B5EF4-FFF2-40B4-BE49-F238E27FC236}">
                      <a16:creationId xmlns:a16="http://schemas.microsoft.com/office/drawing/2014/main" id="{F6C8ADD4-C2D9-E37C-6BBD-A28C544E4359}"/>
                    </a:ext>
                  </a:extLst>
                </p:cNvPr>
                <p:cNvCxnSpPr/>
                <p:nvPr/>
              </p:nvCxnSpPr>
              <p:spPr>
                <a:xfrm rot="7560000" flipH="1">
                  <a:off x="5714303" y="-189093"/>
                  <a:ext cx="0" cy="7956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Connecteur droit 331">
                  <a:extLst>
                    <a:ext uri="{FF2B5EF4-FFF2-40B4-BE49-F238E27FC236}">
                      <a16:creationId xmlns:a16="http://schemas.microsoft.com/office/drawing/2014/main" id="{4B6D76B0-E045-DE85-C1F4-DA53200235D9}"/>
                    </a:ext>
                  </a:extLst>
                </p:cNvPr>
                <p:cNvCxnSpPr/>
                <p:nvPr/>
              </p:nvCxnSpPr>
              <p:spPr>
                <a:xfrm rot="7860000" flipH="1">
                  <a:off x="6484482" y="766620"/>
                  <a:ext cx="0" cy="6480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3" name="Connecteur droit 332">
                  <a:extLst>
                    <a:ext uri="{FF2B5EF4-FFF2-40B4-BE49-F238E27FC236}">
                      <a16:creationId xmlns:a16="http://schemas.microsoft.com/office/drawing/2014/main" id="{46A28E5F-BADF-D64F-1828-F789BFADF4F4}"/>
                    </a:ext>
                  </a:extLst>
                </p:cNvPr>
                <p:cNvCxnSpPr/>
                <p:nvPr/>
              </p:nvCxnSpPr>
              <p:spPr>
                <a:xfrm rot="8400000" flipH="1">
                  <a:off x="7137643" y="1209416"/>
                  <a:ext cx="0" cy="5580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4" name="ZoneTexte 333">
                  <a:extLst>
                    <a:ext uri="{FF2B5EF4-FFF2-40B4-BE49-F238E27FC236}">
                      <a16:creationId xmlns:a16="http://schemas.microsoft.com/office/drawing/2014/main" id="{61779500-3223-87FE-070D-6F3FD4EDE3C2}"/>
                    </a:ext>
                  </a:extLst>
                </p:cNvPr>
                <p:cNvSpPr txBox="1"/>
                <p:nvPr/>
              </p:nvSpPr>
              <p:spPr>
                <a:xfrm>
                  <a:off x="1079724" y="4012479"/>
                  <a:ext cx="836249" cy="4978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65" dirty="0">
                      <a:solidFill>
                        <a:schemeClr val="accent1"/>
                      </a:solidFill>
                    </a:rPr>
                    <a:t>Zone 2</a:t>
                  </a:r>
                </a:p>
                <a:p>
                  <a:r>
                    <a:rPr lang="en-US" sz="265" dirty="0">
                      <a:solidFill>
                        <a:schemeClr val="accent1"/>
                      </a:solidFill>
                    </a:rPr>
                    <a:t>41 m</a:t>
                  </a:r>
                </a:p>
              </p:txBody>
            </p:sp>
            <p:sp>
              <p:nvSpPr>
                <p:cNvPr id="335" name="ZoneTexte 334">
                  <a:extLst>
                    <a:ext uri="{FF2B5EF4-FFF2-40B4-BE49-F238E27FC236}">
                      <a16:creationId xmlns:a16="http://schemas.microsoft.com/office/drawing/2014/main" id="{E218E93A-9F65-4BFE-F893-248A6567608A}"/>
                    </a:ext>
                  </a:extLst>
                </p:cNvPr>
                <p:cNvSpPr txBox="1"/>
                <p:nvPr/>
              </p:nvSpPr>
              <p:spPr>
                <a:xfrm>
                  <a:off x="1108496" y="2714826"/>
                  <a:ext cx="836249" cy="4978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65" dirty="0">
                      <a:solidFill>
                        <a:schemeClr val="accent1"/>
                      </a:solidFill>
                    </a:rPr>
                    <a:t>Zone 3</a:t>
                  </a:r>
                </a:p>
                <a:p>
                  <a:r>
                    <a:rPr lang="en-US" sz="265" dirty="0">
                      <a:solidFill>
                        <a:schemeClr val="accent1"/>
                      </a:solidFill>
                    </a:rPr>
                    <a:t>44 m</a:t>
                  </a:r>
                </a:p>
              </p:txBody>
            </p:sp>
            <p:sp>
              <p:nvSpPr>
                <p:cNvPr id="336" name="Ellipse 335">
                  <a:extLst>
                    <a:ext uri="{FF2B5EF4-FFF2-40B4-BE49-F238E27FC236}">
                      <a16:creationId xmlns:a16="http://schemas.microsoft.com/office/drawing/2014/main" id="{AE348E6D-A5DD-5482-1A91-617F4BF89B44}"/>
                    </a:ext>
                  </a:extLst>
                </p:cNvPr>
                <p:cNvSpPr/>
                <p:nvPr/>
              </p:nvSpPr>
              <p:spPr>
                <a:xfrm>
                  <a:off x="8561443" y="5761205"/>
                  <a:ext cx="720000" cy="720000"/>
                </a:xfrm>
                <a:prstGeom prst="ellipse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95"/>
                </a:p>
              </p:txBody>
            </p:sp>
            <p:sp>
              <p:nvSpPr>
                <p:cNvPr id="337" name="Rectangle 336">
                  <a:extLst>
                    <a:ext uri="{FF2B5EF4-FFF2-40B4-BE49-F238E27FC236}">
                      <a16:creationId xmlns:a16="http://schemas.microsoft.com/office/drawing/2014/main" id="{7A257E9D-BB57-C44A-BB54-AE9575D7D2E6}"/>
                    </a:ext>
                  </a:extLst>
                </p:cNvPr>
                <p:cNvSpPr/>
                <p:nvPr/>
              </p:nvSpPr>
              <p:spPr>
                <a:xfrm>
                  <a:off x="6988835" y="6112237"/>
                  <a:ext cx="1260000" cy="72000"/>
                </a:xfrm>
                <a:prstGeom prst="rect">
                  <a:avLst/>
                </a:prstGeom>
                <a:solidFill>
                  <a:srgbClr val="156082">
                    <a:alpha val="40000"/>
                  </a:srgb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53"/>
                </a:p>
              </p:txBody>
            </p:sp>
            <p:sp>
              <p:nvSpPr>
                <p:cNvPr id="338" name="Rectangle 337">
                  <a:extLst>
                    <a:ext uri="{FF2B5EF4-FFF2-40B4-BE49-F238E27FC236}">
                      <a16:creationId xmlns:a16="http://schemas.microsoft.com/office/drawing/2014/main" id="{7B8404AE-4FCE-4D43-B3FB-A4CCB51114A1}"/>
                    </a:ext>
                  </a:extLst>
                </p:cNvPr>
                <p:cNvSpPr/>
                <p:nvPr/>
              </p:nvSpPr>
              <p:spPr>
                <a:xfrm rot="300000">
                  <a:off x="7007642" y="5829669"/>
                  <a:ext cx="72000" cy="288000"/>
                </a:xfrm>
                <a:prstGeom prst="rect">
                  <a:avLst/>
                </a:prstGeom>
                <a:solidFill>
                  <a:srgbClr val="156082">
                    <a:alpha val="40000"/>
                  </a:srgb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53"/>
                </a:p>
              </p:txBody>
            </p:sp>
            <p:sp>
              <p:nvSpPr>
                <p:cNvPr id="339" name="Rectangle 338">
                  <a:extLst>
                    <a:ext uri="{FF2B5EF4-FFF2-40B4-BE49-F238E27FC236}">
                      <a16:creationId xmlns:a16="http://schemas.microsoft.com/office/drawing/2014/main" id="{AEE82231-F97E-089D-DC0F-CBAB9A5F915A}"/>
                    </a:ext>
                  </a:extLst>
                </p:cNvPr>
                <p:cNvSpPr/>
                <p:nvPr/>
              </p:nvSpPr>
              <p:spPr>
                <a:xfrm rot="840000">
                  <a:off x="7053826" y="5543343"/>
                  <a:ext cx="72000" cy="288000"/>
                </a:xfrm>
                <a:prstGeom prst="rect">
                  <a:avLst/>
                </a:prstGeom>
                <a:solidFill>
                  <a:srgbClr val="156082">
                    <a:alpha val="40000"/>
                  </a:srgb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53"/>
                </a:p>
              </p:txBody>
            </p:sp>
            <p:sp>
              <p:nvSpPr>
                <p:cNvPr id="340" name="Rectangle 339">
                  <a:extLst>
                    <a:ext uri="{FF2B5EF4-FFF2-40B4-BE49-F238E27FC236}">
                      <a16:creationId xmlns:a16="http://schemas.microsoft.com/office/drawing/2014/main" id="{7C566ECF-2F81-9152-DA55-0CCAD726EAF7}"/>
                    </a:ext>
                  </a:extLst>
                </p:cNvPr>
                <p:cNvSpPr/>
                <p:nvPr/>
              </p:nvSpPr>
              <p:spPr>
                <a:xfrm rot="1380000">
                  <a:off x="7146188" y="5275488"/>
                  <a:ext cx="72000" cy="288000"/>
                </a:xfrm>
                <a:prstGeom prst="rect">
                  <a:avLst/>
                </a:prstGeom>
                <a:solidFill>
                  <a:srgbClr val="156082">
                    <a:alpha val="40000"/>
                  </a:srgb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53"/>
                </a:p>
              </p:txBody>
            </p:sp>
            <p:sp>
              <p:nvSpPr>
                <p:cNvPr id="341" name="Rectangle 340">
                  <a:extLst>
                    <a:ext uri="{FF2B5EF4-FFF2-40B4-BE49-F238E27FC236}">
                      <a16:creationId xmlns:a16="http://schemas.microsoft.com/office/drawing/2014/main" id="{376BB11C-F1E4-6F6A-A5D6-E2DBD55CAAE8}"/>
                    </a:ext>
                  </a:extLst>
                </p:cNvPr>
                <p:cNvSpPr/>
                <p:nvPr/>
              </p:nvSpPr>
              <p:spPr>
                <a:xfrm rot="1920000">
                  <a:off x="7275498" y="5007632"/>
                  <a:ext cx="72000" cy="288000"/>
                </a:xfrm>
                <a:prstGeom prst="rect">
                  <a:avLst/>
                </a:prstGeom>
                <a:solidFill>
                  <a:srgbClr val="156082">
                    <a:alpha val="40000"/>
                  </a:srgb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53"/>
                </a:p>
              </p:txBody>
            </p:sp>
            <p:sp>
              <p:nvSpPr>
                <p:cNvPr id="342" name="Rectangle 341">
                  <a:extLst>
                    <a:ext uri="{FF2B5EF4-FFF2-40B4-BE49-F238E27FC236}">
                      <a16:creationId xmlns:a16="http://schemas.microsoft.com/office/drawing/2014/main" id="{8C53AB63-D35A-5124-7A67-E7335081C661}"/>
                    </a:ext>
                  </a:extLst>
                </p:cNvPr>
                <p:cNvSpPr/>
                <p:nvPr/>
              </p:nvSpPr>
              <p:spPr>
                <a:xfrm rot="2460000">
                  <a:off x="7469461" y="4767486"/>
                  <a:ext cx="72000" cy="288000"/>
                </a:xfrm>
                <a:prstGeom prst="rect">
                  <a:avLst/>
                </a:prstGeom>
                <a:solidFill>
                  <a:srgbClr val="156082">
                    <a:alpha val="40000"/>
                  </a:srgb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53"/>
                </a:p>
              </p:txBody>
            </p:sp>
            <p:sp>
              <p:nvSpPr>
                <p:cNvPr id="343" name="Rectangle 342">
                  <a:extLst>
                    <a:ext uri="{FF2B5EF4-FFF2-40B4-BE49-F238E27FC236}">
                      <a16:creationId xmlns:a16="http://schemas.microsoft.com/office/drawing/2014/main" id="{7B244B1B-26ED-DD28-EBF1-5ADEA43D82AD}"/>
                    </a:ext>
                  </a:extLst>
                </p:cNvPr>
                <p:cNvSpPr/>
                <p:nvPr/>
              </p:nvSpPr>
              <p:spPr>
                <a:xfrm rot="3000000">
                  <a:off x="7672661" y="4564285"/>
                  <a:ext cx="72000" cy="288000"/>
                </a:xfrm>
                <a:prstGeom prst="rect">
                  <a:avLst/>
                </a:prstGeom>
                <a:solidFill>
                  <a:srgbClr val="156082">
                    <a:alpha val="40000"/>
                  </a:srgb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53"/>
                </a:p>
              </p:txBody>
            </p:sp>
            <p:sp>
              <p:nvSpPr>
                <p:cNvPr id="344" name="Rectangle 343">
                  <a:extLst>
                    <a:ext uri="{FF2B5EF4-FFF2-40B4-BE49-F238E27FC236}">
                      <a16:creationId xmlns:a16="http://schemas.microsoft.com/office/drawing/2014/main" id="{6C274A04-0E6F-3729-6A85-100C9B7FA2F9}"/>
                    </a:ext>
                  </a:extLst>
                </p:cNvPr>
                <p:cNvSpPr/>
                <p:nvPr/>
              </p:nvSpPr>
              <p:spPr>
                <a:xfrm rot="3240000">
                  <a:off x="7656134" y="4846187"/>
                  <a:ext cx="756000" cy="72000"/>
                </a:xfrm>
                <a:prstGeom prst="rect">
                  <a:avLst/>
                </a:prstGeom>
                <a:solidFill>
                  <a:srgbClr val="156082">
                    <a:alpha val="40000"/>
                  </a:srgb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53"/>
                </a:p>
              </p:txBody>
            </p:sp>
            <p:sp>
              <p:nvSpPr>
                <p:cNvPr id="345" name="ZoneTexte 344">
                  <a:extLst>
                    <a:ext uri="{FF2B5EF4-FFF2-40B4-BE49-F238E27FC236}">
                      <a16:creationId xmlns:a16="http://schemas.microsoft.com/office/drawing/2014/main" id="{2D2799E2-9E58-6C6F-A354-3E5A72A1EB88}"/>
                    </a:ext>
                  </a:extLst>
                </p:cNvPr>
                <p:cNvSpPr txBox="1"/>
                <p:nvPr/>
              </p:nvSpPr>
              <p:spPr>
                <a:xfrm>
                  <a:off x="1301310" y="1537479"/>
                  <a:ext cx="836249" cy="4978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65" dirty="0">
                      <a:solidFill>
                        <a:schemeClr val="accent1"/>
                      </a:solidFill>
                    </a:rPr>
                    <a:t>Zone 4</a:t>
                  </a:r>
                </a:p>
                <a:p>
                  <a:r>
                    <a:rPr lang="en-US" sz="265" dirty="0">
                      <a:solidFill>
                        <a:schemeClr val="accent1"/>
                      </a:solidFill>
                    </a:rPr>
                    <a:t>445m</a:t>
                  </a:r>
                </a:p>
              </p:txBody>
            </p:sp>
            <p:sp>
              <p:nvSpPr>
                <p:cNvPr id="346" name="ZoneTexte 345">
                  <a:extLst>
                    <a:ext uri="{FF2B5EF4-FFF2-40B4-BE49-F238E27FC236}">
                      <a16:creationId xmlns:a16="http://schemas.microsoft.com/office/drawing/2014/main" id="{AF0DE959-C8DD-057D-774F-077AFB13D86B}"/>
                    </a:ext>
                  </a:extLst>
                </p:cNvPr>
                <p:cNvSpPr txBox="1"/>
                <p:nvPr/>
              </p:nvSpPr>
              <p:spPr>
                <a:xfrm>
                  <a:off x="3375451" y="1477155"/>
                  <a:ext cx="836249" cy="4978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65" dirty="0">
                      <a:solidFill>
                        <a:schemeClr val="accent1"/>
                      </a:solidFill>
                    </a:rPr>
                    <a:t>Zone 5</a:t>
                  </a:r>
                </a:p>
                <a:p>
                  <a:r>
                    <a:rPr lang="en-US" sz="265" dirty="0">
                      <a:solidFill>
                        <a:schemeClr val="accent1"/>
                      </a:solidFill>
                    </a:rPr>
                    <a:t>36 m</a:t>
                  </a:r>
                </a:p>
              </p:txBody>
            </p:sp>
            <p:sp>
              <p:nvSpPr>
                <p:cNvPr id="347" name="ZoneTexte 346">
                  <a:extLst>
                    <a:ext uri="{FF2B5EF4-FFF2-40B4-BE49-F238E27FC236}">
                      <a16:creationId xmlns:a16="http://schemas.microsoft.com/office/drawing/2014/main" id="{DCAAF3A4-90CC-47F0-E67B-EA24A5506646}"/>
                    </a:ext>
                  </a:extLst>
                </p:cNvPr>
                <p:cNvSpPr txBox="1"/>
                <p:nvPr/>
              </p:nvSpPr>
              <p:spPr>
                <a:xfrm>
                  <a:off x="4781107" y="1479462"/>
                  <a:ext cx="836249" cy="4978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65" dirty="0">
                      <a:solidFill>
                        <a:schemeClr val="accent1"/>
                      </a:solidFill>
                    </a:rPr>
                    <a:t>Zone 6</a:t>
                  </a:r>
                </a:p>
                <a:p>
                  <a:r>
                    <a:rPr lang="en-US" sz="265" dirty="0">
                      <a:solidFill>
                        <a:schemeClr val="accent1"/>
                      </a:solidFill>
                    </a:rPr>
                    <a:t>31 m</a:t>
                  </a:r>
                </a:p>
              </p:txBody>
            </p:sp>
            <p:sp>
              <p:nvSpPr>
                <p:cNvPr id="348" name="Rectangle 347">
                  <a:extLst>
                    <a:ext uri="{FF2B5EF4-FFF2-40B4-BE49-F238E27FC236}">
                      <a16:creationId xmlns:a16="http://schemas.microsoft.com/office/drawing/2014/main" id="{6C892B94-ADAE-D6FB-8EB4-1A75A8608B3D}"/>
                    </a:ext>
                  </a:extLst>
                </p:cNvPr>
                <p:cNvSpPr/>
                <p:nvPr/>
              </p:nvSpPr>
              <p:spPr>
                <a:xfrm rot="5400000">
                  <a:off x="5475961" y="3743546"/>
                  <a:ext cx="5544000" cy="72000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95"/>
                </a:p>
              </p:txBody>
            </p:sp>
            <p:sp>
              <p:nvSpPr>
                <p:cNvPr id="349" name="Rectangle 348">
                  <a:extLst>
                    <a:ext uri="{FF2B5EF4-FFF2-40B4-BE49-F238E27FC236}">
                      <a16:creationId xmlns:a16="http://schemas.microsoft.com/office/drawing/2014/main" id="{DC7ED689-61CB-65D5-AD68-29F95EA76F2B}"/>
                    </a:ext>
                  </a:extLst>
                </p:cNvPr>
                <p:cNvSpPr/>
                <p:nvPr/>
              </p:nvSpPr>
              <p:spPr>
                <a:xfrm rot="5400000">
                  <a:off x="4393052" y="2738349"/>
                  <a:ext cx="72000" cy="7560000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95"/>
                </a:p>
              </p:txBody>
            </p:sp>
            <p:sp>
              <p:nvSpPr>
                <p:cNvPr id="350" name="Rectangle 349">
                  <a:extLst>
                    <a:ext uri="{FF2B5EF4-FFF2-40B4-BE49-F238E27FC236}">
                      <a16:creationId xmlns:a16="http://schemas.microsoft.com/office/drawing/2014/main" id="{5E92D79D-6D49-2FF2-CD73-40F521B83B88}"/>
                    </a:ext>
                  </a:extLst>
                </p:cNvPr>
                <p:cNvSpPr/>
                <p:nvPr/>
              </p:nvSpPr>
              <p:spPr>
                <a:xfrm>
                  <a:off x="655140" y="6129181"/>
                  <a:ext cx="7560000" cy="360000"/>
                </a:xfrm>
                <a:prstGeom prst="rect">
                  <a:avLst/>
                </a:prstGeom>
                <a:noFill/>
                <a:ln w="12700"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53"/>
                </a:p>
              </p:txBody>
            </p:sp>
            <p:cxnSp>
              <p:nvCxnSpPr>
                <p:cNvPr id="351" name="Connecteur droit 350">
                  <a:extLst>
                    <a:ext uri="{FF2B5EF4-FFF2-40B4-BE49-F238E27FC236}">
                      <a16:creationId xmlns:a16="http://schemas.microsoft.com/office/drawing/2014/main" id="{E0FAC4C3-BC64-4513-A519-32C9F7A86253}"/>
                    </a:ext>
                  </a:extLst>
                </p:cNvPr>
                <p:cNvCxnSpPr/>
                <p:nvPr/>
              </p:nvCxnSpPr>
              <p:spPr>
                <a:xfrm rot="8100000" flipH="1" flipV="1">
                  <a:off x="6604582" y="501603"/>
                  <a:ext cx="0" cy="6588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2" name="Connecteur droit 351">
                  <a:extLst>
                    <a:ext uri="{FF2B5EF4-FFF2-40B4-BE49-F238E27FC236}">
                      <a16:creationId xmlns:a16="http://schemas.microsoft.com/office/drawing/2014/main" id="{46CA059F-B367-B64A-7EA1-1F3951565FA2}"/>
                    </a:ext>
                  </a:extLst>
                </p:cNvPr>
                <p:cNvCxnSpPr/>
                <p:nvPr/>
              </p:nvCxnSpPr>
              <p:spPr>
                <a:xfrm rot="8640000" flipH="1" flipV="1">
                  <a:off x="7231447" y="912299"/>
                  <a:ext cx="0" cy="5760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3" name="ZoneTexte 352">
                  <a:extLst>
                    <a:ext uri="{FF2B5EF4-FFF2-40B4-BE49-F238E27FC236}">
                      <a16:creationId xmlns:a16="http://schemas.microsoft.com/office/drawing/2014/main" id="{18F4FAD2-02A9-9531-4EAE-05C759EC9F48}"/>
                    </a:ext>
                  </a:extLst>
                </p:cNvPr>
                <p:cNvSpPr txBox="1"/>
                <p:nvPr/>
              </p:nvSpPr>
              <p:spPr>
                <a:xfrm>
                  <a:off x="7539153" y="1249328"/>
                  <a:ext cx="735275" cy="3423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77" dirty="0">
                      <a:solidFill>
                        <a:schemeClr val="accent1"/>
                      </a:solidFill>
                    </a:rPr>
                    <a:t>Zone 9</a:t>
                  </a:r>
                </a:p>
              </p:txBody>
            </p:sp>
            <p:sp>
              <p:nvSpPr>
                <p:cNvPr id="354" name="Rectangle 353">
                  <a:extLst>
                    <a:ext uri="{FF2B5EF4-FFF2-40B4-BE49-F238E27FC236}">
                      <a16:creationId xmlns:a16="http://schemas.microsoft.com/office/drawing/2014/main" id="{F47F1B88-CB3B-F439-B046-8689D5D07206}"/>
                    </a:ext>
                  </a:extLst>
                </p:cNvPr>
                <p:cNvSpPr/>
                <p:nvPr/>
              </p:nvSpPr>
              <p:spPr>
                <a:xfrm>
                  <a:off x="1007565" y="1085838"/>
                  <a:ext cx="7200000" cy="360000"/>
                </a:xfrm>
                <a:prstGeom prst="rect">
                  <a:avLst/>
                </a:prstGeom>
                <a:noFill/>
                <a:ln w="12700"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53"/>
                </a:p>
              </p:txBody>
            </p:sp>
          </p:grpSp>
          <p:cxnSp>
            <p:nvCxnSpPr>
              <p:cNvPr id="154" name="Connecteur droit 153">
                <a:extLst>
                  <a:ext uri="{FF2B5EF4-FFF2-40B4-BE49-F238E27FC236}">
                    <a16:creationId xmlns:a16="http://schemas.microsoft.com/office/drawing/2014/main" id="{BD74317E-67D0-0F6C-EED2-93B66C7D34DA}"/>
                  </a:ext>
                </a:extLst>
              </p:cNvPr>
              <p:cNvCxnSpPr/>
              <p:nvPr/>
            </p:nvCxnSpPr>
            <p:spPr>
              <a:xfrm>
                <a:off x="5130610" y="2959100"/>
                <a:ext cx="0" cy="255016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DB646698-764D-DABA-4872-D36DA49D0BAC}"/>
                  </a:ext>
                </a:extLst>
              </p:cNvPr>
              <p:cNvSpPr/>
              <p:nvPr/>
            </p:nvSpPr>
            <p:spPr>
              <a:xfrm>
                <a:off x="4845843" y="5553869"/>
                <a:ext cx="284955" cy="250826"/>
              </a:xfrm>
              <a:prstGeom prst="rect">
                <a:avLst/>
              </a:prstGeom>
              <a:no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67"/>
              </a:p>
            </p:txBody>
          </p:sp>
          <p:grpSp>
            <p:nvGrpSpPr>
              <p:cNvPr id="156" name="Groupe 155">
                <a:extLst>
                  <a:ext uri="{FF2B5EF4-FFF2-40B4-BE49-F238E27FC236}">
                    <a16:creationId xmlns:a16="http://schemas.microsoft.com/office/drawing/2014/main" id="{5F1A144C-64CA-63BB-D754-24DE16DE2FCE}"/>
                  </a:ext>
                </a:extLst>
              </p:cNvPr>
              <p:cNvGrpSpPr/>
              <p:nvPr/>
            </p:nvGrpSpPr>
            <p:grpSpPr>
              <a:xfrm>
                <a:off x="5085191" y="5504890"/>
                <a:ext cx="98887" cy="97498"/>
                <a:chOff x="285049" y="2938459"/>
                <a:chExt cx="219082" cy="216004"/>
              </a:xfrm>
            </p:grpSpPr>
            <p:sp>
              <p:nvSpPr>
                <p:cNvPr id="296" name="Étoile à 4 branches 514">
                  <a:extLst>
                    <a:ext uri="{FF2B5EF4-FFF2-40B4-BE49-F238E27FC236}">
                      <a16:creationId xmlns:a16="http://schemas.microsoft.com/office/drawing/2014/main" id="{0006BFFF-291C-DD03-C8E8-20E95D50F2F7}"/>
                    </a:ext>
                  </a:extLst>
                </p:cNvPr>
                <p:cNvSpPr/>
                <p:nvPr/>
              </p:nvSpPr>
              <p:spPr>
                <a:xfrm>
                  <a:off x="288131" y="2938463"/>
                  <a:ext cx="216000" cy="216000"/>
                </a:xfrm>
                <a:prstGeom prst="star4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67"/>
                </a:p>
              </p:txBody>
            </p:sp>
            <p:cxnSp>
              <p:nvCxnSpPr>
                <p:cNvPr id="297" name="Connecteur droit 296">
                  <a:extLst>
                    <a:ext uri="{FF2B5EF4-FFF2-40B4-BE49-F238E27FC236}">
                      <a16:creationId xmlns:a16="http://schemas.microsoft.com/office/drawing/2014/main" id="{9189397B-799B-13DC-B06B-3BEA9B99B910}"/>
                    </a:ext>
                  </a:extLst>
                </p:cNvPr>
                <p:cNvCxnSpPr/>
                <p:nvPr/>
              </p:nvCxnSpPr>
              <p:spPr>
                <a:xfrm>
                  <a:off x="394587" y="2938459"/>
                  <a:ext cx="0" cy="21600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8" name="Connecteur droit 297">
                  <a:extLst>
                    <a:ext uri="{FF2B5EF4-FFF2-40B4-BE49-F238E27FC236}">
                      <a16:creationId xmlns:a16="http://schemas.microsoft.com/office/drawing/2014/main" id="{0AB66D6F-4D47-F2FD-BDCC-BE78058E36C8}"/>
                    </a:ext>
                  </a:extLst>
                </p:cNvPr>
                <p:cNvCxnSpPr/>
                <p:nvPr/>
              </p:nvCxnSpPr>
              <p:spPr>
                <a:xfrm>
                  <a:off x="285049" y="3045620"/>
                  <a:ext cx="216000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7" name="Groupe 156">
                <a:extLst>
                  <a:ext uri="{FF2B5EF4-FFF2-40B4-BE49-F238E27FC236}">
                    <a16:creationId xmlns:a16="http://schemas.microsoft.com/office/drawing/2014/main" id="{E55CC6CF-8531-4121-EC1D-FED032C0A2F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flipH="1">
                <a:off x="5250452" y="1099635"/>
                <a:ext cx="2823571" cy="1940311"/>
                <a:chOff x="353989" y="462698"/>
                <a:chExt cx="7058928" cy="4850780"/>
              </a:xfrm>
            </p:grpSpPr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id="{B0ABB8E1-1E22-E639-57C6-F6C8DBA30B2F}"/>
                    </a:ext>
                  </a:extLst>
                </p:cNvPr>
                <p:cNvSpPr/>
                <p:nvPr/>
              </p:nvSpPr>
              <p:spPr>
                <a:xfrm rot="283169">
                  <a:off x="1437559" y="4073194"/>
                  <a:ext cx="3528000" cy="25200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28"/>
                </a:p>
              </p:txBody>
            </p:sp>
            <p:sp>
              <p:nvSpPr>
                <p:cNvPr id="239" name="Rectangle 238">
                  <a:extLst>
                    <a:ext uri="{FF2B5EF4-FFF2-40B4-BE49-F238E27FC236}">
                      <a16:creationId xmlns:a16="http://schemas.microsoft.com/office/drawing/2014/main" id="{63E7F854-FDB2-09EE-2ECC-3A8688AA271B}"/>
                    </a:ext>
                  </a:extLst>
                </p:cNvPr>
                <p:cNvSpPr/>
                <p:nvPr/>
              </p:nvSpPr>
              <p:spPr>
                <a:xfrm rot="840000">
                  <a:off x="1365064" y="3469186"/>
                  <a:ext cx="3708000" cy="25200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28"/>
                </a:p>
              </p:txBody>
            </p:sp>
            <p:sp>
              <p:nvSpPr>
                <p:cNvPr id="240" name="Rectangle 239">
                  <a:extLst>
                    <a:ext uri="{FF2B5EF4-FFF2-40B4-BE49-F238E27FC236}">
                      <a16:creationId xmlns:a16="http://schemas.microsoft.com/office/drawing/2014/main" id="{BE9247D2-6987-1E67-78BD-0CCF6BF88C98}"/>
                    </a:ext>
                  </a:extLst>
                </p:cNvPr>
                <p:cNvSpPr/>
                <p:nvPr/>
              </p:nvSpPr>
              <p:spPr>
                <a:xfrm>
                  <a:off x="801084" y="2758685"/>
                  <a:ext cx="720000" cy="720000"/>
                </a:xfrm>
                <a:prstGeom prst="rect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28"/>
                </a:p>
              </p:txBody>
            </p:sp>
            <p:sp>
              <p:nvSpPr>
                <p:cNvPr id="241" name="Rectangle 240">
                  <a:extLst>
                    <a:ext uri="{FF2B5EF4-FFF2-40B4-BE49-F238E27FC236}">
                      <a16:creationId xmlns:a16="http://schemas.microsoft.com/office/drawing/2014/main" id="{C1806D5B-DE44-5E8D-8C0A-78CF666F0DEA}"/>
                    </a:ext>
                  </a:extLst>
                </p:cNvPr>
                <p:cNvSpPr/>
                <p:nvPr/>
              </p:nvSpPr>
              <p:spPr>
                <a:xfrm rot="1380000">
                  <a:off x="1302938" y="2860422"/>
                  <a:ext cx="3960000" cy="25200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28"/>
                </a:p>
              </p:txBody>
            </p:sp>
            <p:sp>
              <p:nvSpPr>
                <p:cNvPr id="242" name="Rectangle 241">
                  <a:extLst>
                    <a:ext uri="{FF2B5EF4-FFF2-40B4-BE49-F238E27FC236}">
                      <a16:creationId xmlns:a16="http://schemas.microsoft.com/office/drawing/2014/main" id="{8179A7DC-19E1-CC5F-69F5-7FA15E8C7A6C}"/>
                    </a:ext>
                  </a:extLst>
                </p:cNvPr>
                <p:cNvSpPr/>
                <p:nvPr/>
              </p:nvSpPr>
              <p:spPr>
                <a:xfrm rot="1920000">
                  <a:off x="2118951" y="2475268"/>
                  <a:ext cx="3384000" cy="25200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28"/>
                </a:p>
              </p:txBody>
            </p:sp>
            <p:sp>
              <p:nvSpPr>
                <p:cNvPr id="243" name="Rectangle 242">
                  <a:extLst>
                    <a:ext uri="{FF2B5EF4-FFF2-40B4-BE49-F238E27FC236}">
                      <a16:creationId xmlns:a16="http://schemas.microsoft.com/office/drawing/2014/main" id="{F060474A-1E0A-7507-9240-1559E089184B}"/>
                    </a:ext>
                  </a:extLst>
                </p:cNvPr>
                <p:cNvSpPr/>
                <p:nvPr/>
              </p:nvSpPr>
              <p:spPr>
                <a:xfrm rot="2940000">
                  <a:off x="3981465" y="2176530"/>
                  <a:ext cx="2016000" cy="25200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28"/>
                </a:p>
              </p:txBody>
            </p:sp>
            <p:sp>
              <p:nvSpPr>
                <p:cNvPr id="244" name="Rectangle 243">
                  <a:extLst>
                    <a:ext uri="{FF2B5EF4-FFF2-40B4-BE49-F238E27FC236}">
                      <a16:creationId xmlns:a16="http://schemas.microsoft.com/office/drawing/2014/main" id="{364FA0B7-03D5-ED48-7E49-6B97D51D6F15}"/>
                    </a:ext>
                  </a:extLst>
                </p:cNvPr>
                <p:cNvSpPr/>
                <p:nvPr/>
              </p:nvSpPr>
              <p:spPr>
                <a:xfrm>
                  <a:off x="801085" y="3721636"/>
                  <a:ext cx="720000" cy="720000"/>
                </a:xfrm>
                <a:prstGeom prst="rect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28"/>
                </a:p>
              </p:txBody>
            </p:sp>
            <p:sp>
              <p:nvSpPr>
                <p:cNvPr id="245" name="Rectangle 244">
                  <a:extLst>
                    <a:ext uri="{FF2B5EF4-FFF2-40B4-BE49-F238E27FC236}">
                      <a16:creationId xmlns:a16="http://schemas.microsoft.com/office/drawing/2014/main" id="{4326769D-9D64-1F36-0148-E6CDA4BE33A4}"/>
                    </a:ext>
                  </a:extLst>
                </p:cNvPr>
                <p:cNvSpPr/>
                <p:nvPr/>
              </p:nvSpPr>
              <p:spPr>
                <a:xfrm>
                  <a:off x="801084" y="1782981"/>
                  <a:ext cx="756000" cy="684000"/>
                </a:xfrm>
                <a:prstGeom prst="rect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28"/>
                </a:p>
              </p:txBody>
            </p:sp>
            <p:sp>
              <p:nvSpPr>
                <p:cNvPr id="246" name="Rectangle 245">
                  <a:extLst>
                    <a:ext uri="{FF2B5EF4-FFF2-40B4-BE49-F238E27FC236}">
                      <a16:creationId xmlns:a16="http://schemas.microsoft.com/office/drawing/2014/main" id="{0538F5DE-B854-12DF-9931-E15D1A4E8F02}"/>
                    </a:ext>
                  </a:extLst>
                </p:cNvPr>
                <p:cNvSpPr/>
                <p:nvPr/>
              </p:nvSpPr>
              <p:spPr>
                <a:xfrm>
                  <a:off x="1886155" y="1435923"/>
                  <a:ext cx="792000" cy="540000"/>
                </a:xfrm>
                <a:prstGeom prst="rect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28"/>
                </a:p>
              </p:txBody>
            </p:sp>
            <p:sp>
              <p:nvSpPr>
                <p:cNvPr id="247" name="Rectangle 246">
                  <a:extLst>
                    <a:ext uri="{FF2B5EF4-FFF2-40B4-BE49-F238E27FC236}">
                      <a16:creationId xmlns:a16="http://schemas.microsoft.com/office/drawing/2014/main" id="{045FB8BF-48DB-E513-41FD-8E7516D259A2}"/>
                    </a:ext>
                  </a:extLst>
                </p:cNvPr>
                <p:cNvSpPr/>
                <p:nvPr/>
              </p:nvSpPr>
              <p:spPr>
                <a:xfrm rot="2400000">
                  <a:off x="3075484" y="2277644"/>
                  <a:ext cx="2664000" cy="25200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28"/>
                </a:p>
              </p:txBody>
            </p:sp>
            <p:sp>
              <p:nvSpPr>
                <p:cNvPr id="248" name="Rectangle 247">
                  <a:extLst>
                    <a:ext uri="{FF2B5EF4-FFF2-40B4-BE49-F238E27FC236}">
                      <a16:creationId xmlns:a16="http://schemas.microsoft.com/office/drawing/2014/main" id="{90053D6B-07C3-6624-46FE-4B1B42671870}"/>
                    </a:ext>
                  </a:extLst>
                </p:cNvPr>
                <p:cNvSpPr/>
                <p:nvPr/>
              </p:nvSpPr>
              <p:spPr>
                <a:xfrm>
                  <a:off x="3205563" y="1435923"/>
                  <a:ext cx="612000" cy="396000"/>
                </a:xfrm>
                <a:prstGeom prst="rect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28"/>
                </a:p>
              </p:txBody>
            </p:sp>
            <p:sp>
              <p:nvSpPr>
                <p:cNvPr id="249" name="Rectangle 248">
                  <a:extLst>
                    <a:ext uri="{FF2B5EF4-FFF2-40B4-BE49-F238E27FC236}">
                      <a16:creationId xmlns:a16="http://schemas.microsoft.com/office/drawing/2014/main" id="{BCF19CB2-D081-248B-7B9C-B0D66A1BBFC3}"/>
                    </a:ext>
                  </a:extLst>
                </p:cNvPr>
                <p:cNvSpPr/>
                <p:nvPr/>
              </p:nvSpPr>
              <p:spPr>
                <a:xfrm>
                  <a:off x="4189113" y="1428974"/>
                  <a:ext cx="504000" cy="396000"/>
                </a:xfrm>
                <a:prstGeom prst="rect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28"/>
                </a:p>
              </p:txBody>
            </p:sp>
            <p:cxnSp>
              <p:nvCxnSpPr>
                <p:cNvPr id="250" name="Connecteur droit 249">
                  <a:extLst>
                    <a:ext uri="{FF2B5EF4-FFF2-40B4-BE49-F238E27FC236}">
                      <a16:creationId xmlns:a16="http://schemas.microsoft.com/office/drawing/2014/main" id="{C9D7306B-543E-63DA-EB4D-181DE4DFFF7F}"/>
                    </a:ext>
                  </a:extLst>
                </p:cNvPr>
                <p:cNvCxnSpPr/>
                <p:nvPr/>
              </p:nvCxnSpPr>
              <p:spPr>
                <a:xfrm rot="5400000">
                  <a:off x="6289393" y="1206648"/>
                  <a:ext cx="180042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oval" w="sm" len="sm"/>
                  <a:tailEnd type="oval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1" name="ZoneTexte 250">
                  <a:extLst>
                    <a:ext uri="{FF2B5EF4-FFF2-40B4-BE49-F238E27FC236}">
                      <a16:creationId xmlns:a16="http://schemas.microsoft.com/office/drawing/2014/main" id="{71773EC4-4339-FC28-0095-A139DA9C47B4}"/>
                    </a:ext>
                  </a:extLst>
                </p:cNvPr>
                <p:cNvSpPr txBox="1"/>
                <p:nvPr/>
              </p:nvSpPr>
              <p:spPr>
                <a:xfrm rot="5400000">
                  <a:off x="5996048" y="792128"/>
                  <a:ext cx="1073779" cy="414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53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 m</a:t>
                  </a:r>
                  <a:r>
                    <a:rPr lang="en-US" sz="353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endParaRPr lang="en-US" sz="353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52" name="Connecteur droit 251">
                  <a:extLst>
                    <a:ext uri="{FF2B5EF4-FFF2-40B4-BE49-F238E27FC236}">
                      <a16:creationId xmlns:a16="http://schemas.microsoft.com/office/drawing/2014/main" id="{A4E17A5D-DC57-B7E4-D247-CECBF2AF9F3C}"/>
                    </a:ext>
                  </a:extLst>
                </p:cNvPr>
                <p:cNvCxnSpPr/>
                <p:nvPr/>
              </p:nvCxnSpPr>
              <p:spPr>
                <a:xfrm rot="5400000">
                  <a:off x="6468506" y="1026606"/>
                  <a:ext cx="0" cy="18004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oval" w="sm" len="sm"/>
                  <a:tailEnd type="oval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3" name="Rectangle 252">
                  <a:extLst>
                    <a:ext uri="{FF2B5EF4-FFF2-40B4-BE49-F238E27FC236}">
                      <a16:creationId xmlns:a16="http://schemas.microsoft.com/office/drawing/2014/main" id="{B631A6CD-B231-041A-B821-9495457E4351}"/>
                    </a:ext>
                  </a:extLst>
                </p:cNvPr>
                <p:cNvSpPr/>
                <p:nvPr/>
              </p:nvSpPr>
              <p:spPr>
                <a:xfrm rot="5400000">
                  <a:off x="2072360" y="355551"/>
                  <a:ext cx="3240000" cy="5040000"/>
                </a:xfrm>
                <a:prstGeom prst="rect">
                  <a:avLst/>
                </a:prstGeom>
                <a:noFill/>
                <a:ln w="3175"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28"/>
                </a:p>
              </p:txBody>
            </p:sp>
            <p:sp>
              <p:nvSpPr>
                <p:cNvPr id="254" name="Rectangle 253">
                  <a:extLst>
                    <a:ext uri="{FF2B5EF4-FFF2-40B4-BE49-F238E27FC236}">
                      <a16:creationId xmlns:a16="http://schemas.microsoft.com/office/drawing/2014/main" id="{77B3BF00-3DB8-9BBE-49A7-592116EFF342}"/>
                    </a:ext>
                  </a:extLst>
                </p:cNvPr>
                <p:cNvSpPr/>
                <p:nvPr/>
              </p:nvSpPr>
              <p:spPr>
                <a:xfrm rot="5400000">
                  <a:off x="3277531" y="-1843976"/>
                  <a:ext cx="72000" cy="5760000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28"/>
                </a:p>
              </p:txBody>
            </p:sp>
            <p:sp>
              <p:nvSpPr>
                <p:cNvPr id="255" name="Rectangle 254">
                  <a:extLst>
                    <a:ext uri="{FF2B5EF4-FFF2-40B4-BE49-F238E27FC236}">
                      <a16:creationId xmlns:a16="http://schemas.microsoft.com/office/drawing/2014/main" id="{AB5C4227-9DF9-B339-258D-037B47395C6B}"/>
                    </a:ext>
                  </a:extLst>
                </p:cNvPr>
                <p:cNvSpPr/>
                <p:nvPr/>
              </p:nvSpPr>
              <p:spPr>
                <a:xfrm rot="5400000">
                  <a:off x="-1572011" y="2928385"/>
                  <a:ext cx="3924000" cy="72000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28"/>
                </a:p>
              </p:txBody>
            </p:sp>
            <p:cxnSp>
              <p:nvCxnSpPr>
                <p:cNvPr id="256" name="Connecteur droit 255">
                  <a:extLst>
                    <a:ext uri="{FF2B5EF4-FFF2-40B4-BE49-F238E27FC236}">
                      <a16:creationId xmlns:a16="http://schemas.microsoft.com/office/drawing/2014/main" id="{F9B9C698-A962-74D5-07DD-6E910442C9A8}"/>
                    </a:ext>
                  </a:extLst>
                </p:cNvPr>
                <p:cNvCxnSpPr/>
                <p:nvPr/>
              </p:nvCxnSpPr>
              <p:spPr>
                <a:xfrm rot="5700000" flipH="1">
                  <a:off x="4139525" y="1506810"/>
                  <a:ext cx="0" cy="5508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7" name="Rectangle 256">
                  <a:extLst>
                    <a:ext uri="{FF2B5EF4-FFF2-40B4-BE49-F238E27FC236}">
                      <a16:creationId xmlns:a16="http://schemas.microsoft.com/office/drawing/2014/main" id="{D52D3C67-30C3-3ECB-7C07-6CC252C5BCB7}"/>
                    </a:ext>
                  </a:extLst>
                </p:cNvPr>
                <p:cNvSpPr/>
                <p:nvPr/>
              </p:nvSpPr>
              <p:spPr>
                <a:xfrm>
                  <a:off x="439115" y="1071441"/>
                  <a:ext cx="5760000" cy="360000"/>
                </a:xfrm>
                <a:prstGeom prst="rect">
                  <a:avLst/>
                </a:prstGeom>
                <a:noFill/>
                <a:ln w="12700"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530"/>
                </a:p>
              </p:txBody>
            </p:sp>
            <p:sp>
              <p:nvSpPr>
                <p:cNvPr id="258" name="Rectangle 257">
                  <a:extLst>
                    <a:ext uri="{FF2B5EF4-FFF2-40B4-BE49-F238E27FC236}">
                      <a16:creationId xmlns:a16="http://schemas.microsoft.com/office/drawing/2014/main" id="{07793056-2E52-DE70-53FF-659C08C87D07}"/>
                    </a:ext>
                  </a:extLst>
                </p:cNvPr>
                <p:cNvSpPr/>
                <p:nvPr/>
              </p:nvSpPr>
              <p:spPr>
                <a:xfrm>
                  <a:off x="441091" y="1080408"/>
                  <a:ext cx="360000" cy="3780000"/>
                </a:xfrm>
                <a:prstGeom prst="rect">
                  <a:avLst/>
                </a:prstGeom>
                <a:noFill/>
                <a:ln w="12700"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530"/>
                </a:p>
              </p:txBody>
            </p:sp>
            <p:sp>
              <p:nvSpPr>
                <p:cNvPr id="259" name="ZoneTexte 258">
                  <a:extLst>
                    <a:ext uri="{FF2B5EF4-FFF2-40B4-BE49-F238E27FC236}">
                      <a16:creationId xmlns:a16="http://schemas.microsoft.com/office/drawing/2014/main" id="{A0DF04A9-EDF9-4DBA-B2F8-F600F8F0C93F}"/>
                    </a:ext>
                  </a:extLst>
                </p:cNvPr>
                <p:cNvSpPr txBox="1"/>
                <p:nvPr/>
              </p:nvSpPr>
              <p:spPr>
                <a:xfrm>
                  <a:off x="542320" y="3747918"/>
                  <a:ext cx="1059659" cy="6462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2" dirty="0">
                      <a:solidFill>
                        <a:schemeClr val="accent1"/>
                      </a:solidFill>
                    </a:rPr>
                    <a:t>Zone 1</a:t>
                  </a:r>
                </a:p>
                <a:p>
                  <a:r>
                    <a:rPr lang="en-US" sz="442" dirty="0">
                      <a:solidFill>
                        <a:schemeClr val="accent1"/>
                      </a:solidFill>
                    </a:rPr>
                    <a:t>30 m</a:t>
                  </a:r>
                </a:p>
              </p:txBody>
            </p:sp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id="{B2013AA4-4BE5-B297-B730-17DDD186660D}"/>
                    </a:ext>
                  </a:extLst>
                </p:cNvPr>
                <p:cNvSpPr/>
                <p:nvPr/>
              </p:nvSpPr>
              <p:spPr>
                <a:xfrm>
                  <a:off x="5399621" y="1088606"/>
                  <a:ext cx="810000" cy="1440000"/>
                </a:xfrm>
                <a:prstGeom prst="rect">
                  <a:avLst/>
                </a:prstGeom>
                <a:noFill/>
                <a:ln w="12700"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530"/>
                </a:p>
              </p:txBody>
            </p:sp>
            <p:sp>
              <p:nvSpPr>
                <p:cNvPr id="261" name="ZoneTexte 260">
                  <a:extLst>
                    <a:ext uri="{FF2B5EF4-FFF2-40B4-BE49-F238E27FC236}">
                      <a16:creationId xmlns:a16="http://schemas.microsoft.com/office/drawing/2014/main" id="{80E43037-E829-D6E3-1162-05ADD090FFF0}"/>
                    </a:ext>
                  </a:extLst>
                </p:cNvPr>
                <p:cNvSpPr txBox="1"/>
                <p:nvPr/>
              </p:nvSpPr>
              <p:spPr>
                <a:xfrm>
                  <a:off x="2787450" y="1111864"/>
                  <a:ext cx="926174" cy="4149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53" dirty="0">
                      <a:solidFill>
                        <a:schemeClr val="accent1"/>
                      </a:solidFill>
                    </a:rPr>
                    <a:t>Zone 7</a:t>
                  </a:r>
                </a:p>
              </p:txBody>
            </p:sp>
            <p:sp>
              <p:nvSpPr>
                <p:cNvPr id="262" name="Rectangle 261">
                  <a:extLst>
                    <a:ext uri="{FF2B5EF4-FFF2-40B4-BE49-F238E27FC236}">
                      <a16:creationId xmlns:a16="http://schemas.microsoft.com/office/drawing/2014/main" id="{7EA24EBA-110B-46F3-7E01-B82BC5ECF91C}"/>
                    </a:ext>
                  </a:extLst>
                </p:cNvPr>
                <p:cNvSpPr/>
                <p:nvPr/>
              </p:nvSpPr>
              <p:spPr>
                <a:xfrm>
                  <a:off x="5111673" y="1013518"/>
                  <a:ext cx="630000" cy="72000"/>
                </a:xfrm>
                <a:prstGeom prst="rect">
                  <a:avLst/>
                </a:prstGeom>
                <a:solidFill>
                  <a:srgbClr val="C1E5F5"/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28"/>
                </a:p>
              </p:txBody>
            </p:sp>
            <p:cxnSp>
              <p:nvCxnSpPr>
                <p:cNvPr id="263" name="Connecteur droit 262">
                  <a:extLst>
                    <a:ext uri="{FF2B5EF4-FFF2-40B4-BE49-F238E27FC236}">
                      <a16:creationId xmlns:a16="http://schemas.microsoft.com/office/drawing/2014/main" id="{764CF74F-2085-A1F6-5625-F119A6046897}"/>
                    </a:ext>
                  </a:extLst>
                </p:cNvPr>
                <p:cNvCxnSpPr/>
                <p:nvPr/>
              </p:nvCxnSpPr>
              <p:spPr>
                <a:xfrm>
                  <a:off x="6344904" y="4504603"/>
                  <a:ext cx="540000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Connecteur droit 263">
                  <a:extLst>
                    <a:ext uri="{FF2B5EF4-FFF2-40B4-BE49-F238E27FC236}">
                      <a16:creationId xmlns:a16="http://schemas.microsoft.com/office/drawing/2014/main" id="{AFB9E6CD-D7DD-0CD3-45C2-5C8D457E6776}"/>
                    </a:ext>
                  </a:extLst>
                </p:cNvPr>
                <p:cNvCxnSpPr/>
                <p:nvPr/>
              </p:nvCxnSpPr>
              <p:spPr>
                <a:xfrm rot="6240000" flipH="1">
                  <a:off x="4127097" y="1025874"/>
                  <a:ext cx="0" cy="5580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Connecteur droit 264">
                  <a:extLst>
                    <a:ext uri="{FF2B5EF4-FFF2-40B4-BE49-F238E27FC236}">
                      <a16:creationId xmlns:a16="http://schemas.microsoft.com/office/drawing/2014/main" id="{57BBC242-27AC-CEDD-B62D-9AF70048AE92}"/>
                    </a:ext>
                  </a:extLst>
                </p:cNvPr>
                <p:cNvCxnSpPr/>
                <p:nvPr/>
              </p:nvCxnSpPr>
              <p:spPr>
                <a:xfrm rot="6780000" flipH="1">
                  <a:off x="4144063" y="378656"/>
                  <a:ext cx="0" cy="5940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Connecteur droit 265">
                  <a:extLst>
                    <a:ext uri="{FF2B5EF4-FFF2-40B4-BE49-F238E27FC236}">
                      <a16:creationId xmlns:a16="http://schemas.microsoft.com/office/drawing/2014/main" id="{53669181-2978-93FB-3A62-971874F4832E}"/>
                    </a:ext>
                  </a:extLst>
                </p:cNvPr>
                <p:cNvCxnSpPr/>
                <p:nvPr/>
              </p:nvCxnSpPr>
              <p:spPr>
                <a:xfrm rot="7320000" flipH="1">
                  <a:off x="4666888" y="514774"/>
                  <a:ext cx="0" cy="5220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7" name="Connecteur droit 266">
                  <a:extLst>
                    <a:ext uri="{FF2B5EF4-FFF2-40B4-BE49-F238E27FC236}">
                      <a16:creationId xmlns:a16="http://schemas.microsoft.com/office/drawing/2014/main" id="{9648D5F6-1BB8-F6DB-E371-8CDAE2700873}"/>
                    </a:ext>
                  </a:extLst>
                </p:cNvPr>
                <p:cNvCxnSpPr/>
                <p:nvPr/>
              </p:nvCxnSpPr>
              <p:spPr>
                <a:xfrm rot="5400000" flipH="1">
                  <a:off x="4399079" y="2017161"/>
                  <a:ext cx="0" cy="4968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Connecteur droit 267">
                  <a:extLst>
                    <a:ext uri="{FF2B5EF4-FFF2-40B4-BE49-F238E27FC236}">
                      <a16:creationId xmlns:a16="http://schemas.microsoft.com/office/drawing/2014/main" id="{341020E7-FAE9-9789-BE8D-77BFD2A7BD56}"/>
                    </a:ext>
                  </a:extLst>
                </p:cNvPr>
                <p:cNvCxnSpPr/>
                <p:nvPr/>
              </p:nvCxnSpPr>
              <p:spPr>
                <a:xfrm rot="5940000" flipH="1">
                  <a:off x="3840686" y="943734"/>
                  <a:ext cx="0" cy="6156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9" name="Connecteur droit 268">
                  <a:extLst>
                    <a:ext uri="{FF2B5EF4-FFF2-40B4-BE49-F238E27FC236}">
                      <a16:creationId xmlns:a16="http://schemas.microsoft.com/office/drawing/2014/main" id="{A6D26F89-6588-E693-D874-32D14D6FED91}"/>
                    </a:ext>
                  </a:extLst>
                </p:cNvPr>
                <p:cNvCxnSpPr/>
                <p:nvPr/>
              </p:nvCxnSpPr>
              <p:spPr>
                <a:xfrm rot="6480000" flipH="1">
                  <a:off x="3836209" y="304429"/>
                  <a:ext cx="0" cy="6408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Connecteur droit 269">
                  <a:extLst>
                    <a:ext uri="{FF2B5EF4-FFF2-40B4-BE49-F238E27FC236}">
                      <a16:creationId xmlns:a16="http://schemas.microsoft.com/office/drawing/2014/main" id="{5847CC29-78C2-2F0C-5BB0-9040E07D1B47}"/>
                    </a:ext>
                  </a:extLst>
                </p:cNvPr>
                <p:cNvCxnSpPr/>
                <p:nvPr/>
              </p:nvCxnSpPr>
              <p:spPr>
                <a:xfrm rot="7020000" flipH="1">
                  <a:off x="3871758" y="-420492"/>
                  <a:ext cx="0" cy="6768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" name="Connecteur droit 270">
                  <a:extLst>
                    <a:ext uri="{FF2B5EF4-FFF2-40B4-BE49-F238E27FC236}">
                      <a16:creationId xmlns:a16="http://schemas.microsoft.com/office/drawing/2014/main" id="{FBF04283-DFAA-1568-7B86-4C09FD4FA8A4}"/>
                    </a:ext>
                  </a:extLst>
                </p:cNvPr>
                <p:cNvCxnSpPr/>
                <p:nvPr/>
              </p:nvCxnSpPr>
              <p:spPr>
                <a:xfrm rot="7560000" flipH="1">
                  <a:off x="4657854" y="130290"/>
                  <a:ext cx="0" cy="5508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Connecteur droit 271">
                  <a:extLst>
                    <a:ext uri="{FF2B5EF4-FFF2-40B4-BE49-F238E27FC236}">
                      <a16:creationId xmlns:a16="http://schemas.microsoft.com/office/drawing/2014/main" id="{C226A105-0257-3B9C-16A5-7E25B7426F8A}"/>
                    </a:ext>
                  </a:extLst>
                </p:cNvPr>
                <p:cNvCxnSpPr/>
                <p:nvPr/>
              </p:nvCxnSpPr>
              <p:spPr>
                <a:xfrm rot="7860000" flipH="1">
                  <a:off x="5252917" y="931103"/>
                  <a:ext cx="0" cy="4320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3" name="Connecteur droit 272">
                  <a:extLst>
                    <a:ext uri="{FF2B5EF4-FFF2-40B4-BE49-F238E27FC236}">
                      <a16:creationId xmlns:a16="http://schemas.microsoft.com/office/drawing/2014/main" id="{C54450A1-BBAB-F11B-AD9F-C8C061C316F7}"/>
                    </a:ext>
                  </a:extLst>
                </p:cNvPr>
                <p:cNvCxnSpPr/>
                <p:nvPr/>
              </p:nvCxnSpPr>
              <p:spPr>
                <a:xfrm rot="8100000" flipH="1" flipV="1">
                  <a:off x="5261450" y="589078"/>
                  <a:ext cx="0" cy="4572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Connecteur droit 273">
                  <a:extLst>
                    <a:ext uri="{FF2B5EF4-FFF2-40B4-BE49-F238E27FC236}">
                      <a16:creationId xmlns:a16="http://schemas.microsoft.com/office/drawing/2014/main" id="{71469F84-CDFB-DA28-E66C-1337BFE9A936}"/>
                    </a:ext>
                  </a:extLst>
                </p:cNvPr>
                <p:cNvCxnSpPr/>
                <p:nvPr/>
              </p:nvCxnSpPr>
              <p:spPr>
                <a:xfrm rot="8400000" flipH="1">
                  <a:off x="5669478" y="1174809"/>
                  <a:ext cx="0" cy="3780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5" name="ZoneTexte 274">
                  <a:extLst>
                    <a:ext uri="{FF2B5EF4-FFF2-40B4-BE49-F238E27FC236}">
                      <a16:creationId xmlns:a16="http://schemas.microsoft.com/office/drawing/2014/main" id="{5D98985B-CD8A-85B1-C886-F428E649627B}"/>
                    </a:ext>
                  </a:extLst>
                </p:cNvPr>
                <p:cNvSpPr txBox="1"/>
                <p:nvPr/>
              </p:nvSpPr>
              <p:spPr>
                <a:xfrm>
                  <a:off x="624877" y="2740385"/>
                  <a:ext cx="1030490" cy="6462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42" dirty="0">
                      <a:solidFill>
                        <a:schemeClr val="accent1"/>
                      </a:solidFill>
                    </a:rPr>
                    <a:t>Zone 2</a:t>
                  </a:r>
                </a:p>
                <a:p>
                  <a:r>
                    <a:rPr lang="en-US" sz="442" dirty="0">
                      <a:solidFill>
                        <a:schemeClr val="accent1"/>
                      </a:solidFill>
                    </a:rPr>
                    <a:t>31 m</a:t>
                  </a:r>
                </a:p>
              </p:txBody>
            </p:sp>
            <p:sp>
              <p:nvSpPr>
                <p:cNvPr id="276" name="ZoneTexte 275">
                  <a:extLst>
                    <a:ext uri="{FF2B5EF4-FFF2-40B4-BE49-F238E27FC236}">
                      <a16:creationId xmlns:a16="http://schemas.microsoft.com/office/drawing/2014/main" id="{AD84CD32-E744-8A70-8098-E201CFBD96BB}"/>
                    </a:ext>
                  </a:extLst>
                </p:cNvPr>
                <p:cNvSpPr txBox="1"/>
                <p:nvPr/>
              </p:nvSpPr>
              <p:spPr>
                <a:xfrm>
                  <a:off x="590197" y="1773817"/>
                  <a:ext cx="1030490" cy="6462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42" dirty="0">
                      <a:solidFill>
                        <a:schemeClr val="accent1"/>
                      </a:solidFill>
                    </a:rPr>
                    <a:t>Zone 3</a:t>
                  </a:r>
                </a:p>
                <a:p>
                  <a:r>
                    <a:rPr lang="en-US" sz="442" dirty="0">
                      <a:solidFill>
                        <a:schemeClr val="accent1"/>
                      </a:solidFill>
                    </a:rPr>
                    <a:t>33 m</a:t>
                  </a:r>
                </a:p>
              </p:txBody>
            </p:sp>
            <p:sp>
              <p:nvSpPr>
                <p:cNvPr id="277" name="Ellipse 276">
                  <a:extLst>
                    <a:ext uri="{FF2B5EF4-FFF2-40B4-BE49-F238E27FC236}">
                      <a16:creationId xmlns:a16="http://schemas.microsoft.com/office/drawing/2014/main" id="{0E21C711-E37C-A830-9CD3-BF3046178D98}"/>
                    </a:ext>
                  </a:extLst>
                </p:cNvPr>
                <p:cNvSpPr/>
                <p:nvPr/>
              </p:nvSpPr>
              <p:spPr>
                <a:xfrm>
                  <a:off x="6539891" y="4106698"/>
                  <a:ext cx="720000" cy="720000"/>
                </a:xfrm>
                <a:prstGeom prst="ellipse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28"/>
                </a:p>
              </p:txBody>
            </p:sp>
            <p:sp>
              <p:nvSpPr>
                <p:cNvPr id="278" name="Rectangle 277">
                  <a:extLst>
                    <a:ext uri="{FF2B5EF4-FFF2-40B4-BE49-F238E27FC236}">
                      <a16:creationId xmlns:a16="http://schemas.microsoft.com/office/drawing/2014/main" id="{013CEDB6-7915-95CE-2F0A-52A2D4D52595}"/>
                    </a:ext>
                  </a:extLst>
                </p:cNvPr>
                <p:cNvSpPr/>
                <p:nvPr/>
              </p:nvSpPr>
              <p:spPr>
                <a:xfrm rot="5400000">
                  <a:off x="5496500" y="4176512"/>
                  <a:ext cx="1710000" cy="180530"/>
                </a:xfrm>
                <a:prstGeom prst="rect">
                  <a:avLst/>
                </a:prstGeom>
                <a:solidFill>
                  <a:srgbClr val="156082">
                    <a:alpha val="40000"/>
                  </a:srgb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530"/>
                </a:p>
              </p:txBody>
            </p:sp>
            <p:sp>
              <p:nvSpPr>
                <p:cNvPr id="279" name="Rectangle 278">
                  <a:extLst>
                    <a:ext uri="{FF2B5EF4-FFF2-40B4-BE49-F238E27FC236}">
                      <a16:creationId xmlns:a16="http://schemas.microsoft.com/office/drawing/2014/main" id="{19B5A63B-3747-87C2-C847-D5F3E07B5784}"/>
                    </a:ext>
                  </a:extLst>
                </p:cNvPr>
                <p:cNvSpPr/>
                <p:nvPr/>
              </p:nvSpPr>
              <p:spPr>
                <a:xfrm rot="5400000">
                  <a:off x="3277531" y="2021237"/>
                  <a:ext cx="72000" cy="5760000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28"/>
                </a:p>
              </p:txBody>
            </p:sp>
            <p:sp>
              <p:nvSpPr>
                <p:cNvPr id="280" name="Rectangle 279">
                  <a:extLst>
                    <a:ext uri="{FF2B5EF4-FFF2-40B4-BE49-F238E27FC236}">
                      <a16:creationId xmlns:a16="http://schemas.microsoft.com/office/drawing/2014/main" id="{980AC92E-08A8-7866-6221-762AF65A1032}"/>
                    </a:ext>
                  </a:extLst>
                </p:cNvPr>
                <p:cNvSpPr/>
                <p:nvPr/>
              </p:nvSpPr>
              <p:spPr>
                <a:xfrm rot="5400000">
                  <a:off x="4262346" y="2928385"/>
                  <a:ext cx="3924000" cy="72000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28"/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E340FD2F-875E-A296-4676-5284C0963E5A}"/>
                    </a:ext>
                  </a:extLst>
                </p:cNvPr>
                <p:cNvSpPr/>
                <p:nvPr/>
              </p:nvSpPr>
              <p:spPr>
                <a:xfrm>
                  <a:off x="439115" y="4495597"/>
                  <a:ext cx="5760000" cy="360000"/>
                </a:xfrm>
                <a:prstGeom prst="rect">
                  <a:avLst/>
                </a:prstGeom>
                <a:noFill/>
                <a:ln w="12700"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530"/>
                </a:p>
              </p:txBody>
            </p:sp>
            <p:sp>
              <p:nvSpPr>
                <p:cNvPr id="282" name="Rectangle 281">
                  <a:extLst>
                    <a:ext uri="{FF2B5EF4-FFF2-40B4-BE49-F238E27FC236}">
                      <a16:creationId xmlns:a16="http://schemas.microsoft.com/office/drawing/2014/main" id="{0B581246-3B90-20FC-A6F8-3D52D8F4D306}"/>
                    </a:ext>
                  </a:extLst>
                </p:cNvPr>
                <p:cNvSpPr/>
                <p:nvPr/>
              </p:nvSpPr>
              <p:spPr>
                <a:xfrm>
                  <a:off x="4951407" y="4478943"/>
                  <a:ext cx="1260000" cy="72000"/>
                </a:xfrm>
                <a:prstGeom prst="rect">
                  <a:avLst/>
                </a:prstGeom>
                <a:solidFill>
                  <a:srgbClr val="156082">
                    <a:alpha val="40000"/>
                  </a:srgb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530"/>
                </a:p>
              </p:txBody>
            </p:sp>
            <p:sp>
              <p:nvSpPr>
                <p:cNvPr id="283" name="Rectangle 282">
                  <a:extLst>
                    <a:ext uri="{FF2B5EF4-FFF2-40B4-BE49-F238E27FC236}">
                      <a16:creationId xmlns:a16="http://schemas.microsoft.com/office/drawing/2014/main" id="{B56E61C4-5D28-5857-6BC8-4559B4F0EF83}"/>
                    </a:ext>
                  </a:extLst>
                </p:cNvPr>
                <p:cNvSpPr/>
                <p:nvPr/>
              </p:nvSpPr>
              <p:spPr>
                <a:xfrm rot="300000">
                  <a:off x="4970214" y="4196375"/>
                  <a:ext cx="72000" cy="288000"/>
                </a:xfrm>
                <a:prstGeom prst="rect">
                  <a:avLst/>
                </a:prstGeom>
                <a:solidFill>
                  <a:srgbClr val="156082">
                    <a:alpha val="40000"/>
                  </a:srgb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530"/>
                </a:p>
              </p:txBody>
            </p:sp>
            <p:sp>
              <p:nvSpPr>
                <p:cNvPr id="284" name="Rectangle 283">
                  <a:extLst>
                    <a:ext uri="{FF2B5EF4-FFF2-40B4-BE49-F238E27FC236}">
                      <a16:creationId xmlns:a16="http://schemas.microsoft.com/office/drawing/2014/main" id="{2D82E10D-2E75-18A6-3909-2C5A16B5A676}"/>
                    </a:ext>
                  </a:extLst>
                </p:cNvPr>
                <p:cNvSpPr/>
                <p:nvPr/>
              </p:nvSpPr>
              <p:spPr>
                <a:xfrm rot="840000">
                  <a:off x="5016398" y="3910049"/>
                  <a:ext cx="72000" cy="288000"/>
                </a:xfrm>
                <a:prstGeom prst="rect">
                  <a:avLst/>
                </a:prstGeom>
                <a:solidFill>
                  <a:srgbClr val="156082">
                    <a:alpha val="40000"/>
                  </a:srgb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530"/>
                </a:p>
              </p:txBody>
            </p:sp>
            <p:sp>
              <p:nvSpPr>
                <p:cNvPr id="285" name="Rectangle 284">
                  <a:extLst>
                    <a:ext uri="{FF2B5EF4-FFF2-40B4-BE49-F238E27FC236}">
                      <a16:creationId xmlns:a16="http://schemas.microsoft.com/office/drawing/2014/main" id="{B019E4FB-0CA3-65ED-2987-E1D7FD0EF058}"/>
                    </a:ext>
                  </a:extLst>
                </p:cNvPr>
                <p:cNvSpPr/>
                <p:nvPr/>
              </p:nvSpPr>
              <p:spPr>
                <a:xfrm rot="1380000">
                  <a:off x="5099524" y="3642194"/>
                  <a:ext cx="72000" cy="288000"/>
                </a:xfrm>
                <a:prstGeom prst="rect">
                  <a:avLst/>
                </a:prstGeom>
                <a:solidFill>
                  <a:srgbClr val="156082">
                    <a:alpha val="40000"/>
                  </a:srgb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530"/>
                </a:p>
              </p:txBody>
            </p:sp>
            <p:sp>
              <p:nvSpPr>
                <p:cNvPr id="286" name="Rectangle 285">
                  <a:extLst>
                    <a:ext uri="{FF2B5EF4-FFF2-40B4-BE49-F238E27FC236}">
                      <a16:creationId xmlns:a16="http://schemas.microsoft.com/office/drawing/2014/main" id="{BDDAC220-845C-1A00-C131-4204D668E725}"/>
                    </a:ext>
                  </a:extLst>
                </p:cNvPr>
                <p:cNvSpPr/>
                <p:nvPr/>
              </p:nvSpPr>
              <p:spPr>
                <a:xfrm rot="1920000">
                  <a:off x="5247306" y="3383574"/>
                  <a:ext cx="72000" cy="288000"/>
                </a:xfrm>
                <a:prstGeom prst="rect">
                  <a:avLst/>
                </a:prstGeom>
                <a:solidFill>
                  <a:srgbClr val="156082">
                    <a:alpha val="40000"/>
                  </a:srgb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530"/>
                </a:p>
              </p:txBody>
            </p:sp>
            <p:sp>
              <p:nvSpPr>
                <p:cNvPr id="287" name="Rectangle 286">
                  <a:extLst>
                    <a:ext uri="{FF2B5EF4-FFF2-40B4-BE49-F238E27FC236}">
                      <a16:creationId xmlns:a16="http://schemas.microsoft.com/office/drawing/2014/main" id="{A8692DDE-C443-38BE-2139-1AD0661AAD31}"/>
                    </a:ext>
                  </a:extLst>
                </p:cNvPr>
                <p:cNvSpPr/>
                <p:nvPr/>
              </p:nvSpPr>
              <p:spPr>
                <a:xfrm rot="2460000">
                  <a:off x="5432033" y="3134192"/>
                  <a:ext cx="72000" cy="288000"/>
                </a:xfrm>
                <a:prstGeom prst="rect">
                  <a:avLst/>
                </a:prstGeom>
                <a:solidFill>
                  <a:srgbClr val="156082">
                    <a:alpha val="40000"/>
                  </a:srgb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530"/>
                </a:p>
              </p:txBody>
            </p:sp>
            <p:sp>
              <p:nvSpPr>
                <p:cNvPr id="288" name="Rectangle 287">
                  <a:extLst>
                    <a:ext uri="{FF2B5EF4-FFF2-40B4-BE49-F238E27FC236}">
                      <a16:creationId xmlns:a16="http://schemas.microsoft.com/office/drawing/2014/main" id="{93C0F768-2D55-AFBB-CF06-1650B8096C90}"/>
                    </a:ext>
                  </a:extLst>
                </p:cNvPr>
                <p:cNvSpPr/>
                <p:nvPr/>
              </p:nvSpPr>
              <p:spPr>
                <a:xfrm rot="3000000">
                  <a:off x="5635233" y="2930991"/>
                  <a:ext cx="72000" cy="288000"/>
                </a:xfrm>
                <a:prstGeom prst="rect">
                  <a:avLst/>
                </a:prstGeom>
                <a:solidFill>
                  <a:srgbClr val="156082">
                    <a:alpha val="40000"/>
                  </a:srgb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530"/>
                </a:p>
              </p:txBody>
            </p:sp>
            <p:sp>
              <p:nvSpPr>
                <p:cNvPr id="289" name="Rectangle 288">
                  <a:extLst>
                    <a:ext uri="{FF2B5EF4-FFF2-40B4-BE49-F238E27FC236}">
                      <a16:creationId xmlns:a16="http://schemas.microsoft.com/office/drawing/2014/main" id="{48B3AF27-86A9-DFCE-9F7E-0720195439CD}"/>
                    </a:ext>
                  </a:extLst>
                </p:cNvPr>
                <p:cNvSpPr/>
                <p:nvPr/>
              </p:nvSpPr>
              <p:spPr>
                <a:xfrm rot="3240000">
                  <a:off x="5618706" y="3212893"/>
                  <a:ext cx="756000" cy="72000"/>
                </a:xfrm>
                <a:prstGeom prst="rect">
                  <a:avLst/>
                </a:prstGeom>
                <a:solidFill>
                  <a:srgbClr val="156082">
                    <a:alpha val="40000"/>
                  </a:srgb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530"/>
                </a:p>
              </p:txBody>
            </p:sp>
            <p:sp>
              <p:nvSpPr>
                <p:cNvPr id="290" name="ZoneTexte 289">
                  <a:extLst>
                    <a:ext uri="{FF2B5EF4-FFF2-40B4-BE49-F238E27FC236}">
                      <a16:creationId xmlns:a16="http://schemas.microsoft.com/office/drawing/2014/main" id="{C807B035-0890-B59A-800A-49677C0A3370}"/>
                    </a:ext>
                  </a:extLst>
                </p:cNvPr>
                <p:cNvSpPr txBox="1"/>
                <p:nvPr/>
              </p:nvSpPr>
              <p:spPr>
                <a:xfrm>
                  <a:off x="1598787" y="1549405"/>
                  <a:ext cx="1030490" cy="6462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42" dirty="0">
                      <a:solidFill>
                        <a:schemeClr val="accent1"/>
                      </a:solidFill>
                    </a:rPr>
                    <a:t>Zone 4</a:t>
                  </a:r>
                </a:p>
                <a:p>
                  <a:r>
                    <a:rPr lang="en-US" sz="442" dirty="0">
                      <a:solidFill>
                        <a:schemeClr val="accent1"/>
                      </a:solidFill>
                    </a:rPr>
                    <a:t>29 m</a:t>
                  </a:r>
                </a:p>
              </p:txBody>
            </p:sp>
            <p:sp>
              <p:nvSpPr>
                <p:cNvPr id="291" name="ZoneTexte 290">
                  <a:extLst>
                    <a:ext uri="{FF2B5EF4-FFF2-40B4-BE49-F238E27FC236}">
                      <a16:creationId xmlns:a16="http://schemas.microsoft.com/office/drawing/2014/main" id="{AAA660F0-33F1-F1F7-D77D-3CD8D12598CC}"/>
                    </a:ext>
                  </a:extLst>
                </p:cNvPr>
                <p:cNvSpPr txBox="1"/>
                <p:nvPr/>
              </p:nvSpPr>
              <p:spPr>
                <a:xfrm>
                  <a:off x="2841039" y="1415442"/>
                  <a:ext cx="1030490" cy="6462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42" dirty="0">
                      <a:solidFill>
                        <a:schemeClr val="accent1"/>
                      </a:solidFill>
                    </a:rPr>
                    <a:t>Zone 5</a:t>
                  </a:r>
                </a:p>
                <a:p>
                  <a:r>
                    <a:rPr lang="en-US" sz="442" dirty="0">
                      <a:solidFill>
                        <a:schemeClr val="accent1"/>
                      </a:solidFill>
                    </a:rPr>
                    <a:t>24 m</a:t>
                  </a:r>
                </a:p>
              </p:txBody>
            </p:sp>
            <p:sp>
              <p:nvSpPr>
                <p:cNvPr id="292" name="ZoneTexte 291">
                  <a:extLst>
                    <a:ext uri="{FF2B5EF4-FFF2-40B4-BE49-F238E27FC236}">
                      <a16:creationId xmlns:a16="http://schemas.microsoft.com/office/drawing/2014/main" id="{01D75C8B-2D7A-C0DC-6665-7EA144CB8497}"/>
                    </a:ext>
                  </a:extLst>
                </p:cNvPr>
                <p:cNvSpPr txBox="1"/>
                <p:nvPr/>
              </p:nvSpPr>
              <p:spPr>
                <a:xfrm>
                  <a:off x="3722520" y="1410105"/>
                  <a:ext cx="1030490" cy="6462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42" dirty="0">
                      <a:solidFill>
                        <a:schemeClr val="accent1"/>
                      </a:solidFill>
                    </a:rPr>
                    <a:t>Zone 6</a:t>
                  </a:r>
                </a:p>
                <a:p>
                  <a:r>
                    <a:rPr lang="en-US" sz="442" dirty="0">
                      <a:solidFill>
                        <a:schemeClr val="accent1"/>
                      </a:solidFill>
                    </a:rPr>
                    <a:t>21 m</a:t>
                  </a:r>
                </a:p>
              </p:txBody>
            </p:sp>
            <p:cxnSp>
              <p:nvCxnSpPr>
                <p:cNvPr id="293" name="Connecteur droit 292">
                  <a:extLst>
                    <a:ext uri="{FF2B5EF4-FFF2-40B4-BE49-F238E27FC236}">
                      <a16:creationId xmlns:a16="http://schemas.microsoft.com/office/drawing/2014/main" id="{5051424D-2499-B2CA-D88E-C52ED2F39CAC}"/>
                    </a:ext>
                  </a:extLst>
                </p:cNvPr>
                <p:cNvCxnSpPr/>
                <p:nvPr/>
              </p:nvCxnSpPr>
              <p:spPr>
                <a:xfrm rot="8640000" flipH="1" flipV="1">
                  <a:off x="5692623" y="860454"/>
                  <a:ext cx="0" cy="4032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4" name="ZoneTexte 293">
                  <a:extLst>
                    <a:ext uri="{FF2B5EF4-FFF2-40B4-BE49-F238E27FC236}">
                      <a16:creationId xmlns:a16="http://schemas.microsoft.com/office/drawing/2014/main" id="{95FD8438-C63E-E5A2-77EB-D1228C663123}"/>
                    </a:ext>
                  </a:extLst>
                </p:cNvPr>
                <p:cNvSpPr txBox="1"/>
                <p:nvPr/>
              </p:nvSpPr>
              <p:spPr>
                <a:xfrm>
                  <a:off x="5161195" y="1377182"/>
                  <a:ext cx="926174" cy="4149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53" dirty="0">
                      <a:solidFill>
                        <a:schemeClr val="accent1"/>
                      </a:solidFill>
                    </a:rPr>
                    <a:t>Zone 9</a:t>
                  </a:r>
                </a:p>
              </p:txBody>
            </p:sp>
            <p:cxnSp>
              <p:nvCxnSpPr>
                <p:cNvPr id="295" name="Connecteur droit 294">
                  <a:extLst>
                    <a:ext uri="{FF2B5EF4-FFF2-40B4-BE49-F238E27FC236}">
                      <a16:creationId xmlns:a16="http://schemas.microsoft.com/office/drawing/2014/main" id="{9C98C95F-47C3-7980-2E17-F749FB8E200C}"/>
                    </a:ext>
                  </a:extLst>
                </p:cNvPr>
                <p:cNvCxnSpPr/>
                <p:nvPr/>
              </p:nvCxnSpPr>
              <p:spPr>
                <a:xfrm rot="8100000" flipH="1" flipV="1">
                  <a:off x="5413850" y="741478"/>
                  <a:ext cx="0" cy="4572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8" name="Groupe 157">
                <a:extLst>
                  <a:ext uri="{FF2B5EF4-FFF2-40B4-BE49-F238E27FC236}">
                    <a16:creationId xmlns:a16="http://schemas.microsoft.com/office/drawing/2014/main" id="{52EE8FC9-6A68-60EE-0255-4D8732934EC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864785" y="1345284"/>
                <a:ext cx="1950562" cy="1877208"/>
                <a:chOff x="3870321" y="1350980"/>
                <a:chExt cx="1944293" cy="1871174"/>
              </a:xfrm>
            </p:grpSpPr>
            <p:grpSp>
              <p:nvGrpSpPr>
                <p:cNvPr id="163" name="Groupe 162">
                  <a:extLst>
                    <a:ext uri="{FF2B5EF4-FFF2-40B4-BE49-F238E27FC236}">
                      <a16:creationId xmlns:a16="http://schemas.microsoft.com/office/drawing/2014/main" id="{13213545-5834-8920-A53F-ACA3D881112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870321" y="2065043"/>
                  <a:ext cx="1272737" cy="1007250"/>
                  <a:chOff x="1363714" y="1562104"/>
                  <a:chExt cx="3181837" cy="2518124"/>
                </a:xfrm>
              </p:grpSpPr>
              <p:grpSp>
                <p:nvGrpSpPr>
                  <p:cNvPr id="208" name="Groupe 207">
                    <a:extLst>
                      <a:ext uri="{FF2B5EF4-FFF2-40B4-BE49-F238E27FC236}">
                        <a16:creationId xmlns:a16="http://schemas.microsoft.com/office/drawing/2014/main" id="{B35636FF-FBCB-E7F4-FDE4-7EE127DF110A}"/>
                      </a:ext>
                    </a:extLst>
                  </p:cNvPr>
                  <p:cNvGrpSpPr/>
                  <p:nvPr/>
                </p:nvGrpSpPr>
                <p:grpSpPr>
                  <a:xfrm>
                    <a:off x="2025554" y="1562104"/>
                    <a:ext cx="2519997" cy="2249593"/>
                    <a:chOff x="4357506" y="2939774"/>
                    <a:chExt cx="1009774" cy="897196"/>
                  </a:xfrm>
                </p:grpSpPr>
                <p:sp>
                  <p:nvSpPr>
                    <p:cNvPr id="232" name="Rectangle 231">
                      <a:extLst>
                        <a:ext uri="{FF2B5EF4-FFF2-40B4-BE49-F238E27FC236}">
                          <a16:creationId xmlns:a16="http://schemas.microsoft.com/office/drawing/2014/main" id="{A28BB3BA-EC0E-FA38-C219-705DF8B31D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59119" y="3226243"/>
                      <a:ext cx="72000" cy="538415"/>
                    </a:xfrm>
                    <a:prstGeom prst="rect">
                      <a:avLst/>
                    </a:prstGeom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707"/>
                    </a:p>
                  </p:txBody>
                </p:sp>
                <p:sp>
                  <p:nvSpPr>
                    <p:cNvPr id="233" name="Rectangle 232">
                      <a:extLst>
                        <a:ext uri="{FF2B5EF4-FFF2-40B4-BE49-F238E27FC236}">
                          <a16:creationId xmlns:a16="http://schemas.microsoft.com/office/drawing/2014/main" id="{DEB6A442-6B37-EFC1-3980-E98A4D0BCB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46397" y="3156602"/>
                      <a:ext cx="72127" cy="506771"/>
                    </a:xfrm>
                    <a:prstGeom prst="rect">
                      <a:avLst/>
                    </a:prstGeom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707"/>
                    </a:p>
                  </p:txBody>
                </p:sp>
                <p:sp>
                  <p:nvSpPr>
                    <p:cNvPr id="234" name="Rectangle 233">
                      <a:extLst>
                        <a:ext uri="{FF2B5EF4-FFF2-40B4-BE49-F238E27FC236}">
                          <a16:creationId xmlns:a16="http://schemas.microsoft.com/office/drawing/2014/main" id="{CAFBCCB3-1EA5-BBD8-C9D2-B6CFB6A652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57989" y="3764970"/>
                      <a:ext cx="699856" cy="72000"/>
                    </a:xfrm>
                    <a:prstGeom prst="rect">
                      <a:avLst/>
                    </a:prstGeom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707"/>
                    </a:p>
                  </p:txBody>
                </p:sp>
                <p:sp>
                  <p:nvSpPr>
                    <p:cNvPr id="235" name="Rectangle 234">
                      <a:extLst>
                        <a:ext uri="{FF2B5EF4-FFF2-40B4-BE49-F238E27FC236}">
                          <a16:creationId xmlns:a16="http://schemas.microsoft.com/office/drawing/2014/main" id="{F67A629D-26CB-7129-25EE-0A25CDDA24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9344" y="2939774"/>
                      <a:ext cx="180317" cy="72000"/>
                    </a:xfrm>
                    <a:prstGeom prst="rect">
                      <a:avLst/>
                    </a:prstGeom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707"/>
                    </a:p>
                  </p:txBody>
                </p:sp>
                <p:sp>
                  <p:nvSpPr>
                    <p:cNvPr id="236" name="Rectangle 235">
                      <a:extLst>
                        <a:ext uri="{FF2B5EF4-FFF2-40B4-BE49-F238E27FC236}">
                          <a16:creationId xmlns:a16="http://schemas.microsoft.com/office/drawing/2014/main" id="{645226FE-D634-A549-1A7B-B4B6274504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57506" y="3154024"/>
                      <a:ext cx="1009774" cy="71805"/>
                    </a:xfrm>
                    <a:prstGeom prst="rect">
                      <a:avLst/>
                    </a:prstGeom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707"/>
                    </a:p>
                  </p:txBody>
                </p:sp>
                <p:sp>
                  <p:nvSpPr>
                    <p:cNvPr id="237" name="Rectangle 236">
                      <a:extLst>
                        <a:ext uri="{FF2B5EF4-FFF2-40B4-BE49-F238E27FC236}">
                          <a16:creationId xmlns:a16="http://schemas.microsoft.com/office/drawing/2014/main" id="{A23C2AA3-E713-B8AD-15A8-C5E39C05DD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1228" y="3154643"/>
                      <a:ext cx="180317" cy="72000"/>
                    </a:xfrm>
                    <a:prstGeom prst="rect">
                      <a:avLst/>
                    </a:prstGeom>
                    <a:solidFill>
                      <a:srgbClr val="C1E5F5"/>
                    </a:solidFill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707"/>
                    </a:p>
                  </p:txBody>
                </p:sp>
              </p:grpSp>
              <p:sp>
                <p:nvSpPr>
                  <p:cNvPr id="209" name="Ellipse 208">
                    <a:extLst>
                      <a:ext uri="{FF2B5EF4-FFF2-40B4-BE49-F238E27FC236}">
                        <a16:creationId xmlns:a16="http://schemas.microsoft.com/office/drawing/2014/main" id="{3279CE85-43C5-6C9C-AD0B-5DD0E13A8256}"/>
                      </a:ext>
                    </a:extLst>
                  </p:cNvPr>
                  <p:cNvSpPr/>
                  <p:nvPr/>
                </p:nvSpPr>
                <p:spPr>
                  <a:xfrm>
                    <a:off x="2739123" y="2814834"/>
                    <a:ext cx="720000" cy="720001"/>
                  </a:xfrm>
                  <a:prstGeom prst="ellipse">
                    <a:avLst/>
                  </a:prstGeom>
                  <a:solidFill>
                    <a:srgbClr val="00B050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07"/>
                  </a:p>
                </p:txBody>
              </p:sp>
              <p:grpSp>
                <p:nvGrpSpPr>
                  <p:cNvPr id="210" name="Groupe 209">
                    <a:extLst>
                      <a:ext uri="{FF2B5EF4-FFF2-40B4-BE49-F238E27FC236}">
                        <a16:creationId xmlns:a16="http://schemas.microsoft.com/office/drawing/2014/main" id="{BE9B399C-7C16-38E4-D402-0BE1A6EC7051}"/>
                      </a:ext>
                    </a:extLst>
                  </p:cNvPr>
                  <p:cNvGrpSpPr/>
                  <p:nvPr/>
                </p:nvGrpSpPr>
                <p:grpSpPr>
                  <a:xfrm>
                    <a:off x="2820258" y="3077064"/>
                    <a:ext cx="326355" cy="1003164"/>
                    <a:chOff x="2845658" y="3055633"/>
                    <a:chExt cx="326355" cy="1003164"/>
                  </a:xfrm>
                </p:grpSpPr>
                <p:cxnSp>
                  <p:nvCxnSpPr>
                    <p:cNvPr id="226" name="Connecteur droit 225">
                      <a:extLst>
                        <a:ext uri="{FF2B5EF4-FFF2-40B4-BE49-F238E27FC236}">
                          <a16:creationId xmlns:a16="http://schemas.microsoft.com/office/drawing/2014/main" id="{4B3E71A9-5F4B-C7CD-F58E-17FCF6F3A3D3}"/>
                        </a:ext>
                      </a:extLst>
                    </p:cNvPr>
                    <p:cNvCxnSpPr/>
                    <p:nvPr/>
                  </p:nvCxnSpPr>
                  <p:spPr>
                    <a:xfrm rot="21300000" flipH="1">
                      <a:off x="3172013" y="3158797"/>
                      <a:ext cx="0" cy="90000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7" name="Connecteur droit 226">
                      <a:extLst>
                        <a:ext uri="{FF2B5EF4-FFF2-40B4-BE49-F238E27FC236}">
                          <a16:creationId xmlns:a16="http://schemas.microsoft.com/office/drawing/2014/main" id="{41E81515-B880-80BC-6567-24532B46D1AB}"/>
                        </a:ext>
                      </a:extLst>
                    </p:cNvPr>
                    <p:cNvCxnSpPr/>
                    <p:nvPr/>
                  </p:nvCxnSpPr>
                  <p:spPr>
                    <a:xfrm rot="2400000" flipH="1">
                      <a:off x="2845658" y="3055633"/>
                      <a:ext cx="0" cy="90000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8" name="Connecteur droit 227">
                      <a:extLst>
                        <a:ext uri="{FF2B5EF4-FFF2-40B4-BE49-F238E27FC236}">
                          <a16:creationId xmlns:a16="http://schemas.microsoft.com/office/drawing/2014/main" id="{C342C514-AABF-5803-E79D-03041CC72F8A}"/>
                        </a:ext>
                      </a:extLst>
                    </p:cNvPr>
                    <p:cNvCxnSpPr/>
                    <p:nvPr/>
                  </p:nvCxnSpPr>
                  <p:spPr>
                    <a:xfrm rot="240000" flipH="1">
                      <a:off x="3104432" y="3158335"/>
                      <a:ext cx="0" cy="90000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9" name="Connecteur droit 228">
                      <a:extLst>
                        <a:ext uri="{FF2B5EF4-FFF2-40B4-BE49-F238E27FC236}">
                          <a16:creationId xmlns:a16="http://schemas.microsoft.com/office/drawing/2014/main" id="{9DA4AA61-9A73-9576-5428-3AF04D1E8100}"/>
                        </a:ext>
                      </a:extLst>
                    </p:cNvPr>
                    <p:cNvCxnSpPr/>
                    <p:nvPr/>
                  </p:nvCxnSpPr>
                  <p:spPr>
                    <a:xfrm rot="780000" flipH="1">
                      <a:off x="3036254" y="3143505"/>
                      <a:ext cx="0" cy="90000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0" name="Connecteur droit 229">
                      <a:extLst>
                        <a:ext uri="{FF2B5EF4-FFF2-40B4-BE49-F238E27FC236}">
                          <a16:creationId xmlns:a16="http://schemas.microsoft.com/office/drawing/2014/main" id="{694549DF-FC84-851A-ED37-14218AE326CB}"/>
                        </a:ext>
                      </a:extLst>
                    </p:cNvPr>
                    <p:cNvCxnSpPr/>
                    <p:nvPr/>
                  </p:nvCxnSpPr>
                  <p:spPr>
                    <a:xfrm rot="1320000" flipH="1">
                      <a:off x="2966162" y="3121758"/>
                      <a:ext cx="0" cy="90000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1" name="Connecteur droit 230">
                      <a:extLst>
                        <a:ext uri="{FF2B5EF4-FFF2-40B4-BE49-F238E27FC236}">
                          <a16:creationId xmlns:a16="http://schemas.microsoft.com/office/drawing/2014/main" id="{3F7F28F5-43E6-6A31-EA2C-CBF8D6C88525}"/>
                        </a:ext>
                      </a:extLst>
                    </p:cNvPr>
                    <p:cNvCxnSpPr/>
                    <p:nvPr/>
                  </p:nvCxnSpPr>
                  <p:spPr>
                    <a:xfrm rot="1860000" flipH="1">
                      <a:off x="2900496" y="3092660"/>
                      <a:ext cx="0" cy="90000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11" name="Rectangle 210">
                    <a:extLst>
                      <a:ext uri="{FF2B5EF4-FFF2-40B4-BE49-F238E27FC236}">
                        <a16:creationId xmlns:a16="http://schemas.microsoft.com/office/drawing/2014/main" id="{EAB19F42-AC26-62F8-2EE4-CB7C9EC4DDCE}"/>
                      </a:ext>
                    </a:extLst>
                  </p:cNvPr>
                  <p:cNvSpPr/>
                  <p:nvPr/>
                </p:nvSpPr>
                <p:spPr>
                  <a:xfrm>
                    <a:off x="2739857" y="2364842"/>
                    <a:ext cx="720000" cy="450000"/>
                  </a:xfrm>
                  <a:prstGeom prst="rect">
                    <a:avLst/>
                  </a:prstGeom>
                  <a:noFill/>
                  <a:ln w="12700"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07"/>
                  </a:p>
                </p:txBody>
              </p:sp>
              <p:sp>
                <p:nvSpPr>
                  <p:cNvPr id="212" name="Rectangle 211">
                    <a:extLst>
                      <a:ext uri="{FF2B5EF4-FFF2-40B4-BE49-F238E27FC236}">
                        <a16:creationId xmlns:a16="http://schemas.microsoft.com/office/drawing/2014/main" id="{9E0624F3-6615-5135-5902-4111B463F501}"/>
                      </a:ext>
                    </a:extLst>
                  </p:cNvPr>
                  <p:cNvSpPr/>
                  <p:nvPr/>
                </p:nvSpPr>
                <p:spPr>
                  <a:xfrm>
                    <a:off x="2287775" y="2807804"/>
                    <a:ext cx="450000" cy="756000"/>
                  </a:xfrm>
                  <a:prstGeom prst="rect">
                    <a:avLst/>
                  </a:prstGeom>
                  <a:noFill/>
                  <a:ln w="12700"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07"/>
                  </a:p>
                </p:txBody>
              </p:sp>
              <p:sp>
                <p:nvSpPr>
                  <p:cNvPr id="213" name="Rectangle 212">
                    <a:extLst>
                      <a:ext uri="{FF2B5EF4-FFF2-40B4-BE49-F238E27FC236}">
                        <a16:creationId xmlns:a16="http://schemas.microsoft.com/office/drawing/2014/main" id="{64860C1C-F7A5-C0A7-E767-FC439D903662}"/>
                      </a:ext>
                    </a:extLst>
                  </p:cNvPr>
                  <p:cNvSpPr/>
                  <p:nvPr/>
                </p:nvSpPr>
                <p:spPr>
                  <a:xfrm>
                    <a:off x="2736682" y="2810978"/>
                    <a:ext cx="828000" cy="828000"/>
                  </a:xfrm>
                  <a:prstGeom prst="rect">
                    <a:avLst/>
                  </a:prstGeom>
                  <a:noFill/>
                  <a:ln w="12700"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07"/>
                  </a:p>
                </p:txBody>
              </p:sp>
              <p:sp>
                <p:nvSpPr>
                  <p:cNvPr id="214" name="Rectangle 213">
                    <a:extLst>
                      <a:ext uri="{FF2B5EF4-FFF2-40B4-BE49-F238E27FC236}">
                        <a16:creationId xmlns:a16="http://schemas.microsoft.com/office/drawing/2014/main" id="{260B6CEF-F073-B384-39DF-46448D3BD023}"/>
                      </a:ext>
                    </a:extLst>
                  </p:cNvPr>
                  <p:cNvSpPr/>
                  <p:nvPr/>
                </p:nvSpPr>
                <p:spPr>
                  <a:xfrm>
                    <a:off x="2286880" y="1565086"/>
                    <a:ext cx="450000" cy="1242000"/>
                  </a:xfrm>
                  <a:prstGeom prst="rect">
                    <a:avLst/>
                  </a:prstGeom>
                  <a:noFill/>
                  <a:ln w="12700"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07"/>
                  </a:p>
                </p:txBody>
              </p:sp>
              <p:sp>
                <p:nvSpPr>
                  <p:cNvPr id="215" name="ZoneTexte 214">
                    <a:extLst>
                      <a:ext uri="{FF2B5EF4-FFF2-40B4-BE49-F238E27FC236}">
                        <a16:creationId xmlns:a16="http://schemas.microsoft.com/office/drawing/2014/main" id="{E7EC38FB-C70B-994A-F63E-A751ABF3115F}"/>
                      </a:ext>
                    </a:extLst>
                  </p:cNvPr>
                  <p:cNvSpPr txBox="1"/>
                  <p:nvPr/>
                </p:nvSpPr>
                <p:spPr>
                  <a:xfrm>
                    <a:off x="2782735" y="2322538"/>
                    <a:ext cx="923196" cy="41358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53" dirty="0">
                        <a:solidFill>
                          <a:schemeClr val="accent1"/>
                        </a:solidFill>
                      </a:rPr>
                      <a:t>Zone 2</a:t>
                    </a:r>
                  </a:p>
                </p:txBody>
              </p:sp>
              <p:sp>
                <p:nvSpPr>
                  <p:cNvPr id="216" name="ZoneTexte 215">
                    <a:extLst>
                      <a:ext uri="{FF2B5EF4-FFF2-40B4-BE49-F238E27FC236}">
                        <a16:creationId xmlns:a16="http://schemas.microsoft.com/office/drawing/2014/main" id="{D246B6A6-5665-7753-1234-59386CB90902}"/>
                      </a:ext>
                    </a:extLst>
                  </p:cNvPr>
                  <p:cNvSpPr txBox="1"/>
                  <p:nvPr/>
                </p:nvSpPr>
                <p:spPr>
                  <a:xfrm>
                    <a:off x="3128812" y="3468254"/>
                    <a:ext cx="923196" cy="41358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53" dirty="0">
                        <a:solidFill>
                          <a:schemeClr val="accent1"/>
                        </a:solidFill>
                      </a:rPr>
                      <a:t>Zone 1</a:t>
                    </a:r>
                  </a:p>
                </p:txBody>
              </p:sp>
              <p:sp>
                <p:nvSpPr>
                  <p:cNvPr id="217" name="ZoneTexte 216">
                    <a:extLst>
                      <a:ext uri="{FF2B5EF4-FFF2-40B4-BE49-F238E27FC236}">
                        <a16:creationId xmlns:a16="http://schemas.microsoft.com/office/drawing/2014/main" id="{CB6A02E1-A5DF-D5A6-D1EA-75E159E7DC28}"/>
                      </a:ext>
                    </a:extLst>
                  </p:cNvPr>
                  <p:cNvSpPr txBox="1"/>
                  <p:nvPr/>
                </p:nvSpPr>
                <p:spPr>
                  <a:xfrm>
                    <a:off x="2227364" y="2766577"/>
                    <a:ext cx="923196" cy="41358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53" dirty="0">
                        <a:solidFill>
                          <a:schemeClr val="accent1"/>
                        </a:solidFill>
                      </a:rPr>
                      <a:t>Zone 3</a:t>
                    </a:r>
                  </a:p>
                </p:txBody>
              </p:sp>
              <p:sp>
                <p:nvSpPr>
                  <p:cNvPr id="218" name="ZoneTexte 217">
                    <a:extLst>
                      <a:ext uri="{FF2B5EF4-FFF2-40B4-BE49-F238E27FC236}">
                        <a16:creationId xmlns:a16="http://schemas.microsoft.com/office/drawing/2014/main" id="{C640A62B-E819-0F29-5DAF-674C9E570739}"/>
                      </a:ext>
                    </a:extLst>
                  </p:cNvPr>
                  <p:cNvSpPr txBox="1"/>
                  <p:nvPr/>
                </p:nvSpPr>
                <p:spPr>
                  <a:xfrm>
                    <a:off x="2213795" y="1699819"/>
                    <a:ext cx="923196" cy="41358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53" dirty="0">
                        <a:solidFill>
                          <a:schemeClr val="accent1"/>
                        </a:solidFill>
                      </a:rPr>
                      <a:t>Zone 4</a:t>
                    </a:r>
                  </a:p>
                </p:txBody>
              </p:sp>
              <p:cxnSp>
                <p:nvCxnSpPr>
                  <p:cNvPr id="219" name="Connecteur droit 218">
                    <a:extLst>
                      <a:ext uri="{FF2B5EF4-FFF2-40B4-BE49-F238E27FC236}">
                        <a16:creationId xmlns:a16="http://schemas.microsoft.com/office/drawing/2014/main" id="{8C9FFE3F-61D9-DDEC-AAEB-624FBEBAD500}"/>
                      </a:ext>
                    </a:extLst>
                  </p:cNvPr>
                  <p:cNvCxnSpPr/>
                  <p:nvPr/>
                </p:nvCxnSpPr>
                <p:spPr>
                  <a:xfrm>
                    <a:off x="1641176" y="3395493"/>
                    <a:ext cx="180042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  <a:headEnd type="oval" w="sm" len="sm"/>
                    <a:tailEnd type="oval" w="sm" len="sm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0" name="ZoneTexte 219">
                    <a:extLst>
                      <a:ext uri="{FF2B5EF4-FFF2-40B4-BE49-F238E27FC236}">
                        <a16:creationId xmlns:a16="http://schemas.microsoft.com/office/drawing/2014/main" id="{6AA5E9B8-537F-3C71-DE7E-E1F5B11D76C5}"/>
                      </a:ext>
                    </a:extLst>
                  </p:cNvPr>
                  <p:cNvSpPr txBox="1"/>
                  <p:nvPr/>
                </p:nvSpPr>
                <p:spPr>
                  <a:xfrm>
                    <a:off x="1363714" y="2815620"/>
                    <a:ext cx="914154" cy="49044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53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 m</a:t>
                    </a:r>
                    <a:r>
                      <a:rPr lang="en-US" sz="530" baseline="30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</a:t>
                    </a:r>
                    <a:endParaRPr lang="en-US" sz="53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cxnSp>
                <p:nvCxnSpPr>
                  <p:cNvPr id="221" name="Connecteur droit 220">
                    <a:extLst>
                      <a:ext uri="{FF2B5EF4-FFF2-40B4-BE49-F238E27FC236}">
                        <a16:creationId xmlns:a16="http://schemas.microsoft.com/office/drawing/2014/main" id="{C6C04552-3084-9462-77F6-2AC722552711}"/>
                      </a:ext>
                    </a:extLst>
                  </p:cNvPr>
                  <p:cNvCxnSpPr/>
                  <p:nvPr/>
                </p:nvCxnSpPr>
                <p:spPr>
                  <a:xfrm>
                    <a:off x="1641176" y="3216381"/>
                    <a:ext cx="0" cy="180042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  <a:headEnd type="oval" w="sm" len="sm"/>
                    <a:tailEnd type="oval" w="sm" len="sm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2" name="ZoneTexte 221">
                    <a:extLst>
                      <a:ext uri="{FF2B5EF4-FFF2-40B4-BE49-F238E27FC236}">
                        <a16:creationId xmlns:a16="http://schemas.microsoft.com/office/drawing/2014/main" id="{DE0CEDA1-72A1-212A-CDCF-0EB572699253}"/>
                      </a:ext>
                    </a:extLst>
                  </p:cNvPr>
                  <p:cNvSpPr txBox="1"/>
                  <p:nvPr/>
                </p:nvSpPr>
                <p:spPr>
                  <a:xfrm>
                    <a:off x="2782735" y="2227267"/>
                    <a:ext cx="923196" cy="41358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53" dirty="0">
                        <a:solidFill>
                          <a:schemeClr val="accent1"/>
                        </a:solidFill>
                      </a:rPr>
                      <a:t>Zone 5</a:t>
                    </a:r>
                  </a:p>
                </p:txBody>
              </p:sp>
              <p:sp>
                <p:nvSpPr>
                  <p:cNvPr id="223" name="ZoneTexte 222">
                    <a:extLst>
                      <a:ext uri="{FF2B5EF4-FFF2-40B4-BE49-F238E27FC236}">
                        <a16:creationId xmlns:a16="http://schemas.microsoft.com/office/drawing/2014/main" id="{309D1CCA-8BC3-2F15-1F68-CA511D50DA22}"/>
                      </a:ext>
                    </a:extLst>
                  </p:cNvPr>
                  <p:cNvSpPr txBox="1"/>
                  <p:nvPr/>
                </p:nvSpPr>
                <p:spPr>
                  <a:xfrm>
                    <a:off x="2201617" y="3474485"/>
                    <a:ext cx="923196" cy="41358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53" dirty="0">
                        <a:solidFill>
                          <a:schemeClr val="accent1"/>
                        </a:solidFill>
                      </a:rPr>
                      <a:t>Zone 5</a:t>
                    </a:r>
                  </a:p>
                </p:txBody>
              </p:sp>
              <p:sp>
                <p:nvSpPr>
                  <p:cNvPr id="224" name="ZoneTexte 223">
                    <a:extLst>
                      <a:ext uri="{FF2B5EF4-FFF2-40B4-BE49-F238E27FC236}">
                        <a16:creationId xmlns:a16="http://schemas.microsoft.com/office/drawing/2014/main" id="{537C0BED-66C4-0B4A-6766-FB72185C995A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1808863" y="2238323"/>
                    <a:ext cx="923196" cy="41358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53" dirty="0">
                        <a:solidFill>
                          <a:schemeClr val="accent1"/>
                        </a:solidFill>
                      </a:rPr>
                      <a:t>Zone 5</a:t>
                    </a:r>
                  </a:p>
                </p:txBody>
              </p:sp>
              <p:sp>
                <p:nvSpPr>
                  <p:cNvPr id="225" name="ZoneTexte 224">
                    <a:extLst>
                      <a:ext uri="{FF2B5EF4-FFF2-40B4-BE49-F238E27FC236}">
                        <a16:creationId xmlns:a16="http://schemas.microsoft.com/office/drawing/2014/main" id="{B913B8E9-7B94-8DF0-92A2-C9198185AC4B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3064806" y="2238323"/>
                    <a:ext cx="923196" cy="41358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53" dirty="0">
                        <a:solidFill>
                          <a:schemeClr val="accent1"/>
                        </a:solidFill>
                      </a:rPr>
                      <a:t>Zone 5</a:t>
                    </a:r>
                  </a:p>
                </p:txBody>
              </p:sp>
            </p:grpSp>
            <p:grpSp>
              <p:nvGrpSpPr>
                <p:cNvPr id="164" name="Groupe 163">
                  <a:extLst>
                    <a:ext uri="{FF2B5EF4-FFF2-40B4-BE49-F238E27FC236}">
                      <a16:creationId xmlns:a16="http://schemas.microsoft.com/office/drawing/2014/main" id="{899D9E09-023B-404E-22BA-24C5ABD9496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 flipH="1">
                  <a:off x="4816302" y="2223843"/>
                  <a:ext cx="1159789" cy="836834"/>
                  <a:chOff x="1485526" y="1982214"/>
                  <a:chExt cx="2907685" cy="2098014"/>
                </a:xfrm>
              </p:grpSpPr>
              <p:grpSp>
                <p:nvGrpSpPr>
                  <p:cNvPr id="181" name="Groupe 180">
                    <a:extLst>
                      <a:ext uri="{FF2B5EF4-FFF2-40B4-BE49-F238E27FC236}">
                        <a16:creationId xmlns:a16="http://schemas.microsoft.com/office/drawing/2014/main" id="{63E06D53-C67F-A1C1-0382-1EF59BD2E5E9}"/>
                      </a:ext>
                    </a:extLst>
                  </p:cNvPr>
                  <p:cNvGrpSpPr/>
                  <p:nvPr/>
                </p:nvGrpSpPr>
                <p:grpSpPr>
                  <a:xfrm>
                    <a:off x="1500049" y="2280380"/>
                    <a:ext cx="2893162" cy="1531301"/>
                    <a:chOff x="4146929" y="3226243"/>
                    <a:chExt cx="1159302" cy="610723"/>
                  </a:xfrm>
                </p:grpSpPr>
                <p:sp>
                  <p:nvSpPr>
                    <p:cNvPr id="202" name="Rectangle 201">
                      <a:extLst>
                        <a:ext uri="{FF2B5EF4-FFF2-40B4-BE49-F238E27FC236}">
                          <a16:creationId xmlns:a16="http://schemas.microsoft.com/office/drawing/2014/main" id="{E1678426-923B-28F7-9A92-E451017772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59119" y="3226243"/>
                      <a:ext cx="72000" cy="538415"/>
                    </a:xfrm>
                    <a:prstGeom prst="rect">
                      <a:avLst/>
                    </a:prstGeom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707"/>
                    </a:p>
                  </p:txBody>
                </p:sp>
                <p:sp>
                  <p:nvSpPr>
                    <p:cNvPr id="203" name="Rectangle 202">
                      <a:extLst>
                        <a:ext uri="{FF2B5EF4-FFF2-40B4-BE49-F238E27FC236}">
                          <a16:creationId xmlns:a16="http://schemas.microsoft.com/office/drawing/2014/main" id="{547AF3DF-8A91-9427-1717-FBE0D5BE89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91031" y="3507072"/>
                      <a:ext cx="72331" cy="299451"/>
                    </a:xfrm>
                    <a:prstGeom prst="rect">
                      <a:avLst/>
                    </a:prstGeom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707"/>
                    </a:p>
                  </p:txBody>
                </p:sp>
                <p:sp>
                  <p:nvSpPr>
                    <p:cNvPr id="204" name="Rectangle 203">
                      <a:extLst>
                        <a:ext uri="{FF2B5EF4-FFF2-40B4-BE49-F238E27FC236}">
                          <a16:creationId xmlns:a16="http://schemas.microsoft.com/office/drawing/2014/main" id="{A9AF19E8-17AF-ACC7-4923-6AD62712A7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59140" y="3764966"/>
                      <a:ext cx="904137" cy="72000"/>
                    </a:xfrm>
                    <a:prstGeom prst="rect">
                      <a:avLst/>
                    </a:prstGeom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707"/>
                    </a:p>
                  </p:txBody>
                </p:sp>
                <p:sp>
                  <p:nvSpPr>
                    <p:cNvPr id="205" name="Rectangle 204">
                      <a:extLst>
                        <a:ext uri="{FF2B5EF4-FFF2-40B4-BE49-F238E27FC236}">
                          <a16:creationId xmlns:a16="http://schemas.microsoft.com/office/drawing/2014/main" id="{014216E3-F8C8-2536-8C70-93AD0A8CCF2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093363" y="3311810"/>
                      <a:ext cx="179472" cy="72339"/>
                    </a:xfrm>
                    <a:prstGeom prst="rect">
                      <a:avLst/>
                    </a:prstGeom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707"/>
                    </a:p>
                  </p:txBody>
                </p:sp>
                <p:sp>
                  <p:nvSpPr>
                    <p:cNvPr id="206" name="Rectangle 205">
                      <a:extLst>
                        <a:ext uri="{FF2B5EF4-FFF2-40B4-BE49-F238E27FC236}">
                          <a16:creationId xmlns:a16="http://schemas.microsoft.com/office/drawing/2014/main" id="{5BC4B1D4-0CC3-B35F-2D11-B11B41E99B97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303002" y="3308621"/>
                      <a:ext cx="179472" cy="72339"/>
                    </a:xfrm>
                    <a:prstGeom prst="rect">
                      <a:avLst/>
                    </a:prstGeom>
                    <a:solidFill>
                      <a:srgbClr val="C1E5F5"/>
                    </a:solidFill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707"/>
                    </a:p>
                  </p:txBody>
                </p:sp>
                <p:sp>
                  <p:nvSpPr>
                    <p:cNvPr id="207" name="Rectangle 206">
                      <a:extLst>
                        <a:ext uri="{FF2B5EF4-FFF2-40B4-BE49-F238E27FC236}">
                          <a16:creationId xmlns:a16="http://schemas.microsoft.com/office/drawing/2014/main" id="{9D8BACE2-E999-248D-6955-306F8A6816F8}"/>
                        </a:ext>
                      </a:extLst>
                    </p:cNvPr>
                    <p:cNvSpPr/>
                    <p:nvPr/>
                  </p:nvSpPr>
                  <p:spPr>
                    <a:xfrm rot="18750040">
                      <a:off x="5005969" y="3092287"/>
                      <a:ext cx="71992" cy="528533"/>
                    </a:xfrm>
                    <a:prstGeom prst="rect">
                      <a:avLst/>
                    </a:prstGeom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707"/>
                    </a:p>
                  </p:txBody>
                </p:sp>
              </p:grpSp>
              <p:sp>
                <p:nvSpPr>
                  <p:cNvPr id="182" name="Ellipse 181">
                    <a:extLst>
                      <a:ext uri="{FF2B5EF4-FFF2-40B4-BE49-F238E27FC236}">
                        <a16:creationId xmlns:a16="http://schemas.microsoft.com/office/drawing/2014/main" id="{C8860F6E-BA4C-3B8A-4E3A-BC3BE566B43A}"/>
                      </a:ext>
                    </a:extLst>
                  </p:cNvPr>
                  <p:cNvSpPr/>
                  <p:nvPr/>
                </p:nvSpPr>
                <p:spPr>
                  <a:xfrm>
                    <a:off x="2739123" y="2814834"/>
                    <a:ext cx="720000" cy="720001"/>
                  </a:xfrm>
                  <a:prstGeom prst="ellipse">
                    <a:avLst/>
                  </a:prstGeom>
                  <a:solidFill>
                    <a:srgbClr val="00B050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07"/>
                  </a:p>
                </p:txBody>
              </p:sp>
              <p:grpSp>
                <p:nvGrpSpPr>
                  <p:cNvPr id="183" name="Groupe 182">
                    <a:extLst>
                      <a:ext uri="{FF2B5EF4-FFF2-40B4-BE49-F238E27FC236}">
                        <a16:creationId xmlns:a16="http://schemas.microsoft.com/office/drawing/2014/main" id="{ECB7C86A-E98B-CFBC-417D-7E63CD5858ED}"/>
                      </a:ext>
                    </a:extLst>
                  </p:cNvPr>
                  <p:cNvGrpSpPr/>
                  <p:nvPr/>
                </p:nvGrpSpPr>
                <p:grpSpPr>
                  <a:xfrm>
                    <a:off x="2820258" y="3077064"/>
                    <a:ext cx="326355" cy="1003164"/>
                    <a:chOff x="2845658" y="3055633"/>
                    <a:chExt cx="326355" cy="1003164"/>
                  </a:xfrm>
                </p:grpSpPr>
                <p:cxnSp>
                  <p:nvCxnSpPr>
                    <p:cNvPr id="196" name="Connecteur droit 195">
                      <a:extLst>
                        <a:ext uri="{FF2B5EF4-FFF2-40B4-BE49-F238E27FC236}">
                          <a16:creationId xmlns:a16="http://schemas.microsoft.com/office/drawing/2014/main" id="{5F5334C9-99B7-BA52-A364-8BE40861CCFE}"/>
                        </a:ext>
                      </a:extLst>
                    </p:cNvPr>
                    <p:cNvCxnSpPr/>
                    <p:nvPr/>
                  </p:nvCxnSpPr>
                  <p:spPr>
                    <a:xfrm rot="21300000" flipH="1">
                      <a:off x="3172013" y="3158797"/>
                      <a:ext cx="0" cy="90000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7" name="Connecteur droit 196">
                      <a:extLst>
                        <a:ext uri="{FF2B5EF4-FFF2-40B4-BE49-F238E27FC236}">
                          <a16:creationId xmlns:a16="http://schemas.microsoft.com/office/drawing/2014/main" id="{03B79362-5B46-32E4-23C6-6078B4232094}"/>
                        </a:ext>
                      </a:extLst>
                    </p:cNvPr>
                    <p:cNvCxnSpPr/>
                    <p:nvPr/>
                  </p:nvCxnSpPr>
                  <p:spPr>
                    <a:xfrm rot="2400000" flipH="1">
                      <a:off x="2845658" y="3055633"/>
                      <a:ext cx="0" cy="90000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8" name="Connecteur droit 197">
                      <a:extLst>
                        <a:ext uri="{FF2B5EF4-FFF2-40B4-BE49-F238E27FC236}">
                          <a16:creationId xmlns:a16="http://schemas.microsoft.com/office/drawing/2014/main" id="{DF7A3178-15BA-3B80-5EF2-A6267976F6F9}"/>
                        </a:ext>
                      </a:extLst>
                    </p:cNvPr>
                    <p:cNvCxnSpPr/>
                    <p:nvPr/>
                  </p:nvCxnSpPr>
                  <p:spPr>
                    <a:xfrm rot="240000" flipH="1">
                      <a:off x="3104432" y="3158335"/>
                      <a:ext cx="0" cy="90000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9" name="Connecteur droit 198">
                      <a:extLst>
                        <a:ext uri="{FF2B5EF4-FFF2-40B4-BE49-F238E27FC236}">
                          <a16:creationId xmlns:a16="http://schemas.microsoft.com/office/drawing/2014/main" id="{AEA40BED-222B-9567-33C5-E3C1693CE5DD}"/>
                        </a:ext>
                      </a:extLst>
                    </p:cNvPr>
                    <p:cNvCxnSpPr/>
                    <p:nvPr/>
                  </p:nvCxnSpPr>
                  <p:spPr>
                    <a:xfrm rot="780000" flipH="1">
                      <a:off x="3036254" y="3143505"/>
                      <a:ext cx="0" cy="90000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0" name="Connecteur droit 199">
                      <a:extLst>
                        <a:ext uri="{FF2B5EF4-FFF2-40B4-BE49-F238E27FC236}">
                          <a16:creationId xmlns:a16="http://schemas.microsoft.com/office/drawing/2014/main" id="{EEC28A0F-8930-1996-6537-F47DEB19DD83}"/>
                        </a:ext>
                      </a:extLst>
                    </p:cNvPr>
                    <p:cNvCxnSpPr/>
                    <p:nvPr/>
                  </p:nvCxnSpPr>
                  <p:spPr>
                    <a:xfrm rot="1320000" flipH="1">
                      <a:off x="2966162" y="3121758"/>
                      <a:ext cx="0" cy="90000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1" name="Connecteur droit 200">
                      <a:extLst>
                        <a:ext uri="{FF2B5EF4-FFF2-40B4-BE49-F238E27FC236}">
                          <a16:creationId xmlns:a16="http://schemas.microsoft.com/office/drawing/2014/main" id="{C3795164-F76D-AEE7-E79A-63E46C438A77}"/>
                        </a:ext>
                      </a:extLst>
                    </p:cNvPr>
                    <p:cNvCxnSpPr/>
                    <p:nvPr/>
                  </p:nvCxnSpPr>
                  <p:spPr>
                    <a:xfrm rot="1860000" flipH="1">
                      <a:off x="2900496" y="3092660"/>
                      <a:ext cx="0" cy="90000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84" name="Rectangle 183">
                    <a:extLst>
                      <a:ext uri="{FF2B5EF4-FFF2-40B4-BE49-F238E27FC236}">
                        <a16:creationId xmlns:a16="http://schemas.microsoft.com/office/drawing/2014/main" id="{34E50AED-CF4C-E116-A324-7058E9F56CF6}"/>
                      </a:ext>
                    </a:extLst>
                  </p:cNvPr>
                  <p:cNvSpPr/>
                  <p:nvPr/>
                </p:nvSpPr>
                <p:spPr>
                  <a:xfrm>
                    <a:off x="2730430" y="2355415"/>
                    <a:ext cx="720000" cy="450000"/>
                  </a:xfrm>
                  <a:prstGeom prst="rect">
                    <a:avLst/>
                  </a:prstGeom>
                  <a:noFill/>
                  <a:ln w="12700"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07"/>
                  </a:p>
                </p:txBody>
              </p:sp>
              <p:sp>
                <p:nvSpPr>
                  <p:cNvPr id="185" name="Rectangle 184">
                    <a:extLst>
                      <a:ext uri="{FF2B5EF4-FFF2-40B4-BE49-F238E27FC236}">
                        <a16:creationId xmlns:a16="http://schemas.microsoft.com/office/drawing/2014/main" id="{0F3B14A4-7E01-905F-ED50-341868C79DE1}"/>
                      </a:ext>
                    </a:extLst>
                  </p:cNvPr>
                  <p:cNvSpPr/>
                  <p:nvPr/>
                </p:nvSpPr>
                <p:spPr>
                  <a:xfrm>
                    <a:off x="2287775" y="2807804"/>
                    <a:ext cx="450000" cy="756000"/>
                  </a:xfrm>
                  <a:prstGeom prst="rect">
                    <a:avLst/>
                  </a:prstGeom>
                  <a:noFill/>
                  <a:ln w="12700"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07"/>
                  </a:p>
                </p:txBody>
              </p:sp>
              <p:sp>
                <p:nvSpPr>
                  <p:cNvPr id="186" name="Rectangle 185">
                    <a:extLst>
                      <a:ext uri="{FF2B5EF4-FFF2-40B4-BE49-F238E27FC236}">
                        <a16:creationId xmlns:a16="http://schemas.microsoft.com/office/drawing/2014/main" id="{86528D0E-3CF6-0698-6701-0F8C668F65E8}"/>
                      </a:ext>
                    </a:extLst>
                  </p:cNvPr>
                  <p:cNvSpPr/>
                  <p:nvPr/>
                </p:nvSpPr>
                <p:spPr>
                  <a:xfrm>
                    <a:off x="2736682" y="2810978"/>
                    <a:ext cx="828000" cy="828000"/>
                  </a:xfrm>
                  <a:prstGeom prst="rect">
                    <a:avLst/>
                  </a:prstGeom>
                  <a:noFill/>
                  <a:ln w="12700"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07"/>
                  </a:p>
                </p:txBody>
              </p:sp>
              <p:sp>
                <p:nvSpPr>
                  <p:cNvPr id="187" name="Rectangle 186">
                    <a:extLst>
                      <a:ext uri="{FF2B5EF4-FFF2-40B4-BE49-F238E27FC236}">
                        <a16:creationId xmlns:a16="http://schemas.microsoft.com/office/drawing/2014/main" id="{C0DEAEC5-4D2B-1529-9581-DE9F90BBFDDE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881526" y="1961012"/>
                    <a:ext cx="449999" cy="1241999"/>
                  </a:xfrm>
                  <a:prstGeom prst="rect">
                    <a:avLst/>
                  </a:prstGeom>
                  <a:noFill/>
                  <a:ln w="12700"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07"/>
                  </a:p>
                </p:txBody>
              </p:sp>
              <p:sp>
                <p:nvSpPr>
                  <p:cNvPr id="188" name="ZoneTexte 187">
                    <a:extLst>
                      <a:ext uri="{FF2B5EF4-FFF2-40B4-BE49-F238E27FC236}">
                        <a16:creationId xmlns:a16="http://schemas.microsoft.com/office/drawing/2014/main" id="{6B493814-24BD-37C9-086E-CD9801EA7FD8}"/>
                      </a:ext>
                    </a:extLst>
                  </p:cNvPr>
                  <p:cNvSpPr txBox="1"/>
                  <p:nvPr/>
                </p:nvSpPr>
                <p:spPr>
                  <a:xfrm>
                    <a:off x="2517442" y="2192421"/>
                    <a:ext cx="925812" cy="41475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53" dirty="0">
                        <a:solidFill>
                          <a:schemeClr val="accent1"/>
                        </a:solidFill>
                      </a:rPr>
                      <a:t>Zone 2</a:t>
                    </a:r>
                  </a:p>
                </p:txBody>
              </p:sp>
              <p:sp>
                <p:nvSpPr>
                  <p:cNvPr id="189" name="ZoneTexte 188">
                    <a:extLst>
                      <a:ext uri="{FF2B5EF4-FFF2-40B4-BE49-F238E27FC236}">
                        <a16:creationId xmlns:a16="http://schemas.microsoft.com/office/drawing/2014/main" id="{6A158D3F-3A57-8E50-4F16-1FDA37219122}"/>
                      </a:ext>
                    </a:extLst>
                  </p:cNvPr>
                  <p:cNvSpPr txBox="1"/>
                  <p:nvPr/>
                </p:nvSpPr>
                <p:spPr>
                  <a:xfrm>
                    <a:off x="2863518" y="3338139"/>
                    <a:ext cx="925812" cy="41475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53" dirty="0">
                        <a:solidFill>
                          <a:schemeClr val="accent1"/>
                        </a:solidFill>
                      </a:rPr>
                      <a:t>Zone 1</a:t>
                    </a:r>
                  </a:p>
                </p:txBody>
              </p:sp>
              <p:sp>
                <p:nvSpPr>
                  <p:cNvPr id="190" name="ZoneTexte 189">
                    <a:extLst>
                      <a:ext uri="{FF2B5EF4-FFF2-40B4-BE49-F238E27FC236}">
                        <a16:creationId xmlns:a16="http://schemas.microsoft.com/office/drawing/2014/main" id="{5B4BD05F-3715-B63C-A39A-DE1DCD6C6F18}"/>
                      </a:ext>
                    </a:extLst>
                  </p:cNvPr>
                  <p:cNvSpPr txBox="1"/>
                  <p:nvPr/>
                </p:nvSpPr>
                <p:spPr>
                  <a:xfrm>
                    <a:off x="1962069" y="2636460"/>
                    <a:ext cx="925812" cy="41475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53" dirty="0">
                        <a:solidFill>
                          <a:schemeClr val="accent1"/>
                        </a:solidFill>
                      </a:rPr>
                      <a:t>Zone 3</a:t>
                    </a:r>
                  </a:p>
                </p:txBody>
              </p:sp>
              <p:sp>
                <p:nvSpPr>
                  <p:cNvPr id="191" name="ZoneTexte 190">
                    <a:extLst>
                      <a:ext uri="{FF2B5EF4-FFF2-40B4-BE49-F238E27FC236}">
                        <a16:creationId xmlns:a16="http://schemas.microsoft.com/office/drawing/2014/main" id="{528EF7EA-A840-6DC5-4512-6050DEB38FD8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1357120" y="2342703"/>
                    <a:ext cx="925814" cy="41475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53" dirty="0">
                        <a:solidFill>
                          <a:schemeClr val="accent1"/>
                        </a:solidFill>
                      </a:rPr>
                      <a:t>Zone 4</a:t>
                    </a:r>
                  </a:p>
                </p:txBody>
              </p:sp>
              <p:sp>
                <p:nvSpPr>
                  <p:cNvPr id="192" name="ZoneTexte 191">
                    <a:extLst>
                      <a:ext uri="{FF2B5EF4-FFF2-40B4-BE49-F238E27FC236}">
                        <a16:creationId xmlns:a16="http://schemas.microsoft.com/office/drawing/2014/main" id="{EB3F4B2E-42F9-EC3A-B148-6C2EC2C5ECE7}"/>
                      </a:ext>
                    </a:extLst>
                  </p:cNvPr>
                  <p:cNvSpPr txBox="1"/>
                  <p:nvPr/>
                </p:nvSpPr>
                <p:spPr>
                  <a:xfrm>
                    <a:off x="2334358" y="2097148"/>
                    <a:ext cx="925812" cy="41475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53" dirty="0">
                        <a:solidFill>
                          <a:schemeClr val="accent1"/>
                        </a:solidFill>
                      </a:rPr>
                      <a:t>Zone 5</a:t>
                    </a:r>
                  </a:p>
                </p:txBody>
              </p:sp>
              <p:sp>
                <p:nvSpPr>
                  <p:cNvPr id="193" name="ZoneTexte 192">
                    <a:extLst>
                      <a:ext uri="{FF2B5EF4-FFF2-40B4-BE49-F238E27FC236}">
                        <a16:creationId xmlns:a16="http://schemas.microsoft.com/office/drawing/2014/main" id="{FEFDFC20-141B-9022-112C-6B1315AC7E7B}"/>
                      </a:ext>
                    </a:extLst>
                  </p:cNvPr>
                  <p:cNvSpPr txBox="1"/>
                  <p:nvPr/>
                </p:nvSpPr>
                <p:spPr>
                  <a:xfrm>
                    <a:off x="1936320" y="3344367"/>
                    <a:ext cx="925812" cy="41475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53" dirty="0">
                        <a:solidFill>
                          <a:schemeClr val="accent1"/>
                        </a:solidFill>
                      </a:rPr>
                      <a:t>Zone 5</a:t>
                    </a:r>
                  </a:p>
                </p:txBody>
              </p:sp>
              <p:sp>
                <p:nvSpPr>
                  <p:cNvPr id="194" name="ZoneTexte 193">
                    <a:extLst>
                      <a:ext uri="{FF2B5EF4-FFF2-40B4-BE49-F238E27FC236}">
                        <a16:creationId xmlns:a16="http://schemas.microsoft.com/office/drawing/2014/main" id="{8410C77D-C33F-8AE3-CD26-9E6331583F9C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1807553" y="2925897"/>
                    <a:ext cx="925814" cy="41475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53" dirty="0">
                        <a:solidFill>
                          <a:schemeClr val="accent1"/>
                        </a:solidFill>
                      </a:rPr>
                      <a:t>Zone 5</a:t>
                    </a:r>
                  </a:p>
                </p:txBody>
              </p:sp>
              <p:sp>
                <p:nvSpPr>
                  <p:cNvPr id="195" name="ZoneTexte 194">
                    <a:extLst>
                      <a:ext uri="{FF2B5EF4-FFF2-40B4-BE49-F238E27FC236}">
                        <a16:creationId xmlns:a16="http://schemas.microsoft.com/office/drawing/2014/main" id="{646892E3-68BD-3A5E-CA9F-E5CF08C19354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3063495" y="2237743"/>
                    <a:ext cx="925814" cy="41475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53" dirty="0">
                        <a:solidFill>
                          <a:schemeClr val="accent1"/>
                        </a:solidFill>
                      </a:rPr>
                      <a:t>Zone 5</a:t>
                    </a:r>
                  </a:p>
                </p:txBody>
              </p:sp>
            </p:grpSp>
            <p:sp>
              <p:nvSpPr>
                <p:cNvPr id="165" name="Rectangle 164">
                  <a:extLst>
                    <a:ext uri="{FF2B5EF4-FFF2-40B4-BE49-F238E27FC236}">
                      <a16:creationId xmlns:a16="http://schemas.microsoft.com/office/drawing/2014/main" id="{D3125DBD-C028-DAC3-90F1-B33B80BE0459}"/>
                    </a:ext>
                  </a:extLst>
                </p:cNvPr>
                <p:cNvSpPr/>
                <p:nvPr/>
              </p:nvSpPr>
              <p:spPr>
                <a:xfrm>
                  <a:off x="4152741" y="1558292"/>
                  <a:ext cx="1543545" cy="720000"/>
                </a:xfrm>
                <a:prstGeom prst="rect">
                  <a:avLst/>
                </a:prstGeom>
                <a:noFill/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67"/>
                </a:p>
              </p:txBody>
            </p:sp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7C2EFF85-21F6-2FEC-0808-97F3F480DF3E}"/>
                    </a:ext>
                  </a:extLst>
                </p:cNvPr>
                <p:cNvSpPr/>
                <p:nvPr/>
              </p:nvSpPr>
              <p:spPr>
                <a:xfrm rot="16200000" flipH="1">
                  <a:off x="3677897" y="1806676"/>
                  <a:ext cx="932992" cy="21600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28"/>
                </a:p>
              </p:txBody>
            </p:sp>
            <p:sp>
              <p:nvSpPr>
                <p:cNvPr id="167" name="Rectangle 166">
                  <a:extLst>
                    <a:ext uri="{FF2B5EF4-FFF2-40B4-BE49-F238E27FC236}">
                      <a16:creationId xmlns:a16="http://schemas.microsoft.com/office/drawing/2014/main" id="{A331A6FE-8747-43AC-C647-3B49911E5599}"/>
                    </a:ext>
                  </a:extLst>
                </p:cNvPr>
                <p:cNvSpPr/>
                <p:nvPr/>
              </p:nvSpPr>
              <p:spPr>
                <a:xfrm rot="16200000" flipH="1">
                  <a:off x="5236975" y="1806676"/>
                  <a:ext cx="932991" cy="21600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28"/>
                </a:p>
              </p:txBody>
            </p:sp>
            <p:sp>
              <p:nvSpPr>
                <p:cNvPr id="168" name="Rectangle 167">
                  <a:extLst>
                    <a:ext uri="{FF2B5EF4-FFF2-40B4-BE49-F238E27FC236}">
                      <a16:creationId xmlns:a16="http://schemas.microsoft.com/office/drawing/2014/main" id="{8344B7AE-AC11-D825-A71A-E9EC33E672CC}"/>
                    </a:ext>
                  </a:extLst>
                </p:cNvPr>
                <p:cNvSpPr/>
                <p:nvPr/>
              </p:nvSpPr>
              <p:spPr>
                <a:xfrm flipH="1">
                  <a:off x="4131930" y="1548836"/>
                  <a:ext cx="1584000" cy="21600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28"/>
                </a:p>
              </p:txBody>
            </p:sp>
            <p:cxnSp>
              <p:nvCxnSpPr>
                <p:cNvPr id="169" name="Connecteur droit 168">
                  <a:extLst>
                    <a:ext uri="{FF2B5EF4-FFF2-40B4-BE49-F238E27FC236}">
                      <a16:creationId xmlns:a16="http://schemas.microsoft.com/office/drawing/2014/main" id="{7281675F-F207-AF8D-7780-0AC7B02B8720}"/>
                    </a:ext>
                  </a:extLst>
                </p:cNvPr>
                <p:cNvCxnSpPr/>
                <p:nvPr/>
              </p:nvCxnSpPr>
              <p:spPr>
                <a:xfrm flipV="1">
                  <a:off x="4568518" y="2709864"/>
                  <a:ext cx="324000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Connecteur droit 169">
                  <a:extLst>
                    <a:ext uri="{FF2B5EF4-FFF2-40B4-BE49-F238E27FC236}">
                      <a16:creationId xmlns:a16="http://schemas.microsoft.com/office/drawing/2014/main" id="{1796B6B2-4DFA-34E3-F0B2-5307F0B142C5}"/>
                    </a:ext>
                  </a:extLst>
                </p:cNvPr>
                <p:cNvCxnSpPr/>
                <p:nvPr/>
              </p:nvCxnSpPr>
              <p:spPr>
                <a:xfrm>
                  <a:off x="4902994" y="2712396"/>
                  <a:ext cx="21382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Connecteur droit 170">
                  <a:extLst>
                    <a:ext uri="{FF2B5EF4-FFF2-40B4-BE49-F238E27FC236}">
                      <a16:creationId xmlns:a16="http://schemas.microsoft.com/office/drawing/2014/main" id="{9DEF6066-26E7-75BE-D6AE-C54F7FE00987}"/>
                    </a:ext>
                  </a:extLst>
                </p:cNvPr>
                <p:cNvCxnSpPr/>
                <p:nvPr/>
              </p:nvCxnSpPr>
              <p:spPr>
                <a:xfrm>
                  <a:off x="5455137" y="3025928"/>
                  <a:ext cx="0" cy="1800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Connecteur droit 171">
                  <a:extLst>
                    <a:ext uri="{FF2B5EF4-FFF2-40B4-BE49-F238E27FC236}">
                      <a16:creationId xmlns:a16="http://schemas.microsoft.com/office/drawing/2014/main" id="{102B84F2-D944-6333-B0F6-DCC8036BE4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51400" y="2711450"/>
                  <a:ext cx="275874" cy="26280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Connecteur droit 172">
                  <a:extLst>
                    <a:ext uri="{FF2B5EF4-FFF2-40B4-BE49-F238E27FC236}">
                      <a16:creationId xmlns:a16="http://schemas.microsoft.com/office/drawing/2014/main" id="{7EBEC6EF-AEA3-184D-28FB-DBAE39E521AF}"/>
                    </a:ext>
                  </a:extLst>
                </p:cNvPr>
                <p:cNvCxnSpPr/>
                <p:nvPr/>
              </p:nvCxnSpPr>
              <p:spPr>
                <a:xfrm flipH="1">
                  <a:off x="5454650" y="2713039"/>
                  <a:ext cx="0" cy="3240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10A07FB8-B909-9B78-904B-8A15CDF1E6AF}"/>
                    </a:ext>
                  </a:extLst>
                </p:cNvPr>
                <p:cNvSpPr/>
                <p:nvPr/>
              </p:nvSpPr>
              <p:spPr>
                <a:xfrm rot="2700000" flipH="1">
                  <a:off x="4903122" y="2623505"/>
                  <a:ext cx="72000" cy="371076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07"/>
                </a:p>
              </p:txBody>
            </p:sp>
            <p:grpSp>
              <p:nvGrpSpPr>
                <p:cNvPr id="175" name="Groupe 174">
                  <a:extLst>
                    <a:ext uri="{FF2B5EF4-FFF2-40B4-BE49-F238E27FC236}">
                      <a16:creationId xmlns:a16="http://schemas.microsoft.com/office/drawing/2014/main" id="{1095D188-5FA7-C553-9545-067260D2897A}"/>
                    </a:ext>
                  </a:extLst>
                </p:cNvPr>
                <p:cNvGrpSpPr/>
                <p:nvPr/>
              </p:nvGrpSpPr>
              <p:grpSpPr>
                <a:xfrm>
                  <a:off x="4565598" y="2668389"/>
                  <a:ext cx="391113" cy="288000"/>
                  <a:chOff x="7003998" y="3884414"/>
                  <a:chExt cx="391113" cy="288000"/>
                </a:xfrm>
              </p:grpSpPr>
              <p:cxnSp>
                <p:nvCxnSpPr>
                  <p:cNvPr id="179" name="Connecteur droit 178">
                    <a:extLst>
                      <a:ext uri="{FF2B5EF4-FFF2-40B4-BE49-F238E27FC236}">
                        <a16:creationId xmlns:a16="http://schemas.microsoft.com/office/drawing/2014/main" id="{0EB99407-7126-C030-6761-90D1842DC281}"/>
                      </a:ext>
                    </a:extLst>
                  </p:cNvPr>
                  <p:cNvCxnSpPr/>
                  <p:nvPr/>
                </p:nvCxnSpPr>
                <p:spPr>
                  <a:xfrm>
                    <a:off x="7003998" y="3927560"/>
                    <a:ext cx="288000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Connecteur droit 179">
                    <a:extLst>
                      <a:ext uri="{FF2B5EF4-FFF2-40B4-BE49-F238E27FC236}">
                        <a16:creationId xmlns:a16="http://schemas.microsoft.com/office/drawing/2014/main" id="{5BDEE99F-C89C-881E-E7D4-9CAA5867901D}"/>
                      </a:ext>
                    </a:extLst>
                  </p:cNvPr>
                  <p:cNvCxnSpPr/>
                  <p:nvPr/>
                </p:nvCxnSpPr>
                <p:spPr>
                  <a:xfrm rot="2700000" flipV="1">
                    <a:off x="7250375" y="4027677"/>
                    <a:ext cx="288000" cy="1473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6" name="Groupe 175">
                  <a:extLst>
                    <a:ext uri="{FF2B5EF4-FFF2-40B4-BE49-F238E27FC236}">
                      <a16:creationId xmlns:a16="http://schemas.microsoft.com/office/drawing/2014/main" id="{275F1B83-4FB1-5854-B5F1-FF304C73EF2C}"/>
                    </a:ext>
                  </a:extLst>
                </p:cNvPr>
                <p:cNvGrpSpPr/>
                <p:nvPr/>
              </p:nvGrpSpPr>
              <p:grpSpPr>
                <a:xfrm rot="5400000">
                  <a:off x="5159323" y="2766816"/>
                  <a:ext cx="391113" cy="288000"/>
                  <a:chOff x="7003998" y="3884414"/>
                  <a:chExt cx="391113" cy="288000"/>
                </a:xfrm>
              </p:grpSpPr>
              <p:cxnSp>
                <p:nvCxnSpPr>
                  <p:cNvPr id="177" name="Connecteur droit 176">
                    <a:extLst>
                      <a:ext uri="{FF2B5EF4-FFF2-40B4-BE49-F238E27FC236}">
                        <a16:creationId xmlns:a16="http://schemas.microsoft.com/office/drawing/2014/main" id="{785A4284-0DF8-49CC-EC68-1E2C42E46B6D}"/>
                      </a:ext>
                    </a:extLst>
                  </p:cNvPr>
                  <p:cNvCxnSpPr/>
                  <p:nvPr/>
                </p:nvCxnSpPr>
                <p:spPr>
                  <a:xfrm>
                    <a:off x="7003998" y="3927560"/>
                    <a:ext cx="288000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" name="Connecteur droit 177">
                    <a:extLst>
                      <a:ext uri="{FF2B5EF4-FFF2-40B4-BE49-F238E27FC236}">
                        <a16:creationId xmlns:a16="http://schemas.microsoft.com/office/drawing/2014/main" id="{13F39B04-9A13-33A0-8AD4-A71AA25B58A6}"/>
                      </a:ext>
                    </a:extLst>
                  </p:cNvPr>
                  <p:cNvCxnSpPr/>
                  <p:nvPr/>
                </p:nvCxnSpPr>
                <p:spPr>
                  <a:xfrm rot="2700000" flipV="1">
                    <a:off x="7250375" y="4027677"/>
                    <a:ext cx="288000" cy="1473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41C86818-07C6-0FE5-5E96-88851EA5490D}"/>
                  </a:ext>
                </a:extLst>
              </p:cNvPr>
              <p:cNvSpPr/>
              <p:nvPr/>
            </p:nvSpPr>
            <p:spPr>
              <a:xfrm flipH="1">
                <a:off x="4119844" y="1316271"/>
                <a:ext cx="1584000" cy="21600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28"/>
              </a:p>
            </p:txBody>
          </p:sp>
          <p:cxnSp>
            <p:nvCxnSpPr>
              <p:cNvPr id="160" name="Connecteur droit 159">
                <a:extLst>
                  <a:ext uri="{FF2B5EF4-FFF2-40B4-BE49-F238E27FC236}">
                    <a16:creationId xmlns:a16="http://schemas.microsoft.com/office/drawing/2014/main" id="{C20C6EB2-634C-245B-99F4-24ADA66AA86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30502" y="2996778"/>
                <a:ext cx="324248" cy="32624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CCAF79BF-5AAF-CAD5-C3D0-C738873812CD}"/>
                  </a:ext>
                </a:extLst>
              </p:cNvPr>
              <p:cNvSpPr/>
              <p:nvPr/>
            </p:nvSpPr>
            <p:spPr>
              <a:xfrm rot="5400000" flipH="1">
                <a:off x="6309750" y="5828841"/>
                <a:ext cx="324000" cy="21600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28"/>
              </a:p>
            </p:txBody>
          </p:sp>
          <p:sp>
            <p:nvSpPr>
              <p:cNvPr id="162" name="ZoneTexte 161">
                <a:extLst>
                  <a:ext uri="{FF2B5EF4-FFF2-40B4-BE49-F238E27FC236}">
                    <a16:creationId xmlns:a16="http://schemas.microsoft.com/office/drawing/2014/main" id="{2CD638A2-BD8A-6CB5-0C45-9140FF4076CD}"/>
                  </a:ext>
                </a:extLst>
              </p:cNvPr>
              <p:cNvSpPr txBox="1"/>
              <p:nvPr/>
            </p:nvSpPr>
            <p:spPr>
              <a:xfrm>
                <a:off x="2946012" y="2460821"/>
                <a:ext cx="1047182" cy="4124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84" dirty="0"/>
                  <a:t>Technical area</a:t>
                </a:r>
              </a:p>
              <a:p>
                <a:r>
                  <a:rPr lang="en-US" sz="884" dirty="0"/>
                  <a:t>22</a:t>
                </a:r>
                <a:r>
                  <a:rPr lang="en-US" sz="884" dirty="0">
                    <a:sym typeface="Symbol" panose="05050102010706020507" pitchFamily="18" charset="2"/>
                  </a:rPr>
                  <a:t></a:t>
                </a:r>
                <a:r>
                  <a:rPr lang="en-US" sz="884" dirty="0"/>
                  <a:t>21 m</a:t>
                </a:r>
                <a:r>
                  <a:rPr lang="en-US" sz="884" baseline="30000" dirty="0"/>
                  <a:t>2</a:t>
                </a: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4B197A5-74D9-D64C-E478-8FB3D3C33FB8}"/>
                </a:ext>
              </a:extLst>
            </p:cNvPr>
            <p:cNvSpPr/>
            <p:nvPr/>
          </p:nvSpPr>
          <p:spPr>
            <a:xfrm>
              <a:off x="6522164" y="3208574"/>
              <a:ext cx="1548000" cy="28461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95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00B16B-34D1-0674-7416-F30AEDBF13AB}"/>
                </a:ext>
              </a:extLst>
            </p:cNvPr>
            <p:cNvSpPr/>
            <p:nvPr/>
          </p:nvSpPr>
          <p:spPr>
            <a:xfrm>
              <a:off x="8041570" y="3232791"/>
              <a:ext cx="28461" cy="2772000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95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1E130D7-1CD9-96E9-C59A-6848FFEC1EC3}"/>
                </a:ext>
              </a:extLst>
            </p:cNvPr>
            <p:cNvSpPr/>
            <p:nvPr/>
          </p:nvSpPr>
          <p:spPr>
            <a:xfrm>
              <a:off x="6512062" y="3232791"/>
              <a:ext cx="28461" cy="720000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95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2F7DBB4-2858-8C81-8111-7586F26E5B0C}"/>
                </a:ext>
              </a:extLst>
            </p:cNvPr>
            <p:cNvSpPr/>
            <p:nvPr/>
          </p:nvSpPr>
          <p:spPr>
            <a:xfrm>
              <a:off x="6512062" y="5281176"/>
              <a:ext cx="28461" cy="720000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95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26B8721-2EE3-3D94-ED8B-52A41BBAC54B}"/>
                </a:ext>
              </a:extLst>
            </p:cNvPr>
            <p:cNvSpPr/>
            <p:nvPr/>
          </p:nvSpPr>
          <p:spPr>
            <a:xfrm>
              <a:off x="6522164" y="5285561"/>
              <a:ext cx="828000" cy="28461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95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60F80B5-AFBD-0CCC-ECE3-FA5AE1AFE48E}"/>
                </a:ext>
              </a:extLst>
            </p:cNvPr>
            <p:cNvSpPr/>
            <p:nvPr/>
          </p:nvSpPr>
          <p:spPr>
            <a:xfrm>
              <a:off x="6522164" y="3931719"/>
              <a:ext cx="828000" cy="28461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95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8302F9C-FCA1-7D96-1090-6559CA51D176}"/>
                </a:ext>
              </a:extLst>
            </p:cNvPr>
            <p:cNvSpPr/>
            <p:nvPr/>
          </p:nvSpPr>
          <p:spPr>
            <a:xfrm>
              <a:off x="6522164" y="5970196"/>
              <a:ext cx="1548000" cy="28461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95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23802F9-9DDB-5488-D026-309B45F4A2F4}"/>
                </a:ext>
              </a:extLst>
            </p:cNvPr>
            <p:cNvSpPr/>
            <p:nvPr/>
          </p:nvSpPr>
          <p:spPr>
            <a:xfrm>
              <a:off x="7329286" y="3954699"/>
              <a:ext cx="28461" cy="1332000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95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D0AB623-4B79-D86C-8035-DD42C0FA3886}"/>
                </a:ext>
              </a:extLst>
            </p:cNvPr>
            <p:cNvSpPr/>
            <p:nvPr/>
          </p:nvSpPr>
          <p:spPr>
            <a:xfrm>
              <a:off x="6516828" y="5285084"/>
              <a:ext cx="483788" cy="720000"/>
            </a:xfrm>
            <a:prstGeom prst="rect">
              <a:avLst/>
            </a:prstGeom>
            <a:solidFill>
              <a:srgbClr val="FFFFFF">
                <a:alpha val="49804"/>
              </a:srgbClr>
            </a:solidFill>
            <a:ln w="127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D4EDB0D-A6D5-0084-3474-8F9F26EF1324}"/>
                </a:ext>
              </a:extLst>
            </p:cNvPr>
            <p:cNvSpPr/>
            <p:nvPr/>
          </p:nvSpPr>
          <p:spPr>
            <a:xfrm>
              <a:off x="5527841" y="2919472"/>
              <a:ext cx="180045" cy="257406"/>
            </a:xfrm>
            <a:prstGeom prst="rect">
              <a:avLst/>
            </a:prstGeom>
            <a:noFill/>
            <a:ln w="127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84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5E25C67-FD8E-A3CF-C22D-4A468B1C5546}"/>
                </a:ext>
              </a:extLst>
            </p:cNvPr>
            <p:cNvSpPr/>
            <p:nvPr/>
          </p:nvSpPr>
          <p:spPr>
            <a:xfrm>
              <a:off x="2547475" y="1313924"/>
              <a:ext cx="1548000" cy="28461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95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EFF9F64-BB76-17B2-39DD-AFDC49B4CA52}"/>
                </a:ext>
              </a:extLst>
            </p:cNvPr>
            <p:cNvSpPr/>
            <p:nvPr/>
          </p:nvSpPr>
          <p:spPr>
            <a:xfrm>
              <a:off x="4098627" y="1317753"/>
              <a:ext cx="28461" cy="1656000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95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AAC3E64-360A-A687-B4B8-7360C56E5FF9}"/>
                </a:ext>
              </a:extLst>
            </p:cNvPr>
            <p:cNvSpPr/>
            <p:nvPr/>
          </p:nvSpPr>
          <p:spPr>
            <a:xfrm>
              <a:off x="2547208" y="1317753"/>
              <a:ext cx="28461" cy="1656000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95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735092D-3F6E-4685-E4D7-A04A4C3FE1C3}"/>
                </a:ext>
              </a:extLst>
            </p:cNvPr>
            <p:cNvSpPr/>
            <p:nvPr/>
          </p:nvSpPr>
          <p:spPr>
            <a:xfrm>
              <a:off x="2541125" y="2932135"/>
              <a:ext cx="1548000" cy="28461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95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F5C8278-A87B-BB71-CF4A-CBFF09A9E067}"/>
                </a:ext>
              </a:extLst>
            </p:cNvPr>
            <p:cNvSpPr/>
            <p:nvPr/>
          </p:nvSpPr>
          <p:spPr>
            <a:xfrm rot="5400000">
              <a:off x="3320531" y="1395419"/>
              <a:ext cx="21600" cy="720000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95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5E47767-6F6C-FEE4-F422-DB57FDA47266}"/>
                </a:ext>
              </a:extLst>
            </p:cNvPr>
            <p:cNvSpPr/>
            <p:nvPr/>
          </p:nvSpPr>
          <p:spPr>
            <a:xfrm>
              <a:off x="3666610" y="1748075"/>
              <a:ext cx="21600" cy="691200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95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FDC5D04-4277-1710-BA8F-0C5F16ACDA84}"/>
                </a:ext>
              </a:extLst>
            </p:cNvPr>
            <p:cNvSpPr/>
            <p:nvPr/>
          </p:nvSpPr>
          <p:spPr>
            <a:xfrm rot="5400000">
              <a:off x="3472051" y="2253598"/>
              <a:ext cx="21600" cy="403200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95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2905FAC-0E52-5215-4DD1-6A49B4AD845E}"/>
                </a:ext>
              </a:extLst>
            </p:cNvPr>
            <p:cNvSpPr/>
            <p:nvPr/>
          </p:nvSpPr>
          <p:spPr>
            <a:xfrm>
              <a:off x="3261547" y="1863934"/>
              <a:ext cx="21600" cy="594000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95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33C5949-BBDF-B755-1039-86B68F38AEF1}"/>
                </a:ext>
              </a:extLst>
            </p:cNvPr>
            <p:cNvSpPr/>
            <p:nvPr/>
          </p:nvSpPr>
          <p:spPr>
            <a:xfrm rot="5400000">
              <a:off x="3127138" y="1731378"/>
              <a:ext cx="21600" cy="288000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95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1D16881-3567-B0A6-9201-DA7CE57400C0}"/>
                </a:ext>
              </a:extLst>
            </p:cNvPr>
            <p:cNvSpPr/>
            <p:nvPr/>
          </p:nvSpPr>
          <p:spPr>
            <a:xfrm>
              <a:off x="2971822" y="1739752"/>
              <a:ext cx="21600" cy="151200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95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F8D9DD0-1F9A-315D-F461-C225002596A5}"/>
                </a:ext>
              </a:extLst>
            </p:cNvPr>
            <p:cNvSpPr/>
            <p:nvPr/>
          </p:nvSpPr>
          <p:spPr>
            <a:xfrm>
              <a:off x="7162849" y="3526811"/>
              <a:ext cx="612000" cy="10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391EF62-F58C-AAE6-E8F5-066394BCE30E}"/>
                </a:ext>
              </a:extLst>
            </p:cNvPr>
            <p:cNvSpPr/>
            <p:nvPr/>
          </p:nvSpPr>
          <p:spPr>
            <a:xfrm>
              <a:off x="6980993" y="5588737"/>
              <a:ext cx="792000" cy="10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0C52889-51A5-0DCD-C974-F6A11CD0C4F3}"/>
                </a:ext>
              </a:extLst>
            </p:cNvPr>
            <p:cNvSpPr/>
            <p:nvPr/>
          </p:nvSpPr>
          <p:spPr>
            <a:xfrm rot="16200000">
              <a:off x="6635535" y="4553135"/>
              <a:ext cx="2160000" cy="10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B83CFEE-F900-70D5-48F4-0AE3E78510D4}"/>
                </a:ext>
              </a:extLst>
            </p:cNvPr>
            <p:cNvSpPr/>
            <p:nvPr/>
          </p:nvSpPr>
          <p:spPr>
            <a:xfrm>
              <a:off x="2867225" y="1636430"/>
              <a:ext cx="1224000" cy="10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D817D6B-4F93-8D02-E01F-B69B10EAA632}"/>
                </a:ext>
              </a:extLst>
            </p:cNvPr>
            <p:cNvSpPr/>
            <p:nvPr/>
          </p:nvSpPr>
          <p:spPr>
            <a:xfrm rot="5400000">
              <a:off x="2270297" y="2233372"/>
              <a:ext cx="1296000" cy="10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E7B8995-3F95-2595-E5DF-FCD636F1AF72}"/>
                </a:ext>
              </a:extLst>
            </p:cNvPr>
            <p:cNvSpPr/>
            <p:nvPr/>
          </p:nvSpPr>
          <p:spPr>
            <a:xfrm rot="5400000">
              <a:off x="3480543" y="1851296"/>
              <a:ext cx="1116000" cy="10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CC69330-7771-FBF3-7196-1C1EF10586C7}"/>
                </a:ext>
              </a:extLst>
            </p:cNvPr>
            <p:cNvSpPr/>
            <p:nvPr/>
          </p:nvSpPr>
          <p:spPr>
            <a:xfrm>
              <a:off x="3526119" y="1343474"/>
              <a:ext cx="180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50D492B-8A5A-CF93-291E-FD7C7F69A64A}"/>
                </a:ext>
              </a:extLst>
            </p:cNvPr>
            <p:cNvSpPr/>
            <p:nvPr/>
          </p:nvSpPr>
          <p:spPr>
            <a:xfrm>
              <a:off x="3344684" y="1343474"/>
              <a:ext cx="180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58D4B00-BC07-0504-AF38-E97DA7FBC6B4}"/>
                </a:ext>
              </a:extLst>
            </p:cNvPr>
            <p:cNvSpPr/>
            <p:nvPr/>
          </p:nvSpPr>
          <p:spPr>
            <a:xfrm>
              <a:off x="3159647" y="1343474"/>
              <a:ext cx="180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4072B5A-9A66-9D8E-EE53-1E645E0F335E}"/>
                </a:ext>
              </a:extLst>
            </p:cNvPr>
            <p:cNvSpPr/>
            <p:nvPr/>
          </p:nvSpPr>
          <p:spPr>
            <a:xfrm>
              <a:off x="2973449" y="1343474"/>
              <a:ext cx="180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23C524A-2BEB-3CBB-DAE1-C1E9F91139B3}"/>
                </a:ext>
              </a:extLst>
            </p:cNvPr>
            <p:cNvSpPr/>
            <p:nvPr/>
          </p:nvSpPr>
          <p:spPr>
            <a:xfrm>
              <a:off x="2578941" y="1343474"/>
              <a:ext cx="396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6864510-B41E-B980-27B2-9E21EFCB9DDF}"/>
                </a:ext>
              </a:extLst>
            </p:cNvPr>
            <p:cNvSpPr/>
            <p:nvPr/>
          </p:nvSpPr>
          <p:spPr>
            <a:xfrm>
              <a:off x="2574004" y="1636155"/>
              <a:ext cx="288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2A3D5F0-4EE9-F6A2-DE49-5F98AE22D9D6}"/>
                </a:ext>
              </a:extLst>
            </p:cNvPr>
            <p:cNvSpPr/>
            <p:nvPr/>
          </p:nvSpPr>
          <p:spPr>
            <a:xfrm>
              <a:off x="2574004" y="1927862"/>
              <a:ext cx="288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C779502-728B-06B6-FB73-252967A8BC93}"/>
                </a:ext>
              </a:extLst>
            </p:cNvPr>
            <p:cNvSpPr/>
            <p:nvPr/>
          </p:nvSpPr>
          <p:spPr>
            <a:xfrm>
              <a:off x="2574004" y="2220425"/>
              <a:ext cx="288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086050E-4886-F0A7-3115-7DCCAA87C828}"/>
                </a:ext>
              </a:extLst>
            </p:cNvPr>
            <p:cNvSpPr/>
            <p:nvPr/>
          </p:nvSpPr>
          <p:spPr>
            <a:xfrm>
              <a:off x="2971903" y="1890283"/>
              <a:ext cx="288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1C054EB-ACD5-6805-3EF7-08988686FC4D}"/>
                </a:ext>
              </a:extLst>
            </p:cNvPr>
            <p:cNvSpPr/>
            <p:nvPr/>
          </p:nvSpPr>
          <p:spPr>
            <a:xfrm>
              <a:off x="2971903" y="2181189"/>
              <a:ext cx="288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4F62864-8A49-F56C-4EE2-053E98B366D1}"/>
                </a:ext>
              </a:extLst>
            </p:cNvPr>
            <p:cNvSpPr/>
            <p:nvPr/>
          </p:nvSpPr>
          <p:spPr>
            <a:xfrm>
              <a:off x="2975513" y="2467591"/>
              <a:ext cx="1126833" cy="461289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65EC6DB-021A-39F1-A0A5-7DE084085CE2}"/>
                </a:ext>
              </a:extLst>
            </p:cNvPr>
            <p:cNvSpPr/>
            <p:nvPr/>
          </p:nvSpPr>
          <p:spPr>
            <a:xfrm>
              <a:off x="3685051" y="1750224"/>
              <a:ext cx="288000" cy="10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D0EEED6-D311-C9B6-872A-D08F9280CF0D}"/>
                </a:ext>
              </a:extLst>
            </p:cNvPr>
            <p:cNvSpPr/>
            <p:nvPr/>
          </p:nvSpPr>
          <p:spPr>
            <a:xfrm>
              <a:off x="3685051" y="2321100"/>
              <a:ext cx="288000" cy="144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7088B7F-C906-04BB-CE70-6CFF1F8338FC}"/>
                </a:ext>
              </a:extLst>
            </p:cNvPr>
            <p:cNvSpPr/>
            <p:nvPr/>
          </p:nvSpPr>
          <p:spPr>
            <a:xfrm>
              <a:off x="3685051" y="2174581"/>
              <a:ext cx="288000" cy="144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AD3FDB7-1559-EFDD-1D80-21C11BAE5DA7}"/>
                </a:ext>
              </a:extLst>
            </p:cNvPr>
            <p:cNvSpPr/>
            <p:nvPr/>
          </p:nvSpPr>
          <p:spPr>
            <a:xfrm>
              <a:off x="3685051" y="2019080"/>
              <a:ext cx="288000" cy="144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00C829C-2F23-8E4A-7802-4A784F679BF6}"/>
                </a:ext>
              </a:extLst>
            </p:cNvPr>
            <p:cNvSpPr/>
            <p:nvPr/>
          </p:nvSpPr>
          <p:spPr>
            <a:xfrm>
              <a:off x="3685051" y="1866211"/>
              <a:ext cx="288000" cy="144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759FDE7-CAB4-9AD6-983B-8A30D7ED3FB2}"/>
                </a:ext>
              </a:extLst>
            </p:cNvPr>
            <p:cNvSpPr/>
            <p:nvPr/>
          </p:nvSpPr>
          <p:spPr>
            <a:xfrm>
              <a:off x="7177747" y="3637067"/>
              <a:ext cx="180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5421BF5-4662-0A13-492F-92D4573B50DA}"/>
                </a:ext>
              </a:extLst>
            </p:cNvPr>
            <p:cNvSpPr/>
            <p:nvPr/>
          </p:nvSpPr>
          <p:spPr>
            <a:xfrm>
              <a:off x="7177747" y="3240237"/>
              <a:ext cx="180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grpSp>
          <p:nvGrpSpPr>
            <p:cNvPr id="58" name="Groupe 57">
              <a:extLst>
                <a:ext uri="{FF2B5EF4-FFF2-40B4-BE49-F238E27FC236}">
                  <a16:creationId xmlns:a16="http://schemas.microsoft.com/office/drawing/2014/main" id="{6EB69546-B456-2745-1B15-97862FB7308D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 flipV="1">
              <a:off x="7360060" y="3635355"/>
              <a:ext cx="288000" cy="299707"/>
              <a:chOff x="7647357" y="4670478"/>
              <a:chExt cx="720000" cy="749269"/>
            </a:xfrm>
          </p:grpSpPr>
          <p:cxnSp>
            <p:nvCxnSpPr>
              <p:cNvPr id="113" name="Connecteur droit avec flèche 112">
                <a:extLst>
                  <a:ext uri="{FF2B5EF4-FFF2-40B4-BE49-F238E27FC236}">
                    <a16:creationId xmlns:a16="http://schemas.microsoft.com/office/drawing/2014/main" id="{2630221F-8048-9820-6E27-D1F274A790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00077" y="5042259"/>
                <a:ext cx="0" cy="3370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4" name="Groupe 113">
                <a:extLst>
                  <a:ext uri="{FF2B5EF4-FFF2-40B4-BE49-F238E27FC236}">
                    <a16:creationId xmlns:a16="http://schemas.microsoft.com/office/drawing/2014/main" id="{7A6C9195-575A-0550-1F90-83797D12BF7F}"/>
                  </a:ext>
                </a:extLst>
              </p:cNvPr>
              <p:cNvGrpSpPr/>
              <p:nvPr/>
            </p:nvGrpSpPr>
            <p:grpSpPr>
              <a:xfrm flipH="1">
                <a:off x="7647357" y="4670478"/>
                <a:ext cx="720000" cy="749269"/>
                <a:chOff x="1042475" y="4670478"/>
                <a:chExt cx="720000" cy="749269"/>
              </a:xfrm>
            </p:grpSpPr>
            <p:grpSp>
              <p:nvGrpSpPr>
                <p:cNvPr id="115" name="Groupe 114">
                  <a:extLst>
                    <a:ext uri="{FF2B5EF4-FFF2-40B4-BE49-F238E27FC236}">
                      <a16:creationId xmlns:a16="http://schemas.microsoft.com/office/drawing/2014/main" id="{4E97A27B-0282-CBC4-65A6-8B5544345874}"/>
                    </a:ext>
                  </a:extLst>
                </p:cNvPr>
                <p:cNvGrpSpPr/>
                <p:nvPr/>
              </p:nvGrpSpPr>
              <p:grpSpPr>
                <a:xfrm>
                  <a:off x="1042475" y="4670478"/>
                  <a:ext cx="720000" cy="720458"/>
                  <a:chOff x="5865445" y="1401841"/>
                  <a:chExt cx="720000" cy="720458"/>
                </a:xfrm>
              </p:grpSpPr>
              <p:sp>
                <p:nvSpPr>
                  <p:cNvPr id="118" name="Rectangle 117">
                    <a:extLst>
                      <a:ext uri="{FF2B5EF4-FFF2-40B4-BE49-F238E27FC236}">
                        <a16:creationId xmlns:a16="http://schemas.microsoft.com/office/drawing/2014/main" id="{7E4ED3ED-4081-9231-776A-DBFE14F54505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962099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119" name="Rectangle 118">
                    <a:extLst>
                      <a:ext uri="{FF2B5EF4-FFF2-40B4-BE49-F238E27FC236}">
                        <a16:creationId xmlns:a16="http://schemas.microsoft.com/office/drawing/2014/main" id="{1F9AE0FC-54FD-A1FD-938D-7353D931162A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090445" y="1178285"/>
                    <a:ext cx="270000" cy="72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EFC1653C-D924-0867-92FE-217DC390B8EE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865445" y="1401841"/>
                    <a:ext cx="720000" cy="72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5E7C57BD-19C9-B266-D84D-C44B587E3BD9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912781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F4F2F567-FD1C-13BE-938A-89FBDC673860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861173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A7227C0C-ABCA-31F5-E7B8-657031005A28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814236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5BCA32A9-9ABB-34CE-FEDB-F957528CFC95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764618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1F81DE48-190C-D32A-FE67-6573C968EF7F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715300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995C2924-6DA2-73F3-FC07-A72FB5A39914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663692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A1183B7F-B052-36E4-5946-01B38CA9FDF8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614374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692BBA47-C010-2123-5493-1ADA324AE6DB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563283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2E9BE4EF-205B-3735-EDFF-681C8F3F1F63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962099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53CB95D5-672B-B0DD-420A-4D55B1CDF2CF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912781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2F68E698-26FA-1CFC-BE28-E1C75FFDDC93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861173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C29BAF2B-8DE8-203E-ACB2-43E47B592BD2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814236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133" name="Rectangle 132">
                    <a:extLst>
                      <a:ext uri="{FF2B5EF4-FFF2-40B4-BE49-F238E27FC236}">
                        <a16:creationId xmlns:a16="http://schemas.microsoft.com/office/drawing/2014/main" id="{2C9B6789-CFAC-9465-D565-89389E604FAD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764618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BCD2F44F-60B4-7FAD-D1DF-95F36862E007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715300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id="{38DCAB34-9D76-B7B7-E7CD-6BE3E3F0A6CC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663692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136" name="Rectangle 135">
                    <a:extLst>
                      <a:ext uri="{FF2B5EF4-FFF2-40B4-BE49-F238E27FC236}">
                        <a16:creationId xmlns:a16="http://schemas.microsoft.com/office/drawing/2014/main" id="{40F1B84A-5347-3BAB-8E40-80596757A87C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614374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4010F692-1742-CD29-EC57-55F8CCD46ED1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563283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</p:grp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E94ED71D-65ED-42E4-097B-3034747C2C52}"/>
                    </a:ext>
                  </a:extLst>
                </p:cNvPr>
                <p:cNvSpPr/>
                <p:nvPr/>
              </p:nvSpPr>
              <p:spPr>
                <a:xfrm flipV="1">
                  <a:off x="1401890" y="4915746"/>
                  <a:ext cx="360000" cy="504001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50000"/>
                      </a:schemeClr>
                    </a:gs>
                    <a:gs pos="100000">
                      <a:srgbClr val="FFFFFF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767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27075A1F-74E9-5244-50BE-7EB6F9D02E3A}"/>
                    </a:ext>
                  </a:extLst>
                </p:cNvPr>
                <p:cNvSpPr/>
                <p:nvPr/>
              </p:nvSpPr>
              <p:spPr>
                <a:xfrm>
                  <a:off x="1054980" y="4882207"/>
                  <a:ext cx="360000" cy="50400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rgbClr val="FFFFFF">
                        <a:shade val="100000"/>
                        <a:satMod val="115000"/>
                        <a:alpha val="50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767"/>
                </a:p>
              </p:txBody>
            </p:sp>
          </p:grpSp>
        </p:grpSp>
        <p:grpSp>
          <p:nvGrpSpPr>
            <p:cNvPr id="59" name="Groupe 58">
              <a:extLst>
                <a:ext uri="{FF2B5EF4-FFF2-40B4-BE49-F238E27FC236}">
                  <a16:creationId xmlns:a16="http://schemas.microsoft.com/office/drawing/2014/main" id="{D106E31F-7DCC-CF4C-34FD-48A072860965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7360061" y="5297007"/>
              <a:ext cx="288000" cy="299707"/>
              <a:chOff x="7647357" y="4670478"/>
              <a:chExt cx="720000" cy="749269"/>
            </a:xfrm>
          </p:grpSpPr>
          <p:cxnSp>
            <p:nvCxnSpPr>
              <p:cNvPr id="88" name="Connecteur droit avec flèche 87">
                <a:extLst>
                  <a:ext uri="{FF2B5EF4-FFF2-40B4-BE49-F238E27FC236}">
                    <a16:creationId xmlns:a16="http://schemas.microsoft.com/office/drawing/2014/main" id="{43D05426-E085-19AF-6A2F-723A92484F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00077" y="5042259"/>
                <a:ext cx="0" cy="3370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9" name="Groupe 88">
                <a:extLst>
                  <a:ext uri="{FF2B5EF4-FFF2-40B4-BE49-F238E27FC236}">
                    <a16:creationId xmlns:a16="http://schemas.microsoft.com/office/drawing/2014/main" id="{A076D521-228F-E2B1-0434-75EF4F639293}"/>
                  </a:ext>
                </a:extLst>
              </p:cNvPr>
              <p:cNvGrpSpPr/>
              <p:nvPr/>
            </p:nvGrpSpPr>
            <p:grpSpPr>
              <a:xfrm flipH="1">
                <a:off x="7647357" y="4670478"/>
                <a:ext cx="720000" cy="749269"/>
                <a:chOff x="1042475" y="4670478"/>
                <a:chExt cx="720000" cy="749269"/>
              </a:xfrm>
            </p:grpSpPr>
            <p:grpSp>
              <p:nvGrpSpPr>
                <p:cNvPr id="90" name="Groupe 89">
                  <a:extLst>
                    <a:ext uri="{FF2B5EF4-FFF2-40B4-BE49-F238E27FC236}">
                      <a16:creationId xmlns:a16="http://schemas.microsoft.com/office/drawing/2014/main" id="{FFF2A42B-9F2C-35DD-6925-1A58920DA582}"/>
                    </a:ext>
                  </a:extLst>
                </p:cNvPr>
                <p:cNvGrpSpPr/>
                <p:nvPr/>
              </p:nvGrpSpPr>
              <p:grpSpPr>
                <a:xfrm>
                  <a:off x="1042475" y="4670478"/>
                  <a:ext cx="720000" cy="720458"/>
                  <a:chOff x="5865445" y="1401841"/>
                  <a:chExt cx="720000" cy="720458"/>
                </a:xfrm>
              </p:grpSpPr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id="{C514FAEE-7918-A39F-0C14-C1EEDE66BBD7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962099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94" name="Rectangle 93">
                    <a:extLst>
                      <a:ext uri="{FF2B5EF4-FFF2-40B4-BE49-F238E27FC236}">
                        <a16:creationId xmlns:a16="http://schemas.microsoft.com/office/drawing/2014/main" id="{6B3831A6-2A46-9965-989E-BAEAD13131D1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090445" y="1178285"/>
                    <a:ext cx="270000" cy="72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9B7A7751-0EDB-8B46-9294-A6CFD80EE185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865445" y="1401841"/>
                    <a:ext cx="720000" cy="72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79AC7EE1-5E81-98D1-C91B-A01514A05C75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912781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1A5F59E2-6983-1B55-4109-DC64FB4F01B9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861173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6CA1D789-18CF-469E-8796-F1A27C30057E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814236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id="{053E8765-DD33-B10C-5EB8-E2879B84BCCC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764618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9DE53079-F247-A60E-D323-28745EB787BD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715300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2C40438C-3661-1F84-A5AF-244E45555DDE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663692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612588CA-18A7-3188-C478-F19D0BBAE677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614374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1A49C81B-6C3D-2D8B-90D2-3C5483B21255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5975245" y="1563283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E8A04B12-7793-69AE-B54C-8814737BA170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962099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D82961E4-A262-5C59-7DFF-4A3FB534A75D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912781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9E374628-B86E-18AE-B9FD-9EE794FA45C7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861173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60B529FF-343E-87CB-1421-0A83BFFFDC4E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814236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1FEBE2BC-CB5B-A3A3-A8DB-02BD16CD4C92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764618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F7F863EA-F757-E10B-C665-AA89AB64DD4B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715300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9F532317-F815-FDF2-A16D-F5D10DD47C46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663692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893E9092-AE96-70B5-4F69-9266A05D7EAD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614374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BCC50B63-63EE-4DB8-AF9C-C81B5122A12C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6425245" y="1563283"/>
                    <a:ext cx="50400" cy="270000"/>
                  </a:xfrm>
                  <a:prstGeom prst="rect">
                    <a:avLst/>
                  </a:prstGeom>
                  <a:noFill/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767"/>
                  </a:p>
                </p:txBody>
              </p:sp>
            </p:grp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5E8083DC-21F4-067A-1708-A5D0707E8E27}"/>
                    </a:ext>
                  </a:extLst>
                </p:cNvPr>
                <p:cNvSpPr/>
                <p:nvPr/>
              </p:nvSpPr>
              <p:spPr>
                <a:xfrm flipV="1">
                  <a:off x="1401890" y="4915746"/>
                  <a:ext cx="360000" cy="504001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50000"/>
                      </a:schemeClr>
                    </a:gs>
                    <a:gs pos="100000">
                      <a:srgbClr val="FFFFFF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767"/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72EB76B7-77A8-FA9F-CDC4-695AEA81303D}"/>
                    </a:ext>
                  </a:extLst>
                </p:cNvPr>
                <p:cNvSpPr/>
                <p:nvPr/>
              </p:nvSpPr>
              <p:spPr>
                <a:xfrm>
                  <a:off x="1054980" y="4882207"/>
                  <a:ext cx="360000" cy="50400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rgbClr val="FFFFFF">
                        <a:shade val="100000"/>
                        <a:satMod val="115000"/>
                        <a:alpha val="50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767"/>
                </a:p>
              </p:txBody>
            </p:sp>
          </p:grpSp>
        </p:grp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C89DD8A-294A-96A6-C961-0E93BDB65874}"/>
                </a:ext>
              </a:extLst>
            </p:cNvPr>
            <p:cNvSpPr/>
            <p:nvPr/>
          </p:nvSpPr>
          <p:spPr>
            <a:xfrm rot="16200000">
              <a:off x="7285747" y="3314269"/>
              <a:ext cx="288000" cy="144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6607AEA-1BB6-6AF1-42B9-9C3033C8D889}"/>
                </a:ext>
              </a:extLst>
            </p:cNvPr>
            <p:cNvSpPr/>
            <p:nvPr/>
          </p:nvSpPr>
          <p:spPr>
            <a:xfrm rot="16200000">
              <a:off x="7449263" y="5779003"/>
              <a:ext cx="288000" cy="10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BC41560-D1B6-64E0-C14F-C53930FE2212}"/>
                </a:ext>
              </a:extLst>
            </p:cNvPr>
            <p:cNvSpPr/>
            <p:nvPr/>
          </p:nvSpPr>
          <p:spPr>
            <a:xfrm>
              <a:off x="7647058" y="3231347"/>
              <a:ext cx="396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C8388A6-48F1-900F-C9BA-352874A047AA}"/>
                </a:ext>
              </a:extLst>
            </p:cNvPr>
            <p:cNvSpPr/>
            <p:nvPr/>
          </p:nvSpPr>
          <p:spPr>
            <a:xfrm>
              <a:off x="7772748" y="3518888"/>
              <a:ext cx="288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4E0288F-7E1A-293C-A169-7045B24EAE7E}"/>
                </a:ext>
              </a:extLst>
            </p:cNvPr>
            <p:cNvSpPr/>
            <p:nvPr/>
          </p:nvSpPr>
          <p:spPr>
            <a:xfrm rot="5400000">
              <a:off x="7827786" y="3748567"/>
              <a:ext cx="180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437E326-7C86-04E1-36B0-D45C4CEA210C}"/>
                </a:ext>
              </a:extLst>
            </p:cNvPr>
            <p:cNvSpPr/>
            <p:nvPr/>
          </p:nvSpPr>
          <p:spPr>
            <a:xfrm rot="5400000">
              <a:off x="7827786" y="3936761"/>
              <a:ext cx="180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8694911C-2396-8D3C-E141-2A253F27191F}"/>
                </a:ext>
              </a:extLst>
            </p:cNvPr>
            <p:cNvSpPr/>
            <p:nvPr/>
          </p:nvSpPr>
          <p:spPr>
            <a:xfrm rot="5400000">
              <a:off x="7827786" y="4110411"/>
              <a:ext cx="180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4803F6E-ED28-1983-35DD-7AC9B04142C7}"/>
                </a:ext>
              </a:extLst>
            </p:cNvPr>
            <p:cNvSpPr/>
            <p:nvPr/>
          </p:nvSpPr>
          <p:spPr>
            <a:xfrm rot="5400000">
              <a:off x="7827786" y="4285905"/>
              <a:ext cx="180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5FDCFB7-747C-5C50-2201-7AF9CB370596}"/>
                </a:ext>
              </a:extLst>
            </p:cNvPr>
            <p:cNvSpPr/>
            <p:nvPr/>
          </p:nvSpPr>
          <p:spPr>
            <a:xfrm rot="5400000">
              <a:off x="7827786" y="4460222"/>
              <a:ext cx="180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7EEBCEA-F36F-9718-EB86-38208351B848}"/>
                </a:ext>
              </a:extLst>
            </p:cNvPr>
            <p:cNvSpPr/>
            <p:nvPr/>
          </p:nvSpPr>
          <p:spPr>
            <a:xfrm rot="5400000">
              <a:off x="7827786" y="4642066"/>
              <a:ext cx="180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88BA11D-B4B6-EADD-7297-A0416423CACD}"/>
                </a:ext>
              </a:extLst>
            </p:cNvPr>
            <p:cNvSpPr/>
            <p:nvPr/>
          </p:nvSpPr>
          <p:spPr>
            <a:xfrm rot="5400000">
              <a:off x="7827786" y="4828416"/>
              <a:ext cx="180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58734352-03B9-75FB-3AF1-609CC20ED2C8}"/>
                </a:ext>
              </a:extLst>
            </p:cNvPr>
            <p:cNvSpPr/>
            <p:nvPr/>
          </p:nvSpPr>
          <p:spPr>
            <a:xfrm rot="5400000">
              <a:off x="7827786" y="4997560"/>
              <a:ext cx="180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910176AD-D052-D9EA-0FA2-64FD7832F539}"/>
                </a:ext>
              </a:extLst>
            </p:cNvPr>
            <p:cNvSpPr/>
            <p:nvPr/>
          </p:nvSpPr>
          <p:spPr>
            <a:xfrm rot="5400000">
              <a:off x="7827786" y="5169817"/>
              <a:ext cx="180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25EBAD9-B181-574E-8188-9821AD967291}"/>
                </a:ext>
              </a:extLst>
            </p:cNvPr>
            <p:cNvSpPr/>
            <p:nvPr/>
          </p:nvSpPr>
          <p:spPr>
            <a:xfrm>
              <a:off x="7772748" y="5400852"/>
              <a:ext cx="288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9379565-9541-25F0-FC1B-E9C051380835}"/>
                </a:ext>
              </a:extLst>
            </p:cNvPr>
            <p:cNvSpPr/>
            <p:nvPr/>
          </p:nvSpPr>
          <p:spPr>
            <a:xfrm>
              <a:off x="7647058" y="5689001"/>
              <a:ext cx="396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476ED45B-18E5-85C6-E2D8-48D73406615D}"/>
                </a:ext>
              </a:extLst>
            </p:cNvPr>
            <p:cNvSpPr/>
            <p:nvPr/>
          </p:nvSpPr>
          <p:spPr>
            <a:xfrm>
              <a:off x="7355477" y="5691267"/>
              <a:ext cx="180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C681A8E-C047-F790-B361-02019E126BB9}"/>
                </a:ext>
              </a:extLst>
            </p:cNvPr>
            <p:cNvSpPr/>
            <p:nvPr/>
          </p:nvSpPr>
          <p:spPr>
            <a:xfrm>
              <a:off x="7178057" y="5691267"/>
              <a:ext cx="180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C36E88B7-8CEC-7517-88D6-72B1EB8A214A}"/>
                </a:ext>
              </a:extLst>
            </p:cNvPr>
            <p:cNvSpPr/>
            <p:nvPr/>
          </p:nvSpPr>
          <p:spPr>
            <a:xfrm>
              <a:off x="7000616" y="5691267"/>
              <a:ext cx="180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2A90E14-2F09-F937-9B7A-6E165B7BE8B8}"/>
                </a:ext>
              </a:extLst>
            </p:cNvPr>
            <p:cNvSpPr/>
            <p:nvPr/>
          </p:nvSpPr>
          <p:spPr>
            <a:xfrm>
              <a:off x="7178057" y="5297917"/>
              <a:ext cx="180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EA743C3-5859-E144-2CCE-302C86DACAA7}"/>
                </a:ext>
              </a:extLst>
            </p:cNvPr>
            <p:cNvSpPr/>
            <p:nvPr/>
          </p:nvSpPr>
          <p:spPr>
            <a:xfrm>
              <a:off x="7000616" y="5297917"/>
              <a:ext cx="180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73260E13-D89D-3668-B398-B674E7512740}"/>
                </a:ext>
              </a:extLst>
            </p:cNvPr>
            <p:cNvSpPr/>
            <p:nvPr/>
          </p:nvSpPr>
          <p:spPr>
            <a:xfrm rot="5400000">
              <a:off x="7422177" y="3867224"/>
              <a:ext cx="180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B547F3CD-4BF9-C3AA-BEA5-5B1178D116F1}"/>
                </a:ext>
              </a:extLst>
            </p:cNvPr>
            <p:cNvSpPr/>
            <p:nvPr/>
          </p:nvSpPr>
          <p:spPr>
            <a:xfrm>
              <a:off x="7367008" y="4096597"/>
              <a:ext cx="288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2E07D306-4AE7-2613-788B-93C52BB6A56E}"/>
                </a:ext>
              </a:extLst>
            </p:cNvPr>
            <p:cNvSpPr/>
            <p:nvPr/>
          </p:nvSpPr>
          <p:spPr>
            <a:xfrm>
              <a:off x="7367008" y="4376406"/>
              <a:ext cx="288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6E6DF175-C14A-65FE-E27A-FA6CD9FDF256}"/>
                </a:ext>
              </a:extLst>
            </p:cNvPr>
            <p:cNvSpPr/>
            <p:nvPr/>
          </p:nvSpPr>
          <p:spPr>
            <a:xfrm>
              <a:off x="7367008" y="4674978"/>
              <a:ext cx="288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3777849E-125A-9CF0-6C7E-6398CB07AB7D}"/>
                </a:ext>
              </a:extLst>
            </p:cNvPr>
            <p:cNvSpPr/>
            <p:nvPr/>
          </p:nvSpPr>
          <p:spPr>
            <a:xfrm rot="5400000">
              <a:off x="7422177" y="4902285"/>
              <a:ext cx="180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F2B920D5-00B4-597C-2613-89EAD105870A}"/>
                </a:ext>
              </a:extLst>
            </p:cNvPr>
            <p:cNvSpPr/>
            <p:nvPr/>
          </p:nvSpPr>
          <p:spPr>
            <a:xfrm rot="5400000">
              <a:off x="7431177" y="5077245"/>
              <a:ext cx="162000" cy="28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C9C7596-50A4-8272-DA08-D3E18E812DBC}"/>
                </a:ext>
              </a:extLst>
            </p:cNvPr>
            <p:cNvSpPr/>
            <p:nvPr/>
          </p:nvSpPr>
          <p:spPr>
            <a:xfrm>
              <a:off x="6184267" y="2921903"/>
              <a:ext cx="288000" cy="46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0BDBC744-5988-43C4-CF29-4525C629A66C}"/>
                </a:ext>
              </a:extLst>
            </p:cNvPr>
            <p:cNvSpPr/>
            <p:nvPr/>
          </p:nvSpPr>
          <p:spPr>
            <a:xfrm>
              <a:off x="5696850" y="2921903"/>
              <a:ext cx="490656" cy="468000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</p:grpSp>
      <p:sp>
        <p:nvSpPr>
          <p:cNvPr id="651" name="ZoneTexte 650">
            <a:extLst>
              <a:ext uri="{FF2B5EF4-FFF2-40B4-BE49-F238E27FC236}">
                <a16:creationId xmlns:a16="http://schemas.microsoft.com/office/drawing/2014/main" id="{D79A44AE-C937-580B-2528-E76B35CEEB0D}"/>
              </a:ext>
            </a:extLst>
          </p:cNvPr>
          <p:cNvSpPr txBox="1"/>
          <p:nvPr/>
        </p:nvSpPr>
        <p:spPr>
          <a:xfrm rot="16200000">
            <a:off x="997666" y="3241398"/>
            <a:ext cx="689612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67" dirty="0"/>
              <a:t>65 m</a:t>
            </a:r>
          </a:p>
        </p:txBody>
      </p:sp>
      <p:sp>
        <p:nvSpPr>
          <p:cNvPr id="652" name="ZoneTexte 12">
            <a:extLst>
              <a:ext uri="{FF2B5EF4-FFF2-40B4-BE49-F238E27FC236}">
                <a16:creationId xmlns:a16="http://schemas.microsoft.com/office/drawing/2014/main" id="{6986AFC2-2BBE-AC12-0639-0F7386D0E043}"/>
              </a:ext>
            </a:extLst>
          </p:cNvPr>
          <p:cNvSpPr txBox="1"/>
          <p:nvPr/>
        </p:nvSpPr>
        <p:spPr>
          <a:xfrm>
            <a:off x="6628207" y="931402"/>
            <a:ext cx="4165698" cy="36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67" dirty="0">
                <a:sym typeface="Wingdings" panose="05000000000000000000" pitchFamily="2" charset="2"/>
              </a:rPr>
              <a:t>- </a:t>
            </a:r>
            <a:r>
              <a:rPr lang="en-US" sz="1767" dirty="0" err="1">
                <a:sym typeface="Wingdings" panose="05000000000000000000" pitchFamily="2" charset="2"/>
              </a:rPr>
              <a:t>Accélérateur</a:t>
            </a:r>
            <a:r>
              <a:rPr lang="en-US" sz="1767" dirty="0">
                <a:sym typeface="Wingdings" panose="05000000000000000000" pitchFamily="2" charset="2"/>
              </a:rPr>
              <a:t> p</a:t>
            </a:r>
            <a:r>
              <a:rPr lang="en-US" sz="1767" baseline="30000" dirty="0">
                <a:sym typeface="Wingdings" panose="05000000000000000000" pitchFamily="2" charset="2"/>
              </a:rPr>
              <a:t>+</a:t>
            </a:r>
            <a:r>
              <a:rPr lang="en-US" sz="1767" dirty="0">
                <a:sym typeface="Wingdings" panose="05000000000000000000" pitchFamily="2" charset="2"/>
              </a:rPr>
              <a:t>, 80 mA, 25 MeV @ 8%CU</a:t>
            </a:r>
            <a:endParaRPr lang="en-US" sz="1767" dirty="0"/>
          </a:p>
        </p:txBody>
      </p:sp>
      <p:sp>
        <p:nvSpPr>
          <p:cNvPr id="653" name="ZoneTexte 12">
            <a:extLst>
              <a:ext uri="{FF2B5EF4-FFF2-40B4-BE49-F238E27FC236}">
                <a16:creationId xmlns:a16="http://schemas.microsoft.com/office/drawing/2014/main" id="{A0268578-8EC4-C885-D5AB-502A24F9060F}"/>
              </a:ext>
            </a:extLst>
          </p:cNvPr>
          <p:cNvSpPr txBox="1"/>
          <p:nvPr/>
        </p:nvSpPr>
        <p:spPr>
          <a:xfrm>
            <a:off x="6799454" y="2815661"/>
            <a:ext cx="4165698" cy="36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67" dirty="0">
                <a:sym typeface="Wingdings" panose="05000000000000000000" pitchFamily="2" charset="2"/>
              </a:rPr>
              <a:t>- 6 instruments </a:t>
            </a:r>
            <a:r>
              <a:rPr lang="en-US" sz="1767" dirty="0" err="1">
                <a:sym typeface="Wingdings" panose="05000000000000000000" pitchFamily="2" charset="2"/>
              </a:rPr>
              <a:t>HReso</a:t>
            </a:r>
            <a:r>
              <a:rPr lang="en-US" sz="1767" dirty="0">
                <a:sym typeface="Wingdings" panose="05000000000000000000" pitchFamily="2" charset="2"/>
              </a:rPr>
              <a:t> (&lt;44 m)</a:t>
            </a:r>
            <a:endParaRPr lang="en-US" sz="1767" dirty="0"/>
          </a:p>
        </p:txBody>
      </p:sp>
      <p:sp>
        <p:nvSpPr>
          <p:cNvPr id="654" name="ZoneTexte 12">
            <a:extLst>
              <a:ext uri="{FF2B5EF4-FFF2-40B4-BE49-F238E27FC236}">
                <a16:creationId xmlns:a16="http://schemas.microsoft.com/office/drawing/2014/main" id="{F1D34C02-AAEB-8A8C-BD10-BC3DCD5C045C}"/>
              </a:ext>
            </a:extLst>
          </p:cNvPr>
          <p:cNvSpPr txBox="1"/>
          <p:nvPr/>
        </p:nvSpPr>
        <p:spPr>
          <a:xfrm>
            <a:off x="6628207" y="2486778"/>
            <a:ext cx="4165698" cy="36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67" dirty="0">
                <a:sym typeface="Wingdings" panose="05000000000000000000" pitchFamily="2" charset="2"/>
              </a:rPr>
              <a:t>- </a:t>
            </a:r>
            <a:r>
              <a:rPr lang="en-US" sz="1767" u="sng" dirty="0" err="1">
                <a:sym typeface="Wingdings" panose="05000000000000000000" pitchFamily="2" charset="2"/>
              </a:rPr>
              <a:t>Cible</a:t>
            </a:r>
            <a:r>
              <a:rPr lang="en-US" sz="1767" u="sng" dirty="0">
                <a:sym typeface="Wingdings" panose="05000000000000000000" pitchFamily="2" charset="2"/>
              </a:rPr>
              <a:t> 1</a:t>
            </a:r>
            <a:r>
              <a:rPr lang="en-US" sz="1767" dirty="0">
                <a:sym typeface="Wingdings" panose="05000000000000000000" pitchFamily="2" charset="2"/>
              </a:rPr>
              <a:t> : 0,4 ms@50 Hz (2%CU)</a:t>
            </a:r>
            <a:endParaRPr lang="en-US" sz="1767" dirty="0"/>
          </a:p>
        </p:txBody>
      </p:sp>
      <p:sp>
        <p:nvSpPr>
          <p:cNvPr id="655" name="ZoneTexte 12">
            <a:extLst>
              <a:ext uri="{FF2B5EF4-FFF2-40B4-BE49-F238E27FC236}">
                <a16:creationId xmlns:a16="http://schemas.microsoft.com/office/drawing/2014/main" id="{BA180ECB-50C3-ECC0-2FE6-D08D05C01527}"/>
              </a:ext>
            </a:extLst>
          </p:cNvPr>
          <p:cNvSpPr txBox="1"/>
          <p:nvPr/>
        </p:nvSpPr>
        <p:spPr>
          <a:xfrm>
            <a:off x="6628207" y="3404071"/>
            <a:ext cx="4165698" cy="36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67" dirty="0">
                <a:sym typeface="Wingdings" panose="05000000000000000000" pitchFamily="2" charset="2"/>
              </a:rPr>
              <a:t>- </a:t>
            </a:r>
            <a:r>
              <a:rPr lang="en-US" sz="1767" u="sng" dirty="0" err="1">
                <a:sym typeface="Wingdings" panose="05000000000000000000" pitchFamily="2" charset="2"/>
              </a:rPr>
              <a:t>Cible</a:t>
            </a:r>
            <a:r>
              <a:rPr lang="en-US" sz="1767" u="sng" dirty="0">
                <a:sym typeface="Wingdings" panose="05000000000000000000" pitchFamily="2" charset="2"/>
              </a:rPr>
              <a:t> 2</a:t>
            </a:r>
            <a:r>
              <a:rPr lang="en-US" sz="1767" dirty="0">
                <a:sym typeface="Wingdings" panose="05000000000000000000" pitchFamily="2" charset="2"/>
              </a:rPr>
              <a:t> : 2,0 ms@20 Hz (4%CU)</a:t>
            </a:r>
            <a:endParaRPr lang="en-US" sz="1767" dirty="0"/>
          </a:p>
        </p:txBody>
      </p:sp>
      <p:sp>
        <p:nvSpPr>
          <p:cNvPr id="656" name="ZoneTexte 12">
            <a:extLst>
              <a:ext uri="{FF2B5EF4-FFF2-40B4-BE49-F238E27FC236}">
                <a16:creationId xmlns:a16="http://schemas.microsoft.com/office/drawing/2014/main" id="{74F030AC-01DE-33FE-A9F8-63E6C4616FFA}"/>
              </a:ext>
            </a:extLst>
          </p:cNvPr>
          <p:cNvSpPr txBox="1"/>
          <p:nvPr/>
        </p:nvSpPr>
        <p:spPr>
          <a:xfrm>
            <a:off x="6629157" y="1354290"/>
            <a:ext cx="4165698" cy="908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67" dirty="0">
                <a:sym typeface="Wingdings" panose="05000000000000000000" pitchFamily="2" charset="2"/>
              </a:rPr>
              <a:t>- Neutron </a:t>
            </a:r>
            <a:r>
              <a:rPr lang="en-US" sz="1767" dirty="0" err="1">
                <a:sym typeface="Wingdings" panose="05000000000000000000" pitchFamily="2" charset="2"/>
              </a:rPr>
              <a:t>Brillance</a:t>
            </a:r>
            <a:r>
              <a:rPr lang="en-US" sz="1767" dirty="0">
                <a:sym typeface="Wingdings" panose="05000000000000000000" pitchFamily="2" charset="2"/>
              </a:rPr>
              <a:t> </a:t>
            </a:r>
            <a:r>
              <a:rPr lang="en-US" sz="1767" dirty="0" err="1">
                <a:sym typeface="Wingdings" panose="05000000000000000000" pitchFamily="2" charset="2"/>
              </a:rPr>
              <a:t>crête</a:t>
            </a:r>
            <a:r>
              <a:rPr lang="en-US" sz="1767" dirty="0">
                <a:sym typeface="Wingdings" panose="05000000000000000000" pitchFamily="2" charset="2"/>
              </a:rPr>
              <a:t>:</a:t>
            </a:r>
          </a:p>
          <a:p>
            <a:r>
              <a:rPr lang="en-US" sz="1767" dirty="0">
                <a:sym typeface="Wingdings" panose="05000000000000000000" pitchFamily="2" charset="2"/>
              </a:rPr>
              <a:t>~ 5 10</a:t>
            </a:r>
            <a:r>
              <a:rPr lang="en-US" sz="1767" baseline="30000" dirty="0">
                <a:sym typeface="Wingdings" panose="05000000000000000000" pitchFamily="2" charset="2"/>
              </a:rPr>
              <a:t>11</a:t>
            </a:r>
            <a:r>
              <a:rPr lang="en-US" sz="1767" dirty="0">
                <a:sym typeface="Wingdings" panose="05000000000000000000" pitchFamily="2" charset="2"/>
              </a:rPr>
              <a:t> /s/cm</a:t>
            </a:r>
            <a:r>
              <a:rPr lang="en-US" sz="1767" baseline="30000" dirty="0">
                <a:sym typeface="Wingdings" panose="05000000000000000000" pitchFamily="2" charset="2"/>
              </a:rPr>
              <a:t>2</a:t>
            </a:r>
            <a:r>
              <a:rPr lang="en-US" sz="1767" dirty="0">
                <a:sym typeface="Wingdings" panose="05000000000000000000" pitchFamily="2" charset="2"/>
              </a:rPr>
              <a:t>/</a:t>
            </a:r>
            <a:r>
              <a:rPr lang="en-US" sz="1767" dirty="0" err="1">
                <a:sym typeface="Wingdings" panose="05000000000000000000" pitchFamily="2" charset="2"/>
              </a:rPr>
              <a:t>sr</a:t>
            </a:r>
            <a:r>
              <a:rPr lang="en-US" sz="1767" dirty="0">
                <a:sym typeface="Wingdings" panose="05000000000000000000" pitchFamily="2" charset="2"/>
              </a:rPr>
              <a:t>/Å @ 1 Å et 2.5 Å</a:t>
            </a:r>
          </a:p>
          <a:p>
            <a:r>
              <a:rPr lang="en-US" sz="1767" dirty="0">
                <a:sym typeface="Wingdings" panose="05000000000000000000" pitchFamily="2" charset="2"/>
              </a:rPr>
              <a:t>~    10</a:t>
            </a:r>
            <a:r>
              <a:rPr lang="en-US" sz="1767" baseline="30000" dirty="0">
                <a:sym typeface="Wingdings" panose="05000000000000000000" pitchFamily="2" charset="2"/>
              </a:rPr>
              <a:t>11</a:t>
            </a:r>
            <a:r>
              <a:rPr lang="en-US" sz="1767" dirty="0">
                <a:sym typeface="Wingdings" panose="05000000000000000000" pitchFamily="2" charset="2"/>
              </a:rPr>
              <a:t> /s/cm</a:t>
            </a:r>
            <a:r>
              <a:rPr lang="en-US" sz="1767" baseline="30000" dirty="0">
                <a:sym typeface="Wingdings" panose="05000000000000000000" pitchFamily="2" charset="2"/>
              </a:rPr>
              <a:t>2</a:t>
            </a:r>
            <a:r>
              <a:rPr lang="en-US" sz="1767" dirty="0">
                <a:sym typeface="Wingdings" panose="05000000000000000000" pitchFamily="2" charset="2"/>
              </a:rPr>
              <a:t>/</a:t>
            </a:r>
            <a:r>
              <a:rPr lang="en-US" sz="1767" dirty="0" err="1">
                <a:sym typeface="Wingdings" panose="05000000000000000000" pitchFamily="2" charset="2"/>
              </a:rPr>
              <a:t>sr</a:t>
            </a:r>
            <a:r>
              <a:rPr lang="en-US" sz="1767" dirty="0">
                <a:sym typeface="Wingdings" panose="05000000000000000000" pitchFamily="2" charset="2"/>
              </a:rPr>
              <a:t>/Å @ 5 Å</a:t>
            </a:r>
            <a:endParaRPr lang="en-US" sz="1767" dirty="0"/>
          </a:p>
        </p:txBody>
      </p:sp>
      <p:sp>
        <p:nvSpPr>
          <p:cNvPr id="657" name="ZoneTexte 12">
            <a:extLst>
              <a:ext uri="{FF2B5EF4-FFF2-40B4-BE49-F238E27FC236}">
                <a16:creationId xmlns:a16="http://schemas.microsoft.com/office/drawing/2014/main" id="{7837A336-6F5C-5C39-5DD5-B7EEFAFB4556}"/>
              </a:ext>
            </a:extLst>
          </p:cNvPr>
          <p:cNvSpPr txBox="1"/>
          <p:nvPr/>
        </p:nvSpPr>
        <p:spPr>
          <a:xfrm>
            <a:off x="6799454" y="3750844"/>
            <a:ext cx="4165698" cy="36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67" dirty="0">
                <a:sym typeface="Wingdings" panose="05000000000000000000" pitchFamily="2" charset="2"/>
              </a:rPr>
              <a:t>- 6 instruments </a:t>
            </a:r>
            <a:r>
              <a:rPr lang="en-US" sz="1767" dirty="0" err="1">
                <a:sym typeface="Wingdings" panose="05000000000000000000" pitchFamily="2" charset="2"/>
              </a:rPr>
              <a:t>HFlux</a:t>
            </a:r>
            <a:r>
              <a:rPr lang="en-US" sz="1767" dirty="0">
                <a:sym typeface="Wingdings" panose="05000000000000000000" pitchFamily="2" charset="2"/>
              </a:rPr>
              <a:t> (&lt;33 m)</a:t>
            </a:r>
            <a:endParaRPr lang="en-US" sz="1767" dirty="0"/>
          </a:p>
        </p:txBody>
      </p:sp>
      <p:sp>
        <p:nvSpPr>
          <p:cNvPr id="658" name="ZoneTexte 12">
            <a:extLst>
              <a:ext uri="{FF2B5EF4-FFF2-40B4-BE49-F238E27FC236}">
                <a16:creationId xmlns:a16="http://schemas.microsoft.com/office/drawing/2014/main" id="{46E6A83B-E97A-FE84-E549-5241CFEB1CCD}"/>
              </a:ext>
            </a:extLst>
          </p:cNvPr>
          <p:cNvSpPr txBox="1"/>
          <p:nvPr/>
        </p:nvSpPr>
        <p:spPr>
          <a:xfrm>
            <a:off x="6628207" y="4477015"/>
            <a:ext cx="4165698" cy="36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67" dirty="0">
                <a:sym typeface="Wingdings" panose="05000000000000000000" pitchFamily="2" charset="2"/>
              </a:rPr>
              <a:t>- </a:t>
            </a:r>
            <a:r>
              <a:rPr lang="en-US" sz="1767" u="sng" dirty="0" err="1">
                <a:sym typeface="Wingdings" panose="05000000000000000000" pitchFamily="2" charset="2"/>
              </a:rPr>
              <a:t>Tertiaire</a:t>
            </a:r>
            <a:r>
              <a:rPr lang="en-US" sz="1767" u="sng" dirty="0">
                <a:sym typeface="Wingdings" panose="05000000000000000000" pitchFamily="2" charset="2"/>
              </a:rPr>
              <a:t> </a:t>
            </a:r>
            <a:r>
              <a:rPr lang="en-US" sz="1767" dirty="0">
                <a:sym typeface="Wingdings" panose="05000000000000000000" pitchFamily="2" charset="2"/>
              </a:rPr>
              <a:t>:</a:t>
            </a:r>
            <a:endParaRPr lang="en-US" sz="1767" dirty="0"/>
          </a:p>
        </p:txBody>
      </p:sp>
      <p:sp>
        <p:nvSpPr>
          <p:cNvPr id="659" name="ZoneTexte 12">
            <a:extLst>
              <a:ext uri="{FF2B5EF4-FFF2-40B4-BE49-F238E27FC236}">
                <a16:creationId xmlns:a16="http://schemas.microsoft.com/office/drawing/2014/main" id="{D38647ED-BD63-F4BE-365F-6E2703AED035}"/>
              </a:ext>
            </a:extLst>
          </p:cNvPr>
          <p:cNvSpPr txBox="1"/>
          <p:nvPr/>
        </p:nvSpPr>
        <p:spPr>
          <a:xfrm>
            <a:off x="6799454" y="4806047"/>
            <a:ext cx="4165698" cy="36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67" dirty="0">
                <a:sym typeface="Wingdings" panose="05000000000000000000" pitchFamily="2" charset="2"/>
              </a:rPr>
              <a:t>- Zone technique (~1000 m</a:t>
            </a:r>
            <a:r>
              <a:rPr lang="en-US" sz="1767" baseline="30000" dirty="0">
                <a:sym typeface="Wingdings" panose="05000000000000000000" pitchFamily="2" charset="2"/>
              </a:rPr>
              <a:t>2</a:t>
            </a:r>
            <a:r>
              <a:rPr lang="en-US" sz="1767" dirty="0">
                <a:sym typeface="Wingdings" panose="05000000000000000000" pitchFamily="2" charset="2"/>
              </a:rPr>
              <a:t>)</a:t>
            </a:r>
            <a:endParaRPr lang="en-US" sz="1767" dirty="0"/>
          </a:p>
        </p:txBody>
      </p:sp>
      <p:sp>
        <p:nvSpPr>
          <p:cNvPr id="660" name="ZoneTexte 12">
            <a:extLst>
              <a:ext uri="{FF2B5EF4-FFF2-40B4-BE49-F238E27FC236}">
                <a16:creationId xmlns:a16="http://schemas.microsoft.com/office/drawing/2014/main" id="{8CE1AFBA-64FF-9E76-5AA0-AE8EF827FFE3}"/>
              </a:ext>
            </a:extLst>
          </p:cNvPr>
          <p:cNvSpPr txBox="1"/>
          <p:nvPr/>
        </p:nvSpPr>
        <p:spPr>
          <a:xfrm>
            <a:off x="6799454" y="5159570"/>
            <a:ext cx="4165698" cy="36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67" dirty="0">
                <a:sym typeface="Wingdings" panose="05000000000000000000" pitchFamily="2" charset="2"/>
              </a:rPr>
              <a:t>- Zone bureau (~1500 m</a:t>
            </a:r>
            <a:r>
              <a:rPr lang="en-US" sz="1767" baseline="30000" dirty="0">
                <a:sym typeface="Wingdings" panose="05000000000000000000" pitchFamily="2" charset="2"/>
              </a:rPr>
              <a:t>2</a:t>
            </a:r>
            <a:r>
              <a:rPr lang="en-US" sz="1767" dirty="0">
                <a:sym typeface="Wingdings" panose="05000000000000000000" pitchFamily="2" charset="2"/>
              </a:rPr>
              <a:t>)</a:t>
            </a:r>
            <a:endParaRPr lang="en-US" sz="1767" dirty="0"/>
          </a:p>
        </p:txBody>
      </p:sp>
      <p:sp>
        <p:nvSpPr>
          <p:cNvPr id="661" name="Forme libre : forme 660">
            <a:extLst>
              <a:ext uri="{FF2B5EF4-FFF2-40B4-BE49-F238E27FC236}">
                <a16:creationId xmlns:a16="http://schemas.microsoft.com/office/drawing/2014/main" id="{FD2BEC12-B979-7F8E-F013-5CCE9F3CE158}"/>
              </a:ext>
            </a:extLst>
          </p:cNvPr>
          <p:cNvSpPr/>
          <p:nvPr/>
        </p:nvSpPr>
        <p:spPr>
          <a:xfrm>
            <a:off x="1548972" y="1109880"/>
            <a:ext cx="3528518" cy="4204542"/>
          </a:xfrm>
          <a:custGeom>
            <a:avLst/>
            <a:gdLst>
              <a:gd name="connsiteX0" fmla="*/ 0 w 3993502"/>
              <a:gd name="connsiteY0" fmla="*/ 4758612 h 4758612"/>
              <a:gd name="connsiteX1" fmla="*/ 0 w 3993502"/>
              <a:gd name="connsiteY1" fmla="*/ 0 h 4758612"/>
              <a:gd name="connsiteX2" fmla="*/ 3256384 w 3993502"/>
              <a:gd name="connsiteY2" fmla="*/ 0 h 4758612"/>
              <a:gd name="connsiteX3" fmla="*/ 3256384 w 3993502"/>
              <a:gd name="connsiteY3" fmla="*/ 1035698 h 4758612"/>
              <a:gd name="connsiteX4" fmla="*/ 2547257 w 3993502"/>
              <a:gd name="connsiteY4" fmla="*/ 1035698 h 4758612"/>
              <a:gd name="connsiteX5" fmla="*/ 2547257 w 3993502"/>
              <a:gd name="connsiteY5" fmla="*/ 1474237 h 4758612"/>
              <a:gd name="connsiteX6" fmla="*/ 2892490 w 3993502"/>
              <a:gd name="connsiteY6" fmla="*/ 1819470 h 4758612"/>
              <a:gd name="connsiteX7" fmla="*/ 3163078 w 3993502"/>
              <a:gd name="connsiteY7" fmla="*/ 1819470 h 4758612"/>
              <a:gd name="connsiteX8" fmla="*/ 3163078 w 3993502"/>
              <a:gd name="connsiteY8" fmla="*/ 1586204 h 4758612"/>
              <a:gd name="connsiteX9" fmla="*/ 3993502 w 3993502"/>
              <a:gd name="connsiteY9" fmla="*/ 1586204 h 4758612"/>
              <a:gd name="connsiteX10" fmla="*/ 3993502 w 3993502"/>
              <a:gd name="connsiteY10" fmla="*/ 4749282 h 4758612"/>
              <a:gd name="connsiteX11" fmla="*/ 0 w 3993502"/>
              <a:gd name="connsiteY11" fmla="*/ 4758612 h 475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3502" h="4758612">
                <a:moveTo>
                  <a:pt x="0" y="4758612"/>
                </a:moveTo>
                <a:lnTo>
                  <a:pt x="0" y="0"/>
                </a:lnTo>
                <a:lnTo>
                  <a:pt x="3256384" y="0"/>
                </a:lnTo>
                <a:lnTo>
                  <a:pt x="3256384" y="1035698"/>
                </a:lnTo>
                <a:lnTo>
                  <a:pt x="2547257" y="1035698"/>
                </a:lnTo>
                <a:lnTo>
                  <a:pt x="2547257" y="1474237"/>
                </a:lnTo>
                <a:lnTo>
                  <a:pt x="2892490" y="1819470"/>
                </a:lnTo>
                <a:lnTo>
                  <a:pt x="3163078" y="1819470"/>
                </a:lnTo>
                <a:lnTo>
                  <a:pt x="3163078" y="1586204"/>
                </a:lnTo>
                <a:lnTo>
                  <a:pt x="3993502" y="1586204"/>
                </a:lnTo>
                <a:lnTo>
                  <a:pt x="3993502" y="4749282"/>
                </a:lnTo>
                <a:lnTo>
                  <a:pt x="0" y="4758612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662" name="ZoneTexte 661">
            <a:extLst>
              <a:ext uri="{FF2B5EF4-FFF2-40B4-BE49-F238E27FC236}">
                <a16:creationId xmlns:a16="http://schemas.microsoft.com/office/drawing/2014/main" id="{459CCCDB-6A91-F55A-0FD1-8C47808A1CED}"/>
              </a:ext>
            </a:extLst>
          </p:cNvPr>
          <p:cNvSpPr txBox="1"/>
          <p:nvPr/>
        </p:nvSpPr>
        <p:spPr>
          <a:xfrm>
            <a:off x="1499152" y="822841"/>
            <a:ext cx="1018227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67" dirty="0">
                <a:solidFill>
                  <a:srgbClr val="FF0000"/>
                </a:solidFill>
              </a:rPr>
              <a:t>Phase 1</a:t>
            </a:r>
          </a:p>
        </p:txBody>
      </p:sp>
      <p:sp>
        <p:nvSpPr>
          <p:cNvPr id="663" name="ZoneTexte 12">
            <a:extLst>
              <a:ext uri="{FF2B5EF4-FFF2-40B4-BE49-F238E27FC236}">
                <a16:creationId xmlns:a16="http://schemas.microsoft.com/office/drawing/2014/main" id="{4A9B7DF7-747A-E5D6-36C5-29B2606DC6BF}"/>
              </a:ext>
            </a:extLst>
          </p:cNvPr>
          <p:cNvSpPr txBox="1"/>
          <p:nvPr/>
        </p:nvSpPr>
        <p:spPr>
          <a:xfrm>
            <a:off x="1430973" y="5345119"/>
            <a:ext cx="6212280" cy="418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21" b="1" dirty="0">
                <a:sym typeface="Wingdings" panose="05000000000000000000" pitchFamily="2" charset="2"/>
              </a:rPr>
              <a:t> Construction sur le </a:t>
            </a:r>
            <a:r>
              <a:rPr lang="en-US" sz="2121" b="1" dirty="0" err="1">
                <a:sym typeface="Wingdings" panose="05000000000000000000" pitchFamily="2" charset="2"/>
              </a:rPr>
              <a:t>centre</a:t>
            </a:r>
            <a:r>
              <a:rPr lang="en-US" sz="2121" b="1" dirty="0">
                <a:sym typeface="Wingdings" panose="05000000000000000000" pitchFamily="2" charset="2"/>
              </a:rPr>
              <a:t> CEA de  </a:t>
            </a:r>
            <a:r>
              <a:rPr lang="en-US" sz="2121" b="1" dirty="0" err="1">
                <a:sym typeface="Wingdings" panose="05000000000000000000" pitchFamily="2" charset="2"/>
              </a:rPr>
              <a:t>Saclay</a:t>
            </a:r>
            <a:endParaRPr lang="en-US" sz="2121" b="1" dirty="0"/>
          </a:p>
        </p:txBody>
      </p:sp>
      <p:sp>
        <p:nvSpPr>
          <p:cNvPr id="664" name="ZoneTexte 663">
            <a:extLst>
              <a:ext uri="{FF2B5EF4-FFF2-40B4-BE49-F238E27FC236}">
                <a16:creationId xmlns:a16="http://schemas.microsoft.com/office/drawing/2014/main" id="{4FABC6A5-9E9E-7D7E-4B96-DD8A06FDEA26}"/>
              </a:ext>
            </a:extLst>
          </p:cNvPr>
          <p:cNvSpPr txBox="1"/>
          <p:nvPr/>
        </p:nvSpPr>
        <p:spPr>
          <a:xfrm>
            <a:off x="3723290" y="730264"/>
            <a:ext cx="689612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67" dirty="0"/>
              <a:t>77 m</a:t>
            </a:r>
          </a:p>
        </p:txBody>
      </p:sp>
      <p:pic>
        <p:nvPicPr>
          <p:cNvPr id="666" name="Picture 2">
            <a:extLst>
              <a:ext uri="{FF2B5EF4-FFF2-40B4-BE49-F238E27FC236}">
                <a16:creationId xmlns:a16="http://schemas.microsoft.com/office/drawing/2014/main" id="{4965CE80-30EA-236F-08E1-C6ED8EB94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5" y="685465"/>
            <a:ext cx="1444817" cy="61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3880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D61420A-4E34-543E-BD68-8EC0D20E2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73FC150-5883-7EA9-7463-13C0E7ADB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Accélérateurs, Recherche et Société - LPSC, Grenoble</a:t>
            </a:r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31FA9C9-AA2C-9795-BA33-6B7A4CAF3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752BD7DB-2937-B137-3448-6FA7107CC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155" y="0"/>
            <a:ext cx="4968552" cy="653480"/>
          </a:xfrm>
        </p:spPr>
        <p:txBody>
          <a:bodyPr>
            <a:normAutofit/>
          </a:bodyPr>
          <a:lstStyle/>
          <a:p>
            <a:r>
              <a:rPr lang="fr-FR" dirty="0"/>
              <a:t>Planning de Construction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C244A3B-6D99-D3A0-D9D1-3559714E0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" y="1846954"/>
            <a:ext cx="10763089" cy="3408312"/>
          </a:xfrm>
          <a:prstGeom prst="rect">
            <a:avLst/>
          </a:prstGeom>
        </p:spPr>
      </p:pic>
      <p:sp>
        <p:nvSpPr>
          <p:cNvPr id="11" name="ZoneTexte 11">
            <a:extLst>
              <a:ext uri="{FF2B5EF4-FFF2-40B4-BE49-F238E27FC236}">
                <a16:creationId xmlns:a16="http://schemas.microsoft.com/office/drawing/2014/main" id="{142369EF-18B0-E7C1-C010-91CCDA0B009D}"/>
              </a:ext>
            </a:extLst>
          </p:cNvPr>
          <p:cNvSpPr txBox="1"/>
          <p:nvPr/>
        </p:nvSpPr>
        <p:spPr>
          <a:xfrm>
            <a:off x="677705" y="1131947"/>
            <a:ext cx="9543649" cy="418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121" u="sng" dirty="0">
                <a:latin typeface="Arial" panose="020B0604020202020204" pitchFamily="34" charset="0"/>
                <a:cs typeface="Arial" panose="020B0604020202020204" pitchFamily="34" charset="0"/>
              </a:rPr>
              <a:t>Hypothèse</a:t>
            </a:r>
            <a:r>
              <a:rPr lang="fr-FR" sz="2121" dirty="0">
                <a:latin typeface="Arial" panose="020B0604020202020204" pitchFamily="34" charset="0"/>
                <a:cs typeface="Arial" panose="020B0604020202020204" pitchFamily="34" charset="0"/>
              </a:rPr>
              <a:t> : T0 le 01/01/2026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4D8B9C-49ED-A82B-47B6-23585CC36D7C}"/>
              </a:ext>
            </a:extLst>
          </p:cNvPr>
          <p:cNvSpPr/>
          <p:nvPr/>
        </p:nvSpPr>
        <p:spPr>
          <a:xfrm>
            <a:off x="5602411" y="801742"/>
            <a:ext cx="4172639" cy="41870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600" b="1" u="sng" strike="noStrike" spc="-1" dirty="0">
                <a:solidFill>
                  <a:srgbClr val="004569"/>
                </a:solidFill>
                <a:latin typeface="Verdana"/>
                <a:ea typeface="DejaVu Sans"/>
              </a:rPr>
              <a:t>Cf. Poster Nicolas </a:t>
            </a:r>
            <a:r>
              <a:rPr lang="en-US" sz="1600" b="1" u="sng" strike="noStrike" spc="-1" dirty="0" err="1">
                <a:solidFill>
                  <a:srgbClr val="004569"/>
                </a:solidFill>
                <a:latin typeface="Verdana"/>
                <a:ea typeface="DejaVu Sans"/>
              </a:rPr>
              <a:t>Pichoff</a:t>
            </a:r>
            <a:endParaRPr lang="en-US" sz="1600" b="1" u="sng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831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E00E2E5-B023-A03A-5941-0FBD3DFA7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4FDC6E3-8AA4-45B8-FEA5-A4C25DC8F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Atelier Accélérateurs, Recherche et Société - LPSC, Grenoble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82652B0-C2B7-B974-79A7-9CE33D190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D4F61AF5-FB17-D90B-356A-3DB4D2537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2131" y="0"/>
            <a:ext cx="5112568" cy="653480"/>
          </a:xfrm>
        </p:spPr>
        <p:txBody>
          <a:bodyPr>
            <a:normAutofit fontScale="90000"/>
          </a:bodyPr>
          <a:lstStyle/>
          <a:p>
            <a:r>
              <a:rPr lang="fr-FR" dirty="0"/>
              <a:t>Des utilisateurs aux besoins spécifiques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3D14EC60-28EB-336E-5C10-13336AD459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73819" y="848801"/>
            <a:ext cx="10772775" cy="4773231"/>
          </a:xfrm>
        </p:spPr>
        <p:txBody>
          <a:bodyPr>
            <a:noAutofit/>
          </a:bodyPr>
          <a:lstStyle/>
          <a:p>
            <a:r>
              <a:rPr lang="fr-FR" dirty="0"/>
              <a:t>Sources de lumière (voir </a:t>
            </a:r>
            <a:r>
              <a:rPr lang="fr-FR" dirty="0">
                <a:hlinkClick r:id="rId2"/>
              </a:rPr>
              <a:t>les sources de lumière </a:t>
            </a:r>
            <a:r>
              <a:rPr lang="fr-FR" dirty="0"/>
              <a:t>de L. </a:t>
            </a:r>
            <a:r>
              <a:rPr lang="fr-FR" dirty="0" err="1"/>
              <a:t>Nadolski</a:t>
            </a:r>
            <a:r>
              <a:rPr lang="fr-FR" dirty="0"/>
              <a:t>).</a:t>
            </a:r>
          </a:p>
          <a:p>
            <a:pPr lvl="1"/>
            <a:r>
              <a:rPr lang="fr-FR" sz="1800" dirty="0"/>
              <a:t>Haute brillance → Haut courant et très basses émittances.</a:t>
            </a:r>
          </a:p>
          <a:p>
            <a:pPr lvl="1"/>
            <a:r>
              <a:rPr lang="fr-FR" sz="1800" dirty="0"/>
              <a:t>Consommation énergétique (rayonnement synchrotron).</a:t>
            </a:r>
          </a:p>
          <a:p>
            <a:r>
              <a:rPr lang="fr-FR" dirty="0"/>
              <a:t>Sources de neutrons (voir </a:t>
            </a:r>
            <a:r>
              <a:rPr lang="fr-FR" dirty="0">
                <a:hlinkClick r:id="rId3"/>
              </a:rPr>
              <a:t>Accélérateurs de production de neutrons </a:t>
            </a:r>
            <a:r>
              <a:rPr lang="fr-FR" dirty="0"/>
              <a:t>de F. Ott)</a:t>
            </a:r>
          </a:p>
          <a:p>
            <a:pPr lvl="1"/>
            <a:r>
              <a:rPr lang="fr-FR" sz="1800" dirty="0"/>
              <a:t>Faisceaux intenses</a:t>
            </a:r>
          </a:p>
          <a:p>
            <a:pPr lvl="1"/>
            <a:r>
              <a:rPr lang="fr-FR" sz="1800" dirty="0"/>
              <a:t>Cibles permettant de gérer des puissances incidentes de plusieurs mégawatts.</a:t>
            </a:r>
          </a:p>
          <a:p>
            <a:r>
              <a:rPr lang="fr-FR" dirty="0"/>
              <a:t>Machines pour la médecine et l’industrie.</a:t>
            </a:r>
          </a:p>
          <a:p>
            <a:pPr lvl="1"/>
            <a:r>
              <a:rPr lang="fr-FR" sz="1800" dirty="0">
                <a:hlinkClick r:id="rId4"/>
              </a:rPr>
              <a:t>Accélérateurs d’ions </a:t>
            </a:r>
            <a:r>
              <a:rPr lang="fr-FR" sz="1800" dirty="0"/>
              <a:t>de B. Jacquot</a:t>
            </a:r>
          </a:p>
          <a:p>
            <a:pPr lvl="1"/>
            <a:r>
              <a:rPr lang="fr-FR" sz="1800" dirty="0">
                <a:hlinkClick r:id="rId5"/>
              </a:rPr>
              <a:t>Accélérateurs d’électrons </a:t>
            </a:r>
            <a:r>
              <a:rPr lang="fr-FR" sz="1800" dirty="0"/>
              <a:t>de J-P. </a:t>
            </a:r>
            <a:r>
              <a:rPr lang="fr-FR" sz="1800" dirty="0" err="1"/>
              <a:t>Larbre</a:t>
            </a:r>
            <a:endParaRPr lang="fr-FR" sz="1800" dirty="0"/>
          </a:p>
          <a:p>
            <a:pPr lvl="1"/>
            <a:r>
              <a:rPr lang="fr-FR" sz="1800" dirty="0"/>
              <a:t>Accélérateurs modulaires et compacts.</a:t>
            </a:r>
          </a:p>
          <a:p>
            <a:r>
              <a:rPr lang="fr-FR" dirty="0"/>
              <a:t>Physique des hautes énergies.</a:t>
            </a:r>
          </a:p>
          <a:p>
            <a:pPr lvl="1"/>
            <a:r>
              <a:rPr lang="fr-FR" sz="1800" dirty="0"/>
              <a:t>Gradients accélérateurs élevés et hauts champs magnétiques. </a:t>
            </a:r>
          </a:p>
          <a:p>
            <a:pPr lvl="1"/>
            <a:r>
              <a:rPr lang="fr-FR" sz="1800" dirty="0"/>
              <a:t>Protection de la machines.</a:t>
            </a:r>
            <a:endParaRPr lang="fr-FR" sz="1800" b="1" dirty="0">
              <a:solidFill>
                <a:srgbClr val="D0671C"/>
              </a:solidFill>
            </a:endParaRPr>
          </a:p>
          <a:p>
            <a:pPr marL="342900" lvl="1" indent="-342900" fontAlgn="base">
              <a:spcBef>
                <a:spcPts val="1000"/>
              </a:spcBef>
              <a:spcAft>
                <a:spcPct val="0"/>
              </a:spcAft>
              <a:defRPr/>
            </a:pPr>
            <a:endParaRPr lang="fr-FR" sz="1400" dirty="0">
              <a:solidFill>
                <a:srgbClr val="232F49"/>
              </a:solidFill>
            </a:endParaRPr>
          </a:p>
          <a:p>
            <a:pPr lvl="2" fontAlgn="base">
              <a:spcAft>
                <a:spcPct val="0"/>
              </a:spcAft>
              <a:defRPr/>
            </a:pPr>
            <a:endParaRPr lang="fr-FR" sz="1400" dirty="0">
              <a:solidFill>
                <a:srgbClr val="232F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006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6F31B38-99E1-04BF-740D-C051D57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29CB959-FFEF-90FF-AF39-0F1BFE9DF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Accélérateurs, Recherche et Société - LPSC, Grenoble</a:t>
            </a:r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93596F-2326-084C-7E8D-2F3613D30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9CC3A46-B4BC-A65F-FB1E-89EDFDA6DB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fr-FR" sz="2000" b="1" dirty="0"/>
              <a:t>Maximiser la quantité d’information utile accessible</a:t>
            </a:r>
            <a:endParaRPr lang="fr-FR" sz="2000" dirty="0"/>
          </a:p>
          <a:p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0319141-801B-DD7A-0BE7-9E4F2DD13F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02986" indent="-302986">
              <a:buFont typeface="Wingdings" panose="05000000000000000000" pitchFamily="2" charset="2"/>
              <a:buChar char="à"/>
            </a:pPr>
            <a:r>
              <a:rPr lang="fr-FR" sz="2000" dirty="0"/>
              <a:t>Flux de neutrons (temps de manip),</a:t>
            </a:r>
          </a:p>
          <a:p>
            <a:pPr marL="302986" indent="-302986">
              <a:buFont typeface="Wingdings" panose="05000000000000000000" pitchFamily="2" charset="2"/>
              <a:buChar char="à"/>
            </a:pPr>
            <a:r>
              <a:rPr lang="fr-FR" sz="2000" dirty="0"/>
              <a:t>Disponibilité (fiabilité),</a:t>
            </a:r>
          </a:p>
          <a:p>
            <a:pPr marL="302986" indent="-302986">
              <a:buFont typeface="Wingdings" panose="05000000000000000000" pitchFamily="2" charset="2"/>
              <a:buChar char="à"/>
            </a:pPr>
            <a:r>
              <a:rPr lang="fr-FR" sz="2000" dirty="0"/>
              <a:t>Pertinence (taux d’occupation),</a:t>
            </a:r>
          </a:p>
          <a:p>
            <a:pPr marL="302986" indent="-302986">
              <a:buFont typeface="Wingdings" panose="05000000000000000000" pitchFamily="2" charset="2"/>
              <a:buChar char="à"/>
            </a:pPr>
            <a:r>
              <a:rPr lang="fr-FR" sz="2000" dirty="0"/>
              <a:t>Complémentarité avec d’autres installations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A2E5F77A-110C-6B0C-8A2E-5184BB8C637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sz="2000" b="1" dirty="0"/>
              <a:t>En minimiser le coût</a:t>
            </a:r>
            <a:endParaRPr lang="fr-FR" sz="2000" dirty="0"/>
          </a:p>
          <a:p>
            <a:endParaRPr lang="fr-FR" dirty="0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020F32FA-42CA-D474-C644-E18739694846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pPr marL="302986" indent="-302986">
              <a:buFont typeface="Wingdings" panose="05000000000000000000" pitchFamily="2" charset="2"/>
              <a:buChar char="à"/>
            </a:pPr>
            <a:r>
              <a:rPr lang="fr-FR" sz="2000" dirty="0"/>
              <a:t>construction,</a:t>
            </a:r>
          </a:p>
          <a:p>
            <a:pPr marL="302986" indent="-302986">
              <a:buFont typeface="Wingdings" panose="05000000000000000000" pitchFamily="2" charset="2"/>
              <a:buChar char="à"/>
            </a:pPr>
            <a:r>
              <a:rPr lang="fr-FR" sz="2000" dirty="0"/>
              <a:t>opération.</a:t>
            </a:r>
          </a:p>
          <a:p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46657C2C-9F74-4324-5C4A-CF297E873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Challenges </a:t>
            </a:r>
          </a:p>
        </p:txBody>
      </p:sp>
    </p:spTree>
    <p:extLst>
      <p:ext uri="{BB962C8B-B14F-4D97-AF65-F5344CB8AC3E}">
        <p14:creationId xmlns:p14="http://schemas.microsoft.com/office/powerpoint/2010/main" val="4058820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0E41B49-2DC6-31CF-22BA-30CF0B2D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A197F15-0878-6BDB-C3E4-B9834FBEB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Accélérateurs, Recherche et Société - LPSC, Grenoble</a:t>
            </a:r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E481D6D-7A0F-7F37-D18B-DCD780A87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0CE26993-44B1-E06D-525F-6CFC4B671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Linac d’ICONE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5B36F31-97DF-AC8C-776B-F0E7D7838BD0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803" y="796241"/>
            <a:ext cx="7006471" cy="1160435"/>
          </a:xfrm>
          <a:prstGeom prst="rect">
            <a:avLst/>
          </a:prstGeom>
          <a:noFill/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A40A865-2140-7EA0-8B4C-3353F296DE87}"/>
              </a:ext>
            </a:extLst>
          </p:cNvPr>
          <p:cNvSpPr txBox="1"/>
          <p:nvPr/>
        </p:nvSpPr>
        <p:spPr>
          <a:xfrm>
            <a:off x="712960" y="2152920"/>
            <a:ext cx="2585195" cy="101566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200" u="sng" dirty="0">
                <a:solidFill>
                  <a:schemeClr val="tx1"/>
                </a:solidFill>
              </a:rPr>
              <a:t>Main technical choices: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1"/>
                </a:solidFill>
              </a:rPr>
              <a:t>Linac</a:t>
            </a:r>
            <a:endParaRPr lang="en-US" sz="1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Reuse of existing developer bricks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Minimize risks and R&amp;D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Warm solution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E8E6667-1C8E-3175-03D9-48C3B0C443FD}"/>
              </a:ext>
            </a:extLst>
          </p:cNvPr>
          <p:cNvSpPr txBox="1"/>
          <p:nvPr/>
        </p:nvSpPr>
        <p:spPr>
          <a:xfrm>
            <a:off x="6754539" y="1795093"/>
            <a:ext cx="325871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/>
              <a:t>Top level performance requirements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646FDD1-214E-E078-23CD-C12646E64F97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621" y="3529221"/>
            <a:ext cx="3868474" cy="2060330"/>
          </a:xfrm>
          <a:prstGeom prst="rect">
            <a:avLst/>
          </a:prstGeom>
          <a:noFill/>
        </p:spPr>
      </p:pic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5FA02937-4FF7-00BB-AEC3-2B9446A7B1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745874"/>
              </p:ext>
            </p:extLst>
          </p:nvPr>
        </p:nvGraphicFramePr>
        <p:xfrm>
          <a:off x="4778239" y="2152920"/>
          <a:ext cx="5875700" cy="28553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08052">
                  <a:extLst>
                    <a:ext uri="{9D8B030D-6E8A-4147-A177-3AD203B41FA5}">
                      <a16:colId xmlns:a16="http://schemas.microsoft.com/office/drawing/2014/main" val="186500023"/>
                    </a:ext>
                  </a:extLst>
                </a:gridCol>
                <a:gridCol w="712206">
                  <a:extLst>
                    <a:ext uri="{9D8B030D-6E8A-4147-A177-3AD203B41FA5}">
                      <a16:colId xmlns:a16="http://schemas.microsoft.com/office/drawing/2014/main" val="2349636760"/>
                    </a:ext>
                  </a:extLst>
                </a:gridCol>
                <a:gridCol w="355626">
                  <a:extLst>
                    <a:ext uri="{9D8B030D-6E8A-4147-A177-3AD203B41FA5}">
                      <a16:colId xmlns:a16="http://schemas.microsoft.com/office/drawing/2014/main" val="1243760028"/>
                    </a:ext>
                  </a:extLst>
                </a:gridCol>
                <a:gridCol w="1499816">
                  <a:extLst>
                    <a:ext uri="{9D8B030D-6E8A-4147-A177-3AD203B41FA5}">
                      <a16:colId xmlns:a16="http://schemas.microsoft.com/office/drawing/2014/main" val="2380959460"/>
                    </a:ext>
                  </a:extLst>
                </a:gridCol>
              </a:tblGrid>
              <a:tr h="431561"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 err="1">
                          <a:effectLst/>
                        </a:rPr>
                        <a:t>Required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effectLst/>
                        </a:rPr>
                        <a:t>Unit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 err="1">
                          <a:effectLst/>
                        </a:rPr>
                        <a:t>Specifications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5456759"/>
                  </a:ext>
                </a:extLst>
              </a:tr>
              <a:tr h="347778"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 err="1">
                          <a:effectLst/>
                        </a:rPr>
                        <a:t>Particle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>
                          <a:effectLst/>
                        </a:rPr>
                        <a:t> 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>
                          <a:effectLst/>
                        </a:rPr>
                        <a:t>Proton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7333365"/>
                  </a:ext>
                </a:extLst>
              </a:tr>
              <a:tr h="347778">
                <a:tc>
                  <a:txBody>
                    <a:bodyPr/>
                    <a:lstStyle/>
                    <a:p>
                      <a:pPr algn="just"/>
                      <a:r>
                        <a:rPr lang="fr-FR" sz="1400">
                          <a:effectLst/>
                        </a:rPr>
                        <a:t>Final Peak Current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>
                          <a:effectLst/>
                        </a:rPr>
                        <a:t>mA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>
                          <a:effectLst/>
                        </a:rPr>
                        <a:t>≥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>
                          <a:effectLst/>
                        </a:rPr>
                        <a:t>80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4875076"/>
                  </a:ext>
                </a:extLst>
              </a:tr>
              <a:tr h="347778">
                <a:tc>
                  <a:txBody>
                    <a:bodyPr/>
                    <a:lstStyle/>
                    <a:p>
                      <a:pPr algn="just"/>
                      <a:r>
                        <a:rPr lang="fr-FR" sz="1400">
                          <a:effectLst/>
                        </a:rPr>
                        <a:t>Final Energy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>
                          <a:effectLst/>
                        </a:rPr>
                        <a:t>MeV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>
                          <a:effectLst/>
                        </a:rPr>
                        <a:t>≥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>
                          <a:effectLst/>
                        </a:rPr>
                        <a:t>25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14378752"/>
                  </a:ext>
                </a:extLst>
              </a:tr>
              <a:tr h="342427">
                <a:tc>
                  <a:txBody>
                    <a:bodyPr/>
                    <a:lstStyle/>
                    <a:p>
                      <a:pPr algn="just"/>
                      <a:r>
                        <a:rPr lang="fr-FR" sz="1400">
                          <a:effectLst/>
                        </a:rPr>
                        <a:t>Final Energy upgrade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>
                          <a:effectLst/>
                        </a:rPr>
                        <a:t>MeV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>
                          <a:effectLst/>
                        </a:rPr>
                        <a:t>≥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effectLst/>
                        </a:rPr>
                        <a:t>40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4326593"/>
                  </a:ext>
                </a:extLst>
              </a:tr>
              <a:tr h="347778"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effectLst/>
                        </a:rPr>
                        <a:t>Beam Duty-Cycle Max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effectLst/>
                        </a:rPr>
                        <a:t>%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>
                          <a:effectLst/>
                        </a:rPr>
                        <a:t>≥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effectLst/>
                        </a:rPr>
                        <a:t>6%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8544115"/>
                  </a:ext>
                </a:extLst>
              </a:tr>
              <a:tr h="347778"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effectLst/>
                        </a:rPr>
                        <a:t>Construction time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effectLst/>
                        </a:rPr>
                        <a:t>y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>
                          <a:effectLst/>
                        </a:rPr>
                        <a:t>≤</a:t>
                      </a:r>
                      <a:endParaRPr lang="fr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effectLst/>
                        </a:rPr>
                        <a:t>5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1441124"/>
                  </a:ext>
                </a:extLst>
              </a:tr>
              <a:tr h="342427"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effectLst/>
                        </a:rPr>
                        <a:t>Linac </a:t>
                      </a:r>
                      <a:r>
                        <a:rPr lang="fr-FR" sz="1400" dirty="0" err="1">
                          <a:effectLst/>
                        </a:rPr>
                        <a:t>operation</a:t>
                      </a:r>
                      <a:r>
                        <a:rPr lang="fr-FR" sz="1400" dirty="0">
                          <a:effectLst/>
                        </a:rPr>
                        <a:t> time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effectLst/>
                        </a:rPr>
                        <a:t>h/y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effectLst/>
                        </a:rPr>
                        <a:t>≥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effectLst/>
                        </a:rPr>
                        <a:t>3600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9708055"/>
                  </a:ext>
                </a:extLst>
              </a:tr>
            </a:tbl>
          </a:graphicData>
        </a:graphic>
      </p:graphicFrame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3A70B186-9BBD-4D1E-884C-1E70478AF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4441"/>
              </p:ext>
            </p:extLst>
          </p:nvPr>
        </p:nvGraphicFramePr>
        <p:xfrm>
          <a:off x="3548335" y="5237215"/>
          <a:ext cx="3422228" cy="458978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622028">
                  <a:extLst>
                    <a:ext uri="{9D8B030D-6E8A-4147-A177-3AD203B41FA5}">
                      <a16:colId xmlns:a16="http://schemas.microsoft.com/office/drawing/2014/main" val="46640268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1538055947"/>
                    </a:ext>
                  </a:extLst>
                </a:gridCol>
              </a:tblGrid>
              <a:tr h="42396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</a:rPr>
                        <a:t>Structure temporelle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2 ms – 20 Hz</a:t>
                      </a:r>
                      <a:endParaRPr lang="en-GB" sz="12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0.4 ms – 50 Hz</a:t>
                      </a:r>
                      <a:endParaRPr lang="en-GB" sz="120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3859247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2776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AF73990-BACB-A5E3-947B-10CE2ECF9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C893F82-B99C-A0AC-F15F-35E788396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Accélérateurs, Recherche et Société - LPSC, Grenoble</a:t>
            </a:r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514CDDE-81C7-F817-AA27-AC86EC5CA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5B767FF1-8849-0948-F43A-F4638F2B9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Structure du </a:t>
            </a:r>
            <a:r>
              <a:rPr lang="fr-FR" dirty="0" err="1"/>
              <a:t>linac</a:t>
            </a:r>
            <a:r>
              <a:rPr lang="fr-FR" dirty="0"/>
              <a:t> d’ICONE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02BEAD6-2D7D-08BF-01DC-FCF828E9FDD5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438" y="611378"/>
            <a:ext cx="9649072" cy="5131909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2254154-158D-5A1B-0B7A-326940EB0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243" y="395893"/>
            <a:ext cx="1219808" cy="51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2A693AB-893F-FDD6-E0CF-4CAA29627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2561" y="2620351"/>
            <a:ext cx="1164446" cy="1152630"/>
          </a:xfrm>
          <a:prstGeom prst="rect">
            <a:avLst/>
          </a:prstGeom>
        </p:spPr>
      </p:pic>
      <p:pic>
        <p:nvPicPr>
          <p:cNvPr id="7" name="Image 2">
            <a:extLst>
              <a:ext uri="{FF2B5EF4-FFF2-40B4-BE49-F238E27FC236}">
                <a16:creationId xmlns:a16="http://schemas.microsoft.com/office/drawing/2014/main" id="{EFA2594A-3631-4B08-944D-86C2C2F17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79570" y="2858898"/>
            <a:ext cx="1378699" cy="86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CBADF91E-913B-AAC5-BB40-3E835602D39E}"/>
              </a:ext>
            </a:extLst>
          </p:cNvPr>
          <p:cNvCxnSpPr>
            <a:cxnSpLocks/>
          </p:cNvCxnSpPr>
          <p:nvPr/>
        </p:nvCxnSpPr>
        <p:spPr>
          <a:xfrm flipV="1">
            <a:off x="963739" y="1949846"/>
            <a:ext cx="390200" cy="575842"/>
          </a:xfrm>
          <a:prstGeom prst="straightConnector1">
            <a:avLst/>
          </a:prstGeom>
          <a:ln w="34925">
            <a:solidFill>
              <a:srgbClr val="00206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193B69F2-508B-20E1-963D-D3AFEB321873}"/>
              </a:ext>
            </a:extLst>
          </p:cNvPr>
          <p:cNvSpPr txBox="1"/>
          <p:nvPr/>
        </p:nvSpPr>
        <p:spPr>
          <a:xfrm>
            <a:off x="113281" y="3871903"/>
            <a:ext cx="14017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+mn-lt"/>
              </a:rPr>
              <a:t>ALISES3 ion Source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C9EBD01-AB41-8CD2-6394-BE482247AD8A}"/>
              </a:ext>
            </a:extLst>
          </p:cNvPr>
          <p:cNvSpPr txBox="1"/>
          <p:nvPr/>
        </p:nvSpPr>
        <p:spPr>
          <a:xfrm>
            <a:off x="1558269" y="3708646"/>
            <a:ext cx="14719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SILHI3 ion Source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F20345B-B907-9A0D-0EE9-CC74CDE57CC5}"/>
              </a:ext>
            </a:extLst>
          </p:cNvPr>
          <p:cNvSpPr txBox="1"/>
          <p:nvPr/>
        </p:nvSpPr>
        <p:spPr>
          <a:xfrm>
            <a:off x="146438" y="2569023"/>
            <a:ext cx="14719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24314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 ECR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9319790-710C-1ECD-2E26-8F70EB5E723B}"/>
              </a:ext>
            </a:extLst>
          </p:cNvPr>
          <p:cNvSpPr txBox="1"/>
          <p:nvPr/>
        </p:nvSpPr>
        <p:spPr>
          <a:xfrm>
            <a:off x="3358794" y="3812540"/>
            <a:ext cx="20275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24314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RFQ design ESS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62824944-94E4-3F32-A677-217B0F0AA261}"/>
              </a:ext>
            </a:extLst>
          </p:cNvPr>
          <p:cNvCxnSpPr>
            <a:cxnSpLocks/>
          </p:cNvCxnSpPr>
          <p:nvPr/>
        </p:nvCxnSpPr>
        <p:spPr>
          <a:xfrm flipH="1" flipV="1">
            <a:off x="3514179" y="2707865"/>
            <a:ext cx="679209" cy="1084821"/>
          </a:xfrm>
          <a:prstGeom prst="straightConnector1">
            <a:avLst/>
          </a:prstGeom>
          <a:ln w="34925">
            <a:solidFill>
              <a:srgbClr val="00206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43876018-D832-53A0-6576-6CB494BFB0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0619" y="4171595"/>
            <a:ext cx="2832125" cy="1721131"/>
          </a:xfrm>
          <a:prstGeom prst="rect">
            <a:avLst/>
          </a:prstGeom>
        </p:spPr>
      </p:pic>
      <p:sp>
        <p:nvSpPr>
          <p:cNvPr id="29" name="Flèche : gauche 28">
            <a:extLst>
              <a:ext uri="{FF2B5EF4-FFF2-40B4-BE49-F238E27FC236}">
                <a16:creationId xmlns:a16="http://schemas.microsoft.com/office/drawing/2014/main" id="{9FC81106-9634-6B2D-6B00-66E21E30CE3D}"/>
              </a:ext>
            </a:extLst>
          </p:cNvPr>
          <p:cNvSpPr/>
          <p:nvPr/>
        </p:nvSpPr>
        <p:spPr>
          <a:xfrm>
            <a:off x="3514179" y="4521187"/>
            <a:ext cx="228459" cy="129718"/>
          </a:xfrm>
          <a:prstGeom prst="left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Flèche : gauche 29">
            <a:extLst>
              <a:ext uri="{FF2B5EF4-FFF2-40B4-BE49-F238E27FC236}">
                <a16:creationId xmlns:a16="http://schemas.microsoft.com/office/drawing/2014/main" id="{D9F0A856-B50D-EF93-E532-7CC1EB4728F1}"/>
              </a:ext>
            </a:extLst>
          </p:cNvPr>
          <p:cNvSpPr/>
          <p:nvPr/>
        </p:nvSpPr>
        <p:spPr>
          <a:xfrm>
            <a:off x="3358794" y="5374591"/>
            <a:ext cx="228459" cy="129718"/>
          </a:xfrm>
          <a:prstGeom prst="left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D661A56E-2110-5331-168A-7C05D8BB064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29" r="48717" b="53210"/>
          <a:stretch/>
        </p:blipFill>
        <p:spPr>
          <a:xfrm>
            <a:off x="4278439" y="4199836"/>
            <a:ext cx="2381444" cy="1593156"/>
          </a:xfrm>
          <a:prstGeom prst="rect">
            <a:avLst/>
          </a:prstGeom>
        </p:spPr>
      </p:pic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891BBA19-8269-AD10-3FD5-719D7E9A2270}"/>
              </a:ext>
            </a:extLst>
          </p:cNvPr>
          <p:cNvCxnSpPr>
            <a:cxnSpLocks/>
          </p:cNvCxnSpPr>
          <p:nvPr/>
        </p:nvCxnSpPr>
        <p:spPr>
          <a:xfrm>
            <a:off x="5444077" y="2364749"/>
            <a:ext cx="806365" cy="1015639"/>
          </a:xfrm>
          <a:prstGeom prst="straightConnector1">
            <a:avLst/>
          </a:prstGeom>
          <a:ln w="34925">
            <a:solidFill>
              <a:srgbClr val="00206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ge 34">
            <a:extLst>
              <a:ext uri="{FF2B5EF4-FFF2-40B4-BE49-F238E27FC236}">
                <a16:creationId xmlns:a16="http://schemas.microsoft.com/office/drawing/2014/main" id="{CAB608B0-CFBF-DFD7-619C-C9C75F40C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362233" y="406286"/>
            <a:ext cx="1313590" cy="1651281"/>
          </a:xfrm>
          <a:prstGeom prst="rect">
            <a:avLst/>
          </a:prstGeom>
        </p:spPr>
      </p:pic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61A46572-A5FA-E447-0082-8EA9789A9BCB}"/>
              </a:ext>
            </a:extLst>
          </p:cNvPr>
          <p:cNvCxnSpPr>
            <a:cxnSpLocks/>
          </p:cNvCxnSpPr>
          <p:nvPr/>
        </p:nvCxnSpPr>
        <p:spPr>
          <a:xfrm flipH="1">
            <a:off x="4989278" y="1527207"/>
            <a:ext cx="5306069" cy="782457"/>
          </a:xfrm>
          <a:prstGeom prst="straightConnector1">
            <a:avLst/>
          </a:prstGeom>
          <a:ln w="34925">
            <a:solidFill>
              <a:srgbClr val="00206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7FE874DC-DB3D-7659-4738-028B205CAED2}"/>
              </a:ext>
            </a:extLst>
          </p:cNvPr>
          <p:cNvSpPr txBox="1"/>
          <p:nvPr/>
        </p:nvSpPr>
        <p:spPr>
          <a:xfrm>
            <a:off x="4758485" y="1888197"/>
            <a:ext cx="971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24314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IH-DTL</a:t>
            </a:r>
          </a:p>
        </p:txBody>
      </p:sp>
      <p:sp>
        <p:nvSpPr>
          <p:cNvPr id="40" name="Espace réservé du contenu 2">
            <a:extLst>
              <a:ext uri="{FF2B5EF4-FFF2-40B4-BE49-F238E27FC236}">
                <a16:creationId xmlns:a16="http://schemas.microsoft.com/office/drawing/2014/main" id="{368AFC22-245B-ADD2-5C58-DAECDD190E1C}"/>
              </a:ext>
            </a:extLst>
          </p:cNvPr>
          <p:cNvSpPr txBox="1">
            <a:spLocks/>
          </p:cNvSpPr>
          <p:nvPr/>
        </p:nvSpPr>
        <p:spPr>
          <a:xfrm>
            <a:off x="5947937" y="611378"/>
            <a:ext cx="3502340" cy="99458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rgbClr val="24314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1000" u="sng" dirty="0"/>
              <a:t>Advantages:</a:t>
            </a:r>
            <a:br>
              <a:rPr lang="en-US" sz="1000" u="sng" dirty="0"/>
            </a:br>
            <a:r>
              <a:rPr lang="en-US" sz="1000" dirty="0"/>
              <a:t>Small pieces, easy fabrication, easy to replace if necessary.</a:t>
            </a:r>
            <a:br>
              <a:rPr lang="en-US" sz="1000" dirty="0"/>
            </a:br>
            <a:r>
              <a:rPr lang="en-US" sz="1000" dirty="0"/>
              <a:t>Low RF power in each cavity. </a:t>
            </a:r>
            <a:br>
              <a:rPr lang="en-US" sz="1000" dirty="0"/>
            </a:br>
            <a:r>
              <a:rPr lang="en-US" sz="1000" dirty="0"/>
              <a:t>Greater robustness of pieces. </a:t>
            </a:r>
            <a:br>
              <a:rPr lang="en-US" sz="1000" dirty="0"/>
            </a:br>
            <a:r>
              <a:rPr lang="en-US" sz="1000" dirty="0"/>
              <a:t>Independent adjustment of each cavity (phase/amplitude).</a:t>
            </a:r>
            <a:br>
              <a:rPr lang="en-US" sz="1000" dirty="0"/>
            </a:br>
            <a:r>
              <a:rPr lang="en-US" sz="1000" dirty="0"/>
              <a:t>Very little sensitivity to misalignment and tolerances.</a:t>
            </a:r>
          </a:p>
        </p:txBody>
      </p:sp>
      <p:sp>
        <p:nvSpPr>
          <p:cNvPr id="44" name="Espace réservé du contenu 2">
            <a:extLst>
              <a:ext uri="{FF2B5EF4-FFF2-40B4-BE49-F238E27FC236}">
                <a16:creationId xmlns:a16="http://schemas.microsoft.com/office/drawing/2014/main" id="{87B7357D-DD35-1409-082E-B3A0BE73AB63}"/>
              </a:ext>
            </a:extLst>
          </p:cNvPr>
          <p:cNvSpPr txBox="1">
            <a:spLocks/>
          </p:cNvSpPr>
          <p:nvPr/>
        </p:nvSpPr>
        <p:spPr>
          <a:xfrm>
            <a:off x="7329044" y="2001976"/>
            <a:ext cx="3502340" cy="16157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rgbClr val="24314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1000" u="sng" dirty="0"/>
              <a:t>Advantages:</a:t>
            </a:r>
            <a:br>
              <a:rPr lang="en-US" sz="1000" u="sng" dirty="0"/>
            </a:br>
            <a:r>
              <a:rPr lang="en-US" sz="1000" dirty="0"/>
              <a:t>Allows you to benefit from the experience acquired by the INFN for the ESS project.</a:t>
            </a:r>
            <a:br>
              <a:rPr lang="en-US" sz="1000" dirty="0"/>
            </a:br>
            <a:r>
              <a:rPr lang="en-US" sz="1000" dirty="0"/>
              <a:t>ESS DTL is qualified. Little additional development required to adapt it to ICONE.</a:t>
            </a:r>
            <a:br>
              <a:rPr lang="en-US" sz="1000" dirty="0"/>
            </a:br>
            <a:r>
              <a:rPr lang="en-US" sz="1000" dirty="0"/>
              <a:t>One piece, with one very large RF amplifier.</a:t>
            </a:r>
          </a:p>
        </p:txBody>
      </p:sp>
      <p:pic>
        <p:nvPicPr>
          <p:cNvPr id="45" name="Immagine 3">
            <a:extLst>
              <a:ext uri="{FF2B5EF4-FFF2-40B4-BE49-F238E27FC236}">
                <a16:creationId xmlns:a16="http://schemas.microsoft.com/office/drawing/2014/main" id="{112CBC90-2720-749B-F33A-F9C2615C2FB5}"/>
              </a:ext>
            </a:extLst>
          </p:cNvPr>
          <p:cNvPicPr>
            <a:picLocks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0042" y="3037263"/>
            <a:ext cx="2377829" cy="1427954"/>
          </a:xfrm>
          <a:prstGeom prst="rect">
            <a:avLst/>
          </a:prstGeom>
        </p:spPr>
      </p:pic>
      <p:sp>
        <p:nvSpPr>
          <p:cNvPr id="47" name="ZoneTexte 46">
            <a:extLst>
              <a:ext uri="{FF2B5EF4-FFF2-40B4-BE49-F238E27FC236}">
                <a16:creationId xmlns:a16="http://schemas.microsoft.com/office/drawing/2014/main" id="{763CC39C-6104-0703-801E-C7CF9ECD815C}"/>
              </a:ext>
            </a:extLst>
          </p:cNvPr>
          <p:cNvSpPr txBox="1"/>
          <p:nvPr/>
        </p:nvSpPr>
        <p:spPr>
          <a:xfrm>
            <a:off x="6898103" y="3037263"/>
            <a:ext cx="17484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24314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Alvarez DTL</a:t>
            </a:r>
          </a:p>
        </p:txBody>
      </p:sp>
    </p:spTree>
    <p:extLst>
      <p:ext uri="{BB962C8B-B14F-4D97-AF65-F5344CB8AC3E}">
        <p14:creationId xmlns:p14="http://schemas.microsoft.com/office/powerpoint/2010/main" val="3204065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D115685-C823-CD6B-4009-53496C41F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3358808-A045-43A5-EB39-831C72B1F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Accélérateurs, Recherche et Société - LPSC, Grenoble</a:t>
            </a:r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898C20F-ACE6-8DF4-531F-DF839B6E8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9DFF2EA3-081A-8137-FB3D-9F0FDFCBE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4058" y="2237656"/>
            <a:ext cx="5688632" cy="830796"/>
          </a:xfrm>
        </p:spPr>
        <p:txBody>
          <a:bodyPr>
            <a:normAutofit fontScale="90000"/>
          </a:bodyPr>
          <a:lstStyle/>
          <a:p>
            <a:r>
              <a:rPr lang="fr-FR" sz="3000" dirty="0"/>
              <a:t>Projet PERLE</a:t>
            </a:r>
            <a:br>
              <a:rPr lang="fr-FR" sz="3000" dirty="0"/>
            </a:br>
            <a:r>
              <a:rPr lang="fr-FR" sz="3000" dirty="0"/>
              <a:t>Energy </a:t>
            </a:r>
            <a:r>
              <a:rPr lang="fr-FR" sz="3000" dirty="0" err="1"/>
              <a:t>Recovery</a:t>
            </a:r>
            <a:r>
              <a:rPr lang="fr-FR" sz="3000" dirty="0"/>
              <a:t> Linac</a:t>
            </a:r>
          </a:p>
        </p:txBody>
      </p:sp>
      <p:pic>
        <p:nvPicPr>
          <p:cNvPr id="5" name="Image 4" descr="Une image contenant Police, Graphique, logo, cercle&#10;&#10;Le contenu généré par l’IA peut être incorrect.">
            <a:extLst>
              <a:ext uri="{FF2B5EF4-FFF2-40B4-BE49-F238E27FC236}">
                <a16:creationId xmlns:a16="http://schemas.microsoft.com/office/drawing/2014/main" id="{8FF02D70-AD2E-5068-AE83-20B517D6F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411" y="3143883"/>
            <a:ext cx="1008112" cy="1005204"/>
          </a:xfrm>
          <a:prstGeom prst="rect">
            <a:avLst/>
          </a:prstGeom>
        </p:spPr>
      </p:pic>
      <p:pic>
        <p:nvPicPr>
          <p:cNvPr id="6" name="Image 5" descr="Une image contenant capture d’écran, Graphique, graphisme, cercle">
            <a:extLst>
              <a:ext uri="{FF2B5EF4-FFF2-40B4-BE49-F238E27FC236}">
                <a16:creationId xmlns:a16="http://schemas.microsoft.com/office/drawing/2014/main" id="{44D58E51-19A4-1B5E-38D6-FF4084DDE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187" y="3194483"/>
            <a:ext cx="1800200" cy="90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269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50367BE-50AC-5C75-DD5F-935B01728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A1A2F7C-BDB7-5D67-066A-CF7079A27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Accélérateurs, Recherche et Société - LPSC, Grenoble</a:t>
            </a:r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0BEBFC2-86EB-0EAE-D517-95CCDFC94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4153DDCF-804D-3566-52C8-FADFFDCE6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Principe &amp; Contexte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F8415EC-A7EE-5305-D126-228DAE681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778" y="1069870"/>
            <a:ext cx="4694192" cy="34435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4AB32CA-543B-64DE-21DC-8AD342D44840}"/>
              </a:ext>
            </a:extLst>
          </p:cNvPr>
          <p:cNvSpPr txBox="1"/>
          <p:nvPr/>
        </p:nvSpPr>
        <p:spPr>
          <a:xfrm>
            <a:off x="5682778" y="670038"/>
            <a:ext cx="4810625" cy="522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54" i="1" dirty="0">
                <a:solidFill>
                  <a:srgbClr val="013460"/>
                </a:solidFill>
              </a:rPr>
              <a:t>[Ref.] </a:t>
            </a:r>
            <a:r>
              <a:rPr lang="fr-FR" sz="884" i="1" dirty="0">
                <a:solidFill>
                  <a:srgbClr val="222222"/>
                </a:solidFill>
                <a:latin typeface="-apple-system"/>
              </a:rPr>
              <a:t>Hutton, A. Energy-</a:t>
            </a:r>
            <a:r>
              <a:rPr lang="fr-FR" sz="884" i="1" dirty="0" err="1">
                <a:solidFill>
                  <a:srgbClr val="222222"/>
                </a:solidFill>
                <a:latin typeface="-apple-system"/>
              </a:rPr>
              <a:t>recovery</a:t>
            </a:r>
            <a:r>
              <a:rPr lang="fr-FR" sz="884" i="1" dirty="0">
                <a:solidFill>
                  <a:srgbClr val="222222"/>
                </a:solidFill>
                <a:latin typeface="-apple-system"/>
              </a:rPr>
              <a:t> </a:t>
            </a:r>
            <a:r>
              <a:rPr lang="fr-FR" sz="884" i="1" dirty="0" err="1">
                <a:solidFill>
                  <a:srgbClr val="222222"/>
                </a:solidFill>
                <a:latin typeface="-apple-system"/>
              </a:rPr>
              <a:t>linacs</a:t>
            </a:r>
            <a:r>
              <a:rPr lang="fr-FR" sz="884" i="1" dirty="0">
                <a:solidFill>
                  <a:srgbClr val="222222"/>
                </a:solidFill>
                <a:latin typeface="-apple-system"/>
              </a:rPr>
              <a:t> for </a:t>
            </a:r>
            <a:r>
              <a:rPr lang="fr-FR" sz="884" i="1" dirty="0" err="1">
                <a:solidFill>
                  <a:srgbClr val="222222"/>
                </a:solidFill>
                <a:latin typeface="-apple-system"/>
              </a:rPr>
              <a:t>energy</a:t>
            </a:r>
            <a:r>
              <a:rPr lang="fr-FR" sz="884" i="1" dirty="0">
                <a:solidFill>
                  <a:srgbClr val="222222"/>
                </a:solidFill>
                <a:latin typeface="-apple-system"/>
              </a:rPr>
              <a:t>-efficient </a:t>
            </a:r>
            <a:r>
              <a:rPr lang="fr-FR" sz="884" i="1" dirty="0" err="1">
                <a:solidFill>
                  <a:srgbClr val="222222"/>
                </a:solidFill>
                <a:latin typeface="-apple-system"/>
              </a:rPr>
              <a:t>particle</a:t>
            </a:r>
            <a:r>
              <a:rPr lang="fr-FR" sz="884" i="1" dirty="0">
                <a:solidFill>
                  <a:srgbClr val="222222"/>
                </a:solidFill>
                <a:latin typeface="-apple-system"/>
              </a:rPr>
              <a:t> </a:t>
            </a:r>
            <a:r>
              <a:rPr lang="fr-FR" sz="884" i="1" dirty="0" err="1">
                <a:solidFill>
                  <a:srgbClr val="222222"/>
                </a:solidFill>
                <a:latin typeface="-apple-system"/>
              </a:rPr>
              <a:t>acceleration</a:t>
            </a:r>
            <a:r>
              <a:rPr lang="fr-FR" sz="884" i="1" dirty="0">
                <a:solidFill>
                  <a:srgbClr val="222222"/>
                </a:solidFill>
                <a:latin typeface="-apple-system"/>
              </a:rPr>
              <a:t>. Nat </a:t>
            </a:r>
            <a:r>
              <a:rPr lang="fr-FR" sz="884" i="1" dirty="0" err="1">
                <a:solidFill>
                  <a:srgbClr val="222222"/>
                </a:solidFill>
                <a:latin typeface="-apple-system"/>
              </a:rPr>
              <a:t>Rev</a:t>
            </a:r>
            <a:r>
              <a:rPr lang="fr-FR" sz="884" i="1" dirty="0">
                <a:solidFill>
                  <a:srgbClr val="222222"/>
                </a:solidFill>
                <a:latin typeface="-apple-system"/>
              </a:rPr>
              <a:t> Phys </a:t>
            </a:r>
            <a:r>
              <a:rPr lang="fr-FR" sz="884" b="1" i="1" dirty="0">
                <a:solidFill>
                  <a:srgbClr val="222222"/>
                </a:solidFill>
                <a:latin typeface="-apple-system"/>
              </a:rPr>
              <a:t>5</a:t>
            </a:r>
            <a:r>
              <a:rPr lang="fr-FR" sz="884" i="1" dirty="0">
                <a:solidFill>
                  <a:srgbClr val="222222"/>
                </a:solidFill>
                <a:latin typeface="-apple-system"/>
              </a:rPr>
              <a:t>, 708–716 (2023). </a:t>
            </a:r>
            <a:r>
              <a:rPr lang="fr-FR" sz="884" i="1" dirty="0">
                <a:solidFill>
                  <a:srgbClr val="222222"/>
                </a:solidFill>
                <a:latin typeface="-apple-system"/>
                <a:hlinkClick r:id="rId3"/>
              </a:rPr>
              <a:t>https://doi.org/10.1038/s42254-023-00644-6</a:t>
            </a:r>
            <a:endParaRPr lang="fr-FR" sz="884" i="1" dirty="0">
              <a:solidFill>
                <a:srgbClr val="222222"/>
              </a:solidFill>
              <a:latin typeface="-apple-system"/>
            </a:endParaRPr>
          </a:p>
          <a:p>
            <a:endParaRPr lang="en-US" sz="954" i="1" dirty="0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813D4B8B-C2CF-562B-666C-E810D504CD68}"/>
              </a:ext>
            </a:extLst>
          </p:cNvPr>
          <p:cNvCxnSpPr>
            <a:cxnSpLocks/>
          </p:cNvCxnSpPr>
          <p:nvPr/>
        </p:nvCxnSpPr>
        <p:spPr>
          <a:xfrm flipV="1">
            <a:off x="9163174" y="1904749"/>
            <a:ext cx="0" cy="6769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5">
            <a:extLst>
              <a:ext uri="{FF2B5EF4-FFF2-40B4-BE49-F238E27FC236}">
                <a16:creationId xmlns:a16="http://schemas.microsoft.com/office/drawing/2014/main" id="{CEDF459D-1376-85A5-1B3C-BADF8C9DB165}"/>
              </a:ext>
            </a:extLst>
          </p:cNvPr>
          <p:cNvSpPr txBox="1"/>
          <p:nvPr/>
        </p:nvSpPr>
        <p:spPr>
          <a:xfrm>
            <a:off x="5682777" y="4574726"/>
            <a:ext cx="4810626" cy="1359283"/>
          </a:xfrm>
          <a:prstGeom prst="rect">
            <a:avLst/>
          </a:prstGeom>
          <a:solidFill>
            <a:srgbClr val="7994AB"/>
          </a:solidFill>
          <a:ln w="15875">
            <a:solidFill>
              <a:srgbClr val="C48E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237" i="1" u="sng" dirty="0">
                <a:solidFill>
                  <a:srgbClr val="013460"/>
                </a:solidFill>
                <a:latin typeface="Aptos" panose="020B0004020202020204" pitchFamily="34" charset="0"/>
              </a:rPr>
              <a:t>European Strategy for Particle Physics 2020</a:t>
            </a:r>
          </a:p>
          <a:p>
            <a:endParaRPr lang="en-GB" sz="530" u="sng" dirty="0">
              <a:solidFill>
                <a:srgbClr val="013460"/>
              </a:solidFill>
              <a:latin typeface="Aptos" panose="020B0004020202020204" pitchFamily="34" charset="0"/>
            </a:endParaRPr>
          </a:p>
          <a:p>
            <a:pPr algn="ctr"/>
            <a:r>
              <a:rPr lang="en-GB" sz="1060" dirty="0">
                <a:solidFill>
                  <a:srgbClr val="C2CED9"/>
                </a:solidFill>
                <a:latin typeface="Aptos" panose="020B0004020202020204" pitchFamily="34" charset="0"/>
              </a:rPr>
              <a:t>“The energy efficiency of present and future accelerators […] is and should remain an area requiring constant attention. “</a:t>
            </a:r>
          </a:p>
          <a:p>
            <a:pPr algn="ctr"/>
            <a:endParaRPr lang="en-GB" sz="1060" b="1" i="1" dirty="0">
              <a:solidFill>
                <a:srgbClr val="C2CED9"/>
              </a:solidFill>
              <a:latin typeface="Aptos" panose="020B0004020202020204" pitchFamily="34" charset="0"/>
            </a:endParaRPr>
          </a:p>
          <a:p>
            <a:pPr algn="ctr"/>
            <a:r>
              <a:rPr lang="en-GB" sz="1060" b="1" i="1" dirty="0">
                <a:solidFill>
                  <a:srgbClr val="C2CED9"/>
                </a:solidFill>
                <a:latin typeface="Aptos" panose="020B0004020202020204" pitchFamily="34" charset="0"/>
              </a:rPr>
              <a:t>“A detailed plan for the […] </a:t>
            </a:r>
            <a:r>
              <a:rPr lang="en-GB" sz="1060" b="1" i="1" u="sng" dirty="0">
                <a:solidFill>
                  <a:srgbClr val="C2CED9"/>
                </a:solidFill>
                <a:latin typeface="Aptos" panose="020B0004020202020204" pitchFamily="34" charset="0"/>
              </a:rPr>
              <a:t>saving and re-use of energy</a:t>
            </a:r>
            <a:r>
              <a:rPr lang="en-GB" sz="1060" b="1" i="1" dirty="0">
                <a:solidFill>
                  <a:srgbClr val="C2CED9"/>
                </a:solidFill>
                <a:latin typeface="Aptos" panose="020B0004020202020204" pitchFamily="34" charset="0"/>
              </a:rPr>
              <a:t> should be part of the approval process for any major project. “</a:t>
            </a:r>
          </a:p>
          <a:p>
            <a:pPr algn="ctr"/>
            <a:endParaRPr lang="en-GB" sz="1166" b="1" i="1" dirty="0">
              <a:solidFill>
                <a:srgbClr val="0070C0"/>
              </a:solidFill>
              <a:latin typeface="Aptos" panose="020B0004020202020204" pitchFamily="34" charset="0"/>
            </a:endParaRPr>
          </a:p>
        </p:txBody>
      </p:sp>
      <p:sp>
        <p:nvSpPr>
          <p:cNvPr id="14" name="Espace réservé du contenu 1">
            <a:extLst>
              <a:ext uri="{FF2B5EF4-FFF2-40B4-BE49-F238E27FC236}">
                <a16:creationId xmlns:a16="http://schemas.microsoft.com/office/drawing/2014/main" id="{F042259B-66E3-B0BC-BFF2-588E07B95B57}"/>
              </a:ext>
            </a:extLst>
          </p:cNvPr>
          <p:cNvSpPr txBox="1">
            <a:spLocks/>
          </p:cNvSpPr>
          <p:nvPr/>
        </p:nvSpPr>
        <p:spPr>
          <a:xfrm>
            <a:off x="159260" y="749157"/>
            <a:ext cx="5152468" cy="61495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rgbClr val="24314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fr-FR"/>
              <a:t> </a:t>
            </a:r>
            <a:r>
              <a:rPr lang="fr-FR" sz="1414">
                <a:solidFill>
                  <a:srgbClr val="014B89"/>
                </a:solidFill>
              </a:rPr>
              <a:t>Maury Tigner, 1965  : </a:t>
            </a:r>
            <a:r>
              <a:rPr lang="fr-FR" sz="1414"/>
              <a:t>Première idée de la récupération d’énergie  (i. e. puissance faisceau)</a:t>
            </a:r>
          </a:p>
          <a:p>
            <a:pPr marL="328187" lvl="1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884" i="1">
                <a:solidFill>
                  <a:srgbClr val="013460"/>
                </a:solidFill>
              </a:rPr>
              <a:t>[Ref] </a:t>
            </a:r>
            <a:r>
              <a:rPr lang="en-US" sz="884" i="1"/>
              <a:t>Tigner, M. A possible apparatus for electron clashing-beam experiments. Nuovo Cim 37, 1228–1231 (1965). </a:t>
            </a:r>
            <a:r>
              <a:rPr lang="en-US" sz="884">
                <a:solidFill>
                  <a:srgbClr val="014B89"/>
                </a:solidFill>
                <a:hlinkClick r:id="rId4"/>
              </a:rPr>
              <a:t>https://doi.org/10.1007/BF02773204</a:t>
            </a:r>
            <a:endParaRPr lang="en-US" sz="884" dirty="0">
              <a:solidFill>
                <a:srgbClr val="014B89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217E6C0-E953-B21E-C884-8C1EE24268AF}"/>
              </a:ext>
            </a:extLst>
          </p:cNvPr>
          <p:cNvSpPr/>
          <p:nvPr/>
        </p:nvSpPr>
        <p:spPr>
          <a:xfrm>
            <a:off x="9133932" y="2717627"/>
            <a:ext cx="74887" cy="78142"/>
          </a:xfrm>
          <a:prstGeom prst="ellipse">
            <a:avLst/>
          </a:prstGeom>
          <a:solidFill>
            <a:srgbClr val="006AA7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16" name="Espace réservé du contenu 1">
            <a:extLst>
              <a:ext uri="{FF2B5EF4-FFF2-40B4-BE49-F238E27FC236}">
                <a16:creationId xmlns:a16="http://schemas.microsoft.com/office/drawing/2014/main" id="{AA2F45DD-BB98-7B95-9618-B0579BC42617}"/>
              </a:ext>
            </a:extLst>
          </p:cNvPr>
          <p:cNvSpPr txBox="1">
            <a:spLocks/>
          </p:cNvSpPr>
          <p:nvPr/>
        </p:nvSpPr>
        <p:spPr>
          <a:xfrm>
            <a:off x="40670" y="1537552"/>
            <a:ext cx="5152468" cy="614950"/>
          </a:xfrm>
          <a:prstGeom prst="rect">
            <a:avLst/>
          </a:prstGeom>
        </p:spPr>
        <p:txBody>
          <a:bodyPr vert="horz" lIns="96952" tIns="48476" rIns="96952" bIns="48476" rtlCol="0">
            <a:normAutofit/>
          </a:bodyPr>
          <a:lstStyle>
            <a:lvl1pPr marL="154775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0274C"/>
              </a:buClr>
              <a:buSzPct val="75000"/>
              <a:buFont typeface="Wingdings 2" panose="05020102010507070707" pitchFamily="18" charset="2"/>
              <a:buChar char=""/>
              <a:defRPr sz="15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64326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3876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3426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92976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2526" indent="-154775" algn="l" defTabSz="619100" rtl="0" eaLnBrk="1" latinLnBrk="0" hangingPunct="1">
              <a:lnSpc>
                <a:spcPct val="90000"/>
              </a:lnSpc>
              <a:spcBef>
                <a:spcPts val="338"/>
              </a:spcBef>
              <a:buFont typeface="Arial" panose="020B0604020202020204" pitchFamily="34" charset="0"/>
              <a:buChar char="•"/>
              <a:defRPr sz="12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2076" indent="-154775" algn="l" defTabSz="619100" rtl="0" eaLnBrk="1" latinLnBrk="0" hangingPunct="1">
              <a:lnSpc>
                <a:spcPct val="90000"/>
              </a:lnSpc>
              <a:spcBef>
                <a:spcPts val="338"/>
              </a:spcBef>
              <a:buFont typeface="Arial" panose="020B0604020202020204" pitchFamily="34" charset="0"/>
              <a:buChar char="•"/>
              <a:defRPr sz="12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21626" indent="-154775" algn="l" defTabSz="619100" rtl="0" eaLnBrk="1" latinLnBrk="0" hangingPunct="1">
              <a:lnSpc>
                <a:spcPct val="90000"/>
              </a:lnSpc>
              <a:spcBef>
                <a:spcPts val="338"/>
              </a:spcBef>
              <a:buFont typeface="Arial" panose="020B0604020202020204" pitchFamily="34" charset="0"/>
              <a:buChar char="•"/>
              <a:defRPr sz="12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31176" indent="-154775" algn="l" defTabSz="619100" rtl="0" eaLnBrk="1" latinLnBrk="0" hangingPunct="1">
              <a:lnSpc>
                <a:spcPct val="90000"/>
              </a:lnSpc>
              <a:spcBef>
                <a:spcPts val="338"/>
              </a:spcBef>
              <a:buFont typeface="Arial" panose="020B0604020202020204" pitchFamily="34" charset="0"/>
              <a:buChar char="•"/>
              <a:defRPr sz="12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 panose="05020102010507070707" pitchFamily="18" charset="2"/>
              <a:buChar char="°"/>
            </a:pPr>
            <a:r>
              <a:rPr lang="fr-FR" sz="1237" dirty="0"/>
              <a:t> Evolution du concept vers un système de recirculation du faisceau</a:t>
            </a:r>
          </a:p>
        </p:txBody>
      </p:sp>
      <p:pic>
        <p:nvPicPr>
          <p:cNvPr id="17" name="Picture 2" descr="Refer to caption">
            <a:extLst>
              <a:ext uri="{FF2B5EF4-FFF2-40B4-BE49-F238E27FC236}">
                <a16:creationId xmlns:a16="http://schemas.microsoft.com/office/drawing/2014/main" id="{12E9D3A2-DCB3-41AB-EF0D-658FD9264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60" y="1905517"/>
            <a:ext cx="2976650" cy="164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DCA78355-07AE-086A-F62F-7AB99ED881B6}"/>
              </a:ext>
            </a:extLst>
          </p:cNvPr>
          <p:cNvSpPr txBox="1"/>
          <p:nvPr/>
        </p:nvSpPr>
        <p:spPr>
          <a:xfrm>
            <a:off x="2934528" y="1987137"/>
            <a:ext cx="2377200" cy="919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4" i="1" dirty="0">
                <a:solidFill>
                  <a:srgbClr val="013460"/>
                </a:solidFill>
              </a:rPr>
              <a:t>[Ref] </a:t>
            </a:r>
            <a:r>
              <a:rPr lang="en-US" sz="884" i="1" dirty="0"/>
              <a:t>Energy recovery </a:t>
            </a:r>
            <a:r>
              <a:rPr lang="en-US" sz="884" i="1" dirty="0" err="1"/>
              <a:t>linacs</a:t>
            </a:r>
            <a:r>
              <a:rPr lang="en-US" sz="884" i="1" dirty="0"/>
              <a:t>, M. Arnold, DOI: 10.23730/CYRSP-2024-003. 2073, in: Proceedings of the Joint Universities Accelerator School (JUAS): CERN Yellow Reports: School Proceedings. </a:t>
            </a:r>
          </a:p>
          <a:p>
            <a:endParaRPr lang="fr-FR" sz="954" dirty="0"/>
          </a:p>
        </p:txBody>
      </p:sp>
      <p:sp>
        <p:nvSpPr>
          <p:cNvPr id="19" name="Espace réservé du contenu 1">
            <a:extLst>
              <a:ext uri="{FF2B5EF4-FFF2-40B4-BE49-F238E27FC236}">
                <a16:creationId xmlns:a16="http://schemas.microsoft.com/office/drawing/2014/main" id="{7EF49301-7FB4-2D01-1A43-BD8281999E2F}"/>
              </a:ext>
            </a:extLst>
          </p:cNvPr>
          <p:cNvSpPr txBox="1">
            <a:spLocks/>
          </p:cNvSpPr>
          <p:nvPr/>
        </p:nvSpPr>
        <p:spPr>
          <a:xfrm>
            <a:off x="96191" y="3742997"/>
            <a:ext cx="5458363" cy="1056986"/>
          </a:xfrm>
          <a:prstGeom prst="rect">
            <a:avLst/>
          </a:prstGeom>
        </p:spPr>
        <p:txBody>
          <a:bodyPr vert="horz" lIns="96952" tIns="48476" rIns="96952" bIns="48476" rtlCol="0">
            <a:normAutofit fontScale="92500" lnSpcReduction="20000"/>
          </a:bodyPr>
          <a:lstStyle>
            <a:lvl1pPr marL="154775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0274C"/>
              </a:buClr>
              <a:buSzPct val="75000"/>
              <a:buFont typeface="Wingdings 2" panose="05020102010507070707" pitchFamily="18" charset="2"/>
              <a:buChar char=""/>
              <a:defRPr sz="15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64326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3876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3426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92976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2526" indent="-154775" algn="l" defTabSz="619100" rtl="0" eaLnBrk="1" latinLnBrk="0" hangingPunct="1">
              <a:lnSpc>
                <a:spcPct val="90000"/>
              </a:lnSpc>
              <a:spcBef>
                <a:spcPts val="338"/>
              </a:spcBef>
              <a:buFont typeface="Arial" panose="020B0604020202020204" pitchFamily="34" charset="0"/>
              <a:buChar char="•"/>
              <a:defRPr sz="12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2076" indent="-154775" algn="l" defTabSz="619100" rtl="0" eaLnBrk="1" latinLnBrk="0" hangingPunct="1">
              <a:lnSpc>
                <a:spcPct val="90000"/>
              </a:lnSpc>
              <a:spcBef>
                <a:spcPts val="338"/>
              </a:spcBef>
              <a:buFont typeface="Arial" panose="020B0604020202020204" pitchFamily="34" charset="0"/>
              <a:buChar char="•"/>
              <a:defRPr sz="12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21626" indent="-154775" algn="l" defTabSz="619100" rtl="0" eaLnBrk="1" latinLnBrk="0" hangingPunct="1">
              <a:lnSpc>
                <a:spcPct val="90000"/>
              </a:lnSpc>
              <a:spcBef>
                <a:spcPts val="338"/>
              </a:spcBef>
              <a:buFont typeface="Arial" panose="020B0604020202020204" pitchFamily="34" charset="0"/>
              <a:buChar char="•"/>
              <a:defRPr sz="12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31176" indent="-154775" algn="l" defTabSz="619100" rtl="0" eaLnBrk="1" latinLnBrk="0" hangingPunct="1">
              <a:lnSpc>
                <a:spcPct val="90000"/>
              </a:lnSpc>
              <a:spcBef>
                <a:spcPts val="338"/>
              </a:spcBef>
              <a:buFont typeface="Arial" panose="020B0604020202020204" pitchFamily="34" charset="0"/>
              <a:buChar char="•"/>
              <a:defRPr sz="12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 panose="05020102010507070707" pitchFamily="18" charset="2"/>
              <a:buChar char="°"/>
            </a:pPr>
            <a:r>
              <a:rPr lang="fr-FR" sz="1414" dirty="0"/>
              <a:t> </a:t>
            </a:r>
            <a:r>
              <a:rPr lang="fr-FR" sz="1414" b="1" dirty="0">
                <a:solidFill>
                  <a:srgbClr val="014B89"/>
                </a:solidFill>
              </a:rPr>
              <a:t>Démonstration expérimentale effectuée à  : </a:t>
            </a:r>
            <a:endParaRPr lang="fr-FR" sz="1414" dirty="0">
              <a:solidFill>
                <a:srgbClr val="014B89"/>
              </a:solidFill>
            </a:endParaRPr>
          </a:p>
          <a:p>
            <a:pPr lvl="1">
              <a:buFont typeface="Wingdings 2" panose="05020102010507070707" pitchFamily="18" charset="2"/>
              <a:buChar char="°"/>
            </a:pPr>
            <a:r>
              <a:rPr lang="fr-FR" sz="1237" dirty="0">
                <a:latin typeface="Aptos" panose="020B0004020202020204" pitchFamily="34" charset="0"/>
              </a:rPr>
              <a:t>Courant faible / intermédiaire (8 mA), 1 tour et FEL</a:t>
            </a:r>
          </a:p>
          <a:p>
            <a:pPr marL="273519" lvl="1" indent="0">
              <a:buNone/>
            </a:pPr>
            <a:r>
              <a:rPr lang="en-US" sz="1060" i="1" dirty="0">
                <a:solidFill>
                  <a:srgbClr val="013460"/>
                </a:solidFill>
                <a:latin typeface="Aptos" panose="020B0004020202020204" pitchFamily="34" charset="0"/>
              </a:rPr>
              <a:t>	[Ref] </a:t>
            </a:r>
            <a:r>
              <a:rPr lang="fr-FR" sz="1060" dirty="0">
                <a:latin typeface="Aptos" panose="020B0004020202020204" pitchFamily="34" charset="0"/>
              </a:rPr>
              <a:t>R. Alarcon </a:t>
            </a:r>
            <a:r>
              <a:rPr lang="fr-FR" sz="1060" i="1" dirty="0">
                <a:latin typeface="Aptos" panose="020B0004020202020204" pitchFamily="34" charset="0"/>
              </a:rPr>
              <a:t>et al</a:t>
            </a:r>
            <a:r>
              <a:rPr lang="fr-FR" sz="1060" dirty="0">
                <a:latin typeface="Aptos" panose="020B0004020202020204" pitchFamily="34" charset="0"/>
              </a:rPr>
              <a:t>, Phys. </a:t>
            </a:r>
            <a:r>
              <a:rPr lang="fr-FR" sz="1060" dirty="0" err="1">
                <a:latin typeface="Aptos" panose="020B0004020202020204" pitchFamily="34" charset="0"/>
              </a:rPr>
              <a:t>Rev</a:t>
            </a:r>
            <a:r>
              <a:rPr lang="fr-FR" sz="1060" dirty="0">
                <a:latin typeface="Aptos" panose="020B0004020202020204" pitchFamily="34" charset="0"/>
              </a:rPr>
              <a:t>. </a:t>
            </a:r>
            <a:r>
              <a:rPr lang="fr-FR" sz="1060" dirty="0" err="1">
                <a:latin typeface="Aptos" panose="020B0004020202020204" pitchFamily="34" charset="0"/>
              </a:rPr>
              <a:t>Lett</a:t>
            </a:r>
            <a:r>
              <a:rPr lang="fr-FR" sz="1060" dirty="0">
                <a:latin typeface="Aptos" panose="020B0004020202020204" pitchFamily="34" charset="0"/>
              </a:rPr>
              <a:t>. 111, 164801 (2013)</a:t>
            </a:r>
          </a:p>
          <a:p>
            <a:pPr lvl="1">
              <a:buFont typeface="Wingdings 2" panose="05020102010507070707" pitchFamily="18" charset="2"/>
              <a:buChar char="°"/>
            </a:pPr>
            <a:r>
              <a:rPr lang="fr-FR" sz="1237" dirty="0">
                <a:latin typeface="Aptos" panose="020B0004020202020204" pitchFamily="34" charset="0"/>
              </a:rPr>
              <a:t>Courant faible (𝛍A) , plusieurs tours</a:t>
            </a:r>
          </a:p>
          <a:p>
            <a:pPr marL="273519" lvl="1" indent="0">
              <a:buNone/>
            </a:pPr>
            <a:r>
              <a:rPr lang="en-US" sz="1060" i="1" dirty="0">
                <a:solidFill>
                  <a:srgbClr val="013460"/>
                </a:solidFill>
                <a:latin typeface="Aptos" panose="020B0004020202020204" pitchFamily="34" charset="0"/>
              </a:rPr>
              <a:t>	[Ref] </a:t>
            </a:r>
            <a:r>
              <a:rPr lang="en-GB" sz="1060" dirty="0">
                <a:latin typeface="Aptos" panose="020B0004020202020204" pitchFamily="34" charset="0"/>
              </a:rPr>
              <a:t>F. </a:t>
            </a:r>
            <a:r>
              <a:rPr lang="en-GB" sz="1060" dirty="0" err="1">
                <a:latin typeface="Aptos" panose="020B0004020202020204" pitchFamily="34" charset="0"/>
              </a:rPr>
              <a:t>Schliessmann</a:t>
            </a:r>
            <a:r>
              <a:rPr lang="en-GB" sz="1060" dirty="0">
                <a:latin typeface="Aptos" panose="020B0004020202020204" pitchFamily="34" charset="0"/>
              </a:rPr>
              <a:t> </a:t>
            </a:r>
            <a:r>
              <a:rPr lang="en-GB" sz="1060" i="1" dirty="0">
                <a:latin typeface="Aptos" panose="020B0004020202020204" pitchFamily="34" charset="0"/>
              </a:rPr>
              <a:t>et al</a:t>
            </a:r>
            <a:r>
              <a:rPr lang="en-GB" sz="1060" dirty="0">
                <a:latin typeface="Aptos" panose="020B0004020202020204" pitchFamily="34" charset="0"/>
              </a:rPr>
              <a:t>, Nature Physics volume 19, pages 597–602 (2023)</a:t>
            </a:r>
          </a:p>
          <a:p>
            <a:pPr marL="273519" lvl="1" indent="0">
              <a:buNone/>
            </a:pPr>
            <a:endParaRPr lang="fr-FR" sz="1090" dirty="0">
              <a:latin typeface="Aptos" panose="020B0004020202020204" pitchFamily="34" charset="0"/>
            </a:endParaRPr>
          </a:p>
          <a:p>
            <a:pPr marL="273519" lvl="1" indent="0">
              <a:buNone/>
            </a:pPr>
            <a:endParaRPr lang="fr-FR" sz="1237" dirty="0">
              <a:latin typeface="Aptos" panose="020B0004020202020204" pitchFamily="34" charset="0"/>
            </a:endParaRPr>
          </a:p>
          <a:p>
            <a:pPr lvl="1">
              <a:buFont typeface="Wingdings 2" panose="05020102010507070707" pitchFamily="18" charset="2"/>
              <a:buChar char="°"/>
            </a:pPr>
            <a:endParaRPr lang="fr-FR" sz="1237" dirty="0">
              <a:latin typeface="Aptos" panose="020B0004020202020204" pitchFamily="34" charset="0"/>
            </a:endParaRPr>
          </a:p>
        </p:txBody>
      </p:sp>
      <p:sp>
        <p:nvSpPr>
          <p:cNvPr id="20" name="Espace réservé du contenu 1">
            <a:extLst>
              <a:ext uri="{FF2B5EF4-FFF2-40B4-BE49-F238E27FC236}">
                <a16:creationId xmlns:a16="http://schemas.microsoft.com/office/drawing/2014/main" id="{3CF6335B-F0AF-0ADF-76E9-851D8BFF911E}"/>
              </a:ext>
            </a:extLst>
          </p:cNvPr>
          <p:cNvSpPr txBox="1">
            <a:spLocks/>
          </p:cNvSpPr>
          <p:nvPr/>
        </p:nvSpPr>
        <p:spPr>
          <a:xfrm>
            <a:off x="402086" y="5065910"/>
            <a:ext cx="5152468" cy="477501"/>
          </a:xfrm>
          <a:prstGeom prst="rect">
            <a:avLst/>
          </a:prstGeom>
        </p:spPr>
        <p:txBody>
          <a:bodyPr vert="horz" lIns="96952" tIns="48476" rIns="96952" bIns="48476" rtlCol="0">
            <a:normAutofit/>
          </a:bodyPr>
          <a:lstStyle>
            <a:lvl1pPr marL="154775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0274C"/>
              </a:buClr>
              <a:buSzPct val="75000"/>
              <a:buFont typeface="Wingdings 2" panose="05020102010507070707" pitchFamily="18" charset="2"/>
              <a:buChar char=""/>
              <a:defRPr sz="15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64326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3876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3426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92976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2526" indent="-154775" algn="l" defTabSz="619100" rtl="0" eaLnBrk="1" latinLnBrk="0" hangingPunct="1">
              <a:lnSpc>
                <a:spcPct val="90000"/>
              </a:lnSpc>
              <a:spcBef>
                <a:spcPts val="338"/>
              </a:spcBef>
              <a:buFont typeface="Arial" panose="020B0604020202020204" pitchFamily="34" charset="0"/>
              <a:buChar char="•"/>
              <a:defRPr sz="12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2076" indent="-154775" algn="l" defTabSz="619100" rtl="0" eaLnBrk="1" latinLnBrk="0" hangingPunct="1">
              <a:lnSpc>
                <a:spcPct val="90000"/>
              </a:lnSpc>
              <a:spcBef>
                <a:spcPts val="338"/>
              </a:spcBef>
              <a:buFont typeface="Arial" panose="020B0604020202020204" pitchFamily="34" charset="0"/>
              <a:buChar char="•"/>
              <a:defRPr sz="12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21626" indent="-154775" algn="l" defTabSz="619100" rtl="0" eaLnBrk="1" latinLnBrk="0" hangingPunct="1">
              <a:lnSpc>
                <a:spcPct val="90000"/>
              </a:lnSpc>
              <a:spcBef>
                <a:spcPts val="338"/>
              </a:spcBef>
              <a:buFont typeface="Arial" panose="020B0604020202020204" pitchFamily="34" charset="0"/>
              <a:buChar char="•"/>
              <a:defRPr sz="12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31176" indent="-154775" algn="l" defTabSz="619100" rtl="0" eaLnBrk="1" latinLnBrk="0" hangingPunct="1">
              <a:lnSpc>
                <a:spcPct val="90000"/>
              </a:lnSpc>
              <a:spcBef>
                <a:spcPts val="338"/>
              </a:spcBef>
              <a:buFont typeface="Arial" panose="020B0604020202020204" pitchFamily="34" charset="0"/>
              <a:buChar char="•"/>
              <a:defRPr sz="12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 panose="05020102010507070707" pitchFamily="18" charset="2"/>
              <a:buChar char="°"/>
            </a:pPr>
            <a:r>
              <a:rPr lang="fr-FR" sz="1590" dirty="0"/>
              <a:t> </a:t>
            </a:r>
            <a:r>
              <a:rPr lang="fr-FR" sz="1414" b="1" dirty="0">
                <a:solidFill>
                  <a:srgbClr val="014B89"/>
                </a:solidFill>
              </a:rPr>
              <a:t>Jamais démontré à forte puissance (multi MW)</a:t>
            </a:r>
            <a:endParaRPr lang="fr-FR" sz="1414" dirty="0">
              <a:solidFill>
                <a:srgbClr val="014B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942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CE6CA6F-89EE-25B5-46D1-40BDE1688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02FECDA-9D69-7ACD-C2D1-7EA271A0F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Atelier Accélérateurs, Recherche et Société - LPSC, Grenoble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787ECB7-F000-7B3C-F942-FC0DEF992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DDB43805-89AF-9068-9AF6-562F97882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Objectifs </a:t>
            </a:r>
          </a:p>
        </p:txBody>
      </p:sp>
      <p:sp>
        <p:nvSpPr>
          <p:cNvPr id="11" name="Espace réservé du contenu 1">
            <a:extLst>
              <a:ext uri="{FF2B5EF4-FFF2-40B4-BE49-F238E27FC236}">
                <a16:creationId xmlns:a16="http://schemas.microsoft.com/office/drawing/2014/main" id="{8500FCDD-D6C7-5296-17C0-7C20ADC57AEF}"/>
              </a:ext>
            </a:extLst>
          </p:cNvPr>
          <p:cNvSpPr txBox="1">
            <a:spLocks/>
          </p:cNvSpPr>
          <p:nvPr/>
        </p:nvSpPr>
        <p:spPr>
          <a:xfrm>
            <a:off x="75920" y="1827017"/>
            <a:ext cx="10578019" cy="1949404"/>
          </a:xfrm>
          <a:prstGeom prst="rect">
            <a:avLst/>
          </a:prstGeom>
        </p:spPr>
        <p:txBody>
          <a:bodyPr vert="horz" lIns="96952" tIns="48476" rIns="96952" bIns="48476" rtlCol="0">
            <a:normAutofit/>
          </a:bodyPr>
          <a:lstStyle>
            <a:lvl1pPr marL="154775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0274C"/>
              </a:buClr>
              <a:buSzPct val="75000"/>
              <a:buFont typeface="Wingdings 2" panose="05020102010507070707" pitchFamily="18" charset="2"/>
              <a:buChar char=""/>
              <a:defRPr sz="15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64326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3876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3426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92976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2526" indent="-154775" algn="l" defTabSz="619100" rtl="0" eaLnBrk="1" latinLnBrk="0" hangingPunct="1">
              <a:lnSpc>
                <a:spcPct val="90000"/>
              </a:lnSpc>
              <a:spcBef>
                <a:spcPts val="338"/>
              </a:spcBef>
              <a:buFont typeface="Arial" panose="020B0604020202020204" pitchFamily="34" charset="0"/>
              <a:buChar char="•"/>
              <a:defRPr sz="12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2076" indent="-154775" algn="l" defTabSz="619100" rtl="0" eaLnBrk="1" latinLnBrk="0" hangingPunct="1">
              <a:lnSpc>
                <a:spcPct val="90000"/>
              </a:lnSpc>
              <a:spcBef>
                <a:spcPts val="338"/>
              </a:spcBef>
              <a:buFont typeface="Arial" panose="020B0604020202020204" pitchFamily="34" charset="0"/>
              <a:buChar char="•"/>
              <a:defRPr sz="12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21626" indent="-154775" algn="l" defTabSz="619100" rtl="0" eaLnBrk="1" latinLnBrk="0" hangingPunct="1">
              <a:lnSpc>
                <a:spcPct val="90000"/>
              </a:lnSpc>
              <a:spcBef>
                <a:spcPts val="338"/>
              </a:spcBef>
              <a:buFont typeface="Arial" panose="020B0604020202020204" pitchFamily="34" charset="0"/>
              <a:buChar char="•"/>
              <a:defRPr sz="12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31176" indent="-154775" algn="l" defTabSz="619100" rtl="0" eaLnBrk="1" latinLnBrk="0" hangingPunct="1">
              <a:lnSpc>
                <a:spcPct val="90000"/>
              </a:lnSpc>
              <a:spcBef>
                <a:spcPts val="338"/>
              </a:spcBef>
              <a:buFont typeface="Arial" panose="020B0604020202020204" pitchFamily="34" charset="0"/>
              <a:buChar char="•"/>
              <a:defRPr sz="12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590" dirty="0"/>
              <a:t> Challenges</a:t>
            </a:r>
          </a:p>
          <a:p>
            <a:pPr lvl="1"/>
            <a:r>
              <a:rPr lang="fr-FR" sz="1149" dirty="0">
                <a:latin typeface="Aptos" panose="020B0004020202020204" pitchFamily="34" charset="0"/>
              </a:rPr>
              <a:t> e- gun à haute charge, faible émittance : 125pC</a:t>
            </a:r>
            <a:r>
              <a:rPr lang="fr-FR" sz="1149" dirty="0">
                <a:latin typeface="Aptos" panose="020B0004020202020204" pitchFamily="34" charset="0"/>
                <a:sym typeface="Wingdings" panose="05000000000000000000" pitchFamily="2" charset="2"/>
              </a:rPr>
              <a:t> 500pC à 40 MHz, CW </a:t>
            </a:r>
          </a:p>
          <a:p>
            <a:pPr lvl="1"/>
            <a:r>
              <a:rPr lang="fr-FR" sz="1149" dirty="0">
                <a:latin typeface="Aptos" panose="020B0004020202020204" pitchFamily="34" charset="0"/>
                <a:sym typeface="Wingdings" panose="05000000000000000000" pitchFamily="2" charset="2"/>
              </a:rPr>
              <a:t>Arc d’accélération décélération commun, gestion du ‘</a:t>
            </a:r>
            <a:r>
              <a:rPr lang="fr-FR" sz="1149" dirty="0" err="1">
                <a:latin typeface="Aptos" panose="020B0004020202020204" pitchFamily="34" charset="0"/>
                <a:sym typeface="Wingdings" panose="05000000000000000000" pitchFamily="2" charset="2"/>
              </a:rPr>
              <a:t>beam</a:t>
            </a:r>
            <a:r>
              <a:rPr lang="fr-FR" sz="1149" dirty="0">
                <a:latin typeface="Aptos" panose="020B0004020202020204" pitchFamily="34" charset="0"/>
                <a:sym typeface="Wingdings" panose="05000000000000000000" pitchFamily="2" charset="2"/>
              </a:rPr>
              <a:t> </a:t>
            </a:r>
            <a:r>
              <a:rPr lang="fr-FR" sz="1149" dirty="0" err="1">
                <a:latin typeface="Aptos" panose="020B0004020202020204" pitchFamily="34" charset="0"/>
                <a:sym typeface="Wingdings" panose="05000000000000000000" pitchFamily="2" charset="2"/>
              </a:rPr>
              <a:t>path</a:t>
            </a:r>
            <a:r>
              <a:rPr lang="fr-FR" sz="1149" dirty="0">
                <a:latin typeface="Aptos" panose="020B0004020202020204" pitchFamily="34" charset="0"/>
                <a:sym typeface="Wingdings" panose="05000000000000000000" pitchFamily="2" charset="2"/>
              </a:rPr>
              <a:t>’ pour le synchronisme</a:t>
            </a:r>
          </a:p>
          <a:p>
            <a:pPr lvl="1"/>
            <a:r>
              <a:rPr lang="fr-FR" sz="1149" dirty="0">
                <a:latin typeface="Aptos" panose="020B0004020202020204" pitchFamily="34" charset="0"/>
                <a:sym typeface="Wingdings" panose="05000000000000000000" pitchFamily="2" charset="2"/>
              </a:rPr>
              <a:t>Instabilités faisceau : BBU, (SCR), Impédance (zone de recombinaison) </a:t>
            </a:r>
          </a:p>
          <a:p>
            <a:pPr lvl="1"/>
            <a:r>
              <a:rPr lang="fr-FR" sz="1149" dirty="0">
                <a:latin typeface="Aptos" panose="020B0004020202020204" pitchFamily="34" charset="0"/>
                <a:sym typeface="Wingdings" panose="05000000000000000000" pitchFamily="2" charset="2"/>
              </a:rPr>
              <a:t>Cavités SRF haute performance :  Q</a:t>
            </a:r>
            <a:r>
              <a:rPr lang="fr-FR" sz="1149" baseline="-25000" dirty="0">
                <a:latin typeface="Aptos" panose="020B0004020202020204" pitchFamily="34" charset="0"/>
                <a:sym typeface="Wingdings" panose="05000000000000000000" pitchFamily="2" charset="2"/>
              </a:rPr>
              <a:t>0 </a:t>
            </a:r>
            <a:r>
              <a:rPr lang="fr-FR" sz="1149" dirty="0">
                <a:latin typeface="Aptos" panose="020B0004020202020204" pitchFamily="34" charset="0"/>
                <a:sym typeface="Wingdings" panose="05000000000000000000" pitchFamily="2" charset="2"/>
              </a:rPr>
              <a:t>~3.10</a:t>
            </a:r>
            <a:r>
              <a:rPr lang="fr-FR" sz="1149" baseline="30000" dirty="0">
                <a:latin typeface="Aptos" panose="020B0004020202020204" pitchFamily="34" charset="0"/>
                <a:sym typeface="Wingdings" panose="05000000000000000000" pitchFamily="2" charset="2"/>
              </a:rPr>
              <a:t>10  , </a:t>
            </a:r>
            <a:r>
              <a:rPr lang="fr-FR" sz="1149" dirty="0">
                <a:latin typeface="Aptos" panose="020B0004020202020204" pitchFamily="34" charset="0"/>
                <a:sym typeface="Wingdings" panose="05000000000000000000" pitchFamily="2" charset="2"/>
              </a:rPr>
              <a:t>limiter les effets parasites :  </a:t>
            </a:r>
            <a:r>
              <a:rPr lang="fr-FR" sz="1149" dirty="0" err="1">
                <a:latin typeface="Aptos" panose="020B0004020202020204" pitchFamily="34" charset="0"/>
                <a:sym typeface="Wingdings" panose="05000000000000000000" pitchFamily="2" charset="2"/>
              </a:rPr>
              <a:t>multipacting</a:t>
            </a:r>
            <a:r>
              <a:rPr lang="fr-FR" sz="1149" dirty="0">
                <a:latin typeface="Aptos" panose="020B0004020202020204" pitchFamily="34" charset="0"/>
                <a:sym typeface="Wingdings" panose="05000000000000000000" pitchFamily="2" charset="2"/>
              </a:rPr>
              <a:t> et émission de champs  + amortissement des HOM</a:t>
            </a:r>
          </a:p>
          <a:p>
            <a:pPr lvl="1"/>
            <a:r>
              <a:rPr lang="fr-FR" sz="1149" dirty="0">
                <a:latin typeface="Aptos" panose="020B0004020202020204" pitchFamily="34" charset="0"/>
                <a:sym typeface="Wingdings" panose="05000000000000000000" pitchFamily="2" charset="2"/>
              </a:rPr>
              <a:t>Control RF (bande-passante ~100 Hz),  Gestion des transitoires RF (source RF limitée en puissance)</a:t>
            </a:r>
          </a:p>
          <a:p>
            <a:pPr lvl="1"/>
            <a:r>
              <a:rPr lang="fr-FR" sz="1149" dirty="0">
                <a:latin typeface="Aptos" panose="020B0004020202020204" pitchFamily="34" charset="0"/>
                <a:sym typeface="Wingdings" panose="05000000000000000000" pitchFamily="2" charset="2"/>
              </a:rPr>
              <a:t>Diagnostics non invasifs et méthode pour mesurer le chemin faisceau (nécessaire pour la synchro </a:t>
            </a:r>
            <a:r>
              <a:rPr lang="fr-FR" sz="1149" dirty="0" err="1">
                <a:latin typeface="Aptos" panose="020B0004020202020204" pitchFamily="34" charset="0"/>
                <a:sym typeface="Wingdings" panose="05000000000000000000" pitchFamily="2" charset="2"/>
              </a:rPr>
              <a:t>accel</a:t>
            </a:r>
            <a:r>
              <a:rPr lang="fr-FR" sz="1149" dirty="0">
                <a:latin typeface="Aptos" panose="020B0004020202020204" pitchFamily="34" charset="0"/>
                <a:sym typeface="Wingdings" panose="05000000000000000000" pitchFamily="2" charset="2"/>
              </a:rPr>
              <a:t>/</a:t>
            </a:r>
            <a:r>
              <a:rPr lang="fr-FR" sz="1149" dirty="0" err="1">
                <a:latin typeface="Aptos" panose="020B0004020202020204" pitchFamily="34" charset="0"/>
                <a:sym typeface="Wingdings" panose="05000000000000000000" pitchFamily="2" charset="2"/>
              </a:rPr>
              <a:t>deccel</a:t>
            </a:r>
            <a:r>
              <a:rPr lang="fr-FR" sz="1149" dirty="0">
                <a:latin typeface="Aptos" panose="020B0004020202020204" pitchFamily="34" charset="0"/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fr-FR" sz="1149" dirty="0">
                <a:latin typeface="Aptos" panose="020B0004020202020204" pitchFamily="34" charset="0"/>
                <a:sym typeface="Wingdings" panose="05000000000000000000" pitchFamily="2" charset="2"/>
              </a:rPr>
              <a:t>Design des aimants avec champs haute qualité (minimiser les erreurs de déphasage faisceau) </a:t>
            </a:r>
            <a:endParaRPr lang="fr-FR" sz="1414" dirty="0">
              <a:latin typeface="Aptos" panose="020B0004020202020204" pitchFamily="34" charset="0"/>
            </a:endParaRP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26460D76-7E54-20D5-7909-9344BF5621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217190"/>
              </p:ext>
            </p:extLst>
          </p:nvPr>
        </p:nvGraphicFramePr>
        <p:xfrm>
          <a:off x="705867" y="3802568"/>
          <a:ext cx="3542485" cy="1882694"/>
        </p:xfrm>
        <a:graphic>
          <a:graphicData uri="http://schemas.openxmlformats.org/drawingml/2006/table">
            <a:tbl>
              <a:tblPr firstRow="1" firstCol="1" bandRow="1"/>
              <a:tblGrid>
                <a:gridCol w="1739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4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8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006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Target Parameter</a:t>
                      </a:r>
                      <a:endParaRPr lang="fr-FR" sz="1100" b="1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2714" marR="7271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Unit</a:t>
                      </a:r>
                      <a:endParaRPr lang="fr-FR" sz="1100" b="1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2714" marR="7271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Value</a:t>
                      </a:r>
                      <a:endParaRPr lang="fr-FR" sz="1100" b="1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2714" marR="7271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28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Injection energy</a:t>
                      </a:r>
                      <a:endParaRPr lang="fr-FR" sz="11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2714" marR="7271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MeV</a:t>
                      </a:r>
                      <a:endParaRPr lang="fr-FR" sz="11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2714" marR="7271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7</a:t>
                      </a:r>
                      <a:endParaRPr lang="fr-FR" sz="11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2714" marR="7271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58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Electron beam energy</a:t>
                      </a:r>
                      <a:endParaRPr lang="fr-FR" sz="11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2714" marR="7271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MeV</a:t>
                      </a:r>
                      <a:endParaRPr lang="fr-FR" sz="11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2714" marR="7271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89/250</a:t>
                      </a:r>
                      <a:r>
                        <a:rPr lang="en-GB" sz="1100" b="0" dirty="0">
                          <a:solidFill>
                            <a:srgbClr val="9F9FA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/</a:t>
                      </a:r>
                      <a:r>
                        <a:rPr lang="en-GB" sz="11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500</a:t>
                      </a:r>
                      <a:endParaRPr lang="fr-FR" sz="1100" b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2714" marR="7271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7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Normalised Emittance </a:t>
                      </a:r>
                      <a:r>
                        <a:rPr lang="en-GB" sz="1100" b="0" dirty="0" err="1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γε</a:t>
                      </a:r>
                      <a:r>
                        <a:rPr lang="en-GB" sz="1100" b="0" baseline="-25000" dirty="0" err="1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x,y</a:t>
                      </a:r>
                      <a:endParaRPr lang="fr-FR" sz="11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2714" marR="7271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mm mrad</a:t>
                      </a:r>
                      <a:endParaRPr lang="fr-FR" sz="11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2714" marR="7271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6</a:t>
                      </a:r>
                      <a:endParaRPr lang="fr-FR" sz="11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2714" marR="7271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16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Average beam current</a:t>
                      </a:r>
                      <a:endParaRPr lang="fr-FR" sz="11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2714" marR="7271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mA</a:t>
                      </a:r>
                      <a:endParaRPr lang="fr-FR" sz="11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2714" marR="7271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</a:t>
                      </a:r>
                      <a:endParaRPr lang="fr-FR" sz="11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2714" marR="7271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516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Bunch charge</a:t>
                      </a:r>
                      <a:endParaRPr lang="fr-FR" sz="11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2714" marR="7271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dirty="0" err="1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pC</a:t>
                      </a:r>
                      <a:endParaRPr lang="fr-FR" sz="11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2714" marR="7271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500</a:t>
                      </a:r>
                      <a:endParaRPr lang="fr-FR" sz="11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2714" marR="7271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158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Bunch length</a:t>
                      </a:r>
                      <a:endParaRPr lang="fr-FR" sz="11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2714" marR="7271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mm</a:t>
                      </a:r>
                      <a:endParaRPr lang="fr-FR" sz="11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2714" marR="7271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</a:t>
                      </a:r>
                      <a:endParaRPr lang="fr-FR" sz="11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2714" marR="7271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583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Bunch spacing</a:t>
                      </a:r>
                      <a:endParaRPr lang="fr-FR" sz="11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2714" marR="7271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ns</a:t>
                      </a:r>
                      <a:endParaRPr lang="fr-FR" sz="11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2714" marR="7271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25</a:t>
                      </a:r>
                      <a:endParaRPr lang="fr-FR" sz="11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2714" marR="7271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158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RF frequency</a:t>
                      </a:r>
                      <a:endParaRPr lang="fr-FR" sz="11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2714" marR="7271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MHz</a:t>
                      </a:r>
                      <a:endParaRPr lang="fr-FR" sz="11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2714" marR="7271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801.58</a:t>
                      </a:r>
                      <a:endParaRPr lang="fr-FR" sz="11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2714" marR="7271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45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Duty factor</a:t>
                      </a:r>
                      <a:endParaRPr lang="fr-FR" sz="11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2714" marR="7271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  <a:endParaRPr lang="fr-FR" sz="11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2714" marR="7271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CW</a:t>
                      </a:r>
                      <a:endParaRPr lang="fr-FR" sz="11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2714" marR="7271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6" name="Espace réservé du contenu 1">
            <a:extLst>
              <a:ext uri="{FF2B5EF4-FFF2-40B4-BE49-F238E27FC236}">
                <a16:creationId xmlns:a16="http://schemas.microsoft.com/office/drawing/2014/main" id="{BAF95906-6357-9979-CF83-6AB81A6728CF}"/>
              </a:ext>
            </a:extLst>
          </p:cNvPr>
          <p:cNvSpPr txBox="1">
            <a:spLocks/>
          </p:cNvSpPr>
          <p:nvPr/>
        </p:nvSpPr>
        <p:spPr>
          <a:xfrm>
            <a:off x="77493" y="641942"/>
            <a:ext cx="10617787" cy="1340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09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274C"/>
              </a:buClr>
              <a:buSzPct val="75000"/>
              <a:buFont typeface="Wingdings 2" panose="05020102010507070707" pitchFamily="18" charset="2"/>
              <a:buChar char="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557127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545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9962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378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2797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214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5630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048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5709" marR="0" lvl="0" indent="-185709" algn="just" defTabSz="7428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274C"/>
              </a:buClr>
              <a:buSzPct val="75000"/>
              <a:buFont typeface="Wingdings 2" panose="05020102010507070707" pitchFamily="18" charset="2"/>
              <a:buChar char="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Objectifs principaux</a:t>
            </a:r>
          </a:p>
          <a:p>
            <a:pPr marL="557127" marR="0" lvl="1" indent="-185709" algn="just" defTabSz="7428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fr-FR" sz="144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Démontrer la récupération de puissance multi-tour, fort courant </a:t>
            </a:r>
            <a:r>
              <a:rPr kumimoji="0" lang="fr-FR" sz="144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Wingdings" panose="05000000000000000000" pitchFamily="2" charset="2"/>
              </a:rPr>
              <a:t> Régime multi-Mégawatts </a:t>
            </a:r>
          </a:p>
          <a:p>
            <a:pPr marL="557127" marR="0" lvl="1" indent="-185709" algn="just" defTabSz="7428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tabLst/>
              <a:defRPr/>
            </a:pPr>
            <a:r>
              <a:rPr kumimoji="0" lang="fr-FR" sz="144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Wingdings" panose="05000000000000000000" pitchFamily="2" charset="2"/>
              </a:rPr>
              <a:t>“Test Facility” pour les </a:t>
            </a:r>
            <a:r>
              <a:rPr kumimoji="0" lang="fr-FR" sz="144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Wingdings" panose="05000000000000000000" pitchFamily="2" charset="2"/>
              </a:rPr>
              <a:t>cryomodule</a:t>
            </a:r>
            <a:r>
              <a:rPr kumimoji="0" lang="fr-FR" sz="144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Wingdings" panose="05000000000000000000" pitchFamily="2" charset="2"/>
              </a:rPr>
              <a:t> 800 MHz </a:t>
            </a:r>
            <a:r>
              <a:rPr kumimoji="0" lang="fr-FR" sz="144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Wingdings" panose="05000000000000000000" pitchFamily="2" charset="2"/>
              </a:rPr>
              <a:t>FCCee</a:t>
            </a:r>
            <a:endParaRPr kumimoji="0" lang="fr-FR" sz="144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557127" marR="0" lvl="1" indent="-185709" algn="just" defTabSz="7428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tabLst/>
              <a:defRPr/>
            </a:pPr>
            <a:r>
              <a:rPr kumimoji="0" lang="fr-FR" sz="144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Wingdings" panose="05000000000000000000" pitchFamily="2" charset="2"/>
              </a:rPr>
              <a:t> Héberger des </a:t>
            </a:r>
            <a:r>
              <a:rPr kumimoji="0" lang="fr-FR" sz="144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Wingdings" panose="05000000000000000000" pitchFamily="2" charset="2"/>
              </a:rPr>
              <a:t>experiences</a:t>
            </a:r>
            <a:r>
              <a:rPr kumimoji="0" lang="fr-FR" sz="144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Wingdings" panose="05000000000000000000" pitchFamily="2" charset="2"/>
              </a:rPr>
              <a:t> d’</a:t>
            </a:r>
            <a:r>
              <a:rPr kumimoji="0" lang="fr-FR" sz="144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Wingdings" panose="05000000000000000000" pitchFamily="2" charset="2"/>
              </a:rPr>
              <a:t>interet</a:t>
            </a:r>
            <a:r>
              <a:rPr kumimoji="0" lang="fr-FR" sz="144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Wingdings" panose="05000000000000000000" pitchFamily="2" charset="2"/>
              </a:rPr>
              <a:t> pour le laboratoire et les instituts : Cavité Fabry-</a:t>
            </a:r>
            <a:r>
              <a:rPr kumimoji="0" lang="fr-FR" sz="144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Wingdings" panose="05000000000000000000" pitchFamily="2" charset="2"/>
              </a:rPr>
              <a:t>Perot</a:t>
            </a:r>
            <a:r>
              <a:rPr kumimoji="0" lang="fr-FR" sz="144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Wingdings" panose="05000000000000000000" pitchFamily="2" charset="2"/>
              </a:rPr>
              <a:t>, DESTIN. </a:t>
            </a:r>
          </a:p>
          <a:p>
            <a:pPr marL="557127" marR="0" lvl="1" indent="-185709" algn="just" defTabSz="7428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tabLst/>
              <a:defRPr/>
            </a:pPr>
            <a:endParaRPr kumimoji="0" lang="fr-FR" sz="144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557127" marR="0" lvl="1" indent="-185709" algn="just" defTabSz="74283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7" name="Image 16" descr="Une image contenant jouet, Modèle réduit, Jeu de construction&#10;&#10;Le contenu généré par l’IA peut être incorrect.">
            <a:extLst>
              <a:ext uri="{FF2B5EF4-FFF2-40B4-BE49-F238E27FC236}">
                <a16:creationId xmlns:a16="http://schemas.microsoft.com/office/drawing/2014/main" id="{64FEC9E1-7D33-E429-DD5E-17E891036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350" y="3644121"/>
            <a:ext cx="4262971" cy="2138949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6973E897-05D0-B42A-6002-2615B6B89053}"/>
              </a:ext>
            </a:extLst>
          </p:cNvPr>
          <p:cNvSpPr txBox="1"/>
          <p:nvPr/>
        </p:nvSpPr>
        <p:spPr>
          <a:xfrm>
            <a:off x="4540274" y="5070316"/>
            <a:ext cx="2193717" cy="608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37" b="1" dirty="0">
                <a:solidFill>
                  <a:srgbClr val="2D47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DESTIN</a:t>
            </a:r>
          </a:p>
          <a:p>
            <a:pPr algn="ctr"/>
            <a:r>
              <a:rPr lang="fr-FR" sz="106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e- </a:t>
            </a:r>
            <a:r>
              <a:rPr lang="fr-FR" sz="106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scattering</a:t>
            </a:r>
            <a:r>
              <a:rPr lang="fr-FR" sz="106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 / </a:t>
            </a:r>
            <a:r>
              <a:rPr lang="fr-FR" sz="106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nuclear</a:t>
            </a:r>
            <a:r>
              <a:rPr lang="fr-FR" sz="106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 Probe</a:t>
            </a:r>
          </a:p>
          <a:p>
            <a:pPr algn="ctr"/>
            <a:r>
              <a:rPr lang="fr-FR" sz="1060" i="1" dirty="0" err="1"/>
              <a:t>Spectrometer</a:t>
            </a:r>
            <a:r>
              <a:rPr lang="fr-FR" sz="1060" i="1" dirty="0"/>
              <a:t> and Ion trap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E5E83E2-000D-3032-D483-E40C3BA4FECF}"/>
              </a:ext>
            </a:extLst>
          </p:cNvPr>
          <p:cNvSpPr txBox="1"/>
          <p:nvPr/>
        </p:nvSpPr>
        <p:spPr>
          <a:xfrm>
            <a:off x="7503281" y="4232471"/>
            <a:ext cx="2649847" cy="608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37" b="1" dirty="0">
                <a:solidFill>
                  <a:srgbClr val="2D47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Inverse </a:t>
            </a:r>
            <a:r>
              <a:rPr lang="fr-FR" sz="1237" b="1" dirty="0" err="1">
                <a:solidFill>
                  <a:srgbClr val="2D47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compton</a:t>
            </a:r>
            <a:r>
              <a:rPr lang="fr-FR" sz="1237" b="1" dirty="0">
                <a:solidFill>
                  <a:srgbClr val="2D47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 source</a:t>
            </a:r>
          </a:p>
          <a:p>
            <a:pPr algn="ctr"/>
            <a:r>
              <a:rPr lang="fr-FR" sz="106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Fabry-</a:t>
            </a:r>
            <a:r>
              <a:rPr lang="fr-FR" sz="106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Perot</a:t>
            </a:r>
            <a:r>
              <a:rPr lang="fr-FR" sz="106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 </a:t>
            </a:r>
            <a:r>
              <a:rPr lang="fr-FR" sz="106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cavity</a:t>
            </a:r>
            <a:r>
              <a:rPr lang="fr-FR" sz="106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 </a:t>
            </a:r>
            <a:r>
              <a:rPr lang="fr-FR" sz="106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experiement</a:t>
            </a:r>
            <a:r>
              <a:rPr lang="fr-FR" sz="106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 @ 89 MeV </a:t>
            </a:r>
          </a:p>
          <a:p>
            <a:pPr algn="ctr"/>
            <a:r>
              <a:rPr lang="fr-FR" sz="1060" i="1" dirty="0"/>
              <a:t>515 nm /200 kW</a:t>
            </a:r>
          </a:p>
        </p:txBody>
      </p:sp>
      <p:pic>
        <p:nvPicPr>
          <p:cNvPr id="20" name="Image 19" descr="Une image contenant capture d’écran, Graphique, graphisme, cercle">
            <a:extLst>
              <a:ext uri="{FF2B5EF4-FFF2-40B4-BE49-F238E27FC236}">
                <a16:creationId xmlns:a16="http://schemas.microsoft.com/office/drawing/2014/main" id="{396CAA27-6B28-A8A9-A67F-A10C65574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273" y="514127"/>
            <a:ext cx="1301317" cy="65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48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023B6B0-E319-6FA9-D163-DF6FF7408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A117903-4285-4407-B463-5FF74956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Accélérateurs, Recherche et Société - LPSC, Grenoble</a:t>
            </a:r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37E674-8C4E-E944-D4F3-417F4A955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CF02973-9674-055C-E98A-C89C45BD2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9966" y="615770"/>
            <a:ext cx="3490307" cy="378274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Source Compton  innovante 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67D6FAB-AE8B-0C3B-D597-1EA151F0D2D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897841" y="571890"/>
            <a:ext cx="4557712" cy="52322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fr-FR" dirty="0"/>
              <a:t>DESTIN </a:t>
            </a:r>
            <a:br>
              <a:rPr lang="fr-FR" dirty="0"/>
            </a:br>
            <a:r>
              <a:rPr lang="fr-FR" dirty="0"/>
              <a:t>Mesure de structure nucléaire 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0BA4AEEC-6885-1A49-8D4A-BB0FAF54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Expériences @ PERLE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CE48CF1-41A2-EF5F-E9FB-CF86BFCF54AA}"/>
              </a:ext>
            </a:extLst>
          </p:cNvPr>
          <p:cNvCxnSpPr>
            <a:cxnSpLocks/>
          </p:cNvCxnSpPr>
          <p:nvPr/>
        </p:nvCxnSpPr>
        <p:spPr>
          <a:xfrm flipH="1" flipV="1">
            <a:off x="5422391" y="653480"/>
            <a:ext cx="0" cy="4935369"/>
          </a:xfrm>
          <a:prstGeom prst="straightConnector1">
            <a:avLst/>
          </a:prstGeom>
          <a:ln w="12700">
            <a:solidFill>
              <a:srgbClr val="0134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Une image contenant capture d’écran, ligne, diagramme, Caractère coloré&#10;&#10;Le contenu généré par l’IA peut être incorrect.">
            <a:extLst>
              <a:ext uri="{FF2B5EF4-FFF2-40B4-BE49-F238E27FC236}">
                <a16:creationId xmlns:a16="http://schemas.microsoft.com/office/drawing/2014/main" id="{B06B242F-553D-FD95-4D23-503E5AFCC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872" y="1114617"/>
            <a:ext cx="3004912" cy="1615184"/>
          </a:xfrm>
          <a:prstGeom prst="rect">
            <a:avLst/>
          </a:prstGeom>
        </p:spPr>
      </p:pic>
      <p:pic>
        <p:nvPicPr>
          <p:cNvPr id="19" name="Image 18" descr="Une image contenant texte, ligne, Tracé, diagramme&#10;&#10;Le contenu généré par l’IA peut être incorrect.">
            <a:extLst>
              <a:ext uri="{FF2B5EF4-FFF2-40B4-BE49-F238E27FC236}">
                <a16:creationId xmlns:a16="http://schemas.microsoft.com/office/drawing/2014/main" id="{124F8D78-4D30-2DCF-FE92-61DCC8131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900" y="2912334"/>
            <a:ext cx="2709477" cy="2032108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5EB51400-FA6D-26B4-6029-F9BD6C49C738}"/>
              </a:ext>
            </a:extLst>
          </p:cNvPr>
          <p:cNvSpPr txBox="1"/>
          <p:nvPr/>
        </p:nvSpPr>
        <p:spPr>
          <a:xfrm>
            <a:off x="1015464" y="5046111"/>
            <a:ext cx="28803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rPr>
              <a:t>Production d’X : 100 - 300 keV</a:t>
            </a:r>
          </a:p>
          <a:p>
            <a:pPr algn="l"/>
            <a:r>
              <a:rPr lang="fr-FR" sz="1400" b="1" dirty="0">
                <a:solidFill>
                  <a:srgbClr val="D0671C"/>
                </a:solidFill>
                <a:latin typeface="+mn-lt"/>
                <a:cs typeface="+mn-cs"/>
              </a:rPr>
              <a:t>Laser : </a:t>
            </a:r>
            <a:r>
              <a:rPr lang="el-GR" sz="1400" b="1" dirty="0">
                <a:solidFill>
                  <a:srgbClr val="D0671C"/>
                </a:solidFill>
                <a:latin typeface="+mn-lt"/>
                <a:cs typeface="+mn-cs"/>
              </a:rPr>
              <a:t>λ</a:t>
            </a:r>
            <a:r>
              <a:rPr lang="fr-FR" sz="1400" b="1" dirty="0">
                <a:solidFill>
                  <a:srgbClr val="D0671C"/>
                </a:solidFill>
                <a:latin typeface="+mn-lt"/>
                <a:cs typeface="+mn-cs"/>
              </a:rPr>
              <a:t> = 515 nm </a:t>
            </a:r>
          </a:p>
          <a:p>
            <a:pPr algn="l"/>
            <a:r>
              <a:rPr lang="fr-FR" sz="1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rPr>
              <a:t>PERLE 1 tour : 89 MeV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1AD3CDA8-279F-B70A-8348-4C66F6A0B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8515" y="1102667"/>
            <a:ext cx="2867604" cy="2065762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D6CDDA4-2262-70A5-0541-A47AF827E2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2491" y="4037856"/>
            <a:ext cx="3473186" cy="1464146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3819F9C7-8541-8BF2-9B22-CC8616E3AB84}"/>
              </a:ext>
            </a:extLst>
          </p:cNvPr>
          <p:cNvSpPr txBox="1"/>
          <p:nvPr/>
        </p:nvSpPr>
        <p:spPr>
          <a:xfrm>
            <a:off x="5602410" y="3366451"/>
            <a:ext cx="4968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rPr>
              <a:t>4</a:t>
            </a:r>
            <a:r>
              <a:rPr lang="en-US" sz="1400" b="1" kern="1200" baseline="30000" dirty="0">
                <a:solidFill>
                  <a:srgbClr val="D0671C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1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rPr>
              <a:t> moment of the charge distribution of a nucleus </a:t>
            </a:r>
            <a:br>
              <a:rPr lang="en-US" sz="1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rPr>
            </a:br>
            <a:r>
              <a:rPr lang="en-US" sz="1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rPr>
              <a:t>&amp; RMS radius of neutrons distribution </a:t>
            </a:r>
            <a:endParaRPr lang="fr-FR" sz="1400" b="1" kern="1200" dirty="0">
              <a:solidFill>
                <a:srgbClr val="D0671C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181D83D-127F-506C-F49C-6CCDB10763DA}"/>
              </a:ext>
            </a:extLst>
          </p:cNvPr>
          <p:cNvSpPr txBox="1"/>
          <p:nvPr/>
        </p:nvSpPr>
        <p:spPr>
          <a:xfrm>
            <a:off x="3528393" y="2749172"/>
            <a:ext cx="24045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b="1" i="1" kern="1200" dirty="0" err="1">
                <a:solidFill>
                  <a:srgbClr val="24314C"/>
                </a:solidFill>
                <a:latin typeface="+mn-lt"/>
                <a:ea typeface="+mn-ea"/>
                <a:cs typeface="+mn-cs"/>
              </a:rPr>
              <a:t>Courtesy</a:t>
            </a:r>
            <a:r>
              <a:rPr lang="fr-FR" sz="1200" b="1" i="1" kern="1200" dirty="0">
                <a:solidFill>
                  <a:srgbClr val="24314C"/>
                </a:solidFill>
                <a:latin typeface="+mn-lt"/>
                <a:ea typeface="+mn-ea"/>
                <a:cs typeface="+mn-cs"/>
              </a:rPr>
              <a:t> A. </a:t>
            </a:r>
            <a:r>
              <a:rPr lang="fr-FR" sz="1200" b="1" i="1" kern="1200" dirty="0" err="1">
                <a:solidFill>
                  <a:srgbClr val="24314C"/>
                </a:solidFill>
                <a:latin typeface="+mn-lt"/>
                <a:ea typeface="+mn-ea"/>
                <a:cs typeface="+mn-cs"/>
              </a:rPr>
              <a:t>Renaux</a:t>
            </a:r>
            <a:r>
              <a:rPr lang="fr-FR" sz="1200" b="1" i="1" kern="1200" dirty="0">
                <a:solidFill>
                  <a:srgbClr val="24314C"/>
                </a:solidFill>
                <a:latin typeface="+mn-lt"/>
                <a:ea typeface="+mn-ea"/>
                <a:cs typeface="+mn-cs"/>
              </a:rPr>
              <a:t> (</a:t>
            </a:r>
            <a:r>
              <a:rPr lang="fr-FR" sz="1200" b="1" i="1" kern="1200" dirty="0" err="1">
                <a:solidFill>
                  <a:srgbClr val="24314C"/>
                </a:solidFill>
                <a:latin typeface="+mn-lt"/>
                <a:ea typeface="+mn-ea"/>
                <a:cs typeface="+mn-cs"/>
              </a:rPr>
              <a:t>IJCLab</a:t>
            </a:r>
            <a:r>
              <a:rPr lang="fr-FR" sz="1200" b="1" i="1" kern="1200" dirty="0">
                <a:solidFill>
                  <a:srgbClr val="24314C"/>
                </a:solidFill>
                <a:latin typeface="+mn-lt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524308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27AE41D-8BDB-E7A4-41C5-4D2B32EEA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729D1C3-AC94-5CE8-7199-27140BF54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Accélérateurs, Recherche et Société - LPSC, Grenoble</a:t>
            </a:r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51F78FF-0AE0-95CD-CA70-516EA9560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AF666568-8095-F5F2-5D8A-84DCB7D9D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Macro-planning</a:t>
            </a:r>
          </a:p>
        </p:txBody>
      </p:sp>
      <p:pic>
        <p:nvPicPr>
          <p:cNvPr id="111" name="Image 110">
            <a:extLst>
              <a:ext uri="{FF2B5EF4-FFF2-40B4-BE49-F238E27FC236}">
                <a16:creationId xmlns:a16="http://schemas.microsoft.com/office/drawing/2014/main" id="{02139F10-B89E-DA73-5079-BE589C460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169" y="1157536"/>
            <a:ext cx="8921886" cy="427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193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27D7E73-DDD7-1D45-FCBF-CE4AF0165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54FF101-AC87-4B10-C5AB-94D15C05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Accélérateurs, Recherche et Société - LPSC, Grenoble</a:t>
            </a:r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5357F1-8F1F-F80F-25F7-681A23644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A2FEFDCF-7333-CE3B-45EF-12203B730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ERL  : opération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AC04FFE-CECA-2D01-F5E4-76AAAB3B1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812794"/>
            <a:ext cx="10772422" cy="485802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E4B1574-DDDC-8502-8FA1-FCBEE8BDD0D4}"/>
              </a:ext>
            </a:extLst>
          </p:cNvPr>
          <p:cNvSpPr/>
          <p:nvPr/>
        </p:nvSpPr>
        <p:spPr>
          <a:xfrm>
            <a:off x="2922321" y="588960"/>
            <a:ext cx="966498" cy="2091561"/>
          </a:xfrm>
          <a:custGeom>
            <a:avLst/>
            <a:gdLst>
              <a:gd name="connsiteX0" fmla="*/ 0 w 966498"/>
              <a:gd name="connsiteY0" fmla="*/ 0 h 2091561"/>
              <a:gd name="connsiteX1" fmla="*/ 473584 w 966498"/>
              <a:gd name="connsiteY1" fmla="*/ 0 h 2091561"/>
              <a:gd name="connsiteX2" fmla="*/ 966498 w 966498"/>
              <a:gd name="connsiteY2" fmla="*/ 0 h 2091561"/>
              <a:gd name="connsiteX3" fmla="*/ 966498 w 966498"/>
              <a:gd name="connsiteY3" fmla="*/ 697187 h 2091561"/>
              <a:gd name="connsiteX4" fmla="*/ 966498 w 966498"/>
              <a:gd name="connsiteY4" fmla="*/ 1394374 h 2091561"/>
              <a:gd name="connsiteX5" fmla="*/ 966498 w 966498"/>
              <a:gd name="connsiteY5" fmla="*/ 2091561 h 2091561"/>
              <a:gd name="connsiteX6" fmla="*/ 483249 w 966498"/>
              <a:gd name="connsiteY6" fmla="*/ 2091561 h 2091561"/>
              <a:gd name="connsiteX7" fmla="*/ 0 w 966498"/>
              <a:gd name="connsiteY7" fmla="*/ 2091561 h 2091561"/>
              <a:gd name="connsiteX8" fmla="*/ 0 w 966498"/>
              <a:gd name="connsiteY8" fmla="*/ 1436205 h 2091561"/>
              <a:gd name="connsiteX9" fmla="*/ 0 w 966498"/>
              <a:gd name="connsiteY9" fmla="*/ 759934 h 2091561"/>
              <a:gd name="connsiteX10" fmla="*/ 0 w 966498"/>
              <a:gd name="connsiteY10" fmla="*/ 0 h 209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6498" h="2091561" fill="none" extrusionOk="0">
                <a:moveTo>
                  <a:pt x="0" y="0"/>
                </a:moveTo>
                <a:cubicBezTo>
                  <a:pt x="194266" y="732"/>
                  <a:pt x="313151" y="-2123"/>
                  <a:pt x="473584" y="0"/>
                </a:cubicBezTo>
                <a:cubicBezTo>
                  <a:pt x="634017" y="2123"/>
                  <a:pt x="824032" y="-24151"/>
                  <a:pt x="966498" y="0"/>
                </a:cubicBezTo>
                <a:cubicBezTo>
                  <a:pt x="939245" y="140077"/>
                  <a:pt x="944812" y="399714"/>
                  <a:pt x="966498" y="697187"/>
                </a:cubicBezTo>
                <a:cubicBezTo>
                  <a:pt x="988184" y="994660"/>
                  <a:pt x="990886" y="1246228"/>
                  <a:pt x="966498" y="1394374"/>
                </a:cubicBezTo>
                <a:cubicBezTo>
                  <a:pt x="942110" y="1542520"/>
                  <a:pt x="950647" y="1746317"/>
                  <a:pt x="966498" y="2091561"/>
                </a:cubicBezTo>
                <a:cubicBezTo>
                  <a:pt x="760377" y="2107969"/>
                  <a:pt x="711469" y="2073277"/>
                  <a:pt x="483249" y="2091561"/>
                </a:cubicBezTo>
                <a:cubicBezTo>
                  <a:pt x="255029" y="2109845"/>
                  <a:pt x="237976" y="2098870"/>
                  <a:pt x="0" y="2091561"/>
                </a:cubicBezTo>
                <a:cubicBezTo>
                  <a:pt x="26653" y="1909325"/>
                  <a:pt x="19765" y="1632753"/>
                  <a:pt x="0" y="1436205"/>
                </a:cubicBezTo>
                <a:cubicBezTo>
                  <a:pt x="-19765" y="1239657"/>
                  <a:pt x="3538" y="1008341"/>
                  <a:pt x="0" y="759934"/>
                </a:cubicBezTo>
                <a:cubicBezTo>
                  <a:pt x="-3538" y="511527"/>
                  <a:pt x="24079" y="284246"/>
                  <a:pt x="0" y="0"/>
                </a:cubicBezTo>
                <a:close/>
              </a:path>
              <a:path w="966498" h="2091561" stroke="0" extrusionOk="0">
                <a:moveTo>
                  <a:pt x="0" y="0"/>
                </a:moveTo>
                <a:cubicBezTo>
                  <a:pt x="130173" y="-15249"/>
                  <a:pt x="334886" y="3607"/>
                  <a:pt x="473584" y="0"/>
                </a:cubicBezTo>
                <a:cubicBezTo>
                  <a:pt x="612282" y="-3607"/>
                  <a:pt x="824880" y="16625"/>
                  <a:pt x="966498" y="0"/>
                </a:cubicBezTo>
                <a:cubicBezTo>
                  <a:pt x="943916" y="202218"/>
                  <a:pt x="936815" y="429097"/>
                  <a:pt x="966498" y="739018"/>
                </a:cubicBezTo>
                <a:cubicBezTo>
                  <a:pt x="996181" y="1048939"/>
                  <a:pt x="933074" y="1112656"/>
                  <a:pt x="966498" y="1436205"/>
                </a:cubicBezTo>
                <a:cubicBezTo>
                  <a:pt x="999922" y="1759754"/>
                  <a:pt x="952154" y="1902649"/>
                  <a:pt x="966498" y="2091561"/>
                </a:cubicBezTo>
                <a:cubicBezTo>
                  <a:pt x="830523" y="2073322"/>
                  <a:pt x="615790" y="2110743"/>
                  <a:pt x="502579" y="2091561"/>
                </a:cubicBezTo>
                <a:cubicBezTo>
                  <a:pt x="389368" y="2072379"/>
                  <a:pt x="214409" y="2075175"/>
                  <a:pt x="0" y="2091561"/>
                </a:cubicBezTo>
                <a:cubicBezTo>
                  <a:pt x="1373" y="1821408"/>
                  <a:pt x="-11320" y="1666310"/>
                  <a:pt x="0" y="1352543"/>
                </a:cubicBezTo>
                <a:cubicBezTo>
                  <a:pt x="11320" y="1038776"/>
                  <a:pt x="-15561" y="862169"/>
                  <a:pt x="0" y="613525"/>
                </a:cubicBezTo>
                <a:cubicBezTo>
                  <a:pt x="15561" y="364881"/>
                  <a:pt x="4860" y="200885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15000"/>
            </a:schemeClr>
          </a:solidFill>
          <a:ln w="22225">
            <a:solidFill>
              <a:srgbClr val="0134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8C019311-532F-8738-4FB4-B34D40886037}"/>
              </a:ext>
            </a:extLst>
          </p:cNvPr>
          <p:cNvCxnSpPr>
            <a:cxnSpLocks/>
          </p:cNvCxnSpPr>
          <p:nvPr/>
        </p:nvCxnSpPr>
        <p:spPr>
          <a:xfrm flipH="1">
            <a:off x="3888819" y="1706473"/>
            <a:ext cx="543655" cy="0"/>
          </a:xfrm>
          <a:prstGeom prst="straightConnector1">
            <a:avLst/>
          </a:prstGeom>
          <a:ln w="12700">
            <a:solidFill>
              <a:srgbClr val="0134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6F13416D-6EF4-47A2-D64B-08528E8B2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474" y="577665"/>
            <a:ext cx="3397580" cy="2102857"/>
          </a:xfrm>
          <a:prstGeom prst="rect">
            <a:avLst/>
          </a:prstGeom>
          <a:ln w="19050">
            <a:solidFill>
              <a:srgbClr val="013460"/>
            </a:solidFill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9546F8A-3C2E-B202-037C-6C3B82310669}"/>
              </a:ext>
            </a:extLst>
          </p:cNvPr>
          <p:cNvSpPr txBox="1"/>
          <p:nvPr/>
        </p:nvSpPr>
        <p:spPr>
          <a:xfrm>
            <a:off x="3052527" y="2680522"/>
            <a:ext cx="2477876" cy="443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84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Optimisation des schémas de Collimation</a:t>
            </a:r>
            <a:r>
              <a:rPr lang="fr-FR" sz="884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 –</a:t>
            </a:r>
          </a:p>
          <a:p>
            <a:r>
              <a:rPr lang="fr-FR" sz="884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 </a:t>
            </a:r>
            <a:r>
              <a:rPr lang="fr-FR" sz="14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Cf. Poster Arnaud </a:t>
            </a:r>
            <a:r>
              <a:rPr lang="fr-FR" sz="1400" b="1" i="1" dirty="0" err="1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Cieplak</a:t>
            </a:r>
            <a:endParaRPr lang="fr-FR" sz="1400" b="1" i="1" dirty="0">
              <a:solidFill>
                <a:srgbClr val="2D4780"/>
              </a:solidFill>
              <a:latin typeface="Aptos" panose="020B00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290ACEA-8019-9AC6-B1A6-4B3974D46BB1}"/>
              </a:ext>
            </a:extLst>
          </p:cNvPr>
          <p:cNvSpPr/>
          <p:nvPr/>
        </p:nvSpPr>
        <p:spPr>
          <a:xfrm>
            <a:off x="3443324" y="3964150"/>
            <a:ext cx="1654876" cy="1419544"/>
          </a:xfrm>
          <a:custGeom>
            <a:avLst/>
            <a:gdLst>
              <a:gd name="connsiteX0" fmla="*/ 0 w 1654876"/>
              <a:gd name="connsiteY0" fmla="*/ 0 h 1419544"/>
              <a:gd name="connsiteX1" fmla="*/ 535077 w 1654876"/>
              <a:gd name="connsiteY1" fmla="*/ 0 h 1419544"/>
              <a:gd name="connsiteX2" fmla="*/ 1086702 w 1654876"/>
              <a:gd name="connsiteY2" fmla="*/ 0 h 1419544"/>
              <a:gd name="connsiteX3" fmla="*/ 1654876 w 1654876"/>
              <a:gd name="connsiteY3" fmla="*/ 0 h 1419544"/>
              <a:gd name="connsiteX4" fmla="*/ 1654876 w 1654876"/>
              <a:gd name="connsiteY4" fmla="*/ 487377 h 1419544"/>
              <a:gd name="connsiteX5" fmla="*/ 1654876 w 1654876"/>
              <a:gd name="connsiteY5" fmla="*/ 917972 h 1419544"/>
              <a:gd name="connsiteX6" fmla="*/ 1654876 w 1654876"/>
              <a:gd name="connsiteY6" fmla="*/ 1419544 h 1419544"/>
              <a:gd name="connsiteX7" fmla="*/ 1070153 w 1654876"/>
              <a:gd name="connsiteY7" fmla="*/ 1419544 h 1419544"/>
              <a:gd name="connsiteX8" fmla="*/ 485430 w 1654876"/>
              <a:gd name="connsiteY8" fmla="*/ 1419544 h 1419544"/>
              <a:gd name="connsiteX9" fmla="*/ 0 w 1654876"/>
              <a:gd name="connsiteY9" fmla="*/ 1419544 h 1419544"/>
              <a:gd name="connsiteX10" fmla="*/ 0 w 1654876"/>
              <a:gd name="connsiteY10" fmla="*/ 960558 h 1419544"/>
              <a:gd name="connsiteX11" fmla="*/ 0 w 1654876"/>
              <a:gd name="connsiteY11" fmla="*/ 487377 h 1419544"/>
              <a:gd name="connsiteX12" fmla="*/ 0 w 1654876"/>
              <a:gd name="connsiteY12" fmla="*/ 0 h 1419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54876" h="1419544" fill="none" extrusionOk="0">
                <a:moveTo>
                  <a:pt x="0" y="0"/>
                </a:moveTo>
                <a:cubicBezTo>
                  <a:pt x="262248" y="-16887"/>
                  <a:pt x="399134" y="13207"/>
                  <a:pt x="535077" y="0"/>
                </a:cubicBezTo>
                <a:cubicBezTo>
                  <a:pt x="671020" y="-13207"/>
                  <a:pt x="814245" y="6028"/>
                  <a:pt x="1086702" y="0"/>
                </a:cubicBezTo>
                <a:cubicBezTo>
                  <a:pt x="1359160" y="-6028"/>
                  <a:pt x="1399519" y="-4315"/>
                  <a:pt x="1654876" y="0"/>
                </a:cubicBezTo>
                <a:cubicBezTo>
                  <a:pt x="1632635" y="100271"/>
                  <a:pt x="1639417" y="383264"/>
                  <a:pt x="1654876" y="487377"/>
                </a:cubicBezTo>
                <a:cubicBezTo>
                  <a:pt x="1670335" y="591490"/>
                  <a:pt x="1662796" y="826294"/>
                  <a:pt x="1654876" y="917972"/>
                </a:cubicBezTo>
                <a:cubicBezTo>
                  <a:pt x="1646956" y="1009650"/>
                  <a:pt x="1664320" y="1295223"/>
                  <a:pt x="1654876" y="1419544"/>
                </a:cubicBezTo>
                <a:cubicBezTo>
                  <a:pt x="1377550" y="1414009"/>
                  <a:pt x="1187120" y="1396333"/>
                  <a:pt x="1070153" y="1419544"/>
                </a:cubicBezTo>
                <a:cubicBezTo>
                  <a:pt x="953186" y="1442755"/>
                  <a:pt x="687370" y="1404408"/>
                  <a:pt x="485430" y="1419544"/>
                </a:cubicBezTo>
                <a:cubicBezTo>
                  <a:pt x="283490" y="1434680"/>
                  <a:pt x="205530" y="1419377"/>
                  <a:pt x="0" y="1419544"/>
                </a:cubicBezTo>
                <a:cubicBezTo>
                  <a:pt x="13773" y="1258499"/>
                  <a:pt x="-10517" y="1183763"/>
                  <a:pt x="0" y="960558"/>
                </a:cubicBezTo>
                <a:cubicBezTo>
                  <a:pt x="10517" y="737353"/>
                  <a:pt x="-18515" y="694133"/>
                  <a:pt x="0" y="487377"/>
                </a:cubicBezTo>
                <a:cubicBezTo>
                  <a:pt x="18515" y="280621"/>
                  <a:pt x="3316" y="129518"/>
                  <a:pt x="0" y="0"/>
                </a:cubicBezTo>
                <a:close/>
              </a:path>
              <a:path w="1654876" h="1419544" stroke="0" extrusionOk="0">
                <a:moveTo>
                  <a:pt x="0" y="0"/>
                </a:moveTo>
                <a:cubicBezTo>
                  <a:pt x="262355" y="-3379"/>
                  <a:pt x="370098" y="22985"/>
                  <a:pt x="535077" y="0"/>
                </a:cubicBezTo>
                <a:cubicBezTo>
                  <a:pt x="700056" y="-22985"/>
                  <a:pt x="909856" y="-16877"/>
                  <a:pt x="1037056" y="0"/>
                </a:cubicBezTo>
                <a:cubicBezTo>
                  <a:pt x="1164256" y="16877"/>
                  <a:pt x="1465840" y="8630"/>
                  <a:pt x="1654876" y="0"/>
                </a:cubicBezTo>
                <a:cubicBezTo>
                  <a:pt x="1636488" y="147961"/>
                  <a:pt x="1635953" y="329415"/>
                  <a:pt x="1654876" y="458986"/>
                </a:cubicBezTo>
                <a:cubicBezTo>
                  <a:pt x="1673799" y="588557"/>
                  <a:pt x="1675872" y="708364"/>
                  <a:pt x="1654876" y="903776"/>
                </a:cubicBezTo>
                <a:cubicBezTo>
                  <a:pt x="1633881" y="1099188"/>
                  <a:pt x="1674242" y="1247442"/>
                  <a:pt x="1654876" y="1419544"/>
                </a:cubicBezTo>
                <a:cubicBezTo>
                  <a:pt x="1526109" y="1431131"/>
                  <a:pt x="1335745" y="1420068"/>
                  <a:pt x="1103251" y="1419544"/>
                </a:cubicBezTo>
                <a:cubicBezTo>
                  <a:pt x="870757" y="1419020"/>
                  <a:pt x="728881" y="1409707"/>
                  <a:pt x="518528" y="1419544"/>
                </a:cubicBezTo>
                <a:cubicBezTo>
                  <a:pt x="308175" y="1429381"/>
                  <a:pt x="152066" y="1408826"/>
                  <a:pt x="0" y="1419544"/>
                </a:cubicBezTo>
                <a:cubicBezTo>
                  <a:pt x="9477" y="1242647"/>
                  <a:pt x="4088" y="1045613"/>
                  <a:pt x="0" y="946363"/>
                </a:cubicBezTo>
                <a:cubicBezTo>
                  <a:pt x="-4088" y="847113"/>
                  <a:pt x="-8161" y="675092"/>
                  <a:pt x="0" y="487377"/>
                </a:cubicBezTo>
                <a:cubicBezTo>
                  <a:pt x="8161" y="299662"/>
                  <a:pt x="-13547" y="134984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15000"/>
            </a:schemeClr>
          </a:solidFill>
          <a:ln w="22225">
            <a:solidFill>
              <a:srgbClr val="0134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B90D03DF-A4A3-5B2F-68C8-0DE3BE13CB2C}"/>
              </a:ext>
            </a:extLst>
          </p:cNvPr>
          <p:cNvCxnSpPr>
            <a:cxnSpLocks/>
          </p:cNvCxnSpPr>
          <p:nvPr/>
        </p:nvCxnSpPr>
        <p:spPr>
          <a:xfrm>
            <a:off x="2922321" y="4136559"/>
            <a:ext cx="521003" cy="0"/>
          </a:xfrm>
          <a:prstGeom prst="straightConnector1">
            <a:avLst/>
          </a:prstGeom>
          <a:ln w="12700">
            <a:solidFill>
              <a:srgbClr val="0134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73F1FA2C-7FFC-B041-5185-881CCD47B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125" y="3924467"/>
            <a:ext cx="2942698" cy="181993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15000"/>
              </a:schemeClr>
            </a:solidFill>
          </a:ln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6080FB3F-3138-22A9-F946-9AD6B61054D9}"/>
              </a:ext>
            </a:extLst>
          </p:cNvPr>
          <p:cNvSpPr txBox="1"/>
          <p:nvPr/>
        </p:nvSpPr>
        <p:spPr>
          <a:xfrm>
            <a:off x="640776" y="3443814"/>
            <a:ext cx="3161435" cy="443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84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Gestion du synchronisme et dynamique longitudinale </a:t>
            </a:r>
            <a:r>
              <a:rPr lang="fr-FR" sz="884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 </a:t>
            </a:r>
          </a:p>
          <a:p>
            <a:r>
              <a:rPr lang="fr-FR" sz="14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cf. Poster </a:t>
            </a:r>
            <a:r>
              <a:rPr lang="en-US" sz="14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Janine Issa</a:t>
            </a:r>
            <a:endParaRPr lang="fr-FR" sz="1400" b="1" i="1" dirty="0">
              <a:solidFill>
                <a:srgbClr val="2D4780"/>
              </a:solidFill>
              <a:latin typeface="Aptos" panose="020B00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7807CE66-4DB1-15BE-A9AE-F9EB4308AA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245" y="2602202"/>
            <a:ext cx="2844683" cy="1893792"/>
          </a:xfrm>
          <a:prstGeom prst="rect">
            <a:avLst/>
          </a:prstGeom>
        </p:spPr>
      </p:pic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466CF830-5A10-AB8E-50FC-B85D42817C00}"/>
              </a:ext>
            </a:extLst>
          </p:cNvPr>
          <p:cNvCxnSpPr>
            <a:cxnSpLocks/>
          </p:cNvCxnSpPr>
          <p:nvPr/>
        </p:nvCxnSpPr>
        <p:spPr>
          <a:xfrm flipH="1" flipV="1">
            <a:off x="4432474" y="2525688"/>
            <a:ext cx="1929616" cy="864096"/>
          </a:xfrm>
          <a:prstGeom prst="straightConnector1">
            <a:avLst/>
          </a:prstGeom>
          <a:ln w="12700">
            <a:solidFill>
              <a:srgbClr val="0134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837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5" grpId="0" animBg="1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B9D8EE9-C917-3227-E67E-940F1279B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F70FAE3-2A2C-2838-95E5-3D33FDBCC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Accélérateurs, Recherche et Société - LPSC, Grenoble</a:t>
            </a:r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C2BCA02-96F0-2107-C4CC-0C585A95F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7393A1D9-FDD6-AE18-DFAE-1EB6808AD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Consommation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FC85080-9106-6EF1-1FBA-7D68D30D8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367" y="686714"/>
            <a:ext cx="5895227" cy="403244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946B0D8-F2E9-0AC2-3154-310937CC1BBD}"/>
              </a:ext>
            </a:extLst>
          </p:cNvPr>
          <p:cNvSpPr/>
          <p:nvPr/>
        </p:nvSpPr>
        <p:spPr>
          <a:xfrm>
            <a:off x="4758713" y="4017379"/>
            <a:ext cx="5895226" cy="216024"/>
          </a:xfrm>
          <a:prstGeom prst="rect">
            <a:avLst/>
          </a:prstGeom>
          <a:noFill/>
          <a:ln>
            <a:solidFill>
              <a:srgbClr val="D066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u contenu 1">
            <a:extLst>
              <a:ext uri="{FF2B5EF4-FFF2-40B4-BE49-F238E27FC236}">
                <a16:creationId xmlns:a16="http://schemas.microsoft.com/office/drawing/2014/main" id="{C5180885-EF09-70A0-CA5A-88C2EFCFCA9C}"/>
              </a:ext>
            </a:extLst>
          </p:cNvPr>
          <p:cNvSpPr txBox="1">
            <a:spLocks/>
          </p:cNvSpPr>
          <p:nvPr/>
        </p:nvSpPr>
        <p:spPr>
          <a:xfrm>
            <a:off x="0" y="611957"/>
            <a:ext cx="5311330" cy="11298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rgbClr val="24314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fr-FR" dirty="0"/>
              <a:t> </a:t>
            </a:r>
            <a:r>
              <a:rPr lang="fr-FR" sz="1600" dirty="0"/>
              <a:t>Etude préliminaire Consommation « électrique à la prise »  </a:t>
            </a:r>
          </a:p>
          <a:p>
            <a:pPr lvl="1" fontAlgn="auto">
              <a:spcAft>
                <a:spcPts val="0"/>
              </a:spcAft>
            </a:pPr>
            <a:r>
              <a:rPr lang="fr-FR" sz="1400" dirty="0"/>
              <a:t>Faisceau de 5 MW à l’IP (250 MeV, 20 mA, CW)</a:t>
            </a:r>
          </a:p>
          <a:p>
            <a:pPr lvl="1" fontAlgn="auto">
              <a:spcAft>
                <a:spcPts val="0"/>
              </a:spcAft>
            </a:pPr>
            <a:r>
              <a:rPr lang="fr-FR" sz="1400" dirty="0"/>
              <a:t>Hypothèse optimiste : </a:t>
            </a:r>
          </a:p>
          <a:p>
            <a:pPr lvl="2" fontAlgn="auto">
              <a:spcAft>
                <a:spcPts val="0"/>
              </a:spcAft>
            </a:pPr>
            <a:r>
              <a:rPr lang="fr-FR" sz="1000" dirty="0"/>
              <a:t>Machine parfaitement réglée </a:t>
            </a:r>
          </a:p>
          <a:p>
            <a:pPr lvl="2" fontAlgn="auto">
              <a:spcAft>
                <a:spcPts val="0"/>
              </a:spcAft>
            </a:pPr>
            <a:r>
              <a:rPr lang="fr-FR" sz="1000" dirty="0"/>
              <a:t>rendement  alim et amplificateurs</a:t>
            </a:r>
          </a:p>
        </p:txBody>
      </p:sp>
      <p:grpSp>
        <p:nvGrpSpPr>
          <p:cNvPr id="193" name="Groupe 192">
            <a:extLst>
              <a:ext uri="{FF2B5EF4-FFF2-40B4-BE49-F238E27FC236}">
                <a16:creationId xmlns:a16="http://schemas.microsoft.com/office/drawing/2014/main" id="{7E2C55B0-7BCE-562C-7394-2B988291910C}"/>
              </a:ext>
            </a:extLst>
          </p:cNvPr>
          <p:cNvGrpSpPr/>
          <p:nvPr/>
        </p:nvGrpSpPr>
        <p:grpSpPr>
          <a:xfrm>
            <a:off x="256396" y="2319119"/>
            <a:ext cx="3561478" cy="1432840"/>
            <a:chOff x="214128" y="2046371"/>
            <a:chExt cx="3561478" cy="1432840"/>
          </a:xfrm>
        </p:grpSpPr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D99DAF82-8415-8543-E39D-AD378646467E}"/>
                </a:ext>
              </a:extLst>
            </p:cNvPr>
            <p:cNvCxnSpPr/>
            <p:nvPr/>
          </p:nvCxnSpPr>
          <p:spPr>
            <a:xfrm>
              <a:off x="1161198" y="2492825"/>
              <a:ext cx="2160240" cy="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9C01A422-E892-AFA0-FD35-08283C76C464}"/>
                </a:ext>
              </a:extLst>
            </p:cNvPr>
            <p:cNvCxnSpPr/>
            <p:nvPr/>
          </p:nvCxnSpPr>
          <p:spPr>
            <a:xfrm>
              <a:off x="1173285" y="3407225"/>
              <a:ext cx="2160240" cy="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6CA8C30E-B7EB-9F33-DE46-1677FD107E1C}"/>
                </a:ext>
              </a:extLst>
            </p:cNvPr>
            <p:cNvSpPr/>
            <p:nvPr/>
          </p:nvSpPr>
          <p:spPr>
            <a:xfrm>
              <a:off x="2861206" y="2492825"/>
              <a:ext cx="914400" cy="914400"/>
            </a:xfrm>
            <a:prstGeom prst="arc">
              <a:avLst>
                <a:gd name="adj1" fmla="val 16200000"/>
                <a:gd name="adj2" fmla="val 5433050"/>
              </a:avLst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DE0DC39D-23BE-4397-01CD-412F2894482D}"/>
                </a:ext>
              </a:extLst>
            </p:cNvPr>
            <p:cNvSpPr/>
            <p:nvPr/>
          </p:nvSpPr>
          <p:spPr>
            <a:xfrm flipH="1">
              <a:off x="716084" y="2492825"/>
              <a:ext cx="914400" cy="914400"/>
            </a:xfrm>
            <a:prstGeom prst="arc">
              <a:avLst>
                <a:gd name="adj1" fmla="val 16200000"/>
                <a:gd name="adj2" fmla="val 5433050"/>
              </a:avLst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02DB77A-E8C6-1781-2FF4-CD13D2E32126}"/>
                </a:ext>
              </a:extLst>
            </p:cNvPr>
            <p:cNvSpPr/>
            <p:nvPr/>
          </p:nvSpPr>
          <p:spPr>
            <a:xfrm>
              <a:off x="1428524" y="2280418"/>
              <a:ext cx="1612554" cy="410349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CB2041B8-0051-74C4-48B8-253A78701EC1}"/>
                </a:ext>
              </a:extLst>
            </p:cNvPr>
            <p:cNvGrpSpPr/>
            <p:nvPr/>
          </p:nvGrpSpPr>
          <p:grpSpPr>
            <a:xfrm>
              <a:off x="1489525" y="2424432"/>
              <a:ext cx="326495" cy="144018"/>
              <a:chOff x="1354831" y="2309662"/>
              <a:chExt cx="326495" cy="144018"/>
            </a:xfrm>
          </p:grpSpPr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4CD31D7E-8641-BA58-A7BE-A616E5F8F295}"/>
                  </a:ext>
                </a:extLst>
              </p:cNvPr>
              <p:cNvSpPr/>
              <p:nvPr/>
            </p:nvSpPr>
            <p:spPr>
              <a:xfrm>
                <a:off x="1354831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ABFE82CC-A4BE-67BC-B554-5BC3E8B7B518}"/>
                  </a:ext>
                </a:extLst>
              </p:cNvPr>
              <p:cNvSpPr/>
              <p:nvPr/>
            </p:nvSpPr>
            <p:spPr>
              <a:xfrm>
                <a:off x="1418238" y="2309663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E8ADE120-AD2D-C33C-EF24-23619C9FF201}"/>
                  </a:ext>
                </a:extLst>
              </p:cNvPr>
              <p:cNvSpPr/>
              <p:nvPr/>
            </p:nvSpPr>
            <p:spPr>
              <a:xfrm>
                <a:off x="1484023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454BBADA-1DF8-BC10-0C63-6ED3F37BF25E}"/>
                  </a:ext>
                </a:extLst>
              </p:cNvPr>
              <p:cNvSpPr/>
              <p:nvPr/>
            </p:nvSpPr>
            <p:spPr>
              <a:xfrm>
                <a:off x="1547430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F45C33E0-A821-4969-402A-077CE53F520A}"/>
                  </a:ext>
                </a:extLst>
              </p:cNvPr>
              <p:cNvSpPr/>
              <p:nvPr/>
            </p:nvSpPr>
            <p:spPr>
              <a:xfrm>
                <a:off x="1609318" y="2309664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40" name="Groupe 39">
              <a:extLst>
                <a:ext uri="{FF2B5EF4-FFF2-40B4-BE49-F238E27FC236}">
                  <a16:creationId xmlns:a16="http://schemas.microsoft.com/office/drawing/2014/main" id="{5CFB59E5-742D-ED37-A2CE-37E250274B46}"/>
                </a:ext>
              </a:extLst>
            </p:cNvPr>
            <p:cNvGrpSpPr/>
            <p:nvPr/>
          </p:nvGrpSpPr>
          <p:grpSpPr>
            <a:xfrm>
              <a:off x="2291461" y="2424432"/>
              <a:ext cx="326495" cy="144018"/>
              <a:chOff x="1354831" y="2309662"/>
              <a:chExt cx="326495" cy="144018"/>
            </a:xfrm>
          </p:grpSpPr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840249C6-65ED-8F0C-4318-90A29F73A36F}"/>
                  </a:ext>
                </a:extLst>
              </p:cNvPr>
              <p:cNvSpPr/>
              <p:nvPr/>
            </p:nvSpPr>
            <p:spPr>
              <a:xfrm>
                <a:off x="1354831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" name="Ellipse 41">
                <a:extLst>
                  <a:ext uri="{FF2B5EF4-FFF2-40B4-BE49-F238E27FC236}">
                    <a16:creationId xmlns:a16="http://schemas.microsoft.com/office/drawing/2014/main" id="{FBFC6D1F-4E73-3F0D-9241-975F32111D15}"/>
                  </a:ext>
                </a:extLst>
              </p:cNvPr>
              <p:cNvSpPr/>
              <p:nvPr/>
            </p:nvSpPr>
            <p:spPr>
              <a:xfrm>
                <a:off x="1418238" y="2309663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3" name="Ellipse 42">
                <a:extLst>
                  <a:ext uri="{FF2B5EF4-FFF2-40B4-BE49-F238E27FC236}">
                    <a16:creationId xmlns:a16="http://schemas.microsoft.com/office/drawing/2014/main" id="{2322A879-D109-3CAB-8B06-342E7B366A11}"/>
                  </a:ext>
                </a:extLst>
              </p:cNvPr>
              <p:cNvSpPr/>
              <p:nvPr/>
            </p:nvSpPr>
            <p:spPr>
              <a:xfrm>
                <a:off x="1484023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4" name="Ellipse 43">
                <a:extLst>
                  <a:ext uri="{FF2B5EF4-FFF2-40B4-BE49-F238E27FC236}">
                    <a16:creationId xmlns:a16="http://schemas.microsoft.com/office/drawing/2014/main" id="{EC8A9312-84B9-2C1F-3BF9-C7DFE74331D2}"/>
                  </a:ext>
                </a:extLst>
              </p:cNvPr>
              <p:cNvSpPr/>
              <p:nvPr/>
            </p:nvSpPr>
            <p:spPr>
              <a:xfrm>
                <a:off x="1547430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" name="Ellipse 44">
                <a:extLst>
                  <a:ext uri="{FF2B5EF4-FFF2-40B4-BE49-F238E27FC236}">
                    <a16:creationId xmlns:a16="http://schemas.microsoft.com/office/drawing/2014/main" id="{6F65B106-FF73-04D8-8E5E-FA2C067C8A10}"/>
                  </a:ext>
                </a:extLst>
              </p:cNvPr>
              <p:cNvSpPr/>
              <p:nvPr/>
            </p:nvSpPr>
            <p:spPr>
              <a:xfrm>
                <a:off x="1609318" y="2309664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3558E038-560B-EADB-AC41-EC6E2A85757D}"/>
                </a:ext>
              </a:extLst>
            </p:cNvPr>
            <p:cNvGrpSpPr/>
            <p:nvPr/>
          </p:nvGrpSpPr>
          <p:grpSpPr>
            <a:xfrm>
              <a:off x="2648433" y="2425379"/>
              <a:ext cx="326495" cy="144018"/>
              <a:chOff x="1354831" y="2309662"/>
              <a:chExt cx="326495" cy="144018"/>
            </a:xfrm>
          </p:grpSpPr>
          <p:sp>
            <p:nvSpPr>
              <p:cNvPr id="47" name="Ellipse 46">
                <a:extLst>
                  <a:ext uri="{FF2B5EF4-FFF2-40B4-BE49-F238E27FC236}">
                    <a16:creationId xmlns:a16="http://schemas.microsoft.com/office/drawing/2014/main" id="{5F9396A2-46FD-45BB-F8A4-19F05237AB62}"/>
                  </a:ext>
                </a:extLst>
              </p:cNvPr>
              <p:cNvSpPr/>
              <p:nvPr/>
            </p:nvSpPr>
            <p:spPr>
              <a:xfrm>
                <a:off x="1354831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" name="Ellipse 47">
                <a:extLst>
                  <a:ext uri="{FF2B5EF4-FFF2-40B4-BE49-F238E27FC236}">
                    <a16:creationId xmlns:a16="http://schemas.microsoft.com/office/drawing/2014/main" id="{AF2D9760-053B-8788-8CE0-8490F11DDB06}"/>
                  </a:ext>
                </a:extLst>
              </p:cNvPr>
              <p:cNvSpPr/>
              <p:nvPr/>
            </p:nvSpPr>
            <p:spPr>
              <a:xfrm>
                <a:off x="1418238" y="2309663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9" name="Ellipse 48">
                <a:extLst>
                  <a:ext uri="{FF2B5EF4-FFF2-40B4-BE49-F238E27FC236}">
                    <a16:creationId xmlns:a16="http://schemas.microsoft.com/office/drawing/2014/main" id="{58A5CAF0-B2F6-4C0D-2AF1-F977D4AF060E}"/>
                  </a:ext>
                </a:extLst>
              </p:cNvPr>
              <p:cNvSpPr/>
              <p:nvPr/>
            </p:nvSpPr>
            <p:spPr>
              <a:xfrm>
                <a:off x="1484023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0" name="Ellipse 49">
                <a:extLst>
                  <a:ext uri="{FF2B5EF4-FFF2-40B4-BE49-F238E27FC236}">
                    <a16:creationId xmlns:a16="http://schemas.microsoft.com/office/drawing/2014/main" id="{63562EE9-032A-EF0B-D461-2393E6A7DF26}"/>
                  </a:ext>
                </a:extLst>
              </p:cNvPr>
              <p:cNvSpPr/>
              <p:nvPr/>
            </p:nvSpPr>
            <p:spPr>
              <a:xfrm>
                <a:off x="1547430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1" name="Ellipse 50">
                <a:extLst>
                  <a:ext uri="{FF2B5EF4-FFF2-40B4-BE49-F238E27FC236}">
                    <a16:creationId xmlns:a16="http://schemas.microsoft.com/office/drawing/2014/main" id="{F65CC4CD-FA21-D690-3167-52B93662B886}"/>
                  </a:ext>
                </a:extLst>
              </p:cNvPr>
              <p:cNvSpPr/>
              <p:nvPr/>
            </p:nvSpPr>
            <p:spPr>
              <a:xfrm>
                <a:off x="1609318" y="2309664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2" name="Arc 51">
              <a:extLst>
                <a:ext uri="{FF2B5EF4-FFF2-40B4-BE49-F238E27FC236}">
                  <a16:creationId xmlns:a16="http://schemas.microsoft.com/office/drawing/2014/main" id="{AB627487-04C5-6694-64C3-6A37A2EC63D3}"/>
                </a:ext>
              </a:extLst>
            </p:cNvPr>
            <p:cNvSpPr/>
            <p:nvPr/>
          </p:nvSpPr>
          <p:spPr>
            <a:xfrm>
              <a:off x="2861765" y="2492825"/>
              <a:ext cx="823078" cy="770388"/>
            </a:xfrm>
            <a:prstGeom prst="arc">
              <a:avLst>
                <a:gd name="adj1" fmla="val 16200000"/>
                <a:gd name="adj2" fmla="val 5433050"/>
              </a:avLst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3" name="Arc 52">
              <a:extLst>
                <a:ext uri="{FF2B5EF4-FFF2-40B4-BE49-F238E27FC236}">
                  <a16:creationId xmlns:a16="http://schemas.microsoft.com/office/drawing/2014/main" id="{0111F557-EAD6-0F40-21E3-BE2BD8973CA4}"/>
                </a:ext>
              </a:extLst>
            </p:cNvPr>
            <p:cNvSpPr/>
            <p:nvPr/>
          </p:nvSpPr>
          <p:spPr>
            <a:xfrm flipH="1">
              <a:off x="757957" y="2492825"/>
              <a:ext cx="823078" cy="770388"/>
            </a:xfrm>
            <a:prstGeom prst="arc">
              <a:avLst>
                <a:gd name="adj1" fmla="val 16200000"/>
                <a:gd name="adj2" fmla="val 5433050"/>
              </a:avLst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18034D4E-59DE-BF2F-FADF-F9B389B6B602}"/>
                </a:ext>
              </a:extLst>
            </p:cNvPr>
            <p:cNvCxnSpPr>
              <a:cxnSpLocks/>
              <a:endCxn id="52" idx="2"/>
            </p:cNvCxnSpPr>
            <p:nvPr/>
          </p:nvCxnSpPr>
          <p:spPr>
            <a:xfrm flipV="1">
              <a:off x="1169496" y="3263197"/>
              <a:ext cx="2100105" cy="16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Arc 55">
              <a:extLst>
                <a:ext uri="{FF2B5EF4-FFF2-40B4-BE49-F238E27FC236}">
                  <a16:creationId xmlns:a16="http://schemas.microsoft.com/office/drawing/2014/main" id="{1274EDD0-8D55-37E2-CA5B-477F3EB01F2E}"/>
                </a:ext>
              </a:extLst>
            </p:cNvPr>
            <p:cNvSpPr/>
            <p:nvPr/>
          </p:nvSpPr>
          <p:spPr>
            <a:xfrm>
              <a:off x="2857890" y="2492818"/>
              <a:ext cx="784233" cy="720071"/>
            </a:xfrm>
            <a:prstGeom prst="arc">
              <a:avLst>
                <a:gd name="adj1" fmla="val 16200000"/>
                <a:gd name="adj2" fmla="val 5406290"/>
              </a:avLst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7" name="Arc 56">
              <a:extLst>
                <a:ext uri="{FF2B5EF4-FFF2-40B4-BE49-F238E27FC236}">
                  <a16:creationId xmlns:a16="http://schemas.microsoft.com/office/drawing/2014/main" id="{51864BD3-31D0-F3BF-D8C1-32E8162ADAC4}"/>
                </a:ext>
              </a:extLst>
            </p:cNvPr>
            <p:cNvSpPr/>
            <p:nvPr/>
          </p:nvSpPr>
          <p:spPr>
            <a:xfrm flipH="1">
              <a:off x="789231" y="2492825"/>
              <a:ext cx="784233" cy="720071"/>
            </a:xfrm>
            <a:prstGeom prst="arc">
              <a:avLst>
                <a:gd name="adj1" fmla="val 16200000"/>
                <a:gd name="adj2" fmla="val 5406290"/>
              </a:avLst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9DD9FCE1-FBA0-4469-779B-45579D40A1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9496" y="3212905"/>
              <a:ext cx="2100105" cy="16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A0CB971-874C-CCEE-B42C-1DF5751BE179}"/>
                </a:ext>
              </a:extLst>
            </p:cNvPr>
            <p:cNvSpPr/>
            <p:nvPr/>
          </p:nvSpPr>
          <p:spPr>
            <a:xfrm>
              <a:off x="2898021" y="2797030"/>
              <a:ext cx="560721" cy="255686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/>
                <a:t>Dump</a:t>
              </a:r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2EA91F23-73F3-42FB-BF6B-3B5ABA8DC9D0}"/>
                </a:ext>
              </a:extLst>
            </p:cNvPr>
            <p:cNvSpPr/>
            <p:nvPr/>
          </p:nvSpPr>
          <p:spPr>
            <a:xfrm>
              <a:off x="3114459" y="2491888"/>
              <a:ext cx="234778" cy="304800"/>
            </a:xfrm>
            <a:custGeom>
              <a:avLst/>
              <a:gdLst>
                <a:gd name="connsiteX0" fmla="*/ 0 w 234778"/>
                <a:gd name="connsiteY0" fmla="*/ 0 h 304800"/>
                <a:gd name="connsiteX1" fmla="*/ 189470 w 234778"/>
                <a:gd name="connsiteY1" fmla="*/ 168876 h 304800"/>
                <a:gd name="connsiteX2" fmla="*/ 234778 w 234778"/>
                <a:gd name="connsiteY2" fmla="*/ 304800 h 304800"/>
                <a:gd name="connsiteX3" fmla="*/ 234778 w 234778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778" h="304800">
                  <a:moveTo>
                    <a:pt x="0" y="0"/>
                  </a:moveTo>
                  <a:cubicBezTo>
                    <a:pt x="75170" y="59038"/>
                    <a:pt x="150340" y="118076"/>
                    <a:pt x="189470" y="168876"/>
                  </a:cubicBezTo>
                  <a:cubicBezTo>
                    <a:pt x="228600" y="219676"/>
                    <a:pt x="234778" y="304800"/>
                    <a:pt x="234778" y="304800"/>
                  </a:cubicBezTo>
                  <a:lnTo>
                    <a:pt x="234778" y="304800"/>
                  </a:ln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9" name="Connecteur : en arc 78">
              <a:extLst>
                <a:ext uri="{FF2B5EF4-FFF2-40B4-BE49-F238E27FC236}">
                  <a16:creationId xmlns:a16="http://schemas.microsoft.com/office/drawing/2014/main" id="{95F235B2-953E-C517-9BE5-0A6D23DFF87D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75297" y="2174214"/>
              <a:ext cx="540677" cy="317674"/>
            </a:xfrm>
            <a:prstGeom prst="curvedConnector3">
              <a:avLst>
                <a:gd name="adj1" fmla="val 30955"/>
              </a:avLst>
            </a:prstGeom>
            <a:ln w="12700">
              <a:solidFill>
                <a:schemeClr val="accent6">
                  <a:lumMod val="75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221ED8A-81C7-D6BA-F613-E33930F157CE}"/>
                </a:ext>
              </a:extLst>
            </p:cNvPr>
            <p:cNvSpPr/>
            <p:nvPr/>
          </p:nvSpPr>
          <p:spPr>
            <a:xfrm>
              <a:off x="214128" y="2046371"/>
              <a:ext cx="560721" cy="25568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err="1"/>
                <a:t>Inj</a:t>
              </a:r>
              <a:r>
                <a:rPr lang="fr-FR" sz="1200" dirty="0"/>
                <a:t>.</a:t>
              </a:r>
            </a:p>
          </p:txBody>
        </p:sp>
        <p:cxnSp>
          <p:nvCxnSpPr>
            <p:cNvPr id="87" name="Connecteur droit avec flèche 86">
              <a:extLst>
                <a:ext uri="{FF2B5EF4-FFF2-40B4-BE49-F238E27FC236}">
                  <a16:creationId xmlns:a16="http://schemas.microsoft.com/office/drawing/2014/main" id="{D01E6055-F0A4-6F42-8BE4-24890BC85E6B}"/>
                </a:ext>
              </a:extLst>
            </p:cNvPr>
            <p:cNvCxnSpPr>
              <a:cxnSpLocks/>
              <a:stCxn id="19" idx="2"/>
            </p:cNvCxnSpPr>
            <p:nvPr/>
          </p:nvCxnSpPr>
          <p:spPr>
            <a:xfrm flipH="1">
              <a:off x="3178381" y="3407204"/>
              <a:ext cx="135630" cy="4768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cteur droit avec flèche 92">
              <a:extLst>
                <a:ext uri="{FF2B5EF4-FFF2-40B4-BE49-F238E27FC236}">
                  <a16:creationId xmlns:a16="http://schemas.microsoft.com/office/drawing/2014/main" id="{D6CDEE93-3917-7917-D3D3-E34943CC2C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33971" y="3261321"/>
              <a:ext cx="135630" cy="4768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cteur droit avec flèche 93">
              <a:extLst>
                <a:ext uri="{FF2B5EF4-FFF2-40B4-BE49-F238E27FC236}">
                  <a16:creationId xmlns:a16="http://schemas.microsoft.com/office/drawing/2014/main" id="{69620B43-75BD-D4BF-C8AF-BD0543BA0C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2727" y="3212905"/>
              <a:ext cx="190622" cy="0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Soleil 95">
              <a:extLst>
                <a:ext uri="{FF2B5EF4-FFF2-40B4-BE49-F238E27FC236}">
                  <a16:creationId xmlns:a16="http://schemas.microsoft.com/office/drawing/2014/main" id="{BBAC7E2C-033F-35D2-8C82-CEE68380AB33}"/>
                </a:ext>
              </a:extLst>
            </p:cNvPr>
            <p:cNvSpPr/>
            <p:nvPr/>
          </p:nvSpPr>
          <p:spPr>
            <a:xfrm>
              <a:off x="1881278" y="3335197"/>
              <a:ext cx="156595" cy="144014"/>
            </a:xfrm>
            <a:prstGeom prst="su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97" name="Connecteur droit avec flèche 96">
              <a:extLst>
                <a:ext uri="{FF2B5EF4-FFF2-40B4-BE49-F238E27FC236}">
                  <a16:creationId xmlns:a16="http://schemas.microsoft.com/office/drawing/2014/main" id="{30B77E85-0010-2414-B5A2-1780D53193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91192" y="3407012"/>
              <a:ext cx="135630" cy="4768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3" name="Groupe 132">
              <a:extLst>
                <a:ext uri="{FF2B5EF4-FFF2-40B4-BE49-F238E27FC236}">
                  <a16:creationId xmlns:a16="http://schemas.microsoft.com/office/drawing/2014/main" id="{9629B77A-2284-37EB-250A-3660D6B8A350}"/>
                </a:ext>
              </a:extLst>
            </p:cNvPr>
            <p:cNvGrpSpPr/>
            <p:nvPr/>
          </p:nvGrpSpPr>
          <p:grpSpPr>
            <a:xfrm>
              <a:off x="1870801" y="2424432"/>
              <a:ext cx="326495" cy="144018"/>
              <a:chOff x="1354831" y="2309662"/>
              <a:chExt cx="326495" cy="144018"/>
            </a:xfrm>
          </p:grpSpPr>
          <p:sp>
            <p:nvSpPr>
              <p:cNvPr id="134" name="Ellipse 133">
                <a:extLst>
                  <a:ext uri="{FF2B5EF4-FFF2-40B4-BE49-F238E27FC236}">
                    <a16:creationId xmlns:a16="http://schemas.microsoft.com/office/drawing/2014/main" id="{21B97F3D-8DAB-A90F-33A5-A90276C823A2}"/>
                  </a:ext>
                </a:extLst>
              </p:cNvPr>
              <p:cNvSpPr/>
              <p:nvPr/>
            </p:nvSpPr>
            <p:spPr>
              <a:xfrm>
                <a:off x="1354831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5" name="Ellipse 134">
                <a:extLst>
                  <a:ext uri="{FF2B5EF4-FFF2-40B4-BE49-F238E27FC236}">
                    <a16:creationId xmlns:a16="http://schemas.microsoft.com/office/drawing/2014/main" id="{A693F96E-2E13-92E6-E744-7BCE173B9E29}"/>
                  </a:ext>
                </a:extLst>
              </p:cNvPr>
              <p:cNvSpPr/>
              <p:nvPr/>
            </p:nvSpPr>
            <p:spPr>
              <a:xfrm>
                <a:off x="1418238" y="2309663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6" name="Ellipse 135">
                <a:extLst>
                  <a:ext uri="{FF2B5EF4-FFF2-40B4-BE49-F238E27FC236}">
                    <a16:creationId xmlns:a16="http://schemas.microsoft.com/office/drawing/2014/main" id="{E6374A47-B0D5-4104-E323-B0C895F35720}"/>
                  </a:ext>
                </a:extLst>
              </p:cNvPr>
              <p:cNvSpPr/>
              <p:nvPr/>
            </p:nvSpPr>
            <p:spPr>
              <a:xfrm>
                <a:off x="1484023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7" name="Ellipse 136">
                <a:extLst>
                  <a:ext uri="{FF2B5EF4-FFF2-40B4-BE49-F238E27FC236}">
                    <a16:creationId xmlns:a16="http://schemas.microsoft.com/office/drawing/2014/main" id="{7F36E9EF-C682-D601-2D86-5C4503BE0D49}"/>
                  </a:ext>
                </a:extLst>
              </p:cNvPr>
              <p:cNvSpPr/>
              <p:nvPr/>
            </p:nvSpPr>
            <p:spPr>
              <a:xfrm>
                <a:off x="1547430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8" name="Ellipse 137">
                <a:extLst>
                  <a:ext uri="{FF2B5EF4-FFF2-40B4-BE49-F238E27FC236}">
                    <a16:creationId xmlns:a16="http://schemas.microsoft.com/office/drawing/2014/main" id="{AD90323A-3E46-DBB1-8CCB-13C0E3164DE5}"/>
                  </a:ext>
                </a:extLst>
              </p:cNvPr>
              <p:cNvSpPr/>
              <p:nvPr/>
            </p:nvSpPr>
            <p:spPr>
              <a:xfrm>
                <a:off x="1609318" y="2309664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194" name="Groupe 193">
            <a:extLst>
              <a:ext uri="{FF2B5EF4-FFF2-40B4-BE49-F238E27FC236}">
                <a16:creationId xmlns:a16="http://schemas.microsoft.com/office/drawing/2014/main" id="{7EE0CC86-B920-CF32-73EC-10BA0E257CAC}"/>
              </a:ext>
            </a:extLst>
          </p:cNvPr>
          <p:cNvGrpSpPr/>
          <p:nvPr/>
        </p:nvGrpSpPr>
        <p:grpSpPr>
          <a:xfrm>
            <a:off x="109039" y="4835213"/>
            <a:ext cx="6537892" cy="670163"/>
            <a:chOff x="109039" y="4835213"/>
            <a:chExt cx="6537892" cy="670163"/>
          </a:xfrm>
        </p:grpSpPr>
        <p:cxnSp>
          <p:nvCxnSpPr>
            <p:cNvPr id="99" name="Connecteur : en arc 98">
              <a:extLst>
                <a:ext uri="{FF2B5EF4-FFF2-40B4-BE49-F238E27FC236}">
                  <a16:creationId xmlns:a16="http://schemas.microsoft.com/office/drawing/2014/main" id="{1843B764-E8A4-3927-43B1-644CB51E4E0F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653684" y="4979585"/>
              <a:ext cx="337144" cy="304089"/>
            </a:xfrm>
            <a:prstGeom prst="curvedConnector3">
              <a:avLst>
                <a:gd name="adj1" fmla="val 1880"/>
              </a:avLst>
            </a:prstGeom>
            <a:ln w="12700">
              <a:solidFill>
                <a:schemeClr val="accent6">
                  <a:lumMod val="75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76138C70-6457-A34A-1EEC-0CAF4D376D78}"/>
                </a:ext>
              </a:extLst>
            </p:cNvPr>
            <p:cNvSpPr/>
            <p:nvPr/>
          </p:nvSpPr>
          <p:spPr>
            <a:xfrm>
              <a:off x="109039" y="4835213"/>
              <a:ext cx="560721" cy="25568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err="1"/>
                <a:t>Inj</a:t>
              </a:r>
              <a:r>
                <a:rPr lang="fr-FR" sz="1200" dirty="0"/>
                <a:t>.</a:t>
              </a:r>
            </a:p>
          </p:txBody>
        </p:sp>
        <p:cxnSp>
          <p:nvCxnSpPr>
            <p:cNvPr id="101" name="Connecteur droit 100">
              <a:extLst>
                <a:ext uri="{FF2B5EF4-FFF2-40B4-BE49-F238E27FC236}">
                  <a16:creationId xmlns:a16="http://schemas.microsoft.com/office/drawing/2014/main" id="{0B731321-B87C-DB3F-0DB9-087DF38A6FF6}"/>
                </a:ext>
              </a:extLst>
            </p:cNvPr>
            <p:cNvCxnSpPr>
              <a:cxnSpLocks/>
              <a:endCxn id="191" idx="1"/>
            </p:cNvCxnSpPr>
            <p:nvPr/>
          </p:nvCxnSpPr>
          <p:spPr>
            <a:xfrm flipV="1">
              <a:off x="974300" y="5290382"/>
              <a:ext cx="5111910" cy="982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27CB89D8-A32C-3F7C-A94C-1C5BF7A0175C}"/>
                </a:ext>
              </a:extLst>
            </p:cNvPr>
            <p:cNvSpPr/>
            <p:nvPr/>
          </p:nvSpPr>
          <p:spPr>
            <a:xfrm>
              <a:off x="1100989" y="5095027"/>
              <a:ext cx="1504733" cy="410349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08" name="Groupe 107">
              <a:extLst>
                <a:ext uri="{FF2B5EF4-FFF2-40B4-BE49-F238E27FC236}">
                  <a16:creationId xmlns:a16="http://schemas.microsoft.com/office/drawing/2014/main" id="{341A2BCC-7700-C421-27B5-EB1A428D6835}"/>
                </a:ext>
              </a:extLst>
            </p:cNvPr>
            <p:cNvGrpSpPr/>
            <p:nvPr/>
          </p:nvGrpSpPr>
          <p:grpSpPr>
            <a:xfrm>
              <a:off x="1141598" y="5228192"/>
              <a:ext cx="326495" cy="144018"/>
              <a:chOff x="1354831" y="2309662"/>
              <a:chExt cx="326495" cy="144018"/>
            </a:xfrm>
          </p:grpSpPr>
          <p:sp>
            <p:nvSpPr>
              <p:cNvPr id="109" name="Ellipse 108">
                <a:extLst>
                  <a:ext uri="{FF2B5EF4-FFF2-40B4-BE49-F238E27FC236}">
                    <a16:creationId xmlns:a16="http://schemas.microsoft.com/office/drawing/2014/main" id="{4A0CBE2C-C2FA-B292-D947-20C2838DD926}"/>
                  </a:ext>
                </a:extLst>
              </p:cNvPr>
              <p:cNvSpPr/>
              <p:nvPr/>
            </p:nvSpPr>
            <p:spPr>
              <a:xfrm>
                <a:off x="1354831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0" name="Ellipse 109">
                <a:extLst>
                  <a:ext uri="{FF2B5EF4-FFF2-40B4-BE49-F238E27FC236}">
                    <a16:creationId xmlns:a16="http://schemas.microsoft.com/office/drawing/2014/main" id="{B8D9D250-679C-FEE5-0A4A-0DC8BA890A9A}"/>
                  </a:ext>
                </a:extLst>
              </p:cNvPr>
              <p:cNvSpPr/>
              <p:nvPr/>
            </p:nvSpPr>
            <p:spPr>
              <a:xfrm>
                <a:off x="1418238" y="2309663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1" name="Ellipse 110">
                <a:extLst>
                  <a:ext uri="{FF2B5EF4-FFF2-40B4-BE49-F238E27FC236}">
                    <a16:creationId xmlns:a16="http://schemas.microsoft.com/office/drawing/2014/main" id="{909FA77D-7A49-850F-E5A6-290ACBE2399E}"/>
                  </a:ext>
                </a:extLst>
              </p:cNvPr>
              <p:cNvSpPr/>
              <p:nvPr/>
            </p:nvSpPr>
            <p:spPr>
              <a:xfrm>
                <a:off x="1484023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2" name="Ellipse 111">
                <a:extLst>
                  <a:ext uri="{FF2B5EF4-FFF2-40B4-BE49-F238E27FC236}">
                    <a16:creationId xmlns:a16="http://schemas.microsoft.com/office/drawing/2014/main" id="{5533DDD7-D0C0-A679-9499-D019AA00DF82}"/>
                  </a:ext>
                </a:extLst>
              </p:cNvPr>
              <p:cNvSpPr/>
              <p:nvPr/>
            </p:nvSpPr>
            <p:spPr>
              <a:xfrm>
                <a:off x="1547430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3" name="Ellipse 112">
                <a:extLst>
                  <a:ext uri="{FF2B5EF4-FFF2-40B4-BE49-F238E27FC236}">
                    <a16:creationId xmlns:a16="http://schemas.microsoft.com/office/drawing/2014/main" id="{1F6A4579-7FB2-3632-33FC-3EAD340B21DC}"/>
                  </a:ext>
                </a:extLst>
              </p:cNvPr>
              <p:cNvSpPr/>
              <p:nvPr/>
            </p:nvSpPr>
            <p:spPr>
              <a:xfrm>
                <a:off x="1609318" y="2309664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14" name="Groupe 113">
              <a:extLst>
                <a:ext uri="{FF2B5EF4-FFF2-40B4-BE49-F238E27FC236}">
                  <a16:creationId xmlns:a16="http://schemas.microsoft.com/office/drawing/2014/main" id="{A46C2A96-D40C-6179-332E-6854545BB115}"/>
                </a:ext>
              </a:extLst>
            </p:cNvPr>
            <p:cNvGrpSpPr/>
            <p:nvPr/>
          </p:nvGrpSpPr>
          <p:grpSpPr>
            <a:xfrm>
              <a:off x="1497955" y="5228192"/>
              <a:ext cx="326495" cy="144018"/>
              <a:chOff x="1354831" y="2309662"/>
              <a:chExt cx="326495" cy="144018"/>
            </a:xfrm>
          </p:grpSpPr>
          <p:sp>
            <p:nvSpPr>
              <p:cNvPr id="115" name="Ellipse 114">
                <a:extLst>
                  <a:ext uri="{FF2B5EF4-FFF2-40B4-BE49-F238E27FC236}">
                    <a16:creationId xmlns:a16="http://schemas.microsoft.com/office/drawing/2014/main" id="{40ECEC12-731A-938C-BCFC-288A1B4BEA9D}"/>
                  </a:ext>
                </a:extLst>
              </p:cNvPr>
              <p:cNvSpPr/>
              <p:nvPr/>
            </p:nvSpPr>
            <p:spPr>
              <a:xfrm>
                <a:off x="1354831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6" name="Ellipse 115">
                <a:extLst>
                  <a:ext uri="{FF2B5EF4-FFF2-40B4-BE49-F238E27FC236}">
                    <a16:creationId xmlns:a16="http://schemas.microsoft.com/office/drawing/2014/main" id="{2294812D-4257-415F-7F9D-B945462F775A}"/>
                  </a:ext>
                </a:extLst>
              </p:cNvPr>
              <p:cNvSpPr/>
              <p:nvPr/>
            </p:nvSpPr>
            <p:spPr>
              <a:xfrm>
                <a:off x="1418238" y="2309663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7" name="Ellipse 116">
                <a:extLst>
                  <a:ext uri="{FF2B5EF4-FFF2-40B4-BE49-F238E27FC236}">
                    <a16:creationId xmlns:a16="http://schemas.microsoft.com/office/drawing/2014/main" id="{B0613277-7792-B0FE-F5E1-71A1D10B02BE}"/>
                  </a:ext>
                </a:extLst>
              </p:cNvPr>
              <p:cNvSpPr/>
              <p:nvPr/>
            </p:nvSpPr>
            <p:spPr>
              <a:xfrm>
                <a:off x="1484023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8" name="Ellipse 117">
                <a:extLst>
                  <a:ext uri="{FF2B5EF4-FFF2-40B4-BE49-F238E27FC236}">
                    <a16:creationId xmlns:a16="http://schemas.microsoft.com/office/drawing/2014/main" id="{3EABB53C-C39F-D44E-8702-D4ECD63A2AE9}"/>
                  </a:ext>
                </a:extLst>
              </p:cNvPr>
              <p:cNvSpPr/>
              <p:nvPr/>
            </p:nvSpPr>
            <p:spPr>
              <a:xfrm>
                <a:off x="1547430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9" name="Ellipse 118">
                <a:extLst>
                  <a:ext uri="{FF2B5EF4-FFF2-40B4-BE49-F238E27FC236}">
                    <a16:creationId xmlns:a16="http://schemas.microsoft.com/office/drawing/2014/main" id="{5437C61C-766B-FD49-60F5-43C958A24BF3}"/>
                  </a:ext>
                </a:extLst>
              </p:cNvPr>
              <p:cNvSpPr/>
              <p:nvPr/>
            </p:nvSpPr>
            <p:spPr>
              <a:xfrm>
                <a:off x="1609318" y="2309664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20" name="Groupe 119">
              <a:extLst>
                <a:ext uri="{FF2B5EF4-FFF2-40B4-BE49-F238E27FC236}">
                  <a16:creationId xmlns:a16="http://schemas.microsoft.com/office/drawing/2014/main" id="{6987B47B-318E-19B3-9487-912BBA5AA804}"/>
                </a:ext>
              </a:extLst>
            </p:cNvPr>
            <p:cNvGrpSpPr/>
            <p:nvPr/>
          </p:nvGrpSpPr>
          <p:grpSpPr>
            <a:xfrm>
              <a:off x="1857995" y="5228190"/>
              <a:ext cx="326495" cy="144018"/>
              <a:chOff x="1354831" y="2309662"/>
              <a:chExt cx="326495" cy="144018"/>
            </a:xfrm>
          </p:grpSpPr>
          <p:sp>
            <p:nvSpPr>
              <p:cNvPr id="121" name="Ellipse 120">
                <a:extLst>
                  <a:ext uri="{FF2B5EF4-FFF2-40B4-BE49-F238E27FC236}">
                    <a16:creationId xmlns:a16="http://schemas.microsoft.com/office/drawing/2014/main" id="{96381FDD-EEA6-0DAC-92D7-FEDD3717E5A7}"/>
                  </a:ext>
                </a:extLst>
              </p:cNvPr>
              <p:cNvSpPr/>
              <p:nvPr/>
            </p:nvSpPr>
            <p:spPr>
              <a:xfrm>
                <a:off x="1354831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2" name="Ellipse 121">
                <a:extLst>
                  <a:ext uri="{FF2B5EF4-FFF2-40B4-BE49-F238E27FC236}">
                    <a16:creationId xmlns:a16="http://schemas.microsoft.com/office/drawing/2014/main" id="{9757988E-8280-D26A-CA7A-2220FE00205E}"/>
                  </a:ext>
                </a:extLst>
              </p:cNvPr>
              <p:cNvSpPr/>
              <p:nvPr/>
            </p:nvSpPr>
            <p:spPr>
              <a:xfrm>
                <a:off x="1418238" y="2309663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3" name="Ellipse 122">
                <a:extLst>
                  <a:ext uri="{FF2B5EF4-FFF2-40B4-BE49-F238E27FC236}">
                    <a16:creationId xmlns:a16="http://schemas.microsoft.com/office/drawing/2014/main" id="{13FC302B-2DC4-F32A-06AB-9F5F5D4C6017}"/>
                  </a:ext>
                </a:extLst>
              </p:cNvPr>
              <p:cNvSpPr/>
              <p:nvPr/>
            </p:nvSpPr>
            <p:spPr>
              <a:xfrm>
                <a:off x="1484023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4" name="Ellipse 123">
                <a:extLst>
                  <a:ext uri="{FF2B5EF4-FFF2-40B4-BE49-F238E27FC236}">
                    <a16:creationId xmlns:a16="http://schemas.microsoft.com/office/drawing/2014/main" id="{B7AC87CE-AF02-D9C0-6B16-D55C1A7B6A8F}"/>
                  </a:ext>
                </a:extLst>
              </p:cNvPr>
              <p:cNvSpPr/>
              <p:nvPr/>
            </p:nvSpPr>
            <p:spPr>
              <a:xfrm>
                <a:off x="1547430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5" name="Ellipse 124">
                <a:extLst>
                  <a:ext uri="{FF2B5EF4-FFF2-40B4-BE49-F238E27FC236}">
                    <a16:creationId xmlns:a16="http://schemas.microsoft.com/office/drawing/2014/main" id="{1764E8EB-2680-AABE-7A0E-17C80185ECF6}"/>
                  </a:ext>
                </a:extLst>
              </p:cNvPr>
              <p:cNvSpPr/>
              <p:nvPr/>
            </p:nvSpPr>
            <p:spPr>
              <a:xfrm>
                <a:off x="1609318" y="2309664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26" name="Groupe 125">
              <a:extLst>
                <a:ext uri="{FF2B5EF4-FFF2-40B4-BE49-F238E27FC236}">
                  <a16:creationId xmlns:a16="http://schemas.microsoft.com/office/drawing/2014/main" id="{C4068D00-F5F7-878C-CCE8-B5EC992DD6E7}"/>
                </a:ext>
              </a:extLst>
            </p:cNvPr>
            <p:cNvGrpSpPr/>
            <p:nvPr/>
          </p:nvGrpSpPr>
          <p:grpSpPr>
            <a:xfrm>
              <a:off x="2218035" y="5228188"/>
              <a:ext cx="326495" cy="144018"/>
              <a:chOff x="1354831" y="2309662"/>
              <a:chExt cx="326495" cy="144018"/>
            </a:xfrm>
          </p:grpSpPr>
          <p:sp>
            <p:nvSpPr>
              <p:cNvPr id="127" name="Ellipse 126">
                <a:extLst>
                  <a:ext uri="{FF2B5EF4-FFF2-40B4-BE49-F238E27FC236}">
                    <a16:creationId xmlns:a16="http://schemas.microsoft.com/office/drawing/2014/main" id="{D3AB666F-0F8F-33C8-468A-C2EC3EE327A5}"/>
                  </a:ext>
                </a:extLst>
              </p:cNvPr>
              <p:cNvSpPr/>
              <p:nvPr/>
            </p:nvSpPr>
            <p:spPr>
              <a:xfrm>
                <a:off x="1354831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8" name="Ellipse 127">
                <a:extLst>
                  <a:ext uri="{FF2B5EF4-FFF2-40B4-BE49-F238E27FC236}">
                    <a16:creationId xmlns:a16="http://schemas.microsoft.com/office/drawing/2014/main" id="{527572ED-3E31-841A-B5BD-6398F9E444A9}"/>
                  </a:ext>
                </a:extLst>
              </p:cNvPr>
              <p:cNvSpPr/>
              <p:nvPr/>
            </p:nvSpPr>
            <p:spPr>
              <a:xfrm>
                <a:off x="1418238" y="2309663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9" name="Ellipse 128">
                <a:extLst>
                  <a:ext uri="{FF2B5EF4-FFF2-40B4-BE49-F238E27FC236}">
                    <a16:creationId xmlns:a16="http://schemas.microsoft.com/office/drawing/2014/main" id="{13D3A92A-E10C-9AFA-5DF8-4854A8C75DD7}"/>
                  </a:ext>
                </a:extLst>
              </p:cNvPr>
              <p:cNvSpPr/>
              <p:nvPr/>
            </p:nvSpPr>
            <p:spPr>
              <a:xfrm>
                <a:off x="1484023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0" name="Ellipse 129">
                <a:extLst>
                  <a:ext uri="{FF2B5EF4-FFF2-40B4-BE49-F238E27FC236}">
                    <a16:creationId xmlns:a16="http://schemas.microsoft.com/office/drawing/2014/main" id="{C1736047-E6D6-22F8-6CDF-95C3C2720A72}"/>
                  </a:ext>
                </a:extLst>
              </p:cNvPr>
              <p:cNvSpPr/>
              <p:nvPr/>
            </p:nvSpPr>
            <p:spPr>
              <a:xfrm>
                <a:off x="1547430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1" name="Ellipse 130">
                <a:extLst>
                  <a:ext uri="{FF2B5EF4-FFF2-40B4-BE49-F238E27FC236}">
                    <a16:creationId xmlns:a16="http://schemas.microsoft.com/office/drawing/2014/main" id="{10F61657-9174-76CE-D9E5-F301CE476261}"/>
                  </a:ext>
                </a:extLst>
              </p:cNvPr>
              <p:cNvSpPr/>
              <p:nvPr/>
            </p:nvSpPr>
            <p:spPr>
              <a:xfrm>
                <a:off x="1609318" y="2309664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80918D2C-5292-0DF3-08A9-B9DAEF8F5A99}"/>
                </a:ext>
              </a:extLst>
            </p:cNvPr>
            <p:cNvSpPr/>
            <p:nvPr/>
          </p:nvSpPr>
          <p:spPr>
            <a:xfrm>
              <a:off x="2644112" y="5093226"/>
              <a:ext cx="1504733" cy="410349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41" name="Groupe 140">
              <a:extLst>
                <a:ext uri="{FF2B5EF4-FFF2-40B4-BE49-F238E27FC236}">
                  <a16:creationId xmlns:a16="http://schemas.microsoft.com/office/drawing/2014/main" id="{AF52913F-E701-B05B-136A-C43CEE6A9499}"/>
                </a:ext>
              </a:extLst>
            </p:cNvPr>
            <p:cNvGrpSpPr/>
            <p:nvPr/>
          </p:nvGrpSpPr>
          <p:grpSpPr>
            <a:xfrm>
              <a:off x="2684721" y="5226391"/>
              <a:ext cx="326495" cy="144018"/>
              <a:chOff x="1354831" y="2309662"/>
              <a:chExt cx="326495" cy="144018"/>
            </a:xfrm>
          </p:grpSpPr>
          <p:sp>
            <p:nvSpPr>
              <p:cNvPr id="142" name="Ellipse 141">
                <a:extLst>
                  <a:ext uri="{FF2B5EF4-FFF2-40B4-BE49-F238E27FC236}">
                    <a16:creationId xmlns:a16="http://schemas.microsoft.com/office/drawing/2014/main" id="{B65003FB-53E0-C2C5-1FC3-13A29822F52A}"/>
                  </a:ext>
                </a:extLst>
              </p:cNvPr>
              <p:cNvSpPr/>
              <p:nvPr/>
            </p:nvSpPr>
            <p:spPr>
              <a:xfrm>
                <a:off x="1354831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3" name="Ellipse 142">
                <a:extLst>
                  <a:ext uri="{FF2B5EF4-FFF2-40B4-BE49-F238E27FC236}">
                    <a16:creationId xmlns:a16="http://schemas.microsoft.com/office/drawing/2014/main" id="{A552E0C9-7FC8-A887-35AF-75C190CC8255}"/>
                  </a:ext>
                </a:extLst>
              </p:cNvPr>
              <p:cNvSpPr/>
              <p:nvPr/>
            </p:nvSpPr>
            <p:spPr>
              <a:xfrm>
                <a:off x="1418238" y="2309663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4" name="Ellipse 143">
                <a:extLst>
                  <a:ext uri="{FF2B5EF4-FFF2-40B4-BE49-F238E27FC236}">
                    <a16:creationId xmlns:a16="http://schemas.microsoft.com/office/drawing/2014/main" id="{6229DC45-0244-AA36-A49E-0331FA68723B}"/>
                  </a:ext>
                </a:extLst>
              </p:cNvPr>
              <p:cNvSpPr/>
              <p:nvPr/>
            </p:nvSpPr>
            <p:spPr>
              <a:xfrm>
                <a:off x="1484023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5" name="Ellipse 144">
                <a:extLst>
                  <a:ext uri="{FF2B5EF4-FFF2-40B4-BE49-F238E27FC236}">
                    <a16:creationId xmlns:a16="http://schemas.microsoft.com/office/drawing/2014/main" id="{AC43F234-6163-1A8C-5F6C-90CD7DB57270}"/>
                  </a:ext>
                </a:extLst>
              </p:cNvPr>
              <p:cNvSpPr/>
              <p:nvPr/>
            </p:nvSpPr>
            <p:spPr>
              <a:xfrm>
                <a:off x="1547430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6" name="Ellipse 145">
                <a:extLst>
                  <a:ext uri="{FF2B5EF4-FFF2-40B4-BE49-F238E27FC236}">
                    <a16:creationId xmlns:a16="http://schemas.microsoft.com/office/drawing/2014/main" id="{E0DFC706-B557-A606-76BC-3205FBA7B3E3}"/>
                  </a:ext>
                </a:extLst>
              </p:cNvPr>
              <p:cNvSpPr/>
              <p:nvPr/>
            </p:nvSpPr>
            <p:spPr>
              <a:xfrm>
                <a:off x="1609318" y="2309664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47" name="Groupe 146">
              <a:extLst>
                <a:ext uri="{FF2B5EF4-FFF2-40B4-BE49-F238E27FC236}">
                  <a16:creationId xmlns:a16="http://schemas.microsoft.com/office/drawing/2014/main" id="{094C71BD-8629-F167-09B3-4BAE579DDE18}"/>
                </a:ext>
              </a:extLst>
            </p:cNvPr>
            <p:cNvGrpSpPr/>
            <p:nvPr/>
          </p:nvGrpSpPr>
          <p:grpSpPr>
            <a:xfrm>
              <a:off x="3041078" y="5226391"/>
              <a:ext cx="326495" cy="144018"/>
              <a:chOff x="1354831" y="2309662"/>
              <a:chExt cx="326495" cy="144018"/>
            </a:xfrm>
          </p:grpSpPr>
          <p:sp>
            <p:nvSpPr>
              <p:cNvPr id="148" name="Ellipse 147">
                <a:extLst>
                  <a:ext uri="{FF2B5EF4-FFF2-40B4-BE49-F238E27FC236}">
                    <a16:creationId xmlns:a16="http://schemas.microsoft.com/office/drawing/2014/main" id="{84EE52C4-E394-BB7C-496F-1E11E32F64C3}"/>
                  </a:ext>
                </a:extLst>
              </p:cNvPr>
              <p:cNvSpPr/>
              <p:nvPr/>
            </p:nvSpPr>
            <p:spPr>
              <a:xfrm>
                <a:off x="1354831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9" name="Ellipse 148">
                <a:extLst>
                  <a:ext uri="{FF2B5EF4-FFF2-40B4-BE49-F238E27FC236}">
                    <a16:creationId xmlns:a16="http://schemas.microsoft.com/office/drawing/2014/main" id="{638BB466-FBC7-F7BD-E2DD-16F7C7CB3981}"/>
                  </a:ext>
                </a:extLst>
              </p:cNvPr>
              <p:cNvSpPr/>
              <p:nvPr/>
            </p:nvSpPr>
            <p:spPr>
              <a:xfrm>
                <a:off x="1418238" y="2309663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0" name="Ellipse 149">
                <a:extLst>
                  <a:ext uri="{FF2B5EF4-FFF2-40B4-BE49-F238E27FC236}">
                    <a16:creationId xmlns:a16="http://schemas.microsoft.com/office/drawing/2014/main" id="{D1D8B710-8773-C2F1-1D17-0B92E8DEF3E7}"/>
                  </a:ext>
                </a:extLst>
              </p:cNvPr>
              <p:cNvSpPr/>
              <p:nvPr/>
            </p:nvSpPr>
            <p:spPr>
              <a:xfrm>
                <a:off x="1484023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1" name="Ellipse 150">
                <a:extLst>
                  <a:ext uri="{FF2B5EF4-FFF2-40B4-BE49-F238E27FC236}">
                    <a16:creationId xmlns:a16="http://schemas.microsoft.com/office/drawing/2014/main" id="{A4C78DAC-5454-8734-815D-A55E69B3D00C}"/>
                  </a:ext>
                </a:extLst>
              </p:cNvPr>
              <p:cNvSpPr/>
              <p:nvPr/>
            </p:nvSpPr>
            <p:spPr>
              <a:xfrm>
                <a:off x="1547430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2" name="Ellipse 151">
                <a:extLst>
                  <a:ext uri="{FF2B5EF4-FFF2-40B4-BE49-F238E27FC236}">
                    <a16:creationId xmlns:a16="http://schemas.microsoft.com/office/drawing/2014/main" id="{D33E2772-703D-E9BB-8CF0-F60F3925724B}"/>
                  </a:ext>
                </a:extLst>
              </p:cNvPr>
              <p:cNvSpPr/>
              <p:nvPr/>
            </p:nvSpPr>
            <p:spPr>
              <a:xfrm>
                <a:off x="1609318" y="2309664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53" name="Groupe 152">
              <a:extLst>
                <a:ext uri="{FF2B5EF4-FFF2-40B4-BE49-F238E27FC236}">
                  <a16:creationId xmlns:a16="http://schemas.microsoft.com/office/drawing/2014/main" id="{F3DAB0E0-FC7E-B9B1-E58D-6B0B19A7258A}"/>
                </a:ext>
              </a:extLst>
            </p:cNvPr>
            <p:cNvGrpSpPr/>
            <p:nvPr/>
          </p:nvGrpSpPr>
          <p:grpSpPr>
            <a:xfrm>
              <a:off x="3401118" y="5226389"/>
              <a:ext cx="326495" cy="144018"/>
              <a:chOff x="1354831" y="2309662"/>
              <a:chExt cx="326495" cy="144018"/>
            </a:xfrm>
          </p:grpSpPr>
          <p:sp>
            <p:nvSpPr>
              <p:cNvPr id="154" name="Ellipse 153">
                <a:extLst>
                  <a:ext uri="{FF2B5EF4-FFF2-40B4-BE49-F238E27FC236}">
                    <a16:creationId xmlns:a16="http://schemas.microsoft.com/office/drawing/2014/main" id="{0801C6AF-20BE-000F-8C6B-9F01AE0948E7}"/>
                  </a:ext>
                </a:extLst>
              </p:cNvPr>
              <p:cNvSpPr/>
              <p:nvPr/>
            </p:nvSpPr>
            <p:spPr>
              <a:xfrm>
                <a:off x="1354831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5" name="Ellipse 154">
                <a:extLst>
                  <a:ext uri="{FF2B5EF4-FFF2-40B4-BE49-F238E27FC236}">
                    <a16:creationId xmlns:a16="http://schemas.microsoft.com/office/drawing/2014/main" id="{1829EDA2-17CE-DD1B-5F42-1D88E67FAE6C}"/>
                  </a:ext>
                </a:extLst>
              </p:cNvPr>
              <p:cNvSpPr/>
              <p:nvPr/>
            </p:nvSpPr>
            <p:spPr>
              <a:xfrm>
                <a:off x="1418238" y="2309663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6" name="Ellipse 155">
                <a:extLst>
                  <a:ext uri="{FF2B5EF4-FFF2-40B4-BE49-F238E27FC236}">
                    <a16:creationId xmlns:a16="http://schemas.microsoft.com/office/drawing/2014/main" id="{591DF3B7-2BB7-284E-7C72-A18063FF6F14}"/>
                  </a:ext>
                </a:extLst>
              </p:cNvPr>
              <p:cNvSpPr/>
              <p:nvPr/>
            </p:nvSpPr>
            <p:spPr>
              <a:xfrm>
                <a:off x="1484023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7" name="Ellipse 156">
                <a:extLst>
                  <a:ext uri="{FF2B5EF4-FFF2-40B4-BE49-F238E27FC236}">
                    <a16:creationId xmlns:a16="http://schemas.microsoft.com/office/drawing/2014/main" id="{648DC694-E70C-3D85-E2BE-3E9BA945D022}"/>
                  </a:ext>
                </a:extLst>
              </p:cNvPr>
              <p:cNvSpPr/>
              <p:nvPr/>
            </p:nvSpPr>
            <p:spPr>
              <a:xfrm>
                <a:off x="1547430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8" name="Ellipse 157">
                <a:extLst>
                  <a:ext uri="{FF2B5EF4-FFF2-40B4-BE49-F238E27FC236}">
                    <a16:creationId xmlns:a16="http://schemas.microsoft.com/office/drawing/2014/main" id="{9D62A1C4-7600-8176-241B-96B5CDDAE57F}"/>
                  </a:ext>
                </a:extLst>
              </p:cNvPr>
              <p:cNvSpPr/>
              <p:nvPr/>
            </p:nvSpPr>
            <p:spPr>
              <a:xfrm>
                <a:off x="1609318" y="2309664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59" name="Groupe 158">
              <a:extLst>
                <a:ext uri="{FF2B5EF4-FFF2-40B4-BE49-F238E27FC236}">
                  <a16:creationId xmlns:a16="http://schemas.microsoft.com/office/drawing/2014/main" id="{45F43D7C-16CC-BFA6-3D6D-5A7D220F3F5E}"/>
                </a:ext>
              </a:extLst>
            </p:cNvPr>
            <p:cNvGrpSpPr/>
            <p:nvPr/>
          </p:nvGrpSpPr>
          <p:grpSpPr>
            <a:xfrm>
              <a:off x="3761158" y="5226387"/>
              <a:ext cx="326495" cy="144018"/>
              <a:chOff x="1354831" y="2309662"/>
              <a:chExt cx="326495" cy="144018"/>
            </a:xfrm>
          </p:grpSpPr>
          <p:sp>
            <p:nvSpPr>
              <p:cNvPr id="160" name="Ellipse 159">
                <a:extLst>
                  <a:ext uri="{FF2B5EF4-FFF2-40B4-BE49-F238E27FC236}">
                    <a16:creationId xmlns:a16="http://schemas.microsoft.com/office/drawing/2014/main" id="{0CFF9C7F-C695-57AA-39C5-3BBCC4EE2913}"/>
                  </a:ext>
                </a:extLst>
              </p:cNvPr>
              <p:cNvSpPr/>
              <p:nvPr/>
            </p:nvSpPr>
            <p:spPr>
              <a:xfrm>
                <a:off x="1354831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1" name="Ellipse 160">
                <a:extLst>
                  <a:ext uri="{FF2B5EF4-FFF2-40B4-BE49-F238E27FC236}">
                    <a16:creationId xmlns:a16="http://schemas.microsoft.com/office/drawing/2014/main" id="{8F14AA8D-6DE7-8AFB-BEAE-56045D0F428D}"/>
                  </a:ext>
                </a:extLst>
              </p:cNvPr>
              <p:cNvSpPr/>
              <p:nvPr/>
            </p:nvSpPr>
            <p:spPr>
              <a:xfrm>
                <a:off x="1418238" y="2309663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2" name="Ellipse 161">
                <a:extLst>
                  <a:ext uri="{FF2B5EF4-FFF2-40B4-BE49-F238E27FC236}">
                    <a16:creationId xmlns:a16="http://schemas.microsoft.com/office/drawing/2014/main" id="{046FB3BB-21AE-C758-AE1E-A3F84220CA1C}"/>
                  </a:ext>
                </a:extLst>
              </p:cNvPr>
              <p:cNvSpPr/>
              <p:nvPr/>
            </p:nvSpPr>
            <p:spPr>
              <a:xfrm>
                <a:off x="1484023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3" name="Ellipse 162">
                <a:extLst>
                  <a:ext uri="{FF2B5EF4-FFF2-40B4-BE49-F238E27FC236}">
                    <a16:creationId xmlns:a16="http://schemas.microsoft.com/office/drawing/2014/main" id="{DF2BEDFE-AE0D-1D7C-FE7F-49CFF7C96F35}"/>
                  </a:ext>
                </a:extLst>
              </p:cNvPr>
              <p:cNvSpPr/>
              <p:nvPr/>
            </p:nvSpPr>
            <p:spPr>
              <a:xfrm>
                <a:off x="1547430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4" name="Ellipse 163">
                <a:extLst>
                  <a:ext uri="{FF2B5EF4-FFF2-40B4-BE49-F238E27FC236}">
                    <a16:creationId xmlns:a16="http://schemas.microsoft.com/office/drawing/2014/main" id="{8C32066D-065F-B298-39B5-BFB37807EF15}"/>
                  </a:ext>
                </a:extLst>
              </p:cNvPr>
              <p:cNvSpPr/>
              <p:nvPr/>
            </p:nvSpPr>
            <p:spPr>
              <a:xfrm>
                <a:off x="1609318" y="2309664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0722AD44-CBF5-4A16-FB94-37CC75D64A71}"/>
                </a:ext>
              </a:extLst>
            </p:cNvPr>
            <p:cNvSpPr/>
            <p:nvPr/>
          </p:nvSpPr>
          <p:spPr>
            <a:xfrm>
              <a:off x="4202522" y="5095027"/>
              <a:ext cx="1504733" cy="410349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66" name="Groupe 165">
              <a:extLst>
                <a:ext uri="{FF2B5EF4-FFF2-40B4-BE49-F238E27FC236}">
                  <a16:creationId xmlns:a16="http://schemas.microsoft.com/office/drawing/2014/main" id="{D4F812FD-73D7-3290-1E5B-F95AC9186353}"/>
                </a:ext>
              </a:extLst>
            </p:cNvPr>
            <p:cNvGrpSpPr/>
            <p:nvPr/>
          </p:nvGrpSpPr>
          <p:grpSpPr>
            <a:xfrm>
              <a:off x="4243131" y="5228192"/>
              <a:ext cx="326495" cy="144018"/>
              <a:chOff x="1354831" y="2309662"/>
              <a:chExt cx="326495" cy="144018"/>
            </a:xfrm>
          </p:grpSpPr>
          <p:sp>
            <p:nvSpPr>
              <p:cNvPr id="167" name="Ellipse 166">
                <a:extLst>
                  <a:ext uri="{FF2B5EF4-FFF2-40B4-BE49-F238E27FC236}">
                    <a16:creationId xmlns:a16="http://schemas.microsoft.com/office/drawing/2014/main" id="{5700A551-44D2-8067-3DCA-4D2B1A559555}"/>
                  </a:ext>
                </a:extLst>
              </p:cNvPr>
              <p:cNvSpPr/>
              <p:nvPr/>
            </p:nvSpPr>
            <p:spPr>
              <a:xfrm>
                <a:off x="1354831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8" name="Ellipse 167">
                <a:extLst>
                  <a:ext uri="{FF2B5EF4-FFF2-40B4-BE49-F238E27FC236}">
                    <a16:creationId xmlns:a16="http://schemas.microsoft.com/office/drawing/2014/main" id="{9664C002-B26E-A0DF-DFD6-C33E0BC112C1}"/>
                  </a:ext>
                </a:extLst>
              </p:cNvPr>
              <p:cNvSpPr/>
              <p:nvPr/>
            </p:nvSpPr>
            <p:spPr>
              <a:xfrm>
                <a:off x="1418238" y="2309663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9" name="Ellipse 168">
                <a:extLst>
                  <a:ext uri="{FF2B5EF4-FFF2-40B4-BE49-F238E27FC236}">
                    <a16:creationId xmlns:a16="http://schemas.microsoft.com/office/drawing/2014/main" id="{B9BD2DE2-0F76-8EC4-5C13-F09D0D8159EA}"/>
                  </a:ext>
                </a:extLst>
              </p:cNvPr>
              <p:cNvSpPr/>
              <p:nvPr/>
            </p:nvSpPr>
            <p:spPr>
              <a:xfrm>
                <a:off x="1484023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0" name="Ellipse 169">
                <a:extLst>
                  <a:ext uri="{FF2B5EF4-FFF2-40B4-BE49-F238E27FC236}">
                    <a16:creationId xmlns:a16="http://schemas.microsoft.com/office/drawing/2014/main" id="{09707DC6-9F13-2501-859F-45FF749F6A19}"/>
                  </a:ext>
                </a:extLst>
              </p:cNvPr>
              <p:cNvSpPr/>
              <p:nvPr/>
            </p:nvSpPr>
            <p:spPr>
              <a:xfrm>
                <a:off x="1547430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1" name="Ellipse 170">
                <a:extLst>
                  <a:ext uri="{FF2B5EF4-FFF2-40B4-BE49-F238E27FC236}">
                    <a16:creationId xmlns:a16="http://schemas.microsoft.com/office/drawing/2014/main" id="{5936101E-B9A2-D571-2F47-82D1B2F598BD}"/>
                  </a:ext>
                </a:extLst>
              </p:cNvPr>
              <p:cNvSpPr/>
              <p:nvPr/>
            </p:nvSpPr>
            <p:spPr>
              <a:xfrm>
                <a:off x="1609318" y="2309664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72" name="Groupe 171">
              <a:extLst>
                <a:ext uri="{FF2B5EF4-FFF2-40B4-BE49-F238E27FC236}">
                  <a16:creationId xmlns:a16="http://schemas.microsoft.com/office/drawing/2014/main" id="{594017F8-BC9D-CD38-8615-1C7CC9F3994C}"/>
                </a:ext>
              </a:extLst>
            </p:cNvPr>
            <p:cNvGrpSpPr/>
            <p:nvPr/>
          </p:nvGrpSpPr>
          <p:grpSpPr>
            <a:xfrm>
              <a:off x="4599488" y="5228192"/>
              <a:ext cx="326495" cy="144018"/>
              <a:chOff x="1354831" y="2309662"/>
              <a:chExt cx="326495" cy="144018"/>
            </a:xfrm>
          </p:grpSpPr>
          <p:sp>
            <p:nvSpPr>
              <p:cNvPr id="173" name="Ellipse 172">
                <a:extLst>
                  <a:ext uri="{FF2B5EF4-FFF2-40B4-BE49-F238E27FC236}">
                    <a16:creationId xmlns:a16="http://schemas.microsoft.com/office/drawing/2014/main" id="{01364218-F32B-C17D-D3BC-594A35366966}"/>
                  </a:ext>
                </a:extLst>
              </p:cNvPr>
              <p:cNvSpPr/>
              <p:nvPr/>
            </p:nvSpPr>
            <p:spPr>
              <a:xfrm>
                <a:off x="1354831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4" name="Ellipse 173">
                <a:extLst>
                  <a:ext uri="{FF2B5EF4-FFF2-40B4-BE49-F238E27FC236}">
                    <a16:creationId xmlns:a16="http://schemas.microsoft.com/office/drawing/2014/main" id="{37814A63-E21D-B98A-3438-927F76423E3B}"/>
                  </a:ext>
                </a:extLst>
              </p:cNvPr>
              <p:cNvSpPr/>
              <p:nvPr/>
            </p:nvSpPr>
            <p:spPr>
              <a:xfrm>
                <a:off x="1418238" y="2309663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5" name="Ellipse 174">
                <a:extLst>
                  <a:ext uri="{FF2B5EF4-FFF2-40B4-BE49-F238E27FC236}">
                    <a16:creationId xmlns:a16="http://schemas.microsoft.com/office/drawing/2014/main" id="{A0D9A3FC-7950-3FC4-413C-5FF36A5E6052}"/>
                  </a:ext>
                </a:extLst>
              </p:cNvPr>
              <p:cNvSpPr/>
              <p:nvPr/>
            </p:nvSpPr>
            <p:spPr>
              <a:xfrm>
                <a:off x="1484023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6" name="Ellipse 175">
                <a:extLst>
                  <a:ext uri="{FF2B5EF4-FFF2-40B4-BE49-F238E27FC236}">
                    <a16:creationId xmlns:a16="http://schemas.microsoft.com/office/drawing/2014/main" id="{2AC0F06B-E523-5DDA-A933-23DF73E5BB19}"/>
                  </a:ext>
                </a:extLst>
              </p:cNvPr>
              <p:cNvSpPr/>
              <p:nvPr/>
            </p:nvSpPr>
            <p:spPr>
              <a:xfrm>
                <a:off x="1547430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7" name="Ellipse 176">
                <a:extLst>
                  <a:ext uri="{FF2B5EF4-FFF2-40B4-BE49-F238E27FC236}">
                    <a16:creationId xmlns:a16="http://schemas.microsoft.com/office/drawing/2014/main" id="{9D7ED526-A327-2D24-F795-ECE3808BBE9E}"/>
                  </a:ext>
                </a:extLst>
              </p:cNvPr>
              <p:cNvSpPr/>
              <p:nvPr/>
            </p:nvSpPr>
            <p:spPr>
              <a:xfrm>
                <a:off x="1609318" y="2309664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78" name="Groupe 177">
              <a:extLst>
                <a:ext uri="{FF2B5EF4-FFF2-40B4-BE49-F238E27FC236}">
                  <a16:creationId xmlns:a16="http://schemas.microsoft.com/office/drawing/2014/main" id="{8876ACD4-E860-B2CA-F17A-C8235D6C0E7C}"/>
                </a:ext>
              </a:extLst>
            </p:cNvPr>
            <p:cNvGrpSpPr/>
            <p:nvPr/>
          </p:nvGrpSpPr>
          <p:grpSpPr>
            <a:xfrm>
              <a:off x="4959528" y="5228190"/>
              <a:ext cx="326495" cy="144018"/>
              <a:chOff x="1354831" y="2309662"/>
              <a:chExt cx="326495" cy="144018"/>
            </a:xfrm>
          </p:grpSpPr>
          <p:sp>
            <p:nvSpPr>
              <p:cNvPr id="179" name="Ellipse 178">
                <a:extLst>
                  <a:ext uri="{FF2B5EF4-FFF2-40B4-BE49-F238E27FC236}">
                    <a16:creationId xmlns:a16="http://schemas.microsoft.com/office/drawing/2014/main" id="{B6C0F37B-7248-9A24-C03B-FF8FE7BD88AA}"/>
                  </a:ext>
                </a:extLst>
              </p:cNvPr>
              <p:cNvSpPr/>
              <p:nvPr/>
            </p:nvSpPr>
            <p:spPr>
              <a:xfrm>
                <a:off x="1354831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0" name="Ellipse 179">
                <a:extLst>
                  <a:ext uri="{FF2B5EF4-FFF2-40B4-BE49-F238E27FC236}">
                    <a16:creationId xmlns:a16="http://schemas.microsoft.com/office/drawing/2014/main" id="{70380080-D293-7DA5-B195-B6672553C5F9}"/>
                  </a:ext>
                </a:extLst>
              </p:cNvPr>
              <p:cNvSpPr/>
              <p:nvPr/>
            </p:nvSpPr>
            <p:spPr>
              <a:xfrm>
                <a:off x="1418238" y="2309663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1" name="Ellipse 180">
                <a:extLst>
                  <a:ext uri="{FF2B5EF4-FFF2-40B4-BE49-F238E27FC236}">
                    <a16:creationId xmlns:a16="http://schemas.microsoft.com/office/drawing/2014/main" id="{FDF6AE16-21A9-E04B-4EFB-25F9904E9EF5}"/>
                  </a:ext>
                </a:extLst>
              </p:cNvPr>
              <p:cNvSpPr/>
              <p:nvPr/>
            </p:nvSpPr>
            <p:spPr>
              <a:xfrm>
                <a:off x="1484023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2" name="Ellipse 181">
                <a:extLst>
                  <a:ext uri="{FF2B5EF4-FFF2-40B4-BE49-F238E27FC236}">
                    <a16:creationId xmlns:a16="http://schemas.microsoft.com/office/drawing/2014/main" id="{319D5940-2F98-B120-BF61-3A8614658D0C}"/>
                  </a:ext>
                </a:extLst>
              </p:cNvPr>
              <p:cNvSpPr/>
              <p:nvPr/>
            </p:nvSpPr>
            <p:spPr>
              <a:xfrm>
                <a:off x="1547430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3" name="Ellipse 182">
                <a:extLst>
                  <a:ext uri="{FF2B5EF4-FFF2-40B4-BE49-F238E27FC236}">
                    <a16:creationId xmlns:a16="http://schemas.microsoft.com/office/drawing/2014/main" id="{FC66A5C8-975B-A302-4970-3D58A6B466DE}"/>
                  </a:ext>
                </a:extLst>
              </p:cNvPr>
              <p:cNvSpPr/>
              <p:nvPr/>
            </p:nvSpPr>
            <p:spPr>
              <a:xfrm>
                <a:off x="1609318" y="2309664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84" name="Groupe 183">
              <a:extLst>
                <a:ext uri="{FF2B5EF4-FFF2-40B4-BE49-F238E27FC236}">
                  <a16:creationId xmlns:a16="http://schemas.microsoft.com/office/drawing/2014/main" id="{32DCB769-8B16-F8E4-CF31-1FD6EAE08F36}"/>
                </a:ext>
              </a:extLst>
            </p:cNvPr>
            <p:cNvGrpSpPr/>
            <p:nvPr/>
          </p:nvGrpSpPr>
          <p:grpSpPr>
            <a:xfrm>
              <a:off x="5319568" y="5228188"/>
              <a:ext cx="326495" cy="144018"/>
              <a:chOff x="1354831" y="2309662"/>
              <a:chExt cx="326495" cy="144018"/>
            </a:xfrm>
          </p:grpSpPr>
          <p:sp>
            <p:nvSpPr>
              <p:cNvPr id="185" name="Ellipse 184">
                <a:extLst>
                  <a:ext uri="{FF2B5EF4-FFF2-40B4-BE49-F238E27FC236}">
                    <a16:creationId xmlns:a16="http://schemas.microsoft.com/office/drawing/2014/main" id="{6FE98304-554A-D307-8C54-9D219AA7DB90}"/>
                  </a:ext>
                </a:extLst>
              </p:cNvPr>
              <p:cNvSpPr/>
              <p:nvPr/>
            </p:nvSpPr>
            <p:spPr>
              <a:xfrm>
                <a:off x="1354831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6" name="Ellipse 185">
                <a:extLst>
                  <a:ext uri="{FF2B5EF4-FFF2-40B4-BE49-F238E27FC236}">
                    <a16:creationId xmlns:a16="http://schemas.microsoft.com/office/drawing/2014/main" id="{077B9BF7-4CFD-BA72-1EE8-4E6AB30C2914}"/>
                  </a:ext>
                </a:extLst>
              </p:cNvPr>
              <p:cNvSpPr/>
              <p:nvPr/>
            </p:nvSpPr>
            <p:spPr>
              <a:xfrm>
                <a:off x="1418238" y="2309663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7" name="Ellipse 186">
                <a:extLst>
                  <a:ext uri="{FF2B5EF4-FFF2-40B4-BE49-F238E27FC236}">
                    <a16:creationId xmlns:a16="http://schemas.microsoft.com/office/drawing/2014/main" id="{F16F9A99-0BBC-BD69-1C70-AB750ED0C5A0}"/>
                  </a:ext>
                </a:extLst>
              </p:cNvPr>
              <p:cNvSpPr/>
              <p:nvPr/>
            </p:nvSpPr>
            <p:spPr>
              <a:xfrm>
                <a:off x="1484023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8" name="Ellipse 187">
                <a:extLst>
                  <a:ext uri="{FF2B5EF4-FFF2-40B4-BE49-F238E27FC236}">
                    <a16:creationId xmlns:a16="http://schemas.microsoft.com/office/drawing/2014/main" id="{3ADA59CD-1120-1564-6E2B-9DD2CFA8C7DC}"/>
                  </a:ext>
                </a:extLst>
              </p:cNvPr>
              <p:cNvSpPr/>
              <p:nvPr/>
            </p:nvSpPr>
            <p:spPr>
              <a:xfrm>
                <a:off x="1547430" y="2309662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9" name="Ellipse 188">
                <a:extLst>
                  <a:ext uri="{FF2B5EF4-FFF2-40B4-BE49-F238E27FC236}">
                    <a16:creationId xmlns:a16="http://schemas.microsoft.com/office/drawing/2014/main" id="{DBD9456D-1347-3354-3BFF-F5E7A41D5D73}"/>
                  </a:ext>
                </a:extLst>
              </p:cNvPr>
              <p:cNvSpPr/>
              <p:nvPr/>
            </p:nvSpPr>
            <p:spPr>
              <a:xfrm>
                <a:off x="1609318" y="2309664"/>
                <a:ext cx="72008" cy="144016"/>
              </a:xfrm>
              <a:prstGeom prst="ellipse">
                <a:avLst/>
              </a:prstGeom>
              <a:solidFill>
                <a:srgbClr val="7030A0">
                  <a:alpha val="43000"/>
                </a:srgbClr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90" name="Soleil 189">
              <a:extLst>
                <a:ext uri="{FF2B5EF4-FFF2-40B4-BE49-F238E27FC236}">
                  <a16:creationId xmlns:a16="http://schemas.microsoft.com/office/drawing/2014/main" id="{B7B38175-CFAD-2C72-75D7-117163861D3B}"/>
                </a:ext>
              </a:extLst>
            </p:cNvPr>
            <p:cNvSpPr/>
            <p:nvPr/>
          </p:nvSpPr>
          <p:spPr>
            <a:xfrm>
              <a:off x="5818435" y="5218375"/>
              <a:ext cx="156595" cy="144014"/>
            </a:xfrm>
            <a:prstGeom prst="su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C8D164D1-0721-2517-2B28-B059955C35AE}"/>
                </a:ext>
              </a:extLst>
            </p:cNvPr>
            <p:cNvSpPr/>
            <p:nvPr/>
          </p:nvSpPr>
          <p:spPr>
            <a:xfrm>
              <a:off x="6086210" y="5162539"/>
              <a:ext cx="560721" cy="255686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/>
                <a:t>Dump</a:t>
              </a:r>
            </a:p>
          </p:txBody>
        </p:sp>
      </p:grpSp>
      <p:sp>
        <p:nvSpPr>
          <p:cNvPr id="196" name="ZoneTexte 195">
            <a:extLst>
              <a:ext uri="{FF2B5EF4-FFF2-40B4-BE49-F238E27FC236}">
                <a16:creationId xmlns:a16="http://schemas.microsoft.com/office/drawing/2014/main" id="{404EF8BC-9494-F8F4-C1CE-BF28493CA673}"/>
              </a:ext>
            </a:extLst>
          </p:cNvPr>
          <p:cNvSpPr txBox="1"/>
          <p:nvPr/>
        </p:nvSpPr>
        <p:spPr>
          <a:xfrm>
            <a:off x="2424599" y="3080681"/>
            <a:ext cx="759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000" kern="1200" dirty="0">
                <a:latin typeface="+mn-lt"/>
                <a:ea typeface="+mn-ea"/>
                <a:cs typeface="+mn-cs"/>
              </a:rPr>
              <a:t>140 kW</a:t>
            </a:r>
          </a:p>
        </p:txBody>
      </p:sp>
      <p:sp>
        <p:nvSpPr>
          <p:cNvPr id="197" name="ZoneTexte 196">
            <a:extLst>
              <a:ext uri="{FF2B5EF4-FFF2-40B4-BE49-F238E27FC236}">
                <a16:creationId xmlns:a16="http://schemas.microsoft.com/office/drawing/2014/main" id="{F5A72A60-0364-4EDE-4758-92ED48557F27}"/>
              </a:ext>
            </a:extLst>
          </p:cNvPr>
          <p:cNvSpPr txBox="1"/>
          <p:nvPr/>
        </p:nvSpPr>
        <p:spPr>
          <a:xfrm>
            <a:off x="1545517" y="3747630"/>
            <a:ext cx="13546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000" b="1" kern="1200" dirty="0">
                <a:latin typeface="+mn-lt"/>
                <a:ea typeface="+mn-ea"/>
                <a:cs typeface="+mn-cs"/>
              </a:rPr>
              <a:t>IP : 20 mA, 250 MeV</a:t>
            </a:r>
          </a:p>
        </p:txBody>
      </p:sp>
      <p:sp>
        <p:nvSpPr>
          <p:cNvPr id="198" name="ZoneTexte 197">
            <a:extLst>
              <a:ext uri="{FF2B5EF4-FFF2-40B4-BE49-F238E27FC236}">
                <a16:creationId xmlns:a16="http://schemas.microsoft.com/office/drawing/2014/main" id="{B59BFDEC-9D8B-7D92-3CD6-DC1A7885CD3E}"/>
              </a:ext>
            </a:extLst>
          </p:cNvPr>
          <p:cNvSpPr txBox="1"/>
          <p:nvPr/>
        </p:nvSpPr>
        <p:spPr>
          <a:xfrm>
            <a:off x="5383444" y="5475972"/>
            <a:ext cx="13546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000" b="1" kern="1200" dirty="0">
                <a:latin typeface="+mn-lt"/>
                <a:ea typeface="+mn-ea"/>
                <a:cs typeface="+mn-cs"/>
              </a:rPr>
              <a:t>IP : 20 mA, 250 MeV</a:t>
            </a:r>
          </a:p>
        </p:txBody>
      </p:sp>
      <p:sp>
        <p:nvSpPr>
          <p:cNvPr id="199" name="ZoneTexte 198">
            <a:extLst>
              <a:ext uri="{FF2B5EF4-FFF2-40B4-BE49-F238E27FC236}">
                <a16:creationId xmlns:a16="http://schemas.microsoft.com/office/drawing/2014/main" id="{8CC9D796-8BAC-4B31-4210-765C2974FE8E}"/>
              </a:ext>
            </a:extLst>
          </p:cNvPr>
          <p:cNvSpPr txBox="1"/>
          <p:nvPr/>
        </p:nvSpPr>
        <p:spPr>
          <a:xfrm>
            <a:off x="6086210" y="4945583"/>
            <a:ext cx="759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000" dirty="0">
                <a:latin typeface="+mn-lt"/>
                <a:cs typeface="+mn-cs"/>
              </a:rPr>
              <a:t>5</a:t>
            </a:r>
            <a:r>
              <a:rPr lang="fr-FR" sz="1000" kern="1200" dirty="0">
                <a:latin typeface="+mn-lt"/>
                <a:ea typeface="+mn-ea"/>
                <a:cs typeface="+mn-cs"/>
              </a:rPr>
              <a:t> </a:t>
            </a:r>
            <a:r>
              <a:rPr lang="fr-FR" sz="1000" dirty="0">
                <a:latin typeface="+mn-lt"/>
                <a:cs typeface="+mn-cs"/>
              </a:rPr>
              <a:t>M</a:t>
            </a:r>
            <a:r>
              <a:rPr lang="fr-FR" sz="1000" kern="1200" dirty="0">
                <a:latin typeface="+mn-lt"/>
                <a:ea typeface="+mn-ea"/>
                <a:cs typeface="+mn-cs"/>
              </a:rPr>
              <a:t>W</a:t>
            </a:r>
          </a:p>
        </p:txBody>
      </p:sp>
      <p:sp>
        <p:nvSpPr>
          <p:cNvPr id="200" name="Espace réservé du contenu 1">
            <a:extLst>
              <a:ext uri="{FF2B5EF4-FFF2-40B4-BE49-F238E27FC236}">
                <a16:creationId xmlns:a16="http://schemas.microsoft.com/office/drawing/2014/main" id="{34B67FED-239E-BA85-A58B-DBFE71DDA4BC}"/>
              </a:ext>
            </a:extLst>
          </p:cNvPr>
          <p:cNvSpPr txBox="1">
            <a:spLocks/>
          </p:cNvSpPr>
          <p:nvPr/>
        </p:nvSpPr>
        <p:spPr>
          <a:xfrm>
            <a:off x="222033" y="1951326"/>
            <a:ext cx="2404700" cy="331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rgbClr val="24314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fr-FR" sz="1600" dirty="0"/>
              <a:t>ERL 3 tours </a:t>
            </a:r>
          </a:p>
        </p:txBody>
      </p:sp>
      <p:sp>
        <p:nvSpPr>
          <p:cNvPr id="201" name="Espace réservé du contenu 1">
            <a:extLst>
              <a:ext uri="{FF2B5EF4-FFF2-40B4-BE49-F238E27FC236}">
                <a16:creationId xmlns:a16="http://schemas.microsoft.com/office/drawing/2014/main" id="{613A7D1F-2C89-FE17-2536-64016BC89BF0}"/>
              </a:ext>
            </a:extLst>
          </p:cNvPr>
          <p:cNvSpPr txBox="1">
            <a:spLocks/>
          </p:cNvSpPr>
          <p:nvPr/>
        </p:nvSpPr>
        <p:spPr>
          <a:xfrm>
            <a:off x="287009" y="4430922"/>
            <a:ext cx="3233689" cy="331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rgbClr val="24314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fr-FR" sz="1600" dirty="0"/>
              <a:t>Linac (3 </a:t>
            </a:r>
            <a:r>
              <a:rPr lang="fr-FR" sz="1600" dirty="0" err="1"/>
              <a:t>Cryomodules</a:t>
            </a:r>
            <a:r>
              <a:rPr lang="fr-FR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69341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96E156-8742-6FF5-A9C5-621120A1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7C36013-A50F-293A-1F40-E5278C531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Accélérateurs, Recherche et Société - LPSC, Grenoble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89D351C-A449-3E43-9274-F64E73ACC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0587F153-FAF9-1FD9-BAB7-E2DB6937B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8075" y="0"/>
            <a:ext cx="5976664" cy="653480"/>
          </a:xfrm>
        </p:spPr>
        <p:txBody>
          <a:bodyPr>
            <a:normAutofit fontScale="90000"/>
          </a:bodyPr>
          <a:lstStyle/>
          <a:p>
            <a:r>
              <a:rPr lang="fr-FR" dirty="0"/>
              <a:t>Défis futurs pour les accélérateurs linéaires</a:t>
            </a:r>
            <a:br>
              <a:rPr lang="fr-FR" dirty="0"/>
            </a:br>
            <a:r>
              <a:rPr lang="fr-FR" dirty="0"/>
              <a:t>Repousser les limites technologiques</a:t>
            </a:r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C525CEF2-E65E-916C-D004-77C101EE6D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37815" y="725488"/>
            <a:ext cx="10772775" cy="5067503"/>
          </a:xfrm>
        </p:spPr>
        <p:txBody>
          <a:bodyPr>
            <a:noAutofit/>
          </a:bodyPr>
          <a:lstStyle/>
          <a:p>
            <a:r>
              <a:rPr lang="fr-FR" dirty="0"/>
              <a:t>Développement de cavités supraconductrices.</a:t>
            </a:r>
          </a:p>
          <a:p>
            <a:pPr lvl="1"/>
            <a:r>
              <a:rPr lang="fr-FR" sz="1600" dirty="0"/>
              <a:t>Facteur de qualité.</a:t>
            </a:r>
          </a:p>
          <a:p>
            <a:pPr lvl="1"/>
            <a:r>
              <a:rPr lang="fr-FR" sz="1600" dirty="0"/>
              <a:t>Gradient maximum. </a:t>
            </a:r>
          </a:p>
          <a:p>
            <a:r>
              <a:rPr lang="fr-FR" dirty="0"/>
              <a:t>Développement de cavités chaudes</a:t>
            </a:r>
          </a:p>
          <a:p>
            <a:pPr lvl="1"/>
            <a:r>
              <a:rPr lang="fr-FR" sz="1600" dirty="0"/>
              <a:t>Plus haut gradient en allant vers les hautes fréquences (&gt; 10 GHz).</a:t>
            </a:r>
          </a:p>
          <a:p>
            <a:r>
              <a:rPr lang="fr-FR" dirty="0"/>
              <a:t>Nouvelles techniques d’accélération</a:t>
            </a:r>
          </a:p>
          <a:p>
            <a:pPr lvl="1"/>
            <a:r>
              <a:rPr lang="fr-FR" sz="1600" dirty="0"/>
              <a:t>Accélération plasma.</a:t>
            </a:r>
          </a:p>
          <a:p>
            <a:r>
              <a:rPr lang="fr-FR" dirty="0"/>
              <a:t>Hautes intensités:</a:t>
            </a:r>
          </a:p>
          <a:p>
            <a:pPr lvl="1"/>
            <a:r>
              <a:rPr lang="fr-FR" sz="1600" dirty="0"/>
              <a:t>Sources d’ions.</a:t>
            </a:r>
          </a:p>
          <a:p>
            <a:pPr lvl="1"/>
            <a:r>
              <a:rPr lang="fr-FR" sz="1600" dirty="0"/>
              <a:t>Charge d’espace et halo.</a:t>
            </a:r>
          </a:p>
          <a:p>
            <a:pPr lvl="1"/>
            <a:r>
              <a:rPr lang="fr-FR" sz="1600" dirty="0"/>
              <a:t>Pertes dans la machine.</a:t>
            </a:r>
          </a:p>
          <a:p>
            <a:r>
              <a:rPr lang="fr-FR" dirty="0"/>
              <a:t>Cibles permettant de gérer des flux intenses.</a:t>
            </a:r>
          </a:p>
          <a:p>
            <a:pPr lvl="1"/>
            <a:r>
              <a:rPr lang="fr-FR" sz="1600" dirty="0"/>
              <a:t>Chocs thermiques.</a:t>
            </a:r>
          </a:p>
          <a:p>
            <a:r>
              <a:rPr lang="fr-FR" dirty="0"/>
              <a:t>Aimants de haut champ</a:t>
            </a:r>
          </a:p>
          <a:p>
            <a:r>
              <a:rPr lang="fr-FR" dirty="0"/>
              <a:t>Diagnostics</a:t>
            </a:r>
            <a:endParaRPr lang="fr-FR" sz="1400" dirty="0">
              <a:solidFill>
                <a:srgbClr val="232F49"/>
              </a:solidFill>
            </a:endParaRPr>
          </a:p>
          <a:p>
            <a:pPr lvl="2" fontAlgn="base">
              <a:spcAft>
                <a:spcPct val="0"/>
              </a:spcAft>
              <a:defRPr/>
            </a:pPr>
            <a:endParaRPr lang="fr-FR" sz="1400" dirty="0">
              <a:solidFill>
                <a:srgbClr val="232F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2873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E56C863-31AE-FDD5-FC61-7668B482A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7B2E123-5F38-E9D2-D9F3-3622BC82A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Accélérateurs, Recherche et Société - LPSC, Grenoble</a:t>
            </a:r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3A115F8-649C-7B5C-301F-9070DDCB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86310539-64CA-AAED-B1C6-3B658C073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BFD048AA-3D64-3357-5833-945FF34A7DFC}"/>
              </a:ext>
            </a:extLst>
          </p:cNvPr>
          <p:cNvSpPr txBox="1">
            <a:spLocks/>
          </p:cNvSpPr>
          <p:nvPr/>
        </p:nvSpPr>
        <p:spPr bwMode="auto">
          <a:xfrm>
            <a:off x="129803" y="801878"/>
            <a:ext cx="10081120" cy="4104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rgbClr val="24314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fr-FR" dirty="0"/>
              <a:t>Réduction du coût de construction: </a:t>
            </a:r>
          </a:p>
          <a:p>
            <a:pPr lvl="1" fontAlgn="auto">
              <a:spcAft>
                <a:spcPts val="0"/>
              </a:spcAft>
            </a:pPr>
            <a:r>
              <a:rPr lang="fr-FR" sz="1600" dirty="0"/>
              <a:t>Compacités: Maximiser gradients accélérateurs </a:t>
            </a:r>
            <a:r>
              <a:rPr lang="fr-FR" sz="1600" i="1" dirty="0"/>
              <a:t>mais maintenir la qualité du faisceau</a:t>
            </a:r>
          </a:p>
          <a:p>
            <a:pPr marL="457200" lvl="1" indent="0" fontAlgn="auto">
              <a:spcAft>
                <a:spcPts val="0"/>
              </a:spcAft>
              <a:buNone/>
            </a:pPr>
            <a:r>
              <a:rPr lang="fr-FR" sz="1600" dirty="0">
                <a:sym typeface="Wingdings" panose="05000000000000000000" pitchFamily="2" charset="2"/>
              </a:rPr>
              <a:t>	  </a:t>
            </a:r>
            <a:r>
              <a:rPr lang="fr-FR" sz="1600" b="1" dirty="0">
                <a:solidFill>
                  <a:srgbClr val="0070C0"/>
                </a:solidFill>
                <a:sym typeface="Wingdings" panose="05000000000000000000" pitchFamily="2" charset="2"/>
              </a:rPr>
              <a:t>Laser-Plasma : enjeu de la répétabilité </a:t>
            </a:r>
            <a:endParaRPr lang="fr-FR" sz="1600" i="1" dirty="0"/>
          </a:p>
          <a:p>
            <a:pPr lvl="1" fontAlgn="auto">
              <a:spcAft>
                <a:spcPts val="0"/>
              </a:spcAft>
            </a:pPr>
            <a:r>
              <a:rPr lang="fr-FR" sz="1600" i="1" dirty="0"/>
              <a:t>Optimiser le mode de fonctionnement et utiliser des technologies éprouvées / « faciles » à fabriquer</a:t>
            </a:r>
          </a:p>
          <a:p>
            <a:pPr lvl="1" fontAlgn="auto">
              <a:spcAft>
                <a:spcPts val="0"/>
              </a:spcAft>
            </a:pPr>
            <a:r>
              <a:rPr lang="fr-FR" sz="1600" i="1" dirty="0"/>
              <a:t>Minimiser la puissance RF utilisée   </a:t>
            </a:r>
          </a:p>
          <a:p>
            <a:pPr marL="457200" lvl="1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fr-FR" sz="1600" dirty="0">
                <a:sym typeface="Wingdings" panose="05000000000000000000" pitchFamily="2" charset="2"/>
              </a:rPr>
              <a:t>	</a:t>
            </a:r>
            <a:r>
              <a:rPr lang="fr-FR" sz="1600" dirty="0"/>
              <a:t>Exemple d’une </a:t>
            </a:r>
            <a:r>
              <a:rPr lang="fr-FR" sz="1600" b="1" dirty="0">
                <a:solidFill>
                  <a:srgbClr val="0070C0"/>
                </a:solidFill>
              </a:rPr>
              <a:t>source compacte de neutrons: ICONE</a:t>
            </a:r>
            <a:r>
              <a:rPr lang="fr-FR" sz="1600" dirty="0"/>
              <a:t>.</a:t>
            </a:r>
          </a:p>
          <a:p>
            <a:pPr marL="457200" lvl="1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fr-FR" sz="1400" dirty="0"/>
          </a:p>
          <a:p>
            <a:pPr fontAlgn="auto">
              <a:spcAft>
                <a:spcPts val="0"/>
              </a:spcAft>
            </a:pPr>
            <a:r>
              <a:rPr lang="fr-FR" dirty="0"/>
              <a:t>Réduction du coût d’opération   =  Gagner en efficacité et garantir en disponibilité faisceau</a:t>
            </a:r>
          </a:p>
          <a:p>
            <a:pPr lvl="1" fontAlgn="auto">
              <a:spcAft>
                <a:spcPts val="0"/>
              </a:spcAft>
            </a:pPr>
            <a:r>
              <a:rPr lang="fr-FR" sz="1600" dirty="0"/>
              <a:t>Concept de récupération de la puissance faisceau  après utilisation pour accélérer les faisceaux suivants.</a:t>
            </a:r>
          </a:p>
          <a:p>
            <a:pPr marL="457200" lvl="1" indent="0" fontAlgn="auto">
              <a:spcAft>
                <a:spcPts val="0"/>
              </a:spcAft>
              <a:buNone/>
            </a:pPr>
            <a:r>
              <a:rPr lang="fr-FR" sz="1600" dirty="0">
                <a:sym typeface="Wingdings" panose="05000000000000000000" pitchFamily="2" charset="2"/>
              </a:rPr>
              <a:t>	 </a:t>
            </a:r>
            <a:r>
              <a:rPr lang="fr-FR" sz="1600" dirty="0"/>
              <a:t>Exemple d’un </a:t>
            </a:r>
            <a:r>
              <a:rPr lang="fr-FR" sz="1600" b="1" dirty="0">
                <a:solidFill>
                  <a:srgbClr val="0070C0"/>
                </a:solidFill>
              </a:rPr>
              <a:t>ERL multi-tours: PERLE, </a:t>
            </a:r>
            <a:r>
              <a:rPr lang="fr-FR" sz="1600" dirty="0"/>
              <a:t>mais valable que si le faisceau est « récupérable »</a:t>
            </a:r>
          </a:p>
          <a:p>
            <a:pPr lvl="1" fontAlgn="auto">
              <a:spcAft>
                <a:spcPts val="0"/>
              </a:spcAft>
            </a:pPr>
            <a:r>
              <a:rPr lang="fr-FR" sz="1600" dirty="0"/>
              <a:t>Sources RF de nouvelle génération, haut rendement</a:t>
            </a:r>
          </a:p>
          <a:p>
            <a:pPr lvl="1" fontAlgn="auto">
              <a:spcAft>
                <a:spcPts val="0"/>
              </a:spcAft>
            </a:pPr>
            <a:r>
              <a:rPr lang="fr-FR" sz="1600" dirty="0"/>
              <a:t>Améliorer les rendements des cavités accélératrices  (supra) et systèmes associés</a:t>
            </a:r>
            <a:endParaRPr lang="fr-FR" sz="800" dirty="0"/>
          </a:p>
          <a:p>
            <a:pPr marL="457200" lvl="1" indent="0" fontAlgn="auto">
              <a:spcAft>
                <a:spcPts val="0"/>
              </a:spcAft>
              <a:buNone/>
            </a:pPr>
            <a:r>
              <a:rPr lang="fr-FR" sz="1600" dirty="0">
                <a:sym typeface="Wingdings" panose="05000000000000000000" pitchFamily="2" charset="2"/>
              </a:rPr>
              <a:t>  Smart LLRF , Fast </a:t>
            </a:r>
            <a:r>
              <a:rPr lang="fr-FR" sz="1600" dirty="0" err="1">
                <a:sym typeface="Wingdings" panose="05000000000000000000" pitchFamily="2" charset="2"/>
              </a:rPr>
              <a:t>reactive</a:t>
            </a:r>
            <a:r>
              <a:rPr lang="fr-FR" sz="1600" dirty="0">
                <a:sym typeface="Wingdings" panose="05000000000000000000" pitchFamily="2" charset="2"/>
              </a:rPr>
              <a:t> </a:t>
            </a:r>
            <a:r>
              <a:rPr lang="fr-FR" sz="1600" dirty="0" err="1">
                <a:sym typeface="Wingdings" panose="05000000000000000000" pitchFamily="2" charset="2"/>
              </a:rPr>
              <a:t>fero-electric</a:t>
            </a:r>
            <a:r>
              <a:rPr lang="fr-FR" sz="1600" dirty="0">
                <a:sym typeface="Wingdings" panose="05000000000000000000" pitchFamily="2" charset="2"/>
              </a:rPr>
              <a:t> tuner, Supra haute température  (</a:t>
            </a:r>
            <a:r>
              <a:rPr lang="fr-FR" sz="1600" dirty="0" err="1">
                <a:sym typeface="Wingdings" panose="05000000000000000000" pitchFamily="2" charset="2"/>
              </a:rPr>
              <a:t>ref</a:t>
            </a:r>
            <a:r>
              <a:rPr lang="fr-FR" sz="1600" dirty="0">
                <a:sym typeface="Wingdings" panose="05000000000000000000" pitchFamily="2" charset="2"/>
              </a:rPr>
              <a:t> : </a:t>
            </a:r>
            <a:r>
              <a:rPr lang="fr-FR" sz="1600" dirty="0" err="1">
                <a:sym typeface="Wingdings" panose="05000000000000000000" pitchFamily="2" charset="2"/>
              </a:rPr>
              <a:t>iSAS</a:t>
            </a:r>
            <a:r>
              <a:rPr lang="fr-FR" sz="1600" dirty="0">
                <a:sym typeface="Wingdings" panose="05000000000000000000" pitchFamily="2" charset="2"/>
              </a:rPr>
              <a:t> </a:t>
            </a:r>
            <a:r>
              <a:rPr lang="fr-FR" sz="1600" dirty="0" err="1">
                <a:sym typeface="Wingdings" panose="05000000000000000000" pitchFamily="2" charset="2"/>
              </a:rPr>
              <a:t>european</a:t>
            </a:r>
            <a:r>
              <a:rPr lang="fr-FR" sz="1600" dirty="0">
                <a:sym typeface="Wingdings" panose="05000000000000000000" pitchFamily="2" charset="2"/>
              </a:rPr>
              <a:t> </a:t>
            </a:r>
            <a:r>
              <a:rPr lang="fr-FR" sz="1600" dirty="0" err="1">
                <a:sym typeface="Wingdings" panose="05000000000000000000" pitchFamily="2" charset="2"/>
              </a:rPr>
              <a:t>project</a:t>
            </a:r>
            <a:r>
              <a:rPr lang="fr-FR" sz="1600" dirty="0">
                <a:sym typeface="Wingdings" panose="05000000000000000000" pitchFamily="2" charset="2"/>
              </a:rPr>
              <a:t> )</a:t>
            </a:r>
            <a:endParaRPr lang="fr-FR" sz="1600" b="1" dirty="0"/>
          </a:p>
        </p:txBody>
      </p:sp>
      <p:sp>
        <p:nvSpPr>
          <p:cNvPr id="13" name="Espace réservé du contenu 5">
            <a:extLst>
              <a:ext uri="{FF2B5EF4-FFF2-40B4-BE49-F238E27FC236}">
                <a16:creationId xmlns:a16="http://schemas.microsoft.com/office/drawing/2014/main" id="{2C78A8F0-0D5E-50B9-D3E3-C75CF110F5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62051" y="5054732"/>
            <a:ext cx="5616624" cy="4986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Accélérer Fiable et Efficace ou Efficace et Fiable  </a:t>
            </a:r>
          </a:p>
        </p:txBody>
      </p:sp>
    </p:spTree>
    <p:extLst>
      <p:ext uri="{BB962C8B-B14F-4D97-AF65-F5344CB8AC3E}">
        <p14:creationId xmlns:p14="http://schemas.microsoft.com/office/powerpoint/2010/main" val="695562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96E156-8742-6FF5-A9C5-621120A1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7C36013-A50F-293A-1F40-E5278C531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Accélérateurs, Recherche et Société - LPSC, Grenoble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89D351C-A449-3E43-9274-F64E73ACC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0587F153-FAF9-1FD9-BAB7-E2DB6937B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8075" y="0"/>
            <a:ext cx="5976664" cy="653480"/>
          </a:xfrm>
        </p:spPr>
        <p:txBody>
          <a:bodyPr>
            <a:normAutofit fontScale="90000"/>
          </a:bodyPr>
          <a:lstStyle/>
          <a:p>
            <a:r>
              <a:rPr lang="fr-FR" dirty="0"/>
              <a:t>Défis futurs pour les accélérateurs linéaires</a:t>
            </a:r>
            <a:br>
              <a:rPr lang="fr-FR" dirty="0"/>
            </a:br>
            <a:r>
              <a:rPr lang="fr-FR" dirty="0"/>
              <a:t>Réduire le coût</a:t>
            </a:r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C525CEF2-E65E-916C-D004-77C101EE6D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29804" y="1157536"/>
            <a:ext cx="9793088" cy="3456384"/>
          </a:xfrm>
        </p:spPr>
        <p:txBody>
          <a:bodyPr>
            <a:noAutofit/>
          </a:bodyPr>
          <a:lstStyle/>
          <a:p>
            <a:r>
              <a:rPr lang="fr-FR" dirty="0"/>
              <a:t>Réduction du coût de construction: </a:t>
            </a:r>
          </a:p>
          <a:p>
            <a:pPr lvl="1"/>
            <a:r>
              <a:rPr lang="fr-FR" sz="1600" dirty="0"/>
              <a:t>Accélérateurs plus compacts: Maximiser gradients accélérateurs </a:t>
            </a:r>
            <a:r>
              <a:rPr lang="fr-FR" sz="1600" i="1" dirty="0"/>
              <a:t>mais maintenir la qualité du faisceau </a:t>
            </a:r>
          </a:p>
          <a:p>
            <a:pPr marL="457200" lvl="1" indent="0">
              <a:buNone/>
            </a:pPr>
            <a:r>
              <a:rPr lang="fr-FR" sz="1600" dirty="0">
                <a:sym typeface="Wingdings" panose="05000000000000000000" pitchFamily="2" charset="2"/>
              </a:rPr>
              <a:t> voir l’exemple de l’</a:t>
            </a:r>
            <a:r>
              <a:rPr lang="fr-FR" sz="1600" b="1" dirty="0">
                <a:solidFill>
                  <a:srgbClr val="0070C0"/>
                </a:solidFill>
                <a:sym typeface="Wingdings" panose="05000000000000000000" pitchFamily="2" charset="2"/>
              </a:rPr>
              <a:t>accélération plasma</a:t>
            </a:r>
            <a:r>
              <a:rPr lang="fr-FR" sz="1600" dirty="0">
                <a:sym typeface="Wingdings" panose="05000000000000000000" pitchFamily="2" charset="2"/>
              </a:rPr>
              <a:t>.</a:t>
            </a:r>
            <a:endParaRPr lang="fr-FR" sz="1600" dirty="0"/>
          </a:p>
          <a:p>
            <a:pPr lvl="1">
              <a:buFont typeface="Wingdings" panose="05000000000000000000" pitchFamily="2" charset="2"/>
              <a:buChar char="à"/>
            </a:pPr>
            <a:r>
              <a:rPr lang="fr-FR" sz="1600" dirty="0"/>
              <a:t>Exemple d’une </a:t>
            </a:r>
            <a:r>
              <a:rPr lang="fr-FR" sz="1600" b="1" dirty="0">
                <a:solidFill>
                  <a:srgbClr val="0070C0"/>
                </a:solidFill>
              </a:rPr>
              <a:t>source compacte de neutrons: ICONE</a:t>
            </a:r>
            <a:r>
              <a:rPr lang="fr-FR" sz="1600" dirty="0"/>
              <a:t>.</a:t>
            </a:r>
          </a:p>
          <a:p>
            <a:pPr marL="457200" lvl="1" indent="0">
              <a:buNone/>
            </a:pPr>
            <a:endParaRPr lang="fr-FR" sz="1600" dirty="0"/>
          </a:p>
          <a:p>
            <a:r>
              <a:rPr lang="fr-FR" dirty="0"/>
              <a:t>Réduction du coût d’opération  (coût énergétique)</a:t>
            </a:r>
          </a:p>
          <a:p>
            <a:pPr lvl="1"/>
            <a:r>
              <a:rPr lang="fr-FR" sz="1600" dirty="0"/>
              <a:t>Meilleure efficacité énergétique (sources RF plus efficients, meilleur facteur de qualité, …).</a:t>
            </a:r>
          </a:p>
          <a:p>
            <a:pPr lvl="1"/>
            <a:r>
              <a:rPr lang="fr-FR" sz="1600" dirty="0"/>
              <a:t>Récupération de l’énergie après utilisation pour accélérer les faisceaux suivants.</a:t>
            </a:r>
          </a:p>
          <a:p>
            <a:pPr lvl="2"/>
            <a:r>
              <a:rPr lang="fr-FR" sz="1600" dirty="0"/>
              <a:t>Principe du </a:t>
            </a:r>
            <a:r>
              <a:rPr lang="fr-FR" sz="1600" dirty="0" err="1"/>
              <a:t>linac</a:t>
            </a:r>
            <a:r>
              <a:rPr lang="fr-FR" sz="1600" dirty="0"/>
              <a:t> à récupération d’énergie (ERL).</a:t>
            </a:r>
          </a:p>
          <a:p>
            <a:pPr marL="914400" lvl="2" indent="0">
              <a:buNone/>
            </a:pPr>
            <a:r>
              <a:rPr lang="fr-FR" sz="1600" dirty="0">
                <a:sym typeface="Wingdings" panose="05000000000000000000" pitchFamily="2" charset="2"/>
              </a:rPr>
              <a:t></a:t>
            </a:r>
            <a:r>
              <a:rPr lang="fr-FR" sz="1600" dirty="0"/>
              <a:t>Exemple d’un </a:t>
            </a:r>
            <a:r>
              <a:rPr lang="fr-FR" sz="1600" b="1" dirty="0">
                <a:solidFill>
                  <a:srgbClr val="0070C0"/>
                </a:solidFill>
              </a:rPr>
              <a:t>ERL multi-tours: PERLE</a:t>
            </a:r>
            <a:r>
              <a:rPr lang="fr-FR" sz="1600" dirty="0"/>
              <a:t>.</a:t>
            </a:r>
          </a:p>
          <a:p>
            <a:pPr lvl="2" fontAlgn="base">
              <a:spcAft>
                <a:spcPct val="0"/>
              </a:spcAft>
              <a:defRPr/>
            </a:pPr>
            <a:endParaRPr lang="fr-FR" sz="1400" dirty="0">
              <a:solidFill>
                <a:srgbClr val="232F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232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96E156-8742-6FF5-A9C5-621120A1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7C36013-A50F-293A-1F40-E5278C531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Accélérateurs, Recherche et Société - LPSC, Grenoble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89D351C-A449-3E43-9274-F64E73ACC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0587F153-FAF9-1FD9-BAB7-E2DB6937B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8075" y="0"/>
            <a:ext cx="5976664" cy="653480"/>
          </a:xfrm>
        </p:spPr>
        <p:txBody>
          <a:bodyPr>
            <a:normAutofit fontScale="90000"/>
          </a:bodyPr>
          <a:lstStyle/>
          <a:p>
            <a:r>
              <a:rPr lang="fr-FR" dirty="0"/>
              <a:t>Consommation énergétique</a:t>
            </a:r>
            <a:br>
              <a:rPr lang="fr-FR" dirty="0"/>
            </a:br>
            <a:r>
              <a:rPr lang="fr-FR" dirty="0"/>
              <a:t>(Coût)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EE3F01F-1FD6-261C-94E4-A9B129D91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27" y="647339"/>
            <a:ext cx="2808312" cy="245377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F0B651C-648D-8337-76F9-E4F06FE195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38" t="3112" r="2404" b="2249"/>
          <a:stretch/>
        </p:blipFill>
        <p:spPr>
          <a:xfrm>
            <a:off x="333421" y="3275888"/>
            <a:ext cx="3005225" cy="219792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68BF031-5B87-4C76-EE1C-B9157F5A8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6425" y="3085287"/>
            <a:ext cx="3743393" cy="2232187"/>
          </a:xfrm>
          <a:prstGeom prst="rect">
            <a:avLst/>
          </a:prstGeom>
        </p:spPr>
      </p:pic>
      <p:pic>
        <p:nvPicPr>
          <p:cNvPr id="77" name="Image 76">
            <a:extLst>
              <a:ext uri="{FF2B5EF4-FFF2-40B4-BE49-F238E27FC236}">
                <a16:creationId xmlns:a16="http://schemas.microsoft.com/office/drawing/2014/main" id="{23DA2964-ACE4-127C-6905-B0E548C53D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4419" y="1002098"/>
            <a:ext cx="4030401" cy="2099015"/>
          </a:xfrm>
          <a:prstGeom prst="rect">
            <a:avLst/>
          </a:prstGeom>
        </p:spPr>
      </p:pic>
      <p:sp>
        <p:nvSpPr>
          <p:cNvPr id="81" name="ZoneTexte 80">
            <a:extLst>
              <a:ext uri="{FF2B5EF4-FFF2-40B4-BE49-F238E27FC236}">
                <a16:creationId xmlns:a16="http://schemas.microsoft.com/office/drawing/2014/main" id="{651502D1-56BA-9C38-749F-9748B03FA423}"/>
              </a:ext>
            </a:extLst>
          </p:cNvPr>
          <p:cNvSpPr txBox="1"/>
          <p:nvPr/>
        </p:nvSpPr>
        <p:spPr>
          <a:xfrm>
            <a:off x="2218035" y="971400"/>
            <a:ext cx="30243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 b="0" i="0" u="none" strike="noStrike" baseline="0" dirty="0">
                <a:solidFill>
                  <a:srgbClr val="000000"/>
                </a:solidFill>
                <a:latin typeface="+mn-lt"/>
                <a:cs typeface="Arial" panose="020B0604020202020204" pitchFamily="34" charset="0"/>
                <a:hlinkClick r:id="rId6"/>
              </a:rPr>
              <a:t>M. Seidel. In </a:t>
            </a:r>
            <a:r>
              <a:rPr lang="fr-FR" sz="800" b="0" i="1" u="none" strike="noStrike" baseline="0" dirty="0">
                <a:solidFill>
                  <a:srgbClr val="000000"/>
                </a:solidFill>
                <a:latin typeface="+mn-lt"/>
                <a:cs typeface="Arial" panose="020B0604020202020204" pitchFamily="34" charset="0"/>
                <a:hlinkClick r:id="rId6"/>
              </a:rPr>
              <a:t>Journée accélérateurs de la SFP, </a:t>
            </a:r>
            <a:r>
              <a:rPr lang="fr-FR" sz="800" b="0" i="0" u="none" strike="noStrike" baseline="0" dirty="0">
                <a:solidFill>
                  <a:srgbClr val="000000"/>
                </a:solidFill>
                <a:latin typeface="+mn-lt"/>
                <a:cs typeface="Arial" panose="020B0604020202020204" pitchFamily="34" charset="0"/>
                <a:hlinkClick r:id="rId6"/>
              </a:rPr>
              <a:t>2019</a:t>
            </a:r>
            <a:endParaRPr lang="fr-FR" sz="800" b="0" i="0" u="none" strike="noStrike" baseline="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fr-FR" sz="8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Et </a:t>
            </a:r>
          </a:p>
          <a:p>
            <a:r>
              <a:rPr lang="en-US" sz="800" dirty="0" err="1">
                <a:latin typeface="+mn-lt"/>
                <a:cs typeface="Arial" panose="020B0604020202020204" pitchFamily="34" charset="0"/>
                <a:hlinkClick r:id="rId7"/>
              </a:rPr>
              <a:t>J.Torberntsson</a:t>
            </a:r>
            <a:r>
              <a:rPr lang="en-US" sz="800" dirty="0">
                <a:latin typeface="+mn-lt"/>
                <a:cs typeface="Arial" panose="020B0604020202020204" pitchFamily="34" charset="0"/>
                <a:hlinkClick r:id="rId7"/>
              </a:rPr>
              <a:t>. Deliverable D3.1 EuCARD2-Del-D3-1-Final</a:t>
            </a:r>
            <a:r>
              <a:rPr lang="en-US" sz="800" dirty="0">
                <a:latin typeface="+mn-lt"/>
              </a:rPr>
              <a:t>. </a:t>
            </a:r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C0201A12-CE61-B699-105C-3DC6388ECA15}"/>
              </a:ext>
            </a:extLst>
          </p:cNvPr>
          <p:cNvSpPr txBox="1"/>
          <p:nvPr/>
        </p:nvSpPr>
        <p:spPr>
          <a:xfrm>
            <a:off x="633322" y="3034934"/>
            <a:ext cx="2448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rPr>
              <a:t>Conso. </a:t>
            </a:r>
            <a:r>
              <a:rPr lang="fr-FR" sz="1200" b="1" kern="1200" dirty="0" err="1">
                <a:solidFill>
                  <a:srgbClr val="D0671C"/>
                </a:solidFill>
                <a:latin typeface="+mn-lt"/>
                <a:ea typeface="+mn-ea"/>
                <a:cs typeface="+mn-cs"/>
              </a:rPr>
              <a:t>Energ</a:t>
            </a:r>
            <a:r>
              <a:rPr lang="fr-FR" sz="12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rPr>
              <a:t>. </a:t>
            </a:r>
            <a:r>
              <a:rPr lang="fr-FR" sz="1200" b="1" dirty="0">
                <a:solidFill>
                  <a:srgbClr val="D0671C"/>
                </a:solidFill>
                <a:latin typeface="+mn-lt"/>
                <a:cs typeface="+mn-cs"/>
              </a:rPr>
              <a:t>/</a:t>
            </a:r>
            <a:r>
              <a:rPr lang="fr-FR" sz="12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rPr>
              <a:t> jour en France</a:t>
            </a: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4967E272-2D98-9904-AFFB-0B7C443EE6D7}"/>
              </a:ext>
            </a:extLst>
          </p:cNvPr>
          <p:cNvSpPr txBox="1"/>
          <p:nvPr/>
        </p:nvSpPr>
        <p:spPr>
          <a:xfrm>
            <a:off x="2857855" y="3568856"/>
            <a:ext cx="27377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>
                <a:latin typeface="+mn-lt"/>
              </a:rPr>
              <a:t>A.Latina</a:t>
            </a:r>
            <a:r>
              <a:rPr lang="en-US" sz="1000" dirty="0">
                <a:latin typeface="+mn-lt"/>
              </a:rPr>
              <a:t> et al.,</a:t>
            </a:r>
          </a:p>
          <a:p>
            <a:r>
              <a:rPr lang="en-US" sz="1000" dirty="0">
                <a:latin typeface="+mn-lt"/>
              </a:rPr>
              <a:t> </a:t>
            </a:r>
            <a:r>
              <a:rPr lang="en-US" sz="1000" dirty="0">
                <a:latin typeface="+mn-lt"/>
                <a:hlinkClick r:id="rId8"/>
              </a:rPr>
              <a:t>CLIC dynamic operation Study @ 3TeV </a:t>
            </a:r>
            <a:endParaRPr lang="fr-FR" sz="1000" dirty="0">
              <a:latin typeface="+mn-lt"/>
            </a:endParaRPr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E0E54473-D57D-3479-CCFD-B9467168FEBB}"/>
              </a:ext>
            </a:extLst>
          </p:cNvPr>
          <p:cNvSpPr txBox="1"/>
          <p:nvPr/>
        </p:nvSpPr>
        <p:spPr>
          <a:xfrm>
            <a:off x="447017" y="5431250"/>
            <a:ext cx="32735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B050"/>
                </a:solidFill>
                <a:latin typeface="+mn-lt"/>
              </a:rPr>
              <a:t>Energy consumed is reduced by 18%( ‐2.826 GWh )</a:t>
            </a:r>
          </a:p>
          <a:p>
            <a:r>
              <a:rPr lang="en-US" sz="1000" dirty="0">
                <a:solidFill>
                  <a:srgbClr val="D16828"/>
                </a:solidFill>
                <a:latin typeface="+mn-lt"/>
              </a:rPr>
              <a:t>Luminosity delivered is reduced by 37%( ‐0.648 fb‐1 )</a:t>
            </a:r>
            <a:r>
              <a:rPr lang="en-US" sz="1000" dirty="0">
                <a:latin typeface="+mn-lt"/>
              </a:rPr>
              <a:t> </a:t>
            </a:r>
            <a:endParaRPr lang="fr-FR" sz="1000" dirty="0">
              <a:latin typeface="+mn-lt"/>
            </a:endParaRPr>
          </a:p>
        </p:txBody>
      </p:sp>
      <p:sp>
        <p:nvSpPr>
          <p:cNvPr id="92" name="ZoneTexte 91">
            <a:extLst>
              <a:ext uri="{FF2B5EF4-FFF2-40B4-BE49-F238E27FC236}">
                <a16:creationId xmlns:a16="http://schemas.microsoft.com/office/drawing/2014/main" id="{E717406A-4072-FFAC-FE07-2213D04E6AE4}"/>
              </a:ext>
            </a:extLst>
          </p:cNvPr>
          <p:cNvSpPr txBox="1"/>
          <p:nvPr/>
        </p:nvSpPr>
        <p:spPr>
          <a:xfrm>
            <a:off x="5660975" y="615504"/>
            <a:ext cx="40254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24314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Exemple de SNS</a:t>
            </a:r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C1B7DE7A-3CF1-C13F-04F1-B4C9D672FE08}"/>
              </a:ext>
            </a:extLst>
          </p:cNvPr>
          <p:cNvSpPr txBox="1"/>
          <p:nvPr/>
        </p:nvSpPr>
        <p:spPr>
          <a:xfrm>
            <a:off x="5458395" y="5388646"/>
            <a:ext cx="54524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800" b="0" i="0" u="none" strike="noStrike" baseline="0" dirty="0">
                <a:solidFill>
                  <a:srgbClr val="000000"/>
                </a:solidFill>
                <a:latin typeface="+mn-lt"/>
              </a:rPr>
              <a:t>V. P. Yakovlev et al.,  The Energy Efficiency of High Intensity Proton Driver Concepts. In </a:t>
            </a:r>
            <a:r>
              <a:rPr lang="en-US" sz="800" b="0" i="1" u="none" strike="noStrike" baseline="0" dirty="0">
                <a:solidFill>
                  <a:srgbClr val="000000"/>
                </a:solidFill>
                <a:latin typeface="+mn-lt"/>
              </a:rPr>
              <a:t>Proc. IPAC’17, </a:t>
            </a:r>
            <a:r>
              <a:rPr lang="en-US" sz="800" i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800" b="0" i="0" u="none" strike="noStrike" baseline="0" dirty="0">
                <a:solidFill>
                  <a:srgbClr val="0000FF"/>
                </a:solidFill>
                <a:latin typeface="+mn-lt"/>
                <a:hlinkClick r:id="rId9"/>
              </a:rPr>
              <a:t>doi:10.18429/</a:t>
            </a:r>
            <a:r>
              <a:rPr lang="fr-FR" sz="800" b="0" i="0" u="none" strike="noStrike" baseline="0" dirty="0">
                <a:solidFill>
                  <a:srgbClr val="0000FF"/>
                </a:solidFill>
                <a:latin typeface="+mn-lt"/>
                <a:hlinkClick r:id="rId9"/>
              </a:rPr>
              <a:t>JACoW-IPAC2017-FRXCB1.</a:t>
            </a:r>
            <a:endParaRPr lang="fr-FR" sz="800" dirty="0">
              <a:latin typeface="+mn-lt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9722A040-61C9-7B24-0C59-F3501B076242}"/>
              </a:ext>
            </a:extLst>
          </p:cNvPr>
          <p:cNvCxnSpPr/>
          <p:nvPr/>
        </p:nvCxnSpPr>
        <p:spPr>
          <a:xfrm>
            <a:off x="5170363" y="869504"/>
            <a:ext cx="0" cy="4680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4743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96E156-8742-6FF5-A9C5-621120A1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7C36013-A50F-293A-1F40-E5278C531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Accélérateurs, Recherche et Société - LPSC, Grenoble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89D351C-A449-3E43-9274-F64E73ACC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0587F153-FAF9-1FD9-BAB7-E2DB6937B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8075" y="0"/>
            <a:ext cx="5976664" cy="653480"/>
          </a:xfrm>
        </p:spPr>
        <p:txBody>
          <a:bodyPr>
            <a:normAutofit fontScale="90000"/>
          </a:bodyPr>
          <a:lstStyle/>
          <a:p>
            <a:r>
              <a:rPr lang="fr-FR" dirty="0"/>
              <a:t>Consommation énergétique</a:t>
            </a:r>
            <a:br>
              <a:rPr lang="fr-FR" dirty="0"/>
            </a:br>
            <a:r>
              <a:rPr lang="fr-FR" dirty="0"/>
              <a:t>(Coût)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726511C-DC3F-D7AA-EA09-62F0C3842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742" y="820210"/>
            <a:ext cx="8568952" cy="441906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70962EA-23FF-1649-5108-018483BBDC14}"/>
              </a:ext>
            </a:extLst>
          </p:cNvPr>
          <p:cNvSpPr txBox="1"/>
          <p:nvPr/>
        </p:nvSpPr>
        <p:spPr>
          <a:xfrm>
            <a:off x="407830" y="5113335"/>
            <a:ext cx="102251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00" b="0" i="0" u="none" strike="noStrike" baseline="0" dirty="0">
                <a:solidFill>
                  <a:srgbClr val="000000"/>
                </a:solidFill>
                <a:latin typeface="TeXGyrePagella"/>
              </a:rPr>
              <a:t>M. Seidel. Towards Efficient Particle Accelerators - A Review. In </a:t>
            </a:r>
            <a:r>
              <a:rPr lang="en-US" sz="1000" b="0" i="1" u="none" strike="noStrike" baseline="0" dirty="0">
                <a:solidFill>
                  <a:srgbClr val="000000"/>
                </a:solidFill>
                <a:latin typeface="TeXGyrePagella"/>
              </a:rPr>
              <a:t>Proc. IPAC’22, </a:t>
            </a:r>
            <a:r>
              <a:rPr lang="en-US" sz="1000" b="0" i="0" u="none" strike="noStrike" baseline="0" dirty="0">
                <a:solidFill>
                  <a:srgbClr val="000000"/>
                </a:solidFill>
                <a:latin typeface="TeXGyrePagella"/>
              </a:rPr>
              <a:t>number 13 </a:t>
            </a:r>
            <a:r>
              <a:rPr lang="fr-FR" sz="1000" b="0" i="0" u="none" strike="noStrike" baseline="0" dirty="0">
                <a:solidFill>
                  <a:srgbClr val="000000"/>
                </a:solidFill>
                <a:latin typeface="TeXGyrePagella"/>
              </a:rPr>
              <a:t>in International </a:t>
            </a:r>
            <a:r>
              <a:rPr lang="fr-FR" sz="1000" b="0" i="0" u="none" strike="noStrike" baseline="0" dirty="0" err="1">
                <a:solidFill>
                  <a:srgbClr val="000000"/>
                </a:solidFill>
                <a:latin typeface="TeXGyrePagella"/>
              </a:rPr>
              <a:t>Particle</a:t>
            </a:r>
            <a:r>
              <a:rPr lang="fr-FR" sz="1000" b="0" i="0" u="none" strike="noStrike" baseline="0" dirty="0">
                <a:solidFill>
                  <a:srgbClr val="000000"/>
                </a:solidFill>
                <a:latin typeface="TeXGyrePagella"/>
              </a:rPr>
              <a:t> Accelerator </a:t>
            </a:r>
            <a:r>
              <a:rPr lang="fr-FR" sz="1000" b="0" i="0" u="none" strike="noStrike" baseline="0" dirty="0" err="1">
                <a:solidFill>
                  <a:srgbClr val="000000"/>
                </a:solidFill>
                <a:latin typeface="TeXGyrePagella"/>
              </a:rPr>
              <a:t>Conference</a:t>
            </a:r>
            <a:r>
              <a:rPr lang="fr-FR" sz="1000" b="0" i="0" u="none" strike="noStrike" baseline="0" dirty="0">
                <a:solidFill>
                  <a:srgbClr val="000000"/>
                </a:solidFill>
                <a:latin typeface="TeXGyrePagella"/>
              </a:rPr>
              <a:t>, </a:t>
            </a:r>
            <a:r>
              <a:rPr lang="de-DE" sz="1000" b="0" i="0" u="none" strike="noStrike" baseline="0" dirty="0">
                <a:solidFill>
                  <a:srgbClr val="000000"/>
                </a:solidFill>
                <a:latin typeface="TeXGyrePagella"/>
              </a:rPr>
              <a:t>URL : </a:t>
            </a:r>
            <a:r>
              <a:rPr lang="de-DE" sz="1000" b="0" i="0" u="none" strike="noStrike" baseline="0" dirty="0">
                <a:solidFill>
                  <a:srgbClr val="000000"/>
                </a:solidFill>
                <a:latin typeface="TeXGyrePagella"/>
                <a:hlinkClick r:id="rId3"/>
              </a:rPr>
              <a:t>https://jacow.org/ipac2022/papers/frplygd1.pdf</a:t>
            </a:r>
            <a:endParaRPr lang="de-DE" sz="1000" b="0" i="0" u="none" strike="noStrike" baseline="0" dirty="0">
              <a:solidFill>
                <a:srgbClr val="000000"/>
              </a:solidFill>
              <a:latin typeface="TeXGyrePagella"/>
            </a:endParaRPr>
          </a:p>
          <a:p>
            <a:pPr algn="l"/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2353689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96E156-8742-6FF5-A9C5-621120A1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7C36013-A50F-293A-1F40-E5278C531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Accélérateurs, Recherche et Société - LPSC, Grenoble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89D351C-A449-3E43-9274-F64E73ACC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0587F153-FAF9-1FD9-BAB7-E2DB6937B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8075" y="0"/>
            <a:ext cx="5976664" cy="653480"/>
          </a:xfrm>
        </p:spPr>
        <p:txBody>
          <a:bodyPr>
            <a:normAutofit fontScale="90000"/>
          </a:bodyPr>
          <a:lstStyle/>
          <a:p>
            <a:r>
              <a:rPr lang="fr-FR" dirty="0"/>
              <a:t>Disponibilité du faisceau </a:t>
            </a:r>
            <a:br>
              <a:rPr lang="fr-FR" dirty="0"/>
            </a:br>
            <a:r>
              <a:rPr lang="fr-FR" dirty="0"/>
              <a:t>Fiabilité</a:t>
            </a:r>
          </a:p>
        </p:txBody>
      </p:sp>
      <p:pic>
        <p:nvPicPr>
          <p:cNvPr id="7" name="Image 6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88BF48FD-0197-4A68-84AD-111464A23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925" y="1163467"/>
            <a:ext cx="4644615" cy="2675616"/>
          </a:xfrm>
          <a:prstGeom prst="rect">
            <a:avLst/>
          </a:prstGeom>
        </p:spPr>
      </p:pic>
      <p:pic>
        <p:nvPicPr>
          <p:cNvPr id="10" name="Image 9" descr="Une image contenant texte, capture d’écran, diagramme, Tracé&#10;&#10;Le contenu généré par l’IA peut être incorrect.">
            <a:extLst>
              <a:ext uri="{FF2B5EF4-FFF2-40B4-BE49-F238E27FC236}">
                <a16:creationId xmlns:a16="http://schemas.microsoft.com/office/drawing/2014/main" id="{4E2CB246-93F0-1515-B44D-F13975996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38" y="1016583"/>
            <a:ext cx="3633498" cy="3068128"/>
          </a:xfrm>
          <a:prstGeom prst="rect">
            <a:avLst/>
          </a:prstGeom>
        </p:spPr>
      </p:pic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1DFB8B17-B72B-B0BF-AA55-07F9BC1784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16553" y="4932838"/>
            <a:ext cx="4983106" cy="575753"/>
          </a:xfrm>
        </p:spPr>
        <p:txBody>
          <a:bodyPr>
            <a:noAutofit/>
          </a:bodyPr>
          <a:lstStyle/>
          <a:p>
            <a:r>
              <a:rPr lang="fr-FR" sz="1800" dirty="0"/>
              <a:t>Systèmes RF + cavités sensibles aux pannes</a:t>
            </a:r>
          </a:p>
        </p:txBody>
      </p:sp>
      <p:sp>
        <p:nvSpPr>
          <p:cNvPr id="12" name="Espace réservé du contenu 5">
            <a:extLst>
              <a:ext uri="{FF2B5EF4-FFF2-40B4-BE49-F238E27FC236}">
                <a16:creationId xmlns:a16="http://schemas.microsoft.com/office/drawing/2014/main" id="{D84C74FD-6E18-1B55-653B-C2444B6393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3608" y="5291652"/>
            <a:ext cx="9979252" cy="432469"/>
          </a:xfrm>
        </p:spPr>
        <p:txBody>
          <a:bodyPr>
            <a:normAutofit/>
          </a:bodyPr>
          <a:lstStyle/>
          <a:p>
            <a:r>
              <a:rPr lang="fr-FR" sz="1400" dirty="0"/>
              <a:t>Améliorer la robustesse  / Stratégie de compensation / limiter le nombre d’éléments</a:t>
            </a:r>
          </a:p>
          <a:p>
            <a:endParaRPr lang="fr-FR" sz="18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1112FCA-96A8-F6CE-70B1-1CE771759C5D}"/>
              </a:ext>
            </a:extLst>
          </p:cNvPr>
          <p:cNvSpPr txBox="1"/>
          <p:nvPr/>
        </p:nvSpPr>
        <p:spPr>
          <a:xfrm>
            <a:off x="221076" y="696496"/>
            <a:ext cx="4137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24314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SNS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5EE23D2-6CD8-24B8-A3E3-AC979DFAB63D}"/>
              </a:ext>
            </a:extLst>
          </p:cNvPr>
          <p:cNvSpPr txBox="1"/>
          <p:nvPr/>
        </p:nvSpPr>
        <p:spPr>
          <a:xfrm>
            <a:off x="6222641" y="745902"/>
            <a:ext cx="4137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24314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SPIRAL2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5660BA0-1E6D-00B9-746C-0234886D3B97}"/>
              </a:ext>
            </a:extLst>
          </p:cNvPr>
          <p:cNvSpPr txBox="1"/>
          <p:nvPr/>
        </p:nvSpPr>
        <p:spPr>
          <a:xfrm>
            <a:off x="5565717" y="4010043"/>
            <a:ext cx="522103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00" b="0" i="0" u="none" strike="noStrike" baseline="0" dirty="0">
                <a:solidFill>
                  <a:srgbClr val="000000"/>
                </a:solidFill>
                <a:latin typeface="+mn-lt"/>
              </a:rPr>
              <a:t>P.-E. </a:t>
            </a:r>
            <a:r>
              <a:rPr lang="en-US" sz="1000" b="0" i="0" u="none" strike="noStrike" baseline="0" dirty="0" err="1">
                <a:solidFill>
                  <a:srgbClr val="000000"/>
                </a:solidFill>
                <a:latin typeface="+mn-lt"/>
              </a:rPr>
              <a:t>Bernaudin</a:t>
            </a:r>
            <a:r>
              <a:rPr lang="en-US" sz="1000" b="0" i="0" u="none" strike="noStrike" baseline="0" dirty="0">
                <a:solidFill>
                  <a:srgbClr val="000000"/>
                </a:solidFill>
                <a:latin typeface="+mn-lt"/>
              </a:rPr>
              <a:t>, et al.</a:t>
            </a:r>
            <a:r>
              <a:rPr lang="en-US" sz="1000" dirty="0">
                <a:solidFill>
                  <a:srgbClr val="000000"/>
                </a:solidFill>
                <a:latin typeface="+mn-lt"/>
              </a:rPr>
              <a:t>,</a:t>
            </a:r>
            <a:r>
              <a:rPr lang="en-US" sz="1000" b="0" i="0" u="none" strike="noStrike" baseline="0" dirty="0">
                <a:solidFill>
                  <a:srgbClr val="000000"/>
                </a:solidFill>
                <a:latin typeface="+mn-lt"/>
              </a:rPr>
              <a:t> Three Years of Operation of the SPIRAL2 LINAC : Cryogenics and Superconducting RF Feedback. In </a:t>
            </a:r>
            <a:r>
              <a:rPr lang="en-US" sz="1000" b="0" i="1" u="none" strike="noStrike" baseline="0" dirty="0">
                <a:solidFill>
                  <a:srgbClr val="000000"/>
                </a:solidFill>
                <a:latin typeface="+mn-lt"/>
              </a:rPr>
              <a:t>Proc. 31st International </a:t>
            </a:r>
            <a:r>
              <a:rPr lang="fr-FR" sz="1000" b="0" i="1" u="none" strike="noStrike" baseline="0" dirty="0" err="1">
                <a:solidFill>
                  <a:srgbClr val="000000"/>
                </a:solidFill>
                <a:latin typeface="+mn-lt"/>
              </a:rPr>
              <a:t>Linear</a:t>
            </a:r>
            <a:r>
              <a:rPr lang="fr-FR" sz="1000" b="0" i="1" u="none" strike="noStrike" baseline="0" dirty="0">
                <a:solidFill>
                  <a:srgbClr val="000000"/>
                </a:solidFill>
                <a:latin typeface="+mn-lt"/>
              </a:rPr>
              <a:t> Accelerator </a:t>
            </a:r>
            <a:r>
              <a:rPr lang="fr-FR" sz="1000" b="0" i="1" u="none" strike="noStrike" baseline="0" dirty="0" err="1">
                <a:solidFill>
                  <a:srgbClr val="000000"/>
                </a:solidFill>
                <a:latin typeface="+mn-lt"/>
              </a:rPr>
              <a:t>Conference</a:t>
            </a:r>
            <a:r>
              <a:rPr lang="fr-FR" sz="1000" b="0" i="1" u="none" strike="noStrike" baseline="0" dirty="0">
                <a:solidFill>
                  <a:srgbClr val="000000"/>
                </a:solidFill>
                <a:latin typeface="+mn-lt"/>
              </a:rPr>
              <a:t> (LINAC’22), </a:t>
            </a:r>
            <a:r>
              <a:rPr lang="fr-FR" sz="1000" b="0" i="1" u="none" strike="noStrike" baseline="0" dirty="0">
                <a:solidFill>
                  <a:srgbClr val="000000"/>
                </a:solidFill>
                <a:latin typeface="+mn-lt"/>
                <a:hlinkClick r:id="rId4"/>
              </a:rPr>
              <a:t>https://jacow.org/linac2022/papers/tupoge02.pdf</a:t>
            </a:r>
            <a:endParaRPr lang="fr-FR" sz="1000" b="0" i="1" u="none" strike="noStrike" baseline="0" dirty="0">
              <a:solidFill>
                <a:srgbClr val="000000"/>
              </a:solidFill>
              <a:latin typeface="+mn-lt"/>
            </a:endParaRPr>
          </a:p>
          <a:p>
            <a:pPr algn="l"/>
            <a:endParaRPr lang="fr-FR" sz="1200" dirty="0">
              <a:latin typeface="+mn-lt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95924DD-4BF7-0DCF-694B-CFDFBD1B27F7}"/>
              </a:ext>
            </a:extLst>
          </p:cNvPr>
          <p:cNvSpPr txBox="1"/>
          <p:nvPr/>
        </p:nvSpPr>
        <p:spPr>
          <a:xfrm>
            <a:off x="264200" y="4125838"/>
            <a:ext cx="454612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00" b="0" i="0" u="none" strike="noStrike" baseline="0" dirty="0">
                <a:solidFill>
                  <a:srgbClr val="000000"/>
                </a:solidFill>
                <a:latin typeface="+mn-lt"/>
              </a:rPr>
              <a:t>R. </a:t>
            </a:r>
            <a:r>
              <a:rPr lang="en-US" sz="1000" b="0" i="0" u="none" strike="noStrike" baseline="0" dirty="0" err="1">
                <a:solidFill>
                  <a:srgbClr val="000000"/>
                </a:solidFill>
                <a:latin typeface="+mn-lt"/>
              </a:rPr>
              <a:t>Geng</a:t>
            </a:r>
            <a:r>
              <a:rPr lang="en-US" sz="1000" b="0" i="0" u="none" strike="noStrike" baseline="0" dirty="0">
                <a:solidFill>
                  <a:srgbClr val="000000"/>
                </a:solidFill>
                <a:latin typeface="+mn-lt"/>
              </a:rPr>
              <a:t> et al., Reliability analysis of </a:t>
            </a:r>
            <a:r>
              <a:rPr lang="en-US" sz="1000" b="0" i="0" u="none" strike="noStrike" baseline="0" dirty="0" err="1">
                <a:solidFill>
                  <a:srgbClr val="000000"/>
                </a:solidFill>
                <a:latin typeface="+mn-lt"/>
              </a:rPr>
              <a:t>sns</a:t>
            </a:r>
            <a:r>
              <a:rPr lang="en-US" sz="1000" b="0" i="0" u="none" strike="noStrike" baseline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000" b="0" i="0" u="none" strike="noStrike" baseline="0" dirty="0" err="1">
                <a:solidFill>
                  <a:srgbClr val="000000"/>
                </a:solidFill>
                <a:latin typeface="+mn-lt"/>
              </a:rPr>
              <a:t>srf</a:t>
            </a:r>
            <a:r>
              <a:rPr lang="en-US" sz="1000" b="0" i="0" u="none" strike="noStrike" baseline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000" b="0" i="0" u="none" strike="noStrike" baseline="0" dirty="0" err="1">
                <a:solidFill>
                  <a:srgbClr val="000000"/>
                </a:solidFill>
                <a:latin typeface="+mn-lt"/>
              </a:rPr>
              <a:t>linac</a:t>
            </a:r>
            <a:r>
              <a:rPr lang="en-US" sz="1000" b="0" i="0" u="none" strike="noStrike" baseline="0" dirty="0">
                <a:solidFill>
                  <a:srgbClr val="000000"/>
                </a:solidFill>
                <a:latin typeface="+mn-lt"/>
              </a:rPr>
              <a:t> and perspective for future high-power proton </a:t>
            </a:r>
            <a:r>
              <a:rPr lang="en-US" sz="1000" b="0" i="0" u="none" strike="noStrike" baseline="0" dirty="0" err="1">
                <a:solidFill>
                  <a:srgbClr val="000000"/>
                </a:solidFill>
                <a:latin typeface="+mn-lt"/>
              </a:rPr>
              <a:t>srf</a:t>
            </a:r>
            <a:r>
              <a:rPr lang="en-US" sz="1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000" b="0" i="0" u="none" strike="noStrike" baseline="0" dirty="0" err="1">
                <a:solidFill>
                  <a:srgbClr val="000000"/>
                </a:solidFill>
                <a:latin typeface="+mn-lt"/>
              </a:rPr>
              <a:t>linacs</a:t>
            </a:r>
            <a:r>
              <a:rPr lang="en-US" sz="1000" b="0" i="0" u="none" strike="noStrike" baseline="0" dirty="0">
                <a:solidFill>
                  <a:srgbClr val="000000"/>
                </a:solidFill>
                <a:latin typeface="+mn-lt"/>
              </a:rPr>
              <a:t>. In Proc. 14th International Particle Accelerator Conference - IPAC’23, </a:t>
            </a:r>
            <a:r>
              <a:rPr lang="fr-FR" sz="1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hlinkClick r:id="rId5"/>
              </a:rPr>
              <a:t>https://doi.org/10.18429/JACoW-IPAC2023-TUPM066</a:t>
            </a:r>
            <a:endParaRPr lang="fr-FR" sz="10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932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5496ECA-B74B-87EA-9585-A4EA7680F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E0546A1-E126-83FF-1951-4E0248FF6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Accélérateurs, Recherche et Société - LPSC, Grenoble</a:t>
            </a:r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3277C08-0769-0745-C9B9-811962B1E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72201338-542C-99F9-0BA4-2BEC48F42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8075" y="2453680"/>
            <a:ext cx="5616624" cy="1152128"/>
          </a:xfrm>
        </p:spPr>
        <p:txBody>
          <a:bodyPr>
            <a:normAutofit/>
          </a:bodyPr>
          <a:lstStyle/>
          <a:p>
            <a:r>
              <a:rPr lang="fr-FR" sz="3000" dirty="0"/>
              <a:t>Accélération Laser Plasma </a:t>
            </a:r>
            <a:br>
              <a:rPr lang="fr-FR" sz="3000" dirty="0"/>
            </a:br>
            <a:r>
              <a:rPr lang="fr-FR" sz="3000" dirty="0"/>
              <a:t>Haut gradient et compacité</a:t>
            </a:r>
          </a:p>
        </p:txBody>
      </p:sp>
    </p:spTree>
    <p:extLst>
      <p:ext uri="{BB962C8B-B14F-4D97-AF65-F5344CB8AC3E}">
        <p14:creationId xmlns:p14="http://schemas.microsoft.com/office/powerpoint/2010/main" val="3021140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9EA829-25AE-7342-F3F8-3C6ACED35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25/03/2026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9E9E05D-9EB5-83C5-68E2-A43D88F04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Atelier Accélérateurs, Recherche et Société - LPSC, Grenoble</a:t>
            </a:r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0C925BB-5B82-FFFC-667B-CCBF3BBC4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6530D8BE-32E1-771E-FDD0-0EEE1D9D8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Laser-Wakefield Acceleration: Principle and Strengths</a:t>
            </a:r>
            <a:endParaRPr lang="fr-FR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D5734CC-3947-9305-7305-D58B27694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" y="872841"/>
            <a:ext cx="3240360" cy="458725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3B61158-683E-0C84-4E63-C3246F2387CB}"/>
              </a:ext>
            </a:extLst>
          </p:cNvPr>
          <p:cNvSpPr/>
          <p:nvPr/>
        </p:nvSpPr>
        <p:spPr>
          <a:xfrm>
            <a:off x="3327701" y="731434"/>
            <a:ext cx="7326237" cy="48905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600" b="1" strike="noStrike" spc="-1" dirty="0">
                <a:solidFill>
                  <a:srgbClr val="004569"/>
                </a:solidFill>
                <a:ea typeface="DejaVu Sans"/>
              </a:rPr>
              <a:t>An intense laser pulse focused in a gas jet drives an  accelerating cavity with electric fields exceeding 100 GV/m</a:t>
            </a:r>
            <a:endParaRPr lang="en-US" sz="1600" b="0" strike="noStrike" spc="-1" dirty="0"/>
          </a:p>
          <a:p>
            <a:pPr>
              <a:lnSpc>
                <a:spcPct val="100000"/>
              </a:lnSpc>
              <a:buNone/>
            </a:pPr>
            <a:endParaRPr lang="en-US" sz="400" b="0" strike="noStrike" spc="-1" dirty="0"/>
          </a:p>
          <a:p>
            <a:pPr>
              <a:lnSpc>
                <a:spcPct val="100000"/>
              </a:lnSpc>
              <a:spcAft>
                <a:spcPts val="425"/>
              </a:spcAft>
              <a:buNone/>
            </a:pPr>
            <a:r>
              <a:rPr lang="en-US" sz="1600" b="1" strike="noStrike" spc="-1" dirty="0">
                <a:solidFill>
                  <a:srgbClr val="004569"/>
                </a:solidFill>
                <a:ea typeface="DejaVu Sans"/>
              </a:rPr>
              <a:t>Key features </a:t>
            </a:r>
            <a:endParaRPr lang="en-US" sz="1600" b="0" strike="noStrike" spc="-1" dirty="0"/>
          </a:p>
          <a:p>
            <a:pPr>
              <a:lnSpc>
                <a:spcPct val="100000"/>
              </a:lnSpc>
              <a:buNone/>
            </a:pPr>
            <a:r>
              <a:rPr lang="en-US" sz="1600" b="1" strike="noStrike" spc="-1" dirty="0">
                <a:solidFill>
                  <a:srgbClr val="004569"/>
                </a:solidFill>
                <a:ea typeface="DejaVu Sans"/>
              </a:rPr>
              <a:t>   </a:t>
            </a:r>
            <a:r>
              <a:rPr lang="en-US" sz="1600" b="0" strike="noStrike" spc="-1" dirty="0">
                <a:solidFill>
                  <a:srgbClr val="004569"/>
                </a:solidFill>
                <a:ea typeface="DejaVu Sans"/>
              </a:rPr>
              <a:t> - Compact: mm to cm long gas targets</a:t>
            </a:r>
            <a:endParaRPr lang="en-US" sz="1600" b="0" strike="noStrike" spc="-1" dirty="0"/>
          </a:p>
          <a:p>
            <a:pPr>
              <a:lnSpc>
                <a:spcPct val="100000"/>
              </a:lnSpc>
              <a:buNone/>
            </a:pPr>
            <a:r>
              <a:rPr lang="en-US" sz="1600" b="0" strike="noStrike" spc="-1" dirty="0">
                <a:solidFill>
                  <a:srgbClr val="004569"/>
                </a:solidFill>
                <a:ea typeface="DejaVu Sans"/>
              </a:rPr>
              <a:t>    - Energies in the range 30 MeV – 10 GeV</a:t>
            </a:r>
            <a:endParaRPr lang="en-US" sz="1600" b="0" strike="noStrike" spc="-1" dirty="0"/>
          </a:p>
          <a:p>
            <a:pPr>
              <a:lnSpc>
                <a:spcPct val="100000"/>
              </a:lnSpc>
              <a:spcAft>
                <a:spcPts val="425"/>
              </a:spcAft>
              <a:buNone/>
            </a:pPr>
            <a:r>
              <a:rPr lang="en-US" sz="1600" b="0" strike="noStrike" spc="-1" dirty="0">
                <a:solidFill>
                  <a:srgbClr val="004569"/>
                </a:solidFill>
                <a:ea typeface="DejaVu Sans"/>
              </a:rPr>
              <a:t>    - Rep. Rate : up to 1 kHz, put typically ~1 Hz </a:t>
            </a:r>
            <a:endParaRPr lang="en-US" sz="1600" b="0" strike="noStrike" spc="-1" dirty="0"/>
          </a:p>
          <a:p>
            <a:pPr>
              <a:lnSpc>
                <a:spcPct val="100000"/>
              </a:lnSpc>
              <a:buNone/>
            </a:pPr>
            <a:r>
              <a:rPr lang="en-US" sz="1600" b="0" strike="noStrike" spc="-1" dirty="0">
                <a:solidFill>
                  <a:srgbClr val="004569"/>
                </a:solidFill>
                <a:ea typeface="DejaVu Sans"/>
              </a:rPr>
              <a:t>    - Energy spread possibly &lt;0.1%, but typically few % </a:t>
            </a:r>
            <a:endParaRPr lang="en-US" sz="1600" b="0" strike="noStrike" spc="-1" dirty="0"/>
          </a:p>
          <a:p>
            <a:pPr>
              <a:lnSpc>
                <a:spcPct val="100000"/>
              </a:lnSpc>
              <a:buNone/>
            </a:pPr>
            <a:r>
              <a:rPr lang="en-US" sz="1600" b="0" strike="noStrike" spc="-1" dirty="0">
                <a:solidFill>
                  <a:srgbClr val="004569"/>
                </a:solidFill>
                <a:ea typeface="DejaVu Sans"/>
              </a:rPr>
              <a:t>    - Charge: up to ~1 </a:t>
            </a:r>
            <a:r>
              <a:rPr lang="en-US" sz="1600" b="0" strike="noStrike" spc="-1" dirty="0" err="1">
                <a:solidFill>
                  <a:srgbClr val="004569"/>
                </a:solidFill>
                <a:ea typeface="DejaVu Sans"/>
              </a:rPr>
              <a:t>nC</a:t>
            </a:r>
            <a:r>
              <a:rPr lang="en-US" sz="1600" b="0" strike="noStrike" spc="-1" dirty="0">
                <a:solidFill>
                  <a:srgbClr val="004569"/>
                </a:solidFill>
                <a:ea typeface="DejaVu Sans"/>
              </a:rPr>
              <a:t> / shot</a:t>
            </a:r>
            <a:endParaRPr lang="en-US" sz="1600" b="0" strike="noStrike" spc="-1" dirty="0"/>
          </a:p>
          <a:p>
            <a:pPr>
              <a:lnSpc>
                <a:spcPct val="100000"/>
              </a:lnSpc>
              <a:buNone/>
            </a:pPr>
            <a:r>
              <a:rPr lang="en-US" sz="1600" b="0" strike="noStrike" spc="-1" dirty="0">
                <a:solidFill>
                  <a:srgbClr val="004569"/>
                </a:solidFill>
                <a:ea typeface="DejaVu Sans"/>
              </a:rPr>
              <a:t>    - Normalized emittance ~ 1 </a:t>
            </a:r>
            <a:r>
              <a:rPr lang="en-US" sz="1600" b="0" strike="noStrike" spc="-1" dirty="0" err="1">
                <a:solidFill>
                  <a:srgbClr val="004569"/>
                </a:solidFill>
                <a:ea typeface="DejaVu Sans"/>
              </a:rPr>
              <a:t>mm.mrad</a:t>
            </a:r>
            <a:r>
              <a:rPr lang="en-US" sz="1600" b="0" strike="noStrike" spc="-1" dirty="0">
                <a:solidFill>
                  <a:srgbClr val="004569"/>
                </a:solidFill>
                <a:ea typeface="DejaVu Sans"/>
              </a:rPr>
              <a:t>,</a:t>
            </a:r>
            <a:endParaRPr lang="en-US" sz="1600" b="0" strike="noStrike" spc="-1" dirty="0"/>
          </a:p>
          <a:p>
            <a:pPr>
              <a:lnSpc>
                <a:spcPct val="100000"/>
              </a:lnSpc>
              <a:buNone/>
            </a:pPr>
            <a:r>
              <a:rPr lang="en-US" sz="1600" b="0" strike="noStrike" spc="-1" dirty="0">
                <a:solidFill>
                  <a:srgbClr val="004569"/>
                </a:solidFill>
                <a:ea typeface="DejaVu Sans"/>
              </a:rPr>
              <a:t>    - femtosecond bunch length, ~</a:t>
            </a:r>
            <a:r>
              <a:rPr lang="en-US" sz="1600" b="0" strike="noStrike" spc="-1" dirty="0" err="1">
                <a:solidFill>
                  <a:srgbClr val="004569"/>
                </a:solidFill>
                <a:ea typeface="FreeSans"/>
              </a:rPr>
              <a:t>μm</a:t>
            </a:r>
            <a:r>
              <a:rPr lang="en-US" sz="1600" b="0" strike="noStrike" spc="-1" dirty="0">
                <a:solidFill>
                  <a:srgbClr val="004569"/>
                </a:solidFill>
                <a:ea typeface="FreeSans"/>
              </a:rPr>
              <a:t> source size fs </a:t>
            </a:r>
            <a:endParaRPr lang="en-US" sz="1600" b="0" strike="noStrike" spc="-1" dirty="0"/>
          </a:p>
          <a:p>
            <a:pPr>
              <a:lnSpc>
                <a:spcPct val="100000"/>
              </a:lnSpc>
              <a:buNone/>
            </a:pPr>
            <a:r>
              <a:rPr lang="en-US" sz="1600" b="0" strike="noStrike" spc="-1" dirty="0">
                <a:solidFill>
                  <a:srgbClr val="004569"/>
                </a:solidFill>
                <a:ea typeface="FreeSans"/>
              </a:rPr>
              <a:t>    - Laser to electrons conversion efficiency ~1-5%</a:t>
            </a:r>
            <a:endParaRPr lang="en-US" sz="1600" b="0" strike="noStrike" spc="-1" dirty="0"/>
          </a:p>
          <a:p>
            <a:pPr>
              <a:lnSpc>
                <a:spcPct val="100000"/>
              </a:lnSpc>
              <a:buNone/>
            </a:pPr>
            <a:endParaRPr lang="en-US" sz="400" b="0" strike="noStrike" spc="-1" dirty="0"/>
          </a:p>
          <a:p>
            <a:pPr>
              <a:lnSpc>
                <a:spcPct val="100000"/>
              </a:lnSpc>
              <a:spcBef>
                <a:spcPts val="1134"/>
              </a:spcBef>
              <a:spcAft>
                <a:spcPts val="283"/>
              </a:spcAft>
              <a:buNone/>
            </a:pPr>
            <a:r>
              <a:rPr lang="en-US" sz="1600" b="0" strike="noStrike" spc="-1" dirty="0">
                <a:solidFill>
                  <a:srgbClr val="004569"/>
                </a:solidFill>
                <a:ea typeface="Noto Sans CJK SC"/>
              </a:rPr>
              <a:t> </a:t>
            </a:r>
            <a:r>
              <a:rPr lang="en-US" sz="1600" b="1" strike="noStrike" spc="-1" dirty="0">
                <a:solidFill>
                  <a:srgbClr val="004569"/>
                </a:solidFill>
                <a:ea typeface="Noto Sans CJK SC"/>
              </a:rPr>
              <a:t>Key Applications</a:t>
            </a:r>
            <a:endParaRPr lang="en-US" sz="1600" b="0" strike="noStrike" spc="-1" dirty="0"/>
          </a:p>
          <a:p>
            <a:pPr>
              <a:lnSpc>
                <a:spcPct val="100000"/>
              </a:lnSpc>
              <a:buNone/>
            </a:pPr>
            <a:r>
              <a:rPr lang="en-US" sz="1600" b="0" strike="noStrike" spc="-1" dirty="0">
                <a:solidFill>
                  <a:srgbClr val="004569"/>
                </a:solidFill>
                <a:ea typeface="Noto Sans CJK SC"/>
              </a:rPr>
              <a:t>   - </a:t>
            </a:r>
            <a:r>
              <a:rPr lang="en-US" sz="1600" b="0" strike="noStrike" spc="-1" dirty="0">
                <a:solidFill>
                  <a:srgbClr val="00A933"/>
                </a:solidFill>
                <a:ea typeface="Noto Sans CJK SC"/>
              </a:rPr>
              <a:t>Radiobiology</a:t>
            </a:r>
            <a:r>
              <a:rPr lang="en-US" sz="1600" b="0" strike="noStrike" spc="-1" dirty="0">
                <a:solidFill>
                  <a:srgbClr val="004569"/>
                </a:solidFill>
                <a:ea typeface="Noto Sans CJK SC"/>
              </a:rPr>
              <a:t>: leverages ultra-high peak dose rates and the source compactness</a:t>
            </a:r>
            <a:endParaRPr lang="en-US" sz="1600" b="0" strike="noStrike" spc="-1" dirty="0"/>
          </a:p>
          <a:p>
            <a:pPr>
              <a:lnSpc>
                <a:spcPct val="100000"/>
              </a:lnSpc>
              <a:buNone/>
            </a:pPr>
            <a:r>
              <a:rPr lang="en-US" sz="1600" b="1" strike="noStrike" spc="-1" dirty="0">
                <a:solidFill>
                  <a:srgbClr val="004569"/>
                </a:solidFill>
                <a:ea typeface="Noto Sans CJK SC"/>
              </a:rPr>
              <a:t>  </a:t>
            </a:r>
            <a:r>
              <a:rPr lang="en-US" sz="1600" b="0" strike="noStrike" spc="-1" dirty="0">
                <a:solidFill>
                  <a:srgbClr val="004569"/>
                </a:solidFill>
                <a:ea typeface="Noto Sans CJK SC"/>
              </a:rPr>
              <a:t> - </a:t>
            </a:r>
            <a:r>
              <a:rPr lang="en-US" sz="1600" b="0" strike="noStrike" spc="-1" dirty="0">
                <a:solidFill>
                  <a:srgbClr val="00A933"/>
                </a:solidFill>
                <a:ea typeface="Noto Sans CJK SC"/>
              </a:rPr>
              <a:t>Hard X-ray sources</a:t>
            </a:r>
            <a:r>
              <a:rPr lang="en-US" sz="1600" b="0" strike="noStrike" spc="-1" dirty="0">
                <a:solidFill>
                  <a:srgbClr val="000000"/>
                </a:solidFill>
                <a:ea typeface="Noto Sans CJK SC"/>
              </a:rPr>
              <a:t>:</a:t>
            </a:r>
            <a:r>
              <a:rPr lang="en-US" sz="1600" b="1" strike="noStrike" spc="-1" dirty="0">
                <a:solidFill>
                  <a:srgbClr val="004569"/>
                </a:solidFill>
                <a:ea typeface="Noto Sans CJK SC"/>
              </a:rPr>
              <a:t> </a:t>
            </a:r>
            <a:r>
              <a:rPr lang="en-US" sz="1600" b="0" strike="noStrike" spc="-1" dirty="0">
                <a:solidFill>
                  <a:srgbClr val="004569"/>
                </a:solidFill>
                <a:ea typeface="Noto Sans CJK SC"/>
              </a:rPr>
              <a:t>fs duration, spatial coherence and broad spectra</a:t>
            </a:r>
            <a:endParaRPr lang="en-US" sz="1600" b="0" strike="noStrike" spc="-1" dirty="0"/>
          </a:p>
          <a:p>
            <a:pPr>
              <a:lnSpc>
                <a:spcPct val="100000"/>
              </a:lnSpc>
              <a:buNone/>
            </a:pPr>
            <a:r>
              <a:rPr lang="en-US" sz="1600" b="0" strike="noStrike" spc="-1" dirty="0">
                <a:solidFill>
                  <a:srgbClr val="004569"/>
                </a:solidFill>
                <a:ea typeface="Noto Sans CJK SC"/>
              </a:rPr>
              <a:t>   - </a:t>
            </a:r>
            <a:r>
              <a:rPr lang="en-US" sz="1600" b="0" strike="noStrike" spc="-1" dirty="0">
                <a:solidFill>
                  <a:srgbClr val="00A933"/>
                </a:solidFill>
                <a:ea typeface="Noto Sans CJK SC"/>
              </a:rPr>
              <a:t>FEL</a:t>
            </a:r>
            <a:r>
              <a:rPr lang="en-US" sz="1600" b="0" strike="noStrike" spc="-1" dirty="0">
                <a:solidFill>
                  <a:srgbClr val="004569"/>
                </a:solidFill>
                <a:ea typeface="Noto Sans CJK SC"/>
              </a:rPr>
              <a:t>: compactness, fs pulse length,  high peak currents</a:t>
            </a:r>
            <a:endParaRPr lang="en-US" sz="1600" b="0" strike="noStrike" spc="-1" dirty="0"/>
          </a:p>
          <a:p>
            <a:pPr>
              <a:lnSpc>
                <a:spcPct val="100000"/>
              </a:lnSpc>
              <a:buNone/>
            </a:pPr>
            <a:r>
              <a:rPr lang="en-US" sz="1600" b="0" strike="noStrike" spc="-1" dirty="0">
                <a:solidFill>
                  <a:srgbClr val="004569"/>
                </a:solidFill>
                <a:ea typeface="Noto Sans CJK SC"/>
              </a:rPr>
              <a:t>   - </a:t>
            </a:r>
            <a:r>
              <a:rPr lang="en-US" sz="1600" b="0" strike="noStrike" spc="-1" dirty="0">
                <a:solidFill>
                  <a:srgbClr val="00A933"/>
                </a:solidFill>
                <a:ea typeface="Noto Sans CJK SC"/>
              </a:rPr>
              <a:t>Non-Destructive-Testing</a:t>
            </a:r>
            <a:r>
              <a:rPr lang="en-US" sz="1600" b="0" strike="noStrike" spc="-1" dirty="0">
                <a:solidFill>
                  <a:srgbClr val="004569"/>
                </a:solidFill>
                <a:ea typeface="Noto Sans CJK SC"/>
              </a:rPr>
              <a:t>: leverages compactness and </a:t>
            </a:r>
            <a:r>
              <a:rPr lang="en-US" sz="1600" b="0" strike="noStrike" spc="-1" dirty="0" err="1">
                <a:solidFill>
                  <a:srgbClr val="004569"/>
                </a:solidFill>
                <a:ea typeface="FreeSans"/>
              </a:rPr>
              <a:t>μm</a:t>
            </a:r>
            <a:r>
              <a:rPr lang="en-US" sz="1600" b="0" strike="noStrike" spc="-1" dirty="0">
                <a:solidFill>
                  <a:srgbClr val="004569"/>
                </a:solidFill>
                <a:ea typeface="FreeSans"/>
              </a:rPr>
              <a:t> source size </a:t>
            </a:r>
            <a:endParaRPr lang="en-US" sz="1600" b="0" strike="noStrike" spc="-1" dirty="0"/>
          </a:p>
          <a:p>
            <a:pPr>
              <a:lnSpc>
                <a:spcPct val="100000"/>
              </a:lnSpc>
              <a:buNone/>
            </a:pPr>
            <a:r>
              <a:rPr lang="en-US" sz="1600" b="0" strike="noStrike" spc="-1" dirty="0">
                <a:solidFill>
                  <a:srgbClr val="004569"/>
                </a:solidFill>
                <a:ea typeface="FreeSans"/>
              </a:rPr>
              <a:t>   - </a:t>
            </a:r>
            <a:r>
              <a:rPr lang="en-US" sz="1600" b="0" strike="noStrike" spc="-1" dirty="0">
                <a:solidFill>
                  <a:srgbClr val="00A933"/>
                </a:solidFill>
                <a:ea typeface="FreeSans"/>
              </a:rPr>
              <a:t>QED</a:t>
            </a:r>
            <a:r>
              <a:rPr lang="en-US" sz="1600" b="0" strike="noStrike" spc="-1" dirty="0">
                <a:solidFill>
                  <a:srgbClr val="004569"/>
                </a:solidFill>
                <a:ea typeface="FreeSans"/>
              </a:rPr>
              <a:t>: high electron energies and ultra-intense laser fields on the same platform</a:t>
            </a:r>
            <a:endParaRPr lang="en-US" sz="1600" b="0" strike="noStrike" spc="-1" dirty="0"/>
          </a:p>
          <a:p>
            <a:pPr>
              <a:lnSpc>
                <a:spcPct val="100000"/>
              </a:lnSpc>
              <a:buNone/>
            </a:pPr>
            <a:r>
              <a:rPr lang="en-US" sz="1600" b="0" strike="noStrike" spc="-1" dirty="0">
                <a:solidFill>
                  <a:srgbClr val="004569"/>
                </a:solidFill>
                <a:ea typeface="FreeSans"/>
              </a:rPr>
              <a:t> </a:t>
            </a:r>
            <a:endParaRPr lang="en-US" sz="1600" b="0" strike="noStrike" spc="-1" dirty="0"/>
          </a:p>
        </p:txBody>
      </p:sp>
    </p:spTree>
    <p:extLst>
      <p:ext uri="{BB962C8B-B14F-4D97-AF65-F5344CB8AC3E}">
        <p14:creationId xmlns:p14="http://schemas.microsoft.com/office/powerpoint/2010/main" val="4179849513"/>
      </p:ext>
    </p:extLst>
  </p:cSld>
  <p:clrMapOvr>
    <a:masterClrMapping/>
  </p:clrMapOvr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3600" b="1" kern="1200" dirty="0">
            <a:solidFill>
              <a:srgbClr val="D0671C"/>
            </a:solidFill>
            <a:latin typeface="+mn-l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52858</TotalTime>
  <Words>3168</Words>
  <Application>Microsoft Office PowerPoint</Application>
  <PresentationFormat>Personnalisé</PresentationFormat>
  <Paragraphs>503</Paragraphs>
  <Slides>30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30</vt:i4>
      </vt:variant>
    </vt:vector>
  </HeadingPairs>
  <TitlesOfParts>
    <vt:vector size="47" baseType="lpstr">
      <vt:lpstr>-apple-system</vt:lpstr>
      <vt:lpstr>Aptos</vt:lpstr>
      <vt:lpstr>Arial</vt:lpstr>
      <vt:lpstr>Calibri</vt:lpstr>
      <vt:lpstr>Calibri </vt:lpstr>
      <vt:lpstr>Calibri Light</vt:lpstr>
      <vt:lpstr>DejaVu Sans</vt:lpstr>
      <vt:lpstr>FreeSans</vt:lpstr>
      <vt:lpstr>Noto Sans CJK SC</vt:lpstr>
      <vt:lpstr>Symbol</vt:lpstr>
      <vt:lpstr>TeXGyrePagella</vt:lpstr>
      <vt:lpstr>Times New Roman</vt:lpstr>
      <vt:lpstr>Verdana</vt:lpstr>
      <vt:lpstr>Wingdings</vt:lpstr>
      <vt:lpstr>Wingdings 2</vt:lpstr>
      <vt:lpstr>1_modele-IJCLAb-powerpoint</vt:lpstr>
      <vt:lpstr>Conception personnalisée</vt:lpstr>
      <vt:lpstr>Machines en Développement  et  Défis Futurs </vt:lpstr>
      <vt:lpstr>Des utilisateurs aux besoins spécifiques</vt:lpstr>
      <vt:lpstr>Défis futurs pour les accélérateurs linéaires Repousser les limites technologiques</vt:lpstr>
      <vt:lpstr>Défis futurs pour les accélérateurs linéaires Réduire le coût</vt:lpstr>
      <vt:lpstr>Consommation énergétique (Coût)</vt:lpstr>
      <vt:lpstr>Consommation énergétique (Coût)</vt:lpstr>
      <vt:lpstr>Disponibilité du faisceau  Fiabilité</vt:lpstr>
      <vt:lpstr>Accélération Laser Plasma  Haut gradient et compacité</vt:lpstr>
      <vt:lpstr>Laser-Wakefield Acceleration: Principle and Strengths</vt:lpstr>
      <vt:lpstr>Non-Destructive Testing</vt:lpstr>
      <vt:lpstr>Radiobiology – FLASH effect</vt:lpstr>
      <vt:lpstr>Quantum-Electro-Dynamics (QED)</vt:lpstr>
      <vt:lpstr>Challenges and Outlook</vt:lpstr>
      <vt:lpstr>Multi-Stage Acceleration:  Path to Ultra-High Energies</vt:lpstr>
      <vt:lpstr>Projet ICONE Source de Neutrons  </vt:lpstr>
      <vt:lpstr>Neutrons ? </vt:lpstr>
      <vt:lpstr>Instruments d’ICONE</vt:lpstr>
      <vt:lpstr>Infrastructure d’ICONE</vt:lpstr>
      <vt:lpstr>Planning de Construction</vt:lpstr>
      <vt:lpstr>Challenges </vt:lpstr>
      <vt:lpstr>Linac d’ICONE</vt:lpstr>
      <vt:lpstr>Structure du linac d’ICONE</vt:lpstr>
      <vt:lpstr>Projet PERLE Energy Recovery Linac</vt:lpstr>
      <vt:lpstr>Principe &amp; Contexte </vt:lpstr>
      <vt:lpstr>Objectifs </vt:lpstr>
      <vt:lpstr>Expériences @ PERLE</vt:lpstr>
      <vt:lpstr>Macro-planning</vt:lpstr>
      <vt:lpstr>ERL  : opération </vt:lpstr>
      <vt:lpstr>Consommation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Frederic Bouly</cp:lastModifiedBy>
  <cp:revision>3162</cp:revision>
  <cp:lastPrinted>2025-02-24T13:29:40Z</cp:lastPrinted>
  <dcterms:created xsi:type="dcterms:W3CDTF">2011-03-09T16:37:49Z</dcterms:created>
  <dcterms:modified xsi:type="dcterms:W3CDTF">2026-03-24T22:38:16Z</dcterms:modified>
</cp:coreProperties>
</file>