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4.xml" ContentType="application/vnd.openxmlformats-officedocument.presentationml.tags+xml"/>
  <Override PartName="/ppt/comments/comment1.xml" ContentType="application/vnd.openxmlformats-officedocument.presentationml.comment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  <p:sldMasterId id="2147483693" r:id="rId3"/>
    <p:sldMasterId id="2147483704" r:id="rId4"/>
  </p:sldMasterIdLst>
  <p:notesMasterIdLst>
    <p:notesMasterId r:id="rId37"/>
  </p:notesMasterIdLst>
  <p:handoutMasterIdLst>
    <p:handoutMasterId r:id="rId38"/>
  </p:handoutMasterIdLst>
  <p:sldIdLst>
    <p:sldId id="384" r:id="rId5"/>
    <p:sldId id="468" r:id="rId6"/>
    <p:sldId id="467" r:id="rId7"/>
    <p:sldId id="443" r:id="rId8"/>
    <p:sldId id="323" r:id="rId9"/>
    <p:sldId id="371" r:id="rId10"/>
    <p:sldId id="263" r:id="rId11"/>
    <p:sldId id="431" r:id="rId12"/>
    <p:sldId id="430" r:id="rId13"/>
    <p:sldId id="270" r:id="rId14"/>
    <p:sldId id="343" r:id="rId15"/>
    <p:sldId id="341" r:id="rId16"/>
    <p:sldId id="342" r:id="rId17"/>
    <p:sldId id="356" r:id="rId18"/>
    <p:sldId id="357" r:id="rId19"/>
    <p:sldId id="359" r:id="rId20"/>
    <p:sldId id="333" r:id="rId21"/>
    <p:sldId id="347" r:id="rId22"/>
    <p:sldId id="334" r:id="rId23"/>
    <p:sldId id="314" r:id="rId24"/>
    <p:sldId id="421" r:id="rId25"/>
    <p:sldId id="472" r:id="rId26"/>
    <p:sldId id="418" r:id="rId27"/>
    <p:sldId id="452" r:id="rId28"/>
    <p:sldId id="427" r:id="rId29"/>
    <p:sldId id="436" r:id="rId30"/>
    <p:sldId id="471" r:id="rId31"/>
    <p:sldId id="470" r:id="rId32"/>
    <p:sldId id="423" r:id="rId33"/>
    <p:sldId id="407" r:id="rId34"/>
    <p:sldId id="438" r:id="rId35"/>
    <p:sldId id="465" r:id="rId36"/>
  </p:sldIdLst>
  <p:sldSz cx="12192000" cy="6858000"/>
  <p:notesSz cx="6858000" cy="9144000"/>
  <p:defaultTextStyle>
    <a:defPPr>
      <a:defRPr lang="en-US"/>
    </a:defPPr>
    <a:lvl1pPr marL="0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IN Thibaut" initials="HT" lastIdx="9" clrIdx="0">
    <p:extLst>
      <p:ext uri="{19B8F6BF-5375-455C-9EA6-DF929625EA0E}">
        <p15:presenceInfo xmlns:p15="http://schemas.microsoft.com/office/powerpoint/2012/main" userId="S-1-5-21-1801674531-299502267-839522115-513852" providerId="AD"/>
      </p:ext>
    </p:extLst>
  </p:cmAuthor>
  <p:cmAuthor id="2" name="Thibaut Herin" initials="TH" lastIdx="1" clrIdx="1">
    <p:extLst>
      <p:ext uri="{19B8F6BF-5375-455C-9EA6-DF929625EA0E}">
        <p15:presenceInfo xmlns:p15="http://schemas.microsoft.com/office/powerpoint/2012/main" userId="56db99cf97a52ac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33CC"/>
    <a:srgbClr val="008000"/>
    <a:srgbClr val="33CCCC"/>
    <a:srgbClr val="CC6600"/>
    <a:srgbClr val="33CC33"/>
    <a:srgbClr val="FFCC99"/>
    <a:srgbClr val="FF9933"/>
    <a:srgbClr val="66FF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82" autoAdjust="0"/>
    <p:restoredTop sz="94279" autoAdjust="0"/>
  </p:normalViewPr>
  <p:slideViewPr>
    <p:cSldViewPr snapToGrid="0">
      <p:cViewPr varScale="1">
        <p:scale>
          <a:sx n="78" d="100"/>
          <a:sy n="78" d="100"/>
        </p:scale>
        <p:origin x="102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9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480504252240271E-3"/>
          <c:y val="8.842602026019071E-2"/>
          <c:w val="0.93888888888888888"/>
          <c:h val="0.79224482356372117"/>
        </c:manualLayout>
      </c:layout>
      <c:pie3D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A2B4-4532-B5D1-DB5428503857}"/>
              </c:ext>
            </c:extLst>
          </c:dPt>
          <c:dPt>
            <c:idx val="1"/>
            <c:bubble3D val="0"/>
            <c:explosion val="18"/>
            <c:spPr>
              <a:solidFill>
                <a:schemeClr val="bg2"/>
              </a:solidFill>
              <a:ln w="25400">
                <a:noFill/>
              </a:ln>
              <a:effectLst/>
              <a:sp3d/>
            </c:spPr>
            <c:extLst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A2B4-4532-B5D1-DB5428503857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A2B4-4532-B5D1-DB5428503857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25400">
                <a:noFill/>
              </a:ln>
              <a:effectLst/>
              <a:sp3d/>
            </c:spPr>
            <c:extLst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A2B4-4532-B5D1-DB5428503857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A2B4-4532-B5D1-DB5428503857}"/>
              </c:ext>
            </c:extLst>
          </c:dPt>
          <c:val>
            <c:numRef>
              <c:f>Feuil1!$B$2:$B$6</c:f>
              <c:numCache>
                <c:formatCode>0.0%</c:formatCode>
                <c:ptCount val="5"/>
                <c:pt idx="0">
                  <c:v>0.36</c:v>
                </c:pt>
                <c:pt idx="1">
                  <c:v>0.55700000000000005</c:v>
                </c:pt>
                <c:pt idx="2">
                  <c:v>5.8999999999999997E-2</c:v>
                </c:pt>
                <c:pt idx="3">
                  <c:v>2.1999999999999999E-2</c:v>
                </c:pt>
                <c:pt idx="4">
                  <c:v>2E-3</c:v>
                </c:pt>
              </c:numCache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A-A2B4-4532-B5D1-DB54285038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2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633576719485735E-3"/>
          <c:y val="5.4788807840120218E-2"/>
          <c:w val="0.94140613121713135"/>
          <c:h val="0.89955385229311291"/>
        </c:manualLayout>
      </c:layout>
      <c:pie3DChart>
        <c:varyColors val="1"/>
        <c:ser>
          <c:idx val="0"/>
          <c:order val="0"/>
          <c:spPr>
            <a:ln>
              <a:noFill/>
            </a:ln>
          </c:spPr>
          <c:explosion val="6"/>
          <c:dPt>
            <c:idx val="0"/>
            <c:bubble3D val="0"/>
            <c:spPr>
              <a:solidFill>
                <a:srgbClr val="3399FF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5523-4111-BD6B-096599CE1744}"/>
              </c:ext>
            </c:extLst>
          </c:dPt>
          <c:dPt>
            <c:idx val="1"/>
            <c:bubble3D val="0"/>
            <c:explosion val="0"/>
            <c:spPr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5523-4111-BD6B-096599CE1744}"/>
              </c:ext>
            </c:extLst>
          </c:dPt>
          <c:val>
            <c:numRef>
              <c:f>Feuil1!$B$11:$B$12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4-5523-4111-BD6B-096599CE1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08T12:28:44.293" idx="9">
    <p:pos x="10" y="10"/>
    <p:text>Add diagram reference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45D87-537F-47A1-9A2B-419ACD2CCBFB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778B2-7F86-499D-A32F-3646450FA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164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E9E09-C6B6-4924-8797-F8CE98B42D64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Modify mask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60C54-8741-4F6A-92F4-E3AE9D4A23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99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60C54-8741-4F6A-92F4-E3AE9D4A231E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6767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60C54-8741-4F6A-92F4-E3AE9D4A231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567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60C54-8741-4F6A-92F4-E3AE9D4A231E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543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60C54-8741-4F6A-92F4-E3AE9D4A231E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9100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60C54-8741-4F6A-92F4-E3AE9D4A231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811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60C54-8741-4F6A-92F4-E3AE9D4A231E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8797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60C54-8741-4F6A-92F4-E3AE9D4A231E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7990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60C54-8741-4F6A-92F4-E3AE9D4A231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35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60C54-8741-4F6A-92F4-E3AE9D4A231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870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60C54-8741-4F6A-92F4-E3AE9D4A231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398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60C54-8741-4F6A-92F4-E3AE9D4A231E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383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2" tIns="47897" rIns="95792" bIns="47897" rtlCol="0" anchor="ctr"/>
          <a:lstStyle/>
          <a:p>
            <a:pPr algn="ctr"/>
            <a:r>
              <a:rPr lang="fr-FR" sz="1875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pic>
        <p:nvPicPr>
          <p:cNvPr id="12" name="Picture 9" descr="cea_logo_small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35" y="1861050"/>
            <a:ext cx="2589696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3"/>
            <a:ext cx="8763803" cy="482145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25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95792" tIns="47897" rIns="95792" bIns="47897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75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/>
        </p:nvSpPr>
        <p:spPr>
          <a:xfrm>
            <a:off x="1113036" y="6158144"/>
            <a:ext cx="10376440" cy="339104"/>
          </a:xfrm>
          <a:prstGeom prst="rect">
            <a:avLst/>
          </a:prstGeom>
          <a:noFill/>
        </p:spPr>
        <p:txBody>
          <a:bodyPr wrap="square" lIns="95792" tIns="47897" rIns="95792" bIns="47897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125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125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4"/>
            <a:ext cx="3922680" cy="264008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975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3"/>
            <a:ext cx="3668184" cy="108205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15946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164309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éfaut avec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7F314-8CB6-4CB4-B505-C1C423EB1C2C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1" y="1067647"/>
            <a:ext cx="10565835" cy="315946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5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94355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7F314-8CB6-4CB4-B505-C1C423EB1C2C}" type="slidenum">
              <a:rPr lang="fr-FR" smtClean="0"/>
              <a:t>‹N°›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/>
        </p:nvSpPr>
        <p:spPr>
          <a:xfrm>
            <a:off x="6096002" y="2824705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800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684" y="1835151"/>
            <a:ext cx="5842000" cy="108205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7786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476587" y="233432"/>
            <a:ext cx="10972800" cy="304685"/>
          </a:xfrm>
          <a:prstGeom prst="rect">
            <a:avLst/>
          </a:prstGeom>
        </p:spPr>
        <p:txBody>
          <a:bodyPr vert="horz" lIns="127723" tIns="50285" rIns="127723" bIns="50285" rtlCol="0" anchor="ctr">
            <a:spAutoFit/>
          </a:bodyPr>
          <a:lstStyle>
            <a:lvl1pPr>
              <a:defRPr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55093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2" tIns="47897" rIns="95792" bIns="47897" rtlCol="0" anchor="ctr"/>
          <a:lstStyle/>
          <a:p>
            <a:pPr algn="ctr"/>
            <a:r>
              <a:rPr lang="fr-FR" sz="1875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1" descr="fondCEA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359965" y="2342820"/>
            <a:ext cx="6354635" cy="49396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718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2550" kern="12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fr-FR" noProof="0" dirty="0"/>
              <a:t>Merci de votre attention</a:t>
            </a:r>
          </a:p>
        </p:txBody>
      </p:sp>
      <p:sp>
        <p:nvSpPr>
          <p:cNvPr id="10" name="Espace réservé du texte 18"/>
          <p:cNvSpPr>
            <a:spLocks noGrp="1"/>
          </p:cNvSpPr>
          <p:nvPr>
            <p:ph type="body" sz="quarter" idx="10" hasCustomPrompt="1"/>
          </p:nvPr>
        </p:nvSpPr>
        <p:spPr>
          <a:xfrm>
            <a:off x="1322359" y="4403564"/>
            <a:ext cx="9130864" cy="232846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825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z="750" b="1" noProof="0" dirty="0">
                <a:solidFill>
                  <a:schemeClr val="tx1"/>
                </a:solidFill>
                <a:latin typeface="Calibri"/>
                <a:cs typeface="Calibri"/>
              </a:rPr>
              <a:t>Crédits photos </a:t>
            </a:r>
            <a:r>
              <a:rPr lang="fr-FR" sz="750" noProof="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4359965" y="3140287"/>
            <a:ext cx="6285653" cy="336720"/>
          </a:xfrm>
        </p:spPr>
        <p:txBody>
          <a:bodyPr>
            <a:spAutoFit/>
          </a:bodyPr>
          <a:lstStyle>
            <a:lvl1pPr marL="0" indent="0">
              <a:buFontTx/>
              <a:buNone/>
              <a:defRPr lang="fr-FR" sz="1500" kern="1200" smtClean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z="1500" kern="1200" noProof="0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Mise à jour 20 mai 2019</a:t>
            </a:r>
            <a:endParaRPr lang="fr-FR" noProof="0" dirty="0"/>
          </a:p>
        </p:txBody>
      </p:sp>
      <p:sp>
        <p:nvSpPr>
          <p:cNvPr id="12" name="ZoneTexte 10"/>
          <p:cNvSpPr txBox="1"/>
          <p:nvPr/>
        </p:nvSpPr>
        <p:spPr>
          <a:xfrm>
            <a:off x="1113036" y="6158144"/>
            <a:ext cx="10376440" cy="339104"/>
          </a:xfrm>
          <a:prstGeom prst="rect">
            <a:avLst/>
          </a:prstGeom>
          <a:noFill/>
        </p:spPr>
        <p:txBody>
          <a:bodyPr wrap="square" lIns="95792" tIns="47897" rIns="95792" bIns="47897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125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125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pic>
        <p:nvPicPr>
          <p:cNvPr id="13" name="Picture 9" descr="cea_logo_small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35" y="1861050"/>
            <a:ext cx="2589696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4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4339916" y="3564234"/>
            <a:ext cx="3922680" cy="315946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104688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2" tIns="47897" rIns="95792" bIns="47897" rtlCol="0" anchor="ctr"/>
          <a:lstStyle/>
          <a:p>
            <a:pPr algn="ctr"/>
            <a:r>
              <a:rPr lang="fr-FR" sz="1875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"/>
            <a:ext cx="12192000" cy="5998464"/>
          </a:xfrm>
          <a:prstGeom prst="rect">
            <a:avLst/>
          </a:prstGeom>
        </p:spPr>
      </p:pic>
      <p:pic>
        <p:nvPicPr>
          <p:cNvPr id="13" name="Picture 9" descr="cea_logo_small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35" y="1861050"/>
            <a:ext cx="2589696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6" name="Titre 3"/>
          <p:cNvSpPr txBox="1">
            <a:spLocks/>
          </p:cNvSpPr>
          <p:nvPr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95792" tIns="47897" rIns="95792" bIns="47897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75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3"/>
            <a:ext cx="8763803" cy="482145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25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Annexes</a:t>
            </a:r>
          </a:p>
        </p:txBody>
      </p:sp>
      <p:sp>
        <p:nvSpPr>
          <p:cNvPr id="19" name="ZoneTexte 10"/>
          <p:cNvSpPr txBox="1"/>
          <p:nvPr/>
        </p:nvSpPr>
        <p:spPr>
          <a:xfrm>
            <a:off x="1113036" y="6158144"/>
            <a:ext cx="10376440" cy="339104"/>
          </a:xfrm>
          <a:prstGeom prst="rect">
            <a:avLst/>
          </a:prstGeom>
          <a:noFill/>
        </p:spPr>
        <p:txBody>
          <a:bodyPr wrap="square" lIns="95792" tIns="47897" rIns="95792" bIns="47897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125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125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24369" y="5122104"/>
            <a:ext cx="3922680" cy="264008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975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13 mai 2019</a:t>
            </a:r>
          </a:p>
        </p:txBody>
      </p:sp>
    </p:spTree>
    <p:extLst>
      <p:ext uri="{BB962C8B-B14F-4D97-AF65-F5344CB8AC3E}">
        <p14:creationId xmlns:p14="http://schemas.microsoft.com/office/powerpoint/2010/main" val="3722855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854413"/>
            <a:ext cx="9144000" cy="65555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7827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F314-8CB6-4CB4-B505-C1C423EB1C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895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2" tIns="47897" rIns="95792" bIns="47897" rtlCol="0" anchor="ctr"/>
          <a:lstStyle/>
          <a:p>
            <a:pPr algn="ctr"/>
            <a:r>
              <a:rPr lang="fr-FR" sz="1875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pic>
        <p:nvPicPr>
          <p:cNvPr id="12" name="Picture 9" descr="cea_logo_small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35" y="1861050"/>
            <a:ext cx="2589696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3"/>
            <a:ext cx="8763803" cy="48214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5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95792" tIns="47897" rIns="95792" bIns="47897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75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/>
        </p:nvSpPr>
        <p:spPr>
          <a:xfrm>
            <a:off x="1113036" y="6158144"/>
            <a:ext cx="10376440" cy="339104"/>
          </a:xfrm>
          <a:prstGeom prst="rect">
            <a:avLst/>
          </a:prstGeom>
          <a:noFill/>
        </p:spPr>
        <p:txBody>
          <a:bodyPr wrap="square" lIns="95792" tIns="47897" rIns="95792" bIns="47897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125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125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4"/>
            <a:ext cx="3922680" cy="2640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975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3"/>
            <a:ext cx="3668184" cy="10820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1594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13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738134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75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75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1" y="4801466"/>
            <a:ext cx="2139247" cy="186974"/>
          </a:xfrm>
          <a:prstGeom prst="rect">
            <a:avLst/>
          </a:prstGeo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/>
        </p:nvSpPr>
        <p:spPr>
          <a:xfrm>
            <a:off x="5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2" tIns="47897" rIns="95792" bIns="47897" rtlCol="0" anchor="ctr"/>
          <a:lstStyle/>
          <a:p>
            <a:pPr algn="ctr"/>
            <a:r>
              <a:rPr lang="fr-FR" sz="1875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/>
        </p:nvSpPr>
        <p:spPr>
          <a:xfrm>
            <a:off x="1113036" y="6158144"/>
            <a:ext cx="10376440" cy="339104"/>
          </a:xfrm>
          <a:prstGeom prst="rect">
            <a:avLst/>
          </a:prstGeom>
          <a:noFill/>
        </p:spPr>
        <p:txBody>
          <a:bodyPr wrap="square" lIns="95792" tIns="47897" rIns="95792" bIns="47897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125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125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5"/>
            <a:ext cx="4673600" cy="10820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4064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75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75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146" name="Picture 2" descr="Gray and white color curve abstract vector background with copy space ...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762001"/>
            <a:ext cx="12080239" cy="590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881099" y="1630413"/>
            <a:ext cx="10515600" cy="95996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50"/>
            </a:lvl1pPr>
            <a:lvl2pPr>
              <a:lnSpc>
                <a:spcPct val="100000"/>
              </a:lnSpc>
              <a:spcBef>
                <a:spcPts val="0"/>
              </a:spcBef>
              <a:defRPr sz="1200"/>
            </a:lvl2pPr>
            <a:lvl3pPr>
              <a:lnSpc>
                <a:spcPct val="100000"/>
              </a:lnSpc>
              <a:spcBef>
                <a:spcPts val="0"/>
              </a:spcBef>
              <a:defRPr sz="1050"/>
            </a:lvl3pPr>
            <a:lvl4pPr marL="1257278" indent="-17961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900"/>
            </a:lvl4pPr>
            <a:lvl5pPr marL="1616499" indent="-17961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1" y="1067647"/>
            <a:ext cx="10565835" cy="31594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135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670486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75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75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2" descr="http://www.maximumwall.com/wp-content/uploads/2016/11/fond-ecran-wallpaper-image-arriere-plan-abstrait-gris-08-1024x724.jpg"/>
          <p:cNvPicPr>
            <a:picLocks noChangeAspect="1" noChangeArrowheads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77" y="793334"/>
            <a:ext cx="12204977" cy="587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881099" y="1630413"/>
            <a:ext cx="10515600" cy="95996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50"/>
            </a:lvl1pPr>
            <a:lvl2pPr>
              <a:lnSpc>
                <a:spcPct val="100000"/>
              </a:lnSpc>
              <a:spcBef>
                <a:spcPts val="0"/>
              </a:spcBef>
              <a:defRPr sz="1200"/>
            </a:lvl2pPr>
            <a:lvl3pPr>
              <a:lnSpc>
                <a:spcPct val="100000"/>
              </a:lnSpc>
              <a:spcBef>
                <a:spcPts val="0"/>
              </a:spcBef>
              <a:defRPr sz="1050"/>
            </a:lvl3pPr>
            <a:lvl4pPr marL="1257278" indent="-17961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900"/>
            </a:lvl4pPr>
            <a:lvl5pPr marL="1616499" indent="-17961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1" y="1067647"/>
            <a:ext cx="10565835" cy="31594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135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3630750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7F314-8CB6-4CB4-B505-C1C423EB1C2C}" type="slidenum">
              <a:rPr lang="fr-FR" smtClean="0"/>
              <a:t>‹N°›</a:t>
            </a:fld>
            <a:endParaRPr lang="fr-FR"/>
          </a:p>
        </p:txBody>
      </p:sp>
      <p:pic>
        <p:nvPicPr>
          <p:cNvPr id="4" name="Picture 1" descr="fondCEA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1" y="4801466"/>
            <a:ext cx="2139247" cy="186974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/>
        </p:nvSpPr>
        <p:spPr>
          <a:xfrm>
            <a:off x="5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2" tIns="47897" rIns="95792" bIns="47897" rtlCol="0" anchor="ctr"/>
          <a:lstStyle/>
          <a:p>
            <a:pPr algn="ctr"/>
            <a:r>
              <a:rPr lang="fr-FR" sz="1875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/>
        </p:nvSpPr>
        <p:spPr>
          <a:xfrm>
            <a:off x="1113036" y="6158144"/>
            <a:ext cx="10376440" cy="339104"/>
          </a:xfrm>
          <a:prstGeom prst="rect">
            <a:avLst/>
          </a:prstGeom>
          <a:noFill/>
        </p:spPr>
        <p:txBody>
          <a:bodyPr wrap="square" lIns="95792" tIns="47897" rIns="95792" bIns="47897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125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125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5"/>
            <a:ext cx="4673600" cy="108205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96024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75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75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126" name="Picture 6" descr="FORMATIONS CCISM | Faxinfo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2"/>
          <a:stretch/>
        </p:blipFill>
        <p:spPr bwMode="auto">
          <a:xfrm>
            <a:off x="356" y="745217"/>
            <a:ext cx="12191645" cy="587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881099" y="1630413"/>
            <a:ext cx="10515600" cy="95996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50"/>
            </a:lvl1pPr>
            <a:lvl2pPr>
              <a:lnSpc>
                <a:spcPct val="100000"/>
              </a:lnSpc>
              <a:spcBef>
                <a:spcPts val="0"/>
              </a:spcBef>
              <a:defRPr sz="1200"/>
            </a:lvl2pPr>
            <a:lvl3pPr>
              <a:lnSpc>
                <a:spcPct val="100000"/>
              </a:lnSpc>
              <a:spcBef>
                <a:spcPts val="0"/>
              </a:spcBef>
              <a:defRPr sz="1050"/>
            </a:lvl3pPr>
            <a:lvl4pPr marL="1257278" indent="-17961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900"/>
            </a:lvl4pPr>
            <a:lvl5pPr marL="1616499" indent="-17961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1" y="1067647"/>
            <a:ext cx="10565835" cy="31594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135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3151757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75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75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098" name="Picture 2" descr="White abstract background vector. Gray abstract. Modern design ...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4480"/>
            <a:ext cx="12192000" cy="59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289369" y="1067647"/>
            <a:ext cx="11705079" cy="3367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FontTx/>
              <a:buNone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289367" y="1630414"/>
            <a:ext cx="11705080" cy="1098467"/>
          </a:xfrm>
          <a:prstGeom prst="rect">
            <a:avLst/>
          </a:prstGeom>
          <a:noFill/>
        </p:spPr>
        <p:txBody>
          <a:bodyPr vert="horz" wrap="square" lIns="127723" tIns="63862" rIns="127723" bIns="63862" rtlCol="0">
            <a:sp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833" indent="-17961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055" indent="-179611">
              <a:lnSpc>
                <a:spcPct val="150000"/>
              </a:lnSpc>
              <a:spcBef>
                <a:spcPts val="0"/>
              </a:spcBef>
              <a:buSzPct val="150000"/>
              <a:buFont typeface="Wingdings" panose="05000000000000000000" pitchFamily="2" charset="2"/>
              <a:buChar char="§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7278" indent="-17961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6499" indent="-17961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330881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75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7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/>
        </p:nvSpPr>
        <p:spPr>
          <a:xfrm>
            <a:off x="6096002" y="2824705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800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684" y="1835151"/>
            <a:ext cx="5842000" cy="10820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304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75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75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2" tIns="47897" rIns="95792" bIns="47897" rtlCol="0" anchor="ctr"/>
          <a:lstStyle/>
          <a:p>
            <a:pPr algn="ctr"/>
            <a:r>
              <a:rPr lang="fr-FR" sz="1875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113036" y="6158144"/>
            <a:ext cx="10376440" cy="339104"/>
          </a:xfrm>
          <a:prstGeom prst="rect">
            <a:avLst/>
          </a:prstGeom>
          <a:noFill/>
        </p:spPr>
        <p:txBody>
          <a:bodyPr wrap="square" lIns="95792" tIns="47897" rIns="95792" bIns="47897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125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125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1" y="4801466"/>
            <a:ext cx="2139247" cy="186974"/>
          </a:xfrm>
          <a:prstGeom prst="rect">
            <a:avLst/>
          </a:prstGeo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9"/>
            <a:ext cx="5317067" cy="10820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9614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157189" y="6665912"/>
            <a:ext cx="837259" cy="384721"/>
          </a:xfrm>
        </p:spPr>
        <p:txBody>
          <a:bodyPr/>
          <a:lstStyle/>
          <a:p>
            <a:fld id="{4825D534-FC54-4832-9EAE-99E773F2EB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3918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5565" y="221858"/>
            <a:ext cx="5860499" cy="30468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3" y="1293437"/>
            <a:ext cx="10515600" cy="10820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157189" y="6665912"/>
            <a:ext cx="837259" cy="384721"/>
          </a:xfrm>
        </p:spPr>
        <p:txBody>
          <a:bodyPr/>
          <a:lstStyle/>
          <a:p>
            <a:fld id="{4825D534-FC54-4832-9EAE-99E773F2EB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942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6069" y="187267"/>
            <a:ext cx="9680601" cy="397018"/>
          </a:xfrm>
        </p:spPr>
        <p:txBody>
          <a:bodyPr/>
          <a:lstStyle>
            <a:lvl1pPr>
              <a:defRPr sz="2400" b="1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75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75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194" name="Picture 2" descr="This Light Blue Lines slide design can be suitable for tech ...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200" r="65484" b="3409"/>
          <a:stretch/>
        </p:blipFill>
        <p:spPr bwMode="auto">
          <a:xfrm>
            <a:off x="1" y="792480"/>
            <a:ext cx="965200" cy="576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This Light Blue Lines slide design can be suitable for tech ...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4" t="200" r="8976" b="2260"/>
          <a:stretch/>
        </p:blipFill>
        <p:spPr bwMode="auto">
          <a:xfrm>
            <a:off x="8671560" y="762984"/>
            <a:ext cx="3520440" cy="580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650239" y="945727"/>
            <a:ext cx="11344207" cy="4059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idx="1"/>
          </p:nvPr>
        </p:nvSpPr>
        <p:spPr>
          <a:xfrm>
            <a:off x="650239" y="1317993"/>
            <a:ext cx="11344207" cy="1283133"/>
          </a:xfrm>
          <a:prstGeom prst="rect">
            <a:avLst/>
          </a:prstGeom>
          <a:noFill/>
        </p:spPr>
        <p:txBody>
          <a:bodyPr vert="horz" wrap="square" lIns="127723" tIns="63862" rIns="127723" bIns="63862" rtlCol="0">
            <a:spAutoFit/>
          </a:bodyPr>
          <a:lstStyle>
            <a:lvl1pPr>
              <a:lnSpc>
                <a:spcPct val="15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833" indent="-179611">
              <a:lnSpc>
                <a:spcPct val="15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055" indent="-179611">
              <a:lnSpc>
                <a:spcPct val="1500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15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7278" indent="-17961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6499" indent="-17961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4021901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75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75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194" name="Picture 2" descr="This Light Blue Lines slide design can be suitable for tech ...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199" r="65484" b="3409"/>
          <a:stretch/>
        </p:blipFill>
        <p:spPr bwMode="auto">
          <a:xfrm>
            <a:off x="1" y="792480"/>
            <a:ext cx="965200" cy="576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This Light Blue Lines slide design can be suitable for tech ...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4" t="200" r="8976" b="2260"/>
          <a:stretch/>
        </p:blipFill>
        <p:spPr bwMode="auto">
          <a:xfrm>
            <a:off x="8671560" y="762984"/>
            <a:ext cx="3520440" cy="580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2"/>
          <p:cNvSpPr>
            <a:spLocks noGrp="1"/>
          </p:cNvSpPr>
          <p:nvPr>
            <p:ph idx="1"/>
          </p:nvPr>
        </p:nvSpPr>
        <p:spPr>
          <a:xfrm>
            <a:off x="650241" y="888569"/>
            <a:ext cx="11344207" cy="1283133"/>
          </a:xfrm>
          <a:prstGeom prst="rect">
            <a:avLst/>
          </a:prstGeom>
          <a:noFill/>
        </p:spPr>
        <p:txBody>
          <a:bodyPr vert="horz" wrap="square" lIns="127723" tIns="63862" rIns="127723" bIns="63862" rtlCol="0">
            <a:spAutoFit/>
          </a:bodyPr>
          <a:lstStyle>
            <a:lvl1pPr>
              <a:lnSpc>
                <a:spcPct val="15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833" indent="-179611">
              <a:lnSpc>
                <a:spcPct val="15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055" indent="-179611">
              <a:lnSpc>
                <a:spcPct val="1500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15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7278" indent="-17961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6499" indent="-17961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126069" y="187267"/>
            <a:ext cx="9680601" cy="397018"/>
          </a:xfrm>
        </p:spPr>
        <p:txBody>
          <a:bodyPr/>
          <a:lstStyle>
            <a:lvl1pPr>
              <a:defRPr sz="2400" b="1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92026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75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75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-156409"/>
            <a:ext cx="12192000" cy="9828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2" tIns="47897" rIns="95792" bIns="47897" rtlCol="0" anchor="ctr"/>
          <a:lstStyle/>
          <a:p>
            <a:pPr algn="ctr"/>
            <a:r>
              <a:rPr lang="en-US" sz="187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899582"/>
            <a:ext cx="12192000" cy="9828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2" tIns="47897" rIns="95792" bIns="47897" rtlCol="0" anchor="ctr"/>
          <a:lstStyle/>
          <a:p>
            <a:pPr algn="ctr"/>
            <a:r>
              <a:rPr lang="en-US" sz="187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Picture 2" descr="This Light Blue Lines slide design can be suitable for tech ...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200" r="65484" b="3409"/>
          <a:stretch/>
        </p:blipFill>
        <p:spPr bwMode="auto">
          <a:xfrm>
            <a:off x="1" y="-156409"/>
            <a:ext cx="965200" cy="703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6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7F314-8CB6-4CB4-B505-C1C423EB1C2C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3"/>
            <a:ext cx="10515600" cy="95996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50"/>
            </a:lvl1pPr>
            <a:lvl2pPr>
              <a:lnSpc>
                <a:spcPct val="100000"/>
              </a:lnSpc>
              <a:spcBef>
                <a:spcPts val="0"/>
              </a:spcBef>
              <a:defRPr sz="1200"/>
            </a:lvl2pPr>
            <a:lvl3pPr>
              <a:lnSpc>
                <a:spcPct val="100000"/>
              </a:lnSpc>
              <a:spcBef>
                <a:spcPts val="0"/>
              </a:spcBef>
              <a:defRPr sz="1050"/>
            </a:lvl3pPr>
            <a:lvl4pPr marL="1257278" indent="-17961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900"/>
            </a:lvl4pPr>
            <a:lvl5pPr marL="1616499" indent="-17961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1" y="1067647"/>
            <a:ext cx="10565835" cy="315946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5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2818163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7F314-8CB6-4CB4-B505-C1C423EB1C2C}" type="slidenum">
              <a:rPr lang="fr-FR" smtClean="0"/>
              <a:t>‹N°›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/>
        </p:nvSpPr>
        <p:spPr>
          <a:xfrm>
            <a:off x="6096002" y="2824705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800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684" y="1835151"/>
            <a:ext cx="5842000" cy="108205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659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157189" y="6665912"/>
            <a:ext cx="837259" cy="138499"/>
          </a:xfrm>
        </p:spPr>
        <p:txBody>
          <a:bodyPr/>
          <a:lstStyle/>
          <a:p>
            <a:fld id="{07A7F314-8CB6-4CB4-B505-C1C423EB1C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18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2" tIns="47897" rIns="95792" bIns="47897" rtlCol="0" anchor="ctr"/>
          <a:lstStyle/>
          <a:p>
            <a:pPr algn="ctr"/>
            <a:r>
              <a:rPr lang="fr-FR" sz="1875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pic>
        <p:nvPicPr>
          <p:cNvPr id="8" name="Picture 9" descr="cea_logo_small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35" y="1861050"/>
            <a:ext cx="2589696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0" name="Titre 3"/>
          <p:cNvSpPr txBox="1">
            <a:spLocks/>
          </p:cNvSpPr>
          <p:nvPr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95792" tIns="47897" rIns="95792" bIns="47897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75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113036" y="6158145"/>
            <a:ext cx="10376440" cy="339104"/>
          </a:xfrm>
          <a:prstGeom prst="rect">
            <a:avLst/>
          </a:prstGeom>
          <a:noFill/>
        </p:spPr>
        <p:txBody>
          <a:bodyPr wrap="square" lIns="95792" tIns="47897" rIns="95792" bIns="47897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125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125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3"/>
            <a:ext cx="8763803" cy="482145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25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24369" y="5122104"/>
            <a:ext cx="3922680" cy="264008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975" b="0">
                <a:solidFill>
                  <a:schemeClr val="bg1"/>
                </a:solidFill>
              </a:defRPr>
            </a:lvl1pPr>
          </a:lstStyle>
          <a:p>
            <a:pPr lvl="0"/>
            <a:fld id="{ED1C4103-FF01-4613-BB77-A54429AC18D2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13036" y="5469234"/>
            <a:ext cx="3922680" cy="315946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2019527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2" tIns="47897" rIns="95792" bIns="47897" rtlCol="0" anchor="ctr"/>
          <a:lstStyle/>
          <a:p>
            <a:pPr algn="ctr"/>
            <a:r>
              <a:rPr lang="fr-FR" sz="1875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pic>
        <p:nvPicPr>
          <p:cNvPr id="12" name="Picture 9" descr="cea_logo_small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35" y="1861050"/>
            <a:ext cx="2589696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3"/>
            <a:ext cx="8763803" cy="482145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25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95792" tIns="47897" rIns="95792" bIns="47897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75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/>
        </p:nvSpPr>
        <p:spPr>
          <a:xfrm>
            <a:off x="1113036" y="6158144"/>
            <a:ext cx="10376440" cy="339104"/>
          </a:xfrm>
          <a:prstGeom prst="rect">
            <a:avLst/>
          </a:prstGeom>
          <a:noFill/>
        </p:spPr>
        <p:txBody>
          <a:bodyPr wrap="square" lIns="95792" tIns="47897" rIns="95792" bIns="47897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125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125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4"/>
            <a:ext cx="3922680" cy="264008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975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3"/>
            <a:ext cx="3668184" cy="108205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15946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1155480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7F314-8CB6-4CB4-B505-C1C423EB1C2C}" type="slidenum">
              <a:rPr lang="fr-FR" smtClean="0"/>
              <a:t>‹N°›</a:t>
            </a:fld>
            <a:endParaRPr lang="fr-FR"/>
          </a:p>
        </p:txBody>
      </p:sp>
      <p:pic>
        <p:nvPicPr>
          <p:cNvPr id="4" name="Picture 1" descr="fondCEA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1" y="4801466"/>
            <a:ext cx="2139247" cy="186974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/>
        </p:nvSpPr>
        <p:spPr>
          <a:xfrm>
            <a:off x="5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2" tIns="47897" rIns="95792" bIns="47897" rtlCol="0" anchor="ctr"/>
          <a:lstStyle/>
          <a:p>
            <a:pPr algn="ctr"/>
            <a:r>
              <a:rPr lang="fr-FR" sz="1875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/>
        </p:nvSpPr>
        <p:spPr>
          <a:xfrm>
            <a:off x="1113036" y="6158144"/>
            <a:ext cx="10376440" cy="339104"/>
          </a:xfrm>
          <a:prstGeom prst="rect">
            <a:avLst/>
          </a:prstGeom>
          <a:noFill/>
        </p:spPr>
        <p:txBody>
          <a:bodyPr wrap="square" lIns="95792" tIns="47897" rIns="95792" bIns="47897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125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125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5"/>
            <a:ext cx="4673600" cy="108205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1111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7F314-8CB6-4CB4-B505-C1C423EB1C2C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3"/>
            <a:ext cx="10515600" cy="95996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50"/>
            </a:lvl1pPr>
            <a:lvl2pPr>
              <a:lnSpc>
                <a:spcPct val="100000"/>
              </a:lnSpc>
              <a:spcBef>
                <a:spcPts val="0"/>
              </a:spcBef>
              <a:defRPr sz="1200"/>
            </a:lvl2pPr>
            <a:lvl3pPr>
              <a:lnSpc>
                <a:spcPct val="100000"/>
              </a:lnSpc>
              <a:spcBef>
                <a:spcPts val="0"/>
              </a:spcBef>
              <a:defRPr sz="1050"/>
            </a:lvl3pPr>
            <a:lvl4pPr marL="1257278" indent="-17961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900"/>
            </a:lvl4pPr>
            <a:lvl5pPr marL="1616499" indent="-17961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1" y="1067647"/>
            <a:ext cx="10565835" cy="315946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5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2019588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7"/>
            <a:ext cx="10515600" cy="1082053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Modify mask text styles</a:t>
            </a:r>
          </a:p>
          <a:p>
            <a:pPr lvl="1"/>
            <a:r>
              <a:rPr lang="fr-FR" dirty="0"/>
              <a:t>Second level</a:t>
            </a:r>
          </a:p>
          <a:p>
            <a:pPr lvl="2"/>
            <a:r>
              <a:rPr lang="fr-FR" dirty="0"/>
              <a:t>Third level</a:t>
            </a:r>
          </a:p>
          <a:p>
            <a:pPr lvl="3"/>
            <a:r>
              <a:rPr lang="fr-FR" dirty="0"/>
              <a:t>Fourth level</a:t>
            </a:r>
          </a:p>
          <a:p>
            <a:pPr lvl="4"/>
            <a:r>
              <a:rPr lang="fr-FR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20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2" tIns="47897" rIns="95792" bIns="47897" rtlCol="0" anchor="ctr"/>
          <a:lstStyle/>
          <a:p>
            <a:pPr algn="ctr"/>
            <a:r>
              <a:rPr lang="en-US" sz="1875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5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2" tIns="47897" rIns="95792" bIns="47897" rtlCol="0" anchor="ctr"/>
          <a:lstStyle/>
          <a:p>
            <a:pPr algn="ctr"/>
            <a:r>
              <a:rPr lang="en-US" sz="1875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7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2" tIns="47897" rIns="95792" bIns="47897" rtlCol="0" anchor="ctr"/>
          <a:lstStyle/>
          <a:p>
            <a:pPr algn="ctr"/>
            <a:endParaRPr lang="en-US" sz="1875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C117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2" tIns="47897" rIns="95792" bIns="47897" rtlCol="0" anchor="ctr"/>
          <a:lstStyle/>
          <a:p>
            <a:pPr algn="ctr"/>
            <a:endParaRPr lang="en-US" sz="1875" dirty="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222503" y="6665910"/>
            <a:ext cx="837259" cy="138499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07A7F314-8CB6-4CB4-B505-C1C423EB1C2C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3" name="Picture 25" descr="cea_logo_typo2_small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9" y="224966"/>
            <a:ext cx="816452" cy="34648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9" y="233433"/>
            <a:ext cx="5860499" cy="304685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Change title style</a:t>
            </a:r>
          </a:p>
        </p:txBody>
      </p:sp>
      <p:sp>
        <p:nvSpPr>
          <p:cNvPr id="15" name="Espace réservé du texte 12"/>
          <p:cNvSpPr txBox="1">
            <a:spLocks/>
          </p:cNvSpPr>
          <p:nvPr/>
        </p:nvSpPr>
        <p:spPr>
          <a:xfrm>
            <a:off x="8791540" y="6666682"/>
            <a:ext cx="2111537" cy="114262"/>
          </a:xfrm>
          <a:prstGeom prst="rect">
            <a:avLst/>
          </a:prstGeom>
        </p:spPr>
        <p:txBody>
          <a:bodyPr wrap="square" lIns="54000" tIns="0" rIns="54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7F22B5-7D27-43F2-84DD-15A13BA901E0}" type="datetime4">
              <a:rPr lang="fr-FR" sz="825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23 mars 2026</a:t>
            </a:fld>
            <a:endParaRPr lang="fr-FR" sz="825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3"/>
            <a:ext cx="5509931" cy="161583"/>
          </a:xfrm>
          <a:prstGeom prst="rect">
            <a:avLst/>
          </a:prstGeom>
        </p:spPr>
        <p:txBody>
          <a:bodyPr wrap="square" lIns="54000" tIns="0" rIns="54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75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French Atomic Energy and Alternative Energies Commission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615290" y="6658218"/>
            <a:ext cx="447289" cy="126958"/>
          </a:xfrm>
          <a:prstGeom prst="rect">
            <a:avLst/>
          </a:prstGeom>
          <a:noFill/>
        </p:spPr>
        <p:txBody>
          <a:bodyPr wrap="none" lIns="54000" tIns="0" rIns="54000" bIns="0" rtlCol="0">
            <a:spAutoFit/>
          </a:bodyPr>
          <a:lstStyle/>
          <a:p>
            <a:r>
              <a:rPr lang="fr-FR" sz="825" dirty="0">
                <a:latin typeface="Calibri" panose="020F0502020204030204" pitchFamily="34" charset="0"/>
              </a:rPr>
              <a:t>T. </a:t>
            </a:r>
            <a:r>
              <a:rPr lang="fr-FR" sz="825" dirty="0" err="1">
                <a:latin typeface="Calibri" panose="020F0502020204030204" pitchFamily="34" charset="0"/>
              </a:rPr>
              <a:t>Herin</a:t>
            </a:r>
            <a:endParaRPr lang="fr-FR" sz="825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08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6" r:id="rId12"/>
    <p:sldLayoutId id="2147483678" r:id="rId13"/>
    <p:sldLayoutId id="2147483679" r:id="rId14"/>
    <p:sldLayoutId id="2147483680" r:id="rId15"/>
  </p:sldLayoutIdLst>
  <p:hf sldNum="0" hdr="0" ftr="0" dt="0"/>
  <p:txStyles>
    <p:titleStyle>
      <a:lvl1pPr marL="0" algn="l" defTabSz="718444" rtl="0" eaLnBrk="1" latinLnBrk="0" hangingPunct="1">
        <a:lnSpc>
          <a:spcPct val="80000"/>
        </a:lnSpc>
        <a:spcBef>
          <a:spcPct val="0"/>
        </a:spcBef>
        <a:buNone/>
        <a:defRPr lang="fr-FR" sz="165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179611" indent="-179611" algn="l" defTabSz="718444" rtl="0" eaLnBrk="1" latinLnBrk="0" hangingPunct="1">
        <a:lnSpc>
          <a:spcPct val="90000"/>
        </a:lnSpc>
        <a:spcBef>
          <a:spcPts val="786"/>
        </a:spcBef>
        <a:buClr>
          <a:srgbClr val="548235"/>
        </a:buClr>
        <a:buSzPct val="80000"/>
        <a:buFont typeface="Wingdings 3" panose="05040102010807070707" pitchFamily="18" charset="2"/>
        <a:buChar char=""/>
        <a:defRPr sz="135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538833" indent="-179611" algn="l" defTabSz="718444" rtl="0" eaLnBrk="1" latinLnBrk="0" hangingPunct="1">
        <a:lnSpc>
          <a:spcPct val="90000"/>
        </a:lnSpc>
        <a:spcBef>
          <a:spcPts val="393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898055" indent="-179611" algn="l" defTabSz="718444" rtl="0" eaLnBrk="1" latinLnBrk="0" hangingPunct="1">
        <a:lnSpc>
          <a:spcPct val="90000"/>
        </a:lnSpc>
        <a:spcBef>
          <a:spcPts val="393"/>
        </a:spcBef>
        <a:buClr>
          <a:srgbClr val="548235"/>
        </a:buClr>
        <a:buFont typeface="Wingdings" panose="05000000000000000000" pitchFamily="2" charset="2"/>
        <a:buChar char="§"/>
        <a:defRPr sz="105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257278" indent="-179611" algn="l" defTabSz="718444" rtl="0" eaLnBrk="1" latinLnBrk="0" hangingPunct="1">
        <a:lnSpc>
          <a:spcPct val="90000"/>
        </a:lnSpc>
        <a:spcBef>
          <a:spcPts val="393"/>
        </a:spcBef>
        <a:buClr>
          <a:srgbClr val="548235"/>
        </a:buClr>
        <a:buFont typeface="Calibri" panose="020F0502020204030204" pitchFamily="34" charset="0"/>
        <a:buChar char="-"/>
        <a:defRPr sz="9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1616499" indent="-179611" algn="l" defTabSz="718444" rtl="0" eaLnBrk="1" latinLnBrk="0" hangingPunct="1">
        <a:lnSpc>
          <a:spcPct val="90000"/>
        </a:lnSpc>
        <a:spcBef>
          <a:spcPts val="393"/>
        </a:spcBef>
        <a:buClr>
          <a:srgbClr val="548235"/>
        </a:buClr>
        <a:buFont typeface="Wingdings" panose="05000000000000000000" pitchFamily="2" charset="2"/>
        <a:buChar char="§"/>
        <a:defRPr sz="9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1975721" indent="-179611" algn="l" defTabSz="718444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334944" indent="-179611" algn="l" defTabSz="718444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694165" indent="-179611" algn="l" defTabSz="718444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3053387" indent="-179611" algn="l" defTabSz="718444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844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59222" algn="l" defTabSz="71844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718444" algn="l" defTabSz="71844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77666" algn="l" defTabSz="71844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436888" algn="l" defTabSz="71844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96111" algn="l" defTabSz="71844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155332" algn="l" defTabSz="71844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14554" algn="l" defTabSz="71844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873777" algn="l" defTabSz="71844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25820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2" tIns="47897" rIns="95792" bIns="47897" rtlCol="0" anchor="ctr"/>
          <a:lstStyle/>
          <a:p>
            <a:pPr algn="ctr"/>
            <a:r>
              <a:rPr lang="en-US" sz="1875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5" y="-25706"/>
            <a:ext cx="12191999" cy="791941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2" tIns="47897" rIns="95792" bIns="47897" rtlCol="0" anchor="ctr"/>
          <a:lstStyle/>
          <a:p>
            <a:pPr algn="ctr"/>
            <a:r>
              <a:rPr lang="en-US" sz="1875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7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2" tIns="47897" rIns="95792" bIns="47897" rtlCol="0" anchor="ctr"/>
          <a:lstStyle/>
          <a:p>
            <a:pPr algn="ctr"/>
            <a:endParaRPr lang="en-US" sz="1875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C117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2" tIns="47897" rIns="95792" bIns="47897" rtlCol="0" anchor="ctr"/>
          <a:lstStyle/>
          <a:p>
            <a:pPr algn="ctr"/>
            <a:endParaRPr lang="en-US" sz="1875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9" y="6665909"/>
            <a:ext cx="837259" cy="115416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75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7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25" descr="cea_logo_typo2_small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9" y="224966"/>
            <a:ext cx="816452" cy="34648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9" y="233433"/>
            <a:ext cx="5860499" cy="304685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Change title style</a:t>
            </a:r>
          </a:p>
        </p:txBody>
      </p:sp>
      <p:sp>
        <p:nvSpPr>
          <p:cNvPr id="15" name="Espace réservé du texte 12"/>
          <p:cNvSpPr txBox="1">
            <a:spLocks/>
          </p:cNvSpPr>
          <p:nvPr/>
        </p:nvSpPr>
        <p:spPr>
          <a:xfrm>
            <a:off x="8791540" y="6666682"/>
            <a:ext cx="2111537" cy="114262"/>
          </a:xfrm>
          <a:prstGeom prst="rect">
            <a:avLst/>
          </a:prstGeom>
        </p:spPr>
        <p:txBody>
          <a:bodyPr wrap="square" lIns="54000" tIns="0" rIns="54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825" dirty="0">
                <a:solidFill>
                  <a:schemeClr val="tx1"/>
                </a:solidFill>
              </a:rPr>
              <a:t>February 26, </a:t>
            </a:r>
            <a:r>
              <a:rPr lang="fr-FR" sz="825" baseline="0" dirty="0">
                <a:solidFill>
                  <a:schemeClr val="tx1"/>
                </a:solidFill>
              </a:rPr>
              <a:t>2024 </a:t>
            </a:r>
            <a:endParaRPr lang="fr-FR" sz="825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46708"/>
            <a:ext cx="5509931" cy="161583"/>
          </a:xfrm>
          <a:prstGeom prst="rect">
            <a:avLst/>
          </a:prstGeom>
        </p:spPr>
        <p:txBody>
          <a:bodyPr wrap="square" lIns="54000" tIns="0" rIns="54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75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Thesis defense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615289" y="6692943"/>
            <a:ext cx="421641" cy="126958"/>
          </a:xfrm>
          <a:prstGeom prst="rect">
            <a:avLst/>
          </a:prstGeom>
          <a:noFill/>
        </p:spPr>
        <p:txBody>
          <a:bodyPr wrap="none" lIns="54000" tIns="0" rIns="54000" bIns="0" rtlCol="0">
            <a:spAutoFit/>
          </a:bodyPr>
          <a:lstStyle/>
          <a:p>
            <a:r>
              <a:rPr lang="fr-FR" sz="825" dirty="0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7"/>
            <a:ext cx="10515600" cy="1082053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Modify mask text styles</a:t>
            </a:r>
          </a:p>
          <a:p>
            <a:pPr lvl="1"/>
            <a:r>
              <a:rPr lang="fr-FR" dirty="0"/>
              <a:t>Second level</a:t>
            </a:r>
          </a:p>
          <a:p>
            <a:pPr lvl="2"/>
            <a:r>
              <a:rPr lang="fr-FR" dirty="0"/>
              <a:t>Third level</a:t>
            </a:r>
          </a:p>
          <a:p>
            <a:pPr lvl="3"/>
            <a:r>
              <a:rPr lang="fr-FR" dirty="0"/>
              <a:t>Fourth level</a:t>
            </a:r>
          </a:p>
          <a:p>
            <a:pPr lvl="4"/>
            <a:r>
              <a:rPr lang="fr-FR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70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9" r:id="rId3"/>
    <p:sldLayoutId id="2147483684" r:id="rId4"/>
    <p:sldLayoutId id="2147483690" r:id="rId5"/>
    <p:sldLayoutId id="2147483691" r:id="rId6"/>
    <p:sldLayoutId id="2147483685" r:id="rId7"/>
    <p:sldLayoutId id="2147483686" r:id="rId8"/>
    <p:sldLayoutId id="2147483687" r:id="rId9"/>
    <p:sldLayoutId id="2147483688" r:id="rId10"/>
  </p:sldLayoutIdLst>
  <p:hf sldNum="0" hdr="0" ftr="0" dt="0"/>
  <p:txStyles>
    <p:titleStyle>
      <a:lvl1pPr marL="0" algn="l" defTabSz="718444" rtl="0" eaLnBrk="1" latinLnBrk="0" hangingPunct="1">
        <a:lnSpc>
          <a:spcPct val="80000"/>
        </a:lnSpc>
        <a:spcBef>
          <a:spcPct val="0"/>
        </a:spcBef>
        <a:buNone/>
        <a:defRPr lang="fr-FR" sz="165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179611" indent="-179611" algn="l" defTabSz="718444" rtl="0" eaLnBrk="1" latinLnBrk="0" hangingPunct="1">
        <a:lnSpc>
          <a:spcPct val="90000"/>
        </a:lnSpc>
        <a:spcBef>
          <a:spcPts val="786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35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538833" indent="-179611" algn="l" defTabSz="718444" rtl="0" eaLnBrk="1" latinLnBrk="0" hangingPunct="1">
        <a:lnSpc>
          <a:spcPct val="90000"/>
        </a:lnSpc>
        <a:spcBef>
          <a:spcPts val="393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898055" indent="-179611" algn="l" defTabSz="718444" rtl="0" eaLnBrk="1" latinLnBrk="0" hangingPunct="1">
        <a:lnSpc>
          <a:spcPct val="90000"/>
        </a:lnSpc>
        <a:spcBef>
          <a:spcPts val="393"/>
        </a:spcBef>
        <a:buClr>
          <a:srgbClr val="548235"/>
        </a:buClr>
        <a:buFont typeface="Wingdings" panose="05000000000000000000" pitchFamily="2" charset="2"/>
        <a:buChar char="§"/>
        <a:defRPr sz="105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257278" indent="-179611" algn="l" defTabSz="718444" rtl="0" eaLnBrk="1" latinLnBrk="0" hangingPunct="1">
        <a:lnSpc>
          <a:spcPct val="90000"/>
        </a:lnSpc>
        <a:spcBef>
          <a:spcPts val="393"/>
        </a:spcBef>
        <a:buClr>
          <a:srgbClr val="548235"/>
        </a:buClr>
        <a:buFont typeface="Calibri" panose="020F0502020204030204" pitchFamily="34" charset="0"/>
        <a:buChar char="-"/>
        <a:defRPr sz="9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1616499" indent="-179611" algn="l" defTabSz="718444" rtl="0" eaLnBrk="1" latinLnBrk="0" hangingPunct="1">
        <a:lnSpc>
          <a:spcPct val="90000"/>
        </a:lnSpc>
        <a:spcBef>
          <a:spcPts val="393"/>
        </a:spcBef>
        <a:buClr>
          <a:srgbClr val="548235"/>
        </a:buClr>
        <a:buFont typeface="Wingdings" panose="05000000000000000000" pitchFamily="2" charset="2"/>
        <a:buChar char="§"/>
        <a:defRPr sz="9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1975721" indent="-179611" algn="l" defTabSz="718444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334944" indent="-179611" algn="l" defTabSz="718444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694165" indent="-179611" algn="l" defTabSz="718444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3053387" indent="-179611" algn="l" defTabSz="718444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844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59222" algn="l" defTabSz="71844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718444" algn="l" defTabSz="71844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77666" algn="l" defTabSz="71844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436888" algn="l" defTabSz="71844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96111" algn="l" defTabSz="71844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155332" algn="l" defTabSz="71844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14554" algn="l" defTabSz="71844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873777" algn="l" defTabSz="71844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65392"/>
            <a:ext cx="12192000" cy="2945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2" tIns="47897" rIns="95792" bIns="47897" rtlCol="0" anchor="ctr"/>
          <a:lstStyle/>
          <a:p>
            <a:pPr algn="ctr"/>
            <a:r>
              <a:rPr lang="en-US" sz="187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" y="-25707"/>
            <a:ext cx="12191999" cy="7919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2" tIns="47897" rIns="95792" bIns="47897" rtlCol="0" anchor="ctr"/>
          <a:lstStyle/>
          <a:p>
            <a:pPr algn="ctr"/>
            <a:r>
              <a:rPr lang="en-US" sz="187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44981" y="6573561"/>
            <a:ext cx="1347023" cy="28932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2" tIns="47897" rIns="95792" bIns="47897" rtlCol="0" anchor="ctr"/>
          <a:lstStyle/>
          <a:p>
            <a:pPr algn="ctr"/>
            <a:endParaRPr lang="en-US" sz="1875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9" y="6665909"/>
            <a:ext cx="837259" cy="115416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fld id="{53F0B3ED-4F75-49BF-B028-1A262D3A6E64}" type="slidenum">
              <a:rPr lang="fr-FR" sz="750" smtClean="0">
                <a:solidFill>
                  <a:schemeClr val="bg1"/>
                </a:solidFill>
                <a:ea typeface="Arial" charset="0"/>
              </a:rPr>
              <a:t>‹N°›</a:t>
            </a:fld>
            <a:endParaRPr lang="fr-FR" sz="750" dirty="0">
              <a:solidFill>
                <a:schemeClr val="bg1"/>
              </a:solidFill>
              <a:ea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9" y="233433"/>
            <a:ext cx="9680601" cy="304685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Change title style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8869" y="6587989"/>
            <a:ext cx="5509931" cy="228973"/>
          </a:xfrm>
          <a:prstGeom prst="rect">
            <a:avLst/>
          </a:prstGeom>
        </p:spPr>
        <p:txBody>
          <a:bodyPr wrap="square" lIns="54000" tIns="0" rIns="54000" bIns="0">
            <a:spAutoFit/>
          </a:bodyPr>
          <a:lstStyle/>
          <a:p>
            <a:pPr marL="0" marR="0" lvl="0" indent="0" algn="l" defTabSz="638617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Atelier Accélérateurs, Jeudi 26 mars 2026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7"/>
            <a:ext cx="10515600" cy="1082053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Modify mask text styles</a:t>
            </a:r>
          </a:p>
          <a:p>
            <a:pPr lvl="1"/>
            <a:r>
              <a:rPr lang="fr-FR" dirty="0"/>
              <a:t>Second level</a:t>
            </a:r>
          </a:p>
          <a:p>
            <a:pPr lvl="2"/>
            <a:r>
              <a:rPr lang="fr-FR" dirty="0"/>
              <a:t>Third level</a:t>
            </a:r>
          </a:p>
          <a:p>
            <a:pPr lvl="3"/>
            <a:r>
              <a:rPr lang="fr-FR" dirty="0"/>
              <a:t>Fourth level</a:t>
            </a:r>
          </a:p>
          <a:p>
            <a:pPr lvl="4"/>
            <a:r>
              <a:rPr lang="fr-FR" dirty="0"/>
              <a:t>Fifth level</a:t>
            </a:r>
          </a:p>
        </p:txBody>
      </p:sp>
      <p:pic>
        <p:nvPicPr>
          <p:cNvPr id="1026" name="Picture 2" descr="Download Université Paris Saclay Logo PNG and Vector (PDF, SVG, Ai, EPS ...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8" t="29878" r="9473" b="24859"/>
          <a:stretch/>
        </p:blipFill>
        <p:spPr bwMode="auto">
          <a:xfrm>
            <a:off x="11276320" y="404537"/>
            <a:ext cx="929766" cy="3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EDF logo histoire et signification, evolution, symbole EDF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059" y="-28695"/>
            <a:ext cx="904289" cy="43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11266" name="Picture 2" descr="Cea Cesta Paris Saclay | Olys Engineerin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4" t="11620" r="27333" b="11935"/>
          <a:stretch/>
        </p:blipFill>
        <p:spPr bwMode="auto">
          <a:xfrm>
            <a:off x="-7441" y="-39423"/>
            <a:ext cx="799561" cy="79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541" y="-31683"/>
            <a:ext cx="818172" cy="77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5" r:id="rId3"/>
  </p:sldLayoutIdLst>
  <p:hf sldNum="0" hdr="0" ftr="0" dt="0"/>
  <p:txStyles>
    <p:titleStyle>
      <a:lvl1pPr marL="0" algn="l" defTabSz="718444" rtl="0" eaLnBrk="1" latinLnBrk="0" hangingPunct="1">
        <a:lnSpc>
          <a:spcPct val="80000"/>
        </a:lnSpc>
        <a:spcBef>
          <a:spcPct val="0"/>
        </a:spcBef>
        <a:buNone/>
        <a:defRPr lang="fr-FR" sz="1650" b="1" kern="1200" cap="none" baseline="0" dirty="0">
          <a:solidFill>
            <a:schemeClr val="bg2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9611" indent="-179611" algn="l" defTabSz="718444" rtl="0" eaLnBrk="1" latinLnBrk="0" hangingPunct="1">
        <a:lnSpc>
          <a:spcPct val="90000"/>
        </a:lnSpc>
        <a:spcBef>
          <a:spcPts val="786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350" b="1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833" indent="-179611" algn="l" defTabSz="718444" rtl="0" eaLnBrk="1" latinLnBrk="0" hangingPunct="1">
        <a:lnSpc>
          <a:spcPct val="90000"/>
        </a:lnSpc>
        <a:spcBef>
          <a:spcPts val="393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898055" indent="-179611" algn="l" defTabSz="718444" rtl="0" eaLnBrk="1" latinLnBrk="0" hangingPunct="1">
        <a:lnSpc>
          <a:spcPct val="90000"/>
        </a:lnSpc>
        <a:spcBef>
          <a:spcPts val="393"/>
        </a:spcBef>
        <a:buClr>
          <a:srgbClr val="548235"/>
        </a:buClr>
        <a:buFont typeface="Wingdings" panose="05000000000000000000" pitchFamily="2" charset="2"/>
        <a:buChar char="§"/>
        <a:defRPr sz="105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257278" indent="-179611" algn="l" defTabSz="718444" rtl="0" eaLnBrk="1" latinLnBrk="0" hangingPunct="1">
        <a:lnSpc>
          <a:spcPct val="90000"/>
        </a:lnSpc>
        <a:spcBef>
          <a:spcPts val="393"/>
        </a:spcBef>
        <a:buClr>
          <a:srgbClr val="548235"/>
        </a:buClr>
        <a:buFont typeface="Calibri" panose="020F0502020204030204" pitchFamily="34" charset="0"/>
        <a:buChar char="-"/>
        <a:defRPr sz="9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1616499" indent="-179611" algn="l" defTabSz="718444" rtl="0" eaLnBrk="1" latinLnBrk="0" hangingPunct="1">
        <a:lnSpc>
          <a:spcPct val="90000"/>
        </a:lnSpc>
        <a:spcBef>
          <a:spcPts val="393"/>
        </a:spcBef>
        <a:buClr>
          <a:srgbClr val="548235"/>
        </a:buClr>
        <a:buFont typeface="Wingdings" panose="05000000000000000000" pitchFamily="2" charset="2"/>
        <a:buChar char="§"/>
        <a:defRPr sz="9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1975721" indent="-179611" algn="l" defTabSz="718444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334944" indent="-179611" algn="l" defTabSz="718444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694165" indent="-179611" algn="l" defTabSz="718444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3053387" indent="-179611" algn="l" defTabSz="718444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844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59222" algn="l" defTabSz="71844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718444" algn="l" defTabSz="71844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77666" algn="l" defTabSz="71844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436888" algn="l" defTabSz="71844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96111" algn="l" defTabSz="71844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155332" algn="l" defTabSz="71844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14554" algn="l" defTabSz="71844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873777" algn="l" defTabSz="71844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65392"/>
            <a:ext cx="12192000" cy="2945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2" tIns="47897" rIns="95792" bIns="47897" rtlCol="0" anchor="ctr"/>
          <a:lstStyle/>
          <a:p>
            <a:pPr algn="ctr"/>
            <a:r>
              <a:rPr lang="en-US" sz="187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2" y="-25707"/>
            <a:ext cx="12191999" cy="7919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2" tIns="47897" rIns="95792" bIns="47897" rtlCol="0" anchor="ctr"/>
          <a:lstStyle/>
          <a:p>
            <a:pPr algn="ctr"/>
            <a:r>
              <a:rPr lang="en-US" sz="187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44981" y="6573561"/>
            <a:ext cx="1347023" cy="28932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2" tIns="47897" rIns="95792" bIns="47897" rtlCol="0" anchor="ctr"/>
          <a:lstStyle/>
          <a:p>
            <a:pPr algn="ctr"/>
            <a:endParaRPr lang="en-US" sz="1875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9" y="6665909"/>
            <a:ext cx="837259" cy="115416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fld id="{53F0B3ED-4F75-49BF-B028-1A262D3A6E64}" type="slidenum">
              <a:rPr lang="fr-FR" sz="750" smtClean="0">
                <a:solidFill>
                  <a:schemeClr val="bg1"/>
                </a:solidFill>
                <a:ea typeface="Arial" charset="0"/>
              </a:rPr>
              <a:t>‹N°›</a:t>
            </a:fld>
            <a:endParaRPr lang="fr-FR" sz="750" dirty="0">
              <a:solidFill>
                <a:schemeClr val="bg1"/>
              </a:solidFill>
              <a:ea typeface="Arial" charset="0"/>
            </a:endParaRPr>
          </a:p>
        </p:txBody>
      </p:sp>
      <p:sp>
        <p:nvSpPr>
          <p:cNvPr id="15" name="Espace réservé du texte 12"/>
          <p:cNvSpPr txBox="1">
            <a:spLocks/>
          </p:cNvSpPr>
          <p:nvPr/>
        </p:nvSpPr>
        <p:spPr>
          <a:xfrm>
            <a:off x="8480793" y="6656452"/>
            <a:ext cx="2111537" cy="138499"/>
          </a:xfrm>
          <a:prstGeom prst="rect">
            <a:avLst/>
          </a:prstGeom>
        </p:spPr>
        <p:txBody>
          <a:bodyPr wrap="square" lIns="54000" tIns="0" rIns="54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26, </a:t>
            </a:r>
            <a:r>
              <a:rPr lang="fr-FR" sz="1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endParaRPr lang="fr-FR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587989"/>
            <a:ext cx="5509931" cy="190758"/>
          </a:xfrm>
          <a:prstGeom prst="rect">
            <a:avLst/>
          </a:prstGeom>
        </p:spPr>
        <p:txBody>
          <a:bodyPr wrap="square" lIns="54000" tIns="0" rIns="54000" bIns="0">
            <a:spAutoFit/>
          </a:bodyPr>
          <a:lstStyle/>
          <a:p>
            <a:pPr marL="0" marR="0" lvl="0" indent="0" algn="l" defTabSz="638617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Thibaut </a:t>
            </a:r>
            <a:r>
              <a:rPr lang="fr-FR" sz="10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Herin </a:t>
            </a:r>
            <a:r>
              <a:rPr lang="fr-FR" sz="1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thesis defense</a:t>
            </a:r>
            <a:endParaRPr lang="fr-F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253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marL="0" algn="l" defTabSz="718444" rtl="0" eaLnBrk="1" latinLnBrk="0" hangingPunct="1">
        <a:lnSpc>
          <a:spcPct val="80000"/>
        </a:lnSpc>
        <a:spcBef>
          <a:spcPct val="0"/>
        </a:spcBef>
        <a:buNone/>
        <a:defRPr lang="fr-FR" sz="1650" b="1" kern="1200" cap="none" baseline="0" dirty="0">
          <a:solidFill>
            <a:schemeClr val="bg2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9611" indent="-179611" algn="l" defTabSz="718444" rtl="0" eaLnBrk="1" latinLnBrk="0" hangingPunct="1">
        <a:lnSpc>
          <a:spcPct val="90000"/>
        </a:lnSpc>
        <a:spcBef>
          <a:spcPts val="786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350" b="1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833" indent="-179611" algn="l" defTabSz="718444" rtl="0" eaLnBrk="1" latinLnBrk="0" hangingPunct="1">
        <a:lnSpc>
          <a:spcPct val="90000"/>
        </a:lnSpc>
        <a:spcBef>
          <a:spcPts val="393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898055" indent="-179611" algn="l" defTabSz="718444" rtl="0" eaLnBrk="1" latinLnBrk="0" hangingPunct="1">
        <a:lnSpc>
          <a:spcPct val="90000"/>
        </a:lnSpc>
        <a:spcBef>
          <a:spcPts val="393"/>
        </a:spcBef>
        <a:buClr>
          <a:srgbClr val="548235"/>
        </a:buClr>
        <a:buFont typeface="Wingdings" panose="05000000000000000000" pitchFamily="2" charset="2"/>
        <a:buChar char="§"/>
        <a:defRPr sz="105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257278" indent="-179611" algn="l" defTabSz="718444" rtl="0" eaLnBrk="1" latinLnBrk="0" hangingPunct="1">
        <a:lnSpc>
          <a:spcPct val="90000"/>
        </a:lnSpc>
        <a:spcBef>
          <a:spcPts val="393"/>
        </a:spcBef>
        <a:buClr>
          <a:srgbClr val="548235"/>
        </a:buClr>
        <a:buFont typeface="Calibri" panose="020F0502020204030204" pitchFamily="34" charset="0"/>
        <a:buChar char="-"/>
        <a:defRPr sz="9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1616499" indent="-179611" algn="l" defTabSz="718444" rtl="0" eaLnBrk="1" latinLnBrk="0" hangingPunct="1">
        <a:lnSpc>
          <a:spcPct val="90000"/>
        </a:lnSpc>
        <a:spcBef>
          <a:spcPts val="393"/>
        </a:spcBef>
        <a:buClr>
          <a:srgbClr val="548235"/>
        </a:buClr>
        <a:buFont typeface="Wingdings" panose="05000000000000000000" pitchFamily="2" charset="2"/>
        <a:buChar char="§"/>
        <a:defRPr sz="9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1975721" indent="-179611" algn="l" defTabSz="718444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334944" indent="-179611" algn="l" defTabSz="718444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694165" indent="-179611" algn="l" defTabSz="718444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3053387" indent="-179611" algn="l" defTabSz="718444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844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59222" algn="l" defTabSz="71844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718444" algn="l" defTabSz="71844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77666" algn="l" defTabSz="71844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436888" algn="l" defTabSz="71844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96111" algn="l" defTabSz="71844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155332" algn="l" defTabSz="71844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14554" algn="l" defTabSz="71844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873777" algn="l" defTabSz="71844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sophie.le-caer@cea.fr" TargetMode="Externa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8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7.tif"/><Relationship Id="rId4" Type="http://schemas.openxmlformats.org/officeDocument/2006/relationships/image" Target="../media/image46.t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0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3.xml"/><Relationship Id="rId6" Type="http://schemas.openxmlformats.org/officeDocument/2006/relationships/image" Target="NULL"/><Relationship Id="rId11" Type="http://schemas.openxmlformats.org/officeDocument/2006/relationships/image" Target="../media/image50.png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47.png"/><Relationship Id="rId9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4.xml"/><Relationship Id="rId4" Type="http://schemas.openxmlformats.org/officeDocument/2006/relationships/image" Target="../media/image9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5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8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6.xml"/><Relationship Id="rId4" Type="http://schemas.openxmlformats.org/officeDocument/2006/relationships/image" Target="../media/image60.t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tiff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6.png"/><Relationship Id="rId7" Type="http://schemas.microsoft.com/office/2007/relationships/hdphoto" Target="../media/hdphoto2.wdp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4.xml"/><Relationship Id="rId6" Type="http://schemas.openxmlformats.org/officeDocument/2006/relationships/image" Target="../media/image28.png"/><Relationship Id="rId11" Type="http://schemas.openxmlformats.org/officeDocument/2006/relationships/comments" Target="../comments/comment1.xml"/><Relationship Id="rId5" Type="http://schemas.microsoft.com/office/2007/relationships/hdphoto" Target="../media/hdphoto1.wdp"/><Relationship Id="rId10" Type="http://schemas.openxmlformats.org/officeDocument/2006/relationships/image" Target="../media/image29.png"/><Relationship Id="rId4" Type="http://schemas.openxmlformats.org/officeDocument/2006/relationships/image" Target="../media/image27.png"/><Relationship Id="rId9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6.xml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1407813" y="6543416"/>
            <a:ext cx="431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390370" y="1269897"/>
            <a:ext cx="9846643" cy="1874345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>
            <a:lvl1pPr marL="0" algn="l" defTabSz="71844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FR" sz="2400" b="1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600" dirty="0"/>
              <a:t>Delayed Molecular Hydrogen Production in </a:t>
            </a:r>
            <a:r>
              <a:rPr lang="en-US" sz="3600" dirty="0" err="1"/>
              <a:t>Portlandite</a:t>
            </a:r>
            <a:r>
              <a:rPr lang="en-US" sz="3600" dirty="0"/>
              <a:t> Under Irradiation: Reaction Mechanisms and Consequences for the Storage of Radioactive Waste</a:t>
            </a:r>
            <a:endParaRPr lang="en-GB" sz="3600" dirty="0"/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2523108" y="3338720"/>
            <a:ext cx="7765006" cy="1929464"/>
          </a:xfrm>
          <a:prstGeom prst="rect">
            <a:avLst/>
          </a:prstGeom>
          <a:noFill/>
        </p:spPr>
        <p:txBody>
          <a:bodyPr vert="horz" wrap="square" lIns="127723" tIns="63862" rIns="127723" bIns="63862" rtlCol="0">
            <a:spAutoFit/>
          </a:bodyPr>
          <a:lstStyle>
            <a:lvl1pPr marL="179611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38833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98055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15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57278" indent="-179611" algn="l" defTabSz="7184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9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616499" indent="-179611" algn="l" defTabSz="7184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9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975721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4944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4165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3387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0" dirty="0"/>
              <a:t>Thibaut Herin, </a:t>
            </a:r>
            <a:r>
              <a:rPr lang="en-GB" sz="2000" b="0" dirty="0" err="1"/>
              <a:t>Stéphane</a:t>
            </a:r>
            <a:r>
              <a:rPr lang="en-GB" sz="2000" b="0" dirty="0"/>
              <a:t> </a:t>
            </a:r>
            <a:r>
              <a:rPr lang="en-GB" sz="2000" b="0" dirty="0" err="1"/>
              <a:t>Poyet</a:t>
            </a:r>
            <a:r>
              <a:rPr lang="en-GB" sz="2000" b="0" dirty="0"/>
              <a:t>, Pascal </a:t>
            </a:r>
            <a:r>
              <a:rPr lang="en-GB" sz="2000" b="0" dirty="0" err="1"/>
              <a:t>Bouniol</a:t>
            </a:r>
            <a:r>
              <a:rPr lang="en-GB" sz="2000" b="0" dirty="0"/>
              <a:t>, </a:t>
            </a:r>
            <a:r>
              <a:rPr lang="en-GB" sz="2000" b="0" u="sng" dirty="0"/>
              <a:t>Sophie Le </a:t>
            </a:r>
            <a:r>
              <a:rPr lang="en-GB" sz="2000" b="0" u="sng" dirty="0" err="1"/>
              <a:t>Caër</a:t>
            </a:r>
            <a:endParaRPr lang="en-GB" sz="2000" b="0" u="sng" dirty="0"/>
          </a:p>
          <a:p>
            <a:pPr marL="0" indent="0" algn="ctr">
              <a:buNone/>
            </a:pPr>
            <a:r>
              <a:rPr lang="en-GB" sz="2000" b="0" dirty="0"/>
              <a:t>CEA/</a:t>
            </a:r>
            <a:r>
              <a:rPr lang="en-GB" sz="2000" b="0" dirty="0" err="1"/>
              <a:t>Saclay</a:t>
            </a:r>
            <a:r>
              <a:rPr lang="en-GB" sz="2000" b="0" dirty="0"/>
              <a:t>, 91191 Gif-sur-Yvette, France</a:t>
            </a:r>
          </a:p>
          <a:p>
            <a:pPr marL="0" indent="0" algn="ctr">
              <a:buNone/>
            </a:pPr>
            <a:r>
              <a:rPr lang="en-GB" sz="2000" b="0" dirty="0">
                <a:hlinkClick r:id="rId2"/>
              </a:rPr>
              <a:t>sophie.le-caer@cea.fr</a:t>
            </a:r>
            <a:endParaRPr lang="en-GB" sz="2000" b="0" dirty="0"/>
          </a:p>
          <a:p>
            <a:pPr marL="0" indent="0" algn="ctr">
              <a:buNone/>
            </a:pPr>
            <a:endParaRPr lang="en-GB" b="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73" y="5093687"/>
            <a:ext cx="1972671" cy="115674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241" y="5013272"/>
            <a:ext cx="2656572" cy="131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8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73"/>
    </mc:Choice>
    <mc:Fallback xmlns:a14="http://schemas.microsoft.com/office/drawing/2010/main" xmlns="">
      <p:transition spd="slow" advTm="2707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andful Of Gray Cement Powder Stock Photo - Image of mixture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3" t="15568" r="6373" b="8492"/>
          <a:stretch/>
        </p:blipFill>
        <p:spPr bwMode="auto">
          <a:xfrm>
            <a:off x="1256702" y="1498194"/>
            <a:ext cx="1857737" cy="117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3557858" y="1233721"/>
            <a:ext cx="20805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50 - 65 % Ca</a:t>
            </a:r>
            <a:r>
              <a:rPr lang="fr-FR" sz="15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fr-FR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SiO</a:t>
            </a:r>
            <a:r>
              <a:rPr lang="fr-FR" sz="15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endParaRPr lang="fr-FR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564534" y="1578297"/>
            <a:ext cx="20805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15 - 20 % Ca</a:t>
            </a:r>
            <a:r>
              <a:rPr lang="fr-FR" sz="15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SiO</a:t>
            </a:r>
            <a:r>
              <a:rPr lang="fr-FR" sz="15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fr-FR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557858" y="1922581"/>
            <a:ext cx="20805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5 - 15 % Ca</a:t>
            </a:r>
            <a:r>
              <a:rPr lang="fr-FR" sz="15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fr-FR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</a:t>
            </a:r>
            <a:r>
              <a:rPr lang="fr-FR" sz="15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fr-FR" sz="15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557858" y="2267158"/>
            <a:ext cx="20805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5 - 10 % Ca</a:t>
            </a:r>
            <a:r>
              <a:rPr lang="fr-FR" sz="15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AlFeO</a:t>
            </a:r>
            <a:r>
              <a:rPr lang="fr-FR" sz="15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Multiplication 14"/>
          <p:cNvSpPr/>
          <p:nvPr/>
        </p:nvSpPr>
        <p:spPr>
          <a:xfrm>
            <a:off x="5557990" y="2242680"/>
            <a:ext cx="333067" cy="348197"/>
          </a:xfrm>
          <a:prstGeom prst="mathMultiply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Multiplication 16"/>
          <p:cNvSpPr/>
          <p:nvPr/>
        </p:nvSpPr>
        <p:spPr>
          <a:xfrm>
            <a:off x="5554204" y="1894483"/>
            <a:ext cx="333067" cy="348197"/>
          </a:xfrm>
          <a:prstGeom prst="mathMultiply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5613183" y="1196296"/>
            <a:ext cx="215107" cy="277793"/>
            <a:chOff x="5473617" y="1440324"/>
            <a:chExt cx="286809" cy="370390"/>
          </a:xfrm>
        </p:grpSpPr>
        <p:sp>
          <p:nvSpPr>
            <p:cNvPr id="27" name="Rectangle 26"/>
            <p:cNvSpPr/>
            <p:nvPr/>
          </p:nvSpPr>
          <p:spPr>
            <a:xfrm rot="7570275">
              <a:off x="5528559" y="1578847"/>
              <a:ext cx="370390" cy="93344"/>
            </a:xfrm>
            <a:prstGeom prst="rect">
              <a:avLst/>
            </a:prstGeom>
            <a:solidFill>
              <a:srgbClr val="00B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 rot="13079535">
              <a:off x="5473617" y="1629153"/>
              <a:ext cx="133585" cy="85127"/>
            </a:xfrm>
            <a:prstGeom prst="rect">
              <a:avLst/>
            </a:prstGeom>
            <a:solidFill>
              <a:srgbClr val="00B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Flèche droite 20"/>
          <p:cNvSpPr/>
          <p:nvPr/>
        </p:nvSpPr>
        <p:spPr>
          <a:xfrm>
            <a:off x="6245489" y="1233721"/>
            <a:ext cx="922965" cy="130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7700585" y="833472"/>
            <a:ext cx="4138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Portlandite: Ca(OH)</a:t>
            </a:r>
            <a:r>
              <a:rPr lang="fr-FR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l">
              <a:lnSpc>
                <a:spcPct val="150000"/>
              </a:lnSpc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C-S-H: (CaO</a:t>
            </a:r>
            <a:r>
              <a:rPr lang="fr-FR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1.70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)SiO</a:t>
            </a:r>
            <a:r>
              <a:rPr lang="fr-FR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(H</a:t>
            </a:r>
            <a:r>
              <a:rPr lang="fr-FR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O)</a:t>
            </a:r>
            <a:r>
              <a:rPr lang="fr-FR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1.80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783143" y="852050"/>
            <a:ext cx="1421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composition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287526" y="889947"/>
            <a:ext cx="1827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i="1" dirty="0">
                <a:latin typeface="Arial" panose="020B0604020202020204" pitchFamily="34" charset="0"/>
                <a:cs typeface="Arial" panose="020B0604020202020204" pitchFamily="34" charset="0"/>
              </a:rPr>
              <a:t>Portland cement</a:t>
            </a:r>
          </a:p>
        </p:txBody>
      </p:sp>
      <p:sp>
        <p:nvSpPr>
          <p:cNvPr id="47" name="Multiplication 46"/>
          <p:cNvSpPr/>
          <p:nvPr/>
        </p:nvSpPr>
        <p:spPr>
          <a:xfrm>
            <a:off x="5554203" y="1522395"/>
            <a:ext cx="333067" cy="348197"/>
          </a:xfrm>
          <a:prstGeom prst="mathMultiply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6302476" y="871449"/>
            <a:ext cx="894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+ water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Modeling cement paste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915626" y="3000973"/>
            <a:ext cx="4289490" cy="3527375"/>
            <a:chOff x="915626" y="3000973"/>
            <a:chExt cx="4289490" cy="3527375"/>
          </a:xfrm>
        </p:grpSpPr>
        <p:sp>
          <p:nvSpPr>
            <p:cNvPr id="33" name="ZoneTexte 32"/>
            <p:cNvSpPr txBox="1"/>
            <p:nvPr/>
          </p:nvSpPr>
          <p:spPr>
            <a:xfrm>
              <a:off x="2481899" y="3000973"/>
              <a:ext cx="1167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800" dirty="0">
                  <a:latin typeface="Arial" panose="020B0604020202020204" pitchFamily="34" charset="0"/>
                  <a:cs typeface="Arial" panose="020B0604020202020204" pitchFamily="34" charset="0"/>
                </a:rPr>
                <a:t>Ca(OH)</a:t>
              </a:r>
              <a:r>
                <a:rPr lang="fr-FR" sz="1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grpSp>
          <p:nvGrpSpPr>
            <p:cNvPr id="8" name="Groupe 7"/>
            <p:cNvGrpSpPr/>
            <p:nvPr/>
          </p:nvGrpSpPr>
          <p:grpSpPr>
            <a:xfrm>
              <a:off x="915626" y="3401647"/>
              <a:ext cx="4289490" cy="3126701"/>
              <a:chOff x="915626" y="3401647"/>
              <a:chExt cx="4289490" cy="3126701"/>
            </a:xfrm>
          </p:grpSpPr>
          <p:pic>
            <p:nvPicPr>
              <p:cNvPr id="32" name="Image 3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1700297" y="2787902"/>
                <a:ext cx="2731163" cy="3958653"/>
              </a:xfrm>
              <a:prstGeom prst="rect">
                <a:avLst/>
              </a:prstGeom>
            </p:spPr>
          </p:pic>
          <p:sp>
            <p:nvSpPr>
              <p:cNvPr id="6" name="ZoneTexte 5"/>
              <p:cNvSpPr txBox="1"/>
              <p:nvPr/>
            </p:nvSpPr>
            <p:spPr>
              <a:xfrm flipH="1">
                <a:off x="915626" y="6159016"/>
                <a:ext cx="4289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Nonat </a:t>
                </a:r>
                <a:r>
                  <a:rPr lang="fr-FR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A. Chapter 2: Hydration of cements. In: La durabilité des bétons (2e Edition). Presses de l'Ecole Nationale des Ponts et Chaussées; </a:t>
                </a:r>
                <a:r>
                  <a:rPr lang="fr-FR" sz="9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2008</a:t>
                </a:r>
                <a:r>
                  <a:rPr lang="fr-FR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. p. 35.</a:t>
                </a:r>
              </a:p>
            </p:txBody>
          </p:sp>
        </p:grpSp>
      </p:grpSp>
      <p:grpSp>
        <p:nvGrpSpPr>
          <p:cNvPr id="9" name="Groupe 8"/>
          <p:cNvGrpSpPr/>
          <p:nvPr/>
        </p:nvGrpSpPr>
        <p:grpSpPr>
          <a:xfrm>
            <a:off x="6923008" y="2275323"/>
            <a:ext cx="4916069" cy="4121034"/>
            <a:chOff x="6923008" y="2275323"/>
            <a:chExt cx="4916069" cy="4121034"/>
          </a:xfrm>
        </p:grpSpPr>
        <p:sp>
          <p:nvSpPr>
            <p:cNvPr id="43" name="ZoneTexte 42"/>
            <p:cNvSpPr txBox="1"/>
            <p:nvPr/>
          </p:nvSpPr>
          <p:spPr>
            <a:xfrm>
              <a:off x="8382982" y="2275323"/>
              <a:ext cx="2364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800" dirty="0">
                  <a:latin typeface="Arial" panose="020B0604020202020204" pitchFamily="34" charset="0"/>
                  <a:cs typeface="Arial" panose="020B0604020202020204" pitchFamily="34" charset="0"/>
                </a:rPr>
                <a:t>C-S-H cement</a:t>
              </a:r>
              <a:endParaRPr lang="fr-FR" sz="18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1" name="Image 40"/>
            <p:cNvPicPr/>
            <p:nvPr/>
          </p:nvPicPr>
          <p:blipFill rotWithShape="1">
            <a:blip r:embed="rId6"/>
            <a:srcRect b="4602"/>
            <a:stretch/>
          </p:blipFill>
          <p:spPr bwMode="auto">
            <a:xfrm>
              <a:off x="6923008" y="2644655"/>
              <a:ext cx="4916069" cy="338237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7" name="ZoneTexte 36"/>
            <p:cNvSpPr txBox="1"/>
            <p:nvPr/>
          </p:nvSpPr>
          <p:spPr>
            <a:xfrm flipH="1">
              <a:off x="7420618" y="6027025"/>
              <a:ext cx="42894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Allen A.J., Thomas J.J., Jennings H.M. Composition and density of nanoscale calcium - silicate - hydrate in cement. </a:t>
              </a:r>
              <a:r>
                <a:rPr lang="en-GB" sz="900" i="1" dirty="0">
                  <a:latin typeface="Arial" panose="020B0604020202020204" pitchFamily="34" charset="0"/>
                  <a:cs typeface="Arial" panose="020B0604020202020204" pitchFamily="34" charset="0"/>
                </a:rPr>
                <a:t>Nat Mater 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VOL 6. </a:t>
              </a:r>
              <a:r>
                <a:rPr lang="en-GB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2007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;6:311-6.</a:t>
              </a:r>
              <a:endParaRPr lang="fr-FR" sz="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ZoneTexte 38"/>
          <p:cNvSpPr txBox="1"/>
          <p:nvPr/>
        </p:nvSpPr>
        <p:spPr>
          <a:xfrm>
            <a:off x="11407813" y="6531841"/>
            <a:ext cx="431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" name="Ellipse 1"/>
          <p:cNvSpPr/>
          <p:nvPr/>
        </p:nvSpPr>
        <p:spPr>
          <a:xfrm>
            <a:off x="7420618" y="833472"/>
            <a:ext cx="2683502" cy="480374"/>
          </a:xfrm>
          <a:prstGeom prst="ellipse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1718620" y="2909045"/>
            <a:ext cx="2683502" cy="461259"/>
          </a:xfrm>
          <a:prstGeom prst="ellipse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519672" y="2068580"/>
            <a:ext cx="5522976" cy="4459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Image 35" descr="C:\Users\TH264906\Desktop\Data\Article Ca(OH)2\Figure article\figure article\Structure Ca(OH)2 Vesta.png"/>
          <p:cNvPicPr/>
          <p:nvPr/>
        </p:nvPicPr>
        <p:blipFill>
          <a:blip r:embed="rId7"/>
          <a:stretch>
            <a:fillRect/>
          </a:stretch>
        </p:blipFill>
        <p:spPr bwMode="auto">
          <a:xfrm>
            <a:off x="7217047" y="3220730"/>
            <a:ext cx="3773789" cy="28486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668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335"/>
    </mc:Choice>
    <mc:Fallback xmlns:a14="http://schemas.microsoft.com/office/drawing/2010/main" xmlns="">
      <p:transition spd="slow" advTm="102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1" grpId="0" animBg="1"/>
      <p:bldP spid="29" grpId="0"/>
      <p:bldP spid="47" grpId="0" animBg="1"/>
      <p:bldP spid="45" grpId="0"/>
      <p:bldP spid="2" grpId="0" animBg="1"/>
      <p:bldP spid="34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Ellipse 44">
            <a:extLst>
              <a:ext uri="{FF2B5EF4-FFF2-40B4-BE49-F238E27FC236}">
                <a16:creationId xmlns:a16="http://schemas.microsoft.com/office/drawing/2014/main" id="{E1F52990-B427-D6F8-0FF0-9EDA9FB877C3}"/>
              </a:ext>
            </a:extLst>
          </p:cNvPr>
          <p:cNvSpPr/>
          <p:nvPr/>
        </p:nvSpPr>
        <p:spPr>
          <a:xfrm>
            <a:off x="1612972" y="1326196"/>
            <a:ext cx="2158929" cy="2155394"/>
          </a:xfrm>
          <a:prstGeom prst="ellipse">
            <a:avLst/>
          </a:prstGeom>
          <a:gradFill flip="none" rotWithShape="1">
            <a:gsLst>
              <a:gs pos="84000">
                <a:schemeClr val="accent1">
                  <a:lumMod val="8000"/>
                  <a:lumOff val="92000"/>
                </a:schemeClr>
              </a:gs>
              <a:gs pos="17000">
                <a:schemeClr val="accent1">
                  <a:lumMod val="45000"/>
                  <a:lumOff val="55000"/>
                </a:schemeClr>
              </a:gs>
              <a:gs pos="49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A5694F3D-2612-2241-6236-BFA4455BAB17}"/>
              </a:ext>
            </a:extLst>
          </p:cNvPr>
          <p:cNvSpPr/>
          <p:nvPr/>
        </p:nvSpPr>
        <p:spPr>
          <a:xfrm>
            <a:off x="2108272" y="1791816"/>
            <a:ext cx="1178418" cy="1222082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A5694F3D-2612-2241-6236-BFA4455BAB17}"/>
              </a:ext>
            </a:extLst>
          </p:cNvPr>
          <p:cNvSpPr/>
          <p:nvPr/>
        </p:nvSpPr>
        <p:spPr>
          <a:xfrm>
            <a:off x="5179131" y="1822281"/>
            <a:ext cx="1178418" cy="1222082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lèche droite 47"/>
          <p:cNvSpPr/>
          <p:nvPr/>
        </p:nvSpPr>
        <p:spPr>
          <a:xfrm>
            <a:off x="3973832" y="2264111"/>
            <a:ext cx="1003369" cy="2036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3685414" y="1598468"/>
            <a:ext cx="1578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Desorption treatment</a:t>
            </a:r>
          </a:p>
        </p:txBody>
      </p:sp>
      <p:sp>
        <p:nvSpPr>
          <p:cNvPr id="50" name="Flèche droite 49"/>
          <p:cNvSpPr/>
          <p:nvPr/>
        </p:nvSpPr>
        <p:spPr>
          <a:xfrm>
            <a:off x="3973832" y="2264111"/>
            <a:ext cx="1003369" cy="2036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2142278" y="2158416"/>
            <a:ext cx="110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Solid particle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1727182" y="1444580"/>
            <a:ext cx="1930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Adsorbed water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5218183" y="2157761"/>
            <a:ext cx="110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Solid particle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Water </a:t>
            </a:r>
            <a:r>
              <a:rPr lang="fr-FR" dirty="0" err="1"/>
              <a:t>re-adsorption </a:t>
            </a:r>
            <a:r>
              <a:rPr lang="fr-FR" dirty="0"/>
              <a:t>kinetics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1407813" y="6531841"/>
            <a:ext cx="431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41236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26"/>
    </mc:Choice>
    <mc:Fallback xmlns:a16="http://schemas.microsoft.com/office/drawing/2014/main" xmlns="">
      <p:transition spd="slow" advTm="1892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851" y="3616119"/>
            <a:ext cx="4039142" cy="2965485"/>
          </a:xfrm>
          <a:prstGeom prst="rect">
            <a:avLst/>
          </a:prstGeom>
        </p:spPr>
      </p:pic>
      <p:sp>
        <p:nvSpPr>
          <p:cNvPr id="28" name="Ellipse 27">
            <a:extLst>
              <a:ext uri="{FF2B5EF4-FFF2-40B4-BE49-F238E27FC236}">
                <a16:creationId xmlns:a16="http://schemas.microsoft.com/office/drawing/2014/main" id="{E1F52990-B427-D6F8-0FF0-9EDA9FB877C3}"/>
              </a:ext>
            </a:extLst>
          </p:cNvPr>
          <p:cNvSpPr/>
          <p:nvPr/>
        </p:nvSpPr>
        <p:spPr>
          <a:xfrm>
            <a:off x="1612972" y="1326196"/>
            <a:ext cx="2158929" cy="2155394"/>
          </a:xfrm>
          <a:prstGeom prst="ellipse">
            <a:avLst/>
          </a:prstGeom>
          <a:gradFill flip="none" rotWithShape="1">
            <a:gsLst>
              <a:gs pos="84000">
                <a:schemeClr val="accent1">
                  <a:lumMod val="8000"/>
                  <a:lumOff val="92000"/>
                </a:schemeClr>
              </a:gs>
              <a:gs pos="17000">
                <a:schemeClr val="accent1">
                  <a:lumMod val="45000"/>
                  <a:lumOff val="55000"/>
                </a:schemeClr>
              </a:gs>
              <a:gs pos="49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A5694F3D-2612-2241-6236-BFA4455BAB17}"/>
              </a:ext>
            </a:extLst>
          </p:cNvPr>
          <p:cNvSpPr/>
          <p:nvPr/>
        </p:nvSpPr>
        <p:spPr>
          <a:xfrm>
            <a:off x="2108272" y="1791816"/>
            <a:ext cx="1178418" cy="1222082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A5694F3D-2612-2241-6236-BFA4455BAB17}"/>
              </a:ext>
            </a:extLst>
          </p:cNvPr>
          <p:cNvSpPr/>
          <p:nvPr/>
        </p:nvSpPr>
        <p:spPr>
          <a:xfrm>
            <a:off x="5179131" y="1822281"/>
            <a:ext cx="1178418" cy="1222082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3973832" y="2264111"/>
            <a:ext cx="1003369" cy="2036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685414" y="1598468"/>
            <a:ext cx="1578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Desorption treatment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399843" y="1304614"/>
            <a:ext cx="1947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Air exposure</a:t>
            </a:r>
          </a:p>
        </p:txBody>
      </p:sp>
      <p:grpSp>
        <p:nvGrpSpPr>
          <p:cNvPr id="85" name="Groupe 84"/>
          <p:cNvGrpSpPr/>
          <p:nvPr/>
        </p:nvGrpSpPr>
        <p:grpSpPr>
          <a:xfrm rot="20542707">
            <a:off x="8476364" y="1188001"/>
            <a:ext cx="311473" cy="252901"/>
            <a:chOff x="5633065" y="4079620"/>
            <a:chExt cx="311473" cy="252901"/>
          </a:xfrm>
        </p:grpSpPr>
        <p:sp>
          <p:nvSpPr>
            <p:cNvPr id="86" name="Ellipse 85"/>
            <p:cNvSpPr/>
            <p:nvPr/>
          </p:nvSpPr>
          <p:spPr>
            <a:xfrm>
              <a:off x="5686025" y="4142772"/>
              <a:ext cx="204235" cy="1897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Ellipse 86"/>
            <p:cNvSpPr/>
            <p:nvPr/>
          </p:nvSpPr>
          <p:spPr>
            <a:xfrm>
              <a:off x="5633065" y="4081970"/>
              <a:ext cx="108795" cy="1018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Ellipse 87"/>
            <p:cNvSpPr/>
            <p:nvPr/>
          </p:nvSpPr>
          <p:spPr>
            <a:xfrm>
              <a:off x="5835743" y="4079620"/>
              <a:ext cx="108795" cy="1018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9" name="Groupe 88"/>
          <p:cNvGrpSpPr/>
          <p:nvPr/>
        </p:nvGrpSpPr>
        <p:grpSpPr>
          <a:xfrm rot="14681346">
            <a:off x="9338177" y="1355664"/>
            <a:ext cx="311473" cy="252901"/>
            <a:chOff x="5633065" y="4079620"/>
            <a:chExt cx="311473" cy="252901"/>
          </a:xfrm>
        </p:grpSpPr>
        <p:sp>
          <p:nvSpPr>
            <p:cNvPr id="90" name="Ellipse 89"/>
            <p:cNvSpPr/>
            <p:nvPr/>
          </p:nvSpPr>
          <p:spPr>
            <a:xfrm>
              <a:off x="5686025" y="4142772"/>
              <a:ext cx="204235" cy="1897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Ellipse 90"/>
            <p:cNvSpPr/>
            <p:nvPr/>
          </p:nvSpPr>
          <p:spPr>
            <a:xfrm>
              <a:off x="5633065" y="4081970"/>
              <a:ext cx="108795" cy="1018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Ellipse 91"/>
            <p:cNvSpPr/>
            <p:nvPr/>
          </p:nvSpPr>
          <p:spPr>
            <a:xfrm>
              <a:off x="5835743" y="4079620"/>
              <a:ext cx="108795" cy="1018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3" name="Groupe 92"/>
          <p:cNvGrpSpPr/>
          <p:nvPr/>
        </p:nvGrpSpPr>
        <p:grpSpPr>
          <a:xfrm rot="17767236">
            <a:off x="9736156" y="2072640"/>
            <a:ext cx="311473" cy="252901"/>
            <a:chOff x="5633065" y="4079620"/>
            <a:chExt cx="311473" cy="252901"/>
          </a:xfrm>
        </p:grpSpPr>
        <p:sp>
          <p:nvSpPr>
            <p:cNvPr id="94" name="Ellipse 93"/>
            <p:cNvSpPr/>
            <p:nvPr/>
          </p:nvSpPr>
          <p:spPr>
            <a:xfrm>
              <a:off x="5686025" y="4142772"/>
              <a:ext cx="204235" cy="1897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Ellipse 94"/>
            <p:cNvSpPr/>
            <p:nvPr/>
          </p:nvSpPr>
          <p:spPr>
            <a:xfrm>
              <a:off x="5633065" y="4081970"/>
              <a:ext cx="108795" cy="1018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Ellipse 95"/>
            <p:cNvSpPr/>
            <p:nvPr/>
          </p:nvSpPr>
          <p:spPr>
            <a:xfrm>
              <a:off x="5835743" y="4079620"/>
              <a:ext cx="108795" cy="1018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7" name="Groupe 96"/>
          <p:cNvGrpSpPr/>
          <p:nvPr/>
        </p:nvGrpSpPr>
        <p:grpSpPr>
          <a:xfrm rot="20542707">
            <a:off x="9625859" y="2948820"/>
            <a:ext cx="311473" cy="252901"/>
            <a:chOff x="5633065" y="4079620"/>
            <a:chExt cx="311473" cy="252901"/>
          </a:xfrm>
        </p:grpSpPr>
        <p:sp>
          <p:nvSpPr>
            <p:cNvPr id="98" name="Ellipse 97"/>
            <p:cNvSpPr/>
            <p:nvPr/>
          </p:nvSpPr>
          <p:spPr>
            <a:xfrm>
              <a:off x="5686025" y="4142772"/>
              <a:ext cx="204235" cy="1897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Ellipse 98"/>
            <p:cNvSpPr/>
            <p:nvPr/>
          </p:nvSpPr>
          <p:spPr>
            <a:xfrm>
              <a:off x="5633065" y="4081970"/>
              <a:ext cx="108795" cy="1018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Ellipse 99"/>
            <p:cNvSpPr/>
            <p:nvPr/>
          </p:nvSpPr>
          <p:spPr>
            <a:xfrm>
              <a:off x="5835743" y="4079620"/>
              <a:ext cx="108795" cy="1018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1" name="Groupe 100"/>
          <p:cNvGrpSpPr/>
          <p:nvPr/>
        </p:nvGrpSpPr>
        <p:grpSpPr>
          <a:xfrm rot="20542707">
            <a:off x="8424904" y="3295693"/>
            <a:ext cx="311473" cy="252901"/>
            <a:chOff x="5633065" y="4079620"/>
            <a:chExt cx="311473" cy="252901"/>
          </a:xfrm>
        </p:grpSpPr>
        <p:sp>
          <p:nvSpPr>
            <p:cNvPr id="102" name="Ellipse 101"/>
            <p:cNvSpPr/>
            <p:nvPr/>
          </p:nvSpPr>
          <p:spPr>
            <a:xfrm>
              <a:off x="5686025" y="4142772"/>
              <a:ext cx="204235" cy="1897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Ellipse 102"/>
            <p:cNvSpPr/>
            <p:nvPr/>
          </p:nvSpPr>
          <p:spPr>
            <a:xfrm>
              <a:off x="5633065" y="4081970"/>
              <a:ext cx="108795" cy="1018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Ellipse 103"/>
            <p:cNvSpPr/>
            <p:nvPr/>
          </p:nvSpPr>
          <p:spPr>
            <a:xfrm>
              <a:off x="5835743" y="4079620"/>
              <a:ext cx="108795" cy="1018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Groupe 104"/>
          <p:cNvGrpSpPr/>
          <p:nvPr/>
        </p:nvGrpSpPr>
        <p:grpSpPr>
          <a:xfrm rot="20542707">
            <a:off x="7607383" y="2784971"/>
            <a:ext cx="311473" cy="252901"/>
            <a:chOff x="5633065" y="4079620"/>
            <a:chExt cx="311473" cy="252901"/>
          </a:xfrm>
        </p:grpSpPr>
        <p:sp>
          <p:nvSpPr>
            <p:cNvPr id="106" name="Ellipse 105"/>
            <p:cNvSpPr/>
            <p:nvPr/>
          </p:nvSpPr>
          <p:spPr>
            <a:xfrm>
              <a:off x="5686025" y="4142772"/>
              <a:ext cx="204235" cy="1897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Ellipse 106"/>
            <p:cNvSpPr/>
            <p:nvPr/>
          </p:nvSpPr>
          <p:spPr>
            <a:xfrm>
              <a:off x="5633065" y="4081970"/>
              <a:ext cx="108795" cy="1018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Ellipse 107"/>
            <p:cNvSpPr/>
            <p:nvPr/>
          </p:nvSpPr>
          <p:spPr>
            <a:xfrm>
              <a:off x="5835743" y="4079620"/>
              <a:ext cx="108795" cy="1018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Groupe 108"/>
          <p:cNvGrpSpPr/>
          <p:nvPr/>
        </p:nvGrpSpPr>
        <p:grpSpPr>
          <a:xfrm rot="3279839">
            <a:off x="7583273" y="2173629"/>
            <a:ext cx="311473" cy="252901"/>
            <a:chOff x="5633065" y="4079620"/>
            <a:chExt cx="311473" cy="252901"/>
          </a:xfrm>
        </p:grpSpPr>
        <p:sp>
          <p:nvSpPr>
            <p:cNvPr id="110" name="Ellipse 109"/>
            <p:cNvSpPr/>
            <p:nvPr/>
          </p:nvSpPr>
          <p:spPr>
            <a:xfrm>
              <a:off x="5686025" y="4142772"/>
              <a:ext cx="204235" cy="1897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Ellipse 110"/>
            <p:cNvSpPr/>
            <p:nvPr/>
          </p:nvSpPr>
          <p:spPr>
            <a:xfrm>
              <a:off x="5633065" y="4081970"/>
              <a:ext cx="108795" cy="1018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Ellipse 111"/>
            <p:cNvSpPr/>
            <p:nvPr/>
          </p:nvSpPr>
          <p:spPr>
            <a:xfrm>
              <a:off x="5835743" y="4079620"/>
              <a:ext cx="108795" cy="1018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3" name="Ellipse 112">
            <a:extLst>
              <a:ext uri="{FF2B5EF4-FFF2-40B4-BE49-F238E27FC236}">
                <a16:creationId xmlns:a16="http://schemas.microsoft.com/office/drawing/2014/main" id="{E1F52990-B427-D6F8-0FF0-9EDA9FB877C3}"/>
              </a:ext>
            </a:extLst>
          </p:cNvPr>
          <p:cNvSpPr/>
          <p:nvPr/>
        </p:nvSpPr>
        <p:spPr>
          <a:xfrm>
            <a:off x="7762638" y="1343365"/>
            <a:ext cx="2158929" cy="2155394"/>
          </a:xfrm>
          <a:prstGeom prst="ellipse">
            <a:avLst/>
          </a:prstGeom>
          <a:gradFill flip="none" rotWithShape="1">
            <a:gsLst>
              <a:gs pos="84000">
                <a:schemeClr val="accent1">
                  <a:lumMod val="8000"/>
                  <a:lumOff val="92000"/>
                </a:schemeClr>
              </a:gs>
              <a:gs pos="17000">
                <a:schemeClr val="accent1">
                  <a:lumMod val="45000"/>
                  <a:lumOff val="55000"/>
                </a:schemeClr>
              </a:gs>
              <a:gs pos="49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A5694F3D-2612-2241-6236-BFA4455BAB17}"/>
              </a:ext>
            </a:extLst>
          </p:cNvPr>
          <p:cNvSpPr/>
          <p:nvPr/>
        </p:nvSpPr>
        <p:spPr>
          <a:xfrm>
            <a:off x="8257938" y="1808985"/>
            <a:ext cx="1178418" cy="1222082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Flèche courbée vers le bas 114"/>
          <p:cNvSpPr/>
          <p:nvPr/>
        </p:nvSpPr>
        <p:spPr>
          <a:xfrm>
            <a:off x="6244917" y="1685861"/>
            <a:ext cx="2065020" cy="2514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Flèche droite 115"/>
          <p:cNvSpPr/>
          <p:nvPr/>
        </p:nvSpPr>
        <p:spPr>
          <a:xfrm>
            <a:off x="3973832" y="2264111"/>
            <a:ext cx="1003369" cy="2036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ZoneTexte 117"/>
          <p:cNvSpPr txBox="1"/>
          <p:nvPr/>
        </p:nvSpPr>
        <p:spPr>
          <a:xfrm>
            <a:off x="2142278" y="2158416"/>
            <a:ext cx="110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Solid particle</a:t>
            </a:r>
          </a:p>
        </p:txBody>
      </p:sp>
      <p:sp>
        <p:nvSpPr>
          <p:cNvPr id="119" name="ZoneTexte 118"/>
          <p:cNvSpPr txBox="1"/>
          <p:nvPr/>
        </p:nvSpPr>
        <p:spPr>
          <a:xfrm>
            <a:off x="1727182" y="1444580"/>
            <a:ext cx="1930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Adsorbed water</a:t>
            </a:r>
          </a:p>
        </p:txBody>
      </p:sp>
      <p:sp>
        <p:nvSpPr>
          <p:cNvPr id="120" name="ZoneTexte 119"/>
          <p:cNvSpPr txBox="1"/>
          <p:nvPr/>
        </p:nvSpPr>
        <p:spPr>
          <a:xfrm>
            <a:off x="5218183" y="2157761"/>
            <a:ext cx="110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Solid particle</a:t>
            </a:r>
          </a:p>
        </p:txBody>
      </p:sp>
      <p:sp>
        <p:nvSpPr>
          <p:cNvPr id="121" name="ZoneTexte 120"/>
          <p:cNvSpPr txBox="1"/>
          <p:nvPr/>
        </p:nvSpPr>
        <p:spPr>
          <a:xfrm>
            <a:off x="8327412" y="2160724"/>
            <a:ext cx="110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Solid particle</a:t>
            </a:r>
          </a:p>
        </p:txBody>
      </p:sp>
      <p:sp>
        <p:nvSpPr>
          <p:cNvPr id="122" name="ZoneTexte 121"/>
          <p:cNvSpPr txBox="1"/>
          <p:nvPr/>
        </p:nvSpPr>
        <p:spPr>
          <a:xfrm>
            <a:off x="7876848" y="1452579"/>
            <a:ext cx="1930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Adsorbed water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915871" y="3599974"/>
            <a:ext cx="5627201" cy="2760974"/>
          </a:xfrm>
        </p:spPr>
        <p:txBody>
          <a:bodyPr/>
          <a:lstStyle/>
          <a:p>
            <a:r>
              <a:rPr lang="fr-FR" dirty="0"/>
              <a:t> Measurement of water </a:t>
            </a:r>
            <a:r>
              <a:rPr lang="fr-FR" dirty="0" err="1"/>
              <a:t>re-adsorption </a:t>
            </a:r>
            <a:r>
              <a:rPr lang="fr-FR" dirty="0"/>
              <a:t>kinetics</a:t>
            </a:r>
          </a:p>
          <a:p>
            <a:pPr lvl="1"/>
            <a:endParaRPr lang="fr-FR" sz="600" dirty="0"/>
          </a:p>
          <a:p>
            <a:pPr lvl="1"/>
            <a:r>
              <a:rPr lang="fr-FR" dirty="0"/>
              <a:t> Use of vapor sorption dynamics (VSD)</a:t>
            </a:r>
          </a:p>
          <a:p>
            <a:pPr lvl="1"/>
            <a:endParaRPr lang="fr-FR" sz="600" dirty="0"/>
          </a:p>
          <a:p>
            <a:pPr lvl="1"/>
            <a:r>
              <a:rPr lang="fr-FR" dirty="0"/>
              <a:t> Exposure of samples to a range of relative humidity 0-60%.</a:t>
            </a:r>
          </a:p>
          <a:p>
            <a:pPr lvl="1"/>
            <a:endParaRPr lang="fr-FR" sz="600" dirty="0"/>
          </a:p>
          <a:p>
            <a:pPr lvl="1"/>
            <a:r>
              <a:rPr lang="fr-FR" dirty="0"/>
              <a:t> Measuring mass change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11407813" y="6531841"/>
            <a:ext cx="431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Water </a:t>
            </a:r>
            <a:r>
              <a:rPr lang="fr-FR" dirty="0" err="1"/>
              <a:t>re-adsorption </a:t>
            </a:r>
            <a:r>
              <a:rPr lang="fr-FR" dirty="0"/>
              <a:t>kinetics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86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04"/>
    </mc:Choice>
    <mc:Fallback xmlns:a14="http://schemas.microsoft.com/office/drawing/2010/main" xmlns:a16="http://schemas.microsoft.com/office/drawing/2014/main" xmlns="">
      <p:transition spd="slow" advTm="476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4462 -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" y="-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05035 -0.0247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" y="-125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0.02049 -0.043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" y="-23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-0.05138 -0.024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-12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04444 0.013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" y="67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L -0.03004 0.0594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296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0.00486 0.063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1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/>
        </p:nvGrpSpPr>
        <p:grpSpPr>
          <a:xfrm>
            <a:off x="6809057" y="776809"/>
            <a:ext cx="4598756" cy="4920672"/>
            <a:chOff x="363489" y="1548545"/>
            <a:chExt cx="4728727" cy="4380602"/>
          </a:xfrm>
          <a:noFill/>
        </p:grpSpPr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9" t="-921" r="5334" b="18986"/>
            <a:stretch/>
          </p:blipFill>
          <p:spPr>
            <a:xfrm rot="5400000">
              <a:off x="-295192" y="2207226"/>
              <a:ext cx="4380602" cy="3063240"/>
            </a:xfrm>
            <a:prstGeom prst="rect">
              <a:avLst/>
            </a:prstGeom>
            <a:grpFill/>
          </p:spPr>
        </p:pic>
        <p:grpSp>
          <p:nvGrpSpPr>
            <p:cNvPr id="14" name="Groupe 13"/>
            <p:cNvGrpSpPr/>
            <p:nvPr/>
          </p:nvGrpSpPr>
          <p:grpSpPr>
            <a:xfrm>
              <a:off x="1790700" y="2153180"/>
              <a:ext cx="3301516" cy="3352706"/>
              <a:chOff x="1790700" y="2153180"/>
              <a:chExt cx="3301516" cy="3352706"/>
            </a:xfrm>
            <a:grpFill/>
          </p:grpSpPr>
          <p:sp>
            <p:nvSpPr>
              <p:cNvPr id="15" name="ZoneTexte 14"/>
              <p:cNvSpPr txBox="1"/>
              <p:nvPr/>
            </p:nvSpPr>
            <p:spPr>
              <a:xfrm>
                <a:off x="3518212" y="2153180"/>
                <a:ext cx="1574004" cy="465794"/>
              </a:xfrm>
              <a:prstGeom prst="rect">
                <a:avLst/>
              </a:prstGeom>
              <a:grp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Tightly-closed</a:t>
                </a: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valve</a:t>
                </a:r>
              </a:p>
            </p:txBody>
          </p:sp>
          <p:cxnSp>
            <p:nvCxnSpPr>
              <p:cNvPr id="16" name="Connecteur droit avec flèche 15"/>
              <p:cNvCxnSpPr>
                <a:stCxn id="15" idx="1"/>
              </p:cNvCxnSpPr>
              <p:nvPr/>
            </p:nvCxnSpPr>
            <p:spPr>
              <a:xfrm flipH="1">
                <a:off x="1790704" y="2386077"/>
                <a:ext cx="1727508" cy="320291"/>
              </a:xfrm>
              <a:prstGeom prst="straightConnector1">
                <a:avLst/>
              </a:prstGeom>
              <a:grpFill/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ZoneTexte 16"/>
              <p:cNvSpPr txBox="1"/>
              <p:nvPr/>
            </p:nvSpPr>
            <p:spPr>
              <a:xfrm>
                <a:off x="3477842" y="5106568"/>
                <a:ext cx="1427214" cy="273997"/>
              </a:xfrm>
              <a:prstGeom prst="rect">
                <a:avLst/>
              </a:prstGeom>
              <a:grp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powder</a:t>
                </a:r>
              </a:p>
            </p:txBody>
          </p:sp>
          <p:cxnSp>
            <p:nvCxnSpPr>
              <p:cNvPr id="18" name="Connecteur droit avec flèche 17"/>
              <p:cNvCxnSpPr>
                <a:stCxn id="17" idx="1"/>
              </p:cNvCxnSpPr>
              <p:nvPr/>
            </p:nvCxnSpPr>
            <p:spPr>
              <a:xfrm flipH="1">
                <a:off x="1790702" y="5243567"/>
                <a:ext cx="1687140" cy="262319"/>
              </a:xfrm>
              <a:prstGeom prst="straightConnector1">
                <a:avLst/>
              </a:prstGeom>
              <a:grpFill/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ZoneTexte 18"/>
              <p:cNvSpPr txBox="1"/>
              <p:nvPr/>
            </p:nvSpPr>
            <p:spPr>
              <a:xfrm>
                <a:off x="3500664" y="4256243"/>
                <a:ext cx="1297665" cy="465794"/>
              </a:xfrm>
              <a:prstGeom prst="rect">
                <a:avLst/>
              </a:prstGeom>
              <a:grp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1.6 bar </a:t>
                </a:r>
              </a:p>
              <a:p>
                <a:pPr algn="ctr"/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argon</a:t>
                </a:r>
              </a:p>
            </p:txBody>
          </p:sp>
          <p:cxnSp>
            <p:nvCxnSpPr>
              <p:cNvPr id="20" name="Connecteur droit avec flèche 19"/>
              <p:cNvCxnSpPr>
                <a:stCxn id="19" idx="1"/>
              </p:cNvCxnSpPr>
              <p:nvPr/>
            </p:nvCxnSpPr>
            <p:spPr>
              <a:xfrm flipH="1">
                <a:off x="1790707" y="4489140"/>
                <a:ext cx="1709957" cy="292349"/>
              </a:xfrm>
              <a:prstGeom prst="straightConnector1">
                <a:avLst/>
              </a:prstGeom>
              <a:grpFill/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ZoneTexte 20"/>
              <p:cNvSpPr txBox="1"/>
              <p:nvPr/>
            </p:nvSpPr>
            <p:spPr>
              <a:xfrm>
                <a:off x="3481705" y="3294596"/>
                <a:ext cx="1423350" cy="465794"/>
              </a:xfrm>
              <a:prstGeom prst="rect">
                <a:avLst/>
              </a:prstGeom>
              <a:grp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Ampoule </a:t>
                </a:r>
              </a:p>
              <a:p>
                <a:pPr algn="ctr"/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in glass</a:t>
                </a:r>
              </a:p>
            </p:txBody>
          </p:sp>
          <p:cxnSp>
            <p:nvCxnSpPr>
              <p:cNvPr id="22" name="Connecteur droit avec flèche 21"/>
              <p:cNvCxnSpPr/>
              <p:nvPr/>
            </p:nvCxnSpPr>
            <p:spPr>
              <a:xfrm flipH="1">
                <a:off x="1790700" y="3592270"/>
                <a:ext cx="1687143" cy="222827"/>
              </a:xfrm>
              <a:prstGeom prst="straightConnector1">
                <a:avLst/>
              </a:prstGeom>
              <a:grpFill/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Titre 1"/>
          <p:cNvSpPr>
            <a:spLocks noGrp="1"/>
          </p:cNvSpPr>
          <p:nvPr>
            <p:ph type="title"/>
          </p:nvPr>
        </p:nvSpPr>
        <p:spPr>
          <a:xfrm>
            <a:off x="1476589" y="187267"/>
            <a:ext cx="9680601" cy="397018"/>
          </a:xfrm>
        </p:spPr>
        <p:txBody>
          <a:bodyPr/>
          <a:lstStyle/>
          <a:p>
            <a:r>
              <a:rPr lang="fr-FR" sz="2400" dirty="0"/>
              <a:t>Measurement of H</a:t>
            </a:r>
            <a:r>
              <a:rPr lang="fr-FR" sz="2400" baseline="-25000" dirty="0"/>
              <a:t>2</a:t>
            </a:r>
          </a:p>
        </p:txBody>
      </p:sp>
      <p:sp>
        <p:nvSpPr>
          <p:cNvPr id="38" name="Espace réservé du contenu 1"/>
          <p:cNvSpPr txBox="1">
            <a:spLocks/>
          </p:cNvSpPr>
          <p:nvPr/>
        </p:nvSpPr>
        <p:spPr>
          <a:xfrm>
            <a:off x="911498" y="1022261"/>
            <a:ext cx="5061039" cy="4145455"/>
          </a:xfrm>
          <a:prstGeom prst="rect">
            <a:avLst/>
          </a:prstGeom>
          <a:noFill/>
        </p:spPr>
        <p:txBody>
          <a:bodyPr vert="horz" wrap="square" lIns="127723" tIns="63862" rIns="127723" bIns="63862" rtlCol="0">
            <a:spAutoFit/>
          </a:bodyPr>
          <a:lstStyle>
            <a:lvl1pPr marL="179611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38833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98055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15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57278" indent="-179611" algn="l" defTabSz="7184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9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616499" indent="-179611" algn="l" defTabSz="7184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9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975721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4944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4165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3387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 Sample preparation</a:t>
            </a:r>
          </a:p>
          <a:p>
            <a:pPr marL="0" indent="0">
              <a:buNone/>
            </a:pPr>
            <a:endParaRPr lang="fr-FR" sz="1100" dirty="0"/>
          </a:p>
          <a:p>
            <a:pPr lvl="1"/>
            <a:r>
              <a:rPr lang="fr-FR" dirty="0"/>
              <a:t> Minerals in powder form</a:t>
            </a:r>
          </a:p>
          <a:p>
            <a:pPr marL="359222" lvl="1" indent="0">
              <a:buNone/>
            </a:pPr>
            <a:endParaRPr lang="fr-FR" sz="1100" dirty="0"/>
          </a:p>
          <a:p>
            <a:pPr lvl="1"/>
            <a:r>
              <a:rPr lang="fr-FR" dirty="0"/>
              <a:t> Desorption and irradiation treatment in the same ampoule </a:t>
            </a:r>
          </a:p>
          <a:p>
            <a:pPr lvl="1"/>
            <a:endParaRPr lang="fr-FR" sz="1100" dirty="0"/>
          </a:p>
          <a:p>
            <a:pPr lvl="1"/>
            <a:r>
              <a:rPr lang="fr-FR" dirty="0"/>
              <a:t> Possibility of sampling ampoule atmosphere after irradiation</a:t>
            </a:r>
          </a:p>
          <a:p>
            <a:pPr lvl="1"/>
            <a:endParaRPr lang="fr-FR" sz="1100" dirty="0"/>
          </a:p>
          <a:p>
            <a:pPr lvl="1"/>
            <a:r>
              <a:rPr lang="fr-FR" dirty="0"/>
              <a:t> Measurement of H</a:t>
            </a:r>
            <a:r>
              <a:rPr lang="fr-FR" baseline="-25000" dirty="0"/>
              <a:t>2 </a:t>
            </a:r>
            <a:r>
              <a:rPr lang="fr-FR" dirty="0"/>
              <a:t>production by gas-phase micro-chromatography (µ-GC)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1407813" y="6531841"/>
            <a:ext cx="431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201013" y="5848805"/>
            <a:ext cx="4956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i="1" dirty="0">
                <a:latin typeface="Arial" panose="020B0604020202020204" pitchFamily="34" charset="0"/>
                <a:cs typeface="Arial" panose="020B0604020202020204" pitchFamily="34" charset="0"/>
              </a:rPr>
              <a:t>Sample storage in glove box </a:t>
            </a:r>
          </a:p>
          <a:p>
            <a:pPr algn="ctr"/>
            <a:r>
              <a:rPr lang="fr-FR" sz="1800" i="1" dirty="0">
                <a:latin typeface="Arial" panose="020B0604020202020204" pitchFamily="34" charset="0"/>
                <a:cs typeface="Arial" panose="020B0604020202020204" pitchFamily="34" charset="0"/>
              </a:rPr>
              <a:t>with ultra-pure argon &amp; H</a:t>
            </a:r>
            <a:r>
              <a:rPr lang="fr-FR" sz="18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800" i="1" dirty="0">
                <a:latin typeface="Arial" panose="020B0604020202020204" pitchFamily="34" charset="0"/>
                <a:cs typeface="Arial" panose="020B0604020202020204" pitchFamily="34" charset="0"/>
              </a:rPr>
              <a:t>O content &lt; 0.5 ppm</a:t>
            </a:r>
          </a:p>
        </p:txBody>
      </p:sp>
    </p:spTree>
    <p:extLst>
      <p:ext uri="{BB962C8B-B14F-4D97-AF65-F5344CB8AC3E}">
        <p14:creationId xmlns:p14="http://schemas.microsoft.com/office/powerpoint/2010/main" val="170522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67"/>
    </mc:Choice>
    <mc:Fallback xmlns:a14="http://schemas.microsoft.com/office/drawing/2010/main" xmlns="">
      <p:transition spd="slow" advTm="4506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31" descr="Q:\LIDyL\PCR\PHOTOS PROFESSIONNELLES LRAD-photothèque DCOM\linac\PAR-20110224-033.im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69" y="1069026"/>
            <a:ext cx="4777723" cy="318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7548394" y="4869772"/>
            <a:ext cx="4074977" cy="1477328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fr-FR" sz="1800" b="1" dirty="0">
                <a:solidFill>
                  <a:srgbClr val="FFA4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MeV </a:t>
            </a:r>
            <a:r>
              <a:rPr lang="en-US" altLang="fr-FR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electrons</a:t>
            </a:r>
          </a:p>
          <a:p>
            <a:pPr algn="ctr"/>
            <a:r>
              <a:rPr lang="en-US" altLang="fr-FR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Pulse duration: </a:t>
            </a:r>
            <a:r>
              <a:rPr lang="en-US" altLang="fr-FR" sz="1800" b="1" dirty="0">
                <a:solidFill>
                  <a:srgbClr val="FFA4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ns </a:t>
            </a:r>
          </a:p>
          <a:p>
            <a:pPr algn="ctr"/>
            <a:r>
              <a:rPr lang="en-US" altLang="fr-FR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Repetition frequency: </a:t>
            </a:r>
            <a:r>
              <a:rPr lang="en-US" altLang="fr-FR" sz="1800" b="1" dirty="0">
                <a:solidFill>
                  <a:srgbClr val="FFA4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1-10 Hz</a:t>
            </a:r>
          </a:p>
          <a:p>
            <a:pPr algn="ctr"/>
            <a:r>
              <a:rPr lang="en-US" altLang="fr-FR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Dose: </a:t>
            </a:r>
            <a:r>
              <a:rPr lang="fr-FR" altLang="fr-FR" sz="1800" b="1" dirty="0">
                <a:solidFill>
                  <a:srgbClr val="FFA4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Gy/pulse</a:t>
            </a:r>
          </a:p>
          <a:p>
            <a:pPr algn="ctr"/>
            <a:r>
              <a:rPr lang="en-US" altLang="fr-FR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 rate: </a:t>
            </a:r>
            <a:r>
              <a:rPr lang="fr-FR" altLang="fr-FR" sz="1800" b="1" dirty="0">
                <a:solidFill>
                  <a:srgbClr val="FFA4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fr-FR" altLang="fr-FR" sz="1800" b="1" dirty="0">
                <a:solidFill>
                  <a:srgbClr val="FFA40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10</a:t>
            </a:r>
            <a:r>
              <a:rPr lang="fr-FR" altLang="fr-FR" sz="1800" b="1" baseline="30000" dirty="0">
                <a:solidFill>
                  <a:srgbClr val="FFA40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10</a:t>
            </a:r>
            <a:r>
              <a:rPr lang="fr-FR" altLang="fr-FR" sz="1800" b="1" dirty="0">
                <a:solidFill>
                  <a:srgbClr val="FFA4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Gy/s</a:t>
            </a:r>
          </a:p>
        </p:txBody>
      </p:sp>
      <p:pic>
        <p:nvPicPr>
          <p:cNvPr id="25" name="Picture 742" descr="Q:\LIDyL\PCR\PHOTOS PROFESSIONNELLES LRAD-photothèque DCOM\linac\PAR-20110224-037.im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251" y="1154066"/>
            <a:ext cx="2336419" cy="350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lèche droite 26"/>
          <p:cNvSpPr/>
          <p:nvPr/>
        </p:nvSpPr>
        <p:spPr>
          <a:xfrm>
            <a:off x="6316889" y="2660978"/>
            <a:ext cx="1414540" cy="246087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75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030410" y="1942287"/>
            <a:ext cx="1863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Ampoule positioning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1662046" y="4425078"/>
            <a:ext cx="4090572" cy="1723927"/>
            <a:chOff x="952500" y="4385209"/>
            <a:chExt cx="4312783" cy="1908911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9" t="4024" r="1668" b="10229"/>
            <a:stretch/>
          </p:blipFill>
          <p:spPr>
            <a:xfrm>
              <a:off x="952500" y="4385209"/>
              <a:ext cx="4312783" cy="1908911"/>
            </a:xfrm>
            <a:prstGeom prst="rect">
              <a:avLst/>
            </a:prstGeom>
          </p:spPr>
        </p:pic>
        <p:cxnSp>
          <p:nvCxnSpPr>
            <p:cNvPr id="7" name="Connecteur droit avec flèche 6"/>
            <p:cNvCxnSpPr/>
            <p:nvPr/>
          </p:nvCxnSpPr>
          <p:spPr>
            <a:xfrm flipV="1">
              <a:off x="1095015" y="5174083"/>
              <a:ext cx="374904" cy="3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 flipV="1">
              <a:off x="2766335" y="5171035"/>
              <a:ext cx="374904" cy="3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flipV="1">
              <a:off x="4437655" y="5171035"/>
              <a:ext cx="374904" cy="3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/>
          </p:nvSpPr>
          <p:spPr>
            <a:xfrm>
              <a:off x="1005959" y="5171035"/>
              <a:ext cx="768849" cy="306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ns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2662575" y="5171035"/>
              <a:ext cx="698970" cy="306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ns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4345469" y="5171036"/>
              <a:ext cx="764794" cy="370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ns</a:t>
              </a:r>
            </a:p>
          </p:txBody>
        </p:sp>
      </p:grpSp>
      <p:cxnSp>
        <p:nvCxnSpPr>
          <p:cNvPr id="6" name="Connecteur droit avec flèche 5"/>
          <p:cNvCxnSpPr/>
          <p:nvPr/>
        </p:nvCxnSpPr>
        <p:spPr>
          <a:xfrm>
            <a:off x="1500549" y="6149005"/>
            <a:ext cx="468719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1499661" y="4606724"/>
            <a:ext cx="8377" cy="15422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051355" y="6197970"/>
            <a:ext cx="814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30" name="ZoneTexte 29"/>
          <p:cNvSpPr txBox="1"/>
          <p:nvPr/>
        </p:nvSpPr>
        <p:spPr>
          <a:xfrm rot="16200000">
            <a:off x="907767" y="5016301"/>
            <a:ext cx="814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dose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11407813" y="6531841"/>
            <a:ext cx="431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ALIENOR </a:t>
            </a:r>
            <a:r>
              <a:rPr lang="fr-FR" dirty="0" err="1"/>
              <a:t>linear</a:t>
            </a:r>
            <a:r>
              <a:rPr lang="fr-FR" dirty="0"/>
              <a:t> </a:t>
            </a:r>
            <a:r>
              <a:rPr lang="fr-FR" dirty="0" err="1"/>
              <a:t>electron</a:t>
            </a:r>
            <a:r>
              <a:rPr lang="fr-FR" dirty="0"/>
              <a:t> </a:t>
            </a:r>
            <a:r>
              <a:rPr lang="fr-FR" dirty="0" err="1"/>
              <a:t>accelerator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8376250" y="790468"/>
            <a:ext cx="3558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Irradiation with Jorge VIEIRA</a:t>
            </a:r>
          </a:p>
        </p:txBody>
      </p:sp>
    </p:spTree>
    <p:extLst>
      <p:ext uri="{BB962C8B-B14F-4D97-AF65-F5344CB8AC3E}">
        <p14:creationId xmlns:p14="http://schemas.microsoft.com/office/powerpoint/2010/main" val="359458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56"/>
    </mc:Choice>
    <mc:Fallback xmlns:a14="http://schemas.microsoft.com/office/drawing/2010/main" xmlns="">
      <p:transition spd="slow" advTm="3265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>
          <a:xfrm>
            <a:off x="2580998" y="803801"/>
            <a:ext cx="7591268" cy="378270"/>
          </a:xfrm>
        </p:spPr>
        <p:txBody>
          <a:bodyPr/>
          <a:lstStyle/>
          <a:p>
            <a:r>
              <a:rPr lang="fr-FR" sz="1800" dirty="0"/>
              <a:t>Using radiolysis to check for the presence of adsorbed water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935765" y="4640652"/>
            <a:ext cx="2455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Desorption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plateau</a:t>
            </a:r>
          </a:p>
          <a:p>
            <a:pPr algn="ctr"/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(stable H</a:t>
            </a:r>
            <a:r>
              <a:rPr lang="fr-FR" sz="1600" baseline="-25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production)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2321102" y="6139299"/>
            <a:ext cx="7617642" cy="13103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2316682" y="3524443"/>
            <a:ext cx="13879" cy="2611783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4996177" y="5332573"/>
            <a:ext cx="2515649" cy="133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985935" y="5357394"/>
            <a:ext cx="0" cy="79841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331279" y="6268944"/>
            <a:ext cx="3374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Heat treatment intensity</a:t>
            </a:r>
          </a:p>
        </p:txBody>
      </p:sp>
      <p:sp>
        <p:nvSpPr>
          <p:cNvPr id="16" name="ZoneTexte 15"/>
          <p:cNvSpPr txBox="1"/>
          <p:nvPr/>
        </p:nvSpPr>
        <p:spPr>
          <a:xfrm rot="16200000">
            <a:off x="1144807" y="4646063"/>
            <a:ext cx="1786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Production of H</a:t>
            </a:r>
            <a:r>
              <a:rPr lang="fr-FR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124685" y="5353345"/>
            <a:ext cx="2097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Unaltered mineral with no adsorbed water</a:t>
            </a:r>
          </a:p>
        </p:txBody>
      </p:sp>
      <p:grpSp>
        <p:nvGrpSpPr>
          <p:cNvPr id="32" name="Groupe 31"/>
          <p:cNvGrpSpPr/>
          <p:nvPr/>
        </p:nvGrpSpPr>
        <p:grpSpPr>
          <a:xfrm>
            <a:off x="2362777" y="3761777"/>
            <a:ext cx="2623158" cy="2176344"/>
            <a:chOff x="877567" y="2275374"/>
            <a:chExt cx="2623158" cy="2176344"/>
          </a:xfrm>
        </p:grpSpPr>
        <p:cxnSp>
          <p:nvCxnSpPr>
            <p:cNvPr id="10" name="Connecteur droit 9"/>
            <p:cNvCxnSpPr/>
            <p:nvPr/>
          </p:nvCxnSpPr>
          <p:spPr>
            <a:xfrm>
              <a:off x="877567" y="2322654"/>
              <a:ext cx="2623158" cy="153182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1049018" y="3866943"/>
              <a:ext cx="18038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Mineral containing adsorbed water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 rot="1792069">
              <a:off x="1127700" y="2275374"/>
              <a:ext cx="232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Solid radiolysis + adsorbed water</a:t>
              </a:r>
            </a:p>
            <a:p>
              <a:pPr algn="ctr"/>
              <a:r>
                <a:rPr lang="fr-FR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(high production of H</a:t>
              </a:r>
              <a:r>
                <a:rPr lang="fr-FR" sz="16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fr-FR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endParaRPr lang="fr-FR" sz="16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6220726" y="3604157"/>
            <a:ext cx="3671166" cy="2532068"/>
            <a:chOff x="4735516" y="2117754"/>
            <a:chExt cx="3671166" cy="2532068"/>
          </a:xfrm>
        </p:grpSpPr>
        <p:sp>
          <p:nvSpPr>
            <p:cNvPr id="25" name="ZoneTexte 24"/>
            <p:cNvSpPr txBox="1"/>
            <p:nvPr/>
          </p:nvSpPr>
          <p:spPr>
            <a:xfrm rot="931256">
              <a:off x="6981878" y="3966100"/>
              <a:ext cx="14248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Arial" panose="020B0604020202020204" pitchFamily="34" charset="0"/>
                  <a:cs typeface="Arial" panose="020B0604020202020204" pitchFamily="34" charset="0"/>
                </a:rPr>
                <a:t>Probable</a:t>
              </a:r>
            </a:p>
          </p:txBody>
        </p:sp>
        <p:grpSp>
          <p:nvGrpSpPr>
            <p:cNvPr id="33" name="Groupe 32"/>
            <p:cNvGrpSpPr/>
            <p:nvPr/>
          </p:nvGrpSpPr>
          <p:grpSpPr>
            <a:xfrm>
              <a:off x="4735516" y="2117754"/>
              <a:ext cx="3573757" cy="2532068"/>
              <a:chOff x="4735516" y="2117754"/>
              <a:chExt cx="3573757" cy="2532068"/>
            </a:xfrm>
          </p:grpSpPr>
          <p:grpSp>
            <p:nvGrpSpPr>
              <p:cNvPr id="31" name="Groupe 30"/>
              <p:cNvGrpSpPr/>
              <p:nvPr/>
            </p:nvGrpSpPr>
            <p:grpSpPr>
              <a:xfrm>
                <a:off x="4735516" y="2117754"/>
                <a:ext cx="3054077" cy="2532068"/>
                <a:chOff x="4735516" y="2117754"/>
                <a:chExt cx="3054077" cy="2532068"/>
              </a:xfrm>
            </p:grpSpPr>
            <p:grpSp>
              <p:nvGrpSpPr>
                <p:cNvPr id="4" name="Groupe 3"/>
                <p:cNvGrpSpPr/>
                <p:nvPr/>
              </p:nvGrpSpPr>
              <p:grpSpPr>
                <a:xfrm>
                  <a:off x="5779725" y="3851404"/>
                  <a:ext cx="493781" cy="798418"/>
                  <a:chOff x="5779725" y="3851404"/>
                  <a:chExt cx="493781" cy="798418"/>
                </a:xfrm>
              </p:grpSpPr>
              <p:cxnSp>
                <p:nvCxnSpPr>
                  <p:cNvPr id="14" name="Connecteur droit 13"/>
                  <p:cNvCxnSpPr/>
                  <p:nvPr/>
                </p:nvCxnSpPr>
                <p:spPr>
                  <a:xfrm>
                    <a:off x="6029129" y="3851404"/>
                    <a:ext cx="0" cy="79841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" name="Explosion 1 19"/>
                  <p:cNvSpPr/>
                  <p:nvPr/>
                </p:nvSpPr>
                <p:spPr>
                  <a:xfrm>
                    <a:off x="5779725" y="3930446"/>
                    <a:ext cx="493781" cy="583016"/>
                  </a:xfrm>
                  <a:prstGeom prst="irregularSeal1">
                    <a:avLst/>
                  </a:prstGeom>
                  <a:solidFill>
                    <a:srgbClr val="FFFF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4" name="Groupe 23"/>
                <p:cNvGrpSpPr/>
                <p:nvPr/>
              </p:nvGrpSpPr>
              <p:grpSpPr>
                <a:xfrm>
                  <a:off x="4735516" y="2117754"/>
                  <a:ext cx="3054077" cy="1627525"/>
                  <a:chOff x="6602065" y="537945"/>
                  <a:chExt cx="3181297" cy="1648557"/>
                </a:xfrm>
              </p:grpSpPr>
              <p:sp>
                <p:nvSpPr>
                  <p:cNvPr id="29" name="ZoneTexte 28"/>
                  <p:cNvSpPr txBox="1"/>
                  <p:nvPr/>
                </p:nvSpPr>
                <p:spPr>
                  <a:xfrm>
                    <a:off x="6602065" y="537945"/>
                    <a:ext cx="3181297" cy="592332"/>
                  </a:xfrm>
                  <a:prstGeom prst="rect">
                    <a:avLst/>
                  </a:prstGeom>
                  <a:noFill/>
                  <a:ln>
                    <a:solidFill>
                      <a:srgbClr val="7030A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600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Mineral alteration and removal of chemically bound water</a:t>
                    </a:r>
                  </a:p>
                </p:txBody>
              </p:sp>
              <p:cxnSp>
                <p:nvCxnSpPr>
                  <p:cNvPr id="30" name="Connecteur droit avec flèche 29"/>
                  <p:cNvCxnSpPr>
                    <a:stCxn id="29" idx="2"/>
                  </p:cNvCxnSpPr>
                  <p:nvPr/>
                </p:nvCxnSpPr>
                <p:spPr>
                  <a:xfrm flipH="1">
                    <a:off x="8032451" y="1130277"/>
                    <a:ext cx="160263" cy="1056225"/>
                  </a:xfrm>
                  <a:prstGeom prst="straightConnector1">
                    <a:avLst/>
                  </a:prstGeom>
                  <a:ln w="34925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" name="Groupe 4"/>
              <p:cNvGrpSpPr/>
              <p:nvPr/>
            </p:nvGrpSpPr>
            <p:grpSpPr>
              <a:xfrm>
                <a:off x="6029129" y="3110138"/>
                <a:ext cx="2280144" cy="1365868"/>
                <a:chOff x="6029129" y="3110138"/>
                <a:chExt cx="2280144" cy="1365868"/>
              </a:xfrm>
            </p:grpSpPr>
            <p:cxnSp>
              <p:nvCxnSpPr>
                <p:cNvPr id="21" name="Connecteur droit avec flèche 20"/>
                <p:cNvCxnSpPr/>
                <p:nvPr/>
              </p:nvCxnSpPr>
              <p:spPr>
                <a:xfrm>
                  <a:off x="6032851" y="3854477"/>
                  <a:ext cx="2132948" cy="621529"/>
                </a:xfrm>
                <a:prstGeom prst="straightConnector1">
                  <a:avLst/>
                </a:prstGeom>
                <a:ln w="22225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necteur droit avec flèche 21"/>
                <p:cNvCxnSpPr/>
                <p:nvPr/>
              </p:nvCxnSpPr>
              <p:spPr>
                <a:xfrm flipV="1">
                  <a:off x="6029129" y="3310859"/>
                  <a:ext cx="2199599" cy="540328"/>
                </a:xfrm>
                <a:prstGeom prst="straightConnector1">
                  <a:avLst/>
                </a:prstGeom>
                <a:ln w="22225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ZoneTexte 22"/>
                <p:cNvSpPr txBox="1"/>
                <p:nvPr/>
              </p:nvSpPr>
              <p:spPr>
                <a:xfrm rot="20639148">
                  <a:off x="6884469" y="3110138"/>
                  <a:ext cx="142480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Unlikely</a:t>
                  </a:r>
                </a:p>
              </p:txBody>
            </p:sp>
            <p:sp>
              <p:nvSpPr>
                <p:cNvPr id="28" name="ZoneTexte 27"/>
                <p:cNvSpPr txBox="1"/>
                <p:nvPr/>
              </p:nvSpPr>
              <p:spPr>
                <a:xfrm>
                  <a:off x="6092401" y="4100923"/>
                  <a:ext cx="154243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Altered mineral</a:t>
                  </a:r>
                </a:p>
              </p:txBody>
            </p:sp>
          </p:grpSp>
        </p:grpSp>
      </p:grpSp>
      <p:grpSp>
        <p:nvGrpSpPr>
          <p:cNvPr id="92" name="Groupe 91"/>
          <p:cNvGrpSpPr/>
          <p:nvPr/>
        </p:nvGrpSpPr>
        <p:grpSpPr>
          <a:xfrm>
            <a:off x="2765288" y="1178483"/>
            <a:ext cx="2230889" cy="2450445"/>
            <a:chOff x="1241287" y="1178482"/>
            <a:chExt cx="2230889" cy="2450445"/>
          </a:xfrm>
        </p:grpSpPr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E1F52990-B427-D6F8-0FF0-9EDA9FB877C3}"/>
                </a:ext>
              </a:extLst>
            </p:cNvPr>
            <p:cNvSpPr/>
            <p:nvPr/>
          </p:nvSpPr>
          <p:spPr>
            <a:xfrm>
              <a:off x="1313247" y="1473533"/>
              <a:ext cx="2158929" cy="2155394"/>
            </a:xfrm>
            <a:prstGeom prst="ellipse">
              <a:avLst/>
            </a:prstGeom>
            <a:gradFill flip="none" rotWithShape="1">
              <a:gsLst>
                <a:gs pos="84000">
                  <a:schemeClr val="accent1">
                    <a:lumMod val="8000"/>
                    <a:lumOff val="92000"/>
                  </a:schemeClr>
                </a:gs>
                <a:gs pos="17000">
                  <a:schemeClr val="accent1">
                    <a:lumMod val="45000"/>
                    <a:lumOff val="55000"/>
                  </a:schemeClr>
                </a:gs>
                <a:gs pos="49000">
                  <a:schemeClr val="accent1">
                    <a:lumMod val="45000"/>
                    <a:lumOff val="55000"/>
                  </a:schemeClr>
                </a:gs>
                <a:gs pos="61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A5694F3D-2612-2241-6236-BFA4455BAB17}"/>
                </a:ext>
              </a:extLst>
            </p:cNvPr>
            <p:cNvSpPr/>
            <p:nvPr/>
          </p:nvSpPr>
          <p:spPr>
            <a:xfrm>
              <a:off x="1803502" y="1944025"/>
              <a:ext cx="1178418" cy="1222082"/>
            </a:xfrm>
            <a:prstGeom prst="ellipse">
              <a:avLst/>
            </a:prstGeom>
            <a:solidFill>
              <a:srgbClr val="FFCC9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1803502" y="2344825"/>
              <a:ext cx="11571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Ca(OH)</a:t>
              </a:r>
              <a:r>
                <a:rPr lang="fr-FR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particle</a:t>
              </a:r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1445257" y="3221686"/>
              <a:ext cx="19305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Adsorbed water</a:t>
              </a:r>
            </a:p>
          </p:txBody>
        </p:sp>
        <p:cxnSp>
          <p:nvCxnSpPr>
            <p:cNvPr id="72" name="Connecteur en arc 71"/>
            <p:cNvCxnSpPr/>
            <p:nvPr/>
          </p:nvCxnSpPr>
          <p:spPr>
            <a:xfrm rot="5400000" flipH="1" flipV="1">
              <a:off x="2377508" y="1838168"/>
              <a:ext cx="571405" cy="288135"/>
            </a:xfrm>
            <a:prstGeom prst="curvedConnector3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en arc 73"/>
            <p:cNvCxnSpPr/>
            <p:nvPr/>
          </p:nvCxnSpPr>
          <p:spPr>
            <a:xfrm rot="16200000" flipV="1">
              <a:off x="1437424" y="1561936"/>
              <a:ext cx="326717" cy="277435"/>
            </a:xfrm>
            <a:prstGeom prst="curvedConnector3">
              <a:avLst/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ZoneTexte 74"/>
            <p:cNvSpPr txBox="1"/>
            <p:nvPr/>
          </p:nvSpPr>
          <p:spPr>
            <a:xfrm>
              <a:off x="1241287" y="1178482"/>
              <a:ext cx="4783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fr-FR" sz="1800" baseline="-25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2537490" y="1320538"/>
              <a:ext cx="4783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fr-FR" sz="1800" baseline="-25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81" name="Connecteur en arc 80"/>
            <p:cNvCxnSpPr/>
            <p:nvPr/>
          </p:nvCxnSpPr>
          <p:spPr>
            <a:xfrm rot="16200000" flipV="1">
              <a:off x="1639670" y="1509392"/>
              <a:ext cx="326717" cy="277435"/>
            </a:xfrm>
            <a:prstGeom prst="curvedConnector3">
              <a:avLst/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en arc 82"/>
            <p:cNvCxnSpPr/>
            <p:nvPr/>
          </p:nvCxnSpPr>
          <p:spPr>
            <a:xfrm rot="5400000" flipH="1" flipV="1">
              <a:off x="2189678" y="1811111"/>
              <a:ext cx="571405" cy="288135"/>
            </a:xfrm>
            <a:prstGeom prst="curvedConnector3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e 93"/>
          <p:cNvGrpSpPr/>
          <p:nvPr/>
        </p:nvGrpSpPr>
        <p:grpSpPr>
          <a:xfrm>
            <a:off x="5697427" y="1321395"/>
            <a:ext cx="1219617" cy="1844712"/>
            <a:chOff x="4173427" y="1321395"/>
            <a:chExt cx="1219617" cy="1844712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A5694F3D-2612-2241-6236-BFA4455BAB17}"/>
                </a:ext>
              </a:extLst>
            </p:cNvPr>
            <p:cNvSpPr/>
            <p:nvPr/>
          </p:nvSpPr>
          <p:spPr>
            <a:xfrm>
              <a:off x="4200610" y="1944025"/>
              <a:ext cx="1178418" cy="1222082"/>
            </a:xfrm>
            <a:prstGeom prst="ellipse">
              <a:avLst/>
            </a:prstGeom>
            <a:solidFill>
              <a:srgbClr val="FFCC9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4173427" y="2299033"/>
              <a:ext cx="11816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Ca(OH)</a:t>
              </a:r>
              <a:r>
                <a:rPr lang="fr-FR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particle</a:t>
              </a:r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6" name="Connecteur en arc 85"/>
            <p:cNvCxnSpPr/>
            <p:nvPr/>
          </p:nvCxnSpPr>
          <p:spPr>
            <a:xfrm rot="5400000" flipH="1" flipV="1">
              <a:off x="4754760" y="1839025"/>
              <a:ext cx="571405" cy="288135"/>
            </a:xfrm>
            <a:prstGeom prst="curvedConnector3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ZoneTexte 86"/>
            <p:cNvSpPr txBox="1"/>
            <p:nvPr/>
          </p:nvSpPr>
          <p:spPr>
            <a:xfrm>
              <a:off x="4914742" y="1321395"/>
              <a:ext cx="4783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fr-FR" sz="1800" baseline="-25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88" name="Connecteur en arc 87"/>
            <p:cNvCxnSpPr/>
            <p:nvPr/>
          </p:nvCxnSpPr>
          <p:spPr>
            <a:xfrm rot="5400000" flipH="1" flipV="1">
              <a:off x="4566930" y="1811968"/>
              <a:ext cx="571405" cy="288135"/>
            </a:xfrm>
            <a:prstGeom prst="curvedConnector3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e 92"/>
          <p:cNvGrpSpPr/>
          <p:nvPr/>
        </p:nvGrpSpPr>
        <p:grpSpPr>
          <a:xfrm>
            <a:off x="7995327" y="1409459"/>
            <a:ext cx="1501681" cy="1803746"/>
            <a:chOff x="6471326" y="1409459"/>
            <a:chExt cx="1501681" cy="1803746"/>
          </a:xfrm>
        </p:grpSpPr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A5694F3D-2612-2241-6236-BFA4455BAB17}"/>
                </a:ext>
              </a:extLst>
            </p:cNvPr>
            <p:cNvSpPr/>
            <p:nvPr/>
          </p:nvSpPr>
          <p:spPr>
            <a:xfrm>
              <a:off x="6471326" y="1991123"/>
              <a:ext cx="1178418" cy="1222082"/>
            </a:xfrm>
            <a:prstGeom prst="ellipse">
              <a:avLst/>
            </a:prstGeom>
            <a:solidFill>
              <a:srgbClr val="CC66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6471327" y="2340554"/>
              <a:ext cx="11544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Ca(OH)</a:t>
              </a:r>
              <a:r>
                <a:rPr lang="fr-FR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particle</a:t>
              </a:r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8" name="Groupe 57"/>
            <p:cNvGrpSpPr/>
            <p:nvPr/>
          </p:nvGrpSpPr>
          <p:grpSpPr>
            <a:xfrm>
              <a:off x="6848713" y="2036064"/>
              <a:ext cx="301895" cy="310896"/>
              <a:chOff x="6848713" y="2036064"/>
              <a:chExt cx="301895" cy="310896"/>
            </a:xfrm>
          </p:grpSpPr>
          <p:sp>
            <p:nvSpPr>
              <p:cNvPr id="54" name="Forme libre 53"/>
              <p:cNvSpPr/>
              <p:nvPr/>
            </p:nvSpPr>
            <p:spPr>
              <a:xfrm>
                <a:off x="6848713" y="2036064"/>
                <a:ext cx="108213" cy="207287"/>
              </a:xfrm>
              <a:custGeom>
                <a:avLst/>
                <a:gdLst>
                  <a:gd name="connsiteX0" fmla="*/ 27575 w 108213"/>
                  <a:gd name="connsiteY0" fmla="*/ 0 h 207287"/>
                  <a:gd name="connsiteX1" fmla="*/ 88535 w 108213"/>
                  <a:gd name="connsiteY1" fmla="*/ 73152 h 207287"/>
                  <a:gd name="connsiteX2" fmla="*/ 106823 w 108213"/>
                  <a:gd name="connsiteY2" fmla="*/ 85344 h 207287"/>
                  <a:gd name="connsiteX3" fmla="*/ 27575 w 108213"/>
                  <a:gd name="connsiteY3" fmla="*/ 97536 h 207287"/>
                  <a:gd name="connsiteX4" fmla="*/ 21479 w 108213"/>
                  <a:gd name="connsiteY4" fmla="*/ 182880 h 207287"/>
                  <a:gd name="connsiteX5" fmla="*/ 45863 w 108213"/>
                  <a:gd name="connsiteY5" fmla="*/ 188976 h 207287"/>
                  <a:gd name="connsiteX6" fmla="*/ 64151 w 108213"/>
                  <a:gd name="connsiteY6" fmla="*/ 195072 h 207287"/>
                  <a:gd name="connsiteX7" fmla="*/ 88535 w 108213"/>
                  <a:gd name="connsiteY7" fmla="*/ 207264 h 20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213" h="207287">
                    <a:moveTo>
                      <a:pt x="27575" y="0"/>
                    </a:moveTo>
                    <a:cubicBezTo>
                      <a:pt x="47895" y="24384"/>
                      <a:pt x="66937" y="49893"/>
                      <a:pt x="88535" y="73152"/>
                    </a:cubicBezTo>
                    <a:cubicBezTo>
                      <a:pt x="93520" y="78521"/>
                      <a:pt x="113625" y="82623"/>
                      <a:pt x="106823" y="85344"/>
                    </a:cubicBezTo>
                    <a:cubicBezTo>
                      <a:pt x="82008" y="95270"/>
                      <a:pt x="53991" y="93472"/>
                      <a:pt x="27575" y="97536"/>
                    </a:cubicBezTo>
                    <a:cubicBezTo>
                      <a:pt x="-5910" y="119859"/>
                      <a:pt x="-10042" y="114584"/>
                      <a:pt x="21479" y="182880"/>
                    </a:cubicBezTo>
                    <a:cubicBezTo>
                      <a:pt x="24990" y="190487"/>
                      <a:pt x="37807" y="186674"/>
                      <a:pt x="45863" y="188976"/>
                    </a:cubicBezTo>
                    <a:cubicBezTo>
                      <a:pt x="52042" y="190741"/>
                      <a:pt x="58404" y="192198"/>
                      <a:pt x="64151" y="195072"/>
                    </a:cubicBezTo>
                    <a:cubicBezTo>
                      <a:pt x="90789" y="208391"/>
                      <a:pt x="73265" y="207264"/>
                      <a:pt x="88535" y="20726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orme libre 55"/>
              <p:cNvSpPr/>
              <p:nvPr/>
            </p:nvSpPr>
            <p:spPr>
              <a:xfrm>
                <a:off x="6931152" y="2133600"/>
                <a:ext cx="152400" cy="176784"/>
              </a:xfrm>
              <a:custGeom>
                <a:avLst/>
                <a:gdLst>
                  <a:gd name="connsiteX0" fmla="*/ 0 w 152400"/>
                  <a:gd name="connsiteY0" fmla="*/ 0 h 176784"/>
                  <a:gd name="connsiteX1" fmla="*/ 42672 w 152400"/>
                  <a:gd name="connsiteY1" fmla="*/ 30480 h 176784"/>
                  <a:gd name="connsiteX2" fmla="*/ 60960 w 152400"/>
                  <a:gd name="connsiteY2" fmla="*/ 36576 h 176784"/>
                  <a:gd name="connsiteX3" fmla="*/ 103632 w 152400"/>
                  <a:gd name="connsiteY3" fmla="*/ 54864 h 176784"/>
                  <a:gd name="connsiteX4" fmla="*/ 121920 w 152400"/>
                  <a:gd name="connsiteY4" fmla="*/ 73152 h 176784"/>
                  <a:gd name="connsiteX5" fmla="*/ 140208 w 152400"/>
                  <a:gd name="connsiteY5" fmla="*/ 85344 h 176784"/>
                  <a:gd name="connsiteX6" fmla="*/ 152400 w 152400"/>
                  <a:gd name="connsiteY6" fmla="*/ 115824 h 176784"/>
                  <a:gd name="connsiteX7" fmla="*/ 134112 w 152400"/>
                  <a:gd name="connsiteY7" fmla="*/ 128016 h 176784"/>
                  <a:gd name="connsiteX8" fmla="*/ 121920 w 152400"/>
                  <a:gd name="connsiteY8" fmla="*/ 146304 h 176784"/>
                  <a:gd name="connsiteX9" fmla="*/ 103632 w 152400"/>
                  <a:gd name="connsiteY9" fmla="*/ 152400 h 176784"/>
                  <a:gd name="connsiteX10" fmla="*/ 115824 w 152400"/>
                  <a:gd name="connsiteY10" fmla="*/ 176784 h 176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176784">
                    <a:moveTo>
                      <a:pt x="0" y="0"/>
                    </a:moveTo>
                    <a:cubicBezTo>
                      <a:pt x="14224" y="10160"/>
                      <a:pt x="27683" y="21487"/>
                      <a:pt x="42672" y="30480"/>
                    </a:cubicBezTo>
                    <a:cubicBezTo>
                      <a:pt x="48182" y="33786"/>
                      <a:pt x="55213" y="33702"/>
                      <a:pt x="60960" y="36576"/>
                    </a:cubicBezTo>
                    <a:cubicBezTo>
                      <a:pt x="103058" y="57625"/>
                      <a:pt x="52884" y="42177"/>
                      <a:pt x="103632" y="54864"/>
                    </a:cubicBezTo>
                    <a:cubicBezTo>
                      <a:pt x="109728" y="60960"/>
                      <a:pt x="115297" y="67633"/>
                      <a:pt x="121920" y="73152"/>
                    </a:cubicBezTo>
                    <a:cubicBezTo>
                      <a:pt x="127548" y="77842"/>
                      <a:pt x="135950" y="79382"/>
                      <a:pt x="140208" y="85344"/>
                    </a:cubicBezTo>
                    <a:cubicBezTo>
                      <a:pt x="146568" y="94248"/>
                      <a:pt x="148336" y="105664"/>
                      <a:pt x="152400" y="115824"/>
                    </a:cubicBezTo>
                    <a:cubicBezTo>
                      <a:pt x="146304" y="119888"/>
                      <a:pt x="139293" y="122835"/>
                      <a:pt x="134112" y="128016"/>
                    </a:cubicBezTo>
                    <a:cubicBezTo>
                      <a:pt x="128931" y="133197"/>
                      <a:pt x="127641" y="141727"/>
                      <a:pt x="121920" y="146304"/>
                    </a:cubicBezTo>
                    <a:cubicBezTo>
                      <a:pt x="116902" y="150318"/>
                      <a:pt x="109728" y="150368"/>
                      <a:pt x="103632" y="152400"/>
                    </a:cubicBezTo>
                    <a:cubicBezTo>
                      <a:pt x="110637" y="173414"/>
                      <a:pt x="105184" y="166144"/>
                      <a:pt x="115824" y="17678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orme libre 56"/>
              <p:cNvSpPr/>
              <p:nvPr/>
            </p:nvSpPr>
            <p:spPr>
              <a:xfrm>
                <a:off x="7077456" y="2225040"/>
                <a:ext cx="73152" cy="121920"/>
              </a:xfrm>
              <a:custGeom>
                <a:avLst/>
                <a:gdLst>
                  <a:gd name="connsiteX0" fmla="*/ 0 w 73152"/>
                  <a:gd name="connsiteY0" fmla="*/ 0 h 121920"/>
                  <a:gd name="connsiteX1" fmla="*/ 36576 w 73152"/>
                  <a:gd name="connsiteY1" fmla="*/ 6096 h 121920"/>
                  <a:gd name="connsiteX2" fmla="*/ 54864 w 73152"/>
                  <a:gd name="connsiteY2" fmla="*/ 12192 h 121920"/>
                  <a:gd name="connsiteX3" fmla="*/ 60960 w 73152"/>
                  <a:gd name="connsiteY3" fmla="*/ 60960 h 121920"/>
                  <a:gd name="connsiteX4" fmla="*/ 73152 w 73152"/>
                  <a:gd name="connsiteY4" fmla="*/ 79248 h 121920"/>
                  <a:gd name="connsiteX5" fmla="*/ 60960 w 73152"/>
                  <a:gd name="connsiteY5" fmla="*/ 115824 h 121920"/>
                  <a:gd name="connsiteX6" fmla="*/ 67056 w 73152"/>
                  <a:gd name="connsiteY6" fmla="*/ 12192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152" h="121920">
                    <a:moveTo>
                      <a:pt x="0" y="0"/>
                    </a:moveTo>
                    <a:cubicBezTo>
                      <a:pt x="12192" y="2032"/>
                      <a:pt x="24510" y="3415"/>
                      <a:pt x="36576" y="6096"/>
                    </a:cubicBezTo>
                    <a:cubicBezTo>
                      <a:pt x="42849" y="7490"/>
                      <a:pt x="52254" y="6320"/>
                      <a:pt x="54864" y="12192"/>
                    </a:cubicBezTo>
                    <a:cubicBezTo>
                      <a:pt x="61518" y="27163"/>
                      <a:pt x="56649" y="45155"/>
                      <a:pt x="60960" y="60960"/>
                    </a:cubicBezTo>
                    <a:cubicBezTo>
                      <a:pt x="62888" y="68028"/>
                      <a:pt x="69088" y="73152"/>
                      <a:pt x="73152" y="79248"/>
                    </a:cubicBezTo>
                    <a:cubicBezTo>
                      <a:pt x="44885" y="100449"/>
                      <a:pt x="41706" y="90152"/>
                      <a:pt x="60960" y="115824"/>
                    </a:cubicBezTo>
                    <a:cubicBezTo>
                      <a:pt x="62684" y="118123"/>
                      <a:pt x="65024" y="119888"/>
                      <a:pt x="67056" y="12192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9" name="Groupe 58"/>
            <p:cNvGrpSpPr/>
            <p:nvPr/>
          </p:nvGrpSpPr>
          <p:grpSpPr>
            <a:xfrm rot="11072576">
              <a:off x="6860552" y="2887022"/>
              <a:ext cx="301895" cy="310896"/>
              <a:chOff x="6848713" y="2036064"/>
              <a:chExt cx="301895" cy="310896"/>
            </a:xfrm>
          </p:grpSpPr>
          <p:sp>
            <p:nvSpPr>
              <p:cNvPr id="60" name="Forme libre 59"/>
              <p:cNvSpPr/>
              <p:nvPr/>
            </p:nvSpPr>
            <p:spPr>
              <a:xfrm>
                <a:off x="6848713" y="2036064"/>
                <a:ext cx="108213" cy="207287"/>
              </a:xfrm>
              <a:custGeom>
                <a:avLst/>
                <a:gdLst>
                  <a:gd name="connsiteX0" fmla="*/ 27575 w 108213"/>
                  <a:gd name="connsiteY0" fmla="*/ 0 h 207287"/>
                  <a:gd name="connsiteX1" fmla="*/ 88535 w 108213"/>
                  <a:gd name="connsiteY1" fmla="*/ 73152 h 207287"/>
                  <a:gd name="connsiteX2" fmla="*/ 106823 w 108213"/>
                  <a:gd name="connsiteY2" fmla="*/ 85344 h 207287"/>
                  <a:gd name="connsiteX3" fmla="*/ 27575 w 108213"/>
                  <a:gd name="connsiteY3" fmla="*/ 97536 h 207287"/>
                  <a:gd name="connsiteX4" fmla="*/ 21479 w 108213"/>
                  <a:gd name="connsiteY4" fmla="*/ 182880 h 207287"/>
                  <a:gd name="connsiteX5" fmla="*/ 45863 w 108213"/>
                  <a:gd name="connsiteY5" fmla="*/ 188976 h 207287"/>
                  <a:gd name="connsiteX6" fmla="*/ 64151 w 108213"/>
                  <a:gd name="connsiteY6" fmla="*/ 195072 h 207287"/>
                  <a:gd name="connsiteX7" fmla="*/ 88535 w 108213"/>
                  <a:gd name="connsiteY7" fmla="*/ 207264 h 20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213" h="207287">
                    <a:moveTo>
                      <a:pt x="27575" y="0"/>
                    </a:moveTo>
                    <a:cubicBezTo>
                      <a:pt x="47895" y="24384"/>
                      <a:pt x="66937" y="49893"/>
                      <a:pt x="88535" y="73152"/>
                    </a:cubicBezTo>
                    <a:cubicBezTo>
                      <a:pt x="93520" y="78521"/>
                      <a:pt x="113625" y="82623"/>
                      <a:pt x="106823" y="85344"/>
                    </a:cubicBezTo>
                    <a:cubicBezTo>
                      <a:pt x="82008" y="95270"/>
                      <a:pt x="53991" y="93472"/>
                      <a:pt x="27575" y="97536"/>
                    </a:cubicBezTo>
                    <a:cubicBezTo>
                      <a:pt x="-5910" y="119859"/>
                      <a:pt x="-10042" y="114584"/>
                      <a:pt x="21479" y="182880"/>
                    </a:cubicBezTo>
                    <a:cubicBezTo>
                      <a:pt x="24990" y="190487"/>
                      <a:pt x="37807" y="186674"/>
                      <a:pt x="45863" y="188976"/>
                    </a:cubicBezTo>
                    <a:cubicBezTo>
                      <a:pt x="52042" y="190741"/>
                      <a:pt x="58404" y="192198"/>
                      <a:pt x="64151" y="195072"/>
                    </a:cubicBezTo>
                    <a:cubicBezTo>
                      <a:pt x="90789" y="208391"/>
                      <a:pt x="73265" y="207264"/>
                      <a:pt x="88535" y="20726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orme libre 60"/>
              <p:cNvSpPr/>
              <p:nvPr/>
            </p:nvSpPr>
            <p:spPr>
              <a:xfrm>
                <a:off x="6931152" y="2133600"/>
                <a:ext cx="152400" cy="176784"/>
              </a:xfrm>
              <a:custGeom>
                <a:avLst/>
                <a:gdLst>
                  <a:gd name="connsiteX0" fmla="*/ 0 w 152400"/>
                  <a:gd name="connsiteY0" fmla="*/ 0 h 176784"/>
                  <a:gd name="connsiteX1" fmla="*/ 42672 w 152400"/>
                  <a:gd name="connsiteY1" fmla="*/ 30480 h 176784"/>
                  <a:gd name="connsiteX2" fmla="*/ 60960 w 152400"/>
                  <a:gd name="connsiteY2" fmla="*/ 36576 h 176784"/>
                  <a:gd name="connsiteX3" fmla="*/ 103632 w 152400"/>
                  <a:gd name="connsiteY3" fmla="*/ 54864 h 176784"/>
                  <a:gd name="connsiteX4" fmla="*/ 121920 w 152400"/>
                  <a:gd name="connsiteY4" fmla="*/ 73152 h 176784"/>
                  <a:gd name="connsiteX5" fmla="*/ 140208 w 152400"/>
                  <a:gd name="connsiteY5" fmla="*/ 85344 h 176784"/>
                  <a:gd name="connsiteX6" fmla="*/ 152400 w 152400"/>
                  <a:gd name="connsiteY6" fmla="*/ 115824 h 176784"/>
                  <a:gd name="connsiteX7" fmla="*/ 134112 w 152400"/>
                  <a:gd name="connsiteY7" fmla="*/ 128016 h 176784"/>
                  <a:gd name="connsiteX8" fmla="*/ 121920 w 152400"/>
                  <a:gd name="connsiteY8" fmla="*/ 146304 h 176784"/>
                  <a:gd name="connsiteX9" fmla="*/ 103632 w 152400"/>
                  <a:gd name="connsiteY9" fmla="*/ 152400 h 176784"/>
                  <a:gd name="connsiteX10" fmla="*/ 115824 w 152400"/>
                  <a:gd name="connsiteY10" fmla="*/ 176784 h 176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176784">
                    <a:moveTo>
                      <a:pt x="0" y="0"/>
                    </a:moveTo>
                    <a:cubicBezTo>
                      <a:pt x="14224" y="10160"/>
                      <a:pt x="27683" y="21487"/>
                      <a:pt x="42672" y="30480"/>
                    </a:cubicBezTo>
                    <a:cubicBezTo>
                      <a:pt x="48182" y="33786"/>
                      <a:pt x="55213" y="33702"/>
                      <a:pt x="60960" y="36576"/>
                    </a:cubicBezTo>
                    <a:cubicBezTo>
                      <a:pt x="103058" y="57625"/>
                      <a:pt x="52884" y="42177"/>
                      <a:pt x="103632" y="54864"/>
                    </a:cubicBezTo>
                    <a:cubicBezTo>
                      <a:pt x="109728" y="60960"/>
                      <a:pt x="115297" y="67633"/>
                      <a:pt x="121920" y="73152"/>
                    </a:cubicBezTo>
                    <a:cubicBezTo>
                      <a:pt x="127548" y="77842"/>
                      <a:pt x="135950" y="79382"/>
                      <a:pt x="140208" y="85344"/>
                    </a:cubicBezTo>
                    <a:cubicBezTo>
                      <a:pt x="146568" y="94248"/>
                      <a:pt x="148336" y="105664"/>
                      <a:pt x="152400" y="115824"/>
                    </a:cubicBezTo>
                    <a:cubicBezTo>
                      <a:pt x="146304" y="119888"/>
                      <a:pt x="139293" y="122835"/>
                      <a:pt x="134112" y="128016"/>
                    </a:cubicBezTo>
                    <a:cubicBezTo>
                      <a:pt x="128931" y="133197"/>
                      <a:pt x="127641" y="141727"/>
                      <a:pt x="121920" y="146304"/>
                    </a:cubicBezTo>
                    <a:cubicBezTo>
                      <a:pt x="116902" y="150318"/>
                      <a:pt x="109728" y="150368"/>
                      <a:pt x="103632" y="152400"/>
                    </a:cubicBezTo>
                    <a:cubicBezTo>
                      <a:pt x="110637" y="173414"/>
                      <a:pt x="105184" y="166144"/>
                      <a:pt x="115824" y="17678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orme libre 61"/>
              <p:cNvSpPr/>
              <p:nvPr/>
            </p:nvSpPr>
            <p:spPr>
              <a:xfrm>
                <a:off x="7077456" y="2225040"/>
                <a:ext cx="73152" cy="121920"/>
              </a:xfrm>
              <a:custGeom>
                <a:avLst/>
                <a:gdLst>
                  <a:gd name="connsiteX0" fmla="*/ 0 w 73152"/>
                  <a:gd name="connsiteY0" fmla="*/ 0 h 121920"/>
                  <a:gd name="connsiteX1" fmla="*/ 36576 w 73152"/>
                  <a:gd name="connsiteY1" fmla="*/ 6096 h 121920"/>
                  <a:gd name="connsiteX2" fmla="*/ 54864 w 73152"/>
                  <a:gd name="connsiteY2" fmla="*/ 12192 h 121920"/>
                  <a:gd name="connsiteX3" fmla="*/ 60960 w 73152"/>
                  <a:gd name="connsiteY3" fmla="*/ 60960 h 121920"/>
                  <a:gd name="connsiteX4" fmla="*/ 73152 w 73152"/>
                  <a:gd name="connsiteY4" fmla="*/ 79248 h 121920"/>
                  <a:gd name="connsiteX5" fmla="*/ 60960 w 73152"/>
                  <a:gd name="connsiteY5" fmla="*/ 115824 h 121920"/>
                  <a:gd name="connsiteX6" fmla="*/ 67056 w 73152"/>
                  <a:gd name="connsiteY6" fmla="*/ 12192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152" h="121920">
                    <a:moveTo>
                      <a:pt x="0" y="0"/>
                    </a:moveTo>
                    <a:cubicBezTo>
                      <a:pt x="12192" y="2032"/>
                      <a:pt x="24510" y="3415"/>
                      <a:pt x="36576" y="6096"/>
                    </a:cubicBezTo>
                    <a:cubicBezTo>
                      <a:pt x="42849" y="7490"/>
                      <a:pt x="52254" y="6320"/>
                      <a:pt x="54864" y="12192"/>
                    </a:cubicBezTo>
                    <a:cubicBezTo>
                      <a:pt x="61518" y="27163"/>
                      <a:pt x="56649" y="45155"/>
                      <a:pt x="60960" y="60960"/>
                    </a:cubicBezTo>
                    <a:cubicBezTo>
                      <a:pt x="62888" y="68028"/>
                      <a:pt x="69088" y="73152"/>
                      <a:pt x="73152" y="79248"/>
                    </a:cubicBezTo>
                    <a:cubicBezTo>
                      <a:pt x="44885" y="100449"/>
                      <a:pt x="41706" y="90152"/>
                      <a:pt x="60960" y="115824"/>
                    </a:cubicBezTo>
                    <a:cubicBezTo>
                      <a:pt x="62684" y="118123"/>
                      <a:pt x="65024" y="119888"/>
                      <a:pt x="67056" y="12192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3" name="Groupe 62"/>
            <p:cNvGrpSpPr/>
            <p:nvPr/>
          </p:nvGrpSpPr>
          <p:grpSpPr>
            <a:xfrm rot="7882217">
              <a:off x="7301901" y="2464809"/>
              <a:ext cx="301895" cy="310896"/>
              <a:chOff x="6848713" y="2036064"/>
              <a:chExt cx="301895" cy="310896"/>
            </a:xfrm>
          </p:grpSpPr>
          <p:sp>
            <p:nvSpPr>
              <p:cNvPr id="64" name="Forme libre 63"/>
              <p:cNvSpPr/>
              <p:nvPr/>
            </p:nvSpPr>
            <p:spPr>
              <a:xfrm>
                <a:off x="6848713" y="2036064"/>
                <a:ext cx="108213" cy="207287"/>
              </a:xfrm>
              <a:custGeom>
                <a:avLst/>
                <a:gdLst>
                  <a:gd name="connsiteX0" fmla="*/ 27575 w 108213"/>
                  <a:gd name="connsiteY0" fmla="*/ 0 h 207287"/>
                  <a:gd name="connsiteX1" fmla="*/ 88535 w 108213"/>
                  <a:gd name="connsiteY1" fmla="*/ 73152 h 207287"/>
                  <a:gd name="connsiteX2" fmla="*/ 106823 w 108213"/>
                  <a:gd name="connsiteY2" fmla="*/ 85344 h 207287"/>
                  <a:gd name="connsiteX3" fmla="*/ 27575 w 108213"/>
                  <a:gd name="connsiteY3" fmla="*/ 97536 h 207287"/>
                  <a:gd name="connsiteX4" fmla="*/ 21479 w 108213"/>
                  <a:gd name="connsiteY4" fmla="*/ 182880 h 207287"/>
                  <a:gd name="connsiteX5" fmla="*/ 45863 w 108213"/>
                  <a:gd name="connsiteY5" fmla="*/ 188976 h 207287"/>
                  <a:gd name="connsiteX6" fmla="*/ 64151 w 108213"/>
                  <a:gd name="connsiteY6" fmla="*/ 195072 h 207287"/>
                  <a:gd name="connsiteX7" fmla="*/ 88535 w 108213"/>
                  <a:gd name="connsiteY7" fmla="*/ 207264 h 20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213" h="207287">
                    <a:moveTo>
                      <a:pt x="27575" y="0"/>
                    </a:moveTo>
                    <a:cubicBezTo>
                      <a:pt x="47895" y="24384"/>
                      <a:pt x="66937" y="49893"/>
                      <a:pt x="88535" y="73152"/>
                    </a:cubicBezTo>
                    <a:cubicBezTo>
                      <a:pt x="93520" y="78521"/>
                      <a:pt x="113625" y="82623"/>
                      <a:pt x="106823" y="85344"/>
                    </a:cubicBezTo>
                    <a:cubicBezTo>
                      <a:pt x="82008" y="95270"/>
                      <a:pt x="53991" y="93472"/>
                      <a:pt x="27575" y="97536"/>
                    </a:cubicBezTo>
                    <a:cubicBezTo>
                      <a:pt x="-5910" y="119859"/>
                      <a:pt x="-10042" y="114584"/>
                      <a:pt x="21479" y="182880"/>
                    </a:cubicBezTo>
                    <a:cubicBezTo>
                      <a:pt x="24990" y="190487"/>
                      <a:pt x="37807" y="186674"/>
                      <a:pt x="45863" y="188976"/>
                    </a:cubicBezTo>
                    <a:cubicBezTo>
                      <a:pt x="52042" y="190741"/>
                      <a:pt x="58404" y="192198"/>
                      <a:pt x="64151" y="195072"/>
                    </a:cubicBezTo>
                    <a:cubicBezTo>
                      <a:pt x="90789" y="208391"/>
                      <a:pt x="73265" y="207264"/>
                      <a:pt x="88535" y="20726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orme libre 64"/>
              <p:cNvSpPr/>
              <p:nvPr/>
            </p:nvSpPr>
            <p:spPr>
              <a:xfrm>
                <a:off x="6931152" y="2133600"/>
                <a:ext cx="152400" cy="176784"/>
              </a:xfrm>
              <a:custGeom>
                <a:avLst/>
                <a:gdLst>
                  <a:gd name="connsiteX0" fmla="*/ 0 w 152400"/>
                  <a:gd name="connsiteY0" fmla="*/ 0 h 176784"/>
                  <a:gd name="connsiteX1" fmla="*/ 42672 w 152400"/>
                  <a:gd name="connsiteY1" fmla="*/ 30480 h 176784"/>
                  <a:gd name="connsiteX2" fmla="*/ 60960 w 152400"/>
                  <a:gd name="connsiteY2" fmla="*/ 36576 h 176784"/>
                  <a:gd name="connsiteX3" fmla="*/ 103632 w 152400"/>
                  <a:gd name="connsiteY3" fmla="*/ 54864 h 176784"/>
                  <a:gd name="connsiteX4" fmla="*/ 121920 w 152400"/>
                  <a:gd name="connsiteY4" fmla="*/ 73152 h 176784"/>
                  <a:gd name="connsiteX5" fmla="*/ 140208 w 152400"/>
                  <a:gd name="connsiteY5" fmla="*/ 85344 h 176784"/>
                  <a:gd name="connsiteX6" fmla="*/ 152400 w 152400"/>
                  <a:gd name="connsiteY6" fmla="*/ 115824 h 176784"/>
                  <a:gd name="connsiteX7" fmla="*/ 134112 w 152400"/>
                  <a:gd name="connsiteY7" fmla="*/ 128016 h 176784"/>
                  <a:gd name="connsiteX8" fmla="*/ 121920 w 152400"/>
                  <a:gd name="connsiteY8" fmla="*/ 146304 h 176784"/>
                  <a:gd name="connsiteX9" fmla="*/ 103632 w 152400"/>
                  <a:gd name="connsiteY9" fmla="*/ 152400 h 176784"/>
                  <a:gd name="connsiteX10" fmla="*/ 115824 w 152400"/>
                  <a:gd name="connsiteY10" fmla="*/ 176784 h 176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176784">
                    <a:moveTo>
                      <a:pt x="0" y="0"/>
                    </a:moveTo>
                    <a:cubicBezTo>
                      <a:pt x="14224" y="10160"/>
                      <a:pt x="27683" y="21487"/>
                      <a:pt x="42672" y="30480"/>
                    </a:cubicBezTo>
                    <a:cubicBezTo>
                      <a:pt x="48182" y="33786"/>
                      <a:pt x="55213" y="33702"/>
                      <a:pt x="60960" y="36576"/>
                    </a:cubicBezTo>
                    <a:cubicBezTo>
                      <a:pt x="103058" y="57625"/>
                      <a:pt x="52884" y="42177"/>
                      <a:pt x="103632" y="54864"/>
                    </a:cubicBezTo>
                    <a:cubicBezTo>
                      <a:pt x="109728" y="60960"/>
                      <a:pt x="115297" y="67633"/>
                      <a:pt x="121920" y="73152"/>
                    </a:cubicBezTo>
                    <a:cubicBezTo>
                      <a:pt x="127548" y="77842"/>
                      <a:pt x="135950" y="79382"/>
                      <a:pt x="140208" y="85344"/>
                    </a:cubicBezTo>
                    <a:cubicBezTo>
                      <a:pt x="146568" y="94248"/>
                      <a:pt x="148336" y="105664"/>
                      <a:pt x="152400" y="115824"/>
                    </a:cubicBezTo>
                    <a:cubicBezTo>
                      <a:pt x="146304" y="119888"/>
                      <a:pt x="139293" y="122835"/>
                      <a:pt x="134112" y="128016"/>
                    </a:cubicBezTo>
                    <a:cubicBezTo>
                      <a:pt x="128931" y="133197"/>
                      <a:pt x="127641" y="141727"/>
                      <a:pt x="121920" y="146304"/>
                    </a:cubicBezTo>
                    <a:cubicBezTo>
                      <a:pt x="116902" y="150318"/>
                      <a:pt x="109728" y="150368"/>
                      <a:pt x="103632" y="152400"/>
                    </a:cubicBezTo>
                    <a:cubicBezTo>
                      <a:pt x="110637" y="173414"/>
                      <a:pt x="105184" y="166144"/>
                      <a:pt x="115824" y="17678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orme libre 65"/>
              <p:cNvSpPr/>
              <p:nvPr/>
            </p:nvSpPr>
            <p:spPr>
              <a:xfrm>
                <a:off x="7077456" y="2225040"/>
                <a:ext cx="73152" cy="121920"/>
              </a:xfrm>
              <a:custGeom>
                <a:avLst/>
                <a:gdLst>
                  <a:gd name="connsiteX0" fmla="*/ 0 w 73152"/>
                  <a:gd name="connsiteY0" fmla="*/ 0 h 121920"/>
                  <a:gd name="connsiteX1" fmla="*/ 36576 w 73152"/>
                  <a:gd name="connsiteY1" fmla="*/ 6096 h 121920"/>
                  <a:gd name="connsiteX2" fmla="*/ 54864 w 73152"/>
                  <a:gd name="connsiteY2" fmla="*/ 12192 h 121920"/>
                  <a:gd name="connsiteX3" fmla="*/ 60960 w 73152"/>
                  <a:gd name="connsiteY3" fmla="*/ 60960 h 121920"/>
                  <a:gd name="connsiteX4" fmla="*/ 73152 w 73152"/>
                  <a:gd name="connsiteY4" fmla="*/ 79248 h 121920"/>
                  <a:gd name="connsiteX5" fmla="*/ 60960 w 73152"/>
                  <a:gd name="connsiteY5" fmla="*/ 115824 h 121920"/>
                  <a:gd name="connsiteX6" fmla="*/ 67056 w 73152"/>
                  <a:gd name="connsiteY6" fmla="*/ 12192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152" h="121920">
                    <a:moveTo>
                      <a:pt x="0" y="0"/>
                    </a:moveTo>
                    <a:cubicBezTo>
                      <a:pt x="12192" y="2032"/>
                      <a:pt x="24510" y="3415"/>
                      <a:pt x="36576" y="6096"/>
                    </a:cubicBezTo>
                    <a:cubicBezTo>
                      <a:pt x="42849" y="7490"/>
                      <a:pt x="52254" y="6320"/>
                      <a:pt x="54864" y="12192"/>
                    </a:cubicBezTo>
                    <a:cubicBezTo>
                      <a:pt x="61518" y="27163"/>
                      <a:pt x="56649" y="45155"/>
                      <a:pt x="60960" y="60960"/>
                    </a:cubicBezTo>
                    <a:cubicBezTo>
                      <a:pt x="62888" y="68028"/>
                      <a:pt x="69088" y="73152"/>
                      <a:pt x="73152" y="79248"/>
                    </a:cubicBezTo>
                    <a:cubicBezTo>
                      <a:pt x="44885" y="100449"/>
                      <a:pt x="41706" y="90152"/>
                      <a:pt x="60960" y="115824"/>
                    </a:cubicBezTo>
                    <a:cubicBezTo>
                      <a:pt x="62684" y="118123"/>
                      <a:pt x="65024" y="119888"/>
                      <a:pt x="67056" y="12192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7" name="Groupe 66"/>
            <p:cNvGrpSpPr/>
            <p:nvPr/>
          </p:nvGrpSpPr>
          <p:grpSpPr>
            <a:xfrm rot="16500878">
              <a:off x="6537291" y="2598967"/>
              <a:ext cx="301895" cy="310896"/>
              <a:chOff x="6848713" y="2036064"/>
              <a:chExt cx="301895" cy="310896"/>
            </a:xfrm>
          </p:grpSpPr>
          <p:sp>
            <p:nvSpPr>
              <p:cNvPr id="68" name="Forme libre 67"/>
              <p:cNvSpPr/>
              <p:nvPr/>
            </p:nvSpPr>
            <p:spPr>
              <a:xfrm>
                <a:off x="6848713" y="2036064"/>
                <a:ext cx="108213" cy="207287"/>
              </a:xfrm>
              <a:custGeom>
                <a:avLst/>
                <a:gdLst>
                  <a:gd name="connsiteX0" fmla="*/ 27575 w 108213"/>
                  <a:gd name="connsiteY0" fmla="*/ 0 h 207287"/>
                  <a:gd name="connsiteX1" fmla="*/ 88535 w 108213"/>
                  <a:gd name="connsiteY1" fmla="*/ 73152 h 207287"/>
                  <a:gd name="connsiteX2" fmla="*/ 106823 w 108213"/>
                  <a:gd name="connsiteY2" fmla="*/ 85344 h 207287"/>
                  <a:gd name="connsiteX3" fmla="*/ 27575 w 108213"/>
                  <a:gd name="connsiteY3" fmla="*/ 97536 h 207287"/>
                  <a:gd name="connsiteX4" fmla="*/ 21479 w 108213"/>
                  <a:gd name="connsiteY4" fmla="*/ 182880 h 207287"/>
                  <a:gd name="connsiteX5" fmla="*/ 45863 w 108213"/>
                  <a:gd name="connsiteY5" fmla="*/ 188976 h 207287"/>
                  <a:gd name="connsiteX6" fmla="*/ 64151 w 108213"/>
                  <a:gd name="connsiteY6" fmla="*/ 195072 h 207287"/>
                  <a:gd name="connsiteX7" fmla="*/ 88535 w 108213"/>
                  <a:gd name="connsiteY7" fmla="*/ 207264 h 20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213" h="207287">
                    <a:moveTo>
                      <a:pt x="27575" y="0"/>
                    </a:moveTo>
                    <a:cubicBezTo>
                      <a:pt x="47895" y="24384"/>
                      <a:pt x="66937" y="49893"/>
                      <a:pt x="88535" y="73152"/>
                    </a:cubicBezTo>
                    <a:cubicBezTo>
                      <a:pt x="93520" y="78521"/>
                      <a:pt x="113625" y="82623"/>
                      <a:pt x="106823" y="85344"/>
                    </a:cubicBezTo>
                    <a:cubicBezTo>
                      <a:pt x="82008" y="95270"/>
                      <a:pt x="53991" y="93472"/>
                      <a:pt x="27575" y="97536"/>
                    </a:cubicBezTo>
                    <a:cubicBezTo>
                      <a:pt x="-5910" y="119859"/>
                      <a:pt x="-10042" y="114584"/>
                      <a:pt x="21479" y="182880"/>
                    </a:cubicBezTo>
                    <a:cubicBezTo>
                      <a:pt x="24990" y="190487"/>
                      <a:pt x="37807" y="186674"/>
                      <a:pt x="45863" y="188976"/>
                    </a:cubicBezTo>
                    <a:cubicBezTo>
                      <a:pt x="52042" y="190741"/>
                      <a:pt x="58404" y="192198"/>
                      <a:pt x="64151" y="195072"/>
                    </a:cubicBezTo>
                    <a:cubicBezTo>
                      <a:pt x="90789" y="208391"/>
                      <a:pt x="73265" y="207264"/>
                      <a:pt x="88535" y="20726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orme libre 68"/>
              <p:cNvSpPr/>
              <p:nvPr/>
            </p:nvSpPr>
            <p:spPr>
              <a:xfrm>
                <a:off x="6931152" y="2133600"/>
                <a:ext cx="152400" cy="176784"/>
              </a:xfrm>
              <a:custGeom>
                <a:avLst/>
                <a:gdLst>
                  <a:gd name="connsiteX0" fmla="*/ 0 w 152400"/>
                  <a:gd name="connsiteY0" fmla="*/ 0 h 176784"/>
                  <a:gd name="connsiteX1" fmla="*/ 42672 w 152400"/>
                  <a:gd name="connsiteY1" fmla="*/ 30480 h 176784"/>
                  <a:gd name="connsiteX2" fmla="*/ 60960 w 152400"/>
                  <a:gd name="connsiteY2" fmla="*/ 36576 h 176784"/>
                  <a:gd name="connsiteX3" fmla="*/ 103632 w 152400"/>
                  <a:gd name="connsiteY3" fmla="*/ 54864 h 176784"/>
                  <a:gd name="connsiteX4" fmla="*/ 121920 w 152400"/>
                  <a:gd name="connsiteY4" fmla="*/ 73152 h 176784"/>
                  <a:gd name="connsiteX5" fmla="*/ 140208 w 152400"/>
                  <a:gd name="connsiteY5" fmla="*/ 85344 h 176784"/>
                  <a:gd name="connsiteX6" fmla="*/ 152400 w 152400"/>
                  <a:gd name="connsiteY6" fmla="*/ 115824 h 176784"/>
                  <a:gd name="connsiteX7" fmla="*/ 134112 w 152400"/>
                  <a:gd name="connsiteY7" fmla="*/ 128016 h 176784"/>
                  <a:gd name="connsiteX8" fmla="*/ 121920 w 152400"/>
                  <a:gd name="connsiteY8" fmla="*/ 146304 h 176784"/>
                  <a:gd name="connsiteX9" fmla="*/ 103632 w 152400"/>
                  <a:gd name="connsiteY9" fmla="*/ 152400 h 176784"/>
                  <a:gd name="connsiteX10" fmla="*/ 115824 w 152400"/>
                  <a:gd name="connsiteY10" fmla="*/ 176784 h 176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176784">
                    <a:moveTo>
                      <a:pt x="0" y="0"/>
                    </a:moveTo>
                    <a:cubicBezTo>
                      <a:pt x="14224" y="10160"/>
                      <a:pt x="27683" y="21487"/>
                      <a:pt x="42672" y="30480"/>
                    </a:cubicBezTo>
                    <a:cubicBezTo>
                      <a:pt x="48182" y="33786"/>
                      <a:pt x="55213" y="33702"/>
                      <a:pt x="60960" y="36576"/>
                    </a:cubicBezTo>
                    <a:cubicBezTo>
                      <a:pt x="103058" y="57625"/>
                      <a:pt x="52884" y="42177"/>
                      <a:pt x="103632" y="54864"/>
                    </a:cubicBezTo>
                    <a:cubicBezTo>
                      <a:pt x="109728" y="60960"/>
                      <a:pt x="115297" y="67633"/>
                      <a:pt x="121920" y="73152"/>
                    </a:cubicBezTo>
                    <a:cubicBezTo>
                      <a:pt x="127548" y="77842"/>
                      <a:pt x="135950" y="79382"/>
                      <a:pt x="140208" y="85344"/>
                    </a:cubicBezTo>
                    <a:cubicBezTo>
                      <a:pt x="146568" y="94248"/>
                      <a:pt x="148336" y="105664"/>
                      <a:pt x="152400" y="115824"/>
                    </a:cubicBezTo>
                    <a:cubicBezTo>
                      <a:pt x="146304" y="119888"/>
                      <a:pt x="139293" y="122835"/>
                      <a:pt x="134112" y="128016"/>
                    </a:cubicBezTo>
                    <a:cubicBezTo>
                      <a:pt x="128931" y="133197"/>
                      <a:pt x="127641" y="141727"/>
                      <a:pt x="121920" y="146304"/>
                    </a:cubicBezTo>
                    <a:cubicBezTo>
                      <a:pt x="116902" y="150318"/>
                      <a:pt x="109728" y="150368"/>
                      <a:pt x="103632" y="152400"/>
                    </a:cubicBezTo>
                    <a:cubicBezTo>
                      <a:pt x="110637" y="173414"/>
                      <a:pt x="105184" y="166144"/>
                      <a:pt x="115824" y="17678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orme libre 69"/>
              <p:cNvSpPr/>
              <p:nvPr/>
            </p:nvSpPr>
            <p:spPr>
              <a:xfrm>
                <a:off x="7077456" y="2225040"/>
                <a:ext cx="73152" cy="121920"/>
              </a:xfrm>
              <a:custGeom>
                <a:avLst/>
                <a:gdLst>
                  <a:gd name="connsiteX0" fmla="*/ 0 w 73152"/>
                  <a:gd name="connsiteY0" fmla="*/ 0 h 121920"/>
                  <a:gd name="connsiteX1" fmla="*/ 36576 w 73152"/>
                  <a:gd name="connsiteY1" fmla="*/ 6096 h 121920"/>
                  <a:gd name="connsiteX2" fmla="*/ 54864 w 73152"/>
                  <a:gd name="connsiteY2" fmla="*/ 12192 h 121920"/>
                  <a:gd name="connsiteX3" fmla="*/ 60960 w 73152"/>
                  <a:gd name="connsiteY3" fmla="*/ 60960 h 121920"/>
                  <a:gd name="connsiteX4" fmla="*/ 73152 w 73152"/>
                  <a:gd name="connsiteY4" fmla="*/ 79248 h 121920"/>
                  <a:gd name="connsiteX5" fmla="*/ 60960 w 73152"/>
                  <a:gd name="connsiteY5" fmla="*/ 115824 h 121920"/>
                  <a:gd name="connsiteX6" fmla="*/ 67056 w 73152"/>
                  <a:gd name="connsiteY6" fmla="*/ 121920 h 1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152" h="121920">
                    <a:moveTo>
                      <a:pt x="0" y="0"/>
                    </a:moveTo>
                    <a:cubicBezTo>
                      <a:pt x="12192" y="2032"/>
                      <a:pt x="24510" y="3415"/>
                      <a:pt x="36576" y="6096"/>
                    </a:cubicBezTo>
                    <a:cubicBezTo>
                      <a:pt x="42849" y="7490"/>
                      <a:pt x="52254" y="6320"/>
                      <a:pt x="54864" y="12192"/>
                    </a:cubicBezTo>
                    <a:cubicBezTo>
                      <a:pt x="61518" y="27163"/>
                      <a:pt x="56649" y="45155"/>
                      <a:pt x="60960" y="60960"/>
                    </a:cubicBezTo>
                    <a:cubicBezTo>
                      <a:pt x="62888" y="68028"/>
                      <a:pt x="69088" y="73152"/>
                      <a:pt x="73152" y="79248"/>
                    </a:cubicBezTo>
                    <a:cubicBezTo>
                      <a:pt x="44885" y="100449"/>
                      <a:pt x="41706" y="90152"/>
                      <a:pt x="60960" y="115824"/>
                    </a:cubicBezTo>
                    <a:cubicBezTo>
                      <a:pt x="62684" y="118123"/>
                      <a:pt x="65024" y="119888"/>
                      <a:pt x="67056" y="12192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89" name="Connecteur en arc 88"/>
            <p:cNvCxnSpPr/>
            <p:nvPr/>
          </p:nvCxnSpPr>
          <p:spPr>
            <a:xfrm rot="5400000" flipH="1" flipV="1">
              <a:off x="7334723" y="1927089"/>
              <a:ext cx="571405" cy="288135"/>
            </a:xfrm>
            <a:prstGeom prst="curvedConnector3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ZoneTexte 89"/>
            <p:cNvSpPr txBox="1"/>
            <p:nvPr/>
          </p:nvSpPr>
          <p:spPr>
            <a:xfrm>
              <a:off x="7494705" y="1409459"/>
              <a:ext cx="4783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fr-FR" sz="1800" baseline="-25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91" name="Connecteur en arc 90"/>
            <p:cNvCxnSpPr/>
            <p:nvPr/>
          </p:nvCxnSpPr>
          <p:spPr>
            <a:xfrm rot="5400000" flipH="1" flipV="1">
              <a:off x="7146893" y="1900032"/>
              <a:ext cx="571405" cy="288135"/>
            </a:xfrm>
            <a:prstGeom prst="curvedConnector3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ZoneTexte 76"/>
          <p:cNvSpPr txBox="1"/>
          <p:nvPr/>
        </p:nvSpPr>
        <p:spPr>
          <a:xfrm>
            <a:off x="11407813" y="6531841"/>
            <a:ext cx="431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Removal of adsorbed water from portlandite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120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80"/>
    </mc:Choice>
    <mc:Fallback xmlns:a16="http://schemas.microsoft.com/office/drawing/2014/main" xmlns="">
      <p:transition spd="slow" advTm="84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8"/>
          <p:cNvSpPr txBox="1">
            <a:spLocks/>
          </p:cNvSpPr>
          <p:nvPr/>
        </p:nvSpPr>
        <p:spPr>
          <a:xfrm>
            <a:off x="790322" y="3832455"/>
            <a:ext cx="8508155" cy="498303"/>
          </a:xfrm>
          <a:prstGeom prst="rect">
            <a:avLst/>
          </a:prstGeom>
          <a:noFill/>
        </p:spPr>
        <p:txBody>
          <a:bodyPr vert="horz" wrap="square" lIns="127723" tIns="63862" rIns="127723" bIns="63862" rtlCol="0">
            <a:spAutoFit/>
          </a:bodyPr>
          <a:lstStyle>
            <a:lvl1pPr marL="179611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80000"/>
              <a:buFont typeface="Wingdings 3" panose="05040102010807070707" pitchFamily="18" charset="2"/>
              <a:buChar char="u"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38833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98055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15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57278" indent="-179611" algn="l" defTabSz="7184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9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616499" indent="-179611" algn="l" defTabSz="7184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9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975721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4944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4165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3387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Time/temperature mapping</a:t>
            </a:r>
          </a:p>
        </p:txBody>
      </p:sp>
      <p:sp>
        <p:nvSpPr>
          <p:cNvPr id="20" name="Espace réservé du contenu 1"/>
          <p:cNvSpPr txBox="1">
            <a:spLocks/>
          </p:cNvSpPr>
          <p:nvPr/>
        </p:nvSpPr>
        <p:spPr>
          <a:xfrm>
            <a:off x="650241" y="888569"/>
            <a:ext cx="6155673" cy="493174"/>
          </a:xfrm>
          <a:prstGeom prst="rect">
            <a:avLst/>
          </a:prstGeom>
          <a:noFill/>
        </p:spPr>
        <p:txBody>
          <a:bodyPr vert="horz" wrap="square" lIns="127723" tIns="63862" rIns="127723" bIns="63862" rtlCol="0">
            <a:spAutoFit/>
          </a:bodyPr>
          <a:lstStyle>
            <a:lvl1pPr marL="179611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38833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98055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15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57278" indent="-179611" algn="l" defTabSz="7184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9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616499" indent="-179611" algn="l" defTabSz="7184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9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975721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4944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4165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3387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 Desorption treatment</a:t>
            </a:r>
          </a:p>
        </p:txBody>
      </p:sp>
      <p:sp>
        <p:nvSpPr>
          <p:cNvPr id="21" name="Espace réservé du contenu 1"/>
          <p:cNvSpPr txBox="1">
            <a:spLocks/>
          </p:cNvSpPr>
          <p:nvPr/>
        </p:nvSpPr>
        <p:spPr>
          <a:xfrm>
            <a:off x="790322" y="1472907"/>
            <a:ext cx="5526567" cy="2079505"/>
          </a:xfrm>
          <a:prstGeom prst="rect">
            <a:avLst/>
          </a:prstGeom>
          <a:noFill/>
        </p:spPr>
        <p:txBody>
          <a:bodyPr vert="horz" wrap="square" lIns="127723" tIns="63862" rIns="127723" bIns="63862" rtlCol="0">
            <a:spAutoFit/>
          </a:bodyPr>
          <a:lstStyle>
            <a:lvl1pPr marL="179611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38833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98055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15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57278" indent="-179611" algn="l" defTabSz="7184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9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616499" indent="-179611" algn="l" defTabSz="7184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9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975721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4944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4165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3387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dirty="0"/>
              <a:t> Water removal by heat treatment under primary vacuum (0.1 - 1 mbar)</a:t>
            </a:r>
          </a:p>
          <a:p>
            <a:endParaRPr lang="fr-FR" sz="1050" dirty="0"/>
          </a:p>
          <a:p>
            <a:pPr lvl="1"/>
            <a:r>
              <a:rPr lang="fr-FR" dirty="0"/>
              <a:t> Treatment of increasing intensity</a:t>
            </a:r>
          </a:p>
          <a:p>
            <a:endParaRPr lang="fr-FR" sz="1050" dirty="0"/>
          </a:p>
          <a:p>
            <a:pPr lvl="1"/>
            <a:r>
              <a:rPr lang="fr-FR" dirty="0"/>
              <a:t> </a:t>
            </a:r>
            <a:r>
              <a:rPr lang="fr-FR" dirty="0" err="1"/>
              <a:t>Measuring</a:t>
            </a:r>
            <a:r>
              <a:rPr lang="fr-FR" dirty="0"/>
              <a:t> H</a:t>
            </a:r>
            <a:r>
              <a:rPr lang="fr-FR" baseline="-25000" dirty="0"/>
              <a:t>2</a:t>
            </a:r>
            <a:r>
              <a:rPr lang="fr-FR" dirty="0"/>
              <a:t> </a:t>
            </a:r>
            <a:r>
              <a:rPr lang="fr-FR" dirty="0" err="1"/>
              <a:t>radiolytic</a:t>
            </a:r>
            <a:r>
              <a:rPr lang="fr-FR" dirty="0"/>
              <a:t> yield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896369"/>
              </p:ext>
            </p:extLst>
          </p:nvPr>
        </p:nvGraphicFramePr>
        <p:xfrm>
          <a:off x="1617569" y="4585908"/>
          <a:ext cx="9398640" cy="1681086"/>
        </p:xfrm>
        <a:graphic>
          <a:graphicData uri="http://schemas.openxmlformats.org/drawingml/2006/table">
            <a:tbl>
              <a:tblPr firstRow="1" firstCol="1" bandRow="1"/>
              <a:tblGrid>
                <a:gridCol w="1879728">
                  <a:extLst>
                    <a:ext uri="{9D8B030D-6E8A-4147-A177-3AD203B41FA5}">
                      <a16:colId xmlns:a16="http://schemas.microsoft.com/office/drawing/2014/main" val="4247895001"/>
                    </a:ext>
                  </a:extLst>
                </a:gridCol>
                <a:gridCol w="1879728">
                  <a:extLst>
                    <a:ext uri="{9D8B030D-6E8A-4147-A177-3AD203B41FA5}">
                      <a16:colId xmlns:a16="http://schemas.microsoft.com/office/drawing/2014/main" val="1609685895"/>
                    </a:ext>
                  </a:extLst>
                </a:gridCol>
                <a:gridCol w="1879728">
                  <a:extLst>
                    <a:ext uri="{9D8B030D-6E8A-4147-A177-3AD203B41FA5}">
                      <a16:colId xmlns:a16="http://schemas.microsoft.com/office/drawing/2014/main" val="4183956600"/>
                    </a:ext>
                  </a:extLst>
                </a:gridCol>
                <a:gridCol w="1879728">
                  <a:extLst>
                    <a:ext uri="{9D8B030D-6E8A-4147-A177-3AD203B41FA5}">
                      <a16:colId xmlns:a16="http://schemas.microsoft.com/office/drawing/2014/main" val="1859455581"/>
                    </a:ext>
                  </a:extLst>
                </a:gridCol>
                <a:gridCol w="1879728">
                  <a:extLst>
                    <a:ext uri="{9D8B030D-6E8A-4147-A177-3AD203B41FA5}">
                      <a16:colId xmlns:a16="http://schemas.microsoft.com/office/drawing/2014/main" val="2096582432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Temperature 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Time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580" marR="54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120°C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G(H</a:t>
                      </a:r>
                      <a:r>
                        <a:rPr lang="fr-FR" sz="1400" b="1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(mol.J</a:t>
                      </a:r>
                      <a:r>
                        <a:rPr lang="fr-FR" sz="1400" b="1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fr-FR" sz="1400" b="1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580" marR="5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150°C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G(H</a:t>
                      </a:r>
                      <a:r>
                        <a:rPr lang="fr-FR" sz="1400" b="1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(mol.J</a:t>
                      </a:r>
                      <a:r>
                        <a:rPr lang="fr-FR" sz="1400" b="1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fr-FR" sz="1400" b="1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580" marR="5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180°C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G(H</a:t>
                      </a:r>
                      <a:r>
                        <a:rPr lang="fr-FR" sz="1400" b="1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(mol.J</a:t>
                      </a:r>
                      <a:r>
                        <a:rPr lang="fr-FR" sz="1400" b="1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fr-FR" sz="1400" b="1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580" marR="5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200°C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G(H</a:t>
                      </a:r>
                      <a:r>
                        <a:rPr lang="fr-FR" sz="1400" b="1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(mol.J</a:t>
                      </a:r>
                      <a:r>
                        <a:rPr lang="fr-FR" sz="1400" b="1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fr-FR" sz="1400" b="1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580" marR="5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447696"/>
                  </a:ext>
                </a:extLst>
              </a:tr>
              <a:tr h="17344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 h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580" marR="5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6.8 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± 0.7 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580" marR="5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5.4 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± 0.5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580" marR="5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3.9 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± 0.4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580" marR="5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3.0 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± 0.3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580" marR="5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934272"/>
                  </a:ext>
                </a:extLst>
              </a:tr>
              <a:tr h="17344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 h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580" marR="5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4.9 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± 0.5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580" marR="5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4.8 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± 0.5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580" marR="5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3.5 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± 0.4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580" marR="5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3.6 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± 0.4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580" marR="5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571454"/>
                  </a:ext>
                </a:extLst>
              </a:tr>
              <a:tr h="17344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64 h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580" marR="5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5.5 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± 0.5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580" marR="5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3.6 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± 0.4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580" marR="5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3.0 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± 0.4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580" marR="5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3.4 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± 0.4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580" marR="54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138164"/>
                  </a:ext>
                </a:extLst>
              </a:tr>
            </a:tbl>
          </a:graphicData>
        </a:graphic>
      </p:graphicFrame>
      <p:sp>
        <p:nvSpPr>
          <p:cNvPr id="15" name="Forme libre 14"/>
          <p:cNvSpPr/>
          <p:nvPr/>
        </p:nvSpPr>
        <p:spPr>
          <a:xfrm>
            <a:off x="5428527" y="5171517"/>
            <a:ext cx="5680053" cy="1298733"/>
          </a:xfrm>
          <a:custGeom>
            <a:avLst/>
            <a:gdLst>
              <a:gd name="connsiteX0" fmla="*/ 5521124 w 5680053"/>
              <a:gd name="connsiteY0" fmla="*/ 106540 h 1298733"/>
              <a:gd name="connsiteX1" fmla="*/ 5254906 w 5680053"/>
              <a:gd name="connsiteY1" fmla="*/ 94966 h 1298733"/>
              <a:gd name="connsiteX2" fmla="*/ 5197032 w 5680053"/>
              <a:gd name="connsiteY2" fmla="*/ 83391 h 1298733"/>
              <a:gd name="connsiteX3" fmla="*/ 5000263 w 5680053"/>
              <a:gd name="connsiteY3" fmla="*/ 71816 h 1298733"/>
              <a:gd name="connsiteX4" fmla="*/ 4919240 w 5680053"/>
              <a:gd name="connsiteY4" fmla="*/ 60242 h 1298733"/>
              <a:gd name="connsiteX5" fmla="*/ 4838217 w 5680053"/>
              <a:gd name="connsiteY5" fmla="*/ 37092 h 1298733"/>
              <a:gd name="connsiteX6" fmla="*/ 4490977 w 5680053"/>
              <a:gd name="connsiteY6" fmla="*/ 13943 h 1298733"/>
              <a:gd name="connsiteX7" fmla="*/ 3900668 w 5680053"/>
              <a:gd name="connsiteY7" fmla="*/ 25517 h 1298733"/>
              <a:gd name="connsiteX8" fmla="*/ 3819645 w 5680053"/>
              <a:gd name="connsiteY8" fmla="*/ 60242 h 1298733"/>
              <a:gd name="connsiteX9" fmla="*/ 3750197 w 5680053"/>
              <a:gd name="connsiteY9" fmla="*/ 106540 h 1298733"/>
              <a:gd name="connsiteX10" fmla="*/ 3703898 w 5680053"/>
              <a:gd name="connsiteY10" fmla="*/ 164414 h 1298733"/>
              <a:gd name="connsiteX11" fmla="*/ 3669174 w 5680053"/>
              <a:gd name="connsiteY11" fmla="*/ 175988 h 1298733"/>
              <a:gd name="connsiteX12" fmla="*/ 3599726 w 5680053"/>
              <a:gd name="connsiteY12" fmla="*/ 257011 h 1298733"/>
              <a:gd name="connsiteX13" fmla="*/ 3576577 w 5680053"/>
              <a:gd name="connsiteY13" fmla="*/ 280161 h 1298733"/>
              <a:gd name="connsiteX14" fmla="*/ 3565002 w 5680053"/>
              <a:gd name="connsiteY14" fmla="*/ 314885 h 1298733"/>
              <a:gd name="connsiteX15" fmla="*/ 3495554 w 5680053"/>
              <a:gd name="connsiteY15" fmla="*/ 372758 h 1298733"/>
              <a:gd name="connsiteX16" fmla="*/ 3426106 w 5680053"/>
              <a:gd name="connsiteY16" fmla="*/ 395907 h 1298733"/>
              <a:gd name="connsiteX17" fmla="*/ 3333508 w 5680053"/>
              <a:gd name="connsiteY17" fmla="*/ 430631 h 1298733"/>
              <a:gd name="connsiteX18" fmla="*/ 2835797 w 5680053"/>
              <a:gd name="connsiteY18" fmla="*/ 419057 h 1298733"/>
              <a:gd name="connsiteX19" fmla="*/ 2720050 w 5680053"/>
              <a:gd name="connsiteY19" fmla="*/ 407482 h 1298733"/>
              <a:gd name="connsiteX20" fmla="*/ 2558005 w 5680053"/>
              <a:gd name="connsiteY20" fmla="*/ 384333 h 1298733"/>
              <a:gd name="connsiteX21" fmla="*/ 2349660 w 5680053"/>
              <a:gd name="connsiteY21" fmla="*/ 361183 h 1298733"/>
              <a:gd name="connsiteX22" fmla="*/ 1921397 w 5680053"/>
              <a:gd name="connsiteY22" fmla="*/ 372758 h 1298733"/>
              <a:gd name="connsiteX23" fmla="*/ 1886673 w 5680053"/>
              <a:gd name="connsiteY23" fmla="*/ 384333 h 1298733"/>
              <a:gd name="connsiteX24" fmla="*/ 1817225 w 5680053"/>
              <a:gd name="connsiteY24" fmla="*/ 442206 h 1298733"/>
              <a:gd name="connsiteX25" fmla="*/ 1794076 w 5680053"/>
              <a:gd name="connsiteY25" fmla="*/ 476930 h 1298733"/>
              <a:gd name="connsiteX26" fmla="*/ 1782501 w 5680053"/>
              <a:gd name="connsiteY26" fmla="*/ 511654 h 1298733"/>
              <a:gd name="connsiteX27" fmla="*/ 1747777 w 5680053"/>
              <a:gd name="connsiteY27" fmla="*/ 534804 h 1298733"/>
              <a:gd name="connsiteX28" fmla="*/ 1689903 w 5680053"/>
              <a:gd name="connsiteY28" fmla="*/ 592677 h 1298733"/>
              <a:gd name="connsiteX29" fmla="*/ 1655179 w 5680053"/>
              <a:gd name="connsiteY29" fmla="*/ 627401 h 1298733"/>
              <a:gd name="connsiteX30" fmla="*/ 1632030 w 5680053"/>
              <a:gd name="connsiteY30" fmla="*/ 662125 h 1298733"/>
              <a:gd name="connsiteX31" fmla="*/ 1597306 w 5680053"/>
              <a:gd name="connsiteY31" fmla="*/ 731573 h 1298733"/>
              <a:gd name="connsiteX32" fmla="*/ 1551007 w 5680053"/>
              <a:gd name="connsiteY32" fmla="*/ 743148 h 1298733"/>
              <a:gd name="connsiteX33" fmla="*/ 1215341 w 5680053"/>
              <a:gd name="connsiteY33" fmla="*/ 731573 h 1298733"/>
              <a:gd name="connsiteX34" fmla="*/ 1180617 w 5680053"/>
              <a:gd name="connsiteY34" fmla="*/ 719999 h 1298733"/>
              <a:gd name="connsiteX35" fmla="*/ 1053296 w 5680053"/>
              <a:gd name="connsiteY35" fmla="*/ 708424 h 1298733"/>
              <a:gd name="connsiteX36" fmla="*/ 1006997 w 5680053"/>
              <a:gd name="connsiteY36" fmla="*/ 696849 h 1298733"/>
              <a:gd name="connsiteX37" fmla="*/ 960698 w 5680053"/>
              <a:gd name="connsiteY37" fmla="*/ 673700 h 1298733"/>
              <a:gd name="connsiteX38" fmla="*/ 925974 w 5680053"/>
              <a:gd name="connsiteY38" fmla="*/ 662125 h 1298733"/>
              <a:gd name="connsiteX39" fmla="*/ 289367 w 5680053"/>
              <a:gd name="connsiteY39" fmla="*/ 673700 h 1298733"/>
              <a:gd name="connsiteX40" fmla="*/ 185195 w 5680053"/>
              <a:gd name="connsiteY40" fmla="*/ 708424 h 1298733"/>
              <a:gd name="connsiteX41" fmla="*/ 150470 w 5680053"/>
              <a:gd name="connsiteY41" fmla="*/ 731573 h 1298733"/>
              <a:gd name="connsiteX42" fmla="*/ 115746 w 5680053"/>
              <a:gd name="connsiteY42" fmla="*/ 743148 h 1298733"/>
              <a:gd name="connsiteX43" fmla="*/ 23149 w 5680053"/>
              <a:gd name="connsiteY43" fmla="*/ 824171 h 1298733"/>
              <a:gd name="connsiteX44" fmla="*/ 0 w 5680053"/>
              <a:gd name="connsiteY44" fmla="*/ 858895 h 1298733"/>
              <a:gd name="connsiteX45" fmla="*/ 11574 w 5680053"/>
              <a:gd name="connsiteY45" fmla="*/ 963067 h 1298733"/>
              <a:gd name="connsiteX46" fmla="*/ 46298 w 5680053"/>
              <a:gd name="connsiteY46" fmla="*/ 974642 h 1298733"/>
              <a:gd name="connsiteX47" fmla="*/ 81022 w 5680053"/>
              <a:gd name="connsiteY47" fmla="*/ 997791 h 1298733"/>
              <a:gd name="connsiteX48" fmla="*/ 138896 w 5680053"/>
              <a:gd name="connsiteY48" fmla="*/ 1067239 h 1298733"/>
              <a:gd name="connsiteX49" fmla="*/ 243068 w 5680053"/>
              <a:gd name="connsiteY49" fmla="*/ 1101963 h 1298733"/>
              <a:gd name="connsiteX50" fmla="*/ 289367 w 5680053"/>
              <a:gd name="connsiteY50" fmla="*/ 1125112 h 1298733"/>
              <a:gd name="connsiteX51" fmla="*/ 416688 w 5680053"/>
              <a:gd name="connsiteY51" fmla="*/ 1159836 h 1298733"/>
              <a:gd name="connsiteX52" fmla="*/ 520860 w 5680053"/>
              <a:gd name="connsiteY52" fmla="*/ 1182986 h 1298733"/>
              <a:gd name="connsiteX53" fmla="*/ 810227 w 5680053"/>
              <a:gd name="connsiteY53" fmla="*/ 1206135 h 1298733"/>
              <a:gd name="connsiteX54" fmla="*/ 1180617 w 5680053"/>
              <a:gd name="connsiteY54" fmla="*/ 1240859 h 1298733"/>
              <a:gd name="connsiteX55" fmla="*/ 1666754 w 5680053"/>
              <a:gd name="connsiteY55" fmla="*/ 1252434 h 1298733"/>
              <a:gd name="connsiteX56" fmla="*/ 1794076 w 5680053"/>
              <a:gd name="connsiteY56" fmla="*/ 1264009 h 1298733"/>
              <a:gd name="connsiteX57" fmla="*/ 2025569 w 5680053"/>
              <a:gd name="connsiteY57" fmla="*/ 1287158 h 1298733"/>
              <a:gd name="connsiteX58" fmla="*/ 4190035 w 5680053"/>
              <a:gd name="connsiteY58" fmla="*/ 1298733 h 1298733"/>
              <a:gd name="connsiteX59" fmla="*/ 5000263 w 5680053"/>
              <a:gd name="connsiteY59" fmla="*/ 1287158 h 1298733"/>
              <a:gd name="connsiteX60" fmla="*/ 5116010 w 5680053"/>
              <a:gd name="connsiteY60" fmla="*/ 1275583 h 1298733"/>
              <a:gd name="connsiteX61" fmla="*/ 5173883 w 5680053"/>
              <a:gd name="connsiteY61" fmla="*/ 1252434 h 1298733"/>
              <a:gd name="connsiteX62" fmla="*/ 5266481 w 5680053"/>
              <a:gd name="connsiteY62" fmla="*/ 1229285 h 1298733"/>
              <a:gd name="connsiteX63" fmla="*/ 5347503 w 5680053"/>
              <a:gd name="connsiteY63" fmla="*/ 1206135 h 1298733"/>
              <a:gd name="connsiteX64" fmla="*/ 5463250 w 5680053"/>
              <a:gd name="connsiteY64" fmla="*/ 1171411 h 1298733"/>
              <a:gd name="connsiteX65" fmla="*/ 5497974 w 5680053"/>
              <a:gd name="connsiteY65" fmla="*/ 1148262 h 1298733"/>
              <a:gd name="connsiteX66" fmla="*/ 5509549 w 5680053"/>
              <a:gd name="connsiteY66" fmla="*/ 1113538 h 1298733"/>
              <a:gd name="connsiteX67" fmla="*/ 5544273 w 5680053"/>
              <a:gd name="connsiteY67" fmla="*/ 1078814 h 1298733"/>
              <a:gd name="connsiteX68" fmla="*/ 5567422 w 5680053"/>
              <a:gd name="connsiteY68" fmla="*/ 1032515 h 1298733"/>
              <a:gd name="connsiteX69" fmla="*/ 5590572 w 5680053"/>
              <a:gd name="connsiteY69" fmla="*/ 1009366 h 1298733"/>
              <a:gd name="connsiteX70" fmla="*/ 5613721 w 5680053"/>
              <a:gd name="connsiteY70" fmla="*/ 882044 h 1298733"/>
              <a:gd name="connsiteX71" fmla="*/ 5648445 w 5680053"/>
              <a:gd name="connsiteY71" fmla="*/ 835745 h 1298733"/>
              <a:gd name="connsiteX72" fmla="*/ 5648445 w 5680053"/>
              <a:gd name="connsiteY72" fmla="*/ 511654 h 1298733"/>
              <a:gd name="connsiteX73" fmla="*/ 5625296 w 5680053"/>
              <a:gd name="connsiteY73" fmla="*/ 465355 h 1298733"/>
              <a:gd name="connsiteX74" fmla="*/ 5590572 w 5680053"/>
              <a:gd name="connsiteY74" fmla="*/ 442206 h 1298733"/>
              <a:gd name="connsiteX75" fmla="*/ 5544273 w 5680053"/>
              <a:gd name="connsiteY75" fmla="*/ 384333 h 1298733"/>
              <a:gd name="connsiteX76" fmla="*/ 5451676 w 5680053"/>
              <a:gd name="connsiteY76" fmla="*/ 303310 h 1298733"/>
              <a:gd name="connsiteX77" fmla="*/ 5416951 w 5680053"/>
              <a:gd name="connsiteY77" fmla="*/ 291735 h 1298733"/>
              <a:gd name="connsiteX78" fmla="*/ 5324354 w 5680053"/>
              <a:gd name="connsiteY78" fmla="*/ 222287 h 1298733"/>
              <a:gd name="connsiteX79" fmla="*/ 5231757 w 5680053"/>
              <a:gd name="connsiteY79" fmla="*/ 152839 h 1298733"/>
              <a:gd name="connsiteX80" fmla="*/ 5185458 w 5680053"/>
              <a:gd name="connsiteY80" fmla="*/ 118115 h 1298733"/>
              <a:gd name="connsiteX81" fmla="*/ 5139159 w 5680053"/>
              <a:gd name="connsiteY81" fmla="*/ 94966 h 1298733"/>
              <a:gd name="connsiteX82" fmla="*/ 5116010 w 5680053"/>
              <a:gd name="connsiteY82" fmla="*/ 71816 h 1298733"/>
              <a:gd name="connsiteX83" fmla="*/ 5023412 w 5680053"/>
              <a:gd name="connsiteY83" fmla="*/ 48667 h 1298733"/>
              <a:gd name="connsiteX84" fmla="*/ 5000263 w 5680053"/>
              <a:gd name="connsiteY84" fmla="*/ 25517 h 1298733"/>
              <a:gd name="connsiteX85" fmla="*/ 4872941 w 5680053"/>
              <a:gd name="connsiteY85" fmla="*/ 13943 h 1298733"/>
              <a:gd name="connsiteX86" fmla="*/ 4838217 w 5680053"/>
              <a:gd name="connsiteY86" fmla="*/ 25517 h 1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5680053" h="1298733">
                <a:moveTo>
                  <a:pt x="5521124" y="106540"/>
                </a:moveTo>
                <a:cubicBezTo>
                  <a:pt x="5432385" y="102682"/>
                  <a:pt x="5343503" y="101294"/>
                  <a:pt x="5254906" y="94966"/>
                </a:cubicBezTo>
                <a:cubicBezTo>
                  <a:pt x="5235283" y="93564"/>
                  <a:pt x="5216625" y="85172"/>
                  <a:pt x="5197032" y="83391"/>
                </a:cubicBezTo>
                <a:cubicBezTo>
                  <a:pt x="5131599" y="77442"/>
                  <a:pt x="5065853" y="75674"/>
                  <a:pt x="5000263" y="71816"/>
                </a:cubicBezTo>
                <a:cubicBezTo>
                  <a:pt x="4973255" y="67958"/>
                  <a:pt x="4945916" y="65958"/>
                  <a:pt x="4919240" y="60242"/>
                </a:cubicBezTo>
                <a:cubicBezTo>
                  <a:pt x="4891775" y="54357"/>
                  <a:pt x="4865923" y="41710"/>
                  <a:pt x="4838217" y="37092"/>
                </a:cubicBezTo>
                <a:cubicBezTo>
                  <a:pt x="4770935" y="25878"/>
                  <a:pt x="4524101" y="15686"/>
                  <a:pt x="4490977" y="13943"/>
                </a:cubicBezTo>
                <a:lnTo>
                  <a:pt x="3900668" y="25517"/>
                </a:lnTo>
                <a:cubicBezTo>
                  <a:pt x="3883652" y="26147"/>
                  <a:pt x="3828664" y="54831"/>
                  <a:pt x="3819645" y="60242"/>
                </a:cubicBezTo>
                <a:cubicBezTo>
                  <a:pt x="3795788" y="74556"/>
                  <a:pt x="3750197" y="106540"/>
                  <a:pt x="3750197" y="106540"/>
                </a:cubicBezTo>
                <a:cubicBezTo>
                  <a:pt x="3739682" y="122312"/>
                  <a:pt x="3722224" y="153418"/>
                  <a:pt x="3703898" y="164414"/>
                </a:cubicBezTo>
                <a:cubicBezTo>
                  <a:pt x="3693436" y="170691"/>
                  <a:pt x="3680749" y="172130"/>
                  <a:pt x="3669174" y="175988"/>
                </a:cubicBezTo>
                <a:cubicBezTo>
                  <a:pt x="3633917" y="228874"/>
                  <a:pt x="3655863" y="200873"/>
                  <a:pt x="3599726" y="257011"/>
                </a:cubicBezTo>
                <a:lnTo>
                  <a:pt x="3576577" y="280161"/>
                </a:lnTo>
                <a:cubicBezTo>
                  <a:pt x="3572719" y="291736"/>
                  <a:pt x="3571770" y="304733"/>
                  <a:pt x="3565002" y="314885"/>
                </a:cubicBezTo>
                <a:cubicBezTo>
                  <a:pt x="3553525" y="332101"/>
                  <a:pt x="3515783" y="363768"/>
                  <a:pt x="3495554" y="372758"/>
                </a:cubicBezTo>
                <a:cubicBezTo>
                  <a:pt x="3473256" y="382668"/>
                  <a:pt x="3447931" y="384994"/>
                  <a:pt x="3426106" y="395907"/>
                </a:cubicBezTo>
                <a:cubicBezTo>
                  <a:pt x="3365579" y="426171"/>
                  <a:pt x="3396547" y="414872"/>
                  <a:pt x="3333508" y="430631"/>
                </a:cubicBezTo>
                <a:lnTo>
                  <a:pt x="2835797" y="419057"/>
                </a:lnTo>
                <a:cubicBezTo>
                  <a:pt x="2797050" y="417595"/>
                  <a:pt x="2758588" y="411764"/>
                  <a:pt x="2720050" y="407482"/>
                </a:cubicBezTo>
                <a:cubicBezTo>
                  <a:pt x="2602037" y="394369"/>
                  <a:pt x="2659742" y="399985"/>
                  <a:pt x="2558005" y="384333"/>
                </a:cubicBezTo>
                <a:cubicBezTo>
                  <a:pt x="2456297" y="368686"/>
                  <a:pt x="2470564" y="372174"/>
                  <a:pt x="2349660" y="361183"/>
                </a:cubicBezTo>
                <a:cubicBezTo>
                  <a:pt x="2206906" y="365041"/>
                  <a:pt x="2064025" y="365626"/>
                  <a:pt x="1921397" y="372758"/>
                </a:cubicBezTo>
                <a:cubicBezTo>
                  <a:pt x="1909211" y="373367"/>
                  <a:pt x="1897586" y="378877"/>
                  <a:pt x="1886673" y="384333"/>
                </a:cubicBezTo>
                <a:cubicBezTo>
                  <a:pt x="1860659" y="397340"/>
                  <a:pt x="1835510" y="420264"/>
                  <a:pt x="1817225" y="442206"/>
                </a:cubicBezTo>
                <a:cubicBezTo>
                  <a:pt x="1808319" y="452893"/>
                  <a:pt x="1800297" y="464488"/>
                  <a:pt x="1794076" y="476930"/>
                </a:cubicBezTo>
                <a:cubicBezTo>
                  <a:pt x="1788620" y="487843"/>
                  <a:pt x="1790123" y="502127"/>
                  <a:pt x="1782501" y="511654"/>
                </a:cubicBezTo>
                <a:cubicBezTo>
                  <a:pt x="1773811" y="522517"/>
                  <a:pt x="1758246" y="525643"/>
                  <a:pt x="1747777" y="534804"/>
                </a:cubicBezTo>
                <a:cubicBezTo>
                  <a:pt x="1727245" y="552769"/>
                  <a:pt x="1709194" y="573386"/>
                  <a:pt x="1689903" y="592677"/>
                </a:cubicBezTo>
                <a:cubicBezTo>
                  <a:pt x="1678328" y="604252"/>
                  <a:pt x="1664259" y="613781"/>
                  <a:pt x="1655179" y="627401"/>
                </a:cubicBezTo>
                <a:cubicBezTo>
                  <a:pt x="1647463" y="638976"/>
                  <a:pt x="1638251" y="649683"/>
                  <a:pt x="1632030" y="662125"/>
                </a:cubicBezTo>
                <a:cubicBezTo>
                  <a:pt x="1620476" y="685233"/>
                  <a:pt x="1622183" y="714988"/>
                  <a:pt x="1597306" y="731573"/>
                </a:cubicBezTo>
                <a:cubicBezTo>
                  <a:pt x="1584070" y="740397"/>
                  <a:pt x="1566440" y="739290"/>
                  <a:pt x="1551007" y="743148"/>
                </a:cubicBezTo>
                <a:cubicBezTo>
                  <a:pt x="1439118" y="739290"/>
                  <a:pt x="1327078" y="738556"/>
                  <a:pt x="1215341" y="731573"/>
                </a:cubicBezTo>
                <a:cubicBezTo>
                  <a:pt x="1203164" y="730812"/>
                  <a:pt x="1192695" y="721724"/>
                  <a:pt x="1180617" y="719999"/>
                </a:cubicBezTo>
                <a:cubicBezTo>
                  <a:pt x="1138430" y="713972"/>
                  <a:pt x="1095736" y="712282"/>
                  <a:pt x="1053296" y="708424"/>
                </a:cubicBezTo>
                <a:cubicBezTo>
                  <a:pt x="1037863" y="704566"/>
                  <a:pt x="1021892" y="702435"/>
                  <a:pt x="1006997" y="696849"/>
                </a:cubicBezTo>
                <a:cubicBezTo>
                  <a:pt x="990841" y="690791"/>
                  <a:pt x="976557" y="680497"/>
                  <a:pt x="960698" y="673700"/>
                </a:cubicBezTo>
                <a:cubicBezTo>
                  <a:pt x="949484" y="668894"/>
                  <a:pt x="937549" y="665983"/>
                  <a:pt x="925974" y="662125"/>
                </a:cubicBezTo>
                <a:lnTo>
                  <a:pt x="289367" y="673700"/>
                </a:lnTo>
                <a:cubicBezTo>
                  <a:pt x="265651" y="674504"/>
                  <a:pt x="202016" y="700014"/>
                  <a:pt x="185195" y="708424"/>
                </a:cubicBezTo>
                <a:cubicBezTo>
                  <a:pt x="172752" y="714645"/>
                  <a:pt x="162913" y="725352"/>
                  <a:pt x="150470" y="731573"/>
                </a:cubicBezTo>
                <a:cubicBezTo>
                  <a:pt x="139557" y="737029"/>
                  <a:pt x="127321" y="739290"/>
                  <a:pt x="115746" y="743148"/>
                </a:cubicBezTo>
                <a:cubicBezTo>
                  <a:pt x="87308" y="764477"/>
                  <a:pt x="43128" y="794202"/>
                  <a:pt x="23149" y="824171"/>
                </a:cubicBezTo>
                <a:lnTo>
                  <a:pt x="0" y="858895"/>
                </a:lnTo>
                <a:cubicBezTo>
                  <a:pt x="3858" y="893619"/>
                  <a:pt x="-1401" y="930628"/>
                  <a:pt x="11574" y="963067"/>
                </a:cubicBezTo>
                <a:cubicBezTo>
                  <a:pt x="16105" y="974395"/>
                  <a:pt x="35385" y="969186"/>
                  <a:pt x="46298" y="974642"/>
                </a:cubicBezTo>
                <a:cubicBezTo>
                  <a:pt x="58740" y="980863"/>
                  <a:pt x="69447" y="990075"/>
                  <a:pt x="81022" y="997791"/>
                </a:cubicBezTo>
                <a:cubicBezTo>
                  <a:pt x="95430" y="1019403"/>
                  <a:pt x="115306" y="1054134"/>
                  <a:pt x="138896" y="1067239"/>
                </a:cubicBezTo>
                <a:cubicBezTo>
                  <a:pt x="243018" y="1125084"/>
                  <a:pt x="173645" y="1067252"/>
                  <a:pt x="243068" y="1101963"/>
                </a:cubicBezTo>
                <a:cubicBezTo>
                  <a:pt x="258501" y="1109679"/>
                  <a:pt x="273347" y="1118704"/>
                  <a:pt x="289367" y="1125112"/>
                </a:cubicBezTo>
                <a:cubicBezTo>
                  <a:pt x="353663" y="1150831"/>
                  <a:pt x="354087" y="1146422"/>
                  <a:pt x="416688" y="1159836"/>
                </a:cubicBezTo>
                <a:cubicBezTo>
                  <a:pt x="451470" y="1167289"/>
                  <a:pt x="485533" y="1178830"/>
                  <a:pt x="520860" y="1182986"/>
                </a:cubicBezTo>
                <a:cubicBezTo>
                  <a:pt x="616961" y="1194292"/>
                  <a:pt x="810227" y="1206135"/>
                  <a:pt x="810227" y="1206135"/>
                </a:cubicBezTo>
                <a:cubicBezTo>
                  <a:pt x="958303" y="1235751"/>
                  <a:pt x="913401" y="1229241"/>
                  <a:pt x="1180617" y="1240859"/>
                </a:cubicBezTo>
                <a:cubicBezTo>
                  <a:pt x="1342556" y="1247900"/>
                  <a:pt x="1504708" y="1248576"/>
                  <a:pt x="1666754" y="1252434"/>
                </a:cubicBezTo>
                <a:cubicBezTo>
                  <a:pt x="1709195" y="1256292"/>
                  <a:pt x="1751721" y="1259303"/>
                  <a:pt x="1794076" y="1264009"/>
                </a:cubicBezTo>
                <a:cubicBezTo>
                  <a:pt x="1902188" y="1276021"/>
                  <a:pt x="1889773" y="1285800"/>
                  <a:pt x="2025569" y="1287158"/>
                </a:cubicBezTo>
                <a:lnTo>
                  <a:pt x="4190035" y="1298733"/>
                </a:lnTo>
                <a:lnTo>
                  <a:pt x="5000263" y="1287158"/>
                </a:lnTo>
                <a:cubicBezTo>
                  <a:pt x="5039026" y="1286189"/>
                  <a:pt x="5077988" y="1283187"/>
                  <a:pt x="5116010" y="1275583"/>
                </a:cubicBezTo>
                <a:cubicBezTo>
                  <a:pt x="5136384" y="1271508"/>
                  <a:pt x="5154025" y="1258544"/>
                  <a:pt x="5173883" y="1252434"/>
                </a:cubicBezTo>
                <a:cubicBezTo>
                  <a:pt x="5204292" y="1243078"/>
                  <a:pt x="5235889" y="1238026"/>
                  <a:pt x="5266481" y="1229285"/>
                </a:cubicBezTo>
                <a:cubicBezTo>
                  <a:pt x="5293488" y="1221568"/>
                  <a:pt x="5320657" y="1214395"/>
                  <a:pt x="5347503" y="1206135"/>
                </a:cubicBezTo>
                <a:cubicBezTo>
                  <a:pt x="5469605" y="1168565"/>
                  <a:pt x="5368790" y="1195026"/>
                  <a:pt x="5463250" y="1171411"/>
                </a:cubicBezTo>
                <a:cubicBezTo>
                  <a:pt x="5474825" y="1163695"/>
                  <a:pt x="5489284" y="1159125"/>
                  <a:pt x="5497974" y="1148262"/>
                </a:cubicBezTo>
                <a:cubicBezTo>
                  <a:pt x="5505596" y="1138735"/>
                  <a:pt x="5502781" y="1123690"/>
                  <a:pt x="5509549" y="1113538"/>
                </a:cubicBezTo>
                <a:cubicBezTo>
                  <a:pt x="5518629" y="1099918"/>
                  <a:pt x="5532698" y="1090389"/>
                  <a:pt x="5544273" y="1078814"/>
                </a:cubicBezTo>
                <a:cubicBezTo>
                  <a:pt x="5551989" y="1063381"/>
                  <a:pt x="5557851" y="1046872"/>
                  <a:pt x="5567422" y="1032515"/>
                </a:cubicBezTo>
                <a:cubicBezTo>
                  <a:pt x="5573475" y="1023435"/>
                  <a:pt x="5586273" y="1019396"/>
                  <a:pt x="5590572" y="1009366"/>
                </a:cubicBezTo>
                <a:cubicBezTo>
                  <a:pt x="5608586" y="967334"/>
                  <a:pt x="5596720" y="924547"/>
                  <a:pt x="5613721" y="882044"/>
                </a:cubicBezTo>
                <a:cubicBezTo>
                  <a:pt x="5620886" y="864133"/>
                  <a:pt x="5636870" y="851178"/>
                  <a:pt x="5648445" y="835745"/>
                </a:cubicBezTo>
                <a:cubicBezTo>
                  <a:pt x="5695109" y="695757"/>
                  <a:pt x="5685816" y="754564"/>
                  <a:pt x="5648445" y="511654"/>
                </a:cubicBezTo>
                <a:cubicBezTo>
                  <a:pt x="5645821" y="494600"/>
                  <a:pt x="5636342" y="478610"/>
                  <a:pt x="5625296" y="465355"/>
                </a:cubicBezTo>
                <a:cubicBezTo>
                  <a:pt x="5616390" y="454668"/>
                  <a:pt x="5600409" y="452042"/>
                  <a:pt x="5590572" y="442206"/>
                </a:cubicBezTo>
                <a:cubicBezTo>
                  <a:pt x="5573103" y="424737"/>
                  <a:pt x="5560686" y="402797"/>
                  <a:pt x="5544273" y="384333"/>
                </a:cubicBezTo>
                <a:cubicBezTo>
                  <a:pt x="5521139" y="358307"/>
                  <a:pt x="5482903" y="321154"/>
                  <a:pt x="5451676" y="303310"/>
                </a:cubicBezTo>
                <a:cubicBezTo>
                  <a:pt x="5441082" y="297257"/>
                  <a:pt x="5428526" y="295593"/>
                  <a:pt x="5416951" y="291735"/>
                </a:cubicBezTo>
                <a:cubicBezTo>
                  <a:pt x="5350623" y="225407"/>
                  <a:pt x="5417836" y="287006"/>
                  <a:pt x="5324354" y="222287"/>
                </a:cubicBezTo>
                <a:cubicBezTo>
                  <a:pt x="5292632" y="200326"/>
                  <a:pt x="5262623" y="175988"/>
                  <a:pt x="5231757" y="152839"/>
                </a:cubicBezTo>
                <a:cubicBezTo>
                  <a:pt x="5216324" y="141264"/>
                  <a:pt x="5202713" y="126742"/>
                  <a:pt x="5185458" y="118115"/>
                </a:cubicBezTo>
                <a:lnTo>
                  <a:pt x="5139159" y="94966"/>
                </a:lnTo>
                <a:cubicBezTo>
                  <a:pt x="5131443" y="87249"/>
                  <a:pt x="5126142" y="75869"/>
                  <a:pt x="5116010" y="71816"/>
                </a:cubicBezTo>
                <a:cubicBezTo>
                  <a:pt x="5086470" y="60000"/>
                  <a:pt x="5023412" y="48667"/>
                  <a:pt x="5023412" y="48667"/>
                </a:cubicBezTo>
                <a:cubicBezTo>
                  <a:pt x="5015696" y="40950"/>
                  <a:pt x="5008784" y="32334"/>
                  <a:pt x="5000263" y="25517"/>
                </a:cubicBezTo>
                <a:cubicBezTo>
                  <a:pt x="4948394" y="-15979"/>
                  <a:pt x="4959805" y="3085"/>
                  <a:pt x="4872941" y="13943"/>
                </a:cubicBezTo>
                <a:lnTo>
                  <a:pt x="4838217" y="25517"/>
                </a:lnTo>
              </a:path>
            </a:pathLst>
          </a:cu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11407813" y="6531841"/>
            <a:ext cx="431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Removal of adsorbed water from portlandite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700" y="828571"/>
            <a:ext cx="5405198" cy="361770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84AA6558-1B33-4E8F-89C3-397F3032F0A7}"/>
              </a:ext>
            </a:extLst>
          </p:cNvPr>
          <p:cNvSpPr txBox="1"/>
          <p:nvPr/>
        </p:nvSpPr>
        <p:spPr>
          <a:xfrm>
            <a:off x="3586575" y="6531841"/>
            <a:ext cx="484857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Herin et al., 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Rad. Phys. </a:t>
            </a:r>
            <a:r>
              <a:rPr lang="fr-F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, 243, 113715 (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fr-FR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318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66"/>
    </mc:Choice>
    <mc:Fallback xmlns:a14="http://schemas.microsoft.com/office/drawing/2010/main" xmlns:a16="http://schemas.microsoft.com/office/drawing/2014/main" xmlns="">
      <p:transition spd="slow" advTm="617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160313" y="2086686"/>
            <a:ext cx="232647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Ca(OH)</a:t>
            </a:r>
            <a:r>
              <a:rPr lang="fr-FR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13739" y="1530689"/>
            <a:ext cx="2046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Ionizing radiation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123331" y="1660642"/>
            <a:ext cx="350216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Immediate H</a:t>
            </a:r>
            <a:r>
              <a:rPr lang="fr-FR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production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286128" y="2719821"/>
            <a:ext cx="296620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Delayed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fr-FR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production</a:t>
            </a:r>
          </a:p>
        </p:txBody>
      </p:sp>
      <p:cxnSp>
        <p:nvCxnSpPr>
          <p:cNvPr id="15" name="Connecteur en arc 14"/>
          <p:cNvCxnSpPr/>
          <p:nvPr/>
        </p:nvCxnSpPr>
        <p:spPr>
          <a:xfrm>
            <a:off x="6132726" y="2626663"/>
            <a:ext cx="778873" cy="346405"/>
          </a:xfrm>
          <a:prstGeom prst="curvedConnector3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en arc 16"/>
          <p:cNvCxnSpPr/>
          <p:nvPr/>
        </p:nvCxnSpPr>
        <p:spPr>
          <a:xfrm>
            <a:off x="6229336" y="2557197"/>
            <a:ext cx="796562" cy="347290"/>
          </a:xfrm>
          <a:prstGeom prst="curvedConnector3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6196534" y="1845308"/>
            <a:ext cx="715064" cy="34102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6261450" y="1901465"/>
            <a:ext cx="764448" cy="34638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5245321" y="3002807"/>
            <a:ext cx="1968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Gradual release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048093" y="1624595"/>
            <a:ext cx="1759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Directly accessible</a:t>
            </a:r>
          </a:p>
        </p:txBody>
      </p:sp>
      <p:sp>
        <p:nvSpPr>
          <p:cNvPr id="24" name="Espace réservé du contenu 5"/>
          <p:cNvSpPr>
            <a:spLocks noGrp="1"/>
          </p:cNvSpPr>
          <p:nvPr>
            <p:ph idx="1"/>
          </p:nvPr>
        </p:nvSpPr>
        <p:spPr>
          <a:xfrm>
            <a:off x="5675326" y="3491543"/>
            <a:ext cx="6516674" cy="2714294"/>
          </a:xfrm>
        </p:spPr>
        <p:txBody>
          <a:bodyPr/>
          <a:lstStyle/>
          <a:p>
            <a:r>
              <a:rPr lang="fr-FR" dirty="0"/>
              <a:t> Delayed production of H</a:t>
            </a:r>
            <a:r>
              <a:rPr lang="fr-FR" baseline="-25000" dirty="0"/>
              <a:t>2</a:t>
            </a:r>
          </a:p>
          <a:p>
            <a:pPr marL="0" indent="0">
              <a:buNone/>
            </a:pPr>
            <a:endParaRPr lang="fr-FR" sz="1000" dirty="0"/>
          </a:p>
          <a:p>
            <a:pPr lvl="1"/>
            <a:r>
              <a:rPr lang="fr-FR" dirty="0"/>
              <a:t> Similar phenomenon demonstrated on aluminum </a:t>
            </a:r>
            <a:r>
              <a:rPr lang="fr-FR" dirty="0" err="1"/>
              <a:t>oxy</a:t>
            </a:r>
            <a:r>
              <a:rPr lang="fr-FR" dirty="0"/>
              <a:t>(hydroxides) by </a:t>
            </a:r>
            <a:r>
              <a:rPr lang="fr-FR" dirty="0" err="1"/>
              <a:t>Kaddissy </a:t>
            </a:r>
            <a:r>
              <a:rPr lang="fr-FR" dirty="0"/>
              <a:t>(2016)</a:t>
            </a:r>
          </a:p>
          <a:p>
            <a:pPr marL="359222" lvl="1" indent="0">
              <a:buNone/>
            </a:pPr>
            <a:endParaRPr lang="fr-FR" sz="1000" dirty="0"/>
          </a:p>
          <a:p>
            <a:pPr lvl="1"/>
            <a:r>
              <a:rPr lang="fr-FR" dirty="0"/>
              <a:t> H</a:t>
            </a:r>
            <a:r>
              <a:rPr lang="fr-FR" baseline="-25000" dirty="0"/>
              <a:t>2</a:t>
            </a:r>
            <a:r>
              <a:rPr lang="fr-FR" dirty="0"/>
              <a:t> not directly accessible</a:t>
            </a:r>
          </a:p>
          <a:p>
            <a:pPr marL="359222" lvl="1" indent="0">
              <a:buNone/>
            </a:pPr>
            <a:endParaRPr lang="fr-FR" sz="1000" dirty="0"/>
          </a:p>
          <a:p>
            <a:pPr lvl="1"/>
            <a:r>
              <a:rPr lang="fr-FR" dirty="0"/>
              <a:t> Delayed production increases with the initial dose delivered</a:t>
            </a:r>
          </a:p>
        </p:txBody>
      </p:sp>
      <p:sp>
        <p:nvSpPr>
          <p:cNvPr id="27" name="Espace réservé du contenu 3"/>
          <p:cNvSpPr txBox="1">
            <a:spLocks/>
          </p:cNvSpPr>
          <p:nvPr/>
        </p:nvSpPr>
        <p:spPr>
          <a:xfrm>
            <a:off x="650243" y="830694"/>
            <a:ext cx="10611924" cy="544470"/>
          </a:xfrm>
          <a:prstGeom prst="rect">
            <a:avLst/>
          </a:prstGeom>
          <a:noFill/>
        </p:spPr>
        <p:txBody>
          <a:bodyPr vert="horz" wrap="square" lIns="127723" tIns="63862" rIns="127723" bIns="63862" rtlCol="0">
            <a:spAutoFit/>
          </a:bodyPr>
          <a:lstStyle>
            <a:lvl1pPr marL="179611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38833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98055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15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57278" indent="-179611" algn="l" defTabSz="7184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9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616499" indent="-179611" algn="l" defTabSz="7184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9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975721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4944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4165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3387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 After initial irradiation, portlandite progressively releases H</a:t>
            </a:r>
            <a:r>
              <a:rPr lang="fr-FR" baseline="-25000" dirty="0"/>
              <a:t>2</a:t>
            </a:r>
          </a:p>
        </p:txBody>
      </p:sp>
      <p:pic>
        <p:nvPicPr>
          <p:cNvPr id="29" name="Picture 2" descr="9 -Interaction entre un photon gamma et le champ coulombien d'un noyau, matérialisant une paire électron/positron. La création est suivie par l'annihilation du positon lors de son interaction avec un électron libre du milieu.">
            <a:extLst>
              <a:ext uri="{FF2B5EF4-FFF2-40B4-BE49-F238E27FC236}">
                <a16:creationId xmlns:a16="http://schemas.microsoft.com/office/drawing/2014/main" id="{CF012D3F-4EC4-07D6-D475-476995679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824" b="71972" l="588" r="18000">
                        <a14:foregroundMark x1="17412" y1="66782" x2="17412" y2="66782"/>
                        <a14:foregroundMark x1="18000" y1="66436" x2="18000" y2="66436"/>
                        <a14:foregroundMark x1="588" y1="65052" x2="588" y2="65052"/>
                        <a14:backgroundMark x1="18118" y1="66782" x2="18118" y2="66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216" r="80673" b="25555"/>
          <a:stretch/>
        </p:blipFill>
        <p:spPr bwMode="auto">
          <a:xfrm>
            <a:off x="2293310" y="2057179"/>
            <a:ext cx="1741578" cy="50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ZoneTexte 29"/>
          <p:cNvSpPr txBox="1"/>
          <p:nvPr/>
        </p:nvSpPr>
        <p:spPr>
          <a:xfrm>
            <a:off x="11407813" y="6531841"/>
            <a:ext cx="431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Delayed production of H</a:t>
            </a:r>
            <a:r>
              <a:rPr lang="fr-FR" baseline="-25000" dirty="0"/>
              <a:t>2</a:t>
            </a:r>
            <a:r>
              <a:rPr lang="fr-FR" dirty="0"/>
              <a:t> in portlandite</a:t>
            </a:r>
          </a:p>
        </p:txBody>
      </p:sp>
      <p:pic>
        <p:nvPicPr>
          <p:cNvPr id="18" name="Image 17" descr="C:\Users\TH264906\Desktop\Data\Article Ca(OH)2\Figure article\figure article\Production différée avec la dose.pn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207466" y="3469865"/>
            <a:ext cx="4467860" cy="282505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586575" y="6531841"/>
            <a:ext cx="468269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Herin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J. Phys. </a:t>
            </a:r>
            <a:r>
              <a:rPr lang="fr-F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. C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, 127, 20245 (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85771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438"/>
    </mc:Choice>
    <mc:Fallback xmlns:a16="http://schemas.microsoft.com/office/drawing/2014/main" xmlns:a14="http://schemas.microsoft.com/office/drawing/2010/main" xmlns="">
      <p:transition spd="slow" advTm="7943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599544" y="745702"/>
            <a:ext cx="6233880" cy="2414212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dirty="0" err="1"/>
              <a:t>Delayed</a:t>
            </a:r>
            <a:r>
              <a:rPr lang="fr-FR" dirty="0"/>
              <a:t> production is heat-activated</a:t>
            </a:r>
          </a:p>
          <a:p>
            <a:pPr lvl="1"/>
            <a:endParaRPr lang="fr-FR" sz="600" dirty="0"/>
          </a:p>
          <a:p>
            <a:pPr lvl="1"/>
            <a:r>
              <a:rPr lang="fr-FR" dirty="0"/>
              <a:t> Irradiation at 400 kGy and delayed production monitoring for several temperatures</a:t>
            </a:r>
          </a:p>
          <a:p>
            <a:pPr marL="359222" lvl="1" indent="0">
              <a:buNone/>
            </a:pPr>
            <a:endParaRPr lang="fr-FR" sz="800" dirty="0"/>
          </a:p>
          <a:p>
            <a:pPr lvl="1"/>
            <a:r>
              <a:rPr lang="fr-FR" dirty="0"/>
              <a:t> Convergence at temperatures above 100°C</a:t>
            </a:r>
          </a:p>
          <a:p>
            <a:pPr marL="359222" lvl="1" indent="0">
              <a:buNone/>
            </a:pP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4" t="6607" r="-1"/>
          <a:stretch/>
        </p:blipFill>
        <p:spPr>
          <a:xfrm>
            <a:off x="7048982" y="945170"/>
            <a:ext cx="4789947" cy="420491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07" r="49955"/>
          <a:stretch/>
        </p:blipFill>
        <p:spPr>
          <a:xfrm>
            <a:off x="1298793" y="2739187"/>
            <a:ext cx="4068910" cy="358033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1407813" y="6531841"/>
            <a:ext cx="431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Influence of temperature on delayed H</a:t>
            </a:r>
            <a:r>
              <a:rPr lang="fr-FR" baseline="-25000" dirty="0"/>
              <a:t>2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728330"/>
              </p:ext>
            </p:extLst>
          </p:nvPr>
        </p:nvGraphicFramePr>
        <p:xfrm>
          <a:off x="7120646" y="5150081"/>
          <a:ext cx="5071354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5677">
                  <a:extLst>
                    <a:ext uri="{9D8B030D-6E8A-4147-A177-3AD203B41FA5}">
                      <a16:colId xmlns:a16="http://schemas.microsoft.com/office/drawing/2014/main" val="1936857051"/>
                    </a:ext>
                  </a:extLst>
                </a:gridCol>
                <a:gridCol w="2535677">
                  <a:extLst>
                    <a:ext uri="{9D8B030D-6E8A-4147-A177-3AD203B41FA5}">
                      <a16:colId xmlns:a16="http://schemas.microsoft.com/office/drawing/2014/main" val="17153251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H</a:t>
                      </a:r>
                      <a:r>
                        <a:rPr lang="fr-FR" sz="18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considered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G(H</a:t>
                      </a:r>
                      <a:r>
                        <a:rPr lang="fr-FR" sz="18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(mol.J</a:t>
                      </a:r>
                      <a:r>
                        <a:rPr lang="fr-FR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fr-F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fr-F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184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Immediate</a:t>
                      </a:r>
                      <a:endParaRPr lang="fr-F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 </a:t>
                      </a: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fr-FR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-9</a:t>
                      </a:r>
                      <a:endParaRPr lang="fr-F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038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Immediate </a:t>
                      </a:r>
                      <a:r>
                        <a:rPr lang="fr-F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fr-FR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delayed</a:t>
                      </a:r>
                      <a:endParaRPr lang="fr-F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</a:t>
                      </a:r>
                      <a:r>
                        <a:rPr lang="fr-FR"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fr-FR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-8</a:t>
                      </a:r>
                      <a:endParaRPr lang="fr-F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87660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897204" y="6041526"/>
            <a:ext cx="1508322" cy="277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8993602" y="4769695"/>
            <a:ext cx="1904508" cy="289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897204" y="5980468"/>
            <a:ext cx="1384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000" dirty="0"/>
              <a:t>Time (</a:t>
            </a:r>
            <a:r>
              <a:rPr lang="fr-FR" sz="2000" dirty="0" err="1"/>
              <a:t>days</a:t>
            </a:r>
            <a:r>
              <a:rPr lang="fr-FR" sz="2000" dirty="0"/>
              <a:t>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9323609" y="4714192"/>
            <a:ext cx="1384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000" dirty="0"/>
              <a:t>Time (</a:t>
            </a:r>
            <a:r>
              <a:rPr lang="fr-FR" sz="2000" dirty="0" err="1"/>
              <a:t>days</a:t>
            </a:r>
            <a:r>
              <a:rPr lang="fr-FR" sz="2000" dirty="0"/>
              <a:t>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858359" y="6531841"/>
            <a:ext cx="468269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Herin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J. Phys. </a:t>
            </a:r>
            <a:r>
              <a:rPr lang="fr-F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. C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, 127, 20245 (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fr-FR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806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387"/>
    </mc:Choice>
    <mc:Fallback xmlns:a16="http://schemas.microsoft.com/office/drawing/2014/main" xmlns:a14="http://schemas.microsoft.com/office/drawing/2010/main" xmlns="">
      <p:transition spd="slow" advTm="873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 txBox="1">
            <a:spLocks/>
          </p:cNvSpPr>
          <p:nvPr/>
        </p:nvSpPr>
        <p:spPr>
          <a:xfrm>
            <a:off x="1136298" y="6036393"/>
            <a:ext cx="5180591" cy="498303"/>
          </a:xfrm>
          <a:prstGeom prst="rect">
            <a:avLst/>
          </a:prstGeom>
          <a:noFill/>
        </p:spPr>
        <p:txBody>
          <a:bodyPr vert="horz" wrap="square" lIns="127723" tIns="63862" rIns="127723" bIns="63862" rtlCol="0">
            <a:spAutoFit/>
          </a:bodyPr>
          <a:lstStyle>
            <a:lvl1pPr marL="179611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80000"/>
              <a:buFont typeface="Wingdings 3" panose="05040102010807070707" pitchFamily="18" charset="2"/>
              <a:buChar char="u"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38833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98055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15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57278" indent="-179611" algn="l" defTabSz="7184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9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616499" indent="-179611" algn="l" defTabSz="7184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9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975721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4944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4165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3387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 Good correlation with μ-GC measurements</a:t>
            </a:r>
          </a:p>
        </p:txBody>
      </p:sp>
      <p:sp>
        <p:nvSpPr>
          <p:cNvPr id="13" name="Espace réservé du contenu 3"/>
          <p:cNvSpPr txBox="1">
            <a:spLocks/>
          </p:cNvSpPr>
          <p:nvPr/>
        </p:nvSpPr>
        <p:spPr>
          <a:xfrm>
            <a:off x="650243" y="753605"/>
            <a:ext cx="11541757" cy="1444716"/>
          </a:xfrm>
          <a:prstGeom prst="rect">
            <a:avLst/>
          </a:prstGeom>
          <a:noFill/>
        </p:spPr>
        <p:txBody>
          <a:bodyPr vert="horz" wrap="square" lIns="127723" tIns="63862" rIns="127723" bIns="63862" rtlCol="0">
            <a:spAutoFit/>
          </a:bodyPr>
          <a:lstStyle>
            <a:lvl1pPr marL="179611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38833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98055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15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57278" indent="-179611" algn="l" defTabSz="7184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9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616499" indent="-179611" algn="l" defTabSz="7184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9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975721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4944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4165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3387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 </a:t>
            </a:r>
            <a:r>
              <a:rPr lang="fr-FR" baseline="30000" dirty="0"/>
              <a:t>1</a:t>
            </a:r>
            <a:r>
              <a:rPr lang="fr-FR" dirty="0"/>
              <a:t>H NMR analysis of irradiated </a:t>
            </a:r>
            <a:r>
              <a:rPr lang="fr-FR" dirty="0" err="1"/>
              <a:t>portlandite</a:t>
            </a:r>
            <a:r>
              <a:rPr lang="fr-FR" dirty="0"/>
              <a:t> </a:t>
            </a:r>
            <a:r>
              <a:rPr lang="fr-FR" dirty="0" err="1"/>
              <a:t>samples</a:t>
            </a:r>
            <a:r>
              <a:rPr lang="fr-FR" dirty="0"/>
              <a:t> </a:t>
            </a:r>
          </a:p>
          <a:p>
            <a:endParaRPr lang="fr-FR" sz="700" dirty="0"/>
          </a:p>
          <a:p>
            <a:pPr lvl="1"/>
            <a:r>
              <a:rPr lang="fr-FR" dirty="0"/>
              <a:t> Appearance of a signal at 4.3 ppm in irradiated </a:t>
            </a:r>
            <a:r>
              <a:rPr lang="fr-FR" dirty="0" err="1"/>
              <a:t>samples</a:t>
            </a:r>
            <a:r>
              <a:rPr lang="fr-FR" dirty="0"/>
              <a:t> (</a:t>
            </a:r>
            <a:r>
              <a:rPr lang="fr-FR" dirty="0" err="1"/>
              <a:t>trapped</a:t>
            </a:r>
            <a:r>
              <a:rPr lang="fr-FR" dirty="0"/>
              <a:t> H</a:t>
            </a:r>
            <a:r>
              <a:rPr lang="fr-FR" baseline="-25000" dirty="0"/>
              <a:t>2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 Tracking the intensity of the 4.3 ppm peak with temperature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1407813" y="6531841"/>
            <a:ext cx="431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Origin of </a:t>
            </a:r>
            <a:r>
              <a:rPr lang="fr-FR" dirty="0" err="1"/>
              <a:t>delayed</a:t>
            </a:r>
            <a:r>
              <a:rPr lang="fr-FR" dirty="0"/>
              <a:t> H</a:t>
            </a:r>
            <a:r>
              <a:rPr lang="fr-FR" baseline="-25000" dirty="0"/>
              <a:t>2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595360" y="952743"/>
            <a:ext cx="3596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In collaboration with Thibault Charpentier (CEA Saclay/NIMBE/LSDRM)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6" r="-930"/>
          <a:stretch/>
        </p:blipFill>
        <p:spPr>
          <a:xfrm>
            <a:off x="918557" y="2547725"/>
            <a:ext cx="3711196" cy="340488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3"/>
          <a:stretch/>
        </p:blipFill>
        <p:spPr>
          <a:xfrm>
            <a:off x="4703597" y="2610415"/>
            <a:ext cx="3435048" cy="334219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40"/>
          <a:stretch/>
        </p:blipFill>
        <p:spPr>
          <a:xfrm>
            <a:off x="8303084" y="2547725"/>
            <a:ext cx="3725615" cy="3366822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2454336" y="3255404"/>
            <a:ext cx="412596" cy="19514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909585" y="6531841"/>
            <a:ext cx="468269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Herin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J. Phys. </a:t>
            </a:r>
            <a:r>
              <a:rPr lang="fr-F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. C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, 127, 20245 (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70255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376"/>
    </mc:Choice>
    <mc:Fallback xmlns:a14="http://schemas.microsoft.com/office/drawing/2010/main" xmlns="">
      <p:transition spd="slow" advTm="75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0241" y="800521"/>
            <a:ext cx="11344207" cy="1398550"/>
          </a:xfrm>
        </p:spPr>
        <p:txBody>
          <a:bodyPr/>
          <a:lstStyle/>
          <a:p>
            <a:r>
              <a:rPr lang="fr-FR" dirty="0"/>
              <a:t> Every year, France </a:t>
            </a:r>
            <a:r>
              <a:rPr lang="fr-FR" dirty="0" err="1"/>
              <a:t>produces</a:t>
            </a:r>
            <a:r>
              <a:rPr lang="fr-FR" dirty="0"/>
              <a:t> </a:t>
            </a:r>
            <a:r>
              <a:rPr lang="fr-FR" dirty="0" err="1"/>
              <a:t>significant</a:t>
            </a:r>
            <a:r>
              <a:rPr lang="fr-FR" dirty="0"/>
              <a:t> </a:t>
            </a:r>
            <a:r>
              <a:rPr lang="fr-FR" dirty="0" err="1"/>
              <a:t>amounts</a:t>
            </a:r>
            <a:r>
              <a:rPr lang="fr-FR" dirty="0"/>
              <a:t> of radioactive </a:t>
            </a:r>
            <a:r>
              <a:rPr lang="fr-FR" dirty="0" err="1"/>
              <a:t>waste</a:t>
            </a:r>
            <a:r>
              <a:rPr lang="fr-FR" dirty="0"/>
              <a:t> (60 000 m</a:t>
            </a:r>
            <a:r>
              <a:rPr lang="fr-FR" baseline="30000" dirty="0"/>
              <a:t>3</a:t>
            </a:r>
            <a:r>
              <a:rPr lang="fr-FR" dirty="0"/>
              <a:t>).</a:t>
            </a:r>
          </a:p>
          <a:p>
            <a:pPr marL="0" indent="0">
              <a:buNone/>
            </a:pPr>
            <a:endParaRPr lang="fr-FR" sz="500" dirty="0"/>
          </a:p>
          <a:p>
            <a:pPr lvl="1"/>
            <a:r>
              <a:rPr lang="fr-FR" dirty="0"/>
              <a:t> 70% of electricity is generated by nuclear power</a:t>
            </a:r>
          </a:p>
          <a:p>
            <a:pPr lvl="1"/>
            <a:r>
              <a:rPr lang="fr-FR" dirty="0"/>
              <a:t> Nuclear deterrence, naval nuclear propulsion, radiotherapy, research centers, </a:t>
            </a:r>
            <a:r>
              <a:rPr lang="fr-FR" dirty="0" err="1"/>
              <a:t>etc.</a:t>
            </a:r>
            <a:endParaRPr lang="fr-FR" dirty="0"/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>
          <a:xfrm>
            <a:off x="1932939" y="2461473"/>
            <a:ext cx="4689241" cy="336720"/>
          </a:xfrm>
          <a:prstGeom prst="rect">
            <a:avLst/>
          </a:prstGeom>
          <a:noFill/>
        </p:spPr>
        <p:txBody>
          <a:bodyPr vert="horz" wrap="square" lIns="127723" tIns="63862" rIns="127723" bIns="63862" rtlCol="0">
            <a:spAutoFit/>
          </a:bodyPr>
          <a:lstStyle>
            <a:lvl1pPr marL="0" indent="0" algn="l" defTabSz="718444" rtl="0" eaLnBrk="1" latinLnBrk="0" hangingPunct="1">
              <a:lnSpc>
                <a:spcPct val="90000"/>
              </a:lnSpc>
              <a:spcBef>
                <a:spcPts val="786"/>
              </a:spcBef>
              <a:buClr>
                <a:srgbClr val="548235"/>
              </a:buClr>
              <a:buSzPct val="80000"/>
              <a:buFontTx/>
              <a:buNone/>
              <a:defRPr sz="1500" b="1" kern="1200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defRPr>
            </a:lvl1pPr>
            <a:lvl2pPr marL="538833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98055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05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57278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9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616499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9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975721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4944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4165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3387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0" i="1" dirty="0"/>
              <a:t>Different sources of radioactive </a:t>
            </a:r>
            <a:r>
              <a:rPr lang="fr-FR" b="0" i="1" dirty="0" err="1"/>
              <a:t>waste</a:t>
            </a:r>
            <a:r>
              <a:rPr lang="fr-FR" b="0" i="1" dirty="0"/>
              <a:t> in France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" y="2798193"/>
            <a:ext cx="7251268" cy="37452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18628" y="3208830"/>
            <a:ext cx="4275819" cy="1569660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2021, the volume of radioactive waste is estimated at 1.76 million m</a:t>
            </a:r>
            <a:r>
              <a:rPr lang="fr-FR" sz="16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/>
            <a:endParaRPr lang="fr-FR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 to 3 French stadiums</a:t>
            </a:r>
          </a:p>
          <a:p>
            <a:pPr algn="ctr"/>
            <a:endParaRPr lang="fr-FR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types of radioactive waste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407813" y="6543416"/>
            <a:ext cx="431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26069" y="187267"/>
            <a:ext cx="9680601" cy="397018"/>
          </a:xfrm>
        </p:spPr>
        <p:txBody>
          <a:bodyPr/>
          <a:lstStyle/>
          <a:p>
            <a:r>
              <a:rPr lang="fr-FR" dirty="0"/>
              <a:t>Background to the study</a:t>
            </a:r>
          </a:p>
        </p:txBody>
      </p:sp>
      <p:sp>
        <p:nvSpPr>
          <p:cNvPr id="2" name="Rectangle 1"/>
          <p:cNvSpPr/>
          <p:nvPr/>
        </p:nvSpPr>
        <p:spPr>
          <a:xfrm>
            <a:off x="467361" y="2798193"/>
            <a:ext cx="1611696" cy="320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904775" y="3060595"/>
            <a:ext cx="789271" cy="394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65759" y="3226982"/>
            <a:ext cx="1328287" cy="3080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fr-FR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</a:t>
            </a:r>
          </a:p>
          <a:p>
            <a:pPr algn="ctr"/>
            <a:r>
              <a:rPr lang="fr-FR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60.9%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09047" y="5871410"/>
            <a:ext cx="1087655" cy="5775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839902" y="5842534"/>
            <a:ext cx="1328287" cy="567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fr-FR" sz="2000" b="1" dirty="0">
              <a:solidFill>
                <a:srgbClr val="33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000" b="1" dirty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26.6%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96702" y="2958389"/>
            <a:ext cx="925478" cy="5766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726198" y="2851445"/>
            <a:ext cx="1328287" cy="567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endParaRPr lang="fr-FR"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0.5%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19260" y="4506614"/>
            <a:ext cx="886296" cy="606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301949" y="4622268"/>
            <a:ext cx="1328287" cy="567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Defense</a:t>
            </a:r>
            <a:endParaRPr lang="fr-FR" sz="2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8.7%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68189" y="3705726"/>
            <a:ext cx="1462047" cy="800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168189" y="3766909"/>
            <a:ext cx="1462047" cy="567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fr-FR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industries</a:t>
            </a:r>
          </a:p>
          <a:p>
            <a:pPr algn="ctr"/>
            <a:r>
              <a:rPr lang="fr-FR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3.3%</a:t>
            </a:r>
          </a:p>
        </p:txBody>
      </p:sp>
    </p:spTree>
    <p:extLst>
      <p:ext uri="{BB962C8B-B14F-4D97-AF65-F5344CB8AC3E}">
        <p14:creationId xmlns:p14="http://schemas.microsoft.com/office/powerpoint/2010/main" val="406864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73"/>
    </mc:Choice>
    <mc:Fallback xmlns:a14="http://schemas.microsoft.com/office/drawing/2010/main" xmlns="">
      <p:transition spd="slow" advTm="2707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 droite 1"/>
          <p:cNvSpPr/>
          <p:nvPr/>
        </p:nvSpPr>
        <p:spPr>
          <a:xfrm>
            <a:off x="5420655" y="4133604"/>
            <a:ext cx="1122744" cy="196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524818" y="3768055"/>
            <a:ext cx="1978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Zoom</a:t>
            </a:r>
          </a:p>
        </p:txBody>
      </p:sp>
      <p:sp>
        <p:nvSpPr>
          <p:cNvPr id="24" name="Espace réservé du contenu 3"/>
          <p:cNvSpPr txBox="1">
            <a:spLocks/>
          </p:cNvSpPr>
          <p:nvPr/>
        </p:nvSpPr>
        <p:spPr>
          <a:xfrm>
            <a:off x="650243" y="753605"/>
            <a:ext cx="11541757" cy="1283133"/>
          </a:xfrm>
          <a:prstGeom prst="rect">
            <a:avLst/>
          </a:prstGeom>
          <a:noFill/>
        </p:spPr>
        <p:txBody>
          <a:bodyPr vert="horz" wrap="square" lIns="127723" tIns="63862" rIns="127723" bIns="63862" rtlCol="0">
            <a:spAutoFit/>
          </a:bodyPr>
          <a:lstStyle>
            <a:lvl1pPr marL="179611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38833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98055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15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57278" indent="-179611" algn="l" defTabSz="7184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9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616499" indent="-179611" algn="l" defTabSz="7184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9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975721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4944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4165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3387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  Electron paramagnetic resonance (EPR) spectroscopy</a:t>
            </a:r>
          </a:p>
          <a:p>
            <a:pPr lvl="1"/>
            <a:r>
              <a:rPr lang="fr-FR" dirty="0"/>
              <a:t> Method for detecting radical (paramagnetic) species formed during irradiation</a:t>
            </a:r>
          </a:p>
          <a:p>
            <a:pPr lvl="1"/>
            <a:r>
              <a:rPr lang="fr-FR" dirty="0"/>
              <a:t> Irradiation of Ca(OH)</a:t>
            </a:r>
            <a:r>
              <a:rPr lang="fr-FR" baseline="-25000" dirty="0"/>
              <a:t>2</a:t>
            </a:r>
            <a:r>
              <a:rPr lang="fr-FR" dirty="0"/>
              <a:t> </a:t>
            </a:r>
            <a:r>
              <a:rPr lang="fr-FR" dirty="0" err="1"/>
              <a:t>samples</a:t>
            </a:r>
            <a:r>
              <a:rPr lang="fr-FR" dirty="0"/>
              <a:t> in liquid </a:t>
            </a:r>
            <a:r>
              <a:rPr lang="fr-FR" dirty="0" err="1"/>
              <a:t>nitrogen</a:t>
            </a:r>
            <a:r>
              <a:rPr lang="fr-FR" dirty="0"/>
              <a:t> at 20 </a:t>
            </a:r>
            <a:r>
              <a:rPr lang="fr-FR" dirty="0" err="1"/>
              <a:t>kGy</a:t>
            </a:r>
            <a:r>
              <a:rPr lang="fr-FR" dirty="0"/>
              <a:t> and EPR </a:t>
            </a:r>
            <a:r>
              <a:rPr lang="fr-FR" dirty="0" err="1"/>
              <a:t>detection</a:t>
            </a:r>
            <a:r>
              <a:rPr lang="fr-FR" dirty="0"/>
              <a:t> at -150°C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Espace réservé du contenu 3"/>
              <p:cNvSpPr txBox="1">
                <a:spLocks/>
              </p:cNvSpPr>
              <p:nvPr/>
            </p:nvSpPr>
            <p:spPr>
              <a:xfrm>
                <a:off x="1071205" y="5980780"/>
                <a:ext cx="11541757" cy="596792"/>
              </a:xfrm>
              <a:prstGeom prst="rect">
                <a:avLst/>
              </a:prstGeom>
              <a:noFill/>
            </p:spPr>
            <p:txBody>
              <a:bodyPr vert="horz" wrap="square" lIns="127723" tIns="63862" rIns="127723" bIns="63862" rtlCol="0">
                <a:spAutoFit/>
              </a:bodyPr>
              <a:lstStyle>
                <a:lvl1pPr marL="179611" indent="-179611" algn="l" defTabSz="718444" rtl="0" eaLnBrk="1" latinLnBrk="0" hangingPunct="1">
                  <a:lnSpc>
                    <a:spcPct val="150000"/>
                  </a:lnSpc>
                  <a:spcBef>
                    <a:spcPts val="0"/>
                  </a:spcBef>
                  <a:buClr>
                    <a:schemeClr val="bg2">
                      <a:lumMod val="25000"/>
                    </a:schemeClr>
                  </a:buClr>
                  <a:buSzPct val="80000"/>
                  <a:buFont typeface="Wingdings 3" panose="05040102010807070707" pitchFamily="18" charset="2"/>
                  <a:buChar char="u"/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538833" indent="-179611" algn="l" defTabSz="718444" rtl="0" eaLnBrk="1" latinLnBrk="0" hangingPunct="1">
                  <a:lnSpc>
                    <a:spcPct val="150000"/>
                  </a:lnSpc>
                  <a:spcBef>
                    <a:spcPts val="0"/>
                  </a:spcBef>
                  <a:buClr>
                    <a:schemeClr val="bg2">
                      <a:lumMod val="50000"/>
                    </a:schemeClr>
                  </a:buClr>
                  <a:buFont typeface="Wingdings" panose="05000000000000000000" pitchFamily="2" charset="2"/>
                  <a:buChar char="q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898055" indent="-179611" algn="l" defTabSz="718444" rtl="0" eaLnBrk="1" latinLnBrk="0" hangingPunct="1">
                  <a:lnSpc>
                    <a:spcPct val="150000"/>
                  </a:lnSpc>
                  <a:spcBef>
                    <a:spcPts val="0"/>
                  </a:spcBef>
                  <a:buClr>
                    <a:schemeClr val="bg2">
                      <a:lumMod val="75000"/>
                    </a:schemeClr>
                  </a:buClr>
                  <a:buSzPct val="150000"/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257278" indent="-179611" algn="l" defTabSz="718444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rgbClr val="548235"/>
                  </a:buClr>
                  <a:buFont typeface="Calibri" panose="020F0502020204030204" pitchFamily="34" charset="0"/>
                  <a:buChar char="-"/>
                  <a:defRPr sz="900" kern="120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1616499" indent="-179611" algn="l" defTabSz="718444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rgbClr val="548235"/>
                  </a:buClr>
                  <a:buFont typeface="Wingdings" panose="05000000000000000000" pitchFamily="2" charset="2"/>
                  <a:buChar char="§"/>
                  <a:defRPr sz="900" kern="120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1975721" indent="-179611" algn="l" defTabSz="718444" rtl="0" eaLnBrk="1" latinLnBrk="0" hangingPunct="1">
                  <a:lnSpc>
                    <a:spcPct val="90000"/>
                  </a:lnSpc>
                  <a:spcBef>
                    <a:spcPts val="393"/>
                  </a:spcBef>
                  <a:buFont typeface="Arial" panose="020B0604020202020204" pitchFamily="34" charset="0"/>
                  <a:buChar char="•"/>
                  <a:defRPr sz="14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4944" indent="-179611" algn="l" defTabSz="718444" rtl="0" eaLnBrk="1" latinLnBrk="0" hangingPunct="1">
                  <a:lnSpc>
                    <a:spcPct val="90000"/>
                  </a:lnSpc>
                  <a:spcBef>
                    <a:spcPts val="393"/>
                  </a:spcBef>
                  <a:buFont typeface="Arial" panose="020B0604020202020204" pitchFamily="34" charset="0"/>
                  <a:buChar char="•"/>
                  <a:defRPr sz="14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94165" indent="-179611" algn="l" defTabSz="718444" rtl="0" eaLnBrk="1" latinLnBrk="0" hangingPunct="1">
                  <a:lnSpc>
                    <a:spcPct val="90000"/>
                  </a:lnSpc>
                  <a:spcBef>
                    <a:spcPts val="393"/>
                  </a:spcBef>
                  <a:buFont typeface="Arial" panose="020B0604020202020204" pitchFamily="34" charset="0"/>
                  <a:buChar char="•"/>
                  <a:defRPr sz="14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053387" indent="-179611" algn="l" defTabSz="718444" rtl="0" eaLnBrk="1" latinLnBrk="0" hangingPunct="1">
                  <a:lnSpc>
                    <a:spcPct val="90000"/>
                  </a:lnSpc>
                  <a:spcBef>
                    <a:spcPts val="393"/>
                  </a:spcBef>
                  <a:buFont typeface="Arial" panose="020B0604020202020204" pitchFamily="34" charset="0"/>
                  <a:buChar char="•"/>
                  <a:defRPr sz="14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dirty="0"/>
                  <a:t> Presence of </a:t>
                </a:r>
                <a:r>
                  <a:rPr lang="fr-FR" dirty="0" err="1"/>
                  <a:t>paramagnetic</a:t>
                </a:r>
                <a:r>
                  <a:rPr lang="fr-FR" dirty="0"/>
                  <a:t> </a:t>
                </a:r>
                <a:r>
                  <a:rPr lang="fr-FR" dirty="0" err="1"/>
                  <a:t>species</a:t>
                </a:r>
                <a:r>
                  <a:rPr lang="fr-FR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𝑪𝒂𝑶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•</m:t>
                        </m:r>
                      </m:sup>
                    </m:sSup>
                  </m:oMath>
                </a14:m>
                <a:r>
                  <a:rPr lang="fr-FR" dirty="0"/>
                  <a:t> (in the volume),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𝒕𝒓𝒂𝒑𝒑𝒆𝒅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FR" dirty="0"/>
                  <a:t> (on the surface)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•</m:t>
                        </m:r>
                      </m:sup>
                    </m:sSup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25" name="Espace réservé du conten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205" y="5980780"/>
                <a:ext cx="11541757" cy="5967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Electron paramagnetic resonance analysis of Ca(OH)</a:t>
            </a:r>
            <a:r>
              <a:rPr lang="fr-FR" baseline="-25000" dirty="0"/>
              <a:t>2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1407813" y="6531841"/>
            <a:ext cx="431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32" y="2206057"/>
            <a:ext cx="4283471" cy="377442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228" y="2206057"/>
            <a:ext cx="4638939" cy="398186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910534" y="952743"/>
            <a:ext cx="302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In collaboration </a:t>
            </a:r>
            <a:r>
              <a:rPr lang="fr-F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 Antonino Alessi (CEA Saclay/LSI)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835445" y="6531841"/>
            <a:ext cx="468269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Herin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J. Phys. </a:t>
            </a:r>
            <a:r>
              <a:rPr lang="fr-F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. C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, 128, 19529 (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44934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91"/>
    </mc:Choice>
    <mc:Fallback xmlns:a14="http://schemas.microsoft.com/office/drawing/2010/main" xmlns="">
      <p:transition spd="slow" advTm="5279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texte 5"/>
              <p:cNvSpPr txBox="1">
                <a:spLocks/>
              </p:cNvSpPr>
              <p:nvPr/>
            </p:nvSpPr>
            <p:spPr>
              <a:xfrm>
                <a:off x="3626461" y="1538467"/>
                <a:ext cx="3409852" cy="1236967"/>
              </a:xfrm>
              <a:prstGeom prst="rect">
                <a:avLst/>
              </a:prstGeom>
              <a:ln w="15875">
                <a:solidFill>
                  <a:schemeClr val="bg2">
                    <a:lumMod val="50000"/>
                  </a:schemeClr>
                </a:solidFill>
              </a:ln>
            </p:spPr>
            <p:txBody>
              <a:bodyPr vert="horz" wrap="square" lIns="127723" tIns="63862" rIns="127723" bIns="63862" rtlCol="0">
                <a:spAutoFit/>
              </a:bodyPr>
              <a:lstStyle>
                <a:lvl1pPr marL="0" indent="0" algn="l" defTabSz="957925" rtl="0" eaLnBrk="1" latinLnBrk="0" hangingPunct="1">
                  <a:lnSpc>
                    <a:spcPct val="90000"/>
                  </a:lnSpc>
                  <a:spcBef>
                    <a:spcPts val="1048"/>
                  </a:spcBef>
                  <a:buClr>
                    <a:srgbClr val="548235"/>
                  </a:buClr>
                  <a:buSzPct val="80000"/>
                  <a:buFontTx/>
                  <a:buNone/>
                  <a:defRPr sz="1800" b="1" kern="1200">
                    <a:solidFill>
                      <a:schemeClr val="bg2">
                        <a:lumMod val="50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defRPr>
                </a:lvl1pPr>
                <a:lvl2pPr marL="718444" indent="-239481" algn="l" defTabSz="957925" rtl="0" eaLnBrk="1" latinLnBrk="0" hangingPunct="1">
                  <a:lnSpc>
                    <a:spcPct val="90000"/>
                  </a:lnSpc>
                  <a:spcBef>
                    <a:spcPts val="524"/>
                  </a:spcBef>
                  <a:buClr>
                    <a:srgbClr val="548235"/>
                  </a:buClr>
                  <a:buFont typeface="Calibri" panose="020F0502020204030204" pitchFamily="34" charset="0"/>
                  <a:buChar char="-"/>
                  <a:defRPr sz="1600" kern="1200">
                    <a:solidFill>
                      <a:schemeClr val="bg2">
                        <a:lumMod val="50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1197407" indent="-239481" algn="l" defTabSz="957925" rtl="0" eaLnBrk="1" latinLnBrk="0" hangingPunct="1">
                  <a:lnSpc>
                    <a:spcPct val="90000"/>
                  </a:lnSpc>
                  <a:spcBef>
                    <a:spcPts val="524"/>
                  </a:spcBef>
                  <a:buClr>
                    <a:srgbClr val="548235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bg2">
                        <a:lumMod val="50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676370" indent="-239481" algn="l" defTabSz="957925" rtl="0" eaLnBrk="1" latinLnBrk="0" hangingPunct="1">
                  <a:lnSpc>
                    <a:spcPct val="90000"/>
                  </a:lnSpc>
                  <a:spcBef>
                    <a:spcPts val="524"/>
                  </a:spcBef>
                  <a:buClr>
                    <a:srgbClr val="548235"/>
                  </a:buClr>
                  <a:buFont typeface="Calibri" panose="020F0502020204030204" pitchFamily="34" charset="0"/>
                  <a:buChar char="-"/>
                  <a:defRPr sz="1200" kern="1200">
                    <a:solidFill>
                      <a:schemeClr val="bg2">
                        <a:lumMod val="50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defRPr>
                </a:lvl4pPr>
                <a:lvl5pPr marL="2155332" indent="-239481" algn="l" defTabSz="957925" rtl="0" eaLnBrk="1" latinLnBrk="0" hangingPunct="1">
                  <a:lnSpc>
                    <a:spcPct val="90000"/>
                  </a:lnSpc>
                  <a:spcBef>
                    <a:spcPts val="524"/>
                  </a:spcBef>
                  <a:buClr>
                    <a:srgbClr val="548235"/>
                  </a:buClr>
                  <a:buFont typeface="Wingdings" panose="05000000000000000000" pitchFamily="2" charset="2"/>
                  <a:buChar char="§"/>
                  <a:defRPr sz="1200" kern="1200">
                    <a:solidFill>
                      <a:schemeClr val="bg2">
                        <a:lumMod val="50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defRPr>
                </a:lvl5pPr>
                <a:lvl6pPr marL="2634295" indent="-239481" algn="l" defTabSz="957925" rtl="0" eaLnBrk="1" latinLnBrk="0" hangingPunct="1">
                  <a:lnSpc>
                    <a:spcPct val="90000"/>
                  </a:lnSpc>
                  <a:spcBef>
                    <a:spcPts val="524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13258" indent="-239481" algn="l" defTabSz="957925" rtl="0" eaLnBrk="1" latinLnBrk="0" hangingPunct="1">
                  <a:lnSpc>
                    <a:spcPct val="90000"/>
                  </a:lnSpc>
                  <a:spcBef>
                    <a:spcPts val="524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92220" indent="-239481" algn="l" defTabSz="957925" rtl="0" eaLnBrk="1" latinLnBrk="0" hangingPunct="1">
                  <a:lnSpc>
                    <a:spcPct val="90000"/>
                  </a:lnSpc>
                  <a:spcBef>
                    <a:spcPts val="524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1183" indent="-239481" algn="l" defTabSz="957925" rtl="0" eaLnBrk="1" latinLnBrk="0" hangingPunct="1">
                  <a:lnSpc>
                    <a:spcPct val="90000"/>
                  </a:lnSpc>
                  <a:spcBef>
                    <a:spcPts val="524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 algn="ctr">
                  <a:lnSpc>
                    <a:spcPct val="100000"/>
                  </a:lnSpc>
                  <a:spcBef>
                    <a:spcPts val="1500"/>
                  </a:spcBef>
                  <a:buNone/>
                </a:pPr>
                <a:r>
                  <a:rPr lang="fr-FR" sz="1800" b="1" dirty="0">
                    <a:solidFill>
                      <a:schemeClr val="tx1"/>
                    </a:solidFill>
                  </a:rPr>
                  <a:t>Ionic mechanism </a:t>
                </a:r>
                <a:endParaRPr lang="fr-FR" sz="900" b="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𝐶𝑎𝑂𝐻</m:t>
                      </m:r>
                      <m:r>
                        <a:rPr lang="fr-F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sSup>
                        <m:sSupPr>
                          <m:ctrlP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⇝</m:t>
                      </m:r>
                      <m:sSup>
                        <m:sSupPr>
                          <m:ctrlP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𝐶𝑎𝑂</m:t>
                          </m:r>
                        </m:e>
                        <m:sup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•</m:t>
                          </m:r>
                        </m:sup>
                      </m:sSup>
                      <m:r>
                        <a:rPr lang="fr-FR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900" b="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•</m:t>
                          </m:r>
                        </m:sup>
                      </m:sSup>
                    </m:oMath>
                  </m:oMathPara>
                </a14:m>
                <a:endParaRPr lang="fr-FR" b="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5" name="Espace réservé du 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461" y="1538467"/>
                <a:ext cx="3409852" cy="1236967"/>
              </a:xfrm>
              <a:prstGeom prst="rect">
                <a:avLst/>
              </a:prstGeom>
              <a:blipFill>
                <a:blip r:embed="rId4"/>
                <a:stretch>
                  <a:fillRect t="-485"/>
                </a:stretch>
              </a:blipFill>
              <a:ln w="15875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ce réservé du texte 5"/>
              <p:cNvSpPr txBox="1">
                <a:spLocks/>
              </p:cNvSpPr>
              <p:nvPr/>
            </p:nvSpPr>
            <p:spPr>
              <a:xfrm>
                <a:off x="3626461" y="2930221"/>
                <a:ext cx="3409852" cy="1365207"/>
              </a:xfrm>
              <a:prstGeom prst="rect">
                <a:avLst/>
              </a:prstGeom>
              <a:ln w="15875">
                <a:solidFill>
                  <a:srgbClr val="00B050"/>
                </a:solidFill>
              </a:ln>
            </p:spPr>
            <p:txBody>
              <a:bodyPr vert="horz" wrap="square" lIns="127723" tIns="63862" rIns="127723" bIns="63862" rtlCol="0">
                <a:spAutoFit/>
              </a:bodyPr>
              <a:lstStyle>
                <a:lvl1pPr marL="0" indent="0" algn="l" defTabSz="957925" rtl="0" eaLnBrk="1" latinLnBrk="0" hangingPunct="1">
                  <a:lnSpc>
                    <a:spcPct val="90000"/>
                  </a:lnSpc>
                  <a:spcBef>
                    <a:spcPts val="1048"/>
                  </a:spcBef>
                  <a:buClr>
                    <a:srgbClr val="548235"/>
                  </a:buClr>
                  <a:buSzPct val="80000"/>
                  <a:buFontTx/>
                  <a:buNone/>
                  <a:defRPr sz="1800" b="1" kern="1200">
                    <a:solidFill>
                      <a:schemeClr val="bg2">
                        <a:lumMod val="50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defRPr>
                </a:lvl1pPr>
                <a:lvl2pPr marL="718444" indent="-239481" algn="l" defTabSz="957925" rtl="0" eaLnBrk="1" latinLnBrk="0" hangingPunct="1">
                  <a:lnSpc>
                    <a:spcPct val="90000"/>
                  </a:lnSpc>
                  <a:spcBef>
                    <a:spcPts val="524"/>
                  </a:spcBef>
                  <a:buClr>
                    <a:srgbClr val="548235"/>
                  </a:buClr>
                  <a:buFont typeface="Calibri" panose="020F0502020204030204" pitchFamily="34" charset="0"/>
                  <a:buChar char="-"/>
                  <a:defRPr sz="1600" kern="1200">
                    <a:solidFill>
                      <a:schemeClr val="bg2">
                        <a:lumMod val="50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defRPr>
                </a:lvl2pPr>
                <a:lvl3pPr marL="1197407" indent="-239481" algn="l" defTabSz="957925" rtl="0" eaLnBrk="1" latinLnBrk="0" hangingPunct="1">
                  <a:lnSpc>
                    <a:spcPct val="90000"/>
                  </a:lnSpc>
                  <a:spcBef>
                    <a:spcPts val="524"/>
                  </a:spcBef>
                  <a:buClr>
                    <a:srgbClr val="548235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bg2">
                        <a:lumMod val="50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defRPr>
                </a:lvl3pPr>
                <a:lvl4pPr marL="1676370" indent="-239481" algn="l" defTabSz="957925" rtl="0" eaLnBrk="1" latinLnBrk="0" hangingPunct="1">
                  <a:lnSpc>
                    <a:spcPct val="90000"/>
                  </a:lnSpc>
                  <a:spcBef>
                    <a:spcPts val="524"/>
                  </a:spcBef>
                  <a:buClr>
                    <a:srgbClr val="548235"/>
                  </a:buClr>
                  <a:buFont typeface="Calibri" panose="020F0502020204030204" pitchFamily="34" charset="0"/>
                  <a:buChar char="-"/>
                  <a:defRPr sz="1200" kern="1200">
                    <a:solidFill>
                      <a:schemeClr val="bg2">
                        <a:lumMod val="50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defRPr>
                </a:lvl4pPr>
                <a:lvl5pPr marL="2155332" indent="-239481" algn="l" defTabSz="957925" rtl="0" eaLnBrk="1" latinLnBrk="0" hangingPunct="1">
                  <a:lnSpc>
                    <a:spcPct val="90000"/>
                  </a:lnSpc>
                  <a:spcBef>
                    <a:spcPts val="524"/>
                  </a:spcBef>
                  <a:buClr>
                    <a:srgbClr val="548235"/>
                  </a:buClr>
                  <a:buFont typeface="Wingdings" panose="05000000000000000000" pitchFamily="2" charset="2"/>
                  <a:buChar char="§"/>
                  <a:defRPr sz="1200" kern="1200">
                    <a:solidFill>
                      <a:schemeClr val="bg2">
                        <a:lumMod val="50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defRPr>
                </a:lvl5pPr>
                <a:lvl6pPr marL="2634295" indent="-239481" algn="l" defTabSz="957925" rtl="0" eaLnBrk="1" latinLnBrk="0" hangingPunct="1">
                  <a:lnSpc>
                    <a:spcPct val="90000"/>
                  </a:lnSpc>
                  <a:spcBef>
                    <a:spcPts val="524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13258" indent="-239481" algn="l" defTabSz="957925" rtl="0" eaLnBrk="1" latinLnBrk="0" hangingPunct="1">
                  <a:lnSpc>
                    <a:spcPct val="90000"/>
                  </a:lnSpc>
                  <a:spcBef>
                    <a:spcPts val="524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92220" indent="-239481" algn="l" defTabSz="957925" rtl="0" eaLnBrk="1" latinLnBrk="0" hangingPunct="1">
                  <a:lnSpc>
                    <a:spcPct val="90000"/>
                  </a:lnSpc>
                  <a:spcBef>
                    <a:spcPts val="524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1183" indent="-239481" algn="l" defTabSz="957925" rtl="0" eaLnBrk="1" latinLnBrk="0" hangingPunct="1">
                  <a:lnSpc>
                    <a:spcPct val="90000"/>
                  </a:lnSpc>
                  <a:spcBef>
                    <a:spcPts val="524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 algn="ctr">
                  <a:lnSpc>
                    <a:spcPct val="100000"/>
                  </a:lnSpc>
                  <a:spcBef>
                    <a:spcPts val="1500"/>
                  </a:spcBef>
                  <a:buNone/>
                </a:pPr>
                <a:r>
                  <a:rPr lang="fr-FR" sz="1800" b="1" dirty="0">
                    <a:solidFill>
                      <a:schemeClr val="tx1"/>
                    </a:solidFill>
                  </a:rPr>
                  <a:t>Excitonic mechanism</a:t>
                </a:r>
                <a:endParaRPr lang="fr-FR" sz="100" b="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fr-FR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fr-FR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fr-FR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⇝</m:t>
                    </m:r>
                    <m:r>
                      <a:rPr lang="fr-FR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𝑒𝑥𝑐𝑖𝑡𝑜𝑛</m:t>
                    </m:r>
                  </m:oMath>
                </a14:m>
                <a:endParaRPr lang="fr-FR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𝑒𝑥𝑐𝑖𝑡𝑜𝑛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𝐶𝑎𝑂𝐻</m:t>
                      </m:r>
                      <m:r>
                        <a:rPr lang="fr-F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→</m:t>
                      </m:r>
                      <m:sSup>
                        <m:sSupPr>
                          <m:ctrlP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𝐶𝑎𝑂</m:t>
                          </m:r>
                        </m:e>
                        <m:sup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•</m:t>
                          </m:r>
                        </m:sup>
                      </m:sSup>
                      <m:r>
                        <a:rPr lang="fr-F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•</m:t>
                          </m:r>
                        </m:sup>
                      </m:sSup>
                    </m:oMath>
                  </m:oMathPara>
                </a14:m>
                <a:endParaRPr lang="fr-FR" b="0" dirty="0">
                  <a:solidFill>
                    <a:schemeClr val="tx1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7" name="Espace réservé du 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461" y="2930221"/>
                <a:ext cx="3409852" cy="1365207"/>
              </a:xfrm>
              <a:prstGeom prst="rect">
                <a:avLst/>
              </a:prstGeom>
              <a:blipFill>
                <a:blip r:embed="rId5"/>
                <a:stretch>
                  <a:fillRect t="-881"/>
                </a:stretch>
              </a:blipFill>
              <a:ln w="158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7952825" y="1743123"/>
                <a:ext cx="4071192" cy="2077492"/>
              </a:xfrm>
              <a:prstGeom prst="rect">
                <a:avLst/>
              </a:prstGeom>
              <a:noFill/>
              <a:ln w="15875"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𝐶𝑎𝑂</m:t>
                          </m:r>
                        </m:e>
                        <m:sup>
                          <m:r>
                            <a:rPr lang="fr-F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•</m:t>
                          </m:r>
                        </m:sup>
                      </m:sSup>
                      <m:r>
                        <a:rPr lang="fr-FR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fr-FR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fr-FR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fr-F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+</m:t>
                      </m:r>
                      <m:r>
                        <a:rPr lang="fr-FR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fr-FR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fr-F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•</m:t>
                          </m:r>
                        </m:sup>
                      </m:sSup>
                      <m:r>
                        <a:rPr lang="fr-FR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800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fr-FR" sz="1800" b="1" dirty="0">
                    <a:solidFill>
                      <a:srgbClr val="FF0000"/>
                    </a:solidFill>
                  </a:rPr>
                  <a:t>Equality never observed in practice</a:t>
                </a:r>
                <a:endParaRPr lang="fr-FR" sz="1100" b="1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sz="1800" i="1">
                              <a:latin typeface="Cambria Math" panose="02040503050406030204" pitchFamily="18" charset="0"/>
                            </a:rPr>
                            <m:t>•</m:t>
                          </m:r>
                        </m:sup>
                      </m:sSup>
                      <m:r>
                        <a:rPr lang="fr-FR" sz="1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F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sz="1800" i="1">
                              <a:latin typeface="Cambria Math" panose="02040503050406030204" pitchFamily="18" charset="0"/>
                            </a:rPr>
                            <m:t>•</m:t>
                          </m:r>
                        </m:sup>
                      </m:sSup>
                      <m:r>
                        <a:rPr lang="fr-FR" sz="1800" i="1">
                          <a:latin typeface="Cambria Math" panose="02040503050406030204" pitchFamily="18" charset="0"/>
                        </a:rPr>
                        <m:t>→ </m:t>
                      </m:r>
                      <m:sSub>
                        <m:sSubPr>
                          <m:ctrlPr>
                            <a:rPr lang="fr-F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800" dirty="0"/>
              </a:p>
              <a:p>
                <a:pPr algn="ctr">
                  <a:lnSpc>
                    <a:spcPct val="150000"/>
                  </a:lnSpc>
                </a:pPr>
                <a:r>
                  <a:rPr lang="fr-FR" sz="1800" dirty="0"/>
                  <a:t>or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1800" i="1" dirty="0">
                        <a:latin typeface="Cambria Math" panose="02040503050406030204" pitchFamily="18" charset="0"/>
                      </a:rPr>
                      <m:t>𝐶𝑎𝑂𝐻</m:t>
                    </m:r>
                    <m:r>
                      <a:rPr lang="fr-FR" sz="1800" i="1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•</m:t>
                        </m:r>
                      </m:sup>
                    </m:sSup>
                  </m:oMath>
                </a14:m>
                <a:r>
                  <a:rPr lang="fr-FR" sz="1800" dirty="0"/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fr-F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𝐶𝑎𝑂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•</m:t>
                        </m:r>
                      </m:sup>
                    </m:sSup>
                  </m:oMath>
                </a14:m>
                <a:r>
                  <a:rPr lang="fr-FR" sz="1800" dirty="0"/>
                  <a:t> </a:t>
                </a: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2825" y="1743123"/>
                <a:ext cx="4071192" cy="2077492"/>
              </a:xfrm>
              <a:prstGeom prst="rect">
                <a:avLst/>
              </a:prstGeom>
              <a:blipFill>
                <a:blip r:embed="rId6"/>
                <a:stretch>
                  <a:fillRect l="-149"/>
                </a:stretch>
              </a:blipFill>
              <a:ln w="158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avec flèche 14"/>
          <p:cNvCxnSpPr>
            <a:stCxn id="5" idx="3"/>
          </p:cNvCxnSpPr>
          <p:nvPr/>
        </p:nvCxnSpPr>
        <p:spPr>
          <a:xfrm>
            <a:off x="7036313" y="2156951"/>
            <a:ext cx="778125" cy="361520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7" idx="3"/>
          </p:cNvCxnSpPr>
          <p:nvPr/>
        </p:nvCxnSpPr>
        <p:spPr>
          <a:xfrm flipV="1">
            <a:off x="7036313" y="3026533"/>
            <a:ext cx="788173" cy="58629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Espace réservé du contenu 3"/>
              <p:cNvSpPr txBox="1">
                <a:spLocks/>
              </p:cNvSpPr>
              <p:nvPr/>
            </p:nvSpPr>
            <p:spPr>
              <a:xfrm>
                <a:off x="650243" y="753605"/>
                <a:ext cx="11541757" cy="706052"/>
              </a:xfrm>
              <a:prstGeom prst="rect">
                <a:avLst/>
              </a:prstGeom>
              <a:noFill/>
            </p:spPr>
            <p:txBody>
              <a:bodyPr vert="horz" wrap="square" lIns="127723" tIns="63862" rIns="127723" bIns="63862" rtlCol="0">
                <a:spAutoFit/>
              </a:bodyPr>
              <a:lstStyle>
                <a:lvl1pPr marL="179611" indent="-179611" algn="l" defTabSz="718444" rtl="0" eaLnBrk="1" latinLnBrk="0" hangingPunct="1">
                  <a:lnSpc>
                    <a:spcPct val="150000"/>
                  </a:lnSpc>
                  <a:spcBef>
                    <a:spcPts val="0"/>
                  </a:spcBef>
                  <a:buClr>
                    <a:schemeClr val="bg2">
                      <a:lumMod val="25000"/>
                    </a:schemeClr>
                  </a:buClr>
                  <a:buSzPct val="80000"/>
                  <a:buFont typeface="Wingdings 3" panose="05040102010807070707" pitchFamily="18" charset="2"/>
                  <a:buChar char="u"/>
                  <a:defRPr sz="18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538833" indent="-179611" algn="l" defTabSz="718444" rtl="0" eaLnBrk="1" latinLnBrk="0" hangingPunct="1">
                  <a:lnSpc>
                    <a:spcPct val="150000"/>
                  </a:lnSpc>
                  <a:spcBef>
                    <a:spcPts val="0"/>
                  </a:spcBef>
                  <a:buClr>
                    <a:schemeClr val="bg2">
                      <a:lumMod val="50000"/>
                    </a:schemeClr>
                  </a:buClr>
                  <a:buFont typeface="Wingdings" panose="05000000000000000000" pitchFamily="2" charset="2"/>
                  <a:buChar char="q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898055" indent="-179611" algn="l" defTabSz="718444" rtl="0" eaLnBrk="1" latinLnBrk="0" hangingPunct="1">
                  <a:lnSpc>
                    <a:spcPct val="150000"/>
                  </a:lnSpc>
                  <a:spcBef>
                    <a:spcPts val="0"/>
                  </a:spcBef>
                  <a:buClr>
                    <a:schemeClr val="bg2">
                      <a:lumMod val="75000"/>
                    </a:schemeClr>
                  </a:buClr>
                  <a:buSzPct val="150000"/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257278" indent="-179611" algn="l" defTabSz="718444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rgbClr val="548235"/>
                  </a:buClr>
                  <a:buFont typeface="Calibri" panose="020F0502020204030204" pitchFamily="34" charset="0"/>
                  <a:buChar char="-"/>
                  <a:defRPr sz="900" kern="120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1616499" indent="-179611" algn="l" defTabSz="718444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rgbClr val="548235"/>
                  </a:buClr>
                  <a:buFont typeface="Wingdings" panose="05000000000000000000" pitchFamily="2" charset="2"/>
                  <a:buChar char="§"/>
                  <a:defRPr sz="900" kern="120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1975721" indent="-179611" algn="l" defTabSz="718444" rtl="0" eaLnBrk="1" latinLnBrk="0" hangingPunct="1">
                  <a:lnSpc>
                    <a:spcPct val="90000"/>
                  </a:lnSpc>
                  <a:spcBef>
                    <a:spcPts val="393"/>
                  </a:spcBef>
                  <a:buFont typeface="Arial" panose="020B0604020202020204" pitchFamily="34" charset="0"/>
                  <a:buChar char="•"/>
                  <a:defRPr sz="14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4944" indent="-179611" algn="l" defTabSz="718444" rtl="0" eaLnBrk="1" latinLnBrk="0" hangingPunct="1">
                  <a:lnSpc>
                    <a:spcPct val="90000"/>
                  </a:lnSpc>
                  <a:spcBef>
                    <a:spcPts val="393"/>
                  </a:spcBef>
                  <a:buFont typeface="Arial" panose="020B0604020202020204" pitchFamily="34" charset="0"/>
                  <a:buChar char="•"/>
                  <a:defRPr sz="14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94165" indent="-179611" algn="l" defTabSz="718444" rtl="0" eaLnBrk="1" latinLnBrk="0" hangingPunct="1">
                  <a:lnSpc>
                    <a:spcPct val="90000"/>
                  </a:lnSpc>
                  <a:spcBef>
                    <a:spcPts val="393"/>
                  </a:spcBef>
                  <a:buFont typeface="Arial" panose="020B0604020202020204" pitchFamily="34" charset="0"/>
                  <a:buChar char="•"/>
                  <a:defRPr sz="14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053387" indent="-179611" algn="l" defTabSz="718444" rtl="0" eaLnBrk="1" latinLnBrk="0" hangingPunct="1">
                  <a:lnSpc>
                    <a:spcPct val="90000"/>
                  </a:lnSpc>
                  <a:spcBef>
                    <a:spcPts val="393"/>
                  </a:spcBef>
                  <a:buFont typeface="Arial" panose="020B0604020202020204" pitchFamily="34" charset="0"/>
                  <a:buChar char="•"/>
                  <a:defRPr sz="14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dirty="0"/>
                  <a:t> The presence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𝑪𝒂𝑶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•</m:t>
                        </m:r>
                      </m:sup>
                    </m:sSup>
                  </m:oMath>
                </a14:m>
                <a:r>
                  <a:rPr lang="fr-FR" dirty="0"/>
                  <a:t> is an argument in favour of radiolysis of </a:t>
                </a:r>
                <a:r>
                  <a:rPr lang="fr-FR" dirty="0" err="1"/>
                  <a:t>CaO</a:t>
                </a:r>
                <a:r>
                  <a:rPr lang="fr-FR" dirty="0"/>
                  <a:t>-H bonds</a:t>
                </a:r>
              </a:p>
              <a:p>
                <a:pPr marL="0" indent="0">
                  <a:buNone/>
                </a:pPr>
                <a:endParaRPr lang="fr-FR" sz="700" dirty="0"/>
              </a:p>
            </p:txBody>
          </p:sp>
        </mc:Choice>
        <mc:Fallback xmlns="">
          <p:sp>
            <p:nvSpPr>
              <p:cNvPr id="14" name="Espace réservé du conten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43" y="753605"/>
                <a:ext cx="11541757" cy="7060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Mechanism of H</a:t>
            </a:r>
            <a:r>
              <a:rPr lang="fr-FR" baseline="-25000" dirty="0"/>
              <a:t>2</a:t>
            </a:r>
            <a:r>
              <a:rPr lang="fr-FR" dirty="0"/>
              <a:t> production in portlandite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433354" y="2784189"/>
                <a:ext cx="26204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800" dirty="0"/>
                        <m:t>Irradiation</m:t>
                      </m:r>
                      <m:r>
                        <m:rPr>
                          <m:nor/>
                        </m:rPr>
                        <a:rPr lang="fr-FR" sz="1800" dirty="0"/>
                        <m:t> </m:t>
                      </m:r>
                      <m:r>
                        <a:rPr lang="fr-FR" sz="1800" i="0">
                          <a:latin typeface="Cambria Math" panose="02040503050406030204" pitchFamily="18" charset="0"/>
                        </a:rPr>
                        <m:t>⇝</m:t>
                      </m:r>
                      <m:sSup>
                        <m:sSupPr>
                          <m:ctrlPr>
                            <a:rPr lang="fr-F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1800" i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fr-FR" sz="1800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sz="18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F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1800" i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fr-FR" sz="1800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18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54" y="2784189"/>
                <a:ext cx="262041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oneTexte 21"/>
          <p:cNvSpPr txBox="1"/>
          <p:nvPr/>
        </p:nvSpPr>
        <p:spPr>
          <a:xfrm>
            <a:off x="640195" y="2149139"/>
            <a:ext cx="1785371" cy="369332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Primary event</a:t>
            </a:r>
          </a:p>
        </p:txBody>
      </p:sp>
      <p:cxnSp>
        <p:nvCxnSpPr>
          <p:cNvPr id="23" name="Connecteur droit avec flèche 22"/>
          <p:cNvCxnSpPr>
            <a:stCxn id="4" idx="3"/>
            <a:endCxn id="5" idx="1"/>
          </p:cNvCxnSpPr>
          <p:nvPr/>
        </p:nvCxnSpPr>
        <p:spPr>
          <a:xfrm flipV="1">
            <a:off x="3053769" y="2156951"/>
            <a:ext cx="572692" cy="811904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4" idx="3"/>
            <a:endCxn id="7" idx="1"/>
          </p:cNvCxnSpPr>
          <p:nvPr/>
        </p:nvCxnSpPr>
        <p:spPr>
          <a:xfrm>
            <a:off x="3053769" y="2968855"/>
            <a:ext cx="572692" cy="64397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11407813" y="6531841"/>
            <a:ext cx="431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4033153" y="6531841"/>
            <a:ext cx="468269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Herin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J. Phys. </a:t>
            </a:r>
            <a:r>
              <a:rPr lang="fr-F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. C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, 128, 19529 (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fr-FR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862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172"/>
    </mc:Choice>
    <mc:Fallback xmlns:a16="http://schemas.microsoft.com/office/drawing/2014/main" xmlns:a14="http://schemas.microsoft.com/office/drawing/2010/main" xmlns="">
      <p:transition spd="slow" advTm="132172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Mechanisms of H</a:t>
            </a:r>
            <a:r>
              <a:rPr lang="fr-FR" baseline="-25000" dirty="0"/>
              <a:t>2</a:t>
            </a:r>
            <a:r>
              <a:rPr lang="fr-FR" dirty="0"/>
              <a:t> production in portlandite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582360C5-5138-BC1E-11DC-59C558DFD114}"/>
              </a:ext>
            </a:extLst>
          </p:cNvPr>
          <p:cNvSpPr txBox="1"/>
          <p:nvPr/>
        </p:nvSpPr>
        <p:spPr>
          <a:xfrm>
            <a:off x="419101" y="2796000"/>
            <a:ext cx="1162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Ca(OH)</a:t>
            </a:r>
            <a:r>
              <a:rPr lang="fr-F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ZoneTexte 73">
                <a:extLst>
                  <a:ext uri="{FF2B5EF4-FFF2-40B4-BE49-F238E27FC236}">
                    <a16:creationId xmlns:a16="http://schemas.microsoft.com/office/drawing/2014/main" id="{F286B3DF-5A82-14B9-AF25-88D548156526}"/>
                  </a:ext>
                </a:extLst>
              </p:cNvPr>
              <p:cNvSpPr txBox="1"/>
              <p:nvPr/>
            </p:nvSpPr>
            <p:spPr>
              <a:xfrm>
                <a:off x="1510705" y="1738840"/>
                <a:ext cx="6167716" cy="3349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1" i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p>
                          <m:r>
                            <a:rPr lang="fr-FR" sz="1400" b="1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sz="1400" b="1" i="0"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fr-FR" sz="1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fr-FR" sz="1400" b="1" i="1" smtClean="0">
                              <a:latin typeface="Cambria Math" panose="02040503050406030204" pitchFamily="18" charset="0"/>
                            </a:rPr>
                            <m:t>𝒕𝒓𝒂𝒑𝒑𝒆𝒅</m:t>
                          </m:r>
                        </m:sub>
                        <m:sup>
                          <m:r>
                            <a:rPr lang="fr-FR" sz="1400" b="1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fr-FR" sz="1400" b="1" i="0">
                          <a:latin typeface="Cambria Math" panose="02040503050406030204" pitchFamily="18" charset="0"/>
                        </a:rPr>
                        <m:t>→ </m:t>
                      </m:r>
                      <m:sSubSup>
                        <m:sSubSupPr>
                          <m:ctrlPr>
                            <a:rPr lang="fr-FR" sz="1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400" b="1" i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fr-FR" sz="1400" b="1" i="0">
                              <a:latin typeface="Cambria Math" panose="02040503050406030204" pitchFamily="18" charset="0"/>
                            </a:rPr>
                            <m:t>𝐬𝐮𝐫𝐟𝐚𝐜𝐞</m:t>
                          </m:r>
                        </m:sub>
                        <m:sup>
                          <m:r>
                            <a:rPr lang="fr-FR" sz="1400" b="1" i="0">
                              <a:latin typeface="Cambria Math" panose="02040503050406030204" pitchFamily="18" charset="0"/>
                            </a:rPr>
                            <m:t>•</m:t>
                          </m:r>
                        </m:sup>
                      </m:sSubSup>
                    </m:oMath>
                  </m:oMathPara>
                </a14:m>
                <a:endParaRPr lang="fr-FR" sz="1400" b="1" dirty="0"/>
              </a:p>
            </p:txBody>
          </p:sp>
        </mc:Choice>
        <mc:Fallback xmlns="">
          <p:sp>
            <p:nvSpPr>
              <p:cNvPr id="74" name="ZoneTexte 73">
                <a:extLst>
                  <a:ext uri="{FF2B5EF4-FFF2-40B4-BE49-F238E27FC236}">
                    <a16:creationId xmlns:a16="http://schemas.microsoft.com/office/drawing/2014/main" id="{F286B3DF-5A82-14B9-AF25-88D548156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705" y="1738840"/>
                <a:ext cx="6167716" cy="334900"/>
              </a:xfrm>
              <a:prstGeom prst="rect">
                <a:avLst/>
              </a:prstGeom>
              <a:blipFill>
                <a:blip r:embed="rId4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ZoneTexte 76">
            <a:extLst>
              <a:ext uri="{FF2B5EF4-FFF2-40B4-BE49-F238E27FC236}">
                <a16:creationId xmlns:a16="http://schemas.microsoft.com/office/drawing/2014/main" id="{D5030058-1DFE-CF18-20B8-0F28952FA2E6}"/>
              </a:ext>
            </a:extLst>
          </p:cNvPr>
          <p:cNvSpPr txBox="1"/>
          <p:nvPr/>
        </p:nvSpPr>
        <p:spPr>
          <a:xfrm>
            <a:off x="10974793" y="2773954"/>
            <a:ext cx="1325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fr-F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(total)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C7688C52-B04F-940B-84C8-0FE2E8D063CB}"/>
              </a:ext>
            </a:extLst>
          </p:cNvPr>
          <p:cNvSpPr txBox="1"/>
          <p:nvPr/>
        </p:nvSpPr>
        <p:spPr>
          <a:xfrm>
            <a:off x="10310519" y="1097636"/>
            <a:ext cx="18624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fr-FR" sz="24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ZoneTexte 78">
                <a:extLst>
                  <a:ext uri="{FF2B5EF4-FFF2-40B4-BE49-F238E27FC236}">
                    <a16:creationId xmlns:a16="http://schemas.microsoft.com/office/drawing/2014/main" id="{CCEEAB9B-E943-4205-5F09-5FE68DB321C1}"/>
                  </a:ext>
                </a:extLst>
              </p:cNvPr>
              <p:cNvSpPr txBox="1"/>
              <p:nvPr/>
            </p:nvSpPr>
            <p:spPr>
              <a:xfrm>
                <a:off x="5103462" y="1558750"/>
                <a:ext cx="6167716" cy="336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14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400" b="1" i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fr-FR" sz="1400" b="1" i="0">
                              <a:latin typeface="Cambria Math" panose="02040503050406030204" pitchFamily="18" charset="0"/>
                            </a:rPr>
                            <m:t>𝐬𝐮𝐫𝐟𝐚𝐜𝐞</m:t>
                          </m:r>
                        </m:sub>
                        <m:sup>
                          <m:r>
                            <a:rPr lang="fr-FR" sz="1400" b="1" i="0">
                              <a:latin typeface="Cambria Math" panose="02040503050406030204" pitchFamily="18" charset="0"/>
                            </a:rPr>
                            <m:t>•</m:t>
                          </m:r>
                        </m:sup>
                      </m:sSubSup>
                      <m:r>
                        <a:rPr lang="fr-FR" sz="1400" b="1" i="0"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fr-FR" sz="1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400" b="1" i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fr-FR" sz="1400" b="1" i="0">
                              <a:latin typeface="Cambria Math" panose="02040503050406030204" pitchFamily="18" charset="0"/>
                            </a:rPr>
                            <m:t>𝐬𝐮𝐫𝐟𝐚𝐜𝐞</m:t>
                          </m:r>
                        </m:sub>
                        <m:sup>
                          <m:r>
                            <a:rPr lang="fr-FR" sz="1400" b="1" i="0">
                              <a:latin typeface="Cambria Math" panose="02040503050406030204" pitchFamily="18" charset="0"/>
                            </a:rPr>
                            <m:t>•</m:t>
                          </m:r>
                        </m:sup>
                      </m:sSubSup>
                      <m:r>
                        <a:rPr lang="fr-FR" sz="1400" b="1" i="0">
                          <a:latin typeface="Cambria Math" panose="02040503050406030204" pitchFamily="18" charset="0"/>
                        </a:rPr>
                        <m:t>→ </m:t>
                      </m:r>
                      <m:sSub>
                        <m:sSubPr>
                          <m:ctrlPr>
                            <a:rPr lang="fr-FR" sz="1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fr-FR" sz="1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fr-FR" sz="1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b="1" i="0">
                                  <a:latin typeface="Cambria Math" panose="02040503050406030204" pitchFamily="18" charset="0"/>
                                </a:rPr>
                                <m:t>𝐠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fr-FR" sz="1400" b="1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79" name="ZoneTexte 78">
                <a:extLst>
                  <a:ext uri="{FF2B5EF4-FFF2-40B4-BE49-F238E27FC236}">
                    <a16:creationId xmlns:a16="http://schemas.microsoft.com/office/drawing/2014/main" id="{CCEEAB9B-E943-4205-5F09-5FE68DB32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462" y="1558750"/>
                <a:ext cx="6167716" cy="3361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ZoneTexte 79">
                <a:extLst>
                  <a:ext uri="{FF2B5EF4-FFF2-40B4-BE49-F238E27FC236}">
                    <a16:creationId xmlns:a16="http://schemas.microsoft.com/office/drawing/2014/main" id="{D1687EE3-FBDD-097A-9EF5-B3A5645A6FBE}"/>
                  </a:ext>
                </a:extLst>
              </p:cNvPr>
              <p:cNvSpPr txBox="1"/>
              <p:nvPr/>
            </p:nvSpPr>
            <p:spPr>
              <a:xfrm>
                <a:off x="6373378" y="1938006"/>
                <a:ext cx="3747051" cy="328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1400" b="1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FR" sz="1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fr-FR" sz="1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𝐬𝐮𝐫𝐟𝐚𝐜𝐞</m:t>
                          </m:r>
                        </m:sub>
                        <m:sup>
                          <m:r>
                            <a:rPr lang="fr-FR" sz="1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•</m:t>
                          </m:r>
                        </m:sup>
                      </m:sSubSup>
                      <m:r>
                        <a:rPr lang="fr-FR" sz="1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 </m:t>
                      </m:r>
                      <m:r>
                        <a:rPr lang="fr-FR" sz="1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𝐂𝐚</m:t>
                      </m:r>
                      <m:sSub>
                        <m:sSubPr>
                          <m:ctrlPr>
                            <a:rPr lang="fr-FR" sz="14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1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𝐎𝐇</m:t>
                          </m:r>
                        </m:e>
                        <m:sub>
                          <m:r>
                            <a:rPr lang="fr-FR" sz="1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𝐬𝐮𝐫𝐟𝐚𝐜𝐞</m:t>
                          </m:r>
                        </m:sub>
                      </m:sSub>
                      <m:r>
                        <a:rPr lang="fr-FR" sz="1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→ </m:t>
                      </m:r>
                      <m:sSub>
                        <m:sSubPr>
                          <m:ctrlPr>
                            <a:rPr lang="fr-FR" sz="14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1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fr-FR" sz="1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fr-FR" sz="1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1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𝐠</m:t>
                          </m:r>
                          <m:r>
                            <a:rPr lang="fr-FR" sz="1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1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1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𝐂𝐚</m:t>
                      </m:r>
                      <m:sSubSup>
                        <m:sSubSupPr>
                          <m:ctrlPr>
                            <a:rPr lang="fr-FR" sz="14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FR" sz="1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𝐎</m:t>
                          </m:r>
                        </m:e>
                        <m:sub>
                          <m:r>
                            <a:rPr lang="fr-FR" sz="1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𝐬𝐮𝐫𝐟𝐚𝐜𝐞</m:t>
                          </m:r>
                        </m:sub>
                        <m:sup>
                          <m:r>
                            <a:rPr lang="fr-FR" sz="1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•</m:t>
                          </m:r>
                        </m:sup>
                      </m:sSubSup>
                    </m:oMath>
                  </m:oMathPara>
                </a14:m>
                <a:endParaRPr lang="fr-FR" sz="1400" b="1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80" name="ZoneTexte 79">
                <a:extLst>
                  <a:ext uri="{FF2B5EF4-FFF2-40B4-BE49-F238E27FC236}">
                    <a16:creationId xmlns:a16="http://schemas.microsoft.com/office/drawing/2014/main" id="{D1687EE3-FBDD-097A-9EF5-B3A5645A6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378" y="1938006"/>
                <a:ext cx="3747051" cy="328488"/>
              </a:xfrm>
              <a:prstGeom prst="rect">
                <a:avLst/>
              </a:prstGeom>
              <a:blipFill>
                <a:blip r:embed="rId6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ZoneTexte 94">
            <a:extLst>
              <a:ext uri="{FF2B5EF4-FFF2-40B4-BE49-F238E27FC236}">
                <a16:creationId xmlns:a16="http://schemas.microsoft.com/office/drawing/2014/main" id="{7D561EBC-C069-1CE9-5ABD-2513E8383D1B}"/>
              </a:ext>
            </a:extLst>
          </p:cNvPr>
          <p:cNvSpPr txBox="1"/>
          <p:nvPr/>
        </p:nvSpPr>
        <p:spPr>
          <a:xfrm>
            <a:off x="1584512" y="3776976"/>
            <a:ext cx="1819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Ionic (and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excitonic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ZoneTexte 95">
                <a:extLst>
                  <a:ext uri="{FF2B5EF4-FFF2-40B4-BE49-F238E27FC236}">
                    <a16:creationId xmlns:a16="http://schemas.microsoft.com/office/drawing/2014/main" id="{E01B919F-D090-EF16-983C-E75CF1EC3DA0}"/>
                  </a:ext>
                </a:extLst>
              </p:cNvPr>
              <p:cNvSpPr txBox="1"/>
              <p:nvPr/>
            </p:nvSpPr>
            <p:spPr>
              <a:xfrm>
                <a:off x="1414181" y="3876394"/>
                <a:ext cx="6167716" cy="3282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fr-FR" sz="1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fr-FR" sz="1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b="1" i="1" smtClean="0">
                                  <a:latin typeface="Cambria Math" panose="02040503050406030204" pitchFamily="18" charset="0"/>
                                </a:rPr>
                                <m:t>𝒕𝒓𝒂𝒑𝒑𝒆𝒅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fr-FR" sz="1400" b="1" dirty="0"/>
              </a:p>
            </p:txBody>
          </p:sp>
        </mc:Choice>
        <mc:Fallback xmlns="">
          <p:sp>
            <p:nvSpPr>
              <p:cNvPr id="96" name="ZoneTexte 95">
                <a:extLst>
                  <a:ext uri="{FF2B5EF4-FFF2-40B4-BE49-F238E27FC236}">
                    <a16:creationId xmlns:a16="http://schemas.microsoft.com/office/drawing/2014/main" id="{E01B919F-D090-EF16-983C-E75CF1EC3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181" y="3876394"/>
                <a:ext cx="6167716" cy="328231"/>
              </a:xfrm>
              <a:prstGeom prst="rect">
                <a:avLst/>
              </a:prstGeom>
              <a:blipFill>
                <a:blip r:embed="rId7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ZoneTexte 96">
            <a:extLst>
              <a:ext uri="{FF2B5EF4-FFF2-40B4-BE49-F238E27FC236}">
                <a16:creationId xmlns:a16="http://schemas.microsoft.com/office/drawing/2014/main" id="{A547C659-AC5C-A8A6-ABDC-3FBA145631D0}"/>
              </a:ext>
            </a:extLst>
          </p:cNvPr>
          <p:cNvSpPr txBox="1"/>
          <p:nvPr/>
        </p:nvSpPr>
        <p:spPr>
          <a:xfrm>
            <a:off x="10469043" y="4145115"/>
            <a:ext cx="185178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Delayed</a:t>
            </a:r>
            <a:r>
              <a:rPr lang="fr-FR" sz="2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fr-FR" sz="2400" b="1" baseline="-25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CEA01802-CD12-8AC6-F9A1-632BEDE1906F}"/>
              </a:ext>
            </a:extLst>
          </p:cNvPr>
          <p:cNvSpPr txBox="1"/>
          <p:nvPr/>
        </p:nvSpPr>
        <p:spPr>
          <a:xfrm>
            <a:off x="6628988" y="3287074"/>
            <a:ext cx="3354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Volume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surface transport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ZoneTexte 98">
                <a:extLst>
                  <a:ext uri="{FF2B5EF4-FFF2-40B4-BE49-F238E27FC236}">
                    <a16:creationId xmlns:a16="http://schemas.microsoft.com/office/drawing/2014/main" id="{0134E034-717F-2BF9-6F2C-1D2773619402}"/>
                  </a:ext>
                </a:extLst>
              </p:cNvPr>
              <p:cNvSpPr txBox="1"/>
              <p:nvPr/>
            </p:nvSpPr>
            <p:spPr>
              <a:xfrm>
                <a:off x="5280199" y="4051719"/>
                <a:ext cx="616771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1" i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p>
                          <m:r>
                            <a:rPr lang="fr-FR" sz="1400" b="1" i="0">
                              <a:latin typeface="Cambria Math" panose="02040503050406030204" pitchFamily="18" charset="0"/>
                            </a:rPr>
                            <m:t>•</m:t>
                          </m:r>
                        </m:sup>
                      </m:sSup>
                      <m:r>
                        <a:rPr lang="fr-FR" sz="1400" b="1" i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fr-FR" sz="1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1" i="0">
                              <a:latin typeface="Cambria Math" panose="02040503050406030204" pitchFamily="18" charset="0"/>
                            </a:rPr>
                            <m:t>𝐂𝐚𝐎</m:t>
                          </m:r>
                        </m:e>
                        <m:sup>
                          <m:r>
                            <a:rPr lang="fr-FR" sz="1400" b="1" i="0">
                              <a:latin typeface="Cambria Math" panose="02040503050406030204" pitchFamily="18" charset="0"/>
                            </a:rPr>
                            <m:t>•</m:t>
                          </m:r>
                        </m:sup>
                      </m:sSup>
                      <m:r>
                        <a:rPr lang="fr-FR" sz="1400" b="1" i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fr-FR" sz="1400" b="1" i="0">
                          <a:latin typeface="Cambria Math" panose="02040503050406030204" pitchFamily="18" charset="0"/>
                        </a:rPr>
                        <m:t>𝐂𝐚𝐎𝐇</m:t>
                      </m:r>
                    </m:oMath>
                  </m:oMathPara>
                </a14:m>
                <a:endParaRPr lang="fr-FR" sz="1400" b="1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99" name="ZoneTexte 98">
                <a:extLst>
                  <a:ext uri="{FF2B5EF4-FFF2-40B4-BE49-F238E27FC236}">
                    <a16:creationId xmlns:a16="http://schemas.microsoft.com/office/drawing/2014/main" id="{0134E034-717F-2BF9-6F2C-1D2773619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199" y="4051719"/>
                <a:ext cx="6167716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ZoneTexte 99">
                <a:extLst>
                  <a:ext uri="{FF2B5EF4-FFF2-40B4-BE49-F238E27FC236}">
                    <a16:creationId xmlns:a16="http://schemas.microsoft.com/office/drawing/2014/main" id="{A697290C-462B-8796-8BC0-3A92D2A3D5C9}"/>
                  </a:ext>
                </a:extLst>
              </p:cNvPr>
              <p:cNvSpPr txBox="1"/>
              <p:nvPr/>
            </p:nvSpPr>
            <p:spPr>
              <a:xfrm>
                <a:off x="6898207" y="4679601"/>
                <a:ext cx="2833211" cy="328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1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fr-FR" sz="1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fr-FR" sz="1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14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𝐭𝐫𝐚𝐩𝐩𝐞𝐝</m:t>
                          </m:r>
                          <m:r>
                            <a:rPr lang="fr-FR" sz="14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1400" b="1" i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fr-FR" sz="14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1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𝐂𝐚𝐎</m:t>
                          </m:r>
                        </m:e>
                        <m:sup>
                          <m:r>
                            <a:rPr lang="fr-FR" sz="1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•</m:t>
                          </m:r>
                        </m:sup>
                      </m:sSup>
                      <m:r>
                        <a:rPr lang="fr-FR" sz="1400" b="1" i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⇄</m:t>
                      </m:r>
                      <m:r>
                        <a:rPr lang="fr-FR" sz="1400" b="1" i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𝐂𝐚𝐎𝐇</m:t>
                      </m:r>
                      <m:r>
                        <a:rPr lang="fr-FR" sz="1400" b="1" i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FR" sz="1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1400" b="1" i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𝐇</m:t>
                          </m:r>
                        </m:e>
                        <m:sup>
                          <m:r>
                            <a:rPr lang="fr-FR" sz="1400" b="1" i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•</m:t>
                          </m:r>
                        </m:sup>
                      </m:sSup>
                    </m:oMath>
                  </m:oMathPara>
                </a14:m>
                <a:endParaRPr lang="fr-FR" sz="1400" b="1" dirty="0"/>
              </a:p>
            </p:txBody>
          </p:sp>
        </mc:Choice>
        <mc:Fallback xmlns="">
          <p:sp>
            <p:nvSpPr>
              <p:cNvPr id="100" name="ZoneTexte 99">
                <a:extLst>
                  <a:ext uri="{FF2B5EF4-FFF2-40B4-BE49-F238E27FC236}">
                    <a16:creationId xmlns:a16="http://schemas.microsoft.com/office/drawing/2014/main" id="{A697290C-462B-8796-8BC0-3A92D2A3D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207" y="4679601"/>
                <a:ext cx="2833211" cy="328488"/>
              </a:xfrm>
              <a:prstGeom prst="rect">
                <a:avLst/>
              </a:prstGeom>
              <a:blipFill>
                <a:blip r:embed="rId9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ZoneTexte 100">
                <a:extLst>
                  <a:ext uri="{FF2B5EF4-FFF2-40B4-BE49-F238E27FC236}">
                    <a16:creationId xmlns:a16="http://schemas.microsoft.com/office/drawing/2014/main" id="{E7495216-C5F9-33F6-0D85-9926B2DD8B68}"/>
                  </a:ext>
                </a:extLst>
              </p:cNvPr>
              <p:cNvSpPr txBox="1"/>
              <p:nvPr/>
            </p:nvSpPr>
            <p:spPr>
              <a:xfrm>
                <a:off x="5280199" y="4371824"/>
                <a:ext cx="616771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1" i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p>
                          <m:r>
                            <a:rPr lang="fr-FR" sz="1400" b="1" i="0">
                              <a:latin typeface="Cambria Math" panose="02040503050406030204" pitchFamily="18" charset="0"/>
                            </a:rPr>
                            <m:t>•</m:t>
                          </m:r>
                        </m:sup>
                      </m:sSup>
                      <m:r>
                        <a:rPr lang="fr-FR" sz="1400" b="1" i="0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fr-FR" sz="1400" b="1" i="0" smtClean="0">
                          <a:latin typeface="Cambria Math" panose="02040503050406030204" pitchFamily="18" charset="0"/>
                        </a:rPr>
                        <m:t>𝐂𝐚𝐎</m:t>
                      </m:r>
                      <m:r>
                        <a:rPr lang="fr-FR" sz="1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1400" b="1" i="0">
                          <a:latin typeface="Cambria Math" panose="02040503050406030204" pitchFamily="18" charset="0"/>
                        </a:rPr>
                        <m:t>𝐎𝐂𝐚</m:t>
                      </m:r>
                      <m:r>
                        <a:rPr lang="fr-FR" sz="1400" b="1" i="0">
                          <a:latin typeface="Cambria Math" panose="02040503050406030204" pitchFamily="18" charset="0"/>
                        </a:rPr>
                        <m:t>→  </m:t>
                      </m:r>
                      <m:r>
                        <a:rPr lang="fr-FR" sz="1400" b="1" i="0">
                          <a:latin typeface="Cambria Math" panose="02040503050406030204" pitchFamily="18" charset="0"/>
                        </a:rPr>
                        <m:t>𝐂𝐚</m:t>
                      </m:r>
                      <m:sSup>
                        <m:sSupPr>
                          <m:ctrlPr>
                            <a:rPr lang="fr-FR" sz="1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1" i="0">
                              <a:latin typeface="Cambria Math" panose="02040503050406030204" pitchFamily="18" charset="0"/>
                            </a:rPr>
                            <m:t>𝐎</m:t>
                          </m:r>
                        </m:e>
                        <m:sup>
                          <m:r>
                            <a:rPr lang="fr-FR" sz="1400" b="1" i="0">
                              <a:latin typeface="Cambria Math" panose="02040503050406030204" pitchFamily="18" charset="0"/>
                            </a:rPr>
                            <m:t>•</m:t>
                          </m:r>
                        </m:sup>
                      </m:sSup>
                      <m:r>
                        <a:rPr lang="fr-FR" sz="1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1400" b="1" i="0">
                          <a:latin typeface="Cambria Math" panose="02040503050406030204" pitchFamily="18" charset="0"/>
                        </a:rPr>
                        <m:t>𝐂𝐚𝐎𝐇</m:t>
                      </m:r>
                      <m:r>
                        <a:rPr lang="fr-FR" sz="1400" b="1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1400" b="1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101" name="ZoneTexte 100">
                <a:extLst>
                  <a:ext uri="{FF2B5EF4-FFF2-40B4-BE49-F238E27FC236}">
                    <a16:creationId xmlns:a16="http://schemas.microsoft.com/office/drawing/2014/main" id="{E7495216-C5F9-33F6-0D85-9926B2DD8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199" y="4371824"/>
                <a:ext cx="6167716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Rectangle 101">
            <a:extLst>
              <a:ext uri="{FF2B5EF4-FFF2-40B4-BE49-F238E27FC236}">
                <a16:creationId xmlns:a16="http://schemas.microsoft.com/office/drawing/2014/main" id="{7B3A6C45-FACB-228E-9D0C-6CAF2E8F9585}"/>
              </a:ext>
            </a:extLst>
          </p:cNvPr>
          <p:cNvSpPr/>
          <p:nvPr/>
        </p:nvSpPr>
        <p:spPr>
          <a:xfrm>
            <a:off x="458308" y="2740474"/>
            <a:ext cx="1192305" cy="4858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B9FE1A6F-97EA-39C3-D940-794B21FFAFA4}"/>
              </a:ext>
            </a:extLst>
          </p:cNvPr>
          <p:cNvCxnSpPr/>
          <p:nvPr/>
        </p:nvCxnSpPr>
        <p:spPr>
          <a:xfrm flipV="1">
            <a:off x="1003661" y="1932745"/>
            <a:ext cx="13447" cy="80772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avec flèche 103">
            <a:extLst>
              <a:ext uri="{FF2B5EF4-FFF2-40B4-BE49-F238E27FC236}">
                <a16:creationId xmlns:a16="http://schemas.microsoft.com/office/drawing/2014/main" id="{DB5AF987-D71E-AD98-4ACF-A880F1D8E1B8}"/>
              </a:ext>
            </a:extLst>
          </p:cNvPr>
          <p:cNvCxnSpPr/>
          <p:nvPr/>
        </p:nvCxnSpPr>
        <p:spPr>
          <a:xfrm>
            <a:off x="1001806" y="1932745"/>
            <a:ext cx="582705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6FD9E3F0-6966-6338-5AF6-B05AEFB8D00E}"/>
              </a:ext>
            </a:extLst>
          </p:cNvPr>
          <p:cNvSpPr/>
          <p:nvPr/>
        </p:nvSpPr>
        <p:spPr>
          <a:xfrm>
            <a:off x="1576785" y="1729553"/>
            <a:ext cx="1258306" cy="35791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6" name="Connecteur droit avec flèche 105">
            <a:extLst>
              <a:ext uri="{FF2B5EF4-FFF2-40B4-BE49-F238E27FC236}">
                <a16:creationId xmlns:a16="http://schemas.microsoft.com/office/drawing/2014/main" id="{0D38F86D-E680-7402-F6B0-DD08C8A4C20B}"/>
              </a:ext>
            </a:extLst>
          </p:cNvPr>
          <p:cNvCxnSpPr/>
          <p:nvPr/>
        </p:nvCxnSpPr>
        <p:spPr>
          <a:xfrm>
            <a:off x="2835091" y="1919402"/>
            <a:ext cx="582705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04CD2C7-E846-1FC3-04F2-609EA9E41A36}"/>
              </a:ext>
            </a:extLst>
          </p:cNvPr>
          <p:cNvSpPr/>
          <p:nvPr/>
        </p:nvSpPr>
        <p:spPr>
          <a:xfrm>
            <a:off x="3417795" y="1729553"/>
            <a:ext cx="2328741" cy="35791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8" name="Connecteur droit avec flèche 107">
            <a:extLst>
              <a:ext uri="{FF2B5EF4-FFF2-40B4-BE49-F238E27FC236}">
                <a16:creationId xmlns:a16="http://schemas.microsoft.com/office/drawing/2014/main" id="{001BE6E9-1E50-BBE5-A29F-3A45249836AE}"/>
              </a:ext>
            </a:extLst>
          </p:cNvPr>
          <p:cNvCxnSpPr/>
          <p:nvPr/>
        </p:nvCxnSpPr>
        <p:spPr>
          <a:xfrm>
            <a:off x="5721730" y="1928575"/>
            <a:ext cx="582705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60A926B-6D30-07EC-EAFD-9D0B0EB9812F}"/>
              </a:ext>
            </a:extLst>
          </p:cNvPr>
          <p:cNvSpPr/>
          <p:nvPr/>
        </p:nvSpPr>
        <p:spPr>
          <a:xfrm>
            <a:off x="6295470" y="1524748"/>
            <a:ext cx="3895482" cy="81843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7A0BC8F-7791-6489-8770-C6E8AB849D16}"/>
              </a:ext>
            </a:extLst>
          </p:cNvPr>
          <p:cNvSpPr/>
          <p:nvPr/>
        </p:nvSpPr>
        <p:spPr>
          <a:xfrm>
            <a:off x="10922265" y="2740474"/>
            <a:ext cx="1192305" cy="4858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p:cxnSp>
        <p:nvCxnSpPr>
          <p:cNvPr id="111" name="Connecteur droit avec flèche 110">
            <a:extLst>
              <a:ext uri="{FF2B5EF4-FFF2-40B4-BE49-F238E27FC236}">
                <a16:creationId xmlns:a16="http://schemas.microsoft.com/office/drawing/2014/main" id="{95DAB46D-1221-D756-1E85-294777CA0586}"/>
              </a:ext>
            </a:extLst>
          </p:cNvPr>
          <p:cNvCxnSpPr>
            <a:cxnSpLocks/>
          </p:cNvCxnSpPr>
          <p:nvPr/>
        </p:nvCxnSpPr>
        <p:spPr>
          <a:xfrm flipH="1">
            <a:off x="11504260" y="1928367"/>
            <a:ext cx="14157" cy="81210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ZoneTexte 111">
            <a:extLst>
              <a:ext uri="{FF2B5EF4-FFF2-40B4-BE49-F238E27FC236}">
                <a16:creationId xmlns:a16="http://schemas.microsoft.com/office/drawing/2014/main" id="{2832CB33-58B9-17B7-16EC-EDC4DA2E6BA7}"/>
              </a:ext>
            </a:extLst>
          </p:cNvPr>
          <p:cNvSpPr txBox="1"/>
          <p:nvPr/>
        </p:nvSpPr>
        <p:spPr>
          <a:xfrm>
            <a:off x="383130" y="1200153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</a:p>
        </p:txBody>
      </p: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A9722C73-5DB8-616E-BA99-85686C9FDE41}"/>
              </a:ext>
            </a:extLst>
          </p:cNvPr>
          <p:cNvCxnSpPr/>
          <p:nvPr/>
        </p:nvCxnSpPr>
        <p:spPr>
          <a:xfrm flipV="1">
            <a:off x="997321" y="3250557"/>
            <a:ext cx="13447" cy="807729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avec flèche 113">
            <a:extLst>
              <a:ext uri="{FF2B5EF4-FFF2-40B4-BE49-F238E27FC236}">
                <a16:creationId xmlns:a16="http://schemas.microsoft.com/office/drawing/2014/main" id="{82BBC867-2A5A-F05D-0E39-AECE878FEE25}"/>
              </a:ext>
            </a:extLst>
          </p:cNvPr>
          <p:cNvCxnSpPr/>
          <p:nvPr/>
        </p:nvCxnSpPr>
        <p:spPr>
          <a:xfrm>
            <a:off x="983877" y="4039453"/>
            <a:ext cx="582705" cy="0"/>
          </a:xfrm>
          <a:prstGeom prst="straightConnector1">
            <a:avLst/>
          </a:prstGeom>
          <a:ln w="38100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F42EE859-B5C9-ACA9-6D32-A1F1622FE52E}"/>
              </a:ext>
            </a:extLst>
          </p:cNvPr>
          <p:cNvSpPr/>
          <p:nvPr/>
        </p:nvSpPr>
        <p:spPr>
          <a:xfrm>
            <a:off x="1584511" y="3796676"/>
            <a:ext cx="1819838" cy="523220"/>
          </a:xfrm>
          <a:prstGeom prst="rect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C0000"/>
              </a:solidFill>
            </a:endParaRPr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id="{09AFDC4F-340A-057A-FD0D-EDABF80C418B}"/>
              </a:ext>
            </a:extLst>
          </p:cNvPr>
          <p:cNvSpPr txBox="1"/>
          <p:nvPr/>
        </p:nvSpPr>
        <p:spPr>
          <a:xfrm>
            <a:off x="467686" y="4230779"/>
            <a:ext cx="1272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</a:p>
        </p:txBody>
      </p:sp>
      <p:cxnSp>
        <p:nvCxnSpPr>
          <p:cNvPr id="117" name="Connecteur droit avec flèche 116">
            <a:extLst>
              <a:ext uri="{FF2B5EF4-FFF2-40B4-BE49-F238E27FC236}">
                <a16:creationId xmlns:a16="http://schemas.microsoft.com/office/drawing/2014/main" id="{DAEDAEB5-73B2-B81E-732D-31CF6C36369D}"/>
              </a:ext>
            </a:extLst>
          </p:cNvPr>
          <p:cNvCxnSpPr/>
          <p:nvPr/>
        </p:nvCxnSpPr>
        <p:spPr>
          <a:xfrm>
            <a:off x="3395385" y="4039449"/>
            <a:ext cx="582705" cy="0"/>
          </a:xfrm>
          <a:prstGeom prst="straightConnector1">
            <a:avLst/>
          </a:prstGeom>
          <a:ln w="38100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4DFD11B3-25BD-5657-4A45-AFEBDAB6B86C}"/>
              </a:ext>
            </a:extLst>
          </p:cNvPr>
          <p:cNvSpPr/>
          <p:nvPr/>
        </p:nvSpPr>
        <p:spPr>
          <a:xfrm>
            <a:off x="3960155" y="3787527"/>
            <a:ext cx="1027149" cy="523220"/>
          </a:xfrm>
          <a:prstGeom prst="rect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C0000"/>
              </a:solidFill>
            </a:endParaRP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1631954B-3E5E-B322-8E54-8A2097C8555E}"/>
              </a:ext>
            </a:extLst>
          </p:cNvPr>
          <p:cNvSpPr txBox="1"/>
          <p:nvPr/>
        </p:nvSpPr>
        <p:spPr>
          <a:xfrm>
            <a:off x="4901559" y="4626266"/>
            <a:ext cx="22409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</a:t>
            </a:r>
          </a:p>
        </p:txBody>
      </p:sp>
      <p:cxnSp>
        <p:nvCxnSpPr>
          <p:cNvPr id="120" name="Connecteur droit avec flèche 119">
            <a:extLst>
              <a:ext uri="{FF2B5EF4-FFF2-40B4-BE49-F238E27FC236}">
                <a16:creationId xmlns:a16="http://schemas.microsoft.com/office/drawing/2014/main" id="{564C7A69-D49B-95EC-18B2-ED16D781B553}"/>
              </a:ext>
            </a:extLst>
          </p:cNvPr>
          <p:cNvCxnSpPr>
            <a:cxnSpLocks/>
          </p:cNvCxnSpPr>
          <p:nvPr/>
        </p:nvCxnSpPr>
        <p:spPr>
          <a:xfrm>
            <a:off x="6022052" y="3491390"/>
            <a:ext cx="582705" cy="0"/>
          </a:xfrm>
          <a:prstGeom prst="straightConnector1">
            <a:avLst/>
          </a:prstGeom>
          <a:ln w="38100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81A7671A-B8C6-5981-0BA6-37E9FE682FF1}"/>
              </a:ext>
            </a:extLst>
          </p:cNvPr>
          <p:cNvCxnSpPr>
            <a:cxnSpLocks/>
          </p:cNvCxnSpPr>
          <p:nvPr/>
        </p:nvCxnSpPr>
        <p:spPr>
          <a:xfrm>
            <a:off x="10181993" y="1929041"/>
            <a:ext cx="1345389" cy="896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2" name="Connecteur droit 121">
            <a:extLst>
              <a:ext uri="{FF2B5EF4-FFF2-40B4-BE49-F238E27FC236}">
                <a16:creationId xmlns:a16="http://schemas.microsoft.com/office/drawing/2014/main" id="{AF89D462-D5AB-0E46-39DB-D1C5BCCC2D34}"/>
              </a:ext>
            </a:extLst>
          </p:cNvPr>
          <p:cNvCxnSpPr>
            <a:cxnSpLocks/>
          </p:cNvCxnSpPr>
          <p:nvPr/>
        </p:nvCxnSpPr>
        <p:spPr>
          <a:xfrm>
            <a:off x="4977656" y="4034103"/>
            <a:ext cx="1035426" cy="0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3" name="Connecteur droit avec flèche 122">
            <a:extLst>
              <a:ext uri="{FF2B5EF4-FFF2-40B4-BE49-F238E27FC236}">
                <a16:creationId xmlns:a16="http://schemas.microsoft.com/office/drawing/2014/main" id="{C0351AEA-2CEB-B733-C6D2-30E135C2745D}"/>
              </a:ext>
            </a:extLst>
          </p:cNvPr>
          <p:cNvCxnSpPr/>
          <p:nvPr/>
        </p:nvCxnSpPr>
        <p:spPr>
          <a:xfrm>
            <a:off x="6022052" y="4558476"/>
            <a:ext cx="582705" cy="0"/>
          </a:xfrm>
          <a:prstGeom prst="straightConnector1">
            <a:avLst/>
          </a:prstGeom>
          <a:ln w="38100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>
            <a:extLst>
              <a:ext uri="{FF2B5EF4-FFF2-40B4-BE49-F238E27FC236}">
                <a16:creationId xmlns:a16="http://schemas.microsoft.com/office/drawing/2014/main" id="{EB468D88-231D-DBB9-5DB9-D9E5F33BE476}"/>
              </a:ext>
            </a:extLst>
          </p:cNvPr>
          <p:cNvCxnSpPr>
            <a:cxnSpLocks/>
          </p:cNvCxnSpPr>
          <p:nvPr/>
        </p:nvCxnSpPr>
        <p:spPr>
          <a:xfrm flipV="1">
            <a:off x="6022052" y="3481313"/>
            <a:ext cx="0" cy="1072432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5" name="Rectangle 124">
            <a:extLst>
              <a:ext uri="{FF2B5EF4-FFF2-40B4-BE49-F238E27FC236}">
                <a16:creationId xmlns:a16="http://schemas.microsoft.com/office/drawing/2014/main" id="{0E416B4D-DB21-1002-A489-D838D3DABB74}"/>
              </a:ext>
            </a:extLst>
          </p:cNvPr>
          <p:cNvSpPr/>
          <p:nvPr/>
        </p:nvSpPr>
        <p:spPr>
          <a:xfrm>
            <a:off x="6613731" y="3240533"/>
            <a:ext cx="3379669" cy="523220"/>
          </a:xfrm>
          <a:prstGeom prst="rect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C0000"/>
              </a:solidFill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D7B1246-D80E-B88E-8301-DD06F03F82C3}"/>
              </a:ext>
            </a:extLst>
          </p:cNvPr>
          <p:cNvSpPr/>
          <p:nvPr/>
        </p:nvSpPr>
        <p:spPr>
          <a:xfrm>
            <a:off x="6613728" y="4036882"/>
            <a:ext cx="3379670" cy="1025847"/>
          </a:xfrm>
          <a:prstGeom prst="rect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C0000"/>
              </a:solidFill>
            </a:endParaRPr>
          </a:p>
        </p:txBody>
      </p:sp>
      <p:cxnSp>
        <p:nvCxnSpPr>
          <p:cNvPr id="127" name="Connecteur droit 126">
            <a:extLst>
              <a:ext uri="{FF2B5EF4-FFF2-40B4-BE49-F238E27FC236}">
                <a16:creationId xmlns:a16="http://schemas.microsoft.com/office/drawing/2014/main" id="{B5632284-8834-FECD-3B9C-D36120C7D174}"/>
              </a:ext>
            </a:extLst>
          </p:cNvPr>
          <p:cNvCxnSpPr>
            <a:cxnSpLocks/>
          </p:cNvCxnSpPr>
          <p:nvPr/>
        </p:nvCxnSpPr>
        <p:spPr>
          <a:xfrm>
            <a:off x="10455094" y="4043066"/>
            <a:ext cx="1035426" cy="0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E23321FE-CCF6-C018-2754-78DE4390681A}"/>
              </a:ext>
            </a:extLst>
          </p:cNvPr>
          <p:cNvCxnSpPr>
            <a:cxnSpLocks/>
          </p:cNvCxnSpPr>
          <p:nvPr/>
        </p:nvCxnSpPr>
        <p:spPr>
          <a:xfrm flipV="1">
            <a:off x="10432691" y="3490276"/>
            <a:ext cx="0" cy="1072432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9" name="Connecteur droit avec flèche 128">
            <a:extLst>
              <a:ext uri="{FF2B5EF4-FFF2-40B4-BE49-F238E27FC236}">
                <a16:creationId xmlns:a16="http://schemas.microsoft.com/office/drawing/2014/main" id="{BA86B7B5-B244-225C-2056-B730FC55349E}"/>
              </a:ext>
            </a:extLst>
          </p:cNvPr>
          <p:cNvCxnSpPr>
            <a:cxnSpLocks/>
          </p:cNvCxnSpPr>
          <p:nvPr/>
        </p:nvCxnSpPr>
        <p:spPr>
          <a:xfrm flipV="1">
            <a:off x="11518417" y="3222589"/>
            <a:ext cx="8964" cy="829442"/>
          </a:xfrm>
          <a:prstGeom prst="straightConnector1">
            <a:avLst/>
          </a:prstGeom>
          <a:ln w="38100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>
            <a:extLst>
              <a:ext uri="{FF2B5EF4-FFF2-40B4-BE49-F238E27FC236}">
                <a16:creationId xmlns:a16="http://schemas.microsoft.com/office/drawing/2014/main" id="{B07A29EA-2EF1-2766-BB4A-689CAC6A865F}"/>
              </a:ext>
            </a:extLst>
          </p:cNvPr>
          <p:cNvCxnSpPr>
            <a:endCxn id="125" idx="3"/>
          </p:cNvCxnSpPr>
          <p:nvPr/>
        </p:nvCxnSpPr>
        <p:spPr>
          <a:xfrm flipH="1">
            <a:off x="9993400" y="3502143"/>
            <a:ext cx="439291" cy="0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id="{971C6A27-B638-3F31-4D6E-1731217AD5B6}"/>
              </a:ext>
            </a:extLst>
          </p:cNvPr>
          <p:cNvCxnSpPr/>
          <p:nvPr/>
        </p:nvCxnSpPr>
        <p:spPr>
          <a:xfrm flipH="1">
            <a:off x="9993400" y="4558476"/>
            <a:ext cx="439291" cy="0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ZoneTexte 133">
                <a:extLst>
                  <a:ext uri="{FF2B5EF4-FFF2-40B4-BE49-F238E27FC236}">
                    <a16:creationId xmlns:a16="http://schemas.microsoft.com/office/drawing/2014/main" id="{E8C537C6-21F1-BA59-B5A4-68A31E6C57D3}"/>
                  </a:ext>
                </a:extLst>
              </p:cNvPr>
              <p:cNvSpPr txBox="1"/>
              <p:nvPr/>
            </p:nvSpPr>
            <p:spPr>
              <a:xfrm>
                <a:off x="-842062" y="1713884"/>
                <a:ext cx="6096000" cy="3349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p>
                          <m:r>
                            <a:rPr lang="fr-FR" sz="1400" b="1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1400" b="1" i="0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fr-FR" sz="1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400" b="1" i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fr-FR" sz="1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1400" b="1" i="0" smtClean="0">
                              <a:latin typeface="Cambria Math" panose="02040503050406030204" pitchFamily="18" charset="0"/>
                            </a:rPr>
                            <m:t>𝐭𝐫𝐚𝐩𝐩𝐞𝐝</m:t>
                          </m:r>
                        </m:sub>
                        <m:sup>
                          <m:r>
                            <a:rPr lang="fr-FR" sz="1400" b="1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fr-FR" sz="1400" b="1" dirty="0"/>
              </a:p>
            </p:txBody>
          </p:sp>
        </mc:Choice>
        <mc:Fallback xmlns="">
          <p:sp>
            <p:nvSpPr>
              <p:cNvPr id="134" name="ZoneTexte 133">
                <a:extLst>
                  <a:ext uri="{FF2B5EF4-FFF2-40B4-BE49-F238E27FC236}">
                    <a16:creationId xmlns:a16="http://schemas.microsoft.com/office/drawing/2014/main" id="{E8C537C6-21F1-BA59-B5A4-68A31E6C5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42062" y="1713884"/>
                <a:ext cx="6096000" cy="334900"/>
              </a:xfrm>
              <a:prstGeom prst="rect">
                <a:avLst/>
              </a:prstGeom>
              <a:blipFill>
                <a:blip r:embed="rId11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ZoneTexte 47"/>
          <p:cNvSpPr txBox="1"/>
          <p:nvPr/>
        </p:nvSpPr>
        <p:spPr>
          <a:xfrm>
            <a:off x="11407813" y="6531841"/>
            <a:ext cx="431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3921942" y="6531841"/>
            <a:ext cx="468269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Herin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J. Phys. </a:t>
            </a:r>
            <a:r>
              <a:rPr lang="fr-F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. C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, 128, 19529 (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fr-FR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90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172"/>
    </mc:Choice>
    <mc:Fallback xmlns="" xmlns:a16="http://schemas.microsoft.com/office/drawing/2014/main" xmlns:a14="http://schemas.microsoft.com/office/drawing/2010/main">
      <p:transition spd="slow" advTm="1321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7" grpId="0"/>
      <p:bldP spid="78" grpId="0"/>
      <p:bldP spid="79" grpId="0"/>
      <p:bldP spid="80" grpId="0"/>
      <p:bldP spid="97" grpId="0"/>
      <p:bldP spid="99" grpId="0"/>
      <p:bldP spid="100" grpId="0"/>
      <p:bldP spid="101" grpId="0"/>
      <p:bldP spid="105" grpId="0" animBg="1"/>
      <p:bldP spid="107" grpId="0" animBg="1"/>
      <p:bldP spid="109" grpId="0" animBg="1"/>
      <p:bldP spid="110" grpId="0" animBg="1"/>
      <p:bldP spid="112" grpId="0"/>
      <p:bldP spid="119" grpId="0"/>
      <p:bldP spid="126" grpId="0" animBg="1"/>
      <p:bldP spid="1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:\Users\TH264906\Desktop\Manuscrit de thèse\Radiolyse de la portlandite\Image\Simulation prod diff Fick non ajusté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546"/>
          <a:stretch/>
        </p:blipFill>
        <p:spPr bwMode="auto">
          <a:xfrm>
            <a:off x="6048530" y="886760"/>
            <a:ext cx="5628125" cy="38091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49809" y="39535"/>
            <a:ext cx="10056862" cy="692483"/>
          </a:xfrm>
        </p:spPr>
        <p:txBody>
          <a:bodyPr/>
          <a:lstStyle/>
          <a:p>
            <a:r>
              <a:rPr lang="fr-FR" dirty="0"/>
              <a:t>Simulation of </a:t>
            </a:r>
            <a:r>
              <a:rPr lang="fr-FR" dirty="0" err="1"/>
              <a:t>delayed</a:t>
            </a:r>
            <a:r>
              <a:rPr lang="fr-FR" dirty="0"/>
              <a:t> H</a:t>
            </a:r>
            <a:r>
              <a:rPr lang="fr-FR" baseline="-25000" dirty="0"/>
              <a:t>2</a:t>
            </a:r>
            <a:r>
              <a:rPr lang="fr-FR" dirty="0"/>
              <a:t> production </a:t>
            </a:r>
            <a:r>
              <a:rPr lang="fr-FR" dirty="0" err="1"/>
              <a:t>after</a:t>
            </a:r>
            <a:r>
              <a:rPr lang="fr-FR" dirty="0"/>
              <a:t> irradiation of </a:t>
            </a:r>
            <a:r>
              <a:rPr lang="fr-FR" dirty="0" err="1"/>
              <a:t>portlandite</a:t>
            </a:r>
            <a:endParaRPr lang="fr-FR" dirty="0"/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1126069" y="1307525"/>
            <a:ext cx="4063964" cy="1837131"/>
          </a:xfrm>
          <a:prstGeom prst="rect">
            <a:avLst/>
          </a:prstGeom>
          <a:noFill/>
          <a:ln w="12700">
            <a:solidFill>
              <a:schemeClr val="bg2">
                <a:lumMod val="25000"/>
              </a:schemeClr>
            </a:solidFill>
          </a:ln>
        </p:spPr>
        <p:txBody>
          <a:bodyPr vert="horz" wrap="square" lIns="127723" tIns="63862" rIns="127723" bIns="63862" numCol="1" rtlCol="0">
            <a:spAutoFit/>
          </a:bodyPr>
          <a:lstStyle>
            <a:lvl1pPr marL="179611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38833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98055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15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57278" indent="-179611" algn="l" defTabSz="7184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9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616499" indent="-179611" algn="l" defTabSz="7184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9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975721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4944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4165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3387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9" lvl="1" indent="0">
              <a:buNone/>
            </a:pPr>
            <a:endParaRPr lang="fr-FR" sz="1000" dirty="0"/>
          </a:p>
          <a:p>
            <a:pPr marL="180000" lvl="1"/>
            <a:r>
              <a:rPr lang="fr-FR" dirty="0"/>
              <a:t> Spherical particles</a:t>
            </a:r>
          </a:p>
          <a:p>
            <a:pPr marL="180000" lvl="1"/>
            <a:r>
              <a:rPr lang="fr-FR" dirty="0"/>
              <a:t> Isotropic diffusion with radial geometry</a:t>
            </a:r>
          </a:p>
          <a:p>
            <a:pPr marL="180000" lvl="1"/>
            <a:r>
              <a:rPr lang="fr-FR" dirty="0"/>
              <a:t> Fickian diffusion</a:t>
            </a:r>
          </a:p>
          <a:p>
            <a:pPr marL="180000" lvl="1"/>
            <a:r>
              <a:rPr lang="fr-FR" dirty="0"/>
              <a:t> Homogeneous initial concentration</a:t>
            </a:r>
          </a:p>
        </p:txBody>
      </p:sp>
      <p:grpSp>
        <p:nvGrpSpPr>
          <p:cNvPr id="20" name="Groupe 19"/>
          <p:cNvGrpSpPr/>
          <p:nvPr/>
        </p:nvGrpSpPr>
        <p:grpSpPr>
          <a:xfrm>
            <a:off x="1126069" y="1111841"/>
            <a:ext cx="4101031" cy="394899"/>
            <a:chOff x="3637103" y="1421454"/>
            <a:chExt cx="1595203" cy="639847"/>
          </a:xfrm>
        </p:grpSpPr>
        <p:sp>
          <p:nvSpPr>
            <p:cNvPr id="21" name="Rectangle à coins arrondis 20"/>
            <p:cNvSpPr/>
            <p:nvPr/>
          </p:nvSpPr>
          <p:spPr>
            <a:xfrm>
              <a:off x="3637103" y="1421454"/>
              <a:ext cx="1584436" cy="6398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3637103" y="1439306"/>
              <a:ext cx="1595203" cy="598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Diffusion model assumptions</a:t>
              </a: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958143" y="3661194"/>
            <a:ext cx="4322449" cy="2568719"/>
            <a:chOff x="7015396" y="868340"/>
            <a:chExt cx="4322449" cy="25687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Espace réservé du contenu 2"/>
                <p:cNvSpPr txBox="1">
                  <a:spLocks/>
                </p:cNvSpPr>
                <p:nvPr/>
              </p:nvSpPr>
              <p:spPr>
                <a:xfrm>
                  <a:off x="7015396" y="1084209"/>
                  <a:ext cx="4322449" cy="2352850"/>
                </a:xfrm>
                <a:prstGeom prst="rect">
                  <a:avLst/>
                </a:prstGeom>
                <a:noFill/>
                <a:ln w="12700">
                  <a:solidFill>
                    <a:srgbClr val="008000"/>
                  </a:solidFill>
                </a:ln>
              </p:spPr>
              <p:txBody>
                <a:bodyPr vert="horz" wrap="square" lIns="127723" tIns="63862" rIns="127723" bIns="63862" numCol="1" rtlCol="0">
                  <a:spAutoFit/>
                </a:bodyPr>
                <a:lstStyle>
                  <a:lvl1pPr marL="179611" indent="-179611" algn="l" defTabSz="718444" rtl="0" eaLnBrk="1" latinLnBrk="0" hangingPunct="1">
                    <a:lnSpc>
                      <a:spcPct val="150000"/>
                    </a:lnSpc>
                    <a:spcBef>
                      <a:spcPts val="0"/>
                    </a:spcBef>
                    <a:buClr>
                      <a:schemeClr val="bg2">
                        <a:lumMod val="25000"/>
                      </a:schemeClr>
                    </a:buClr>
                    <a:buSzPct val="80000"/>
                    <a:buFont typeface="Wingdings 3" panose="05040102010807070707" pitchFamily="18" charset="2"/>
                    <a:buChar char="u"/>
                    <a:defRPr sz="1800"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538833" indent="-179611" algn="l" defTabSz="718444" rtl="0" eaLnBrk="1" latinLnBrk="0" hangingPunct="1">
                    <a:lnSpc>
                      <a:spcPct val="150000"/>
                    </a:lnSpc>
                    <a:spcBef>
                      <a:spcPts val="0"/>
                    </a:spcBef>
                    <a:buClr>
                      <a:schemeClr val="bg2">
                        <a:lumMod val="50000"/>
                      </a:schemeClr>
                    </a:buClr>
                    <a:buFont typeface="Wingdings" panose="05000000000000000000" pitchFamily="2" charset="2"/>
                    <a:buChar char="q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898055" indent="-179611" algn="l" defTabSz="718444" rtl="0" eaLnBrk="1" latinLnBrk="0" hangingPunct="1">
                    <a:lnSpc>
                      <a:spcPct val="150000"/>
                    </a:lnSpc>
                    <a:spcBef>
                      <a:spcPts val="0"/>
                    </a:spcBef>
                    <a:buClr>
                      <a:schemeClr val="bg2">
                        <a:lumMod val="75000"/>
                      </a:schemeClr>
                    </a:buClr>
                    <a:buSzPct val="150000"/>
                    <a:buFont typeface="Wingdings" panose="05000000000000000000" pitchFamily="2" charset="2"/>
                    <a:buChar char="§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257278" indent="-179611" algn="l" defTabSz="718444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buClr>
                      <a:srgbClr val="548235"/>
                    </a:buClr>
                    <a:buFont typeface="Calibri" panose="020F0502020204030204" pitchFamily="34" charset="0"/>
                    <a:buChar char="-"/>
                    <a:defRPr sz="900" kern="120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1616499" indent="-179611" algn="l" defTabSz="718444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buClr>
                      <a:srgbClr val="548235"/>
                    </a:buClr>
                    <a:buFont typeface="Wingdings" panose="05000000000000000000" pitchFamily="2" charset="2"/>
                    <a:buChar char="§"/>
                    <a:defRPr sz="900" kern="120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1975721" indent="-179611" algn="l" defTabSz="718444" rtl="0" eaLnBrk="1" latinLnBrk="0" hangingPunct="1">
                    <a:lnSpc>
                      <a:spcPct val="90000"/>
                    </a:lnSpc>
                    <a:spcBef>
                      <a:spcPts val="393"/>
                    </a:spcBef>
                    <a:buFont typeface="Arial" panose="020B0604020202020204" pitchFamily="34" charset="0"/>
                    <a:buChar char="•"/>
                    <a:defRPr sz="142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334944" indent="-179611" algn="l" defTabSz="718444" rtl="0" eaLnBrk="1" latinLnBrk="0" hangingPunct="1">
                    <a:lnSpc>
                      <a:spcPct val="90000"/>
                    </a:lnSpc>
                    <a:spcBef>
                      <a:spcPts val="393"/>
                    </a:spcBef>
                    <a:buFont typeface="Arial" panose="020B0604020202020204" pitchFamily="34" charset="0"/>
                    <a:buChar char="•"/>
                    <a:defRPr sz="142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694165" indent="-179611" algn="l" defTabSz="718444" rtl="0" eaLnBrk="1" latinLnBrk="0" hangingPunct="1">
                    <a:lnSpc>
                      <a:spcPct val="90000"/>
                    </a:lnSpc>
                    <a:spcBef>
                      <a:spcPts val="393"/>
                    </a:spcBef>
                    <a:buFont typeface="Arial" panose="020B0604020202020204" pitchFamily="34" charset="0"/>
                    <a:buChar char="•"/>
                    <a:defRPr sz="142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053387" indent="-179611" algn="l" defTabSz="718444" rtl="0" eaLnBrk="1" latinLnBrk="0" hangingPunct="1">
                    <a:lnSpc>
                      <a:spcPct val="90000"/>
                    </a:lnSpc>
                    <a:spcBef>
                      <a:spcPts val="393"/>
                    </a:spcBef>
                    <a:buFont typeface="Arial" panose="020B0604020202020204" pitchFamily="34" charset="0"/>
                    <a:buChar char="•"/>
                    <a:defRPr sz="142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389" lvl="1" indent="0">
                    <a:buNone/>
                  </a:pPr>
                  <a:endParaRPr lang="fr-FR" sz="1000" dirty="0"/>
                </a:p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fr-FR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fr-FR" dirty="0"/>
                </a:p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fr-FR" dirty="0"/>
                </a:p>
                <a:p>
                  <a:pPr marL="0" indent="0">
                    <a:lnSpc>
                      <a:spcPct val="10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𝑡𝑜𝑡</m:t>
                            </m:r>
                          </m:sup>
                        </m:sSubSup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nary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fr-FR" dirty="0"/>
                </a:p>
              </p:txBody>
            </p:sp>
          </mc:Choice>
          <mc:Fallback xmlns:p14="http://schemas.microsoft.com/office/powerpoint/2010/main" xmlns="">
            <p:sp>
              <p:nvSpPr>
                <p:cNvPr id="23" name="Espace réservé du contenu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5396" y="1084209"/>
                  <a:ext cx="4322449" cy="235285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>
                  <a:solidFill>
                    <a:srgbClr val="008000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Groupe 23"/>
            <p:cNvGrpSpPr/>
            <p:nvPr/>
          </p:nvGrpSpPr>
          <p:grpSpPr>
            <a:xfrm>
              <a:off x="7200574" y="868340"/>
              <a:ext cx="3959583" cy="394899"/>
              <a:chOff x="3637103" y="1421454"/>
              <a:chExt cx="1598228" cy="639847"/>
            </a:xfrm>
          </p:grpSpPr>
          <p:sp>
            <p:nvSpPr>
              <p:cNvPr id="25" name="Rectangle à coins arrondis 24"/>
              <p:cNvSpPr/>
              <p:nvPr/>
            </p:nvSpPr>
            <p:spPr>
              <a:xfrm>
                <a:off x="3637103" y="1421454"/>
                <a:ext cx="1584436" cy="639847"/>
              </a:xfrm>
              <a:prstGeom prst="roundRect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3640128" y="1439306"/>
                <a:ext cx="1595203" cy="598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Equations of the diffusion model</a:t>
                </a:r>
              </a:p>
            </p:txBody>
          </p:sp>
        </p:grpSp>
      </p:grpSp>
      <p:sp>
        <p:nvSpPr>
          <p:cNvPr id="33" name="Espace réservé du contenu 2"/>
          <p:cNvSpPr txBox="1">
            <a:spLocks/>
          </p:cNvSpPr>
          <p:nvPr/>
        </p:nvSpPr>
        <p:spPr>
          <a:xfrm>
            <a:off x="6950246" y="4996480"/>
            <a:ext cx="4479754" cy="1467799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vert="horz" wrap="square" lIns="127723" tIns="63862" rIns="127723" bIns="63862" numCol="1" rtlCol="0">
            <a:spAutoFit/>
          </a:bodyPr>
          <a:lstStyle>
            <a:lvl1pPr marL="179611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38833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98055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15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57278" indent="-179611" algn="l" defTabSz="7184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9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616499" indent="-179611" algn="l" defTabSz="7184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9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975721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4944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4165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3387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9" lvl="1" indent="0">
              <a:buNone/>
            </a:pPr>
            <a:endParaRPr lang="fr-FR" sz="1000" dirty="0"/>
          </a:p>
          <a:p>
            <a:pPr marL="180000" lvl="1">
              <a:buClr>
                <a:srgbClr val="C00000"/>
              </a:buClr>
            </a:pPr>
            <a:r>
              <a:rPr lang="fr-FR" dirty="0"/>
              <a:t> Poor model convergence at low temperatures</a:t>
            </a:r>
          </a:p>
          <a:p>
            <a:pPr marL="180000" lvl="1">
              <a:buClr>
                <a:srgbClr val="C00000"/>
              </a:buClr>
            </a:pPr>
            <a:r>
              <a:rPr lang="fr-FR" dirty="0"/>
              <a:t> At least one of the hypotheses is false</a:t>
            </a:r>
          </a:p>
        </p:txBody>
      </p:sp>
      <p:grpSp>
        <p:nvGrpSpPr>
          <p:cNvPr id="34" name="Groupe 33"/>
          <p:cNvGrpSpPr/>
          <p:nvPr/>
        </p:nvGrpSpPr>
        <p:grpSpPr>
          <a:xfrm>
            <a:off x="8385136" y="4838715"/>
            <a:ext cx="1576167" cy="409529"/>
            <a:chOff x="3637103" y="1397749"/>
            <a:chExt cx="1584436" cy="663552"/>
          </a:xfrm>
        </p:grpSpPr>
        <p:sp>
          <p:nvSpPr>
            <p:cNvPr id="35" name="Rectangle à coins arrondis 34"/>
            <p:cNvSpPr/>
            <p:nvPr/>
          </p:nvSpPr>
          <p:spPr>
            <a:xfrm>
              <a:off x="3637103" y="1421454"/>
              <a:ext cx="1584436" cy="639847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3637103" y="1397749"/>
              <a:ext cx="1584436" cy="598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Problems</a:t>
              </a:r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11407813" y="6531841"/>
            <a:ext cx="431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4" name="Rectangle 3"/>
          <p:cNvSpPr/>
          <p:nvPr/>
        </p:nvSpPr>
        <p:spPr>
          <a:xfrm>
            <a:off x="8653346" y="4482790"/>
            <a:ext cx="947854" cy="21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635871" y="4462068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dirty="0"/>
              <a:t>Time (h)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583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830"/>
    </mc:Choice>
    <mc:Fallback xmlns:a14="http://schemas.microsoft.com/office/drawing/2010/main" xmlns="">
      <p:transition spd="slow" advTm="888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50241" y="795969"/>
            <a:ext cx="11344207" cy="959968"/>
          </a:xfrm>
        </p:spPr>
        <p:txBody>
          <a:bodyPr/>
          <a:lstStyle/>
          <a:p>
            <a:r>
              <a:rPr lang="fr-FR" dirty="0"/>
              <a:t> H</a:t>
            </a:r>
            <a:r>
              <a:rPr lang="fr-FR" baseline="-25000" dirty="0"/>
              <a:t>2 </a:t>
            </a:r>
            <a:r>
              <a:rPr lang="fr-FR" dirty="0"/>
              <a:t>transport in portlandite is a sub-diffusive process </a:t>
            </a:r>
          </a:p>
          <a:p>
            <a:r>
              <a:rPr lang="fr-FR" dirty="0"/>
              <a:t> </a:t>
            </a:r>
            <a:r>
              <a:rPr lang="fr-FR" dirty="0" err="1"/>
              <a:t>Evidenced</a:t>
            </a:r>
            <a:r>
              <a:rPr lang="fr-FR" dirty="0"/>
              <a:t> by Honorio de Faria and </a:t>
            </a:r>
            <a:r>
              <a:rPr lang="fr-FR" dirty="0" err="1"/>
              <a:t>Trifa</a:t>
            </a:r>
            <a:r>
              <a:rPr lang="fr-FR" dirty="0"/>
              <a:t> using molecular dynamics calculations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26069" y="187267"/>
            <a:ext cx="9680601" cy="397018"/>
          </a:xfrm>
        </p:spPr>
        <p:txBody>
          <a:bodyPr/>
          <a:lstStyle/>
          <a:p>
            <a:r>
              <a:rPr lang="fr-FR" dirty="0"/>
              <a:t>Sub-diffusion modeling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958143" y="3672212"/>
            <a:ext cx="4322449" cy="2600533"/>
            <a:chOff x="7015396" y="879358"/>
            <a:chExt cx="4322449" cy="26005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Espace réservé du contenu 2"/>
                <p:cNvSpPr txBox="1">
                  <a:spLocks/>
                </p:cNvSpPr>
                <p:nvPr/>
              </p:nvSpPr>
              <p:spPr>
                <a:xfrm>
                  <a:off x="7015396" y="1084209"/>
                  <a:ext cx="4322449" cy="2395682"/>
                </a:xfrm>
                <a:prstGeom prst="rect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txBody>
                <a:bodyPr vert="horz" wrap="square" lIns="127723" tIns="63862" rIns="127723" bIns="63862" numCol="1" rtlCol="0">
                  <a:spAutoFit/>
                </a:bodyPr>
                <a:lstStyle>
                  <a:lvl1pPr marL="179611" indent="-179611" algn="l" defTabSz="718444" rtl="0" eaLnBrk="1" latinLnBrk="0" hangingPunct="1">
                    <a:lnSpc>
                      <a:spcPct val="150000"/>
                    </a:lnSpc>
                    <a:spcBef>
                      <a:spcPts val="0"/>
                    </a:spcBef>
                    <a:buClr>
                      <a:schemeClr val="bg2">
                        <a:lumMod val="25000"/>
                      </a:schemeClr>
                    </a:buClr>
                    <a:buSzPct val="80000"/>
                    <a:buFont typeface="Wingdings 3" panose="05040102010807070707" pitchFamily="18" charset="2"/>
                    <a:buChar char="u"/>
                    <a:defRPr sz="1800" b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538833" indent="-179611" algn="l" defTabSz="718444" rtl="0" eaLnBrk="1" latinLnBrk="0" hangingPunct="1">
                    <a:lnSpc>
                      <a:spcPct val="150000"/>
                    </a:lnSpc>
                    <a:spcBef>
                      <a:spcPts val="0"/>
                    </a:spcBef>
                    <a:buClr>
                      <a:schemeClr val="bg2">
                        <a:lumMod val="50000"/>
                      </a:schemeClr>
                    </a:buClr>
                    <a:buFont typeface="Wingdings" panose="05000000000000000000" pitchFamily="2" charset="2"/>
                    <a:buChar char="q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898055" indent="-179611" algn="l" defTabSz="718444" rtl="0" eaLnBrk="1" latinLnBrk="0" hangingPunct="1">
                    <a:lnSpc>
                      <a:spcPct val="150000"/>
                    </a:lnSpc>
                    <a:spcBef>
                      <a:spcPts val="0"/>
                    </a:spcBef>
                    <a:buClr>
                      <a:schemeClr val="bg2">
                        <a:lumMod val="75000"/>
                      </a:schemeClr>
                    </a:buClr>
                    <a:buSzPct val="150000"/>
                    <a:buFont typeface="Wingdings" panose="05000000000000000000" pitchFamily="2" charset="2"/>
                    <a:buChar char="§"/>
                    <a:defRPr sz="16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257278" indent="-179611" algn="l" defTabSz="718444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buClr>
                      <a:srgbClr val="548235"/>
                    </a:buClr>
                    <a:buFont typeface="Calibri" panose="020F0502020204030204" pitchFamily="34" charset="0"/>
                    <a:buChar char="-"/>
                    <a:defRPr sz="900" kern="120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1616499" indent="-179611" algn="l" defTabSz="718444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buClr>
                      <a:srgbClr val="548235"/>
                    </a:buClr>
                    <a:buFont typeface="Wingdings" panose="05000000000000000000" pitchFamily="2" charset="2"/>
                    <a:buChar char="§"/>
                    <a:defRPr sz="900" kern="120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1975721" indent="-179611" algn="l" defTabSz="718444" rtl="0" eaLnBrk="1" latinLnBrk="0" hangingPunct="1">
                    <a:lnSpc>
                      <a:spcPct val="90000"/>
                    </a:lnSpc>
                    <a:spcBef>
                      <a:spcPts val="393"/>
                    </a:spcBef>
                    <a:buFont typeface="Arial" panose="020B0604020202020204" pitchFamily="34" charset="0"/>
                    <a:buChar char="•"/>
                    <a:defRPr sz="142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334944" indent="-179611" algn="l" defTabSz="718444" rtl="0" eaLnBrk="1" latinLnBrk="0" hangingPunct="1">
                    <a:lnSpc>
                      <a:spcPct val="90000"/>
                    </a:lnSpc>
                    <a:spcBef>
                      <a:spcPts val="393"/>
                    </a:spcBef>
                    <a:buFont typeface="Arial" panose="020B0604020202020204" pitchFamily="34" charset="0"/>
                    <a:buChar char="•"/>
                    <a:defRPr sz="142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694165" indent="-179611" algn="l" defTabSz="718444" rtl="0" eaLnBrk="1" latinLnBrk="0" hangingPunct="1">
                    <a:lnSpc>
                      <a:spcPct val="90000"/>
                    </a:lnSpc>
                    <a:spcBef>
                      <a:spcPts val="393"/>
                    </a:spcBef>
                    <a:buFont typeface="Arial" panose="020B0604020202020204" pitchFamily="34" charset="0"/>
                    <a:buChar char="•"/>
                    <a:defRPr sz="142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053387" indent="-179611" algn="l" defTabSz="718444" rtl="0" eaLnBrk="1" latinLnBrk="0" hangingPunct="1">
                    <a:lnSpc>
                      <a:spcPct val="90000"/>
                    </a:lnSpc>
                    <a:spcBef>
                      <a:spcPts val="393"/>
                    </a:spcBef>
                    <a:buFont typeface="Arial" panose="020B0604020202020204" pitchFamily="34" charset="0"/>
                    <a:buChar char="•"/>
                    <a:defRPr sz="142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389" lvl="1" indent="0">
                    <a:buNone/>
                  </a:pPr>
                  <a:endParaRPr lang="fr-FR" sz="1000" dirty="0"/>
                </a:p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fr-F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fr-F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fr-FR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fr-FR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sup>
                            </m:sSup>
                          </m:num>
                          <m:den>
                            <m:r>
                              <a:rPr lang="fr-F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fr-FR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fr-FR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fr-FR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fr-F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fr-FR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sub>
                            </m:sSub>
                            <m:r>
                              <a:rPr lang="fr-F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fr-F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fr-F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oMath>
                    </m:oMathPara>
                  </a14:m>
                  <a:endParaRPr lang="fr-FR" dirty="0"/>
                </a:p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fr-FR" dirty="0"/>
                </a:p>
                <a:p>
                  <a:pPr marL="0" indent="0">
                    <a:lnSpc>
                      <a:spcPct val="10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𝑡𝑜𝑡</m:t>
                            </m:r>
                          </m:sup>
                        </m:sSubSup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nary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fr-FR" dirty="0"/>
                </a:p>
              </p:txBody>
            </p:sp>
          </mc:Choice>
          <mc:Fallback xmlns:p14="http://schemas.microsoft.com/office/powerpoint/2010/main" xmlns="">
            <p:sp>
              <p:nvSpPr>
                <p:cNvPr id="11" name="Espace réservé du contenu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5396" y="1084209"/>
                  <a:ext cx="4322449" cy="23956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rgbClr val="008000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oupe 11"/>
            <p:cNvGrpSpPr/>
            <p:nvPr/>
          </p:nvGrpSpPr>
          <p:grpSpPr>
            <a:xfrm>
              <a:off x="7015399" y="879358"/>
              <a:ext cx="4322446" cy="394899"/>
              <a:chOff x="3562359" y="1439306"/>
              <a:chExt cx="1744692" cy="639847"/>
            </a:xfrm>
          </p:grpSpPr>
          <p:sp>
            <p:nvSpPr>
              <p:cNvPr id="13" name="Rectangle à coins arrondis 12"/>
              <p:cNvSpPr/>
              <p:nvPr/>
            </p:nvSpPr>
            <p:spPr>
              <a:xfrm>
                <a:off x="3599730" y="1439306"/>
                <a:ext cx="1670880" cy="639847"/>
              </a:xfrm>
              <a:prstGeom prst="roundRect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3562359" y="1439306"/>
                <a:ext cx="1744692" cy="598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Subdiffusion model equations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205094" y="1967621"/>
                <a:ext cx="3985216" cy="91512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 ~ 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fr-FR" sz="1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Fickian diffusion</a:t>
                </a:r>
                <a:endParaRPr lang="fr-FR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fr-FR" sz="1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 ~ </m:t>
                    </m:r>
                    <m:sSup>
                      <m:sSupPr>
                        <m:ctrlP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1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γ</m:t>
                        </m:r>
                      </m:sup>
                    </m:sSup>
                  </m:oMath>
                </a14:m>
                <a:r>
                  <a:rPr lang="fr-FR" sz="1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γ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&lt;1 </m:t>
                    </m:r>
                  </m:oMath>
                </a14:m>
                <a:r>
                  <a:rPr lang="fr-FR" sz="1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subdiffusion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094" y="1967621"/>
                <a:ext cx="3985216" cy="915122"/>
              </a:xfrm>
              <a:prstGeom prst="rect">
                <a:avLst/>
              </a:prstGeom>
              <a:blipFill>
                <a:blip r:embed="rId4"/>
                <a:stretch>
                  <a:fillRect b="-59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ZoneTexte 52"/>
          <p:cNvSpPr txBox="1"/>
          <p:nvPr/>
        </p:nvSpPr>
        <p:spPr>
          <a:xfrm>
            <a:off x="11407813" y="6531841"/>
            <a:ext cx="431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352204" y="6562618"/>
            <a:ext cx="491031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Honorio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J. Phys. </a:t>
            </a:r>
            <a:r>
              <a:rPr lang="fr-F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. C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, 128, 19085 (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fr-FR" sz="18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103" y="2443366"/>
            <a:ext cx="5381826" cy="2060029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6185586" y="2882743"/>
            <a:ext cx="1331745" cy="2295649"/>
          </a:xfrm>
          <a:prstGeom prst="ellipse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6030067" y="1967621"/>
            <a:ext cx="5808862" cy="4582512"/>
            <a:chOff x="6376647" y="2030697"/>
            <a:chExt cx="5314070" cy="4516503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6647" y="2030697"/>
              <a:ext cx="5314070" cy="443524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8809464" y="6209096"/>
              <a:ext cx="1260088" cy="2568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9033682" y="6152853"/>
              <a:ext cx="962292" cy="394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2000" dirty="0"/>
                <a:t>Time (h)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9555480" y="2015113"/>
            <a:ext cx="1737360" cy="3640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9528012" y="1903613"/>
            <a:ext cx="1741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400" dirty="0" err="1"/>
              <a:t>experiments</a:t>
            </a:r>
            <a:endParaRPr lang="fr-FR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91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894"/>
    </mc:Choice>
    <mc:Fallback xmlns:a14="http://schemas.microsoft.com/office/drawing/2010/main" xmlns="">
      <p:transition spd="slow" advTm="1298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9" grpId="0" animBg="1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50241" y="778841"/>
            <a:ext cx="10602975" cy="2206463"/>
          </a:xfrm>
        </p:spPr>
        <p:txBody>
          <a:bodyPr/>
          <a:lstStyle/>
          <a:p>
            <a:r>
              <a:rPr lang="fr-FR" dirty="0"/>
              <a:t> In cement, portlandite crystals are micrometric (1 to 100</a:t>
            </a:r>
            <a:r>
              <a:rPr lang="el-GR" dirty="0"/>
              <a:t> μm</a:t>
            </a:r>
            <a:r>
              <a:rPr lang="fr-FR" dirty="0"/>
              <a:t>).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26069" y="187267"/>
            <a:ext cx="9680601" cy="397018"/>
          </a:xfrm>
        </p:spPr>
        <p:txBody>
          <a:bodyPr/>
          <a:lstStyle/>
          <a:p>
            <a:r>
              <a:rPr lang="fr-FR" dirty="0"/>
              <a:t>Using a more "realistic" portlandite</a:t>
            </a:r>
          </a:p>
        </p:txBody>
      </p:sp>
      <p:pic>
        <p:nvPicPr>
          <p:cNvPr id="7" name="Image 6" descr="C:\Users\TH264906\Desktop\Manuscrit de thèse\Radiolyse de la portlandite\Image\Production H2 HS et LS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4" t="7924" r="-257" b="5033"/>
          <a:stretch/>
        </p:blipFill>
        <p:spPr bwMode="auto">
          <a:xfrm>
            <a:off x="876615" y="2996322"/>
            <a:ext cx="5090139" cy="355934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contenu 2"/>
          <p:cNvSpPr txBox="1">
            <a:spLocks/>
          </p:cNvSpPr>
          <p:nvPr/>
        </p:nvSpPr>
        <p:spPr>
          <a:xfrm>
            <a:off x="1414271" y="1634089"/>
            <a:ext cx="3539211" cy="1098467"/>
          </a:xfrm>
          <a:prstGeom prst="rect">
            <a:avLst/>
          </a:prstGeom>
          <a:noFill/>
          <a:ln w="12700">
            <a:solidFill>
              <a:schemeClr val="bg2">
                <a:lumMod val="25000"/>
              </a:schemeClr>
            </a:solidFill>
          </a:ln>
        </p:spPr>
        <p:txBody>
          <a:bodyPr vert="horz" wrap="square" lIns="127723" tIns="63862" rIns="127723" bIns="63862" numCol="1" rtlCol="0">
            <a:spAutoFit/>
          </a:bodyPr>
          <a:lstStyle>
            <a:lvl1pPr marL="179611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38833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98055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15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57278" indent="-179611" algn="l" defTabSz="7184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9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616499" indent="-179611" algn="l" defTabSz="7184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9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975721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4944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4165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3387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9" lvl="1" indent="0">
              <a:buNone/>
            </a:pPr>
            <a:endParaRPr lang="fr-FR" sz="1000" dirty="0"/>
          </a:p>
          <a:p>
            <a:pPr marL="180000" lvl="1"/>
            <a:r>
              <a:rPr lang="fr-FR" b="1" dirty="0">
                <a:solidFill>
                  <a:schemeClr val="bg2">
                    <a:lumMod val="25000"/>
                  </a:schemeClr>
                </a:solidFill>
              </a:rPr>
              <a:t> Typical size: 100 nm</a:t>
            </a:r>
          </a:p>
          <a:p>
            <a:pPr marL="180000" lvl="1"/>
            <a:r>
              <a:rPr lang="fr-FR" b="1" dirty="0">
                <a:solidFill>
                  <a:schemeClr val="bg2">
                    <a:lumMod val="25000"/>
                  </a:schemeClr>
                </a:solidFill>
              </a:rPr>
              <a:t> Specific surface area: 25 m².g</a:t>
            </a:r>
            <a:r>
              <a:rPr lang="fr-FR" b="1" baseline="30000" dirty="0">
                <a:solidFill>
                  <a:schemeClr val="bg2">
                    <a:lumMod val="25000"/>
                  </a:schemeClr>
                </a:solidFill>
              </a:rPr>
              <a:t>-1</a:t>
            </a:r>
            <a:endParaRPr lang="fr-FR" b="1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1843517" y="1413985"/>
            <a:ext cx="2433996" cy="394899"/>
            <a:chOff x="3637103" y="1421454"/>
            <a:chExt cx="1595204" cy="639847"/>
          </a:xfrm>
        </p:grpSpPr>
        <p:sp>
          <p:nvSpPr>
            <p:cNvPr id="13" name="Rectangle à coins arrondis 12"/>
            <p:cNvSpPr/>
            <p:nvPr/>
          </p:nvSpPr>
          <p:spPr>
            <a:xfrm>
              <a:off x="3637103" y="1421454"/>
              <a:ext cx="1584436" cy="6398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637104" y="1439306"/>
              <a:ext cx="1595203" cy="598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Ca(OH)</a:t>
              </a:r>
              <a:r>
                <a:rPr lang="fr-FR" sz="1800" b="1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fr-FR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(standard)</a:t>
              </a: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5117108" y="1401201"/>
            <a:ext cx="6358042" cy="1331355"/>
            <a:chOff x="4953483" y="1401201"/>
            <a:chExt cx="6358042" cy="1331355"/>
          </a:xfrm>
        </p:grpSpPr>
        <p:sp>
          <p:nvSpPr>
            <p:cNvPr id="15" name="Espace réservé du contenu 2"/>
            <p:cNvSpPr txBox="1">
              <a:spLocks/>
            </p:cNvSpPr>
            <p:nvPr/>
          </p:nvSpPr>
          <p:spPr>
            <a:xfrm>
              <a:off x="7896480" y="1634089"/>
              <a:ext cx="3415045" cy="1098467"/>
            </a:xfrm>
            <a:prstGeom prst="rect">
              <a:avLst/>
            </a:prstGeom>
            <a:noFill/>
            <a:ln w="12700">
              <a:solidFill>
                <a:srgbClr val="008000"/>
              </a:solidFill>
            </a:ln>
          </p:spPr>
          <p:txBody>
            <a:bodyPr vert="horz" wrap="square" lIns="127723" tIns="63862" rIns="127723" bIns="63862" numCol="1" rtlCol="0">
              <a:spAutoFit/>
            </a:bodyPr>
            <a:lstStyle>
              <a:lvl1pPr marL="179611" indent="-179611" algn="l" defTabSz="718444" rtl="0" eaLnBrk="1" latinLnBrk="0" hangingPunct="1">
                <a:lnSpc>
                  <a:spcPct val="150000"/>
                </a:lnSpc>
                <a:spcBef>
                  <a:spcPts val="0"/>
                </a:spcBef>
                <a:buClr>
                  <a:schemeClr val="bg2">
                    <a:lumMod val="25000"/>
                  </a:schemeClr>
                </a:buClr>
                <a:buSzPct val="80000"/>
                <a:buFont typeface="Wingdings 3" panose="05040102010807070707" pitchFamily="18" charset="2"/>
                <a:buChar char="u"/>
                <a:defRPr sz="1800" b="1" kern="1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538833" indent="-179611" algn="l" defTabSz="718444" rtl="0" eaLnBrk="1" latinLnBrk="0" hangingPunct="1">
                <a:lnSpc>
                  <a:spcPct val="150000"/>
                </a:lnSpc>
                <a:spcBef>
                  <a:spcPts val="0"/>
                </a:spcBef>
                <a:buClr>
                  <a:schemeClr val="bg2">
                    <a:lumMod val="50000"/>
                  </a:schemeClr>
                </a:buClr>
                <a:buFont typeface="Wingdings" panose="05000000000000000000" pitchFamily="2" charset="2"/>
                <a:buChar char="q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898055" indent="-179611" algn="l" defTabSz="718444" rtl="0" eaLnBrk="1" latinLnBrk="0" hangingPunct="1">
                <a:lnSpc>
                  <a:spcPct val="150000"/>
                </a:lnSpc>
                <a:spcBef>
                  <a:spcPts val="0"/>
                </a:spcBef>
                <a:buClr>
                  <a:schemeClr val="bg2">
                    <a:lumMod val="75000"/>
                  </a:schemeClr>
                </a:buClr>
                <a:buSzPct val="150000"/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257278" indent="-179611" algn="l" defTabSz="718444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548235"/>
                </a:buClr>
                <a:buFont typeface="Calibri" panose="020F0502020204030204" pitchFamily="34" charset="0"/>
                <a:buChar char="-"/>
                <a:defRPr sz="900" kern="120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616499" indent="-179611" algn="l" defTabSz="718444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548235"/>
                </a:buClr>
                <a:buFont typeface="Wingdings" panose="05000000000000000000" pitchFamily="2" charset="2"/>
                <a:buChar char="§"/>
                <a:defRPr sz="900" kern="120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1975721" indent="-179611" algn="l" defTabSz="718444" rtl="0" eaLnBrk="1" latinLnBrk="0" hangingPunct="1">
                <a:lnSpc>
                  <a:spcPct val="90000"/>
                </a:lnSpc>
                <a:spcBef>
                  <a:spcPts val="393"/>
                </a:spcBef>
                <a:buFont typeface="Arial" panose="020B0604020202020204" pitchFamily="34" charset="0"/>
                <a:buChar char="•"/>
                <a:defRPr sz="14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4944" indent="-179611" algn="l" defTabSz="718444" rtl="0" eaLnBrk="1" latinLnBrk="0" hangingPunct="1">
                <a:lnSpc>
                  <a:spcPct val="90000"/>
                </a:lnSpc>
                <a:spcBef>
                  <a:spcPts val="393"/>
                </a:spcBef>
                <a:buFont typeface="Arial" panose="020B0604020202020204" pitchFamily="34" charset="0"/>
                <a:buChar char="•"/>
                <a:defRPr sz="14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94165" indent="-179611" algn="l" defTabSz="718444" rtl="0" eaLnBrk="1" latinLnBrk="0" hangingPunct="1">
                <a:lnSpc>
                  <a:spcPct val="90000"/>
                </a:lnSpc>
                <a:spcBef>
                  <a:spcPts val="393"/>
                </a:spcBef>
                <a:buFont typeface="Arial" panose="020B0604020202020204" pitchFamily="34" charset="0"/>
                <a:buChar char="•"/>
                <a:defRPr sz="14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053387" indent="-179611" algn="l" defTabSz="718444" rtl="0" eaLnBrk="1" latinLnBrk="0" hangingPunct="1">
                <a:lnSpc>
                  <a:spcPct val="90000"/>
                </a:lnSpc>
                <a:spcBef>
                  <a:spcPts val="393"/>
                </a:spcBef>
                <a:buFont typeface="Arial" panose="020B0604020202020204" pitchFamily="34" charset="0"/>
                <a:buChar char="•"/>
                <a:defRPr sz="14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89" lvl="1" indent="0">
                <a:buNone/>
              </a:pPr>
              <a:endParaRPr lang="fr-FR" sz="1000" b="1" dirty="0"/>
            </a:p>
            <a:p>
              <a:pPr marL="180000" lvl="1">
                <a:buClr>
                  <a:srgbClr val="008000"/>
                </a:buClr>
              </a:pPr>
              <a:r>
                <a:rPr lang="fr-FR" b="1" dirty="0">
                  <a:solidFill>
                    <a:srgbClr val="008000"/>
                  </a:solidFill>
                </a:rPr>
                <a:t> Typical size: 1-2 μm</a:t>
              </a:r>
            </a:p>
            <a:p>
              <a:pPr marL="180000" lvl="1">
                <a:buClr>
                  <a:srgbClr val="008000"/>
                </a:buClr>
              </a:pPr>
              <a:r>
                <a:rPr lang="fr-FR" b="1" dirty="0">
                  <a:solidFill>
                    <a:srgbClr val="008000"/>
                  </a:solidFill>
                </a:rPr>
                <a:t> Specific surface area: 2 m².g</a:t>
              </a:r>
              <a:r>
                <a:rPr lang="fr-FR" b="1" baseline="30000" dirty="0">
                  <a:solidFill>
                    <a:srgbClr val="008000"/>
                  </a:solidFill>
                </a:rPr>
                <a:t>-1</a:t>
              </a:r>
              <a:endParaRPr lang="fr-FR" b="1" dirty="0">
                <a:solidFill>
                  <a:srgbClr val="008000"/>
                </a:solidFill>
              </a:endParaRPr>
            </a:p>
          </p:txBody>
        </p:sp>
        <p:grpSp>
          <p:nvGrpSpPr>
            <p:cNvPr id="16" name="Groupe 15"/>
            <p:cNvGrpSpPr/>
            <p:nvPr/>
          </p:nvGrpSpPr>
          <p:grpSpPr>
            <a:xfrm>
              <a:off x="7884891" y="1401201"/>
              <a:ext cx="3108958" cy="400408"/>
              <a:chOff x="3523821" y="1421454"/>
              <a:chExt cx="1810999" cy="648773"/>
            </a:xfrm>
          </p:grpSpPr>
          <p:sp>
            <p:nvSpPr>
              <p:cNvPr id="17" name="Rectangle à coins arrondis 16"/>
              <p:cNvSpPr/>
              <p:nvPr/>
            </p:nvSpPr>
            <p:spPr>
              <a:xfrm>
                <a:off x="3637103" y="1421454"/>
                <a:ext cx="1584436" cy="639847"/>
              </a:xfrm>
              <a:prstGeom prst="roundRect">
                <a:avLst/>
              </a:prstGeom>
              <a:solidFill>
                <a:srgbClr val="008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3523821" y="1471806"/>
                <a:ext cx="1810999" cy="598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Ca(OH)</a:t>
                </a:r>
                <a:r>
                  <a:rPr lang="fr-FR" sz="1800" b="1" baseline="-25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fr-FR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fr-FR" sz="1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recrystallized</a:t>
                </a:r>
                <a:r>
                  <a:rPr lang="fr-FR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p:grpSp>
        <p:sp>
          <p:nvSpPr>
            <p:cNvPr id="19" name="Flèche droite 18"/>
            <p:cNvSpPr/>
            <p:nvPr/>
          </p:nvSpPr>
          <p:spPr>
            <a:xfrm>
              <a:off x="4953483" y="2097501"/>
              <a:ext cx="2584704" cy="171642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5069609" y="1485718"/>
              <a:ext cx="24976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800" dirty="0">
                  <a:latin typeface="Arial" panose="020B0604020202020204" pitchFamily="34" charset="0"/>
                  <a:cs typeface="Arial" panose="020B0604020202020204" pitchFamily="34" charset="0"/>
                </a:rPr>
                <a:t>Thermal cycling in a hydrothermal reactor</a:t>
              </a:r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11407813" y="6531841"/>
            <a:ext cx="431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6070652" y="2961333"/>
            <a:ext cx="6113791" cy="3334963"/>
            <a:chOff x="6070652" y="2961333"/>
            <a:chExt cx="6113791" cy="3334963"/>
          </a:xfrm>
        </p:grpSpPr>
        <p:grpSp>
          <p:nvGrpSpPr>
            <p:cNvPr id="6" name="Groupe 5"/>
            <p:cNvGrpSpPr/>
            <p:nvPr/>
          </p:nvGrpSpPr>
          <p:grpSpPr>
            <a:xfrm>
              <a:off x="6070652" y="2961333"/>
              <a:ext cx="6113791" cy="3334963"/>
              <a:chOff x="6070652" y="2961333"/>
              <a:chExt cx="6113791" cy="3334963"/>
            </a:xfrm>
          </p:grpSpPr>
          <p:pic>
            <p:nvPicPr>
              <p:cNvPr id="25" name="Image 24" descr="C:\Users\TH264906\Desktop\Manuscrit de thèse\Radiolyse de la portlandite\Image\Profil concentration H2 50 nm et 1000 nm 180°C 1600h.png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0652" y="4061627"/>
                <a:ext cx="6113791" cy="223466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" name="ZoneTexte 4"/>
              <p:cNvSpPr txBox="1"/>
              <p:nvPr/>
            </p:nvSpPr>
            <p:spPr>
              <a:xfrm>
                <a:off x="6420841" y="2961333"/>
                <a:ext cx="54285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Simulation of the H</a:t>
                </a:r>
                <a:r>
                  <a:rPr lang="fr-FR" sz="1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concentration profile in portlandite particles</a:t>
                </a:r>
              </a:p>
            </p:txBody>
          </p:sp>
        </p:grpSp>
        <p:sp>
          <p:nvSpPr>
            <p:cNvPr id="8" name="ZoneTexte 7"/>
            <p:cNvSpPr txBox="1"/>
            <p:nvPr/>
          </p:nvSpPr>
          <p:spPr>
            <a:xfrm>
              <a:off x="6994060" y="3655886"/>
              <a:ext cx="1432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800" dirty="0">
                  <a:latin typeface="Arial" panose="020B0604020202020204" pitchFamily="34" charset="0"/>
                  <a:cs typeface="Arial" panose="020B0604020202020204" pitchFamily="34" charset="0"/>
                </a:rPr>
                <a:t>R = 50 nm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9764949" y="3693749"/>
              <a:ext cx="16428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800" dirty="0">
                  <a:latin typeface="Arial" panose="020B0604020202020204" pitchFamily="34" charset="0"/>
                  <a:cs typeface="Arial" panose="020B0604020202020204" pitchFamily="34" charset="0"/>
                </a:rPr>
                <a:t>R = 1000 nm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12009863" y="4181707"/>
            <a:ext cx="174580" cy="1962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 rot="16200000">
            <a:off x="11029699" y="4904049"/>
            <a:ext cx="20680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600" dirty="0"/>
              <a:t>H</a:t>
            </a:r>
            <a:r>
              <a:rPr lang="fr-FR" sz="1600" baseline="-25000" dirty="0"/>
              <a:t>2</a:t>
            </a:r>
            <a:r>
              <a:rPr lang="fr-FR" sz="1600" dirty="0"/>
              <a:t> concentration (</a:t>
            </a:r>
            <a:r>
              <a:rPr lang="fr-FR" sz="1600" dirty="0" err="1"/>
              <a:t>a.u</a:t>
            </a:r>
            <a:r>
              <a:rPr lang="fr-FR" sz="1600" dirty="0"/>
              <a:t>.)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20176" y="3111190"/>
            <a:ext cx="1349297" cy="223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4716966" y="3111191"/>
            <a:ext cx="1009845" cy="204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2427002" y="3020742"/>
            <a:ext cx="151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dirty="0" err="1"/>
              <a:t>Immediate</a:t>
            </a:r>
            <a:r>
              <a:rPr lang="fr-FR" sz="1800" dirty="0"/>
              <a:t> H</a:t>
            </a:r>
            <a:r>
              <a:rPr lang="fr-FR" sz="1800" baseline="-25000" dirty="0"/>
              <a:t>2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605850" y="3009724"/>
            <a:ext cx="1254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dirty="0" err="1"/>
              <a:t>Delayed</a:t>
            </a:r>
            <a:r>
              <a:rPr lang="fr-FR" sz="1800" dirty="0"/>
              <a:t> H</a:t>
            </a:r>
            <a:r>
              <a:rPr lang="fr-FR" sz="1800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5694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6"/>
    </mc:Choice>
    <mc:Fallback xmlns:a14="http://schemas.microsoft.com/office/drawing/2010/main" xmlns="">
      <p:transition spd="slow" advTm="47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>
              <a:xfrm>
                <a:off x="650241" y="714833"/>
                <a:ext cx="11344207" cy="16062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dirty="0" err="1"/>
                  <a:t>Study</a:t>
                </a:r>
                <a:r>
                  <a:rPr lang="fr-FR" dirty="0"/>
                  <a:t> assumptions</a:t>
                </a:r>
              </a:p>
              <a:p>
                <a:pPr marL="359222" lvl="1" indent="0">
                  <a:buNone/>
                </a:pPr>
                <a:endParaRPr lang="fr-FR" sz="600" dirty="0"/>
              </a:p>
              <a:p>
                <a:pPr lvl="1"/>
                <a:r>
                  <a:rPr lang="fr-FR" dirty="0"/>
                  <a:t> Cement can be assimilated to tricalcium silicate (Ca</a:t>
                </a:r>
                <a:r>
                  <a:rPr lang="fr-FR" baseline="-25000" dirty="0"/>
                  <a:t>3</a:t>
                </a:r>
                <a:r>
                  <a:rPr lang="fr-FR" dirty="0"/>
                  <a:t>SiO</a:t>
                </a:r>
                <a:r>
                  <a:rPr lang="fr-FR" baseline="-25000" dirty="0"/>
                  <a:t>5</a:t>
                </a:r>
                <a:r>
                  <a:rPr lang="fr-FR" dirty="0"/>
                  <a:t>)</a:t>
                </a:r>
              </a:p>
              <a:p>
                <a:pPr marL="359222" lvl="1" indent="0">
                  <a:buNone/>
                </a:pPr>
                <a:endParaRPr lang="fr-FR" sz="600" dirty="0"/>
              </a:p>
              <a:p>
                <a:pPr marL="35922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6 </m:t>
                      </m:r>
                      <m:sSub>
                        <m:sSubPr>
                          <m:ctrlP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𝐶𝑎</m:t>
                          </m:r>
                        </m:e>
                        <m:sub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𝑆𝑖𝑂</m:t>
                          </m:r>
                        </m:e>
                        <m:sub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fr-F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fr-F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𝐶𝑎</m:t>
                          </m:r>
                        </m:e>
                        <m:sub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</m:t>
                          </m:r>
                        </m:e>
                        <m:sub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fr-F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𝑂𝐻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fr-F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</m:t>
                      </m:r>
                      <m:r>
                        <a:rPr lang="fr-F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fr-F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  <m:r>
                            <a:rPr lang="fr-FR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𝑪𝒂</m:t>
                          </m:r>
                          <m:d>
                            <m:dPr>
                              <m:ctrlP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𝑶𝑯</m:t>
                              </m:r>
                            </m:e>
                          </m:d>
                        </m:e>
                        <m:sub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0241" y="714833"/>
                <a:ext cx="11344207" cy="1606299"/>
              </a:xfrm>
              <a:blipFill>
                <a:blip r:embed="rId2"/>
                <a:stretch>
                  <a:fillRect l="-1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26069" y="187267"/>
            <a:ext cx="9680601" cy="397018"/>
          </a:xfrm>
        </p:spPr>
        <p:txBody>
          <a:bodyPr/>
          <a:lstStyle/>
          <a:p>
            <a:r>
              <a:rPr lang="fr-FR" dirty="0"/>
              <a:t>Conclusions 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1407813" y="6531841"/>
            <a:ext cx="431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3" name="Espace réservé du texte 5"/>
          <p:cNvSpPr txBox="1">
            <a:spLocks/>
          </p:cNvSpPr>
          <p:nvPr/>
        </p:nvSpPr>
        <p:spPr>
          <a:xfrm>
            <a:off x="1298102" y="2396816"/>
            <a:ext cx="10790266" cy="4991841"/>
          </a:xfrm>
          <a:prstGeom prst="rect">
            <a:avLst/>
          </a:prstGeom>
        </p:spPr>
        <p:txBody>
          <a:bodyPr vert="horz" wrap="square" lIns="127723" tIns="63862" rIns="127723" bIns="63862" rtlCol="0">
            <a:spAutoFit/>
          </a:bodyPr>
          <a:lstStyle>
            <a:lvl1pPr marL="0" indent="0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Tx/>
              <a:buNone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1500"/>
              </a:spcBef>
              <a:buNone/>
            </a:pPr>
            <a:r>
              <a:rPr lang="fr-FR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fr-FR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total absence of adsorbed water is necessary to study the radiolysis of bound water without any parasitic contribution. </a:t>
            </a:r>
          </a:p>
          <a:p>
            <a:pPr marL="0" lvl="1" indent="0">
              <a:lnSpc>
                <a:spcPct val="100000"/>
              </a:lnSpc>
              <a:spcBef>
                <a:spcPts val="1500"/>
              </a:spcBef>
              <a:buNone/>
            </a:pPr>
            <a:r>
              <a:rPr lang="fr-FR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fr-FR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notion of radiolytic yield can be rather tricky in the case of a solid.</a:t>
            </a:r>
          </a:p>
          <a:p>
            <a:pPr marL="764713" lvl="2" indent="-285750">
              <a:lnSpc>
                <a:spcPct val="100000"/>
              </a:lnSpc>
              <a:spcBef>
                <a:spcPts val="1500"/>
              </a:spcBef>
            </a:pP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delayed over several days (and specific surface area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....)</a:t>
            </a:r>
          </a:p>
          <a:p>
            <a:pPr marL="0" lvl="1" indent="0">
              <a:lnSpc>
                <a:spcPct val="100000"/>
              </a:lnSpc>
              <a:spcBef>
                <a:spcPts val="1500"/>
              </a:spcBef>
              <a:buNone/>
            </a:pPr>
            <a:r>
              <a:rPr lang="fr-FR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 production of H</a:t>
            </a:r>
            <a:r>
              <a:rPr lang="fr-FR" sz="18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due to </a:t>
            </a:r>
            <a:r>
              <a:rPr lang="fr-FR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</a:t>
            </a:r>
            <a:r>
              <a:rPr lang="fr-FR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phenomena</a:t>
            </a:r>
            <a:r>
              <a:rPr lang="fr-FR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1" indent="0">
              <a:lnSpc>
                <a:spcPct val="100000"/>
              </a:lnSpc>
              <a:spcBef>
                <a:spcPts val="1500"/>
              </a:spcBef>
              <a:buNone/>
            </a:pPr>
            <a:r>
              <a:rPr lang="fr-FR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fr-FR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delayed production of H</a:t>
            </a:r>
            <a:r>
              <a:rPr lang="fr-FR" sz="18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due to dihydrogen molecules trapped in the crystalline structure, which diffuse slowly towards the surface via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-diffusion.</a:t>
            </a:r>
          </a:p>
          <a:p>
            <a:pPr marL="0" lvl="1" indent="0">
              <a:lnSpc>
                <a:spcPct val="100000"/>
              </a:lnSpc>
              <a:spcBef>
                <a:spcPts val="1500"/>
              </a:spcBef>
              <a:buNone/>
            </a:pPr>
            <a:r>
              <a:rPr lang="fr-FR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 </a:t>
            </a:r>
            <a:r>
              <a:rPr lang="fr-FR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EPR spectroscopy 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used to propose reaction mechanisms for irradiated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portlandite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identifying radiation-induced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defects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1" indent="0">
              <a:lnSpc>
                <a:spcPct val="100000"/>
              </a:lnSpc>
              <a:spcBef>
                <a:spcPts val="1500"/>
              </a:spcBef>
              <a:buNone/>
            </a:pPr>
            <a:r>
              <a:rPr lang="fr-FR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H</a:t>
            </a:r>
            <a:r>
              <a:rPr lang="fr-FR" sz="18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fr-FR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retention</a:t>
            </a:r>
            <a:r>
              <a:rPr lang="fr-FR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fr-FR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micrometric</a:t>
            </a:r>
            <a:r>
              <a:rPr lang="fr-FR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endParaRPr lang="fr-FR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1500"/>
              </a:spcBef>
              <a:buNone/>
            </a:pPr>
            <a:endParaRPr lang="fr-FR" sz="1800" b="1" dirty="0">
              <a:solidFill>
                <a:srgbClr val="C00000"/>
              </a:solidFill>
              <a:latin typeface="+mn-lt"/>
            </a:endParaRPr>
          </a:p>
          <a:p>
            <a:pPr marL="0" lvl="1" indent="0">
              <a:lnSpc>
                <a:spcPct val="100000"/>
              </a:lnSpc>
              <a:spcBef>
                <a:spcPts val="1500"/>
              </a:spcBef>
              <a:buNone/>
            </a:pPr>
            <a:endParaRPr lang="fr-FR" sz="18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2617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/>
          <p:cNvSpPr txBox="1">
            <a:spLocks/>
          </p:cNvSpPr>
          <p:nvPr/>
        </p:nvSpPr>
        <p:spPr>
          <a:xfrm>
            <a:off x="2234773" y="2398578"/>
            <a:ext cx="8815251" cy="806080"/>
          </a:xfrm>
          <a:prstGeom prst="rect">
            <a:avLst/>
          </a:prstGeom>
        </p:spPr>
        <p:txBody>
          <a:bodyPr vert="horz" wrap="square" lIns="127723" tIns="63862" rIns="127723" bIns="63862" rtlCol="0">
            <a:spAutoFit/>
          </a:bodyPr>
          <a:lstStyle>
            <a:lvl1pPr marL="0" indent="0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Tx/>
              <a:buNone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1500"/>
              </a:spcBef>
              <a:buNone/>
            </a:pPr>
            <a:r>
              <a:rPr lang="fr-FR" sz="4400" b="1" dirty="0">
                <a:solidFill>
                  <a:srgbClr val="0000FF"/>
                </a:solidFill>
                <a:latin typeface="+mn-lt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488481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Influence of portlandite purity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0976" y="776997"/>
            <a:ext cx="6374922" cy="2621961"/>
          </a:xfrm>
        </p:spPr>
        <p:txBody>
          <a:bodyPr/>
          <a:lstStyle/>
          <a:p>
            <a:pPr marL="359222" lvl="1" indent="0">
              <a:buNone/>
            </a:pPr>
            <a:endParaRPr lang="fr-FR" dirty="0"/>
          </a:p>
          <a:p>
            <a:pPr marL="359222" lvl="1" indent="0">
              <a:buNone/>
            </a:pPr>
            <a:endParaRPr lang="fr-FR" dirty="0"/>
          </a:p>
          <a:p>
            <a:pPr marL="359222" lvl="1" indent="0">
              <a:buNone/>
            </a:pPr>
            <a:endParaRPr lang="fr-FR" sz="600" dirty="0"/>
          </a:p>
          <a:p>
            <a:r>
              <a:rPr lang="fr-FR" dirty="0"/>
              <a:t> Irradiation of high-purity portlandite</a:t>
            </a:r>
          </a:p>
          <a:p>
            <a:pPr marL="0" indent="0">
              <a:buNone/>
            </a:pPr>
            <a:endParaRPr lang="fr-FR" sz="100" dirty="0"/>
          </a:p>
          <a:p>
            <a:pPr lvl="1"/>
            <a:r>
              <a:rPr lang="fr-FR" dirty="0"/>
              <a:t> Disappearance of dose offset</a:t>
            </a:r>
          </a:p>
          <a:p>
            <a:pPr lvl="1"/>
            <a:r>
              <a:rPr lang="fr-FR" dirty="0"/>
              <a:t> </a:t>
            </a:r>
            <a:r>
              <a:rPr lang="fr-FR" dirty="0" err="1"/>
              <a:t>Higher</a:t>
            </a:r>
            <a:r>
              <a:rPr lang="fr-FR" dirty="0"/>
              <a:t> H</a:t>
            </a:r>
            <a:r>
              <a:rPr lang="fr-FR" baseline="-25000" dirty="0"/>
              <a:t>2 </a:t>
            </a:r>
            <a:r>
              <a:rPr lang="fr-FR" dirty="0"/>
              <a:t>production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1407813" y="6531841"/>
            <a:ext cx="431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38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i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kumimoji="0" lang="fr-FR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18" y="981597"/>
            <a:ext cx="5319365" cy="3779153"/>
          </a:xfrm>
          <a:prstGeom prst="rect">
            <a:avLst/>
          </a:prstGeom>
        </p:spPr>
      </p:pic>
      <p:sp>
        <p:nvSpPr>
          <p:cNvPr id="14" name="Espace réservé du contenu 11"/>
          <p:cNvSpPr txBox="1">
            <a:spLocks/>
          </p:cNvSpPr>
          <p:nvPr/>
        </p:nvSpPr>
        <p:spPr>
          <a:xfrm>
            <a:off x="5716570" y="4892620"/>
            <a:ext cx="5906800" cy="1529355"/>
          </a:xfrm>
          <a:prstGeom prst="rect">
            <a:avLst/>
          </a:prstGeom>
          <a:noFill/>
        </p:spPr>
        <p:txBody>
          <a:bodyPr vert="horz" wrap="square" lIns="127723" tIns="63862" rIns="127723" bIns="63862" rtlCol="0">
            <a:spAutoFit/>
          </a:bodyPr>
          <a:lstStyle>
            <a:lvl1pPr marL="179611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38833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98055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15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57278" indent="-179611" algn="l" defTabSz="7184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9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616499" indent="-179611" algn="l" defTabSz="7184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9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975721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4944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4165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3387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 EPR  analysis of standard portlandite</a:t>
            </a:r>
            <a:endParaRPr lang="fr-FR" baseline="-25000" dirty="0"/>
          </a:p>
          <a:p>
            <a:pPr lvl="1">
              <a:lnSpc>
                <a:spcPct val="200000"/>
              </a:lnSpc>
            </a:pPr>
            <a:r>
              <a:rPr lang="fr-FR" dirty="0"/>
              <a:t> Irradiation at 20 kGy at room temperature</a:t>
            </a:r>
          </a:p>
          <a:p>
            <a:pPr lvl="1">
              <a:lnSpc>
                <a:spcPct val="200000"/>
              </a:lnSpc>
            </a:pPr>
            <a:r>
              <a:rPr lang="fr-FR" dirty="0"/>
              <a:t> Decrease in Cr</a:t>
            </a:r>
            <a:r>
              <a:rPr lang="fr-FR" baseline="30000" dirty="0"/>
              <a:t>3+</a:t>
            </a:r>
            <a:r>
              <a:rPr lang="fr-FR" dirty="0"/>
              <a:t> and Mn</a:t>
            </a:r>
            <a:r>
              <a:rPr lang="fr-FR" baseline="30000" dirty="0"/>
              <a:t>2+</a:t>
            </a:r>
            <a:r>
              <a:rPr lang="fr-FR" dirty="0"/>
              <a:t> with irradiation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743845" y="677908"/>
          <a:ext cx="473782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911">
                  <a:extLst>
                    <a:ext uri="{9D8B030D-6E8A-4147-A177-3AD203B41FA5}">
                      <a16:colId xmlns:a16="http://schemas.microsoft.com/office/drawing/2014/main" val="2879380732"/>
                    </a:ext>
                  </a:extLst>
                </a:gridCol>
                <a:gridCol w="2368911">
                  <a:extLst>
                    <a:ext uri="{9D8B030D-6E8A-4147-A177-3AD203B41FA5}">
                      <a16:colId xmlns:a16="http://schemas.microsoft.com/office/drawing/2014/main" val="31574637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Ca(OH)</a:t>
                      </a:r>
                      <a:r>
                        <a:rPr lang="fr-FR" sz="1600" baseline="-25000" dirty="0"/>
                        <a:t>2</a:t>
                      </a:r>
                      <a:r>
                        <a:rPr lang="fr-FR" sz="1600" dirty="0"/>
                        <a:t> pure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Ca(OH)</a:t>
                      </a:r>
                      <a:r>
                        <a:rPr lang="fr-FR" sz="1600" baseline="-25000" dirty="0"/>
                        <a:t>2</a:t>
                      </a:r>
                      <a:r>
                        <a:rPr lang="fr-FR" sz="1600" dirty="0"/>
                        <a:t> ultrapure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867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/>
                        <a:t>CaO </a:t>
                      </a:r>
                      <a:r>
                        <a:rPr lang="fr-FR" sz="1600" b="1" dirty="0"/>
                        <a:t>(99.95% </a:t>
                      </a:r>
                      <a:r>
                        <a:rPr lang="fr-FR" sz="1600" b="1" baseline="0" dirty="0"/>
                        <a:t>purity)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/>
                        <a:t>CaO </a:t>
                      </a:r>
                      <a:r>
                        <a:rPr lang="fr-FR" sz="1600" b="1" dirty="0"/>
                        <a:t>(99.998% purity)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605486"/>
                  </a:ext>
                </a:extLst>
              </a:tr>
            </a:tbl>
          </a:graphicData>
        </a:graphic>
      </p:graphicFrame>
      <p:sp>
        <p:nvSpPr>
          <p:cNvPr id="6" name="Flèche droite 5"/>
          <p:cNvSpPr/>
          <p:nvPr/>
        </p:nvSpPr>
        <p:spPr>
          <a:xfrm>
            <a:off x="5066034" y="2387600"/>
            <a:ext cx="1314446" cy="1860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" t="6574" r="51658"/>
          <a:stretch/>
        </p:blipFill>
        <p:spPr>
          <a:xfrm>
            <a:off x="1137173" y="2989660"/>
            <a:ext cx="3447227" cy="3542181"/>
          </a:xfrm>
          <a:prstGeom prst="rect">
            <a:avLst/>
          </a:prstGeom>
        </p:spPr>
      </p:pic>
      <p:sp>
        <p:nvSpPr>
          <p:cNvPr id="15" name="Flèche droite 14"/>
          <p:cNvSpPr/>
          <p:nvPr/>
        </p:nvSpPr>
        <p:spPr>
          <a:xfrm>
            <a:off x="4727999" y="5107021"/>
            <a:ext cx="871910" cy="156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978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177"/>
    </mc:Choice>
    <mc:Fallback xmlns="" xmlns:a14="http://schemas.microsoft.com/office/drawing/2010/main" xmlns:a16="http://schemas.microsoft.com/office/drawing/2014/main">
      <p:transition spd="slow" advTm="791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/>
              <p:cNvSpPr>
                <a:spLocks noGrp="1"/>
              </p:cNvSpPr>
              <p:nvPr>
                <p:ph idx="1"/>
              </p:nvPr>
            </p:nvSpPr>
            <p:spPr>
              <a:xfrm>
                <a:off x="650243" y="888569"/>
                <a:ext cx="7452035" cy="2070400"/>
              </a:xfrm>
            </p:spPr>
            <p:txBody>
              <a:bodyPr/>
              <a:lstStyle/>
              <a:p>
                <a:r>
                  <a:rPr lang="fr-FR" dirty="0"/>
                  <a:t> </a:t>
                </a:r>
                <a:r>
                  <a:rPr lang="fr-FR" dirty="0" err="1"/>
                  <a:t>Radiolytic</a:t>
                </a:r>
                <a:r>
                  <a:rPr lang="fr-FR" dirty="0"/>
                  <a:t> </a:t>
                </a:r>
                <a:r>
                  <a:rPr lang="fr-FR" dirty="0" err="1"/>
                  <a:t>yield</a:t>
                </a:r>
                <a:r>
                  <a:rPr lang="fr-FR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fr-F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fr-F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fr-F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fr-F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fr-F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F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𝐷𝑜𝑠𝑒</m:t>
                          </m:r>
                          <m:r>
                            <a:rPr lang="fr-F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fr-F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endParaRPr lang="fr-FR" sz="900" dirty="0"/>
              </a:p>
              <a:p>
                <a:r>
                  <a:rPr lang="fr-FR" dirty="0"/>
                  <a:t> Reference </a:t>
                </a:r>
                <a:r>
                  <a:rPr lang="fr-FR" dirty="0" err="1"/>
                  <a:t>yields</a:t>
                </a:r>
                <a:r>
                  <a:rPr lang="fr-FR" dirty="0"/>
                  <a:t>:</a:t>
                </a:r>
                <a:endParaRPr lang="fr-FR" baseline="-25000" dirty="0"/>
              </a:p>
            </p:txBody>
          </p:sp>
        </mc:Choice>
        <mc:Fallback xmlns=""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0243" y="888569"/>
                <a:ext cx="7452035" cy="20704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7208421" y="1308660"/>
            <a:ext cx="4630507" cy="92333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sz="1800" i="1" dirty="0">
                <a:latin typeface="+mj-lt"/>
              </a:rPr>
              <a:t>Δn</a:t>
            </a:r>
            <a:r>
              <a:rPr lang="fr-FR" sz="1800" i="1" dirty="0">
                <a:latin typeface="Arial" panose="020B0604020202020204" pitchFamily="34" charset="0"/>
                <a:cs typeface="Arial" panose="020B0604020202020204" pitchFamily="34" charset="0"/>
              </a:rPr>
              <a:t>(X</a:t>
            </a:r>
            <a:r>
              <a:rPr lang="fr-FR" sz="18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1800" i="1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quantity produced/destroyed (mol)</a:t>
            </a:r>
          </a:p>
          <a:p>
            <a:pPr algn="just"/>
            <a:r>
              <a:rPr lang="fr-FR" sz="1800" i="1" dirty="0">
                <a:latin typeface="Arial" panose="020B0604020202020204" pitchFamily="34" charset="0"/>
                <a:cs typeface="Arial" panose="020B0604020202020204" pitchFamily="34" charset="0"/>
              </a:rPr>
              <a:t>Dose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: Gray (J.kg</a:t>
            </a:r>
            <a:r>
              <a:rPr lang="fr-FR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fr-FR" sz="18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: irradiated mass (kg)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11407813" y="6531841"/>
            <a:ext cx="431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2" name="Titr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State of the art</a:t>
            </a: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485004"/>
              </p:ext>
            </p:extLst>
          </p:nvPr>
        </p:nvGraphicFramePr>
        <p:xfrm>
          <a:off x="1126069" y="3429819"/>
          <a:ext cx="6586755" cy="2564915"/>
        </p:xfrm>
        <a:graphic>
          <a:graphicData uri="http://schemas.openxmlformats.org/drawingml/2006/table">
            <a:tbl>
              <a:tblPr firstRow="1" firstCol="1" bandRow="1"/>
              <a:tblGrid>
                <a:gridCol w="1717809">
                  <a:extLst>
                    <a:ext uri="{9D8B030D-6E8A-4147-A177-3AD203B41FA5}">
                      <a16:colId xmlns:a16="http://schemas.microsoft.com/office/drawing/2014/main" val="1376550849"/>
                    </a:ext>
                  </a:extLst>
                </a:gridCol>
                <a:gridCol w="2868135">
                  <a:extLst>
                    <a:ext uri="{9D8B030D-6E8A-4147-A177-3AD203B41FA5}">
                      <a16:colId xmlns:a16="http://schemas.microsoft.com/office/drawing/2014/main" val="519419751"/>
                    </a:ext>
                  </a:extLst>
                </a:gridCol>
                <a:gridCol w="2000811">
                  <a:extLst>
                    <a:ext uri="{9D8B030D-6E8A-4147-A177-3AD203B41FA5}">
                      <a16:colId xmlns:a16="http://schemas.microsoft.com/office/drawing/2014/main" val="3105885113"/>
                    </a:ext>
                  </a:extLst>
                </a:gridCol>
              </a:tblGrid>
              <a:tr h="54516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Author </a:t>
                      </a:r>
                    </a:p>
                  </a:txBody>
                  <a:tcPr marL="19944" marR="19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"/>
                        </a:spcAft>
                      </a:pPr>
                      <a:r>
                        <a:rPr lang="fr-FR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Treatment prior to irradiation</a:t>
                      </a:r>
                    </a:p>
                  </a:txBody>
                  <a:tcPr marL="19944" marR="19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"/>
                        </a:spcAft>
                      </a:pPr>
                      <a:r>
                        <a:rPr lang="fr-FR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G(H</a:t>
                      </a:r>
                      <a:r>
                        <a:rPr lang="fr-FR" sz="1600" b="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fr-FR" sz="1600" b="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100"/>
                        </a:spcAft>
                      </a:pPr>
                      <a:r>
                        <a:rPr lang="fr-FR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(mol.J</a:t>
                      </a:r>
                      <a:r>
                        <a:rPr lang="fr-FR" sz="1600" b="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fr-FR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fr-FR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 </a:t>
                      </a:r>
                      <a:r>
                        <a:rPr lang="fr-FR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fr-FR" sz="1600" b="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fr-FR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944" marR="19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14242"/>
                  </a:ext>
                </a:extLst>
              </a:tr>
              <a:tr h="218617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fr-FR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Yin et al (2019)</a:t>
                      </a:r>
                    </a:p>
                  </a:txBody>
                  <a:tcPr marL="25785" marR="25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fr-FR" sz="16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*R.H. = 30%.</a:t>
                      </a:r>
                      <a:endParaRPr lang="fr-FR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785" marR="25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3.6</a:t>
                      </a:r>
                    </a:p>
                  </a:txBody>
                  <a:tcPr marL="25785" marR="25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845651"/>
                  </a:ext>
                </a:extLst>
              </a:tr>
              <a:tr h="400324">
                <a:tc vMerge="1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85" marR="25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fr-FR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Lyophilization</a:t>
                      </a:r>
                    </a:p>
                  </a:txBody>
                  <a:tcPr marL="25785" marR="25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3.3</a:t>
                      </a:r>
                    </a:p>
                  </a:txBody>
                  <a:tcPr marL="25785" marR="25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413533"/>
                  </a:ext>
                </a:extLst>
              </a:tr>
              <a:tr h="21214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r-FR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 </a:t>
                      </a:r>
                      <a:r>
                        <a:rPr lang="fr-FR" sz="16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Caër </a:t>
                      </a:r>
                      <a:r>
                        <a:rPr lang="fr-FR" sz="1600" b="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et al.</a:t>
                      </a:r>
                      <a:endParaRPr lang="fr-FR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r-FR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(2017) </a:t>
                      </a:r>
                    </a:p>
                  </a:txBody>
                  <a:tcPr marL="25785" marR="25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8444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 = 110°C + R.H. = 11%</a:t>
                      </a:r>
                      <a:endParaRPr lang="fr-FR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785" marR="25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1.3 – 2.3</a:t>
                      </a:r>
                    </a:p>
                  </a:txBody>
                  <a:tcPr marL="25785" marR="25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717007"/>
                  </a:ext>
                </a:extLst>
              </a:tr>
              <a:tr h="370389">
                <a:tc vMerge="1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85" marR="25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8444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 = 110°C + R.H. = 0% (0°C)</a:t>
                      </a:r>
                      <a:endParaRPr lang="fr-FR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785" marR="25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fr-FR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 – 0.5</a:t>
                      </a:r>
                    </a:p>
                  </a:txBody>
                  <a:tcPr marL="25785" marR="25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707722"/>
                  </a:ext>
                </a:extLst>
              </a:tr>
              <a:tr h="326780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fr-FR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Ishikawa et al (2019)</a:t>
                      </a:r>
                    </a:p>
                  </a:txBody>
                  <a:tcPr marL="25785" marR="25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fr-FR" sz="16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 = 40°C</a:t>
                      </a:r>
                      <a:endParaRPr lang="fr-FR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785" marR="25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fr-FR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1.4</a:t>
                      </a:r>
                    </a:p>
                  </a:txBody>
                  <a:tcPr marL="25785" marR="25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17409"/>
                  </a:ext>
                </a:extLst>
              </a:tr>
              <a:tr h="168809">
                <a:tc vMerge="1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85" marR="25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fr-FR" sz="16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 = 120°C</a:t>
                      </a:r>
                      <a:endParaRPr lang="fr-FR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785" marR="25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fr-FR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25785" marR="257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144784"/>
                  </a:ext>
                </a:extLst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1323769" y="6124972"/>
            <a:ext cx="2623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* Relative humidity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828788" y="3060487"/>
            <a:ext cx="5094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Measuring </a:t>
            </a:r>
            <a:r>
              <a:rPr lang="fr-F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radiolytic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yields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 on cement paste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102278" y="4315730"/>
            <a:ext cx="3920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chemeClr val="bg2">
                  <a:lumMod val="90000"/>
                </a:schemeClr>
              </a:buClr>
              <a:buFont typeface="Wingdings" panose="05000000000000000000" pitchFamily="2" charset="2"/>
              <a:buChar char="q"/>
            </a:pPr>
            <a:r>
              <a:rPr lang="fr-FR" sz="18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Irradiation with free water</a:t>
            </a:r>
          </a:p>
          <a:p>
            <a:pPr algn="l"/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fr-FR" sz="18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Attempt to remove adsorbed water</a:t>
            </a:r>
          </a:p>
        </p:txBody>
      </p:sp>
    </p:spTree>
    <p:extLst>
      <p:ext uri="{BB962C8B-B14F-4D97-AF65-F5344CB8AC3E}">
        <p14:creationId xmlns:p14="http://schemas.microsoft.com/office/powerpoint/2010/main" val="2040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18"/>
    </mc:Choice>
    <mc:Fallback xmlns:a16="http://schemas.microsoft.com/office/drawing/2014/main" xmlns:a14="http://schemas.microsoft.com/office/drawing/2010/main" xmlns="">
      <p:transition spd="slow" advTm="7091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phique 10"/>
          <p:cNvGraphicFramePr>
            <a:graphicFrameLocks/>
          </p:cNvGraphicFramePr>
          <p:nvPr/>
        </p:nvGraphicFramePr>
        <p:xfrm>
          <a:off x="511187" y="2078555"/>
          <a:ext cx="6174114" cy="4148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6" name="Groupe 75"/>
          <p:cNvGrpSpPr/>
          <p:nvPr/>
        </p:nvGrpSpPr>
        <p:grpSpPr>
          <a:xfrm>
            <a:off x="3626209" y="3951174"/>
            <a:ext cx="4206037" cy="1906784"/>
            <a:chOff x="3885139" y="4230182"/>
            <a:chExt cx="4356984" cy="1911344"/>
          </a:xfrm>
        </p:grpSpPr>
        <p:sp>
          <p:nvSpPr>
            <p:cNvPr id="12" name="ZoneTexte 11"/>
            <p:cNvSpPr txBox="1"/>
            <p:nvPr/>
          </p:nvSpPr>
          <p:spPr>
            <a:xfrm>
              <a:off x="5273943" y="5555352"/>
              <a:ext cx="2968180" cy="586174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Very low activity (VLA)</a:t>
              </a:r>
            </a:p>
            <a:p>
              <a:pPr algn="l"/>
              <a:r>
                <a:rPr lang="fr-F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Radioactivity: 0.0004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885139" y="4230182"/>
              <a:ext cx="1058267" cy="370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35.9 %</a:t>
              </a:r>
            </a:p>
          </p:txBody>
        </p:sp>
      </p:grpSp>
      <p:grpSp>
        <p:nvGrpSpPr>
          <p:cNvPr id="77" name="Groupe 76"/>
          <p:cNvGrpSpPr/>
          <p:nvPr/>
        </p:nvGrpSpPr>
        <p:grpSpPr>
          <a:xfrm>
            <a:off x="1034775" y="1659854"/>
            <a:ext cx="5182867" cy="1498448"/>
            <a:chOff x="1136100" y="1759139"/>
            <a:chExt cx="5368872" cy="1502032"/>
          </a:xfrm>
        </p:grpSpPr>
        <p:sp>
          <p:nvSpPr>
            <p:cNvPr id="13" name="ZoneTexte 12"/>
            <p:cNvSpPr txBox="1"/>
            <p:nvPr/>
          </p:nvSpPr>
          <p:spPr>
            <a:xfrm>
              <a:off x="2613751" y="2890956"/>
              <a:ext cx="1058267" cy="370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55.7 %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136100" y="1759139"/>
              <a:ext cx="5368872" cy="586174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Low and medium activity short-</a:t>
              </a:r>
              <a:r>
                <a:rPr lang="fr-FR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lived</a:t>
              </a:r>
              <a:r>
                <a:rPr lang="fr-F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l"/>
              <a:r>
                <a:rPr lang="fr-FR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Radioactivity</a:t>
              </a:r>
              <a:r>
                <a:rPr lang="fr-F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: 0.12</a:t>
              </a:r>
            </a:p>
          </p:txBody>
        </p:sp>
      </p:grpSp>
      <p:grpSp>
        <p:nvGrpSpPr>
          <p:cNvPr id="81" name="Groupe 80"/>
          <p:cNvGrpSpPr/>
          <p:nvPr/>
        </p:nvGrpSpPr>
        <p:grpSpPr>
          <a:xfrm>
            <a:off x="4966898" y="1772845"/>
            <a:ext cx="6047851" cy="1716391"/>
            <a:chOff x="3231296" y="1849244"/>
            <a:chExt cx="6264899" cy="1720498"/>
          </a:xfrm>
        </p:grpSpPr>
        <p:sp>
          <p:nvSpPr>
            <p:cNvPr id="18" name="ZoneTexte 17"/>
            <p:cNvSpPr txBox="1"/>
            <p:nvPr/>
          </p:nvSpPr>
          <p:spPr>
            <a:xfrm>
              <a:off x="5395465" y="1849244"/>
              <a:ext cx="4100730" cy="58617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Long-lived low-level activity (LLL-LL)</a:t>
              </a:r>
            </a:p>
            <a:p>
              <a:pPr algn="l"/>
              <a:r>
                <a:rPr lang="fr-F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Radioactivity: 0.01</a:t>
              </a:r>
            </a:p>
          </p:txBody>
        </p:sp>
        <p:grpSp>
          <p:nvGrpSpPr>
            <p:cNvPr id="78" name="Groupe 77"/>
            <p:cNvGrpSpPr/>
            <p:nvPr/>
          </p:nvGrpSpPr>
          <p:grpSpPr>
            <a:xfrm>
              <a:off x="3231296" y="2142331"/>
              <a:ext cx="2164170" cy="1427411"/>
              <a:chOff x="3231296" y="2142331"/>
              <a:chExt cx="2164170" cy="1427411"/>
            </a:xfrm>
          </p:grpSpPr>
          <p:sp>
            <p:nvSpPr>
              <p:cNvPr id="16" name="ZoneTexte 15"/>
              <p:cNvSpPr txBox="1"/>
              <p:nvPr/>
            </p:nvSpPr>
            <p:spPr>
              <a:xfrm>
                <a:off x="3231296" y="3230378"/>
                <a:ext cx="965415" cy="339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fr-FR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5.9 %</a:t>
                </a:r>
              </a:p>
            </p:txBody>
          </p:sp>
          <p:cxnSp>
            <p:nvCxnSpPr>
              <p:cNvPr id="25" name="Connecteur en angle 24"/>
              <p:cNvCxnSpPr>
                <a:stCxn id="18" idx="1"/>
                <a:endCxn id="16" idx="3"/>
              </p:cNvCxnSpPr>
              <p:nvPr/>
            </p:nvCxnSpPr>
            <p:spPr>
              <a:xfrm rot="10800000" flipV="1">
                <a:off x="4196712" y="2142331"/>
                <a:ext cx="1198754" cy="1257728"/>
              </a:xfrm>
              <a:prstGeom prst="bentConnector3">
                <a:avLst>
                  <a:gd name="adj1" fmla="val 50000"/>
                </a:avLst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9" name="Groupe 78"/>
          <p:cNvGrpSpPr/>
          <p:nvPr/>
        </p:nvGrpSpPr>
        <p:grpSpPr>
          <a:xfrm>
            <a:off x="5736939" y="2650006"/>
            <a:ext cx="5886432" cy="1056422"/>
            <a:chOff x="6089211" y="2595147"/>
            <a:chExt cx="5211591" cy="1058951"/>
          </a:xfrm>
        </p:grpSpPr>
        <p:sp>
          <p:nvSpPr>
            <p:cNvPr id="19" name="ZoneTexte 18"/>
            <p:cNvSpPr txBox="1"/>
            <p:nvPr/>
          </p:nvSpPr>
          <p:spPr>
            <a:xfrm>
              <a:off x="7839323" y="2595147"/>
              <a:ext cx="3461479" cy="586175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Long-lived average activity (LLA) </a:t>
              </a:r>
            </a:p>
            <a:p>
              <a:pPr algn="l"/>
              <a:r>
                <a:rPr lang="fr-F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Radioactivity: 2.7</a:t>
              </a:r>
            </a:p>
          </p:txBody>
        </p:sp>
        <p:cxnSp>
          <p:nvCxnSpPr>
            <p:cNvPr id="36" name="Connecteur droit 35"/>
            <p:cNvCxnSpPr>
              <a:endCxn id="37" idx="1"/>
            </p:cNvCxnSpPr>
            <p:nvPr/>
          </p:nvCxnSpPr>
          <p:spPr>
            <a:xfrm>
              <a:off x="6089211" y="3484416"/>
              <a:ext cx="86175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/>
            <p:cNvSpPr txBox="1"/>
            <p:nvPr/>
          </p:nvSpPr>
          <p:spPr>
            <a:xfrm>
              <a:off x="6950969" y="3314734"/>
              <a:ext cx="724020" cy="339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2.2%</a:t>
              </a:r>
            </a:p>
          </p:txBody>
        </p:sp>
      </p:grpSp>
      <p:grpSp>
        <p:nvGrpSpPr>
          <p:cNvPr id="80" name="Groupe 79"/>
          <p:cNvGrpSpPr/>
          <p:nvPr/>
        </p:nvGrpSpPr>
        <p:grpSpPr>
          <a:xfrm>
            <a:off x="5841597" y="3716481"/>
            <a:ext cx="4841836" cy="604027"/>
            <a:chOff x="4218556" y="4434778"/>
            <a:chExt cx="5101453" cy="605472"/>
          </a:xfrm>
        </p:grpSpPr>
        <p:sp>
          <p:nvSpPr>
            <p:cNvPr id="20" name="ZoneTexte 19"/>
            <p:cNvSpPr txBox="1"/>
            <p:nvPr/>
          </p:nvSpPr>
          <p:spPr>
            <a:xfrm>
              <a:off x="6819539" y="4454076"/>
              <a:ext cx="2500470" cy="58617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High activity (HA)</a:t>
              </a:r>
            </a:p>
            <a:p>
              <a:pPr algn="l"/>
              <a:r>
                <a:rPr lang="fr-F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Radioactivity: 97.2</a:t>
              </a: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5407567" y="4576579"/>
              <a:ext cx="717887" cy="339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0.2%</a:t>
              </a:r>
            </a:p>
          </p:txBody>
        </p:sp>
        <p:cxnSp>
          <p:nvCxnSpPr>
            <p:cNvPr id="54" name="Connecteur en angle 53"/>
            <p:cNvCxnSpPr>
              <a:stCxn id="42" idx="1"/>
            </p:cNvCxnSpPr>
            <p:nvPr/>
          </p:nvCxnSpPr>
          <p:spPr>
            <a:xfrm rot="10800000">
              <a:off x="4218556" y="4434778"/>
              <a:ext cx="1189012" cy="311484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>
              <a:stCxn id="20" idx="1"/>
              <a:endCxn id="42" idx="3"/>
            </p:cNvCxnSpPr>
            <p:nvPr/>
          </p:nvCxnSpPr>
          <p:spPr>
            <a:xfrm flipH="1" flipV="1">
              <a:off x="6125454" y="4746261"/>
              <a:ext cx="694086" cy="90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ZoneTexte 21"/>
          <p:cNvSpPr txBox="1"/>
          <p:nvPr/>
        </p:nvSpPr>
        <p:spPr>
          <a:xfrm>
            <a:off x="1321818" y="6105810"/>
            <a:ext cx="4415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Breakdown of radioactive waste by volume</a:t>
            </a:r>
          </a:p>
        </p:txBody>
      </p:sp>
      <p:sp>
        <p:nvSpPr>
          <p:cNvPr id="32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Several types of radioactive waste classified by activity and lifetime</a:t>
            </a:r>
          </a:p>
        </p:txBody>
      </p:sp>
      <p:cxnSp>
        <p:nvCxnSpPr>
          <p:cNvPr id="48" name="Connecteur en angle 47"/>
          <p:cNvCxnSpPr>
            <a:stCxn id="19" idx="1"/>
            <a:endCxn id="37" idx="3"/>
          </p:cNvCxnSpPr>
          <p:nvPr/>
        </p:nvCxnSpPr>
        <p:spPr>
          <a:xfrm rot="10800000" flipV="1">
            <a:off x="7244967" y="3065505"/>
            <a:ext cx="468703" cy="471646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8065008" y="4765351"/>
            <a:ext cx="4042112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fr-FR" sz="1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life (less than 300 years): surface storage</a:t>
            </a:r>
          </a:p>
          <a:p>
            <a:pPr algn="l"/>
            <a:endParaRPr lang="fr-FR" sz="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fr-FR" sz="1800" b="1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life (several hundred thousand years): deep disposal</a:t>
            </a:r>
          </a:p>
        </p:txBody>
      </p:sp>
      <p:cxnSp>
        <p:nvCxnSpPr>
          <p:cNvPr id="33" name="Connecteur en angle 32"/>
          <p:cNvCxnSpPr>
            <a:endCxn id="12" idx="0"/>
          </p:cNvCxnSpPr>
          <p:nvPr/>
        </p:nvCxnSpPr>
        <p:spPr>
          <a:xfrm>
            <a:off x="5102117" y="4848516"/>
            <a:ext cx="1297455" cy="424666"/>
          </a:xfrm>
          <a:prstGeom prst="bentConnector2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>
            <a:stCxn id="17" idx="2"/>
          </p:cNvCxnSpPr>
          <p:nvPr/>
        </p:nvCxnSpPr>
        <p:spPr>
          <a:xfrm flipH="1">
            <a:off x="3626208" y="2244629"/>
            <a:ext cx="1" cy="51731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orme libre 33"/>
          <p:cNvSpPr/>
          <p:nvPr/>
        </p:nvSpPr>
        <p:spPr>
          <a:xfrm rot="21374012">
            <a:off x="7132791" y="2510642"/>
            <a:ext cx="4912064" cy="1017829"/>
          </a:xfrm>
          <a:custGeom>
            <a:avLst/>
            <a:gdLst>
              <a:gd name="connsiteX0" fmla="*/ 2686929 w 3496926"/>
              <a:gd name="connsiteY0" fmla="*/ 147711 h 1209821"/>
              <a:gd name="connsiteX1" fmla="*/ 2518117 w 3496926"/>
              <a:gd name="connsiteY1" fmla="*/ 140677 h 1209821"/>
              <a:gd name="connsiteX2" fmla="*/ 2426677 w 3496926"/>
              <a:gd name="connsiteY2" fmla="*/ 126609 h 1209821"/>
              <a:gd name="connsiteX3" fmla="*/ 2377440 w 3496926"/>
              <a:gd name="connsiteY3" fmla="*/ 112541 h 1209821"/>
              <a:gd name="connsiteX4" fmla="*/ 2194560 w 3496926"/>
              <a:gd name="connsiteY4" fmla="*/ 84406 h 1209821"/>
              <a:gd name="connsiteX5" fmla="*/ 2124222 w 3496926"/>
              <a:gd name="connsiteY5" fmla="*/ 63304 h 1209821"/>
              <a:gd name="connsiteX6" fmla="*/ 2067951 w 3496926"/>
              <a:gd name="connsiteY6" fmla="*/ 56271 h 1209821"/>
              <a:gd name="connsiteX7" fmla="*/ 2004646 w 3496926"/>
              <a:gd name="connsiteY7" fmla="*/ 49237 h 1209821"/>
              <a:gd name="connsiteX8" fmla="*/ 1920240 w 3496926"/>
              <a:gd name="connsiteY8" fmla="*/ 42203 h 1209821"/>
              <a:gd name="connsiteX9" fmla="*/ 1828800 w 3496926"/>
              <a:gd name="connsiteY9" fmla="*/ 28135 h 1209821"/>
              <a:gd name="connsiteX10" fmla="*/ 1308295 w 3496926"/>
              <a:gd name="connsiteY10" fmla="*/ 14068 h 1209821"/>
              <a:gd name="connsiteX11" fmla="*/ 1005840 w 3496926"/>
              <a:gd name="connsiteY11" fmla="*/ 0 h 1209821"/>
              <a:gd name="connsiteX12" fmla="*/ 668215 w 3496926"/>
              <a:gd name="connsiteY12" fmla="*/ 7034 h 1209821"/>
              <a:gd name="connsiteX13" fmla="*/ 626012 w 3496926"/>
              <a:gd name="connsiteY13" fmla="*/ 21101 h 1209821"/>
              <a:gd name="connsiteX14" fmla="*/ 576775 w 3496926"/>
              <a:gd name="connsiteY14" fmla="*/ 28135 h 1209821"/>
              <a:gd name="connsiteX15" fmla="*/ 492369 w 3496926"/>
              <a:gd name="connsiteY15" fmla="*/ 63304 h 1209821"/>
              <a:gd name="connsiteX16" fmla="*/ 422031 w 3496926"/>
              <a:gd name="connsiteY16" fmla="*/ 77372 h 1209821"/>
              <a:gd name="connsiteX17" fmla="*/ 393895 w 3496926"/>
              <a:gd name="connsiteY17" fmla="*/ 84406 h 1209821"/>
              <a:gd name="connsiteX18" fmla="*/ 358726 w 3496926"/>
              <a:gd name="connsiteY18" fmla="*/ 91440 h 1209821"/>
              <a:gd name="connsiteX19" fmla="*/ 288388 w 3496926"/>
              <a:gd name="connsiteY19" fmla="*/ 133643 h 1209821"/>
              <a:gd name="connsiteX20" fmla="*/ 267286 w 3496926"/>
              <a:gd name="connsiteY20" fmla="*/ 154744 h 1209821"/>
              <a:gd name="connsiteX21" fmla="*/ 218049 w 3496926"/>
              <a:gd name="connsiteY21" fmla="*/ 189914 h 1209821"/>
              <a:gd name="connsiteX22" fmla="*/ 147711 w 3496926"/>
              <a:gd name="connsiteY22" fmla="*/ 232117 h 1209821"/>
              <a:gd name="connsiteX23" fmla="*/ 126609 w 3496926"/>
              <a:gd name="connsiteY23" fmla="*/ 253218 h 1209821"/>
              <a:gd name="connsiteX24" fmla="*/ 98474 w 3496926"/>
              <a:gd name="connsiteY24" fmla="*/ 274320 h 1209821"/>
              <a:gd name="connsiteX25" fmla="*/ 21102 w 3496926"/>
              <a:gd name="connsiteY25" fmla="*/ 351692 h 1209821"/>
              <a:gd name="connsiteX26" fmla="*/ 0 w 3496926"/>
              <a:gd name="connsiteY26" fmla="*/ 414997 h 1209821"/>
              <a:gd name="connsiteX27" fmla="*/ 35169 w 3496926"/>
              <a:gd name="connsiteY27" fmla="*/ 541606 h 1209821"/>
              <a:gd name="connsiteX28" fmla="*/ 49237 w 3496926"/>
              <a:gd name="connsiteY28" fmla="*/ 569741 h 1209821"/>
              <a:gd name="connsiteX29" fmla="*/ 70339 w 3496926"/>
              <a:gd name="connsiteY29" fmla="*/ 590843 h 1209821"/>
              <a:gd name="connsiteX30" fmla="*/ 133643 w 3496926"/>
              <a:gd name="connsiteY30" fmla="*/ 654148 h 1209821"/>
              <a:gd name="connsiteX31" fmla="*/ 225083 w 3496926"/>
              <a:gd name="connsiteY31" fmla="*/ 703384 h 1209821"/>
              <a:gd name="connsiteX32" fmla="*/ 288388 w 3496926"/>
              <a:gd name="connsiteY32" fmla="*/ 745588 h 1209821"/>
              <a:gd name="connsiteX33" fmla="*/ 337625 w 3496926"/>
              <a:gd name="connsiteY33" fmla="*/ 766689 h 1209821"/>
              <a:gd name="connsiteX34" fmla="*/ 400929 w 3496926"/>
              <a:gd name="connsiteY34" fmla="*/ 808892 h 1209821"/>
              <a:gd name="connsiteX35" fmla="*/ 555674 w 3496926"/>
              <a:gd name="connsiteY35" fmla="*/ 893298 h 1209821"/>
              <a:gd name="connsiteX36" fmla="*/ 829994 w 3496926"/>
              <a:gd name="connsiteY36" fmla="*/ 984738 h 1209821"/>
              <a:gd name="connsiteX37" fmla="*/ 1019908 w 3496926"/>
              <a:gd name="connsiteY37" fmla="*/ 1026941 h 1209821"/>
              <a:gd name="connsiteX38" fmla="*/ 1223889 w 3496926"/>
              <a:gd name="connsiteY38" fmla="*/ 1041009 h 1209821"/>
              <a:gd name="connsiteX39" fmla="*/ 1315329 w 3496926"/>
              <a:gd name="connsiteY39" fmla="*/ 1055077 h 1209821"/>
              <a:gd name="connsiteX40" fmla="*/ 1413803 w 3496926"/>
              <a:gd name="connsiteY40" fmla="*/ 1083212 h 1209821"/>
              <a:gd name="connsiteX41" fmla="*/ 1589649 w 3496926"/>
              <a:gd name="connsiteY41" fmla="*/ 1097280 h 1209821"/>
              <a:gd name="connsiteX42" fmla="*/ 1667022 w 3496926"/>
              <a:gd name="connsiteY42" fmla="*/ 1118381 h 1209821"/>
              <a:gd name="connsiteX43" fmla="*/ 2046849 w 3496926"/>
              <a:gd name="connsiteY43" fmla="*/ 1160584 h 1209821"/>
              <a:gd name="connsiteX44" fmla="*/ 2166425 w 3496926"/>
              <a:gd name="connsiteY44" fmla="*/ 1174652 h 1209821"/>
              <a:gd name="connsiteX45" fmla="*/ 2489982 w 3496926"/>
              <a:gd name="connsiteY45" fmla="*/ 1188720 h 1209821"/>
              <a:gd name="connsiteX46" fmla="*/ 2595489 w 3496926"/>
              <a:gd name="connsiteY46" fmla="*/ 1209821 h 1209821"/>
              <a:gd name="connsiteX47" fmla="*/ 3031588 w 3496926"/>
              <a:gd name="connsiteY47" fmla="*/ 1195754 h 1209821"/>
              <a:gd name="connsiteX48" fmla="*/ 3115994 w 3496926"/>
              <a:gd name="connsiteY48" fmla="*/ 1167618 h 1209821"/>
              <a:gd name="connsiteX49" fmla="*/ 3144129 w 3496926"/>
              <a:gd name="connsiteY49" fmla="*/ 1160584 h 1209821"/>
              <a:gd name="connsiteX50" fmla="*/ 3235569 w 3496926"/>
              <a:gd name="connsiteY50" fmla="*/ 1118381 h 1209821"/>
              <a:gd name="connsiteX51" fmla="*/ 3263705 w 3496926"/>
              <a:gd name="connsiteY51" fmla="*/ 1111348 h 1209821"/>
              <a:gd name="connsiteX52" fmla="*/ 3291840 w 3496926"/>
              <a:gd name="connsiteY52" fmla="*/ 1090246 h 1209821"/>
              <a:gd name="connsiteX53" fmla="*/ 3348111 w 3496926"/>
              <a:gd name="connsiteY53" fmla="*/ 1076178 h 1209821"/>
              <a:gd name="connsiteX54" fmla="*/ 3376246 w 3496926"/>
              <a:gd name="connsiteY54" fmla="*/ 1055077 h 1209821"/>
              <a:gd name="connsiteX55" fmla="*/ 3411415 w 3496926"/>
              <a:gd name="connsiteY55" fmla="*/ 1041009 h 1209821"/>
              <a:gd name="connsiteX56" fmla="*/ 3474720 w 3496926"/>
              <a:gd name="connsiteY56" fmla="*/ 977704 h 1209821"/>
              <a:gd name="connsiteX57" fmla="*/ 3460652 w 3496926"/>
              <a:gd name="connsiteY57" fmla="*/ 731520 h 1209821"/>
              <a:gd name="connsiteX58" fmla="*/ 3446585 w 3496926"/>
              <a:gd name="connsiteY58" fmla="*/ 689317 h 1209821"/>
              <a:gd name="connsiteX59" fmla="*/ 3355145 w 3496926"/>
              <a:gd name="connsiteY59" fmla="*/ 548640 h 1209821"/>
              <a:gd name="connsiteX60" fmla="*/ 3298874 w 3496926"/>
              <a:gd name="connsiteY60" fmla="*/ 450166 h 1209821"/>
              <a:gd name="connsiteX61" fmla="*/ 3277772 w 3496926"/>
              <a:gd name="connsiteY61" fmla="*/ 407963 h 1209821"/>
              <a:gd name="connsiteX62" fmla="*/ 3235569 w 3496926"/>
              <a:gd name="connsiteY62" fmla="*/ 358726 h 1209821"/>
              <a:gd name="connsiteX63" fmla="*/ 3221502 w 3496926"/>
              <a:gd name="connsiteY63" fmla="*/ 337624 h 1209821"/>
              <a:gd name="connsiteX64" fmla="*/ 3165231 w 3496926"/>
              <a:gd name="connsiteY64" fmla="*/ 281354 h 1209821"/>
              <a:gd name="connsiteX65" fmla="*/ 3130062 w 3496926"/>
              <a:gd name="connsiteY65" fmla="*/ 218049 h 1209821"/>
              <a:gd name="connsiteX66" fmla="*/ 3066757 w 3496926"/>
              <a:gd name="connsiteY66" fmla="*/ 182880 h 1209821"/>
              <a:gd name="connsiteX67" fmla="*/ 3045655 w 3496926"/>
              <a:gd name="connsiteY67" fmla="*/ 161778 h 1209821"/>
              <a:gd name="connsiteX68" fmla="*/ 3010486 w 3496926"/>
              <a:gd name="connsiteY68" fmla="*/ 147711 h 1209821"/>
              <a:gd name="connsiteX69" fmla="*/ 2919046 w 3496926"/>
              <a:gd name="connsiteY69" fmla="*/ 126609 h 1209821"/>
              <a:gd name="connsiteX70" fmla="*/ 2883877 w 3496926"/>
              <a:gd name="connsiteY70" fmla="*/ 119575 h 1209821"/>
              <a:gd name="connsiteX71" fmla="*/ 2785403 w 3496926"/>
              <a:gd name="connsiteY71" fmla="*/ 105508 h 1209821"/>
              <a:gd name="connsiteX72" fmla="*/ 2750234 w 3496926"/>
              <a:gd name="connsiteY72" fmla="*/ 91440 h 120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3496926" h="1209821">
                <a:moveTo>
                  <a:pt x="2686929" y="147711"/>
                </a:moveTo>
                <a:cubicBezTo>
                  <a:pt x="2630658" y="145366"/>
                  <a:pt x="2574320" y="144303"/>
                  <a:pt x="2518117" y="140677"/>
                </a:cubicBezTo>
                <a:cubicBezTo>
                  <a:pt x="2510862" y="140209"/>
                  <a:pt x="2436975" y="128985"/>
                  <a:pt x="2426677" y="126609"/>
                </a:cubicBezTo>
                <a:cubicBezTo>
                  <a:pt x="2410045" y="122771"/>
                  <a:pt x="2394249" y="115507"/>
                  <a:pt x="2377440" y="112541"/>
                </a:cubicBezTo>
                <a:cubicBezTo>
                  <a:pt x="2183339" y="78289"/>
                  <a:pt x="2469218" y="147790"/>
                  <a:pt x="2194560" y="84406"/>
                </a:cubicBezTo>
                <a:cubicBezTo>
                  <a:pt x="2170708" y="78902"/>
                  <a:pt x="2148118" y="68614"/>
                  <a:pt x="2124222" y="63304"/>
                </a:cubicBezTo>
                <a:cubicBezTo>
                  <a:pt x="2105769" y="59203"/>
                  <a:pt x="2086724" y="58480"/>
                  <a:pt x="2067951" y="56271"/>
                </a:cubicBezTo>
                <a:lnTo>
                  <a:pt x="2004646" y="49237"/>
                </a:lnTo>
                <a:cubicBezTo>
                  <a:pt x="1976540" y="46560"/>
                  <a:pt x="1948272" y="45567"/>
                  <a:pt x="1920240" y="42203"/>
                </a:cubicBezTo>
                <a:cubicBezTo>
                  <a:pt x="1889621" y="38529"/>
                  <a:pt x="1859606" y="29551"/>
                  <a:pt x="1828800" y="28135"/>
                </a:cubicBezTo>
                <a:cubicBezTo>
                  <a:pt x="1655418" y="20164"/>
                  <a:pt x="1481784" y="19221"/>
                  <a:pt x="1308295" y="14068"/>
                </a:cubicBezTo>
                <a:cubicBezTo>
                  <a:pt x="1131697" y="8823"/>
                  <a:pt x="1151419" y="9099"/>
                  <a:pt x="1005840" y="0"/>
                </a:cubicBezTo>
                <a:cubicBezTo>
                  <a:pt x="893298" y="2345"/>
                  <a:pt x="780608" y="790"/>
                  <a:pt x="668215" y="7034"/>
                </a:cubicBezTo>
                <a:cubicBezTo>
                  <a:pt x="653409" y="7857"/>
                  <a:pt x="640461" y="17767"/>
                  <a:pt x="626012" y="21101"/>
                </a:cubicBezTo>
                <a:cubicBezTo>
                  <a:pt x="609858" y="24829"/>
                  <a:pt x="593187" y="25790"/>
                  <a:pt x="576775" y="28135"/>
                </a:cubicBezTo>
                <a:cubicBezTo>
                  <a:pt x="548640" y="39858"/>
                  <a:pt x="521939" y="55911"/>
                  <a:pt x="492369" y="63304"/>
                </a:cubicBezTo>
                <a:cubicBezTo>
                  <a:pt x="427022" y="79641"/>
                  <a:pt x="508256" y="60127"/>
                  <a:pt x="422031" y="77372"/>
                </a:cubicBezTo>
                <a:cubicBezTo>
                  <a:pt x="412551" y="79268"/>
                  <a:pt x="403332" y="82309"/>
                  <a:pt x="393895" y="84406"/>
                </a:cubicBezTo>
                <a:cubicBezTo>
                  <a:pt x="382225" y="86999"/>
                  <a:pt x="370449" y="89095"/>
                  <a:pt x="358726" y="91440"/>
                </a:cubicBezTo>
                <a:cubicBezTo>
                  <a:pt x="295607" y="154559"/>
                  <a:pt x="370564" y="87990"/>
                  <a:pt x="288388" y="133643"/>
                </a:cubicBezTo>
                <a:cubicBezTo>
                  <a:pt x="279692" y="138474"/>
                  <a:pt x="274839" y="148270"/>
                  <a:pt x="267286" y="154744"/>
                </a:cubicBezTo>
                <a:cubicBezTo>
                  <a:pt x="233998" y="183277"/>
                  <a:pt x="247744" y="167643"/>
                  <a:pt x="218049" y="189914"/>
                </a:cubicBezTo>
                <a:cubicBezTo>
                  <a:pt x="166588" y="228510"/>
                  <a:pt x="202229" y="210309"/>
                  <a:pt x="147711" y="232117"/>
                </a:cubicBezTo>
                <a:cubicBezTo>
                  <a:pt x="140677" y="239151"/>
                  <a:pt x="134162" y="246744"/>
                  <a:pt x="126609" y="253218"/>
                </a:cubicBezTo>
                <a:cubicBezTo>
                  <a:pt x="117708" y="260847"/>
                  <a:pt x="107480" y="266815"/>
                  <a:pt x="98474" y="274320"/>
                </a:cubicBezTo>
                <a:cubicBezTo>
                  <a:pt x="73191" y="295390"/>
                  <a:pt x="38432" y="320497"/>
                  <a:pt x="21102" y="351692"/>
                </a:cubicBezTo>
                <a:cubicBezTo>
                  <a:pt x="9062" y="373365"/>
                  <a:pt x="5795" y="391818"/>
                  <a:pt x="0" y="414997"/>
                </a:cubicBezTo>
                <a:cubicBezTo>
                  <a:pt x="11723" y="457200"/>
                  <a:pt x="21888" y="499867"/>
                  <a:pt x="35169" y="541606"/>
                </a:cubicBezTo>
                <a:cubicBezTo>
                  <a:pt x="38348" y="551598"/>
                  <a:pt x="43142" y="561209"/>
                  <a:pt x="49237" y="569741"/>
                </a:cubicBezTo>
                <a:cubicBezTo>
                  <a:pt x="55019" y="577836"/>
                  <a:pt x="63788" y="583357"/>
                  <a:pt x="70339" y="590843"/>
                </a:cubicBezTo>
                <a:cubicBezTo>
                  <a:pt x="103162" y="628355"/>
                  <a:pt x="91442" y="626014"/>
                  <a:pt x="133643" y="654148"/>
                </a:cubicBezTo>
                <a:cubicBezTo>
                  <a:pt x="213254" y="707222"/>
                  <a:pt x="152062" y="659571"/>
                  <a:pt x="225083" y="703384"/>
                </a:cubicBezTo>
                <a:cubicBezTo>
                  <a:pt x="246830" y="716432"/>
                  <a:pt x="266284" y="733154"/>
                  <a:pt x="288388" y="745588"/>
                </a:cubicBezTo>
                <a:cubicBezTo>
                  <a:pt x="303951" y="754342"/>
                  <a:pt x="322062" y="757935"/>
                  <a:pt x="337625" y="766689"/>
                </a:cubicBezTo>
                <a:cubicBezTo>
                  <a:pt x="359729" y="779122"/>
                  <a:pt x="378997" y="796157"/>
                  <a:pt x="400929" y="808892"/>
                </a:cubicBezTo>
                <a:cubicBezTo>
                  <a:pt x="451741" y="838395"/>
                  <a:pt x="501438" y="870699"/>
                  <a:pt x="555674" y="893298"/>
                </a:cubicBezTo>
                <a:cubicBezTo>
                  <a:pt x="662491" y="937806"/>
                  <a:pt x="694328" y="954590"/>
                  <a:pt x="829994" y="984738"/>
                </a:cubicBezTo>
                <a:cubicBezTo>
                  <a:pt x="893299" y="998806"/>
                  <a:pt x="955213" y="1022479"/>
                  <a:pt x="1019908" y="1026941"/>
                </a:cubicBezTo>
                <a:lnTo>
                  <a:pt x="1223889" y="1041009"/>
                </a:lnTo>
                <a:cubicBezTo>
                  <a:pt x="1254369" y="1045698"/>
                  <a:pt x="1285225" y="1048387"/>
                  <a:pt x="1315329" y="1055077"/>
                </a:cubicBezTo>
                <a:cubicBezTo>
                  <a:pt x="1348654" y="1062483"/>
                  <a:pt x="1380062" y="1078021"/>
                  <a:pt x="1413803" y="1083212"/>
                </a:cubicBezTo>
                <a:cubicBezTo>
                  <a:pt x="1471922" y="1092153"/>
                  <a:pt x="1531034" y="1092591"/>
                  <a:pt x="1589649" y="1097280"/>
                </a:cubicBezTo>
                <a:cubicBezTo>
                  <a:pt x="1615440" y="1104314"/>
                  <a:pt x="1640689" y="1113773"/>
                  <a:pt x="1667022" y="1118381"/>
                </a:cubicBezTo>
                <a:cubicBezTo>
                  <a:pt x="1861874" y="1152480"/>
                  <a:pt x="1860310" y="1142819"/>
                  <a:pt x="2046849" y="1160584"/>
                </a:cubicBezTo>
                <a:cubicBezTo>
                  <a:pt x="2086802" y="1164389"/>
                  <a:pt x="2126467" y="1170906"/>
                  <a:pt x="2166425" y="1174652"/>
                </a:cubicBezTo>
                <a:cubicBezTo>
                  <a:pt x="2266066" y="1183994"/>
                  <a:pt x="2398510" y="1185769"/>
                  <a:pt x="2489982" y="1188720"/>
                </a:cubicBezTo>
                <a:cubicBezTo>
                  <a:pt x="2525151" y="1195754"/>
                  <a:pt x="2559639" y="1208782"/>
                  <a:pt x="2595489" y="1209821"/>
                </a:cubicBezTo>
                <a:lnTo>
                  <a:pt x="3031588" y="1195754"/>
                </a:lnTo>
                <a:cubicBezTo>
                  <a:pt x="3059723" y="1186375"/>
                  <a:pt x="3087687" y="1176464"/>
                  <a:pt x="3115994" y="1167618"/>
                </a:cubicBezTo>
                <a:cubicBezTo>
                  <a:pt x="3125221" y="1164735"/>
                  <a:pt x="3135044" y="1163888"/>
                  <a:pt x="3144129" y="1160584"/>
                </a:cubicBezTo>
                <a:cubicBezTo>
                  <a:pt x="3275765" y="1112717"/>
                  <a:pt x="3117549" y="1165588"/>
                  <a:pt x="3235569" y="1118381"/>
                </a:cubicBezTo>
                <a:cubicBezTo>
                  <a:pt x="3244545" y="1114791"/>
                  <a:pt x="3254326" y="1113692"/>
                  <a:pt x="3263705" y="1111348"/>
                </a:cubicBezTo>
                <a:cubicBezTo>
                  <a:pt x="3273083" y="1104314"/>
                  <a:pt x="3281019" y="1094755"/>
                  <a:pt x="3291840" y="1090246"/>
                </a:cubicBezTo>
                <a:cubicBezTo>
                  <a:pt x="3309687" y="1082810"/>
                  <a:pt x="3348111" y="1076178"/>
                  <a:pt x="3348111" y="1076178"/>
                </a:cubicBezTo>
                <a:cubicBezTo>
                  <a:pt x="3357489" y="1069144"/>
                  <a:pt x="3365998" y="1060770"/>
                  <a:pt x="3376246" y="1055077"/>
                </a:cubicBezTo>
                <a:cubicBezTo>
                  <a:pt x="3387283" y="1048945"/>
                  <a:pt x="3401487" y="1048810"/>
                  <a:pt x="3411415" y="1041009"/>
                </a:cubicBezTo>
                <a:cubicBezTo>
                  <a:pt x="3434880" y="1022572"/>
                  <a:pt x="3474720" y="977704"/>
                  <a:pt x="3474720" y="977704"/>
                </a:cubicBezTo>
                <a:cubicBezTo>
                  <a:pt x="3514207" y="878989"/>
                  <a:pt x="3495716" y="941903"/>
                  <a:pt x="3460652" y="731520"/>
                </a:cubicBezTo>
                <a:cubicBezTo>
                  <a:pt x="3458214" y="716893"/>
                  <a:pt x="3453216" y="702580"/>
                  <a:pt x="3446585" y="689317"/>
                </a:cubicBezTo>
                <a:cubicBezTo>
                  <a:pt x="3401654" y="599454"/>
                  <a:pt x="3404623" y="608014"/>
                  <a:pt x="3355145" y="548640"/>
                </a:cubicBezTo>
                <a:cubicBezTo>
                  <a:pt x="3314113" y="439222"/>
                  <a:pt x="3359208" y="540667"/>
                  <a:pt x="3298874" y="450166"/>
                </a:cubicBezTo>
                <a:cubicBezTo>
                  <a:pt x="3290150" y="437079"/>
                  <a:pt x="3286725" y="420895"/>
                  <a:pt x="3277772" y="407963"/>
                </a:cubicBezTo>
                <a:cubicBezTo>
                  <a:pt x="3265468" y="390190"/>
                  <a:pt x="3249072" y="375606"/>
                  <a:pt x="3235569" y="358726"/>
                </a:cubicBezTo>
                <a:cubicBezTo>
                  <a:pt x="3230288" y="352125"/>
                  <a:pt x="3227189" y="343879"/>
                  <a:pt x="3221502" y="337624"/>
                </a:cubicBezTo>
                <a:cubicBezTo>
                  <a:pt x="3203659" y="317996"/>
                  <a:pt x="3178113" y="304542"/>
                  <a:pt x="3165231" y="281354"/>
                </a:cubicBezTo>
                <a:cubicBezTo>
                  <a:pt x="3153508" y="260252"/>
                  <a:pt x="3147131" y="235118"/>
                  <a:pt x="3130062" y="218049"/>
                </a:cubicBezTo>
                <a:cubicBezTo>
                  <a:pt x="3112993" y="200980"/>
                  <a:pt x="3086842" y="196270"/>
                  <a:pt x="3066757" y="182880"/>
                </a:cubicBezTo>
                <a:cubicBezTo>
                  <a:pt x="3058480" y="177362"/>
                  <a:pt x="3054091" y="167050"/>
                  <a:pt x="3045655" y="161778"/>
                </a:cubicBezTo>
                <a:cubicBezTo>
                  <a:pt x="3034948" y="155086"/>
                  <a:pt x="3021779" y="153358"/>
                  <a:pt x="3010486" y="147711"/>
                </a:cubicBezTo>
                <a:cubicBezTo>
                  <a:pt x="2952815" y="118876"/>
                  <a:pt x="3045083" y="139213"/>
                  <a:pt x="2919046" y="126609"/>
                </a:cubicBezTo>
                <a:cubicBezTo>
                  <a:pt x="2907323" y="124264"/>
                  <a:pt x="2895712" y="121266"/>
                  <a:pt x="2883877" y="119575"/>
                </a:cubicBezTo>
                <a:cubicBezTo>
                  <a:pt x="2806472" y="108517"/>
                  <a:pt x="2842640" y="118227"/>
                  <a:pt x="2785403" y="105508"/>
                </a:cubicBezTo>
                <a:cubicBezTo>
                  <a:pt x="2755172" y="98790"/>
                  <a:pt x="2763719" y="104925"/>
                  <a:pt x="2750234" y="9144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11407813" y="6531841"/>
            <a:ext cx="431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Types of radioactive waste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715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10"/>
    </mc:Choice>
    <mc:Fallback xmlns:c="http://schemas.openxmlformats.org/drawingml/2006/chart" xmlns="">
      <p:transition spd="slow" advTm="38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26069" y="187267"/>
            <a:ext cx="9680601" cy="397018"/>
          </a:xfrm>
        </p:spPr>
        <p:txBody>
          <a:bodyPr/>
          <a:lstStyle/>
          <a:p>
            <a:r>
              <a:rPr lang="fr-FR" dirty="0"/>
              <a:t>Extrapolation to a real material</a:t>
            </a:r>
          </a:p>
        </p:txBody>
      </p:sp>
      <p:sp>
        <p:nvSpPr>
          <p:cNvPr id="19" name="Espace réservé du contenu 4"/>
          <p:cNvSpPr txBox="1">
            <a:spLocks/>
          </p:cNvSpPr>
          <p:nvPr/>
        </p:nvSpPr>
        <p:spPr>
          <a:xfrm>
            <a:off x="487990" y="1573641"/>
            <a:ext cx="4012092" cy="1329300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</p:spPr>
        <p:txBody>
          <a:bodyPr vert="horz" wrap="square" lIns="127723" tIns="63862" rIns="127723" bIns="63862" rtlCol="0">
            <a:spAutoFit/>
          </a:bodyPr>
          <a:lstStyle>
            <a:lvl1pPr marL="179611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38833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98055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15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57278" indent="-179611" algn="l" defTabSz="7184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9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616499" indent="-179611" algn="l" defTabSz="7184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9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975721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4944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4165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3387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fr-FR" sz="1600" b="0" dirty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b="0" dirty="0">
                <a:solidFill>
                  <a:prstClr val="black"/>
                </a:solidFill>
              </a:rPr>
              <a:t> Portlandite: Ca(OH)</a:t>
            </a:r>
            <a:r>
              <a:rPr lang="fr-FR" b="0" baseline="-25000" dirty="0">
                <a:solidFill>
                  <a:prstClr val="black"/>
                </a:solidFill>
              </a:rPr>
              <a:t>2</a:t>
            </a:r>
            <a:endParaRPr lang="fr-FR" b="0" dirty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fr-FR" b="0" dirty="0">
              <a:solidFill>
                <a:prstClr val="black"/>
              </a:solidFill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942505" y="1397088"/>
            <a:ext cx="3090441" cy="382111"/>
            <a:chOff x="2533744" y="1560752"/>
            <a:chExt cx="3090441" cy="382111"/>
          </a:xfrm>
        </p:grpSpPr>
        <p:sp>
          <p:nvSpPr>
            <p:cNvPr id="21" name="Rectangle à coins arrondis 20"/>
            <p:cNvSpPr/>
            <p:nvPr/>
          </p:nvSpPr>
          <p:spPr>
            <a:xfrm>
              <a:off x="2628006" y="1560752"/>
              <a:ext cx="2901919" cy="38211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2533744" y="1561209"/>
              <a:ext cx="30904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Laboratory materials</a:t>
              </a:r>
            </a:p>
          </p:txBody>
        </p:sp>
      </p:grpSp>
      <p:sp>
        <p:nvSpPr>
          <p:cNvPr id="23" name="Espace réservé du contenu 4"/>
          <p:cNvSpPr txBox="1">
            <a:spLocks/>
          </p:cNvSpPr>
          <p:nvPr/>
        </p:nvSpPr>
        <p:spPr>
          <a:xfrm>
            <a:off x="6626738" y="1179869"/>
            <a:ext cx="5455533" cy="1744798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txBody>
          <a:bodyPr vert="horz" wrap="square" lIns="127723" tIns="63862" rIns="127723" bIns="63862" rtlCol="0">
            <a:spAutoFit/>
          </a:bodyPr>
          <a:lstStyle>
            <a:lvl1pPr marL="179611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38833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98055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15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57278" indent="-179611" algn="l" defTabSz="7184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9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616499" indent="-179611" algn="l" defTabSz="7184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9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975721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4944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4165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3387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fr-FR" sz="1600" b="0" dirty="0">
              <a:solidFill>
                <a:prstClr val="black"/>
              </a:solidFill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fr-FR" b="0" dirty="0">
                <a:solidFill>
                  <a:prstClr val="black"/>
                </a:solidFill>
              </a:rPr>
              <a:t> Radiolysis of </a:t>
            </a:r>
            <a:r>
              <a:rPr lang="fr-FR" b="0" dirty="0" err="1">
                <a:solidFill>
                  <a:prstClr val="black"/>
                </a:solidFill>
              </a:rPr>
              <a:t>solid</a:t>
            </a:r>
            <a:r>
              <a:rPr lang="fr-FR" b="0" dirty="0">
                <a:solidFill>
                  <a:prstClr val="black"/>
                </a:solidFill>
              </a:rPr>
              <a:t> phase and production of H</a:t>
            </a:r>
            <a:r>
              <a:rPr lang="fr-FR" b="0" baseline="-25000" dirty="0">
                <a:solidFill>
                  <a:prstClr val="black"/>
                </a:solidFill>
              </a:rPr>
              <a:t>2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fr-FR" b="0" dirty="0">
                <a:solidFill>
                  <a:prstClr val="black"/>
                </a:solidFill>
              </a:rPr>
              <a:t> Proposition of production mechanisms</a:t>
            </a:r>
            <a:endParaRPr lang="fr-FR" b="0" baseline="-25000" dirty="0">
              <a:solidFill>
                <a:prstClr val="black"/>
              </a:solidFill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fr-FR" b="0" dirty="0">
                <a:solidFill>
                  <a:prstClr val="black"/>
                </a:solidFill>
              </a:rPr>
              <a:t> </a:t>
            </a:r>
            <a:r>
              <a:rPr lang="fr-FR" b="0" dirty="0" err="1">
                <a:solidFill>
                  <a:prstClr val="black"/>
                </a:solidFill>
              </a:rPr>
              <a:t>Portlandite</a:t>
            </a:r>
            <a:r>
              <a:rPr lang="fr-FR" b="0" dirty="0">
                <a:solidFill>
                  <a:prstClr val="black"/>
                </a:solidFill>
              </a:rPr>
              <a:t> stores some of the H</a:t>
            </a:r>
            <a:r>
              <a:rPr lang="fr-FR" b="0" baseline="-25000" dirty="0">
                <a:solidFill>
                  <a:prstClr val="black"/>
                </a:solidFill>
              </a:rPr>
              <a:t>2</a:t>
            </a:r>
            <a:r>
              <a:rPr lang="fr-FR" b="0" dirty="0">
                <a:solidFill>
                  <a:prstClr val="black"/>
                </a:solidFill>
              </a:rPr>
              <a:t> produced</a:t>
            </a:r>
          </a:p>
        </p:txBody>
      </p:sp>
      <p:grpSp>
        <p:nvGrpSpPr>
          <p:cNvPr id="24" name="Groupe 23"/>
          <p:cNvGrpSpPr/>
          <p:nvPr/>
        </p:nvGrpSpPr>
        <p:grpSpPr>
          <a:xfrm>
            <a:off x="8044160" y="973750"/>
            <a:ext cx="2454787" cy="441631"/>
            <a:chOff x="3595191" y="1421454"/>
            <a:chExt cx="1626348" cy="639847"/>
          </a:xfrm>
        </p:grpSpPr>
        <p:sp>
          <p:nvSpPr>
            <p:cNvPr id="25" name="Rectangle à coins arrondis 24"/>
            <p:cNvSpPr/>
            <p:nvPr/>
          </p:nvSpPr>
          <p:spPr>
            <a:xfrm>
              <a:off x="3595191" y="1421454"/>
              <a:ext cx="1626348" cy="639847"/>
            </a:xfrm>
            <a:prstGeom prst="roundRec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3626336" y="1452536"/>
              <a:ext cx="1595203" cy="535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Results</a:t>
              </a:r>
            </a:p>
          </p:txBody>
        </p:sp>
      </p:grpSp>
      <p:sp>
        <p:nvSpPr>
          <p:cNvPr id="27" name="Espace réservé du contenu 1"/>
          <p:cNvSpPr txBox="1">
            <a:spLocks/>
          </p:cNvSpPr>
          <p:nvPr/>
        </p:nvSpPr>
        <p:spPr>
          <a:xfrm>
            <a:off x="1871589" y="3737470"/>
            <a:ext cx="9372484" cy="2114130"/>
          </a:xfrm>
          <a:prstGeom prst="rect">
            <a:avLst/>
          </a:prstGeom>
          <a:noFill/>
        </p:spPr>
        <p:txBody>
          <a:bodyPr vert="horz" wrap="square" lIns="127723" tIns="63862" rIns="127723" bIns="63862" rtlCol="0">
            <a:spAutoFit/>
          </a:bodyPr>
          <a:lstStyle>
            <a:lvl1pPr marL="179611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38833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98055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15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57278" indent="-179611" algn="l" defTabSz="7184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9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616499" indent="-179611" algn="l" defTabSz="7184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9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975721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4944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4165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3387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</a:pPr>
            <a:r>
              <a:rPr lang="fr-FR" dirty="0"/>
              <a:t> Laboratory results are difficult to transpose to an operational context</a:t>
            </a:r>
          </a:p>
          <a:p>
            <a:pPr>
              <a:buClr>
                <a:srgbClr val="C00000"/>
              </a:buClr>
            </a:pPr>
            <a:endParaRPr lang="fr-FR" sz="300" dirty="0"/>
          </a:p>
          <a:p>
            <a:pPr lvl="1">
              <a:buClr>
                <a:srgbClr val="C00000"/>
              </a:buClr>
            </a:pPr>
            <a:r>
              <a:rPr lang="fr-FR" dirty="0"/>
              <a:t> Use of an irradiation source with a more realistic dose rate</a:t>
            </a:r>
          </a:p>
          <a:p>
            <a:pPr lvl="1"/>
            <a:endParaRPr lang="fr-FR" sz="400" dirty="0"/>
          </a:p>
          <a:p>
            <a:pPr lvl="1">
              <a:buClr>
                <a:srgbClr val="C00000"/>
              </a:buClr>
            </a:pPr>
            <a:r>
              <a:rPr lang="fr-FR" dirty="0"/>
              <a:t> How much H</a:t>
            </a:r>
            <a:r>
              <a:rPr lang="fr-FR" baseline="-25000" dirty="0"/>
              <a:t>2</a:t>
            </a:r>
            <a:r>
              <a:rPr lang="fr-FR" dirty="0"/>
              <a:t> should be counted for portlandite?</a:t>
            </a:r>
          </a:p>
          <a:p>
            <a:pPr marL="359222" lvl="1" indent="0">
              <a:buNone/>
            </a:pPr>
            <a:endParaRPr lang="fr-FR" sz="600" dirty="0"/>
          </a:p>
          <a:p>
            <a:pPr lvl="1">
              <a:buClr>
                <a:srgbClr val="C00000"/>
              </a:buClr>
            </a:pPr>
            <a:r>
              <a:rPr lang="fr-FR" dirty="0"/>
              <a:t> Is the portlandite used representative of the portlandite in a cementitious matrix?</a:t>
            </a:r>
          </a:p>
          <a:p>
            <a:pPr marL="359222" lvl="1" indent="0">
              <a:buNone/>
            </a:pPr>
            <a:endParaRPr lang="fr-FR" sz="600" dirty="0"/>
          </a:p>
        </p:txBody>
      </p:sp>
      <p:sp>
        <p:nvSpPr>
          <p:cNvPr id="28" name="Flèche droite 27"/>
          <p:cNvSpPr/>
          <p:nvPr/>
        </p:nvSpPr>
        <p:spPr>
          <a:xfrm>
            <a:off x="4859644" y="2100415"/>
            <a:ext cx="1590858" cy="2546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848033" y="1390204"/>
            <a:ext cx="1614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ALIENOR Accelerator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1407813" y="6531841"/>
            <a:ext cx="431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695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862"/>
    </mc:Choice>
    <mc:Fallback xmlns:a14="http://schemas.microsoft.com/office/drawing/2010/main" xmlns="">
      <p:transition spd="slow" advTm="798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26069" y="187267"/>
            <a:ext cx="9680601" cy="397018"/>
          </a:xfrm>
        </p:spPr>
        <p:txBody>
          <a:bodyPr/>
          <a:lstStyle/>
          <a:p>
            <a:r>
              <a:rPr lang="fr-FR" dirty="0"/>
              <a:t>Influence of dose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6168926" y="1720557"/>
                <a:ext cx="2564757" cy="64633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ALIENOR Accelerator</a:t>
                </a:r>
              </a:p>
              <a:p>
                <a:pPr algn="ctr"/>
                <a:r>
                  <a:rPr lang="fr-F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fr-FR" sz="1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13</a:t>
                </a:r>
                <a:r>
                  <a:rPr lang="fr-F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Gy.h</a:t>
                </a:r>
                <a:r>
                  <a:rPr lang="fr-FR" sz="1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endParaRPr lang="fr-FR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:p14="http://schemas.microsoft.com/office/powerpoint/2010/main"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926" y="1720557"/>
                <a:ext cx="2564757" cy="646331"/>
              </a:xfrm>
              <a:prstGeom prst="rect">
                <a:avLst/>
              </a:prstGeom>
              <a:blipFill>
                <a:blip r:embed="rId2"/>
                <a:stretch>
                  <a:fillRect l="-1188" t="-4717" r="-1425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933425" y="1028292"/>
            <a:ext cx="25990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Operating context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269127" y="1028292"/>
            <a:ext cx="15333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9205250" y="1699443"/>
            <a:ext cx="289029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Gamma source </a:t>
            </a:r>
            <a:r>
              <a:rPr lang="fr-FR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137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  <a:endParaRPr lang="fr-FR" sz="1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270 Gy.h</a:t>
            </a:r>
            <a:r>
              <a:rPr lang="fr-FR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918673" y="2794504"/>
            <a:ext cx="1168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Ca(OH)</a:t>
            </a:r>
            <a:r>
              <a:rPr lang="fr-FR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667556" y="1696894"/>
                <a:ext cx="3274937" cy="64633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Radioactive waste packages</a:t>
                </a:r>
              </a:p>
              <a:p>
                <a:pPr algn="ctr"/>
                <a:r>
                  <a:rPr lang="fr-FR" sz="18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t</a:t>
                </a:r>
                <a:r>
                  <a:rPr lang="fr-FR" sz="1800" baseline="-250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0</a:t>
                </a:r>
                <a:r>
                  <a:rPr lang="fr-FR" sz="18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r>
                      <a:rPr lang="fr-FR" sz="18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10−100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Gy.h</a:t>
                </a:r>
                <a:r>
                  <a:rPr lang="fr-FR" sz="1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56" y="1696894"/>
                <a:ext cx="3274937" cy="646331"/>
              </a:xfrm>
              <a:prstGeom prst="rect">
                <a:avLst/>
              </a:prstGeom>
              <a:blipFill>
                <a:blip r:embed="rId3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eur en angle 21"/>
          <p:cNvCxnSpPr>
            <a:stCxn id="9" idx="1"/>
            <a:endCxn id="6" idx="0"/>
          </p:cNvCxnSpPr>
          <p:nvPr/>
        </p:nvCxnSpPr>
        <p:spPr>
          <a:xfrm rot="10800000" flipV="1">
            <a:off x="7451305" y="1212957"/>
            <a:ext cx="817822" cy="507599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en angle 22"/>
          <p:cNvCxnSpPr>
            <a:stCxn id="9" idx="3"/>
            <a:endCxn id="10" idx="0"/>
          </p:cNvCxnSpPr>
          <p:nvPr/>
        </p:nvCxnSpPr>
        <p:spPr>
          <a:xfrm>
            <a:off x="9802476" y="1212958"/>
            <a:ext cx="847921" cy="486485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8" idx="2"/>
          </p:cNvCxnSpPr>
          <p:nvPr/>
        </p:nvCxnSpPr>
        <p:spPr>
          <a:xfrm flipH="1">
            <a:off x="2232948" y="1397624"/>
            <a:ext cx="1" cy="29927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11407813" y="6531841"/>
            <a:ext cx="431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00" y="3194614"/>
            <a:ext cx="4832724" cy="327992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582503" y="3396924"/>
            <a:ext cx="50408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Molecular hydrogen production follows the same trend regardless of whether the irradiation is done with gamma rays or accelerated electrons;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</a:t>
            </a:r>
            <a:r>
              <a:rPr lang="en-US" sz="1800" b="1" baseline="-250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radiolytic</a:t>
            </a:r>
            <a:r>
              <a:rPr lang="en-US" sz="18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yield is 2 to 3 times higher with gamma irradiation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despite its dose rate being several orders of magnitude lower than that of electron irradiation.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45874" y="2457829"/>
            <a:ext cx="3296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« </a:t>
            </a:r>
            <a:r>
              <a:rPr lang="fr-F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Immediate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 » H</a:t>
            </a:r>
            <a:r>
              <a:rPr lang="fr-FR" sz="1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 production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6355080" y="3194614"/>
            <a:ext cx="5559552" cy="2895290"/>
          </a:xfrm>
          <a:prstGeom prst="round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02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1"/>
    </mc:Choice>
    <mc:Fallback xmlns:a14="http://schemas.microsoft.com/office/drawing/2010/main" xmlns="">
      <p:transition spd="slow" advTm="91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50241" y="888569"/>
            <a:ext cx="11344207" cy="1698632"/>
          </a:xfrm>
        </p:spPr>
        <p:txBody>
          <a:bodyPr/>
          <a:lstStyle/>
          <a:p>
            <a:pPr lvl="0">
              <a:buClr>
                <a:srgbClr val="ACCBF9">
                  <a:lumMod val="25000"/>
                </a:srgbClr>
              </a:buClr>
            </a:pP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err="1">
                <a:solidFill>
                  <a:prstClr val="black"/>
                </a:solidFill>
              </a:rPr>
              <a:t>Modeling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err="1">
                <a:solidFill>
                  <a:prstClr val="black"/>
                </a:solidFill>
              </a:rPr>
              <a:t>delayed</a:t>
            </a:r>
            <a:r>
              <a:rPr lang="fr-FR" dirty="0">
                <a:solidFill>
                  <a:prstClr val="black"/>
                </a:solidFill>
              </a:rPr>
              <a:t> H</a:t>
            </a:r>
            <a:r>
              <a:rPr lang="fr-FR" baseline="-25000" dirty="0">
                <a:solidFill>
                  <a:prstClr val="black"/>
                </a:solidFill>
              </a:rPr>
              <a:t>2 </a:t>
            </a:r>
            <a:r>
              <a:rPr lang="fr-FR" dirty="0">
                <a:solidFill>
                  <a:prstClr val="black"/>
                </a:solidFill>
              </a:rPr>
              <a:t>transport</a:t>
            </a:r>
            <a:endParaRPr lang="fr-FR" baseline="-25000" dirty="0">
              <a:solidFill>
                <a:prstClr val="black"/>
              </a:solidFill>
            </a:endParaRPr>
          </a:p>
          <a:p>
            <a:pPr lvl="0">
              <a:buClr>
                <a:srgbClr val="ACCBF9">
                  <a:lumMod val="25000"/>
                </a:srgbClr>
              </a:buClr>
            </a:pPr>
            <a:r>
              <a:rPr lang="fr-FR" dirty="0">
                <a:solidFill>
                  <a:prstClr val="black"/>
                </a:solidFill>
              </a:rPr>
              <a:t> Determination of portlandite particle size</a:t>
            </a:r>
          </a:p>
          <a:p>
            <a:pPr lvl="1">
              <a:buClr>
                <a:srgbClr val="ACCBF9">
                  <a:lumMod val="50000"/>
                </a:srgbClr>
              </a:buClr>
            </a:pPr>
            <a:r>
              <a:rPr lang="fr-FR" dirty="0">
                <a:solidFill>
                  <a:prstClr val="black"/>
                </a:solidFill>
              </a:rPr>
              <a:t> Observation by TEM (Transmission Electron Microscopy)</a:t>
            </a:r>
          </a:p>
          <a:p>
            <a:pPr lvl="1">
              <a:buClr>
                <a:srgbClr val="ACCBF9">
                  <a:lumMod val="50000"/>
                </a:srgbClr>
              </a:buClr>
            </a:pPr>
            <a:r>
              <a:rPr lang="fr-FR" dirty="0">
                <a:solidFill>
                  <a:prstClr val="black"/>
                </a:solidFill>
              </a:rPr>
              <a:t> Image </a:t>
            </a:r>
            <a:r>
              <a:rPr lang="fr-FR" dirty="0" err="1">
                <a:solidFill>
                  <a:prstClr val="black"/>
                </a:solidFill>
              </a:rPr>
              <a:t>analysis</a:t>
            </a:r>
            <a:r>
              <a:rPr lang="fr-FR" dirty="0">
                <a:solidFill>
                  <a:prstClr val="black"/>
                </a:solidFill>
              </a:rPr>
              <a:t> to obtain particle size distribution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26069" y="39535"/>
            <a:ext cx="9680601" cy="692483"/>
          </a:xfrm>
        </p:spPr>
        <p:txBody>
          <a:bodyPr/>
          <a:lstStyle/>
          <a:p>
            <a:r>
              <a:rPr lang="fr-FR" dirty="0"/>
              <a:t>How much H</a:t>
            </a:r>
            <a:r>
              <a:rPr lang="fr-FR" baseline="-25000" dirty="0"/>
              <a:t>2</a:t>
            </a:r>
            <a:r>
              <a:rPr lang="fr-FR" dirty="0"/>
              <a:t> should be considered in </a:t>
            </a:r>
            <a:r>
              <a:rPr lang="fr-FR" dirty="0" err="1"/>
              <a:t>portlandite</a:t>
            </a:r>
            <a:r>
              <a:rPr lang="fr-FR" dirty="0"/>
              <a:t>? Can </a:t>
            </a:r>
            <a:r>
              <a:rPr lang="fr-FR" dirty="0" err="1"/>
              <a:t>we</a:t>
            </a:r>
            <a:r>
              <a:rPr lang="fr-FR" dirty="0"/>
              <a:t> model H</a:t>
            </a:r>
            <a:r>
              <a:rPr lang="fr-FR" baseline="-25000" dirty="0"/>
              <a:t>2</a:t>
            </a:r>
            <a:r>
              <a:rPr lang="fr-FR" dirty="0"/>
              <a:t> transport?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1407813" y="6531841"/>
            <a:ext cx="431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pic>
        <p:nvPicPr>
          <p:cNvPr id="10" name="Imag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02" y="2795745"/>
            <a:ext cx="3470316" cy="343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90"/>
          <a:stretch/>
        </p:blipFill>
        <p:spPr>
          <a:xfrm>
            <a:off x="7495655" y="2795745"/>
            <a:ext cx="3571892" cy="3695944"/>
          </a:xfrm>
          <a:prstGeom prst="rect">
            <a:avLst/>
          </a:prstGeom>
        </p:spPr>
      </p:pic>
      <p:sp>
        <p:nvSpPr>
          <p:cNvPr id="12" name="Flèche droite 11"/>
          <p:cNvSpPr/>
          <p:nvPr/>
        </p:nvSpPr>
        <p:spPr>
          <a:xfrm>
            <a:off x="5026309" y="4522785"/>
            <a:ext cx="2211049" cy="182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5241675" y="4005523"/>
            <a:ext cx="1641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95785" y="6233419"/>
            <a:ext cx="2971762" cy="258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297237" y="6122357"/>
            <a:ext cx="2770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dirty="0"/>
              <a:t>Radius of the </a:t>
            </a:r>
            <a:r>
              <a:rPr lang="fr-FR" sz="1800" dirty="0" err="1"/>
              <a:t>particles</a:t>
            </a:r>
            <a:r>
              <a:rPr lang="fr-FR" sz="1800" dirty="0"/>
              <a:t> (nm)</a:t>
            </a:r>
          </a:p>
        </p:txBody>
      </p:sp>
      <p:sp>
        <p:nvSpPr>
          <p:cNvPr id="6" name="Rectangle 5"/>
          <p:cNvSpPr/>
          <p:nvPr/>
        </p:nvSpPr>
        <p:spPr>
          <a:xfrm>
            <a:off x="7495655" y="2795745"/>
            <a:ext cx="276745" cy="3326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 rot="16200000">
            <a:off x="6055005" y="4170112"/>
            <a:ext cx="3065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dirty="0" err="1"/>
              <a:t>Number</a:t>
            </a:r>
            <a:r>
              <a:rPr lang="fr-FR" sz="1800" dirty="0"/>
              <a:t> of </a:t>
            </a:r>
            <a:r>
              <a:rPr lang="fr-FR" sz="1800" dirty="0" err="1"/>
              <a:t>detected</a:t>
            </a:r>
            <a:r>
              <a:rPr lang="fr-FR" sz="1800" dirty="0"/>
              <a:t> </a:t>
            </a:r>
            <a:r>
              <a:rPr lang="fr-FR" sz="1800" dirty="0" err="1"/>
              <a:t>particles</a:t>
            </a:r>
            <a:r>
              <a:rPr lang="fr-FR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325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51"/>
    </mc:Choice>
    <mc:Fallback xmlns:a14="http://schemas.microsoft.com/office/drawing/2010/main" xmlns="">
      <p:transition spd="slow" advTm="4235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Deep geological disposal</a:t>
            </a:r>
          </a:p>
        </p:txBody>
      </p:sp>
      <p:pic>
        <p:nvPicPr>
          <p:cNvPr id="6" name="Image 5" descr="https://pbs.twimg.com/media/D1O_pj6WoAEmJx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86" y="1527796"/>
            <a:ext cx="6209074" cy="42837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space réservé du texte 3"/>
          <p:cNvSpPr txBox="1">
            <a:spLocks/>
          </p:cNvSpPr>
          <p:nvPr/>
        </p:nvSpPr>
        <p:spPr>
          <a:xfrm>
            <a:off x="824990" y="6056948"/>
            <a:ext cx="6918473" cy="378270"/>
          </a:xfrm>
          <a:prstGeom prst="rect">
            <a:avLst/>
          </a:prstGeom>
          <a:noFill/>
        </p:spPr>
        <p:txBody>
          <a:bodyPr vert="horz" wrap="square" lIns="127723" tIns="63862" rIns="127723" bIns="63862" rtlCol="0">
            <a:spAutoFit/>
          </a:bodyPr>
          <a:lstStyle>
            <a:lvl1pPr marL="0" indent="0" algn="l" defTabSz="718444" rtl="0" eaLnBrk="1" latinLnBrk="0" hangingPunct="1">
              <a:lnSpc>
                <a:spcPct val="90000"/>
              </a:lnSpc>
              <a:spcBef>
                <a:spcPts val="786"/>
              </a:spcBef>
              <a:buClr>
                <a:srgbClr val="548235"/>
              </a:buClr>
              <a:buSzPct val="80000"/>
              <a:buFontTx/>
              <a:buNone/>
              <a:defRPr sz="1500" b="1" kern="1200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defRPr>
            </a:lvl1pPr>
            <a:lvl2pPr marL="538833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98055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05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57278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9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616499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9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975721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4944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4165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3387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Objective: isolate waste for </a:t>
            </a:r>
            <a:r>
              <a:rPr lang="fr-FR" sz="1800" dirty="0" err="1"/>
              <a:t>several</a:t>
            </a:r>
            <a:r>
              <a:rPr lang="fr-FR" sz="1800" dirty="0"/>
              <a:t> millions years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1407813" y="6531841"/>
            <a:ext cx="431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126069" y="187267"/>
            <a:ext cx="9680601" cy="397018"/>
          </a:xfrm>
        </p:spPr>
        <p:txBody>
          <a:bodyPr/>
          <a:lstStyle/>
          <a:p>
            <a:r>
              <a:rPr lang="fr-FR" dirty="0"/>
              <a:t>Solution chosen for LLA and HA waste</a:t>
            </a:r>
          </a:p>
        </p:txBody>
      </p:sp>
      <p:sp>
        <p:nvSpPr>
          <p:cNvPr id="25" name="Espace réservé du contenu 3"/>
          <p:cNvSpPr txBox="1">
            <a:spLocks/>
          </p:cNvSpPr>
          <p:nvPr/>
        </p:nvSpPr>
        <p:spPr>
          <a:xfrm>
            <a:off x="7652099" y="4311565"/>
            <a:ext cx="4464585" cy="2252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127723" tIns="63862" rIns="127723" bIns="63862" numCol="1" rtlCol="0">
            <a:spAutoFit/>
          </a:bodyPr>
          <a:lstStyle>
            <a:lvl1pPr marL="179611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38833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98055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15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57278" indent="-179611" algn="l" defTabSz="7184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9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616499" indent="-179611" algn="l" defTabSz="7184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9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975721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4944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4165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3387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</a:pPr>
            <a:r>
              <a:rPr lang="fr-FR" sz="2000" dirty="0"/>
              <a:t> </a:t>
            </a:r>
            <a:r>
              <a:rPr lang="fr-FR" sz="2000" dirty="0" err="1"/>
              <a:t>Cementitious</a:t>
            </a:r>
            <a:r>
              <a:rPr lang="fr-FR" sz="2000" dirty="0"/>
              <a:t> </a:t>
            </a:r>
            <a:r>
              <a:rPr lang="fr-FR" sz="2000" dirty="0" err="1"/>
              <a:t>materials</a:t>
            </a:r>
            <a:r>
              <a:rPr lang="fr-FR" sz="2000" dirty="0"/>
              <a:t>:</a:t>
            </a:r>
          </a:p>
          <a:p>
            <a:pPr lvl="1">
              <a:buClr>
                <a:srgbClr val="C00000"/>
              </a:buClr>
            </a:pPr>
            <a:r>
              <a:rPr lang="fr-FR" sz="1800" dirty="0"/>
              <a:t> Low-cost materials</a:t>
            </a:r>
          </a:p>
          <a:p>
            <a:pPr lvl="1">
              <a:buClr>
                <a:srgbClr val="C00000"/>
              </a:buClr>
            </a:pPr>
            <a:r>
              <a:rPr lang="fr-FR" sz="1800" dirty="0"/>
              <a:t> Well-known materials </a:t>
            </a:r>
          </a:p>
          <a:p>
            <a:pPr lvl="1">
              <a:buClr>
                <a:srgbClr val="C00000"/>
              </a:buClr>
            </a:pPr>
            <a:r>
              <a:rPr lang="fr-FR" sz="1800" dirty="0"/>
              <a:t> Radiation-resistant materials</a:t>
            </a:r>
          </a:p>
          <a:p>
            <a:pPr lvl="1">
              <a:buClr>
                <a:srgbClr val="C00000"/>
              </a:buClr>
            </a:pPr>
            <a:r>
              <a:rPr lang="fr-FR" sz="1800" dirty="0"/>
              <a:t> Basic environment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5851828" y="877218"/>
            <a:ext cx="5719539" cy="3426541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47" b="2801"/>
          <a:stretch/>
        </p:blipFill>
        <p:spPr>
          <a:xfrm>
            <a:off x="6141322" y="1126576"/>
            <a:ext cx="5140059" cy="3098119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</p:pic>
      <p:sp>
        <p:nvSpPr>
          <p:cNvPr id="18" name="ZoneTexte 17"/>
          <p:cNvSpPr txBox="1"/>
          <p:nvPr/>
        </p:nvSpPr>
        <p:spPr>
          <a:xfrm>
            <a:off x="6507031" y="760384"/>
            <a:ext cx="4245521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Packaging of LLA waste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5123180" y="4303759"/>
            <a:ext cx="3061252" cy="70026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rme libre 10"/>
          <p:cNvSpPr/>
          <p:nvPr/>
        </p:nvSpPr>
        <p:spPr>
          <a:xfrm>
            <a:off x="9104228" y="1968063"/>
            <a:ext cx="1648323" cy="1391478"/>
          </a:xfrm>
          <a:custGeom>
            <a:avLst/>
            <a:gdLst>
              <a:gd name="connsiteX0" fmla="*/ 39756 w 1550504"/>
              <a:gd name="connsiteY0" fmla="*/ 1282148 h 1391478"/>
              <a:gd name="connsiteX1" fmla="*/ 1461052 w 1550504"/>
              <a:gd name="connsiteY1" fmla="*/ 1391478 h 1391478"/>
              <a:gd name="connsiteX2" fmla="*/ 1550504 w 1550504"/>
              <a:gd name="connsiteY2" fmla="*/ 69574 h 1391478"/>
              <a:gd name="connsiteX3" fmla="*/ 0 w 1550504"/>
              <a:gd name="connsiteY3" fmla="*/ 0 h 1391478"/>
              <a:gd name="connsiteX4" fmla="*/ 39756 w 1550504"/>
              <a:gd name="connsiteY4" fmla="*/ 1282148 h 139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504" h="1391478">
                <a:moveTo>
                  <a:pt x="39756" y="1282148"/>
                </a:moveTo>
                <a:lnTo>
                  <a:pt x="1461052" y="1391478"/>
                </a:lnTo>
                <a:lnTo>
                  <a:pt x="1550504" y="69574"/>
                </a:lnTo>
                <a:lnTo>
                  <a:pt x="0" y="0"/>
                </a:lnTo>
                <a:lnTo>
                  <a:pt x="39756" y="128214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Picture 2" descr="Symbole nucléai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" b="97500" l="9910" r="882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283" y="2517543"/>
            <a:ext cx="499115" cy="3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479857" y="1212783"/>
            <a:ext cx="2801524" cy="221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8606289" y="3745483"/>
            <a:ext cx="2549391" cy="479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184432" y="1112429"/>
            <a:ext cx="1329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Concrete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shell</a:t>
            </a:r>
            <a:endParaRPr lang="fr-F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9817319" y="1112429"/>
            <a:ext cx="1527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Cemented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endParaRPr lang="fr-F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737566" y="3682910"/>
            <a:ext cx="2700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Cemented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sludge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 and radioactive </a:t>
            </a:r>
            <a:r>
              <a:rPr lang="fr-F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concentrates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 (EDF)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463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38"/>
    </mc:Choice>
    <mc:Fallback xmlns:a14="http://schemas.microsoft.com/office/drawing/2010/main" xmlns="">
      <p:transition spd="slow" advTm="60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Espace réservé du contenu 4"/>
              <p:cNvSpPr>
                <a:spLocks noGrp="1"/>
              </p:cNvSpPr>
              <p:nvPr>
                <p:ph idx="1"/>
              </p:nvPr>
            </p:nvSpPr>
            <p:spPr>
              <a:xfrm>
                <a:off x="766172" y="3297669"/>
                <a:ext cx="6385475" cy="3280732"/>
              </a:xfrm>
            </p:spPr>
            <p:txBody>
              <a:bodyPr/>
              <a:lstStyle/>
              <a:p>
                <a:r>
                  <a:rPr lang="fr-FR" sz="2000" dirty="0"/>
                  <a:t> The role of water</a:t>
                </a:r>
                <a:endParaRPr lang="fr-FR" sz="2000" b="0" dirty="0"/>
              </a:p>
              <a:p>
                <a:pPr lvl="1"/>
                <a:r>
                  <a:rPr lang="fr-FR" dirty="0"/>
                  <a:t> Produce a material with rheological behavior compatible with processing</a:t>
                </a:r>
              </a:p>
              <a:p>
                <a:pPr lvl="1"/>
                <a:r>
                  <a:rPr lang="fr-FR" dirty="0"/>
                  <a:t> React with cement to form cementitious hydrates (cement hydration)</a:t>
                </a:r>
              </a:p>
              <a:p>
                <a:pPr lvl="1">
                  <a:lnSpc>
                    <a:spcPct val="200000"/>
                  </a:lnSpc>
                </a:pPr>
                <a:r>
                  <a:rPr lang="fr-FR" dirty="0"/>
                  <a:t> In </a:t>
                </a:r>
                <a:r>
                  <a:rPr lang="fr-FR" dirty="0" err="1"/>
                  <a:t>theory</a:t>
                </a:r>
                <a:r>
                  <a:rPr lang="fr-FR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𝑚𝑎𝑠𝑠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𝑤𝑎𝑡𝑒𝑟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𝑚𝑎𝑠𝑠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𝑐𝑒𝑚𝑒𝑛𝑡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endParaRPr lang="fr-FR" dirty="0"/>
              </a:p>
              <a:p>
                <a:pPr lvl="1"/>
                <a:r>
                  <a:rPr lang="fr-FR" dirty="0"/>
                  <a:t> In practice: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𝑚𝑎𝑠𝑠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𝑤𝑎𝑡𝑒𝑟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𝑚𝑎𝑠𝑠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𝑐𝑒𝑚𝑒𝑛𝑡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0.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42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8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6172" y="3297669"/>
                <a:ext cx="6385475" cy="328073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58" name="Picture 2" descr="Handful Of Gray Cement Powder Stock Photo - Image of mixture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3" t="15568" r="6373" b="8492"/>
          <a:stretch/>
        </p:blipFill>
        <p:spPr bwMode="auto">
          <a:xfrm>
            <a:off x="1314811" y="1427765"/>
            <a:ext cx="2985111" cy="188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ZoneTexte 34"/>
          <p:cNvSpPr txBox="1"/>
          <p:nvPr/>
        </p:nvSpPr>
        <p:spPr>
          <a:xfrm>
            <a:off x="1571666" y="938493"/>
            <a:ext cx="2471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Portland cement</a:t>
            </a:r>
          </a:p>
        </p:txBody>
      </p:sp>
      <p:pic>
        <p:nvPicPr>
          <p:cNvPr id="11266" name="Picture 2" descr="Blocs de ciment : présentation, avantages et inconvénie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155" y="903769"/>
            <a:ext cx="3684817" cy="244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èche droite 3"/>
          <p:cNvSpPr/>
          <p:nvPr/>
        </p:nvSpPr>
        <p:spPr>
          <a:xfrm>
            <a:off x="4655785" y="2287569"/>
            <a:ext cx="2360645" cy="2799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4" name="Picture 4" descr="Portfolio: yusak_p | Stock Photos, Illustrations and Vector Art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5"/>
          <a:stretch/>
        </p:blipFill>
        <p:spPr bwMode="auto">
          <a:xfrm>
            <a:off x="5172170" y="938493"/>
            <a:ext cx="1489919" cy="138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7226710" y="3234813"/>
            <a:ext cx="4965290" cy="3346187"/>
            <a:chOff x="6454065" y="3644000"/>
            <a:chExt cx="4273420" cy="2783649"/>
          </a:xfrm>
        </p:grpSpPr>
        <p:grpSp>
          <p:nvGrpSpPr>
            <p:cNvPr id="9" name="Groupe 8"/>
            <p:cNvGrpSpPr/>
            <p:nvPr/>
          </p:nvGrpSpPr>
          <p:grpSpPr>
            <a:xfrm>
              <a:off x="6454065" y="3644000"/>
              <a:ext cx="4273420" cy="2500725"/>
              <a:chOff x="6220801" y="3780303"/>
              <a:chExt cx="4273420" cy="2500725"/>
            </a:xfrm>
          </p:grpSpPr>
          <p:graphicFrame>
            <p:nvGraphicFramePr>
              <p:cNvPr id="14" name="Graphique 1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69150143"/>
                  </p:ext>
                </p:extLst>
              </p:nvPr>
            </p:nvGraphicFramePr>
            <p:xfrm>
              <a:off x="6220801" y="3780303"/>
              <a:ext cx="4273420" cy="250072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8" name="ZoneTexte 7"/>
              <p:cNvSpPr txBox="1"/>
              <p:nvPr/>
            </p:nvSpPr>
            <p:spPr>
              <a:xfrm>
                <a:off x="8216216" y="4061169"/>
                <a:ext cx="1165666" cy="537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Free water</a:t>
                </a:r>
              </a:p>
              <a:p>
                <a:pPr algn="ctr"/>
                <a:r>
                  <a:rPr lang="fr-F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(45 %) </a:t>
                </a:r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6700604" y="4846796"/>
                <a:ext cx="2141377" cy="537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Chemically bound water (55 %)</a:t>
                </a:r>
              </a:p>
            </p:txBody>
          </p:sp>
        </p:grpSp>
        <p:sp>
          <p:nvSpPr>
            <p:cNvPr id="5" name="ZoneTexte 4"/>
            <p:cNvSpPr txBox="1"/>
            <p:nvPr/>
          </p:nvSpPr>
          <p:spPr>
            <a:xfrm>
              <a:off x="6583272" y="6119872"/>
              <a:ext cx="3583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Water distribution in cement paste</a:t>
              </a:r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11407813" y="6531841"/>
            <a:ext cx="431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Titre 1"/>
          <p:cNvSpPr>
            <a:spLocks noGrp="1"/>
          </p:cNvSpPr>
          <p:nvPr>
            <p:ph type="title"/>
          </p:nvPr>
        </p:nvSpPr>
        <p:spPr>
          <a:xfrm>
            <a:off x="1126069" y="187267"/>
            <a:ext cx="9680601" cy="397018"/>
          </a:xfrm>
        </p:spPr>
        <p:txBody>
          <a:bodyPr/>
          <a:lstStyle/>
          <a:p>
            <a:r>
              <a:rPr lang="fr-FR" dirty="0"/>
              <a:t>Water in cement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455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818"/>
    </mc:Choice>
    <mc:Fallback xmlns:c="http://schemas.openxmlformats.org/drawingml/2006/chart" xmlns:a14="http://schemas.microsoft.com/office/drawing/2010/main" xmlns="">
      <p:transition spd="slow" advTm="67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77272" y="3308850"/>
            <a:ext cx="5565405" cy="20655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xplosion 1 7"/>
          <p:cNvSpPr/>
          <p:nvPr/>
        </p:nvSpPr>
        <p:spPr>
          <a:xfrm>
            <a:off x="2205180" y="4203082"/>
            <a:ext cx="486137" cy="53243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xplosion 1 12"/>
          <p:cNvSpPr/>
          <p:nvPr/>
        </p:nvSpPr>
        <p:spPr>
          <a:xfrm>
            <a:off x="3429300" y="3925460"/>
            <a:ext cx="486137" cy="53243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xplosion 1 18"/>
          <p:cNvSpPr/>
          <p:nvPr/>
        </p:nvSpPr>
        <p:spPr>
          <a:xfrm>
            <a:off x="4658815" y="4251939"/>
            <a:ext cx="486137" cy="53243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xplosion 1 26"/>
          <p:cNvSpPr/>
          <p:nvPr/>
        </p:nvSpPr>
        <p:spPr>
          <a:xfrm>
            <a:off x="5800747" y="3880745"/>
            <a:ext cx="486137" cy="53243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00" name="Picture 4" descr="Loupe PNG transparent image download, size: 1269x908p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6181">
            <a:off x="1779104" y="4392167"/>
            <a:ext cx="3370789" cy="241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Ellipse 27"/>
          <p:cNvSpPr/>
          <p:nvPr/>
        </p:nvSpPr>
        <p:spPr>
          <a:xfrm>
            <a:off x="1859125" y="4737876"/>
            <a:ext cx="1662783" cy="165169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0" name="Groupe 29"/>
          <p:cNvGrpSpPr/>
          <p:nvPr/>
        </p:nvGrpSpPr>
        <p:grpSpPr>
          <a:xfrm rot="3405625">
            <a:off x="2088427" y="5272173"/>
            <a:ext cx="311473" cy="252901"/>
            <a:chOff x="5633065" y="4079620"/>
            <a:chExt cx="311473" cy="252901"/>
          </a:xfrm>
        </p:grpSpPr>
        <p:sp>
          <p:nvSpPr>
            <p:cNvPr id="29" name="Ellipse 28"/>
            <p:cNvSpPr/>
            <p:nvPr/>
          </p:nvSpPr>
          <p:spPr>
            <a:xfrm>
              <a:off x="5686025" y="4142772"/>
              <a:ext cx="204235" cy="1897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633065" y="4081970"/>
              <a:ext cx="108795" cy="1018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Ellipse 34"/>
            <p:cNvSpPr/>
            <p:nvPr/>
          </p:nvSpPr>
          <p:spPr>
            <a:xfrm>
              <a:off x="5835743" y="4079620"/>
              <a:ext cx="108795" cy="1018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2539950" y="4947075"/>
            <a:ext cx="311473" cy="252901"/>
            <a:chOff x="5633065" y="4079620"/>
            <a:chExt cx="311473" cy="252901"/>
          </a:xfrm>
        </p:grpSpPr>
        <p:sp>
          <p:nvSpPr>
            <p:cNvPr id="38" name="Ellipse 37"/>
            <p:cNvSpPr/>
            <p:nvPr/>
          </p:nvSpPr>
          <p:spPr>
            <a:xfrm>
              <a:off x="5686025" y="4142772"/>
              <a:ext cx="204235" cy="1897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Ellipse 38"/>
            <p:cNvSpPr/>
            <p:nvPr/>
          </p:nvSpPr>
          <p:spPr>
            <a:xfrm>
              <a:off x="5633065" y="4081970"/>
              <a:ext cx="108795" cy="1018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Ellipse 39"/>
            <p:cNvSpPr/>
            <p:nvPr/>
          </p:nvSpPr>
          <p:spPr>
            <a:xfrm>
              <a:off x="5835743" y="4079620"/>
              <a:ext cx="108795" cy="1018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1" name="Groupe 40"/>
          <p:cNvGrpSpPr/>
          <p:nvPr/>
        </p:nvGrpSpPr>
        <p:grpSpPr>
          <a:xfrm rot="17896163">
            <a:off x="3104181" y="5715846"/>
            <a:ext cx="311473" cy="252901"/>
            <a:chOff x="5633065" y="4079620"/>
            <a:chExt cx="311473" cy="252901"/>
          </a:xfrm>
        </p:grpSpPr>
        <p:sp>
          <p:nvSpPr>
            <p:cNvPr id="42" name="Ellipse 41"/>
            <p:cNvSpPr/>
            <p:nvPr/>
          </p:nvSpPr>
          <p:spPr>
            <a:xfrm>
              <a:off x="5686025" y="4142772"/>
              <a:ext cx="204235" cy="1897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Ellipse 42"/>
            <p:cNvSpPr/>
            <p:nvPr/>
          </p:nvSpPr>
          <p:spPr>
            <a:xfrm>
              <a:off x="5633065" y="4081970"/>
              <a:ext cx="108795" cy="1018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Ellipse 43"/>
            <p:cNvSpPr/>
            <p:nvPr/>
          </p:nvSpPr>
          <p:spPr>
            <a:xfrm>
              <a:off x="5835743" y="4079620"/>
              <a:ext cx="108795" cy="1018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2847106" y="5435533"/>
            <a:ext cx="311473" cy="252901"/>
            <a:chOff x="5633065" y="4079620"/>
            <a:chExt cx="311473" cy="252901"/>
          </a:xfrm>
        </p:grpSpPr>
        <p:sp>
          <p:nvSpPr>
            <p:cNvPr id="46" name="Ellipse 45"/>
            <p:cNvSpPr/>
            <p:nvPr/>
          </p:nvSpPr>
          <p:spPr>
            <a:xfrm>
              <a:off x="5686025" y="4142772"/>
              <a:ext cx="204235" cy="1897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Ellipse 46"/>
            <p:cNvSpPr/>
            <p:nvPr/>
          </p:nvSpPr>
          <p:spPr>
            <a:xfrm>
              <a:off x="5633065" y="4081970"/>
              <a:ext cx="108795" cy="1018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Ellipse 47"/>
            <p:cNvSpPr/>
            <p:nvPr/>
          </p:nvSpPr>
          <p:spPr>
            <a:xfrm>
              <a:off x="5835743" y="4079620"/>
              <a:ext cx="108795" cy="1018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/>
          <p:cNvGrpSpPr/>
          <p:nvPr/>
        </p:nvGrpSpPr>
        <p:grpSpPr>
          <a:xfrm rot="8851334">
            <a:off x="2465611" y="5448582"/>
            <a:ext cx="311473" cy="252901"/>
            <a:chOff x="5633065" y="4079620"/>
            <a:chExt cx="311473" cy="252901"/>
          </a:xfrm>
        </p:grpSpPr>
        <p:sp>
          <p:nvSpPr>
            <p:cNvPr id="50" name="Ellipse 49"/>
            <p:cNvSpPr/>
            <p:nvPr/>
          </p:nvSpPr>
          <p:spPr>
            <a:xfrm>
              <a:off x="5686025" y="4142772"/>
              <a:ext cx="204235" cy="1897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Ellipse 50"/>
            <p:cNvSpPr/>
            <p:nvPr/>
          </p:nvSpPr>
          <p:spPr>
            <a:xfrm>
              <a:off x="5633065" y="4081970"/>
              <a:ext cx="108795" cy="1018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Ellipse 51"/>
            <p:cNvSpPr/>
            <p:nvPr/>
          </p:nvSpPr>
          <p:spPr>
            <a:xfrm>
              <a:off x="5835743" y="4079620"/>
              <a:ext cx="108795" cy="1018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3" name="Groupe 52"/>
          <p:cNvGrpSpPr/>
          <p:nvPr/>
        </p:nvGrpSpPr>
        <p:grpSpPr>
          <a:xfrm rot="19677926">
            <a:off x="3055121" y="5103746"/>
            <a:ext cx="311473" cy="252901"/>
            <a:chOff x="5633065" y="4079620"/>
            <a:chExt cx="311473" cy="252901"/>
          </a:xfrm>
        </p:grpSpPr>
        <p:sp>
          <p:nvSpPr>
            <p:cNvPr id="54" name="Ellipse 53"/>
            <p:cNvSpPr/>
            <p:nvPr/>
          </p:nvSpPr>
          <p:spPr>
            <a:xfrm>
              <a:off x="5686025" y="4142772"/>
              <a:ext cx="204235" cy="1897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Ellipse 54"/>
            <p:cNvSpPr/>
            <p:nvPr/>
          </p:nvSpPr>
          <p:spPr>
            <a:xfrm>
              <a:off x="5633065" y="4081970"/>
              <a:ext cx="108795" cy="1018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Ellipse 55"/>
            <p:cNvSpPr/>
            <p:nvPr/>
          </p:nvSpPr>
          <p:spPr>
            <a:xfrm>
              <a:off x="5835743" y="4079620"/>
              <a:ext cx="108795" cy="1018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7" name="Groupe 56"/>
          <p:cNvGrpSpPr/>
          <p:nvPr/>
        </p:nvGrpSpPr>
        <p:grpSpPr>
          <a:xfrm rot="17729768">
            <a:off x="2244976" y="5876527"/>
            <a:ext cx="311473" cy="252901"/>
            <a:chOff x="5633065" y="4079620"/>
            <a:chExt cx="311473" cy="252901"/>
          </a:xfrm>
        </p:grpSpPr>
        <p:sp>
          <p:nvSpPr>
            <p:cNvPr id="58" name="Ellipse 57"/>
            <p:cNvSpPr/>
            <p:nvPr/>
          </p:nvSpPr>
          <p:spPr>
            <a:xfrm>
              <a:off x="5686025" y="4142772"/>
              <a:ext cx="204235" cy="1897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Ellipse 58"/>
            <p:cNvSpPr/>
            <p:nvPr/>
          </p:nvSpPr>
          <p:spPr>
            <a:xfrm>
              <a:off x="5633065" y="4081970"/>
              <a:ext cx="108795" cy="1018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Ellipse 59"/>
            <p:cNvSpPr/>
            <p:nvPr/>
          </p:nvSpPr>
          <p:spPr>
            <a:xfrm>
              <a:off x="5835743" y="4079620"/>
              <a:ext cx="108795" cy="1018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5" name="Groupe 64"/>
          <p:cNvGrpSpPr/>
          <p:nvPr/>
        </p:nvGrpSpPr>
        <p:grpSpPr>
          <a:xfrm rot="15194961">
            <a:off x="2038120" y="5632554"/>
            <a:ext cx="311473" cy="252901"/>
            <a:chOff x="5633065" y="4079620"/>
            <a:chExt cx="311473" cy="252901"/>
          </a:xfrm>
        </p:grpSpPr>
        <p:sp>
          <p:nvSpPr>
            <p:cNvPr id="66" name="Ellipse 65"/>
            <p:cNvSpPr/>
            <p:nvPr/>
          </p:nvSpPr>
          <p:spPr>
            <a:xfrm>
              <a:off x="5686025" y="4142772"/>
              <a:ext cx="204235" cy="1897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Ellipse 66"/>
            <p:cNvSpPr/>
            <p:nvPr/>
          </p:nvSpPr>
          <p:spPr>
            <a:xfrm>
              <a:off x="5633065" y="4081970"/>
              <a:ext cx="108795" cy="1018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Ellipse 67"/>
            <p:cNvSpPr/>
            <p:nvPr/>
          </p:nvSpPr>
          <p:spPr>
            <a:xfrm>
              <a:off x="5835743" y="4079620"/>
              <a:ext cx="108795" cy="1018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9" name="Groupe 68"/>
          <p:cNvGrpSpPr/>
          <p:nvPr/>
        </p:nvGrpSpPr>
        <p:grpSpPr>
          <a:xfrm rot="5400000">
            <a:off x="2692051" y="5766431"/>
            <a:ext cx="311473" cy="252901"/>
            <a:chOff x="5633065" y="4079620"/>
            <a:chExt cx="311473" cy="252901"/>
          </a:xfrm>
        </p:grpSpPr>
        <p:sp>
          <p:nvSpPr>
            <p:cNvPr id="70" name="Ellipse 69"/>
            <p:cNvSpPr/>
            <p:nvPr/>
          </p:nvSpPr>
          <p:spPr>
            <a:xfrm>
              <a:off x="5686025" y="4142772"/>
              <a:ext cx="204235" cy="1897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Ellipse 70"/>
            <p:cNvSpPr/>
            <p:nvPr/>
          </p:nvSpPr>
          <p:spPr>
            <a:xfrm>
              <a:off x="5633065" y="4081970"/>
              <a:ext cx="108795" cy="1018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Ellipse 71"/>
            <p:cNvSpPr/>
            <p:nvPr/>
          </p:nvSpPr>
          <p:spPr>
            <a:xfrm>
              <a:off x="5835743" y="4079620"/>
              <a:ext cx="108795" cy="1018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3" name="Groupe 72"/>
          <p:cNvGrpSpPr/>
          <p:nvPr/>
        </p:nvGrpSpPr>
        <p:grpSpPr>
          <a:xfrm rot="18518042">
            <a:off x="2564992" y="6080134"/>
            <a:ext cx="311473" cy="252901"/>
            <a:chOff x="5633065" y="4079620"/>
            <a:chExt cx="311473" cy="252901"/>
          </a:xfrm>
        </p:grpSpPr>
        <p:sp>
          <p:nvSpPr>
            <p:cNvPr id="74" name="Ellipse 73"/>
            <p:cNvSpPr/>
            <p:nvPr/>
          </p:nvSpPr>
          <p:spPr>
            <a:xfrm>
              <a:off x="5686025" y="4142772"/>
              <a:ext cx="204235" cy="1897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Ellipse 74"/>
            <p:cNvSpPr/>
            <p:nvPr/>
          </p:nvSpPr>
          <p:spPr>
            <a:xfrm>
              <a:off x="5633065" y="4081970"/>
              <a:ext cx="108795" cy="1018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Ellipse 75"/>
            <p:cNvSpPr/>
            <p:nvPr/>
          </p:nvSpPr>
          <p:spPr>
            <a:xfrm>
              <a:off x="5835743" y="4079620"/>
              <a:ext cx="108795" cy="1018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3104181" y="3348605"/>
            <a:ext cx="137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977272" y="3674598"/>
            <a:ext cx="1656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Ionizing radiation</a:t>
            </a:r>
          </a:p>
        </p:txBody>
      </p:sp>
      <p:pic>
        <p:nvPicPr>
          <p:cNvPr id="88" name="Picture 2" descr="9 -Interaction entre un photon gamma et le champ coulombien d'un noyau, matérialisant une paire électron/positron. La création est suivie par l'annihilation du positon lors de son interaction avec un électron libre du milieu.">
            <a:extLst>
              <a:ext uri="{FF2B5EF4-FFF2-40B4-BE49-F238E27FC236}">
                <a16:creationId xmlns:a16="http://schemas.microsoft.com/office/drawing/2014/main" id="{CF012D3F-4EC4-07D6-D475-476995679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824" b="71972" l="588" r="18000">
                        <a14:foregroundMark x1="17412" y1="66782" x2="17412" y2="66782"/>
                        <a14:foregroundMark x1="18000" y1="66436" x2="18000" y2="66436"/>
                        <a14:foregroundMark x1="588" y1="65052" x2="588" y2="65052"/>
                        <a14:backgroundMark x1="18118" y1="66782" x2="18118" y2="66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216" r="80673" b="25555"/>
          <a:stretch/>
        </p:blipFill>
        <p:spPr bwMode="auto">
          <a:xfrm>
            <a:off x="1182472" y="4406869"/>
            <a:ext cx="946249" cy="2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9 -Interaction entre un photon gamma et le champ coulombien d'un noyau, matérialisant une paire électron/positron. La création est suivie par l'annihilation du positon lors de son interaction avec un électron libre du milieu.">
            <a:extLst>
              <a:ext uri="{FF2B5EF4-FFF2-40B4-BE49-F238E27FC236}">
                <a16:creationId xmlns:a16="http://schemas.microsoft.com/office/drawing/2014/main" id="{CF012D3F-4EC4-07D6-D475-476995679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824" b="71972" l="588" r="18000">
                        <a14:foregroundMark x1="17412" y1="66782" x2="17412" y2="66782"/>
                        <a14:foregroundMark x1="18000" y1="66436" x2="18000" y2="66436"/>
                        <a14:foregroundMark x1="588" y1="65052" x2="588" y2="65052"/>
                        <a14:backgroundMark x1="18118" y1="66782" x2="18118" y2="66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60" t="58518" r="80673" b="25555"/>
          <a:stretch/>
        </p:blipFill>
        <p:spPr bwMode="auto">
          <a:xfrm rot="20409943">
            <a:off x="2720586" y="4188361"/>
            <a:ext cx="722987" cy="26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9 -Interaction entre un photon gamma et le champ coulombien d'un noyau, matérialisant une paire électron/positron. La création est suivie par l'annihilation du positon lors de son interaction avec un électron libre du milieu.">
            <a:extLst>
              <a:ext uri="{FF2B5EF4-FFF2-40B4-BE49-F238E27FC236}">
                <a16:creationId xmlns:a16="http://schemas.microsoft.com/office/drawing/2014/main" id="{CF012D3F-4EC4-07D6-D475-476995679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824" b="71972" l="588" r="18000">
                        <a14:foregroundMark x1="17412" y1="66782" x2="17412" y2="66782"/>
                        <a14:foregroundMark x1="18000" y1="66436" x2="18000" y2="66436"/>
                        <a14:foregroundMark x1="588" y1="65052" x2="588" y2="65052"/>
                        <a14:backgroundMark x1="18118" y1="66782" x2="18118" y2="66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5" t="58474" r="80673" b="25555"/>
          <a:stretch/>
        </p:blipFill>
        <p:spPr bwMode="auto">
          <a:xfrm rot="1284279">
            <a:off x="3947808" y="4205250"/>
            <a:ext cx="737917" cy="26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9 -Interaction entre un photon gamma et le champ coulombien d'un noyau, matérialisant une paire électron/positron. La création est suivie par l'annihilation du positon lors de son interaction avec un électron libre du milieu.">
            <a:extLst>
              <a:ext uri="{FF2B5EF4-FFF2-40B4-BE49-F238E27FC236}">
                <a16:creationId xmlns:a16="http://schemas.microsoft.com/office/drawing/2014/main" id="{CF012D3F-4EC4-07D6-D475-476995679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824" b="71972" l="588" r="18000">
                        <a14:foregroundMark x1="17412" y1="66782" x2="17412" y2="66782"/>
                        <a14:foregroundMark x1="18000" y1="66436" x2="18000" y2="66436"/>
                        <a14:foregroundMark x1="588" y1="65052" x2="588" y2="65052"/>
                        <a14:backgroundMark x1="18118" y1="66782" x2="18118" y2="66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60" t="58518" r="80673" b="25555"/>
          <a:stretch/>
        </p:blipFill>
        <p:spPr bwMode="auto">
          <a:xfrm rot="20409943">
            <a:off x="5140889" y="4236458"/>
            <a:ext cx="722987" cy="26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9 -Interaction entre un photon gamma et le champ coulombien d'un noyau, matérialisant une paire électron/positron. La création est suivie par l'annihilation du positon lors de son interaction avec un électron libre du milieu.">
            <a:extLst>
              <a:ext uri="{FF2B5EF4-FFF2-40B4-BE49-F238E27FC236}">
                <a16:creationId xmlns:a16="http://schemas.microsoft.com/office/drawing/2014/main" id="{CF012D3F-4EC4-07D6-D475-476995679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824" b="71972" l="588" r="18000">
                        <a14:foregroundMark x1="17412" y1="66782" x2="17412" y2="66782"/>
                        <a14:foregroundMark x1="18000" y1="66436" x2="18000" y2="66436"/>
                        <a14:foregroundMark x1="588" y1="65052" x2="588" y2="65052"/>
                        <a14:backgroundMark x1="18118" y1="66782" x2="18118" y2="66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216" r="80673" b="25555"/>
          <a:stretch/>
        </p:blipFill>
        <p:spPr bwMode="auto">
          <a:xfrm>
            <a:off x="1959766" y="4996766"/>
            <a:ext cx="575750" cy="17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Explosion 1 94"/>
          <p:cNvSpPr/>
          <p:nvPr/>
        </p:nvSpPr>
        <p:spPr>
          <a:xfrm>
            <a:off x="2459725" y="4770470"/>
            <a:ext cx="326343" cy="291318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6" name="Picture 2" descr="9 -Interaction entre un photon gamma et le champ coulombien d'un noyau, matérialisant une paire électron/positron. La création est suivie par l'annihilation du positon lors de son interaction avec un électron libre du milieu.">
            <a:extLst>
              <a:ext uri="{FF2B5EF4-FFF2-40B4-BE49-F238E27FC236}">
                <a16:creationId xmlns:a16="http://schemas.microsoft.com/office/drawing/2014/main" id="{CF012D3F-4EC4-07D6-D475-476995679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824" b="71972" l="588" r="18000">
                        <a14:foregroundMark x1="17412" y1="66782" x2="17412" y2="66782"/>
                        <a14:foregroundMark x1="18000" y1="66436" x2="18000" y2="66436"/>
                        <a14:foregroundMark x1="588" y1="65052" x2="588" y2="65052"/>
                        <a14:backgroundMark x1="18118" y1="66782" x2="18118" y2="66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216" r="80673" b="25555"/>
          <a:stretch/>
        </p:blipFill>
        <p:spPr bwMode="auto">
          <a:xfrm rot="19782181">
            <a:off x="2762759" y="4783407"/>
            <a:ext cx="575750" cy="17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e 23"/>
          <p:cNvGrpSpPr/>
          <p:nvPr/>
        </p:nvGrpSpPr>
        <p:grpSpPr>
          <a:xfrm>
            <a:off x="2972767" y="978193"/>
            <a:ext cx="5869539" cy="1716993"/>
            <a:chOff x="1058160" y="986484"/>
            <a:chExt cx="5869539" cy="1716993"/>
          </a:xfrm>
        </p:grpSpPr>
        <p:pic>
          <p:nvPicPr>
            <p:cNvPr id="118" name="Picture 10" descr="PPT - Sources radioactives dans les déchets Formation du personnel xxx ...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4474" b="74474" l="3156" r="337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080" r="65543" b="24737"/>
            <a:stretch/>
          </p:blipFill>
          <p:spPr bwMode="auto">
            <a:xfrm>
              <a:off x="2229893" y="1665147"/>
              <a:ext cx="1166625" cy="994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9" name="Connecteur droit avec flèche 118"/>
            <p:cNvCxnSpPr>
              <a:stCxn id="120" idx="3"/>
            </p:cNvCxnSpPr>
            <p:nvPr/>
          </p:nvCxnSpPr>
          <p:spPr>
            <a:xfrm flipV="1">
              <a:off x="2125346" y="2442550"/>
              <a:ext cx="513662" cy="632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ZoneTexte 119"/>
            <p:cNvSpPr txBox="1"/>
            <p:nvPr/>
          </p:nvSpPr>
          <p:spPr>
            <a:xfrm>
              <a:off x="1080317" y="2321117"/>
              <a:ext cx="1045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800" dirty="0">
                  <a:latin typeface="Arial" panose="020B0604020202020204" pitchFamily="34" charset="0"/>
                  <a:cs typeface="Arial" panose="020B0604020202020204" pitchFamily="34" charset="0"/>
                </a:rPr>
                <a:t>neutron</a:t>
              </a:r>
            </a:p>
          </p:txBody>
        </p:sp>
        <p:sp>
          <p:nvSpPr>
            <p:cNvPr id="121" name="ZoneTexte 120"/>
            <p:cNvSpPr txBox="1"/>
            <p:nvPr/>
          </p:nvSpPr>
          <p:spPr>
            <a:xfrm>
              <a:off x="1058160" y="1585960"/>
              <a:ext cx="10077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800" dirty="0">
                  <a:latin typeface="Arial" panose="020B0604020202020204" pitchFamily="34" charset="0"/>
                  <a:cs typeface="Arial" panose="020B0604020202020204" pitchFamily="34" charset="0"/>
                </a:rPr>
                <a:t>proton</a:t>
              </a:r>
            </a:p>
          </p:txBody>
        </p:sp>
        <p:cxnSp>
          <p:nvCxnSpPr>
            <p:cNvPr id="122" name="Connecteur droit avec flèche 121"/>
            <p:cNvCxnSpPr/>
            <p:nvPr/>
          </p:nvCxnSpPr>
          <p:spPr>
            <a:xfrm>
              <a:off x="2013789" y="1905039"/>
              <a:ext cx="420098" cy="20674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ZoneTexte 122"/>
            <p:cNvSpPr txBox="1"/>
            <p:nvPr/>
          </p:nvSpPr>
          <p:spPr>
            <a:xfrm>
              <a:off x="1730466" y="986484"/>
              <a:ext cx="1846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Unstable</a:t>
              </a:r>
              <a:r>
                <a:rPr lang="fr-FR" sz="1800" dirty="0">
                  <a:latin typeface="Arial" panose="020B0604020202020204" pitchFamily="34" charset="0"/>
                  <a:cs typeface="Arial" panose="020B0604020202020204" pitchFamily="34" charset="0"/>
                </a:rPr>
                <a:t> parent nucleus</a:t>
              </a:r>
            </a:p>
          </p:txBody>
        </p:sp>
        <p:grpSp>
          <p:nvGrpSpPr>
            <p:cNvPr id="124" name="Groupe 123"/>
            <p:cNvGrpSpPr/>
            <p:nvPr/>
          </p:nvGrpSpPr>
          <p:grpSpPr>
            <a:xfrm>
              <a:off x="3546396" y="986710"/>
              <a:ext cx="3381303" cy="1716767"/>
              <a:chOff x="2920233" y="2356967"/>
              <a:chExt cx="4404662" cy="2196379"/>
            </a:xfrm>
          </p:grpSpPr>
          <p:sp>
            <p:nvSpPr>
              <p:cNvPr id="125" name="ZoneTexte 124"/>
              <p:cNvSpPr txBox="1"/>
              <p:nvPr/>
            </p:nvSpPr>
            <p:spPr>
              <a:xfrm>
                <a:off x="5653579" y="2378408"/>
                <a:ext cx="1671316" cy="826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Daughter</a:t>
                </a:r>
                <a:r>
                  <a:rPr lang="fr-F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nucleus</a:t>
                </a:r>
              </a:p>
            </p:txBody>
          </p:sp>
          <p:pic>
            <p:nvPicPr>
              <p:cNvPr id="126" name="Picture 10" descr="PPT - Sources radioactives dans les déchets Formation du personnel xxx ...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4474" b="74474" l="3156" r="3372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080" r="65543" b="24737"/>
              <a:stretch/>
            </p:blipFill>
            <p:spPr bwMode="auto">
              <a:xfrm>
                <a:off x="5629280" y="3233769"/>
                <a:ext cx="1548232" cy="1319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7" name="Flèche courbée vers le bas 126"/>
              <p:cNvSpPr/>
              <p:nvPr/>
            </p:nvSpPr>
            <p:spPr>
              <a:xfrm>
                <a:off x="3232686" y="2356967"/>
                <a:ext cx="2488900" cy="602496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28" name="Picture 2" descr="9 -Interaction entre un photon gamma et le champ coulombien d'un noyau, matérialisant une paire électron/positron. La création est suivie par l'annihilation du positon lors de son interaction avec un électron libre du milieu.">
                <a:extLst>
                  <a:ext uri="{FF2B5EF4-FFF2-40B4-BE49-F238E27FC236}">
                    <a16:creationId xmlns:a16="http://schemas.microsoft.com/office/drawing/2014/main" id="{CF012D3F-4EC4-07D6-D475-476995679B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8824" b="71972" l="588" r="18000">
                            <a14:foregroundMark x1="17412" y1="66782" x2="17412" y2="66782"/>
                            <a14:foregroundMark x1="18000" y1="66436" x2="18000" y2="66436"/>
                            <a14:foregroundMark x1="588" y1="65052" x2="588" y2="65052"/>
                            <a14:backgroundMark x1="18118" y1="66782" x2="18118" y2="6678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216" r="80673" b="25555"/>
              <a:stretch/>
            </p:blipFill>
            <p:spPr bwMode="auto">
              <a:xfrm rot="2899866">
                <a:off x="4417218" y="2831955"/>
                <a:ext cx="946248" cy="286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" name="Picture 2" descr="9 -Interaction entre un photon gamma et le champ coulombien d'un noyau, matérialisant une paire électron/positron. La création est suivie par l'annihilation du positon lors de son interaction avec un électron libre du milieu.">
                <a:extLst>
                  <a:ext uri="{FF2B5EF4-FFF2-40B4-BE49-F238E27FC236}">
                    <a16:creationId xmlns:a16="http://schemas.microsoft.com/office/drawing/2014/main" id="{CF012D3F-4EC4-07D6-D475-476995679B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8824" b="71972" l="588" r="18000">
                            <a14:foregroundMark x1="17412" y1="66782" x2="17412" y2="66782"/>
                            <a14:foregroundMark x1="18000" y1="66436" x2="18000" y2="66436"/>
                            <a14:foregroundMark x1="588" y1="65052" x2="588" y2="65052"/>
                            <a14:backgroundMark x1="18118" y1="66782" x2="18118" y2="6678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216" r="80673" b="25555"/>
              <a:stretch/>
            </p:blipFill>
            <p:spPr bwMode="auto">
              <a:xfrm rot="5181211">
                <a:off x="3908598" y="2925836"/>
                <a:ext cx="946248" cy="286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2" descr="9 -Interaction entre un photon gamma et le champ coulombien d'un noyau, matérialisant une paire électron/positron. La création est suivie par l'annihilation du positon lors de son interaction avec un électron libre du milieu.">
                <a:extLst>
                  <a:ext uri="{FF2B5EF4-FFF2-40B4-BE49-F238E27FC236}">
                    <a16:creationId xmlns:a16="http://schemas.microsoft.com/office/drawing/2014/main" id="{CF012D3F-4EC4-07D6-D475-476995679B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8824" b="71972" l="588" r="18000">
                            <a14:foregroundMark x1="17412" y1="66782" x2="17412" y2="66782"/>
                            <a14:foregroundMark x1="18000" y1="66436" x2="18000" y2="66436"/>
                            <a14:foregroundMark x1="588" y1="65052" x2="588" y2="65052"/>
                            <a14:backgroundMark x1="18118" y1="66782" x2="18118" y2="6678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216" r="80673" b="25555"/>
              <a:stretch/>
            </p:blipFill>
            <p:spPr bwMode="auto">
              <a:xfrm rot="7315444">
                <a:off x="3379021" y="2823120"/>
                <a:ext cx="946248" cy="286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ZoneTexte 130"/>
                  <p:cNvSpPr txBox="1"/>
                  <p:nvPr/>
                </p:nvSpPr>
                <p:spPr>
                  <a:xfrm>
                    <a:off x="2920233" y="3237451"/>
                    <a:ext cx="771613" cy="7875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l-GR" sz="18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α</a:t>
                    </a:r>
                    <a:endParaRPr lang="fr-FR" sz="18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Pre>
                            <m:sPrePr>
                              <m:ctrlPr>
                                <a:rPr lang="fr-FR" sz="11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fr-FR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𝐻𝑒</m:t>
                                  </m:r>
                                </m:e>
                                <m:sup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2+</m:t>
                                  </m:r>
                                </m:sup>
                              </m:sSup>
                            </m:e>
                          </m:sPre>
                        </m:oMath>
                      </m:oMathPara>
                    </a14:m>
                    <a:endParaRPr lang="fr-FR" sz="11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 xmlns:a16="http://schemas.microsoft.com/office/drawing/2014/main" xmlns:p14="http://schemas.microsoft.com/office/powerpoint/2010/main">
              <p:sp>
                <p:nvSpPr>
                  <p:cNvPr id="131" name="ZoneTexte 1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20233" y="3237451"/>
                    <a:ext cx="771613" cy="7875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4950" r="-13402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ZoneTexte 131"/>
                  <p:cNvSpPr txBox="1"/>
                  <p:nvPr/>
                </p:nvSpPr>
                <p:spPr>
                  <a:xfrm>
                    <a:off x="3663077" y="3541782"/>
                    <a:ext cx="1283653" cy="7875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l-GR" sz="18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β</a:t>
                    </a:r>
                    <a:endParaRPr lang="fr-FR" sz="18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ctr"/>
                    <a:r>
                      <a: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or </a:t>
                    </a:r>
                  </a:p>
                </p:txBody>
              </p:sp>
            </mc:Choice>
            <mc:Fallback xmlns="" xmlns:a16="http://schemas.microsoft.com/office/drawing/2014/main" xmlns:p14="http://schemas.microsoft.com/office/powerpoint/2010/main">
              <p:sp>
                <p:nvSpPr>
                  <p:cNvPr id="132" name="ZoneTexte 1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3077" y="3541782"/>
                    <a:ext cx="1283653" cy="7875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t="-4950" b="-11881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3" name="ZoneTexte 132"/>
              <p:cNvSpPr txBox="1"/>
              <p:nvPr/>
            </p:nvSpPr>
            <p:spPr>
              <a:xfrm>
                <a:off x="4676245" y="3255229"/>
                <a:ext cx="1176892" cy="74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endParaRPr lang="fr-F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fr-F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photon</a:t>
                </a:r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1" name="Groupe 30"/>
          <p:cNvGrpSpPr/>
          <p:nvPr/>
        </p:nvGrpSpPr>
        <p:grpSpPr>
          <a:xfrm>
            <a:off x="6991416" y="2909704"/>
            <a:ext cx="4745324" cy="3548427"/>
            <a:chOff x="6974640" y="2769107"/>
            <a:chExt cx="4987871" cy="3700600"/>
          </a:xfrm>
        </p:grpSpPr>
        <p:pic>
          <p:nvPicPr>
            <p:cNvPr id="92" name="Image 91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7" t="7181"/>
            <a:stretch/>
          </p:blipFill>
          <p:spPr>
            <a:xfrm>
              <a:off x="7337834" y="3071232"/>
              <a:ext cx="4624677" cy="3398475"/>
            </a:xfrm>
            <a:prstGeom prst="rect">
              <a:avLst/>
            </a:prstGeom>
          </p:spPr>
        </p:pic>
        <p:sp>
          <p:nvSpPr>
            <p:cNvPr id="23" name="ZoneTexte 22"/>
            <p:cNvSpPr txBox="1"/>
            <p:nvPr/>
          </p:nvSpPr>
          <p:spPr>
            <a:xfrm>
              <a:off x="6974640" y="2769107"/>
              <a:ext cx="1142779" cy="353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Time (s)</a:t>
              </a:r>
            </a:p>
          </p:txBody>
        </p:sp>
      </p:grpSp>
      <p:sp>
        <p:nvSpPr>
          <p:cNvPr id="138" name="ZoneTexte 137"/>
          <p:cNvSpPr txBox="1"/>
          <p:nvPr/>
        </p:nvSpPr>
        <p:spPr>
          <a:xfrm>
            <a:off x="11407813" y="6531841"/>
            <a:ext cx="431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9" name="Forme libre 138"/>
          <p:cNvSpPr/>
          <p:nvPr/>
        </p:nvSpPr>
        <p:spPr>
          <a:xfrm>
            <a:off x="8032992" y="5843099"/>
            <a:ext cx="514523" cy="290312"/>
          </a:xfrm>
          <a:custGeom>
            <a:avLst/>
            <a:gdLst>
              <a:gd name="connsiteX0" fmla="*/ 221364 w 514523"/>
              <a:gd name="connsiteY0" fmla="*/ 10912 h 290312"/>
              <a:gd name="connsiteX1" fmla="*/ 190884 w 514523"/>
              <a:gd name="connsiteY1" fmla="*/ 752 h 290312"/>
              <a:gd name="connsiteX2" fmla="*/ 74044 w 514523"/>
              <a:gd name="connsiteY2" fmla="*/ 5832 h 290312"/>
              <a:gd name="connsiteX3" fmla="*/ 28324 w 514523"/>
              <a:gd name="connsiteY3" fmla="*/ 41392 h 290312"/>
              <a:gd name="connsiteX4" fmla="*/ 13084 w 514523"/>
              <a:gd name="connsiteY4" fmla="*/ 61712 h 290312"/>
              <a:gd name="connsiteX5" fmla="*/ 8004 w 514523"/>
              <a:gd name="connsiteY5" fmla="*/ 188712 h 290312"/>
              <a:gd name="connsiteX6" fmla="*/ 23244 w 514523"/>
              <a:gd name="connsiteY6" fmla="*/ 203952 h 290312"/>
              <a:gd name="connsiteX7" fmla="*/ 68964 w 514523"/>
              <a:gd name="connsiteY7" fmla="*/ 224272 h 290312"/>
              <a:gd name="connsiteX8" fmla="*/ 89284 w 514523"/>
              <a:gd name="connsiteY8" fmla="*/ 234432 h 290312"/>
              <a:gd name="connsiteX9" fmla="*/ 114684 w 514523"/>
              <a:gd name="connsiteY9" fmla="*/ 244592 h 290312"/>
              <a:gd name="connsiteX10" fmla="*/ 140084 w 514523"/>
              <a:gd name="connsiteY10" fmla="*/ 259832 h 290312"/>
              <a:gd name="connsiteX11" fmla="*/ 170564 w 514523"/>
              <a:gd name="connsiteY11" fmla="*/ 264912 h 290312"/>
              <a:gd name="connsiteX12" fmla="*/ 185804 w 514523"/>
              <a:gd name="connsiteY12" fmla="*/ 269992 h 290312"/>
              <a:gd name="connsiteX13" fmla="*/ 231524 w 514523"/>
              <a:gd name="connsiteY13" fmla="*/ 285232 h 290312"/>
              <a:gd name="connsiteX14" fmla="*/ 292484 w 514523"/>
              <a:gd name="connsiteY14" fmla="*/ 290312 h 290312"/>
              <a:gd name="connsiteX15" fmla="*/ 449964 w 514523"/>
              <a:gd name="connsiteY15" fmla="*/ 280152 h 290312"/>
              <a:gd name="connsiteX16" fmla="*/ 485524 w 514523"/>
              <a:gd name="connsiteY16" fmla="*/ 254752 h 290312"/>
              <a:gd name="connsiteX17" fmla="*/ 505844 w 514523"/>
              <a:gd name="connsiteY17" fmla="*/ 244592 h 290312"/>
              <a:gd name="connsiteX18" fmla="*/ 500764 w 514523"/>
              <a:gd name="connsiteY18" fmla="*/ 122672 h 290312"/>
              <a:gd name="connsiteX19" fmla="*/ 480444 w 514523"/>
              <a:gd name="connsiteY19" fmla="*/ 87112 h 290312"/>
              <a:gd name="connsiteX20" fmla="*/ 429644 w 514523"/>
              <a:gd name="connsiteY20" fmla="*/ 71872 h 290312"/>
              <a:gd name="connsiteX21" fmla="*/ 414404 w 514523"/>
              <a:gd name="connsiteY21" fmla="*/ 61712 h 290312"/>
              <a:gd name="connsiteX22" fmla="*/ 383924 w 514523"/>
              <a:gd name="connsiteY22" fmla="*/ 51552 h 290312"/>
              <a:gd name="connsiteX23" fmla="*/ 312804 w 514523"/>
              <a:gd name="connsiteY23" fmla="*/ 36312 h 290312"/>
              <a:gd name="connsiteX24" fmla="*/ 292484 w 514523"/>
              <a:gd name="connsiteY24" fmla="*/ 41392 h 290312"/>
              <a:gd name="connsiteX25" fmla="*/ 145164 w 514523"/>
              <a:gd name="connsiteY25" fmla="*/ 36312 h 29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14523" h="290312">
                <a:moveTo>
                  <a:pt x="221364" y="10912"/>
                </a:moveTo>
                <a:cubicBezTo>
                  <a:pt x="211204" y="7525"/>
                  <a:pt x="201587" y="1121"/>
                  <a:pt x="190884" y="752"/>
                </a:cubicBezTo>
                <a:cubicBezTo>
                  <a:pt x="151924" y="-591"/>
                  <a:pt x="112461" y="-792"/>
                  <a:pt x="74044" y="5832"/>
                </a:cubicBezTo>
                <a:cubicBezTo>
                  <a:pt x="62512" y="7820"/>
                  <a:pt x="37533" y="30648"/>
                  <a:pt x="28324" y="41392"/>
                </a:cubicBezTo>
                <a:cubicBezTo>
                  <a:pt x="22814" y="47820"/>
                  <a:pt x="18164" y="54939"/>
                  <a:pt x="13084" y="61712"/>
                </a:cubicBezTo>
                <a:cubicBezTo>
                  <a:pt x="-261" y="115090"/>
                  <a:pt x="-5763" y="119879"/>
                  <a:pt x="8004" y="188712"/>
                </a:cubicBezTo>
                <a:cubicBezTo>
                  <a:pt x="9413" y="195757"/>
                  <a:pt x="17266" y="199967"/>
                  <a:pt x="23244" y="203952"/>
                </a:cubicBezTo>
                <a:cubicBezTo>
                  <a:pt x="55900" y="225723"/>
                  <a:pt x="44180" y="213650"/>
                  <a:pt x="68964" y="224272"/>
                </a:cubicBezTo>
                <a:cubicBezTo>
                  <a:pt x="75925" y="227255"/>
                  <a:pt x="82364" y="231356"/>
                  <a:pt x="89284" y="234432"/>
                </a:cubicBezTo>
                <a:cubicBezTo>
                  <a:pt x="97617" y="238136"/>
                  <a:pt x="106528" y="240514"/>
                  <a:pt x="114684" y="244592"/>
                </a:cubicBezTo>
                <a:cubicBezTo>
                  <a:pt x="123515" y="249008"/>
                  <a:pt x="130805" y="256458"/>
                  <a:pt x="140084" y="259832"/>
                </a:cubicBezTo>
                <a:cubicBezTo>
                  <a:pt x="149764" y="263352"/>
                  <a:pt x="160509" y="262678"/>
                  <a:pt x="170564" y="264912"/>
                </a:cubicBezTo>
                <a:cubicBezTo>
                  <a:pt x="175791" y="266074"/>
                  <a:pt x="180790" y="268112"/>
                  <a:pt x="185804" y="269992"/>
                </a:cubicBezTo>
                <a:cubicBezTo>
                  <a:pt x="201828" y="276001"/>
                  <a:pt x="214500" y="283104"/>
                  <a:pt x="231524" y="285232"/>
                </a:cubicBezTo>
                <a:cubicBezTo>
                  <a:pt x="251757" y="287761"/>
                  <a:pt x="272164" y="288619"/>
                  <a:pt x="292484" y="290312"/>
                </a:cubicBezTo>
                <a:cubicBezTo>
                  <a:pt x="344977" y="286925"/>
                  <a:pt x="397702" y="286125"/>
                  <a:pt x="449964" y="280152"/>
                </a:cubicBezTo>
                <a:cubicBezTo>
                  <a:pt x="469854" y="277879"/>
                  <a:pt x="471434" y="264817"/>
                  <a:pt x="485524" y="254752"/>
                </a:cubicBezTo>
                <a:cubicBezTo>
                  <a:pt x="491686" y="250350"/>
                  <a:pt x="499071" y="247979"/>
                  <a:pt x="505844" y="244592"/>
                </a:cubicBezTo>
                <a:cubicBezTo>
                  <a:pt x="517738" y="197016"/>
                  <a:pt x="518642" y="203125"/>
                  <a:pt x="500764" y="122672"/>
                </a:cubicBezTo>
                <a:cubicBezTo>
                  <a:pt x="497802" y="109345"/>
                  <a:pt x="490592" y="96245"/>
                  <a:pt x="480444" y="87112"/>
                </a:cubicBezTo>
                <a:cubicBezTo>
                  <a:pt x="475687" y="82831"/>
                  <a:pt x="439266" y="74278"/>
                  <a:pt x="429644" y="71872"/>
                </a:cubicBezTo>
                <a:cubicBezTo>
                  <a:pt x="424564" y="68485"/>
                  <a:pt x="419983" y="64192"/>
                  <a:pt x="414404" y="61712"/>
                </a:cubicBezTo>
                <a:cubicBezTo>
                  <a:pt x="404617" y="57362"/>
                  <a:pt x="394314" y="54149"/>
                  <a:pt x="383924" y="51552"/>
                </a:cubicBezTo>
                <a:cubicBezTo>
                  <a:pt x="333291" y="38894"/>
                  <a:pt x="357058" y="43688"/>
                  <a:pt x="312804" y="36312"/>
                </a:cubicBezTo>
                <a:cubicBezTo>
                  <a:pt x="306031" y="38005"/>
                  <a:pt x="299466" y="41392"/>
                  <a:pt x="292484" y="41392"/>
                </a:cubicBezTo>
                <a:cubicBezTo>
                  <a:pt x="243348" y="41392"/>
                  <a:pt x="194300" y="36312"/>
                  <a:pt x="145164" y="3631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Titre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Interaction of water with ionizing radiation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5414703" y="2491401"/>
            <a:ext cx="2663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Ionizing radiation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8729165" y="3064636"/>
            <a:ext cx="28119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Lousada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et al, </a:t>
            </a:r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Scientific Reports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901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765"/>
    </mc:Choice>
    <mc:Fallback xmlns="" xmlns:a14="http://schemas.microsoft.com/office/drawing/2010/main" xmlns:a16="http://schemas.microsoft.com/office/drawing/2014/main">
      <p:transition spd="slow" advTm="8376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23114" y="860955"/>
            <a:ext cx="9165065" cy="1698632"/>
          </a:xfrm>
        </p:spPr>
        <p:txBody>
          <a:bodyPr/>
          <a:lstStyle/>
          <a:p>
            <a:r>
              <a:rPr lang="fr-FR" sz="2000" dirty="0"/>
              <a:t> </a:t>
            </a:r>
            <a:r>
              <a:rPr lang="fr-FR" sz="2000" dirty="0" err="1"/>
              <a:t>Why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H</a:t>
            </a:r>
            <a:r>
              <a:rPr lang="fr-FR" sz="2000" baseline="-25000" dirty="0"/>
              <a:t>2</a:t>
            </a:r>
            <a:r>
              <a:rPr lang="fr-FR" sz="2000" dirty="0"/>
              <a:t> potentially problematic?</a:t>
            </a:r>
          </a:p>
          <a:p>
            <a:pPr lvl="1">
              <a:lnSpc>
                <a:spcPct val="200000"/>
              </a:lnSpc>
            </a:pPr>
            <a:r>
              <a:rPr lang="fr-FR" sz="1800" dirty="0"/>
              <a:t> A </a:t>
            </a:r>
            <a:r>
              <a:rPr lang="fr-FR" sz="1800" dirty="0" err="1"/>
              <a:t>potentially</a:t>
            </a:r>
            <a:r>
              <a:rPr lang="fr-FR" sz="1800" dirty="0"/>
              <a:t> explosive gas under certain conditions</a:t>
            </a:r>
          </a:p>
          <a:p>
            <a:pPr lvl="1">
              <a:lnSpc>
                <a:spcPct val="200000"/>
              </a:lnSpc>
            </a:pPr>
            <a:r>
              <a:rPr lang="fr-FR" sz="1800" dirty="0"/>
              <a:t> Explosive limit of H</a:t>
            </a:r>
            <a:r>
              <a:rPr lang="fr-FR" sz="1800" baseline="-25000" dirty="0"/>
              <a:t>2</a:t>
            </a:r>
            <a:r>
              <a:rPr lang="fr-FR" sz="1800" dirty="0"/>
              <a:t> in air: 4% by volume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868305" y="5579843"/>
            <a:ext cx="130751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fr-FR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production?</a:t>
            </a:r>
          </a:p>
        </p:txBody>
      </p:sp>
      <p:sp>
        <p:nvSpPr>
          <p:cNvPr id="15" name="Triangle isocèle 14"/>
          <p:cNvSpPr/>
          <p:nvPr/>
        </p:nvSpPr>
        <p:spPr>
          <a:xfrm>
            <a:off x="9743217" y="5389406"/>
            <a:ext cx="245376" cy="280663"/>
          </a:xfrm>
          <a:prstGeom prst="triangl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739653" y="5412782"/>
            <a:ext cx="2489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3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9058960" y="5657838"/>
            <a:ext cx="160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source of H</a:t>
            </a:r>
            <a:r>
              <a:rPr lang="fr-FR" sz="14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9" name="Groupe 28"/>
          <p:cNvGrpSpPr/>
          <p:nvPr/>
        </p:nvGrpSpPr>
        <p:grpSpPr>
          <a:xfrm>
            <a:off x="1466429" y="2909865"/>
            <a:ext cx="2827261" cy="3507707"/>
            <a:chOff x="-57572" y="2909865"/>
            <a:chExt cx="2827261" cy="3507707"/>
          </a:xfrm>
        </p:grpSpPr>
        <p:sp>
          <p:nvSpPr>
            <p:cNvPr id="9216" name="Organigramme : Disque magnétique 9215"/>
            <p:cNvSpPr/>
            <p:nvPr/>
          </p:nvSpPr>
          <p:spPr>
            <a:xfrm>
              <a:off x="472243" y="3632621"/>
              <a:ext cx="1763461" cy="2784951"/>
            </a:xfrm>
            <a:prstGeom prst="flowChartMagneticDisk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Picture 2" descr="Symbole nucléair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2500" b="97500" l="9910" r="882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269" y="5501044"/>
              <a:ext cx="609383" cy="436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ZoneTexte 34"/>
            <p:cNvSpPr txBox="1"/>
            <p:nvPr/>
          </p:nvSpPr>
          <p:spPr>
            <a:xfrm>
              <a:off x="-57572" y="2909865"/>
              <a:ext cx="28272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Packaging of LLA radioactive waste</a:t>
              </a: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413728" y="4665981"/>
              <a:ext cx="187329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Cementitious matrix</a:t>
              </a:r>
            </a:p>
            <a:p>
              <a:pPr algn="ctr"/>
              <a:r>
                <a:rPr lang="fr-F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  <a:p>
              <a:pPr algn="ctr"/>
              <a:r>
                <a:rPr lang="fr-F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radioactive waste</a:t>
              </a:r>
            </a:p>
          </p:txBody>
        </p:sp>
      </p:grpSp>
      <p:cxnSp>
        <p:nvCxnSpPr>
          <p:cNvPr id="82" name="Connecteur droit avec flèche 81"/>
          <p:cNvCxnSpPr>
            <a:stCxn id="50" idx="3"/>
          </p:cNvCxnSpPr>
          <p:nvPr/>
        </p:nvCxnSpPr>
        <p:spPr>
          <a:xfrm>
            <a:off x="7255956" y="5867420"/>
            <a:ext cx="589932" cy="0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e 31"/>
          <p:cNvGrpSpPr/>
          <p:nvPr/>
        </p:nvGrpSpPr>
        <p:grpSpPr>
          <a:xfrm>
            <a:off x="3759705" y="3879902"/>
            <a:ext cx="3496251" cy="2438129"/>
            <a:chOff x="2235704" y="3879901"/>
            <a:chExt cx="3496251" cy="2438129"/>
          </a:xfrm>
        </p:grpSpPr>
        <p:grpSp>
          <p:nvGrpSpPr>
            <p:cNvPr id="31" name="Groupe 30"/>
            <p:cNvGrpSpPr/>
            <p:nvPr/>
          </p:nvGrpSpPr>
          <p:grpSpPr>
            <a:xfrm>
              <a:off x="2235704" y="4151475"/>
              <a:ext cx="3496251" cy="2008331"/>
              <a:chOff x="2235704" y="4151475"/>
              <a:chExt cx="3496251" cy="2008331"/>
            </a:xfrm>
          </p:grpSpPr>
          <p:cxnSp>
            <p:nvCxnSpPr>
              <p:cNvPr id="21" name="Connecteur droit avec flèche 20"/>
              <p:cNvCxnSpPr>
                <a:endCxn id="20" idx="1"/>
              </p:cNvCxnSpPr>
              <p:nvPr/>
            </p:nvCxnSpPr>
            <p:spPr>
              <a:xfrm flipV="1">
                <a:off x="2235704" y="5041276"/>
                <a:ext cx="533985" cy="1657"/>
              </a:xfrm>
              <a:prstGeom prst="straightConnector1">
                <a:avLst/>
              </a:prstGeom>
              <a:ln w="539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e 29"/>
              <p:cNvGrpSpPr/>
              <p:nvPr/>
            </p:nvGrpSpPr>
            <p:grpSpPr>
              <a:xfrm>
                <a:off x="2769689" y="4151475"/>
                <a:ext cx="2962266" cy="2008331"/>
                <a:chOff x="2769689" y="4151475"/>
                <a:chExt cx="2962266" cy="2008331"/>
              </a:xfrm>
            </p:grpSpPr>
            <p:sp>
              <p:nvSpPr>
                <p:cNvPr id="20" name="ZoneTexte 19"/>
                <p:cNvSpPr txBox="1"/>
                <p:nvPr/>
              </p:nvSpPr>
              <p:spPr>
                <a:xfrm>
                  <a:off x="2769689" y="4856610"/>
                  <a:ext cx="760014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Water</a:t>
                  </a:r>
                  <a:r>
                    <a:rPr lang="fr-FR" sz="1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  <p:sp>
              <p:nvSpPr>
                <p:cNvPr id="49" name="ZoneTexte 48"/>
                <p:cNvSpPr txBox="1"/>
                <p:nvPr/>
              </p:nvSpPr>
              <p:spPr>
                <a:xfrm>
                  <a:off x="4163732" y="4151475"/>
                  <a:ext cx="1135373" cy="58477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Free water </a:t>
                  </a:r>
                </a:p>
              </p:txBody>
            </p:sp>
            <p:sp>
              <p:nvSpPr>
                <p:cNvPr id="50" name="ZoneTexte 49"/>
                <p:cNvSpPr txBox="1"/>
                <p:nvPr/>
              </p:nvSpPr>
              <p:spPr>
                <a:xfrm>
                  <a:off x="3881646" y="5575031"/>
                  <a:ext cx="1850309" cy="58477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Chemically bound water</a:t>
                  </a:r>
                </a:p>
              </p:txBody>
            </p:sp>
            <p:cxnSp>
              <p:nvCxnSpPr>
                <p:cNvPr id="9235" name="Connecteur en angle 9234"/>
                <p:cNvCxnSpPr>
                  <a:stCxn id="20" idx="0"/>
                  <a:endCxn id="49" idx="1"/>
                </p:cNvCxnSpPr>
                <p:nvPr/>
              </p:nvCxnSpPr>
              <p:spPr>
                <a:xfrm rot="5400000" flipH="1" flipV="1">
                  <a:off x="3450341" y="4143219"/>
                  <a:ext cx="412747" cy="1014036"/>
                </a:xfrm>
                <a:prstGeom prst="bentConnector2">
                  <a:avLst/>
                </a:prstGeom>
                <a:ln w="22225">
                  <a:solidFill>
                    <a:schemeClr val="accent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necteur en angle 59"/>
                <p:cNvCxnSpPr>
                  <a:stCxn id="20" idx="2"/>
                  <a:endCxn id="50" idx="1"/>
                </p:cNvCxnSpPr>
                <p:nvPr/>
              </p:nvCxnSpPr>
              <p:spPr>
                <a:xfrm rot="16200000" flipH="1">
                  <a:off x="3194933" y="5180705"/>
                  <a:ext cx="641477" cy="731950"/>
                </a:xfrm>
                <a:prstGeom prst="bentConnector2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7" name="ZoneTexte 56"/>
            <p:cNvSpPr txBox="1"/>
            <p:nvPr/>
          </p:nvSpPr>
          <p:spPr>
            <a:xfrm>
              <a:off x="3100103" y="3879901"/>
              <a:ext cx="859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800" dirty="0">
                  <a:latin typeface="Arial" panose="020B0604020202020204" pitchFamily="34" charset="0"/>
                  <a:cs typeface="Arial" panose="020B0604020202020204" pitchFamily="34" charset="0"/>
                </a:rPr>
                <a:t>45 %</a:t>
              </a:r>
            </a:p>
          </p:txBody>
        </p:sp>
        <p:sp>
          <p:nvSpPr>
            <p:cNvPr id="93" name="ZoneTexte 92"/>
            <p:cNvSpPr txBox="1"/>
            <p:nvPr/>
          </p:nvSpPr>
          <p:spPr>
            <a:xfrm>
              <a:off x="3097440" y="5948698"/>
              <a:ext cx="792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800" dirty="0">
                  <a:latin typeface="Arial" panose="020B0604020202020204" pitchFamily="34" charset="0"/>
                  <a:cs typeface="Arial" panose="020B0604020202020204" pitchFamily="34" charset="0"/>
                </a:rPr>
                <a:t>55 %</a:t>
              </a:r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7593769" y="4269730"/>
            <a:ext cx="50423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fr-FR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55" name="Groupe 54"/>
          <p:cNvGrpSpPr/>
          <p:nvPr/>
        </p:nvGrpSpPr>
        <p:grpSpPr>
          <a:xfrm>
            <a:off x="8246723" y="4175572"/>
            <a:ext cx="2415297" cy="339038"/>
            <a:chOff x="7001117" y="4369502"/>
            <a:chExt cx="2415297" cy="339038"/>
          </a:xfrm>
        </p:grpSpPr>
        <p:sp>
          <p:nvSpPr>
            <p:cNvPr id="26" name="ZoneTexte 25"/>
            <p:cNvSpPr txBox="1"/>
            <p:nvPr/>
          </p:nvSpPr>
          <p:spPr>
            <a:xfrm>
              <a:off x="7006140" y="4389131"/>
              <a:ext cx="21226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35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7318175" y="4369986"/>
              <a:ext cx="20982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fr-FR" sz="1600" b="1" baseline="-25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fr-FR" sz="16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6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risk</a:t>
              </a:r>
              <a:r>
                <a:rPr lang="fr-FR" sz="16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6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quantified</a:t>
              </a:r>
              <a:r>
                <a:rPr lang="fr-FR" sz="1600" b="1" baseline="-25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fr-FR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riangle isocèle 27"/>
            <p:cNvSpPr/>
            <p:nvPr/>
          </p:nvSpPr>
          <p:spPr>
            <a:xfrm>
              <a:off x="7001117" y="4369502"/>
              <a:ext cx="245378" cy="280663"/>
            </a:xfrm>
            <a:prstGeom prst="triangle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75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5" name="Connecteur droit avec flèche 64"/>
          <p:cNvCxnSpPr/>
          <p:nvPr/>
        </p:nvCxnSpPr>
        <p:spPr>
          <a:xfrm>
            <a:off x="6832728" y="4443864"/>
            <a:ext cx="770662" cy="0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 7"/>
          <p:cNvGrpSpPr/>
          <p:nvPr/>
        </p:nvGrpSpPr>
        <p:grpSpPr>
          <a:xfrm>
            <a:off x="6736256" y="3349664"/>
            <a:ext cx="2091625" cy="679770"/>
            <a:chOff x="5110434" y="3464128"/>
            <a:chExt cx="2091625" cy="679770"/>
          </a:xfrm>
        </p:grpSpPr>
        <p:sp>
          <p:nvSpPr>
            <p:cNvPr id="25" name="ZoneTexte 24"/>
            <p:cNvSpPr txBox="1"/>
            <p:nvPr/>
          </p:nvSpPr>
          <p:spPr>
            <a:xfrm>
              <a:off x="5526653" y="3464128"/>
              <a:ext cx="16754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Ionizing radiation</a:t>
              </a:r>
            </a:p>
          </p:txBody>
        </p:sp>
        <p:pic>
          <p:nvPicPr>
            <p:cNvPr id="39" name="Picture 2" descr="9 -Interaction entre un photon gamma et le champ coulombien d'un noyau, matérialisant une paire électron/positron. La création est suivie par l'annihilation du positon lors de son interaction avec un électron libre du milieu.">
              <a:extLst>
                <a:ext uri="{FF2B5EF4-FFF2-40B4-BE49-F238E27FC236}">
                  <a16:creationId xmlns:a16="http://schemas.microsoft.com/office/drawing/2014/main" id="{CF012D3F-4EC4-07D6-D475-476995679B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8824" b="71972" l="588" r="18000">
                          <a14:foregroundMark x1="17412" y1="66782" x2="17412" y2="66782"/>
                          <a14:foregroundMark x1="18000" y1="66436" x2="18000" y2="66436"/>
                          <a14:foregroundMark x1="588" y1="65052" x2="588" y2="65052"/>
                          <a14:backgroundMark x1="18118" y1="66782" x2="18118" y2="667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216" r="80673" b="25555"/>
            <a:stretch/>
          </p:blipFill>
          <p:spPr bwMode="auto">
            <a:xfrm rot="8329380">
              <a:off x="5110434" y="3939228"/>
              <a:ext cx="558322" cy="166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9 -Interaction entre un photon gamma et le champ coulombien d'un noyau, matérialisant une paire électron/positron. La création est suivie par l'annihilation du positon lors de son interaction avec un électron libre du milieu.">
              <a:extLst>
                <a:ext uri="{FF2B5EF4-FFF2-40B4-BE49-F238E27FC236}">
                  <a16:creationId xmlns:a16="http://schemas.microsoft.com/office/drawing/2014/main" id="{CF012D3F-4EC4-07D6-D475-476995679B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8824" b="71972" l="588" r="18000">
                          <a14:foregroundMark x1="17412" y1="66782" x2="17412" y2="66782"/>
                          <a14:foregroundMark x1="18000" y1="66436" x2="18000" y2="66436"/>
                          <a14:foregroundMark x1="588" y1="65052" x2="588" y2="65052"/>
                          <a14:backgroundMark x1="18118" y1="66782" x2="18118" y2="667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216" r="80673" b="25555"/>
            <a:stretch/>
          </p:blipFill>
          <p:spPr bwMode="auto">
            <a:xfrm rot="8329380">
              <a:off x="5247492" y="3977700"/>
              <a:ext cx="558322" cy="166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Groupe 61"/>
          <p:cNvGrpSpPr/>
          <p:nvPr/>
        </p:nvGrpSpPr>
        <p:grpSpPr>
          <a:xfrm>
            <a:off x="7138738" y="4776083"/>
            <a:ext cx="2117021" cy="679541"/>
            <a:chOff x="5110434" y="3464357"/>
            <a:chExt cx="2117021" cy="679541"/>
          </a:xfrm>
        </p:grpSpPr>
        <p:sp>
          <p:nvSpPr>
            <p:cNvPr id="63" name="ZoneTexte 62"/>
            <p:cNvSpPr txBox="1"/>
            <p:nvPr/>
          </p:nvSpPr>
          <p:spPr>
            <a:xfrm>
              <a:off x="5565464" y="3464357"/>
              <a:ext cx="16619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Ionizing radiation</a:t>
              </a:r>
            </a:p>
          </p:txBody>
        </p:sp>
        <p:pic>
          <p:nvPicPr>
            <p:cNvPr id="64" name="Picture 2" descr="9 -Interaction entre un photon gamma et le champ coulombien d'un noyau, matérialisant une paire électron/positron. La création est suivie par l'annihilation du positon lors de son interaction avec un électron libre du milieu.">
              <a:extLst>
                <a:ext uri="{FF2B5EF4-FFF2-40B4-BE49-F238E27FC236}">
                  <a16:creationId xmlns:a16="http://schemas.microsoft.com/office/drawing/2014/main" id="{CF012D3F-4EC4-07D6-D475-476995679B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8824" b="71972" l="588" r="18000">
                          <a14:foregroundMark x1="17412" y1="66782" x2="17412" y2="66782"/>
                          <a14:foregroundMark x1="18000" y1="66436" x2="18000" y2="66436"/>
                          <a14:foregroundMark x1="588" y1="65052" x2="588" y2="65052"/>
                          <a14:backgroundMark x1="18118" y1="66782" x2="18118" y2="667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216" r="80673" b="25555"/>
            <a:stretch/>
          </p:blipFill>
          <p:spPr bwMode="auto">
            <a:xfrm rot="8329380">
              <a:off x="5110434" y="3939228"/>
              <a:ext cx="558322" cy="166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2" descr="9 -Interaction entre un photon gamma et le champ coulombien d'un noyau, matérialisant une paire électron/positron. La création est suivie par l'annihilation du positon lors de son interaction avec un électron libre du milieu.">
              <a:extLst>
                <a:ext uri="{FF2B5EF4-FFF2-40B4-BE49-F238E27FC236}">
                  <a16:creationId xmlns:a16="http://schemas.microsoft.com/office/drawing/2014/main" id="{CF012D3F-4EC4-07D6-D475-476995679B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8824" b="71972" l="588" r="18000">
                          <a14:foregroundMark x1="17412" y1="66782" x2="17412" y2="66782"/>
                          <a14:foregroundMark x1="18000" y1="66436" x2="18000" y2="66436"/>
                          <a14:foregroundMark x1="588" y1="65052" x2="588" y2="65052"/>
                          <a14:backgroundMark x1="18118" y1="66782" x2="18118" y2="667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216" r="80673" b="25555"/>
            <a:stretch/>
          </p:blipFill>
          <p:spPr bwMode="auto">
            <a:xfrm rot="8329380">
              <a:off x="5247492" y="3977700"/>
              <a:ext cx="558322" cy="166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8" name="Espace réservé du contenu 4"/>
          <p:cNvSpPr txBox="1">
            <a:spLocks/>
          </p:cNvSpPr>
          <p:nvPr/>
        </p:nvSpPr>
        <p:spPr>
          <a:xfrm>
            <a:off x="7845888" y="1455719"/>
            <a:ext cx="4169366" cy="10523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horz" wrap="square" lIns="127723" tIns="63862" rIns="127723" bIns="63862" rtlCol="0">
            <a:spAutoFit/>
          </a:bodyPr>
          <a:lstStyle>
            <a:lvl1pPr marL="179611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38833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98055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15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57278" indent="-179611" algn="l" defTabSz="7184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9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616499" indent="-179611" algn="l" defTabSz="7184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9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975721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4944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4165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3387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dirty="0">
                <a:solidFill>
                  <a:srgbClr val="FF0000"/>
                </a:solidFill>
              </a:rPr>
              <a:t>Need to </a:t>
            </a:r>
            <a:r>
              <a:rPr lang="fr-FR" sz="2000" dirty="0" err="1">
                <a:solidFill>
                  <a:srgbClr val="FF0000"/>
                </a:solidFill>
              </a:rPr>
              <a:t>assess</a:t>
            </a:r>
            <a:r>
              <a:rPr lang="fr-FR" sz="2000" dirty="0">
                <a:solidFill>
                  <a:srgbClr val="FF0000"/>
                </a:solidFill>
              </a:rPr>
              <a:t> the </a:t>
            </a:r>
            <a:r>
              <a:rPr lang="fr-FR" sz="2000" dirty="0" err="1">
                <a:solidFill>
                  <a:srgbClr val="FF0000"/>
                </a:solidFill>
              </a:rPr>
              <a:t>various</a:t>
            </a:r>
            <a:r>
              <a:rPr lang="fr-FR" sz="2000" dirty="0">
                <a:solidFill>
                  <a:srgbClr val="FF0000"/>
                </a:solidFill>
              </a:rPr>
              <a:t> H</a:t>
            </a:r>
            <a:r>
              <a:rPr lang="fr-FR" sz="2000" baseline="-25000" dirty="0">
                <a:solidFill>
                  <a:srgbClr val="FF0000"/>
                </a:solidFill>
              </a:rPr>
              <a:t>2 </a:t>
            </a:r>
            <a:r>
              <a:rPr lang="fr-FR" sz="2000" dirty="0">
                <a:solidFill>
                  <a:srgbClr val="FF0000"/>
                </a:solidFill>
              </a:rPr>
              <a:t> source </a:t>
            </a:r>
            <a:r>
              <a:rPr lang="fr-FR" sz="2000" dirty="0" err="1">
                <a:solidFill>
                  <a:srgbClr val="FF0000"/>
                </a:solidFill>
              </a:rPr>
              <a:t>terms</a:t>
            </a: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11407813" y="6531841"/>
            <a:ext cx="431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0" name="Titre 1"/>
          <p:cNvSpPr>
            <a:spLocks noGrp="1"/>
          </p:cNvSpPr>
          <p:nvPr>
            <p:ph type="title"/>
          </p:nvPr>
        </p:nvSpPr>
        <p:spPr>
          <a:xfrm>
            <a:off x="1126069" y="187267"/>
            <a:ext cx="9680601" cy="397018"/>
          </a:xfrm>
        </p:spPr>
        <p:txBody>
          <a:bodyPr/>
          <a:lstStyle/>
          <a:p>
            <a:r>
              <a:rPr lang="fr-FR" dirty="0"/>
              <a:t>The dihydrogen risk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890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32"/>
    </mc:Choice>
    <mc:Fallback xmlns:a16="http://schemas.microsoft.com/office/drawing/2014/main" xmlns:a14="http://schemas.microsoft.com/office/drawing/2010/main" xmlns="">
      <p:transition spd="slow" advTm="66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/>
      <p:bldP spid="17" grpId="0"/>
      <p:bldP spid="23" grpId="0" animBg="1"/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ZoneTexte 40"/>
          <p:cNvSpPr txBox="1"/>
          <p:nvPr/>
        </p:nvSpPr>
        <p:spPr>
          <a:xfrm>
            <a:off x="11407813" y="6531841"/>
            <a:ext cx="431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2" name="Titr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State of the art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1028434" y="6254842"/>
            <a:ext cx="3938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Bouniol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Adv Concr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Technol.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;20(2):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72-84 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50241" y="888569"/>
            <a:ext cx="11344207" cy="1075384"/>
          </a:xfrm>
        </p:spPr>
        <p:txBody>
          <a:bodyPr/>
          <a:lstStyle/>
          <a:p>
            <a:r>
              <a:rPr lang="fr-FR" dirty="0"/>
              <a:t> Systemic study by </a:t>
            </a:r>
            <a:r>
              <a:rPr lang="fr-FR" dirty="0" err="1"/>
              <a:t>Bouniol </a:t>
            </a:r>
            <a:r>
              <a:rPr lang="fr-FR" dirty="0"/>
              <a:t>(2022)</a:t>
            </a:r>
          </a:p>
          <a:p>
            <a:pPr lvl="1"/>
            <a:endParaRPr lang="fr-FR" sz="700" dirty="0"/>
          </a:p>
          <a:p>
            <a:pPr lvl="1"/>
            <a:r>
              <a:rPr lang="fr-FR" dirty="0"/>
              <a:t> Comparison of </a:t>
            </a:r>
            <a:r>
              <a:rPr lang="fr-FR" dirty="0" err="1"/>
              <a:t>experimental</a:t>
            </a:r>
            <a:r>
              <a:rPr lang="fr-FR" dirty="0"/>
              <a:t> H</a:t>
            </a:r>
            <a:r>
              <a:rPr lang="fr-FR" baseline="-25000" dirty="0"/>
              <a:t>2 </a:t>
            </a:r>
            <a:r>
              <a:rPr lang="fr-FR" dirty="0"/>
              <a:t>production (hydrated and </a:t>
            </a:r>
            <a:r>
              <a:rPr lang="fr-FR" dirty="0" err="1"/>
              <a:t>irradiated</a:t>
            </a:r>
            <a:r>
              <a:rPr lang="fr-FR" dirty="0"/>
              <a:t> C</a:t>
            </a:r>
            <a:r>
              <a:rPr lang="fr-FR" baseline="-25000" dirty="0"/>
              <a:t>3</a:t>
            </a:r>
            <a:r>
              <a:rPr lang="fr-FR" dirty="0"/>
              <a:t>S paste) and theoretical production  </a:t>
            </a:r>
          </a:p>
        </p:txBody>
      </p:sp>
      <p:sp>
        <p:nvSpPr>
          <p:cNvPr id="11" name="Espace réservé du contenu 1"/>
          <p:cNvSpPr txBox="1">
            <a:spLocks/>
          </p:cNvSpPr>
          <p:nvPr/>
        </p:nvSpPr>
        <p:spPr>
          <a:xfrm>
            <a:off x="6723038" y="2635865"/>
            <a:ext cx="5577840" cy="2091047"/>
          </a:xfrm>
          <a:prstGeom prst="rect">
            <a:avLst/>
          </a:prstGeom>
          <a:noFill/>
        </p:spPr>
        <p:txBody>
          <a:bodyPr vert="horz" wrap="square" lIns="127723" tIns="63862" rIns="127723" bIns="63862" rtlCol="0">
            <a:spAutoFit/>
          </a:bodyPr>
          <a:lstStyle>
            <a:lvl1pPr marL="179611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38833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98055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15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57278" indent="-179611" algn="l" defTabSz="7184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9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616499" indent="-179611" algn="l" defTabSz="7184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9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975721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4944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4165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3387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 Study results</a:t>
            </a:r>
          </a:p>
          <a:p>
            <a:pPr lvl="1"/>
            <a:endParaRPr lang="fr-FR" sz="700" dirty="0"/>
          </a:p>
          <a:p>
            <a:pPr lvl="1"/>
            <a:r>
              <a:rPr lang="fr-FR" dirty="0"/>
              <a:t> Radiolysis of free (pore) water alone does not account for the H</a:t>
            </a:r>
            <a:r>
              <a:rPr lang="fr-FR" baseline="-25000" dirty="0"/>
              <a:t>2 </a:t>
            </a:r>
            <a:r>
              <a:rPr lang="fr-FR" dirty="0"/>
              <a:t>production observed.</a:t>
            </a:r>
          </a:p>
          <a:p>
            <a:pPr marL="359222" lvl="1" indent="0">
              <a:buNone/>
            </a:pPr>
            <a:endParaRPr lang="fr-FR" sz="1000" dirty="0"/>
          </a:p>
          <a:p>
            <a:pPr lvl="1"/>
            <a:r>
              <a:rPr lang="fr-FR" dirty="0"/>
              <a:t> Radiolysis of solid phases must exist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91" y="2355434"/>
            <a:ext cx="5999870" cy="35918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99259" y="2839453"/>
            <a:ext cx="1299410" cy="3272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869459" y="2839453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endParaRPr lang="fr-FR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5095" y="3975234"/>
            <a:ext cx="2926080" cy="3272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866624" y="3955752"/>
            <a:ext cx="26901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of pore water </a:t>
            </a:r>
            <a:r>
              <a:rPr lang="fr-FR" sz="1400" b="1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endParaRPr lang="fr-FR" sz="1400" b="1" i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4175" y="5673534"/>
            <a:ext cx="1510242" cy="239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346299" y="5673534"/>
            <a:ext cx="1285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000" dirty="0">
                <a:latin typeface="+mj-lt"/>
                <a:cs typeface="Arial" panose="020B0604020202020204" pitchFamily="34" charset="0"/>
              </a:rPr>
              <a:t>Time (</a:t>
            </a:r>
            <a:r>
              <a:rPr lang="fr-FR" sz="2000" dirty="0" err="1">
                <a:latin typeface="+mj-lt"/>
                <a:cs typeface="Arial" panose="020B0604020202020204" pitchFamily="34" charset="0"/>
              </a:rPr>
              <a:t>day</a:t>
            </a:r>
            <a:r>
              <a:rPr lang="fr-FR" sz="2000" dirty="0">
                <a:latin typeface="+mj-lt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5882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99"/>
    </mc:Choice>
    <mc:Fallback xmlns:a14="http://schemas.microsoft.com/office/drawing/2010/main" xmlns="">
      <p:transition spd="slow" advTm="5099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3912" y="2871715"/>
            <a:ext cx="4294271" cy="1160480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3911" y="2060477"/>
            <a:ext cx="4294272" cy="8112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9 -Interaction entre un photon gamma et le champ coulombien d'un noyau, matérialisant une paire électron/positron. La création est suivie par l'annihilation du positon lors de son interaction avec un électron libre du milieu.">
            <a:extLst>
              <a:ext uri="{FF2B5EF4-FFF2-40B4-BE49-F238E27FC236}">
                <a16:creationId xmlns:a16="http://schemas.microsoft.com/office/drawing/2014/main" id="{CF012D3F-4EC4-07D6-D475-476995679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824" b="71972" l="588" r="18000">
                        <a14:foregroundMark x1="17412" y1="66782" x2="17412" y2="66782"/>
                        <a14:foregroundMark x1="18000" y1="66436" x2="18000" y2="66436"/>
                        <a14:foregroundMark x1="588" y1="65052" x2="588" y2="65052"/>
                        <a14:backgroundMark x1="18118" y1="66782" x2="18118" y2="66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216" r="80673" b="25555"/>
          <a:stretch/>
        </p:blipFill>
        <p:spPr bwMode="auto">
          <a:xfrm rot="3634672">
            <a:off x="2074479" y="1917076"/>
            <a:ext cx="946249" cy="2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9 -Interaction entre un photon gamma et le champ coulombien d'un noyau, matérialisant une paire électron/positron. La création est suivie par l'annihilation du positon lors de son interaction avec un électron libre du milieu.">
            <a:extLst>
              <a:ext uri="{FF2B5EF4-FFF2-40B4-BE49-F238E27FC236}">
                <a16:creationId xmlns:a16="http://schemas.microsoft.com/office/drawing/2014/main" id="{CF012D3F-4EC4-07D6-D475-476995679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824" b="71972" l="588" r="18000">
                        <a14:foregroundMark x1="17412" y1="66782" x2="17412" y2="66782"/>
                        <a14:foregroundMark x1="18000" y1="66436" x2="18000" y2="66436"/>
                        <a14:foregroundMark x1="588" y1="65052" x2="588" y2="65052"/>
                        <a14:backgroundMark x1="18118" y1="66782" x2="18118" y2="66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216" r="80673" b="25555"/>
          <a:stretch/>
        </p:blipFill>
        <p:spPr bwMode="auto">
          <a:xfrm rot="3597704">
            <a:off x="1800157" y="1982585"/>
            <a:ext cx="946249" cy="2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9 -Interaction entre un photon gamma et le champ coulombien d'un noyau, matérialisant une paire électron/positron. La création est suivie par l'annihilation du positon lors de son interaction avec un électron libre du milieu.">
            <a:extLst>
              <a:ext uri="{FF2B5EF4-FFF2-40B4-BE49-F238E27FC236}">
                <a16:creationId xmlns:a16="http://schemas.microsoft.com/office/drawing/2014/main" id="{CF012D3F-4EC4-07D6-D475-476995679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824" b="71972" l="588" r="18000">
                        <a14:foregroundMark x1="17412" y1="66782" x2="17412" y2="66782"/>
                        <a14:foregroundMark x1="18000" y1="66436" x2="18000" y2="66436"/>
                        <a14:foregroundMark x1="588" y1="65052" x2="588" y2="65052"/>
                        <a14:backgroundMark x1="18118" y1="66782" x2="18118" y2="66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216" r="80673" b="25555"/>
          <a:stretch/>
        </p:blipFill>
        <p:spPr bwMode="auto">
          <a:xfrm rot="3470856">
            <a:off x="2338443" y="1851823"/>
            <a:ext cx="946249" cy="2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9 -Interaction entre un photon gamma et le champ coulombien d'un noyau, matérialisant une paire électron/positron. La création est suivie par l'annihilation du positon lors de son interaction avec un électron libre du milieu.">
            <a:extLst>
              <a:ext uri="{FF2B5EF4-FFF2-40B4-BE49-F238E27FC236}">
                <a16:creationId xmlns:a16="http://schemas.microsoft.com/office/drawing/2014/main" id="{CF012D3F-4EC4-07D6-D475-476995679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824" b="71972" l="588" r="18000">
                        <a14:foregroundMark x1="17412" y1="66782" x2="17412" y2="66782"/>
                        <a14:foregroundMark x1="18000" y1="66436" x2="18000" y2="66436"/>
                        <a14:foregroundMark x1="588" y1="65052" x2="588" y2="65052"/>
                        <a14:backgroundMark x1="18118" y1="66782" x2="18118" y2="66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216" r="80673" b="25555"/>
          <a:stretch/>
        </p:blipFill>
        <p:spPr bwMode="auto">
          <a:xfrm rot="3476534">
            <a:off x="2318176" y="2858026"/>
            <a:ext cx="946249" cy="2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9 -Interaction entre un photon gamma et le champ coulombien d'un noyau, matérialisant une paire électron/positron. La création est suivie par l'annihilation du positon lors de son interaction avec un électron libre du milieu.">
            <a:extLst>
              <a:ext uri="{FF2B5EF4-FFF2-40B4-BE49-F238E27FC236}">
                <a16:creationId xmlns:a16="http://schemas.microsoft.com/office/drawing/2014/main" id="{CF012D3F-4EC4-07D6-D475-476995679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824" b="71972" l="588" r="18000">
                        <a14:foregroundMark x1="17412" y1="66782" x2="17412" y2="66782"/>
                        <a14:foregroundMark x1="18000" y1="66436" x2="18000" y2="66436"/>
                        <a14:foregroundMark x1="588" y1="65052" x2="588" y2="65052"/>
                        <a14:backgroundMark x1="18118" y1="66782" x2="18118" y2="66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216" r="80673" b="25555"/>
          <a:stretch/>
        </p:blipFill>
        <p:spPr bwMode="auto">
          <a:xfrm rot="3348944">
            <a:off x="2536532" y="2736522"/>
            <a:ext cx="946249" cy="2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xplosion 1 6"/>
          <p:cNvSpPr/>
          <p:nvPr/>
        </p:nvSpPr>
        <p:spPr>
          <a:xfrm>
            <a:off x="2996442" y="2350504"/>
            <a:ext cx="478302" cy="421441"/>
          </a:xfrm>
          <a:prstGeom prst="irregularSeal1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3113347" y="3277928"/>
            <a:ext cx="478302" cy="421441"/>
          </a:xfrm>
          <a:prstGeom prst="irregularSeal1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310244" y="2122444"/>
            <a:ext cx="147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adsorbed water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435499" y="3281589"/>
            <a:ext cx="93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solid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3265234" y="1516241"/>
            <a:ext cx="977245" cy="1755221"/>
            <a:chOff x="2267750" y="1427364"/>
            <a:chExt cx="977245" cy="1755221"/>
          </a:xfrm>
        </p:grpSpPr>
        <p:cxnSp>
          <p:nvCxnSpPr>
            <p:cNvPr id="15" name="Connecteur en arc 14"/>
            <p:cNvCxnSpPr/>
            <p:nvPr/>
          </p:nvCxnSpPr>
          <p:spPr>
            <a:xfrm rot="5400000" flipH="1" flipV="1">
              <a:off x="2533775" y="2671556"/>
              <a:ext cx="721530" cy="300528"/>
            </a:xfrm>
            <a:prstGeom prst="curvedConnector3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en arc 21"/>
            <p:cNvCxnSpPr/>
            <p:nvPr/>
          </p:nvCxnSpPr>
          <p:spPr>
            <a:xfrm rot="5400000" flipH="1" flipV="1">
              <a:off x="2336235" y="2651514"/>
              <a:ext cx="721530" cy="300528"/>
            </a:xfrm>
            <a:prstGeom prst="curvedConnector3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en arc 22"/>
            <p:cNvCxnSpPr/>
            <p:nvPr/>
          </p:nvCxnSpPr>
          <p:spPr>
            <a:xfrm rot="5400000" flipH="1" flipV="1">
              <a:off x="2147433" y="1894061"/>
              <a:ext cx="411842" cy="171207"/>
            </a:xfrm>
            <a:prstGeom prst="curvedConnector3">
              <a:avLst/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2367428" y="1427364"/>
              <a:ext cx="4783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fr-FR" sz="1800" baseline="-25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2766693" y="2049188"/>
              <a:ext cx="4783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fr-FR" sz="1800" baseline="-25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24" name="Connecteur en arc 23"/>
            <p:cNvCxnSpPr/>
            <p:nvPr/>
          </p:nvCxnSpPr>
          <p:spPr>
            <a:xfrm rot="5400000" flipH="1" flipV="1">
              <a:off x="2276309" y="1940113"/>
              <a:ext cx="411842" cy="171207"/>
            </a:xfrm>
            <a:prstGeom prst="curvedConnector3">
              <a:avLst/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ZoneTexte 3"/>
          <p:cNvSpPr txBox="1"/>
          <p:nvPr/>
        </p:nvSpPr>
        <p:spPr>
          <a:xfrm>
            <a:off x="785320" y="1242301"/>
            <a:ext cx="1561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Ionizing radiation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056089" y="2843800"/>
            <a:ext cx="4328248" cy="1160480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2" descr="9 -Interaction entre un photon gamma et le champ coulombien d'un noyau, matérialisant une paire électron/positron. La création est suivie par l'annihilation du positon lors de son interaction avec un électron libre du milieu.">
            <a:extLst>
              <a:ext uri="{FF2B5EF4-FFF2-40B4-BE49-F238E27FC236}">
                <a16:creationId xmlns:a16="http://schemas.microsoft.com/office/drawing/2014/main" id="{CF012D3F-4EC4-07D6-D475-476995679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824" b="71972" l="588" r="18000">
                        <a14:foregroundMark x1="17412" y1="66782" x2="17412" y2="66782"/>
                        <a14:foregroundMark x1="18000" y1="66436" x2="18000" y2="66436"/>
                        <a14:foregroundMark x1="588" y1="65052" x2="588" y2="65052"/>
                        <a14:backgroundMark x1="18118" y1="66782" x2="18118" y2="66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216" r="80673" b="25555"/>
          <a:stretch/>
        </p:blipFill>
        <p:spPr bwMode="auto">
          <a:xfrm rot="3476534">
            <a:off x="7843905" y="2888506"/>
            <a:ext cx="946249" cy="2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9 -Interaction entre un photon gamma et le champ coulombien d'un noyau, matérialisant une paire électron/positron. La création est suivie par l'annihilation du positon lors de son interaction avec un électron libre du milieu.">
            <a:extLst>
              <a:ext uri="{FF2B5EF4-FFF2-40B4-BE49-F238E27FC236}">
                <a16:creationId xmlns:a16="http://schemas.microsoft.com/office/drawing/2014/main" id="{CF012D3F-4EC4-07D6-D475-476995679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824" b="71972" l="588" r="18000">
                        <a14:foregroundMark x1="17412" y1="66782" x2="17412" y2="66782"/>
                        <a14:foregroundMark x1="18000" y1="66436" x2="18000" y2="66436"/>
                        <a14:foregroundMark x1="588" y1="65052" x2="588" y2="65052"/>
                        <a14:backgroundMark x1="18118" y1="66782" x2="18118" y2="66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216" r="80673" b="25555"/>
          <a:stretch/>
        </p:blipFill>
        <p:spPr bwMode="auto">
          <a:xfrm rot="3348944">
            <a:off x="8062261" y="2767002"/>
            <a:ext cx="946249" cy="2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Explosion 1 41"/>
          <p:cNvSpPr/>
          <p:nvPr/>
        </p:nvSpPr>
        <p:spPr>
          <a:xfrm>
            <a:off x="8639076" y="3308408"/>
            <a:ext cx="478302" cy="421441"/>
          </a:xfrm>
          <a:prstGeom prst="irregularSeal1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9961228" y="3312069"/>
            <a:ext cx="96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solid</a:t>
            </a:r>
          </a:p>
        </p:txBody>
      </p:sp>
      <p:grpSp>
        <p:nvGrpSpPr>
          <p:cNvPr id="45" name="Groupe 44"/>
          <p:cNvGrpSpPr/>
          <p:nvPr/>
        </p:nvGrpSpPr>
        <p:grpSpPr>
          <a:xfrm>
            <a:off x="9069949" y="2168545"/>
            <a:ext cx="698259" cy="1133397"/>
            <a:chOff x="2546736" y="2049188"/>
            <a:chExt cx="698259" cy="1133397"/>
          </a:xfrm>
        </p:grpSpPr>
        <p:cxnSp>
          <p:nvCxnSpPr>
            <p:cNvPr id="46" name="Connecteur en arc 45"/>
            <p:cNvCxnSpPr/>
            <p:nvPr/>
          </p:nvCxnSpPr>
          <p:spPr>
            <a:xfrm rot="5400000" flipH="1" flipV="1">
              <a:off x="2533775" y="2671556"/>
              <a:ext cx="721530" cy="300528"/>
            </a:xfrm>
            <a:prstGeom prst="curvedConnector3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en arc 46"/>
            <p:cNvCxnSpPr/>
            <p:nvPr/>
          </p:nvCxnSpPr>
          <p:spPr>
            <a:xfrm rot="5400000" flipH="1" flipV="1">
              <a:off x="2336235" y="2651514"/>
              <a:ext cx="721530" cy="300528"/>
            </a:xfrm>
            <a:prstGeom prst="curvedConnector3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ZoneTexte 49"/>
            <p:cNvSpPr txBox="1"/>
            <p:nvPr/>
          </p:nvSpPr>
          <p:spPr>
            <a:xfrm>
              <a:off x="2766693" y="2049188"/>
              <a:ext cx="4783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fr-FR" sz="1800" baseline="-25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52" name="ZoneTexte 51"/>
          <p:cNvSpPr txBox="1"/>
          <p:nvPr/>
        </p:nvSpPr>
        <p:spPr>
          <a:xfrm>
            <a:off x="6696699" y="2158125"/>
            <a:ext cx="1488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Ionizing radiation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552989" y="4661808"/>
            <a:ext cx="3429000" cy="369332"/>
          </a:xfrm>
          <a:prstGeom prst="rect">
            <a:avLst/>
          </a:prstGeom>
          <a:solidFill>
            <a:schemeClr val="bg1"/>
          </a:solidFill>
          <a:ln w="15875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r-FR" sz="1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Selected study configuration</a:t>
            </a:r>
          </a:p>
        </p:txBody>
      </p:sp>
      <p:sp>
        <p:nvSpPr>
          <p:cNvPr id="37" name="Espace réservé du contenu 6"/>
          <p:cNvSpPr txBox="1">
            <a:spLocks/>
          </p:cNvSpPr>
          <p:nvPr/>
        </p:nvSpPr>
        <p:spPr>
          <a:xfrm>
            <a:off x="1297574" y="3837181"/>
            <a:ext cx="7969915" cy="2206463"/>
          </a:xfrm>
          <a:prstGeom prst="rect">
            <a:avLst/>
          </a:prstGeom>
          <a:noFill/>
          <a:ln>
            <a:noFill/>
          </a:ln>
        </p:spPr>
        <p:txBody>
          <a:bodyPr vert="horz" wrap="square" lIns="127723" tIns="63862" rIns="127723" bIns="63862" rtlCol="0">
            <a:spAutoFit/>
          </a:bodyPr>
          <a:lstStyle>
            <a:lvl1pPr marL="179611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80000"/>
              <a:buFont typeface="Wingdings 3" panose="05040102010807070707" pitchFamily="18" charset="2"/>
              <a:buChar char="u"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38833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98055" indent="-179611" algn="l" defTabSz="718444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15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57278" indent="-179611" algn="l" defTabSz="7184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9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616499" indent="-179611" algn="l" defTabSz="7184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9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975721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4944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4165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3387" indent="-179611" algn="l" defTabSz="718444" rtl="0" eaLnBrk="1" latinLnBrk="0" hangingPunct="1">
              <a:lnSpc>
                <a:spcPct val="90000"/>
              </a:lnSpc>
              <a:spcBef>
                <a:spcPts val="393"/>
              </a:spcBef>
              <a:buFont typeface="Arial" panose="020B0604020202020204" pitchFamily="34" charset="0"/>
              <a:buChar char="•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  <a:p>
            <a:r>
              <a:rPr lang="fr-FR" dirty="0"/>
              <a:t> Two contributions to H</a:t>
            </a:r>
            <a:r>
              <a:rPr lang="fr-FR" baseline="-25000" dirty="0"/>
              <a:t>2</a:t>
            </a:r>
          </a:p>
          <a:p>
            <a:pPr lvl="1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Radiolysis of adsorbed water</a:t>
            </a:r>
          </a:p>
          <a:p>
            <a:pPr lvl="1"/>
            <a:r>
              <a:rPr lang="fr-FR" dirty="0">
                <a:solidFill>
                  <a:srgbClr val="008000"/>
                </a:solidFill>
              </a:rPr>
              <a:t> Radiolysis of the solid phase</a:t>
            </a:r>
          </a:p>
          <a:p>
            <a:pPr lvl="1"/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 Overestimation of H</a:t>
            </a:r>
            <a:r>
              <a:rPr lang="fr-FR" baseline="-25000" dirty="0">
                <a:solidFill>
                  <a:srgbClr val="FF0000"/>
                </a:solidFill>
              </a:rPr>
              <a:t>2</a:t>
            </a:r>
            <a:r>
              <a:rPr lang="fr-FR" dirty="0">
                <a:solidFill>
                  <a:srgbClr val="FF0000"/>
                </a:solidFill>
              </a:rPr>
              <a:t> production from solid phases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331715" y="915388"/>
            <a:ext cx="2606045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Solid with adsorbed water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7928552" y="903259"/>
            <a:ext cx="2878118" cy="338554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Solid with no adsorbed water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1407813" y="6531841"/>
            <a:ext cx="431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Controlling the surface state of materials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795528"/>
            <a:ext cx="6958584" cy="5736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229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039"/>
    </mc:Choice>
    <mc:Fallback xmlns:a14="http://schemas.microsoft.com/office/drawing/2010/main" xmlns:a16="http://schemas.microsoft.com/office/drawing/2014/main" xmlns="">
      <p:transition spd="slow" advTm="68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7|13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2|7.8|23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2|7.8|23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5|37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1|6|1.2|25.8|15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7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2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|4.2|8.8|3.5|2.5|28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16.8|6.1|4.3|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9|18.3|18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|25.6|16.9"/>
</p:tagLst>
</file>

<file path=ppt/theme/theme1.xml><?xml version="1.0" encoding="utf-8"?>
<a:theme xmlns:a="http://schemas.openxmlformats.org/drawingml/2006/main" name="Titoon le b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itoon le bg" id="{2D58BA19-FB06-4AE5-AA3F-9585F5DF6CF9}" vid="{B7AC5AB5-B8BB-47D4-AAFE-E666E15E4D6D}"/>
    </a:ext>
  </a:extLst>
</a:theme>
</file>

<file path=ppt/theme/theme2.xml><?xml version="1.0" encoding="utf-8"?>
<a:theme xmlns:a="http://schemas.openxmlformats.org/drawingml/2006/main" name="Template CEA 2019 Bleu">
  <a:themeElements>
    <a:clrScheme name="Personnalisé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4-3.pptx" id="{017B0BBD-D478-416D-9408-C3E5553B88B8}" vid="{0799EC0F-9A1D-48A9-9692-520D5CEBB494}"/>
    </a:ext>
  </a:extLst>
</a:theme>
</file>

<file path=ppt/theme/theme3.xml><?xml version="1.0" encoding="utf-8"?>
<a:theme xmlns:a="http://schemas.openxmlformats.org/drawingml/2006/main" name="1_Template CEA 2019 Bleu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4-3.pptx" id="{017B0BBD-D478-416D-9408-C3E5553B88B8}" vid="{0799EC0F-9A1D-48A9-9692-520D5CEBB494}"/>
    </a:ext>
  </a:extLst>
</a:theme>
</file>

<file path=ppt/theme/theme4.xml><?xml version="1.0" encoding="utf-8"?>
<a:theme xmlns:a="http://schemas.openxmlformats.org/drawingml/2006/main" name="3_Template CEA 2019 Bleu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4-3.pptx" id="{017B0BBD-D478-416D-9408-C3E5553B88B8}" vid="{0799EC0F-9A1D-48A9-9692-520D5CEBB494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Titoon le bg</Template>
  <TotalTime>59952</TotalTime>
  <Words>2562</Words>
  <Application>Microsoft Office PowerPoint</Application>
  <PresentationFormat>Grand écran</PresentationFormat>
  <Paragraphs>533</Paragraphs>
  <Slides>32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32</vt:i4>
      </vt:variant>
    </vt:vector>
  </HeadingPairs>
  <TitlesOfParts>
    <vt:vector size="42" baseType="lpstr">
      <vt:lpstr>Arial</vt:lpstr>
      <vt:lpstr>Calibri</vt:lpstr>
      <vt:lpstr>Cambria Math</vt:lpstr>
      <vt:lpstr>Times New Roman</vt:lpstr>
      <vt:lpstr>Wingdings</vt:lpstr>
      <vt:lpstr>Wingdings 3</vt:lpstr>
      <vt:lpstr>Titoon le bg</vt:lpstr>
      <vt:lpstr>Template CEA 2019 Bleu</vt:lpstr>
      <vt:lpstr>1_Template CEA 2019 Bleu</vt:lpstr>
      <vt:lpstr>3_Template CEA 2019 Bleu</vt:lpstr>
      <vt:lpstr>Présentation PowerPoint</vt:lpstr>
      <vt:lpstr>Background to the study</vt:lpstr>
      <vt:lpstr>Types of radioactive waste</vt:lpstr>
      <vt:lpstr>Solution chosen for LLA and HA waste</vt:lpstr>
      <vt:lpstr>Water in cement</vt:lpstr>
      <vt:lpstr>Interaction of water with ionizing radiation</vt:lpstr>
      <vt:lpstr>The dihydrogen risk</vt:lpstr>
      <vt:lpstr>State of the art</vt:lpstr>
      <vt:lpstr>Controlling the surface state of materials</vt:lpstr>
      <vt:lpstr>Modeling cement paste</vt:lpstr>
      <vt:lpstr>Water re-adsorption kinetics</vt:lpstr>
      <vt:lpstr>Water re-adsorption kinetics</vt:lpstr>
      <vt:lpstr>Measurement of H2</vt:lpstr>
      <vt:lpstr>The ALIENOR linear electron accelerator</vt:lpstr>
      <vt:lpstr>Removal of adsorbed water from portlandite</vt:lpstr>
      <vt:lpstr>Removal of adsorbed water from portlandite</vt:lpstr>
      <vt:lpstr>Delayed production of H2 in portlandite</vt:lpstr>
      <vt:lpstr>Influence of temperature on delayed H2</vt:lpstr>
      <vt:lpstr>Origin of delayed H2</vt:lpstr>
      <vt:lpstr>Electron paramagnetic resonance analysis of Ca(OH)2</vt:lpstr>
      <vt:lpstr>Mechanism of H2 production in portlandite</vt:lpstr>
      <vt:lpstr>Mechanisms of H2 production in portlandite</vt:lpstr>
      <vt:lpstr>Simulation of delayed H2 production after irradiation of portlandite</vt:lpstr>
      <vt:lpstr>Sub-diffusion modeling</vt:lpstr>
      <vt:lpstr>Using a more "realistic" portlandite</vt:lpstr>
      <vt:lpstr>Conclusions </vt:lpstr>
      <vt:lpstr>Présentation PowerPoint</vt:lpstr>
      <vt:lpstr>Influence of portlandite purity</vt:lpstr>
      <vt:lpstr>State of the art</vt:lpstr>
      <vt:lpstr>Extrapolation to a real material</vt:lpstr>
      <vt:lpstr>Influence of dose rate</vt:lpstr>
      <vt:lpstr>How much H2 should be considered in portlandite? Can we model H2 transport? 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HERIN Thibaut</dc:creator>
  <cp:keywords>, docId:1A0D3B6051DDF65C99FA4B489726A54A</cp:keywords>
  <cp:lastModifiedBy>LE CAER Sophie</cp:lastModifiedBy>
  <cp:revision>983</cp:revision>
  <dcterms:created xsi:type="dcterms:W3CDTF">2024-01-08T22:40:37Z</dcterms:created>
  <dcterms:modified xsi:type="dcterms:W3CDTF">2026-03-23T10:24:41Z</dcterms:modified>
</cp:coreProperties>
</file>