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59" r:id="rId4"/>
    <p:sldId id="448" r:id="rId5"/>
    <p:sldId id="327" r:id="rId6"/>
    <p:sldId id="323" r:id="rId7"/>
    <p:sldId id="263" r:id="rId8"/>
    <p:sldId id="405" r:id="rId9"/>
    <p:sldId id="397" r:id="rId10"/>
    <p:sldId id="387" r:id="rId11"/>
    <p:sldId id="374" r:id="rId12"/>
    <p:sldId id="316" r:id="rId13"/>
    <p:sldId id="511" r:id="rId14"/>
    <p:sldId id="532" r:id="rId15"/>
    <p:sldId id="533" r:id="rId16"/>
    <p:sldId id="613" r:id="rId17"/>
    <p:sldId id="614" r:id="rId18"/>
    <p:sldId id="615" r:id="rId19"/>
    <p:sldId id="616" r:id="rId20"/>
    <p:sldId id="617" r:id="rId21"/>
    <p:sldId id="399" r:id="rId22"/>
    <p:sldId id="404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CC"/>
    <a:srgbClr val="0066CC"/>
    <a:srgbClr val="0066FF"/>
    <a:srgbClr val="0000CC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0839" autoAdjust="0"/>
  </p:normalViewPr>
  <p:slideViewPr>
    <p:cSldViewPr snapToGrid="0">
      <p:cViewPr varScale="1">
        <p:scale>
          <a:sx n="58" d="100"/>
          <a:sy n="58" d="100"/>
        </p:scale>
        <p:origin x="90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4D4AD-E0DD-459E-8448-EE5846031DBD}" type="datetimeFigureOut">
              <a:rPr lang="fr-FR" smtClean="0"/>
              <a:t>26/03/2026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E72BC-0D68-4ABB-A018-F471E0C278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5825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E72BC-0D68-4ABB-A018-F471E0C2782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6059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593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E72BC-0D68-4ABB-A018-F471E0C2782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364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E72BC-0D68-4ABB-A018-F471E0C2782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123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A15F63-C3C3-45FD-845C-2E91D58A6C1A}" type="slidenum">
              <a:rPr lang="fr-FR" altLang="fr-FR" smtClean="0"/>
              <a:pPr>
                <a:defRPr/>
              </a:pPr>
              <a:t>13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35833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BECFA7-8129-4CC6-B1E1-7EF88BB6F5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1F62D68-C768-4252-89E0-39533E19D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1C5E0E-758D-4AC5-90AD-E809C393C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1286B-C345-4F7A-8F3F-9B9E571657E1}" type="datetime1">
              <a:rPr lang="fr-FR" smtClean="0"/>
              <a:t>26/03/2026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59BA51-B252-4547-B398-4AC112566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FB05F3-CA5F-4E3A-9630-5B5CF5B31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0319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123EE0-1C43-4DE8-BCCF-972182EED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51A3C95-E065-4A68-AA61-102C7DA0DD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05C634-8975-4DE6-978B-A2B49506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5C65A-9CFF-4F4F-BDFF-99974F753E68}" type="datetime1">
              <a:rPr lang="fr-FR" smtClean="0"/>
              <a:t>26/03/2026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C455EC-673D-4A36-88DF-79114108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E27B86-AE66-463D-BAE2-257947B20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817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134E0E2-4385-41E5-AA32-B8F9083C73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1F115B2-48D5-4106-BDAF-D6AFA3969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FB46EE-E49D-44BF-8C3D-7666606CA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222C-DA20-4C8D-8C0E-E21F1088DCA1}" type="datetime1">
              <a:rPr lang="fr-FR" smtClean="0"/>
              <a:t>26/03/2026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090DAC-BB84-4B5C-A125-057D03074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F43B1F-D60D-4F27-8792-3499FD63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0269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CC20F23C-BF47-14DB-BDE9-56E947A879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7E47BF2-8D80-A4B8-E233-5F98653FAA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11222058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663335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147158-7A03-427A-8BDD-0E3D2FCD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847626-7ACA-43B3-A639-155B38EB6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D30EAD-B873-4F6C-98F4-894BE5466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9DF04-760C-4318-A349-317AD88EAACB}" type="datetime1">
              <a:rPr lang="fr-FR" smtClean="0"/>
              <a:t>26/03/2026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050A5C-1E60-4121-A490-A2ECB1DB9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FD6584-BFB3-4F23-AFF4-19ECFFA30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4866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DA9B74-7FA3-41F0-8AB2-F68CCF54C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AFFEC69-EE89-4F07-B897-924EA7358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5DE4BC-7AEB-4099-A510-CE7164959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AD57-E76A-41A6-AFD2-8B510BCDD6A5}" type="datetime1">
              <a:rPr lang="fr-FR" smtClean="0"/>
              <a:t>26/03/2026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6F1F4C-528F-4B37-BD5E-2C590C159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B35BC7-31C9-4A3B-9AC1-7C5E6DCEC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230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9CA11A-C07A-4E67-A98E-856B62B8C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8C2BB2-9774-4E9E-B830-D516509C25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618A55E-C9FF-45D0-BAA8-6DEC28E0D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BB491B7-34B2-4D84-A9C1-D258ABD5A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03453-CFB2-49FA-803F-B471BEBA61E5}" type="datetime1">
              <a:rPr lang="fr-FR" smtClean="0"/>
              <a:t>26/03/2026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209A4E8-4C8D-4BF7-902C-31BB11D08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4BA80D4-0079-4B7E-863A-9D81AF17D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2043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220EC3-4C1F-4E5E-9BF3-EC5438EEB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7CDD85-459E-43D3-B4AF-2F8BA1F96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AB81124-0194-4C3D-B560-0E0394AFE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00BAF31-FF6E-4A3B-BE5D-7C1AA9743E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DAF6132-0611-4BC9-9A7F-C2D4BED223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A2D642A-E640-4569-9F37-F5B76F739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AC44D-75C1-4470-910D-0DED5C64F509}" type="datetime1">
              <a:rPr lang="fr-FR" smtClean="0"/>
              <a:t>26/03/2026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726E48C-0280-4E8C-85F2-61AD3110E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D6A79D3-2676-4ED6-9529-015D28566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3137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C78BE1-30AD-4B9D-86E7-4D2B79CC1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82607FB-6B7D-46BA-9F24-401CA985A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B010-76F3-4BA5-A9C8-3058C6CE6ABC}" type="datetime1">
              <a:rPr lang="fr-FR" smtClean="0"/>
              <a:t>26/03/2026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1CCFF6E-627C-4D82-BDDB-B60DCAA2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025C036-BED1-420E-9D54-601429DE9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915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0247E93-ED3D-4A2E-B5EA-34B9D7AC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6F65-2C39-4F86-AF2B-1AD203784689}" type="datetime1">
              <a:rPr lang="fr-FR" smtClean="0"/>
              <a:t>26/03/2026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F95A4A2-746B-409C-AA3B-D35C56F8B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34B2010-3643-4CDA-A847-EA4572801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4847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19502A-F8A3-4AB4-9A7D-70D687781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809851-0ED2-414E-8378-B0A7DBC6B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8367C7F-DF67-4985-858B-394B61AD0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12441F9-4078-46DC-9BAC-19FB62E9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1C217-4BC1-48EC-A7D4-05DDB5BBA088}" type="datetime1">
              <a:rPr lang="fr-FR" smtClean="0"/>
              <a:t>26/03/2026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74358B-2CB1-4254-A9C8-D47AEC6F9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3E66E59-876C-4321-A28E-E47F432B5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5656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910F14-0276-41F5-A2B6-C5AF5216C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581BCA4-CD1A-46D5-B538-8A43C8E981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4E3D8E-8918-4690-9F0D-AF21D1009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00E841-448A-4DC6-AA79-B567B7458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8E59A-FE76-4597-8052-5EED4E010BC4}" type="datetime1">
              <a:rPr lang="fr-FR" smtClean="0"/>
              <a:t>26/03/2026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3407231-3C77-405C-8831-5194BF6F6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693EB08-8115-451A-85B6-9B601DF4C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9798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CBCF367-33BB-429D-A2BD-8829EEED0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0E21AD-4CCF-4142-9C23-16AA761D3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AA91E7-41D6-4025-A6CF-E8BBC74DEF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D817C-1AE4-458A-B9E9-7B6E4CFE1C02}" type="datetime1">
              <a:rPr lang="fr-FR" smtClean="0"/>
              <a:t>26/03/2026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277CBC-28D0-4A5C-8F7E-8DB6EB948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A77653-7B92-4F28-8E61-19AC92DBA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E7C47-0F3D-460A-B4B6-976AA0F713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360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3.jp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A50F5DF-6342-4944-8A45-66C55BC75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912" y="1312262"/>
            <a:ext cx="3675630" cy="241976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6690851-2B09-43A2-9A01-E9AA2BF03F27}"/>
              </a:ext>
            </a:extLst>
          </p:cNvPr>
          <p:cNvSpPr txBox="1"/>
          <p:nvPr/>
        </p:nvSpPr>
        <p:spPr>
          <a:xfrm>
            <a:off x="8518872" y="3517407"/>
            <a:ext cx="22197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/>
              <a:t>IR et FR 3618</a:t>
            </a:r>
          </a:p>
          <a:p>
            <a:pPr algn="ctr"/>
            <a:endParaRPr lang="fr-FR" sz="2800" dirty="0"/>
          </a:p>
          <a:p>
            <a:pPr algn="ctr"/>
            <a:r>
              <a:rPr lang="fr-FR" sz="2000" dirty="0"/>
              <a:t>Nathalie Moncoffre</a:t>
            </a:r>
          </a:p>
          <a:p>
            <a:pPr algn="ctr"/>
            <a:r>
              <a:rPr lang="fr-FR" sz="2000" dirty="0"/>
              <a:t>IP2I Lyon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880300-2AF4-4585-BCD0-B49DC94D8C71}"/>
              </a:ext>
            </a:extLst>
          </p:cNvPr>
          <p:cNvSpPr/>
          <p:nvPr/>
        </p:nvSpPr>
        <p:spPr>
          <a:xfrm>
            <a:off x="2155745" y="5191127"/>
            <a:ext cx="232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https://emira.in2p3.fr/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6799931-24AE-4C26-8204-0B6A928AA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1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B3B8AE4-18DD-4856-CD40-3C3CB4A7A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941" y="5895978"/>
            <a:ext cx="7054581" cy="78944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F2B7D2E-43CC-16C7-FEE8-21B93D384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4656" y="202085"/>
            <a:ext cx="4828143" cy="98937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B1241CE-0137-F876-A2DE-FE5B75EE1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77" y="485195"/>
            <a:ext cx="6208466" cy="4383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80243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0F7816B-0921-4049-B9AC-13E83B2DF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10</a:t>
            </a:fld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C2F973B-4D36-47ED-B714-E204401FCC6A}"/>
              </a:ext>
            </a:extLst>
          </p:cNvPr>
          <p:cNvGrpSpPr/>
          <p:nvPr/>
        </p:nvGrpSpPr>
        <p:grpSpPr>
          <a:xfrm>
            <a:off x="927741" y="136525"/>
            <a:ext cx="9671839" cy="5812419"/>
            <a:chOff x="927741" y="136525"/>
            <a:chExt cx="9671839" cy="5812419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EA4DC29D-95B6-425E-B911-8ED90DBD22E9}"/>
                </a:ext>
              </a:extLst>
            </p:cNvPr>
            <p:cNvGrpSpPr/>
            <p:nvPr/>
          </p:nvGrpSpPr>
          <p:grpSpPr>
            <a:xfrm>
              <a:off x="927741" y="136525"/>
              <a:ext cx="9671839" cy="5812419"/>
              <a:chOff x="375380" y="837841"/>
              <a:chExt cx="8636445" cy="5278521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DA9977B-9BD5-4AC6-8D38-F01337F13E9D}"/>
                  </a:ext>
                </a:extLst>
              </p:cNvPr>
              <p:cNvSpPr/>
              <p:nvPr/>
            </p:nvSpPr>
            <p:spPr>
              <a:xfrm>
                <a:off x="707809" y="2622014"/>
                <a:ext cx="1244906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id="{F8AEDB96-64E5-409C-AE55-CC3E2359F0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5380" y="1539412"/>
                <a:ext cx="8215573" cy="4576950"/>
              </a:xfrm>
              <a:prstGeom prst="rect">
                <a:avLst/>
              </a:prstGeom>
            </p:spPr>
          </p:pic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27256A28-E211-47FC-9801-20467BD03D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1709" y="3284888"/>
                <a:ext cx="1110443" cy="439315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E4A2146-19B3-4679-9F41-77517834DA9C}"/>
                  </a:ext>
                </a:extLst>
              </p:cNvPr>
              <p:cNvSpPr/>
              <p:nvPr/>
            </p:nvSpPr>
            <p:spPr>
              <a:xfrm>
                <a:off x="8752893" y="837841"/>
                <a:ext cx="258932" cy="45769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6EEDB3DB-CFF8-4130-A69E-978FFD7B1896}"/>
                </a:ext>
              </a:extLst>
            </p:cNvPr>
            <p:cNvSpPr/>
            <p:nvPr/>
          </p:nvSpPr>
          <p:spPr>
            <a:xfrm>
              <a:off x="1002169" y="2773807"/>
              <a:ext cx="1581509" cy="70321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925CF43-953E-4CC3-AF44-600EA7DDD042}"/>
                </a:ext>
              </a:extLst>
            </p:cNvPr>
            <p:cNvSpPr/>
            <p:nvPr/>
          </p:nvSpPr>
          <p:spPr>
            <a:xfrm>
              <a:off x="3136602" y="999458"/>
              <a:ext cx="5603359" cy="71238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41147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7299" y="5435212"/>
            <a:ext cx="7391658" cy="1270206"/>
          </a:xfrm>
        </p:spPr>
        <p:txBody>
          <a:bodyPr>
            <a:normAutofit/>
          </a:bodyPr>
          <a:lstStyle/>
          <a:p>
            <a:pPr marL="492125" lvl="3" indent="0">
              <a:buNone/>
            </a:pPr>
            <a:r>
              <a:rPr lang="fr-FR" sz="1600" dirty="0"/>
              <a:t>	           -   Rôle des joints de grains</a:t>
            </a:r>
          </a:p>
          <a:p>
            <a:pPr lvl="3">
              <a:buFontTx/>
              <a:buChar char="-"/>
            </a:pPr>
            <a:r>
              <a:rPr lang="fr-FR" sz="1600" dirty="0"/>
              <a:t>Ségrégations chimiques</a:t>
            </a:r>
          </a:p>
          <a:p>
            <a:pPr lvl="3">
              <a:buFontTx/>
              <a:buChar char="-"/>
            </a:pPr>
            <a:r>
              <a:rPr lang="fr-FR" sz="1600" dirty="0"/>
              <a:t>Processus induits par irradiation (diffusion, corrosion, radiolyse)</a:t>
            </a:r>
          </a:p>
          <a:p>
            <a:pPr lvl="3">
              <a:buFontTx/>
              <a:buChar char="-"/>
            </a:pPr>
            <a:r>
              <a:rPr lang="fr-FR" sz="1600" dirty="0"/>
              <a:t>Modifications des propriétés (mécaniques, …)</a:t>
            </a:r>
          </a:p>
          <a:p>
            <a:pPr marL="1371600" lvl="3" indent="0">
              <a:buNone/>
            </a:pPr>
            <a:endParaRPr lang="fr-FR" sz="1600" dirty="0"/>
          </a:p>
        </p:txBody>
      </p:sp>
      <p:sp>
        <p:nvSpPr>
          <p:cNvPr id="7" name="Rectangle 6"/>
          <p:cNvSpPr/>
          <p:nvPr/>
        </p:nvSpPr>
        <p:spPr>
          <a:xfrm>
            <a:off x="648270" y="2907037"/>
            <a:ext cx="3646255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1. Recherche fondamentale</a:t>
            </a:r>
          </a:p>
        </p:txBody>
      </p:sp>
      <p:sp>
        <p:nvSpPr>
          <p:cNvPr id="9" name="Rectangle 8"/>
          <p:cNvSpPr/>
          <p:nvPr/>
        </p:nvSpPr>
        <p:spPr>
          <a:xfrm>
            <a:off x="1811473" y="4757672"/>
            <a:ext cx="87061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ym typeface="Wingdings" panose="05000000000000000000" pitchFamily="2" charset="2"/>
              </a:rPr>
              <a:t> </a:t>
            </a:r>
            <a:r>
              <a:rPr lang="fr-FR" b="1" dirty="0"/>
              <a:t>outil unique pour créer de l’endommagement contrôlé</a:t>
            </a:r>
          </a:p>
          <a:p>
            <a:r>
              <a:rPr lang="fr-FR" b="1" dirty="0"/>
              <a:t> et mieux comprendre la microstructure et les propriétés d’usage des matériaux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0370" y="3285496"/>
            <a:ext cx="1139852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b="1" dirty="0"/>
              <a:t>Irradiation </a:t>
            </a:r>
            <a:r>
              <a:rPr lang="fr-FR" b="1" dirty="0">
                <a:sym typeface="Wingdings" panose="05000000000000000000" pitchFamily="2" charset="2"/>
              </a:rPr>
              <a:t></a:t>
            </a:r>
            <a:r>
              <a:rPr lang="fr-FR" b="1" dirty="0"/>
              <a:t> outil pour comprendre les propriétés des solides, des liquides, des gaz</a:t>
            </a:r>
            <a:endParaRPr lang="fr-FR" dirty="0">
              <a:solidFill>
                <a:srgbClr val="0000FF"/>
              </a:solidFill>
            </a:endParaRPr>
          </a:p>
          <a:p>
            <a:pPr lvl="2"/>
            <a:r>
              <a:rPr lang="fr-FR" sz="1600" dirty="0"/>
              <a:t>	-   Créer des défauts – régime hors équilibre</a:t>
            </a:r>
          </a:p>
          <a:p>
            <a:pPr marL="1079500" lvl="2" indent="-165100"/>
            <a:r>
              <a:rPr lang="fr-FR" sz="1600" dirty="0"/>
              <a:t>		-   Piégeage des défauts, dopage</a:t>
            </a:r>
          </a:p>
          <a:p>
            <a:pPr lvl="2"/>
            <a:r>
              <a:rPr lang="fr-FR" sz="1600" dirty="0"/>
              <a:t>	-   Rôle des défauts sur les propriétés des matériaux (catalytiques, électroniques, hydrophiles, optiques, …)</a:t>
            </a:r>
          </a:p>
          <a:p>
            <a:pPr lvl="2"/>
            <a:r>
              <a:rPr lang="fr-FR" sz="1600" dirty="0"/>
              <a:t>	-   Processus fondamentaux de radiolyse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851" y="1987371"/>
            <a:ext cx="1847087" cy="1390648"/>
          </a:xfrm>
          <a:prstGeom prst="rect">
            <a:avLst/>
          </a:prstGeom>
        </p:spPr>
      </p:pic>
      <p:sp>
        <p:nvSpPr>
          <p:cNvPr id="19" name="Text Box 135"/>
          <p:cNvSpPr txBox="1">
            <a:spLocks noChangeArrowheads="1"/>
          </p:cNvSpPr>
          <p:nvPr/>
        </p:nvSpPr>
        <p:spPr bwMode="auto">
          <a:xfrm>
            <a:off x="10133212" y="3378019"/>
            <a:ext cx="1847088" cy="45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85341" tIns="42670" rIns="85341" bIns="42670">
            <a:spAutoFit/>
          </a:bodyPr>
          <a:lstStyle>
            <a:lvl1pPr defTabSz="8540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540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540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540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5407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540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540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540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540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None/>
            </a:pPr>
            <a:r>
              <a:rPr lang="fr-FR" sz="1200" i="1" dirty="0"/>
              <a:t>Système cryogénique</a:t>
            </a:r>
          </a:p>
          <a:p>
            <a:pPr algn="r">
              <a:spcBef>
                <a:spcPct val="0"/>
              </a:spcBef>
              <a:buNone/>
            </a:pPr>
            <a:r>
              <a:rPr lang="fr-FR" altLang="fr-FR" sz="1200" i="1" dirty="0">
                <a:latin typeface="Calibri" panose="020F0502020204030204" pitchFamily="34" charset="0"/>
                <a:cs typeface="Calibri" panose="020F0502020204030204" pitchFamily="34" charset="0"/>
              </a:rPr>
              <a:t>SIRIUS, LSI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6FC4F82-A9BE-4C2B-9412-AE486DA82878}"/>
              </a:ext>
            </a:extLst>
          </p:cNvPr>
          <p:cNvSpPr txBox="1"/>
          <p:nvPr/>
        </p:nvSpPr>
        <p:spPr>
          <a:xfrm>
            <a:off x="4059769" y="131900"/>
            <a:ext cx="4072462" cy="46166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2400" b="1" dirty="0"/>
              <a:t>Les thématiques de recherche </a:t>
            </a:r>
            <a:endParaRPr lang="fr-FR" sz="24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8E357A8-637F-4223-8DAF-C9001E1E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11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B4AAB40-5422-4EEB-A983-F0D4F5827565}"/>
              </a:ext>
            </a:extLst>
          </p:cNvPr>
          <p:cNvSpPr txBox="1"/>
          <p:nvPr/>
        </p:nvSpPr>
        <p:spPr>
          <a:xfrm>
            <a:off x="327299" y="872229"/>
            <a:ext cx="1010491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fr-FR" dirty="0">
                <a:solidFill>
                  <a:srgbClr val="6941EB"/>
                </a:solidFill>
              </a:rPr>
              <a:t>Les particules chargées accélérées </a:t>
            </a:r>
            <a:r>
              <a:rPr lang="fr-FR" dirty="0">
                <a:solidFill>
                  <a:srgbClr val="6941EB"/>
                </a:solidFill>
                <a:sym typeface="Wingdings" panose="05000000000000000000" pitchFamily="2" charset="2"/>
              </a:rPr>
              <a:t></a:t>
            </a:r>
            <a:endParaRPr lang="fr-FR" dirty="0">
              <a:solidFill>
                <a:srgbClr val="6941EB"/>
              </a:solidFill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à"/>
            </a:pPr>
            <a:r>
              <a:rPr lang="fr-FR" b="0" dirty="0">
                <a:sym typeface="Wingdings" panose="05000000000000000000" pitchFamily="2" charset="2"/>
              </a:rPr>
              <a:t>Contrôle précis des conditions d’irradiation (énergie, dose, température)  Accélérer les processus de vieillissement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à"/>
            </a:pPr>
            <a:r>
              <a:rPr lang="fr-FR" b="0" dirty="0">
                <a:sym typeface="Wingdings" panose="05000000000000000000" pitchFamily="2" charset="2"/>
              </a:rPr>
              <a:t>Découplage des différents paramètres d’endommagement   compréhension des mécanismes 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à"/>
            </a:pPr>
            <a:r>
              <a:rPr lang="fr-FR" b="0" dirty="0">
                <a:sym typeface="Wingdings" panose="05000000000000000000" pitchFamily="2" charset="2"/>
              </a:rPr>
              <a:t>Simplification des expériences (pas de matière active, gain de temps)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à"/>
            </a:pPr>
            <a:r>
              <a:rPr lang="fr-FR" b="0" dirty="0">
                <a:sym typeface="Wingdings" panose="05000000000000000000" pitchFamily="2" charset="2"/>
              </a:rPr>
              <a:t>Couplage expériences - modélisation</a:t>
            </a:r>
            <a:endParaRPr lang="fr-FR" b="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C81516A-4E31-2C4D-0859-4BCD6AE1A22B}"/>
              </a:ext>
            </a:extLst>
          </p:cNvPr>
          <p:cNvSpPr txBox="1"/>
          <p:nvPr/>
        </p:nvSpPr>
        <p:spPr>
          <a:xfrm>
            <a:off x="7982742" y="5747850"/>
            <a:ext cx="1999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Matériaux modèles</a:t>
            </a:r>
          </a:p>
        </p:txBody>
      </p:sp>
      <p:sp>
        <p:nvSpPr>
          <p:cNvPr id="11" name="Accolade fermante 10">
            <a:extLst>
              <a:ext uri="{FF2B5EF4-FFF2-40B4-BE49-F238E27FC236}">
                <a16:creationId xmlns:a16="http://schemas.microsoft.com/office/drawing/2014/main" id="{42B98724-5FA8-2719-559F-6479371E0D27}"/>
              </a:ext>
            </a:extLst>
          </p:cNvPr>
          <p:cNvSpPr/>
          <p:nvPr/>
        </p:nvSpPr>
        <p:spPr>
          <a:xfrm>
            <a:off x="7775138" y="5404003"/>
            <a:ext cx="104033" cy="1057027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1793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5976" y="712989"/>
            <a:ext cx="8223197" cy="205986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Energie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FR" sz="1600" dirty="0"/>
              <a:t>Nucléaire (fission, fusion)</a:t>
            </a:r>
          </a:p>
          <a:p>
            <a:pPr marL="539750" lvl="3" indent="-182563">
              <a:lnSpc>
                <a:spcPct val="100000"/>
              </a:lnSpc>
            </a:pPr>
            <a:r>
              <a:rPr lang="fr-FR" sz="1600" dirty="0"/>
              <a:t>Vieillissement des matériaux : ions pour simuler l’effet des neutrons :  Etude des matériaux du cycle électronucléaire de l’amont à l’aval : aciers, céramiques, ….</a:t>
            </a:r>
          </a:p>
          <a:p>
            <a:pPr marL="539750" lvl="3" indent="-182563">
              <a:lnSpc>
                <a:spcPct val="100000"/>
              </a:lnSpc>
            </a:pPr>
            <a:r>
              <a:rPr lang="fr-FR" sz="1600" dirty="0"/>
              <a:t>Effets d’endommagement dans différents domaines d’énergie (</a:t>
            </a:r>
            <a:r>
              <a:rPr lang="fr-FR" sz="1600" dirty="0" err="1"/>
              <a:t>dE</a:t>
            </a:r>
            <a:r>
              <a:rPr lang="fr-FR" sz="1600" dirty="0"/>
              <a:t>/dx)</a:t>
            </a:r>
          </a:p>
          <a:p>
            <a:pPr marL="539750" lvl="3" indent="-182563">
              <a:lnSpc>
                <a:spcPct val="100000"/>
              </a:lnSpc>
            </a:pPr>
            <a:r>
              <a:rPr lang="fr-FR" sz="1600" dirty="0"/>
              <a:t>Stabilité sous irradiation</a:t>
            </a:r>
          </a:p>
          <a:p>
            <a:pPr marL="539750" lvl="3" indent="-182563">
              <a:lnSpc>
                <a:spcPct val="100000"/>
              </a:lnSpc>
            </a:pPr>
            <a:r>
              <a:rPr lang="fr-FR" sz="1600" dirty="0"/>
              <a:t>Processus de diffusion (He, PF, …)</a:t>
            </a:r>
          </a:p>
          <a:p>
            <a:pPr marL="539750" lvl="3" indent="-182563">
              <a:lnSpc>
                <a:spcPct val="100000"/>
              </a:lnSpc>
            </a:pPr>
            <a:r>
              <a:rPr lang="fr-FR" sz="1600" dirty="0"/>
              <a:t>Corrosion aux interfaces</a:t>
            </a:r>
          </a:p>
          <a:p>
            <a:pPr marL="0" lvl="3" indent="26670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fr-FR" sz="1600" dirty="0"/>
              <a:t>Batteries : Mécanismes de dégradation des électrolytes (radiolyse </a:t>
            </a:r>
            <a:r>
              <a:rPr lang="fr-FR" sz="1600" dirty="0" err="1"/>
              <a:t>ps</a:t>
            </a:r>
            <a:r>
              <a:rPr lang="fr-FR" sz="1600" dirty="0"/>
              <a:t>)</a:t>
            </a:r>
          </a:p>
          <a:p>
            <a:pPr marL="0" lvl="3" indent="26670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fr-FR" sz="1600" dirty="0"/>
              <a:t>Photovoltaïque, …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67750" y="3982519"/>
            <a:ext cx="753122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Matériaux innovants, nanomatériaux </a:t>
            </a:r>
          </a:p>
          <a:p>
            <a:pPr marL="127000" lvl="1" indent="-127000"/>
            <a:r>
              <a:rPr lang="fr-FR" sz="1600" b="1" dirty="0" err="1">
                <a:solidFill>
                  <a:schemeClr val="accent2">
                    <a:lumMod val="75000"/>
                  </a:schemeClr>
                </a:solidFill>
              </a:rPr>
              <a:t>Nanostructuration</a:t>
            </a:r>
            <a:endParaRPr lang="fr-FR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357188" lvl="4" indent="184150">
              <a:tabLst>
                <a:tab pos="357188" algn="l"/>
              </a:tabLst>
            </a:pPr>
            <a:r>
              <a:rPr lang="fr-FR" sz="1600" dirty="0"/>
              <a:t>Membranes sélectives, nanopores pour fonctionnalisation :</a:t>
            </a:r>
          </a:p>
          <a:p>
            <a:pPr marL="642938" lvl="4" indent="-285750">
              <a:buFont typeface="Wingdings" panose="05000000000000000000" pitchFamily="2" charset="2"/>
              <a:buChar char="à"/>
              <a:tabLst>
                <a:tab pos="357188" algn="l"/>
              </a:tabLst>
            </a:pPr>
            <a:r>
              <a:rPr lang="fr-FR" sz="1600" dirty="0"/>
              <a:t>Energie (batterie), capteurs (analyse molécule unique), </a:t>
            </a:r>
          </a:p>
          <a:p>
            <a:pPr marL="357188" lvl="4">
              <a:tabLst>
                <a:tab pos="357188" algn="l"/>
              </a:tabLst>
            </a:pPr>
            <a:r>
              <a:rPr lang="fr-FR" sz="1600" dirty="0"/>
              <a:t>      canaux ioniques - traces (traitement des eaux, dessalement), électronique douce</a:t>
            </a:r>
          </a:p>
          <a:p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Electronique</a:t>
            </a:r>
            <a:endParaRPr lang="fr-FR" sz="1600" dirty="0">
              <a:solidFill>
                <a:schemeClr val="accent2">
                  <a:lumMod val="75000"/>
                </a:schemeClr>
              </a:solidFill>
            </a:endParaRPr>
          </a:p>
          <a:p>
            <a:pPr marL="492125" lvl="3"/>
            <a:r>
              <a:rPr lang="fr-FR" sz="1600" dirty="0"/>
              <a:t>Implantation, smart-</a:t>
            </a:r>
            <a:r>
              <a:rPr lang="fr-FR" sz="1600" dirty="0" err="1"/>
              <a:t>cut</a:t>
            </a:r>
            <a:r>
              <a:rPr lang="fr-FR" sz="1600" dirty="0"/>
              <a:t> process, </a:t>
            </a:r>
            <a:r>
              <a:rPr lang="fr-FR" sz="1600" dirty="0" err="1"/>
              <a:t>qbits</a:t>
            </a:r>
            <a:endParaRPr lang="fr-FR" sz="1600" dirty="0"/>
          </a:p>
          <a:p>
            <a:pPr marL="127000" lvl="1" indent="-127000">
              <a:tabLst>
                <a:tab pos="0" algn="l"/>
              </a:tabLst>
            </a:pPr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Milieu radiatif</a:t>
            </a:r>
          </a:p>
          <a:p>
            <a:pPr marL="314325" lvl="2"/>
            <a:r>
              <a:rPr lang="fr-FR" sz="1600" dirty="0"/>
              <a:t>Robots pour le nucléaire, satellites, Applications spatiales</a:t>
            </a:r>
          </a:p>
          <a:p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Réticulation des polymères</a:t>
            </a:r>
          </a:p>
          <a:p>
            <a:pPr marL="127000" lvl="1" indent="-127000"/>
            <a:r>
              <a:rPr lang="fr-FR" sz="1600" dirty="0"/>
              <a:t>Câbles, gaines, …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F3DC601-5CD3-418E-80D4-BF69C6F69BDE}"/>
              </a:ext>
            </a:extLst>
          </p:cNvPr>
          <p:cNvGrpSpPr/>
          <p:nvPr/>
        </p:nvGrpSpPr>
        <p:grpSpPr>
          <a:xfrm>
            <a:off x="8460071" y="210045"/>
            <a:ext cx="3368636" cy="3737324"/>
            <a:chOff x="7107342" y="2611938"/>
            <a:chExt cx="3368636" cy="3737324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0618" y="2611938"/>
              <a:ext cx="1505359" cy="1230223"/>
            </a:xfrm>
            <a:prstGeom prst="rect">
              <a:avLst/>
            </a:prstGeom>
          </p:spPr>
        </p:pic>
        <p:pic>
          <p:nvPicPr>
            <p:cNvPr id="15" name="Picture 2" descr="PICT008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0619" y="3842175"/>
              <a:ext cx="1505359" cy="130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135"/>
            <p:cNvSpPr txBox="1">
              <a:spLocks noChangeArrowheads="1"/>
            </p:cNvSpPr>
            <p:nvPr/>
          </p:nvSpPr>
          <p:spPr bwMode="auto">
            <a:xfrm>
              <a:off x="7163562" y="4438865"/>
              <a:ext cx="1847088" cy="455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 lIns="85341" tIns="42670" rIns="85341" bIns="42670">
              <a:spAutoFit/>
            </a:bodyPr>
            <a:lstStyle>
              <a:lvl1pPr defTabSz="8540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540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540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540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54075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540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540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540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540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00" i="1" dirty="0">
                  <a:latin typeface="Calibri" panose="020F0502020204030204" pitchFamily="34" charset="0"/>
                  <a:cs typeface="Calibri" panose="020F0502020204030204" pitchFamily="34" charset="0"/>
                </a:rPr>
                <a:t>Raman/Irradiation/HT 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00" i="1" dirty="0">
                  <a:latin typeface="Calibri" panose="020F0502020204030204" pitchFamily="34" charset="0"/>
                  <a:cs typeface="Calibri" panose="020F0502020204030204" pitchFamily="34" charset="0"/>
                </a:rPr>
                <a:t> CEMHTI</a:t>
              </a:r>
            </a:p>
          </p:txBody>
        </p:sp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2525" y="5145056"/>
              <a:ext cx="1505359" cy="1204206"/>
            </a:xfrm>
            <a:prstGeom prst="rect">
              <a:avLst/>
            </a:prstGeom>
          </p:spPr>
        </p:pic>
        <p:sp>
          <p:nvSpPr>
            <p:cNvPr id="21" name="Text Box 135"/>
            <p:cNvSpPr txBox="1">
              <a:spLocks noChangeArrowheads="1"/>
            </p:cNvSpPr>
            <p:nvPr/>
          </p:nvSpPr>
          <p:spPr bwMode="auto">
            <a:xfrm>
              <a:off x="7107342" y="5653277"/>
              <a:ext cx="1847088" cy="64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 lIns="85341" tIns="42670" rIns="85341" bIns="42670">
              <a:spAutoFit/>
            </a:bodyPr>
            <a:lstStyle>
              <a:lvl1pPr defTabSz="8540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540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540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540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54075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540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540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540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540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>
                <a:spcBef>
                  <a:spcPct val="0"/>
                </a:spcBef>
                <a:buNone/>
              </a:pPr>
              <a:r>
                <a:rPr lang="fr-FR" sz="1200" i="1" dirty="0">
                  <a:latin typeface="Calibri" panose="020F0502020204030204" pitchFamily="34" charset="0"/>
                  <a:cs typeface="Calibri" panose="020F0502020204030204" pitchFamily="34" charset="0"/>
                </a:rPr>
                <a:t>Chambre goniométrique</a:t>
              </a:r>
            </a:p>
            <a:p>
              <a:pPr algn="r">
                <a:spcBef>
                  <a:spcPct val="0"/>
                </a:spcBef>
                <a:buNone/>
              </a:pPr>
              <a:r>
                <a:rPr lang="fr-FR" altLang="fr-FR" sz="1200" i="1" dirty="0">
                  <a:latin typeface="Calibri" panose="020F0502020204030204" pitchFamily="34" charset="0"/>
                  <a:cs typeface="Calibri" panose="020F0502020204030204" pitchFamily="34" charset="0"/>
                </a:rPr>
                <a:t>SAFIR, INSP</a:t>
              </a:r>
            </a:p>
            <a:p>
              <a:pPr algn="r">
                <a:spcBef>
                  <a:spcPct val="0"/>
                </a:spcBef>
                <a:buNone/>
              </a:pPr>
              <a:r>
                <a:rPr lang="fr-FR" altLang="fr-FR" sz="1200" i="1" dirty="0">
                  <a:latin typeface="Calibri" panose="020F0502020204030204" pitchFamily="34" charset="0"/>
                  <a:cs typeface="Calibri" panose="020F0502020204030204" pitchFamily="34" charset="0"/>
                </a:rPr>
                <a:t>© INSP </a:t>
              </a:r>
              <a:r>
                <a:rPr lang="fr-FR" altLang="fr-FR" sz="12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Emrick</a:t>
              </a:r>
              <a:r>
                <a:rPr lang="fr-FR" altLang="fr-FR" sz="1200" i="1" dirty="0">
                  <a:latin typeface="Calibri" panose="020F0502020204030204" pitchFamily="34" charset="0"/>
                  <a:cs typeface="Calibri" panose="020F0502020204030204" pitchFamily="34" charset="0"/>
                </a:rPr>
                <a:t> Briand 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7818828" y="3147907"/>
              <a:ext cx="1281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i="1" dirty="0"/>
                <a:t>Chambre Triple faisceaux</a:t>
              </a:r>
            </a:p>
            <a:p>
              <a:pPr algn="ctr"/>
              <a:r>
                <a:rPr lang="fr-FR" sz="1200" i="1" dirty="0" err="1"/>
                <a:t>JANNuS</a:t>
              </a:r>
              <a:r>
                <a:rPr lang="fr-FR" sz="1200" i="1" dirty="0"/>
                <a:t> Saclay </a:t>
              </a:r>
            </a:p>
          </p:txBody>
        </p:sp>
      </p:grp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51DB87A-FB39-4709-A481-5A123B267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12</a:t>
            </a:fld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97E59F-C6DF-42C4-B437-BC63BDC2C6ED}"/>
              </a:ext>
            </a:extLst>
          </p:cNvPr>
          <p:cNvSpPr/>
          <p:nvPr/>
        </p:nvSpPr>
        <p:spPr>
          <a:xfrm>
            <a:off x="621851" y="278152"/>
            <a:ext cx="240937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2. Recherche appliquée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3E739EB-3FA6-4BBB-B6BB-19E03F1C9B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100" y="5359994"/>
            <a:ext cx="1377800" cy="136148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2C18C23-1AE3-4E22-9495-FD9973E037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tx1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t="1107" r="-31" b="79372"/>
          <a:stretch/>
        </p:blipFill>
        <p:spPr>
          <a:xfrm flipV="1">
            <a:off x="8460071" y="4536840"/>
            <a:ext cx="2743200" cy="40163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4066F49-F789-44B6-B083-387A35F150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2116" y="2011479"/>
            <a:ext cx="1283803" cy="1099524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CA2EA9BA-9A78-4B7C-BDB8-A4144D62E73A}"/>
              </a:ext>
            </a:extLst>
          </p:cNvPr>
          <p:cNvSpPr txBox="1"/>
          <p:nvPr/>
        </p:nvSpPr>
        <p:spPr>
          <a:xfrm>
            <a:off x="8316455" y="5049106"/>
            <a:ext cx="333148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200" dirty="0">
                <a:solidFill>
                  <a:schemeClr val="accent4">
                    <a:lumMod val="75000"/>
                  </a:schemeClr>
                </a:solidFill>
              </a:rPr>
              <a:t>Biocapteur au niveau de la molécule unique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200" dirty="0">
                <a:solidFill>
                  <a:schemeClr val="accent4">
                    <a:lumMod val="75000"/>
                  </a:schemeClr>
                </a:solidFill>
              </a:rPr>
              <a:t>Dépollution de l’eau</a:t>
            </a:r>
          </a:p>
          <a:p>
            <a:r>
              <a:rPr lang="fr-FR" sz="1100" b="1" dirty="0">
                <a:solidFill>
                  <a:schemeClr val="accent4">
                    <a:lumMod val="75000"/>
                  </a:schemeClr>
                </a:solidFill>
              </a:rPr>
              <a:t>S. Balme et al., </a:t>
            </a:r>
            <a:r>
              <a:rPr lang="fr-FR" sz="1000" dirty="0">
                <a:solidFill>
                  <a:schemeClr val="accent4">
                    <a:lumMod val="75000"/>
                  </a:schemeClr>
                </a:solidFill>
              </a:rPr>
              <a:t>Institut des membranes de Montpellier</a:t>
            </a:r>
            <a:endParaRPr lang="fr-FR" sz="11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86E8588-017B-4C9D-9558-1E69DAB4FCF0}"/>
              </a:ext>
            </a:extLst>
          </p:cNvPr>
          <p:cNvSpPr txBox="1"/>
          <p:nvPr/>
        </p:nvSpPr>
        <p:spPr>
          <a:xfrm>
            <a:off x="7146060" y="3071855"/>
            <a:ext cx="13548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/>
              <a:t>S. Le </a:t>
            </a:r>
            <a:r>
              <a:rPr lang="fr-FR" sz="1000" b="1" dirty="0" err="1"/>
              <a:t>Caër</a:t>
            </a:r>
            <a:r>
              <a:rPr lang="fr-FR" sz="1000" b="1" dirty="0"/>
              <a:t> et al.</a:t>
            </a:r>
          </a:p>
          <a:p>
            <a:r>
              <a:rPr lang="fr-FR" sz="10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</a:rPr>
              <a:t>NIMBE, CEA, CNRS, </a:t>
            </a:r>
          </a:p>
          <a:p>
            <a:r>
              <a:rPr lang="fr-FR" sz="10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</a:rPr>
              <a:t>Université Paris-Saclay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866463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Espace réservé du contenu 1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44814" y="935161"/>
            <a:ext cx="3222625" cy="2751138"/>
          </a:xfrm>
        </p:spPr>
      </p:pic>
      <p:pic>
        <p:nvPicPr>
          <p:cNvPr id="184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244" y="2087743"/>
            <a:ext cx="2339975" cy="1807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52" y="4417532"/>
            <a:ext cx="5580063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ZoneTexte 8"/>
          <p:cNvSpPr txBox="1">
            <a:spLocks noChangeArrowheads="1"/>
          </p:cNvSpPr>
          <p:nvPr/>
        </p:nvSpPr>
        <p:spPr bwMode="auto">
          <a:xfrm>
            <a:off x="130733" y="4461704"/>
            <a:ext cx="265430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dirty="0">
                <a:solidFill>
                  <a:srgbClr val="92D050"/>
                </a:solidFill>
              </a:rPr>
              <a:t>H. </a:t>
            </a:r>
            <a:r>
              <a:rPr lang="fr-FR" altLang="fr-FR" sz="1200" dirty="0" err="1">
                <a:solidFill>
                  <a:srgbClr val="92D050"/>
                </a:solidFill>
              </a:rPr>
              <a:t>Vázquez</a:t>
            </a:r>
            <a:r>
              <a:rPr lang="fr-FR" altLang="fr-FR" sz="1200" dirty="0">
                <a:solidFill>
                  <a:srgbClr val="92D050"/>
                </a:solidFill>
              </a:rPr>
              <a:t> </a:t>
            </a:r>
            <a:r>
              <a:rPr lang="fr-FR" altLang="fr-FR" sz="1200" i="1" dirty="0">
                <a:solidFill>
                  <a:srgbClr val="92D050"/>
                </a:solidFill>
              </a:rPr>
              <a:t>et al. </a:t>
            </a:r>
          </a:p>
          <a:p>
            <a:pPr eaLnBrk="1" hangingPunct="1"/>
            <a:r>
              <a:rPr lang="fr-FR" altLang="fr-FR" sz="1200" dirty="0">
                <a:solidFill>
                  <a:srgbClr val="92D050"/>
                </a:solidFill>
              </a:rPr>
              <a:t>Carbon 114 (2017) 511</a:t>
            </a:r>
          </a:p>
          <a:p>
            <a:pPr eaLnBrk="1" hangingPunct="1"/>
            <a:endParaRPr lang="fr-FR" altLang="fr-FR" sz="1400" dirty="0">
              <a:solidFill>
                <a:srgbClr val="92D050"/>
              </a:solidFill>
            </a:endParaRPr>
          </a:p>
          <a:p>
            <a:pPr eaLnBrk="1" hangingPunct="1"/>
            <a:r>
              <a:rPr lang="fr-FR" altLang="fr-FR" sz="1200" dirty="0">
                <a:solidFill>
                  <a:srgbClr val="92D050"/>
                </a:solidFill>
              </a:rPr>
              <a:t>L. </a:t>
            </a:r>
            <a:r>
              <a:rPr lang="fr-FR" altLang="fr-FR" sz="1200" dirty="0" err="1">
                <a:solidFill>
                  <a:srgbClr val="92D050"/>
                </a:solidFill>
              </a:rPr>
              <a:t>Madauß</a:t>
            </a:r>
            <a:r>
              <a:rPr lang="fr-FR" altLang="fr-FR" sz="1200" dirty="0">
                <a:solidFill>
                  <a:srgbClr val="92D050"/>
                </a:solidFill>
              </a:rPr>
              <a:t> </a:t>
            </a:r>
            <a:r>
              <a:rPr lang="fr-FR" altLang="fr-FR" sz="1200" i="1" dirty="0">
                <a:solidFill>
                  <a:srgbClr val="92D050"/>
                </a:solidFill>
              </a:rPr>
              <a:t>et al. </a:t>
            </a:r>
          </a:p>
          <a:p>
            <a:pPr eaLnBrk="1" hangingPunct="1"/>
            <a:r>
              <a:rPr lang="fr-FR" altLang="fr-FR" sz="1200" dirty="0" err="1">
                <a:solidFill>
                  <a:srgbClr val="92D050"/>
                </a:solidFill>
              </a:rPr>
              <a:t>Nanoscale</a:t>
            </a:r>
            <a:r>
              <a:rPr lang="fr-FR" altLang="fr-FR" sz="1200" dirty="0">
                <a:solidFill>
                  <a:srgbClr val="92D050"/>
                </a:solidFill>
              </a:rPr>
              <a:t> 9 (2017) 10487</a:t>
            </a:r>
          </a:p>
        </p:txBody>
      </p:sp>
      <p:sp>
        <p:nvSpPr>
          <p:cNvPr id="18441" name="ZoneTexte 9"/>
          <p:cNvSpPr txBox="1">
            <a:spLocks noChangeArrowheads="1"/>
          </p:cNvSpPr>
          <p:nvPr/>
        </p:nvSpPr>
        <p:spPr bwMode="auto">
          <a:xfrm>
            <a:off x="8873282" y="1040668"/>
            <a:ext cx="23399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b="1" dirty="0">
                <a:solidFill>
                  <a:srgbClr val="000000"/>
                </a:solidFill>
              </a:rPr>
              <a:t>Collaboration:</a:t>
            </a:r>
            <a:endParaRPr lang="en-US" altLang="fr-FR" sz="1200" b="1" dirty="0">
              <a:solidFill>
                <a:srgbClr val="000000"/>
              </a:solidFill>
            </a:endParaRPr>
          </a:p>
          <a:p>
            <a:pPr eaLnBrk="1" hangingPunct="1"/>
            <a:endParaRPr lang="en-US" altLang="fr-FR" sz="500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fr-FR" sz="1100" dirty="0">
                <a:solidFill>
                  <a:srgbClr val="000000"/>
                </a:solidFill>
              </a:rPr>
              <a:t>Universities of </a:t>
            </a:r>
          </a:p>
          <a:p>
            <a:pPr eaLnBrk="1" hangingPunct="1"/>
            <a:r>
              <a:rPr lang="en-US" altLang="fr-FR" sz="1100" dirty="0">
                <a:solidFill>
                  <a:srgbClr val="000000"/>
                </a:solidFill>
              </a:rPr>
              <a:t>Helsinki and Aalto, Finland</a:t>
            </a:r>
          </a:p>
          <a:p>
            <a:pPr eaLnBrk="1" hangingPunct="1"/>
            <a:r>
              <a:rPr lang="en-US" altLang="fr-FR" sz="1100" dirty="0">
                <a:solidFill>
                  <a:srgbClr val="000000"/>
                </a:solidFill>
              </a:rPr>
              <a:t>Nottingham, UK </a:t>
            </a:r>
          </a:p>
          <a:p>
            <a:pPr eaLnBrk="1" hangingPunct="1"/>
            <a:r>
              <a:rPr lang="fr-FR" altLang="fr-FR" sz="1100" dirty="0">
                <a:solidFill>
                  <a:srgbClr val="000000"/>
                </a:solidFill>
              </a:rPr>
              <a:t>Duisburg-Essen, Germany</a:t>
            </a:r>
          </a:p>
          <a:p>
            <a:pPr eaLnBrk="1" hangingPunct="1"/>
            <a:r>
              <a:rPr lang="fr-FR" altLang="fr-FR" sz="1100" dirty="0">
                <a:solidFill>
                  <a:srgbClr val="000000"/>
                </a:solidFill>
              </a:rPr>
              <a:t>Wien, </a:t>
            </a:r>
            <a:r>
              <a:rPr lang="fr-FR" altLang="fr-FR" sz="1100" dirty="0" err="1">
                <a:solidFill>
                  <a:srgbClr val="000000"/>
                </a:solidFill>
              </a:rPr>
              <a:t>Austria</a:t>
            </a:r>
            <a:endParaRPr lang="fr-FR" altLang="fr-FR" sz="1100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fr-FR" sz="1100" dirty="0">
                <a:solidFill>
                  <a:srgbClr val="000000"/>
                </a:solidFill>
              </a:rPr>
              <a:t>Science and Technology </a:t>
            </a:r>
            <a:r>
              <a:rPr lang="en-US" altLang="fr-FR" sz="1100" dirty="0" err="1">
                <a:solidFill>
                  <a:srgbClr val="000000"/>
                </a:solidFill>
              </a:rPr>
              <a:t>MISiS</a:t>
            </a:r>
            <a:r>
              <a:rPr lang="en-US" altLang="fr-FR" sz="1100" dirty="0">
                <a:solidFill>
                  <a:srgbClr val="000000"/>
                </a:solidFill>
              </a:rPr>
              <a:t>, Russian Federation</a:t>
            </a:r>
            <a:endParaRPr lang="fr-FR" altLang="fr-FR" sz="1100" dirty="0">
              <a:solidFill>
                <a:srgbClr val="000000"/>
              </a:solidFill>
            </a:endParaRPr>
          </a:p>
          <a:p>
            <a:pPr eaLnBrk="1" hangingPunct="1"/>
            <a:endParaRPr lang="fr-FR" altLang="fr-FR" sz="600" dirty="0">
              <a:solidFill>
                <a:srgbClr val="000000"/>
              </a:solidFill>
            </a:endParaRPr>
          </a:p>
          <a:p>
            <a:pPr eaLnBrk="1" hangingPunct="1"/>
            <a:r>
              <a:rPr lang="fr-FR" altLang="fr-FR" sz="1100" dirty="0">
                <a:solidFill>
                  <a:srgbClr val="000000"/>
                </a:solidFill>
              </a:rPr>
              <a:t>CIMAP, France</a:t>
            </a:r>
          </a:p>
          <a:p>
            <a:pPr eaLnBrk="1" hangingPunct="1"/>
            <a:r>
              <a:rPr lang="fr-FR" altLang="fr-FR" sz="1100" dirty="0" err="1">
                <a:solidFill>
                  <a:srgbClr val="000000"/>
                </a:solidFill>
              </a:rPr>
              <a:t>Ruder</a:t>
            </a:r>
            <a:r>
              <a:rPr lang="fr-FR" altLang="fr-FR" sz="1100" dirty="0">
                <a:solidFill>
                  <a:srgbClr val="000000"/>
                </a:solidFill>
              </a:rPr>
              <a:t> </a:t>
            </a:r>
            <a:r>
              <a:rPr lang="fr-FR" altLang="fr-FR" sz="1100" dirty="0" err="1">
                <a:solidFill>
                  <a:srgbClr val="000000"/>
                </a:solidFill>
              </a:rPr>
              <a:t>Boskovic</a:t>
            </a:r>
            <a:r>
              <a:rPr lang="fr-FR" altLang="fr-FR" sz="1100" dirty="0">
                <a:solidFill>
                  <a:srgbClr val="000000"/>
                </a:solidFill>
              </a:rPr>
              <a:t> </a:t>
            </a:r>
            <a:r>
              <a:rPr lang="fr-FR" altLang="fr-FR" sz="1100" dirty="0" err="1">
                <a:solidFill>
                  <a:srgbClr val="000000"/>
                </a:solidFill>
              </a:rPr>
              <a:t>Inst</a:t>
            </a:r>
            <a:r>
              <a:rPr lang="fr-FR" altLang="fr-FR" sz="1100" dirty="0">
                <a:solidFill>
                  <a:srgbClr val="000000"/>
                </a:solidFill>
              </a:rPr>
              <a:t>., </a:t>
            </a:r>
            <a:r>
              <a:rPr lang="fr-FR" altLang="fr-FR" sz="1100" dirty="0" err="1">
                <a:solidFill>
                  <a:srgbClr val="000000"/>
                </a:solidFill>
              </a:rPr>
              <a:t>Croatia</a:t>
            </a:r>
            <a:endParaRPr lang="fr-FR" altLang="fr-FR" sz="1100" dirty="0">
              <a:solidFill>
                <a:srgbClr val="000000"/>
              </a:solidFill>
            </a:endParaRPr>
          </a:p>
          <a:p>
            <a:pPr eaLnBrk="1" hangingPunct="1"/>
            <a:r>
              <a:rPr lang="fr-FR" altLang="fr-FR" sz="1100" dirty="0">
                <a:solidFill>
                  <a:srgbClr val="000000"/>
                </a:solidFill>
              </a:rPr>
              <a:t>Helmholtz-Zentrum Dresden-</a:t>
            </a:r>
            <a:r>
              <a:rPr lang="fr-FR" altLang="fr-FR" sz="1100" dirty="0" err="1">
                <a:solidFill>
                  <a:srgbClr val="000000"/>
                </a:solidFill>
              </a:rPr>
              <a:t>Rossendorf</a:t>
            </a:r>
            <a:r>
              <a:rPr lang="fr-FR" altLang="fr-FR" sz="1100" dirty="0">
                <a:solidFill>
                  <a:srgbClr val="000000"/>
                </a:solidFill>
              </a:rPr>
              <a:t>, Germany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908206" y="3638536"/>
            <a:ext cx="2270125" cy="876300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sz="1200" b="1" i="1" dirty="0">
                <a:solidFill>
                  <a:prstClr val="black"/>
                </a:solidFill>
                <a:cs typeface="Arial" panose="020B0604020202020204" pitchFamily="34" charset="0"/>
              </a:rPr>
              <a:t>Application:</a:t>
            </a:r>
          </a:p>
          <a:p>
            <a:pPr eaLnBrk="1" hangingPunct="1">
              <a:defRPr/>
            </a:pPr>
            <a:endParaRPr lang="fr-FR" sz="100" b="1" i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fr-FR" sz="1200" b="1" dirty="0">
                <a:solidFill>
                  <a:prstClr val="black"/>
                </a:solidFill>
                <a:cs typeface="Arial" panose="020B0604020202020204" pitchFamily="34" charset="0"/>
              </a:rPr>
              <a:t>Dessalement de l’eau de mer</a:t>
            </a:r>
          </a:p>
          <a:p>
            <a:pPr eaLnBrk="1" hangingPunct="1">
              <a:defRPr/>
            </a:pPr>
            <a:r>
              <a:rPr lang="de-DE" sz="1200" dirty="0" err="1">
                <a:solidFill>
                  <a:prstClr val="black"/>
                </a:solidFill>
              </a:rPr>
              <a:t>Projet</a:t>
            </a:r>
            <a:r>
              <a:rPr lang="de-DE" sz="1200" dirty="0">
                <a:solidFill>
                  <a:prstClr val="black"/>
                </a:solidFill>
              </a:rPr>
              <a:t> NU TEGRAM</a:t>
            </a:r>
            <a:endParaRPr lang="fr-FR" sz="12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de-DE" sz="1200" dirty="0" err="1">
                <a:solidFill>
                  <a:prstClr val="black"/>
                </a:solidFill>
              </a:rPr>
              <a:t>flagship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Graphene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endParaRPr lang="fr-FR" sz="1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8443" name="ZoneTexte 11"/>
          <p:cNvSpPr txBox="1">
            <a:spLocks noChangeArrowheads="1"/>
          </p:cNvSpPr>
          <p:nvPr/>
        </p:nvSpPr>
        <p:spPr bwMode="auto">
          <a:xfrm rot="-5400000">
            <a:off x="1143443" y="5180770"/>
            <a:ext cx="2178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dirty="0">
                <a:solidFill>
                  <a:srgbClr val="000000"/>
                </a:solidFill>
                <a:cs typeface="Arial" panose="020B0604020202020204" pitchFamily="34" charset="0"/>
              </a:rPr>
              <a:t>Diamètre des pores en fonction du temps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625601" y="1500188"/>
            <a:ext cx="1165225" cy="277812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1200" b="1" i="1" dirty="0">
                <a:solidFill>
                  <a:prstClr val="black"/>
                </a:solidFill>
                <a:cs typeface="Arial" panose="020B0604020202020204" pitchFamily="34" charset="0"/>
              </a:rPr>
              <a:t>Expérience</a:t>
            </a:r>
          </a:p>
        </p:txBody>
      </p:sp>
      <p:pic>
        <p:nvPicPr>
          <p:cNvPr id="18445" name="Imag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7" t="64424" r="1511" b="12224"/>
          <a:stretch>
            <a:fillRect/>
          </a:stretch>
        </p:blipFill>
        <p:spPr bwMode="auto">
          <a:xfrm>
            <a:off x="1692955" y="2928003"/>
            <a:ext cx="1217120" cy="111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6441066" y="981884"/>
            <a:ext cx="1439863" cy="831850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sz="1200" b="1" i="1" dirty="0">
                <a:solidFill>
                  <a:prstClr val="black"/>
                </a:solidFill>
                <a:cs typeface="Arial" panose="020B0604020202020204" pitchFamily="34" charset="0"/>
              </a:rPr>
              <a:t>Simulation</a:t>
            </a:r>
          </a:p>
          <a:p>
            <a:pPr eaLnBrk="1" hangingPunct="1">
              <a:defRPr/>
            </a:pPr>
            <a:r>
              <a:rPr lang="fr-FR" sz="1200" dirty="0">
                <a:solidFill>
                  <a:prstClr val="black"/>
                </a:solidFill>
                <a:cs typeface="Arial" panose="020B0604020202020204" pitchFamily="34" charset="0"/>
              </a:rPr>
              <a:t>Diamètre des pores en fonction pouvoir d’arrêt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3070342" y="304924"/>
            <a:ext cx="7908245" cy="56197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dirty="0">
                <a:solidFill>
                  <a:schemeClr val="bg1"/>
                </a:solidFill>
              </a:rPr>
              <a:t>Fabrication de membranes </a:t>
            </a:r>
            <a:r>
              <a:rPr lang="en-US" sz="2400" dirty="0" err="1">
                <a:solidFill>
                  <a:schemeClr val="bg1"/>
                </a:solidFill>
              </a:rPr>
              <a:t>nanoporeuses</a:t>
            </a:r>
            <a:r>
              <a:rPr lang="en-US" sz="2400" dirty="0">
                <a:solidFill>
                  <a:schemeClr val="bg1"/>
                </a:solidFill>
              </a:rPr>
              <a:t> graphene/</a:t>
            </a:r>
            <a:r>
              <a:rPr lang="en-US" sz="2400" dirty="0" err="1">
                <a:solidFill>
                  <a:schemeClr val="bg1"/>
                </a:solidFill>
              </a:rPr>
              <a:t>polymère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F316E7C-3D78-4F71-A66B-E65F165F6149}"/>
              </a:ext>
            </a:extLst>
          </p:cNvPr>
          <p:cNvSpPr txBox="1"/>
          <p:nvPr/>
        </p:nvSpPr>
        <p:spPr>
          <a:xfrm>
            <a:off x="156259" y="402846"/>
            <a:ext cx="2076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CIRIL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@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GANIL</a:t>
            </a:r>
            <a:endParaRPr lang="fr-FR" sz="24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777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14C71D84-48FF-4B43-AB20-381E734CEAF2}"/>
              </a:ext>
            </a:extLst>
          </p:cNvPr>
          <p:cNvSpPr txBox="1"/>
          <p:nvPr/>
        </p:nvSpPr>
        <p:spPr>
          <a:xfrm>
            <a:off x="89486" y="403181"/>
            <a:ext cx="8696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DE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Etude de l’impact des </a:t>
            </a:r>
            <a:r>
              <a:rPr lang="fr-FR" sz="2400" dirty="0">
                <a:solidFill>
                  <a:srgbClr val="DE0000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paramètres d’irradiation aux ions sur la microstructure irradiée du Nickel pur</a:t>
            </a:r>
          </a:p>
        </p:txBody>
      </p:sp>
      <p:pic>
        <p:nvPicPr>
          <p:cNvPr id="6" name="Image 4">
            <a:extLst>
              <a:ext uri="{FF2B5EF4-FFF2-40B4-BE49-F238E27FC236}">
                <a16:creationId xmlns:a16="http://schemas.microsoft.com/office/drawing/2014/main" id="{0CDE6A77-0527-4A92-970B-783B087040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912" y="5851412"/>
            <a:ext cx="650893" cy="867864"/>
          </a:xfrm>
          <a:prstGeom prst="rect">
            <a:avLst/>
          </a:prstGeom>
        </p:spPr>
      </p:pic>
      <p:pic>
        <p:nvPicPr>
          <p:cNvPr id="10" name="Picture 7" descr="logo-srmp">
            <a:extLst>
              <a:ext uri="{FF2B5EF4-FFF2-40B4-BE49-F238E27FC236}">
                <a16:creationId xmlns:a16="http://schemas.microsoft.com/office/drawing/2014/main" id="{E94AE8B8-2607-485C-9D15-D4CC8C6BA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09" y="5923429"/>
            <a:ext cx="808792" cy="76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B99B52B-34D4-47CC-82B9-6289B2D3D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122" y="5980452"/>
            <a:ext cx="675132" cy="68614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18E44DF-E34F-43C9-9464-ABE9E412BAF0}"/>
              </a:ext>
            </a:extLst>
          </p:cNvPr>
          <p:cNvSpPr txBox="1"/>
          <p:nvPr/>
        </p:nvSpPr>
        <p:spPr>
          <a:xfrm>
            <a:off x="299657" y="1319901"/>
            <a:ext cx="81407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Lisa Lefort</a:t>
            </a:r>
            <a:r>
              <a:rPr lang="en-US" sz="1400" baseline="30000" dirty="0"/>
              <a:t>1</a:t>
            </a:r>
            <a:r>
              <a:rPr lang="en-US" sz="1400" dirty="0"/>
              <a:t>, Brigitte Décamps</a:t>
            </a:r>
            <a:r>
              <a:rPr lang="en-US" sz="1400" baseline="30000" dirty="0"/>
              <a:t>2</a:t>
            </a:r>
            <a:r>
              <a:rPr lang="en-US" sz="1400" dirty="0"/>
              <a:t>, Marie Loyer-Prost</a:t>
            </a:r>
            <a:r>
              <a:rPr lang="en-US" sz="1400" baseline="30000" dirty="0"/>
              <a:t>3</a:t>
            </a:r>
            <a:r>
              <a:rPr lang="en-US" sz="1400" dirty="0"/>
              <a:t>, Guilhem Sagnes</a:t>
            </a:r>
            <a:r>
              <a:rPr lang="en-US" sz="1400" baseline="30000" dirty="0"/>
              <a:t>1</a:t>
            </a:r>
          </a:p>
          <a:p>
            <a:r>
              <a:rPr lang="en-US" sz="1000" baseline="30000" dirty="0"/>
              <a:t>1 </a:t>
            </a:r>
            <a:r>
              <a:rPr lang="en-US" sz="1000" dirty="0"/>
              <a:t>Université Paris-Saclay, CEA, Section de Recherche en Corrosion et Comportement des Matériaux, SRMP, 91191 Gif-Sur-Yvette</a:t>
            </a:r>
          </a:p>
          <a:p>
            <a:r>
              <a:rPr lang="en-US" sz="1000" baseline="30000" dirty="0"/>
              <a:t>2 </a:t>
            </a:r>
            <a:r>
              <a:rPr lang="en-US" sz="1000" dirty="0"/>
              <a:t>Université Paris-Saclay, CNRS/IN2P3, IJCLab, 91405 Orsay, France</a:t>
            </a:r>
          </a:p>
          <a:p>
            <a:r>
              <a:rPr lang="en-US" sz="1000" baseline="30000" dirty="0"/>
              <a:t>3 </a:t>
            </a:r>
            <a:r>
              <a:rPr lang="en-US" sz="1000" dirty="0"/>
              <a:t>Université Paris-Saclay, CEA, Service de Recherche </a:t>
            </a:r>
            <a:r>
              <a:rPr lang="fr-FR" sz="1000" dirty="0"/>
              <a:t>en Matériaux et procédés Avancés</a:t>
            </a:r>
            <a:r>
              <a:rPr lang="en-US" sz="1000" dirty="0"/>
              <a:t>, SRMA, 91191 Gif-Sur-Yvette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D764964-ED51-465E-A8BA-2CC9F29E84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1839" y="108814"/>
            <a:ext cx="3293295" cy="336208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A0CC1D07-074A-4B06-A518-DC0EEB9D99D8}"/>
              </a:ext>
            </a:extLst>
          </p:cNvPr>
          <p:cNvSpPr txBox="1"/>
          <p:nvPr/>
        </p:nvSpPr>
        <p:spPr>
          <a:xfrm>
            <a:off x="1820695" y="4212397"/>
            <a:ext cx="977998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Influence des </a:t>
            </a:r>
            <a:r>
              <a:rPr lang="fr-FR" sz="1600" b="1" dirty="0"/>
              <a:t>pauses</a:t>
            </a:r>
            <a:r>
              <a:rPr lang="fr-FR" sz="1600" dirty="0"/>
              <a:t> lors de l’irradiation </a:t>
            </a:r>
            <a:r>
              <a:rPr lang="fr-FR" sz="1600" dirty="0">
                <a:sym typeface="Wingdings" panose="05000000000000000000" pitchFamily="2" charset="2"/>
              </a:rPr>
              <a:t>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Pas d’impact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du séquençage du faisceau ou des rampes en température.</a:t>
            </a:r>
          </a:p>
          <a:p>
            <a:endParaRPr lang="fr-FR" sz="1600" dirty="0"/>
          </a:p>
          <a:p>
            <a:r>
              <a:rPr lang="fr-FR" sz="1600" dirty="0"/>
              <a:t>Influence du </a:t>
            </a:r>
            <a:r>
              <a:rPr lang="fr-FR" sz="1600" b="1" dirty="0"/>
              <a:t>flux d’irradiation </a:t>
            </a:r>
            <a:r>
              <a:rPr lang="fr-FR" sz="1600" dirty="0">
                <a:sym typeface="Wingdings" panose="05000000000000000000" pitchFamily="2" charset="2"/>
              </a:rPr>
              <a:t>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↗ flux = ↘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taille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de boucles, ↗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densité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de boucles. Proportion boucles Parfaites/Frank </a:t>
            </a:r>
          </a:p>
          <a:p>
            <a:endParaRPr lang="fr-FR" sz="1600" dirty="0"/>
          </a:p>
          <a:p>
            <a:r>
              <a:rPr lang="fr-FR" sz="1600" dirty="0"/>
              <a:t>Influence de l’</a:t>
            </a:r>
            <a:r>
              <a:rPr lang="fr-FR" sz="1600" b="1" dirty="0"/>
              <a:t>orientation</a:t>
            </a:r>
            <a:r>
              <a:rPr lang="fr-FR" sz="1600" dirty="0"/>
              <a:t> </a:t>
            </a:r>
            <a:r>
              <a:rPr lang="fr-FR" sz="1600" b="1" dirty="0"/>
              <a:t>cristalline</a:t>
            </a:r>
            <a:r>
              <a:rPr lang="fr-FR" sz="1600" dirty="0"/>
              <a:t> 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0F2EF74-DEE6-4E8F-BD31-DC78EF967AD1}"/>
              </a:ext>
            </a:extLst>
          </p:cNvPr>
          <p:cNvSpPr txBox="1"/>
          <p:nvPr/>
        </p:nvSpPr>
        <p:spPr>
          <a:xfrm>
            <a:off x="89486" y="6142434"/>
            <a:ext cx="31360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Conditions : 0.06 dpa (9x10</a:t>
            </a:r>
            <a:r>
              <a:rPr lang="fr-FR" sz="1400" baseline="30000" dirty="0">
                <a:solidFill>
                  <a:schemeClr val="bg1">
                    <a:lumMod val="50000"/>
                  </a:schemeClr>
                </a:solidFill>
              </a:rPr>
              <a:t>13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at/cm</a:t>
            </a:r>
            <a:r>
              <a:rPr lang="fr-FR" sz="1400" baseline="30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), 450°C, ions Ni 2MeV, ARAMIS.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6A38F95-249F-4BBB-8B07-D8005C454A67}"/>
              </a:ext>
            </a:extLst>
          </p:cNvPr>
          <p:cNvSpPr txBox="1"/>
          <p:nvPr/>
        </p:nvSpPr>
        <p:spPr>
          <a:xfrm>
            <a:off x="8730463" y="3604243"/>
            <a:ext cx="34082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Observation des boucles de dislocation formées sous irradiation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F8789F2-B640-4505-BC50-E535528DB1D0}"/>
              </a:ext>
            </a:extLst>
          </p:cNvPr>
          <p:cNvSpPr txBox="1"/>
          <p:nvPr/>
        </p:nvSpPr>
        <p:spPr>
          <a:xfrm>
            <a:off x="293880" y="2224598"/>
            <a:ext cx="7914815" cy="1871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fr-FR" u="sng" dirty="0">
                <a:effectLst/>
                <a:ea typeface="Calibri" panose="020F0502020204030204" pitchFamily="34" charset="0"/>
              </a:rPr>
              <a:t>Objectif</a:t>
            </a:r>
            <a:r>
              <a:rPr lang="fr-FR" dirty="0">
                <a:effectLst/>
                <a:ea typeface="Calibri" panose="020F0502020204030204" pitchFamily="34" charset="0"/>
              </a:rPr>
              <a:t> : Comprendre les mécanismes à l’origine des changements dans la microstructure des matériaux sous irradiation 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à"/>
            </a:pPr>
            <a:r>
              <a:rPr lang="fr-FR" dirty="0">
                <a:effectLst/>
                <a:ea typeface="Calibri" panose="020F0502020204030204" pitchFamily="34" charset="0"/>
              </a:rPr>
              <a:t>Développer des outils de simulation plus proches de la réalité.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à"/>
            </a:pPr>
            <a:r>
              <a:rPr lang="fr-FR" dirty="0">
                <a:ea typeface="Calibri" panose="020F0502020204030204" pitchFamily="34" charset="0"/>
              </a:rPr>
              <a:t>T</a:t>
            </a:r>
            <a:r>
              <a:rPr lang="fr-FR" dirty="0">
                <a:effectLst/>
                <a:ea typeface="Calibri" panose="020F0502020204030204" pitchFamily="34" charset="0"/>
              </a:rPr>
              <a:t>rouver des conditions satisfaisantes pour la transférabilité des ions aux neutrons.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2338B85-9C07-4CCB-888B-A70B3A062512}"/>
              </a:ext>
            </a:extLst>
          </p:cNvPr>
          <p:cNvSpPr txBox="1"/>
          <p:nvPr/>
        </p:nvSpPr>
        <p:spPr>
          <a:xfrm>
            <a:off x="204004" y="4908244"/>
            <a:ext cx="17009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Résultats et analyses</a:t>
            </a:r>
          </a:p>
        </p:txBody>
      </p:sp>
      <p:sp>
        <p:nvSpPr>
          <p:cNvPr id="3" name="Accolade ouvrante 2">
            <a:extLst>
              <a:ext uri="{FF2B5EF4-FFF2-40B4-BE49-F238E27FC236}">
                <a16:creationId xmlns:a16="http://schemas.microsoft.com/office/drawing/2014/main" id="{DE824CAF-1228-4DD2-AF46-F53D55BF5D7F}"/>
              </a:ext>
            </a:extLst>
          </p:cNvPr>
          <p:cNvSpPr/>
          <p:nvPr/>
        </p:nvSpPr>
        <p:spPr>
          <a:xfrm>
            <a:off x="1315830" y="4333754"/>
            <a:ext cx="418910" cy="1601630"/>
          </a:xfrm>
          <a:prstGeom prst="leftBrace">
            <a:avLst>
              <a:gd name="adj1" fmla="val 53431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1060533-E351-A788-CCE9-2580FCF914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706" y="6390987"/>
            <a:ext cx="1473936" cy="38598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442314A-E0B7-2A0B-44AA-EA99991529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089" y="5785520"/>
            <a:ext cx="1627143" cy="107412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0CE86A1-7C3D-AFFF-0A46-1F3B797894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6526"/>
          <a:stretch/>
        </p:blipFill>
        <p:spPr>
          <a:xfrm>
            <a:off x="9007831" y="5591677"/>
            <a:ext cx="1099645" cy="777551"/>
          </a:xfrm>
          <a:prstGeom prst="rect">
            <a:avLst/>
          </a:prstGeom>
        </p:spPr>
      </p:pic>
      <p:pic>
        <p:nvPicPr>
          <p:cNvPr id="24" name="Picture 4" descr="CNRS nulcéaire et particules">
            <a:extLst>
              <a:ext uri="{FF2B5EF4-FFF2-40B4-BE49-F238E27FC236}">
                <a16:creationId xmlns:a16="http://schemas.microsoft.com/office/drawing/2014/main" id="{F2B38F7E-758B-9648-5BF1-111531CC4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299" y="6267588"/>
            <a:ext cx="1531224" cy="45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E6E3C81-301D-9529-3C76-0C94ED589B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34574" y="5559680"/>
            <a:ext cx="1441434" cy="650688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05FE016F-976F-64BD-902B-001B317B9610}"/>
              </a:ext>
            </a:extLst>
          </p:cNvPr>
          <p:cNvSpPr txBox="1"/>
          <p:nvPr/>
        </p:nvSpPr>
        <p:spPr>
          <a:xfrm>
            <a:off x="3181273" y="6100964"/>
            <a:ext cx="1080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600" b="1" dirty="0">
                <a:solidFill>
                  <a:srgbClr val="72AC40"/>
                </a:solidFill>
              </a:rPr>
              <a:t>Proposal</a:t>
            </a:r>
          </a:p>
          <a:p>
            <a:r>
              <a:rPr lang="fr-FR" sz="1600" b="1" dirty="0">
                <a:solidFill>
                  <a:srgbClr val="72AC40"/>
                </a:solidFill>
              </a:rPr>
              <a:t>2024-7017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1B38342-D93A-AA58-EE54-82D4038DD8CE}"/>
              </a:ext>
            </a:extLst>
          </p:cNvPr>
          <p:cNvSpPr txBox="1"/>
          <p:nvPr/>
        </p:nvSpPr>
        <p:spPr>
          <a:xfrm>
            <a:off x="2967054" y="6621053"/>
            <a:ext cx="28570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Expérience réalisée du 10 au 14 mars 2025</a:t>
            </a:r>
          </a:p>
        </p:txBody>
      </p:sp>
    </p:spTree>
    <p:extLst>
      <p:ext uri="{BB962C8B-B14F-4D97-AF65-F5344CB8AC3E}">
        <p14:creationId xmlns:p14="http://schemas.microsoft.com/office/powerpoint/2010/main" val="3358466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1771" y="47893"/>
            <a:ext cx="7291795" cy="755103"/>
          </a:xfrm>
        </p:spPr>
        <p:txBody>
          <a:bodyPr>
            <a:normAutofit/>
          </a:bodyPr>
          <a:lstStyle/>
          <a:p>
            <a:r>
              <a:rPr lang="fr-FR" sz="3200" b="1" dirty="0"/>
              <a:t>L’Exobiologie sur le Pelletron du CEMHTI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4434" y="1010075"/>
            <a:ext cx="9771640" cy="592326"/>
          </a:xfrm>
        </p:spPr>
        <p:txBody>
          <a:bodyPr>
            <a:normAutofit fontScale="85000" lnSpcReduction="10000"/>
          </a:bodyPr>
          <a:lstStyle/>
          <a:p>
            <a:pPr algn="l">
              <a:lnSpc>
                <a:spcPct val="110000"/>
              </a:lnSpc>
            </a:pPr>
            <a:r>
              <a:rPr lang="fr-FR" sz="2000" dirty="0"/>
              <a:t>Frédéric Foucher a rejoint le CEMHTI en juillet 2023 et développe une  nouvelle thématique: l’</a:t>
            </a:r>
            <a:r>
              <a:rPr lang="fr-FR" sz="2000" b="1" dirty="0"/>
              <a:t>Exobiologie </a:t>
            </a:r>
            <a:r>
              <a:rPr lang="fr-FR" sz="1800" dirty="0"/>
              <a:t>(i.e., l’étude de l’origine de la vie et la recherche de vie extraterrestre)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5225" y="2711767"/>
            <a:ext cx="3616572" cy="2034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65" y="123498"/>
            <a:ext cx="1346007" cy="588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Sous-titre 2"/>
          <p:cNvSpPr txBox="1">
            <a:spLocks/>
          </p:cNvSpPr>
          <p:nvPr/>
        </p:nvSpPr>
        <p:spPr>
          <a:xfrm>
            <a:off x="2511056" y="1673070"/>
            <a:ext cx="9585693" cy="1607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800" b="1" dirty="0"/>
              <a:t>Objectif : </a:t>
            </a:r>
            <a:r>
              <a:rPr lang="fr-FR" sz="1800" dirty="0"/>
              <a:t>étudier la dégradation de molécules d’intérêt pour la recherche de vie sur Mars.</a:t>
            </a:r>
          </a:p>
          <a:p>
            <a:pPr algn="l"/>
            <a:r>
              <a:rPr lang="fr-FR" sz="1800" b="1" dirty="0"/>
              <a:t>Moyens : </a:t>
            </a:r>
            <a:r>
              <a:rPr lang="fr-FR" sz="1800" dirty="0" err="1"/>
              <a:t>Dév</a:t>
            </a:r>
            <a:r>
              <a:rPr lang="fr-FR" sz="1800" dirty="0"/>
              <a:t>. d’une sonde Raman </a:t>
            </a:r>
            <a:r>
              <a:rPr lang="fr-FR" sz="1800" i="1" dirty="0"/>
              <a:t>in situ </a:t>
            </a:r>
            <a:r>
              <a:rPr lang="fr-FR" sz="1800" dirty="0"/>
              <a:t>pour le suivi sous irradiation (dispositif AMSESS 2).</a:t>
            </a:r>
          </a:p>
        </p:txBody>
      </p:sp>
      <p:sp>
        <p:nvSpPr>
          <p:cNvPr id="15" name="Sous-titre 2"/>
          <p:cNvSpPr txBox="1">
            <a:spLocks/>
          </p:cNvSpPr>
          <p:nvPr/>
        </p:nvSpPr>
        <p:spPr>
          <a:xfrm>
            <a:off x="104434" y="5935059"/>
            <a:ext cx="9515816" cy="2605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fr-FR" sz="1200" b="1" dirty="0"/>
              <a:t>2 Publications : </a:t>
            </a:r>
          </a:p>
          <a:p>
            <a:pPr marL="180975" indent="-16192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100" i="1" dirty="0" err="1"/>
              <a:t>Degradation</a:t>
            </a:r>
            <a:r>
              <a:rPr lang="fr-FR" sz="1100" i="1" dirty="0"/>
              <a:t> of </a:t>
            </a:r>
            <a:r>
              <a:rPr lang="fr-FR" sz="1100" i="1" dirty="0" err="1"/>
              <a:t>beta-carotene</a:t>
            </a:r>
            <a:r>
              <a:rPr lang="fr-FR" sz="1100" i="1" dirty="0"/>
              <a:t> </a:t>
            </a:r>
            <a:r>
              <a:rPr lang="fr-FR" sz="1100" i="1" dirty="0" err="1"/>
              <a:t>under</a:t>
            </a:r>
            <a:r>
              <a:rPr lang="fr-FR" sz="1100" i="1" dirty="0"/>
              <a:t> </a:t>
            </a:r>
            <a:r>
              <a:rPr lang="fr-FR" sz="1100" i="1" dirty="0" err="1"/>
              <a:t>mineral</a:t>
            </a:r>
            <a:r>
              <a:rPr lang="fr-FR" sz="1100" i="1" dirty="0"/>
              <a:t> </a:t>
            </a:r>
            <a:r>
              <a:rPr lang="fr-FR" sz="1100" i="1" dirty="0" err="1"/>
              <a:t>thin</a:t>
            </a:r>
            <a:r>
              <a:rPr lang="fr-FR" sz="1100" i="1" dirty="0"/>
              <a:t> sections </a:t>
            </a:r>
            <a:r>
              <a:rPr lang="fr-FR" sz="1100" i="1" dirty="0" err="1"/>
              <a:t>during</a:t>
            </a:r>
            <a:r>
              <a:rPr lang="fr-FR" sz="1100" i="1" dirty="0"/>
              <a:t> proton irradiation </a:t>
            </a:r>
            <a:r>
              <a:rPr lang="fr-FR" sz="1100" i="1" dirty="0" err="1"/>
              <a:t>monitored</a:t>
            </a:r>
            <a:r>
              <a:rPr lang="fr-FR" sz="1100" i="1" dirty="0"/>
              <a:t> in situ by Raman </a:t>
            </a:r>
            <a:r>
              <a:rPr lang="fr-FR" sz="1100" i="1" dirty="0" err="1"/>
              <a:t>spectroscopy</a:t>
            </a:r>
            <a:r>
              <a:rPr lang="fr-FR" sz="1100" dirty="0"/>
              <a:t>, Foucher et al., </a:t>
            </a:r>
            <a:r>
              <a:rPr lang="fr-FR" sz="1100" dirty="0" err="1"/>
              <a:t>Icarus</a:t>
            </a:r>
            <a:r>
              <a:rPr lang="fr-FR" sz="1100" dirty="0"/>
              <a:t> (2025) </a:t>
            </a:r>
          </a:p>
          <a:p>
            <a:pPr marL="180975" indent="-16192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1100" i="1" dirty="0" err="1"/>
              <a:t>Detecting</a:t>
            </a:r>
            <a:r>
              <a:rPr lang="fr-FR" sz="1100" i="1" dirty="0"/>
              <a:t> </a:t>
            </a:r>
            <a:r>
              <a:rPr lang="fr-FR" sz="1100" i="1" dirty="0" err="1"/>
              <a:t>Carotenoids</a:t>
            </a:r>
            <a:r>
              <a:rPr lang="fr-FR" sz="1100" i="1" dirty="0"/>
              <a:t> in Salt Crystals: Insights </a:t>
            </a:r>
            <a:r>
              <a:rPr lang="fr-FR" sz="1100" i="1" dirty="0" err="1"/>
              <a:t>into</a:t>
            </a:r>
            <a:r>
              <a:rPr lang="fr-FR" sz="1100" i="1" dirty="0"/>
              <a:t> </a:t>
            </a:r>
            <a:r>
              <a:rPr lang="fr-FR" sz="1100" i="1" dirty="0" err="1"/>
              <a:t>Biosignature</a:t>
            </a:r>
            <a:r>
              <a:rPr lang="fr-FR" sz="1100" i="1" dirty="0"/>
              <a:t> </a:t>
            </a:r>
            <a:r>
              <a:rPr lang="fr-FR" sz="1100" i="1" dirty="0" err="1"/>
              <a:t>Detection</a:t>
            </a:r>
            <a:r>
              <a:rPr lang="fr-FR" sz="1100" i="1" dirty="0"/>
              <a:t> </a:t>
            </a:r>
            <a:r>
              <a:rPr lang="fr-FR" sz="1100" i="1" dirty="0" err="1"/>
              <a:t>under</a:t>
            </a:r>
            <a:r>
              <a:rPr lang="fr-FR" sz="1100" i="1" dirty="0"/>
              <a:t> Mars-</a:t>
            </a:r>
            <a:r>
              <a:rPr lang="fr-FR" sz="1100" i="1" dirty="0" err="1"/>
              <a:t>Like</a:t>
            </a:r>
            <a:r>
              <a:rPr lang="fr-FR" sz="1100" i="1" dirty="0"/>
              <a:t> Proton Irradiation </a:t>
            </a:r>
            <a:r>
              <a:rPr lang="fr-FR" sz="1100" i="1" dirty="0" err="1"/>
              <a:t>using</a:t>
            </a:r>
            <a:r>
              <a:rPr lang="fr-FR" sz="1100" i="1" dirty="0"/>
              <a:t> In-Situ and Ex-Situ Raman </a:t>
            </a:r>
            <a:r>
              <a:rPr lang="fr-FR" sz="1100" i="1" dirty="0" err="1"/>
              <a:t>Spectroscopy</a:t>
            </a:r>
            <a:r>
              <a:rPr lang="fr-FR" sz="1100" dirty="0"/>
              <a:t>, </a:t>
            </a:r>
            <a:r>
              <a:rPr lang="fr-FR" sz="1100" dirty="0" err="1"/>
              <a:t>Bourmancé</a:t>
            </a:r>
            <a:r>
              <a:rPr lang="fr-FR" sz="1100" dirty="0"/>
              <a:t> et al., Int. J. </a:t>
            </a:r>
            <a:r>
              <a:rPr lang="fr-FR" sz="1100" dirty="0" err="1"/>
              <a:t>Astrobiology</a:t>
            </a:r>
            <a:r>
              <a:rPr lang="fr-FR" sz="1100" dirty="0"/>
              <a:t> (2025)</a:t>
            </a:r>
            <a:endParaRPr lang="fr-FR" sz="1200" dirty="0"/>
          </a:p>
        </p:txBody>
      </p:sp>
      <p:pic>
        <p:nvPicPr>
          <p:cNvPr id="18" name="Image 17" descr="CNRS_new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8513" y="157650"/>
            <a:ext cx="487243" cy="487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7" descr="C:\Users\foucher\Pictures\Logos\CNES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1773" y="677985"/>
            <a:ext cx="678466" cy="59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5938" y="908931"/>
            <a:ext cx="855840" cy="311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3" name="Groupe 42"/>
          <p:cNvGrpSpPr/>
          <p:nvPr/>
        </p:nvGrpSpPr>
        <p:grpSpPr>
          <a:xfrm>
            <a:off x="9477955" y="4173626"/>
            <a:ext cx="2484717" cy="2458279"/>
            <a:chOff x="9261619" y="3910926"/>
            <a:chExt cx="2701053" cy="2663830"/>
          </a:xfrm>
        </p:grpSpPr>
        <p:pic>
          <p:nvPicPr>
            <p:cNvPr id="16" name="Picture 2" descr="FIG. 5. "/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729453" y="4197670"/>
              <a:ext cx="2233219" cy="23770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37499" y="5853150"/>
              <a:ext cx="1019027" cy="2909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EEECE1"/>
                </a:clrFrom>
                <a:clrTo>
                  <a:srgbClr val="EEECE1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261619" y="3910926"/>
              <a:ext cx="935667" cy="8167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6" name="Rectangle 5"/>
          <p:cNvSpPr/>
          <p:nvPr/>
        </p:nvSpPr>
        <p:spPr>
          <a:xfrm>
            <a:off x="2500859" y="2387742"/>
            <a:ext cx="1228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b="1" dirty="0"/>
              <a:t>Résultats :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171337" y="4793896"/>
            <a:ext cx="4089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i="1" dirty="0">
                <a:solidFill>
                  <a:srgbClr val="0070C0"/>
                </a:solidFill>
              </a:rPr>
              <a:t>Signal Raman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730030" y="4481923"/>
            <a:ext cx="23253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Dose en fonction de la profondeur</a:t>
            </a:r>
          </a:p>
        </p:txBody>
      </p:sp>
      <p:grpSp>
        <p:nvGrpSpPr>
          <p:cNvPr id="46" name="Groupe 45"/>
          <p:cNvGrpSpPr/>
          <p:nvPr/>
        </p:nvGrpSpPr>
        <p:grpSpPr>
          <a:xfrm>
            <a:off x="3913373" y="2393910"/>
            <a:ext cx="5071687" cy="475764"/>
            <a:chOff x="3913373" y="2393910"/>
            <a:chExt cx="5071687" cy="475764"/>
          </a:xfrm>
        </p:grpSpPr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3275" y="2393910"/>
              <a:ext cx="1761785" cy="475764"/>
            </a:xfrm>
            <a:prstGeom prst="rect">
              <a:avLst/>
            </a:prstGeom>
          </p:spPr>
        </p:pic>
        <p:sp>
          <p:nvSpPr>
            <p:cNvPr id="29" name="ZoneTexte 28"/>
            <p:cNvSpPr txBox="1"/>
            <p:nvPr/>
          </p:nvSpPr>
          <p:spPr>
            <a:xfrm>
              <a:off x="3913373" y="2477999"/>
              <a:ext cx="32816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err="1"/>
                <a:t>Beta-carotène</a:t>
              </a:r>
              <a:r>
                <a:rPr lang="fr-FR" sz="1200" dirty="0"/>
                <a:t> = </a:t>
              </a:r>
              <a:r>
                <a:rPr lang="fr-FR" sz="1200" dirty="0" err="1"/>
                <a:t>biosignature</a:t>
              </a:r>
              <a:r>
                <a:rPr lang="fr-FR" sz="1200" dirty="0"/>
                <a:t> de la vie sur Mars</a:t>
              </a:r>
            </a:p>
          </p:txBody>
        </p:sp>
      </p:grpSp>
      <p:sp>
        <p:nvSpPr>
          <p:cNvPr id="30" name="ZoneTexte 29"/>
          <p:cNvSpPr txBox="1"/>
          <p:nvPr/>
        </p:nvSpPr>
        <p:spPr>
          <a:xfrm>
            <a:off x="8255555" y="3663791"/>
            <a:ext cx="343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/>
            <a:r>
              <a:rPr lang="fr-FR" sz="1200" dirty="0"/>
              <a:t>Dose équivalente à 3,5 milliards d’années à 1m de  profondeur sur Mars</a:t>
            </a:r>
          </a:p>
        </p:txBody>
      </p:sp>
      <p:grpSp>
        <p:nvGrpSpPr>
          <p:cNvPr id="37" name="Groupe 36"/>
          <p:cNvGrpSpPr/>
          <p:nvPr/>
        </p:nvGrpSpPr>
        <p:grpSpPr>
          <a:xfrm>
            <a:off x="2704343" y="2800812"/>
            <a:ext cx="2315999" cy="1758245"/>
            <a:chOff x="2687169" y="3210180"/>
            <a:chExt cx="2315999" cy="1758245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7169" y="3376320"/>
              <a:ext cx="2315999" cy="1592105"/>
            </a:xfrm>
            <a:prstGeom prst="rect">
              <a:avLst/>
            </a:prstGeom>
          </p:spPr>
        </p:pic>
        <p:cxnSp>
          <p:nvCxnSpPr>
            <p:cNvPr id="32" name="Connecteur droit avec flèche 31"/>
            <p:cNvCxnSpPr/>
            <p:nvPr/>
          </p:nvCxnSpPr>
          <p:spPr>
            <a:xfrm>
              <a:off x="2827508" y="3510914"/>
              <a:ext cx="0" cy="35557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/>
            <p:nvPr/>
          </p:nvCxnSpPr>
          <p:spPr>
            <a:xfrm>
              <a:off x="2970577" y="3504687"/>
              <a:ext cx="0" cy="35557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>
              <a:off x="3617498" y="3498460"/>
              <a:ext cx="0" cy="35557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/>
            <p:nvPr/>
          </p:nvCxnSpPr>
          <p:spPr>
            <a:xfrm>
              <a:off x="3741905" y="3501564"/>
              <a:ext cx="0" cy="35557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/>
            <p:cNvSpPr txBox="1"/>
            <p:nvPr/>
          </p:nvSpPr>
          <p:spPr>
            <a:xfrm>
              <a:off x="2687169" y="3210180"/>
              <a:ext cx="5116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rgbClr val="FF0000"/>
                  </a:solidFill>
                </a:rPr>
                <a:t>protons</a:t>
              </a:r>
            </a:p>
          </p:txBody>
        </p:sp>
      </p:grpSp>
      <p:cxnSp>
        <p:nvCxnSpPr>
          <p:cNvPr id="42" name="Connecteur droit avec flèche 41"/>
          <p:cNvCxnSpPr/>
          <p:nvPr/>
        </p:nvCxnSpPr>
        <p:spPr>
          <a:xfrm flipH="1">
            <a:off x="7995141" y="3910985"/>
            <a:ext cx="45980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2614561" y="5041921"/>
            <a:ext cx="75827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i="1" dirty="0">
                <a:solidFill>
                  <a:srgbClr val="0070C0"/>
                </a:solidFill>
              </a:rPr>
              <a:t>-</a:t>
            </a:r>
            <a:r>
              <a:rPr lang="fr-FR" sz="1600" i="1" dirty="0">
                <a:solidFill>
                  <a:srgbClr val="0070C0"/>
                </a:solidFill>
              </a:rPr>
              <a:t>décroit quand la fluence de protons augmente </a:t>
            </a:r>
            <a:r>
              <a:rPr lang="fr-FR" sz="1600" i="1" dirty="0">
                <a:solidFill>
                  <a:srgbClr val="0070C0"/>
                </a:solidFill>
                <a:sym typeface="Wingdings" panose="05000000000000000000" pitchFamily="2" charset="2"/>
              </a:rPr>
              <a:t></a:t>
            </a:r>
            <a:r>
              <a:rPr lang="fr-FR" sz="1600" b="1" i="1" dirty="0">
                <a:solidFill>
                  <a:srgbClr val="0070C0"/>
                </a:solidFill>
                <a:sym typeface="Wingdings" panose="05000000000000000000" pitchFamily="2" charset="2"/>
              </a:rPr>
              <a:t> dégradation du </a:t>
            </a:r>
            <a:r>
              <a:rPr lang="fr-FR" sz="1600" b="1" i="1" dirty="0" err="1">
                <a:solidFill>
                  <a:srgbClr val="0070C0"/>
                </a:solidFill>
                <a:sym typeface="Wingdings" panose="05000000000000000000" pitchFamily="2" charset="2"/>
              </a:rPr>
              <a:t>beta-carotène</a:t>
            </a:r>
            <a:endParaRPr lang="fr-FR" sz="1600" b="1" i="1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r>
              <a:rPr lang="fr-FR" sz="1600" b="1" i="1" dirty="0">
                <a:solidFill>
                  <a:srgbClr val="0070C0"/>
                </a:solidFill>
              </a:rPr>
              <a:t>-</a:t>
            </a:r>
            <a:r>
              <a:rPr lang="fr-FR" sz="1600" i="1" dirty="0">
                <a:solidFill>
                  <a:srgbClr val="0070C0"/>
                </a:solidFill>
              </a:rPr>
              <a:t>reste</a:t>
            </a:r>
            <a:r>
              <a:rPr lang="fr-FR" sz="1600" b="1" i="1" dirty="0">
                <a:solidFill>
                  <a:srgbClr val="0070C0"/>
                </a:solidFill>
              </a:rPr>
              <a:t> détectable </a:t>
            </a:r>
            <a:r>
              <a:rPr lang="fr-FR" sz="1600" i="1" dirty="0">
                <a:solidFill>
                  <a:srgbClr val="0070C0"/>
                </a:solidFill>
              </a:rPr>
              <a:t>pour une </a:t>
            </a:r>
            <a:r>
              <a:rPr lang="fr-FR" sz="1600" b="1" i="1" dirty="0">
                <a:solidFill>
                  <a:srgbClr val="0070C0"/>
                </a:solidFill>
              </a:rPr>
              <a:t>dose équivalente à 3,5 milliards d’années à 1m de  profondeur sur Mars</a:t>
            </a:r>
          </a:p>
          <a:p>
            <a:endParaRPr lang="fr-FR" sz="1600" b="1" i="1" dirty="0">
              <a:solidFill>
                <a:srgbClr val="0070C0"/>
              </a:solidFill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5477396" y="5709497"/>
            <a:ext cx="424417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ym typeface="Wingdings" panose="05000000000000000000" pitchFamily="2" charset="2"/>
              </a:rPr>
              <a:t> </a:t>
            </a:r>
            <a:r>
              <a:rPr lang="fr-FR" dirty="0"/>
              <a:t>Encourageant pour la mission EXOMARS</a:t>
            </a:r>
          </a:p>
        </p:txBody>
      </p:sp>
      <p:grpSp>
        <p:nvGrpSpPr>
          <p:cNvPr id="48" name="Groupe 47"/>
          <p:cNvGrpSpPr/>
          <p:nvPr/>
        </p:nvGrpSpPr>
        <p:grpSpPr>
          <a:xfrm>
            <a:off x="5405616" y="2821093"/>
            <a:ext cx="3310660" cy="1893124"/>
            <a:chOff x="5442563" y="2880397"/>
            <a:chExt cx="3310660" cy="1893124"/>
          </a:xfrm>
        </p:grpSpPr>
        <p:grpSp>
          <p:nvGrpSpPr>
            <p:cNvPr id="27" name="Groupe 26"/>
            <p:cNvGrpSpPr/>
            <p:nvPr/>
          </p:nvGrpSpPr>
          <p:grpSpPr>
            <a:xfrm>
              <a:off x="5501410" y="2880397"/>
              <a:ext cx="3251813" cy="1893124"/>
              <a:chOff x="5711240" y="2736190"/>
              <a:chExt cx="3251813" cy="1893124"/>
            </a:xfrm>
          </p:grpSpPr>
          <p:grpSp>
            <p:nvGrpSpPr>
              <p:cNvPr id="25" name="Groupe 24"/>
              <p:cNvGrpSpPr/>
              <p:nvPr/>
            </p:nvGrpSpPr>
            <p:grpSpPr>
              <a:xfrm>
                <a:off x="5788880" y="2871521"/>
                <a:ext cx="3174173" cy="1757793"/>
                <a:chOff x="5426390" y="3201739"/>
                <a:chExt cx="3174173" cy="1757793"/>
              </a:xfrm>
            </p:grpSpPr>
            <p:pic>
              <p:nvPicPr>
                <p:cNvPr id="8" name="Image 7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3415" b="33385"/>
                <a:stretch/>
              </p:blipFill>
              <p:spPr>
                <a:xfrm>
                  <a:off x="5426390" y="3201739"/>
                  <a:ext cx="2212400" cy="1757793"/>
                </a:xfrm>
                <a:prstGeom prst="rect">
                  <a:avLst/>
                </a:prstGeom>
              </p:spPr>
            </p:pic>
            <p:sp>
              <p:nvSpPr>
                <p:cNvPr id="12" name="ZoneTexte 11"/>
                <p:cNvSpPr txBox="1"/>
                <p:nvPr/>
              </p:nvSpPr>
              <p:spPr>
                <a:xfrm>
                  <a:off x="7724296" y="4398199"/>
                  <a:ext cx="87626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dirty="0"/>
                    <a:t>Fluence protons </a:t>
                  </a:r>
                  <a:r>
                    <a:rPr lang="fr-FR" sz="1200" dirty="0">
                      <a:sym typeface="Wingdings" panose="05000000000000000000" pitchFamily="2" charset="2"/>
                    </a:rPr>
                    <a:t></a:t>
                  </a:r>
                  <a:endParaRPr lang="fr-FR" sz="1200" dirty="0"/>
                </a:p>
              </p:txBody>
            </p:sp>
            <p:sp>
              <p:nvSpPr>
                <p:cNvPr id="24" name="Flèche droite rayée 23"/>
                <p:cNvSpPr/>
                <p:nvPr/>
              </p:nvSpPr>
              <p:spPr>
                <a:xfrm rot="16200000">
                  <a:off x="7116709" y="4117949"/>
                  <a:ext cx="1262164" cy="76703"/>
                </a:xfrm>
                <a:prstGeom prst="striped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6" name="ZoneTexte 25"/>
              <p:cNvSpPr txBox="1"/>
              <p:nvPr/>
            </p:nvSpPr>
            <p:spPr>
              <a:xfrm>
                <a:off x="5711240" y="2736190"/>
                <a:ext cx="217999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600" b="1" dirty="0"/>
                  <a:t>C</a:t>
                </a:r>
              </a:p>
            </p:txBody>
          </p:sp>
        </p:grpSp>
        <p:sp>
          <p:nvSpPr>
            <p:cNvPr id="47" name="ZoneTexte 46"/>
            <p:cNvSpPr txBox="1"/>
            <p:nvPr/>
          </p:nvSpPr>
          <p:spPr>
            <a:xfrm rot="16200000">
              <a:off x="5019370" y="3606063"/>
              <a:ext cx="110799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100" dirty="0"/>
                <a:t>Raman </a:t>
              </a:r>
              <a:r>
                <a:rPr lang="fr-FR" sz="1100" dirty="0" err="1"/>
                <a:t>intensity</a:t>
              </a:r>
              <a:endParaRPr lang="fr-FR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34516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123DCDD-6125-10BD-91AD-EDAD5724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08" y="5711194"/>
            <a:ext cx="2064773" cy="5549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280A99D-525F-5AF7-2C04-EC436AB3B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927" y="3623720"/>
            <a:ext cx="4316010" cy="3304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D82BD6-DC93-EDB6-1ED0-3C6AAD559929}"/>
              </a:ext>
            </a:extLst>
          </p:cNvPr>
          <p:cNvSpPr txBox="1"/>
          <p:nvPr/>
        </p:nvSpPr>
        <p:spPr>
          <a:xfrm>
            <a:off x="159103" y="-21794"/>
            <a:ext cx="119679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latin typeface="+mj-lt"/>
              </a:rPr>
              <a:t>Surface coatings for the mirrors of GW detectors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36D66E-1DB9-A079-9990-F7353305D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08" y="1335059"/>
            <a:ext cx="3653324" cy="2739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08EF0D-5AC1-EE65-A21A-51A806CD5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181" y="692628"/>
            <a:ext cx="3344403" cy="236524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B8C6EF-F1ED-4803-3FCC-F16369749A85}"/>
              </a:ext>
            </a:extLst>
          </p:cNvPr>
          <p:cNvCxnSpPr>
            <a:cxnSpLocks/>
            <a:stCxn id="3" idx="7"/>
          </p:cNvCxnSpPr>
          <p:nvPr/>
        </p:nvCxnSpPr>
        <p:spPr>
          <a:xfrm flipV="1">
            <a:off x="2458428" y="1435937"/>
            <a:ext cx="1807388" cy="9790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33C659F-6574-CE5A-BCFB-E91C3B181F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9333" y="612706"/>
            <a:ext cx="5336637" cy="1855744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59234276-2BA1-3BB9-A7F0-F567297289F7}"/>
              </a:ext>
            </a:extLst>
          </p:cNvPr>
          <p:cNvSpPr txBox="1"/>
          <p:nvPr/>
        </p:nvSpPr>
        <p:spPr>
          <a:xfrm>
            <a:off x="9266671" y="1237003"/>
            <a:ext cx="27535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Look for links between composition, process parameters and optical performance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7C6CFF1-4E4E-4CCB-3988-7A0F9A3D72F2}"/>
              </a:ext>
            </a:extLst>
          </p:cNvPr>
          <p:cNvSpPr/>
          <p:nvPr/>
        </p:nvSpPr>
        <p:spPr>
          <a:xfrm>
            <a:off x="2185792" y="2336104"/>
            <a:ext cx="319413" cy="53861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A23859-2597-F3B2-ADD3-AA0C356E1554}"/>
              </a:ext>
            </a:extLst>
          </p:cNvPr>
          <p:cNvSpPr txBox="1"/>
          <p:nvPr/>
        </p:nvSpPr>
        <p:spPr>
          <a:xfrm>
            <a:off x="6145278" y="513227"/>
            <a:ext cx="2374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Grown by IBS at LMA</a:t>
            </a:r>
          </a:p>
          <a:p>
            <a:r>
              <a:rPr lang="en-GB" dirty="0"/>
              <a:t>Annealed 500°C Air 1hr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60D11A-4733-26BF-F752-534D761AFA9B}"/>
              </a:ext>
            </a:extLst>
          </p:cNvPr>
          <p:cNvSpPr txBox="1"/>
          <p:nvPr/>
        </p:nvSpPr>
        <p:spPr>
          <a:xfrm>
            <a:off x="6380938" y="2244237"/>
            <a:ext cx="1641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SiO</a:t>
            </a:r>
            <a:r>
              <a:rPr lang="en-GB" sz="1200" baseline="-25000" dirty="0"/>
              <a:t>2 </a:t>
            </a:r>
            <a:r>
              <a:rPr lang="en-GB" sz="1200" dirty="0"/>
              <a:t> Si</a:t>
            </a:r>
            <a:r>
              <a:rPr lang="en-GB" sz="1200" baseline="-25000" dirty="0"/>
              <a:t>3</a:t>
            </a:r>
            <a:r>
              <a:rPr lang="en-GB" sz="1200" dirty="0"/>
              <a:t>N</a:t>
            </a:r>
            <a:r>
              <a:rPr lang="en-GB" sz="1200" baseline="-25000" dirty="0"/>
              <a:t>4</a:t>
            </a:r>
            <a:r>
              <a:rPr lang="en-GB" sz="1200" dirty="0"/>
              <a:t> Ta:Ti</a:t>
            </a:r>
            <a:r>
              <a:rPr lang="en-GB" sz="1200" baseline="-25000" dirty="0"/>
              <a:t>2</a:t>
            </a:r>
            <a:r>
              <a:rPr lang="en-GB" sz="1200" dirty="0"/>
              <a:t>O</a:t>
            </a:r>
            <a:r>
              <a:rPr lang="en-GB" sz="1200" baseline="-25000" dirty="0"/>
              <a:t>5</a:t>
            </a:r>
            <a:r>
              <a:rPr lang="en-GB" sz="1200" dirty="0"/>
              <a:t>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5C387-8592-82D2-D225-0914CD7459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935" y="5745186"/>
            <a:ext cx="1266993" cy="4670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C1ABD4-99CC-4F96-BCEA-E5D01F8667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5363" y="6266190"/>
            <a:ext cx="589122" cy="6043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86EE3BE-5242-4287-0144-B1FCA9B399D2}"/>
              </a:ext>
            </a:extLst>
          </p:cNvPr>
          <p:cNvSpPr txBox="1"/>
          <p:nvPr/>
        </p:nvSpPr>
        <p:spPr>
          <a:xfrm>
            <a:off x="3769584" y="2583093"/>
            <a:ext cx="834336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/>
              <a:t>Elemental analysis by IBA is regularly applied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RBS</a:t>
            </a:r>
            <a:r>
              <a:rPr lang="en-GB" dirty="0"/>
              <a:t> – stoichiometry, contaminants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ERDA</a:t>
            </a:r>
            <a:r>
              <a:rPr lang="en-GB" dirty="0"/>
              <a:t> – Hydrogen (and deuterium)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NRA </a:t>
            </a:r>
            <a:r>
              <a:rPr lang="en-GB" dirty="0"/>
              <a:t>– </a:t>
            </a:r>
            <a:r>
              <a:rPr lang="en-GB" baseline="30000" dirty="0"/>
              <a:t>16</a:t>
            </a:r>
            <a:r>
              <a:rPr lang="en-GB" dirty="0"/>
              <a:t>O, </a:t>
            </a:r>
            <a:r>
              <a:rPr lang="en-GB" baseline="30000" dirty="0"/>
              <a:t>18</a:t>
            </a:r>
            <a:r>
              <a:rPr lang="en-GB" dirty="0"/>
              <a:t>O …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5071034-7AF2-04B1-027D-01D8C7A571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9" y="6171274"/>
            <a:ext cx="1617791" cy="5166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688404A-A0C9-46DD-62F1-3BE50532C6F0}"/>
              </a:ext>
            </a:extLst>
          </p:cNvPr>
          <p:cNvSpPr txBox="1"/>
          <p:nvPr/>
        </p:nvSpPr>
        <p:spPr>
          <a:xfrm>
            <a:off x="7605479" y="6151001"/>
            <a:ext cx="457887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A. Amato, … I. Vickridge, M. Granata, Development of ion-beam sputtered silicon nitride thin films for low-noise mirror coatings of gravitational-wave detectors, Phys. Rev. D. 111 (2025) 42003</a:t>
            </a:r>
            <a:endParaRPr lang="en-GB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828018F-BF5B-C28E-CBDD-6DFCAD753A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05480" y="3519688"/>
            <a:ext cx="4271307" cy="204260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823E8F7-2728-7581-CF67-7419D966A933}"/>
              </a:ext>
            </a:extLst>
          </p:cNvPr>
          <p:cNvSpPr txBox="1"/>
          <p:nvPr/>
        </p:nvSpPr>
        <p:spPr>
          <a:xfrm>
            <a:off x="7719929" y="5504670"/>
            <a:ext cx="4472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Identification and quantification of contaminants </a:t>
            </a:r>
            <a:r>
              <a:rPr lang="en-GB" dirty="0" err="1"/>
              <a:t>Ar</a:t>
            </a:r>
            <a:r>
              <a:rPr lang="en-GB" dirty="0"/>
              <a:t>, Mo, Ta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98B2C9-74E3-3F21-761D-CE78DD958876}"/>
              </a:ext>
            </a:extLst>
          </p:cNvPr>
          <p:cNvSpPr txBox="1"/>
          <p:nvPr/>
        </p:nvSpPr>
        <p:spPr>
          <a:xfrm>
            <a:off x="8743839" y="3150356"/>
            <a:ext cx="178606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RBS of </a:t>
            </a:r>
            <a:r>
              <a:rPr lang="en-GB" dirty="0" err="1"/>
              <a:t>Si</a:t>
            </a:r>
            <a:r>
              <a:rPr lang="en-GB" baseline="-25000" dirty="0" err="1"/>
              <a:t>x</a:t>
            </a:r>
            <a:r>
              <a:rPr lang="en-GB" dirty="0" err="1"/>
              <a:t>N</a:t>
            </a:r>
            <a:r>
              <a:rPr lang="en-GB" baseline="-25000" dirty="0" err="1"/>
              <a:t>y</a:t>
            </a:r>
            <a:r>
              <a:rPr lang="en-GB" dirty="0"/>
              <a:t> films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9458705-6398-57E5-2294-147CD7A1D77F}"/>
              </a:ext>
            </a:extLst>
          </p:cNvPr>
          <p:cNvCxnSpPr>
            <a:cxnSpLocks/>
          </p:cNvCxnSpPr>
          <p:nvPr/>
        </p:nvCxnSpPr>
        <p:spPr>
          <a:xfrm>
            <a:off x="7605480" y="3057871"/>
            <a:ext cx="0" cy="3693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E1AC0B9-74B4-5ADA-225A-E22FC3FF55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77339" y="43763"/>
            <a:ext cx="2021906" cy="40751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8DAE381-D7FB-96C6-69A5-967C15340F68}"/>
              </a:ext>
            </a:extLst>
          </p:cNvPr>
          <p:cNvSpPr txBox="1"/>
          <p:nvPr/>
        </p:nvSpPr>
        <p:spPr>
          <a:xfrm>
            <a:off x="6143099" y="5181504"/>
            <a:ext cx="1186511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SiO</a:t>
            </a:r>
            <a:r>
              <a:rPr lang="en-GB" baseline="-25000" dirty="0"/>
              <a:t>2</a:t>
            </a:r>
            <a:r>
              <a:rPr lang="en-GB" dirty="0"/>
              <a:t> films annealed 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255D97-731F-A413-E40F-80CC8B2D6F27}"/>
              </a:ext>
            </a:extLst>
          </p:cNvPr>
          <p:cNvCxnSpPr>
            <a:cxnSpLocks/>
          </p:cNvCxnSpPr>
          <p:nvPr/>
        </p:nvCxnSpPr>
        <p:spPr>
          <a:xfrm>
            <a:off x="195308" y="4352925"/>
            <a:ext cx="36533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AA00729-CD6C-6F31-541F-7FE3C3339F46}"/>
              </a:ext>
            </a:extLst>
          </p:cNvPr>
          <p:cNvCxnSpPr>
            <a:cxnSpLocks/>
          </p:cNvCxnSpPr>
          <p:nvPr/>
        </p:nvCxnSpPr>
        <p:spPr>
          <a:xfrm>
            <a:off x="195308" y="5711194"/>
            <a:ext cx="36533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F7FD8A2C-130F-0B12-FAC8-92D6AC04AFE1}"/>
              </a:ext>
            </a:extLst>
          </p:cNvPr>
          <p:cNvSpPr txBox="1"/>
          <p:nvPr/>
        </p:nvSpPr>
        <p:spPr>
          <a:xfrm>
            <a:off x="663644" y="4570395"/>
            <a:ext cx="30442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As grown SiO</a:t>
            </a:r>
            <a:r>
              <a:rPr lang="en-GB" baseline="-25000" dirty="0"/>
              <a:t>2</a:t>
            </a:r>
            <a:r>
              <a:rPr lang="en-GB" dirty="0"/>
              <a:t> 5 at% hydrogen</a:t>
            </a:r>
          </a:p>
          <a:p>
            <a:endParaRPr lang="en-GB" dirty="0"/>
          </a:p>
          <a:p>
            <a:r>
              <a:rPr lang="en-GB" dirty="0"/>
              <a:t>After anneal, 2.2 at%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305BCED-65C1-57FB-BB0F-93BF95AB410A}"/>
              </a:ext>
            </a:extLst>
          </p:cNvPr>
          <p:cNvCxnSpPr/>
          <p:nvPr/>
        </p:nvCxnSpPr>
        <p:spPr>
          <a:xfrm>
            <a:off x="7605479" y="3057871"/>
            <a:ext cx="43160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425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F5F15D1-C00A-4D42-92E0-831FBF02F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885" y="3221877"/>
            <a:ext cx="3336003" cy="25020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346A73F-D1B8-439F-AB01-3AB3ADD50776}"/>
              </a:ext>
            </a:extLst>
          </p:cNvPr>
          <p:cNvSpPr txBox="1"/>
          <p:nvPr/>
        </p:nvSpPr>
        <p:spPr>
          <a:xfrm>
            <a:off x="381000" y="872446"/>
            <a:ext cx="10972800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/>
              <a:t>Formation </a:t>
            </a:r>
            <a:endParaRPr lang="fr-FR" sz="500" b="1" dirty="0"/>
          </a:p>
          <a:p>
            <a:r>
              <a:rPr lang="fr-FR" dirty="0"/>
              <a:t>Master 2 </a:t>
            </a:r>
            <a:r>
              <a:rPr lang="fr-FR" b="1" i="1" dirty="0"/>
              <a:t>Grands Instruments </a:t>
            </a:r>
            <a:r>
              <a:rPr lang="fr-FR" dirty="0"/>
              <a:t>de l’université Paris Saclay (Olivier Guilbault) </a:t>
            </a:r>
          </a:p>
          <a:p>
            <a:endParaRPr lang="fr-FR" sz="1050" dirty="0"/>
          </a:p>
          <a:p>
            <a:r>
              <a:rPr lang="fr-FR" sz="1600" dirty="0">
                <a:sym typeface="Wingdings" panose="05000000000000000000" pitchFamily="2" charset="2"/>
              </a:rPr>
              <a:t> </a:t>
            </a:r>
            <a:r>
              <a:rPr lang="fr-FR" sz="1600" dirty="0"/>
              <a:t>Chaque plateforme organise une journée d’accueil de la promo (entière ou partielle)</a:t>
            </a:r>
          </a:p>
          <a:p>
            <a:r>
              <a:rPr lang="fr-FR" sz="1600" dirty="0">
                <a:sym typeface="Wingdings" panose="05000000000000000000" pitchFamily="2" charset="2"/>
              </a:rPr>
              <a:t> </a:t>
            </a:r>
            <a:r>
              <a:rPr lang="fr-FR" sz="1600" dirty="0"/>
              <a:t>Présente ses recherches liées à la plateforme et/ou présentations plus techniques</a:t>
            </a:r>
          </a:p>
          <a:p>
            <a:endParaRPr lang="fr-FR" sz="1050" dirty="0"/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fr-FR" sz="1600" dirty="0"/>
              <a:t>vivier d’étudiants pour nos labos.</a:t>
            </a: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fr-FR" sz="1600" dirty="0"/>
              <a:t>profils différents adaptés à notre communauté, </a:t>
            </a: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fr-FR" sz="1600" dirty="0"/>
              <a:t>du chercheur à l’ingénieur de recherche, du théoricien à l’expérimentateur.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/>
              <a:t>Newsletter</a:t>
            </a:r>
            <a:endParaRPr lang="fr-FR" sz="600" b="1" dirty="0"/>
          </a:p>
          <a:p>
            <a:r>
              <a:rPr lang="fr-FR" dirty="0"/>
              <a:t>Actualité, faits marquants scientifiques et techniques…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1F9F21BC-2E8F-4C5B-9B69-13FBECCE53D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49937" y="733823"/>
            <a:ext cx="1165332" cy="410933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175E57F-A810-4D8C-A807-87B676FF9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17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E30B1A6-9796-4BF0-A5BF-1F9687E9B72F}"/>
              </a:ext>
            </a:extLst>
          </p:cNvPr>
          <p:cNvSpPr txBox="1"/>
          <p:nvPr/>
        </p:nvSpPr>
        <p:spPr>
          <a:xfrm>
            <a:off x="514809" y="4376009"/>
            <a:ext cx="55811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/>
              <a:t>Participation à des conférences et salons</a:t>
            </a:r>
          </a:p>
          <a:p>
            <a:endParaRPr lang="fr-FR" b="1" dirty="0"/>
          </a:p>
          <a:p>
            <a:r>
              <a:rPr lang="fr-FR" sz="1600" b="1" dirty="0"/>
              <a:t> - Conférence Matériaux 2022 à Lille en Octobre 2022</a:t>
            </a:r>
            <a:endParaRPr lang="fr-FR" sz="1600" dirty="0"/>
          </a:p>
          <a:p>
            <a:r>
              <a:rPr lang="fr-FR" sz="1600" dirty="0"/>
              <a:t>  Stand avec d’autres IR SMI</a:t>
            </a:r>
          </a:p>
          <a:p>
            <a:endParaRPr lang="fr-FR" sz="1600" dirty="0"/>
          </a:p>
          <a:p>
            <a:r>
              <a:rPr lang="fr-FR" sz="1600" dirty="0"/>
              <a:t>- Salon </a:t>
            </a:r>
            <a:r>
              <a:rPr lang="fr-FR" sz="1600" b="1" dirty="0"/>
              <a:t>Vacuum Technologies for </a:t>
            </a:r>
            <a:r>
              <a:rPr lang="fr-FR" sz="1600" b="1" dirty="0" err="1"/>
              <a:t>Tomorrow</a:t>
            </a:r>
            <a:r>
              <a:rPr lang="fr-FR" sz="1600" b="1" dirty="0"/>
              <a:t>  </a:t>
            </a:r>
            <a:r>
              <a:rPr lang="fr-FR" sz="1600" dirty="0"/>
              <a:t> en juin 2025 à Grenoble (</a:t>
            </a:r>
            <a:r>
              <a:rPr lang="fr-FR" sz="1600" dirty="0">
                <a:sym typeface="Wingdings" panose="05000000000000000000" pitchFamily="2" charset="2"/>
              </a:rPr>
              <a:t>Stand de 6m</a:t>
            </a:r>
            <a:r>
              <a:rPr lang="fr-FR" sz="1600" baseline="30000" dirty="0">
                <a:sym typeface="Wingdings" panose="05000000000000000000" pitchFamily="2" charset="2"/>
              </a:rPr>
              <a:t>2</a:t>
            </a:r>
            <a:r>
              <a:rPr lang="fr-FR" sz="1600" dirty="0">
                <a:sym typeface="Wingdings" panose="05000000000000000000" pitchFamily="2" charset="2"/>
              </a:rPr>
              <a:t>)</a:t>
            </a:r>
            <a:endParaRPr lang="fr-FR" sz="1600" dirty="0"/>
          </a:p>
          <a:p>
            <a:endParaRPr lang="fr-FR" sz="16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5D25C3A-5960-41B3-9A53-91651DE3D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8888" y="384289"/>
            <a:ext cx="2284578" cy="31877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F084B19-C0C6-465F-BCA0-1005EB257648}"/>
              </a:ext>
            </a:extLst>
          </p:cNvPr>
          <p:cNvSpPr txBox="1"/>
          <p:nvPr/>
        </p:nvSpPr>
        <p:spPr>
          <a:xfrm>
            <a:off x="431091" y="153457"/>
            <a:ext cx="3078728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Animation scientifique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8CD0199-D003-30E5-2D78-4B78CD9393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8340" y="3894317"/>
            <a:ext cx="3232400" cy="250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98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habits, bâtiment, magasin, vêtements&#10;&#10;Le contenu généré par l’IA peut être incorrect.">
            <a:extLst>
              <a:ext uri="{FF2B5EF4-FFF2-40B4-BE49-F238E27FC236}">
                <a16:creationId xmlns:a16="http://schemas.microsoft.com/office/drawing/2014/main" id="{6C399910-425F-67CD-BC08-5DBA00826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79172" y="2001258"/>
            <a:ext cx="3032335" cy="22742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F2D17B-191F-479B-BBB3-73E28F4C7F2B}"/>
              </a:ext>
            </a:extLst>
          </p:cNvPr>
          <p:cNvSpPr/>
          <p:nvPr/>
        </p:nvSpPr>
        <p:spPr>
          <a:xfrm>
            <a:off x="660462" y="751836"/>
            <a:ext cx="11481231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fr-FR" sz="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Septembre 2022 à l’Ecole Polytechnique et </a:t>
            </a:r>
            <a:r>
              <a:rPr lang="fr-F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IJCLab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en novembre 2025 à Paris (INSP)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0689292-9544-4C98-831C-F773924F9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1750" y="6197562"/>
            <a:ext cx="2743200" cy="365125"/>
          </a:xfrm>
        </p:spPr>
        <p:txBody>
          <a:bodyPr/>
          <a:lstStyle/>
          <a:p>
            <a:fld id="{C2FE7C47-0F3D-460A-B4B6-976AA0F7135B}" type="slidenum">
              <a:rPr lang="fr-FR" smtClean="0"/>
              <a:t>18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698B5A0-CF0D-4A2A-8D02-57EF32F6C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25" y="2071898"/>
            <a:ext cx="5878668" cy="162705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DC65E68-A9A4-4A2D-92CA-8DCB78611EB5}"/>
              </a:ext>
            </a:extLst>
          </p:cNvPr>
          <p:cNvSpPr txBox="1"/>
          <p:nvPr/>
        </p:nvSpPr>
        <p:spPr>
          <a:xfrm>
            <a:off x="735159" y="3927455"/>
            <a:ext cx="10852827" cy="27392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800100" lvl="1" indent="-3429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réseau 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RASTA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(Réseau d’Aides Scientifiques et Techniques des Accélérateurs) mis en place par IBAF </a:t>
            </a:r>
          </a:p>
          <a:p>
            <a:pPr lvl="1" algn="just">
              <a:spcAft>
                <a:spcPts val="6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étendu à EMIR&amp;A</a:t>
            </a: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Réseau d’entraide technique – partage de compétences</a:t>
            </a: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échanges de savoir-faire    forum RASTA : </a:t>
            </a:r>
            <a:r>
              <a:rPr lang="fr-FR" b="1" dirty="0"/>
              <a:t>Réseau d’Aide Scientifique et Techniques des Accélérateurs </a:t>
            </a:r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Veille technologique</a:t>
            </a: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rencontres techniques</a:t>
            </a: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Soutenir des formations techniques qui intéressent le plus grand nombre avec des intervenants externes  </a:t>
            </a:r>
          </a:p>
          <a:p>
            <a:r>
              <a:rPr lang="fr-FR" i="1" dirty="0">
                <a:solidFill>
                  <a:srgbClr val="0066FF"/>
                </a:solidFill>
                <a:sym typeface="Wingdings" panose="05000000000000000000" pitchFamily="2" charset="2"/>
              </a:rPr>
              <a:t>	Ex :Nouvelles réglementations/obligations/SF6</a:t>
            </a:r>
          </a:p>
          <a:p>
            <a:r>
              <a:rPr lang="fr-FR" b="1" dirty="0"/>
              <a:t>	RASTA : https://rasta-forum.com/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895EF81-A3AF-4415-B26A-601453E9A7CF}"/>
              </a:ext>
            </a:extLst>
          </p:cNvPr>
          <p:cNvSpPr txBox="1"/>
          <p:nvPr/>
        </p:nvSpPr>
        <p:spPr>
          <a:xfrm>
            <a:off x="735159" y="1329829"/>
            <a:ext cx="762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Discussions avec les membres du CS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Visites de sites </a:t>
            </a:r>
            <a:r>
              <a:rPr lang="fr-FR" sz="1600" dirty="0">
                <a:sym typeface="Wingdings" panose="05000000000000000000" pitchFamily="2" charset="2"/>
              </a:rPr>
              <a:t> </a:t>
            </a:r>
            <a:r>
              <a:rPr lang="fr-FR" sz="1600" dirty="0"/>
              <a:t>Renforcer la cohésion des plateformes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F7DE933-2B5F-757D-34C9-4CCC2159AC79}"/>
              </a:ext>
            </a:extLst>
          </p:cNvPr>
          <p:cNvSpPr txBox="1"/>
          <p:nvPr/>
        </p:nvSpPr>
        <p:spPr>
          <a:xfrm>
            <a:off x="357604" y="409000"/>
            <a:ext cx="11648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Rencontres des équipes techniques et scientifiques des plateformes d’EMIR&amp;A et des membres du Conseil Scientifique</a:t>
            </a:r>
          </a:p>
        </p:txBody>
      </p:sp>
    </p:spTree>
    <p:extLst>
      <p:ext uri="{BB962C8B-B14F-4D97-AF65-F5344CB8AC3E}">
        <p14:creationId xmlns:p14="http://schemas.microsoft.com/office/powerpoint/2010/main" val="2532461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F54FFFBC-EA1D-479E-9437-9F6F418DB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41747" y="538674"/>
            <a:ext cx="3217188" cy="24128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F2D17B-191F-479B-BBB3-73E28F4C7F2B}"/>
              </a:ext>
            </a:extLst>
          </p:cNvPr>
          <p:cNvSpPr/>
          <p:nvPr/>
        </p:nvSpPr>
        <p:spPr>
          <a:xfrm>
            <a:off x="360065" y="875488"/>
            <a:ext cx="10283720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fr-FR" sz="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14-15 décembre 2023 </a:t>
            </a:r>
            <a:r>
              <a:rPr lang="fr-FR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organisées au CIMAP-GANIL  </a:t>
            </a:r>
          </a:p>
          <a:p>
            <a:pPr algn="just">
              <a:spcAft>
                <a:spcPts val="600"/>
              </a:spcAft>
            </a:pPr>
            <a:r>
              <a:rPr lang="fr-FR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 participants -  29 contributions, 4 M2, 14 PhD, 3 Post-docs, 15 ITA, 43 chercheurs</a:t>
            </a:r>
            <a:r>
              <a:rPr lang="fr-FR" sz="1600" dirty="0">
                <a:solidFill>
                  <a:schemeClr val="accent2">
                    <a:lumMod val="75000"/>
                  </a:schemeClr>
                </a:solidFill>
              </a:rPr>
              <a:t> </a:t>
            </a:r>
          </a:p>
          <a:p>
            <a:pPr algn="just">
              <a:spcAft>
                <a:spcPts val="600"/>
              </a:spcAft>
            </a:pPr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1 industriel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0689292-9544-4C98-831C-F773924F9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19</a:t>
            </a:fld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E08331A-123F-41A8-B6E1-009BE6DD9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65" y="2626659"/>
            <a:ext cx="6809822" cy="342486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36CE1D8-C7A7-46EC-8563-DF33AABFAAB8}"/>
              </a:ext>
            </a:extLst>
          </p:cNvPr>
          <p:cNvSpPr txBox="1"/>
          <p:nvPr/>
        </p:nvSpPr>
        <p:spPr>
          <a:xfrm>
            <a:off x="9866545" y="4338246"/>
            <a:ext cx="2177538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br>
              <a:rPr lang="fr-FR" sz="1800" dirty="0"/>
            </a:br>
            <a:r>
              <a:rPr lang="fr-FR" sz="1400" b="1" dirty="0"/>
              <a:t>Prix du meilleur oral  PhD</a:t>
            </a:r>
          </a:p>
          <a:p>
            <a:pPr>
              <a:spcAft>
                <a:spcPts val="600"/>
              </a:spcAft>
            </a:pPr>
            <a:r>
              <a:rPr lang="fr-FR" sz="1400" b="1" dirty="0"/>
              <a:t>sur 11 présentations orales de PhD</a:t>
            </a:r>
            <a:endParaRPr lang="fr-FR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537E167-F1B8-4B71-80A6-1E91F13DF5D5}"/>
              </a:ext>
            </a:extLst>
          </p:cNvPr>
          <p:cNvSpPr txBox="1"/>
          <p:nvPr/>
        </p:nvSpPr>
        <p:spPr>
          <a:xfrm>
            <a:off x="10207681" y="2614248"/>
            <a:ext cx="21213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participantes du </a:t>
            </a:r>
          </a:p>
          <a:p>
            <a:r>
              <a:rPr lang="fr-FR" sz="1200" b="1" dirty="0"/>
              <a:t>Master 2 </a:t>
            </a:r>
            <a:r>
              <a:rPr lang="fr-FR" sz="1200" b="1" i="1" dirty="0"/>
              <a:t>Grands Instruments </a:t>
            </a:r>
          </a:p>
          <a:p>
            <a:r>
              <a:rPr lang="fr-FR" sz="1200" dirty="0"/>
              <a:t>de l’université Paris Saclay</a:t>
            </a:r>
            <a:r>
              <a:rPr lang="fr-FR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1200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0619391-937F-41D8-9115-8992D8B25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952" y="3933007"/>
            <a:ext cx="2626593" cy="255112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7C91DE9-17AE-D118-7E8F-4592B7DD2AAC}"/>
              </a:ext>
            </a:extLst>
          </p:cNvPr>
          <p:cNvSpPr txBox="1"/>
          <p:nvPr/>
        </p:nvSpPr>
        <p:spPr>
          <a:xfrm>
            <a:off x="360065" y="373871"/>
            <a:ext cx="6072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Journées EMIRUM (journées utilisateurs) tous les deux ans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4137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D273FBB-6E02-4EC1-A3C6-B85D154ABE13}"/>
              </a:ext>
            </a:extLst>
          </p:cNvPr>
          <p:cNvSpPr txBox="1"/>
          <p:nvPr/>
        </p:nvSpPr>
        <p:spPr>
          <a:xfrm>
            <a:off x="255606" y="262893"/>
            <a:ext cx="106284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EMIR&amp;A  </a:t>
            </a:r>
            <a:r>
              <a:rPr lang="fr-FR" sz="2400" b="1" dirty="0">
                <a:solidFill>
                  <a:srgbClr val="0000FF"/>
                </a:solidFill>
                <a:sym typeface="Wingdings" panose="05000000000000000000" pitchFamily="2" charset="2"/>
              </a:rPr>
              <a:t> </a:t>
            </a:r>
            <a:r>
              <a:rPr lang="fr-FR" sz="2400" b="1" dirty="0">
                <a:solidFill>
                  <a:srgbClr val="0000FF"/>
                </a:solidFill>
              </a:rPr>
              <a:t>FR 3618 (CNRS Physique, </a:t>
            </a:r>
            <a:r>
              <a:rPr lang="fr-FR" sz="2400" dirty="0">
                <a:solidFill>
                  <a:srgbClr val="0000FF"/>
                </a:solidFill>
              </a:rPr>
              <a:t>CNRS Chimie, CNRS Nucléaire et Particules)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</a:p>
          <a:p>
            <a:r>
              <a:rPr lang="fr-FR" sz="2400" b="1" dirty="0">
                <a:solidFill>
                  <a:srgbClr val="0000FF"/>
                </a:solidFill>
              </a:rPr>
              <a:t>	     </a:t>
            </a:r>
            <a:r>
              <a:rPr lang="fr-FR" sz="2400" b="1" dirty="0">
                <a:solidFill>
                  <a:srgbClr val="0000FF"/>
                </a:solidFill>
                <a:sym typeface="Wingdings" panose="05000000000000000000" pitchFamily="2" charset="2"/>
              </a:rPr>
              <a:t> </a:t>
            </a:r>
            <a:r>
              <a:rPr lang="fr-FR" sz="2400" b="1" dirty="0">
                <a:solidFill>
                  <a:srgbClr val="0000FF"/>
                </a:solidFill>
              </a:rPr>
              <a:t>IR </a:t>
            </a:r>
            <a:r>
              <a:rPr lang="fr-FR" sz="2400" b="1" dirty="0">
                <a:solidFill>
                  <a:srgbClr val="0000FF"/>
                </a:solidFill>
                <a:sym typeface="Wingdings" panose="05000000000000000000" pitchFamily="2" charset="2"/>
              </a:rPr>
              <a:t>: </a:t>
            </a:r>
            <a:r>
              <a:rPr lang="fr-FR" sz="2400" b="1" dirty="0">
                <a:solidFill>
                  <a:srgbClr val="0000FF"/>
                </a:solidFill>
              </a:rPr>
              <a:t>Renouvellement de la feuille de route des </a:t>
            </a:r>
            <a:r>
              <a:rPr lang="fr-FR" sz="2400" b="1" dirty="0" err="1">
                <a:solidFill>
                  <a:srgbClr val="0000FF"/>
                </a:solidFill>
              </a:rPr>
              <a:t>Irs</a:t>
            </a:r>
            <a:r>
              <a:rPr lang="fr-FR" sz="2400" b="1" dirty="0">
                <a:solidFill>
                  <a:srgbClr val="0000FF"/>
                </a:solidFill>
              </a:rPr>
              <a:t> en cours</a:t>
            </a:r>
          </a:p>
          <a:p>
            <a:endParaRPr lang="fr-FR" sz="2000" b="1" dirty="0">
              <a:solidFill>
                <a:srgbClr val="0000FF"/>
              </a:solidFill>
            </a:endParaRPr>
          </a:p>
          <a:p>
            <a:pPr algn="ctr"/>
            <a:r>
              <a:rPr lang="fr-FR" sz="2400" b="1" dirty="0"/>
              <a:t>15 accélérateurs d’ions et d’électrons et leurs instrumentations </a:t>
            </a:r>
            <a:r>
              <a:rPr lang="fr-FR" sz="2400" b="1" i="1" dirty="0"/>
              <a:t>in situ </a:t>
            </a:r>
          </a:p>
          <a:p>
            <a:pPr algn="ctr"/>
            <a:r>
              <a:rPr lang="fr-FR" sz="2400" b="1" dirty="0"/>
              <a:t>répartis sur 11 plateformes : FR distribuée sur 7 sites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DF4B239-25FD-4E42-BE86-5BE77908EBB3}"/>
              </a:ext>
            </a:extLst>
          </p:cNvPr>
          <p:cNvSpPr txBox="1"/>
          <p:nvPr/>
        </p:nvSpPr>
        <p:spPr>
          <a:xfrm>
            <a:off x="255606" y="206094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A3A80DF-0B49-418D-AA31-18175C89BF58}"/>
              </a:ext>
            </a:extLst>
          </p:cNvPr>
          <p:cNvSpPr txBox="1"/>
          <p:nvPr/>
        </p:nvSpPr>
        <p:spPr>
          <a:xfrm>
            <a:off x="408006" y="231936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B21A7284-2B54-4BF3-A5F5-6075DC08F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2</a:t>
            </a:fld>
            <a:endParaRPr lang="fr-FR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0216C7A1-8532-4467-895C-7A50343ACD90}"/>
              </a:ext>
            </a:extLst>
          </p:cNvPr>
          <p:cNvGrpSpPr/>
          <p:nvPr/>
        </p:nvGrpSpPr>
        <p:grpSpPr>
          <a:xfrm>
            <a:off x="1451038" y="2174535"/>
            <a:ext cx="8776475" cy="4527174"/>
            <a:chOff x="1451038" y="2057968"/>
            <a:chExt cx="8776475" cy="4527174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5784D06-CB8C-494F-A99D-854C0B16D725}"/>
                </a:ext>
              </a:extLst>
            </p:cNvPr>
            <p:cNvGrpSpPr/>
            <p:nvPr/>
          </p:nvGrpSpPr>
          <p:grpSpPr>
            <a:xfrm>
              <a:off x="1451038" y="2079945"/>
              <a:ext cx="8690720" cy="4499731"/>
              <a:chOff x="2642164" y="1985731"/>
              <a:chExt cx="8690720" cy="4499731"/>
            </a:xfrm>
          </p:grpSpPr>
          <p:pic>
            <p:nvPicPr>
              <p:cNvPr id="2" name="Image 1">
                <a:extLst>
                  <a:ext uri="{FF2B5EF4-FFF2-40B4-BE49-F238E27FC236}">
                    <a16:creationId xmlns:a16="http://schemas.microsoft.com/office/drawing/2014/main" id="{80607AFF-6316-40C1-A889-60F01F765A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42164" y="1985731"/>
                <a:ext cx="8690720" cy="4499731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3140235-3E90-4734-A6A8-AE4EE1DCE2F9}"/>
                  </a:ext>
                </a:extLst>
              </p:cNvPr>
              <p:cNvSpPr/>
              <p:nvPr/>
            </p:nvSpPr>
            <p:spPr>
              <a:xfrm>
                <a:off x="5944355" y="2614776"/>
                <a:ext cx="572494" cy="834887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F143878C-CD1D-44D6-917A-B18DF608DC05}"/>
                  </a:ext>
                </a:extLst>
              </p:cNvPr>
              <p:cNvSpPr txBox="1"/>
              <p:nvPr/>
            </p:nvSpPr>
            <p:spPr>
              <a:xfrm>
                <a:off x="7338467" y="5326748"/>
                <a:ext cx="1247457" cy="52322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1400" dirty="0"/>
                  <a:t>Villeurbanne : </a:t>
                </a:r>
              </a:p>
              <a:p>
                <a:r>
                  <a:rPr lang="fr-FR" sz="1400" dirty="0"/>
                  <a:t>Siège EMIR&amp;A</a:t>
                </a:r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3CFEA1D7-3FB0-4FC5-B070-A63C63949EAD}"/>
                  </a:ext>
                </a:extLst>
              </p:cNvPr>
              <p:cNvSpPr txBox="1"/>
              <p:nvPr/>
            </p:nvSpPr>
            <p:spPr>
              <a:xfrm>
                <a:off x="3965285" y="2726749"/>
                <a:ext cx="601447" cy="33855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1600" dirty="0"/>
                  <a:t>Caen</a:t>
                </a:r>
              </a:p>
            </p:txBody>
          </p: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2BFCD303-1390-4B56-A4B1-44715BCD7921}"/>
                  </a:ext>
                </a:extLst>
              </p:cNvPr>
              <p:cNvSpPr txBox="1"/>
              <p:nvPr/>
            </p:nvSpPr>
            <p:spPr>
              <a:xfrm>
                <a:off x="5057030" y="3827421"/>
                <a:ext cx="827471" cy="33855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1600" dirty="0"/>
                  <a:t>Orléans</a:t>
                </a:r>
              </a:p>
            </p:txBody>
          </p:sp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641F3796-6551-420E-8F66-DBB88FAD9D73}"/>
                  </a:ext>
                </a:extLst>
              </p:cNvPr>
              <p:cNvGrpSpPr/>
              <p:nvPr/>
            </p:nvGrpSpPr>
            <p:grpSpPr>
              <a:xfrm>
                <a:off x="5926307" y="3712005"/>
                <a:ext cx="242374" cy="230832"/>
                <a:chOff x="109221" y="1908547"/>
                <a:chExt cx="242374" cy="230832"/>
              </a:xfrm>
            </p:grpSpPr>
            <p:sp>
              <p:nvSpPr>
                <p:cNvPr id="9" name="Ellipse 8">
                  <a:extLst>
                    <a:ext uri="{FF2B5EF4-FFF2-40B4-BE49-F238E27FC236}">
                      <a16:creationId xmlns:a16="http://schemas.microsoft.com/office/drawing/2014/main" id="{40A043B4-CE70-4EE9-BB82-D3FB6D512122}"/>
                    </a:ext>
                  </a:extLst>
                </p:cNvPr>
                <p:cNvSpPr/>
                <p:nvPr/>
              </p:nvSpPr>
              <p:spPr>
                <a:xfrm>
                  <a:off x="162426" y="1961147"/>
                  <a:ext cx="138363" cy="156411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92691A23-EDAD-48C0-B7BB-E11373F38DD2}"/>
                    </a:ext>
                  </a:extLst>
                </p:cNvPr>
                <p:cNvSpPr txBox="1"/>
                <p:nvPr/>
              </p:nvSpPr>
              <p:spPr>
                <a:xfrm>
                  <a:off x="109221" y="1908547"/>
                  <a:ext cx="242374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900" dirty="0">
                      <a:solidFill>
                        <a:schemeClr val="bg1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14" name="Groupe 13">
                <a:extLst>
                  <a:ext uri="{FF2B5EF4-FFF2-40B4-BE49-F238E27FC236}">
                    <a16:creationId xmlns:a16="http://schemas.microsoft.com/office/drawing/2014/main" id="{41EC9FE7-C409-43B7-A0FD-BAE258E869E8}"/>
                  </a:ext>
                </a:extLst>
              </p:cNvPr>
              <p:cNvGrpSpPr/>
              <p:nvPr/>
            </p:nvGrpSpPr>
            <p:grpSpPr>
              <a:xfrm>
                <a:off x="4549483" y="2483971"/>
                <a:ext cx="242374" cy="230832"/>
                <a:chOff x="109221" y="1908547"/>
                <a:chExt cx="242374" cy="230832"/>
              </a:xfrm>
            </p:grpSpPr>
            <p:sp>
              <p:nvSpPr>
                <p:cNvPr id="15" name="Ellipse 14">
                  <a:extLst>
                    <a:ext uri="{FF2B5EF4-FFF2-40B4-BE49-F238E27FC236}">
                      <a16:creationId xmlns:a16="http://schemas.microsoft.com/office/drawing/2014/main" id="{945F9608-0DAE-4E04-9E28-0D7257E63B5C}"/>
                    </a:ext>
                  </a:extLst>
                </p:cNvPr>
                <p:cNvSpPr/>
                <p:nvPr/>
              </p:nvSpPr>
              <p:spPr>
                <a:xfrm>
                  <a:off x="162426" y="1961147"/>
                  <a:ext cx="138363" cy="156411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E8201FA8-000D-4333-BDFB-A1E4B6CB6500}"/>
                    </a:ext>
                  </a:extLst>
                </p:cNvPr>
                <p:cNvSpPr txBox="1"/>
                <p:nvPr/>
              </p:nvSpPr>
              <p:spPr>
                <a:xfrm>
                  <a:off x="109221" y="1908547"/>
                  <a:ext cx="242374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900" dirty="0">
                      <a:solidFill>
                        <a:schemeClr val="bg1"/>
                      </a:solidFill>
                    </a:rPr>
                    <a:t>1</a:t>
                  </a:r>
                </a:p>
              </p:txBody>
            </p:sp>
          </p:grpSp>
        </p:grpSp>
        <p:sp>
          <p:nvSpPr>
            <p:cNvPr id="17" name="ZoneTexte 16"/>
            <p:cNvSpPr txBox="1"/>
            <p:nvPr/>
          </p:nvSpPr>
          <p:spPr>
            <a:xfrm>
              <a:off x="7995566" y="2057968"/>
              <a:ext cx="2222275" cy="4524315"/>
            </a:xfrm>
            <a:prstGeom prst="rect">
              <a:avLst/>
            </a:prstGeom>
            <a:solidFill>
              <a:srgbClr val="0033CC"/>
            </a:solidFill>
          </p:spPr>
          <p:txBody>
            <a:bodyPr wrap="square" rtlCol="0">
              <a:spAutoFit/>
            </a:bodyPr>
            <a:lstStyle/>
            <a:p>
              <a:endParaRPr lang="fr-FR" dirty="0">
                <a:solidFill>
                  <a:schemeClr val="bg1"/>
                </a:solidFill>
              </a:endParaRPr>
            </a:p>
            <a:p>
              <a:endParaRPr lang="fr-FR" dirty="0">
                <a:solidFill>
                  <a:schemeClr val="bg1"/>
                </a:solidFill>
              </a:endParaRPr>
            </a:p>
            <a:p>
              <a:endParaRPr lang="fr-FR" dirty="0">
                <a:solidFill>
                  <a:schemeClr val="bg1"/>
                </a:solidFill>
              </a:endParaRPr>
            </a:p>
            <a:p>
              <a:r>
                <a:rPr lang="fr-FR" dirty="0">
                  <a:solidFill>
                    <a:schemeClr val="bg1"/>
                  </a:solidFill>
                </a:rPr>
                <a:t>ALIENOR</a:t>
              </a:r>
            </a:p>
            <a:p>
              <a:r>
                <a:rPr lang="fr-FR" dirty="0">
                  <a:solidFill>
                    <a:schemeClr val="bg1"/>
                  </a:solidFill>
                </a:rPr>
                <a:t>Andromède</a:t>
              </a:r>
            </a:p>
            <a:p>
              <a:r>
                <a:rPr lang="fr-FR" dirty="0">
                  <a:solidFill>
                    <a:schemeClr val="bg1"/>
                  </a:solidFill>
                </a:rPr>
                <a:t>Cyclotron et </a:t>
              </a:r>
              <a:r>
                <a:rPr lang="fr-FR" dirty="0" err="1">
                  <a:solidFill>
                    <a:schemeClr val="bg1"/>
                  </a:solidFill>
                </a:rPr>
                <a:t>Pelletron</a:t>
              </a:r>
              <a:endParaRPr lang="fr-FR" dirty="0">
                <a:solidFill>
                  <a:schemeClr val="bg1"/>
                </a:solidFill>
              </a:endParaRPr>
            </a:p>
            <a:p>
              <a:r>
                <a:rPr lang="fr-FR" dirty="0">
                  <a:solidFill>
                    <a:schemeClr val="bg1"/>
                  </a:solidFill>
                </a:rPr>
                <a:t>ELYSE</a:t>
              </a:r>
            </a:p>
            <a:p>
              <a:r>
                <a:rPr lang="fr-FR" dirty="0" err="1">
                  <a:solidFill>
                    <a:schemeClr val="bg1"/>
                  </a:solidFill>
                </a:rPr>
                <a:t>JANNuS</a:t>
              </a:r>
              <a:r>
                <a:rPr lang="fr-FR" dirty="0">
                  <a:solidFill>
                    <a:schemeClr val="bg1"/>
                  </a:solidFill>
                </a:rPr>
                <a:t>-Orsay</a:t>
              </a:r>
            </a:p>
            <a:p>
              <a:r>
                <a:rPr lang="fr-FR" dirty="0" err="1">
                  <a:solidFill>
                    <a:schemeClr val="bg1"/>
                  </a:solidFill>
                </a:rPr>
                <a:t>JANNuS</a:t>
              </a:r>
              <a:r>
                <a:rPr lang="fr-FR" dirty="0">
                  <a:solidFill>
                    <a:schemeClr val="bg1"/>
                  </a:solidFill>
                </a:rPr>
                <a:t>-Saclay</a:t>
              </a:r>
            </a:p>
            <a:p>
              <a:r>
                <a:rPr lang="fr-FR" dirty="0">
                  <a:solidFill>
                    <a:schemeClr val="bg1"/>
                  </a:solidFill>
                </a:rPr>
                <a:t>Microsonde LEEL</a:t>
              </a:r>
            </a:p>
            <a:p>
              <a:r>
                <a:rPr lang="fr-FR" dirty="0">
                  <a:solidFill>
                    <a:schemeClr val="bg1"/>
                  </a:solidFill>
                </a:rPr>
                <a:t>SAFIR</a:t>
              </a:r>
            </a:p>
            <a:p>
              <a:r>
                <a:rPr lang="fr-FR" dirty="0">
                  <a:solidFill>
                    <a:schemeClr val="bg1"/>
                  </a:solidFill>
                </a:rPr>
                <a:t>HVEM</a:t>
              </a:r>
            </a:p>
            <a:p>
              <a:r>
                <a:rPr lang="fr-FR" dirty="0">
                  <a:solidFill>
                    <a:schemeClr val="bg1"/>
                  </a:solidFill>
                </a:rPr>
                <a:t>SIRIUS</a:t>
              </a:r>
            </a:p>
            <a:p>
              <a:endParaRPr lang="fr-FR" dirty="0">
                <a:solidFill>
                  <a:schemeClr val="bg1"/>
                </a:solidFill>
              </a:endParaRPr>
            </a:p>
            <a:p>
              <a:endParaRPr lang="fr-FR" dirty="0">
                <a:solidFill>
                  <a:schemeClr val="bg1"/>
                </a:solidFill>
              </a:endParaRPr>
            </a:p>
            <a:p>
              <a:endParaRPr lang="fr-FR" dirty="0">
                <a:solidFill>
                  <a:schemeClr val="bg1"/>
                </a:solidFill>
              </a:endParaRPr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0A6A3043-B605-46A8-AACF-7206AD97D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05238" y="2060827"/>
              <a:ext cx="2222275" cy="4524315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DF2B2566-8D57-4B43-81A6-BC6492C6B183}"/>
              </a:ext>
            </a:extLst>
          </p:cNvPr>
          <p:cNvSpPr/>
          <p:nvPr/>
        </p:nvSpPr>
        <p:spPr>
          <a:xfrm>
            <a:off x="7985894" y="2185524"/>
            <a:ext cx="2222275" cy="4524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326F439-4877-4A7E-8FC4-96E12322A2C2}"/>
              </a:ext>
            </a:extLst>
          </p:cNvPr>
          <p:cNvSpPr txBox="1"/>
          <p:nvPr/>
        </p:nvSpPr>
        <p:spPr>
          <a:xfrm>
            <a:off x="7977518" y="2273286"/>
            <a:ext cx="1710212" cy="4116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</a:rPr>
              <a:t>ALIENOR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</a:rPr>
              <a:t>AIFIRA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</a:rPr>
              <a:t>CIRIL@GANIL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</a:rPr>
              <a:t>ELYSE</a:t>
            </a:r>
          </a:p>
          <a:p>
            <a:pPr>
              <a:lnSpc>
                <a:spcPct val="150000"/>
              </a:lnSpc>
            </a:pPr>
            <a:r>
              <a:rPr lang="fr-FR" sz="1600" dirty="0" err="1">
                <a:solidFill>
                  <a:schemeClr val="bg1"/>
                </a:solidFill>
              </a:rPr>
              <a:t>JANNuS</a:t>
            </a:r>
            <a:r>
              <a:rPr lang="fr-FR" sz="1600" dirty="0">
                <a:solidFill>
                  <a:schemeClr val="bg1"/>
                </a:solidFill>
              </a:rPr>
              <a:t> Saclay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</a:rPr>
              <a:t>HVEM Saclay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</a:rPr>
              <a:t>Microsonde LEEL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</a:rPr>
              <a:t>MOSAIC </a:t>
            </a:r>
          </a:p>
          <a:p>
            <a:pPr>
              <a:lnSpc>
                <a:spcPct val="150000"/>
              </a:lnSpc>
            </a:pPr>
            <a:r>
              <a:rPr lang="fr-FR" sz="1600" dirty="0" err="1">
                <a:solidFill>
                  <a:schemeClr val="bg1"/>
                </a:solidFill>
              </a:rPr>
              <a:t>Pelletron</a:t>
            </a:r>
            <a:r>
              <a:rPr lang="fr-FR" sz="1600" dirty="0">
                <a:solidFill>
                  <a:schemeClr val="bg1"/>
                </a:solidFill>
              </a:rPr>
              <a:t>- CEMHTI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</a:rPr>
              <a:t>SAFIR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</a:rPr>
              <a:t>SIRIUS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26E5F5E-7BDB-B721-AECE-231E295C2EFE}"/>
              </a:ext>
            </a:extLst>
          </p:cNvPr>
          <p:cNvSpPr txBox="1"/>
          <p:nvPr/>
        </p:nvSpPr>
        <p:spPr>
          <a:xfrm>
            <a:off x="2944621" y="5819365"/>
            <a:ext cx="978538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Bordeaux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178F0015-42A6-3D04-C628-18DE3C014F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697" y="-220119"/>
            <a:ext cx="1750303" cy="1152271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22A6937-9315-1669-601D-4AE26598B0C7}"/>
              </a:ext>
            </a:extLst>
          </p:cNvPr>
          <p:cNvSpPr txBox="1"/>
          <p:nvPr/>
        </p:nvSpPr>
        <p:spPr>
          <a:xfrm>
            <a:off x="4887581" y="4169476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5DF8EC37-8E0F-5882-8AE7-AF5D8FE83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3258" y="5526978"/>
            <a:ext cx="212645" cy="2923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C9562920-8C10-C44A-6530-00EE19042BBB}"/>
              </a:ext>
            </a:extLst>
          </p:cNvPr>
          <p:cNvSpPr txBox="1"/>
          <p:nvPr/>
        </p:nvSpPr>
        <p:spPr>
          <a:xfrm rot="10800000" flipV="1">
            <a:off x="6156196" y="2558959"/>
            <a:ext cx="6018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B1392C0-4F92-38B7-4E7D-AB6D86E89C69}"/>
              </a:ext>
            </a:extLst>
          </p:cNvPr>
          <p:cNvSpPr/>
          <p:nvPr/>
        </p:nvSpPr>
        <p:spPr>
          <a:xfrm>
            <a:off x="4887581" y="3101007"/>
            <a:ext cx="225860" cy="26942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400FD67E-F74B-3BBC-36CF-D9B05C7858F1}"/>
              </a:ext>
            </a:extLst>
          </p:cNvPr>
          <p:cNvSpPr txBox="1"/>
          <p:nvPr/>
        </p:nvSpPr>
        <p:spPr>
          <a:xfrm flipH="1">
            <a:off x="4805875" y="3101007"/>
            <a:ext cx="467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285878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17CF10A-CFA5-A1F3-FE64-F50581D7F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20</a:t>
            </a:fld>
            <a:endParaRPr lang="fr-FR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4A5E1404-CEC4-CA26-C177-081E41A54A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0" y="0"/>
            <a:ext cx="9142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spcAft>
                <a:spcPts val="600"/>
              </a:spcAft>
            </a:pP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8-9 décembre 2025 </a:t>
            </a:r>
            <a:r>
              <a:rPr lang="fr-FR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organisées au LP2I à Bordeaux</a:t>
            </a:r>
          </a:p>
          <a:p>
            <a:pPr algn="just">
              <a:spcAft>
                <a:spcPts val="600"/>
              </a:spcAft>
            </a:pPr>
            <a:r>
              <a:rPr lang="fr-FR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 participants  </a:t>
            </a:r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B0859F6A-CB9D-46F4-F806-676D612949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6400" y="152400"/>
            <a:ext cx="9142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Image 8" descr="Une image contenant habits, personne, homme, Visage humain&#10;&#10;Le contenu généré par l’IA peut être incorrect.">
            <a:extLst>
              <a:ext uri="{FF2B5EF4-FFF2-40B4-BE49-F238E27FC236}">
                <a16:creationId xmlns:a16="http://schemas.microsoft.com/office/drawing/2014/main" id="{203025B1-9A7B-FDE2-C3ED-922A6E2D4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272" y="590213"/>
            <a:ext cx="4127326" cy="309549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CAC4720-A364-7036-4E7B-CB7BBE7F8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563" y="3589919"/>
            <a:ext cx="4187578" cy="314068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A392B9C-7B6A-96CC-9B9B-0038EDD64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835" y="3429000"/>
            <a:ext cx="4051055" cy="303829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56D0816-739C-E980-F1AF-E7324ABCDD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426" y="1238693"/>
            <a:ext cx="2920409" cy="219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74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0689292-9544-4C98-831C-F773924F9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21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C4AECE-4B15-4528-A912-9DC063863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" y="2983049"/>
            <a:ext cx="4741152" cy="355586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F26F360-2CB4-4A7D-804D-0D800AFFC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55" y="179049"/>
            <a:ext cx="2166514" cy="162488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CE3C1ED-1EBC-4209-B03A-6529343C7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615122"/>
            <a:ext cx="3091031" cy="231827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D342E4C-28D2-4D64-A95E-E980F9D098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73" y="3979713"/>
            <a:ext cx="3118435" cy="233882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02A1BA7-273F-431E-A6B0-8A162C1663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624" y="2615236"/>
            <a:ext cx="2994645" cy="224598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F4192CC-0795-4E50-BF19-FA5242D69F93}"/>
              </a:ext>
            </a:extLst>
          </p:cNvPr>
          <p:cNvSpPr txBox="1"/>
          <p:nvPr/>
        </p:nvSpPr>
        <p:spPr>
          <a:xfrm>
            <a:off x="173624" y="319088"/>
            <a:ext cx="6706131" cy="2008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/>
              <a:t>Ecole thématique </a:t>
            </a:r>
          </a:p>
          <a:p>
            <a:pPr algn="ctr"/>
            <a:r>
              <a:rPr lang="fr-FR" sz="2000" b="1" dirty="0"/>
              <a:t>Station biologique de Roscoff du 3-7 février 2025</a:t>
            </a:r>
          </a:p>
          <a:p>
            <a:pPr algn="ctr"/>
            <a:endParaRPr lang="fr-FR" sz="105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fr-FR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FR" sz="2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Interaction des particules chargées avec la matière : </a:t>
            </a:r>
            <a:endParaRPr lang="fr-FR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fr-FR" sz="2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Fondements et Applications </a:t>
            </a:r>
          </a:p>
          <a:p>
            <a:pPr algn="ctr"/>
            <a:endParaRPr lang="fr-FR" sz="1600" b="1" dirty="0"/>
          </a:p>
          <a:p>
            <a:r>
              <a:rPr lang="fr-FR" b="1" dirty="0"/>
              <a:t>50 participants : </a:t>
            </a:r>
            <a:r>
              <a:rPr lang="fr-FR" dirty="0"/>
              <a:t>19 doctorants, 17 CNRS/Universités, 11 CEA, 3 divers</a:t>
            </a:r>
          </a:p>
        </p:txBody>
      </p:sp>
    </p:spTree>
    <p:extLst>
      <p:ext uri="{BB962C8B-B14F-4D97-AF65-F5344CB8AC3E}">
        <p14:creationId xmlns:p14="http://schemas.microsoft.com/office/powerpoint/2010/main" val="401329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190EFE7-869D-49B1-8D85-B761B19C4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22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D55848-C90B-4152-B2CE-30401C840FCD}"/>
              </a:ext>
            </a:extLst>
          </p:cNvPr>
          <p:cNvSpPr/>
          <p:nvPr/>
        </p:nvSpPr>
        <p:spPr>
          <a:xfrm>
            <a:off x="7111323" y="5499185"/>
            <a:ext cx="232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https://emira.in2p3.fr/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53369F1-2889-4B05-8C48-229EFBE039B7}"/>
              </a:ext>
            </a:extLst>
          </p:cNvPr>
          <p:cNvSpPr txBox="1"/>
          <p:nvPr/>
        </p:nvSpPr>
        <p:spPr>
          <a:xfrm>
            <a:off x="200736" y="2611469"/>
            <a:ext cx="5127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Merci de votre attention !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AF8F23F-DF1B-9AA1-8AB5-E3A4BC606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473" y="577960"/>
            <a:ext cx="6208466" cy="4383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3655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A89FB6DF-0696-4AA7-A1F9-BE01D58A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3</a:t>
            </a:fld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C468F7F-E96D-42FD-87D2-6538555BEDDA}"/>
              </a:ext>
            </a:extLst>
          </p:cNvPr>
          <p:cNvGrpSpPr/>
          <p:nvPr/>
        </p:nvGrpSpPr>
        <p:grpSpPr>
          <a:xfrm>
            <a:off x="751974" y="676383"/>
            <a:ext cx="11130115" cy="5724669"/>
            <a:chOff x="751974" y="676383"/>
            <a:chExt cx="11130115" cy="5724669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1F30E9B5-3995-48E3-8B09-018625802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1974" y="676383"/>
              <a:ext cx="11114073" cy="572466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5D5758B-7922-49EC-AF9E-B9C8DE7C862A}"/>
                </a:ext>
              </a:extLst>
            </p:cNvPr>
            <p:cNvSpPr/>
            <p:nvPr/>
          </p:nvSpPr>
          <p:spPr>
            <a:xfrm>
              <a:off x="1894973" y="914400"/>
              <a:ext cx="4884821" cy="5267217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1394B479-B28E-4663-97AE-D41FE664CD20}"/>
                </a:ext>
              </a:extLst>
            </p:cNvPr>
            <p:cNvSpPr txBox="1"/>
            <p:nvPr/>
          </p:nvSpPr>
          <p:spPr>
            <a:xfrm>
              <a:off x="5726415" y="1350837"/>
              <a:ext cx="582595" cy="33855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Paris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577C416F-C5CE-4817-89B6-EC103355BC7E}"/>
                </a:ext>
              </a:extLst>
            </p:cNvPr>
            <p:cNvSpPr txBox="1"/>
            <p:nvPr/>
          </p:nvSpPr>
          <p:spPr>
            <a:xfrm>
              <a:off x="3205504" y="5703910"/>
              <a:ext cx="656655" cy="33855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Orsay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DD00828E-C051-47DD-860D-9EE16AA89641}"/>
                </a:ext>
              </a:extLst>
            </p:cNvPr>
            <p:cNvSpPr txBox="1"/>
            <p:nvPr/>
          </p:nvSpPr>
          <p:spPr>
            <a:xfrm>
              <a:off x="2932291" y="4694520"/>
              <a:ext cx="762260" cy="33855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Saclay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32EDF95-0661-473B-AE64-F897302B55F7}"/>
                </a:ext>
              </a:extLst>
            </p:cNvPr>
            <p:cNvSpPr txBox="1"/>
            <p:nvPr/>
          </p:nvSpPr>
          <p:spPr>
            <a:xfrm>
              <a:off x="3832915" y="5215570"/>
              <a:ext cx="962508" cy="33855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Palaiseau</a:t>
              </a: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90AC9891-E8FA-4BDB-AABF-FCC5B4CB94B9}"/>
                </a:ext>
              </a:extLst>
            </p:cNvPr>
            <p:cNvGrpSpPr/>
            <p:nvPr/>
          </p:nvGrpSpPr>
          <p:grpSpPr>
            <a:xfrm>
              <a:off x="2481133" y="4627303"/>
              <a:ext cx="1284934" cy="764568"/>
              <a:chOff x="-984145" y="1352990"/>
              <a:chExt cx="1284934" cy="764568"/>
            </a:xfrm>
          </p:grpSpPr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3DE2FE90-FB01-41B2-9822-E9C27D3FEBAF}"/>
                  </a:ext>
                </a:extLst>
              </p:cNvPr>
              <p:cNvSpPr/>
              <p:nvPr/>
            </p:nvSpPr>
            <p:spPr>
              <a:xfrm>
                <a:off x="162426" y="1961147"/>
                <a:ext cx="138363" cy="156411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2940FAAF-3D2B-4267-AEEC-93D110C16A8C}"/>
                  </a:ext>
                </a:extLst>
              </p:cNvPr>
              <p:cNvSpPr txBox="1"/>
              <p:nvPr/>
            </p:nvSpPr>
            <p:spPr>
              <a:xfrm>
                <a:off x="-984145" y="1352990"/>
                <a:ext cx="65665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>
                    <a:solidFill>
                      <a:schemeClr val="bg1"/>
                    </a:solidFill>
                  </a:rPr>
                  <a:t>6</a:t>
                </a:r>
              </a:p>
            </p:txBody>
          </p:sp>
        </p:grp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978B780A-18D9-4E74-878C-5A6E37314D02}"/>
                </a:ext>
              </a:extLst>
            </p:cNvPr>
            <p:cNvGrpSpPr/>
            <p:nvPr/>
          </p:nvGrpSpPr>
          <p:grpSpPr>
            <a:xfrm>
              <a:off x="6094467" y="1658612"/>
              <a:ext cx="242374" cy="230832"/>
              <a:chOff x="109221" y="1908547"/>
              <a:chExt cx="242374" cy="230832"/>
            </a:xfrm>
          </p:grpSpPr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B08D2A94-8DFA-4B4A-927E-34DA4C2EA469}"/>
                  </a:ext>
                </a:extLst>
              </p:cNvPr>
              <p:cNvSpPr/>
              <p:nvPr/>
            </p:nvSpPr>
            <p:spPr>
              <a:xfrm>
                <a:off x="162426" y="1961147"/>
                <a:ext cx="138363" cy="156411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A217C62E-9CB8-4871-84EC-D72B8818666C}"/>
                  </a:ext>
                </a:extLst>
              </p:cNvPr>
              <p:cNvSpPr txBox="1"/>
              <p:nvPr/>
            </p:nvSpPr>
            <p:spPr>
              <a:xfrm>
                <a:off x="109221" y="1908547"/>
                <a:ext cx="2423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79D934A3-BF2F-475C-AD34-06B7F707C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1194" y="756745"/>
              <a:ext cx="1930895" cy="5644307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C2A186F-3F20-4E51-BC19-BBC344DBD95B}"/>
              </a:ext>
            </a:extLst>
          </p:cNvPr>
          <p:cNvSpPr/>
          <p:nvPr/>
        </p:nvSpPr>
        <p:spPr>
          <a:xfrm>
            <a:off x="9891580" y="715291"/>
            <a:ext cx="1974467" cy="57052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D0F8662-F8CE-43D4-80E9-7E5F2243C6C1}"/>
              </a:ext>
            </a:extLst>
          </p:cNvPr>
          <p:cNvSpPr txBox="1"/>
          <p:nvPr/>
        </p:nvSpPr>
        <p:spPr>
          <a:xfrm>
            <a:off x="9951194" y="1196897"/>
            <a:ext cx="1725199" cy="4116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</a:rPr>
              <a:t>ALIENOR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</a:rPr>
              <a:t>AIFIRA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</a:rPr>
              <a:t>CIRIL@GANIL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</a:rPr>
              <a:t>ELYSE</a:t>
            </a:r>
          </a:p>
          <a:p>
            <a:pPr>
              <a:lnSpc>
                <a:spcPct val="150000"/>
              </a:lnSpc>
            </a:pPr>
            <a:r>
              <a:rPr lang="fr-FR" sz="1600" dirty="0" err="1">
                <a:solidFill>
                  <a:schemeClr val="bg1"/>
                </a:solidFill>
              </a:rPr>
              <a:t>JANNuS</a:t>
            </a:r>
            <a:r>
              <a:rPr lang="fr-FR" sz="1600" dirty="0">
                <a:solidFill>
                  <a:schemeClr val="bg1"/>
                </a:solidFill>
              </a:rPr>
              <a:t> Saclay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</a:rPr>
              <a:t>HVEM Saclay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</a:rPr>
              <a:t>Microsonde LEEL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</a:rPr>
              <a:t>MOSAIC </a:t>
            </a:r>
          </a:p>
          <a:p>
            <a:pPr>
              <a:lnSpc>
                <a:spcPct val="150000"/>
              </a:lnSpc>
            </a:pPr>
            <a:r>
              <a:rPr lang="fr-FR" sz="1600" dirty="0" err="1">
                <a:solidFill>
                  <a:schemeClr val="bg1"/>
                </a:solidFill>
              </a:rPr>
              <a:t>Pelletron</a:t>
            </a:r>
            <a:r>
              <a:rPr lang="fr-FR" sz="1600" dirty="0">
                <a:solidFill>
                  <a:schemeClr val="bg1"/>
                </a:solidFill>
              </a:rPr>
              <a:t> CEMHTI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</a:rPr>
              <a:t>SAFIR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</a:rPr>
              <a:t>SIRIUS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E37CC0E-9169-FA51-408F-D4881E9C3F9E}"/>
              </a:ext>
            </a:extLst>
          </p:cNvPr>
          <p:cNvSpPr txBox="1"/>
          <p:nvPr/>
        </p:nvSpPr>
        <p:spPr>
          <a:xfrm>
            <a:off x="3533832" y="5169403"/>
            <a:ext cx="6566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E82E669-DD4A-FF85-7853-0CF365237E0A}"/>
              </a:ext>
            </a:extLst>
          </p:cNvPr>
          <p:cNvSpPr/>
          <p:nvPr/>
        </p:nvSpPr>
        <p:spPr>
          <a:xfrm>
            <a:off x="2548849" y="4643219"/>
            <a:ext cx="247359" cy="27699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09D926D-3059-691C-77D8-6EBDAC397896}"/>
              </a:ext>
            </a:extLst>
          </p:cNvPr>
          <p:cNvSpPr txBox="1"/>
          <p:nvPr/>
        </p:nvSpPr>
        <p:spPr>
          <a:xfrm>
            <a:off x="2509250" y="4597052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0C48035-ADFD-E086-BC25-2D86A95ABA45}"/>
              </a:ext>
            </a:extLst>
          </p:cNvPr>
          <p:cNvSpPr txBox="1"/>
          <p:nvPr/>
        </p:nvSpPr>
        <p:spPr>
          <a:xfrm>
            <a:off x="2928895" y="5373682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36020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914636D-1978-25E1-2080-FE50FD62DF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4746" y="84223"/>
            <a:ext cx="11640770" cy="504410"/>
          </a:xfrm>
        </p:spPr>
        <p:txBody>
          <a:bodyPr>
            <a:noAutofit/>
          </a:bodyPr>
          <a:lstStyle/>
          <a:p>
            <a:r>
              <a:rPr lang="fr-FR" sz="2000" dirty="0">
                <a:solidFill>
                  <a:srgbClr val="6941EB"/>
                </a:solidFill>
                <a:latin typeface="Aptos" panose="020B0004020202020204" pitchFamily="34" charset="0"/>
              </a:rPr>
              <a:t>Rappel : </a:t>
            </a:r>
          </a:p>
          <a:p>
            <a:r>
              <a:rPr lang="fr-FR" sz="2000" dirty="0">
                <a:solidFill>
                  <a:srgbClr val="6941EB"/>
                </a:solidFill>
                <a:latin typeface="Aptos" panose="020B0004020202020204" pitchFamily="34" charset="0"/>
              </a:rPr>
              <a:t>La communauté qui étudie les matériaux sous irradiation est structurée</a:t>
            </a:r>
            <a:r>
              <a:rPr lang="fr-FR" sz="2000" dirty="0">
                <a:solidFill>
                  <a:srgbClr val="6941EB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 au CNRS depuis 2009</a:t>
            </a:r>
            <a:endParaRPr lang="fr-FR" sz="2000" dirty="0">
              <a:solidFill>
                <a:srgbClr val="6941EB"/>
              </a:solidFill>
              <a:latin typeface="Aptos" panose="020B0004020202020204" pitchFamily="34" charset="0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95CF2D4-3373-9BA3-8F30-0C7C86A9B3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5122" y="1513993"/>
            <a:ext cx="11233150" cy="3462486"/>
          </a:xfrm>
        </p:spPr>
        <p:txBody>
          <a:bodyPr/>
          <a:lstStyle/>
          <a:p>
            <a:r>
              <a:rPr lang="fr-FR" sz="20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2009 : R</a:t>
            </a:r>
            <a:r>
              <a:rPr lang="fr-FR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éseau </a:t>
            </a:r>
            <a:r>
              <a:rPr lang="fr-FR" sz="2000" b="1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EMIR </a:t>
            </a:r>
            <a:r>
              <a:rPr lang="fr-FR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(Etude des Matériaux sous </a:t>
            </a:r>
            <a:r>
              <a:rPr lang="fr-FR" sz="2000" kern="1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IRradiation</a:t>
            </a:r>
            <a:r>
              <a:rPr lang="fr-FR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 </a:t>
            </a:r>
            <a:r>
              <a:rPr lang="fr-FR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fr-FR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Etudes </a:t>
            </a:r>
            <a:r>
              <a:rPr lang="fr-FR" sz="20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utilisent des </a:t>
            </a:r>
            <a:r>
              <a:rPr lang="fr-FR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irradiations </a:t>
            </a:r>
          </a:p>
          <a:p>
            <a:r>
              <a:rPr lang="fr-FR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avec des particules chargées (ions, électrons) – Serge Bouffard</a:t>
            </a:r>
          </a:p>
          <a:p>
            <a:endParaRPr lang="fr-FR" sz="20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2014 : EMIR </a:t>
            </a:r>
            <a:r>
              <a:rPr lang="fr-FR" sz="20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devient </a:t>
            </a:r>
            <a:r>
              <a:rPr lang="fr-FR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</a:t>
            </a:r>
            <a:r>
              <a:rPr lang="fr-FR" sz="2000" b="1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Fédération de Recherche CNRS  EMIR </a:t>
            </a:r>
          </a:p>
          <a:p>
            <a:endParaRPr lang="fr-FR" sz="2000" b="1" kern="100" dirty="0">
              <a:solidFill>
                <a:schemeClr val="tx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2019 : EMIR devient EMIR&amp;</a:t>
            </a:r>
            <a:r>
              <a:rPr lang="fr-FR" sz="2000" b="1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fr-FR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(&amp; l’</a:t>
            </a:r>
            <a:r>
              <a:rPr lang="fr-FR" sz="2000" b="1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fr-FR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nalyse) </a:t>
            </a:r>
            <a:r>
              <a:rPr lang="fr-FR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+  </a:t>
            </a:r>
            <a:r>
              <a:rPr lang="fr-FR" sz="20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activités d’analyse par faisceaux d’ions (communauté IBAF) + radiolyse</a:t>
            </a:r>
          </a:p>
          <a:p>
            <a:endParaRPr lang="fr-FR" sz="20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20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2021 : </a:t>
            </a:r>
            <a:r>
              <a:rPr lang="fr-FR" sz="2000" b="1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EMIR&amp;A </a:t>
            </a:r>
            <a:r>
              <a:rPr lang="fr-FR" sz="20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 aussi une </a:t>
            </a:r>
            <a:r>
              <a:rPr lang="fr-FR" sz="2000" b="1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Infrastructure de Recherche</a:t>
            </a: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3E39139-E90F-A357-8C96-D56C7ADCC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354" y="3540768"/>
            <a:ext cx="1264644" cy="36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03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8EF5DB-D091-4469-946A-9BB7578EE269}"/>
              </a:ext>
            </a:extLst>
          </p:cNvPr>
          <p:cNvSpPr/>
          <p:nvPr/>
        </p:nvSpPr>
        <p:spPr>
          <a:xfrm>
            <a:off x="5480541" y="0"/>
            <a:ext cx="661721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5545834" y="395463"/>
            <a:ext cx="9459932" cy="3963678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fr-FR" sz="1400" b="1" dirty="0">
                <a:solidFill>
                  <a:srgbClr val="FF0000"/>
                </a:solidFill>
              </a:rPr>
              <a:t>LP2I Bordeaux, </a:t>
            </a:r>
            <a:r>
              <a:rPr lang="fr-FR" sz="1400" b="1" dirty="0"/>
              <a:t>UMR CNRS Nucléaire &amp; particules, Université de Bordeaux</a:t>
            </a:r>
          </a:p>
          <a:p>
            <a:pPr>
              <a:spcBef>
                <a:spcPts val="600"/>
              </a:spcBef>
            </a:pPr>
            <a:r>
              <a:rPr lang="fr-FR" sz="1200" b="1" dirty="0">
                <a:solidFill>
                  <a:srgbClr val="0066FF"/>
                </a:solidFill>
              </a:rPr>
              <a:t>HVE 3,5 MV</a:t>
            </a:r>
            <a:endParaRPr lang="fr-FR" sz="1200" b="1" dirty="0"/>
          </a:p>
          <a:p>
            <a:pPr marL="0" indent="0">
              <a:buNone/>
            </a:pPr>
            <a:r>
              <a:rPr lang="fr-FR" sz="1400" b="1" dirty="0">
                <a:solidFill>
                  <a:srgbClr val="FF0000"/>
                </a:solidFill>
              </a:rPr>
              <a:t>CEMHTI - Orléans</a:t>
            </a:r>
            <a:r>
              <a:rPr lang="fr-FR" sz="1400" b="1" dirty="0"/>
              <a:t>, UPR CNRS Chimie, Université d’Orléans</a:t>
            </a:r>
          </a:p>
          <a:p>
            <a:pPr marL="298450" lvl="1" indent="-171450"/>
            <a:r>
              <a:rPr lang="fr-FR" sz="1200" b="1" dirty="0">
                <a:solidFill>
                  <a:srgbClr val="0066FF"/>
                </a:solidFill>
              </a:rPr>
              <a:t>Pelletron 3 MV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FR" sz="1400" b="1" dirty="0">
                <a:solidFill>
                  <a:srgbClr val="FF0000"/>
                </a:solidFill>
              </a:rPr>
              <a:t>CIMAP-Caen, </a:t>
            </a:r>
            <a:r>
              <a:rPr lang="fr-FR" sz="1400" b="1" dirty="0"/>
              <a:t>UMR CEA/DRF/IRAMIS, CNRS Physique, ENSICAEN, Univ. Caen-Normandie</a:t>
            </a:r>
          </a:p>
          <a:p>
            <a:pPr marL="298450" lvl="1" indent="-171450">
              <a:spcBef>
                <a:spcPts val="600"/>
              </a:spcBef>
            </a:pPr>
            <a:r>
              <a:rPr lang="fr-FR" sz="1200" b="1" dirty="0">
                <a:solidFill>
                  <a:srgbClr val="0066FF"/>
                </a:solidFill>
              </a:rPr>
              <a:t>CIRIL@GANIL </a:t>
            </a:r>
            <a:r>
              <a:rPr lang="fr-FR" sz="1200" dirty="0">
                <a:solidFill>
                  <a:srgbClr val="0066FF"/>
                </a:solidFill>
              </a:rPr>
              <a:t>- SME, IRRSUD</a:t>
            </a:r>
          </a:p>
          <a:p>
            <a:pPr marL="127000" lvl="1" indent="0">
              <a:spcBef>
                <a:spcPts val="600"/>
              </a:spcBef>
              <a:buNone/>
            </a:pPr>
            <a:endParaRPr lang="fr-FR" sz="1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1" indent="0">
              <a:spcBef>
                <a:spcPts val="600"/>
              </a:spcBef>
              <a:buNone/>
            </a:pPr>
            <a:r>
              <a:rPr lang="en-GB" sz="1400" b="1" dirty="0">
                <a:solidFill>
                  <a:srgbClr val="FF0000"/>
                </a:solidFill>
              </a:rPr>
              <a:t>Orsay</a:t>
            </a:r>
          </a:p>
          <a:p>
            <a:pPr marL="0" lvl="1" indent="0">
              <a:spcBef>
                <a:spcPts val="600"/>
              </a:spcBef>
              <a:buNone/>
            </a:pPr>
            <a:r>
              <a:rPr lang="en-GB" sz="1400" b="1" dirty="0">
                <a:solidFill>
                  <a:schemeClr val="tx1"/>
                </a:solidFill>
              </a:rPr>
              <a:t>ICP-Orsay, UMR CNRS </a:t>
            </a:r>
            <a:r>
              <a:rPr lang="en-GB" sz="1400" b="1" dirty="0" err="1">
                <a:solidFill>
                  <a:schemeClr val="tx1"/>
                </a:solidFill>
              </a:rPr>
              <a:t>Chimie</a:t>
            </a:r>
            <a:r>
              <a:rPr lang="en-GB" sz="1400" b="1" dirty="0">
                <a:solidFill>
                  <a:schemeClr val="tx1"/>
                </a:solidFill>
              </a:rPr>
              <a:t>, </a:t>
            </a:r>
            <a:r>
              <a:rPr lang="fr-FR" sz="1400" b="1" dirty="0">
                <a:solidFill>
                  <a:schemeClr val="tx1"/>
                </a:solidFill>
              </a:rPr>
              <a:t>Université Paris-Saclay</a:t>
            </a:r>
          </a:p>
          <a:p>
            <a:pPr marL="90488" lvl="1" indent="-90488">
              <a:spcBef>
                <a:spcPts val="600"/>
              </a:spcBef>
            </a:pPr>
            <a:r>
              <a:rPr lang="fr-FR" sz="1200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fr-FR" sz="1200" b="1" dirty="0">
                <a:solidFill>
                  <a:srgbClr val="0066FF"/>
                </a:solidFill>
              </a:rPr>
              <a:t>ELYSE, </a:t>
            </a:r>
            <a:r>
              <a:rPr lang="fr-FR" sz="1200" dirty="0">
                <a:solidFill>
                  <a:srgbClr val="0066FF"/>
                </a:solidFill>
              </a:rPr>
              <a:t>accélérateur d’électrons </a:t>
            </a:r>
            <a:r>
              <a:rPr lang="fr-FR" sz="1200" dirty="0" err="1">
                <a:solidFill>
                  <a:srgbClr val="0066FF"/>
                </a:solidFill>
              </a:rPr>
              <a:t>ps</a:t>
            </a:r>
            <a:r>
              <a:rPr lang="fr-FR" sz="1200" dirty="0">
                <a:solidFill>
                  <a:srgbClr val="0066FF"/>
                </a:solidFill>
              </a:rPr>
              <a:t> pulsé, 9 MeV</a:t>
            </a:r>
          </a:p>
          <a:p>
            <a:pPr marL="127000" lvl="1" indent="0">
              <a:spcBef>
                <a:spcPts val="600"/>
              </a:spcBef>
              <a:buNone/>
            </a:pPr>
            <a:endParaRPr lang="fr-FR" sz="1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fr-FR" sz="1400" b="1" dirty="0" err="1"/>
              <a:t>IJCLab</a:t>
            </a:r>
            <a:r>
              <a:rPr lang="fr-FR" sz="1400" b="1" dirty="0"/>
              <a:t>-Orsay - UMR CNRS Nucléaire &amp; particules, Université Paris-Saclay</a:t>
            </a:r>
          </a:p>
          <a:p>
            <a:r>
              <a:rPr lang="fr-FR" sz="1200" b="1" dirty="0">
                <a:solidFill>
                  <a:srgbClr val="0066FF"/>
                </a:solidFill>
              </a:rPr>
              <a:t>MOSAIC : </a:t>
            </a:r>
            <a:r>
              <a:rPr lang="fr-FR" sz="1200" b="1" dirty="0" err="1">
                <a:solidFill>
                  <a:srgbClr val="0066FF"/>
                </a:solidFill>
              </a:rPr>
              <a:t>JANNuS</a:t>
            </a:r>
            <a:r>
              <a:rPr lang="fr-FR" sz="1200" b="1" dirty="0">
                <a:solidFill>
                  <a:srgbClr val="0066FF"/>
                </a:solidFill>
              </a:rPr>
              <a:t>-Orsay </a:t>
            </a:r>
            <a:r>
              <a:rPr lang="fr-FR" sz="1200" dirty="0">
                <a:solidFill>
                  <a:srgbClr val="0066FF"/>
                </a:solidFill>
              </a:rPr>
              <a:t>: IRMA 190 keV implanteur,  ARAMIS, Tandem-VdG 2 MV </a:t>
            </a:r>
          </a:p>
          <a:p>
            <a:pPr marL="0" indent="0">
              <a:buNone/>
            </a:pPr>
            <a:r>
              <a:rPr lang="fr-FR" sz="1200" dirty="0">
                <a:solidFill>
                  <a:srgbClr val="0066FF"/>
                </a:solidFill>
              </a:rPr>
              <a:t>      et </a:t>
            </a:r>
            <a:r>
              <a:rPr lang="fr-FR" sz="1200" b="1" dirty="0">
                <a:solidFill>
                  <a:srgbClr val="0066FF"/>
                </a:solidFill>
              </a:rPr>
              <a:t>Andromède, </a:t>
            </a:r>
            <a:r>
              <a:rPr lang="fr-FR" sz="1200" dirty="0">
                <a:solidFill>
                  <a:srgbClr val="0066FF"/>
                </a:solidFill>
              </a:rPr>
              <a:t>4 MV Pelletron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FR" sz="1400" b="1" dirty="0">
                <a:solidFill>
                  <a:srgbClr val="FF0000"/>
                </a:solidFill>
              </a:rPr>
              <a:t>Palaiseau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fr-FR" sz="1400" b="1" dirty="0"/>
              <a:t>LSI , UMR CEA/DRF/IRAMIS, CNRS Physique, École Polytechnique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FR" sz="1200" b="1" dirty="0">
                <a:solidFill>
                  <a:srgbClr val="0066FF"/>
                </a:solidFill>
              </a:rPr>
              <a:t>SIRIUS, </a:t>
            </a:r>
            <a:r>
              <a:rPr lang="fr-FR" sz="1200" dirty="0">
                <a:solidFill>
                  <a:srgbClr val="0066FF"/>
                </a:solidFill>
              </a:rPr>
              <a:t>accélérateur d’électrons 2,5 MeV </a:t>
            </a:r>
          </a:p>
          <a:p>
            <a:pPr marL="127000" lvl="1" indent="0">
              <a:buNone/>
            </a:pPr>
            <a:endParaRPr lang="en-GB" sz="1600" dirty="0"/>
          </a:p>
          <a:p>
            <a:pPr marL="127000" lvl="1" indent="0">
              <a:buNone/>
            </a:pPr>
            <a:endParaRPr lang="en-GB" sz="1600" dirty="0"/>
          </a:p>
          <a:p>
            <a:pPr marL="127000" lvl="1" indent="0">
              <a:buNone/>
            </a:pPr>
            <a:endParaRPr lang="en-GB" sz="16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3753FF7-302D-4FB9-A6BA-6DB8DBB35D7D}"/>
              </a:ext>
            </a:extLst>
          </p:cNvPr>
          <p:cNvSpPr txBox="1"/>
          <p:nvPr/>
        </p:nvSpPr>
        <p:spPr>
          <a:xfrm>
            <a:off x="5545834" y="6150114"/>
            <a:ext cx="4331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0" lvl="1"/>
            <a:r>
              <a:rPr lang="en-GB" sz="1400" b="1" dirty="0">
                <a:solidFill>
                  <a:srgbClr val="FF0000"/>
                </a:solidFill>
              </a:rPr>
              <a:t>Paris</a:t>
            </a:r>
          </a:p>
          <a:p>
            <a:pPr marL="127000" lvl="1"/>
            <a:r>
              <a:rPr lang="en-GB" sz="1400" b="1" dirty="0"/>
              <a:t>INSP – UMR  CNRS Physique Paris-Sorbonne Université</a:t>
            </a:r>
          </a:p>
          <a:p>
            <a:pPr marL="298450" lvl="1" indent="-1714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rgbClr val="0066FF"/>
                </a:solidFill>
              </a:rPr>
              <a:t>  SAFIR</a:t>
            </a:r>
            <a:r>
              <a:rPr lang="en-GB" sz="1200" dirty="0">
                <a:solidFill>
                  <a:srgbClr val="0066FF"/>
                </a:solidFill>
              </a:rPr>
              <a:t>, </a:t>
            </a:r>
            <a:r>
              <a:rPr lang="en-GB" sz="1200" dirty="0" err="1">
                <a:solidFill>
                  <a:srgbClr val="0066FF"/>
                </a:solidFill>
              </a:rPr>
              <a:t>accélérateur</a:t>
            </a:r>
            <a:r>
              <a:rPr lang="en-GB" sz="1200" dirty="0">
                <a:solidFill>
                  <a:srgbClr val="0066FF"/>
                </a:solidFill>
              </a:rPr>
              <a:t> 2,5 MV VdG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6E112A5-1DDE-4994-B989-5D3B08043AA6}"/>
              </a:ext>
            </a:extLst>
          </p:cNvPr>
          <p:cNvSpPr txBox="1"/>
          <p:nvPr/>
        </p:nvSpPr>
        <p:spPr>
          <a:xfrm>
            <a:off x="5529823" y="4634776"/>
            <a:ext cx="3867982" cy="15850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solidFill>
                  <a:srgbClr val="FF0000"/>
                </a:solidFill>
              </a:rPr>
              <a:t>Saclay</a:t>
            </a:r>
            <a:r>
              <a:rPr lang="en-GB" sz="1400" b="1" dirty="0">
                <a:solidFill>
                  <a:srgbClr val="FF0000"/>
                </a:solidFill>
              </a:rPr>
              <a:t> </a:t>
            </a:r>
          </a:p>
          <a:p>
            <a:r>
              <a:rPr lang="fr-FR" sz="1400" b="1" dirty="0"/>
              <a:t>NIMBE</a:t>
            </a:r>
            <a:r>
              <a:rPr lang="fr-FR" sz="1400" dirty="0"/>
              <a:t> - </a:t>
            </a:r>
            <a:r>
              <a:rPr lang="fr-FR" sz="1400" b="1" dirty="0"/>
              <a:t>UMR CNRS Chimie, CEA/DRF</a:t>
            </a:r>
          </a:p>
          <a:p>
            <a:pPr marL="431800" lvl="1" indent="-1714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rgbClr val="0066FF"/>
                </a:solidFill>
              </a:rPr>
              <a:t>ALIENOR, </a:t>
            </a:r>
            <a:r>
              <a:rPr lang="fr-FR" sz="1200" dirty="0">
                <a:solidFill>
                  <a:srgbClr val="0066FF"/>
                </a:solidFill>
              </a:rPr>
              <a:t>accélérateur d’électrons ns pulsé, 10 MeV</a:t>
            </a:r>
          </a:p>
          <a:p>
            <a:pPr marL="431800" lvl="1" indent="-1714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rgbClr val="0066FF"/>
                </a:solidFill>
              </a:rPr>
              <a:t>LEEL </a:t>
            </a:r>
            <a:r>
              <a:rPr lang="fr-FR" sz="1200" dirty="0">
                <a:solidFill>
                  <a:srgbClr val="0066FF"/>
                </a:solidFill>
              </a:rPr>
              <a:t>Microsonde ionique, VdG 3,5 MV </a:t>
            </a:r>
          </a:p>
          <a:p>
            <a:pPr marL="260350" lvl="1" indent="0">
              <a:buNone/>
            </a:pPr>
            <a:endParaRPr lang="fr-FR" sz="700" dirty="0">
              <a:solidFill>
                <a:srgbClr val="0070C0"/>
              </a:solidFill>
            </a:endParaRPr>
          </a:p>
          <a:p>
            <a:r>
              <a:rPr lang="en-GB" sz="1400" b="1" dirty="0"/>
              <a:t>CEA/DES Paris </a:t>
            </a:r>
            <a:r>
              <a:rPr lang="en-GB" sz="1400" b="1" dirty="0" err="1"/>
              <a:t>Saclay</a:t>
            </a:r>
            <a:endParaRPr lang="en-GB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 err="1">
                <a:solidFill>
                  <a:srgbClr val="0066FF"/>
                </a:solidFill>
              </a:rPr>
              <a:t>JANNuS</a:t>
            </a:r>
            <a:r>
              <a:rPr lang="en-GB" sz="1200" b="1" dirty="0">
                <a:solidFill>
                  <a:srgbClr val="0066FF"/>
                </a:solidFill>
              </a:rPr>
              <a:t> </a:t>
            </a:r>
            <a:r>
              <a:rPr lang="en-GB" sz="1200" b="1" dirty="0" err="1">
                <a:solidFill>
                  <a:srgbClr val="0066FF"/>
                </a:solidFill>
              </a:rPr>
              <a:t>Saclay</a:t>
            </a:r>
            <a:r>
              <a:rPr lang="en-GB" sz="1200" b="1" dirty="0">
                <a:solidFill>
                  <a:srgbClr val="0066FF"/>
                </a:solidFill>
              </a:rPr>
              <a:t> : </a:t>
            </a:r>
            <a:r>
              <a:rPr lang="en-GB" sz="1200" dirty="0">
                <a:solidFill>
                  <a:srgbClr val="0066FF"/>
                </a:solidFill>
              </a:rPr>
              <a:t>EPIMETHEE, JAPET, PANDORE</a:t>
            </a:r>
            <a:endParaRPr lang="fr-FR" sz="1400" dirty="0">
              <a:solidFill>
                <a:srgbClr val="0066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rgbClr val="0066FF"/>
                </a:solidFill>
              </a:rPr>
              <a:t>HVEM, </a:t>
            </a:r>
            <a:r>
              <a:rPr lang="en-GB" sz="1200" dirty="0">
                <a:solidFill>
                  <a:srgbClr val="0066FF"/>
                </a:solidFill>
              </a:rPr>
              <a:t>µ</a:t>
            </a:r>
            <a:r>
              <a:rPr lang="en-GB" sz="1200" dirty="0" err="1">
                <a:solidFill>
                  <a:srgbClr val="0066FF"/>
                </a:solidFill>
              </a:rPr>
              <a:t>faisceau</a:t>
            </a:r>
            <a:r>
              <a:rPr lang="en-GB" sz="1200" dirty="0">
                <a:solidFill>
                  <a:srgbClr val="0066FF"/>
                </a:solidFill>
              </a:rPr>
              <a:t> 1,2 MeV </a:t>
            </a:r>
            <a:r>
              <a:rPr lang="en-GB" sz="1200" dirty="0" err="1">
                <a:solidFill>
                  <a:srgbClr val="0066FF"/>
                </a:solidFill>
              </a:rPr>
              <a:t>électrons</a:t>
            </a:r>
            <a:endParaRPr lang="en-GB" sz="1200" dirty="0">
              <a:solidFill>
                <a:srgbClr val="0066FF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66D739F-E827-497F-9B49-ADB5C08C1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5</a:t>
            </a:fld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49A0F0F-3BA0-4A3D-9A64-8FDAC94A989E}"/>
              </a:ext>
            </a:extLst>
          </p:cNvPr>
          <p:cNvSpPr txBox="1"/>
          <p:nvPr/>
        </p:nvSpPr>
        <p:spPr>
          <a:xfrm>
            <a:off x="254762" y="2246897"/>
            <a:ext cx="5043264" cy="36933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b="1" dirty="0"/>
              <a:t>Structurer et </a:t>
            </a:r>
            <a:r>
              <a:rPr lang="en-GB" b="1" dirty="0" err="1"/>
              <a:t>fédérer</a:t>
            </a:r>
            <a:r>
              <a:rPr lang="en-GB" b="1" dirty="0"/>
              <a:t> </a:t>
            </a:r>
            <a:r>
              <a:rPr lang="en-GB" dirty="0"/>
              <a:t>la </a:t>
            </a:r>
            <a:r>
              <a:rPr lang="en-GB" dirty="0" err="1"/>
              <a:t>communauté</a:t>
            </a:r>
            <a:r>
              <a:rPr lang="en-GB" dirty="0"/>
              <a:t> </a:t>
            </a:r>
            <a:r>
              <a:rPr lang="en-GB" dirty="0" err="1"/>
              <a:t>scientifique</a:t>
            </a:r>
            <a:r>
              <a:rPr lang="en-GB" dirty="0"/>
              <a:t> qui </a:t>
            </a:r>
            <a:r>
              <a:rPr lang="en-GB" dirty="0" err="1"/>
              <a:t>étudie</a:t>
            </a:r>
            <a:r>
              <a:rPr lang="en-GB" dirty="0"/>
              <a:t> la matière </a:t>
            </a:r>
            <a:r>
              <a:rPr lang="en-GB" dirty="0" err="1"/>
              <a:t>condensée</a:t>
            </a:r>
            <a:r>
              <a:rPr lang="en-GB" dirty="0"/>
              <a:t> avec </a:t>
            </a:r>
            <a:r>
              <a:rPr lang="en-GB" b="1" dirty="0"/>
              <a:t>des ions et des </a:t>
            </a:r>
            <a:r>
              <a:rPr lang="en-GB" b="1" dirty="0" err="1"/>
              <a:t>électrons</a:t>
            </a:r>
            <a:r>
              <a:rPr lang="en-GB" b="1" dirty="0"/>
              <a:t> </a:t>
            </a:r>
            <a:r>
              <a:rPr lang="en-GB" b="1" dirty="0" err="1"/>
              <a:t>accélérés</a:t>
            </a:r>
            <a:endParaRPr lang="en-GB" b="1" dirty="0"/>
          </a:p>
          <a:p>
            <a:endParaRPr lang="en-GB" dirty="0"/>
          </a:p>
          <a:p>
            <a:pPr marL="285750" indent="-285750">
              <a:buFontTx/>
              <a:buChar char="-"/>
            </a:pPr>
            <a:r>
              <a:rPr lang="en-GB" b="1" dirty="0" err="1"/>
              <a:t>Offrir</a:t>
            </a:r>
            <a:r>
              <a:rPr lang="en-GB" b="1" dirty="0"/>
              <a:t> un </a:t>
            </a:r>
            <a:r>
              <a:rPr lang="en-GB" b="1" dirty="0" err="1"/>
              <a:t>portail</a:t>
            </a:r>
            <a:r>
              <a:rPr lang="en-GB" b="1" dirty="0"/>
              <a:t> unique </a:t>
            </a:r>
            <a:r>
              <a:rPr lang="en-GB" b="1" dirty="0" err="1"/>
              <a:t>d’accès</a:t>
            </a:r>
            <a:r>
              <a:rPr lang="en-GB" b="1" dirty="0"/>
              <a:t> </a:t>
            </a:r>
            <a:r>
              <a:rPr lang="en-GB" dirty="0"/>
              <a:t>pour des </a:t>
            </a:r>
            <a:r>
              <a:rPr lang="en-GB" dirty="0" err="1"/>
              <a:t>demandes</a:t>
            </a:r>
            <a:r>
              <a:rPr lang="en-GB" dirty="0"/>
              <a:t> mono/multi-</a:t>
            </a:r>
            <a:r>
              <a:rPr lang="en-GB" dirty="0" err="1"/>
              <a:t>plateformes</a:t>
            </a:r>
            <a:endParaRPr lang="en-GB" dirty="0"/>
          </a:p>
          <a:p>
            <a:endParaRPr lang="en-GB" b="1" dirty="0"/>
          </a:p>
          <a:p>
            <a:pPr marL="285750" indent="-285750">
              <a:buFontTx/>
              <a:buChar char="-"/>
            </a:pPr>
            <a:r>
              <a:rPr lang="en-GB" b="1" dirty="0"/>
              <a:t>Encourager des collaborations </a:t>
            </a:r>
            <a:r>
              <a:rPr lang="en-GB" dirty="0"/>
              <a:t>grâce à </a:t>
            </a:r>
            <a:r>
              <a:rPr lang="en-GB" dirty="0" err="1"/>
              <a:t>ce</a:t>
            </a:r>
            <a:r>
              <a:rPr lang="en-GB" dirty="0"/>
              <a:t> pool </a:t>
            </a:r>
            <a:r>
              <a:rPr lang="en-GB" dirty="0" err="1"/>
              <a:t>d’instruments</a:t>
            </a:r>
            <a:r>
              <a:rPr lang="en-GB" dirty="0"/>
              <a:t> et à </a:t>
            </a:r>
            <a:r>
              <a:rPr lang="en-GB" dirty="0" err="1"/>
              <a:t>l’expertise</a:t>
            </a:r>
            <a:r>
              <a:rPr lang="en-GB" dirty="0"/>
              <a:t> </a:t>
            </a:r>
            <a:r>
              <a:rPr lang="en-GB" dirty="0" err="1"/>
              <a:t>scientifique</a:t>
            </a:r>
            <a:r>
              <a:rPr lang="en-GB" dirty="0"/>
              <a:t> et technique </a:t>
            </a:r>
            <a:r>
              <a:rPr lang="en-GB" dirty="0" err="1"/>
              <a:t>associée</a:t>
            </a:r>
            <a:endParaRPr lang="en-GB" dirty="0"/>
          </a:p>
          <a:p>
            <a:endParaRPr lang="en-GB" dirty="0"/>
          </a:p>
          <a:p>
            <a:r>
              <a:rPr lang="en-GB" dirty="0">
                <a:ea typeface="Calibri" panose="020F0502020204030204" pitchFamily="34" charset="0"/>
              </a:rPr>
              <a:t>-    </a:t>
            </a:r>
            <a:r>
              <a:rPr lang="en-GB" b="1" dirty="0" err="1">
                <a:ea typeface="Calibri" panose="020F0502020204030204" pitchFamily="34" charset="0"/>
              </a:rPr>
              <a:t>Animer</a:t>
            </a:r>
            <a:r>
              <a:rPr lang="en-GB" b="1" dirty="0">
                <a:ea typeface="Calibri" panose="020F0502020204030204" pitchFamily="34" charset="0"/>
              </a:rPr>
              <a:t> </a:t>
            </a:r>
            <a:r>
              <a:rPr lang="en-GB" dirty="0">
                <a:ea typeface="Calibri" panose="020F0502020204030204" pitchFamily="34" charset="0"/>
              </a:rPr>
              <a:t>la </a:t>
            </a:r>
            <a:r>
              <a:rPr lang="en-GB" dirty="0" err="1">
                <a:ea typeface="Calibri" panose="020F0502020204030204" pitchFamily="34" charset="0"/>
              </a:rPr>
              <a:t>communauté</a:t>
            </a:r>
            <a:r>
              <a:rPr lang="en-GB" dirty="0">
                <a:ea typeface="Calibri" panose="020F0502020204030204" pitchFamily="34" charset="0"/>
              </a:rPr>
              <a:t> </a:t>
            </a:r>
            <a:r>
              <a:rPr lang="en-GB" dirty="0" err="1">
                <a:ea typeface="Calibri" panose="020F0502020204030204" pitchFamily="34" charset="0"/>
              </a:rPr>
              <a:t>scientifique</a:t>
            </a:r>
            <a:r>
              <a:rPr lang="en-GB" dirty="0">
                <a:ea typeface="Calibri" panose="020F0502020204030204" pitchFamily="34" charset="0"/>
              </a:rPr>
              <a:t> et    encourager les </a:t>
            </a:r>
            <a:r>
              <a:rPr lang="en-GB" dirty="0" err="1">
                <a:ea typeface="Calibri" panose="020F0502020204030204" pitchFamily="34" charset="0"/>
              </a:rPr>
              <a:t>jeunes</a:t>
            </a:r>
            <a:r>
              <a:rPr lang="en-GB" dirty="0">
                <a:ea typeface="Calibri" panose="020F0502020204030204" pitchFamily="34" charset="0"/>
              </a:rPr>
              <a:t> (docs/post-docs)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DCDA3FF-52D4-44BB-A179-F698BDE483A8}"/>
              </a:ext>
            </a:extLst>
          </p:cNvPr>
          <p:cNvSpPr txBox="1"/>
          <p:nvPr/>
        </p:nvSpPr>
        <p:spPr>
          <a:xfrm>
            <a:off x="254762" y="1361157"/>
            <a:ext cx="1435686" cy="3940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b="1" dirty="0"/>
              <a:t>Missions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F590411-8AEC-4F49-9E54-9F9B26F69484}"/>
              </a:ext>
            </a:extLst>
          </p:cNvPr>
          <p:cNvSpPr txBox="1"/>
          <p:nvPr/>
        </p:nvSpPr>
        <p:spPr>
          <a:xfrm>
            <a:off x="6817083" y="0"/>
            <a:ext cx="413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>
                <a:solidFill>
                  <a:srgbClr val="0000FF"/>
                </a:solidFill>
              </a:rPr>
              <a:t>15 accélérateurs - 11 plateformes - 7 sites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9BC45C5-E927-4534-9C62-628B76367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328" y="-65857"/>
            <a:ext cx="1979237" cy="130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0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516145" y="1195694"/>
            <a:ext cx="3747716" cy="92333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Irradiation  </a:t>
            </a:r>
          </a:p>
          <a:p>
            <a:pPr algn="ctr"/>
            <a:r>
              <a:rPr lang="fr-FR" b="1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fr-FR" dirty="0">
                <a:solidFill>
                  <a:schemeClr val="tx1"/>
                </a:solidFill>
              </a:rPr>
              <a:t>très large domaine  Z – énergie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Z = 1 -&gt; 92 et 10 keV à </a:t>
            </a:r>
            <a:r>
              <a:rPr lang="fr-FR" dirty="0" err="1">
                <a:solidFill>
                  <a:schemeClr val="tx1"/>
                </a:solidFill>
              </a:rPr>
              <a:t>GeV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15900" y="2355799"/>
            <a:ext cx="1217825" cy="2818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214" y="2390059"/>
            <a:ext cx="4315556" cy="394413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90024" y="118653"/>
            <a:ext cx="10846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Réseau d’accélérateurs</a:t>
            </a:r>
          </a:p>
          <a:p>
            <a:r>
              <a:rPr lang="fr-FR" sz="2000" dirty="0">
                <a:sym typeface="Wingdings" panose="05000000000000000000" pitchFamily="2" charset="2"/>
              </a:rPr>
              <a:t> </a:t>
            </a:r>
            <a:r>
              <a:rPr lang="fr-FR" sz="2000" dirty="0"/>
              <a:t>Très grande complémentarité de performances pour </a:t>
            </a:r>
            <a:r>
              <a:rPr lang="fr-FR" sz="2000" b="1" dirty="0">
                <a:solidFill>
                  <a:srgbClr val="FF0000"/>
                </a:solidFill>
              </a:rPr>
              <a:t>l’irradiation</a:t>
            </a:r>
            <a:r>
              <a:rPr lang="fr-FR" sz="2000" b="1" dirty="0"/>
              <a:t> et 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l’analyse</a:t>
            </a:r>
            <a:r>
              <a:rPr lang="fr-FR" sz="2000" b="1" dirty="0"/>
              <a:t> </a:t>
            </a:r>
            <a:r>
              <a:rPr lang="fr-FR" sz="2000" dirty="0"/>
              <a:t>des matériaux</a:t>
            </a:r>
          </a:p>
        </p:txBody>
      </p:sp>
      <p:sp>
        <p:nvSpPr>
          <p:cNvPr id="4" name="Rectangle 3"/>
          <p:cNvSpPr/>
          <p:nvPr/>
        </p:nvSpPr>
        <p:spPr>
          <a:xfrm>
            <a:off x="5997675" y="1374455"/>
            <a:ext cx="5664441" cy="203132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Caractérisation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 situ 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en-GB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Instrumentations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ligne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et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expertises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scientifiques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associées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microscopie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électronique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transmission (MET),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spectroscopie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Raman, diffraction des RX (DRX), spectroscopies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optiques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les techniques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d’analyse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par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faisceaux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d’ions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(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rétrodiffusion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Rutherford,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réactions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nucléaires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…)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462471" y="5798074"/>
            <a:ext cx="1754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/>
              <a:t>Diffractomètre  RX in situ</a:t>
            </a:r>
          </a:p>
          <a:p>
            <a:pPr algn="ctr"/>
            <a:r>
              <a:rPr lang="fr-FR" sz="1200" i="1" dirty="0"/>
              <a:t>IRRSUD-GANIL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440256" y="6356350"/>
            <a:ext cx="1899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Z de l’ion accéléré</a:t>
            </a:r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-377843" y="3749111"/>
            <a:ext cx="2081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 de l’ion accéléré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354" y="4038341"/>
            <a:ext cx="2227998" cy="177009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105628" y="5775801"/>
            <a:ext cx="1941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/>
              <a:t>MET in situ </a:t>
            </a:r>
          </a:p>
          <a:p>
            <a:pPr algn="ctr"/>
            <a:r>
              <a:rPr lang="en-US" sz="1200" i="1" dirty="0" err="1"/>
              <a:t>JANNuS</a:t>
            </a:r>
            <a:r>
              <a:rPr lang="en-US" sz="1200" i="1" dirty="0"/>
              <a:t>-Orsay (IJCLab)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43B8531-EFFE-4C3A-A8A6-EFDB5CDDB6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6098" y="4038341"/>
            <a:ext cx="2925124" cy="1770093"/>
          </a:xfrm>
          <a:prstGeom prst="rect">
            <a:avLst/>
          </a:prstGeo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E564E612-BBA7-4986-952A-E48E3FFFB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6</a:t>
            </a:fld>
            <a:endParaRPr lang="fr-FR" dirty="0"/>
          </a:p>
        </p:txBody>
      </p:sp>
      <p:sp>
        <p:nvSpPr>
          <p:cNvPr id="14" name="Multiplication 6">
            <a:extLst>
              <a:ext uri="{FF2B5EF4-FFF2-40B4-BE49-F238E27FC236}">
                <a16:creationId xmlns:a16="http://schemas.microsoft.com/office/drawing/2014/main" id="{11CB15C3-C499-4E48-A760-981966CC3184}"/>
              </a:ext>
            </a:extLst>
          </p:cNvPr>
          <p:cNvSpPr/>
          <p:nvPr/>
        </p:nvSpPr>
        <p:spPr>
          <a:xfrm>
            <a:off x="1695011" y="3315779"/>
            <a:ext cx="681794" cy="733530"/>
          </a:xfrm>
          <a:prstGeom prst="mathMultiply">
            <a:avLst>
              <a:gd name="adj1" fmla="val 11729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0890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/>
        </p:nvGrpSpPr>
        <p:grpSpPr>
          <a:xfrm>
            <a:off x="2021035" y="1258903"/>
            <a:ext cx="8467984" cy="5046737"/>
            <a:chOff x="613094" y="294109"/>
            <a:chExt cx="10545080" cy="5900951"/>
          </a:xfrm>
        </p:grpSpPr>
        <p:sp>
          <p:nvSpPr>
            <p:cNvPr id="4" name="Rectangle à coins arrondis 3"/>
            <p:cNvSpPr/>
            <p:nvPr/>
          </p:nvSpPr>
          <p:spPr>
            <a:xfrm>
              <a:off x="7129010" y="1583492"/>
              <a:ext cx="3134465" cy="643760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Propositions au fil de </a:t>
              </a:r>
              <a:r>
                <a:rPr lang="en-US" sz="1600" b="1" dirty="0" err="1">
                  <a:solidFill>
                    <a:schemeClr val="tx1"/>
                  </a:solidFill>
                </a:rPr>
                <a:t>l’eau</a:t>
              </a:r>
              <a:r>
                <a:rPr lang="en-US" sz="1600" b="1" dirty="0">
                  <a:solidFill>
                    <a:schemeClr val="tx1"/>
                  </a:solidFill>
                </a:rPr>
                <a:t> </a:t>
              </a:r>
              <a:r>
                <a:rPr lang="fr-FR" sz="1350" dirty="0">
                  <a:solidFill>
                    <a:schemeClr val="tx1"/>
                  </a:solidFill>
                </a:rPr>
                <a:t>Expériences</a:t>
              </a:r>
              <a:r>
                <a:rPr lang="en-US" sz="1350" dirty="0">
                  <a:solidFill>
                    <a:schemeClr val="tx1"/>
                  </a:solidFill>
                </a:rPr>
                <a:t> IBA</a:t>
              </a:r>
            </a:p>
            <a:p>
              <a:pPr algn="ctr"/>
              <a:endParaRPr lang="fr-FR" sz="135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7162717" y="2819731"/>
              <a:ext cx="3067050" cy="9525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solidFill>
                  <a:schemeClr val="tx1"/>
                </a:solidFill>
              </a:endParaRPr>
            </a:p>
            <a:p>
              <a:pPr algn="ctr"/>
              <a:r>
                <a:rPr lang="fr-FR" sz="1350" dirty="0">
                  <a:solidFill>
                    <a:schemeClr val="tx1"/>
                  </a:solidFill>
                </a:rPr>
                <a:t>Discussion avec les  responsables scientifiques et</a:t>
              </a:r>
            </a:p>
            <a:p>
              <a:pPr algn="ctr"/>
              <a:r>
                <a:rPr lang="fr-FR" sz="1350" dirty="0">
                  <a:solidFill>
                    <a:schemeClr val="tx1"/>
                  </a:solidFill>
                </a:rPr>
                <a:t>techniques des plateformes</a:t>
              </a:r>
            </a:p>
            <a:p>
              <a:pPr algn="ctr"/>
              <a:endParaRPr lang="fr-FR" sz="1350" dirty="0">
                <a:solidFill>
                  <a:schemeClr val="tx1"/>
                </a:solidFill>
              </a:endParaRPr>
            </a:p>
          </p:txBody>
        </p:sp>
        <p:grpSp>
          <p:nvGrpSpPr>
            <p:cNvPr id="13" name="Groupe 12"/>
            <p:cNvGrpSpPr/>
            <p:nvPr/>
          </p:nvGrpSpPr>
          <p:grpSpPr>
            <a:xfrm>
              <a:off x="613094" y="1414596"/>
              <a:ext cx="5782487" cy="3305467"/>
              <a:chOff x="613094" y="1414596"/>
              <a:chExt cx="5782487" cy="3305467"/>
            </a:xfrm>
          </p:grpSpPr>
          <p:sp>
            <p:nvSpPr>
              <p:cNvPr id="3" name="Rectangle à coins arrondis 2"/>
              <p:cNvSpPr/>
              <p:nvPr/>
            </p:nvSpPr>
            <p:spPr>
              <a:xfrm>
                <a:off x="613094" y="1414596"/>
                <a:ext cx="5782487" cy="98155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600" b="1" dirty="0">
                    <a:solidFill>
                      <a:schemeClr val="tx1"/>
                    </a:solidFill>
                  </a:rPr>
                  <a:t>Appel à propositions annuel</a:t>
                </a:r>
              </a:p>
              <a:p>
                <a:pPr algn="ctr"/>
                <a:r>
                  <a:rPr lang="fr-FR" sz="1350" b="1" dirty="0">
                    <a:solidFill>
                      <a:schemeClr val="tx1"/>
                    </a:solidFill>
                  </a:rPr>
                  <a:t> </a:t>
                </a:r>
                <a:r>
                  <a:rPr lang="fr-FR" sz="1350" dirty="0">
                    <a:solidFill>
                      <a:schemeClr val="tx1"/>
                    </a:solidFill>
                  </a:rPr>
                  <a:t>via le portail d’EMIR&amp;A : https://emira.in2p3.fr/</a:t>
                </a:r>
              </a:p>
            </p:txBody>
          </p:sp>
          <p:grpSp>
            <p:nvGrpSpPr>
              <p:cNvPr id="11" name="Groupe 10"/>
              <p:cNvGrpSpPr/>
              <p:nvPr/>
            </p:nvGrpSpPr>
            <p:grpSpPr>
              <a:xfrm>
                <a:off x="613094" y="2789756"/>
                <a:ext cx="5782487" cy="952500"/>
                <a:chOff x="613094" y="2789756"/>
                <a:chExt cx="5782487" cy="952500"/>
              </a:xfrm>
            </p:grpSpPr>
            <p:sp>
              <p:nvSpPr>
                <p:cNvPr id="9" name="Rectangle à coins arrondis 8"/>
                <p:cNvSpPr/>
                <p:nvPr/>
              </p:nvSpPr>
              <p:spPr>
                <a:xfrm>
                  <a:off x="613094" y="2789756"/>
                  <a:ext cx="2808005" cy="952500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350" dirty="0">
                      <a:solidFill>
                        <a:schemeClr val="tx1"/>
                      </a:solidFill>
                    </a:rPr>
                    <a:t>Evaluation de chaque projet par deux </a:t>
                  </a:r>
                  <a:r>
                    <a:rPr lang="fr-FR" sz="1350" b="1" dirty="0">
                      <a:solidFill>
                        <a:schemeClr val="tx1"/>
                      </a:solidFill>
                    </a:rPr>
                    <a:t>experts scientifiques </a:t>
                  </a:r>
                </a:p>
              </p:txBody>
            </p:sp>
            <p:sp>
              <p:nvSpPr>
                <p:cNvPr id="10" name="Rectangle à coins arrondis 9"/>
                <p:cNvSpPr/>
                <p:nvPr/>
              </p:nvSpPr>
              <p:spPr>
                <a:xfrm>
                  <a:off x="3746500" y="2789756"/>
                  <a:ext cx="2649081" cy="952500"/>
                </a:xfrm>
                <a:prstGeom prst="round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0" dirty="0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fr-FR" sz="1350" dirty="0">
                      <a:solidFill>
                        <a:schemeClr val="tx1"/>
                      </a:solidFill>
                    </a:rPr>
                    <a:t>Avis </a:t>
                  </a:r>
                  <a:r>
                    <a:rPr lang="fr-FR" sz="1350" b="1" dirty="0">
                      <a:solidFill>
                        <a:schemeClr val="tx1"/>
                      </a:solidFill>
                    </a:rPr>
                    <a:t>des responsables </a:t>
                  </a:r>
                </a:p>
                <a:p>
                  <a:pPr algn="ctr"/>
                  <a:r>
                    <a:rPr lang="fr-FR" sz="1350" b="1" dirty="0">
                      <a:solidFill>
                        <a:schemeClr val="tx1"/>
                      </a:solidFill>
                    </a:rPr>
                    <a:t>techniques </a:t>
                  </a:r>
                  <a:r>
                    <a:rPr lang="fr-FR" sz="1350" dirty="0">
                      <a:solidFill>
                        <a:schemeClr val="tx1"/>
                      </a:solidFill>
                    </a:rPr>
                    <a:t>des plateformes</a:t>
                  </a:r>
                </a:p>
                <a:p>
                  <a:pPr algn="ctr"/>
                  <a:endParaRPr lang="fr-FR" sz="135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" name="Rectangle à coins arrondis 11"/>
              <p:cNvSpPr/>
              <p:nvPr/>
            </p:nvSpPr>
            <p:spPr>
              <a:xfrm>
                <a:off x="613094" y="4135863"/>
                <a:ext cx="5782487" cy="5842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350" b="1" dirty="0">
                    <a:solidFill>
                      <a:schemeClr val="tx1"/>
                    </a:solidFill>
                  </a:rPr>
                  <a:t>Comité d’Evaluation/Comité scientifique </a:t>
                </a:r>
                <a:r>
                  <a:rPr lang="fr-FR" sz="1350" b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A, B, C</a:t>
                </a:r>
                <a:endParaRPr lang="fr-FR" sz="135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Rectangle à coins arrondis 13"/>
            <p:cNvSpPr/>
            <p:nvPr/>
          </p:nvSpPr>
          <p:spPr>
            <a:xfrm>
              <a:off x="4720167" y="5081782"/>
              <a:ext cx="2417233" cy="59300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350" b="1" dirty="0">
                  <a:solidFill>
                    <a:schemeClr val="tx1"/>
                  </a:solidFill>
                </a:rPr>
                <a:t>Comité de Coordination</a:t>
              </a:r>
            </a:p>
          </p:txBody>
        </p:sp>
        <p:sp>
          <p:nvSpPr>
            <p:cNvPr id="15" name="Rectangle à coins arrondis 14"/>
            <p:cNvSpPr/>
            <p:nvPr/>
          </p:nvSpPr>
          <p:spPr>
            <a:xfrm>
              <a:off x="8495936" y="4794778"/>
              <a:ext cx="2662238" cy="1400282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350" b="1" dirty="0">
                  <a:solidFill>
                    <a:schemeClr val="tx1"/>
                  </a:solidFill>
                </a:rPr>
                <a:t>Retour de l’évaluation auprès des utilisateurs via le portail</a:t>
              </a:r>
            </a:p>
            <a:p>
              <a:pPr algn="ctr"/>
              <a:r>
                <a:rPr lang="fr-FR" sz="1350" dirty="0">
                  <a:solidFill>
                    <a:schemeClr val="tx1"/>
                  </a:solidFill>
                </a:rPr>
                <a:t>https://emira.in2p3.fr/</a:t>
              </a:r>
              <a:endParaRPr lang="fr-FR" sz="1350" b="1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Connecteur droit avec flèche 15"/>
            <p:cNvCxnSpPr>
              <a:cxnSpLocks/>
              <a:stCxn id="14" idx="3"/>
            </p:cNvCxnSpPr>
            <p:nvPr/>
          </p:nvCxnSpPr>
          <p:spPr>
            <a:xfrm>
              <a:off x="7137400" y="5378283"/>
              <a:ext cx="1358536" cy="0"/>
            </a:xfrm>
            <a:prstGeom prst="straightConnector1">
              <a:avLst/>
            </a:prstGeom>
            <a:ln w="57150">
              <a:solidFill>
                <a:srgbClr val="FF99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/>
            <p:cNvCxnSpPr/>
            <p:nvPr/>
          </p:nvCxnSpPr>
          <p:spPr>
            <a:xfrm>
              <a:off x="8698722" y="2227252"/>
              <a:ext cx="0" cy="592479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>
              <a:cxnSpLocks/>
            </p:cNvCxnSpPr>
            <p:nvPr/>
          </p:nvCxnSpPr>
          <p:spPr>
            <a:xfrm>
              <a:off x="7313592" y="943489"/>
              <a:ext cx="1351555" cy="592479"/>
            </a:xfrm>
            <a:prstGeom prst="straightConnector1">
              <a:avLst/>
            </a:prstGeom>
            <a:ln w="57150">
              <a:solidFill>
                <a:srgbClr val="FF9900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>
              <a:cxnSpLocks/>
            </p:cNvCxnSpPr>
            <p:nvPr/>
          </p:nvCxnSpPr>
          <p:spPr>
            <a:xfrm flipH="1">
              <a:off x="3594774" y="922524"/>
              <a:ext cx="1342974" cy="462096"/>
            </a:xfrm>
            <a:prstGeom prst="straightConnector1">
              <a:avLst/>
            </a:prstGeom>
            <a:ln w="57150">
              <a:solidFill>
                <a:srgbClr val="FF9900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>
              <a:cxnSpLocks/>
            </p:cNvCxnSpPr>
            <p:nvPr/>
          </p:nvCxnSpPr>
          <p:spPr>
            <a:xfrm>
              <a:off x="1969470" y="2396149"/>
              <a:ext cx="0" cy="39360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/>
            <p:nvPr/>
          </p:nvCxnSpPr>
          <p:spPr>
            <a:xfrm>
              <a:off x="5068360" y="2403472"/>
              <a:ext cx="2680" cy="39360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>
              <a:cxnSpLocks/>
              <a:stCxn id="10" idx="2"/>
            </p:cNvCxnSpPr>
            <p:nvPr/>
          </p:nvCxnSpPr>
          <p:spPr>
            <a:xfrm flipH="1">
              <a:off x="5068361" y="3742256"/>
              <a:ext cx="2680" cy="40421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>
              <a:off x="1906747" y="3744181"/>
              <a:ext cx="0" cy="391682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Forme libre 43"/>
            <p:cNvSpPr/>
            <p:nvPr/>
          </p:nvSpPr>
          <p:spPr>
            <a:xfrm>
              <a:off x="3504337" y="4734778"/>
              <a:ext cx="1215830" cy="639437"/>
            </a:xfrm>
            <a:custGeom>
              <a:avLst/>
              <a:gdLst>
                <a:gd name="connsiteX0" fmla="*/ 0 w 1447800"/>
                <a:gd name="connsiteY0" fmla="*/ 0 h 601133"/>
                <a:gd name="connsiteX1" fmla="*/ 0 w 1447800"/>
                <a:gd name="connsiteY1" fmla="*/ 601133 h 601133"/>
                <a:gd name="connsiteX2" fmla="*/ 1447800 w 1447800"/>
                <a:gd name="connsiteY2" fmla="*/ 601133 h 601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601133">
                  <a:moveTo>
                    <a:pt x="0" y="0"/>
                  </a:moveTo>
                  <a:lnTo>
                    <a:pt x="0" y="601133"/>
                  </a:lnTo>
                  <a:lnTo>
                    <a:pt x="1447800" y="601133"/>
                  </a:lnTo>
                </a:path>
              </a:pathLst>
            </a:custGeom>
            <a:noFill/>
            <a:ln w="57150" cmpd="sng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57" name="Forme libre 56"/>
            <p:cNvSpPr/>
            <p:nvPr/>
          </p:nvSpPr>
          <p:spPr>
            <a:xfrm>
              <a:off x="6718300" y="3780366"/>
              <a:ext cx="2006600" cy="1293281"/>
            </a:xfrm>
            <a:custGeom>
              <a:avLst/>
              <a:gdLst>
                <a:gd name="connsiteX0" fmla="*/ 2599267 w 2599267"/>
                <a:gd name="connsiteY0" fmla="*/ 0 h 1291166"/>
                <a:gd name="connsiteX1" fmla="*/ 2599267 w 2599267"/>
                <a:gd name="connsiteY1" fmla="*/ 592666 h 1291166"/>
                <a:gd name="connsiteX2" fmla="*/ 0 w 2599267"/>
                <a:gd name="connsiteY2" fmla="*/ 592666 h 1291166"/>
                <a:gd name="connsiteX3" fmla="*/ 0 w 2599267"/>
                <a:gd name="connsiteY3" fmla="*/ 1291166 h 1291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9267" h="1291166">
                  <a:moveTo>
                    <a:pt x="2599267" y="0"/>
                  </a:moveTo>
                  <a:lnTo>
                    <a:pt x="2599267" y="592666"/>
                  </a:lnTo>
                  <a:lnTo>
                    <a:pt x="0" y="592666"/>
                  </a:lnTo>
                  <a:lnTo>
                    <a:pt x="0" y="1291166"/>
                  </a:lnTo>
                </a:path>
              </a:pathLst>
            </a:custGeom>
            <a:noFill/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" name="Rectangle à coins arrondis 1"/>
            <p:cNvSpPr/>
            <p:nvPr/>
          </p:nvSpPr>
          <p:spPr>
            <a:xfrm>
              <a:off x="4847312" y="294109"/>
              <a:ext cx="2497376" cy="696904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fr-FR" sz="2100" b="1" dirty="0">
                  <a:solidFill>
                    <a:schemeClr val="tx1"/>
                  </a:solidFill>
                </a:rPr>
                <a:t>EMIR&amp;A</a:t>
              </a:r>
            </a:p>
          </p:txBody>
        </p:sp>
      </p:grp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3C51067-C806-40A4-87DD-BCCF7CA1F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7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3CEAB9-319E-9AAB-351B-C1FD5D438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36" y="106632"/>
            <a:ext cx="1750303" cy="115227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EB60DB6-077B-A198-999E-E31281B836EE}"/>
              </a:ext>
            </a:extLst>
          </p:cNvPr>
          <p:cNvSpPr txBox="1"/>
          <p:nvPr/>
        </p:nvSpPr>
        <p:spPr>
          <a:xfrm>
            <a:off x="2698040" y="439899"/>
            <a:ext cx="3451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Comment ça fonctionne ?</a:t>
            </a:r>
          </a:p>
        </p:txBody>
      </p:sp>
    </p:spTree>
    <p:extLst>
      <p:ext uri="{BB962C8B-B14F-4D97-AF65-F5344CB8AC3E}">
        <p14:creationId xmlns:p14="http://schemas.microsoft.com/office/powerpoint/2010/main" val="1650382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587688" y="2123754"/>
            <a:ext cx="3107555" cy="14465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Comité de Direction</a:t>
            </a:r>
          </a:p>
          <a:p>
            <a:pPr algn="ctr"/>
            <a:endParaRPr lang="fr-FR" sz="800" b="1" dirty="0"/>
          </a:p>
          <a:p>
            <a:pPr algn="ctr"/>
            <a:r>
              <a:rPr lang="fr-FR" sz="1200" b="1" dirty="0"/>
              <a:t>Directrice </a:t>
            </a:r>
          </a:p>
          <a:p>
            <a:pPr algn="ctr"/>
            <a:r>
              <a:rPr lang="fr-FR" sz="1200" dirty="0"/>
              <a:t>Nathalie Moncoffre (IP2I, Lyon)</a:t>
            </a:r>
          </a:p>
          <a:p>
            <a:pPr algn="ctr"/>
            <a:endParaRPr lang="fr-FR" sz="800" dirty="0"/>
          </a:p>
          <a:p>
            <a:pPr algn="ctr"/>
            <a:r>
              <a:rPr lang="fr-FR" sz="1200" b="1" dirty="0"/>
              <a:t>      Directrices adjointes                              </a:t>
            </a:r>
          </a:p>
          <a:p>
            <a:pPr algn="ctr"/>
            <a:r>
              <a:rPr lang="fr-FR" sz="1200" b="1" dirty="0"/>
              <a:t>  </a:t>
            </a:r>
            <a:r>
              <a:rPr lang="fr-FR" sz="1200" dirty="0"/>
              <a:t>Marie-France Barthe (CEMHTI, Orléans)</a:t>
            </a:r>
          </a:p>
          <a:p>
            <a:pPr algn="ctr"/>
            <a:r>
              <a:rPr lang="fr-FR" sz="1200" dirty="0"/>
              <a:t>      Clara </a:t>
            </a:r>
            <a:r>
              <a:rPr lang="fr-FR" sz="1200" dirty="0" err="1"/>
              <a:t>Grygiel</a:t>
            </a:r>
            <a:r>
              <a:rPr lang="fr-FR" sz="1200" dirty="0"/>
              <a:t> (CIMAP, Caen)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542347" y="2490281"/>
            <a:ext cx="2254592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sz="1200" b="1" dirty="0"/>
              <a:t>Coordonnateur </a:t>
            </a:r>
          </a:p>
          <a:p>
            <a:pPr algn="ctr"/>
            <a:r>
              <a:rPr lang="fr-FR" sz="1200" dirty="0"/>
              <a:t>Cédric Baumier, IJCLab, Orsay</a:t>
            </a:r>
          </a:p>
          <a:p>
            <a:pPr algn="ctr"/>
            <a:r>
              <a:rPr lang="fr-FR" sz="1200" b="1" dirty="0"/>
              <a:t>Webmaster</a:t>
            </a:r>
          </a:p>
          <a:p>
            <a:pPr algn="ctr"/>
            <a:r>
              <a:rPr lang="fr-FR" sz="1200" dirty="0"/>
              <a:t>Sébastien Grégoire, IJCLab, Orsay</a:t>
            </a:r>
          </a:p>
          <a:p>
            <a:pPr algn="ctr"/>
            <a:r>
              <a:rPr lang="fr-FR" sz="1200" b="1" dirty="0">
                <a:solidFill>
                  <a:schemeClr val="tx1"/>
                </a:solidFill>
              </a:rPr>
              <a:t>https://emira.in2p3.fr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260789" y="3969654"/>
            <a:ext cx="4679219" cy="26776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Comité de Coordination</a:t>
            </a:r>
          </a:p>
          <a:p>
            <a:pPr algn="ctr"/>
            <a:endParaRPr lang="fr-FR" sz="1200" b="1" dirty="0"/>
          </a:p>
          <a:p>
            <a:pPr marL="270272" indent="-70247" algn="ctr">
              <a:buFont typeface="Arial" panose="020B0604020202020204" pitchFamily="34" charset="0"/>
              <a:buChar char="•"/>
            </a:pPr>
            <a:r>
              <a:rPr lang="fr-FR" sz="1200" b="1" dirty="0"/>
              <a:t>Comité de Direction - Coordonnateur</a:t>
            </a:r>
          </a:p>
          <a:p>
            <a:pPr marL="270272" indent="-70247" algn="ctr">
              <a:buFont typeface="Arial" panose="020B0604020202020204" pitchFamily="34" charset="0"/>
              <a:buChar char="•"/>
            </a:pPr>
            <a:r>
              <a:rPr lang="fr-FR" sz="1200" b="1" dirty="0"/>
              <a:t>Responsables scientifiques et opérationnels des plateformes </a:t>
            </a:r>
          </a:p>
          <a:p>
            <a:pPr algn="ctr"/>
            <a:r>
              <a:rPr lang="fr-FR" sz="1200" dirty="0"/>
              <a:t>Marie-France Barthe, Thierry Sauvage (CEMHTI, Orléans) </a:t>
            </a:r>
          </a:p>
          <a:p>
            <a:pPr algn="ctr"/>
            <a:r>
              <a:rPr lang="fr-FR" sz="1200" dirty="0"/>
              <a:t>Clara </a:t>
            </a:r>
            <a:r>
              <a:rPr lang="fr-FR" sz="1200" dirty="0" err="1"/>
              <a:t>Grygiel</a:t>
            </a:r>
            <a:r>
              <a:rPr lang="fr-FR" sz="1200" dirty="0"/>
              <a:t>, Frédéric Ropars (CIMAP, Caen)</a:t>
            </a:r>
          </a:p>
          <a:p>
            <a:pPr algn="ctr"/>
            <a:r>
              <a:rPr lang="fr-FR" sz="1200" dirty="0"/>
              <a:t>Stéphanie </a:t>
            </a:r>
            <a:r>
              <a:rPr lang="fr-FR" sz="1200" dirty="0" err="1"/>
              <a:t>Jublot</a:t>
            </a:r>
            <a:r>
              <a:rPr lang="fr-FR" sz="1200" dirty="0"/>
              <a:t>-Leclerc, </a:t>
            </a:r>
            <a:r>
              <a:rPr lang="fr-FR" sz="1200" b="1" dirty="0"/>
              <a:t>Cyril Bachelet</a:t>
            </a:r>
            <a:r>
              <a:rPr lang="fr-FR" sz="1200" dirty="0"/>
              <a:t>, </a:t>
            </a:r>
            <a:r>
              <a:rPr lang="fr-FR" sz="1200" b="1" dirty="0"/>
              <a:t>Isabelle Ribaud   </a:t>
            </a:r>
            <a:r>
              <a:rPr lang="fr-FR" sz="1200" dirty="0"/>
              <a:t>(IJCLab, Orsay)</a:t>
            </a:r>
          </a:p>
          <a:p>
            <a:pPr algn="ctr"/>
            <a:r>
              <a:rPr lang="fr-FR" sz="1200" dirty="0"/>
              <a:t>Sergey  Denisov, </a:t>
            </a:r>
            <a:r>
              <a:rPr lang="fr-FR" sz="1200" b="1" dirty="0"/>
              <a:t>Jean Philippe Larbre </a:t>
            </a:r>
            <a:r>
              <a:rPr lang="fr-FR" sz="1200" dirty="0"/>
              <a:t>(ICP, Orsay)</a:t>
            </a:r>
          </a:p>
          <a:p>
            <a:pPr algn="ctr"/>
            <a:r>
              <a:rPr lang="fr-FR" sz="1200" dirty="0"/>
              <a:t>Antonino Alessi (LSI, Palaiseau)</a:t>
            </a:r>
          </a:p>
          <a:p>
            <a:pPr algn="ctr"/>
            <a:r>
              <a:rPr lang="fr-FR" sz="1200" b="1" dirty="0"/>
              <a:t>Sophie Le Caër</a:t>
            </a:r>
            <a:r>
              <a:rPr lang="fr-FR" sz="1200" dirty="0"/>
              <a:t>, </a:t>
            </a:r>
            <a:r>
              <a:rPr lang="fr-FR" sz="1200" b="1" dirty="0"/>
              <a:t>Jorge Vieira</a:t>
            </a:r>
            <a:r>
              <a:rPr lang="fr-FR" sz="1200" dirty="0"/>
              <a:t>, Hicham Khodja (NIMBE, Saclay)</a:t>
            </a:r>
          </a:p>
          <a:p>
            <a:pPr algn="ctr"/>
            <a:r>
              <a:rPr lang="fr-FR" sz="1200" dirty="0"/>
              <a:t>G. Gutierrez (SRMP, Saclay)</a:t>
            </a:r>
          </a:p>
          <a:p>
            <a:pPr algn="ctr"/>
            <a:r>
              <a:rPr lang="fr-FR" sz="1200" dirty="0"/>
              <a:t>Olivier Tissot (SRMA, Saclay)</a:t>
            </a:r>
          </a:p>
          <a:p>
            <a:pPr algn="ctr"/>
            <a:r>
              <a:rPr lang="fr-FR" sz="1200" dirty="0"/>
              <a:t>Bingbing Xia, Emrick Briand (INSP, Paris) </a:t>
            </a:r>
          </a:p>
          <a:p>
            <a:pPr algn="ctr"/>
            <a:r>
              <a:rPr lang="fr-FR" sz="1200" dirty="0"/>
              <a:t>Stéphanie </a:t>
            </a:r>
            <a:r>
              <a:rPr lang="fr-FR" sz="1200" dirty="0" err="1"/>
              <a:t>Sorieul</a:t>
            </a:r>
            <a:r>
              <a:rPr lang="fr-FR" sz="1200" dirty="0"/>
              <a:t>, Jean Jouve (LP2I, Bordeaux)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83281" y="2833064"/>
            <a:ext cx="2783441" cy="1754326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200" b="1" dirty="0"/>
              <a:t>Comité d’Evaluation/Comité Scientifique</a:t>
            </a:r>
          </a:p>
          <a:p>
            <a:endParaRPr lang="fr-FR" sz="1200" b="1" dirty="0"/>
          </a:p>
          <a:p>
            <a:r>
              <a:rPr lang="fr-FR" sz="1200" b="1" dirty="0"/>
              <a:t>Président : Robin Schäublin</a:t>
            </a:r>
            <a:r>
              <a:rPr lang="fr-FR" sz="1200" dirty="0"/>
              <a:t>, Zürich, CH </a:t>
            </a:r>
            <a:endParaRPr lang="fr-FR" sz="1200" b="1" dirty="0"/>
          </a:p>
          <a:p>
            <a:pPr lvl="0"/>
            <a:r>
              <a:rPr lang="en-GB" sz="1200" dirty="0"/>
              <a:t>Krzysztof Bobrowski, Warsaw, P</a:t>
            </a:r>
            <a:endParaRPr lang="fr-FR" sz="1200" dirty="0"/>
          </a:p>
          <a:p>
            <a:pPr lvl="0"/>
            <a:r>
              <a:rPr lang="fr-FR" sz="1200" b="1" dirty="0"/>
              <a:t>Denis Jalabert</a:t>
            </a:r>
            <a:r>
              <a:rPr lang="fr-FR" sz="1200" dirty="0"/>
              <a:t>, Grenoble, F</a:t>
            </a:r>
          </a:p>
          <a:p>
            <a:pPr lvl="0"/>
            <a:r>
              <a:rPr lang="fr-FR" sz="1200" dirty="0"/>
              <a:t>Katharina Lorenz, Lisbonne, P</a:t>
            </a:r>
          </a:p>
          <a:p>
            <a:pPr lvl="0"/>
            <a:r>
              <a:rPr lang="fr-FR" sz="1200" dirty="0"/>
              <a:t>Shamashis Sengupta, Orsay, F</a:t>
            </a:r>
          </a:p>
          <a:p>
            <a:pPr lvl="0"/>
            <a:r>
              <a:rPr lang="fr-FR" sz="1200" dirty="0"/>
              <a:t>Julien </a:t>
            </a:r>
            <a:r>
              <a:rPr lang="fr-FR" sz="1200" dirty="0" err="1"/>
              <a:t>Colaux</a:t>
            </a:r>
            <a:r>
              <a:rPr lang="fr-FR" sz="1200" dirty="0"/>
              <a:t>, Namur, B</a:t>
            </a:r>
          </a:p>
          <a:p>
            <a:pPr lvl="0"/>
            <a:r>
              <a:rPr lang="en-GB" sz="1200" dirty="0"/>
              <a:t>Thierry Wiss, Karlsruhe, D</a:t>
            </a:r>
            <a:endParaRPr lang="fr-FR" sz="12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9770EB7-C38B-42F2-8482-9EC80E42D02E}"/>
              </a:ext>
            </a:extLst>
          </p:cNvPr>
          <p:cNvSpPr txBox="1"/>
          <p:nvPr/>
        </p:nvSpPr>
        <p:spPr>
          <a:xfrm>
            <a:off x="5212883" y="658042"/>
            <a:ext cx="1801327" cy="96949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Comité de Pilotage</a:t>
            </a:r>
          </a:p>
          <a:p>
            <a:pPr algn="ctr"/>
            <a:endParaRPr lang="fr-FR" sz="900" b="1" dirty="0">
              <a:solidFill>
                <a:schemeClr val="tx1"/>
              </a:solidFill>
            </a:endParaRPr>
          </a:p>
          <a:p>
            <a:pPr algn="ctr"/>
            <a:r>
              <a:rPr lang="fr-FR" sz="1200" dirty="0">
                <a:solidFill>
                  <a:schemeClr val="tx1"/>
                </a:solidFill>
              </a:rPr>
              <a:t>Comité  de Direction</a:t>
            </a:r>
          </a:p>
          <a:p>
            <a:pPr algn="ctr"/>
            <a:r>
              <a:rPr lang="fr-FR" sz="1200" dirty="0">
                <a:solidFill>
                  <a:schemeClr val="tx1"/>
                </a:solidFill>
              </a:rPr>
              <a:t>1 représentant par Tutelle</a:t>
            </a:r>
          </a:p>
          <a:p>
            <a:pPr algn="ctr"/>
            <a:r>
              <a:rPr lang="fr-FR" sz="1200" dirty="0">
                <a:solidFill>
                  <a:schemeClr val="tx1"/>
                </a:solidFill>
              </a:rPr>
              <a:t>Président du CS</a:t>
            </a:r>
            <a:endParaRPr lang="fr-FR" sz="1050" dirty="0">
              <a:solidFill>
                <a:schemeClr val="tx1"/>
              </a:solidFill>
            </a:endParaRPr>
          </a:p>
        </p:txBody>
      </p:sp>
      <p:sp>
        <p:nvSpPr>
          <p:cNvPr id="4" name="Double flèche horizontale 3"/>
          <p:cNvSpPr/>
          <p:nvPr/>
        </p:nvSpPr>
        <p:spPr>
          <a:xfrm>
            <a:off x="3333910" y="2910546"/>
            <a:ext cx="961134" cy="406914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Double flèche horizontale 10"/>
          <p:cNvSpPr/>
          <p:nvPr/>
        </p:nvSpPr>
        <p:spPr>
          <a:xfrm>
            <a:off x="7850716" y="2680468"/>
            <a:ext cx="574350" cy="94525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Double flèche verticale 7"/>
          <p:cNvSpPr/>
          <p:nvPr/>
        </p:nvSpPr>
        <p:spPr>
          <a:xfrm>
            <a:off x="6100851" y="1592840"/>
            <a:ext cx="142366" cy="430927"/>
          </a:xfrm>
          <a:prstGeom prst="up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Double flèche verticale 13"/>
          <p:cNvSpPr/>
          <p:nvPr/>
        </p:nvSpPr>
        <p:spPr>
          <a:xfrm>
            <a:off x="6173237" y="3486879"/>
            <a:ext cx="142366" cy="488562"/>
          </a:xfrm>
          <a:prstGeom prst="up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9A5D424-5535-4293-820D-E480775E3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8</a:t>
            </a:fld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1C62E42-D4C3-47C0-BB2A-77945184E621}"/>
              </a:ext>
            </a:extLst>
          </p:cNvPr>
          <p:cNvSpPr txBox="1"/>
          <p:nvPr/>
        </p:nvSpPr>
        <p:spPr>
          <a:xfrm>
            <a:off x="471943" y="1756191"/>
            <a:ext cx="198638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0066CC"/>
                </a:solidFill>
              </a:rPr>
              <a:t>Evaluation scientifique des </a:t>
            </a:r>
          </a:p>
          <a:p>
            <a:r>
              <a:rPr lang="fr-FR" sz="1200" b="1" dirty="0">
                <a:solidFill>
                  <a:srgbClr val="0066CC"/>
                </a:solidFill>
              </a:rPr>
              <a:t>propositions d’expériences</a:t>
            </a:r>
          </a:p>
          <a:p>
            <a:r>
              <a:rPr lang="fr-FR" sz="1200" b="1" dirty="0">
                <a:solidFill>
                  <a:srgbClr val="0066CC"/>
                </a:solidFill>
              </a:rPr>
              <a:t>Stratégie scientifique </a:t>
            </a:r>
          </a:p>
          <a:p>
            <a:r>
              <a:rPr lang="fr-FR" sz="1200" b="1" dirty="0">
                <a:solidFill>
                  <a:srgbClr val="0066CC"/>
                </a:solidFill>
              </a:rPr>
              <a:t>et technique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C31608E-ABD9-4F08-9A50-A84A5238F770}"/>
              </a:ext>
            </a:extLst>
          </p:cNvPr>
          <p:cNvSpPr txBox="1"/>
          <p:nvPr/>
        </p:nvSpPr>
        <p:spPr>
          <a:xfrm>
            <a:off x="10045290" y="2087862"/>
            <a:ext cx="173785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0066CC"/>
                </a:solidFill>
              </a:rPr>
              <a:t>Gestion du portail web</a:t>
            </a:r>
          </a:p>
          <a:p>
            <a:r>
              <a:rPr lang="fr-FR" sz="1200" b="1" dirty="0">
                <a:solidFill>
                  <a:srgbClr val="0066CC"/>
                </a:solidFill>
              </a:rPr>
              <a:t>Support logistique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10BF425-7405-4FE3-9554-1A2C12DA1269}"/>
              </a:ext>
            </a:extLst>
          </p:cNvPr>
          <p:cNvSpPr txBox="1"/>
          <p:nvPr/>
        </p:nvSpPr>
        <p:spPr>
          <a:xfrm>
            <a:off x="7790583" y="3828350"/>
            <a:ext cx="198638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0066CC"/>
                </a:solidFill>
              </a:rPr>
              <a:t>Gestion opérationnelle du réseau de plateformes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936D0B3-F63C-4AEE-A8B2-C6BB82E354E3}"/>
              </a:ext>
            </a:extLst>
          </p:cNvPr>
          <p:cNvSpPr txBox="1"/>
          <p:nvPr/>
        </p:nvSpPr>
        <p:spPr>
          <a:xfrm>
            <a:off x="6911462" y="408346"/>
            <a:ext cx="278191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0066CC"/>
                </a:solidFill>
              </a:rPr>
              <a:t>Interaction d’EMIR&amp;A avec les tutelles</a:t>
            </a:r>
          </a:p>
          <a:p>
            <a:r>
              <a:rPr lang="fr-FR" sz="1200" b="1" dirty="0">
                <a:solidFill>
                  <a:srgbClr val="0066CC"/>
                </a:solidFill>
              </a:rPr>
              <a:t>Prise de décisions</a:t>
            </a:r>
          </a:p>
          <a:p>
            <a:r>
              <a:rPr lang="fr-FR" sz="1200" b="1" dirty="0">
                <a:solidFill>
                  <a:srgbClr val="0066CC"/>
                </a:solidFill>
              </a:rPr>
              <a:t>Validation des choix budgétaires</a:t>
            </a:r>
          </a:p>
        </p:txBody>
      </p:sp>
      <p:sp>
        <p:nvSpPr>
          <p:cNvPr id="23" name="Double flèche horizontale 3">
            <a:extLst>
              <a:ext uri="{FF2B5EF4-FFF2-40B4-BE49-F238E27FC236}">
                <a16:creationId xmlns:a16="http://schemas.microsoft.com/office/drawing/2014/main" id="{B4F8A8E8-5CA3-4113-A63A-22937CC9A3F0}"/>
              </a:ext>
            </a:extLst>
          </p:cNvPr>
          <p:cNvSpPr/>
          <p:nvPr/>
        </p:nvSpPr>
        <p:spPr>
          <a:xfrm>
            <a:off x="3299655" y="4059182"/>
            <a:ext cx="961134" cy="406914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Double flèche horizontale 10">
            <a:extLst>
              <a:ext uri="{FF2B5EF4-FFF2-40B4-BE49-F238E27FC236}">
                <a16:creationId xmlns:a16="http://schemas.microsoft.com/office/drawing/2014/main" id="{CCC1DEE2-F0A4-4874-8B5F-FB9531687135}"/>
              </a:ext>
            </a:extLst>
          </p:cNvPr>
          <p:cNvSpPr/>
          <p:nvPr/>
        </p:nvSpPr>
        <p:spPr>
          <a:xfrm rot="19631786">
            <a:off x="7996549" y="3483047"/>
            <a:ext cx="574350" cy="94525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D6D1357-B5A6-409B-BEA2-244BA6533BE7}"/>
              </a:ext>
            </a:extLst>
          </p:cNvPr>
          <p:cNvSpPr txBox="1"/>
          <p:nvPr/>
        </p:nvSpPr>
        <p:spPr>
          <a:xfrm>
            <a:off x="8329211" y="1454384"/>
            <a:ext cx="1340432" cy="60016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sz="11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Portail d’accès pour</a:t>
            </a:r>
          </a:p>
          <a:p>
            <a:pPr algn="ctr"/>
            <a:r>
              <a:rPr lang="fr-FR" sz="11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partenaires</a:t>
            </a:r>
          </a:p>
          <a:p>
            <a:pPr algn="ctr"/>
            <a:r>
              <a:rPr lang="fr-FR" sz="11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industriels</a:t>
            </a:r>
            <a:endParaRPr lang="fr-FR" sz="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Double flèche horizontale 10">
            <a:extLst>
              <a:ext uri="{FF2B5EF4-FFF2-40B4-BE49-F238E27FC236}">
                <a16:creationId xmlns:a16="http://schemas.microsoft.com/office/drawing/2014/main" id="{E74B5ADA-074B-4C18-AA2B-004712472365}"/>
              </a:ext>
            </a:extLst>
          </p:cNvPr>
          <p:cNvSpPr/>
          <p:nvPr/>
        </p:nvSpPr>
        <p:spPr>
          <a:xfrm rot="19816782" flipV="1">
            <a:off x="7884489" y="2108084"/>
            <a:ext cx="368432" cy="127680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8799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818038"/>
              </p:ext>
            </p:extLst>
          </p:nvPr>
        </p:nvGraphicFramePr>
        <p:xfrm>
          <a:off x="609508" y="1379871"/>
          <a:ext cx="5656822" cy="4296449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699584">
                  <a:extLst>
                    <a:ext uri="{9D8B030D-6E8A-4147-A177-3AD203B41FA5}">
                      <a16:colId xmlns:a16="http://schemas.microsoft.com/office/drawing/2014/main" val="4283140507"/>
                    </a:ext>
                  </a:extLst>
                </a:gridCol>
                <a:gridCol w="2010063">
                  <a:extLst>
                    <a:ext uri="{9D8B030D-6E8A-4147-A177-3AD203B41FA5}">
                      <a16:colId xmlns:a16="http://schemas.microsoft.com/office/drawing/2014/main" val="2743132408"/>
                    </a:ext>
                  </a:extLst>
                </a:gridCol>
                <a:gridCol w="1947175">
                  <a:extLst>
                    <a:ext uri="{9D8B030D-6E8A-4147-A177-3AD203B41FA5}">
                      <a16:colId xmlns:a16="http://schemas.microsoft.com/office/drawing/2014/main" val="597232203"/>
                    </a:ext>
                  </a:extLst>
                </a:gridCol>
              </a:tblGrid>
              <a:tr h="5211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Plateformes 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Tarifs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Temps de faisceau disponible/an  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373577605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ALIENOR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k€/semaine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effectLst/>
                        </a:rPr>
                        <a:t>Quelques semaines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55908760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CEMHTI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60 €/h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10 semaines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260779782"/>
                  </a:ext>
                </a:extLst>
              </a:tr>
              <a:tr h="383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CIRIL@GANIL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Gratuit pour les académiques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~60 jours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582559609"/>
                  </a:ext>
                </a:extLst>
              </a:tr>
              <a:tr h="3280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err="1">
                          <a:effectLst/>
                        </a:rPr>
                        <a:t>JANNuS</a:t>
                      </a:r>
                      <a:r>
                        <a:rPr lang="fr-FR" sz="1400" dirty="0">
                          <a:effectLst/>
                        </a:rPr>
                        <a:t>-Orsay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2000€/expérience*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5 (+1) semaines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566319237"/>
                  </a:ext>
                </a:extLst>
              </a:tr>
              <a:tr h="383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Microsonde LEEL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Gratuit </a:t>
                      </a:r>
                      <a:r>
                        <a:rPr lang="fr-FR" sz="1400" dirty="0">
                          <a:effectLst/>
                        </a:rPr>
                        <a:t>pour les académiques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semaines</a:t>
                      </a: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632135225"/>
                  </a:ext>
                </a:extLst>
              </a:tr>
              <a:tr h="2246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ANDROMEDE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2000€/expérience*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Quelques semaines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588348607"/>
                  </a:ext>
                </a:extLst>
              </a:tr>
              <a:tr h="383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ELYSE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Gratuit pour les académiques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50 jours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543830263"/>
                  </a:ext>
                </a:extLst>
              </a:tr>
              <a:tr h="2154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SIRIUS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1500 €/jour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50 jours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790007525"/>
                  </a:ext>
                </a:extLst>
              </a:tr>
              <a:tr h="3105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err="1">
                          <a:effectLst/>
                        </a:rPr>
                        <a:t>JANNuS</a:t>
                      </a:r>
                      <a:r>
                        <a:rPr lang="fr-FR" sz="1400" dirty="0">
                          <a:effectLst/>
                        </a:rPr>
                        <a:t>-Saclay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2000€/expérience*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3  semaines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60012571"/>
                  </a:ext>
                </a:extLst>
              </a:tr>
              <a:tr h="2810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HVEM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Gratuit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5 jours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42518220"/>
                  </a:ext>
                </a:extLst>
              </a:tr>
              <a:tr h="2884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SAFIR 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300 €/shift de 4h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Quelques semaines</a:t>
                      </a: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237739805"/>
                  </a:ext>
                </a:extLst>
              </a:tr>
              <a:tr h="2884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754415047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D7C745E9-583C-44C6-B477-FA20243F6921}"/>
              </a:ext>
            </a:extLst>
          </p:cNvPr>
          <p:cNvSpPr txBox="1"/>
          <p:nvPr/>
        </p:nvSpPr>
        <p:spPr>
          <a:xfrm>
            <a:off x="1187731" y="6144763"/>
            <a:ext cx="8992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* 5 jours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8A8B449-DC86-4EEB-830C-20F6F3125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E7C47-0F3D-460A-B4B6-976AA0F7135B}" type="slidenum">
              <a:rPr lang="fr-FR" smtClean="0"/>
              <a:t>9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9FCCCB1-8758-4276-A0CD-269F4C486DA4}"/>
              </a:ext>
            </a:extLst>
          </p:cNvPr>
          <p:cNvSpPr txBox="1"/>
          <p:nvPr/>
        </p:nvSpPr>
        <p:spPr>
          <a:xfrm>
            <a:off x="688041" y="726762"/>
            <a:ext cx="3832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Tarifications actuelles des plateformes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20CE78-8080-A516-67AB-AF47AEE9AB63}"/>
              </a:ext>
            </a:extLst>
          </p:cNvPr>
          <p:cNvSpPr txBox="1"/>
          <p:nvPr/>
        </p:nvSpPr>
        <p:spPr>
          <a:xfrm>
            <a:off x="6580032" y="1243772"/>
            <a:ext cx="500246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Quelques chiffres :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45-50 propositions par an dont une vingtaine </a:t>
            </a:r>
          </a:p>
          <a:p>
            <a:r>
              <a:rPr lang="fr-FR" dirty="0"/>
              <a:t>de propositions internationales : </a:t>
            </a:r>
            <a:r>
              <a:rPr lang="fr-FR" sz="1800" b="1" dirty="0"/>
              <a:t>Allemagne Chine, </a:t>
            </a:r>
          </a:p>
          <a:p>
            <a:r>
              <a:rPr lang="fr-FR" sz="1800" b="1" dirty="0"/>
              <a:t>Espagne, Japon, Pologne, Royaume Uni, USA,… </a:t>
            </a:r>
            <a:endParaRPr lang="fr-FR" dirty="0"/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85 à 90 % de propositions acceptées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+ 15 - 20 propositions au fil de l’eau</a:t>
            </a:r>
          </a:p>
        </p:txBody>
      </p:sp>
    </p:spTree>
    <p:extLst>
      <p:ext uri="{BB962C8B-B14F-4D97-AF65-F5344CB8AC3E}">
        <p14:creationId xmlns:p14="http://schemas.microsoft.com/office/powerpoint/2010/main" val="391621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19595</TotalTime>
  <Words>2481</Words>
  <Application>Microsoft Office PowerPoint</Application>
  <PresentationFormat>Grand écran</PresentationFormat>
  <Paragraphs>459</Paragraphs>
  <Slides>22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0" baseType="lpstr">
      <vt:lpstr>Aptos</vt:lpstr>
      <vt:lpstr>Arial</vt:lpstr>
      <vt:lpstr>Arial Black</vt:lpstr>
      <vt:lpstr>Calibri</vt:lpstr>
      <vt:lpstr>Calibri Light</vt:lpstr>
      <vt:lpstr>IBM Plex Sans SemiBold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L’Exobiologie sur le Pelletron du CEMHTI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 Moncoffre</dc:creator>
  <cp:lastModifiedBy>Nathalie Moncoffre</cp:lastModifiedBy>
  <cp:revision>422</cp:revision>
  <dcterms:created xsi:type="dcterms:W3CDTF">2022-05-20T12:55:08Z</dcterms:created>
  <dcterms:modified xsi:type="dcterms:W3CDTF">2026-03-26T11:52:01Z</dcterms:modified>
</cp:coreProperties>
</file>