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9" r:id="rId2"/>
    <p:sldId id="649" r:id="rId3"/>
    <p:sldId id="650" r:id="rId4"/>
    <p:sldId id="655" r:id="rId5"/>
    <p:sldId id="652" r:id="rId6"/>
    <p:sldId id="656" r:id="rId7"/>
    <p:sldId id="657" r:id="rId8"/>
    <p:sldId id="666" r:id="rId9"/>
    <p:sldId id="658" r:id="rId10"/>
    <p:sldId id="281" r:id="rId11"/>
    <p:sldId id="639" r:id="rId12"/>
    <p:sldId id="660" r:id="rId13"/>
    <p:sldId id="662" r:id="rId14"/>
    <p:sldId id="663" r:id="rId15"/>
    <p:sldId id="647" r:id="rId16"/>
    <p:sldId id="665" r:id="rId17"/>
    <p:sldId id="651" r:id="rId18"/>
    <p:sldId id="653" r:id="rId19"/>
    <p:sldId id="635" r:id="rId20"/>
    <p:sldId id="637" r:id="rId21"/>
    <p:sldId id="638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00"/>
    <a:srgbClr val="0432FF"/>
    <a:srgbClr val="FF9A29"/>
    <a:srgbClr val="FFAC20"/>
    <a:srgbClr val="8F368A"/>
    <a:srgbClr val="EE1A22"/>
    <a:srgbClr val="FFF207"/>
    <a:srgbClr val="050137"/>
    <a:srgbClr val="FF9800"/>
    <a:srgbClr val="EF8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3255" autoAdjust="0"/>
  </p:normalViewPr>
  <p:slideViewPr>
    <p:cSldViewPr snapToGrid="0">
      <p:cViewPr varScale="1">
        <p:scale>
          <a:sx n="110" d="100"/>
          <a:sy n="110" d="100"/>
        </p:scale>
        <p:origin x="2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68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-288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401A5-89A2-DE4E-A7E8-76F7DF4076D7}" type="datetimeFigureOut">
              <a:rPr lang="fr-FR" smtClean="0"/>
              <a:pPr/>
              <a:t>27/03/2026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0C4CC-ED56-4745-8441-14A833FB22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654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0FCED-F223-4B31-93DD-9846C9826285}" type="datetimeFigureOut">
              <a:rPr lang="fr-FR" smtClean="0"/>
              <a:pPr/>
              <a:t>27/03/2026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27C41-B970-468B-A18C-4A18AA2426A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89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0257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630D4-A644-93B3-5E83-E66972D3B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B6CBB1-CE59-C953-8F85-104E599A8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A05E59-8525-515C-CB85-6B04BB8F7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48A9C-F3DC-8C1C-1C01-BA710DA72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030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1FBD8-7A23-A360-D305-45954CA0B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7F1AE8-F417-D7A1-EE25-9FFDB6FB9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2F5144-A423-2113-2558-897B2E723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A1EAC-00E5-E2D0-E851-682FE998B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016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1C4C-A2B2-CE17-9A3C-D1FAFE537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41C388-B0BA-5B49-DED1-FA6050404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7F5B08-980A-AC17-84F1-80008A953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6B88A4-D31C-74C9-C3D9-AF20EEE77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55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CFCA9-D673-D0AA-0927-2D25BC11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23EC93-65EE-1DCD-3514-8A4B48445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95B0AE-1EBD-5322-EFB3-5F4A98946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specifications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B3BE3B-1945-F81C-48AB-BB9818621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252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2C190-F219-7497-F129-9626C113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6A47A7-27F2-3B3E-DB1C-353ACA121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E9ECB9-A23E-5B6D-6B7B-F18E3407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F685C-6EF7-708A-C7B0-BF6692A47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819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80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70C87-3533-D16C-A466-CB9F32F1A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B3E364-823A-CCB9-7503-8E5AE44F7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6CE20E-0091-1AD0-26CD-A3E1A2D34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D0F46-FD3A-D39B-5B37-D4639783C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54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07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91E0-3A49-3766-C95F-865B55E0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B37636-E195-B01F-22DE-FDEE5346B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11D328-B54C-41C7-0D00-EA109C011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1213BE-FE47-3F83-6A17-A2A6A17B7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29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DE1C4-5F5E-CDC8-7BC2-CF484F72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BF741B-BA0A-A9D9-0E22-CFCB14D60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64643E-E43E-D88B-7F52-491AAA27E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7EEA5E-3567-668A-D3C9-D7274724B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07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EB8C-BB72-BD28-6C51-91FFCA42C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F593A9-48D2-6D75-24EB-A9D1786E8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505D27-CC43-2BD9-DC70-DCC90B7C9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E1BA19-6400-CC9B-49AC-293984755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76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F0BF6-B5AA-2B17-C4D6-325F5184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41ECE-FAC1-3FCF-D7CC-69C268E61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48687-6E59-4CD2-E3EF-BF6BB9CB7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6097E-9617-55E9-46B3-D27566723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34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410D-E605-578F-E9E6-204C180A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FF17AF-9B19-C5EE-54B7-DA41E1051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C60B8F-6810-E3A0-A5D3-2DBDE21C0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phase </a:t>
            </a:r>
            <a:r>
              <a:rPr lang="fr-FR" dirty="0" err="1"/>
              <a:t>includes</a:t>
            </a:r>
            <a:r>
              <a:rPr lang="fr-FR" dirty="0"/>
              <a:t> the </a:t>
            </a:r>
            <a:r>
              <a:rPr lang="fr-FR" dirty="0" err="1"/>
              <a:t>development</a:t>
            </a:r>
            <a:r>
              <a:rPr lang="fr-FR" dirty="0"/>
              <a:t> of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C5893D-8DCA-1585-6B3F-8F17F9A49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169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514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8012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666AFE7-C1C7-DBCF-9584-D8F787BFFE3B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1259632" y="6381328"/>
            <a:ext cx="7812360" cy="0"/>
          </a:xfrm>
          <a:prstGeom prst="line">
            <a:avLst/>
          </a:prstGeom>
          <a:ln w="57150" cmpd="sng">
            <a:solidFill>
              <a:srgbClr val="FF9800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B3688DA-B94C-5065-5256-EDFD29E12B90}"/>
              </a:ext>
            </a:extLst>
          </p:cNvPr>
          <p:cNvSpPr txBox="1">
            <a:spLocks/>
          </p:cNvSpPr>
          <p:nvPr userDrawn="1"/>
        </p:nvSpPr>
        <p:spPr>
          <a:xfrm>
            <a:off x="1251992" y="6457746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FR" sz="16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« Accélérateurs, Recherche et Société », 25-27 Mars 2026, Grenoble</a:t>
            </a:r>
            <a:endParaRPr lang="fr-FR" altLang="fr-FR" i="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Minion Pro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5496" y="116632"/>
            <a:ext cx="7416824" cy="576064"/>
          </a:xfrm>
        </p:spPr>
        <p:txBody>
          <a:bodyPr>
            <a:noAutofit/>
          </a:bodyPr>
          <a:lstStyle>
            <a:lvl1pPr algn="l">
              <a:defRPr lang="fr-BE" sz="2800" i="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Minion Pro" pitchFamily="18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32329"/>
            <a:ext cx="8856984" cy="5376991"/>
          </a:xfrm>
          <a:effectLst/>
        </p:spPr>
        <p:txBody>
          <a:bodyPr>
            <a:normAutofit/>
          </a:bodyPr>
          <a:lstStyle>
            <a:lvl1pPr marL="342900" indent="-342900">
              <a:buClr>
                <a:srgbClr val="FF9800"/>
              </a:buClr>
              <a:buSzPct val="100000"/>
              <a:buFont typeface="Wingdings" charset="2"/>
              <a:buChar char="q"/>
              <a:defRPr lang="fr-FR" sz="24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1pPr>
            <a:lvl2pPr marL="742950" indent="-285750">
              <a:buClr>
                <a:srgbClr val="FF9800"/>
              </a:buClr>
              <a:buFont typeface="Wingdings" charset="2"/>
              <a:buChar char="Ø"/>
              <a:defRPr lang="fr-FR" sz="20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2pPr>
            <a:lvl3pPr marL="1143000" indent="-228600">
              <a:buClr>
                <a:srgbClr val="FF9800"/>
              </a:buClr>
              <a:buFont typeface="Wingdings" charset="2"/>
              <a:buChar char="ü"/>
              <a:defRPr lang="fr-FR" sz="18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3pPr>
            <a:lvl4pPr>
              <a:buClr>
                <a:srgbClr val="FF9800"/>
              </a:buClr>
              <a:defRPr lang="fr-FR" sz="16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4pPr>
            <a:lvl5pPr>
              <a:buClr>
                <a:srgbClr val="FF9900"/>
              </a:buClr>
              <a:defRPr lang="fr-FR" sz="16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5pPr>
            <a:lvl6pPr>
              <a:buClr>
                <a:srgbClr val="FF9800"/>
              </a:buClr>
              <a:defRPr lang="fr-BE" sz="1400" i="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Minion Pro" pitchFamily="18" charset="0"/>
              </a:defRPr>
            </a:lvl6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BE" dirty="0"/>
              <a:t>Cinquième niveau</a:t>
            </a:r>
          </a:p>
          <a:p>
            <a:pPr lvl="5"/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8012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1251992" y="6457746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FR" sz="16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« Accélérateurs, Recherche et Société », 25-27 Mars 2026, Grenoble</a:t>
            </a:r>
            <a:endParaRPr lang="fr-FR" altLang="fr-FR" i="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Minion Pro" pitchFamily="18" charset="0"/>
            </a:endParaRPr>
          </a:p>
        </p:txBody>
      </p:sp>
      <p:cxnSp>
        <p:nvCxnSpPr>
          <p:cNvPr id="11" name="Connecteur droit 10"/>
          <p:cNvCxnSpPr>
            <a:cxnSpLocks/>
          </p:cNvCxnSpPr>
          <p:nvPr userDrawn="1"/>
        </p:nvCxnSpPr>
        <p:spPr bwMode="auto">
          <a:xfrm flipH="1">
            <a:off x="1259632" y="6381328"/>
            <a:ext cx="7812360" cy="0"/>
          </a:xfrm>
          <a:prstGeom prst="line">
            <a:avLst/>
          </a:prstGeom>
          <a:ln w="57150" cmpd="sng">
            <a:solidFill>
              <a:srgbClr val="FF9800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5C81D15-7EFC-B82B-4B5E-A04E70275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88462"/>
            <a:ext cx="1097280" cy="750570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7B293A8D-DDE5-8F1F-43F7-A2D5318C568C}"/>
              </a:ext>
            </a:extLst>
          </p:cNvPr>
          <p:cNvSpPr/>
          <p:nvPr userDrawn="1"/>
        </p:nvSpPr>
        <p:spPr>
          <a:xfrm>
            <a:off x="83974" y="80682"/>
            <a:ext cx="7787037" cy="769322"/>
          </a:xfrm>
          <a:custGeom>
            <a:avLst/>
            <a:gdLst>
              <a:gd name="connsiteX0" fmla="*/ 0 w 6152511"/>
              <a:gd name="connsiteY0" fmla="*/ 776745 h 830338"/>
              <a:gd name="connsiteX1" fmla="*/ 3883849 w 6152511"/>
              <a:gd name="connsiteY1" fmla="*/ 764416 h 830338"/>
              <a:gd name="connsiteX2" fmla="*/ 5720972 w 6152511"/>
              <a:gd name="connsiteY2" fmla="*/ 776745 h 830338"/>
              <a:gd name="connsiteX3" fmla="*/ 6090862 w 6152511"/>
              <a:gd name="connsiteY3" fmla="*/ 19 h 830338"/>
              <a:gd name="connsiteX4" fmla="*/ 6152511 w 6152511"/>
              <a:gd name="connsiteY4" fmla="*/ 801403 h 830338"/>
              <a:gd name="connsiteX5" fmla="*/ 6152511 w 6152511"/>
              <a:gd name="connsiteY5" fmla="*/ 801403 h 83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511" h="830338">
                <a:moveTo>
                  <a:pt x="0" y="776745"/>
                </a:moveTo>
                <a:lnTo>
                  <a:pt x="3883849" y="764416"/>
                </a:lnTo>
                <a:cubicBezTo>
                  <a:pt x="4837344" y="764416"/>
                  <a:pt x="5353136" y="904145"/>
                  <a:pt x="5720972" y="776745"/>
                </a:cubicBezTo>
                <a:cubicBezTo>
                  <a:pt x="6088808" y="649345"/>
                  <a:pt x="6018939" y="-4091"/>
                  <a:pt x="6090862" y="19"/>
                </a:cubicBezTo>
                <a:cubicBezTo>
                  <a:pt x="6162785" y="4129"/>
                  <a:pt x="6142236" y="667839"/>
                  <a:pt x="6152511" y="801403"/>
                </a:cubicBezTo>
                <a:lnTo>
                  <a:pt x="6152511" y="801403"/>
                </a:lnTo>
              </a:path>
            </a:pathLst>
          </a:custGeom>
          <a:ln w="57150" cmpd="sng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cKi1ovY3KYXVRhIVR0DMt2x546MTWpuIgPoTdUe4FmKXc5zg/viewform?usp=previe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3F05E8-7AA8-C977-B3A0-4A0EF320D0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43999" cy="6095999"/>
          </a:xfrm>
          <a:prstGeom prst="rect">
            <a:avLst/>
          </a:prstGeom>
          <a:solidFill>
            <a:schemeClr val="bg1">
              <a:alpha val="99000"/>
            </a:schemeClr>
          </a:solidFill>
          <a:effectLst>
            <a:softEdge rad="153392"/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F145477-8FD2-BD23-BA9A-915A69A6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0" smtClean="0"/>
              <a:pPr/>
              <a:t>1</a:t>
            </a:fld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0CE506-E1C0-F33E-6309-2AFB920B84E8}"/>
              </a:ext>
            </a:extLst>
          </p:cNvPr>
          <p:cNvSpPr txBox="1"/>
          <p:nvPr/>
        </p:nvSpPr>
        <p:spPr>
          <a:xfrm>
            <a:off x="251520" y="2780928"/>
            <a:ext cx="8712968" cy="1477328"/>
          </a:xfrm>
          <a:prstGeom prst="rect">
            <a:avLst/>
          </a:prstGeom>
          <a:solidFill>
            <a:srgbClr val="D9D9D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ResPlaNDIR</a:t>
            </a:r>
            <a:br>
              <a:rPr lang="fr-FR" sz="2400" dirty="0"/>
            </a:br>
            <a:r>
              <a:rPr lang="fr-FR" dirty="0"/>
              <a:t>Réseau des plateformes nationales pour la dosimétrie, l’instrumentation et la radiobiologie</a:t>
            </a:r>
            <a:br>
              <a:rPr lang="fr-FR" sz="2400" dirty="0"/>
            </a:br>
            <a:r>
              <a:rPr lang="fr-FR" sz="2400" dirty="0"/>
              <a:t>&amp;</a:t>
            </a:r>
            <a:br>
              <a:rPr lang="fr-FR" sz="2400" dirty="0"/>
            </a:br>
            <a:r>
              <a:rPr lang="fr-FR" sz="2400" dirty="0"/>
              <a:t>Perspectives pour le développement d’une salle de recherche à Caen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66950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29B1A-436F-72E7-6ED2-81CD92CD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E3955-7BF8-0C20-E772-064196A9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C400 @ Caen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7D403-D89D-D210-923C-BDB1EEC7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31"/>
            <a:ext cx="8856984" cy="211418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Proton @ 265 MeV et noyaux avec des rapports Z/A=1/2 à 400 MeV/n (</a:t>
            </a:r>
            <a:r>
              <a:rPr lang="fr-FR" dirty="0" err="1"/>
              <a:t>He,C</a:t>
            </a:r>
            <a:r>
              <a:rPr lang="fr-FR" dirty="0"/>
              <a:t>,..)</a:t>
            </a:r>
          </a:p>
          <a:p>
            <a:pPr lvl="1" algn="just"/>
            <a:r>
              <a:rPr lang="fr-FR" dirty="0"/>
              <a:t>2 salles à faisceau fixe dans des conditions cliniques </a:t>
            </a:r>
          </a:p>
          <a:p>
            <a:pPr lvl="1" algn="just"/>
            <a:r>
              <a:rPr lang="fr-FR" dirty="0"/>
              <a:t>Une salle expérimentale de 300 m</a:t>
            </a:r>
            <a:r>
              <a:rPr lang="fr-FR" baseline="30000" dirty="0"/>
              <a:t>2</a:t>
            </a:r>
            <a:r>
              <a:rPr lang="fr-FR" dirty="0"/>
              <a:t> à équiper</a:t>
            </a:r>
            <a:endParaRPr lang="fr-FR" noProof="0" dirty="0"/>
          </a:p>
          <a:p>
            <a:pPr lvl="2" algn="just"/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93356-7D86-6CC2-9EC8-E4CBF9BC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0" smtClean="0"/>
              <a:pPr/>
              <a:t>10</a:t>
            </a:fld>
            <a:endParaRPr lang="fr-FR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99770C-F97C-1774-AB58-AE74AEE6ED6F}"/>
              </a:ext>
            </a:extLst>
          </p:cNvPr>
          <p:cNvSpPr txBox="1"/>
          <p:nvPr/>
        </p:nvSpPr>
        <p:spPr>
          <a:xfrm>
            <a:off x="1203503" y="247066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F69F96-4E60-FE95-58F2-8E8A9B8E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" y="2863651"/>
            <a:ext cx="5407862" cy="278747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F7BB2CA-524D-B705-5932-C13761C671A5}"/>
              </a:ext>
            </a:extLst>
          </p:cNvPr>
          <p:cNvCxnSpPr>
            <a:cxnSpLocks/>
          </p:cNvCxnSpPr>
          <p:nvPr/>
        </p:nvCxnSpPr>
        <p:spPr>
          <a:xfrm>
            <a:off x="4155840" y="3538048"/>
            <a:ext cx="1292865" cy="566591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5C9BE37-B798-9BC6-F675-1DC692DB3AB2}"/>
              </a:ext>
            </a:extLst>
          </p:cNvPr>
          <p:cNvCxnSpPr>
            <a:cxnSpLocks/>
          </p:cNvCxnSpPr>
          <p:nvPr/>
        </p:nvCxnSpPr>
        <p:spPr>
          <a:xfrm>
            <a:off x="4599015" y="3448291"/>
            <a:ext cx="849690" cy="30293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CDBEF95-C895-4ABB-9A92-F681B127585C}"/>
              </a:ext>
            </a:extLst>
          </p:cNvPr>
          <p:cNvCxnSpPr>
            <a:cxnSpLocks/>
          </p:cNvCxnSpPr>
          <p:nvPr/>
        </p:nvCxnSpPr>
        <p:spPr>
          <a:xfrm flipH="1">
            <a:off x="4155840" y="3448291"/>
            <a:ext cx="443175" cy="89757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46262C3-8093-9DA4-5028-2F63A76AE6CF}"/>
              </a:ext>
            </a:extLst>
          </p:cNvPr>
          <p:cNvCxnSpPr>
            <a:cxnSpLocks/>
          </p:cNvCxnSpPr>
          <p:nvPr/>
        </p:nvCxnSpPr>
        <p:spPr>
          <a:xfrm flipV="1">
            <a:off x="5448705" y="3744691"/>
            <a:ext cx="0" cy="35994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BE1C4-74AE-7F47-1C10-4316B8FEE0EE}"/>
              </a:ext>
            </a:extLst>
          </p:cNvPr>
          <p:cNvSpPr txBox="1"/>
          <p:nvPr/>
        </p:nvSpPr>
        <p:spPr>
          <a:xfrm rot="1242073">
            <a:off x="4331050" y="3581943"/>
            <a:ext cx="138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92D050"/>
                </a:solidFill>
              </a:rPr>
              <a:t>Proteus One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3F8725B-99B0-5752-8208-8D93005E5C86}"/>
              </a:ext>
            </a:extLst>
          </p:cNvPr>
          <p:cNvSpPr/>
          <p:nvPr/>
        </p:nvSpPr>
        <p:spPr>
          <a:xfrm>
            <a:off x="2206624" y="3542321"/>
            <a:ext cx="1335136" cy="970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FB90757-7602-A8B3-077F-D6F7BA2B7109}"/>
              </a:ext>
            </a:extLst>
          </p:cNvPr>
          <p:cNvSpPr/>
          <p:nvPr/>
        </p:nvSpPr>
        <p:spPr>
          <a:xfrm>
            <a:off x="3301633" y="3324613"/>
            <a:ext cx="1335136" cy="970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9F942E6-BF63-9549-314B-CF6D19F778EA}"/>
              </a:ext>
            </a:extLst>
          </p:cNvPr>
          <p:cNvSpPr txBox="1"/>
          <p:nvPr/>
        </p:nvSpPr>
        <p:spPr>
          <a:xfrm>
            <a:off x="1705734" y="2955281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radiobiologie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9AFED68-2CA1-C88C-67AD-BBFC89495608}"/>
              </a:ext>
            </a:extLst>
          </p:cNvPr>
          <p:cNvSpPr txBox="1"/>
          <p:nvPr/>
        </p:nvSpPr>
        <p:spPr>
          <a:xfrm>
            <a:off x="3347074" y="289348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clinique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62069D-7A3A-39F8-A473-9708C1706409}"/>
              </a:ext>
            </a:extLst>
          </p:cNvPr>
          <p:cNvSpPr/>
          <p:nvPr/>
        </p:nvSpPr>
        <p:spPr>
          <a:xfrm>
            <a:off x="196041" y="2839992"/>
            <a:ext cx="1494351" cy="186263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29BA9E-05BB-054C-C701-0614CD60AEEB}"/>
              </a:ext>
            </a:extLst>
          </p:cNvPr>
          <p:cNvSpPr txBox="1"/>
          <p:nvPr/>
        </p:nvSpPr>
        <p:spPr>
          <a:xfrm>
            <a:off x="107504" y="25241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C400</a:t>
            </a:r>
          </a:p>
        </p:txBody>
      </p:sp>
      <p:pic>
        <p:nvPicPr>
          <p:cNvPr id="13" name="Image 1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18F584E-DA67-311D-6C40-4E623D2B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950" y="3212282"/>
            <a:ext cx="3744015" cy="2059839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DE5A7B1-75E5-8500-7FE9-9BD45BE4E006}"/>
              </a:ext>
            </a:extLst>
          </p:cNvPr>
          <p:cNvSpPr/>
          <p:nvPr/>
        </p:nvSpPr>
        <p:spPr>
          <a:xfrm>
            <a:off x="7092532" y="3973148"/>
            <a:ext cx="2008734" cy="1640062"/>
          </a:xfrm>
          <a:prstGeom prst="ellipse">
            <a:avLst/>
          </a:prstGeom>
          <a:noFill/>
          <a:ln>
            <a:solidFill>
              <a:srgbClr val="33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4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3" grpId="0" animBg="1"/>
      <p:bldP spid="24" grpId="0"/>
      <p:bldP spid="25" grpId="0"/>
      <p:bldP spid="6" grpId="1" animBg="1"/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40BE2-C909-A04F-8280-B12AD030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noProof="1"/>
              <a:t>Développement d’une salle de recherche modulaire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C4257C-D8E0-C2A1-2A86-2DD3B296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16" y="894790"/>
            <a:ext cx="8856984" cy="2540047"/>
          </a:xfrm>
        </p:spPr>
        <p:txBody>
          <a:bodyPr>
            <a:normAutofit fontScale="85000" lnSpcReduction="20000"/>
          </a:bodyPr>
          <a:lstStyle/>
          <a:p>
            <a:r>
              <a:rPr lang="fr-FR" noProof="1"/>
              <a:t>Pourquoi? </a:t>
            </a:r>
          </a:p>
          <a:p>
            <a:pPr lvl="1"/>
            <a:r>
              <a:rPr lang="fr-FR" sz="1900" noProof="1"/>
              <a:t>Indépendance vis-à-vis des conditions cliniques</a:t>
            </a:r>
          </a:p>
          <a:p>
            <a:pPr lvl="2"/>
            <a:r>
              <a:rPr lang="fr-FR" sz="1500" noProof="1"/>
              <a:t>Energie, intensité, taille de champ, accessibilité,…</a:t>
            </a:r>
          </a:p>
          <a:p>
            <a:pPr lvl="5"/>
            <a:endParaRPr lang="fr-FR" sz="1300" noProof="1"/>
          </a:p>
          <a:p>
            <a:r>
              <a:rPr lang="fr-FR" sz="2300" noProof="1"/>
              <a:t>Pour qui ?</a:t>
            </a:r>
          </a:p>
          <a:p>
            <a:pPr lvl="1"/>
            <a:r>
              <a:rPr lang="fr-FR" sz="1900" noProof="1"/>
              <a:t>Radiobiologistes  </a:t>
            </a:r>
          </a:p>
          <a:p>
            <a:pPr lvl="5"/>
            <a:endParaRPr lang="fr-FR" sz="1300" noProof="1"/>
          </a:p>
          <a:p>
            <a:r>
              <a:rPr lang="fr-FR" sz="2300" noProof="1"/>
              <a:t>Comment ?</a:t>
            </a:r>
          </a:p>
          <a:p>
            <a:pPr lvl="1"/>
            <a:r>
              <a:rPr lang="fr-FR" dirty="0"/>
              <a:t>Irradiations Passives </a:t>
            </a:r>
          </a:p>
          <a:p>
            <a:pPr lvl="2"/>
            <a:r>
              <a:rPr lang="fr-FR" sz="1500" noProof="1"/>
              <a:t>Débit de dose constant sur la cible (cellule, tumoroïdes, petit animal)</a:t>
            </a:r>
            <a:endParaRPr lang="fr-FR" sz="1700" noProof="1"/>
          </a:p>
          <a:p>
            <a:pPr lvl="2"/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6522A-A793-5C2E-4156-4D4F2252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1" smtClean="0"/>
              <a:pPr/>
              <a:t>11</a:t>
            </a:fld>
            <a:endParaRPr lang="fr-FR" noProof="1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1A2DAE9-A2B4-C76E-5462-96D6FEA126B2}"/>
              </a:ext>
            </a:extLst>
          </p:cNvPr>
          <p:cNvGrpSpPr/>
          <p:nvPr/>
        </p:nvGrpSpPr>
        <p:grpSpPr>
          <a:xfrm>
            <a:off x="1421027" y="3429000"/>
            <a:ext cx="5944796" cy="2223567"/>
            <a:chOff x="753390" y="3425984"/>
            <a:chExt cx="4625393" cy="170005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1AED0F1-EF17-F4B6-9798-987FBF60B50D}"/>
                </a:ext>
              </a:extLst>
            </p:cNvPr>
            <p:cNvGrpSpPr/>
            <p:nvPr/>
          </p:nvGrpSpPr>
          <p:grpSpPr>
            <a:xfrm>
              <a:off x="753390" y="3425984"/>
              <a:ext cx="4625391" cy="1700051"/>
              <a:chOff x="107504" y="3802901"/>
              <a:chExt cx="4625391" cy="1700051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03EADBB8-66DF-741B-AADB-C4C55966806C}"/>
                  </a:ext>
                </a:extLst>
              </p:cNvPr>
              <p:cNvSpPr/>
              <p:nvPr/>
            </p:nvSpPr>
            <p:spPr>
              <a:xfrm rot="16200000">
                <a:off x="2187255" y="3384726"/>
                <a:ext cx="171812" cy="2394089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E5151E-5618-A1FA-F4EB-1932603FAD0A}"/>
                  </a:ext>
                </a:extLst>
              </p:cNvPr>
              <p:cNvSpPr/>
              <p:nvPr/>
            </p:nvSpPr>
            <p:spPr>
              <a:xfrm>
                <a:off x="350049" y="4559140"/>
                <a:ext cx="1307474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035B9442-C87D-9D2E-3AAA-D8DB1E601E41}"/>
                  </a:ext>
                </a:extLst>
              </p:cNvPr>
              <p:cNvCxnSpPr/>
              <p:nvPr/>
            </p:nvCxnSpPr>
            <p:spPr>
              <a:xfrm>
                <a:off x="1657522" y="4385546"/>
                <a:ext cx="0" cy="3929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60F6B2F-DDCA-ADD1-2967-E7092851E971}"/>
                  </a:ext>
                </a:extLst>
              </p:cNvPr>
              <p:cNvGrpSpPr/>
              <p:nvPr/>
            </p:nvGrpSpPr>
            <p:grpSpPr>
              <a:xfrm>
                <a:off x="350049" y="4415125"/>
                <a:ext cx="45719" cy="333750"/>
                <a:chOff x="350049" y="4415125"/>
                <a:chExt cx="45719" cy="33375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07164A7-0029-FE44-F406-2DA9AB7F3F86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BCA710F-FFC8-2955-CCDC-C1F5D1B4F014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0E68F5AF-ACCE-66D2-BB22-BEB062E6E162}"/>
                  </a:ext>
                </a:extLst>
              </p:cNvPr>
              <p:cNvGrpSpPr/>
              <p:nvPr/>
            </p:nvGrpSpPr>
            <p:grpSpPr>
              <a:xfrm>
                <a:off x="1147516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31F24F-C204-6198-DE69-87C2505DBAC6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18035AC-D8ED-9B9B-69B4-861FB4D668B8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F672656-58F9-0894-CE12-AC8A88C9B8C3}"/>
                  </a:ext>
                </a:extLst>
              </p:cNvPr>
              <p:cNvSpPr/>
              <p:nvPr/>
            </p:nvSpPr>
            <p:spPr>
              <a:xfrm>
                <a:off x="455433" y="4487132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44CD398-8C3C-20BF-B2C0-A4F2F2F9716B}"/>
                  </a:ext>
                </a:extLst>
              </p:cNvPr>
              <p:cNvSpPr/>
              <p:nvPr/>
            </p:nvSpPr>
            <p:spPr>
              <a:xfrm>
                <a:off x="455433" y="4627429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0B39E88-8145-23D4-61DD-B0336BEAD4D1}"/>
                  </a:ext>
                </a:extLst>
              </p:cNvPr>
              <p:cNvSpPr txBox="1"/>
              <p:nvPr/>
            </p:nvSpPr>
            <p:spPr>
              <a:xfrm>
                <a:off x="455433" y="4809057"/>
                <a:ext cx="6206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00B050"/>
                    </a:solidFill>
                  </a:rPr>
                  <a:t>Collimator</a:t>
                </a:r>
                <a:endParaRPr lang="fr-FR" sz="8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C0C72CA-A366-1A1C-AB32-5746925E9E80}"/>
                  </a:ext>
                </a:extLst>
              </p:cNvPr>
              <p:cNvSpPr txBox="1"/>
              <p:nvPr/>
            </p:nvSpPr>
            <p:spPr>
              <a:xfrm>
                <a:off x="107504" y="4127672"/>
                <a:ext cx="15376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rgbClr val="FF9A29"/>
                    </a:solidFill>
                  </a:rPr>
                  <a:t>Fast </a:t>
                </a:r>
                <a:r>
                  <a:rPr lang="fr-FR" sz="800" dirty="0" err="1">
                    <a:solidFill>
                      <a:srgbClr val="FF9A29"/>
                    </a:solidFill>
                  </a:rPr>
                  <a:t>electrostatic</a:t>
                </a:r>
                <a:r>
                  <a:rPr lang="fr-FR" sz="800" dirty="0">
                    <a:solidFill>
                      <a:srgbClr val="FF9A29"/>
                    </a:solidFill>
                  </a:rPr>
                  <a:t> Beam Chopper</a:t>
                </a:r>
              </a:p>
            </p:txBody>
          </p:sp>
          <p:sp>
            <p:nvSpPr>
              <p:cNvPr id="19" name="Accolade fermante 18">
                <a:extLst>
                  <a:ext uri="{FF2B5EF4-FFF2-40B4-BE49-F238E27FC236}">
                    <a16:creationId xmlns:a16="http://schemas.microsoft.com/office/drawing/2014/main" id="{B59FE8DD-0861-36BA-7A93-EBBAB8ADF1C9}"/>
                  </a:ext>
                </a:extLst>
              </p:cNvPr>
              <p:cNvSpPr/>
              <p:nvPr/>
            </p:nvSpPr>
            <p:spPr>
              <a:xfrm rot="5400000">
                <a:off x="693765" y="4709842"/>
                <a:ext cx="144018" cy="843186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421EE81-4BF5-D406-3047-6B1FAF0A8117}"/>
                  </a:ext>
                </a:extLst>
              </p:cNvPr>
              <p:cNvSpPr txBox="1"/>
              <p:nvPr/>
            </p:nvSpPr>
            <p:spPr>
              <a:xfrm>
                <a:off x="272613" y="5287508"/>
                <a:ext cx="12073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(High </a:t>
                </a:r>
                <a:r>
                  <a:rPr lang="fr-FR" sz="800" dirty="0" err="1"/>
                  <a:t>energy</a:t>
                </a:r>
                <a:r>
                  <a:rPr lang="fr-FR" sz="800" dirty="0"/>
                  <a:t>) Fast kicker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344DA5C-BE70-8CFA-DBA4-789B01F1901D}"/>
                  </a:ext>
                </a:extLst>
              </p:cNvPr>
              <p:cNvSpPr txBox="1"/>
              <p:nvPr/>
            </p:nvSpPr>
            <p:spPr>
              <a:xfrm>
                <a:off x="1228860" y="4837117"/>
                <a:ext cx="9204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FF0000"/>
                    </a:solidFill>
                  </a:rPr>
                  <a:t>Scattering</a:t>
                </a:r>
                <a:r>
                  <a:rPr lang="fr-FR" sz="800" dirty="0">
                    <a:solidFill>
                      <a:srgbClr val="FF0000"/>
                    </a:solidFill>
                  </a:rPr>
                  <a:t> system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AB725F-D9D9-B47F-B13C-AF65C86E30F6}"/>
                  </a:ext>
                </a:extLst>
              </p:cNvPr>
              <p:cNvSpPr/>
              <p:nvPr/>
            </p:nvSpPr>
            <p:spPr>
              <a:xfrm>
                <a:off x="3382994" y="4362138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E4034CD-BCBA-B869-A487-4DA353EC5F52}"/>
                  </a:ext>
                </a:extLst>
              </p:cNvPr>
              <p:cNvSpPr/>
              <p:nvPr/>
            </p:nvSpPr>
            <p:spPr>
              <a:xfrm>
                <a:off x="3382994" y="4657279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B12A3668-9CF6-6457-FCBD-7C41ABE42E80}"/>
                  </a:ext>
                </a:extLst>
              </p:cNvPr>
              <p:cNvGrpSpPr/>
              <p:nvPr/>
            </p:nvGrpSpPr>
            <p:grpSpPr>
              <a:xfrm>
                <a:off x="1728923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5F1A46D-AFFB-E109-C87C-E3AFFC4C2E0E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F737D28-A177-5C09-ED27-BCCBB4548C36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B760BD-3E4F-4E5C-B869-46B28551CC74}"/>
                  </a:ext>
                </a:extLst>
              </p:cNvPr>
              <p:cNvSpPr/>
              <p:nvPr/>
            </p:nvSpPr>
            <p:spPr>
              <a:xfrm>
                <a:off x="3470206" y="4294938"/>
                <a:ext cx="1262689" cy="5736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B3C8EDF-6D60-56AA-DB7A-6EB13CE14597}"/>
                  </a:ext>
                </a:extLst>
              </p:cNvPr>
              <p:cNvSpPr txBox="1"/>
              <p:nvPr/>
            </p:nvSpPr>
            <p:spPr>
              <a:xfrm>
                <a:off x="3542088" y="3802901"/>
                <a:ext cx="108395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Conformation system</a:t>
                </a:r>
              </a:p>
            </p:txBody>
          </p:sp>
        </p:grp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id="{3EA12433-D24A-FCEB-90E1-05F7780DFB20}"/>
                </a:ext>
              </a:extLst>
            </p:cNvPr>
            <p:cNvSpPr/>
            <p:nvPr/>
          </p:nvSpPr>
          <p:spPr>
            <a:xfrm rot="16200000">
              <a:off x="3153223" y="2930227"/>
              <a:ext cx="142961" cy="16997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A055780-1786-5DF5-EAD7-90421E72B83F}"/>
                </a:ext>
              </a:extLst>
            </p:cNvPr>
            <p:cNvSpPr txBox="1"/>
            <p:nvPr/>
          </p:nvSpPr>
          <p:spPr>
            <a:xfrm>
              <a:off x="2791512" y="3436290"/>
              <a:ext cx="7713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Beam </a:t>
              </a:r>
              <a:r>
                <a:rPr lang="fr-FR" sz="800" dirty="0" err="1"/>
                <a:t>shaping</a:t>
              </a:r>
              <a:endParaRPr lang="fr-FR" sz="800" dirty="0"/>
            </a:p>
          </p:txBody>
        </p:sp>
        <p:sp>
          <p:nvSpPr>
            <p:cNvPr id="38" name="Accolade fermante 37">
              <a:extLst>
                <a:ext uri="{FF2B5EF4-FFF2-40B4-BE49-F238E27FC236}">
                  <a16:creationId xmlns:a16="http://schemas.microsoft.com/office/drawing/2014/main" id="{AC4B4742-BC8D-8202-D043-0E37FD30EA79}"/>
                </a:ext>
              </a:extLst>
            </p:cNvPr>
            <p:cNvSpPr/>
            <p:nvPr/>
          </p:nvSpPr>
          <p:spPr>
            <a:xfrm rot="16200000">
              <a:off x="4679450" y="3152271"/>
              <a:ext cx="135975" cy="12626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1FA5CC4D-BF63-F780-797C-85C3BE46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9"/>
          <a:stretch/>
        </p:blipFill>
        <p:spPr>
          <a:xfrm>
            <a:off x="132275" y="5719108"/>
            <a:ext cx="3318485" cy="5353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0A2583D-EA1E-DCD4-C9A3-D1F8B2608C1E}"/>
              </a:ext>
            </a:extLst>
          </p:cNvPr>
          <p:cNvSpPr txBox="1"/>
          <p:nvPr/>
        </p:nvSpPr>
        <p:spPr>
          <a:xfrm>
            <a:off x="3821773" y="5770702"/>
            <a:ext cx="424103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noProof="1"/>
              <a:t>Modulation temporelle pour les études sur les mécanismes Flash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58CE119-7122-6155-F88A-02A82E08325F}"/>
              </a:ext>
            </a:extLst>
          </p:cNvPr>
          <p:cNvSpPr/>
          <p:nvPr/>
        </p:nvSpPr>
        <p:spPr>
          <a:xfrm>
            <a:off x="1164562" y="3442480"/>
            <a:ext cx="2072559" cy="2276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E09DE14-AC58-191D-0671-102D3B55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25" y="1127321"/>
            <a:ext cx="2670654" cy="20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3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1900-6658-D08C-7F1D-76A68446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F089E-1C7E-B84D-AFDF-6056CC68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noProof="1"/>
              <a:t>Développement d’une salle de recherche modulaire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A59522-40BE-A22C-DC46-C06025C62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16" y="894790"/>
            <a:ext cx="8856984" cy="2540047"/>
          </a:xfrm>
        </p:spPr>
        <p:txBody>
          <a:bodyPr>
            <a:normAutofit fontScale="85000" lnSpcReduction="20000"/>
          </a:bodyPr>
          <a:lstStyle/>
          <a:p>
            <a:r>
              <a:rPr lang="fr-FR" noProof="1"/>
              <a:t>Pourquoi? </a:t>
            </a:r>
          </a:p>
          <a:p>
            <a:pPr lvl="1"/>
            <a:r>
              <a:rPr lang="fr-FR" sz="1900" noProof="1"/>
              <a:t>Indépendance vis-à-vis des conditions cliniques</a:t>
            </a:r>
          </a:p>
          <a:p>
            <a:pPr lvl="2"/>
            <a:r>
              <a:rPr lang="fr-FR" sz="1500" noProof="1"/>
              <a:t>Energie, intensité, taille de champ, accessibilité,…</a:t>
            </a:r>
          </a:p>
          <a:p>
            <a:pPr lvl="5"/>
            <a:endParaRPr lang="fr-FR" sz="1300" noProof="1"/>
          </a:p>
          <a:p>
            <a:r>
              <a:rPr lang="fr-FR" sz="2300" noProof="1"/>
              <a:t>Pour qui ?</a:t>
            </a:r>
          </a:p>
          <a:p>
            <a:pPr lvl="1"/>
            <a:r>
              <a:rPr lang="fr-FR" sz="1900" noProof="1"/>
              <a:t>Radiobiologistes  </a:t>
            </a:r>
          </a:p>
          <a:p>
            <a:pPr lvl="5"/>
            <a:endParaRPr lang="fr-FR" sz="1300" noProof="1"/>
          </a:p>
          <a:p>
            <a:r>
              <a:rPr lang="fr-FR" sz="2300" noProof="1"/>
              <a:t>Comment ?</a:t>
            </a:r>
          </a:p>
          <a:p>
            <a:pPr lvl="1"/>
            <a:r>
              <a:rPr lang="fr-FR" dirty="0"/>
              <a:t>Irradiations Passives </a:t>
            </a:r>
          </a:p>
          <a:p>
            <a:pPr lvl="2"/>
            <a:r>
              <a:rPr lang="fr-FR" sz="1500" noProof="1"/>
              <a:t>Débit de dose constant sur la cible (cellule, tumoroïdes, petit animal)</a:t>
            </a:r>
            <a:endParaRPr lang="fr-FR" sz="1700" noProof="1"/>
          </a:p>
          <a:p>
            <a:pPr lvl="2"/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432F3-CD95-4DEB-EC32-A62FE86F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1" smtClean="0"/>
              <a:pPr/>
              <a:t>12</a:t>
            </a:fld>
            <a:endParaRPr lang="fr-FR" noProof="1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594F997-B25B-6C83-5B3F-8D677C22C111}"/>
              </a:ext>
            </a:extLst>
          </p:cNvPr>
          <p:cNvGrpSpPr/>
          <p:nvPr/>
        </p:nvGrpSpPr>
        <p:grpSpPr>
          <a:xfrm>
            <a:off x="1421027" y="3429000"/>
            <a:ext cx="5944796" cy="2223567"/>
            <a:chOff x="753390" y="3425984"/>
            <a:chExt cx="4625393" cy="170005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44A03235-502F-997A-35A6-67E0A074407E}"/>
                </a:ext>
              </a:extLst>
            </p:cNvPr>
            <p:cNvGrpSpPr/>
            <p:nvPr/>
          </p:nvGrpSpPr>
          <p:grpSpPr>
            <a:xfrm>
              <a:off x="753390" y="3425984"/>
              <a:ext cx="4625391" cy="1700051"/>
              <a:chOff x="107504" y="3802901"/>
              <a:chExt cx="4625391" cy="1700051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251B90D3-2059-8EA6-8EC7-FD261CC6D54E}"/>
                  </a:ext>
                </a:extLst>
              </p:cNvPr>
              <p:cNvSpPr/>
              <p:nvPr/>
            </p:nvSpPr>
            <p:spPr>
              <a:xfrm rot="16200000">
                <a:off x="2187255" y="3384726"/>
                <a:ext cx="171812" cy="2394089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D547D4-09BF-3E15-AD71-B3FD00792BEA}"/>
                  </a:ext>
                </a:extLst>
              </p:cNvPr>
              <p:cNvSpPr/>
              <p:nvPr/>
            </p:nvSpPr>
            <p:spPr>
              <a:xfrm>
                <a:off x="350049" y="4559140"/>
                <a:ext cx="1307474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D8B53005-7F8C-02DD-225D-D354D0B553A2}"/>
                  </a:ext>
                </a:extLst>
              </p:cNvPr>
              <p:cNvCxnSpPr/>
              <p:nvPr/>
            </p:nvCxnSpPr>
            <p:spPr>
              <a:xfrm>
                <a:off x="1657522" y="4385546"/>
                <a:ext cx="0" cy="3929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87611178-130B-FE89-F484-39549D25F4E5}"/>
                  </a:ext>
                </a:extLst>
              </p:cNvPr>
              <p:cNvGrpSpPr/>
              <p:nvPr/>
            </p:nvGrpSpPr>
            <p:grpSpPr>
              <a:xfrm>
                <a:off x="350049" y="4415125"/>
                <a:ext cx="45719" cy="333750"/>
                <a:chOff x="350049" y="4415125"/>
                <a:chExt cx="45719" cy="33375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6EF560-9B46-630C-AB90-8A45950FEB83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2ACF4FE-F8C0-BE77-1982-68665E5EBCDD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D9F4F0AA-2823-56E7-A5B2-C1E8DEC539A0}"/>
                  </a:ext>
                </a:extLst>
              </p:cNvPr>
              <p:cNvGrpSpPr/>
              <p:nvPr/>
            </p:nvGrpSpPr>
            <p:grpSpPr>
              <a:xfrm>
                <a:off x="1147516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608472B-1B1F-9EDC-006B-3CE8BBFD5C34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AA6C6B0-7E32-E570-25F2-564A3593737A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2070BF-5F94-E326-84B3-7D502D2FDCD1}"/>
                  </a:ext>
                </a:extLst>
              </p:cNvPr>
              <p:cNvSpPr/>
              <p:nvPr/>
            </p:nvSpPr>
            <p:spPr>
              <a:xfrm>
                <a:off x="455433" y="4487132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289B500-F847-64EB-ADEF-A8F09E588379}"/>
                  </a:ext>
                </a:extLst>
              </p:cNvPr>
              <p:cNvSpPr/>
              <p:nvPr/>
            </p:nvSpPr>
            <p:spPr>
              <a:xfrm>
                <a:off x="455433" y="4627429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8AEBA92-5729-BDA1-331E-36BA1333806E}"/>
                  </a:ext>
                </a:extLst>
              </p:cNvPr>
              <p:cNvSpPr txBox="1"/>
              <p:nvPr/>
            </p:nvSpPr>
            <p:spPr>
              <a:xfrm>
                <a:off x="455433" y="4809057"/>
                <a:ext cx="6206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00B050"/>
                    </a:solidFill>
                  </a:rPr>
                  <a:t>Collimator</a:t>
                </a:r>
                <a:endParaRPr lang="fr-FR" sz="8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946515C-24E1-1CC6-DF8C-51153623AB19}"/>
                  </a:ext>
                </a:extLst>
              </p:cNvPr>
              <p:cNvSpPr txBox="1"/>
              <p:nvPr/>
            </p:nvSpPr>
            <p:spPr>
              <a:xfrm>
                <a:off x="107504" y="4127672"/>
                <a:ext cx="15376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rgbClr val="FF9A29"/>
                    </a:solidFill>
                  </a:rPr>
                  <a:t>Fast </a:t>
                </a:r>
                <a:r>
                  <a:rPr lang="fr-FR" sz="800" dirty="0" err="1">
                    <a:solidFill>
                      <a:srgbClr val="FF9A29"/>
                    </a:solidFill>
                  </a:rPr>
                  <a:t>electrostatic</a:t>
                </a:r>
                <a:r>
                  <a:rPr lang="fr-FR" sz="800" dirty="0">
                    <a:solidFill>
                      <a:srgbClr val="FF9A29"/>
                    </a:solidFill>
                  </a:rPr>
                  <a:t> Beam Chopper</a:t>
                </a:r>
              </a:p>
            </p:txBody>
          </p:sp>
          <p:sp>
            <p:nvSpPr>
              <p:cNvPr id="19" name="Accolade fermante 18">
                <a:extLst>
                  <a:ext uri="{FF2B5EF4-FFF2-40B4-BE49-F238E27FC236}">
                    <a16:creationId xmlns:a16="http://schemas.microsoft.com/office/drawing/2014/main" id="{F25A3544-D4BD-2E3A-48CD-4A91AF1FBDC2}"/>
                  </a:ext>
                </a:extLst>
              </p:cNvPr>
              <p:cNvSpPr/>
              <p:nvPr/>
            </p:nvSpPr>
            <p:spPr>
              <a:xfrm rot="5400000">
                <a:off x="693765" y="4709842"/>
                <a:ext cx="144018" cy="843186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6B2C239-27EA-58B3-9D58-BC242FD2BC75}"/>
                  </a:ext>
                </a:extLst>
              </p:cNvPr>
              <p:cNvSpPr txBox="1"/>
              <p:nvPr/>
            </p:nvSpPr>
            <p:spPr>
              <a:xfrm>
                <a:off x="272613" y="5287508"/>
                <a:ext cx="12073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(High </a:t>
                </a:r>
                <a:r>
                  <a:rPr lang="fr-FR" sz="800" dirty="0" err="1"/>
                  <a:t>energy</a:t>
                </a:r>
                <a:r>
                  <a:rPr lang="fr-FR" sz="800" dirty="0"/>
                  <a:t>) Fast kicker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17812C3-EA32-FAC1-22D7-00B3A406FBC5}"/>
                  </a:ext>
                </a:extLst>
              </p:cNvPr>
              <p:cNvSpPr txBox="1"/>
              <p:nvPr/>
            </p:nvSpPr>
            <p:spPr>
              <a:xfrm>
                <a:off x="1228860" y="4837117"/>
                <a:ext cx="9204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FF0000"/>
                    </a:solidFill>
                  </a:rPr>
                  <a:t>Scattering</a:t>
                </a:r>
                <a:r>
                  <a:rPr lang="fr-FR" sz="800" dirty="0">
                    <a:solidFill>
                      <a:srgbClr val="FF0000"/>
                    </a:solidFill>
                  </a:rPr>
                  <a:t> system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47E91A6-14D8-902C-48B1-F12B727E86B3}"/>
                  </a:ext>
                </a:extLst>
              </p:cNvPr>
              <p:cNvSpPr/>
              <p:nvPr/>
            </p:nvSpPr>
            <p:spPr>
              <a:xfrm>
                <a:off x="3382994" y="4362138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7882222-8912-B80C-CCE1-D257A86D9967}"/>
                  </a:ext>
                </a:extLst>
              </p:cNvPr>
              <p:cNvSpPr/>
              <p:nvPr/>
            </p:nvSpPr>
            <p:spPr>
              <a:xfrm>
                <a:off x="3382994" y="4657279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206753AE-AF03-15D6-6D14-0BC413019D67}"/>
                  </a:ext>
                </a:extLst>
              </p:cNvPr>
              <p:cNvGrpSpPr/>
              <p:nvPr/>
            </p:nvGrpSpPr>
            <p:grpSpPr>
              <a:xfrm>
                <a:off x="1728923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1721E17-2390-014D-C945-915D0D06406A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3330C80-574F-ADFD-E4BB-02DC0F578DBA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552CDFA-FD93-03DE-F050-16490DBDBB66}"/>
                  </a:ext>
                </a:extLst>
              </p:cNvPr>
              <p:cNvSpPr/>
              <p:nvPr/>
            </p:nvSpPr>
            <p:spPr>
              <a:xfrm>
                <a:off x="3470206" y="4294938"/>
                <a:ext cx="1262689" cy="5736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70CBE2A-8745-D5AD-12D0-36D77EE782CA}"/>
                  </a:ext>
                </a:extLst>
              </p:cNvPr>
              <p:cNvSpPr txBox="1"/>
              <p:nvPr/>
            </p:nvSpPr>
            <p:spPr>
              <a:xfrm>
                <a:off x="3542088" y="3802901"/>
                <a:ext cx="108395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Conformation system</a:t>
                </a:r>
              </a:p>
            </p:txBody>
          </p:sp>
        </p:grp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id="{A73DA3E8-545B-24F0-0B9E-B35759548AFC}"/>
                </a:ext>
              </a:extLst>
            </p:cNvPr>
            <p:cNvSpPr/>
            <p:nvPr/>
          </p:nvSpPr>
          <p:spPr>
            <a:xfrm rot="16200000">
              <a:off x="3153223" y="2930227"/>
              <a:ext cx="142961" cy="16997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724F753-2DBE-8C29-B70C-B2828285C067}"/>
                </a:ext>
              </a:extLst>
            </p:cNvPr>
            <p:cNvSpPr txBox="1"/>
            <p:nvPr/>
          </p:nvSpPr>
          <p:spPr>
            <a:xfrm>
              <a:off x="2791512" y="3436290"/>
              <a:ext cx="7713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Beam </a:t>
              </a:r>
              <a:r>
                <a:rPr lang="fr-FR" sz="800" dirty="0" err="1"/>
                <a:t>shaping</a:t>
              </a:r>
              <a:endParaRPr lang="fr-FR" sz="800" dirty="0"/>
            </a:p>
          </p:txBody>
        </p:sp>
        <p:sp>
          <p:nvSpPr>
            <p:cNvPr id="38" name="Accolade fermante 37">
              <a:extLst>
                <a:ext uri="{FF2B5EF4-FFF2-40B4-BE49-F238E27FC236}">
                  <a16:creationId xmlns:a16="http://schemas.microsoft.com/office/drawing/2014/main" id="{ED556985-47B5-E503-4F61-3D611EA69105}"/>
                </a:ext>
              </a:extLst>
            </p:cNvPr>
            <p:cNvSpPr/>
            <p:nvPr/>
          </p:nvSpPr>
          <p:spPr>
            <a:xfrm rot="16200000">
              <a:off x="4679450" y="3152271"/>
              <a:ext cx="135975" cy="12626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ED067BA-C0F8-E21A-DC69-BABDA2A384E9}"/>
              </a:ext>
            </a:extLst>
          </p:cNvPr>
          <p:cNvSpPr txBox="1"/>
          <p:nvPr/>
        </p:nvSpPr>
        <p:spPr>
          <a:xfrm>
            <a:off x="3821773" y="5770702"/>
            <a:ext cx="297600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noProof="1"/>
              <a:t>Système de diffusion pour les champs larges </a:t>
            </a:r>
          </a:p>
        </p:txBody>
      </p:sp>
      <p:pic>
        <p:nvPicPr>
          <p:cNvPr id="29" name="Picture 2" descr="Investigation the Performance Accuracy of Contoured Dual Ring Double  Scatterer System for Flat Beam Generation at Proton Therapy">
            <a:extLst>
              <a:ext uri="{FF2B5EF4-FFF2-40B4-BE49-F238E27FC236}">
                <a16:creationId xmlns:a16="http://schemas.microsoft.com/office/drawing/2014/main" id="{F15346A5-FC6C-0E01-ECD9-9E7364C3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6" y="984037"/>
            <a:ext cx="2082058" cy="20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5A905824-2F2A-11DF-EC7C-BFE07BBBE62E}"/>
              </a:ext>
            </a:extLst>
          </p:cNvPr>
          <p:cNvSpPr/>
          <p:nvPr/>
        </p:nvSpPr>
        <p:spPr>
          <a:xfrm rot="3082923">
            <a:off x="3553801" y="3111162"/>
            <a:ext cx="1941539" cy="2540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FFF98E3-62A3-3177-E8EE-5D258B07D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630" y="4973619"/>
            <a:ext cx="2030874" cy="13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3236-9CEE-7A02-39EC-519F9177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B383B-AD66-3241-8EB1-EA13B3D6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noProof="1"/>
              <a:t>Développement d’une salle de recherche modulaire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919D33-A0E4-F43F-F3C6-EDE46AFB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16" y="894790"/>
            <a:ext cx="8856984" cy="2540047"/>
          </a:xfrm>
        </p:spPr>
        <p:txBody>
          <a:bodyPr>
            <a:normAutofit fontScale="85000" lnSpcReduction="20000"/>
          </a:bodyPr>
          <a:lstStyle/>
          <a:p>
            <a:r>
              <a:rPr lang="fr-FR" noProof="1"/>
              <a:t>Pourquoi? </a:t>
            </a:r>
          </a:p>
          <a:p>
            <a:pPr lvl="1"/>
            <a:r>
              <a:rPr lang="fr-FR" sz="1900" noProof="1"/>
              <a:t>Indépendance vis-à-vis des conditions cliniques</a:t>
            </a:r>
          </a:p>
          <a:p>
            <a:pPr lvl="2"/>
            <a:r>
              <a:rPr lang="fr-FR" sz="1500" noProof="1"/>
              <a:t>Energie, intensité, taille de champ, accessibilité,…</a:t>
            </a:r>
          </a:p>
          <a:p>
            <a:pPr lvl="5"/>
            <a:endParaRPr lang="fr-FR" sz="1300" noProof="1"/>
          </a:p>
          <a:p>
            <a:r>
              <a:rPr lang="fr-FR" sz="2300" noProof="1"/>
              <a:t>Pour qui ?</a:t>
            </a:r>
          </a:p>
          <a:p>
            <a:pPr lvl="1"/>
            <a:r>
              <a:rPr lang="fr-FR" sz="1900" noProof="1"/>
              <a:t>Radiobiologistes  </a:t>
            </a:r>
          </a:p>
          <a:p>
            <a:pPr lvl="5"/>
            <a:endParaRPr lang="fr-FR" sz="1300" noProof="1"/>
          </a:p>
          <a:p>
            <a:r>
              <a:rPr lang="fr-FR" sz="2300" noProof="1"/>
              <a:t>Comment ?</a:t>
            </a:r>
          </a:p>
          <a:p>
            <a:pPr lvl="1"/>
            <a:r>
              <a:rPr lang="fr-FR" dirty="0"/>
              <a:t>Irradiations Passives </a:t>
            </a:r>
          </a:p>
          <a:p>
            <a:pPr lvl="2"/>
            <a:r>
              <a:rPr lang="fr-FR" sz="1500" noProof="1"/>
              <a:t>Débit de dose constant sur la cible (cellule, tumoroïdes, petit animal)</a:t>
            </a:r>
            <a:endParaRPr lang="fr-FR" sz="1700" noProof="1"/>
          </a:p>
          <a:p>
            <a:pPr lvl="2"/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E0DEFC-DB82-80CD-2802-BEB2E0F4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1" smtClean="0"/>
              <a:pPr/>
              <a:t>13</a:t>
            </a:fld>
            <a:endParaRPr lang="fr-FR" noProof="1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A0309B8-5588-6878-A363-961F9513A5B3}"/>
              </a:ext>
            </a:extLst>
          </p:cNvPr>
          <p:cNvGrpSpPr/>
          <p:nvPr/>
        </p:nvGrpSpPr>
        <p:grpSpPr>
          <a:xfrm>
            <a:off x="1421027" y="3429000"/>
            <a:ext cx="5944796" cy="2223567"/>
            <a:chOff x="753390" y="3425984"/>
            <a:chExt cx="4625393" cy="170005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10D8073E-2D7D-1CA4-08CF-5C8F2FF0E961}"/>
                </a:ext>
              </a:extLst>
            </p:cNvPr>
            <p:cNvGrpSpPr/>
            <p:nvPr/>
          </p:nvGrpSpPr>
          <p:grpSpPr>
            <a:xfrm>
              <a:off x="753390" y="3425984"/>
              <a:ext cx="4625391" cy="1700051"/>
              <a:chOff x="107504" y="3802901"/>
              <a:chExt cx="4625391" cy="1700051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48499E03-4B5E-BAA2-25F8-78169E964C17}"/>
                  </a:ext>
                </a:extLst>
              </p:cNvPr>
              <p:cNvSpPr/>
              <p:nvPr/>
            </p:nvSpPr>
            <p:spPr>
              <a:xfrm rot="16200000">
                <a:off x="2187255" y="3384726"/>
                <a:ext cx="171812" cy="2394089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DABBD7-8F97-1BD3-6EA6-BC8DCFC8E3B4}"/>
                  </a:ext>
                </a:extLst>
              </p:cNvPr>
              <p:cNvSpPr/>
              <p:nvPr/>
            </p:nvSpPr>
            <p:spPr>
              <a:xfrm>
                <a:off x="350049" y="4559140"/>
                <a:ext cx="1307474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6236CB17-DA19-366C-705C-36314E408786}"/>
                  </a:ext>
                </a:extLst>
              </p:cNvPr>
              <p:cNvCxnSpPr/>
              <p:nvPr/>
            </p:nvCxnSpPr>
            <p:spPr>
              <a:xfrm>
                <a:off x="1657522" y="4385546"/>
                <a:ext cx="0" cy="3929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FE2511A6-10C0-8944-5400-E37F2813205B}"/>
                  </a:ext>
                </a:extLst>
              </p:cNvPr>
              <p:cNvGrpSpPr/>
              <p:nvPr/>
            </p:nvGrpSpPr>
            <p:grpSpPr>
              <a:xfrm>
                <a:off x="350049" y="4415125"/>
                <a:ext cx="45719" cy="333750"/>
                <a:chOff x="350049" y="4415125"/>
                <a:chExt cx="45719" cy="33375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B4EA3EE-0C15-ABEA-AC16-F602648FB6B1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37556A1-2BD2-9AF6-2708-4CF023BF8770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A9169557-6ABE-3064-2D08-6D04E4E08A57}"/>
                  </a:ext>
                </a:extLst>
              </p:cNvPr>
              <p:cNvGrpSpPr/>
              <p:nvPr/>
            </p:nvGrpSpPr>
            <p:grpSpPr>
              <a:xfrm>
                <a:off x="1147516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4755D6C-CE38-3504-A08D-BE50C59FCC6E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59F0ABF-AE7F-84E2-94FE-901297233481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6A8E45-DF5A-415B-EE98-538DB5CB7AEE}"/>
                  </a:ext>
                </a:extLst>
              </p:cNvPr>
              <p:cNvSpPr/>
              <p:nvPr/>
            </p:nvSpPr>
            <p:spPr>
              <a:xfrm>
                <a:off x="455433" y="4487132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7607DB-543F-93D9-F6C6-CE49189A01B7}"/>
                  </a:ext>
                </a:extLst>
              </p:cNvPr>
              <p:cNvSpPr/>
              <p:nvPr/>
            </p:nvSpPr>
            <p:spPr>
              <a:xfrm>
                <a:off x="455433" y="4627429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AD389A8-82FC-D82E-30B5-15569401E527}"/>
                  </a:ext>
                </a:extLst>
              </p:cNvPr>
              <p:cNvSpPr txBox="1"/>
              <p:nvPr/>
            </p:nvSpPr>
            <p:spPr>
              <a:xfrm>
                <a:off x="455433" y="4809057"/>
                <a:ext cx="6206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00B050"/>
                    </a:solidFill>
                  </a:rPr>
                  <a:t>Collimator</a:t>
                </a:r>
                <a:endParaRPr lang="fr-FR" sz="8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9914551-B757-1BBC-39C9-4BB279983523}"/>
                  </a:ext>
                </a:extLst>
              </p:cNvPr>
              <p:cNvSpPr txBox="1"/>
              <p:nvPr/>
            </p:nvSpPr>
            <p:spPr>
              <a:xfrm>
                <a:off x="107504" y="4127672"/>
                <a:ext cx="15376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rgbClr val="FF9A29"/>
                    </a:solidFill>
                  </a:rPr>
                  <a:t>Fast </a:t>
                </a:r>
                <a:r>
                  <a:rPr lang="fr-FR" sz="800" dirty="0" err="1">
                    <a:solidFill>
                      <a:srgbClr val="FF9A29"/>
                    </a:solidFill>
                  </a:rPr>
                  <a:t>electrostatic</a:t>
                </a:r>
                <a:r>
                  <a:rPr lang="fr-FR" sz="800" dirty="0">
                    <a:solidFill>
                      <a:srgbClr val="FF9A29"/>
                    </a:solidFill>
                  </a:rPr>
                  <a:t> Beam Chopper</a:t>
                </a:r>
              </a:p>
            </p:txBody>
          </p:sp>
          <p:sp>
            <p:nvSpPr>
              <p:cNvPr id="19" name="Accolade fermante 18">
                <a:extLst>
                  <a:ext uri="{FF2B5EF4-FFF2-40B4-BE49-F238E27FC236}">
                    <a16:creationId xmlns:a16="http://schemas.microsoft.com/office/drawing/2014/main" id="{43CBF400-ED0A-57D7-0AEE-B2AB768FBE62}"/>
                  </a:ext>
                </a:extLst>
              </p:cNvPr>
              <p:cNvSpPr/>
              <p:nvPr/>
            </p:nvSpPr>
            <p:spPr>
              <a:xfrm rot="5400000">
                <a:off x="693765" y="4709842"/>
                <a:ext cx="144018" cy="843186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02D3E4-8306-3B9F-613B-9BAAC41D1045}"/>
                  </a:ext>
                </a:extLst>
              </p:cNvPr>
              <p:cNvSpPr txBox="1"/>
              <p:nvPr/>
            </p:nvSpPr>
            <p:spPr>
              <a:xfrm>
                <a:off x="272613" y="5287508"/>
                <a:ext cx="12073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(High </a:t>
                </a:r>
                <a:r>
                  <a:rPr lang="fr-FR" sz="800" dirty="0" err="1"/>
                  <a:t>energy</a:t>
                </a:r>
                <a:r>
                  <a:rPr lang="fr-FR" sz="800" dirty="0"/>
                  <a:t>) Fast kicker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313BD00-7C91-5290-F214-A84FD2DF2204}"/>
                  </a:ext>
                </a:extLst>
              </p:cNvPr>
              <p:cNvSpPr txBox="1"/>
              <p:nvPr/>
            </p:nvSpPr>
            <p:spPr>
              <a:xfrm>
                <a:off x="1228860" y="4837117"/>
                <a:ext cx="9204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FF0000"/>
                    </a:solidFill>
                  </a:rPr>
                  <a:t>Scattering</a:t>
                </a:r>
                <a:r>
                  <a:rPr lang="fr-FR" sz="800" dirty="0">
                    <a:solidFill>
                      <a:srgbClr val="FF0000"/>
                    </a:solidFill>
                  </a:rPr>
                  <a:t> system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848C0D-85EE-DCDA-801A-A65429E66944}"/>
                  </a:ext>
                </a:extLst>
              </p:cNvPr>
              <p:cNvSpPr/>
              <p:nvPr/>
            </p:nvSpPr>
            <p:spPr>
              <a:xfrm>
                <a:off x="3382994" y="4362138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0C8F70-B0E3-FBC7-162D-1425249D1015}"/>
                  </a:ext>
                </a:extLst>
              </p:cNvPr>
              <p:cNvSpPr/>
              <p:nvPr/>
            </p:nvSpPr>
            <p:spPr>
              <a:xfrm>
                <a:off x="3382994" y="4657279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03E2C6C4-DEE2-3D5B-19F3-434C79820051}"/>
                  </a:ext>
                </a:extLst>
              </p:cNvPr>
              <p:cNvGrpSpPr/>
              <p:nvPr/>
            </p:nvGrpSpPr>
            <p:grpSpPr>
              <a:xfrm>
                <a:off x="1728923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B0A05F6-521B-F6D7-437B-00EB71FD096C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9387DCD-26C4-64F1-AC66-68D43CCC2DA4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9B14E4-5016-9C44-A5FC-029DAE47B51F}"/>
                  </a:ext>
                </a:extLst>
              </p:cNvPr>
              <p:cNvSpPr/>
              <p:nvPr/>
            </p:nvSpPr>
            <p:spPr>
              <a:xfrm>
                <a:off x="3470206" y="4294938"/>
                <a:ext cx="1262689" cy="5736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AF1EDB0-0EDE-8FE9-83B1-5328682B8147}"/>
                  </a:ext>
                </a:extLst>
              </p:cNvPr>
              <p:cNvSpPr txBox="1"/>
              <p:nvPr/>
            </p:nvSpPr>
            <p:spPr>
              <a:xfrm>
                <a:off x="3542088" y="3802901"/>
                <a:ext cx="108395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Conformation system</a:t>
                </a:r>
              </a:p>
            </p:txBody>
          </p:sp>
        </p:grp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id="{FEDFF8DA-CC54-C06B-7104-AB1FD4A3F78C}"/>
                </a:ext>
              </a:extLst>
            </p:cNvPr>
            <p:cNvSpPr/>
            <p:nvPr/>
          </p:nvSpPr>
          <p:spPr>
            <a:xfrm rot="16200000">
              <a:off x="3153223" y="2930227"/>
              <a:ext cx="142961" cy="16997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D92F7B8-47CC-A91D-7C5B-5EF914E1F527}"/>
                </a:ext>
              </a:extLst>
            </p:cNvPr>
            <p:cNvSpPr txBox="1"/>
            <p:nvPr/>
          </p:nvSpPr>
          <p:spPr>
            <a:xfrm>
              <a:off x="2791512" y="3436290"/>
              <a:ext cx="7713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Beam </a:t>
              </a:r>
              <a:r>
                <a:rPr lang="fr-FR" sz="800" dirty="0" err="1"/>
                <a:t>shaping</a:t>
              </a:r>
              <a:endParaRPr lang="fr-FR" sz="800" dirty="0"/>
            </a:p>
          </p:txBody>
        </p:sp>
        <p:sp>
          <p:nvSpPr>
            <p:cNvPr id="38" name="Accolade fermante 37">
              <a:extLst>
                <a:ext uri="{FF2B5EF4-FFF2-40B4-BE49-F238E27FC236}">
                  <a16:creationId xmlns:a16="http://schemas.microsoft.com/office/drawing/2014/main" id="{00683428-F655-0516-9C0B-F8E0D3177FBF}"/>
                </a:ext>
              </a:extLst>
            </p:cNvPr>
            <p:cNvSpPr/>
            <p:nvPr/>
          </p:nvSpPr>
          <p:spPr>
            <a:xfrm rot="16200000">
              <a:off x="4679450" y="3152271"/>
              <a:ext cx="135975" cy="12626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BF085DF-302F-B3EE-6E15-DCA0ED63874B}"/>
              </a:ext>
            </a:extLst>
          </p:cNvPr>
          <p:cNvSpPr txBox="1"/>
          <p:nvPr/>
        </p:nvSpPr>
        <p:spPr>
          <a:xfrm>
            <a:off x="3734494" y="5316879"/>
            <a:ext cx="512248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Dégradateur en énergie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Roue pour les études in vitro en fonction du LET et formation SOBP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Ridge </a:t>
            </a:r>
            <a:r>
              <a:rPr lang="fr-FR" sz="1200" dirty="0" err="1"/>
              <a:t>filter</a:t>
            </a:r>
            <a:r>
              <a:rPr lang="fr-FR" sz="1200" dirty="0"/>
              <a:t> pour les études in vivo  FLASH 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D022CDB-37CA-A6DC-E4E3-EF96F5110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"/>
          <a:stretch/>
        </p:blipFill>
        <p:spPr bwMode="auto">
          <a:xfrm>
            <a:off x="5909964" y="928005"/>
            <a:ext cx="3198540" cy="9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4B6A58A-4DE2-806C-32AC-A51EC1C24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249" y="1924269"/>
            <a:ext cx="3034255" cy="1061699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D9890226-B398-D232-9CB5-E7B53E6B9E28}"/>
              </a:ext>
            </a:extLst>
          </p:cNvPr>
          <p:cNvSpPr/>
          <p:nvPr/>
        </p:nvSpPr>
        <p:spPr>
          <a:xfrm rot="5400000">
            <a:off x="5574885" y="2887969"/>
            <a:ext cx="1822631" cy="268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47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F55F8-19BD-0CDE-4CB3-CDC7916F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6F8361-A36D-6AF2-F5FF-F525DC4F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noProof="1"/>
              <a:t>Développement d’une salle de recherche modulaire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86746E-6684-C63B-03A8-DB37A6554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16" y="894790"/>
            <a:ext cx="8856984" cy="2540047"/>
          </a:xfrm>
        </p:spPr>
        <p:txBody>
          <a:bodyPr>
            <a:normAutofit fontScale="85000" lnSpcReduction="20000"/>
          </a:bodyPr>
          <a:lstStyle/>
          <a:p>
            <a:r>
              <a:rPr lang="fr-FR" noProof="1"/>
              <a:t>Pourquoi? </a:t>
            </a:r>
          </a:p>
          <a:p>
            <a:pPr lvl="1"/>
            <a:r>
              <a:rPr lang="fr-FR" sz="1900" noProof="1"/>
              <a:t>Indépendance vis-à-vis des conditions cliniques</a:t>
            </a:r>
          </a:p>
          <a:p>
            <a:pPr lvl="2"/>
            <a:r>
              <a:rPr lang="fr-FR" sz="1500" noProof="1"/>
              <a:t>Energie, intensité, taille de champ, accessibilité,…</a:t>
            </a:r>
          </a:p>
          <a:p>
            <a:pPr lvl="5"/>
            <a:endParaRPr lang="fr-FR" sz="1300" noProof="1"/>
          </a:p>
          <a:p>
            <a:r>
              <a:rPr lang="fr-FR" sz="2300" noProof="1"/>
              <a:t>Pour qui ?</a:t>
            </a:r>
          </a:p>
          <a:p>
            <a:pPr lvl="1"/>
            <a:r>
              <a:rPr lang="fr-FR" sz="1900" noProof="1"/>
              <a:t>Radiobiologistes  </a:t>
            </a:r>
          </a:p>
          <a:p>
            <a:pPr lvl="5"/>
            <a:endParaRPr lang="fr-FR" sz="1300" noProof="1"/>
          </a:p>
          <a:p>
            <a:r>
              <a:rPr lang="fr-FR" sz="2300" noProof="1"/>
              <a:t>Comment ?</a:t>
            </a:r>
          </a:p>
          <a:p>
            <a:pPr lvl="1"/>
            <a:r>
              <a:rPr lang="fr-FR" dirty="0"/>
              <a:t>Irradiations Passives </a:t>
            </a:r>
          </a:p>
          <a:p>
            <a:pPr lvl="2"/>
            <a:r>
              <a:rPr lang="fr-FR" sz="1500" noProof="1"/>
              <a:t>Débit de dose constant sur la cible (cellule, tumoroïdes, petit animal)</a:t>
            </a:r>
            <a:endParaRPr lang="fr-FR" sz="1700" noProof="1"/>
          </a:p>
          <a:p>
            <a:pPr lvl="2"/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289F8F-6B4E-964A-6AC2-3AE91D3A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1" smtClean="0"/>
              <a:pPr/>
              <a:t>14</a:t>
            </a:fld>
            <a:endParaRPr lang="fr-FR" noProof="1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3E3D49B-E91D-EC77-C93F-146196D95518}"/>
              </a:ext>
            </a:extLst>
          </p:cNvPr>
          <p:cNvGrpSpPr/>
          <p:nvPr/>
        </p:nvGrpSpPr>
        <p:grpSpPr>
          <a:xfrm>
            <a:off x="1421027" y="3429000"/>
            <a:ext cx="5944796" cy="2223567"/>
            <a:chOff x="753390" y="3425984"/>
            <a:chExt cx="4625393" cy="170005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19B09F89-A040-7C70-E314-CBB0AB18524F}"/>
                </a:ext>
              </a:extLst>
            </p:cNvPr>
            <p:cNvGrpSpPr/>
            <p:nvPr/>
          </p:nvGrpSpPr>
          <p:grpSpPr>
            <a:xfrm>
              <a:off x="753390" y="3425984"/>
              <a:ext cx="4625391" cy="1700051"/>
              <a:chOff x="107504" y="3802901"/>
              <a:chExt cx="4625391" cy="1700051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2F059405-6565-BC1B-0430-9B8E2207F730}"/>
                  </a:ext>
                </a:extLst>
              </p:cNvPr>
              <p:cNvSpPr/>
              <p:nvPr/>
            </p:nvSpPr>
            <p:spPr>
              <a:xfrm rot="16200000">
                <a:off x="2187255" y="3384726"/>
                <a:ext cx="171812" cy="2394089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B4D89C-2A7A-1151-33B4-C91E15686B66}"/>
                  </a:ext>
                </a:extLst>
              </p:cNvPr>
              <p:cNvSpPr/>
              <p:nvPr/>
            </p:nvSpPr>
            <p:spPr>
              <a:xfrm>
                <a:off x="350049" y="4559140"/>
                <a:ext cx="1307474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AE6509C-A066-EB9A-DA99-7EF0FBFE6E7A}"/>
                  </a:ext>
                </a:extLst>
              </p:cNvPr>
              <p:cNvCxnSpPr/>
              <p:nvPr/>
            </p:nvCxnSpPr>
            <p:spPr>
              <a:xfrm>
                <a:off x="1657522" y="4385546"/>
                <a:ext cx="0" cy="3929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85BD3F2F-C8FB-AE55-889A-BD5CDB31F8A4}"/>
                  </a:ext>
                </a:extLst>
              </p:cNvPr>
              <p:cNvGrpSpPr/>
              <p:nvPr/>
            </p:nvGrpSpPr>
            <p:grpSpPr>
              <a:xfrm>
                <a:off x="350049" y="4415125"/>
                <a:ext cx="45719" cy="333750"/>
                <a:chOff x="350049" y="4415125"/>
                <a:chExt cx="45719" cy="33375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B488201-F9FF-8D26-5B7F-B776D351A4B7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E490A9-59F6-3EDA-EF00-924ED4C5DD62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498CA1C4-AC22-B4C2-19FB-76944DA11694}"/>
                  </a:ext>
                </a:extLst>
              </p:cNvPr>
              <p:cNvGrpSpPr/>
              <p:nvPr/>
            </p:nvGrpSpPr>
            <p:grpSpPr>
              <a:xfrm>
                <a:off x="1147516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08BEDA5-CFF6-FD44-B611-1FA84E459514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E44F36-572A-A94E-1294-8D7CD423061B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E495B74-264A-2D1E-DFFC-9E94573A0AF7}"/>
                  </a:ext>
                </a:extLst>
              </p:cNvPr>
              <p:cNvSpPr/>
              <p:nvPr/>
            </p:nvSpPr>
            <p:spPr>
              <a:xfrm>
                <a:off x="455433" y="4487132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A8DF8D7-B002-8941-6130-0F12765A03EA}"/>
                  </a:ext>
                </a:extLst>
              </p:cNvPr>
              <p:cNvSpPr/>
              <p:nvPr/>
            </p:nvSpPr>
            <p:spPr>
              <a:xfrm>
                <a:off x="455433" y="4627429"/>
                <a:ext cx="182880" cy="45719"/>
              </a:xfrm>
              <a:prstGeom prst="rect">
                <a:avLst/>
              </a:prstGeom>
              <a:solidFill>
                <a:srgbClr val="FF9A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F6DEE68-1937-3760-28F2-3C074E9C6F75}"/>
                  </a:ext>
                </a:extLst>
              </p:cNvPr>
              <p:cNvSpPr txBox="1"/>
              <p:nvPr/>
            </p:nvSpPr>
            <p:spPr>
              <a:xfrm>
                <a:off x="455433" y="4809057"/>
                <a:ext cx="6206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00B050"/>
                    </a:solidFill>
                  </a:rPr>
                  <a:t>Collimator</a:t>
                </a:r>
                <a:endParaRPr lang="fr-FR" sz="8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13C708A-DFB8-F25D-2B22-7C8D736F2197}"/>
                  </a:ext>
                </a:extLst>
              </p:cNvPr>
              <p:cNvSpPr txBox="1"/>
              <p:nvPr/>
            </p:nvSpPr>
            <p:spPr>
              <a:xfrm>
                <a:off x="107504" y="4127672"/>
                <a:ext cx="15376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rgbClr val="FF9A29"/>
                    </a:solidFill>
                  </a:rPr>
                  <a:t>Fast </a:t>
                </a:r>
                <a:r>
                  <a:rPr lang="fr-FR" sz="800" dirty="0" err="1">
                    <a:solidFill>
                      <a:srgbClr val="FF9A29"/>
                    </a:solidFill>
                  </a:rPr>
                  <a:t>electrostatic</a:t>
                </a:r>
                <a:r>
                  <a:rPr lang="fr-FR" sz="800" dirty="0">
                    <a:solidFill>
                      <a:srgbClr val="FF9A29"/>
                    </a:solidFill>
                  </a:rPr>
                  <a:t> Beam Chopper</a:t>
                </a:r>
              </a:p>
            </p:txBody>
          </p:sp>
          <p:sp>
            <p:nvSpPr>
              <p:cNvPr id="19" name="Accolade fermante 18">
                <a:extLst>
                  <a:ext uri="{FF2B5EF4-FFF2-40B4-BE49-F238E27FC236}">
                    <a16:creationId xmlns:a16="http://schemas.microsoft.com/office/drawing/2014/main" id="{926B8AA2-3CB4-0CBB-C523-2118C805A5DE}"/>
                  </a:ext>
                </a:extLst>
              </p:cNvPr>
              <p:cNvSpPr/>
              <p:nvPr/>
            </p:nvSpPr>
            <p:spPr>
              <a:xfrm rot="5400000">
                <a:off x="693765" y="4709842"/>
                <a:ext cx="144018" cy="843186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AF696D-BB4A-18A7-CEE9-24A5A2312FEE}"/>
                  </a:ext>
                </a:extLst>
              </p:cNvPr>
              <p:cNvSpPr txBox="1"/>
              <p:nvPr/>
            </p:nvSpPr>
            <p:spPr>
              <a:xfrm>
                <a:off x="272613" y="5287508"/>
                <a:ext cx="12073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(High </a:t>
                </a:r>
                <a:r>
                  <a:rPr lang="fr-FR" sz="800" dirty="0" err="1"/>
                  <a:t>energy</a:t>
                </a:r>
                <a:r>
                  <a:rPr lang="fr-FR" sz="800" dirty="0"/>
                  <a:t>) Fast kicker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E851343-750F-8E45-7C98-6A0C3D70153E}"/>
                  </a:ext>
                </a:extLst>
              </p:cNvPr>
              <p:cNvSpPr txBox="1"/>
              <p:nvPr/>
            </p:nvSpPr>
            <p:spPr>
              <a:xfrm>
                <a:off x="1228860" y="4837117"/>
                <a:ext cx="9204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err="1">
                    <a:solidFill>
                      <a:srgbClr val="FF0000"/>
                    </a:solidFill>
                  </a:rPr>
                  <a:t>Scattering</a:t>
                </a:r>
                <a:r>
                  <a:rPr lang="fr-FR" sz="800" dirty="0">
                    <a:solidFill>
                      <a:srgbClr val="FF0000"/>
                    </a:solidFill>
                  </a:rPr>
                  <a:t> system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563AAFA-8DA6-52B1-D795-6FDE417A311B}"/>
                  </a:ext>
                </a:extLst>
              </p:cNvPr>
              <p:cNvSpPr/>
              <p:nvPr/>
            </p:nvSpPr>
            <p:spPr>
              <a:xfrm>
                <a:off x="3382994" y="4362138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36C51C8-5E12-B89A-3755-FC9282272C0B}"/>
                  </a:ext>
                </a:extLst>
              </p:cNvPr>
              <p:cNvSpPr/>
              <p:nvPr/>
            </p:nvSpPr>
            <p:spPr>
              <a:xfrm>
                <a:off x="3382994" y="4657279"/>
                <a:ext cx="45719" cy="1440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017554B2-4384-E319-AE6E-B1B39C6BE899}"/>
                  </a:ext>
                </a:extLst>
              </p:cNvPr>
              <p:cNvGrpSpPr/>
              <p:nvPr/>
            </p:nvGrpSpPr>
            <p:grpSpPr>
              <a:xfrm>
                <a:off x="1728923" y="4415124"/>
                <a:ext cx="45719" cy="333750"/>
                <a:chOff x="350049" y="4415125"/>
                <a:chExt cx="45719" cy="33375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2FBF3E5-1B8F-720B-7EDE-2054A74BE696}"/>
                    </a:ext>
                  </a:extLst>
                </p:cNvPr>
                <p:cNvSpPr/>
                <p:nvPr/>
              </p:nvSpPr>
              <p:spPr>
                <a:xfrm>
                  <a:off x="350049" y="4415125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A999CD2-766D-F0AE-81A8-D386FC1A0BFA}"/>
                    </a:ext>
                  </a:extLst>
                </p:cNvPr>
                <p:cNvSpPr/>
                <p:nvPr/>
              </p:nvSpPr>
              <p:spPr>
                <a:xfrm>
                  <a:off x="350049" y="4604859"/>
                  <a:ext cx="45719" cy="1440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B0068FC-B874-5547-1E94-7BE4783D440C}"/>
                  </a:ext>
                </a:extLst>
              </p:cNvPr>
              <p:cNvSpPr/>
              <p:nvPr/>
            </p:nvSpPr>
            <p:spPr>
              <a:xfrm>
                <a:off x="3470206" y="4294938"/>
                <a:ext cx="1262689" cy="5736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0CCD4D1-546A-DAF1-2C16-0854D53E6E62}"/>
                  </a:ext>
                </a:extLst>
              </p:cNvPr>
              <p:cNvSpPr txBox="1"/>
              <p:nvPr/>
            </p:nvSpPr>
            <p:spPr>
              <a:xfrm>
                <a:off x="3542088" y="3802901"/>
                <a:ext cx="108395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Conformation system</a:t>
                </a:r>
              </a:p>
            </p:txBody>
          </p:sp>
        </p:grp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id="{1F161CF7-12CC-60DD-0D48-E7867BC35AAE}"/>
                </a:ext>
              </a:extLst>
            </p:cNvPr>
            <p:cNvSpPr/>
            <p:nvPr/>
          </p:nvSpPr>
          <p:spPr>
            <a:xfrm rot="16200000">
              <a:off x="3153223" y="2930227"/>
              <a:ext cx="142961" cy="16997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DEF5EFD-3F5F-B367-886D-0BE2E4D41DE8}"/>
                </a:ext>
              </a:extLst>
            </p:cNvPr>
            <p:cNvSpPr txBox="1"/>
            <p:nvPr/>
          </p:nvSpPr>
          <p:spPr>
            <a:xfrm>
              <a:off x="2791512" y="3436290"/>
              <a:ext cx="7713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Beam </a:t>
              </a:r>
              <a:r>
                <a:rPr lang="fr-FR" sz="800" dirty="0" err="1"/>
                <a:t>shaping</a:t>
              </a:r>
              <a:endParaRPr lang="fr-FR" sz="800" dirty="0"/>
            </a:p>
          </p:txBody>
        </p:sp>
        <p:sp>
          <p:nvSpPr>
            <p:cNvPr id="38" name="Accolade fermante 37">
              <a:extLst>
                <a:ext uri="{FF2B5EF4-FFF2-40B4-BE49-F238E27FC236}">
                  <a16:creationId xmlns:a16="http://schemas.microsoft.com/office/drawing/2014/main" id="{D805ABF1-D904-ED53-3B48-3141AA406B93}"/>
                </a:ext>
              </a:extLst>
            </p:cNvPr>
            <p:cNvSpPr/>
            <p:nvPr/>
          </p:nvSpPr>
          <p:spPr>
            <a:xfrm rot="16200000">
              <a:off x="4679450" y="3152271"/>
              <a:ext cx="135975" cy="126269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2EA628E3-2393-2A91-D38B-4644825F3C78}"/>
              </a:ext>
            </a:extLst>
          </p:cNvPr>
          <p:cNvSpPr txBox="1"/>
          <p:nvPr/>
        </p:nvSpPr>
        <p:spPr>
          <a:xfrm>
            <a:off x="3734494" y="5316879"/>
            <a:ext cx="512248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Modulation spatiale pour les études in vitro et in vivo SFRT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857C4FA-45E1-252E-3AE0-520F8784E02C}"/>
              </a:ext>
            </a:extLst>
          </p:cNvPr>
          <p:cNvSpPr/>
          <p:nvPr/>
        </p:nvSpPr>
        <p:spPr>
          <a:xfrm rot="5400000">
            <a:off x="5574885" y="2887969"/>
            <a:ext cx="1822631" cy="268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14C2AB-E0C3-1849-A997-ECFDC224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230" y="2129820"/>
            <a:ext cx="3080656" cy="9424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FC99998-287F-5401-DA70-51CF7EE8F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825" y="987300"/>
            <a:ext cx="1282144" cy="99213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FF2E59E-8CF6-C5B3-3228-3DD621E5C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880" y="930659"/>
            <a:ext cx="1358208" cy="101972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61AA576-5E21-92D5-9DFC-D5582CA1596B}"/>
              </a:ext>
            </a:extLst>
          </p:cNvPr>
          <p:cNvSpPr txBox="1"/>
          <p:nvPr/>
        </p:nvSpPr>
        <p:spPr>
          <a:xfrm>
            <a:off x="7580841" y="3136364"/>
            <a:ext cx="1514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200" dirty="0">
                <a:effectLst/>
                <a:latin typeface="Calibri" panose="020F0502020204030204" pitchFamily="34" charset="0"/>
              </a:rPr>
              <a:t>D. Arous et al., 2023</a:t>
            </a:r>
          </a:p>
        </p:txBody>
      </p:sp>
    </p:spTree>
    <p:extLst>
      <p:ext uri="{BB962C8B-B14F-4D97-AF65-F5344CB8AC3E}">
        <p14:creationId xmlns:p14="http://schemas.microsoft.com/office/powerpoint/2010/main" val="3739462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8338-7684-44C7-F584-3CBD45EA5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A8A41-C051-54C3-D165-7EFA4176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noProof="1">
                <a:solidFill>
                  <a:prstClr val="black"/>
                </a:solidFill>
              </a:rPr>
              <a:t>Développement d’une salle de recherche modulaire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1FFBCA-445D-1864-E8B7-70F5491CC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La conception de la salle doit également prendre en compte les besoins des physiciens, des chimistes...  et des industriels.</a:t>
            </a:r>
          </a:p>
          <a:p>
            <a:pPr lvl="5" algn="just"/>
            <a:endParaRPr lang="fr-FR" dirty="0"/>
          </a:p>
          <a:p>
            <a:pPr lvl="1"/>
            <a:r>
              <a:rPr lang="fr-FR" dirty="0"/>
              <a:t>Mesures fondamentales SE (particules chargées, </a:t>
            </a:r>
            <a:r>
              <a:rPr lang="el-GR" dirty="0"/>
              <a:t>γ, β+, </a:t>
            </a:r>
            <a:r>
              <a:rPr lang="fr-FR" dirty="0"/>
              <a:t>neutrons)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Développements en instrumentation </a:t>
            </a:r>
          </a:p>
          <a:p>
            <a:pPr lvl="2"/>
            <a:r>
              <a:rPr lang="fr-FR" dirty="0"/>
              <a:t>Moniteurs de faisceau, contrôles balistiques, système de dosimétrie pour Flash, Hypo-</a:t>
            </a:r>
            <a:r>
              <a:rPr lang="fr-FR" dirty="0" err="1"/>
              <a:t>fractionation</a:t>
            </a:r>
            <a:r>
              <a:rPr lang="fr-FR" dirty="0"/>
              <a:t>, SFRT,...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Synthèse des radioéléments pour un usage </a:t>
            </a:r>
            <a:r>
              <a:rPr lang="fr-FR" dirty="0" err="1"/>
              <a:t>théranostique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Radiothérapie alpha-vectorisée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Interactions ion-matière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Radiolyse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Qualification et durcissement microélectroniques</a:t>
            </a:r>
          </a:p>
          <a:p>
            <a:pPr lvl="2"/>
            <a:r>
              <a:rPr lang="fr-FR" dirty="0"/>
              <a:t>Aérospatial,….</a:t>
            </a:r>
          </a:p>
          <a:p>
            <a:pPr lvl="5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1609F6-86E6-2E32-8D9D-126FC3E81ED8}"/>
              </a:ext>
            </a:extLst>
          </p:cNvPr>
          <p:cNvSpPr txBox="1"/>
          <p:nvPr/>
        </p:nvSpPr>
        <p:spPr>
          <a:xfrm>
            <a:off x="286101" y="273198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087986CA-B611-382A-AD9A-183526DB05C1}"/>
              </a:ext>
            </a:extLst>
          </p:cNvPr>
          <p:cNvSpPr txBox="1">
            <a:spLocks/>
          </p:cNvSpPr>
          <p:nvPr/>
        </p:nvSpPr>
        <p:spPr>
          <a:xfrm>
            <a:off x="8028384" y="6453336"/>
            <a:ext cx="1080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668DC-857F-487D-BFFA-8C0CA5037977}" type="slidenum">
              <a:rPr lang="fr-FR" noProof="1" smtClean="0"/>
              <a:pPr/>
              <a:t>15</a:t>
            </a:fld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166743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8EF96-C421-A03F-AF7B-2B97F23A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Merci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8A8E2A-4DC9-8A18-2E8E-5BFEB8A7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5358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59F9-026F-91DE-8C12-EABE4E20F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27EAD-91B8-6D79-1469-AE81056E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D3F31-2368-EDFB-950E-24CE9FBEA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Inter-comparaison dosimétrie physique (2024-2025)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Morgane Dos Santos (ASNR)</a:t>
            </a:r>
          </a:p>
          <a:p>
            <a:pPr lvl="2"/>
            <a:endParaRPr lang="fr-FR" dirty="0">
              <a:solidFill>
                <a:srgbClr val="253AE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DD05F-3A89-DC10-8DB9-B876F157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02899F-C517-B326-DD96-0F78582341FC}"/>
              </a:ext>
            </a:extLst>
          </p:cNvPr>
          <p:cNvSpPr txBox="1"/>
          <p:nvPr/>
        </p:nvSpPr>
        <p:spPr>
          <a:xfrm>
            <a:off x="304800" y="2087845"/>
            <a:ext cx="4114800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kern="0" dirty="0"/>
              <a:t>Dosimétrie Alanine : </a:t>
            </a:r>
          </a:p>
          <a:p>
            <a:pPr lvl="1"/>
            <a:r>
              <a:rPr lang="fr-FR" kern="0" dirty="0"/>
              <a:t>Equivalent tissu</a:t>
            </a:r>
          </a:p>
          <a:p>
            <a:pPr lvl="1"/>
            <a:r>
              <a:rPr lang="fr-FR" kern="0" dirty="0"/>
              <a:t>Métrologie (référence dosimétrique)</a:t>
            </a:r>
          </a:p>
          <a:p>
            <a:pPr lvl="1"/>
            <a:r>
              <a:rPr lang="fr-FR" kern="0" dirty="0"/>
              <a:t>Linéarité de la réponse en dose</a:t>
            </a:r>
          </a:p>
          <a:p>
            <a:pPr lvl="1"/>
            <a:r>
              <a:rPr lang="fr-FR" kern="0" dirty="0"/>
              <a:t>Stabilité des radicaux libres</a:t>
            </a:r>
          </a:p>
          <a:p>
            <a:pPr lvl="1"/>
            <a:r>
              <a:rPr lang="fr-FR" kern="0" dirty="0"/>
              <a:t>Incertitude inf. à 4,5% (k=2)</a:t>
            </a:r>
          </a:p>
          <a:p>
            <a:pPr lvl="1"/>
            <a:endParaRPr lang="fr-FR" kern="0" dirty="0"/>
          </a:p>
          <a:p>
            <a:r>
              <a:rPr lang="fr-FR" kern="0" dirty="0"/>
              <a:t>Dimensions : </a:t>
            </a:r>
          </a:p>
          <a:p>
            <a:pPr lvl="1"/>
            <a:r>
              <a:rPr lang="fr-FR" kern="0" dirty="0" err="1">
                <a:latin typeface="+mj-lt"/>
                <a:cs typeface="Arial" panose="020B0604020202020204" pitchFamily="34" charset="0"/>
              </a:rPr>
              <a:t>Ø</a:t>
            </a:r>
            <a:r>
              <a:rPr lang="fr-FR" kern="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kern="0" dirty="0">
                <a:latin typeface="+mj-lt"/>
              </a:rPr>
              <a:t>5 mm, h = 3 mm</a:t>
            </a:r>
          </a:p>
          <a:p>
            <a:pPr lvl="1"/>
            <a:r>
              <a:rPr lang="fr-FR" kern="0" dirty="0" err="1">
                <a:latin typeface="+mj-lt"/>
                <a:cs typeface="Arial" panose="020B0604020202020204" pitchFamily="34" charset="0"/>
              </a:rPr>
              <a:t>Ø</a:t>
            </a:r>
            <a:r>
              <a:rPr lang="fr-FR" kern="0" dirty="0">
                <a:latin typeface="+mj-lt"/>
                <a:cs typeface="Arial" panose="020B0604020202020204" pitchFamily="34" charset="0"/>
              </a:rPr>
              <a:t> 4 </a:t>
            </a:r>
            <a:r>
              <a:rPr lang="fr-FR" kern="0" dirty="0">
                <a:latin typeface="+mj-lt"/>
              </a:rPr>
              <a:t>mm, h = 2 mm</a:t>
            </a:r>
            <a:endParaRPr lang="fr-FR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8BA428-704A-ACCF-FE83-4A62D3FB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3647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3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4A574-2354-EF6B-A63E-151423FA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9EA76-3C14-EDFD-2F2D-8D60EE90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353DDC-D6A7-CA27-35A7-B0D4FF66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Inter-comparaison dosimétrie physique (2024-2025)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Résultats RX</a:t>
            </a: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1"/>
            <a:r>
              <a:rPr lang="fr-FR" dirty="0">
                <a:solidFill>
                  <a:srgbClr val="253AEA"/>
                </a:solidFill>
              </a:rPr>
              <a:t>Résultats hadron</a:t>
            </a:r>
          </a:p>
          <a:p>
            <a:pPr lvl="1"/>
            <a:endParaRPr lang="fr-FR" dirty="0">
              <a:solidFill>
                <a:srgbClr val="253AEA"/>
              </a:solidFill>
            </a:endParaRPr>
          </a:p>
          <a:p>
            <a:pPr lvl="2"/>
            <a:endParaRPr lang="fr-FR" dirty="0">
              <a:solidFill>
                <a:srgbClr val="253AE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6AE23B-84B6-C7C3-44C5-92FAD80C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D96DAD8-720A-8417-C88C-FB82D59E9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2598381" y="1546549"/>
            <a:ext cx="3875230" cy="16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EB327-7186-DFFE-EA58-958FE43D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69" y="932329"/>
            <a:ext cx="1813475" cy="156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0D1F217-5405-1702-82DD-021E4310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84" y="3148343"/>
            <a:ext cx="2998316" cy="16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8E4A2F8-BE92-9311-1CC1-CDA1986CF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2" y="4204309"/>
            <a:ext cx="1525102" cy="17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01C4D6-6FE6-8CB9-61E3-368512746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317" y="4533856"/>
            <a:ext cx="2762003" cy="1747389"/>
          </a:xfrm>
          <a:prstGeom prst="rect">
            <a:avLst/>
          </a:prstGeom>
        </p:spPr>
      </p:pic>
      <p:pic>
        <p:nvPicPr>
          <p:cNvPr id="11" name="1B66B191-9959-4516-9154-B75DB65ABAF2">
            <a:extLst>
              <a:ext uri="{FF2B5EF4-FFF2-40B4-BE49-F238E27FC236}">
                <a16:creationId xmlns:a16="http://schemas.microsoft.com/office/drawing/2014/main" id="{73BDB216-92CD-740F-EE34-A64B664D5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-2967" r="-1535" b="-3626"/>
          <a:stretch>
            <a:fillRect/>
          </a:stretch>
        </p:blipFill>
        <p:spPr bwMode="auto">
          <a:xfrm>
            <a:off x="3286810" y="3270394"/>
            <a:ext cx="1410537" cy="114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0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CC72-6259-A57E-5EF4-0760B0A3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8116EA7-D51D-0587-35A8-87886A2AC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98" y="973175"/>
            <a:ext cx="5546106" cy="19322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694B51-E2F6-B189-6C42-7253914A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 err="1"/>
              <a:t>Status</a:t>
            </a:r>
            <a:r>
              <a:rPr lang="fr-FR" noProof="0" dirty="0"/>
              <a:t> du C400 </a:t>
            </a:r>
            <a:r>
              <a:rPr lang="fr-FR" noProof="0" dirty="0" err="1"/>
              <a:t>status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BB6C6E-BF3C-9AB8-DC4F-DF49F9230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fr-FR" noProof="0" dirty="0"/>
              <a:t>Agenda:</a:t>
            </a:r>
          </a:p>
          <a:p>
            <a:pPr marL="457200" lvl="1" indent="0" algn="just">
              <a:buNone/>
            </a:pPr>
            <a:r>
              <a:rPr lang="fr-FR" dirty="0"/>
              <a:t> </a:t>
            </a:r>
          </a:p>
          <a:p>
            <a:pPr algn="just"/>
            <a:endParaRPr lang="fr-FR" noProof="0" dirty="0"/>
          </a:p>
          <a:p>
            <a:pPr algn="just"/>
            <a:endParaRPr lang="fr-FR" dirty="0"/>
          </a:p>
          <a:p>
            <a:pPr algn="just"/>
            <a:endParaRPr lang="fr-FR" noProof="0" dirty="0"/>
          </a:p>
          <a:p>
            <a:pPr algn="just"/>
            <a:endParaRPr lang="fr-FR" dirty="0"/>
          </a:p>
          <a:p>
            <a:pPr algn="just"/>
            <a:endParaRPr lang="fr-FR" noProof="0" dirty="0"/>
          </a:p>
          <a:p>
            <a:pPr lvl="1" algn="just"/>
            <a:r>
              <a:rPr lang="fr-FR" dirty="0"/>
              <a:t>En cours de refroidissement</a:t>
            </a:r>
          </a:p>
          <a:p>
            <a:pPr lvl="1" algn="just"/>
            <a:r>
              <a:rPr lang="fr-FR" dirty="0"/>
              <a:t>Ensuite: mesure des cartes de champ </a:t>
            </a:r>
          </a:p>
          <a:p>
            <a:pPr lvl="1" algn="just"/>
            <a:r>
              <a:rPr lang="fr-FR" dirty="0" err="1"/>
              <a:t>Premiere</a:t>
            </a:r>
            <a:r>
              <a:rPr lang="fr-FR" dirty="0"/>
              <a:t> extraction avant la fin d’année</a:t>
            </a:r>
          </a:p>
          <a:p>
            <a:pPr lvl="5" algn="just"/>
            <a:endParaRPr lang="fr-FR" noProof="0" dirty="0"/>
          </a:p>
          <a:p>
            <a:pPr algn="just"/>
            <a:r>
              <a:rPr lang="fr-FR" dirty="0"/>
              <a:t>Caractéristiques principales:</a:t>
            </a:r>
          </a:p>
          <a:p>
            <a:pPr lvl="1" algn="just"/>
            <a:r>
              <a:rPr lang="fr-FR" dirty="0"/>
              <a:t>p @ 265 MeV; He, C @ 400 MeV/n</a:t>
            </a:r>
          </a:p>
          <a:p>
            <a:pPr lvl="5" algn="just"/>
            <a:endParaRPr lang="fr-FR" dirty="0"/>
          </a:p>
          <a:p>
            <a:pPr lvl="1" algn="just"/>
            <a:r>
              <a:rPr lang="fr-FR" noProof="0" dirty="0"/>
              <a:t>RF: 75 MHz pour </a:t>
            </a:r>
            <a:r>
              <a:rPr lang="fr-FR" baseline="30000" noProof="0" dirty="0"/>
              <a:t>12</a:t>
            </a:r>
            <a:r>
              <a:rPr lang="fr-FR" noProof="0" dirty="0"/>
              <a:t>C</a:t>
            </a:r>
            <a:r>
              <a:rPr lang="fr-FR" baseline="30000" noProof="0" dirty="0"/>
              <a:t>6+ </a:t>
            </a:r>
            <a:r>
              <a:rPr lang="fr-FR" noProof="0" dirty="0"/>
              <a:t>, 75.6 MHz pour H</a:t>
            </a:r>
            <a:r>
              <a:rPr lang="fr-FR" baseline="30000" noProof="0" dirty="0"/>
              <a:t>2+ </a:t>
            </a:r>
          </a:p>
          <a:p>
            <a:pPr lvl="2" algn="just"/>
            <a:r>
              <a:rPr lang="fr-FR" dirty="0"/>
              <a:t>Faisceau quasi-continue</a:t>
            </a:r>
          </a:p>
          <a:p>
            <a:pPr lvl="2" algn="just"/>
            <a:endParaRPr lang="fr-FR" noProof="0" dirty="0"/>
          </a:p>
          <a:p>
            <a:pPr lvl="1" algn="just"/>
            <a:r>
              <a:rPr lang="fr-FR" noProof="0" dirty="0"/>
              <a:t>L’endroit pour faire des recherches sur l’effet Flash</a:t>
            </a:r>
          </a:p>
          <a:p>
            <a:pPr marL="457200" lvl="1" indent="0" algn="just">
              <a:buNone/>
            </a:pPr>
            <a:r>
              <a:rPr lang="fr-FR" noProof="0" dirty="0"/>
              <a:t> </a:t>
            </a:r>
          </a:p>
          <a:p>
            <a:pPr lvl="1" algn="just"/>
            <a:endParaRPr lang="fr-FR" noProof="0" dirty="0"/>
          </a:p>
          <a:p>
            <a:pPr lvl="2" algn="just"/>
            <a:endParaRPr lang="fr-FR" noProof="0" dirty="0"/>
          </a:p>
          <a:p>
            <a:pPr lvl="2" algn="just"/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759826-F112-05F4-99F4-ED4E83A6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noProof="0" smtClean="0"/>
              <a:pPr/>
              <a:t>19</a:t>
            </a:fld>
            <a:endParaRPr lang="fr-FR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57E96B-BD58-D89D-7FAD-9C4197114B3B}"/>
              </a:ext>
            </a:extLst>
          </p:cNvPr>
          <p:cNvSpPr txBox="1"/>
          <p:nvPr/>
        </p:nvSpPr>
        <p:spPr>
          <a:xfrm rot="19515391">
            <a:off x="-13318" y="1739231"/>
            <a:ext cx="1826548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noProof="0" dirty="0"/>
              <a:t>de </a:t>
            </a:r>
            <a:r>
              <a:rPr lang="fr-FR" sz="1000" dirty="0"/>
              <a:t>V. Letellier (</a:t>
            </a:r>
            <a:r>
              <a:rPr lang="fr-FR" sz="1000" dirty="0" err="1"/>
              <a:t>NHa</a:t>
            </a:r>
            <a:r>
              <a:rPr lang="fr-FR" sz="1000" dirty="0"/>
              <a:t> Head of </a:t>
            </a:r>
            <a:r>
              <a:rPr lang="fr-FR" sz="1000" dirty="0" err="1"/>
              <a:t>Medical</a:t>
            </a:r>
            <a:r>
              <a:rPr lang="fr-FR" sz="1000" dirty="0"/>
              <a:t> </a:t>
            </a:r>
            <a:r>
              <a:rPr lang="fr-FR" sz="1000" dirty="0" err="1"/>
              <a:t>Physics</a:t>
            </a:r>
            <a:r>
              <a:rPr lang="fr-FR" sz="1000" dirty="0"/>
              <a:t>)  March 2025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6395F4C-4DA6-F857-C9F6-A8DE0A55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16" y="2861432"/>
            <a:ext cx="1332992" cy="53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B22BD32-9684-9478-4A10-545496484433}"/>
              </a:ext>
            </a:extLst>
          </p:cNvPr>
          <p:cNvCxnSpPr/>
          <p:nvPr/>
        </p:nvCxnSpPr>
        <p:spPr>
          <a:xfrm flipV="1">
            <a:off x="4784140" y="2759204"/>
            <a:ext cx="0" cy="292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9ACD8C39-6C8C-1B39-D3AA-0BAF46D0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24" y="1146133"/>
            <a:ext cx="2154844" cy="171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99295B3-A1B1-B05C-EEE6-5D40FFAD91B7}"/>
              </a:ext>
            </a:extLst>
          </p:cNvPr>
          <p:cNvSpPr txBox="1"/>
          <p:nvPr/>
        </p:nvSpPr>
        <p:spPr>
          <a:xfrm>
            <a:off x="8070975" y="2584433"/>
            <a:ext cx="9655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Février 2025</a:t>
            </a:r>
          </a:p>
        </p:txBody>
      </p:sp>
      <p:pic>
        <p:nvPicPr>
          <p:cNvPr id="16" name="Image 15" descr="Une image contenant bâtiment, acier, ingénierie, usine&#10;&#10;Le contenu généré par l’IA peut être incorrect.">
            <a:extLst>
              <a:ext uri="{FF2B5EF4-FFF2-40B4-BE49-F238E27FC236}">
                <a16:creationId xmlns:a16="http://schemas.microsoft.com/office/drawing/2014/main" id="{8D6509A6-0B2B-AEE1-98FD-44BDF0FCFE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535" y="3541245"/>
            <a:ext cx="2099961" cy="15749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129E434-48CD-4E07-0EDD-54C226B9F1CC}"/>
              </a:ext>
            </a:extLst>
          </p:cNvPr>
          <p:cNvSpPr txBox="1"/>
          <p:nvPr/>
        </p:nvSpPr>
        <p:spPr>
          <a:xfrm>
            <a:off x="8073199" y="4839217"/>
            <a:ext cx="8504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Mars 2025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841B637-1D61-844E-6925-6B9DB6270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746" y="4754784"/>
            <a:ext cx="1287984" cy="14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F8849-8C95-D360-94C0-ABEE3EAD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B9256-3044-2EB0-2DE2-EB4438B16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Réseau informel créé dans le cadre du GDR MI2B en 2013</a:t>
            </a:r>
          </a:p>
          <a:p>
            <a:pPr lvl="5"/>
            <a:endParaRPr lang="fr-FR" dirty="0"/>
          </a:p>
          <a:p>
            <a:r>
              <a:rPr lang="fr-FR" dirty="0"/>
              <a:t>Regroupe un ensemble de plateformes/équipements pour l’irradiation par RX et particules chargées précliniques et cliniques</a:t>
            </a:r>
          </a:p>
          <a:p>
            <a:pPr lvl="1"/>
            <a:r>
              <a:rPr lang="fr-FR" dirty="0"/>
              <a:t>Physiciens, radiobiologistes, physiciens médicaux</a:t>
            </a:r>
          </a:p>
          <a:p>
            <a:pPr lvl="1"/>
            <a:r>
              <a:rPr lang="fr-FR" dirty="0"/>
              <a:t>Laboratoires académiques et centres hospitaliers</a:t>
            </a:r>
          </a:p>
          <a:p>
            <a:pPr lvl="2"/>
            <a:r>
              <a:rPr lang="fr-FR" dirty="0"/>
              <a:t>CNRS, CEA, ASNR, Universités, CLCC,..</a:t>
            </a:r>
          </a:p>
          <a:p>
            <a:pPr lvl="5"/>
            <a:endParaRPr lang="fr-FR" dirty="0"/>
          </a:p>
          <a:p>
            <a:r>
              <a:rPr lang="fr-FR" dirty="0"/>
              <a:t>But:</a:t>
            </a:r>
          </a:p>
          <a:p>
            <a:pPr lvl="1"/>
            <a:r>
              <a:rPr lang="fr-FR" dirty="0"/>
              <a:t>Permettre des rencontres entre utilisateurs et développeurs</a:t>
            </a:r>
          </a:p>
          <a:p>
            <a:pPr lvl="2"/>
            <a:r>
              <a:rPr lang="fr-FR" dirty="0"/>
              <a:t>Définition des besoins pour le développement des plateformes hadroniques (Biologistes =&gt; Physiciens)</a:t>
            </a:r>
          </a:p>
          <a:p>
            <a:pPr lvl="2"/>
            <a:r>
              <a:rPr lang="fr-FR" dirty="0"/>
              <a:t>Aide à la dosimétrie et aux bonnes pratiques des irradiateurs X commerciaux  (Physiciens =&gt; Biologistes)</a:t>
            </a:r>
          </a:p>
          <a:p>
            <a:pPr lvl="2"/>
            <a:r>
              <a:rPr lang="fr-FR" dirty="0"/>
              <a:t>Recenser les équipements et les besoins</a:t>
            </a:r>
          </a:p>
          <a:p>
            <a:pPr lvl="1"/>
            <a:r>
              <a:rPr lang="fr-FR" dirty="0"/>
              <a:t>Eventuellement développer/utiliser des instruments et des protocoles communs</a:t>
            </a:r>
          </a:p>
          <a:p>
            <a:pPr lvl="1"/>
            <a:r>
              <a:rPr lang="fr-FR" dirty="0"/>
              <a:t>Réaliser des Inter-comparaisons dosimétriques (physique et biologique)</a:t>
            </a:r>
          </a:p>
          <a:p>
            <a:pPr lvl="3"/>
            <a:endParaRPr lang="fr-FR" dirty="0"/>
          </a:p>
          <a:p>
            <a:r>
              <a:rPr lang="fr-FR" dirty="0"/>
              <a:t>Copil:</a:t>
            </a:r>
          </a:p>
          <a:p>
            <a:pPr lvl="1"/>
            <a:r>
              <a:rPr lang="fr-FR" dirty="0"/>
              <a:t>E. Bayart (</a:t>
            </a:r>
            <a:r>
              <a:rPr lang="fr-FR" dirty="0" err="1"/>
              <a:t>Radiotransnet</a:t>
            </a:r>
            <a:r>
              <a:rPr lang="fr-FR" dirty="0"/>
              <a:t>), F. Chevalier (GANIL/CEA), M. Dos Santos (ASNR), C. </a:t>
            </a:r>
            <a:r>
              <a:rPr lang="fr-FR" dirty="0" err="1"/>
              <a:t>Koumeir</a:t>
            </a:r>
            <a:r>
              <a:rPr lang="fr-FR" dirty="0"/>
              <a:t> (</a:t>
            </a:r>
            <a:r>
              <a:rPr lang="fr-FR" dirty="0" err="1"/>
              <a:t>Arronax</a:t>
            </a:r>
            <a:r>
              <a:rPr lang="fr-FR" dirty="0"/>
              <a:t>) ), A. </a:t>
            </a:r>
            <a:r>
              <a:rPr lang="fr-FR" dirty="0" err="1"/>
              <a:t>Leite</a:t>
            </a:r>
            <a:r>
              <a:rPr lang="fr-FR" dirty="0"/>
              <a:t> (CNRS), A. </a:t>
            </a:r>
            <a:r>
              <a:rPr lang="fr-FR" dirty="0" err="1"/>
              <a:t>Patriarca</a:t>
            </a:r>
            <a:r>
              <a:rPr lang="fr-FR" dirty="0"/>
              <a:t> (CPO Curie), M. Rousseau (</a:t>
            </a:r>
            <a:r>
              <a:rPr lang="fr-FR" dirty="0" err="1"/>
              <a:t>UniCaen</a:t>
            </a:r>
            <a:r>
              <a:rPr lang="fr-FR" dirty="0"/>
              <a:t>), M. Vidal (IMPT Nice)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2D411F-71B9-5555-FE05-32230C14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44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636BC-D4D7-4E1E-717E-82F2C893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9B9C02-CAE0-DF24-AF46-77E2EFC6D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AA602-DB07-C52F-C5E4-BA10DB31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6EFA2E3B-B713-F68D-1310-35F21C8C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1" y="1514246"/>
            <a:ext cx="8824075" cy="45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88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950A03-334F-1EAA-27EC-80C6FF5B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3C4941-2880-65FF-EDEC-6E9A22EA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7511"/>
            <a:ext cx="91440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5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31CFE-B901-F143-C8D6-0CE24EBC1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65DC8-8346-514F-5942-55F415FA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AB9927-9F02-35F7-9243-423F2784D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Organisation de réunions et ateliers :</a:t>
            </a:r>
          </a:p>
          <a:p>
            <a:pPr lvl="1"/>
            <a:r>
              <a:rPr lang="fr-FR" dirty="0"/>
              <a:t>Comparaison dosimétrique des générateurs de rayons X, Orsay, 2013
Plateformes d’irradiation à haute TEL (TEL), Orsay, 2013
WS </a:t>
            </a:r>
            <a:r>
              <a:rPr lang="fr-FR" dirty="0" err="1"/>
              <a:t>ResPlaNDIR</a:t>
            </a:r>
            <a:r>
              <a:rPr lang="fr-FR" dirty="0"/>
              <a:t> =&gt; Début du projet </a:t>
            </a:r>
            <a:r>
              <a:rPr lang="fr-FR" dirty="0" err="1"/>
              <a:t>PRECy</a:t>
            </a:r>
            <a:r>
              <a:rPr lang="fr-FR" dirty="0"/>
              <a:t>, Strasbourg, novembre 2014
Journées de radiobiologie, Lyon, octobre 2017
Plateformes à rayons X, Dijon, 2018
Journées </a:t>
            </a:r>
            <a:r>
              <a:rPr lang="fr-FR" dirty="0" err="1"/>
              <a:t>ResPlaNDIR</a:t>
            </a:r>
            <a:r>
              <a:rPr lang="fr-FR" dirty="0"/>
              <a:t>, Dijon, mars 2019</a:t>
            </a:r>
          </a:p>
          <a:p>
            <a:pPr lvl="1"/>
            <a:r>
              <a:rPr lang="fr-FR" dirty="0"/>
              <a:t>Journées </a:t>
            </a:r>
            <a:r>
              <a:rPr lang="fr-FR" dirty="0" err="1"/>
              <a:t>ResPlaNDIR</a:t>
            </a:r>
            <a:r>
              <a:rPr lang="fr-FR" dirty="0"/>
              <a:t>, Strasbourg, mars 2023</a:t>
            </a:r>
          </a:p>
          <a:p>
            <a:pPr lvl="1"/>
            <a:r>
              <a:rPr lang="fr-FR" dirty="0"/>
              <a:t>Session  </a:t>
            </a:r>
            <a:r>
              <a:rPr lang="fr-FR" dirty="0" err="1"/>
              <a:t>ResPlaNDIR</a:t>
            </a:r>
            <a:r>
              <a:rPr lang="fr-FR" dirty="0"/>
              <a:t> au Congrès de la SFBR, Porquerolles, Novembre 2024</a:t>
            </a:r>
          </a:p>
          <a:p>
            <a:pPr lvl="2"/>
            <a:endParaRPr lang="fr-FR" dirty="0"/>
          </a:p>
          <a:p>
            <a:r>
              <a:rPr lang="fr-FR" dirty="0"/>
              <a:t>Travaux en cours:</a:t>
            </a:r>
          </a:p>
          <a:p>
            <a:pPr lvl="1"/>
            <a:r>
              <a:rPr lang="fr-FR" dirty="0"/>
              <a:t>Recensement des plateformes en vue de la création d’un site dédie:</a:t>
            </a:r>
          </a:p>
          <a:p>
            <a:pPr lvl="2"/>
            <a:r>
              <a:rPr lang="fr-F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https://docs.google.com/forms/d/e/1FAIpQLScKi1ovY3KYXVRhIVR0DMt2x546MTWpuIgPoTdUe4FmKXc5zg/viewform?usp=preview</a:t>
            </a:r>
            <a:endParaRPr lang="fr-FR" dirty="0"/>
          </a:p>
          <a:p>
            <a:pPr lvl="3"/>
            <a:r>
              <a:rPr lang="fr-FR" dirty="0"/>
              <a:t>Caractéristiques des accélérateurs ?</a:t>
            </a:r>
          </a:p>
          <a:p>
            <a:pPr lvl="3"/>
            <a:r>
              <a:rPr lang="fr-FR" dirty="0"/>
              <a:t>Equipements monitorage faisceau ?</a:t>
            </a:r>
          </a:p>
          <a:p>
            <a:pPr lvl="3"/>
            <a:r>
              <a:rPr lang="fr-FR" dirty="0"/>
              <a:t>Equipements pour la dosimétrie ?</a:t>
            </a:r>
          </a:p>
          <a:p>
            <a:pPr lvl="3"/>
            <a:r>
              <a:rPr lang="fr-FR" dirty="0"/>
              <a:t>Setup expérimental ?</a:t>
            </a:r>
          </a:p>
          <a:p>
            <a:pPr lvl="3"/>
            <a:r>
              <a:rPr lang="fr-FR" dirty="0"/>
              <a:t>Irradiations In vivo, in vitro et de matières inertes?</a:t>
            </a:r>
          </a:p>
          <a:p>
            <a:pPr lvl="3"/>
            <a:r>
              <a:rPr lang="fr-FR" dirty="0"/>
              <a:t>Présence d’un laboratoire de biologie et d’une animalerie ?</a:t>
            </a:r>
          </a:p>
          <a:p>
            <a:pPr lvl="3"/>
            <a:r>
              <a:rPr lang="fr-FR" dirty="0"/>
              <a:t>Simulation  Monte Carlo ?</a:t>
            </a:r>
          </a:p>
          <a:p>
            <a:pPr lvl="1"/>
            <a:r>
              <a:rPr lang="fr-FR" dirty="0" err="1"/>
              <a:t>Intercomparaison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A777FC-3932-3E35-047C-B972C1B2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83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91906-C025-DF9E-2F62-C87C1DE7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1C51B33-BB8A-B556-9849-F8A41D53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71817" y="4394709"/>
            <a:ext cx="3122503" cy="19640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9D8AA9-7EA3-731C-3C61-9A04EFEC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 préclinique (particules chargées)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1B5A04F-2FBE-7424-7A65-8953FA733D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fr-FR" dirty="0"/>
                  <a:t>Besoin de métrologie/dosimétrie (dépôt et mesure de la dose à quelques %)</a:t>
                </a:r>
              </a:p>
              <a:p>
                <a:pPr lvl="3"/>
                <a:endParaRPr lang="fr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𝑇𝐸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𝑏𝑒𝑎𝑚</m:t>
                              </m:r>
                            </m:sub>
                          </m:sSub>
                          <m:r>
                            <a:rPr lang="fr-FR" i="1">
                              <a:latin typeface="Cambria Math"/>
                            </a:rPr>
                            <m:t>× 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𝑖𝑟𝑟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fr-FR" i="1">
                              <a:latin typeface="Cambria Math"/>
                            </a:rPr>
                            <m:t>𝑒</m:t>
                          </m:r>
                          <m:r>
                            <a:rPr lang="fr-FR" i="1">
                              <a:latin typeface="Cambria Math"/>
                            </a:rPr>
                            <m:t> × 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𝑖𝑟𝑟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/>
                        </a:rPr>
                        <m:t> ×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𝑇𝐸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		</a:t>
                </a:r>
              </a:p>
              <a:p>
                <a:r>
                  <a:rPr lang="fr-FR" dirty="0">
                    <a:solidFill>
                      <a:srgbClr val="0432FF"/>
                    </a:solidFill>
                  </a:rPr>
                  <a:t>Connaissance du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432FF"/>
                        </a:solidFill>
                        <a:latin typeface="Cambria Math"/>
                      </a:rPr>
                      <m:t>𝑇𝐸</m:t>
                    </m:r>
                    <m:sSub>
                      <m:sSubPr>
                        <m:ctrlPr>
                          <a:rPr lang="fr-FR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432FF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fr-FR" i="1">
                            <a:solidFill>
                              <a:srgbClr val="0432FF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</a:p>
              <a:p>
                <a:pPr lvl="1"/>
                <a:r>
                  <a:rPr lang="fr-FR" dirty="0"/>
                  <a:t>transfert d’énergie linéique pondéré par le spectre en énergie du faisceau</a:t>
                </a:r>
              </a:p>
              <a:p>
                <a:pPr lvl="1"/>
                <a:r>
                  <a:rPr lang="fr-FR" dirty="0"/>
                  <a:t>Nécessité de connaitre le</a:t>
                </a:r>
                <a:r>
                  <a:rPr lang="fr-FR" dirty="0">
                    <a:solidFill>
                      <a:srgbClr val="0432FF"/>
                    </a:solidFill>
                  </a:rPr>
                  <a:t> spectre en énergie </a:t>
                </a:r>
                <a:r>
                  <a:rPr lang="fr-FR" dirty="0"/>
                  <a:t>des faisceaux </a:t>
                </a:r>
              </a:p>
              <a:p>
                <a:pPr marL="2286000" lvl="5" indent="0">
                  <a:buNone/>
                </a:pPr>
                <a:endParaRPr lang="fr-FR" dirty="0"/>
              </a:p>
              <a:p>
                <a:r>
                  <a:rPr lang="fr-FR" dirty="0"/>
                  <a:t>Avoir une </a:t>
                </a:r>
                <a:r>
                  <a:rPr lang="fr-FR" dirty="0">
                    <a:solidFill>
                      <a:srgbClr val="0432FF"/>
                    </a:solidFill>
                  </a:rPr>
                  <a:t>fluence uniforme </a:t>
                </a:r>
                <a:r>
                  <a:rPr lang="fr-FR" dirty="0"/>
                  <a:t>sur tout le </a:t>
                </a:r>
                <a:r>
                  <a:rPr lang="fr-FR" dirty="0">
                    <a:solidFill>
                      <a:srgbClr val="0432FF"/>
                    </a:solidFill>
                  </a:rPr>
                  <a:t>champ d’irradiation </a:t>
                </a:r>
              </a:p>
              <a:p>
                <a:pPr lvl="1"/>
                <a:r>
                  <a:rPr lang="fr-FR" dirty="0"/>
                  <a:t>Faisceaux balayés (GANIL: 5*5 cm</a:t>
                </a:r>
                <a:r>
                  <a:rPr lang="fr-FR" baseline="30000" dirty="0"/>
                  <a:t>2</a:t>
                </a:r>
                <a:r>
                  <a:rPr lang="fr-FR" dirty="0"/>
                  <a:t>)</a:t>
                </a:r>
              </a:p>
              <a:p>
                <a:pPr lvl="1"/>
                <a:r>
                  <a:rPr lang="fr-FR" dirty="0"/>
                  <a:t>Faisceaux diffusés (</a:t>
                </a:r>
                <a:r>
                  <a:rPr lang="fr-FR" dirty="0" err="1"/>
                  <a:t>Arronax</a:t>
                </a:r>
                <a:r>
                  <a:rPr lang="fr-FR" dirty="0"/>
                  <a:t> </a:t>
                </a:r>
                <a:r>
                  <a:rPr lang="fr-FR" dirty="0">
                    <a:latin typeface="Symbol" pitchFamily="2" charset="2"/>
                  </a:rPr>
                  <a:t>F=</a:t>
                </a:r>
                <a:r>
                  <a:rPr lang="fr-FR" dirty="0"/>
                  <a:t>20 mm, </a:t>
                </a:r>
                <a:r>
                  <a:rPr lang="fr-FR" dirty="0" err="1"/>
                  <a:t>CYRCé</a:t>
                </a:r>
                <a:r>
                  <a:rPr lang="fr-FR" dirty="0"/>
                  <a:t> </a:t>
                </a:r>
                <a:r>
                  <a:rPr lang="fr-FR" dirty="0">
                    <a:latin typeface="Symbol" pitchFamily="2" charset="2"/>
                  </a:rPr>
                  <a:t>F</a:t>
                </a:r>
                <a:r>
                  <a:rPr lang="fr-FR" dirty="0"/>
                  <a:t>=36 mm)</a:t>
                </a:r>
              </a:p>
              <a:p>
                <a:pPr lvl="2"/>
                <a:endParaRPr lang="fr-FR" dirty="0"/>
              </a:p>
              <a:p>
                <a:r>
                  <a:rPr lang="fr-FR" dirty="0"/>
                  <a:t>Maitrise du </a:t>
                </a:r>
                <a:r>
                  <a:rPr lang="fr-FR" dirty="0">
                    <a:solidFill>
                      <a:srgbClr val="0432FF"/>
                    </a:solidFill>
                  </a:rPr>
                  <a:t>débit de dose </a:t>
                </a:r>
                <a:r>
                  <a:rPr lang="fr-FR" dirty="0"/>
                  <a:t>et du </a:t>
                </a:r>
                <a:r>
                  <a:rPr lang="fr-FR" dirty="0">
                    <a:solidFill>
                      <a:srgbClr val="0432FF"/>
                    </a:solidFill>
                  </a:rPr>
                  <a:t>temps d’irradiation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fr-FR" dirty="0"/>
                  <a:t> doit être le plus constant possible</a:t>
                </a:r>
              </a:p>
              <a:p>
                <a:pPr lvl="1"/>
                <a:r>
                  <a:rPr lang="fr-FR" dirty="0"/>
                  <a:t>Temps d’irradiation de quelques </a:t>
                </a:r>
                <a:r>
                  <a:rPr lang="fr-FR" dirty="0">
                    <a:solidFill>
                      <a:srgbClr val="0432FF"/>
                    </a:solidFill>
                  </a:rPr>
                  <a:t>minutes</a:t>
                </a:r>
                <a:r>
                  <a:rPr lang="fr-FR" dirty="0"/>
                  <a:t> à quelques </a:t>
                </a:r>
                <a:r>
                  <a:rPr lang="fr-FR" dirty="0">
                    <a:solidFill>
                      <a:srgbClr val="0432FF"/>
                    </a:solidFill>
                  </a:rPr>
                  <a:t>ms </a:t>
                </a:r>
              </a:p>
              <a:p>
                <a:pPr lvl="1"/>
                <a:r>
                  <a:rPr lang="fr-FR" dirty="0"/>
                  <a:t>Des</a:t>
                </a:r>
                <a:r>
                  <a:rPr lang="fr-FR" dirty="0">
                    <a:solidFill>
                      <a:srgbClr val="0432FF"/>
                    </a:solidFill>
                  </a:rPr>
                  <a:t> intensités </a:t>
                </a:r>
                <a:r>
                  <a:rPr lang="fr-FR" dirty="0"/>
                  <a:t>pouvant être </a:t>
                </a:r>
                <a:r>
                  <a:rPr lang="fr-FR" dirty="0">
                    <a:solidFill>
                      <a:srgbClr val="0432FF"/>
                    </a:solidFill>
                  </a:rPr>
                  <a:t>élevées </a:t>
                </a:r>
                <a:r>
                  <a:rPr lang="fr-FR" dirty="0"/>
                  <a:t>(&gt; 200 </a:t>
                </a:r>
                <a:r>
                  <a:rPr lang="fr-FR" dirty="0" err="1"/>
                  <a:t>nA</a:t>
                </a:r>
                <a:r>
                  <a:rPr lang="fr-FR" dirty="0"/>
                  <a:t> avant diffusion)</a:t>
                </a:r>
              </a:p>
              <a:p>
                <a:pPr lvl="3"/>
                <a:r>
                  <a:rPr lang="fr-FR" dirty="0"/>
                  <a:t>Problématique RP, activation,…</a:t>
                </a:r>
              </a:p>
              <a:p>
                <a:pPr lvl="4"/>
                <a:endParaRPr lang="fr-FR" dirty="0"/>
              </a:p>
              <a:p>
                <a:r>
                  <a:rPr lang="fr-FR" dirty="0"/>
                  <a:t>Maitrise du dépôt de dose en profondeur (in vivo)</a:t>
                </a:r>
              </a:p>
              <a:p>
                <a:pPr lvl="3"/>
                <a:endParaRPr lang="fr-FR" dirty="0"/>
              </a:p>
              <a:p>
                <a:r>
                  <a:rPr lang="fr-FR" dirty="0"/>
                  <a:t> Sans compter les problématiques biologiques</a:t>
                </a:r>
              </a:p>
              <a:p>
                <a:pPr lvl="1"/>
                <a:r>
                  <a:rPr lang="fr-FR" dirty="0"/>
                  <a:t>Contention, anesthésie, hypoxie, température, microscopie…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1B5A04F-2FBE-7424-7A65-8953FA733D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429" t="-1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C3555E-ED61-6882-E99A-599C25B1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084BAC-8675-40F6-3FFB-3707939E4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69395" y="1175587"/>
            <a:ext cx="1462421" cy="962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4C98F1-94EA-3ADF-B519-DCB68272B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30301" y="2026268"/>
            <a:ext cx="1293940" cy="86657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6515705-1168-6A36-06D3-05BDFDD3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67" y="2892839"/>
            <a:ext cx="2268729" cy="14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B8AFCDF-BBE9-F14E-5930-023A6D767F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458" b="8204"/>
          <a:stretch/>
        </p:blipFill>
        <p:spPr bwMode="auto">
          <a:xfrm>
            <a:off x="6400838" y="2282638"/>
            <a:ext cx="1091602" cy="7217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4CBDA8-2836-9235-873B-E62760B609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348" t="8009" r="3721" b="9570"/>
          <a:stretch/>
        </p:blipFill>
        <p:spPr bwMode="auto">
          <a:xfrm rot="10800000" flipH="1" flipV="1">
            <a:off x="7894320" y="4394709"/>
            <a:ext cx="1214184" cy="8345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1E87EA-2074-826A-7BE9-6963F2B00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239" y="3381802"/>
            <a:ext cx="1152156" cy="90665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72AE28-7466-CB26-2CF8-9AE7E091F217}"/>
              </a:ext>
            </a:extLst>
          </p:cNvPr>
          <p:cNvSpPr txBox="1"/>
          <p:nvPr/>
        </p:nvSpPr>
        <p:spPr>
          <a:xfrm>
            <a:off x="5473823" y="3302634"/>
            <a:ext cx="1293944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/>
              <a:t>Surfaces &lt; 12 * 8 cm</a:t>
            </a:r>
            <a:r>
              <a:rPr lang="fr-FR" sz="1000" baseline="30000" dirty="0"/>
              <a:t>2</a:t>
            </a:r>
            <a:endParaRPr lang="fr-FR" sz="1000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61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A8063-A32C-A844-482A-F58E0466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00779-3587-B9D7-BBFC-4DD4F371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plateformes précliniques «IN2P3»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A56CB3-9E75-BABD-1C4C-01DEB84C7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Arronax</a:t>
            </a:r>
            <a:r>
              <a:rPr lang="fr-FR" dirty="0"/>
              <a:t> (Nantes)</a:t>
            </a:r>
          </a:p>
          <a:p>
            <a:pPr lvl="1"/>
            <a:r>
              <a:rPr lang="fr-FR" dirty="0"/>
              <a:t>Proton et alpha à 70 MeV</a:t>
            </a:r>
          </a:p>
          <a:p>
            <a:pPr lvl="1"/>
            <a:r>
              <a:rPr lang="fr-FR" dirty="0"/>
              <a:t>In vivo et in vitro, Flash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990170-0A24-B923-555F-FE3CE8B5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530B85-07ED-5D66-99C1-6C7639E4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97" y="1142161"/>
            <a:ext cx="2792499" cy="19683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5D77334-2B40-F093-21B6-5D60C9341557}"/>
              </a:ext>
            </a:extLst>
          </p:cNvPr>
          <p:cNvSpPr txBox="1"/>
          <p:nvPr/>
        </p:nvSpPr>
        <p:spPr>
          <a:xfrm>
            <a:off x="8228277" y="2431955"/>
            <a:ext cx="7636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/>
              <a:t>Arronax</a:t>
            </a:r>
            <a:endParaRPr lang="en-GB" sz="14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9C3C554-67F3-CFCF-DB81-40EBCD05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31547"/>
            <a:ext cx="5666509" cy="23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C9C2E4-9147-A462-4970-1124F574F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01707" y="4906314"/>
            <a:ext cx="2911739" cy="132469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AAA80AE-95C9-BC21-7373-A5848C25C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51858" r="27066" b="11603"/>
          <a:stretch/>
        </p:blipFill>
        <p:spPr bwMode="auto">
          <a:xfrm>
            <a:off x="253492" y="4985269"/>
            <a:ext cx="3163032" cy="106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A9707CB-041D-5B88-BF5E-D5F6694AA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717154" y="3350155"/>
            <a:ext cx="2418926" cy="12757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B00FCB-FD81-6DAE-D630-99E8B144CE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157"/>
          <a:stretch/>
        </p:blipFill>
        <p:spPr bwMode="auto">
          <a:xfrm>
            <a:off x="5267483" y="3696234"/>
            <a:ext cx="1425181" cy="9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AB2C-2434-73F9-0F32-F1450DC1D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6D335-3E3A-E5EF-68D8-42995C1A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plateformes précliniques «IN2P3»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DFFF47-D9C5-8648-C8B6-F006F6561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PRECy</a:t>
            </a:r>
            <a:r>
              <a:rPr lang="fr-FR" dirty="0"/>
              <a:t> (Strasbourg)</a:t>
            </a:r>
          </a:p>
          <a:p>
            <a:pPr lvl="1"/>
            <a:r>
              <a:rPr lang="fr-FR" dirty="0"/>
              <a:t>Proton à 25 MeV</a:t>
            </a:r>
          </a:p>
          <a:p>
            <a:pPr lvl="1"/>
            <a:r>
              <a:rPr lang="fr-FR" dirty="0"/>
              <a:t>In vivo et in vitro, Flash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22ACC1-5A51-1975-A01A-8DBA2D48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3638EE-19BC-1CFF-8FEC-0B588615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821" y="889023"/>
            <a:ext cx="5224727" cy="26123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D32EE3-2777-3257-FFA8-83C7CAD75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2"/>
          <a:stretch/>
        </p:blipFill>
        <p:spPr>
          <a:xfrm flipH="1">
            <a:off x="293749" y="2400026"/>
            <a:ext cx="1909003" cy="16259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C9D401-A715-4AA4-8E36-03CED7C33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185444" y="2853763"/>
            <a:ext cx="1726998" cy="12952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1328E0-2D5D-1605-1050-8DE828EAC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4" y="4098342"/>
            <a:ext cx="1736268" cy="11799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1B0D97-842E-CE3A-FBD1-389072B77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514" y="4484246"/>
            <a:ext cx="1947304" cy="85784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36B8E22-F8A6-568B-0DD8-69546A09EDEE}"/>
              </a:ext>
            </a:extLst>
          </p:cNvPr>
          <p:cNvSpPr txBox="1"/>
          <p:nvPr/>
        </p:nvSpPr>
        <p:spPr>
          <a:xfrm>
            <a:off x="6614165" y="5374070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noProof="0" dirty="0"/>
              <a:t>Changement de fréquence 85 à 42,5 MHz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F1304D2-FB2B-CFE4-3A50-D2BD7CABEA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1479"/>
          <a:stretch>
            <a:fillRect/>
          </a:stretch>
        </p:blipFill>
        <p:spPr>
          <a:xfrm>
            <a:off x="5182774" y="4260855"/>
            <a:ext cx="1636126" cy="109863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E09A6F9-4F4D-1F08-F97B-A4BE561A105C}"/>
              </a:ext>
            </a:extLst>
          </p:cNvPr>
          <p:cNvSpPr txBox="1"/>
          <p:nvPr/>
        </p:nvSpPr>
        <p:spPr>
          <a:xfrm>
            <a:off x="5869516" y="375268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GB" baseline="-25000" dirty="0"/>
              <a:t>m</a:t>
            </a:r>
            <a:r>
              <a:rPr lang="en-GB" dirty="0"/>
              <a:t>&lt; 3 </a:t>
            </a:r>
            <a:r>
              <a:rPr lang="en-GB" dirty="0" err="1"/>
              <a:t>ms</a:t>
            </a:r>
            <a:endParaRPr lang="en-GB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3C5FFFF-D9C2-A72A-041C-4233289F6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0787" y="4771959"/>
            <a:ext cx="2210365" cy="147464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9D7826B-9CEF-FC9E-BCD0-7DB29E913474}"/>
              </a:ext>
            </a:extLst>
          </p:cNvPr>
          <p:cNvSpPr txBox="1"/>
          <p:nvPr/>
        </p:nvSpPr>
        <p:spPr>
          <a:xfrm>
            <a:off x="7583844" y="5954565"/>
            <a:ext cx="108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GB" baseline="-25000" dirty="0"/>
              <a:t>m</a:t>
            </a:r>
            <a:r>
              <a:rPr lang="en-GB" dirty="0"/>
              <a:t>&lt; 10 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dirty="0" err="1"/>
              <a:t>s</a:t>
            </a:r>
            <a:endParaRPr lang="en-GB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ADBDDC7-79BC-EE32-ED6A-9D2A43168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4405" y="2743686"/>
            <a:ext cx="1895419" cy="9540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1EE27C-A860-C1A7-1CF1-450181B27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4885" y="3448502"/>
            <a:ext cx="1921999" cy="10357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350347-4739-48A0-30D4-B618B18FDD13}"/>
              </a:ext>
            </a:extLst>
          </p:cNvPr>
          <p:cNvSpPr txBox="1"/>
          <p:nvPr/>
        </p:nvSpPr>
        <p:spPr>
          <a:xfrm>
            <a:off x="0" y="5424493"/>
            <a:ext cx="18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Simulations GATE</a:t>
            </a:r>
          </a:p>
        </p:txBody>
      </p:sp>
    </p:spTree>
    <p:extLst>
      <p:ext uri="{BB962C8B-B14F-4D97-AF65-F5344CB8AC3E}">
        <p14:creationId xmlns:p14="http://schemas.microsoft.com/office/powerpoint/2010/main" val="21028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0080-23E8-E8B1-E3D4-5F1FB0C8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990A2-BC99-BD4B-A4CB-128B1AA8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plateformes précliniques «IN2P3»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CD34E-CD4E-1BEB-1282-4C2E0ECA8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AIFIRA (Bordeaux)</a:t>
            </a:r>
          </a:p>
          <a:p>
            <a:pPr lvl="1"/>
            <a:r>
              <a:rPr lang="fr-FR" dirty="0"/>
              <a:t>Proton et alpha &lt; 3 MeV</a:t>
            </a:r>
          </a:p>
          <a:p>
            <a:pPr lvl="1"/>
            <a:r>
              <a:rPr lang="fr-FR" dirty="0"/>
              <a:t>Microfaisceaux (1,5 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m)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Vidéo-microscopie de fluorescence en ligne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CA7888-2328-F802-5596-D851CFD7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73D2B5-7698-C036-3EB0-80BF64E5E5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565"/>
          <a:stretch>
            <a:fillRect/>
          </a:stretch>
        </p:blipFill>
        <p:spPr>
          <a:xfrm>
            <a:off x="5124008" y="1052344"/>
            <a:ext cx="3840480" cy="13165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B4DE66-BFBD-4A84-B907-568C3BA3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73" y="2978246"/>
            <a:ext cx="4948645" cy="243194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597A8DF-0C4A-CAF3-457C-5CDF662EBB8E}"/>
              </a:ext>
            </a:extLst>
          </p:cNvPr>
          <p:cNvSpPr txBox="1"/>
          <p:nvPr/>
        </p:nvSpPr>
        <p:spPr>
          <a:xfrm>
            <a:off x="1139222" y="5602505"/>
            <a:ext cx="6651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Vidéo-microscopie de fluorescence de la protéine RNF8-GFP (cassures</a:t>
            </a:r>
            <a:endParaRPr lang="fr-FR" dirty="0"/>
          </a:p>
          <a:p>
            <a:r>
              <a:rPr lang="fr-FR" i="1" dirty="0"/>
              <a:t>double brin de l’ADN). Échelle : 10 </a:t>
            </a:r>
            <a:r>
              <a:rPr lang="el-GR" i="1" dirty="0"/>
              <a:t>μ</a:t>
            </a:r>
            <a:r>
              <a:rPr lang="fr-FR" i="1" dirty="0"/>
              <a:t>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97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A1A86-30D5-2E9B-0128-61FD27573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59552-F5FE-609E-5E4C-8B0D9014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plateformes précliniques «IN2P3»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32D567-8624-8EF5-F1F4-AD6F0BCAD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En cours de développement: </a:t>
            </a:r>
            <a:r>
              <a:rPr lang="fr-FR" dirty="0" err="1"/>
              <a:t>BioAlto</a:t>
            </a:r>
            <a:r>
              <a:rPr lang="fr-FR" dirty="0"/>
              <a:t> (Orsay)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C4466F-512A-F341-C8ED-C0A89D09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CAB1E7-50F0-EE99-3733-F16D3764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5" b="9550"/>
          <a:stretch>
            <a:fillRect/>
          </a:stretch>
        </p:blipFill>
        <p:spPr>
          <a:xfrm>
            <a:off x="365760" y="1554479"/>
            <a:ext cx="8412480" cy="467163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756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14E73-F00E-7F62-E83C-C79A1E42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75ACF-56F1-1218-B13A-80FF47E7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autres plateformes hadroniques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54F10A-9F7A-EE4B-46C8-A5B8FEFDD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GANIL</a:t>
            </a:r>
          </a:p>
          <a:p>
            <a:pPr lvl="1"/>
            <a:r>
              <a:rPr lang="fr-FR" dirty="0"/>
              <a:t>Irradiations </a:t>
            </a:r>
            <a:r>
              <a:rPr lang="fr-FR" b="1" dirty="0"/>
              <a:t>Flash</a:t>
            </a:r>
            <a:r>
              <a:rPr lang="fr-FR" dirty="0"/>
              <a:t> à 95 MeV/n ( </a:t>
            </a:r>
            <a:r>
              <a:rPr lang="fr-FR" baseline="30000" dirty="0"/>
              <a:t>12</a:t>
            </a:r>
            <a:r>
              <a:rPr lang="fr-FR" dirty="0"/>
              <a:t>C et </a:t>
            </a:r>
            <a:r>
              <a:rPr lang="fr-FR" baseline="30000" dirty="0"/>
              <a:t>16</a:t>
            </a:r>
            <a:r>
              <a:rPr lang="fr-FR" dirty="0"/>
              <a:t>O)</a:t>
            </a:r>
          </a:p>
          <a:p>
            <a:pPr lvl="4"/>
            <a:endParaRPr lang="fr-FR" dirty="0"/>
          </a:p>
          <a:p>
            <a:r>
              <a:rPr lang="fr-FR" dirty="0"/>
              <a:t>Orsay, Nice</a:t>
            </a:r>
          </a:p>
          <a:p>
            <a:pPr lvl="1"/>
            <a:r>
              <a:rPr lang="fr-FR" dirty="0"/>
              <a:t>Protons cliniques</a:t>
            </a:r>
          </a:p>
          <a:p>
            <a:pPr lvl="1"/>
            <a:r>
              <a:rPr lang="fr-FR" dirty="0" err="1"/>
              <a:t>MediCyc</a:t>
            </a:r>
            <a:r>
              <a:rPr lang="fr-FR" dirty="0"/>
              <a:t> (65 MeV)  </a:t>
            </a:r>
          </a:p>
          <a:p>
            <a:pPr lvl="3"/>
            <a:endParaRPr lang="fr-FR" dirty="0"/>
          </a:p>
          <a:p>
            <a:r>
              <a:rPr lang="fr-FR" dirty="0" err="1"/>
              <a:t>Cyclhad</a:t>
            </a:r>
            <a:r>
              <a:rPr lang="fr-FR" dirty="0"/>
              <a:t> (Caen)</a:t>
            </a:r>
          </a:p>
          <a:p>
            <a:pPr lvl="1"/>
            <a:r>
              <a:rPr lang="fr-FR" dirty="0"/>
              <a:t>Protons cliniques 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1EA358-E419-5E50-245E-3BC6D772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103EF7-98E1-C055-C767-0FF67BBC4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598" y="1342338"/>
            <a:ext cx="2811570" cy="21086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1C06DC-5CE6-8669-5B89-46BFE6945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937" y="3946478"/>
            <a:ext cx="2493559" cy="171834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FEA0102-3EF3-94A7-0A56-663C75A3919D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07" y="4389306"/>
            <a:ext cx="5266803" cy="19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426522</TotalTime>
  <Words>1326</Words>
  <Application>Microsoft Macintosh PowerPoint</Application>
  <PresentationFormat>Affichage à l'écran (4:3)</PresentationFormat>
  <Paragraphs>278</Paragraphs>
  <Slides>21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Wingdings</vt:lpstr>
      <vt:lpstr>Thème Office</vt:lpstr>
      <vt:lpstr>Présentation PowerPoint</vt:lpstr>
      <vt:lpstr>ResPlaNDIR</vt:lpstr>
      <vt:lpstr>ResPlaNDIR</vt:lpstr>
      <vt:lpstr>Problématique préclinique (particules chargées) </vt:lpstr>
      <vt:lpstr>Les plateformes précliniques «IN2P3» </vt:lpstr>
      <vt:lpstr>Les plateformes précliniques «IN2P3» </vt:lpstr>
      <vt:lpstr>Les plateformes précliniques «IN2P3» </vt:lpstr>
      <vt:lpstr>Les plateformes précliniques «IN2P3» </vt:lpstr>
      <vt:lpstr>Les autres plateformes hadroniques</vt:lpstr>
      <vt:lpstr>C400 @ Caen</vt:lpstr>
      <vt:lpstr>Développement d’une salle de recherche modulaire</vt:lpstr>
      <vt:lpstr>Développement d’une salle de recherche modulaire</vt:lpstr>
      <vt:lpstr>Développement d’une salle de recherche modulaire</vt:lpstr>
      <vt:lpstr>Développement d’une salle de recherche modulaire</vt:lpstr>
      <vt:lpstr>Développement d’une salle de recherche modulaire</vt:lpstr>
      <vt:lpstr>Merci</vt:lpstr>
      <vt:lpstr>Resplandir</vt:lpstr>
      <vt:lpstr>Resplandir</vt:lpstr>
      <vt:lpstr>Status du C400 status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EquipeAERES</dc:title>
  <dc:subject>Trame de présentation des Equipes</dc:subject>
  <dc:creator>Christelle Roy</dc:creator>
  <cp:lastModifiedBy>Maud Baylac</cp:lastModifiedBy>
  <cp:revision>2290</cp:revision>
  <cp:lastPrinted>2026-02-12T09:12:42Z</cp:lastPrinted>
  <dcterms:created xsi:type="dcterms:W3CDTF">2012-01-21T15:00:52Z</dcterms:created>
  <dcterms:modified xsi:type="dcterms:W3CDTF">2026-03-27T08:10:55Z</dcterms:modified>
</cp:coreProperties>
</file>