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727" r:id="rId2"/>
  </p:sldMasterIdLst>
  <p:notesMasterIdLst>
    <p:notesMasterId r:id="rId11"/>
  </p:notesMasterIdLst>
  <p:sldIdLst>
    <p:sldId id="446" r:id="rId3"/>
    <p:sldId id="444" r:id="rId4"/>
    <p:sldId id="432" r:id="rId5"/>
    <p:sldId id="441" r:id="rId6"/>
    <p:sldId id="442" r:id="rId7"/>
    <p:sldId id="440" r:id="rId8"/>
    <p:sldId id="443" r:id="rId9"/>
    <p:sldId id="445" r:id="rId10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252E4A"/>
    <a:srgbClr val="D0661C"/>
    <a:srgbClr val="9437FF"/>
    <a:srgbClr val="D06423"/>
    <a:srgbClr val="EABC9F"/>
    <a:srgbClr val="D16828"/>
    <a:srgbClr val="232F49"/>
    <a:srgbClr val="D0671C"/>
    <a:srgbClr val="2431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45" autoAdjust="0"/>
    <p:restoredTop sz="96443" autoAdjust="0"/>
  </p:normalViewPr>
  <p:slideViewPr>
    <p:cSldViewPr>
      <p:cViewPr varScale="1">
        <p:scale>
          <a:sx n="134" d="100"/>
          <a:sy n="134" d="100"/>
        </p:scale>
        <p:origin x="848" y="184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-3822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25/03/2026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9078B-7B7D-EE2D-2DFD-F37F6117C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930A78B-848D-DE78-C266-2850B0C9B5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70C9EC0-A44F-C87B-4428-E5A59AD922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CFAA90-D22F-590A-4171-4F57B08914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33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C1EE8-AC81-7E3F-16F8-20DD77222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B70ED8D-83D0-E1F5-686E-32F9E8C64E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6C173B7-728A-51AF-E7BE-5DF4E8F481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2F9281-E387-D145-FC2D-81FB094D7C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363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-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20946" y="5550024"/>
            <a:ext cx="2411556" cy="322263"/>
          </a:xfrm>
          <a:prstGeom prst="rect">
            <a:avLst/>
          </a:prstGeom>
        </p:spPr>
        <p:txBody>
          <a:bodyPr/>
          <a:lstStyle>
            <a:lvl1pPr algn="ctr">
              <a:defRPr lang="fr-FR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632502" y="5550024"/>
            <a:ext cx="4896544" cy="322263"/>
          </a:xfrm>
          <a:prstGeom prst="rect">
            <a:avLst/>
          </a:prstGeom>
        </p:spPr>
        <p:txBody>
          <a:bodyPr/>
          <a:lstStyle>
            <a:lvl1pPr algn="ctr">
              <a:defRPr lang="en-US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Kick-off meeting GDR SCIPAC, IJCLab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0203" y="4325888"/>
            <a:ext cx="3312368" cy="738046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8D03F8CC-93BB-4819-9C24-DAB232228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7955" y="1775870"/>
            <a:ext cx="7885384" cy="1021254"/>
          </a:xfrm>
        </p:spPr>
        <p:txBody>
          <a:bodyPr>
            <a:normAutofit/>
          </a:bodyPr>
          <a:lstStyle>
            <a:lvl1pPr algn="ctr">
              <a:defRPr lang="fr-FR" sz="36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long mais c’est un exemple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E98E2E17-2259-4CBA-8F00-FA07DEDA6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2100" y="3159742"/>
            <a:ext cx="4317095" cy="576535"/>
          </a:xfrm>
        </p:spPr>
        <p:txBody>
          <a:bodyPr>
            <a:normAutofit/>
          </a:bodyPr>
          <a:lstStyle>
            <a:lvl1pPr marL="0" indent="0" algn="ctr">
              <a:buNone/>
              <a:defRPr lang="fr-FR" sz="2400" b="1" i="1" kern="1200" dirty="0" smtClean="0">
                <a:solidFill>
                  <a:srgbClr val="1D284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Nom de l’oratrice/</a:t>
            </a:r>
            <a:r>
              <a:rPr lang="fr-FR" dirty="0" err="1"/>
              <a:t>teur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777" y="56208"/>
            <a:ext cx="2945222" cy="785188"/>
          </a:xfrm>
          <a:prstGeom prst="rect">
            <a:avLst/>
          </a:prstGeom>
        </p:spPr>
      </p:pic>
      <p:cxnSp>
        <p:nvCxnSpPr>
          <p:cNvPr id="4" name="Connecteur droit 3"/>
          <p:cNvCxnSpPr/>
          <p:nvPr userDrawn="1"/>
        </p:nvCxnSpPr>
        <p:spPr>
          <a:xfrm flipH="1" flipV="1">
            <a:off x="0" y="428316"/>
            <a:ext cx="10772775" cy="1930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39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8" name="Connecteur droit 7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7640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8" name="Connecteur droit 7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4868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8224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182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-2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necteur droit 28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3A7BA1AF-D220-4E05-997F-9A1601D618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1544" y="1242984"/>
            <a:ext cx="4557712" cy="6125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24314C"/>
                </a:solidFill>
              </a:defRPr>
            </a:lvl1pPr>
          </a:lstStyle>
          <a:p>
            <a:r>
              <a:rPr lang="fr-FR" dirty="0"/>
              <a:t>Point numéro 1 :</a:t>
            </a:r>
          </a:p>
        </p:txBody>
      </p:sp>
      <p:sp>
        <p:nvSpPr>
          <p:cNvPr id="26" name="Espace réservé du contenu 5">
            <a:extLst>
              <a:ext uri="{FF2B5EF4-FFF2-40B4-BE49-F238E27FC236}">
                <a16:creationId xmlns:a16="http://schemas.microsoft.com/office/drawing/2014/main" id="{E7A17C2A-D70B-4C8D-A924-74F7A43B076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4687" y="1877616"/>
            <a:ext cx="4557712" cy="339997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1">
                <a:solidFill>
                  <a:srgbClr val="D0671C"/>
                </a:solidFill>
              </a:defRPr>
            </a:lvl1pPr>
            <a:lvl2pPr>
              <a:defRPr sz="1600">
                <a:solidFill>
                  <a:srgbClr val="232F49"/>
                </a:solidFill>
              </a:defRPr>
            </a:lvl2pPr>
          </a:lstStyle>
          <a:p>
            <a:r>
              <a:rPr lang="fr-FR" sz="1800" dirty="0"/>
              <a:t>Sous point numéro 1</a:t>
            </a:r>
          </a:p>
          <a:p>
            <a:pPr lvl="1"/>
            <a:r>
              <a:rPr lang="fr-FR" sz="1800" dirty="0"/>
              <a:t>Sous </a:t>
            </a:r>
            <a:r>
              <a:rPr lang="fr-FR" sz="1800" dirty="0" err="1"/>
              <a:t>sous</a:t>
            </a:r>
            <a:r>
              <a:rPr lang="fr-FR" sz="1800" dirty="0"/>
              <a:t> point</a:t>
            </a:r>
          </a:p>
          <a:p>
            <a:pPr lvl="0"/>
            <a:r>
              <a:rPr lang="fr-FR" sz="1800" dirty="0"/>
              <a:t>Sous point numéro 2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C2044AB0-2F75-4A4D-865F-582989ACFF1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907717" y="1242984"/>
            <a:ext cx="4557712" cy="6125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24314C"/>
                </a:solidFill>
              </a:defRPr>
            </a:lvl1pPr>
          </a:lstStyle>
          <a:p>
            <a:r>
              <a:rPr lang="fr-FR" dirty="0"/>
              <a:t>Point numéro 2 :</a:t>
            </a:r>
          </a:p>
        </p:txBody>
      </p:sp>
      <p:sp>
        <p:nvSpPr>
          <p:cNvPr id="28" name="Espace réservé du contenu 5">
            <a:extLst>
              <a:ext uri="{FF2B5EF4-FFF2-40B4-BE49-F238E27FC236}">
                <a16:creationId xmlns:a16="http://schemas.microsoft.com/office/drawing/2014/main" id="{21931ED6-6A8B-4C76-B6C9-B53B3A54F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910860" y="1877616"/>
            <a:ext cx="4557712" cy="339997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1">
                <a:solidFill>
                  <a:srgbClr val="D0671C"/>
                </a:solidFill>
              </a:defRPr>
            </a:lvl1pPr>
            <a:lvl2pPr>
              <a:defRPr sz="1400">
                <a:solidFill>
                  <a:srgbClr val="232F49"/>
                </a:solidFill>
              </a:defRPr>
            </a:lvl2pPr>
          </a:lstStyle>
          <a:p>
            <a:r>
              <a:rPr lang="fr-FR" sz="1800" dirty="0"/>
              <a:t>Sous point numéro 1</a:t>
            </a:r>
          </a:p>
          <a:p>
            <a:pPr lvl="1"/>
            <a:r>
              <a:rPr lang="fr-FR" sz="1800" dirty="0"/>
              <a:t>Avantages</a:t>
            </a:r>
          </a:p>
          <a:p>
            <a:pPr lvl="1"/>
            <a:r>
              <a:rPr lang="fr-FR" sz="1800" dirty="0"/>
              <a:t>Inconvénients</a:t>
            </a:r>
          </a:p>
          <a:p>
            <a:pPr lvl="0"/>
            <a:r>
              <a:rPr lang="fr-FR" sz="1800" dirty="0"/>
              <a:t>Sous point numéro 2</a:t>
            </a:r>
          </a:p>
          <a:p>
            <a:pPr lvl="1"/>
            <a:endParaRPr lang="fr-FR" sz="1800" dirty="0"/>
          </a:p>
        </p:txBody>
      </p:sp>
      <p:sp>
        <p:nvSpPr>
          <p:cNvPr id="38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cxnSp>
        <p:nvCxnSpPr>
          <p:cNvPr id="32" name="Connecteur droit 31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LPSC_Quadri">
            <a:extLst>
              <a:ext uri="{FF2B5EF4-FFF2-40B4-BE49-F238E27FC236}">
                <a16:creationId xmlns:a16="http://schemas.microsoft.com/office/drawing/2014/main" id="{87D4867E-36B9-202D-AD73-9F48CCD59F3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82638" y="0"/>
            <a:ext cx="9205912" cy="605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7AE0D94-B061-0D56-90D8-34496ED45D2C}"/>
              </a:ext>
            </a:extLst>
          </p:cNvPr>
          <p:cNvGrpSpPr/>
          <p:nvPr userDrawn="1"/>
        </p:nvGrpSpPr>
        <p:grpSpPr>
          <a:xfrm>
            <a:off x="7184" y="9088"/>
            <a:ext cx="1202739" cy="899860"/>
            <a:chOff x="187495" y="56346"/>
            <a:chExt cx="1368152" cy="98245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C0D13D1-43C5-29AA-5578-AC25F0D87BA0}"/>
                </a:ext>
              </a:extLst>
            </p:cNvPr>
            <p:cNvSpPr/>
            <p:nvPr userDrawn="1"/>
          </p:nvSpPr>
          <p:spPr>
            <a:xfrm>
              <a:off x="187495" y="97286"/>
              <a:ext cx="1368152" cy="941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0B8582D-7776-E289-99D5-B267C57666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29300" y="56346"/>
              <a:ext cx="1304567" cy="857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3332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20946" y="5550024"/>
            <a:ext cx="2411556" cy="322263"/>
          </a:xfrm>
          <a:prstGeom prst="rect">
            <a:avLst/>
          </a:prstGeom>
        </p:spPr>
        <p:txBody>
          <a:bodyPr/>
          <a:lstStyle>
            <a:lvl1pPr algn="ctr">
              <a:defRPr lang="fr-FR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632502" y="5550024"/>
            <a:ext cx="4896544" cy="322263"/>
          </a:xfrm>
          <a:prstGeom prst="rect">
            <a:avLst/>
          </a:prstGeom>
        </p:spPr>
        <p:txBody>
          <a:bodyPr/>
          <a:lstStyle>
            <a:lvl1pPr algn="ctr">
              <a:defRPr lang="en-US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Kick-off meeting GDR SCIPAC, IJCLab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0203" y="4325888"/>
            <a:ext cx="3312368" cy="738046"/>
          </a:xfrm>
          <a:prstGeom prst="rect">
            <a:avLst/>
          </a:prstGeom>
        </p:spPr>
      </p:pic>
      <p:sp>
        <p:nvSpPr>
          <p:cNvPr id="13" name="Titre 9">
            <a:extLst>
              <a:ext uri="{FF2B5EF4-FFF2-40B4-BE49-F238E27FC236}">
                <a16:creationId xmlns:a16="http://schemas.microsoft.com/office/drawing/2014/main" id="{8D03F8CC-93BB-4819-9C24-DAB232228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7955" y="1775870"/>
            <a:ext cx="7885384" cy="1021254"/>
          </a:xfrm>
        </p:spPr>
        <p:txBody>
          <a:bodyPr>
            <a:normAutofit/>
          </a:bodyPr>
          <a:lstStyle>
            <a:lvl1pPr algn="ctr">
              <a:defRPr lang="fr-FR" sz="36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long mais c’est un exemple</a:t>
            </a:r>
          </a:p>
        </p:txBody>
      </p:sp>
      <p:sp>
        <p:nvSpPr>
          <p:cNvPr id="14" name="Espace réservé du texte 19">
            <a:extLst>
              <a:ext uri="{FF2B5EF4-FFF2-40B4-BE49-F238E27FC236}">
                <a16:creationId xmlns:a16="http://schemas.microsoft.com/office/drawing/2014/main" id="{E98E2E17-2259-4CBA-8F00-FA07DEDA6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2100" y="3159742"/>
            <a:ext cx="4317095" cy="576535"/>
          </a:xfrm>
        </p:spPr>
        <p:txBody>
          <a:bodyPr>
            <a:normAutofit/>
          </a:bodyPr>
          <a:lstStyle>
            <a:lvl1pPr marL="0" indent="0" algn="ctr">
              <a:buNone/>
              <a:defRPr lang="fr-FR" sz="2400" b="1" i="1" kern="1200" dirty="0" smtClean="0">
                <a:solidFill>
                  <a:srgbClr val="1D284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Nom de l’oratrice/</a:t>
            </a:r>
            <a:r>
              <a:rPr lang="fr-FR" dirty="0" err="1"/>
              <a:t>teur</a:t>
            </a: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777" y="56208"/>
            <a:ext cx="2945222" cy="785188"/>
          </a:xfrm>
          <a:prstGeom prst="rect">
            <a:avLst/>
          </a:prstGeom>
        </p:spPr>
      </p:pic>
      <p:cxnSp>
        <p:nvCxnSpPr>
          <p:cNvPr id="16" name="Connecteur droit 15"/>
          <p:cNvCxnSpPr/>
          <p:nvPr userDrawn="1"/>
        </p:nvCxnSpPr>
        <p:spPr>
          <a:xfrm flipH="1" flipV="1">
            <a:off x="0" y="428316"/>
            <a:ext cx="10772775" cy="1930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780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D0661C"/>
                </a:solidFill>
              </a:defRPr>
            </a:lvl1pPr>
            <a:lvl2pPr>
              <a:defRPr>
                <a:solidFill>
                  <a:srgbClr val="252E4A"/>
                </a:solidFill>
              </a:defRPr>
            </a:lvl2pPr>
            <a:lvl3pPr>
              <a:defRPr>
                <a:solidFill>
                  <a:srgbClr val="D0661C"/>
                </a:solidFill>
              </a:defRPr>
            </a:lvl3pPr>
            <a:lvl4pPr>
              <a:defRPr>
                <a:solidFill>
                  <a:srgbClr val="252E4A"/>
                </a:solidFill>
              </a:defRPr>
            </a:lvl4pPr>
            <a:lvl5pPr>
              <a:defRPr>
                <a:solidFill>
                  <a:srgbClr val="D0661C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  <p:cxnSp>
        <p:nvCxnSpPr>
          <p:cNvPr id="11" name="Connecteur droit 10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4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8224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5013" y="1511300"/>
            <a:ext cx="9291637" cy="25193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5013" y="4054475"/>
            <a:ext cx="9291637" cy="13255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1" name="Connecteur droit 10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4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5" name="Connecteur droit 14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 txBox="1">
            <a:spLocks/>
          </p:cNvSpPr>
          <p:nvPr userDrawn="1"/>
        </p:nvSpPr>
        <p:spPr>
          <a:xfrm>
            <a:off x="3298155" y="0"/>
            <a:ext cx="4320480" cy="6534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/>
              <a:t>Voici un titre un peu trop long qui du coup tient sur 2 lignes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3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1363" y="1612900"/>
            <a:ext cx="4568825" cy="3844925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62588" y="1612900"/>
            <a:ext cx="4568825" cy="38449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4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96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41363" y="2212975"/>
            <a:ext cx="4557712" cy="325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53063" y="2212975"/>
            <a:ext cx="4579937" cy="325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8" name="Connecteur droit 17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0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3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3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549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Kick-off meeting GDR SCIPAC, IJCLab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5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63FDE-63B5-41CB-A2CB-AD7B917BC3E3}" type="datetimeFigureOut">
              <a:rPr lang="fr-FR" smtClean="0"/>
              <a:t>25/03/2026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08C4B-9C9B-41B6-8F4A-02E940D1FA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4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D7811-17B5-62F2-E2A7-41C2CA82A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CA65C1-C6FF-24A8-273C-3088A222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A85E5928-BB7D-C2CC-BBDD-361145024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Atelier ARS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06882BA-B613-2FD7-5B7B-D702CC282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7" y="621360"/>
            <a:ext cx="7772400" cy="53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93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921E4-50ED-EC9D-BE77-0FD6E1D2A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27FE91-6A23-AD6B-47ED-D371A243C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79DF8C85-B0AB-C888-B018-8A2D03117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Atelier ARS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3B5DC69A-0F81-9274-B612-138A116926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379" y="725488"/>
            <a:ext cx="10623600" cy="2835256"/>
          </a:xfrm>
        </p:spPr>
        <p:txBody>
          <a:bodyPr>
            <a:noAutofit/>
          </a:bodyPr>
          <a:lstStyle/>
          <a:p>
            <a:pPr marL="342900" lvl="1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8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Bienvenue à l’atelier Accélérateurs, Recherche et Société (ARS) au LPSC (Grenoble)</a:t>
            </a:r>
          </a:p>
          <a:p>
            <a:pPr marL="342900" lvl="1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800" b="1" dirty="0">
                <a:solidFill>
                  <a:srgbClr val="232F49"/>
                </a:solidFill>
              </a:rPr>
              <a:t>Organisation et financé par les GDR SCIPAC, SCINEE et MI2B ainsi que par le réseau EMIR&amp;A</a:t>
            </a:r>
          </a:p>
          <a:p>
            <a:pPr marL="342900" lvl="1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8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Périmètre : les accélérateurs de particules et leurs applications, hors physique nucléaire et particules </a:t>
            </a:r>
          </a:p>
          <a:p>
            <a:pPr marL="342900" lvl="1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8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76 participants inscrits + zoom  </a:t>
            </a:r>
          </a:p>
          <a:p>
            <a:pPr marL="342900" lvl="1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8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Déroulé : 29 présentations </a:t>
            </a:r>
          </a:p>
          <a:p>
            <a:pPr marL="800100" lvl="2" indent="-342900"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mars </a:t>
            </a:r>
            <a:r>
              <a:rPr lang="fr-FR" sz="1600" b="1" dirty="0" err="1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fr-FR" sz="16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Visites de l’ESRF (34 personnes)</a:t>
            </a:r>
          </a:p>
          <a:p>
            <a:pPr marL="800100" lvl="2" indent="-342900"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mars pm – 27 mars </a:t>
            </a:r>
            <a:r>
              <a:rPr lang="fr-FR" sz="1600" b="1" dirty="0" err="1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fr-FR" sz="16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Quatre ½ journées de présentation et de discussions</a:t>
            </a:r>
          </a:p>
          <a:p>
            <a:pPr marL="342900" lvl="1" indent="-342900"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fr-FR" sz="18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Présentations dans l’amphi du LPSC</a:t>
            </a:r>
          </a:p>
          <a:p>
            <a:pPr marL="342900" lvl="1" indent="-342900"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fr-FR" sz="18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Pauses café et déjeuners dans la cafétéria (niveau inférieur au hall d’entrée)</a:t>
            </a:r>
            <a:endParaRPr lang="fr-FR" sz="1800" dirty="0"/>
          </a:p>
          <a:p>
            <a:pPr marL="1028700" lvl="1" indent="-342900" algn="r" fontAlgn="base">
              <a:spcAft>
                <a:spcPct val="0"/>
              </a:spcAft>
              <a:defRPr/>
            </a:pPr>
            <a:endParaRPr lang="fr-FR" sz="1600" dirty="0"/>
          </a:p>
        </p:txBody>
      </p:sp>
      <p:pic>
        <p:nvPicPr>
          <p:cNvPr id="1028" name="Picture 4" descr="Actus - EMIRA">
            <a:extLst>
              <a:ext uri="{FF2B5EF4-FFF2-40B4-BE49-F238E27FC236}">
                <a16:creationId xmlns:a16="http://schemas.microsoft.com/office/drawing/2014/main" id="{6E365662-C5C3-0F7B-85D5-6A69741A6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272" y="5000233"/>
            <a:ext cx="1770312" cy="78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363AA2-2B49-F8F4-6AD4-9C12877D4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28" y="4973960"/>
            <a:ext cx="1770312" cy="82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60D5549-9FC7-A3EF-E845-D8959A2E36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00" y="5000233"/>
            <a:ext cx="2642196" cy="76079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9E50C7-401C-B6EC-B4DF-0E913D2170C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46427" y="5038771"/>
            <a:ext cx="2682507" cy="7607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9199F80-2717-9132-00B2-36E53D915F35}"/>
              </a:ext>
            </a:extLst>
          </p:cNvPr>
          <p:cNvSpPr txBox="1"/>
          <p:nvPr/>
        </p:nvSpPr>
        <p:spPr>
          <a:xfrm>
            <a:off x="1556605" y="3881694"/>
            <a:ext cx="7803579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algn="ctr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Merci aux orateurs d’effectuer une présentation </a:t>
            </a:r>
          </a:p>
          <a:p>
            <a:pPr marL="342900" lvl="1" indent="-342900" algn="ctr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(et de respecter les temps de parole)  </a:t>
            </a:r>
          </a:p>
        </p:txBody>
      </p:sp>
    </p:spTree>
    <p:extLst>
      <p:ext uri="{BB962C8B-B14F-4D97-AF65-F5344CB8AC3E}">
        <p14:creationId xmlns:p14="http://schemas.microsoft.com/office/powerpoint/2010/main" val="347996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BD136-F581-7946-4575-D4D4B220A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79B472-424E-E42D-05B7-0CCD02D0C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45CCF9AA-304D-AB04-BFA2-C1C9C02B8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083" y="0"/>
            <a:ext cx="6912768" cy="653480"/>
          </a:xfrm>
        </p:spPr>
        <p:txBody>
          <a:bodyPr>
            <a:noAutofit/>
          </a:bodyPr>
          <a:lstStyle/>
          <a:p>
            <a:r>
              <a:rPr lang="fr-FR" sz="2800" dirty="0"/>
              <a:t>Atelier ARS : agenda mercredi 25 mars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510D795-C812-815C-F9A8-2C164B5CC157}"/>
              </a:ext>
            </a:extLst>
          </p:cNvPr>
          <p:cNvSpPr txBox="1"/>
          <p:nvPr/>
        </p:nvSpPr>
        <p:spPr>
          <a:xfrm>
            <a:off x="7160120" y="4829944"/>
            <a:ext cx="3120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Devant </a:t>
            </a:r>
            <a:r>
              <a:rPr lang="en-US" sz="18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l’amphi</a:t>
            </a:r>
            <a:r>
              <a:rPr lang="en-US" sz="18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et hall </a:t>
            </a:r>
            <a:r>
              <a:rPr lang="en-US" sz="18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d’entrée</a:t>
            </a:r>
            <a:endParaRPr lang="en-US" sz="1800" b="1" kern="1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286F1CF-5127-9CFA-B766-6B147BD8C8F5}"/>
              </a:ext>
            </a:extLst>
          </p:cNvPr>
          <p:cNvSpPr txBox="1"/>
          <p:nvPr/>
        </p:nvSpPr>
        <p:spPr>
          <a:xfrm>
            <a:off x="7209878" y="3186938"/>
            <a:ext cx="2758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Cafétéria</a:t>
            </a:r>
            <a:r>
              <a:rPr lang="en-US" sz="18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8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niveau</a:t>
            </a:r>
            <a:r>
              <a:rPr lang="en-US" sz="18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inférieur</a:t>
            </a:r>
            <a:r>
              <a:rPr lang="en-US" sz="18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C8D6616-3BE7-C955-8DF0-8EEAE7AA3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115" y="705999"/>
            <a:ext cx="4255616" cy="533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93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2B520-2B50-D6B2-6444-4C35EB626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AE61AF-D36D-6881-FFF9-609E3573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B105CF0-7B76-9AFA-FAA0-04689B5EC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083" y="0"/>
            <a:ext cx="6912768" cy="653480"/>
          </a:xfrm>
        </p:spPr>
        <p:txBody>
          <a:bodyPr>
            <a:noAutofit/>
          </a:bodyPr>
          <a:lstStyle/>
          <a:p>
            <a:r>
              <a:rPr lang="fr-FR" sz="2800" dirty="0"/>
              <a:t>Atelier ARS : agenda mercredi 25 mars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4C168F6-F8C4-218C-914B-70388AFD6CAA}"/>
              </a:ext>
            </a:extLst>
          </p:cNvPr>
          <p:cNvSpPr txBox="1"/>
          <p:nvPr/>
        </p:nvSpPr>
        <p:spPr>
          <a:xfrm>
            <a:off x="4572593" y="1185611"/>
            <a:ext cx="1533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  <a:latin typeface="+mn-lt"/>
                <a:cs typeface="+mn-cs"/>
              </a:rPr>
              <a:t>14 POSTERS</a:t>
            </a:r>
            <a:endParaRPr lang="en-US" sz="1800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B658FCA-2500-D793-2DC0-604FE3C5BE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065244"/>
              </p:ext>
            </p:extLst>
          </p:nvPr>
        </p:nvGraphicFramePr>
        <p:xfrm>
          <a:off x="417835" y="1523989"/>
          <a:ext cx="10127978" cy="3344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3767">
                  <a:extLst>
                    <a:ext uri="{9D8B030D-6E8A-4147-A177-3AD203B41FA5}">
                      <a16:colId xmlns:a16="http://schemas.microsoft.com/office/drawing/2014/main" val="1091150736"/>
                    </a:ext>
                  </a:extLst>
                </a:gridCol>
                <a:gridCol w="8264211">
                  <a:extLst>
                    <a:ext uri="{9D8B030D-6E8A-4147-A177-3AD203B41FA5}">
                      <a16:colId xmlns:a16="http://schemas.microsoft.com/office/drawing/2014/main" val="2817104328"/>
                    </a:ext>
                  </a:extLst>
                </a:gridCol>
              </a:tblGrid>
              <a:tr h="222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Nom</a:t>
                      </a:r>
                      <a:endParaRPr lang="fr-F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Titre</a:t>
                      </a:r>
                      <a:endParaRPr lang="fr-FR" sz="9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extLst>
                  <a:ext uri="{0D108BD9-81ED-4DB2-BD59-A6C34878D82A}">
                    <a16:rowId xmlns:a16="http://schemas.microsoft.com/office/drawing/2014/main" val="115852339"/>
                  </a:ext>
                </a:extLst>
              </a:tr>
              <a:tr h="222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CYRIL BACHELET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Multiple </a:t>
                      </a:r>
                      <a:r>
                        <a:rPr lang="fr-FR" sz="9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Beams</a:t>
                      </a:r>
                      <a:r>
                        <a:rPr lang="fr-FR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Multiple Energies, Multiple Applications. MOSAIC, an </a:t>
                      </a:r>
                      <a:r>
                        <a:rPr lang="fr-FR" sz="9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interdisciplinary</a:t>
                      </a:r>
                      <a:r>
                        <a:rPr lang="fr-FR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9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accelerator</a:t>
                      </a:r>
                      <a:r>
                        <a:rPr lang="fr-FR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9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plateform</a:t>
                      </a:r>
                      <a:r>
                        <a:rPr lang="fr-FR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extLst>
                  <a:ext uri="{0D108BD9-81ED-4DB2-BD59-A6C34878D82A}">
                    <a16:rowId xmlns:a16="http://schemas.microsoft.com/office/drawing/2014/main" val="4089108151"/>
                  </a:ext>
                </a:extLst>
              </a:tr>
              <a:tr h="222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Andrea Cernuschi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Advancement</a:t>
                      </a:r>
                      <a:r>
                        <a:rPr lang="fr-FR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on the ECRIPAC </a:t>
                      </a:r>
                      <a:r>
                        <a:rPr lang="fr-FR" sz="9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numerical</a:t>
                      </a:r>
                      <a:r>
                        <a:rPr lang="fr-FR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investigation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extLst>
                  <a:ext uri="{0D108BD9-81ED-4DB2-BD59-A6C34878D82A}">
                    <a16:rowId xmlns:a16="http://schemas.microsoft.com/office/drawing/2014/main" val="3843524185"/>
                  </a:ext>
                </a:extLst>
              </a:tr>
              <a:tr h="222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Guillaume Chapelant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Source de rayons X par accélération laser-plasma pour la tomographie 3D rapide du fret maritime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extLst>
                  <a:ext uri="{0D108BD9-81ED-4DB2-BD59-A6C34878D82A}">
                    <a16:rowId xmlns:a16="http://schemas.microsoft.com/office/drawing/2014/main" val="1955962060"/>
                  </a:ext>
                </a:extLst>
              </a:tr>
              <a:tr h="222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Arnaud CIELPLAK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Halo formation and beam losses at PERLE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extLst>
                  <a:ext uri="{0D108BD9-81ED-4DB2-BD59-A6C34878D82A}">
                    <a16:rowId xmlns:a16="http://schemas.microsoft.com/office/drawing/2014/main" val="1477826760"/>
                  </a:ext>
                </a:extLst>
              </a:tr>
              <a:tr h="222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ELOISE DESSAY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Applications industrielles au GANIL : électronique et biologie sous irradiation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extLst>
                  <a:ext uri="{0D108BD9-81ED-4DB2-BD59-A6C34878D82A}">
                    <a16:rowId xmlns:a16="http://schemas.microsoft.com/office/drawing/2014/main" val="100619323"/>
                  </a:ext>
                </a:extLst>
              </a:tr>
              <a:tr h="222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Aurélie Gentils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Aperçu de l'utilisation de faisceaux d'ions pour l'étude de matériaux nucléaires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extLst>
                  <a:ext uri="{0D108BD9-81ED-4DB2-BD59-A6C34878D82A}">
                    <a16:rowId xmlns:a16="http://schemas.microsoft.com/office/drawing/2014/main" val="2083258839"/>
                  </a:ext>
                </a:extLst>
              </a:tr>
              <a:tr h="222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Janine Issa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longitudinal beam dynamics for PERLE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extLst>
                  <a:ext uri="{0D108BD9-81ED-4DB2-BD59-A6C34878D82A}">
                    <a16:rowId xmlns:a16="http://schemas.microsoft.com/office/drawing/2014/main" val="3291979645"/>
                  </a:ext>
                </a:extLst>
              </a:tr>
              <a:tr h="222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Nour HLEISS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Station pour l'irradiation des composants et système à ALTO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extLst>
                  <a:ext uri="{0D108BD9-81ED-4DB2-BD59-A6C34878D82A}">
                    <a16:rowId xmlns:a16="http://schemas.microsoft.com/office/drawing/2014/main" val="492353948"/>
                  </a:ext>
                </a:extLst>
              </a:tr>
              <a:tr h="222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Brice Lathuilière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Radiolyse aux interfaces solution aqueuse / acier inoxydable 316L : Deux configurations expérimentales pour l’étude et la caractérisation du film passif.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extLst>
                  <a:ext uri="{0D108BD9-81ED-4DB2-BD59-A6C34878D82A}">
                    <a16:rowId xmlns:a16="http://schemas.microsoft.com/office/drawing/2014/main" val="151469967"/>
                  </a:ext>
                </a:extLst>
              </a:tr>
              <a:tr h="222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Michel Pellicioli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 plateforme </a:t>
                      </a:r>
                      <a:r>
                        <a:rPr lang="fr-FR" sz="9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Cyrcé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extLst>
                  <a:ext uri="{0D108BD9-81ED-4DB2-BD59-A6C34878D82A}">
                    <a16:rowId xmlns:a16="http://schemas.microsoft.com/office/drawing/2014/main" val="581572559"/>
                  </a:ext>
                </a:extLst>
              </a:tr>
              <a:tr h="222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Nicolas Pichoff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ICONE - La future installation nationale de neutronique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extLst>
                  <a:ext uri="{0D108BD9-81ED-4DB2-BD59-A6C34878D82A}">
                    <a16:rowId xmlns:a16="http://schemas.microsoft.com/office/drawing/2014/main" val="3217396122"/>
                  </a:ext>
                </a:extLst>
              </a:tr>
              <a:tr h="222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Isabelle Ribaud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MOSAIC: </a:t>
                      </a:r>
                      <a:r>
                        <a:rPr lang="fr-FR" sz="9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projects</a:t>
                      </a:r>
                      <a:r>
                        <a:rPr lang="fr-FR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</a:t>
                      </a:r>
                      <a:r>
                        <a:rPr lang="fr-FR" sz="9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progress</a:t>
                      </a:r>
                      <a:r>
                        <a:rPr lang="fr-FR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for </a:t>
                      </a:r>
                      <a:r>
                        <a:rPr lang="fr-FR" sz="9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research</a:t>
                      </a:r>
                      <a:r>
                        <a:rPr lang="fr-FR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</a:t>
                      </a:r>
                      <a:r>
                        <a:rPr lang="fr-FR" sz="9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its</a:t>
                      </a:r>
                      <a:r>
                        <a:rPr lang="fr-FR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applications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extLst>
                  <a:ext uri="{0D108BD9-81ED-4DB2-BD59-A6C34878D82A}">
                    <a16:rowId xmlns:a16="http://schemas.microsoft.com/office/drawing/2014/main" val="251541466"/>
                  </a:ext>
                </a:extLst>
              </a:tr>
              <a:tr h="222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Aymeric Tissot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Application de l’accélération laser-plasma à la production de radioisotopes médicaux innovants.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extLst>
                  <a:ext uri="{0D108BD9-81ED-4DB2-BD59-A6C34878D82A}">
                    <a16:rowId xmlns:a16="http://schemas.microsoft.com/office/drawing/2014/main" val="2755560359"/>
                  </a:ext>
                </a:extLst>
              </a:tr>
              <a:tr h="22297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Solenne Rey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GENESIS : plateforme de neutrons rapides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40" marR="7640" marT="7640" marB="0" anchor="b"/>
                </a:tc>
                <a:extLst>
                  <a:ext uri="{0D108BD9-81ED-4DB2-BD59-A6C34878D82A}">
                    <a16:rowId xmlns:a16="http://schemas.microsoft.com/office/drawing/2014/main" val="1071905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2290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C42F1-7337-7614-0BF7-F7B0ED495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4024A2-F485-FF2C-665D-8FE9CF274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A13274F1-EBA7-044E-537F-2CB4E3320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083" y="0"/>
            <a:ext cx="6912768" cy="653480"/>
          </a:xfrm>
        </p:spPr>
        <p:txBody>
          <a:bodyPr>
            <a:noAutofit/>
          </a:bodyPr>
          <a:lstStyle/>
          <a:p>
            <a:r>
              <a:rPr lang="fr-FR" sz="2800" dirty="0"/>
              <a:t>Atelier ARS : agenda jeudi 26 mars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4BD1398-A2AB-CC3D-5A8E-58297D2BD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845" y="1095739"/>
            <a:ext cx="5052228" cy="366219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D48A73B-E0C8-CF48-2ED7-89A05EA4B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08" y="1075653"/>
            <a:ext cx="5522591" cy="39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74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09293-AFBA-6CA9-0AE9-420E0583E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BCD0D3-3DEB-5DD2-3511-94052BC1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C40622AE-E1C3-97CF-2022-1500FC309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083" y="0"/>
            <a:ext cx="6912768" cy="653480"/>
          </a:xfrm>
        </p:spPr>
        <p:txBody>
          <a:bodyPr>
            <a:noAutofit/>
          </a:bodyPr>
          <a:lstStyle/>
          <a:p>
            <a:r>
              <a:rPr lang="fr-FR" sz="2800" dirty="0"/>
              <a:t>Atelier ARS : agenda vendredi 27 mars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15236C3-7339-2BA1-198A-26E076F0D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027" y="941512"/>
            <a:ext cx="5544616" cy="29703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566D13-4245-9AE1-E66D-0FACD4685A95}"/>
              </a:ext>
            </a:extLst>
          </p:cNvPr>
          <p:cNvSpPr txBox="1"/>
          <p:nvPr/>
        </p:nvSpPr>
        <p:spPr>
          <a:xfrm>
            <a:off x="1569963" y="4199874"/>
            <a:ext cx="885698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spcBef>
                <a:spcPts val="1000"/>
              </a:spcBef>
              <a:defRPr/>
            </a:pPr>
            <a:r>
              <a:rPr lang="fr-FR" sz="1800" b="1" dirty="0">
                <a:solidFill>
                  <a:srgbClr val="7030A0"/>
                </a:solidFill>
                <a:latin typeface="+mn-lt"/>
              </a:rPr>
              <a:t>Table ronde : </a:t>
            </a:r>
          </a:p>
          <a:p>
            <a:pPr marL="34290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fr-FR" sz="1800" b="1" dirty="0">
                <a:solidFill>
                  <a:srgbClr val="7030A0"/>
                </a:solidFill>
                <a:latin typeface="+mn-lt"/>
              </a:rPr>
              <a:t>Recensement des installations, types de faisceau et d’applications</a:t>
            </a:r>
          </a:p>
          <a:p>
            <a:pPr marL="34290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fr-FR" sz="1800" b="1" dirty="0">
                <a:solidFill>
                  <a:srgbClr val="7030A0"/>
                </a:solidFill>
                <a:latin typeface="+mn-lt"/>
              </a:rPr>
              <a:t>Modalités d’accès, financement et avenir</a:t>
            </a:r>
          </a:p>
          <a:p>
            <a:pPr marL="342900" lvl="1" indent="-3429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fr-FR" sz="1800" b="1" dirty="0">
                <a:solidFill>
                  <a:srgbClr val="7030A0"/>
                </a:solidFill>
                <a:latin typeface="+mn-lt"/>
                <a:cs typeface="Calibri" panose="020F0502020204030204" pitchFamily="34" charset="0"/>
              </a:rPr>
              <a:t>Production d’un document de synthèse </a:t>
            </a:r>
          </a:p>
        </p:txBody>
      </p:sp>
    </p:spTree>
    <p:extLst>
      <p:ext uri="{BB962C8B-B14F-4D97-AF65-F5344CB8AC3E}">
        <p14:creationId xmlns:p14="http://schemas.microsoft.com/office/powerpoint/2010/main" val="4087190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1A6D8-735D-5D2F-72EC-C7ED09EE5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561F02-7398-60E5-0BDA-E0ECA619B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76DFF21-7AA7-9463-8158-EADB14437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083" y="0"/>
            <a:ext cx="6912768" cy="653480"/>
          </a:xfrm>
        </p:spPr>
        <p:txBody>
          <a:bodyPr>
            <a:noAutofit/>
          </a:bodyPr>
          <a:lstStyle/>
          <a:p>
            <a:r>
              <a:rPr lang="fr-FR" sz="2800" dirty="0"/>
              <a:t>Diner au restaurant jeudi : Ciel </a:t>
            </a:r>
            <a:r>
              <a:rPr lang="fr-FR" sz="2800" dirty="0" err="1"/>
              <a:t>Rooftop</a:t>
            </a:r>
            <a:endParaRPr lang="fr-FR" sz="2800" dirty="0"/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DE09C31B-076F-7B86-D2DD-BF5FFB4E70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339" y="914568"/>
            <a:ext cx="10623600" cy="1683128"/>
          </a:xfrm>
        </p:spPr>
        <p:txBody>
          <a:bodyPr>
            <a:noAutofit/>
          </a:bodyPr>
          <a:lstStyle/>
          <a:p>
            <a:pPr marL="342900" lvl="1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8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Restaurant « Ciel </a:t>
            </a:r>
            <a:r>
              <a:rPr lang="fr-FR" sz="1800" b="1" dirty="0" err="1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rooftop</a:t>
            </a:r>
            <a:r>
              <a:rPr lang="fr-FR" sz="18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Grenoble » à 19h45</a:t>
            </a:r>
          </a:p>
          <a:p>
            <a:pPr marL="800100" lvl="2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 rue Maurice GIGNOUX, Grenoble</a:t>
            </a:r>
          </a:p>
          <a:p>
            <a:pPr marL="800100" lvl="2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Emprunter ascenseur BABEL COMMUNITY, montez directement au 4eme étage </a:t>
            </a:r>
          </a:p>
          <a:p>
            <a:pPr marL="800100" lvl="2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 5 min à pied du quai Perrière</a:t>
            </a:r>
          </a:p>
          <a:p>
            <a:pPr marL="342900" indent="-342900" fontAlgn="base">
              <a:spcAft>
                <a:spcPct val="0"/>
              </a:spcAft>
              <a:defRPr/>
            </a:pPr>
            <a:endParaRPr lang="fr-FR" sz="1200" dirty="0"/>
          </a:p>
          <a:p>
            <a:pPr marL="1028700" lvl="1" indent="-342900" algn="r" fontAlgn="base">
              <a:spcAft>
                <a:spcPct val="0"/>
              </a:spcAft>
              <a:defRPr/>
            </a:pPr>
            <a:endParaRPr lang="fr-FR" sz="16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C8919C2-AC8D-C626-4CFA-2905B89C7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275" y="2658975"/>
            <a:ext cx="2663825" cy="30029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8222997-2617-3D16-CD17-DECD7CDD0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005" y="2658975"/>
            <a:ext cx="3182155" cy="300294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00E530A-F37D-D495-9357-69E60A30F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699" y="2618202"/>
            <a:ext cx="2592288" cy="312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10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457F1-33BB-DF1D-C3C5-3F4C90C5A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617239-766E-0459-E95D-29E4D300F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C9E7919-DEFA-2455-1BED-72F5B0BB7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083" y="0"/>
            <a:ext cx="6912768" cy="653480"/>
          </a:xfrm>
        </p:spPr>
        <p:txBody>
          <a:bodyPr>
            <a:noAutofit/>
          </a:bodyPr>
          <a:lstStyle/>
          <a:p>
            <a:r>
              <a:rPr lang="fr-FR" sz="2800" dirty="0"/>
              <a:t>Diner au restaurant jeudi : Ciel </a:t>
            </a:r>
            <a:r>
              <a:rPr lang="fr-FR" sz="2800" dirty="0" err="1"/>
              <a:t>Rooftop</a:t>
            </a:r>
            <a:endParaRPr lang="fr-FR" sz="2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3DDC8D0-6607-E96F-D76F-B9F692236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77" y="3677816"/>
            <a:ext cx="3744416" cy="2256156"/>
          </a:xfrm>
          <a:prstGeom prst="rect">
            <a:avLst/>
          </a:prstGeom>
        </p:spPr>
      </p:pic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747F931E-B32F-FF0B-47F4-A6CBCF25A0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339" y="914568"/>
            <a:ext cx="10623600" cy="1683128"/>
          </a:xfrm>
        </p:spPr>
        <p:txBody>
          <a:bodyPr>
            <a:noAutofit/>
          </a:bodyPr>
          <a:lstStyle/>
          <a:p>
            <a:pPr marL="342900" lvl="1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8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Trajet depuis le LPSC</a:t>
            </a:r>
          </a:p>
          <a:p>
            <a:pPr marL="800100" lvl="2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Tram B (arrêt « Oxford ») direction  Gières plaine des sports : descendre à l’arrêt « Notre Dame Musée »</a:t>
            </a:r>
          </a:p>
          <a:p>
            <a:pPr marL="800100" lvl="2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 pied : 15 min (900 m) vers le Ciel </a:t>
            </a:r>
            <a:r>
              <a:rPr lang="fr-FR" sz="1400" b="1" dirty="0" err="1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rooftop</a:t>
            </a:r>
            <a:r>
              <a:rPr lang="fr-FR" sz="14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(ça monte)</a:t>
            </a:r>
          </a:p>
          <a:p>
            <a:pPr marL="800100" lvl="2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Possibilité d’utiliser la voiturette du restaurant pour monter </a:t>
            </a:r>
          </a:p>
          <a:p>
            <a:pPr marL="1257300" lvl="3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200" dirty="0"/>
              <a:t>prendre à l'arrêt de bus Maurice Gignoux qui se situe sous l'arche en pierre reliant le Quai Perrière et la rue Maurice Gignoux</a:t>
            </a:r>
          </a:p>
          <a:p>
            <a:pPr marL="1257300" lvl="3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200" dirty="0"/>
              <a:t>Elle a 5 places et fait les allers-retours en 5 minutes</a:t>
            </a:r>
          </a:p>
          <a:p>
            <a:pPr marL="1257300" lvl="3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appelez  </a:t>
            </a:r>
            <a:r>
              <a:rPr lang="fr-FR" sz="1200" dirty="0"/>
              <a:t>07.44.86.77.69 environ 15 min au préalable</a:t>
            </a:r>
            <a:endParaRPr lang="fr-FR" sz="1200" b="1" dirty="0">
              <a:solidFill>
                <a:srgbClr val="232F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2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232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Quelques voitures disponibles en cas de besoin  : contactez Maud, Marie-Laure</a:t>
            </a:r>
            <a:endParaRPr lang="fr-FR" sz="1600" dirty="0"/>
          </a:p>
          <a:p>
            <a:pPr marL="342900" indent="-342900" fontAlgn="base">
              <a:spcAft>
                <a:spcPct val="0"/>
              </a:spcAft>
              <a:defRPr/>
            </a:pPr>
            <a:endParaRPr lang="fr-FR" sz="1200" dirty="0"/>
          </a:p>
          <a:p>
            <a:pPr marL="1028700" lvl="1" indent="-342900" algn="r" fontAlgn="base">
              <a:spcAft>
                <a:spcPct val="0"/>
              </a:spcAft>
              <a:defRPr/>
            </a:pPr>
            <a:endParaRPr lang="fr-FR" sz="16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E3DE233-7F9E-AD47-9363-203B99975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091" y="2453680"/>
            <a:ext cx="1979367" cy="359071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A476FB6-F5D9-20A1-5D5C-93C71D3C2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291" y="3677816"/>
            <a:ext cx="3754711" cy="225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6565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3600" b="1" kern="1200" dirty="0">
            <a:solidFill>
              <a:srgbClr val="D0671C"/>
            </a:solidFill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48945</TotalTime>
  <Words>516</Words>
  <Application>Microsoft Macintosh PowerPoint</Application>
  <PresentationFormat>Personnalisé</PresentationFormat>
  <Paragraphs>78</Paragraphs>
  <Slides>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1_modele-IJCLAb-powerpoint</vt:lpstr>
      <vt:lpstr>Conception personnalisée</vt:lpstr>
      <vt:lpstr>Atelier ARS</vt:lpstr>
      <vt:lpstr>Atelier ARS</vt:lpstr>
      <vt:lpstr>Atelier ARS : agenda mercredi 25 mars</vt:lpstr>
      <vt:lpstr>Atelier ARS : agenda mercredi 25 mars</vt:lpstr>
      <vt:lpstr>Atelier ARS : agenda jeudi 26 mars</vt:lpstr>
      <vt:lpstr>Atelier ARS : agenda vendredi 27 mars</vt:lpstr>
      <vt:lpstr>Diner au restaurant jeudi : Ciel Rooftop</vt:lpstr>
      <vt:lpstr>Diner au restaurant jeudi : Ciel Rooftop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Maud Baylac</cp:lastModifiedBy>
  <cp:revision>3198</cp:revision>
  <cp:lastPrinted>2025-02-24T13:29:40Z</cp:lastPrinted>
  <dcterms:created xsi:type="dcterms:W3CDTF">2011-03-09T16:37:49Z</dcterms:created>
  <dcterms:modified xsi:type="dcterms:W3CDTF">2026-03-25T07:37:10Z</dcterms:modified>
</cp:coreProperties>
</file>