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embeddings/Microsoft_Equation12.bin" ContentType="application/vnd.openxmlformats-officedocument.oleObject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embeddings/Microsoft_Equation31.bin" ContentType="application/vnd.openxmlformats-officedocument.oleObject"/>
  <Override PartName="/ppt/slides/slide15.xml" ContentType="application/vnd.openxmlformats-officedocument.presentationml.slide+xml"/>
  <Override PartName="/ppt/embeddings/Microsoft_Equation26.bin" ContentType="application/vnd.openxmlformats-officedocument.oleObject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embeddings/Microsoft_Equation5.bin" ContentType="application/vnd.openxmlformats-officedocument.oleObject"/>
  <Override PartName="/ppt/embeddings/Microsoft_Equation24.bin" ContentType="application/vnd.openxmlformats-officedocument.oleObject"/>
  <Override PartName="/ppt/embeddings/Microsoft_Equation19.bin" ContentType="application/vnd.openxmlformats-officedocument.oleObject"/>
  <Override PartName="/ppt/embeddings/Microsoft_Equation43.bin" ContentType="application/vnd.openxmlformats-officedocument.oleObject"/>
  <Override PartName="/ppt/slides/slide27.xml" ContentType="application/vnd.openxmlformats-officedocument.presentationml.slide+xml"/>
  <Override PartName="/ppt/embeddings/Microsoft_Equation38.bin" ContentType="application/vnd.openxmlformats-officedocument.oleObject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embeddings/Microsoft_Equation14.bin" ContentType="application/vnd.openxmlformats-officedocument.oleObject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embeddings/Microsoft_Equation33.bin" ContentType="application/vnd.openxmlformats-officedocument.oleObject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slides/slide17.xml" ContentType="application/vnd.openxmlformats-officedocument.presentationml.slide+xml"/>
  <Override PartName="/ppt/embeddings/Microsoft_Equation28.bin" ContentType="application/vnd.openxmlformats-officedocument.oleObject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embeddings/Microsoft_Equation7.bin" ContentType="application/vnd.openxmlformats-officedocument.oleObject"/>
  <Override PartName="/ppt/slides/slide31.xml" ContentType="application/vnd.openxmlformats-officedocument.presentationml.slide+xml"/>
  <Override PartName="/ppt/embeddings/Microsoft_Equation45.bin" ContentType="application/vnd.openxmlformats-officedocument.oleObject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embeddings/Microsoft_Equation21.bin" ContentType="application/vnd.openxmlformats-officedocument.oleObject"/>
  <Override PartName="/ppt/embeddings/Microsoft_Equation2.bin" ContentType="application/vnd.openxmlformats-officedocument.oleObject"/>
  <Override PartName="/ppt/slides/slide9.xml" ContentType="application/vnd.openxmlformats-officedocument.presentationml.slide+xml"/>
  <Override PartName="/ppt/embeddings/Microsoft_Equation16.bin" ContentType="application/vnd.openxmlformats-officedocument.oleObject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35.bin" ContentType="application/vnd.openxmlformats-officedocument.oleObject"/>
  <Override PartName="/ppt/embeddings/Microsoft_Equation40.bin" ContentType="application/vnd.openxmlformats-officedocument.oleObject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1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30.bin" ContentType="application/vnd.openxmlformats-officedocument.oleObject"/>
  <Default Extension="xml" ContentType="application/xml"/>
  <Override PartName="/ppt/slides/slide14.xml" ContentType="application/vnd.openxmlformats-officedocument.presentationml.slide+xml"/>
  <Override PartName="/ppt/embeddings/Microsoft_Equation9.bin" ContentType="application/vnd.openxmlformats-officedocument.oleObject"/>
  <Override PartName="/ppt/slides/slide33.xml" ContentType="application/vnd.openxmlformats-officedocument.presentationml.slide+xml"/>
  <Override PartName="/ppt/embeddings/Microsoft_Equation47.bin" ContentType="application/vnd.openxmlformats-officedocument.oleObject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embeddings/Microsoft_Equation23.bin" ContentType="application/vnd.openxmlformats-officedocument.oleObject"/>
  <Override PartName="/ppt/embeddings/Microsoft_Equation4.bin" ContentType="application/vnd.openxmlformats-officedocument.oleObject"/>
  <Override PartName="/ppt/embeddings/Microsoft_Equation18.bin" ContentType="application/vnd.openxmlformats-officedocument.oleObject"/>
  <Override PartName="/ppt/embeddings/Microsoft_Equation42.bin" ContentType="application/vnd.openxmlformats-officedocument.oleObject"/>
  <Override PartName="/ppt/slides/slide26.xml" ContentType="application/vnd.openxmlformats-officedocument.presentationml.slide+xml"/>
  <Override PartName="/ppt/embeddings/Microsoft_Equation37.bin" ContentType="application/vnd.openxmlformats-officedocument.oleObject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embeddings/Microsoft_Equation13.bin" ContentType="application/vnd.openxmlformats-officedocument.oleObject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32.bin" ContentType="application/vnd.openxmlformats-officedocument.oleObject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embeddings/Microsoft_Equation27.bin" ContentType="application/vnd.openxmlformats-officedocument.oleObject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embeddings/Microsoft_Equation6.bin" ContentType="application/vnd.openxmlformats-officedocument.oleObject"/>
  <Override PartName="/ppt/embeddings/Microsoft_Equation25.bin" ContentType="application/vnd.openxmlformats-officedocument.oleObject"/>
  <Override PartName="/ppt/slides/slide30.xml" ContentType="application/vnd.openxmlformats-officedocument.presentationml.slide+xml"/>
  <Override PartName="/ppt/embeddings/Microsoft_Equation44.bin" ContentType="application/vnd.openxmlformats-officedocument.oleObject"/>
  <Override PartName="/ppt/slides/slide28.xml" ContentType="application/vnd.openxmlformats-officedocument.presentationml.slide+xml"/>
  <Override PartName="/ppt/embeddings/Microsoft_Equation39.bin" ContentType="application/vnd.openxmlformats-officedocument.oleObject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embeddings/Microsoft_Equation20.bin" ContentType="application/vnd.openxmlformats-officedocument.oleObject"/>
  <Default Extension="pdf" ContentType="application/pdf"/>
  <Override PartName="/ppt/embeddings/Microsoft_Equation1.bin" ContentType="application/vnd.openxmlformats-officedocument.oleObject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embeddings/Microsoft_Equation15.bin" ContentType="application/vnd.openxmlformats-officedocument.oleObject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embeddings/Microsoft_Equation34.bin" ContentType="application/vnd.openxmlformats-officedocument.oleObject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29.bin" ContentType="application/vnd.openxmlformats-officedocument.oleObject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Default Extension="pict" ContentType="image/pict"/>
  <Override PartName="/ppt/embeddings/Microsoft_Equation10.bin" ContentType="application/vnd.openxmlformats-officedocument.oleObject"/>
  <Override PartName="/ppt/slides/slide13.xml" ContentType="application/vnd.openxmlformats-officedocument.presentationml.slide+xml"/>
  <Override PartName="/ppt/embeddings/Microsoft_Equation8.bin" ContentType="application/vnd.openxmlformats-officedocument.oleObject"/>
  <Override PartName="/ppt/slides/slide32.xml" ContentType="application/vnd.openxmlformats-officedocument.presentationml.slide+xml"/>
  <Override PartName="/ppt/embeddings/Microsoft_Equation46.bin" ContentType="application/vnd.openxmlformats-officedocument.oleObject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Default Extension="vml" ContentType="application/vnd.openxmlformats-officedocument.vmlDrawing"/>
  <Override PartName="/ppt/embeddings/Microsoft_Equation22.bin" ContentType="application/vnd.openxmlformats-officedocument.oleObject"/>
  <Override PartName="/ppt/embeddings/Microsoft_Equation3.bin" ContentType="application/vnd.openxmlformats-officedocument.oleObject"/>
  <Override PartName="/ppt/embeddings/Microsoft_Equation17.bin" ContentType="application/vnd.openxmlformats-officedocument.oleObject"/>
  <Override PartName="/ppt/embeddings/Microsoft_Equation41.bin" ContentType="application/vnd.openxmlformats-officedocument.oleObject"/>
  <Override PartName="/ppt/slides/slide25.xml" ContentType="application/vnd.openxmlformats-officedocument.presentationml.slide+xml"/>
  <Override PartName="/ppt/embeddings/Microsoft_Equation36.bin" ContentType="application/vnd.openxmlformats-officedocument.oleObject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93" r:id="rId4"/>
    <p:sldId id="395" r:id="rId5"/>
    <p:sldId id="396" r:id="rId6"/>
    <p:sldId id="403" r:id="rId7"/>
    <p:sldId id="404" r:id="rId8"/>
    <p:sldId id="405" r:id="rId9"/>
    <p:sldId id="407" r:id="rId10"/>
    <p:sldId id="408" r:id="rId11"/>
    <p:sldId id="401" r:id="rId12"/>
    <p:sldId id="402" r:id="rId13"/>
    <p:sldId id="409" r:id="rId14"/>
    <p:sldId id="410" r:id="rId15"/>
    <p:sldId id="412" r:id="rId16"/>
    <p:sldId id="387" r:id="rId17"/>
    <p:sldId id="388" r:id="rId18"/>
    <p:sldId id="389" r:id="rId19"/>
    <p:sldId id="406" r:id="rId20"/>
    <p:sldId id="390" r:id="rId21"/>
    <p:sldId id="391" r:id="rId22"/>
    <p:sldId id="421" r:id="rId23"/>
    <p:sldId id="392" r:id="rId24"/>
    <p:sldId id="413" r:id="rId25"/>
    <p:sldId id="415" r:id="rId26"/>
    <p:sldId id="420" r:id="rId27"/>
    <p:sldId id="303" r:id="rId28"/>
    <p:sldId id="378" r:id="rId29"/>
    <p:sldId id="379" r:id="rId30"/>
    <p:sldId id="381" r:id="rId31"/>
    <p:sldId id="382" r:id="rId32"/>
    <p:sldId id="383" r:id="rId33"/>
    <p:sldId id="384" r:id="rId34"/>
    <p:sldId id="385" r:id="rId35"/>
    <p:sldId id="386" r:id="rId36"/>
    <p:sldId id="416" r:id="rId37"/>
    <p:sldId id="417" r:id="rId38"/>
    <p:sldId id="418" r:id="rId39"/>
    <p:sldId id="419" r:id="rId40"/>
    <p:sldId id="397" r:id="rId41"/>
    <p:sldId id="399" r:id="rId42"/>
    <p:sldId id="40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oachim Tuckmantel" initials="J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FF0899"/>
    <a:srgbClr val="079F85"/>
    <a:srgbClr val="00D6D6"/>
    <a:srgbClr val="00FFFF"/>
    <a:srgbClr val="C32317"/>
    <a:srgbClr val="00AC07"/>
    <a:srgbClr val="00C709"/>
    <a:srgbClr val="0104D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72" y="-1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Relationship Id="rId2" Type="http://schemas.openxmlformats.org/officeDocument/2006/relationships/image" Target="../media/image34.pict"/><Relationship Id="rId3" Type="http://schemas.openxmlformats.org/officeDocument/2006/relationships/image" Target="../media/image35.pict"/><Relationship Id="rId4" Type="http://schemas.openxmlformats.org/officeDocument/2006/relationships/image" Target="../media/image57.pict"/><Relationship Id="rId5" Type="http://schemas.openxmlformats.org/officeDocument/2006/relationships/image" Target="../media/image58.pict"/><Relationship Id="rId6" Type="http://schemas.openxmlformats.org/officeDocument/2006/relationships/image" Target="../media/image59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Relationship Id="rId2" Type="http://schemas.openxmlformats.org/officeDocument/2006/relationships/image" Target="../media/image61.pict"/><Relationship Id="rId3" Type="http://schemas.openxmlformats.org/officeDocument/2006/relationships/image" Target="../media/image62.pict"/><Relationship Id="rId4" Type="http://schemas.openxmlformats.org/officeDocument/2006/relationships/image" Target="../media/image63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ict"/><Relationship Id="rId2" Type="http://schemas.openxmlformats.org/officeDocument/2006/relationships/image" Target="../media/image65.pict"/><Relationship Id="rId3" Type="http://schemas.openxmlformats.org/officeDocument/2006/relationships/image" Target="../media/image66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ict"/><Relationship Id="rId2" Type="http://schemas.openxmlformats.org/officeDocument/2006/relationships/image" Target="../media/image68.pict"/><Relationship Id="rId3" Type="http://schemas.openxmlformats.org/officeDocument/2006/relationships/image" Target="../media/image69.pict"/><Relationship Id="rId4" Type="http://schemas.openxmlformats.org/officeDocument/2006/relationships/image" Target="../media/image70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Relationship Id="rId2" Type="http://schemas.openxmlformats.org/officeDocument/2006/relationships/image" Target="../media/image72.pict"/><Relationship Id="rId3" Type="http://schemas.openxmlformats.org/officeDocument/2006/relationships/image" Target="../media/image73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Relationship Id="rId2" Type="http://schemas.openxmlformats.org/officeDocument/2006/relationships/image" Target="../media/image75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ict"/><Relationship Id="rId2" Type="http://schemas.openxmlformats.org/officeDocument/2006/relationships/image" Target="../media/image77.pict"/><Relationship Id="rId3" Type="http://schemas.openxmlformats.org/officeDocument/2006/relationships/image" Target="../media/image78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Relationship Id="rId2" Type="http://schemas.openxmlformats.org/officeDocument/2006/relationships/image" Target="../media/image34.pict"/><Relationship Id="rId3" Type="http://schemas.openxmlformats.org/officeDocument/2006/relationships/image" Target="../media/image35.pict"/><Relationship Id="rId4" Type="http://schemas.openxmlformats.org/officeDocument/2006/relationships/image" Target="../media/image3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Relationship Id="rId2" Type="http://schemas.openxmlformats.org/officeDocument/2006/relationships/image" Target="../media/image38.pict"/><Relationship Id="rId3" Type="http://schemas.openxmlformats.org/officeDocument/2006/relationships/image" Target="../media/image3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Relationship Id="rId2" Type="http://schemas.openxmlformats.org/officeDocument/2006/relationships/image" Target="../media/image42.pict"/><Relationship Id="rId3" Type="http://schemas.openxmlformats.org/officeDocument/2006/relationships/image" Target="../media/image43.pict"/><Relationship Id="rId4" Type="http://schemas.openxmlformats.org/officeDocument/2006/relationships/image" Target="../media/image44.pict"/><Relationship Id="rId5" Type="http://schemas.openxmlformats.org/officeDocument/2006/relationships/image" Target="../media/image45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Relationship Id="rId2" Type="http://schemas.openxmlformats.org/officeDocument/2006/relationships/image" Target="../media/image47.pict"/><Relationship Id="rId3" Type="http://schemas.openxmlformats.org/officeDocument/2006/relationships/image" Target="../media/image4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Relationship Id="rId2" Type="http://schemas.openxmlformats.org/officeDocument/2006/relationships/image" Target="../media/image50.pict"/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5" Type="http://schemas.openxmlformats.org/officeDocument/2006/relationships/image" Target="../media/image53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Relationship Id="rId2" Type="http://schemas.openxmlformats.org/officeDocument/2006/relationships/image" Target="../media/image5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29BFB850-45A9-486F-982C-A481B687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2" charset="0"/>
        <a:ea typeface="ＭＳ Ｐゴシック" pitchFamily="54" charset="-128"/>
        <a:cs typeface="ＭＳ Ｐゴシック" pitchFamily="5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2" charset="0"/>
        <a:ea typeface="ＭＳ Ｐゴシック" pitchFamily="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2" charset="0"/>
        <a:ea typeface="ＭＳ Ｐゴシック" pitchFamily="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2" charset="0"/>
        <a:ea typeface="ＭＳ Ｐゴシック" pitchFamily="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2" charset="0"/>
        <a:ea typeface="ＭＳ Ｐゴシック" pitchFamily="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A1958-8C42-4578-8E98-49907802F44B}" type="slidenum">
              <a:rPr lang="en-US"/>
              <a:pPr/>
              <a:t>27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fld id="{661DAFC8-4024-4D16-8EB5-A3A1514EB42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 eaLnBrk="1" hangingPunct="1"/>
              <a:t>27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FB850-45A9-486F-982C-A481B687C8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FB850-45A9-486F-982C-A481B687C8C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3B25-8C05-4EE8-BE45-B5156B785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7021-789B-4555-8495-8DE2CB34B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1A5E-8A75-42D7-BA58-A2A8178E0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21DB-40B1-4A07-ADC1-DA008C53A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44E4-41CA-4D93-9D35-0B2ADA46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E336-8AC0-4888-BB3F-60A72D11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FEBE-1BE2-41B7-8106-F69246959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D9465-EE5C-463B-8961-E6F7B4B07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E84E-F96F-4841-8F6A-212C591D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0AE0-9163-4FC6-884E-04AEE4588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9B1F6-7F7C-4BD3-83BE-ED6917A8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E7FB-6DC5-43E4-B443-827C86187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6A3D68A1-FF3D-459C-B90C-0336C3AF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54" charset="-128"/>
          <a:cs typeface="ＭＳ Ｐゴシック" pitchFamily="5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  <a:ea typeface="ＭＳ Ｐゴシック" pitchFamily="54" charset="-128"/>
          <a:cs typeface="ＭＳ Ｐゴシック" pitchFamily="5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  <a:ea typeface="ＭＳ Ｐゴシック" pitchFamily="54" charset="-128"/>
          <a:cs typeface="ＭＳ Ｐゴシック" pitchFamily="5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  <a:ea typeface="ＭＳ Ｐゴシック" pitchFamily="54" charset="-128"/>
          <a:cs typeface="ＭＳ Ｐゴシック" pitchFamily="5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  <a:ea typeface="ＭＳ Ｐゴシック" pitchFamily="54" charset="-128"/>
          <a:cs typeface="ＭＳ Ｐゴシック" pitchFamily="5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5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54" charset="-128"/>
          <a:cs typeface="ＭＳ Ｐゴシック" pitchFamily="5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5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5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5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oachim/Desktop/LHC_Ultimate/RFTech%20WS%20Talk/CavAnim.gif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4" Type="http://schemas.openxmlformats.org/officeDocument/2006/relationships/hyperlink" Target="http://cdsweb.cern.ch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4" Type="http://schemas.openxmlformats.org/officeDocument/2006/relationships/hyperlink" Target="http://cern.ch/AccelConf/e06/PAPERS/MOPLS006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joachim:Desktop:LHC_Ultimate:TheBible.doc!OLE_LINK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6" Type="http://schemas.openxmlformats.org/officeDocument/2006/relationships/oleObject" Target="../embeddings/Microsoft_Equation12.bin"/><Relationship Id="rId7" Type="http://schemas.openxmlformats.org/officeDocument/2006/relationships/oleObject" Target="../embeddings/Microsoft_Equation13.bin"/><Relationship Id="rId8" Type="http://schemas.openxmlformats.org/officeDocument/2006/relationships/oleObject" Target="../embeddings/Microsoft_Equation1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oleObject" Target="../embeddings/Microsoft_Equation1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5" Type="http://schemas.openxmlformats.org/officeDocument/2006/relationships/oleObject" Target="../embeddings/Microsoft_Equation20.bin"/><Relationship Id="rId6" Type="http://schemas.openxmlformats.org/officeDocument/2006/relationships/oleObject" Target="../embeddings/Microsoft_Equation21.bin"/><Relationship Id="rId7" Type="http://schemas.openxmlformats.org/officeDocument/2006/relationships/oleObject" Target="../embeddings/Microsoft_Equation2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3.bin"/><Relationship Id="rId4" Type="http://schemas.openxmlformats.org/officeDocument/2006/relationships/oleObject" Target="../embeddings/Microsoft_Equation2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5.bin"/><Relationship Id="rId4" Type="http://schemas.openxmlformats.org/officeDocument/2006/relationships/oleObject" Target="../embeddings/Microsoft_Equation26.bin"/><Relationship Id="rId5" Type="http://schemas.openxmlformats.org/officeDocument/2006/relationships/oleObject" Target="../embeddings/Microsoft_Equation27.bin"/><Relationship Id="rId6" Type="http://schemas.openxmlformats.org/officeDocument/2006/relationships/oleObject" Target="../embeddings/Microsoft_Equation28.bin"/><Relationship Id="rId7" Type="http://schemas.openxmlformats.org/officeDocument/2006/relationships/oleObject" Target="../embeddings/Microsoft_Equation29.bin"/><Relationship Id="rId8" Type="http://schemas.openxmlformats.org/officeDocument/2006/relationships/oleObject" Target="../embeddings/Microsoft_Equation3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1.bin"/><Relationship Id="rId4" Type="http://schemas.openxmlformats.org/officeDocument/2006/relationships/oleObject" Target="../embeddings/Microsoft_Equation32.bin"/><Relationship Id="rId5" Type="http://schemas.openxmlformats.org/officeDocument/2006/relationships/oleObject" Target="../embeddings/Microsoft_Equation33.bin"/><Relationship Id="rId6" Type="http://schemas.openxmlformats.org/officeDocument/2006/relationships/oleObject" Target="../embeddings/Microsoft_Equation3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5.bin"/><Relationship Id="rId4" Type="http://schemas.openxmlformats.org/officeDocument/2006/relationships/oleObject" Target="../embeddings/Microsoft_Equation36.bin"/><Relationship Id="rId5" Type="http://schemas.openxmlformats.org/officeDocument/2006/relationships/oleObject" Target="../embeddings/Microsoft_Equation3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8.bin"/><Relationship Id="rId4" Type="http://schemas.openxmlformats.org/officeDocument/2006/relationships/oleObject" Target="../embeddings/Microsoft_Equation39.bin"/><Relationship Id="rId5" Type="http://schemas.openxmlformats.org/officeDocument/2006/relationships/oleObject" Target="../embeddings/Microsoft_Equation40.bin"/><Relationship Id="rId6" Type="http://schemas.openxmlformats.org/officeDocument/2006/relationships/oleObject" Target="../embeddings/Microsoft_Equation4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2.bin"/><Relationship Id="rId4" Type="http://schemas.openxmlformats.org/officeDocument/2006/relationships/oleObject" Target="../embeddings/Microsoft_Equation43.bin"/><Relationship Id="rId5" Type="http://schemas.openxmlformats.org/officeDocument/2006/relationships/oleObject" Target="../embeddings/Microsoft_Equation4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5.bin"/><Relationship Id="rId4" Type="http://schemas.openxmlformats.org/officeDocument/2006/relationships/oleObject" Target="!OLE_LINK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6.bin"/><Relationship Id="rId4" Type="http://schemas.openxmlformats.org/officeDocument/2006/relationships/oleObject" Target="Macintosh%20HD:Users:joachim:Desktop:LHC_Ultimate:BunchFormFactor.doc!OLE_LINK2" TargetMode="External"/><Relationship Id="rId5" Type="http://schemas.openxmlformats.org/officeDocument/2006/relationships/oleObject" Target="../embeddings/Microsoft_Equation4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!OLE_LINK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6" Type="http://schemas.openxmlformats.org/officeDocument/2006/relationships/image" Target="../media/image12.pdf"/><Relationship Id="rId7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05000"/>
            <a:ext cx="6934200" cy="2133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The LHC ultimate beam</a:t>
            </a:r>
            <a:r>
              <a:rPr lang="en-US" b="1" baseline="30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(*)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r>
              <a:rPr lang="en-US" b="1" baseline="30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b="1" baseline="30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</a:br>
            <a:r>
              <a:rPr lang="en-US" b="1" dirty="0" smtClean="0">
                <a:solidFill>
                  <a:srgbClr val="0000FF"/>
                </a:solidFill>
              </a:rPr>
              <a:t>Stretching </a:t>
            </a:r>
            <a:r>
              <a:rPr lang="en-US" b="1" smtClean="0">
                <a:solidFill>
                  <a:srgbClr val="0000FF"/>
                </a:solidFill>
              </a:rPr>
              <a:t>the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rgbClr val="0000FF"/>
                </a:solidFill>
              </a:rPr>
              <a:t>LHC RF system </a:t>
            </a:r>
            <a:r>
              <a:rPr lang="en-US" b="1" dirty="0" smtClean="0">
                <a:solidFill>
                  <a:srgbClr val="0000FF"/>
                </a:solidFill>
              </a:rPr>
              <a:t>to its limits</a:t>
            </a:r>
            <a:endParaRPr lang="en-US" b="1" dirty="0" smtClean="0">
              <a:solidFill>
                <a:srgbClr val="0000FF"/>
              </a:solidFill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4" name="Text Box 20"/>
          <p:cNvSpPr txBox="1">
            <a:spLocks noChangeArrowheads="1"/>
          </p:cNvSpPr>
          <p:nvPr/>
        </p:nvSpPr>
        <p:spPr bwMode="auto">
          <a:xfrm>
            <a:off x="4038600" y="6019800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/>
              <a:t>RFTech</a:t>
            </a:r>
            <a:r>
              <a:rPr lang="en-US" b="1" dirty="0" smtClean="0"/>
              <a:t> WS</a:t>
            </a:r>
            <a:r>
              <a:rPr lang="en-US" b="1" dirty="0"/>
              <a:t>,</a:t>
            </a:r>
            <a:r>
              <a:rPr lang="en-US" b="1" dirty="0" smtClean="0"/>
              <a:t> PSI , 2-3 Dec </a:t>
            </a:r>
            <a:r>
              <a:rPr lang="en-US" b="1" dirty="0"/>
              <a:t>2010</a:t>
            </a:r>
          </a:p>
        </p:txBody>
      </p:sp>
      <p:sp>
        <p:nvSpPr>
          <p:cNvPr id="15365" name="Text Box 22"/>
          <p:cNvSpPr txBox="1">
            <a:spLocks noChangeArrowheads="1"/>
          </p:cNvSpPr>
          <p:nvPr/>
        </p:nvSpPr>
        <p:spPr bwMode="auto">
          <a:xfrm>
            <a:off x="3886200" y="46482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104DA"/>
                </a:solidFill>
              </a:rPr>
              <a:t>J. Tückmantel, CERN-BE-RF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107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(*) 1.7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1800" dirty="0" smtClean="0">
                <a:solidFill>
                  <a:srgbClr val="0000FF"/>
                </a:solidFill>
              </a:rPr>
              <a:t>10</a:t>
            </a:r>
            <a:r>
              <a:rPr lang="en-US" sz="1800" baseline="30000" dirty="0" smtClean="0">
                <a:solidFill>
                  <a:srgbClr val="0000FF"/>
                </a:solidFill>
              </a:rPr>
              <a:t>11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smtClean="0">
                <a:solidFill>
                  <a:srgbClr val="0000FF"/>
                </a:solidFill>
              </a:rPr>
              <a:t>/bunch, T</a:t>
            </a:r>
            <a:r>
              <a:rPr lang="en-US" sz="1800" baseline="-25000" dirty="0" smtClean="0">
                <a:solidFill>
                  <a:srgbClr val="0000FF"/>
                </a:solidFill>
              </a:rPr>
              <a:t>b</a:t>
            </a:r>
            <a:r>
              <a:rPr lang="en-US" sz="1800" dirty="0" smtClean="0">
                <a:solidFill>
                  <a:srgbClr val="0000FF"/>
                </a:solidFill>
              </a:rPr>
              <a:t>=25ns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7" name="CavAnim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6500" y="0"/>
            <a:ext cx="1587500" cy="158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26379"/>
            <a:ext cx="8458200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Till now: only regular bunch spacing allowed</a:t>
            </a:r>
            <a:endParaRPr lang="en-US" dirty="0" smtClean="0"/>
          </a:p>
          <a:p>
            <a:r>
              <a:rPr lang="en-US" dirty="0" smtClean="0"/>
              <a:t>If each next bunch would arrive at a slightly shifted position</a:t>
            </a:r>
          </a:p>
          <a:p>
            <a:r>
              <a:rPr lang="en-US" dirty="0" smtClean="0"/>
              <a:t>when the total RF voltage – including all accumulated ΔV of pervious bunches –  is zero anyway ?!?</a:t>
            </a:r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 no RF power would be needed to ‘push’ back/forward</a:t>
            </a:r>
          </a:p>
          <a:p>
            <a:r>
              <a:rPr lang="en-US" u="sng" dirty="0" smtClean="0"/>
              <a:t>But</a:t>
            </a:r>
            <a:r>
              <a:rPr lang="en-US" dirty="0" smtClean="0"/>
              <a:t>: Shifts accumulate and periodicity over one turn not</a:t>
            </a:r>
          </a:p>
          <a:p>
            <a:r>
              <a:rPr lang="en-US" dirty="0" smtClean="0"/>
              <a:t>        fulfilled anymore !</a:t>
            </a:r>
          </a:p>
          <a:p>
            <a:endParaRPr lang="en-US" dirty="0" smtClean="0"/>
          </a:p>
          <a:p>
            <a:r>
              <a:rPr lang="en-US" u="sng" dirty="0" smtClean="0"/>
              <a:t>Solution</a:t>
            </a:r>
            <a:r>
              <a:rPr lang="en-US" dirty="0" smtClean="0"/>
              <a:t>: Detune cavity such that it </a:t>
            </a:r>
            <a:r>
              <a:rPr lang="en-US" u="sng" dirty="0" smtClean="0"/>
              <a:t>compensates</a:t>
            </a:r>
            <a:r>
              <a:rPr lang="en-US" dirty="0" smtClean="0"/>
              <a:t> the accumulated phase-shift </a:t>
            </a:r>
            <a:r>
              <a:rPr lang="en-US" b="1" u="sng" dirty="0" smtClean="0"/>
              <a:t>averaged</a:t>
            </a:r>
            <a:r>
              <a:rPr lang="en-US" u="sng" dirty="0" smtClean="0"/>
              <a:t> over one turn </a:t>
            </a:r>
            <a:r>
              <a:rPr lang="en-US" dirty="0" smtClean="0"/>
              <a:t>!!</a:t>
            </a:r>
          </a:p>
          <a:p>
            <a:endParaRPr lang="en-US" dirty="0" smtClean="0"/>
          </a:p>
          <a:p>
            <a:r>
              <a:rPr lang="en-US" dirty="0" smtClean="0"/>
              <a:t>Example LHC: 2806 bunches, 3564 possible positions</a:t>
            </a:r>
          </a:p>
          <a:p>
            <a:r>
              <a:rPr lang="en-US" dirty="0" smtClean="0"/>
              <a:t>(756 ‘holes’): </a:t>
            </a:r>
            <a:r>
              <a:rPr lang="en-US" dirty="0" err="1" smtClean="0"/>
              <a:t>Σ(Δ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/>
              <a:t>)=2806*1.55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= 4.35 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rev</a:t>
            </a:r>
            <a:r>
              <a:rPr lang="en-US" dirty="0" smtClean="0"/>
              <a:t>=3564*25 ns=89 µ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 </a:t>
            </a:r>
            <a:r>
              <a:rPr lang="en-US" dirty="0" err="1" smtClean="0"/>
              <a:t>Δ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=-</a:t>
            </a:r>
            <a:r>
              <a:rPr lang="en-US" dirty="0" smtClean="0"/>
              <a:t>4.35/89 µ</a:t>
            </a:r>
            <a:r>
              <a:rPr lang="en-US" dirty="0" err="1" smtClean="0"/>
              <a:t>s</a:t>
            </a:r>
            <a:r>
              <a:rPr lang="en-US" dirty="0" smtClean="0"/>
              <a:t> 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|</a:t>
            </a:r>
            <a:r>
              <a:rPr lang="en-US" dirty="0" err="1" smtClean="0"/>
              <a:t>Δf</a:t>
            </a:r>
            <a:r>
              <a:rPr lang="en-US" dirty="0" smtClean="0"/>
              <a:t>|=7.7 kHz</a:t>
            </a:r>
          </a:p>
          <a:p>
            <a:r>
              <a:rPr lang="en-US" dirty="0" smtClean="0"/>
              <a:t>Fortunately in LHC not one big but many gaps: ‘dilutes’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104DA"/>
                </a:solidFill>
              </a:rPr>
              <a:t>Averaged RBLC: ‘Let the Bunches Slide’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82550" y="228600"/>
            <a:ext cx="93091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5245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cavity </a:t>
            </a:r>
            <a:r>
              <a:rPr lang="en-US" dirty="0" err="1" smtClean="0"/>
              <a:t>quadrature</a:t>
            </a:r>
            <a:r>
              <a:rPr lang="en-US" dirty="0" smtClean="0"/>
              <a:t> voltage (‘</a:t>
            </a:r>
            <a:r>
              <a:rPr lang="en-US" dirty="0" smtClean="0">
                <a:solidFill>
                  <a:srgbClr val="0000FF"/>
                </a:solidFill>
              </a:rPr>
              <a:t>in phase with beam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17145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79F85"/>
                </a:solidFill>
              </a:rPr>
              <a:t>Beam dump gap</a:t>
            </a:r>
            <a:endParaRPr lang="en-US" sz="1800" dirty="0">
              <a:solidFill>
                <a:srgbClr val="079F8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9547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79F85"/>
                </a:solidFill>
              </a:rPr>
              <a:t>SPS/LHC kicker </a:t>
            </a:r>
            <a:r>
              <a:rPr lang="en-US" sz="1800" dirty="0" err="1" smtClean="0">
                <a:solidFill>
                  <a:srgbClr val="079F85"/>
                </a:solidFill>
              </a:rPr>
              <a:t>gap(s</a:t>
            </a:r>
            <a:r>
              <a:rPr lang="en-US" sz="1800" dirty="0" smtClean="0">
                <a:solidFill>
                  <a:srgbClr val="079F85"/>
                </a:solidFill>
              </a:rPr>
              <a:t>)</a:t>
            </a:r>
            <a:endParaRPr lang="en-US" sz="1800" dirty="0">
              <a:solidFill>
                <a:srgbClr val="079F8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359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79F85"/>
                </a:solidFill>
              </a:rPr>
              <a:t>PS/SPS kicker </a:t>
            </a:r>
            <a:r>
              <a:rPr lang="en-US" sz="1800" dirty="0" err="1" smtClean="0">
                <a:solidFill>
                  <a:srgbClr val="079F85"/>
                </a:solidFill>
              </a:rPr>
              <a:t>gap(s</a:t>
            </a:r>
            <a:r>
              <a:rPr lang="en-US" sz="1800" dirty="0" smtClean="0">
                <a:solidFill>
                  <a:srgbClr val="079F85"/>
                </a:solidFill>
              </a:rPr>
              <a:t>)</a:t>
            </a:r>
            <a:endParaRPr lang="en-US" sz="1800" dirty="0">
              <a:solidFill>
                <a:srgbClr val="079F85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620000" y="2019300"/>
            <a:ext cx="822960" cy="822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4724400" y="2628901"/>
            <a:ext cx="1295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V="1">
            <a:off x="2971800" y="3390900"/>
            <a:ext cx="11430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838200" y="1409700"/>
            <a:ext cx="769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667000" y="11049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79F85"/>
                </a:solidFill>
              </a:rPr>
              <a:t>Periodic over 1 turn</a:t>
            </a:r>
            <a:endParaRPr lang="en-US" sz="1800" dirty="0">
              <a:solidFill>
                <a:srgbClr val="079F8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6120824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J.T.:”The</a:t>
            </a:r>
            <a:r>
              <a:rPr lang="en-US" sz="1600" dirty="0" smtClean="0"/>
              <a:t> LHC Beam with Suppressed RF Transients”, CERN-AB-Note-2004-022</a:t>
            </a:r>
          </a:p>
          <a:p>
            <a:r>
              <a:rPr lang="en-US" sz="1600" dirty="0" smtClean="0"/>
              <a:t>on </a:t>
            </a:r>
            <a:r>
              <a:rPr lang="en-US" sz="1600" u="sng" dirty="0" smtClean="0">
                <a:solidFill>
                  <a:srgbClr val="0000FF"/>
                </a:solidFill>
                <a:hlinkClick r:id="rId4"/>
              </a:rPr>
              <a:t>http://cdsweb.cern.ch/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82550" y="571500"/>
            <a:ext cx="93091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943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 longitudinal bunch position (1 cm = 33 ps)</a:t>
            </a:r>
          </a:p>
          <a:p>
            <a:r>
              <a:rPr lang="en-US" dirty="0" smtClean="0"/>
              <a:t>(4σ-bunch length 30 cm &gt;&gt; max. displacement)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20890"/>
            <a:ext cx="8534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assumed that ‘bunches sit on desired position’</a:t>
            </a:r>
          </a:p>
          <a:p>
            <a:r>
              <a:rPr lang="en-US" u="sng" dirty="0" smtClean="0"/>
              <a:t>How do we get them there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e</a:t>
            </a:r>
            <a:r>
              <a:rPr lang="en-US" dirty="0" smtClean="0"/>
              <a:t>-machines synchrotron radiation damping (some … ms)</a:t>
            </a:r>
          </a:p>
          <a:p>
            <a:r>
              <a:rPr lang="en-US" dirty="0" smtClean="0"/>
              <a:t>allows ‘nearly everything’</a:t>
            </a:r>
          </a:p>
          <a:p>
            <a:endParaRPr lang="en-US" dirty="0" smtClean="0"/>
          </a:p>
          <a:p>
            <a:r>
              <a:rPr lang="en-US" dirty="0" smtClean="0"/>
              <a:t>   – Inject ‘</a:t>
            </a:r>
            <a:r>
              <a:rPr lang="en-US" dirty="0" err="1" smtClean="0"/>
              <a:t>bunchlets</a:t>
            </a:r>
            <a:r>
              <a:rPr lang="en-US" dirty="0" smtClean="0"/>
              <a:t>’ into already occupied buckets </a:t>
            </a:r>
          </a:p>
          <a:p>
            <a:r>
              <a:rPr lang="en-US" dirty="0" smtClean="0"/>
              <a:t>       (as in LEP / PEP || ‘topping up’):</a:t>
            </a:r>
          </a:p>
          <a:p>
            <a:r>
              <a:rPr lang="en-US" dirty="0" smtClean="0"/>
              <a:t>      ‘adiabatically’ accumulating beam, bunches settle</a:t>
            </a:r>
          </a:p>
          <a:p>
            <a:endParaRPr lang="en-US" dirty="0" smtClean="0"/>
          </a:p>
          <a:p>
            <a:r>
              <a:rPr lang="en-US" dirty="0" smtClean="0"/>
              <a:t>   – Shake the beam without permanent emittance blow-up;</a:t>
            </a:r>
          </a:p>
          <a:p>
            <a:r>
              <a:rPr lang="en-US" dirty="0" smtClean="0"/>
              <a:t>      e.g. displacing RF zero crossing: bunches follow</a:t>
            </a:r>
          </a:p>
          <a:p>
            <a:r>
              <a:rPr lang="en-US" dirty="0" smtClean="0"/>
              <a:t>      and contract on new bunch center</a:t>
            </a:r>
          </a:p>
          <a:p>
            <a:endParaRPr lang="en-US" dirty="0" smtClean="0"/>
          </a:p>
          <a:p>
            <a:r>
              <a:rPr lang="en-US" dirty="0" smtClean="0"/>
              <a:t>   – 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104DA"/>
                </a:solidFill>
              </a:rPr>
              <a:t>The ‘case LHC’ compared to elec.-machines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458200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LHC there is ‘no’ such damping (7 keV/turn at 7 </a:t>
            </a:r>
            <a:r>
              <a:rPr lang="en-US" dirty="0" err="1" smtClean="0"/>
              <a:t>TeV/c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   ‘protons never forget what you did to them’</a:t>
            </a:r>
          </a:p>
          <a:p>
            <a:r>
              <a:rPr lang="en-US" dirty="0" smtClean="0"/>
              <a:t>– Have to inject full bunches (no </a:t>
            </a:r>
            <a:r>
              <a:rPr lang="en-US" dirty="0" err="1" smtClean="0"/>
              <a:t>bunchlets</a:t>
            </a:r>
            <a:r>
              <a:rPr lang="en-US" dirty="0" smtClean="0"/>
              <a:t>) in one ‘bang’</a:t>
            </a:r>
          </a:p>
          <a:p>
            <a:r>
              <a:rPr lang="en-US" dirty="0" smtClean="0"/>
              <a:t>   (‘SPS batch’ of ≈ 250 bunches injected into LHC)</a:t>
            </a:r>
          </a:p>
          <a:p>
            <a:r>
              <a:rPr lang="en-US" dirty="0" smtClean="0"/>
              <a:t>– Bunches are regularly spaced from injector (SPS)</a:t>
            </a:r>
          </a:p>
          <a:p>
            <a:r>
              <a:rPr lang="en-US" dirty="0" smtClean="0"/>
              <a:t>– Even if bunches would be pre-displaced, sudden injection</a:t>
            </a:r>
          </a:p>
          <a:p>
            <a:r>
              <a:rPr lang="en-US" dirty="0" smtClean="0"/>
              <a:t>   would disrupt ‘equilibrium of displaced bunches’ in LHC</a:t>
            </a:r>
          </a:p>
          <a:p>
            <a:endParaRPr lang="en-US" dirty="0" smtClean="0"/>
          </a:p>
          <a:p>
            <a:pPr>
              <a:buFont typeface="Wingdings" pitchFamily="-80" charset="2"/>
              <a:buChar char="è"/>
            </a:pPr>
            <a:r>
              <a:rPr lang="en-US" dirty="0" smtClean="0"/>
              <a:t>    During the injection we need enough RF power to</a:t>
            </a:r>
          </a:p>
          <a:p>
            <a:r>
              <a:rPr lang="en-US" dirty="0" smtClean="0"/>
              <a:t>    </a:t>
            </a:r>
            <a:r>
              <a:rPr lang="en-US" u="sng" dirty="0" smtClean="0"/>
              <a:t>capture</a:t>
            </a:r>
            <a:r>
              <a:rPr lang="en-US" dirty="0" smtClean="0"/>
              <a:t> and </a:t>
            </a:r>
            <a:r>
              <a:rPr lang="en-US" u="sng" dirty="0" smtClean="0"/>
              <a:t>keep</a:t>
            </a:r>
            <a:r>
              <a:rPr lang="en-US" dirty="0" smtClean="0"/>
              <a:t> </a:t>
            </a:r>
            <a:r>
              <a:rPr lang="en-US" u="sng" dirty="0" smtClean="0"/>
              <a:t>regularly spaced</a:t>
            </a:r>
            <a:r>
              <a:rPr lang="en-US" dirty="0" smtClean="0"/>
              <a:t> bunch trains (batches)</a:t>
            </a:r>
          </a:p>
          <a:p>
            <a:endParaRPr lang="en-US" dirty="0" smtClean="0"/>
          </a:p>
          <a:p>
            <a:r>
              <a:rPr lang="en-US" dirty="0" smtClean="0"/>
              <a:t>      – Possible up to ultimate </a:t>
            </a:r>
            <a:r>
              <a:rPr lang="en-US" baseline="30000" dirty="0" smtClean="0"/>
              <a:t>(*)</a:t>
            </a:r>
            <a:r>
              <a:rPr lang="en-US" dirty="0" smtClean="0"/>
              <a:t> since injection done at only</a:t>
            </a:r>
          </a:p>
          <a:p>
            <a:r>
              <a:rPr lang="en-US" dirty="0" smtClean="0"/>
              <a:t>         1 MV/cavity (even lower V: capture losses)</a:t>
            </a:r>
          </a:p>
          <a:p>
            <a:r>
              <a:rPr lang="en-US" dirty="0" smtClean="0"/>
              <a:t>      – Nominal beam can (just</a:t>
            </a:r>
            <a:r>
              <a:rPr lang="en-US" baseline="30000" dirty="0" smtClean="0"/>
              <a:t>(*)</a:t>
            </a:r>
            <a:r>
              <a:rPr lang="en-US" dirty="0" smtClean="0"/>
              <a:t>) be accelerated and coasted</a:t>
            </a:r>
          </a:p>
          <a:p>
            <a:r>
              <a:rPr lang="en-US" dirty="0" smtClean="0"/>
              <a:t>         with 2 MV/cavity and regular spacing</a:t>
            </a:r>
          </a:p>
          <a:p>
            <a:endParaRPr lang="en-US" dirty="0" smtClean="0"/>
          </a:p>
          <a:p>
            <a:r>
              <a:rPr lang="en-US" sz="1800" dirty="0" smtClean="0"/>
              <a:t>(*) The slight averaging over gaps helps to have enough power for transients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228600"/>
            <a:ext cx="876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104DA"/>
                </a:solidFill>
              </a:rPr>
              <a:t>Setting bunches and defining V set-function</a:t>
            </a:r>
          </a:p>
          <a:p>
            <a:endParaRPr lang="en-US" sz="3200" b="1" dirty="0" smtClean="0">
              <a:solidFill>
                <a:srgbClr val="0104DA"/>
              </a:solidFill>
            </a:endParaRPr>
          </a:p>
          <a:p>
            <a:r>
              <a:rPr lang="en-US" dirty="0" smtClean="0"/>
              <a:t>The problem:</a:t>
            </a:r>
          </a:p>
          <a:p>
            <a:endParaRPr lang="en-US" dirty="0" smtClean="0"/>
          </a:p>
          <a:p>
            <a:r>
              <a:rPr lang="en-US" dirty="0" smtClean="0"/>
              <a:t>Initially </a:t>
            </a:r>
            <a:r>
              <a:rPr lang="en-US" u="sng" dirty="0" smtClean="0"/>
              <a:t>regular bunches </a:t>
            </a:r>
            <a:r>
              <a:rPr lang="en-US" dirty="0" smtClean="0"/>
              <a:t>and a </a:t>
            </a:r>
            <a:r>
              <a:rPr lang="en-US" u="sng" dirty="0" smtClean="0"/>
              <a:t>constant V-set-value V</a:t>
            </a:r>
            <a:r>
              <a:rPr lang="en-US" baseline="-25000" dirty="0" smtClean="0"/>
              <a:t>0</a:t>
            </a:r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</a:t>
            </a:r>
            <a:r>
              <a:rPr lang="en-US" dirty="0" smtClean="0"/>
              <a:t>  Want to have bunches at a position they would take if</a:t>
            </a:r>
          </a:p>
          <a:p>
            <a:r>
              <a:rPr lang="en-US" dirty="0" smtClean="0"/>
              <a:t>      V would only be governed by beam-loading</a:t>
            </a:r>
            <a:r>
              <a:rPr lang="en-US" baseline="30000" dirty="0" smtClean="0"/>
              <a:t>(*)</a:t>
            </a:r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</a:t>
            </a:r>
            <a:r>
              <a:rPr lang="en-US" dirty="0" smtClean="0"/>
              <a:t>  The voltage set-value has to become a set-function</a:t>
            </a:r>
          </a:p>
          <a:p>
            <a:r>
              <a:rPr lang="en-US" dirty="0" smtClean="0"/>
              <a:t>    – periodic &amp; synchronous with the beam turn</a:t>
            </a:r>
          </a:p>
          <a:p>
            <a:r>
              <a:rPr lang="en-US" dirty="0" smtClean="0"/>
              <a:t>    – programming the voltage the beam would create anyway</a:t>
            </a:r>
          </a:p>
          <a:p>
            <a:r>
              <a:rPr lang="en-US" dirty="0" smtClean="0"/>
              <a:t>       (else large (FB gain !!) transients to ‘enforce the error’)</a:t>
            </a:r>
          </a:p>
          <a:p>
            <a:r>
              <a:rPr lang="en-US" dirty="0" smtClean="0"/>
              <a:t>Calculating impossible: </a:t>
            </a:r>
            <a:r>
              <a:rPr lang="en-US" u="sng" dirty="0" smtClean="0"/>
              <a:t>perfect</a:t>
            </a:r>
            <a:r>
              <a:rPr lang="en-US" dirty="0" smtClean="0"/>
              <a:t> knowledge of ALL parameter</a:t>
            </a:r>
            <a:r>
              <a:rPr lang="en-US" baseline="30000" dirty="0" smtClean="0"/>
              <a:t>(+)</a:t>
            </a:r>
          </a:p>
          <a:p>
            <a:r>
              <a:rPr lang="en-US" sz="3600" dirty="0" smtClean="0"/>
              <a:t>                          </a:t>
            </a:r>
            <a:r>
              <a:rPr lang="en-US" sz="3600" b="1" dirty="0" smtClean="0"/>
              <a:t>?  ?  ?</a:t>
            </a:r>
            <a:endParaRPr lang="en-US" sz="3600" dirty="0" smtClean="0"/>
          </a:p>
          <a:p>
            <a:r>
              <a:rPr lang="en-US" sz="1800" dirty="0" smtClean="0"/>
              <a:t>(*)  Only the natural field decay by Q</a:t>
            </a:r>
            <a:r>
              <a:rPr lang="en-US" sz="1800" baseline="-25000" dirty="0" smtClean="0"/>
              <a:t>ext</a:t>
            </a:r>
            <a:r>
              <a:rPr lang="en-US" sz="1800" dirty="0" smtClean="0"/>
              <a:t>, 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is restored by the transmitter</a:t>
            </a:r>
          </a:p>
          <a:p>
            <a:r>
              <a:rPr lang="en-US" sz="1800" dirty="0" smtClean="0"/>
              <a:t>(+) Cavity </a:t>
            </a:r>
            <a:r>
              <a:rPr lang="en-US" sz="1800" dirty="0" err="1" smtClean="0"/>
              <a:t>Δω</a:t>
            </a:r>
            <a:r>
              <a:rPr lang="en-US" sz="1800" dirty="0" smtClean="0"/>
              <a:t>, Q</a:t>
            </a:r>
            <a:r>
              <a:rPr lang="en-US" sz="1800" baseline="-25000" dirty="0" smtClean="0"/>
              <a:t>ext</a:t>
            </a:r>
            <a:r>
              <a:rPr lang="en-US" sz="1800" dirty="0" smtClean="0"/>
              <a:t>, all bunch charges (!), cable delays, ….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6850" y="2120900"/>
            <a:ext cx="8750300" cy="389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0582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LHC as ‘analogue computer’:</a:t>
            </a:r>
            <a:r>
              <a:rPr lang="en-US" dirty="0" smtClean="0"/>
              <a:t> parameters perfect</a:t>
            </a:r>
          </a:p>
          <a:p>
            <a:r>
              <a:rPr lang="en-US" sz="1600" dirty="0" smtClean="0">
                <a:solidFill>
                  <a:srgbClr val="00AC07"/>
                </a:solidFill>
              </a:rPr>
              <a:t>(the world most expensive one !)</a:t>
            </a:r>
          </a:p>
          <a:p>
            <a:endParaRPr lang="en-US" sz="1600" dirty="0" smtClean="0"/>
          </a:p>
          <a:p>
            <a:r>
              <a:rPr lang="en-US" dirty="0" smtClean="0"/>
              <a:t>The ‘classical’ RF Feedback Loop in an Accelerator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154269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Takes </a:t>
            </a:r>
            <a:r>
              <a:rPr lang="en-US" sz="1800" u="sng" dirty="0" smtClean="0">
                <a:solidFill>
                  <a:srgbClr val="008000"/>
                </a:solidFill>
              </a:rPr>
              <a:t>and gives </a:t>
            </a:r>
            <a:r>
              <a:rPr lang="en-US" sz="1800" dirty="0" smtClean="0">
                <a:solidFill>
                  <a:srgbClr val="008000"/>
                </a:solidFill>
              </a:rPr>
              <a:t>power !!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Reacts on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cavity voltage !!</a:t>
            </a:r>
            <a:endParaRPr lang="en-US" sz="1800" dirty="0">
              <a:solidFill>
                <a:srgbClr val="008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1676400"/>
            <a:ext cx="8534400" cy="5029200"/>
            <a:chOff x="304800" y="1676400"/>
            <a:chExt cx="8534400" cy="5029200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6120824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J.T.: “Adaptive RF Transient Reduction for High Intensity Beams with Gaps”, EPAC 06 </a:t>
              </a:r>
            </a:p>
            <a:p>
              <a:r>
                <a:rPr lang="en-US" sz="1600" u="sng" dirty="0" smtClean="0">
                  <a:solidFill>
                    <a:srgbClr val="FF0000"/>
                  </a:solidFill>
                  <a:hlinkClick r:id="rId4"/>
                </a:rPr>
                <a:t>http://cern.ch/AccelConf/e06/PAPERS/MOPLS006.PDF</a:t>
              </a:r>
              <a:endParaRPr lang="en-US" sz="1600" u="sng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1752600" y="2057400"/>
              <a:ext cx="4419600" cy="2819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04800" y="1676400"/>
              <a:ext cx="853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-&gt; insertion of special device ‘</a:t>
              </a:r>
              <a:r>
                <a:rPr lang="en-US" u="sng" dirty="0" smtClean="0"/>
                <a:t>smoother</a:t>
              </a:r>
              <a:r>
                <a:rPr lang="en-US" dirty="0" smtClean="0"/>
                <a:t>’ at </a:t>
              </a:r>
              <a:r>
                <a:rPr lang="en-US" dirty="0" err="1" smtClean="0"/>
                <a:t>α</a:t>
              </a:r>
              <a:r>
                <a:rPr lang="en-US" dirty="0" smtClean="0"/>
                <a:t>    (</a:t>
              </a:r>
              <a:r>
                <a:rPr lang="en-US" dirty="0" err="1" smtClean="0"/>
                <a:t>β</a:t>
              </a:r>
              <a:r>
                <a:rPr lang="en-US" dirty="0" smtClean="0"/>
                <a:t> equivalent)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1478340"/>
            <a:ext cx="6146800" cy="276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820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Digital ‘smoother’</a:t>
            </a:r>
            <a:endParaRPr lang="en-US" sz="32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924728"/>
            <a:ext cx="3532012" cy="3247472"/>
            <a:chOff x="457200" y="2924728"/>
            <a:chExt cx="3532012" cy="3247472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4602540"/>
              <a:ext cx="274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3366FF"/>
                  </a:solidFill>
                </a:rPr>
                <a:t>Passive</a:t>
              </a:r>
              <a:r>
                <a:rPr lang="en-US" dirty="0" smtClean="0">
                  <a:solidFill>
                    <a:srgbClr val="3366FF"/>
                  </a:solidFill>
                </a:rPr>
                <a:t> cyclic</a:t>
              </a:r>
            </a:p>
            <a:p>
              <a:r>
                <a:rPr lang="en-US" u="sng" dirty="0" smtClean="0">
                  <a:solidFill>
                    <a:srgbClr val="3366FF"/>
                  </a:solidFill>
                </a:rPr>
                <a:t>set-</a:t>
              </a:r>
              <a:r>
                <a:rPr lang="en-US" u="sng" dirty="0" err="1" smtClean="0">
                  <a:solidFill>
                    <a:srgbClr val="3366FF"/>
                  </a:solidFill>
                </a:rPr>
                <a:t>funct</a:t>
              </a:r>
              <a:r>
                <a:rPr lang="en-US" u="sng" dirty="0" smtClean="0">
                  <a:solidFill>
                    <a:srgbClr val="3366FF"/>
                  </a:solidFill>
                </a:rPr>
                <a:t>. </a:t>
              </a:r>
              <a:r>
                <a:rPr lang="en-US" dirty="0" smtClean="0">
                  <a:solidFill>
                    <a:srgbClr val="3366FF"/>
                  </a:solidFill>
                </a:rPr>
                <a:t>buffer: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Under preparation for swap</a:t>
              </a:r>
            </a:p>
          </p:txBody>
        </p:sp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209801" y="2924728"/>
              <a:ext cx="1779411" cy="167781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triangle" w="lg"/>
              <a:tailEnd type="triangle" w="lg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124200" y="3002340"/>
            <a:ext cx="2514600" cy="3093660"/>
            <a:chOff x="3124200" y="3002340"/>
            <a:chExt cx="2514600" cy="3093660"/>
          </a:xfrm>
        </p:grpSpPr>
        <p:sp>
          <p:nvSpPr>
            <p:cNvPr id="5" name="TextBox 4"/>
            <p:cNvSpPr txBox="1"/>
            <p:nvPr/>
          </p:nvSpPr>
          <p:spPr>
            <a:xfrm>
              <a:off x="3124200" y="4526340"/>
              <a:ext cx="251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0000FF"/>
                  </a:solidFill>
                </a:rPr>
                <a:t>Active</a:t>
              </a:r>
              <a:r>
                <a:rPr lang="en-US" dirty="0" smtClean="0">
                  <a:solidFill>
                    <a:srgbClr val="0000FF"/>
                  </a:solidFill>
                </a:rPr>
                <a:t> cyclic</a:t>
              </a:r>
            </a:p>
            <a:p>
              <a:r>
                <a:rPr lang="en-US" u="sng" dirty="0" smtClean="0">
                  <a:solidFill>
                    <a:srgbClr val="0000FF"/>
                  </a:solidFill>
                </a:rPr>
                <a:t>set-</a:t>
              </a:r>
              <a:r>
                <a:rPr lang="en-US" u="sng" dirty="0" err="1" smtClean="0">
                  <a:solidFill>
                    <a:srgbClr val="0000FF"/>
                  </a:solidFill>
                </a:rPr>
                <a:t>funct</a:t>
              </a:r>
              <a:r>
                <a:rPr lang="en-US" u="sng" dirty="0" smtClean="0">
                  <a:solidFill>
                    <a:srgbClr val="0000FF"/>
                  </a:solidFill>
                </a:rPr>
                <a:t>.</a:t>
              </a:r>
              <a:r>
                <a:rPr lang="en-US" dirty="0" smtClean="0">
                  <a:solidFill>
                    <a:srgbClr val="0000FF"/>
                  </a:solidFill>
                </a:rPr>
                <a:t> buffer: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Play back sync.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with beam turn</a:t>
              </a:r>
            </a:p>
          </p:txBody>
        </p:sp>
        <p:cxnSp>
          <p:nvCxnSpPr>
            <p:cNvPr id="17" name="Curved Connector 16"/>
            <p:cNvCxnSpPr/>
            <p:nvPr/>
          </p:nvCxnSpPr>
          <p:spPr bwMode="auto">
            <a:xfrm rot="5400000">
              <a:off x="3733800" y="3535740"/>
              <a:ext cx="1600200" cy="5334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5638800" y="3002340"/>
            <a:ext cx="3352800" cy="3093660"/>
            <a:chOff x="5638800" y="3002340"/>
            <a:chExt cx="3352800" cy="3093660"/>
          </a:xfrm>
        </p:grpSpPr>
        <p:sp>
          <p:nvSpPr>
            <p:cNvPr id="4" name="TextBox 3"/>
            <p:cNvSpPr txBox="1"/>
            <p:nvPr/>
          </p:nvSpPr>
          <p:spPr>
            <a:xfrm>
              <a:off x="5638800" y="4526340"/>
              <a:ext cx="335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Cyclic buffer:</a:t>
              </a:r>
            </a:p>
            <a:p>
              <a:r>
                <a:rPr lang="en-US" dirty="0" smtClean="0">
                  <a:solidFill>
                    <a:srgbClr val="FF6600"/>
                  </a:solidFill>
                </a:rPr>
                <a:t>Data recording 1 turn =</a:t>
              </a:r>
            </a:p>
            <a:p>
              <a:r>
                <a:rPr lang="en-US" dirty="0" smtClean="0">
                  <a:solidFill>
                    <a:srgbClr val="FF6600"/>
                  </a:solidFill>
                </a:rPr>
                <a:t>3564 positions / data</a:t>
              </a:r>
            </a:p>
            <a:p>
              <a:r>
                <a:rPr lang="en-US" dirty="0" smtClean="0">
                  <a:solidFill>
                    <a:srgbClr val="FF6600"/>
                  </a:solidFill>
                </a:rPr>
                <a:t>(+ </a:t>
              </a:r>
              <a:r>
                <a:rPr lang="en-US" dirty="0" err="1" smtClean="0">
                  <a:solidFill>
                    <a:srgbClr val="FF6600"/>
                  </a:solidFill>
                </a:rPr>
                <a:t>possib</a:t>
              </a:r>
              <a:r>
                <a:rPr lang="en-US" dirty="0" smtClean="0">
                  <a:solidFill>
                    <a:srgbClr val="FF6600"/>
                  </a:solidFill>
                </a:rPr>
                <a:t>. averaging)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cxnSp>
          <p:nvCxnSpPr>
            <p:cNvPr id="20" name="Curved Connector 19"/>
            <p:cNvCxnSpPr/>
            <p:nvPr/>
          </p:nvCxnSpPr>
          <p:spPr bwMode="auto">
            <a:xfrm rot="16200000" flipH="1">
              <a:off x="5791200" y="3611940"/>
              <a:ext cx="1600200" cy="3810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3048000" y="464403"/>
            <a:ext cx="5029200" cy="1897797"/>
            <a:chOff x="3048000" y="464403"/>
            <a:chExt cx="5029200" cy="1897797"/>
          </a:xfrm>
        </p:grpSpPr>
        <p:sp>
          <p:nvSpPr>
            <p:cNvPr id="21" name="TextBox 20"/>
            <p:cNvSpPr txBox="1"/>
            <p:nvPr/>
          </p:nvSpPr>
          <p:spPr>
            <a:xfrm>
              <a:off x="3886200" y="464403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00D6D6"/>
                  </a:solidFill>
                </a:rPr>
                <a:t>(digital) variable </a:t>
              </a:r>
              <a:r>
                <a:rPr lang="en-US" b="1" u="sng" dirty="0" smtClean="0">
                  <a:solidFill>
                    <a:srgbClr val="00D6D6"/>
                  </a:solidFill>
                </a:rPr>
                <a:t>local</a:t>
              </a:r>
              <a:r>
                <a:rPr lang="en-US" u="sng" dirty="0" smtClean="0">
                  <a:solidFill>
                    <a:srgbClr val="00D6D6"/>
                  </a:solidFill>
                </a:rPr>
                <a:t> gain</a:t>
              </a:r>
              <a:r>
                <a:rPr lang="en-US" dirty="0" smtClean="0">
                  <a:solidFill>
                    <a:srgbClr val="00D6D6"/>
                  </a:solidFill>
                </a:rPr>
                <a:t> (e.g. range factor</a:t>
              </a:r>
              <a:r>
                <a:rPr lang="en-US" dirty="0" smtClean="0">
                  <a:solidFill>
                    <a:srgbClr val="00D6D6"/>
                  </a:solidFill>
                </a:rPr>
                <a:t> 1 -&gt; 0.5)</a:t>
              </a:r>
              <a:endParaRPr lang="en-US" dirty="0" smtClean="0">
                <a:solidFill>
                  <a:srgbClr val="00D6D6"/>
                </a:solidFill>
              </a:endParaRPr>
            </a:p>
          </p:txBody>
        </p:sp>
        <p:cxnSp>
          <p:nvCxnSpPr>
            <p:cNvPr id="23" name="Curved Connector 22"/>
            <p:cNvCxnSpPr/>
            <p:nvPr/>
          </p:nvCxnSpPr>
          <p:spPr bwMode="auto">
            <a:xfrm rot="10800000" flipV="1">
              <a:off x="3048000" y="1295400"/>
              <a:ext cx="1143000" cy="10668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00D6D6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cxnSp>
        <p:nvCxnSpPr>
          <p:cNvPr id="19" name="Straight Connector 18"/>
          <p:cNvCxnSpPr/>
          <p:nvPr/>
        </p:nvCxnSpPr>
        <p:spPr bwMode="auto">
          <a:xfrm flipV="1">
            <a:off x="4267200" y="5334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0350" y="152400"/>
            <a:ext cx="6317068" cy="48005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81200" y="381000"/>
            <a:ext cx="7010400" cy="3200400"/>
            <a:chOff x="1981200" y="381000"/>
            <a:chExt cx="7010400" cy="3200400"/>
          </a:xfrm>
        </p:grpSpPr>
        <p:sp>
          <p:nvSpPr>
            <p:cNvPr id="3" name="TextBox 2"/>
            <p:cNvSpPr txBox="1"/>
            <p:nvPr/>
          </p:nvSpPr>
          <p:spPr>
            <a:xfrm>
              <a:off x="6477000" y="381000"/>
              <a:ext cx="25146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1) Adiabatically lower local gain</a:t>
              </a:r>
            </a:p>
            <a:p>
              <a:r>
                <a:rPr lang="en-US" dirty="0" smtClean="0"/>
                <a:t>(e.g. to 90%)</a:t>
              </a:r>
            </a:p>
            <a:p>
              <a:r>
                <a:rPr lang="en-US" sz="1800" dirty="0" smtClean="0"/>
                <a:t>• Smoothes ‘edges’ of transients</a:t>
              </a:r>
            </a:p>
            <a:p>
              <a:r>
                <a:rPr lang="en-US" sz="1800" dirty="0" smtClean="0"/>
                <a:t>• Feedback still active</a:t>
              </a:r>
            </a:p>
            <a:p>
              <a:r>
                <a:rPr lang="en-US" sz="1800" dirty="0" smtClean="0"/>
                <a:t>(90% total gain .. </a:t>
              </a:r>
            </a:p>
            <a:p>
              <a:r>
                <a:rPr lang="en-US" sz="1800" dirty="0" smtClean="0"/>
                <a:t>  but beam still stable)</a:t>
              </a:r>
              <a:endParaRPr lang="en-US" sz="1800" dirty="0"/>
            </a:p>
          </p:txBody>
        </p:sp>
        <p:cxnSp>
          <p:nvCxnSpPr>
            <p:cNvPr id="5" name="Curved Connector 4"/>
            <p:cNvCxnSpPr/>
            <p:nvPr/>
          </p:nvCxnSpPr>
          <p:spPr bwMode="auto">
            <a:xfrm rot="10800000" flipV="1">
              <a:off x="1981200" y="838200"/>
              <a:ext cx="4648200" cy="2743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6553200" y="3129677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2) Calculate S</a:t>
            </a:r>
            <a:r>
              <a:rPr lang="en-US" baseline="-25000" dirty="0" smtClean="0"/>
              <a:t>p</a:t>
            </a:r>
            <a:r>
              <a:rPr lang="en-US" dirty="0" smtClean="0"/>
              <a:t> such</a:t>
            </a:r>
            <a:r>
              <a:rPr lang="en-US" baseline="30000" dirty="0" smtClean="0">
                <a:solidFill>
                  <a:srgbClr val="C32317"/>
                </a:solidFill>
              </a:rPr>
              <a:t>(+)</a:t>
            </a:r>
            <a:r>
              <a:rPr lang="en-US" dirty="0" smtClean="0"/>
              <a:t> that with </a:t>
            </a:r>
            <a:r>
              <a:rPr lang="en-US" dirty="0" err="1" smtClean="0"/>
              <a:t>g</a:t>
            </a:r>
            <a:r>
              <a:rPr lang="en-US" dirty="0" smtClean="0"/>
              <a:t>=1  it would create the same signal ‘</a:t>
            </a:r>
            <a:r>
              <a:rPr lang="en-US" dirty="0" err="1" smtClean="0"/>
              <a:t>d</a:t>
            </a:r>
            <a:r>
              <a:rPr lang="en-US" dirty="0" smtClean="0"/>
              <a:t>’ as now</a:t>
            </a:r>
            <a:endParaRPr 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498354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 </a:t>
            </a:r>
            <a:r>
              <a:rPr lang="en-US" dirty="0" err="1" smtClean="0"/>
              <a:t>Simult</a:t>
            </a:r>
            <a:r>
              <a:rPr lang="en-US" dirty="0" smtClean="0"/>
              <a:t>. (*) </a:t>
            </a:r>
            <a:r>
              <a:rPr lang="en-US" b="1" dirty="0" smtClean="0"/>
              <a:t>•</a:t>
            </a:r>
            <a:r>
              <a:rPr lang="en-US" dirty="0" smtClean="0"/>
              <a:t> swap S</a:t>
            </a:r>
            <a:r>
              <a:rPr lang="en-US" baseline="-25000" dirty="0" smtClean="0"/>
              <a:t>p</a:t>
            </a:r>
            <a:r>
              <a:rPr lang="en-US" dirty="0" smtClean="0"/>
              <a:t> to active one     </a:t>
            </a:r>
            <a:r>
              <a:rPr lang="en-US" b="1" dirty="0" smtClean="0"/>
              <a:t>•</a:t>
            </a:r>
            <a:r>
              <a:rPr lang="en-US" dirty="0" smtClean="0"/>
              <a:t> local gain back to 1</a:t>
            </a:r>
          </a:p>
          <a:p>
            <a:r>
              <a:rPr lang="en-US" dirty="0" smtClean="0"/>
              <a:t>    Operation is transparent elsewhere, also for beam (!!) </a:t>
            </a:r>
          </a:p>
          <a:p>
            <a:r>
              <a:rPr lang="en-US" sz="1800" dirty="0" smtClean="0"/>
              <a:t> (*) best start of </a:t>
            </a:r>
            <a:r>
              <a:rPr lang="en-US" sz="1800" dirty="0" err="1" smtClean="0"/>
              <a:t>b</a:t>
            </a:r>
            <a:r>
              <a:rPr lang="en-US" sz="1800" dirty="0" smtClean="0"/>
              <a:t>. dump gap (time to recover µ-transients if execution not perfect)</a:t>
            </a:r>
            <a:endParaRPr lang="en-US" dirty="0" smtClean="0"/>
          </a:p>
        </p:txBody>
      </p:sp>
      <p:sp>
        <p:nvSpPr>
          <p:cNvPr id="16" name="Bent-Up Arrow 15"/>
          <p:cNvSpPr/>
          <p:nvPr/>
        </p:nvSpPr>
        <p:spPr bwMode="auto">
          <a:xfrm>
            <a:off x="8141208" y="1371600"/>
            <a:ext cx="850392" cy="5074920"/>
          </a:xfrm>
          <a:prstGeom prst="bentUpArrow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5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47700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32317"/>
                </a:solidFill>
              </a:rPr>
              <a:t>(+) … and S</a:t>
            </a:r>
            <a:r>
              <a:rPr lang="en-US" sz="1600" baseline="-25000" dirty="0" smtClean="0">
                <a:solidFill>
                  <a:srgbClr val="C32317"/>
                </a:solidFill>
              </a:rPr>
              <a:t>p</a:t>
            </a:r>
            <a:r>
              <a:rPr lang="en-US" sz="1600" dirty="0" smtClean="0">
                <a:solidFill>
                  <a:srgbClr val="C32317"/>
                </a:solidFill>
              </a:rPr>
              <a:t> = S</a:t>
            </a:r>
            <a:r>
              <a:rPr lang="en-US" sz="1600" baseline="-25000" dirty="0" smtClean="0">
                <a:solidFill>
                  <a:srgbClr val="C32317"/>
                </a:solidFill>
              </a:rPr>
              <a:t>p </a:t>
            </a:r>
            <a:r>
              <a:rPr lang="en-US" sz="1600" dirty="0" smtClean="0">
                <a:solidFill>
                  <a:srgbClr val="C32317"/>
                </a:solidFill>
              </a:rPr>
              <a:t>– &lt;S</a:t>
            </a:r>
            <a:r>
              <a:rPr lang="en-US" sz="1600" baseline="-25000" dirty="0" smtClean="0">
                <a:solidFill>
                  <a:srgbClr val="C32317"/>
                </a:solidFill>
              </a:rPr>
              <a:t>p</a:t>
            </a:r>
            <a:r>
              <a:rPr lang="en-US" sz="1600" dirty="0" smtClean="0">
                <a:solidFill>
                  <a:srgbClr val="C32317"/>
                </a:solidFill>
              </a:rPr>
              <a:t>&gt; (keep zero average) , else process converges against V</a:t>
            </a:r>
            <a:r>
              <a:rPr lang="en-US" sz="1600" dirty="0" smtClean="0">
                <a:solidFill>
                  <a:srgbClr val="C32317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600" dirty="0" smtClean="0">
                <a:solidFill>
                  <a:srgbClr val="C32317"/>
                </a:solidFill>
              </a:rPr>
              <a:t> 0!</a:t>
            </a:r>
            <a:endParaRPr lang="en-US" sz="1600" dirty="0">
              <a:solidFill>
                <a:srgbClr val="C3231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019800"/>
            <a:ext cx="800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Loop gain recovered </a:t>
            </a:r>
            <a:r>
              <a:rPr lang="en-US" dirty="0" smtClean="0"/>
              <a:t>while </a:t>
            </a:r>
            <a:r>
              <a:rPr lang="en-US" dirty="0" smtClean="0">
                <a:solidFill>
                  <a:srgbClr val="FF0000"/>
                </a:solidFill>
              </a:rPr>
              <a:t>‘smoother’ transients remain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Smooth</a:t>
            </a:r>
            <a:r>
              <a:rPr lang="en-US" u="sng" dirty="0" smtClean="0"/>
              <a:t> gain ramping </a:t>
            </a:r>
            <a:r>
              <a:rPr lang="en-US" dirty="0" smtClean="0"/>
              <a:t>technically difficult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 smtClean="0"/>
          </a:p>
          <a:p>
            <a:r>
              <a:rPr lang="en-US" dirty="0" smtClean="0"/>
              <a:t>          Possible to modify procedure: </a:t>
            </a:r>
            <a:r>
              <a:rPr lang="en-US" u="sng" dirty="0" smtClean="0"/>
              <a:t>do not need device: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4191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1)Smooth gain ramp 1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0.9</a:t>
            </a:r>
          </a:p>
          <a:p>
            <a:r>
              <a:rPr lang="en-US" sz="2000" dirty="0" smtClean="0"/>
              <a:t>2) Measure </a:t>
            </a:r>
            <a:r>
              <a:rPr lang="en-US" sz="2000" dirty="0" err="1" smtClean="0"/>
              <a:t>r</a:t>
            </a:r>
            <a:r>
              <a:rPr lang="en-US" sz="2000" dirty="0" smtClean="0"/>
              <a:t>, calculate S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(0.9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1)</a:t>
            </a:r>
          </a:p>
          <a:p>
            <a:r>
              <a:rPr lang="en-US" sz="2000" dirty="0" smtClean="0"/>
              <a:t>3) Instant: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p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gain 0.9</a:t>
            </a: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1’)Smooth gain ramp 1</a:t>
            </a: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</a:rPr>
              <a:t>0.9</a:t>
            </a:r>
          </a:p>
          <a:p>
            <a:r>
              <a:rPr lang="en-US" sz="2000" dirty="0" smtClean="0"/>
              <a:t>2’) Measure </a:t>
            </a:r>
            <a:r>
              <a:rPr lang="en-US" sz="2000" dirty="0" err="1" smtClean="0"/>
              <a:t>r</a:t>
            </a:r>
            <a:r>
              <a:rPr lang="en-US" sz="2000" dirty="0" smtClean="0"/>
              <a:t>, calculate S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(0.9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1)</a:t>
            </a:r>
            <a:endParaRPr lang="en-US" sz="2000" baseline="-25000" dirty="0" smtClean="0"/>
          </a:p>
          <a:p>
            <a:r>
              <a:rPr lang="en-US" sz="2000" dirty="0" smtClean="0"/>
              <a:t>3’) Instant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p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gain 0.9</a:t>
            </a: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1”)Smooth gain ramp 1</a:t>
            </a: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</a:rPr>
              <a:t>0.9</a:t>
            </a:r>
          </a:p>
          <a:p>
            <a:r>
              <a:rPr lang="en-US" sz="2000" dirty="0" smtClean="0"/>
              <a:t>2”) Measure </a:t>
            </a:r>
            <a:r>
              <a:rPr lang="en-US" sz="2000" dirty="0" err="1" smtClean="0"/>
              <a:t>r</a:t>
            </a:r>
            <a:r>
              <a:rPr lang="en-US" sz="2000" dirty="0" smtClean="0"/>
              <a:t>, calculate S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(0.9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1)3”) Instant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p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gain=1</a:t>
            </a:r>
          </a:p>
          <a:p>
            <a:r>
              <a:rPr lang="en-US" sz="2000" dirty="0" smtClean="0"/>
              <a:t>1”’) …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86200" y="1676400"/>
            <a:ext cx="5105400" cy="3477875"/>
            <a:chOff x="3886200" y="1676400"/>
            <a:chExt cx="5105400" cy="3477875"/>
          </a:xfrm>
        </p:grpSpPr>
        <p:sp>
          <p:nvSpPr>
            <p:cNvPr id="4" name="TextBox 3"/>
            <p:cNvSpPr txBox="1"/>
            <p:nvPr/>
          </p:nvSpPr>
          <p:spPr>
            <a:xfrm>
              <a:off x="4191000" y="1676400"/>
              <a:ext cx="480060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(Assume gain already at 0.9)</a:t>
              </a:r>
            </a:p>
            <a:p>
              <a:endParaRPr lang="en-US" sz="2000" dirty="0" smtClean="0"/>
            </a:p>
            <a:p>
              <a:pPr marL="457200" indent="-457200">
                <a:buAutoNum type="arabicParenR"/>
              </a:pPr>
              <a:r>
                <a:rPr lang="en-US" sz="2000" dirty="0" smtClean="0"/>
                <a:t>Measure </a:t>
              </a:r>
              <a:r>
                <a:rPr lang="en-US" sz="2000" dirty="0" err="1" smtClean="0"/>
                <a:t>r</a:t>
              </a:r>
              <a:r>
                <a:rPr lang="en-US" sz="2000" dirty="0" smtClean="0"/>
                <a:t>, calculate S</a:t>
              </a:r>
              <a:r>
                <a:rPr lang="en-US" sz="2000" baseline="-25000" dirty="0" smtClean="0"/>
                <a:t>p</a:t>
              </a:r>
              <a:r>
                <a:rPr lang="en-US" sz="2000" dirty="0" smtClean="0"/>
                <a:t>(0.9</a:t>
              </a:r>
              <a:r>
                <a:rPr lang="en-US" sz="2000" dirty="0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2000" dirty="0" smtClean="0"/>
                <a:t>1)</a:t>
              </a:r>
              <a:endParaRPr lang="en-US" sz="2000" baseline="-25000" dirty="0" smtClean="0"/>
            </a:p>
            <a:p>
              <a:r>
                <a:rPr lang="en-US" sz="2000" dirty="0" smtClean="0"/>
                <a:t>2) </a:t>
              </a:r>
              <a:r>
                <a:rPr lang="en-US" sz="2000" dirty="0" smtClean="0">
                  <a:solidFill>
                    <a:srgbClr val="0000FF"/>
                  </a:solidFill>
                </a:rPr>
                <a:t>Smoothly</a:t>
              </a:r>
              <a:r>
                <a:rPr lang="en-US" sz="2000" dirty="0" smtClean="0"/>
                <a:t> go from S</a:t>
              </a:r>
              <a:r>
                <a:rPr lang="en-US" sz="2000" baseline="-25000" dirty="0" smtClean="0"/>
                <a:t>a</a:t>
              </a:r>
              <a:r>
                <a:rPr lang="en-US" sz="2000" dirty="0" smtClean="0"/>
                <a:t> to S</a:t>
              </a:r>
              <a:r>
                <a:rPr lang="en-US" sz="2000" baseline="-25000" dirty="0" smtClean="0"/>
                <a:t>p</a:t>
              </a:r>
              <a:r>
                <a:rPr lang="en-US" sz="2000" dirty="0" smtClean="0"/>
                <a:t> as active S</a:t>
              </a:r>
            </a:p>
            <a:p>
              <a:pPr marL="457200" indent="-457200"/>
              <a:endParaRPr lang="en-US" sz="2000" dirty="0" smtClean="0"/>
            </a:p>
            <a:p>
              <a:pPr marL="457200" indent="-457200"/>
              <a:r>
                <a:rPr lang="en-US" sz="2000" dirty="0" smtClean="0"/>
                <a:t>1’)   Measure </a:t>
              </a:r>
              <a:r>
                <a:rPr lang="en-US" sz="2000" dirty="0" err="1" smtClean="0"/>
                <a:t>r</a:t>
              </a:r>
              <a:r>
                <a:rPr lang="en-US" sz="2000" dirty="0" smtClean="0"/>
                <a:t>, calculate S</a:t>
              </a:r>
              <a:r>
                <a:rPr lang="en-US" sz="2000" baseline="-25000" dirty="0" smtClean="0"/>
                <a:t>p</a:t>
              </a:r>
              <a:r>
                <a:rPr lang="en-US" sz="2000" dirty="0" smtClean="0"/>
                <a:t>(0.9</a:t>
              </a:r>
              <a:r>
                <a:rPr lang="en-US" sz="2000" dirty="0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2000" dirty="0" smtClean="0"/>
                <a:t>1)</a:t>
              </a:r>
              <a:endParaRPr lang="en-US" sz="2000" baseline="-25000" dirty="0" smtClean="0"/>
            </a:p>
            <a:p>
              <a:r>
                <a:rPr lang="en-US" sz="2000" dirty="0" smtClean="0"/>
                <a:t>2’) </a:t>
              </a:r>
              <a:r>
                <a:rPr lang="en-US" sz="2000" dirty="0" smtClean="0">
                  <a:solidFill>
                    <a:srgbClr val="0000FF"/>
                  </a:solidFill>
                </a:rPr>
                <a:t>Smoothly</a:t>
              </a:r>
              <a:r>
                <a:rPr lang="en-US" sz="2000" dirty="0" smtClean="0"/>
                <a:t> go from S</a:t>
              </a:r>
              <a:r>
                <a:rPr lang="en-US" sz="2000" baseline="-25000" dirty="0" smtClean="0"/>
                <a:t>a</a:t>
              </a:r>
              <a:r>
                <a:rPr lang="en-US" sz="2000" dirty="0" smtClean="0"/>
                <a:t> to S</a:t>
              </a:r>
              <a:r>
                <a:rPr lang="en-US" sz="2000" baseline="-25000" dirty="0" smtClean="0"/>
                <a:t>p</a:t>
              </a:r>
              <a:r>
                <a:rPr lang="en-US" sz="2000" dirty="0" smtClean="0"/>
                <a:t> as active S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1”’) …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(no last ramping 0.9 </a:t>
              </a:r>
              <a:r>
                <a:rPr lang="en-US" sz="2000" dirty="0" err="1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2000" dirty="0" smtClean="0"/>
                <a:t> 1)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886200" y="2895600"/>
              <a:ext cx="533400" cy="48463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5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000" y="5562600"/>
            <a:ext cx="8171873" cy="838200"/>
            <a:chOff x="685801" y="6019800"/>
            <a:chExt cx="5847762" cy="838200"/>
          </a:xfrm>
        </p:grpSpPr>
        <p:sp>
          <p:nvSpPr>
            <p:cNvPr id="6" name="TextBox 5"/>
            <p:cNvSpPr txBox="1"/>
            <p:nvPr/>
          </p:nvSpPr>
          <p:spPr>
            <a:xfrm>
              <a:off x="685801" y="6019800"/>
              <a:ext cx="2835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Jump gain 0.9 </a:t>
              </a:r>
              <a:r>
                <a:rPr lang="en-US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 smtClean="0">
                <a:solidFill>
                  <a:srgbClr val="FF66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Smooth gain ramp 1 </a:t>
              </a:r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dirty="0" smtClean="0">
                  <a:solidFill>
                    <a:srgbClr val="FF0000"/>
                  </a:solidFill>
                </a:rPr>
                <a:t> 0.9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2979" y="6172200"/>
              <a:ext cx="2630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“Do nothing (but smooth)” </a:t>
              </a:r>
            </a:p>
          </p:txBody>
        </p:sp>
        <p:sp>
          <p:nvSpPr>
            <p:cNvPr id="9" name="Right Brace 8"/>
            <p:cNvSpPr/>
            <p:nvPr/>
          </p:nvSpPr>
          <p:spPr bwMode="auto">
            <a:xfrm>
              <a:off x="3357695" y="6019800"/>
              <a:ext cx="304800" cy="838200"/>
            </a:xfrm>
            <a:prstGeom prst="rightBr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5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Contents:</a:t>
            </a:r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" y="914400"/>
            <a:ext cx="89916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Task of the (LHC) RF system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Beam-Loading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Reactive Beam-Loading (Compensation)      (RBLC)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Gaps in the (LHC) Beam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Averaged RBLC: ‘Let the Bunches Slide’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The ‘case LHC’ compared to electron-machines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Setting bunches and defining the Voltage set-function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Get some numbers (... kW, … kHz,    )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104DA"/>
                </a:solidFill>
              </a:rPr>
              <a:t>•  Summary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104DA"/>
                </a:solidFill>
              </a:rPr>
              <a:t>{    Appendix A, B: Cavity-transmitter-beam lumped circuit model  }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104DA"/>
                </a:solidFill>
              </a:rPr>
              <a:t>{    Appendix C: Bunch Form Factor                                                    }</a:t>
            </a:r>
            <a:endParaRPr lang="en-US" sz="1800" b="1" dirty="0">
              <a:solidFill>
                <a:srgbClr val="0104D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4992" y="558701"/>
            <a:ext cx="8766608" cy="6146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878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Initial beam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P</a:t>
            </a:r>
            <a:r>
              <a:rPr lang="en-US" sz="1800" baseline="-25000" dirty="0" smtClean="0">
                <a:solidFill>
                  <a:srgbClr val="FF0000"/>
                </a:solidFill>
              </a:rPr>
              <a:t>g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899"/>
                </a:solidFill>
              </a:rPr>
              <a:t>P</a:t>
            </a:r>
            <a:r>
              <a:rPr lang="en-US" sz="1800" baseline="-25000" dirty="0" smtClean="0">
                <a:solidFill>
                  <a:srgbClr val="FF0899"/>
                </a:solidFill>
              </a:rPr>
              <a:t>r </a:t>
            </a:r>
            <a:r>
              <a:rPr lang="en-US" sz="1800" dirty="0" smtClean="0">
                <a:solidFill>
                  <a:srgbClr val="FF0899"/>
                </a:solidFill>
              </a:rPr>
              <a:t>[0-400 kW]</a:t>
            </a:r>
            <a:r>
              <a:rPr lang="en-US" sz="1800" dirty="0" smtClean="0"/>
              <a:t>, </a:t>
            </a:r>
            <a:r>
              <a:rPr lang="en-US" sz="1800" dirty="0" err="1" smtClean="0">
                <a:solidFill>
                  <a:srgbClr val="0104DA"/>
                </a:solidFill>
              </a:rPr>
              <a:t>V</a:t>
            </a:r>
            <a:r>
              <a:rPr lang="en-US" sz="1800" baseline="-25000" dirty="0" err="1" smtClean="0">
                <a:solidFill>
                  <a:srgbClr val="0104DA"/>
                </a:solidFill>
              </a:rPr>
              <a:t>real</a:t>
            </a:r>
            <a:r>
              <a:rPr lang="en-US" sz="1800" dirty="0" err="1" smtClean="0">
                <a:solidFill>
                  <a:srgbClr val="0104DA"/>
                </a:solidFill>
              </a:rPr>
              <a:t>(Q</a:t>
            </a:r>
            <a:r>
              <a:rPr lang="en-US" sz="1800" dirty="0" smtClean="0">
                <a:solidFill>
                  <a:srgbClr val="0104DA"/>
                </a:solidFill>
              </a:rPr>
              <a:t>)</a:t>
            </a:r>
            <a:r>
              <a:rPr lang="en-US" sz="1800" dirty="0" smtClean="0"/>
              <a:t>, </a:t>
            </a:r>
            <a:r>
              <a:rPr lang="en-US" sz="1800" dirty="0" err="1" smtClean="0">
                <a:solidFill>
                  <a:srgbClr val="00AC07"/>
                </a:solidFill>
              </a:rPr>
              <a:t>V</a:t>
            </a:r>
            <a:r>
              <a:rPr lang="en-US" sz="1800" baseline="-25000" dirty="0" err="1" smtClean="0">
                <a:solidFill>
                  <a:srgbClr val="00AC07"/>
                </a:solidFill>
              </a:rPr>
              <a:t>imag</a:t>
            </a:r>
            <a:r>
              <a:rPr lang="en-US" sz="1800" dirty="0" err="1" smtClean="0">
                <a:solidFill>
                  <a:srgbClr val="00AC07"/>
                </a:solidFill>
              </a:rPr>
              <a:t>(I</a:t>
            </a:r>
            <a:r>
              <a:rPr lang="en-US" sz="1800" dirty="0" smtClean="0">
                <a:solidFill>
                  <a:srgbClr val="00AC07"/>
                </a:solidFill>
              </a:rPr>
              <a:t>)</a:t>
            </a:r>
            <a:r>
              <a:rPr lang="en-US" sz="1800" dirty="0" smtClean="0"/>
              <a:t>,  </a:t>
            </a:r>
            <a:r>
              <a:rPr lang="en-US" sz="1800" b="1" dirty="0" smtClean="0"/>
              <a:t>|</a:t>
            </a:r>
            <a:r>
              <a:rPr lang="en-US" sz="1800" dirty="0" smtClean="0"/>
              <a:t> bunch position,  </a:t>
            </a:r>
            <a:r>
              <a:rPr lang="en-US" sz="1800" b="1" dirty="0" smtClean="0">
                <a:solidFill>
                  <a:srgbClr val="FF0000"/>
                </a:solidFill>
              </a:rPr>
              <a:t>|</a:t>
            </a:r>
            <a:r>
              <a:rPr lang="en-US" sz="1800" dirty="0" smtClean="0">
                <a:solidFill>
                  <a:srgbClr val="FF0000"/>
                </a:solidFill>
              </a:rPr>
              <a:t> bunch energy 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457200" y="381000"/>
            <a:ext cx="4800600" cy="3429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8600" y="4800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dump gap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152400" y="4267200"/>
            <a:ext cx="11430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05200" y="4724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</a:rPr>
              <a:t>Quadrature</a:t>
            </a:r>
            <a:r>
              <a:rPr lang="en-US" sz="1800" dirty="0" smtClean="0">
                <a:solidFill>
                  <a:srgbClr val="0000FF"/>
                </a:solidFill>
              </a:rPr>
              <a:t> comp. of V (about constant)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066800"/>
            <a:ext cx="3581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899"/>
                </a:solidFill>
              </a:rPr>
              <a:t>Huge transients on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899"/>
                </a:solidFill>
              </a:rPr>
              <a:t>, P</a:t>
            </a:r>
            <a:r>
              <a:rPr lang="en-US" baseline="-25000" dirty="0" smtClean="0">
                <a:solidFill>
                  <a:srgbClr val="FF0899"/>
                </a:solidFill>
              </a:rPr>
              <a:t>r</a:t>
            </a:r>
            <a:endParaRPr lang="en-US" baseline="-25000" dirty="0">
              <a:solidFill>
                <a:srgbClr val="FF0899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6290846"/>
            <a:ext cx="8534400" cy="338554"/>
            <a:chOff x="304800" y="6290846"/>
            <a:chExt cx="8534400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2895600" y="6290846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89 µ</a:t>
              </a:r>
              <a:r>
                <a:rPr lang="en-US" sz="1600" b="1" dirty="0" err="1" smtClean="0"/>
                <a:t>s</a:t>
              </a:r>
              <a:r>
                <a:rPr lang="en-US" sz="1600" b="1" dirty="0" smtClean="0"/>
                <a:t> = 1 LHC machine turn</a:t>
              </a:r>
              <a:endParaRPr lang="en-US" sz="1600" b="1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5791200" y="6477000"/>
              <a:ext cx="3048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>
              <a:off x="304800" y="6477000"/>
              <a:ext cx="25908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9241" y="457200"/>
            <a:ext cx="8882359" cy="6228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After smoothing </a:t>
            </a:r>
            <a:r>
              <a:rPr lang="en-US" sz="1600" dirty="0" smtClean="0"/>
              <a:t>(12 sec)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06024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displaced bunch positions (full up-down scale: 50 ps)  for nominal beam:</a:t>
            </a:r>
          </a:p>
          <a:p>
            <a:r>
              <a:rPr lang="en-US" sz="1600" dirty="0" smtClean="0"/>
              <a:t>Small fraction of bunch length -&gt; no problem for experiments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2240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new Q-component of V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308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Nominal beam (only), ultimate scales with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b</a:t>
            </a:r>
            <a:endParaRPr lang="en-US" sz="1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899"/>
                </a:solidFill>
              </a:rPr>
              <a:t>RF power is ‘flat’ and ‘low’: No transients anymore</a:t>
            </a:r>
            <a:endParaRPr lang="en-US" dirty="0">
              <a:solidFill>
                <a:srgbClr val="FF0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Tra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460945" cy="5133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</a:t>
            </a:r>
            <a:r>
              <a:rPr lang="en-US" u="sng" dirty="0" smtClean="0"/>
              <a:t>measured</a:t>
            </a:r>
            <a:r>
              <a:rPr lang="en-US" dirty="0" smtClean="0"/>
              <a:t> transmitter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g</a:t>
            </a:r>
            <a:r>
              <a:rPr lang="en-US" dirty="0" smtClean="0"/>
              <a:t> in LHC:  </a:t>
            </a:r>
            <a:r>
              <a:rPr lang="en-US" dirty="0" err="1" smtClean="0">
                <a:solidFill>
                  <a:srgbClr val="0000FF"/>
                </a:solidFill>
              </a:rPr>
              <a:t>Re[I</a:t>
            </a:r>
            <a:r>
              <a:rPr lang="en-US" baseline="-25000" dirty="0" err="1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] (I)    </a:t>
            </a:r>
            <a:r>
              <a:rPr lang="en-US" dirty="0" err="1" smtClean="0">
                <a:solidFill>
                  <a:srgbClr val="FF0899"/>
                </a:solidFill>
              </a:rPr>
              <a:t>Im[I</a:t>
            </a:r>
            <a:r>
              <a:rPr lang="en-US" baseline="-25000" dirty="0" err="1" smtClean="0">
                <a:solidFill>
                  <a:srgbClr val="FF0899"/>
                </a:solidFill>
              </a:rPr>
              <a:t>g</a:t>
            </a:r>
            <a:r>
              <a:rPr lang="en-US" dirty="0" smtClean="0">
                <a:solidFill>
                  <a:srgbClr val="FF0899"/>
                </a:solidFill>
              </a:rPr>
              <a:t>] (Q)</a:t>
            </a:r>
            <a:endParaRPr lang="en-US" b="1" baseline="-25000" dirty="0" smtClean="0">
              <a:solidFill>
                <a:srgbClr val="FF0899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10000 data, 3564 data/turn      turn   </a:t>
            </a:r>
            <a:r>
              <a:rPr lang="en-US" u="sng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u="sng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u="sng" dirty="0" smtClean="0">
                <a:solidFill>
                  <a:srgbClr val="000000"/>
                </a:solidFill>
              </a:rPr>
              <a:t>3</a:t>
            </a:r>
            <a:endParaRPr lang="en-US" u="sng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 flipV="1">
            <a:off x="1752600" y="1066800"/>
            <a:ext cx="388620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>
            <a:off x="4419600" y="1219200"/>
            <a:ext cx="18288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H="1">
            <a:off x="6210300" y="1485900"/>
            <a:ext cx="1676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91000" y="636704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</a:t>
            </a:r>
            <a:r>
              <a:rPr lang="en-US" sz="1600" dirty="0" smtClean="0"/>
              <a:t>data from </a:t>
            </a:r>
            <a:r>
              <a:rPr lang="en-US" sz="1600" dirty="0" smtClean="0"/>
              <a:t>Ph. </a:t>
            </a:r>
            <a:r>
              <a:rPr lang="en-US" sz="1600" dirty="0" err="1" smtClean="0"/>
              <a:t>Baudrenghien</a:t>
            </a:r>
            <a:r>
              <a:rPr lang="en-US" sz="1600" dirty="0" smtClean="0"/>
              <a:t>, J. </a:t>
            </a:r>
            <a:r>
              <a:rPr lang="en-US" sz="1600" dirty="0" err="1" smtClean="0"/>
              <a:t>Molendijk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609600" y="990600"/>
          <a:ext cx="4332288" cy="2058988"/>
        </p:xfrm>
        <a:graphic>
          <a:graphicData uri="http://schemas.openxmlformats.org/presentationml/2006/ole">
            <p:oleObj spid="_x0000_s97282" name="Document" r:id="rId3" imgW="4330700" imgH="2057400" progId="Word.Document.12">
              <p:link updateAutomatic="1"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04800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Get some numbers: </a:t>
            </a:r>
            <a:r>
              <a:rPr lang="en-US" b="1" dirty="0" smtClean="0"/>
              <a:t>Use lumped circuit model 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457200" y="4070350"/>
          <a:ext cx="8266113" cy="868363"/>
        </p:xfrm>
        <a:graphic>
          <a:graphicData uri="http://schemas.openxmlformats.org/presentationml/2006/ole">
            <p:oleObj spid="_x0000_s97285" name="Equation" r:id="rId4" imgW="4597400" imgH="482600" progId="Equation.3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381000" y="4984750"/>
          <a:ext cx="8364538" cy="868363"/>
        </p:xfrm>
        <a:graphic>
          <a:graphicData uri="http://schemas.openxmlformats.org/presentationml/2006/ole">
            <p:oleObj spid="_x0000_s97286" name="Equation" r:id="rId5" imgW="4648200" imgH="482600" progId="Equation.3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533400" y="6051550"/>
          <a:ext cx="3054350" cy="501650"/>
        </p:xfrm>
        <a:graphic>
          <a:graphicData uri="http://schemas.openxmlformats.org/presentationml/2006/ole">
            <p:oleObj spid="_x0000_s97287" name="Equation" r:id="rId6" imgW="1701800" imgH="279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16315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used quantities: (R/Q), Q</a:t>
            </a:r>
            <a:r>
              <a:rPr lang="en-US" baseline="-25000" dirty="0" smtClean="0"/>
              <a:t>0</a:t>
            </a:r>
            <a:r>
              <a:rPr lang="en-US" dirty="0" smtClean="0"/>
              <a:t>, Q</a:t>
            </a:r>
            <a:r>
              <a:rPr lang="en-US" baseline="-25000" dirty="0" smtClean="0"/>
              <a:t>ext</a:t>
            </a:r>
            <a:r>
              <a:rPr lang="en-US" dirty="0" smtClean="0"/>
              <a:t>, </a:t>
            </a:r>
            <a:r>
              <a:rPr lang="en-US" dirty="0" err="1" smtClean="0"/>
              <a:t>Δω</a:t>
            </a:r>
            <a:r>
              <a:rPr lang="en-US" dirty="0" smtClean="0"/>
              <a:t>, P</a:t>
            </a:r>
            <a:r>
              <a:rPr lang="en-US" baseline="-25000" dirty="0" smtClean="0"/>
              <a:t>g</a:t>
            </a:r>
            <a:r>
              <a:rPr lang="en-US" dirty="0" smtClean="0"/>
              <a:t>, P</a:t>
            </a:r>
            <a:r>
              <a:rPr lang="en-US" baseline="-25000" dirty="0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b,DC</a:t>
            </a:r>
            <a:r>
              <a:rPr lang="en-US" dirty="0" smtClean="0"/>
              <a:t>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r>
              <a:rPr lang="en-US" dirty="0" smtClean="0"/>
              <a:t>(details see </a:t>
            </a:r>
            <a:r>
              <a:rPr lang="en-US" u="sng" dirty="0" smtClean="0"/>
              <a:t>Appendix</a:t>
            </a:r>
            <a:r>
              <a:rPr lang="en-US" dirty="0" smtClean="0"/>
              <a:t>)  V assumed real</a:t>
            </a:r>
            <a:endParaRPr lang="en-US" dirty="0"/>
          </a:p>
        </p:txBody>
      </p:sp>
      <p:sp>
        <p:nvSpPr>
          <p:cNvPr id="9" name="Alternate Process 8"/>
          <p:cNvSpPr/>
          <p:nvPr/>
        </p:nvSpPr>
        <p:spPr bwMode="auto">
          <a:xfrm>
            <a:off x="1066800" y="4146550"/>
            <a:ext cx="4114800" cy="762000"/>
          </a:xfrm>
          <a:prstGeom prst="flowChartAlternateProcess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52" charset="0"/>
            </a:endParaRPr>
          </a:p>
        </p:txBody>
      </p:sp>
      <p:sp>
        <p:nvSpPr>
          <p:cNvPr id="10" name="Alternate Process 9"/>
          <p:cNvSpPr/>
          <p:nvPr/>
        </p:nvSpPr>
        <p:spPr bwMode="auto">
          <a:xfrm>
            <a:off x="1066800" y="5060950"/>
            <a:ext cx="4114800" cy="762000"/>
          </a:xfrm>
          <a:prstGeom prst="flowChartAlternateProcess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52" charset="0"/>
            </a:endParaRPr>
          </a:p>
        </p:txBody>
      </p:sp>
      <p:sp>
        <p:nvSpPr>
          <p:cNvPr id="11" name="Alternate Process 10"/>
          <p:cNvSpPr/>
          <p:nvPr/>
        </p:nvSpPr>
        <p:spPr bwMode="auto">
          <a:xfrm>
            <a:off x="5791200" y="4146550"/>
            <a:ext cx="2895600" cy="762000"/>
          </a:xfrm>
          <a:prstGeom prst="flowChartAlternateProcess">
            <a:avLst/>
          </a:prstGeom>
          <a:solidFill>
            <a:srgbClr val="3366FF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52" charset="0"/>
            </a:endParaRPr>
          </a:p>
        </p:txBody>
      </p:sp>
      <p:sp>
        <p:nvSpPr>
          <p:cNvPr id="12" name="Alternate Process 11"/>
          <p:cNvSpPr/>
          <p:nvPr/>
        </p:nvSpPr>
        <p:spPr bwMode="auto">
          <a:xfrm>
            <a:off x="5791200" y="5060950"/>
            <a:ext cx="2971800" cy="762000"/>
          </a:xfrm>
          <a:prstGeom prst="flowChartAlternateProcess">
            <a:avLst/>
          </a:prstGeom>
          <a:solidFill>
            <a:srgbClr val="3366FF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5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84175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real part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384175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imaginary part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189772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(R/Q)=V</a:t>
            </a:r>
            <a:r>
              <a:rPr lang="en-US" sz="2000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/(2 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ω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sz="2000" baseline="-25000" dirty="0" err="1" smtClean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circuit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Ω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convention</a:t>
            </a:r>
          </a:p>
          <a:p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= 0 for rising RF zero crossing (proton convention)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17220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J.T.: The Ultimate Beam in the 400 MHz RF system, CERN-ATS-Note-2010-038 TECH,</a:t>
            </a:r>
          </a:p>
          <a:p>
            <a:r>
              <a:rPr lang="en-US" sz="1600" dirty="0" smtClean="0"/>
              <a:t>on </a:t>
            </a:r>
            <a:r>
              <a:rPr lang="en-US" sz="1600" u="sng" dirty="0" smtClean="0">
                <a:solidFill>
                  <a:srgbClr val="0000FF"/>
                </a:solidFill>
              </a:rPr>
              <a:t>http://</a:t>
            </a:r>
            <a:r>
              <a:rPr lang="en-US" sz="1600" u="sng" dirty="0" err="1" smtClean="0">
                <a:solidFill>
                  <a:srgbClr val="0000FF"/>
                </a:solidFill>
              </a:rPr>
              <a:t>cdsweb.cern.ch</a:t>
            </a:r>
            <a:r>
              <a:rPr lang="en-US" sz="1600" u="sng" dirty="0" smtClean="0">
                <a:solidFill>
                  <a:srgbClr val="0000FF"/>
                </a:solidFill>
              </a:rPr>
              <a:t>/ 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7000" y="177800"/>
          <a:ext cx="8864600" cy="2336800"/>
        </p:xfrm>
        <a:graphic>
          <a:graphicData uri="http://schemas.openxmlformats.org/presentationml/2006/ole">
            <p:oleObj spid="_x0000_s160770" name="Equation" r:id="rId3" imgW="4432300" imgH="1168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4038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More than available: averaging over gaps helps (simulation)</a:t>
            </a:r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419100" y="4495800"/>
          <a:ext cx="8378825" cy="914400"/>
        </p:xfrm>
        <a:graphic>
          <a:graphicData uri="http://schemas.openxmlformats.org/presentationml/2006/ole">
            <p:oleObj spid="_x0000_s160772" name="Equation" r:id="rId4" imgW="4191000" imgH="45720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85800" y="5181600"/>
            <a:ext cx="8153400" cy="609600"/>
            <a:chOff x="685800" y="5181600"/>
            <a:chExt cx="8153400" cy="609600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5421868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Much more than available: irrecoverable   -&gt;  need displaced bunches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3200400" y="5181600"/>
              <a:ext cx="56388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" name="Straight Connector 16"/>
          <p:cNvCxnSpPr/>
          <p:nvPr/>
        </p:nvCxnSpPr>
        <p:spPr bwMode="auto">
          <a:xfrm>
            <a:off x="228600" y="2514600"/>
            <a:ext cx="8610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886200" y="1524000"/>
            <a:ext cx="3276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304800" y="2514600"/>
            <a:ext cx="8467725" cy="1447800"/>
            <a:chOff x="304800" y="2514600"/>
            <a:chExt cx="8467725" cy="14478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2514600"/>
              <a:ext cx="8467725" cy="1447800"/>
              <a:chOff x="304800" y="2514600"/>
              <a:chExt cx="8467725" cy="14478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04800" y="2514600"/>
                <a:ext cx="28956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Regular bunches: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/>
            </p:nvGraphicFramePr>
            <p:xfrm>
              <a:off x="546100" y="3048000"/>
              <a:ext cx="8226425" cy="914400"/>
            </p:xfrm>
            <a:graphic>
              <a:graphicData uri="http://schemas.openxmlformats.org/presentationml/2006/ole">
                <p:oleObj spid="_x0000_s160771" name="Equation" r:id="rId5" imgW="4114800" imgH="457200" progId="Equation.3">
                  <p:embed/>
                </p:oleObj>
              </a:graphicData>
            </a:graphic>
          </p:graphicFrame>
        </p:grpSp>
        <p:sp>
          <p:nvSpPr>
            <p:cNvPr id="21" name="TextBox 20"/>
            <p:cNvSpPr txBox="1"/>
            <p:nvPr/>
          </p:nvSpPr>
          <p:spPr>
            <a:xfrm>
              <a:off x="5257800" y="25908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Optimum settings 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Δf</a:t>
              </a:r>
              <a:r>
                <a:rPr lang="en-US" sz="1800" dirty="0" smtClean="0">
                  <a:solidFill>
                    <a:srgbClr val="0000FF"/>
                  </a:solidFill>
                </a:rPr>
                <a:t>, Q</a:t>
              </a:r>
              <a:r>
                <a:rPr lang="en-US" sz="1800" baseline="-25000" dirty="0" smtClean="0">
                  <a:solidFill>
                    <a:srgbClr val="0000FF"/>
                  </a:solidFill>
                </a:rPr>
                <a:t>ext</a:t>
              </a:r>
              <a:endParaRPr lang="en-US" sz="1800" baseline="-250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(ultimate) </a:t>
            </a:r>
            <a:r>
              <a:rPr lang="en-US" u="sng" dirty="0" smtClean="0"/>
              <a:t>beam with </a:t>
            </a:r>
            <a:r>
              <a:rPr lang="en-US" u="sng" dirty="0" smtClean="0">
                <a:solidFill>
                  <a:srgbClr val="FF0000"/>
                </a:solidFill>
              </a:rPr>
              <a:t>perfectly displaced bunches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(on paper)  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r>
              <a:rPr lang="en-US" baseline="30000" dirty="0" smtClean="0">
                <a:solidFill>
                  <a:srgbClr val="0000FF"/>
                </a:solidFill>
              </a:rPr>
              <a:t>(*)</a:t>
            </a:r>
            <a:r>
              <a:rPr lang="en-US" dirty="0" smtClean="0"/>
              <a:t> !!!!  (with Q</a:t>
            </a:r>
            <a:r>
              <a:rPr lang="en-US" baseline="-25000" dirty="0" smtClean="0"/>
              <a:t>ext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∞)</a:t>
            </a:r>
          </a:p>
          <a:p>
            <a:endParaRPr lang="en-US" dirty="0" smtClean="0"/>
          </a:p>
          <a:p>
            <a:r>
              <a:rPr lang="en-US" dirty="0" smtClean="0"/>
              <a:t>Not a gag:</a:t>
            </a:r>
          </a:p>
          <a:p>
            <a:r>
              <a:rPr lang="en-US" dirty="0" smtClean="0"/>
              <a:t>•  No beam loading compensation required</a:t>
            </a:r>
          </a:p>
          <a:p>
            <a:r>
              <a:rPr lang="en-US" dirty="0" smtClean="0"/>
              <a:t>•  Cavity wall losses are zero (see </a:t>
            </a:r>
            <a:r>
              <a:rPr lang="en-US" baseline="30000" dirty="0" smtClean="0">
                <a:solidFill>
                  <a:srgbClr val="000090"/>
                </a:solidFill>
              </a:rPr>
              <a:t>(*)</a:t>
            </a:r>
            <a:r>
              <a:rPr lang="en-US" dirty="0" smtClean="0"/>
              <a:t>) for sc. cavity</a:t>
            </a:r>
          </a:p>
          <a:p>
            <a:r>
              <a:rPr lang="en-US" dirty="0" smtClean="0"/>
              <a:t>•  For Q</a:t>
            </a:r>
            <a:r>
              <a:rPr lang="en-US" baseline="-25000" dirty="0" smtClean="0"/>
              <a:t>ext</a:t>
            </a:r>
            <a:r>
              <a:rPr lang="en-US" dirty="0" smtClean="0"/>
              <a:t>=∞ ‘zero’ power to keep up the field</a:t>
            </a:r>
          </a:p>
          <a:p>
            <a:endParaRPr lang="en-US" dirty="0" smtClean="0"/>
          </a:p>
          <a:p>
            <a:r>
              <a:rPr lang="en-US" dirty="0" smtClean="0"/>
              <a:t>In reality: </a:t>
            </a:r>
          </a:p>
          <a:p>
            <a:r>
              <a:rPr lang="en-US" dirty="0" smtClean="0"/>
              <a:t>•  Need enough power to push bunches back in case of</a:t>
            </a:r>
          </a:p>
          <a:p>
            <a:r>
              <a:rPr lang="en-US" dirty="0" smtClean="0"/>
              <a:t>     developing coupled bunch instability: ‘low’ Q</a:t>
            </a:r>
            <a:r>
              <a:rPr lang="en-US" baseline="-25000" dirty="0" smtClean="0"/>
              <a:t>ext</a:t>
            </a:r>
            <a:endParaRPr lang="en-US" dirty="0" smtClean="0"/>
          </a:p>
          <a:p>
            <a:r>
              <a:rPr lang="en-US" dirty="0" smtClean="0"/>
              <a:t>•  Q</a:t>
            </a:r>
            <a:r>
              <a:rPr lang="en-US" baseline="-25000" dirty="0" smtClean="0"/>
              <a:t>ext</a:t>
            </a:r>
            <a:r>
              <a:rPr lang="en-US" dirty="0" smtClean="0"/>
              <a:t>=∞ means also Z=∞ : not </a:t>
            </a:r>
            <a:r>
              <a:rPr lang="en-US" dirty="0" smtClean="0"/>
              <a:t>possible, instabilities</a:t>
            </a:r>
          </a:p>
          <a:p>
            <a:r>
              <a:rPr lang="en-US" dirty="0" smtClean="0"/>
              <a:t>•  displacement and other parameter never perfect and</a:t>
            </a:r>
          </a:p>
          <a:p>
            <a:r>
              <a:rPr lang="en-US" dirty="0" smtClean="0"/>
              <a:t>    tend to drift in time (intensity loss by lumi, …)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smtClean="0">
                <a:solidFill>
                  <a:srgbClr val="FF0000"/>
                </a:solidFill>
              </a:rPr>
              <a:t>with Q</a:t>
            </a:r>
            <a:r>
              <a:rPr lang="en-US" baseline="-25000" dirty="0" smtClean="0">
                <a:solidFill>
                  <a:srgbClr val="FF0000"/>
                </a:solidFill>
              </a:rPr>
              <a:t>ext</a:t>
            </a:r>
            <a:r>
              <a:rPr lang="en-US" dirty="0" smtClean="0">
                <a:solidFill>
                  <a:srgbClr val="FF0000"/>
                </a:solidFill>
              </a:rPr>
              <a:t>=50-80k use P=150…250 kW (=const)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324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(*) the RF wall losses in the </a:t>
            </a:r>
            <a:r>
              <a:rPr lang="en-US" sz="1800" u="sng" dirty="0" smtClean="0">
                <a:solidFill>
                  <a:srgbClr val="0000FF"/>
                </a:solidFill>
              </a:rPr>
              <a:t>superconducting</a:t>
            </a:r>
            <a:r>
              <a:rPr lang="en-US" sz="1800" dirty="0" smtClean="0">
                <a:solidFill>
                  <a:srgbClr val="0000FF"/>
                </a:solidFill>
              </a:rPr>
              <a:t> cavity are less than 50 W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Summary</a:t>
            </a:r>
          </a:p>
          <a:p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With the available 300 kW / cavity RF power and the present low-level beam control (no ‘smoother’) we can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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104DA"/>
                </a:solidFill>
              </a:rPr>
              <a:t>Capture nominal / ultimate</a:t>
            </a:r>
            <a:r>
              <a:rPr lang="en-US" baseline="30000" dirty="0" smtClean="0"/>
              <a:t>(*)</a:t>
            </a:r>
            <a:r>
              <a:rPr lang="en-US" dirty="0" smtClean="0"/>
              <a:t> beam with reg. bunch distance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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104DA"/>
                </a:solidFill>
              </a:rPr>
              <a:t>Accelerate and coast</a:t>
            </a:r>
            <a:r>
              <a:rPr lang="en-US" baseline="30000" dirty="0" smtClean="0">
                <a:solidFill>
                  <a:srgbClr val="0104DA"/>
                </a:solidFill>
              </a:rPr>
              <a:t>(*)</a:t>
            </a:r>
            <a:r>
              <a:rPr lang="en-US" dirty="0" smtClean="0">
                <a:solidFill>
                  <a:srgbClr val="0104DA"/>
                </a:solidFill>
              </a:rPr>
              <a:t> the nominal </a:t>
            </a:r>
            <a:r>
              <a:rPr lang="en-US" dirty="0" smtClean="0"/>
              <a:t>beam with reg. bun. dist.</a:t>
            </a:r>
          </a:p>
          <a:p>
            <a:endParaRPr lang="en-US" dirty="0" smtClean="0"/>
          </a:p>
          <a:p>
            <a:r>
              <a:rPr lang="en-US" dirty="0" smtClean="0"/>
              <a:t>But we </a:t>
            </a:r>
            <a:r>
              <a:rPr lang="en-US" dirty="0" smtClean="0">
                <a:solidFill>
                  <a:srgbClr val="FF0000"/>
                </a:solidFill>
              </a:rPr>
              <a:t>cannot accelerate and coast the ultimate beam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With ‘smoother’ (or similar ?!?) we can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Accelerate and coast ultimate beam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u="sng" dirty="0" smtClean="0">
                <a:solidFill>
                  <a:srgbClr val="000000"/>
                </a:solidFill>
              </a:rPr>
              <a:t>well pre-adjusted displaced bunches</a:t>
            </a:r>
          </a:p>
          <a:p>
            <a:endParaRPr lang="en-US" dirty="0" smtClean="0"/>
          </a:p>
          <a:p>
            <a:r>
              <a:rPr lang="en-US" sz="1600" dirty="0" smtClean="0"/>
              <a:t>(*) close to the limit of the hardware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4724400" y="1295400"/>
            <a:ext cx="3657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45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Thank you</a:t>
            </a:r>
          </a:p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for listening!</a:t>
            </a:r>
          </a:p>
        </p:txBody>
      </p:sp>
      <p:pic>
        <p:nvPicPr>
          <p:cNvPr id="43011" name="Picture 2" descr="Slee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4133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Appendix A:</a:t>
            </a:r>
          </a:p>
          <a:p>
            <a:r>
              <a:rPr lang="en-GB" b="1" dirty="0" smtClean="0"/>
              <a:t>The Fundamental Beam-Cavity-Generator Relations</a:t>
            </a:r>
            <a:endParaRPr lang="en-GB" dirty="0" smtClean="0"/>
          </a:p>
          <a:p>
            <a:r>
              <a:rPr lang="en-GB" u="sng" dirty="0" smtClean="0">
                <a:solidFill>
                  <a:srgbClr val="0000FF"/>
                </a:solidFill>
              </a:rPr>
              <a:t>Steady state currents and voltage</a:t>
            </a:r>
            <a:r>
              <a:rPr lang="en-GB" dirty="0" smtClean="0">
                <a:solidFill>
                  <a:srgbClr val="0000FF"/>
                </a:solidFill>
              </a:rPr>
              <a:t>: no transients considered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                              </a:t>
            </a:r>
            <a:r>
              <a:rPr lang="en-GB" sz="1600" dirty="0" smtClean="0">
                <a:solidFill>
                  <a:srgbClr val="0000FF"/>
                </a:solidFill>
              </a:rPr>
              <a:t>(variable currents and voltages: Appendix B)</a:t>
            </a:r>
          </a:p>
          <a:p>
            <a:r>
              <a:rPr lang="en-GB" u="sng" dirty="0" smtClean="0"/>
              <a:t>Lumped circuit model. </a:t>
            </a:r>
          </a:p>
          <a:p>
            <a:r>
              <a:rPr lang="en-GB" b="1" dirty="0" smtClean="0"/>
              <a:t>Cavity</a:t>
            </a:r>
            <a:r>
              <a:rPr lang="en-GB" dirty="0" smtClean="0"/>
              <a:t>:   LCR-block, </a:t>
            </a:r>
          </a:p>
          <a:p>
            <a:r>
              <a:rPr lang="en-GB" b="1" dirty="0" smtClean="0"/>
              <a:t>Coupler</a:t>
            </a:r>
            <a:r>
              <a:rPr lang="en-GB" dirty="0" smtClean="0"/>
              <a:t>: transmission line with impedance   Z</a:t>
            </a:r>
          </a:p>
          <a:p>
            <a:r>
              <a:rPr lang="en-GB" b="1" dirty="0" smtClean="0"/>
              <a:t>Beam</a:t>
            </a:r>
            <a:r>
              <a:rPr lang="en-GB" dirty="0" smtClean="0"/>
              <a:t>: RF current </a:t>
            </a:r>
            <a:r>
              <a:rPr lang="en-GB" dirty="0" smtClean="0"/>
              <a:t>source/sink: </a:t>
            </a:r>
            <a:r>
              <a:rPr lang="en-GB" dirty="0" smtClean="0"/>
              <a:t>I</a:t>
            </a:r>
            <a:r>
              <a:rPr lang="en-GB" baseline="-25000" dirty="0" smtClean="0"/>
              <a:t>b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Incident (generator) wave current:  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g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Reflected wave current:  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r</a:t>
            </a:r>
            <a:r>
              <a:rPr lang="en-GB" dirty="0" smtClean="0"/>
              <a:t> (*)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Cavity is excited to voltage V.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600" dirty="0" smtClean="0"/>
              <a:t>(*)</a:t>
            </a:r>
            <a:r>
              <a:rPr lang="en-GB" sz="1600" dirty="0" smtClean="0"/>
              <a:t> assumed </a:t>
            </a:r>
            <a:r>
              <a:rPr lang="en-GB" sz="1600" dirty="0" smtClean="0"/>
              <a:t>to disappear without re-reflection (matched circulator with load)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838200" y="762000"/>
          <a:ext cx="7057437" cy="3352800"/>
        </p:xfrm>
        <a:graphic>
          <a:graphicData uri="http://schemas.openxmlformats.org/presentationml/2006/ole">
            <p:oleObj spid="_x0000_s47107" name="Document" r:id="rId3" imgW="4330700" imgH="2057400" progId="Word.Document.12">
              <p:link updateAutomatic="1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4419600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A1: the lumped circuit model: cavity modeled by LCR,</a:t>
            </a:r>
          </a:p>
          <a:p>
            <a:r>
              <a:rPr lang="en-US" dirty="0" smtClean="0"/>
              <a:t>the coupler by a connected transmission line of impedance </a:t>
            </a:r>
            <a:r>
              <a:rPr lang="en-US" dirty="0" smtClean="0"/>
              <a:t>Z,</a:t>
            </a:r>
          </a:p>
          <a:p>
            <a:r>
              <a:rPr lang="en-US" dirty="0" smtClean="0"/>
              <a:t>Beam by RF current source/sink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sz="1600" dirty="0" smtClean="0"/>
              <a:t>                    For superconducting cavity R &gt;&gt;&gt; Z  (Q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&gt;&gt;&gt; Q</a:t>
            </a:r>
            <a:r>
              <a:rPr lang="en-US" sz="1600" baseline="-25000" dirty="0" smtClean="0"/>
              <a:t>ext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104DA"/>
                </a:solidFill>
              </a:rPr>
              <a:t>Task of the LHC RF system</a:t>
            </a:r>
          </a:p>
          <a:p>
            <a:endParaRPr lang="en-US" sz="3200" dirty="0" smtClean="0"/>
          </a:p>
          <a:p>
            <a:r>
              <a:rPr lang="en-US" dirty="0" smtClean="0"/>
              <a:t>• </a:t>
            </a:r>
            <a:r>
              <a:rPr lang="en-US" u="sng" dirty="0" smtClean="0"/>
              <a:t>Accelerate the beam</a:t>
            </a:r>
            <a:r>
              <a:rPr lang="en-US" dirty="0" smtClean="0"/>
              <a:t>  (CERN is accelerator center ...)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beam must be made of particle lumps: </a:t>
            </a:r>
            <a:r>
              <a:rPr lang="en-US" u="sng" dirty="0" smtClean="0"/>
              <a:t>bunches</a:t>
            </a:r>
          </a:p>
          <a:p>
            <a:r>
              <a:rPr lang="en-US" dirty="0" smtClean="0"/>
              <a:t>       		(shorter than to λ</a:t>
            </a:r>
            <a:r>
              <a:rPr lang="en-US" baseline="-25000" dirty="0" smtClean="0"/>
              <a:t>RF</a:t>
            </a:r>
            <a:r>
              <a:rPr lang="en-US" dirty="0" smtClean="0"/>
              <a:t>)</a:t>
            </a:r>
          </a:p>
          <a:p>
            <a:endParaRPr lang="en-US" b="1" dirty="0" smtClean="0"/>
          </a:p>
          <a:p>
            <a:r>
              <a:rPr lang="en-US" dirty="0" smtClean="0"/>
              <a:t>•</a:t>
            </a:r>
            <a:r>
              <a:rPr lang="en-US" dirty="0" smtClean="0"/>
              <a:t> In coast :</a:t>
            </a:r>
            <a:r>
              <a:rPr lang="en-US" u="sng" dirty="0" smtClean="0"/>
              <a:t>Conserve </a:t>
            </a:r>
            <a:r>
              <a:rPr lang="en-US" u="sng" dirty="0" smtClean="0"/>
              <a:t>bunch </a:t>
            </a:r>
            <a:r>
              <a:rPr lang="en-US" u="sng" dirty="0" smtClean="0"/>
              <a:t>structure: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All particles have slightly different energy/revolution time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-&gt;</a:t>
            </a:r>
            <a:r>
              <a:rPr lang="en-US" dirty="0" smtClean="0"/>
              <a:t> Without RF voltage (slope) bunches would dissolve</a:t>
            </a:r>
          </a:p>
          <a:p>
            <a:r>
              <a:rPr lang="en-US" dirty="0" smtClean="0"/>
              <a:t>       and fill up the whole ring (‘uniform </a:t>
            </a:r>
            <a:r>
              <a:rPr lang="en-US" dirty="0" err="1" smtClean="0"/>
              <a:t>saussage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5344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Implicitly </a:t>
            </a:r>
            <a:r>
              <a:rPr lang="en-GB" i="1" dirty="0" smtClean="0"/>
              <a:t>all</a:t>
            </a:r>
            <a:r>
              <a:rPr lang="en-GB" dirty="0" smtClean="0"/>
              <a:t> dynamic variables are proportional </a:t>
            </a:r>
            <a:r>
              <a:rPr lang="en-GB" dirty="0" err="1" smtClean="0"/>
              <a:t>exp(iωt</a:t>
            </a:r>
            <a:r>
              <a:rPr lang="en-GB" dirty="0" smtClean="0"/>
              <a:t>). </a:t>
            </a:r>
          </a:p>
          <a:p>
            <a:r>
              <a:rPr lang="en-GB" dirty="0" smtClean="0"/>
              <a:t>Generator emits wave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g</a:t>
            </a:r>
            <a:r>
              <a:rPr lang="en-GB" dirty="0" smtClean="0"/>
              <a:t> with frequency </a:t>
            </a:r>
            <a:r>
              <a:rPr lang="en-GB" dirty="0" err="1" smtClean="0"/>
              <a:t>ω</a:t>
            </a:r>
            <a:r>
              <a:rPr lang="en-GB" dirty="0" smtClean="0"/>
              <a:t> :</a:t>
            </a:r>
          </a:p>
          <a:p>
            <a:r>
              <a:rPr lang="en-GB" dirty="0" smtClean="0"/>
              <a:t>Cavity tuned to ω</a:t>
            </a:r>
            <a:r>
              <a:rPr lang="en-GB" baseline="-25000" dirty="0" smtClean="0"/>
              <a:t>0</a:t>
            </a:r>
            <a:r>
              <a:rPr lang="en-GB" dirty="0" smtClean="0"/>
              <a:t>, (≠</a:t>
            </a:r>
            <a:r>
              <a:rPr lang="en-GB" dirty="0" err="1" smtClean="0"/>
              <a:t>ω</a:t>
            </a:r>
            <a:r>
              <a:rPr lang="en-GB" dirty="0" smtClean="0"/>
              <a:t>).</a:t>
            </a:r>
            <a:endParaRPr lang="en-US" dirty="0" smtClean="0"/>
          </a:p>
          <a:p>
            <a:r>
              <a:rPr lang="en-GB" dirty="0" smtClean="0"/>
              <a:t>Transmission line</a:t>
            </a:r>
            <a:endParaRPr lang="en-US" dirty="0" smtClean="0"/>
          </a:p>
          <a:p>
            <a:r>
              <a:rPr lang="en-GB" dirty="0" smtClean="0"/>
              <a:t>(A1)</a:t>
            </a:r>
          </a:p>
          <a:p>
            <a:r>
              <a:rPr lang="en-GB" dirty="0" smtClean="0"/>
              <a:t>		 </a:t>
            </a:r>
            <a:endParaRPr lang="en-US" dirty="0" smtClean="0"/>
          </a:p>
          <a:p>
            <a:r>
              <a:rPr lang="en-GB" dirty="0" smtClean="0"/>
              <a:t>(A2)	</a:t>
            </a:r>
          </a:p>
          <a:p>
            <a:r>
              <a:rPr lang="en-GB" dirty="0" smtClean="0"/>
              <a:t>		 </a:t>
            </a:r>
            <a:endParaRPr lang="en-US" dirty="0" smtClean="0"/>
          </a:p>
          <a:p>
            <a:r>
              <a:rPr lang="en-GB" dirty="0" smtClean="0"/>
              <a:t>RF beam current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b,RF</a:t>
            </a:r>
            <a:r>
              <a:rPr lang="en-GB" dirty="0" smtClean="0"/>
              <a:t> ; I</a:t>
            </a:r>
            <a:r>
              <a:rPr lang="en-GB" baseline="-25000" dirty="0" smtClean="0"/>
              <a:t>LCR</a:t>
            </a:r>
            <a:r>
              <a:rPr lang="en-GB" dirty="0" smtClean="0"/>
              <a:t> through the LCR-block</a:t>
            </a:r>
            <a:endParaRPr lang="en-US" dirty="0" smtClean="0"/>
          </a:p>
          <a:p>
            <a:r>
              <a:rPr lang="en-GB" dirty="0" smtClean="0"/>
              <a:t>(A3a)                                                            substituting (A2)</a:t>
            </a:r>
          </a:p>
          <a:p>
            <a:endParaRPr lang="en-US" dirty="0" smtClean="0"/>
          </a:p>
          <a:p>
            <a:r>
              <a:rPr lang="en-GB" dirty="0" smtClean="0"/>
              <a:t>(A3b)</a:t>
            </a:r>
          </a:p>
          <a:p>
            <a:endParaRPr lang="en-GB" dirty="0" smtClean="0"/>
          </a:p>
          <a:p>
            <a:r>
              <a:rPr lang="en-GB" dirty="0" smtClean="0"/>
              <a:t>I</a:t>
            </a:r>
            <a:r>
              <a:rPr lang="en-GB" baseline="-25000" dirty="0" smtClean="0"/>
              <a:t>LCR</a:t>
            </a:r>
            <a:r>
              <a:rPr lang="en-GB" dirty="0" smtClean="0"/>
              <a:t> = the sum from parallel elements (steady state)</a:t>
            </a:r>
          </a:p>
          <a:p>
            <a:endParaRPr lang="en-GB" dirty="0" smtClean="0"/>
          </a:p>
          <a:p>
            <a:r>
              <a:rPr lang="en-GB" dirty="0" smtClean="0"/>
              <a:t>(A4)	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981200" y="1905000"/>
          <a:ext cx="5118100" cy="509588"/>
        </p:xfrm>
        <a:graphic>
          <a:graphicData uri="http://schemas.openxmlformats.org/presentationml/2006/ole">
            <p:oleObj spid="_x0000_s62467" name="Equation" r:id="rId4" imgW="2552700" imgH="2540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352800" y="2438400"/>
          <a:ext cx="1778000" cy="735013"/>
        </p:xfrm>
        <a:graphic>
          <a:graphicData uri="http://schemas.openxmlformats.org/presentationml/2006/ole">
            <p:oleObj spid="_x0000_s62468" name="Equation" r:id="rId5" imgW="889000" imgH="3683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819400" y="3810000"/>
          <a:ext cx="3016250" cy="404813"/>
        </p:xfrm>
        <a:graphic>
          <a:graphicData uri="http://schemas.openxmlformats.org/presentationml/2006/ole">
            <p:oleObj spid="_x0000_s62469" name="Equation" r:id="rId6" imgW="1511300" imgH="2032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743200" y="4343400"/>
          <a:ext cx="3371850" cy="741363"/>
        </p:xfrm>
        <a:graphic>
          <a:graphicData uri="http://schemas.openxmlformats.org/presentationml/2006/ole">
            <p:oleObj spid="_x0000_s62470" name="Equation" r:id="rId7" imgW="1676400" imgH="368300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1600200" y="5715000"/>
          <a:ext cx="6348413" cy="812800"/>
        </p:xfrm>
        <a:graphic>
          <a:graphicData uri="http://schemas.openxmlformats.org/presentationml/2006/ole">
            <p:oleObj spid="_x0000_s62471" name="Equation" r:id="rId8" imgW="31750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334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Combining (A4) and (A3b)</a:t>
            </a:r>
          </a:p>
          <a:p>
            <a:endParaRPr lang="en-US" dirty="0" smtClean="0"/>
          </a:p>
          <a:p>
            <a:r>
              <a:rPr lang="en-US" dirty="0" smtClean="0"/>
              <a:t>(A5)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          LC = 1/ω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(A6)</a:t>
            </a:r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dirty="0" err="1" smtClean="0"/>
              <a:t>Δω</a:t>
            </a:r>
            <a:r>
              <a:rPr lang="en-US" dirty="0" smtClean="0"/>
              <a:t> = ω</a:t>
            </a:r>
            <a:r>
              <a:rPr lang="en-US" baseline="-25000" dirty="0" smtClean="0"/>
              <a:t>0</a:t>
            </a:r>
            <a:r>
              <a:rPr lang="en-US" dirty="0" smtClean="0"/>
              <a:t> – </a:t>
            </a:r>
            <a:r>
              <a:rPr lang="en-US" dirty="0" err="1" smtClean="0"/>
              <a:t>ω</a:t>
            </a:r>
            <a:r>
              <a:rPr lang="en-US" dirty="0" smtClean="0"/>
              <a:t>  &lt;&lt; ω</a:t>
            </a:r>
            <a:r>
              <a:rPr lang="en-US" baseline="-25000" dirty="0" smtClean="0"/>
              <a:t>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(A6)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1676400" y="1066800"/>
          <a:ext cx="6607175" cy="863600"/>
        </p:xfrm>
        <a:graphic>
          <a:graphicData uri="http://schemas.openxmlformats.org/presentationml/2006/ole">
            <p:oleObj spid="_x0000_s64519" name="Equation" r:id="rId4" imgW="3302000" imgH="431800" progId="Equation.3">
              <p:embed/>
            </p:oleObj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1600200" y="2590800"/>
          <a:ext cx="6096000" cy="914400"/>
        </p:xfrm>
        <a:graphic>
          <a:graphicData uri="http://schemas.openxmlformats.org/presentationml/2006/ole">
            <p:oleObj spid="_x0000_s64520" name="Equation" r:id="rId5" imgW="3048000" imgH="457200" progId="Equation.3">
              <p:embed/>
            </p:oleObj>
          </a:graphicData>
        </a:graphic>
      </p:graphicFrame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1676400" y="4038600"/>
          <a:ext cx="5635625" cy="863600"/>
        </p:xfrm>
        <a:graphic>
          <a:graphicData uri="http://schemas.openxmlformats.org/presentationml/2006/ole">
            <p:oleObj spid="_x0000_s64521" name="Equation" r:id="rId6" imgW="28194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229600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Cavity Quantity Dictionary</a:t>
            </a:r>
          </a:p>
          <a:p>
            <a:r>
              <a:rPr lang="en-GB" dirty="0" smtClean="0"/>
              <a:t>Carrying a charge </a:t>
            </a:r>
            <a:r>
              <a:rPr lang="en-GB" dirty="0" err="1" smtClean="0"/>
              <a:t>q</a:t>
            </a:r>
            <a:r>
              <a:rPr lang="en-GB" dirty="0" smtClean="0"/>
              <a:t> from one plate of a DC capacitor to the other one: voltage change</a:t>
            </a:r>
            <a:endParaRPr lang="en-US" dirty="0" smtClean="0"/>
          </a:p>
          <a:p>
            <a:r>
              <a:rPr lang="en-GB" dirty="0" smtClean="0"/>
              <a:t>(A9)</a:t>
            </a:r>
          </a:p>
          <a:p>
            <a:r>
              <a:rPr lang="en-GB" dirty="0" smtClean="0"/>
              <a:t>			 </a:t>
            </a:r>
            <a:endParaRPr lang="en-US" dirty="0" smtClean="0"/>
          </a:p>
          <a:p>
            <a:r>
              <a:rPr lang="en-GB" dirty="0" smtClean="0"/>
              <a:t>C</a:t>
            </a:r>
            <a:r>
              <a:rPr lang="en-GB" dirty="0" smtClean="0"/>
              <a:t>harge </a:t>
            </a:r>
            <a:r>
              <a:rPr lang="en-GB" dirty="0" err="1" smtClean="0"/>
              <a:t>q</a:t>
            </a:r>
            <a:r>
              <a:rPr lang="en-GB" dirty="0" smtClean="0"/>
              <a:t> travelling through a cavity with (R/Q): voltage</a:t>
            </a:r>
            <a:endParaRPr lang="en-US" dirty="0" smtClean="0"/>
          </a:p>
          <a:p>
            <a:r>
              <a:rPr lang="en-GB" dirty="0" smtClean="0"/>
              <a:t>(A10)</a:t>
            </a:r>
          </a:p>
          <a:p>
            <a:r>
              <a:rPr lang="en-GB" dirty="0" smtClean="0"/>
              <a:t>			 </a:t>
            </a:r>
            <a:endParaRPr lang="en-US" dirty="0" smtClean="0"/>
          </a:p>
          <a:p>
            <a:r>
              <a:rPr lang="en-US" dirty="0" smtClean="0"/>
              <a:t>(A11)   </a:t>
            </a:r>
          </a:p>
          <a:p>
            <a:endParaRPr lang="en-US" dirty="0" smtClean="0"/>
          </a:p>
          <a:p>
            <a:r>
              <a:rPr lang="en-GB" dirty="0" smtClean="0"/>
              <a:t>Any resonator has Q</a:t>
            </a:r>
            <a:r>
              <a:rPr lang="en-GB" baseline="-25000" dirty="0" smtClean="0"/>
              <a:t>0</a:t>
            </a:r>
            <a:r>
              <a:rPr lang="en-GB" dirty="0" smtClean="0"/>
              <a:t>=ωRC, apply (A11)</a:t>
            </a:r>
          </a:p>
          <a:p>
            <a:endParaRPr lang="en-US" dirty="0" smtClean="0"/>
          </a:p>
          <a:p>
            <a:r>
              <a:rPr lang="en-US" dirty="0" smtClean="0"/>
              <a:t>(A12)                                              analog for Q</a:t>
            </a:r>
            <a:r>
              <a:rPr lang="en-US" baseline="-25000" dirty="0" smtClean="0"/>
              <a:t>ext</a:t>
            </a:r>
          </a:p>
          <a:p>
            <a:endParaRPr lang="en-US" dirty="0" smtClean="0"/>
          </a:p>
          <a:p>
            <a:r>
              <a:rPr lang="en-US" dirty="0" smtClean="0"/>
              <a:t>(A13)			 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Convention: (R/Q) in </a:t>
            </a:r>
            <a:r>
              <a:rPr lang="en-US" sz="1600" u="sng" dirty="0" smtClean="0">
                <a:solidFill>
                  <a:srgbClr val="FF0000"/>
                </a:solidFill>
              </a:rPr>
              <a:t>circuit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Ω</a:t>
            </a:r>
            <a:r>
              <a:rPr lang="en-US" sz="1600" dirty="0" smtClean="0">
                <a:solidFill>
                  <a:srgbClr val="FF0000"/>
                </a:solidFill>
              </a:rPr>
              <a:t> (1 circuit </a:t>
            </a:r>
            <a:r>
              <a:rPr lang="en-US" sz="1600" dirty="0" err="1" smtClean="0">
                <a:solidFill>
                  <a:srgbClr val="FF0000"/>
                </a:solidFill>
              </a:rPr>
              <a:t>Ω</a:t>
            </a:r>
            <a:r>
              <a:rPr lang="en-US" sz="1600" dirty="0" smtClean="0">
                <a:solidFill>
                  <a:srgbClr val="FF0000"/>
                </a:solidFill>
              </a:rPr>
              <a:t> = 2 linac </a:t>
            </a:r>
            <a:r>
              <a:rPr lang="en-US" sz="1600" dirty="0" err="1" smtClean="0">
                <a:solidFill>
                  <a:srgbClr val="FF0000"/>
                </a:solidFill>
              </a:rPr>
              <a:t>Ω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895600" y="1600200"/>
          <a:ext cx="1303338" cy="741363"/>
        </p:xfrm>
        <a:graphic>
          <a:graphicData uri="http://schemas.openxmlformats.org/presentationml/2006/ole">
            <p:oleObj spid="_x0000_s66562" name="Equation" r:id="rId3" imgW="647700" imgH="36830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648200" y="2819400"/>
          <a:ext cx="2386013" cy="358775"/>
        </p:xfrm>
        <a:graphic>
          <a:graphicData uri="http://schemas.openxmlformats.org/presentationml/2006/ole">
            <p:oleObj spid="_x0000_s66563" name="Equation" r:id="rId4" imgW="1181100" imgH="17780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079625" y="3340100"/>
          <a:ext cx="5387975" cy="838200"/>
        </p:xfrm>
        <a:graphic>
          <a:graphicData uri="http://schemas.openxmlformats.org/presentationml/2006/ole">
            <p:oleObj spid="_x0000_s66564" name="Equation" r:id="rId5" imgW="2692400" imgH="419100" progId="Equation.3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rot="5400000">
            <a:off x="2743200" y="2743200"/>
            <a:ext cx="1295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3505200" y="3124200"/>
            <a:ext cx="1905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895600" y="5049837"/>
          <a:ext cx="2030413" cy="360363"/>
        </p:xfrm>
        <a:graphic>
          <a:graphicData uri="http://schemas.openxmlformats.org/presentationml/2006/ole">
            <p:oleObj spid="_x0000_s66565" name="Equation" r:id="rId6" imgW="1003300" imgH="177800" progId="Equation.3">
              <p:embed/>
            </p:oleObj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2895600" y="5638800"/>
          <a:ext cx="2152650" cy="358775"/>
        </p:xfrm>
        <a:graphic>
          <a:graphicData uri="http://schemas.openxmlformats.org/presentationml/2006/ole">
            <p:oleObj spid="_x0000_s66566" name="Equation" r:id="rId7" imgW="10668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524000" y="177800"/>
          <a:ext cx="7313613" cy="965200"/>
        </p:xfrm>
        <a:graphic>
          <a:graphicData uri="http://schemas.openxmlformats.org/presentationml/2006/ole">
            <p:oleObj spid="_x0000_s67586" name="Equation" r:id="rId3" imgW="3657600" imgH="482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810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(A14)</a:t>
            </a:r>
          </a:p>
          <a:p>
            <a:endParaRPr lang="en-US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b,RF</a:t>
            </a:r>
            <a:r>
              <a:rPr lang="en-GB" dirty="0" smtClean="0"/>
              <a:t> is complex. We agree complex phase of all waves such that </a:t>
            </a:r>
            <a:r>
              <a:rPr lang="en-GB" i="1" dirty="0" smtClean="0"/>
              <a:t>V is purely real</a:t>
            </a:r>
            <a:r>
              <a:rPr lang="en-GB" dirty="0" smtClean="0"/>
              <a:t>. </a:t>
            </a:r>
          </a:p>
          <a:p>
            <a:r>
              <a:rPr lang="en-GB" dirty="0" smtClean="0"/>
              <a:t>Synchronous phase angle: angle </a:t>
            </a:r>
            <a:r>
              <a:rPr lang="en-GB" i="1" dirty="0" smtClean="0"/>
              <a:t>of the RF voltage</a:t>
            </a:r>
            <a:r>
              <a:rPr lang="en-GB" dirty="0" smtClean="0"/>
              <a:t> when the </a:t>
            </a:r>
            <a:r>
              <a:rPr lang="en-GB" i="1" dirty="0" smtClean="0"/>
              <a:t>beam</a:t>
            </a:r>
            <a:r>
              <a:rPr lang="en-GB" dirty="0" smtClean="0"/>
              <a:t> arrives. In electron machines 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GB" baseline="-25000" dirty="0" err="1" smtClean="0"/>
              <a:t>elec</a:t>
            </a:r>
            <a:r>
              <a:rPr lang="en-GB" dirty="0" smtClean="0"/>
              <a:t> </a:t>
            </a:r>
            <a:r>
              <a:rPr lang="en-GB" dirty="0" smtClean="0"/>
              <a:t>is called zero if beam and voltage are in phase. </a:t>
            </a:r>
          </a:p>
          <a:p>
            <a:r>
              <a:rPr lang="en-GB" dirty="0" smtClean="0"/>
              <a:t>V proportional to </a:t>
            </a:r>
            <a:r>
              <a:rPr lang="en-GB" dirty="0" err="1" smtClean="0"/>
              <a:t>exp(iωt</a:t>
            </a:r>
            <a:r>
              <a:rPr lang="en-GB" dirty="0" smtClean="0"/>
              <a:t>): the beam RF current proportional to  			</a:t>
            </a:r>
            <a:r>
              <a:rPr lang="en-GB" dirty="0" err="1" smtClean="0"/>
              <a:t>exp(iωt</a:t>
            </a:r>
            <a:r>
              <a:rPr lang="en-GB" dirty="0" smtClean="0"/>
              <a:t> – </a:t>
            </a:r>
            <a:r>
              <a:rPr lang="en-GB" dirty="0" err="1" smtClean="0"/>
              <a:t>i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GB" baseline="-25000" dirty="0" err="1" smtClean="0"/>
              <a:t>elec</a:t>
            </a:r>
            <a:r>
              <a:rPr lang="en-GB" dirty="0" smtClean="0"/>
              <a:t>).</a:t>
            </a:r>
          </a:p>
          <a:p>
            <a:r>
              <a:rPr lang="en-US" dirty="0" smtClean="0"/>
              <a:t>In</a:t>
            </a:r>
            <a:r>
              <a:rPr lang="en-GB" dirty="0" smtClean="0"/>
              <a:t> proton machines 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GB" dirty="0" smtClean="0"/>
              <a:t> is zero at the rising zero crossing of the RF voltage, i.e. 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GB" dirty="0" smtClean="0"/>
              <a:t>= 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GB" baseline="-25000" dirty="0" err="1" smtClean="0"/>
              <a:t>elec</a:t>
            </a:r>
            <a:r>
              <a:rPr lang="en-GB" dirty="0" smtClean="0"/>
              <a:t> – 90º. </a:t>
            </a:r>
          </a:p>
          <a:p>
            <a:r>
              <a:rPr lang="en-GB" dirty="0" smtClean="0"/>
              <a:t>Using 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GB" dirty="0" smtClean="0"/>
              <a:t>for the further calculations</a:t>
            </a:r>
          </a:p>
          <a:p>
            <a:endParaRPr lang="en-GB" dirty="0" smtClean="0"/>
          </a:p>
          <a:p>
            <a:r>
              <a:rPr lang="en-GB" dirty="0" smtClean="0"/>
              <a:t>(A15a)</a:t>
            </a:r>
            <a:endParaRPr lang="en-US" dirty="0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271713" y="5057775"/>
          <a:ext cx="4786312" cy="1008063"/>
        </p:xfrm>
        <a:graphic>
          <a:graphicData uri="http://schemas.openxmlformats.org/presentationml/2006/ole">
            <p:oleObj spid="_x0000_s67587" name="Equation" r:id="rId4" imgW="24130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Fourier spectrum of a</a:t>
            </a:r>
            <a:r>
              <a:rPr lang="en-US" dirty="0" smtClean="0"/>
              <a:t> ∞ repetitive </a:t>
            </a:r>
            <a:r>
              <a:rPr lang="en-US" dirty="0" smtClean="0"/>
              <a:t>charge passage </a:t>
            </a:r>
          </a:p>
          <a:p>
            <a:r>
              <a:rPr lang="en-US" dirty="0" smtClean="0"/>
              <a:t>(point charges): equal line height (the DC current) for all frequencies from –∞ to +∞. </a:t>
            </a:r>
          </a:p>
          <a:p>
            <a:r>
              <a:rPr lang="en-US" dirty="0" smtClean="0"/>
              <a:t>Corresponding real spectrum (no negative lines!):</a:t>
            </a:r>
          </a:p>
          <a:p>
            <a:r>
              <a:rPr lang="en-US" dirty="0" smtClean="0"/>
              <a:t>equivalent positive and negative lines of complex spectrum exactly add up: 2x DC current amplitude  … but</a:t>
            </a:r>
          </a:p>
          <a:p>
            <a:r>
              <a:rPr lang="en-US" dirty="0" smtClean="0"/>
              <a:t>one unique line (zero-frequency) 1x DC current amplitude.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‘Point bunches’: </a:t>
            </a:r>
            <a:r>
              <a:rPr lang="en-US" dirty="0" smtClean="0"/>
              <a:t>any line </a:t>
            </a:r>
            <a:r>
              <a:rPr lang="en-US" dirty="0" err="1" smtClean="0"/>
              <a:t>f</a:t>
            </a:r>
            <a:r>
              <a:rPr lang="en-US" dirty="0" smtClean="0"/>
              <a:t> &gt; 0  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b,RF</a:t>
            </a:r>
            <a:r>
              <a:rPr lang="en-US" dirty="0" smtClean="0"/>
              <a:t> = 2 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b,DC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‘Longer’ bunches: lower than 2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b,DC</a:t>
            </a:r>
            <a:r>
              <a:rPr lang="en-US" baseline="-25000" dirty="0" smtClean="0"/>
              <a:t> </a:t>
            </a:r>
            <a:r>
              <a:rPr lang="en-US" dirty="0" smtClean="0"/>
              <a:t>(higher </a:t>
            </a:r>
            <a:r>
              <a:rPr lang="en-US" dirty="0" err="1" smtClean="0"/>
              <a:t>f</a:t>
            </a:r>
            <a:r>
              <a:rPr lang="en-US" dirty="0" smtClean="0"/>
              <a:t> lines).</a:t>
            </a:r>
          </a:p>
          <a:p>
            <a:endParaRPr lang="en-US" dirty="0" smtClean="0"/>
          </a:p>
          <a:p>
            <a:r>
              <a:rPr lang="en-US" dirty="0" smtClean="0"/>
              <a:t>Introduce </a:t>
            </a:r>
            <a:r>
              <a:rPr lang="en-US" i="1" u="sng" dirty="0" smtClean="0"/>
              <a:t>relative</a:t>
            </a:r>
            <a:r>
              <a:rPr lang="en-US" dirty="0" smtClean="0"/>
              <a:t> bunch form factor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</a:t>
            </a:r>
            <a:r>
              <a:rPr lang="en-US" dirty="0" smtClean="0"/>
              <a:t> that is</a:t>
            </a:r>
          </a:p>
          <a:p>
            <a:r>
              <a:rPr lang="en-US" dirty="0" smtClean="0"/>
              <a:t>      </a:t>
            </a:r>
            <a:r>
              <a:rPr lang="en-US" i="1" dirty="0" smtClean="0"/>
              <a:t>normalized to </a:t>
            </a:r>
            <a:r>
              <a:rPr lang="en-US" b="1" i="1" dirty="0" smtClean="0"/>
              <a:t>1</a:t>
            </a:r>
            <a:r>
              <a:rPr lang="en-US" i="1" dirty="0" smtClean="0"/>
              <a:t> for infinitely short bunches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(details: Appendix C)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752600" y="612775"/>
          <a:ext cx="4991100" cy="454025"/>
        </p:xfrm>
        <a:graphic>
          <a:graphicData uri="http://schemas.openxmlformats.org/presentationml/2006/ole">
            <p:oleObj spid="_x0000_s69634" name="Equation" r:id="rId3" imgW="2514600" imgH="2286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52400"/>
            <a:ext cx="83820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case:</a:t>
            </a:r>
          </a:p>
          <a:p>
            <a:r>
              <a:rPr lang="en-US" dirty="0" smtClean="0"/>
              <a:t>(A15b)</a:t>
            </a:r>
          </a:p>
          <a:p>
            <a:endParaRPr lang="en-US" dirty="0" smtClean="0"/>
          </a:p>
          <a:p>
            <a:r>
              <a:rPr lang="en-US" dirty="0" smtClean="0"/>
              <a:t>(A16)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(A17)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(A18)</a:t>
            </a:r>
          </a:p>
          <a:p>
            <a:endParaRPr lang="en-US" dirty="0" smtClean="0"/>
          </a:p>
          <a:p>
            <a:r>
              <a:rPr lang="en-US" dirty="0" smtClean="0"/>
              <a:t>Optimum reactive beam loading detuning: </a:t>
            </a:r>
            <a:r>
              <a:rPr lang="en-US" dirty="0" err="1" smtClean="0"/>
              <a:t>Im(I</a:t>
            </a:r>
            <a:r>
              <a:rPr lang="en-US" baseline="-25000" dirty="0" err="1" smtClean="0"/>
              <a:t>g</a:t>
            </a:r>
            <a:r>
              <a:rPr lang="en-US" dirty="0" smtClean="0"/>
              <a:t>) = </a:t>
            </a:r>
            <a:r>
              <a:rPr lang="en-US" dirty="0" err="1" smtClean="0"/>
              <a:t>Im(I</a:t>
            </a:r>
            <a:r>
              <a:rPr lang="en-US" baseline="-25000" dirty="0" err="1" smtClean="0"/>
              <a:t>r</a:t>
            </a:r>
            <a:r>
              <a:rPr lang="en-US" dirty="0" smtClean="0"/>
              <a:t>) = 0</a:t>
            </a:r>
          </a:p>
          <a:p>
            <a:endParaRPr lang="en-US" dirty="0" smtClean="0"/>
          </a:p>
          <a:p>
            <a:r>
              <a:rPr lang="en-US" dirty="0" smtClean="0"/>
              <a:t>(A19)</a:t>
            </a:r>
          </a:p>
          <a:p>
            <a:r>
              <a:rPr lang="en-US" dirty="0" smtClean="0"/>
              <a:t>                      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if superconducting</a:t>
            </a:r>
            <a:r>
              <a:rPr lang="en-US" dirty="0" smtClean="0"/>
              <a:t>	</a:t>
            </a:r>
          </a:p>
          <a:p>
            <a:r>
              <a:rPr lang="en-US" dirty="0" smtClean="0"/>
              <a:t>(A20)                                                                 (</a:t>
            </a:r>
            <a:r>
              <a:rPr lang="en-US" dirty="0" err="1" smtClean="0"/>
              <a:t>Re(I</a:t>
            </a:r>
            <a:r>
              <a:rPr lang="en-US" baseline="-25000" dirty="0" err="1" smtClean="0"/>
              <a:t>r</a:t>
            </a:r>
            <a:r>
              <a:rPr lang="en-US" dirty="0" smtClean="0"/>
              <a:t>) = 0)</a:t>
            </a:r>
          </a:p>
          <a:p>
            <a:endParaRPr lang="en-US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609600" y="1417637"/>
          <a:ext cx="8266113" cy="868363"/>
        </p:xfrm>
        <a:graphic>
          <a:graphicData uri="http://schemas.openxmlformats.org/presentationml/2006/ole">
            <p:oleObj spid="_x0000_s69635" name="Equation" r:id="rId4" imgW="4597400" imgH="482600" progId="Equation.3">
              <p:embed/>
            </p:oleObj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533400" y="2560637"/>
          <a:ext cx="8364538" cy="868363"/>
        </p:xfrm>
        <a:graphic>
          <a:graphicData uri="http://schemas.openxmlformats.org/presentationml/2006/ole">
            <p:oleObj spid="_x0000_s69636" name="Equation" r:id="rId5" imgW="4648200" imgH="482600" progId="Equation.3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1600200" y="3536950"/>
          <a:ext cx="7086600" cy="501650"/>
        </p:xfrm>
        <a:graphic>
          <a:graphicData uri="http://schemas.openxmlformats.org/presentationml/2006/ole">
            <p:oleObj spid="_x0000_s69637" name="Equation" r:id="rId6" imgW="3949700" imgH="279400" progId="Equation.3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1905000" y="4800600"/>
          <a:ext cx="4038600" cy="863600"/>
        </p:xfrm>
        <a:graphic>
          <a:graphicData uri="http://schemas.openxmlformats.org/presentationml/2006/ole">
            <p:oleObj spid="_x0000_s69638" name="Equation" r:id="rId7" imgW="2019300" imgH="431800" progId="Equation.3">
              <p:embed/>
            </p:oleObj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1676400" y="5562600"/>
          <a:ext cx="4732338" cy="885825"/>
        </p:xfrm>
        <a:graphic>
          <a:graphicData uri="http://schemas.openxmlformats.org/presentationml/2006/ole">
            <p:oleObj spid="_x0000_s69639" name="Equation" r:id="rId8" imgW="2374900" imgH="44450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5791200" y="5638800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5791200" y="5638800"/>
            <a:ext cx="8382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51544"/>
            <a:ext cx="7543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     </a:t>
            </a:r>
            <a:r>
              <a:rPr lang="en-GB" dirty="0" err="1" smtClean="0"/>
              <a:t>V(t</a:t>
            </a:r>
            <a:r>
              <a:rPr lang="en-GB" dirty="0" smtClean="0"/>
              <a:t>)=</a:t>
            </a:r>
            <a:r>
              <a:rPr lang="en-GB" dirty="0" err="1" smtClean="0"/>
              <a:t>A(t)·exp(iωt</a:t>
            </a:r>
            <a:r>
              <a:rPr lang="en-GB" dirty="0" smtClean="0"/>
              <a:t>) 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A(t</a:t>
            </a:r>
            <a:r>
              <a:rPr lang="en-GB" dirty="0" smtClean="0"/>
              <a:t>): very small variation within an RF oscillation</a:t>
            </a:r>
          </a:p>
          <a:p>
            <a:r>
              <a:rPr lang="en-GB" dirty="0" smtClean="0">
                <a:sym typeface="Wingdings"/>
              </a:rPr>
              <a:t>       </a:t>
            </a:r>
            <a:r>
              <a:rPr lang="en-US" dirty="0" smtClean="0">
                <a:sym typeface="Wingdings"/>
              </a:rPr>
              <a:t>&lt;==&gt;  </a:t>
            </a:r>
            <a:r>
              <a:rPr lang="en-GB" dirty="0" smtClean="0"/>
              <a:t>| dA</a:t>
            </a:r>
            <a:r>
              <a:rPr lang="en-GB" baseline="30000" dirty="0" smtClean="0"/>
              <a:t>2</a:t>
            </a:r>
            <a:r>
              <a:rPr lang="en-GB" dirty="0" smtClean="0"/>
              <a:t>(t)/dt</a:t>
            </a:r>
            <a:r>
              <a:rPr lang="en-GB" baseline="30000" dirty="0" smtClean="0"/>
              <a:t>2 </a:t>
            </a:r>
            <a:r>
              <a:rPr lang="en-GB" dirty="0" smtClean="0"/>
              <a:t>| &lt;&lt; | ω</a:t>
            </a:r>
            <a:r>
              <a:rPr lang="en-GB" baseline="30000" dirty="0" smtClean="0"/>
              <a:t>2</a:t>
            </a:r>
            <a:r>
              <a:rPr lang="en-GB" dirty="0" smtClean="0"/>
              <a:t>A(t) |   (exploited later)</a:t>
            </a:r>
          </a:p>
          <a:p>
            <a:endParaRPr lang="en-GB" dirty="0" smtClean="0"/>
          </a:p>
          <a:p>
            <a:r>
              <a:rPr lang="en-GB" dirty="0" smtClean="0"/>
              <a:t>(B1)=(A3a)</a:t>
            </a:r>
          </a:p>
          <a:p>
            <a:endParaRPr lang="en-GB" dirty="0" smtClean="0"/>
          </a:p>
          <a:p>
            <a:r>
              <a:rPr lang="en-GB" dirty="0" smtClean="0"/>
              <a:t>(B2a)</a:t>
            </a:r>
          </a:p>
          <a:p>
            <a:endParaRPr lang="en-GB" dirty="0" smtClean="0"/>
          </a:p>
          <a:p>
            <a:r>
              <a:rPr lang="en-GB" dirty="0" smtClean="0"/>
              <a:t>(B2b)</a:t>
            </a:r>
          </a:p>
          <a:p>
            <a:endParaRPr lang="en-GB" dirty="0" smtClean="0"/>
          </a:p>
          <a:p>
            <a:r>
              <a:rPr lang="en-GB" dirty="0" smtClean="0"/>
              <a:t>(B2c)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Appendix B: </a:t>
            </a:r>
          </a:p>
          <a:p>
            <a:r>
              <a:rPr lang="en-GB" b="1" dirty="0" smtClean="0"/>
              <a:t>    The Fundamental Beam-Cavity-Generator Relations</a:t>
            </a:r>
            <a:endParaRPr lang="en-US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          </a:t>
            </a:r>
            <a:r>
              <a:rPr lang="en-GB" u="sng" dirty="0" smtClean="0">
                <a:solidFill>
                  <a:srgbClr val="0000FF"/>
                </a:solidFill>
              </a:rPr>
              <a:t>Variable amplitude for currents and voltage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	         with common carrier frequency 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              Use lumped circuit model of Appendix A</a:t>
            </a:r>
            <a:endParaRPr lang="en-US" dirty="0" smtClean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2590800" y="3733800"/>
          <a:ext cx="3444875" cy="739775"/>
        </p:xfrm>
        <a:graphic>
          <a:graphicData uri="http://schemas.openxmlformats.org/presentationml/2006/ole">
            <p:oleObj spid="_x0000_s177155" name="Equation" r:id="rId3" imgW="1714500" imgH="368300" progId="Equation.3">
              <p:embed/>
            </p:oleObj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600200" y="4495800"/>
          <a:ext cx="7399338" cy="739775"/>
        </p:xfrm>
        <a:graphic>
          <a:graphicData uri="http://schemas.openxmlformats.org/presentationml/2006/ole">
            <p:oleObj spid="_x0000_s177154" name="Equation" r:id="rId4" imgW="3683000" imgH="368300" progId="Equation.3">
              <p:embed/>
            </p:oleObj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1524000" y="5334000"/>
          <a:ext cx="5437188" cy="358775"/>
        </p:xfrm>
        <a:graphic>
          <a:graphicData uri="http://schemas.openxmlformats.org/presentationml/2006/ole">
            <p:oleObj spid="_x0000_s177153" name="Equation" r:id="rId5" imgW="2692400" imgH="177800" progId="Equation.3">
              <p:embed/>
            </p:oleObj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1447800" y="5943600"/>
          <a:ext cx="7499350" cy="739775"/>
        </p:xfrm>
        <a:graphic>
          <a:graphicData uri="http://schemas.openxmlformats.org/presentationml/2006/ole">
            <p:oleObj spid="_x0000_s177152" name="Equation" r:id="rId6" imgW="3733800" imgH="368300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57535"/>
            <a:ext cx="7772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Combining (B1) … (B2c) </a:t>
            </a:r>
          </a:p>
          <a:p>
            <a:endParaRPr lang="en-US" dirty="0" smtClean="0"/>
          </a:p>
          <a:p>
            <a:r>
              <a:rPr lang="en-US" dirty="0" smtClean="0"/>
              <a:t>(B3)</a:t>
            </a:r>
          </a:p>
          <a:p>
            <a:endParaRPr lang="en-US" dirty="0" smtClean="0"/>
          </a:p>
          <a:p>
            <a:r>
              <a:rPr lang="en-US" dirty="0" err="1" smtClean="0"/>
              <a:t>V(t</a:t>
            </a:r>
            <a:r>
              <a:rPr lang="en-US" dirty="0" smtClean="0"/>
              <a:t>) = </a:t>
            </a:r>
            <a:r>
              <a:rPr lang="en-US" dirty="0" err="1" smtClean="0"/>
              <a:t>A(t)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err="1" smtClean="0"/>
              <a:t>exp(iωt</a:t>
            </a:r>
            <a:r>
              <a:rPr lang="en-US" dirty="0" smtClean="0"/>
              <a:t>)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 smtClean="0"/>
          </a:p>
          <a:p>
            <a:r>
              <a:rPr lang="en-US" dirty="0" smtClean="0"/>
              <a:t>(B4)</a:t>
            </a:r>
          </a:p>
          <a:p>
            <a:endParaRPr lang="en-US" dirty="0" smtClean="0"/>
          </a:p>
          <a:p>
            <a:r>
              <a:rPr lang="en-US" dirty="0" smtClean="0"/>
              <a:t>Double partial </a:t>
            </a:r>
            <a:r>
              <a:rPr lang="en-US" dirty="0" smtClean="0"/>
              <a:t>integration: </a:t>
            </a:r>
            <a:endParaRPr lang="en-US" dirty="0" smtClean="0"/>
          </a:p>
          <a:p>
            <a:r>
              <a:rPr lang="en-US" dirty="0" smtClean="0"/>
              <a:t>(B5)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compared to ….. is negligible (‘slow </a:t>
            </a:r>
            <a:r>
              <a:rPr lang="en-US" dirty="0" err="1" smtClean="0"/>
              <a:t>A(t</a:t>
            </a:r>
            <a:r>
              <a:rPr lang="en-US" dirty="0" smtClean="0"/>
              <a:t>)’)</a:t>
            </a:r>
            <a:endParaRPr lang="en-US" dirty="0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1371600" y="1393825"/>
          <a:ext cx="7578725" cy="739775"/>
        </p:xfrm>
        <a:graphic>
          <a:graphicData uri="http://schemas.openxmlformats.org/presentationml/2006/ole">
            <p:oleObj spid="_x0000_s176130" name="Equation" r:id="rId3" imgW="3771900" imgH="368300" progId="Equation.3">
              <p:embed/>
            </p:oleObj>
          </a:graphicData>
        </a:graphic>
      </p:graphicFrame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3810000" y="2514600"/>
          <a:ext cx="4419600" cy="812800"/>
        </p:xfrm>
        <a:graphic>
          <a:graphicData uri="http://schemas.openxmlformats.org/presentationml/2006/ole">
            <p:oleObj spid="_x0000_s176131" name="Equation" r:id="rId4" imgW="2209800" imgH="406400" progId="Equation.3">
              <p:embed/>
            </p:oleObj>
          </a:graphicData>
        </a:graphic>
      </p:graphicFrame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533400" y="3962400"/>
          <a:ext cx="8054975" cy="1676400"/>
        </p:xfrm>
        <a:graphic>
          <a:graphicData uri="http://schemas.openxmlformats.org/presentationml/2006/ole">
            <p:oleObj spid="_x0000_s176132" name="Equation" r:id="rId5" imgW="4025900" imgH="8382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0800000">
            <a:off x="2057400" y="4495800"/>
            <a:ext cx="15240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5867400" y="55626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800600" y="4953000"/>
            <a:ext cx="3124200" cy="609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533400" y="1066800"/>
          <a:ext cx="8328025" cy="812800"/>
        </p:xfrm>
        <a:graphic>
          <a:graphicData uri="http://schemas.openxmlformats.org/presentationml/2006/ole">
            <p:oleObj spid="_x0000_s180227" name="Equation" r:id="rId3" imgW="4165600" imgH="4064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8600"/>
            <a:ext cx="85344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</a:t>
            </a:r>
          </a:p>
          <a:p>
            <a:r>
              <a:rPr lang="en-US" dirty="0" smtClean="0"/>
              <a:t>(B6)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variables proportional </a:t>
            </a:r>
            <a:r>
              <a:rPr lang="en-US" dirty="0" err="1" smtClean="0"/>
              <a:t>exp(iωt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(B7)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(Check: For </a:t>
            </a:r>
            <a:r>
              <a:rPr lang="en-US" dirty="0" err="1" smtClean="0"/>
              <a:t>dA(t)/dt</a:t>
            </a:r>
            <a:r>
              <a:rPr lang="en-US" dirty="0" smtClean="0"/>
              <a:t>=0 reproduce (A5) as it should be.)</a:t>
            </a:r>
          </a:p>
          <a:p>
            <a:r>
              <a:rPr lang="en-US" dirty="0" smtClean="0"/>
              <a:t>Introduce </a:t>
            </a:r>
            <a:r>
              <a:rPr lang="en-US" dirty="0" err="1" smtClean="0"/>
              <a:t>Δω</a:t>
            </a:r>
            <a:r>
              <a:rPr lang="en-US" dirty="0" smtClean="0"/>
              <a:t>=ω</a:t>
            </a:r>
            <a:r>
              <a:rPr lang="en-US" baseline="-25000" dirty="0" smtClean="0"/>
              <a:t>0</a:t>
            </a:r>
            <a:r>
              <a:rPr lang="en-US" dirty="0" smtClean="0"/>
              <a:t>-ω (as in Appendix A)</a:t>
            </a:r>
          </a:p>
          <a:p>
            <a:endParaRPr lang="en-US" dirty="0" smtClean="0"/>
          </a:p>
          <a:p>
            <a:r>
              <a:rPr lang="en-US" dirty="0" smtClean="0"/>
              <a:t>(B8)</a:t>
            </a:r>
          </a:p>
          <a:p>
            <a:endParaRPr lang="en-US" dirty="0" smtClean="0"/>
          </a:p>
          <a:p>
            <a:r>
              <a:rPr lang="en-US" dirty="0" smtClean="0"/>
              <a:t>Introduce cavity quantities (Appendix A)</a:t>
            </a:r>
          </a:p>
          <a:p>
            <a:r>
              <a:rPr lang="en-US" dirty="0" smtClean="0"/>
              <a:t>(B9)</a:t>
            </a:r>
          </a:p>
          <a:p>
            <a:endParaRPr lang="en-US" dirty="0"/>
          </a:p>
        </p:txBody>
      </p:sp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381000" y="2489200"/>
          <a:ext cx="8486775" cy="863600"/>
        </p:xfrm>
        <a:graphic>
          <a:graphicData uri="http://schemas.openxmlformats.org/presentationml/2006/ole">
            <p:oleObj spid="_x0000_s180226" name="Equation" r:id="rId4" imgW="4241800" imgH="431800" progId="Equation.3">
              <p:embed/>
            </p:oleObj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1676400" y="4470400"/>
          <a:ext cx="6297613" cy="812800"/>
        </p:xfrm>
        <a:graphic>
          <a:graphicData uri="http://schemas.openxmlformats.org/presentationml/2006/ole">
            <p:oleObj spid="_x0000_s180225" name="Equation" r:id="rId5" imgW="3149600" imgH="406400" progId="Equation.3">
              <p:embed/>
            </p:oleObj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838200" y="5791200"/>
          <a:ext cx="8226425" cy="914400"/>
        </p:xfrm>
        <a:graphic>
          <a:graphicData uri="http://schemas.openxmlformats.org/presentationml/2006/ole">
            <p:oleObj spid="_x0000_s180224" name="Equation" r:id="rId6" imgW="41148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Introduce beam current as in Appendix 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(B10)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with (A2), (A13) (generally valid)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(B11)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 power formula</a:t>
            </a:r>
          </a:p>
          <a:p>
            <a:endParaRPr lang="en-US" dirty="0" smtClean="0"/>
          </a:p>
          <a:p>
            <a:r>
              <a:rPr lang="en-US" dirty="0" smtClean="0"/>
              <a:t>(B12)</a:t>
            </a:r>
            <a:endParaRPr lang="en-US" dirty="0"/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600200" y="838200"/>
          <a:ext cx="5916613" cy="1828800"/>
        </p:xfrm>
        <a:graphic>
          <a:graphicData uri="http://schemas.openxmlformats.org/presentationml/2006/ole">
            <p:oleObj spid="_x0000_s178178" name="Equation" r:id="rId3" imgW="2959100" imgH="914400" progId="Equation.3">
              <p:embed/>
            </p:oleObj>
          </a:graphicData>
        </a:graphic>
      </p:graphicFrame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752600" y="3124200"/>
          <a:ext cx="5967413" cy="1828800"/>
        </p:xfrm>
        <a:graphic>
          <a:graphicData uri="http://schemas.openxmlformats.org/presentationml/2006/ole">
            <p:oleObj spid="_x0000_s178179" name="Equation" r:id="rId4" imgW="2984500" imgH="914400" progId="Equation.3">
              <p:embed/>
            </p:oleObj>
          </a:graphicData>
        </a:graphic>
      </p:graphicFrame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514600" y="5410200"/>
          <a:ext cx="3681413" cy="554038"/>
        </p:xfrm>
        <a:graphic>
          <a:graphicData uri="http://schemas.openxmlformats.org/presentationml/2006/ole">
            <p:oleObj spid="_x0000_s178180" name="Equation" r:id="rId5" imgW="1854200" imgH="2794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Beam Loading (= Energy conservation !)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An accelerated charge </a:t>
            </a:r>
            <a:r>
              <a:rPr lang="en-US" dirty="0" err="1" smtClean="0"/>
              <a:t>q</a:t>
            </a:r>
            <a:r>
              <a:rPr lang="en-US" dirty="0" smtClean="0"/>
              <a:t> takes energy:</a:t>
            </a:r>
          </a:p>
          <a:p>
            <a:r>
              <a:rPr lang="en-US" dirty="0" smtClean="0"/>
              <a:t>    taken from the stored energy of the cavity </a:t>
            </a:r>
            <a:r>
              <a:rPr lang="en-US" sz="1200" dirty="0" smtClean="0"/>
              <a:t>(‘instant’, ‘forget’ transmitter)</a:t>
            </a:r>
          </a:p>
          <a:p>
            <a:r>
              <a:rPr lang="en-US" dirty="0" smtClean="0"/>
              <a:t>Cavity (shape) constant (R/Q) </a:t>
            </a:r>
            <a:r>
              <a:rPr lang="en-US" sz="1600" dirty="0" smtClean="0">
                <a:solidFill>
                  <a:srgbClr val="FF0000"/>
                </a:solidFill>
              </a:rPr>
              <a:t>(circuit </a:t>
            </a:r>
            <a:r>
              <a:rPr lang="en-US" sz="1600" dirty="0" err="1" smtClean="0">
                <a:solidFill>
                  <a:srgbClr val="FF0000"/>
                </a:solidFill>
              </a:rPr>
              <a:t>Ω</a:t>
            </a:r>
            <a:r>
              <a:rPr lang="en-US" sz="1600" dirty="0" smtClean="0">
                <a:solidFill>
                  <a:srgbClr val="FF0000"/>
                </a:solidFill>
              </a:rPr>
              <a:t> convention)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2032000"/>
          <a:ext cx="5765800" cy="863600"/>
        </p:xfrm>
        <a:graphic>
          <a:graphicData uri="http://schemas.openxmlformats.org/presentationml/2006/ole">
            <p:oleObj spid="_x0000_s119810" name="Equation" r:id="rId3" imgW="2882900" imgH="4318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2819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</a:t>
            </a:r>
            <a:r>
              <a:rPr lang="en-US" dirty="0" err="1" smtClean="0"/>
              <a:t>q</a:t>
            </a:r>
            <a:r>
              <a:rPr lang="en-US" dirty="0" smtClean="0"/>
              <a:t>: cavity voltage V            After </a:t>
            </a:r>
            <a:r>
              <a:rPr lang="en-US" dirty="0" err="1" smtClean="0"/>
              <a:t>q</a:t>
            </a:r>
            <a:r>
              <a:rPr lang="en-US" dirty="0" smtClean="0"/>
              <a:t>: V’=: V+ΔV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q</a:t>
            </a:r>
            <a:r>
              <a:rPr lang="en-US" dirty="0" smtClean="0"/>
              <a:t> takes energy </a:t>
            </a:r>
            <a:r>
              <a:rPr lang="en-US" dirty="0" err="1" smtClean="0"/>
              <a:t>ΔU</a:t>
            </a:r>
            <a:r>
              <a:rPr lang="en-US" baseline="-25000" dirty="0" err="1" smtClean="0"/>
              <a:t>q</a:t>
            </a:r>
            <a:r>
              <a:rPr lang="en-US" dirty="0" smtClean="0"/>
              <a:t>= </a:t>
            </a:r>
            <a:r>
              <a:rPr lang="en-US" dirty="0" err="1" smtClean="0"/>
              <a:t>q</a:t>
            </a:r>
            <a:r>
              <a:rPr lang="en-US" dirty="0" smtClean="0"/>
              <a:t> (V + 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ΔV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including yet unknown fraction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μ</a:t>
            </a:r>
            <a:r>
              <a:rPr lang="en-US" dirty="0" smtClean="0"/>
              <a:t> of its own induced ΔV:</a:t>
            </a:r>
          </a:p>
          <a:p>
            <a:r>
              <a:rPr lang="en-US" dirty="0" smtClean="0"/>
              <a:t>Cavity energy changes by the same energy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8800" y="4419600"/>
          <a:ext cx="7975600" cy="1727200"/>
        </p:xfrm>
        <a:graphic>
          <a:graphicData uri="http://schemas.openxmlformats.org/presentationml/2006/ole">
            <p:oleObj spid="_x0000_s119811" name="Equation" r:id="rId4" imgW="3987800" imgH="863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2400" y="51932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Superposition V, ΔV: must be valid for any V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C07"/>
                </a:solidFill>
              </a:rPr>
              <a:t>also valid for complex V and ΔV: “ΔV and V any phase”</a:t>
            </a:r>
            <a:endParaRPr lang="en-US" dirty="0">
              <a:solidFill>
                <a:srgbClr val="00AC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Appendix C:  The Relative Bunch Form Factor </a:t>
            </a:r>
            <a:r>
              <a:rPr lang="en-GB" b="1" dirty="0" err="1" smtClean="0"/>
              <a:t>F</a:t>
            </a:r>
            <a:r>
              <a:rPr lang="en-GB" b="1" baseline="-25000" dirty="0" err="1" smtClean="0"/>
              <a:t>b</a:t>
            </a:r>
            <a:endParaRPr lang="en-US" baseline="-25000" dirty="0" smtClean="0"/>
          </a:p>
          <a:p>
            <a:r>
              <a:rPr lang="en-GB" dirty="0" smtClean="0"/>
              <a:t> </a:t>
            </a:r>
            <a:endParaRPr lang="en-US" dirty="0" smtClean="0"/>
          </a:p>
          <a:p>
            <a:r>
              <a:rPr lang="en-GB" dirty="0" smtClean="0"/>
              <a:t>Bunches cos</a:t>
            </a:r>
            <a:r>
              <a:rPr lang="en-GB" baseline="30000" dirty="0" smtClean="0"/>
              <a:t>2</a:t>
            </a:r>
            <a:r>
              <a:rPr lang="en-GB" dirty="0" smtClean="0"/>
              <a:t>(x) charge distribution. </a:t>
            </a:r>
          </a:p>
          <a:p>
            <a:r>
              <a:rPr lang="en-GB" dirty="0" smtClean="0"/>
              <a:t>Bunch line density (normalized to 1)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 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219200" y="2184400"/>
          <a:ext cx="6197600" cy="1625600"/>
        </p:xfrm>
        <a:graphic>
          <a:graphicData uri="http://schemas.openxmlformats.org/presentationml/2006/ole">
            <p:oleObj spid="_x0000_s121858" name="Equation" r:id="rId3" imgW="3098800" imgH="81280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2165350" y="4038600"/>
          <a:ext cx="4813300" cy="2362200"/>
        </p:xfrm>
        <a:graphic>
          <a:graphicData uri="http://schemas.openxmlformats.org/presentationml/2006/ole">
            <p:oleObj spid="_x0000_s121860" name="Document" r:id="rId4" imgW="4813300" imgH="23622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Relative</a:t>
            </a:r>
            <a:r>
              <a:rPr lang="en-US" dirty="0" smtClean="0"/>
              <a:t> bunch form factor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</a:t>
            </a:r>
            <a:r>
              <a:rPr lang="en-US" dirty="0" smtClean="0"/>
              <a:t> is the Fourier component :</a:t>
            </a: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524000" y="838200"/>
          <a:ext cx="5765800" cy="2667000"/>
        </p:xfrm>
        <a:graphic>
          <a:graphicData uri="http://schemas.openxmlformats.org/presentationml/2006/ole">
            <p:oleObj spid="_x0000_s123907" name="Equation" r:id="rId3" imgW="2882900" imgH="1333500" progId="Equation.3">
              <p:embed/>
            </p:oleObj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2003834" y="3657600"/>
          <a:ext cx="4701766" cy="2895600"/>
        </p:xfrm>
        <a:graphic>
          <a:graphicData uri="http://schemas.openxmlformats.org/presentationml/2006/ole">
            <p:oleObj spid="_x0000_s123908" name="Document" r:id="rId4" imgW="4165600" imgH="2565400" progId="Word.Document.8">
              <p:link updateAutomatic="1"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86600" y="4043362"/>
          <a:ext cx="1811338" cy="452438"/>
        </p:xfrm>
        <a:graphic>
          <a:graphicData uri="http://schemas.openxmlformats.org/presentationml/2006/ole">
            <p:oleObj spid="_x0000_s123911" name="Equation" r:id="rId5" imgW="91440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34290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bunch: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096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for cos</a:t>
            </a:r>
            <a:r>
              <a:rPr lang="en-US" baseline="30000" dirty="0" smtClean="0"/>
              <a:t>2</a:t>
            </a:r>
            <a:r>
              <a:rPr lang="en-US" dirty="0" smtClean="0"/>
              <a:t>-shaped bunches:</a:t>
            </a:r>
          </a:p>
          <a:p>
            <a:r>
              <a:rPr lang="en-US" dirty="0" smtClean="0"/>
              <a:t>Bunch form factors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</a:t>
            </a:r>
            <a:r>
              <a:rPr lang="en-US" dirty="0" smtClean="0"/>
              <a:t> in LHC for 200, 400 and 800 MHz systems at injection (B=52 cm) and during coast (B=30cm)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-1" y="2209800"/>
          <a:ext cx="9144001" cy="2497667"/>
        </p:xfrm>
        <a:graphic>
          <a:graphicData uri="http://schemas.openxmlformats.org/presentationml/2006/ole">
            <p:oleObj spid="_x0000_s124932" name="Document" r:id="rId3" imgW="5486400" imgH="1498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1828800" y="2514600"/>
          <a:ext cx="5334000" cy="711200"/>
        </p:xfrm>
        <a:graphic>
          <a:graphicData uri="http://schemas.openxmlformats.org/presentationml/2006/ole">
            <p:oleObj spid="_x0000_s120834" name="Equation" r:id="rId3" imgW="1333500" imgH="1778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806476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• Any </a:t>
            </a:r>
            <a:r>
              <a:rPr lang="en-US" sz="3200" dirty="0" err="1" smtClean="0"/>
              <a:t>q</a:t>
            </a:r>
            <a:r>
              <a:rPr lang="en-US" sz="3200" dirty="0" smtClean="0"/>
              <a:t> induces a (decelerating) voltage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dirty="0" smtClean="0"/>
              <a:t>independent of any already present V, including V=0</a:t>
            </a:r>
          </a:p>
          <a:p>
            <a:r>
              <a:rPr lang="en-US" dirty="0" smtClean="0"/>
              <a:t>                         (superposition 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343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Any charge </a:t>
            </a:r>
            <a:r>
              <a:rPr lang="en-US" dirty="0" err="1" smtClean="0"/>
              <a:t>q</a:t>
            </a:r>
            <a:r>
              <a:rPr lang="en-US" dirty="0" smtClean="0"/>
              <a:t> feels </a:t>
            </a:r>
            <a:r>
              <a:rPr lang="en-US" dirty="0" smtClean="0">
                <a:solidFill>
                  <a:srgbClr val="FF0000"/>
                </a:solidFill>
              </a:rPr>
              <a:t>half</a:t>
            </a:r>
            <a:r>
              <a:rPr lang="en-US" dirty="0" smtClean="0"/>
              <a:t> of its </a:t>
            </a:r>
            <a:r>
              <a:rPr lang="en-US" dirty="0" smtClean="0">
                <a:solidFill>
                  <a:srgbClr val="FF0000"/>
                </a:solidFill>
              </a:rPr>
              <a:t>own induced voltage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Fundamental Beam Loading Theorem</a:t>
            </a:r>
          </a:p>
          <a:p>
            <a:r>
              <a:rPr lang="en-US" dirty="0" smtClean="0"/>
              <a:t>(Perry Wilson, 1974)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784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LHC ultimate bunches: 1.7E11 </a:t>
            </a:r>
            <a:r>
              <a:rPr lang="en-US" dirty="0" err="1" smtClean="0"/>
              <a:t>p</a:t>
            </a:r>
            <a:r>
              <a:rPr lang="en-US" dirty="0" smtClean="0"/>
              <a:t> = 27 </a:t>
            </a:r>
            <a:r>
              <a:rPr lang="en-US" dirty="0" err="1" smtClean="0"/>
              <a:t>nC</a:t>
            </a:r>
            <a:r>
              <a:rPr lang="en-US" dirty="0" smtClean="0"/>
              <a:t>;  </a:t>
            </a:r>
          </a:p>
          <a:p>
            <a:r>
              <a:rPr lang="en-US" dirty="0" smtClean="0"/>
              <a:t>(R/Q)=45 </a:t>
            </a:r>
            <a:r>
              <a:rPr lang="en-US" dirty="0" err="1" smtClean="0"/>
              <a:t>Ω</a:t>
            </a:r>
            <a:r>
              <a:rPr lang="en-US" dirty="0" smtClean="0"/>
              <a:t>,  </a:t>
            </a:r>
            <a:r>
              <a:rPr lang="en-US" dirty="0" err="1" smtClean="0"/>
              <a:t>ω</a:t>
            </a:r>
            <a:r>
              <a:rPr lang="en-US" dirty="0" smtClean="0"/>
              <a:t> = 2π 400 MHz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   </a:t>
            </a:r>
            <a:r>
              <a:rPr lang="en-US" u="sng" dirty="0" smtClean="0">
                <a:solidFill>
                  <a:srgbClr val="0000FF"/>
                </a:solidFill>
              </a:rPr>
              <a:t>ΔV = –3.1 kV</a:t>
            </a:r>
            <a:r>
              <a:rPr lang="en-US" dirty="0" smtClean="0">
                <a:solidFill>
                  <a:srgbClr val="0000FF"/>
                </a:solidFill>
              </a:rPr>
              <a:t>  </a:t>
            </a:r>
            <a:r>
              <a:rPr lang="en-US" dirty="0" smtClean="0">
                <a:solidFill>
                  <a:srgbClr val="000000"/>
                </a:solidFill>
              </a:rPr>
              <a:t>(while V = 1 … 2 MV / cavity)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38072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LHC bunches ride 90º out of phase </a:t>
            </a:r>
            <a:r>
              <a:rPr lang="en-US" dirty="0" err="1" smtClean="0"/>
              <a:t>wrsp</a:t>
            </a:r>
            <a:r>
              <a:rPr lang="en-US" dirty="0" smtClean="0"/>
              <a:t>. to RF voltage:</a:t>
            </a:r>
          </a:p>
          <a:p>
            <a:r>
              <a:rPr lang="en-US" dirty="0" smtClean="0"/>
              <a:t>       No energy transfer in coast</a:t>
            </a:r>
          </a:p>
          <a:p>
            <a:r>
              <a:rPr lang="en-US" dirty="0" smtClean="0"/>
              <a:t>(Acceleration on long LHC ramp very weak: neglect here)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Induced ΔV 90º out of phase </a:t>
            </a:r>
            <a:r>
              <a:rPr lang="en-US" dirty="0" err="1" smtClean="0"/>
              <a:t>wrsp</a:t>
            </a:r>
            <a:r>
              <a:rPr lang="en-US" dirty="0" smtClean="0"/>
              <a:t>. to V (… ‘reactive’ …)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2514600"/>
            <a:ext cx="6896100" cy="356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104DA"/>
                </a:solidFill>
              </a:rPr>
              <a:t>Reactive Beam-Loading (Compensation)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825500"/>
            <a:ext cx="1066800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810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Reactive beam loading will ‘kill’ beam if no </a:t>
            </a:r>
            <a:r>
              <a:rPr lang="en-US" u="sng" dirty="0" smtClean="0"/>
              <a:t>counter-action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pPr marL="457200" indent="-457200">
              <a:buAutoNum type="arabicParenR"/>
            </a:pPr>
            <a:r>
              <a:rPr lang="en-US" dirty="0" smtClean="0"/>
              <a:t>Bully method: (large amount) of RF power pushes</a:t>
            </a:r>
          </a:p>
          <a:p>
            <a:pPr marL="457200" indent="-457200"/>
            <a:r>
              <a:rPr lang="en-US" dirty="0" smtClean="0"/>
              <a:t>     vector back to nominal</a:t>
            </a:r>
          </a:p>
          <a:p>
            <a:pPr marL="457200" indent="-457200">
              <a:buAutoNum type="arabicParenR" startAt="2"/>
            </a:pPr>
            <a:r>
              <a:rPr lang="en-US" u="sng" dirty="0" smtClean="0"/>
              <a:t>Clever method</a:t>
            </a:r>
            <a:r>
              <a:rPr lang="en-US" dirty="0" smtClean="0"/>
              <a:t>: Detune cavity (by the right amount) !</a:t>
            </a:r>
          </a:p>
          <a:p>
            <a:pPr marL="457200" indent="-457200"/>
            <a:r>
              <a:rPr lang="en-US" dirty="0" smtClean="0"/>
              <a:t>      During inter-bunch time T</a:t>
            </a:r>
            <a:r>
              <a:rPr lang="en-US" baseline="-25000" dirty="0" smtClean="0"/>
              <a:t>b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dirty="0" smtClean="0"/>
              <a:t>*T</a:t>
            </a:r>
            <a:r>
              <a:rPr lang="en-US" baseline="-25000" dirty="0" smtClean="0"/>
              <a:t>RF</a:t>
            </a:r>
            <a:r>
              <a:rPr lang="en-US" dirty="0" smtClean="0"/>
              <a:t> voltage vector turns</a:t>
            </a:r>
          </a:p>
          <a:p>
            <a:pPr marL="457200" indent="-457200"/>
            <a:r>
              <a:rPr lang="en-US" dirty="0" smtClean="0"/>
              <a:t>      not only </a:t>
            </a:r>
            <a:r>
              <a:rPr lang="en-US" dirty="0" err="1" smtClean="0"/>
              <a:t>n</a:t>
            </a:r>
            <a:r>
              <a:rPr lang="en-US" dirty="0" smtClean="0"/>
              <a:t> times but a bit more/less to nominal again!</a:t>
            </a:r>
          </a:p>
          <a:p>
            <a:pPr marL="457200" indent="-457200"/>
            <a:r>
              <a:rPr lang="en-US" dirty="0" smtClean="0"/>
              <a:t>Named: </a:t>
            </a:r>
            <a:r>
              <a:rPr lang="en-US" u="sng" dirty="0" smtClean="0"/>
              <a:t>Reactive beam loading compensation</a:t>
            </a:r>
            <a:r>
              <a:rPr lang="en-US" dirty="0" smtClean="0"/>
              <a:t> (RBLC)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67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 LHC ultimate: T</a:t>
            </a:r>
            <a:r>
              <a:rPr lang="en-US" sz="1600" baseline="-25000" dirty="0" smtClean="0"/>
              <a:t>b</a:t>
            </a:r>
            <a:r>
              <a:rPr lang="en-US" sz="1600" dirty="0" smtClean="0"/>
              <a:t>=25ns;  </a:t>
            </a:r>
            <a:r>
              <a:rPr lang="en-US" sz="1600" dirty="0" smtClean="0">
                <a:solidFill>
                  <a:srgbClr val="0000FF"/>
                </a:solidFill>
              </a:rPr>
              <a:t> ΔV = 3.1 kV</a:t>
            </a:r>
            <a:r>
              <a:rPr lang="en-US" sz="1600" dirty="0" smtClean="0"/>
              <a:t>; V = 2 MV  </a:t>
            </a:r>
            <a:r>
              <a:rPr lang="en-US" sz="1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600" dirty="0" smtClean="0"/>
              <a:t> </a:t>
            </a:r>
            <a:r>
              <a:rPr lang="en-US" sz="1600" dirty="0" err="1" smtClean="0">
                <a:solidFill>
                  <a:srgbClr val="0000FF"/>
                </a:solidFill>
              </a:rPr>
              <a:t>Δ</a:t>
            </a:r>
            <a:r>
              <a:rPr lang="en-US" sz="16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1600" dirty="0" smtClean="0">
                <a:solidFill>
                  <a:srgbClr val="0000FF"/>
                </a:solidFill>
              </a:rPr>
              <a:t>=ΔV/V=1.55 10</a:t>
            </a:r>
            <a:r>
              <a:rPr lang="en-US" sz="1600" baseline="30000" dirty="0" smtClean="0">
                <a:solidFill>
                  <a:srgbClr val="0000FF"/>
                </a:solidFill>
              </a:rPr>
              <a:t>-3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rad</a:t>
            </a:r>
            <a:r>
              <a:rPr lang="en-US" sz="1600" dirty="0" smtClean="0"/>
              <a:t> </a:t>
            </a:r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Δω</a:t>
            </a:r>
            <a:r>
              <a:rPr lang="en-US" sz="1600" dirty="0" smtClean="0"/>
              <a:t> T</a:t>
            </a:r>
            <a:r>
              <a:rPr lang="en-US" sz="1600" baseline="-25000" dirty="0" smtClean="0"/>
              <a:t>b</a:t>
            </a:r>
            <a:r>
              <a:rPr lang="en-US" sz="1600" dirty="0" smtClean="0"/>
              <a:t> = -</a:t>
            </a:r>
            <a:r>
              <a:rPr lang="en-US" sz="1600" dirty="0" err="1" smtClean="0"/>
              <a:t>Δ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   </a:t>
            </a:r>
            <a:r>
              <a:rPr lang="en-US" sz="1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     |</a:t>
            </a:r>
            <a:r>
              <a:rPr lang="en-US" sz="1600" dirty="0" err="1" smtClean="0"/>
              <a:t>Δf</a:t>
            </a:r>
            <a:r>
              <a:rPr lang="en-US" sz="1600" dirty="0" smtClean="0"/>
              <a:t>|=9.9 kHz  (no practical problem)</a:t>
            </a:r>
          </a:p>
          <a:p>
            <a:r>
              <a:rPr lang="en-US" sz="1600" dirty="0" smtClean="0"/>
              <a:t> {</a:t>
            </a:r>
            <a:r>
              <a:rPr lang="en-US" sz="1600" dirty="0" err="1" smtClean="0"/>
              <a:t>Δf</a:t>
            </a:r>
            <a:r>
              <a:rPr lang="en-US" sz="1600" dirty="0" smtClean="0"/>
              <a:t>&lt;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rev</a:t>
            </a:r>
            <a:r>
              <a:rPr lang="en-US" sz="1600" dirty="0" err="1" smtClean="0">
                <a:latin typeface="Wingdings"/>
                <a:ea typeface="Wingdings"/>
                <a:cs typeface="Wingdings"/>
              </a:rPr>
              <a:t></a:t>
            </a:r>
            <a:r>
              <a:rPr lang="en-US" sz="1600" dirty="0" smtClean="0"/>
              <a:t> large V, small (R/Q)  :  main reason for choice of LHC </a:t>
            </a:r>
            <a:r>
              <a:rPr lang="en-US" sz="1600" u="sng" dirty="0" smtClean="0"/>
              <a:t>superconducting</a:t>
            </a:r>
            <a:r>
              <a:rPr lang="en-US" sz="1600" dirty="0" smtClean="0"/>
              <a:t> cavities}</a:t>
            </a:r>
            <a:endParaRPr lang="en-US" sz="1600" baseline="-25000" dirty="0" smtClean="0"/>
          </a:p>
        </p:txBody>
      </p:sp>
      <p:cxnSp>
        <p:nvCxnSpPr>
          <p:cNvPr id="8" name="Curved Connector 7"/>
          <p:cNvCxnSpPr/>
          <p:nvPr/>
        </p:nvCxnSpPr>
        <p:spPr bwMode="auto">
          <a:xfrm>
            <a:off x="2133600" y="2743200"/>
            <a:ext cx="2895600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4" name="Curved Connector 13"/>
          <p:cNvCxnSpPr/>
          <p:nvPr/>
        </p:nvCxnSpPr>
        <p:spPr bwMode="auto">
          <a:xfrm>
            <a:off x="5181600" y="2514600"/>
            <a:ext cx="2819400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04900" y="838200"/>
            <a:ext cx="76581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65200" y="2044700"/>
            <a:ext cx="7493000" cy="15367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29200" y="2971800"/>
            <a:ext cx="2895601" cy="1981201"/>
            <a:chOff x="5029200" y="2971800"/>
            <a:chExt cx="2895601" cy="1981201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6200000" flipV="1">
              <a:off x="5029200" y="2971800"/>
              <a:ext cx="198120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6515100" y="3543301"/>
              <a:ext cx="1981201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08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Problem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Clever method relies on </a:t>
            </a:r>
            <a:r>
              <a:rPr lang="en-US" b="1" u="sng" dirty="0" smtClean="0"/>
              <a:t>regular</a:t>
            </a:r>
            <a:r>
              <a:rPr lang="en-US" dirty="0" smtClean="0"/>
              <a:t> bunch arrival,</a:t>
            </a:r>
          </a:p>
          <a:p>
            <a:r>
              <a:rPr lang="en-US" dirty="0" smtClean="0"/>
              <a:t>          </a:t>
            </a:r>
            <a:r>
              <a:rPr lang="en-US" u="sng" dirty="0" smtClean="0"/>
              <a:t>No longer</a:t>
            </a:r>
            <a:r>
              <a:rPr lang="en-US" u="sng" baseline="30000" dirty="0" smtClean="0"/>
              <a:t>(*)</a:t>
            </a:r>
            <a:r>
              <a:rPr lang="en-US" u="sng" dirty="0" smtClean="0"/>
              <a:t> gaps</a:t>
            </a:r>
            <a:r>
              <a:rPr lang="en-US" dirty="0" smtClean="0"/>
              <a:t> in bunch sequence </a:t>
            </a:r>
            <a:r>
              <a:rPr lang="en-US" u="sng" dirty="0" smtClean="0"/>
              <a:t>allowed</a:t>
            </a:r>
            <a:r>
              <a:rPr lang="en-US" dirty="0" smtClean="0"/>
              <a:t> !!</a:t>
            </a:r>
          </a:p>
          <a:p>
            <a:endParaRPr lang="en-US" dirty="0" smtClean="0"/>
          </a:p>
          <a:p>
            <a:r>
              <a:rPr lang="en-US" dirty="0" smtClean="0"/>
              <a:t> …. but LHC has many long </a:t>
            </a:r>
            <a:r>
              <a:rPr lang="en-US" u="sng" dirty="0" smtClean="0"/>
              <a:t>gaps: </a:t>
            </a:r>
          </a:p>
          <a:p>
            <a:r>
              <a:rPr lang="en-US" u="sng" dirty="0" smtClean="0"/>
              <a:t>1 beam dump (3µs),  11x SPS/LHC kicker</a:t>
            </a:r>
            <a:r>
              <a:rPr lang="en-US" dirty="0" smtClean="0"/>
              <a:t>  (24+ PS/SPS kicker)</a:t>
            </a:r>
            <a:endParaRPr lang="en-US" u="sng" dirty="0" smtClean="0"/>
          </a:p>
          <a:p>
            <a:endParaRPr lang="en-US" sz="1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 (mechanical) tuner much too slow to ‘jump’: one </a:t>
            </a:r>
            <a:r>
              <a:rPr lang="en-US" dirty="0" err="1" smtClean="0">
                <a:solidFill>
                  <a:srgbClr val="FF0000"/>
                </a:solidFill>
              </a:rPr>
              <a:t>Δf</a:t>
            </a:r>
            <a:r>
              <a:rPr lang="en-US" dirty="0" smtClean="0">
                <a:solidFill>
                  <a:srgbClr val="FF0000"/>
                </a:solidFill>
              </a:rPr>
              <a:t> chosen ….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Δf</a:t>
            </a:r>
            <a:r>
              <a:rPr lang="en-US" dirty="0" smtClean="0"/>
              <a:t> chosen for bunches:      OK if bunches     ‘tough’ in gap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Δf</a:t>
            </a:r>
            <a:r>
              <a:rPr lang="en-US" dirty="0" smtClean="0"/>
              <a:t>=0 chosen:                      OK in gap            ‘tough’ if bunches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-80" charset="2"/>
              <a:buChar char="è"/>
            </a:pPr>
            <a:r>
              <a:rPr lang="en-US" dirty="0" smtClean="0"/>
              <a:t>‘Clever Bully’ (Daniel </a:t>
            </a:r>
            <a:r>
              <a:rPr lang="en-US" dirty="0" err="1" smtClean="0"/>
              <a:t>Boussard</a:t>
            </a:r>
            <a:r>
              <a:rPr lang="en-US" dirty="0" smtClean="0"/>
              <a:t>): </a:t>
            </a:r>
            <a:r>
              <a:rPr lang="en-US" dirty="0" smtClean="0">
                <a:solidFill>
                  <a:srgbClr val="FF0000"/>
                </a:solidFill>
              </a:rPr>
              <a:t>use half-detuning</a:t>
            </a:r>
          </a:p>
          <a:p>
            <a:pPr>
              <a:buFont typeface="Wingdings" pitchFamily="-80" charset="2"/>
              <a:buChar char="è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120824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(*) Long gap: lasts a sizable fraction of the natural time constant of the RF system </a:t>
            </a:r>
          </a:p>
          <a:p>
            <a:r>
              <a:rPr lang="en-US" sz="1600" u="sng" dirty="0" smtClean="0"/>
              <a:t>with RF vector feedback</a:t>
            </a:r>
            <a:r>
              <a:rPr lang="en-US" sz="1600" dirty="0" smtClean="0"/>
              <a:t> (i.e. very few missing  bunches are averaged out)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61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104DA"/>
                </a:solidFill>
              </a:rPr>
              <a:t>Gaps in the (LHC) Beam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Half-detuning </a:t>
            </a:r>
            <a:r>
              <a:rPr lang="en-US" dirty="0" err="1" smtClean="0">
                <a:solidFill>
                  <a:srgbClr val="008000"/>
                </a:solidFill>
              </a:rPr>
              <a:t>Δf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recovers </a:t>
            </a:r>
            <a:r>
              <a:rPr lang="en-US" u="sng" dirty="0" smtClean="0"/>
              <a:t>half</a:t>
            </a:r>
            <a:r>
              <a:rPr lang="en-US" dirty="0" smtClean="0"/>
              <a:t> of the bunch’s ‘perturbation’</a:t>
            </a:r>
          </a:p>
          <a:p>
            <a:endParaRPr lang="en-US" dirty="0" smtClean="0"/>
          </a:p>
          <a:p>
            <a:r>
              <a:rPr lang="en-US" dirty="0" smtClean="0"/>
              <a:t>• with bunches (‘on train’): RF power pushes the remaining half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without bunches (gap): RF power pushes back what cavity did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Needs for both cases only (½)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¼</a:t>
            </a:r>
            <a:r>
              <a:rPr lang="en-US" dirty="0" smtClean="0">
                <a:solidFill>
                  <a:srgbClr val="FF0000"/>
                </a:solidFill>
              </a:rPr>
              <a:t> of the (additional)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RF (peak!) power … compared to either full or no detuning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752600"/>
            <a:ext cx="6870700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14400" y="4394200"/>
            <a:ext cx="70485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5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5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12850</TotalTime>
  <Words>3724</Words>
  <Application>Microsoft Macintosh PowerPoint</Application>
  <PresentationFormat>On-screen Show (4:3)</PresentationFormat>
  <Paragraphs>491</Paragraphs>
  <Slides>42</Slides>
  <Notes>3</Notes>
  <HiddenSlides>0</HiddenSlides>
  <MMClips>1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Blank Presentation</vt:lpstr>
      <vt:lpstr>???</vt:lpstr>
      <vt:lpstr>Macintosh HD:Users:joachim:Desktop:LHC_Ultimate:TheBible.doc!OLE_LINK1</vt:lpstr>
      <vt:lpstr>!OLE_LINK1</vt:lpstr>
      <vt:lpstr>Macintosh HD:Users:joachim:Desktop:LHC_Ultimate:BunchFormFactor.doc!OLE_LINK2</vt:lpstr>
      <vt:lpstr>!OLE_LINK4</vt:lpstr>
      <vt:lpstr>Equation</vt:lpstr>
      <vt:lpstr>Microsoft Equation</vt:lpstr>
      <vt:lpstr>The LHC ultimate beam(*): Stretching the  LHC RF system to its limits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Crab Cavity Installation in LHC</dc:title>
  <dc:creator>Joachim Tuckmantel</dc:creator>
  <cp:lastModifiedBy>Joachim Tuckmantel</cp:lastModifiedBy>
  <cp:revision>1567</cp:revision>
  <cp:lastPrinted>2008-08-18T14:23:01Z</cp:lastPrinted>
  <dcterms:created xsi:type="dcterms:W3CDTF">2010-11-10T11:05:37Z</dcterms:created>
  <dcterms:modified xsi:type="dcterms:W3CDTF">2010-11-10T13:43:06Z</dcterms:modified>
</cp:coreProperties>
</file>