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7" r:id="rId2"/>
    <p:sldId id="290" r:id="rId3"/>
    <p:sldId id="358" r:id="rId4"/>
    <p:sldId id="295" r:id="rId5"/>
    <p:sldId id="352" r:id="rId6"/>
    <p:sldId id="353" r:id="rId7"/>
    <p:sldId id="307" r:id="rId8"/>
    <p:sldId id="337" r:id="rId9"/>
    <p:sldId id="338" r:id="rId10"/>
    <p:sldId id="297" r:id="rId11"/>
    <p:sldId id="341" r:id="rId12"/>
    <p:sldId id="342" r:id="rId13"/>
    <p:sldId id="343" r:id="rId14"/>
    <p:sldId id="344" r:id="rId15"/>
    <p:sldId id="345" r:id="rId16"/>
    <p:sldId id="346" r:id="rId17"/>
    <p:sldId id="308" r:id="rId18"/>
    <p:sldId id="359" r:id="rId19"/>
    <p:sldId id="363" r:id="rId20"/>
    <p:sldId id="364" r:id="rId21"/>
    <p:sldId id="306" r:id="rId22"/>
    <p:sldId id="316" r:id="rId23"/>
    <p:sldId id="347" r:id="rId24"/>
    <p:sldId id="348" r:id="rId25"/>
    <p:sldId id="349" r:id="rId26"/>
    <p:sldId id="350" r:id="rId27"/>
    <p:sldId id="305" r:id="rId28"/>
    <p:sldId id="360" r:id="rId29"/>
    <p:sldId id="296" r:id="rId30"/>
    <p:sldId id="361" r:id="rId31"/>
    <p:sldId id="362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6600"/>
    <a:srgbClr val="FF0000"/>
    <a:srgbClr val="FF6600"/>
    <a:srgbClr val="9999FF"/>
    <a:srgbClr val="CC33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6890" autoAdjust="0"/>
  </p:normalViewPr>
  <p:slideViewPr>
    <p:cSldViewPr>
      <p:cViewPr>
        <p:scale>
          <a:sx n="125" d="100"/>
          <a:sy n="125" d="100"/>
        </p:scale>
        <p:origin x="-147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 i="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 i="0"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 i="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 i="0">
                <a:effectLst/>
              </a:defRPr>
            </a:lvl1pPr>
          </a:lstStyle>
          <a:p>
            <a:fld id="{FC6ADA5C-D141-4274-8A5A-B7FD89EE6BF0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DA5C-D141-4274-8A5A-B7FD89EE6B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AF3B0-5234-4F54-9BF7-5C9473FB1EE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124075" y="6245225"/>
            <a:ext cx="4535488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53ED25-4AEF-425D-863F-FB0B0A62A85C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1446" name="Line 6"/>
          <p:cNvSpPr>
            <a:spLocks noChangeShapeType="1"/>
          </p:cNvSpPr>
          <p:nvPr userDrawn="1"/>
        </p:nvSpPr>
        <p:spPr bwMode="auto">
          <a:xfrm>
            <a:off x="179388" y="6237288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447" name="Line 7"/>
          <p:cNvSpPr>
            <a:spLocks noChangeShapeType="1"/>
          </p:cNvSpPr>
          <p:nvPr userDrawn="1"/>
        </p:nvSpPr>
        <p:spPr bwMode="auto">
          <a:xfrm>
            <a:off x="252413" y="1052513"/>
            <a:ext cx="8496300" cy="0"/>
          </a:xfrm>
          <a:prstGeom prst="line">
            <a:avLst/>
          </a:prstGeom>
          <a:noFill/>
          <a:ln w="76200" cmpd="tri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6144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62688"/>
            <a:ext cx="1008063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1449" name="Picture 9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8725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D40D65-2012-429C-BFEC-25677A8D866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3375" y="260350"/>
            <a:ext cx="2074863" cy="58658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73775" cy="58658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CF4A6-2076-4E69-AA37-C672B2E49C8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778625" cy="777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08175" y="6337300"/>
            <a:ext cx="460851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88125" y="63373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34D85F-3EFB-4422-9C8B-04B87D7AF9D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131763"/>
            <a:ext cx="8429625" cy="4397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57188" y="642938"/>
            <a:ext cx="8429625" cy="5715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65900"/>
            <a:ext cx="2133600" cy="220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5900"/>
            <a:ext cx="2895600" cy="220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65900"/>
            <a:ext cx="2133600" cy="2206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F3391-6802-4120-94A2-ABFF21574E0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F9E07F-BB5D-402E-BF1C-59A841E4E16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AFA6E6-CBFE-4309-8271-53D5EA889CB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89AEA-D304-4984-85E5-139965C101F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62A34F-A985-4177-BF16-DB4E577515E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992118-199C-4D94-949B-0A7CF3E7B91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D343F4-691A-441F-A4E0-CE294293BC1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C18619-9E27-44A9-A27E-335DED1255D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D30F4C-23C2-4048-AC32-7638F239573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>
                <a:gamma/>
                <a:tint val="0"/>
                <a:invGamma/>
              </a:srgbClr>
            </a:gs>
            <a:gs pos="50000">
              <a:srgbClr val="66CCFF"/>
            </a:gs>
            <a:gs pos="100000">
              <a:srgbClr val="66CCFF">
                <a:gamma/>
                <a:tint val="0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60350"/>
            <a:ext cx="67786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337300"/>
            <a:ext cx="4608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effectLst/>
              </a:defRPr>
            </a:lvl1pPr>
          </a:lstStyle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/>
              </a:defRPr>
            </a:lvl1pPr>
          </a:lstStyle>
          <a:p>
            <a:fld id="{00E21528-2F3E-4D26-9E26-92D2C1B63F3B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9388" y="6237288"/>
            <a:ext cx="84963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52413" y="1052513"/>
            <a:ext cx="8496300" cy="0"/>
          </a:xfrm>
          <a:prstGeom prst="line">
            <a:avLst/>
          </a:prstGeom>
          <a:noFill/>
          <a:ln w="76200" cmpd="tri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6262688"/>
            <a:ext cx="1008063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" name="Picture 12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62012" cy="4810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" name="Connecteur droit 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8135938" cy="1873250"/>
          </a:xfrm>
          <a:noFill/>
          <a:ln w="19050"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 smtClean="0">
                <a:solidFill>
                  <a:schemeClr val="accent2"/>
                </a:solidFill>
              </a:rPr>
              <a:t>EuCARD</a:t>
            </a:r>
            <a:r>
              <a:rPr lang="en-GB" dirty="0" smtClean="0">
                <a:solidFill>
                  <a:schemeClr val="accent2"/>
                </a:solidFill>
              </a:rPr>
              <a:t> RF-Tech Meeting</a:t>
            </a: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2 December </a:t>
            </a:r>
            <a:r>
              <a:rPr lang="en-GB" dirty="0" smtClean="0">
                <a:solidFill>
                  <a:schemeClr val="accent2"/>
                </a:solidFill>
              </a:rPr>
              <a:t>2010, </a:t>
            </a:r>
            <a:r>
              <a:rPr lang="en-GB" dirty="0" smtClean="0">
                <a:solidFill>
                  <a:schemeClr val="accent2"/>
                </a:solidFill>
              </a:rPr>
              <a:t>PSI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68313" y="3500438"/>
            <a:ext cx="8207375" cy="25209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GB" sz="2800" i="0" dirty="0">
                <a:solidFill>
                  <a:schemeClr val="accent2"/>
                </a:solidFill>
                <a:effectLst/>
              </a:rPr>
              <a:t>WP10-SRF</a:t>
            </a:r>
            <a:r>
              <a:rPr lang="en-GB" sz="2800" b="0" i="0" dirty="0">
                <a:solidFill>
                  <a:schemeClr val="accent2"/>
                </a:solidFill>
                <a:effectLst/>
              </a:rPr>
              <a:t/>
            </a:r>
            <a:br>
              <a:rPr lang="en-GB" sz="2800" b="0" i="0" dirty="0">
                <a:solidFill>
                  <a:schemeClr val="accent2"/>
                </a:solidFill>
                <a:effectLst/>
              </a:rPr>
            </a:br>
            <a:r>
              <a:rPr lang="en-GB" sz="2800" b="0" i="0" dirty="0">
                <a:solidFill>
                  <a:schemeClr val="accent2"/>
                </a:solidFill>
                <a:effectLst/>
              </a:rPr>
              <a:t>SC RF technology for higher intensity proton</a:t>
            </a:r>
            <a:br>
              <a:rPr lang="en-GB" sz="2800" b="0" i="0" dirty="0">
                <a:solidFill>
                  <a:schemeClr val="accent2"/>
                </a:solidFill>
                <a:effectLst/>
              </a:rPr>
            </a:br>
            <a:r>
              <a:rPr lang="en-GB" sz="2800" b="0" i="0" dirty="0">
                <a:solidFill>
                  <a:schemeClr val="accent2"/>
                </a:solidFill>
                <a:effectLst/>
              </a:rPr>
              <a:t>accelerators &amp; higher energy electron </a:t>
            </a:r>
            <a:r>
              <a:rPr lang="en-GB" sz="2800" b="0" i="0" dirty="0" err="1">
                <a:solidFill>
                  <a:schemeClr val="accent2"/>
                </a:solidFill>
                <a:effectLst/>
              </a:rPr>
              <a:t>linacs</a:t>
            </a:r>
            <a:endParaRPr lang="en-GB" sz="2800" b="0" i="0" dirty="0">
              <a:solidFill>
                <a:schemeClr val="accent2"/>
              </a:solidFill>
              <a:effectLst/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10</a:t>
            </a:fld>
            <a:endParaRPr lang="en-US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Films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4" name="Picture 4" descr="med_nom_cavity_photo_inner"/>
          <p:cNvPicPr>
            <a:picLocks noChangeAspect="1" noChangeArrowheads="1"/>
          </p:cNvPicPr>
          <p:nvPr/>
        </p:nvPicPr>
        <p:blipFill>
          <a:blip r:embed="rId3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" name="Picture 229" descr="AL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6" name="Image 15" descr="WP10.4 Thin film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9144000" cy="4336703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571500" y="1297235"/>
            <a:ext cx="8001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/>
            <a:r>
              <a:rPr lang="en-US" i="0" dirty="0">
                <a:effectLst/>
              </a:rPr>
              <a:t>	Supporting pictures showing the progress over the first 18 months of </a:t>
            </a:r>
            <a:r>
              <a:rPr lang="en-US" i="0" dirty="0" err="1">
                <a:effectLst/>
              </a:rPr>
              <a:t>EuCARD</a:t>
            </a:r>
            <a:r>
              <a:rPr lang="en-US" i="0" dirty="0">
                <a:effectLst/>
              </a:rPr>
              <a:t>:</a:t>
            </a:r>
          </a:p>
          <a:p>
            <a:pPr marL="355600" indent="-355600"/>
            <a:endParaRPr lang="en-US" i="0" dirty="0">
              <a:effectLst/>
            </a:endParaRPr>
          </a:p>
          <a:p>
            <a:pPr marL="355600" indent="-355600">
              <a:buFontTx/>
              <a:buAutoNum type="arabicPeriod"/>
            </a:pPr>
            <a:r>
              <a:rPr lang="en-US" i="0" dirty="0">
                <a:effectLst/>
              </a:rPr>
              <a:t>First (CERN) magnetron coated HIE-ISOLDE cavity</a:t>
            </a:r>
          </a:p>
          <a:p>
            <a:pPr marL="355600" indent="-355600">
              <a:buFontTx/>
              <a:buAutoNum type="arabicPeriod"/>
            </a:pPr>
            <a:r>
              <a:rPr lang="en-US" i="0" dirty="0">
                <a:effectLst/>
              </a:rPr>
              <a:t>HIPIMS (High impulse power </a:t>
            </a:r>
            <a:r>
              <a:rPr lang="en-US" i="0" dirty="0" smtClean="0">
                <a:effectLst/>
              </a:rPr>
              <a:t>magnetron </a:t>
            </a:r>
            <a:r>
              <a:rPr lang="en-US" i="0" dirty="0">
                <a:effectLst/>
              </a:rPr>
              <a:t>sputtering) output signals during a </a:t>
            </a:r>
            <a:r>
              <a:rPr lang="en-US" i="0" dirty="0" err="1">
                <a:effectLst/>
              </a:rPr>
              <a:t>Nb</a:t>
            </a:r>
            <a:r>
              <a:rPr lang="en-US" i="0" dirty="0">
                <a:effectLst/>
              </a:rPr>
              <a:t> test coating on samples</a:t>
            </a:r>
          </a:p>
          <a:p>
            <a:pPr marL="355600" indent="-355600">
              <a:buFontTx/>
              <a:buAutoNum type="arabicPeriod"/>
            </a:pPr>
            <a:r>
              <a:rPr lang="en-US" i="0" dirty="0" err="1">
                <a:effectLst/>
              </a:rPr>
              <a:t>Pb</a:t>
            </a:r>
            <a:r>
              <a:rPr lang="en-US" i="0" dirty="0">
                <a:effectLst/>
              </a:rPr>
              <a:t>/</a:t>
            </a:r>
            <a:r>
              <a:rPr lang="en-US" i="0" dirty="0" err="1">
                <a:effectLst/>
              </a:rPr>
              <a:t>Nb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photocathodes</a:t>
            </a:r>
            <a:r>
              <a:rPr lang="en-US" i="0" dirty="0">
                <a:effectLst/>
              </a:rPr>
              <a:t> by arc plasma coating and RF results</a:t>
            </a:r>
          </a:p>
          <a:p>
            <a:pPr marL="355600" indent="-355600">
              <a:buFontTx/>
              <a:buAutoNum type="arabicPeriod"/>
            </a:pPr>
            <a:r>
              <a:rPr lang="en-US" i="0" dirty="0">
                <a:effectLst/>
              </a:rPr>
              <a:t>TE011 RF measurements with thermometry technique</a:t>
            </a:r>
          </a:p>
          <a:p>
            <a:pPr marL="355600" indent="-355600">
              <a:buFontTx/>
              <a:buAutoNum type="arabicPeriod"/>
            </a:pPr>
            <a:r>
              <a:rPr lang="en-US" i="0" dirty="0" err="1">
                <a:effectLst/>
              </a:rPr>
              <a:t>NbN</a:t>
            </a:r>
            <a:r>
              <a:rPr lang="en-US" i="0" dirty="0">
                <a:effectLst/>
              </a:rPr>
              <a:t>/</a:t>
            </a:r>
            <a:r>
              <a:rPr lang="en-US" i="0" dirty="0" err="1">
                <a:effectLst/>
              </a:rPr>
              <a:t>MgO</a:t>
            </a:r>
            <a:r>
              <a:rPr lang="en-US" i="0" dirty="0">
                <a:effectLst/>
              </a:rPr>
              <a:t>/</a:t>
            </a:r>
            <a:r>
              <a:rPr lang="en-US" i="0" dirty="0" err="1">
                <a:effectLst/>
              </a:rPr>
              <a:t>Nb</a:t>
            </a:r>
            <a:r>
              <a:rPr lang="en-US" i="0" dirty="0">
                <a:effectLst/>
              </a:rPr>
              <a:t> layered sample Hc1 measurement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Films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med_nom_cavity_photo_inner"/>
          <p:cNvPicPr>
            <a:picLocks noChangeAspect="1" noChangeArrowheads="1"/>
          </p:cNvPicPr>
          <p:nvPr/>
        </p:nvPicPr>
        <p:blipFill>
          <a:blip r:embed="rId3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9" descr="AL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051720" y="6309320"/>
            <a:ext cx="4608513" cy="332060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9E07F-BB5D-402E-BF1C-59A841E4E1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608138" y="2643188"/>
            <a:ext cx="27924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608138" y="2643188"/>
            <a:ext cx="31353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450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14500"/>
            <a:ext cx="5789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143375"/>
            <a:ext cx="25431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714500"/>
            <a:ext cx="25431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684213" y="1073150"/>
            <a:ext cx="8199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effectLst/>
              </a:rPr>
              <a:t>First QWR HIE-ISOLDE cavity coated with cylindrical magnetron at CERN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Films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4" descr="med_nom_cavity_photo_inner"/>
          <p:cNvPicPr>
            <a:picLocks noChangeAspect="1" noChangeArrowheads="1"/>
          </p:cNvPicPr>
          <p:nvPr/>
        </p:nvPicPr>
        <p:blipFill>
          <a:blip r:embed="rId5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9" descr="AL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051720" y="6309320"/>
            <a:ext cx="4608513" cy="332060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92118-199C-4D94-949B-0A7CF3E7B9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3260725" cy="2232025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608138" y="2643188"/>
            <a:ext cx="27924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608138" y="2643188"/>
            <a:ext cx="31353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graphicFrame>
        <p:nvGraphicFramePr>
          <p:cNvPr id="47127" name="Group 23"/>
          <p:cNvGraphicFramePr>
            <a:graphicFrameLocks noGrp="1"/>
          </p:cNvGraphicFramePr>
          <p:nvPr/>
        </p:nvGraphicFramePr>
        <p:xfrm>
          <a:off x="357188" y="3952875"/>
          <a:ext cx="8175625" cy="914400"/>
        </p:xfrm>
        <a:graphic>
          <a:graphicData uri="http://schemas.openxmlformats.org/drawingml/2006/table">
            <a:tbl>
              <a:tblPr/>
              <a:tblGrid>
                <a:gridCol w="4143375"/>
                <a:gridCol w="40322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 of pulse shape for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HiPIMS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setup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power is here 160 kW</a:t>
                      </a:r>
                      <a:endParaRPr kumimoji="0" lang="en-GB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 current at different bias voltages: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 ions are captured and e- repelled at higher bias voltage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17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1265238"/>
            <a:ext cx="3987800" cy="223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28662" y="44624"/>
            <a:ext cx="6480000" cy="89255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Films</a:t>
            </a:r>
          </a:p>
          <a:p>
            <a:pPr algn="ctr">
              <a:spcBef>
                <a:spcPts val="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Quarter Wave Resonator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4" descr="med_nom_cavity_photo_inner"/>
          <p:cNvPicPr>
            <a:picLocks noChangeAspect="1" noChangeArrowheads="1"/>
          </p:cNvPicPr>
          <p:nvPr/>
        </p:nvPicPr>
        <p:blipFill>
          <a:blip r:embed="rId4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9" descr="AL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051720" y="6309320"/>
            <a:ext cx="4608513" cy="332060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92118-199C-4D94-949B-0A7CF3E7B9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93" name="Group 65"/>
          <p:cNvGraphicFramePr>
            <a:graphicFrameLocks noGrp="1"/>
          </p:cNvGraphicFramePr>
          <p:nvPr>
            <p:ph idx="1"/>
          </p:nvPr>
        </p:nvGraphicFramePr>
        <p:xfrm>
          <a:off x="0" y="4581525"/>
          <a:ext cx="9144000" cy="768350"/>
        </p:xfrm>
        <a:graphic>
          <a:graphicData uri="http://schemas.openxmlformats.org/drawingml/2006/table">
            <a:tbl>
              <a:tblPr/>
              <a:tblGrid>
                <a:gridCol w="539552"/>
                <a:gridCol w="2736304"/>
                <a:gridCol w="5868144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spot (10 mm diameter) on 1.6-cell cavity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 Q(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measurements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 DESY1 cavity with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coating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85" name="Picture 27" descr="GUNMay2010 005"/>
          <p:cNvPicPr>
            <a:picLocks noChangeAspect="1" noChangeArrowheads="1"/>
          </p:cNvPicPr>
          <p:nvPr/>
        </p:nvPicPr>
        <p:blipFill>
          <a:blip r:embed="rId2" cstate="print"/>
          <a:srcRect l="31483" t="40527" r="40158" b="14468"/>
          <a:stretch>
            <a:fillRect/>
          </a:stretch>
        </p:blipFill>
        <p:spPr bwMode="auto">
          <a:xfrm>
            <a:off x="611560" y="1196752"/>
            <a:ext cx="2808709" cy="337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6" name="Picture 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60"/>
            <a:ext cx="4499992" cy="30063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6408712" cy="89255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Films</a:t>
            </a:r>
          </a:p>
          <a:p>
            <a:pPr algn="ctr">
              <a:spcBef>
                <a:spcPts val="0"/>
              </a:spcBef>
            </a:pPr>
            <a:r>
              <a:rPr lang="en-US" sz="2600" i="0" dirty="0" err="1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Pb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600" i="0" dirty="0" err="1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Nb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600" i="0" dirty="0" err="1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photocathodes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4" descr="med_nom_cavity_photo_inner"/>
          <p:cNvPicPr>
            <a:picLocks noChangeAspect="1" noChangeArrowheads="1"/>
          </p:cNvPicPr>
          <p:nvPr/>
        </p:nvPicPr>
        <p:blipFill>
          <a:blip r:embed="rId4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9" descr="AL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79711" y="6337300"/>
            <a:ext cx="4608513" cy="476250"/>
          </a:xfrm>
        </p:spPr>
        <p:txBody>
          <a:bodyPr/>
          <a:lstStyle/>
          <a:p>
            <a:pPr algn="ctr"/>
            <a:r>
              <a:rPr lang="en-US" sz="1200" i="0" smtClean="0">
                <a:effectLst/>
              </a:rPr>
              <a:t>EuCARD RF-Tech Meeting, PSI, 2 December 2010</a:t>
            </a:r>
            <a:endParaRPr lang="en-US" sz="1200" i="0" dirty="0">
              <a:effectLst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576" y="5445224"/>
            <a:ext cx="79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effectLst/>
              </a:rPr>
              <a:t>A second 1.6-cell cavity was coated for the QE and beam quality tests at BESSY, which are scheduled for the end of this year</a:t>
            </a:r>
            <a:endParaRPr lang="en-GB" i="0" dirty="0">
              <a:effectLst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F3391-6802-4120-94A2-ABFF21574E0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Group 3"/>
          <p:cNvGraphicFramePr>
            <a:graphicFrameLocks noGrp="1"/>
          </p:cNvGraphicFramePr>
          <p:nvPr>
            <p:ph idx="1"/>
          </p:nvPr>
        </p:nvGraphicFramePr>
        <p:xfrm>
          <a:off x="177675" y="5324946"/>
          <a:ext cx="8786813" cy="768350"/>
        </p:xfrm>
        <a:graphic>
          <a:graphicData uri="http://schemas.openxmlformats.org/drawingml/2006/table">
            <a:tbl>
              <a:tblPr/>
              <a:tblGrid>
                <a:gridCol w="4572000"/>
                <a:gridCol w="4214813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Q0 factor versus peak magnetic field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 the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Nb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sample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resistance versus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3258" name="Picture 10" descr="Q0vs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348880"/>
            <a:ext cx="4070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Rsv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356519"/>
            <a:ext cx="40703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324349"/>
            <a:ext cx="2941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2320" y="16168"/>
            <a:ext cx="6480000" cy="89255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Films</a:t>
            </a:r>
          </a:p>
          <a:p>
            <a:pPr algn="ctr">
              <a:spcBef>
                <a:spcPts val="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Novel Techniques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4" descr="med_nom_cavity_photo_inner"/>
          <p:cNvPicPr>
            <a:picLocks noChangeAspect="1" noChangeArrowheads="1"/>
          </p:cNvPicPr>
          <p:nvPr/>
        </p:nvPicPr>
        <p:blipFill>
          <a:blip r:embed="rId5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9" descr="AL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3528" y="1124744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effectLst/>
              </a:rPr>
              <a:t>TE011 cavity has been commissioned: first results show that the expected sensitivity by thermometric method is reached. </a:t>
            </a:r>
          </a:p>
          <a:p>
            <a:r>
              <a:rPr lang="en-GB" b="0" i="0" dirty="0" smtClean="0">
                <a:effectLst/>
              </a:rPr>
              <a:t>The cavity is practically ready for measuring samples from associated laboratories.</a:t>
            </a:r>
            <a:endParaRPr lang="en-GB" b="0" i="0" dirty="0">
              <a:effectLst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051720" y="6309320"/>
            <a:ext cx="4608513" cy="332060"/>
          </a:xfrm>
        </p:spPr>
        <p:txBody>
          <a:bodyPr/>
          <a:lstStyle/>
          <a:p>
            <a:pPr algn="ctr"/>
            <a:r>
              <a:rPr lang="en-US" sz="1200" i="0" smtClean="0">
                <a:effectLst/>
              </a:rPr>
              <a:t>EuCARD RF-Tech Meeting, PSI, 2 December 2010</a:t>
            </a:r>
            <a:endParaRPr lang="en-US" sz="1200" i="0" dirty="0">
              <a:effectLst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F3391-6802-4120-94A2-ABFF21574E0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07" name="Picture 3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30595"/>
            <a:ext cx="8064896" cy="5058437"/>
          </a:xfrm>
          <a:prstGeom prst="rect">
            <a:avLst/>
          </a:prstGeom>
          <a:noFill/>
        </p:spPr>
      </p:pic>
      <p:pic>
        <p:nvPicPr>
          <p:cNvPr id="5" name="Picture 4" descr="med_nom_cavity_photo_inner"/>
          <p:cNvPicPr>
            <a:picLocks noChangeAspect="1" noChangeArrowheads="1"/>
          </p:cNvPicPr>
          <p:nvPr/>
        </p:nvPicPr>
        <p:blipFill>
          <a:blip r:embed="rId3" cstate="print"/>
          <a:srcRect l="6420" t="4348" r="7989"/>
          <a:stretch>
            <a:fillRect/>
          </a:stretch>
        </p:blipFill>
        <p:spPr bwMode="auto">
          <a:xfrm>
            <a:off x="8271305" y="1"/>
            <a:ext cx="87272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9" descr="AL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9414" y="0"/>
            <a:ext cx="8288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2320" y="16168"/>
            <a:ext cx="6480000" cy="89255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WP10.4: Thin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Films</a:t>
            </a:r>
          </a:p>
          <a:p>
            <a:pPr algn="ctr">
              <a:spcBef>
                <a:spcPts val="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Novel Techniques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051720" y="6309320"/>
            <a:ext cx="4608513" cy="332060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92118-199C-4D94-949B-0A7CF3E7B9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17</a:t>
            </a:fld>
            <a:endParaRPr lang="en-US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Image 12" descr="WP10.5 HOM distribu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8182"/>
            <a:ext cx="9144000" cy="2701636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18</a:t>
            </a:fld>
            <a:endParaRPr lang="en-US"/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6" name="Image 15" descr="ppi3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3040" y="890753"/>
            <a:ext cx="3727472" cy="2857691"/>
          </a:xfrm>
          <a:prstGeom prst="rect">
            <a:avLst/>
          </a:prstGeom>
          <a:effectLst/>
        </p:spPr>
      </p:pic>
      <p:cxnSp>
        <p:nvCxnSpPr>
          <p:cNvPr id="18" name="Connecteur droit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214282" y="1071546"/>
            <a:ext cx="8786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of the Work</a:t>
            </a:r>
          </a:p>
          <a:p>
            <a:endParaRPr lang="en-GB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5.1 : HOM Beam Based Position Monitor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Major Advance</a:t>
            </a:r>
            <a:r>
              <a:rPr lang="en-GB" b="0" i="0" dirty="0" smtClean="0">
                <a:effectLst/>
              </a:rPr>
              <a:t>: </a:t>
            </a:r>
          </a:p>
          <a:p>
            <a:r>
              <a:rPr lang="en-GB" b="0" i="0" dirty="0" smtClean="0">
                <a:effectLst/>
              </a:rPr>
              <a:t>FNAL 3.9 GHz module cold test successful.</a:t>
            </a:r>
          </a:p>
          <a:p>
            <a:r>
              <a:rPr lang="en-GB" b="0" i="0" dirty="0" smtClean="0">
                <a:effectLst/>
              </a:rPr>
              <a:t>First measurement of HOM at 2K at DESY.</a:t>
            </a:r>
          </a:p>
          <a:p>
            <a:endParaRPr lang="en-GB" b="0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5.2 : HOM Cavity Diagnostics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Design Work</a:t>
            </a:r>
            <a:r>
              <a:rPr lang="en-GB" b="0" i="0" dirty="0" smtClean="0">
                <a:effectLst/>
              </a:rPr>
              <a:t>: HOM </a:t>
            </a:r>
            <a:r>
              <a:rPr lang="en-GB" b="0" i="0" dirty="0" err="1" smtClean="0">
                <a:effectLst/>
              </a:rPr>
              <a:t>passbands</a:t>
            </a:r>
            <a:r>
              <a:rPr lang="en-GB" b="0" i="0" dirty="0" smtClean="0">
                <a:effectLst/>
              </a:rPr>
              <a:t> (monopole, dipole and sextupole) calculated.</a:t>
            </a: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r>
              <a:rPr lang="en-GB" b="0" i="0" dirty="0" smtClean="0">
                <a:effectLst/>
              </a:rPr>
              <a:t>Fabrication errors</a:t>
            </a:r>
          </a:p>
          <a:p>
            <a:r>
              <a:rPr lang="en-GB" b="0" i="0" dirty="0" smtClean="0">
                <a:effectLst/>
              </a:rPr>
              <a:t>modelled to study</a:t>
            </a:r>
          </a:p>
          <a:p>
            <a:r>
              <a:rPr lang="en-GB" b="0" i="0" dirty="0" smtClean="0">
                <a:effectLst/>
              </a:rPr>
              <a:t>influence on field flatness</a:t>
            </a:r>
          </a:p>
          <a:p>
            <a:endParaRPr lang="en-GB" b="0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5.3 : HOM Distribution and Geometrical Dependencies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Preparation Work</a:t>
            </a:r>
            <a:r>
              <a:rPr lang="en-GB" b="0" i="0" dirty="0" smtClean="0">
                <a:effectLst/>
              </a:rPr>
              <a:t>: code developments (</a:t>
            </a:r>
            <a:r>
              <a:rPr lang="en-GB" b="0" i="0" dirty="0" err="1" smtClean="0">
                <a:effectLst/>
              </a:rPr>
              <a:t>Mathematica</a:t>
            </a:r>
            <a:r>
              <a:rPr lang="en-GB" b="0" i="0" dirty="0" smtClean="0">
                <a:effectLst/>
              </a:rPr>
              <a:t>, CST)  for Coupled S-Parameter Calculation (CSC)</a:t>
            </a:r>
            <a:endParaRPr lang="en-GB" i="0" dirty="0" smtClean="0">
              <a:effectLst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5576" y="3643314"/>
            <a:ext cx="6477018" cy="11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19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19</a:t>
            </a:fld>
            <a:endParaRPr lang="en-US"/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323528" y="1196752"/>
            <a:ext cx="803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Dipole </a:t>
            </a:r>
            <a:r>
              <a:rPr lang="en-GB" i="0" dirty="0" err="1" smtClean="0">
                <a:effectLst/>
              </a:rPr>
              <a:t>Passband</a:t>
            </a:r>
            <a:r>
              <a:rPr lang="en-GB" i="0" dirty="0" smtClean="0">
                <a:effectLst/>
              </a:rPr>
              <a:t> of first 3.9 GHz Cavity</a:t>
            </a:r>
            <a:endParaRPr lang="en-GB" i="0" dirty="0" smtClean="0">
              <a:effectLst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8748000" cy="40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08175" y="6409134"/>
            <a:ext cx="4608513" cy="448866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1BA06A-74A9-468A-AD8D-438294CA5282}" type="slidenum">
              <a:rPr lang="en-US"/>
              <a:pPr/>
              <a:t>2</a:t>
            </a:fld>
            <a:endParaRPr lang="en-US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20958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SRF Task Matrix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68461" y="5497313"/>
            <a:ext cx="425860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fr-FR" i="0" dirty="0" err="1" smtClean="0">
                <a:effectLst/>
              </a:rPr>
              <a:t>Task</a:t>
            </a:r>
            <a:r>
              <a:rPr lang="fr-FR" i="0" dirty="0" smtClean="0">
                <a:effectLst/>
              </a:rPr>
              <a:t> </a:t>
            </a:r>
            <a:r>
              <a:rPr lang="fr-FR" i="0" dirty="0" err="1" smtClean="0">
                <a:effectLst/>
              </a:rPr>
              <a:t>Coordinators</a:t>
            </a:r>
            <a:endParaRPr lang="fr-FR" i="0" dirty="0" smtClean="0">
              <a:effectLst/>
            </a:endParaRPr>
          </a:p>
          <a:p>
            <a:r>
              <a:rPr lang="fr-FR" b="0" i="0" dirty="0" smtClean="0">
                <a:effectLst/>
              </a:rPr>
              <a:t>SRF </a:t>
            </a:r>
            <a:r>
              <a:rPr lang="fr-FR" b="0" i="0" dirty="0" err="1" smtClean="0">
                <a:effectLst/>
              </a:rPr>
              <a:t>Deputy</a:t>
            </a:r>
            <a:r>
              <a:rPr lang="fr-FR" b="0" i="0" dirty="0" smtClean="0">
                <a:effectLst/>
              </a:rPr>
              <a:t> and </a:t>
            </a:r>
            <a:r>
              <a:rPr lang="fr-FR" b="0" i="0" dirty="0" err="1" smtClean="0">
                <a:effectLst/>
              </a:rPr>
              <a:t>Task</a:t>
            </a:r>
            <a:r>
              <a:rPr lang="fr-FR" b="0" i="0" dirty="0" smtClean="0">
                <a:effectLst/>
              </a:rPr>
              <a:t> Contact </a:t>
            </a:r>
            <a:r>
              <a:rPr lang="fr-FR" b="0" i="0" dirty="0" err="1" smtClean="0">
                <a:effectLst/>
              </a:rPr>
              <a:t>Persons</a:t>
            </a:r>
            <a:r>
              <a:rPr lang="fr-FR" b="0" i="0" dirty="0" smtClean="0">
                <a:effectLst/>
              </a:rPr>
              <a:t> </a:t>
            </a:r>
            <a:endParaRPr lang="fr-FR" b="0" i="0" dirty="0">
              <a:effectLst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2672"/>
            <a:ext cx="9144000" cy="39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11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8124142" y="2757178"/>
            <a:ext cx="10525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i="0" dirty="0" err="1" smtClean="0">
                <a:effectLst/>
              </a:rPr>
              <a:t>Walid</a:t>
            </a:r>
            <a:r>
              <a:rPr lang="en-GB" sz="1200" i="0" dirty="0" smtClean="0">
                <a:effectLst/>
              </a:rPr>
              <a:t> </a:t>
            </a:r>
            <a:r>
              <a:rPr lang="en-GB" sz="1200" i="0" dirty="0" err="1" smtClean="0">
                <a:effectLst/>
              </a:rPr>
              <a:t>Kaabi</a:t>
            </a:r>
            <a:endParaRPr lang="en-GB" sz="1200" i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61379E-EE99-4DCB-BA6B-ABD702A118AB}" type="slidenum">
              <a:rPr lang="en-US"/>
              <a:pPr/>
              <a:t>20</a:t>
            </a:fld>
            <a:endParaRPr lang="en-US"/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WP10.5: HOM Distribution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722" name="Picture 3" descr="CUT_ISO_20060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1" y="-1"/>
            <a:ext cx="1357290" cy="98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Connecteur droit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323528" y="1196752"/>
            <a:ext cx="8030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Transmission though the entire 4-cavity module:</a:t>
            </a:r>
            <a:endParaRPr lang="en-GB" i="0" dirty="0" smtClean="0">
              <a:effectLst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necteur droit 19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89905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21</a:t>
            </a:fld>
            <a:endParaRPr lang="en-US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Image 8" descr="WP10.6 LLRF.gif"/>
          <p:cNvPicPr>
            <a:picLocks noChangeAspect="1"/>
          </p:cNvPicPr>
          <p:nvPr/>
        </p:nvPicPr>
        <p:blipFill>
          <a:blip r:embed="rId4" cstate="print"/>
          <a:srcRect b="45192"/>
          <a:stretch>
            <a:fillRect/>
          </a:stretch>
        </p:blipFill>
        <p:spPr>
          <a:xfrm>
            <a:off x="491294" y="1161741"/>
            <a:ext cx="8279896" cy="4967938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22</a:t>
            </a:fld>
            <a:endParaRPr lang="en-US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Image 5" descr="WP10.6 LLRF.gif"/>
          <p:cNvPicPr>
            <a:picLocks noChangeAspect="1"/>
          </p:cNvPicPr>
          <p:nvPr/>
        </p:nvPicPr>
        <p:blipFill>
          <a:blip r:embed="rId4" cstate="print"/>
          <a:srcRect t="54917"/>
          <a:stretch>
            <a:fillRect/>
          </a:stretch>
        </p:blipFill>
        <p:spPr>
          <a:xfrm>
            <a:off x="71121" y="1484783"/>
            <a:ext cx="9000000" cy="4441730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49520" y="44624"/>
            <a:ext cx="6480000" cy="95410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</a:p>
          <a:p>
            <a:pPr algn="ctr">
              <a:spcBef>
                <a:spcPct val="50000"/>
              </a:spcBef>
            </a:pPr>
            <a:r>
              <a:rPr lang="en-US" sz="2000" b="0" i="0" kern="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M10.6.1 : Assembled PCB of Carrier Board</a:t>
            </a:r>
            <a:endParaRPr lang="en-US" sz="11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92118-199C-4D94-949B-0A7CF3E7B9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545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00808"/>
            <a:ext cx="8667750" cy="3702050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600" y="23750"/>
            <a:ext cx="6408712" cy="95410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</a:p>
          <a:p>
            <a:pPr algn="ctr">
              <a:spcBef>
                <a:spcPct val="50000"/>
              </a:spcBef>
            </a:pPr>
            <a:r>
              <a:rPr lang="en-US" sz="2000" b="0" i="0" kern="0" dirty="0" smtClean="0">
                <a:solidFill>
                  <a:srgbClr val="000000"/>
                </a:solidFill>
                <a:effectLst/>
                <a:latin typeface="Arial"/>
              </a:rPr>
              <a:t>M10.6.4: </a:t>
            </a:r>
            <a:r>
              <a:rPr lang="en-US" sz="2000" b="0" i="0" kern="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Assembled </a:t>
            </a:r>
            <a:r>
              <a:rPr lang="fr-FR" sz="2000" b="0" i="0" kern="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AMC</a:t>
            </a:r>
            <a:r>
              <a:rPr lang="en-GB" sz="2000" b="0" i="0" kern="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 Radiation Dosimeter</a:t>
            </a:r>
            <a:endParaRPr lang="en-US" sz="11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92118-199C-4D94-949B-0A7CF3E7B91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55962"/>
            <a:ext cx="6229350" cy="26828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1250"/>
            <a:ext cx="2365375" cy="3505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3838" y="5503962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cs typeface="Times New Roman" pitchFamily="18" charset="0"/>
              </a:rPr>
              <a:t>DWC cells</a:t>
            </a:r>
            <a:r>
              <a:rPr lang="en-US" dirty="0"/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722563" y="5122962"/>
            <a:ext cx="2916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Down Converter </a:t>
            </a:r>
            <a:r>
              <a:rPr lang="en-GB" dirty="0">
                <a:cs typeface="Times New Roman" pitchFamily="18" charset="0"/>
              </a:rPr>
              <a:t>module</a:t>
            </a:r>
            <a:r>
              <a:rPr lang="en-US" dirty="0"/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71600" y="0"/>
            <a:ext cx="6480000" cy="95410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</a:p>
          <a:p>
            <a:pPr algn="ctr">
              <a:spcBef>
                <a:spcPct val="50000"/>
              </a:spcBef>
            </a:pPr>
            <a:r>
              <a:rPr lang="en-US" sz="2000" b="0" i="0" kern="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M10.6.7: High Linearity Multichannel Down Converter</a:t>
            </a:r>
            <a:endParaRPr lang="en-US" sz="9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992118-199C-4D94-949B-0A7CF3E7B91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064896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Preparation to performance tests of the ATCA based LLRF system at FLASH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second revision of carrier board and AMC modules (VM, Timing) developed and fabricated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linearity multichannel </a:t>
            </a:r>
            <a:r>
              <a:rPr lang="en-US" sz="2400" dirty="0" err="1"/>
              <a:t>downconverter</a:t>
            </a:r>
            <a:r>
              <a:rPr lang="en-US" sz="2400" dirty="0"/>
              <a:t> designed, fabricated and characterized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AMC radiation monitoring module developed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firmware and software developed and debugged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Installation and commissioning of beam based feedback at FLASH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Software development at FLASH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200253"/>
            <a:ext cx="6480000" cy="492443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WP10.6: LLRF at FLASH</a:t>
            </a:r>
            <a:endParaRPr lang="en-US" sz="9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0"/>
            <a:ext cx="1643042" cy="9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F9E07F-BB5D-402E-BF1C-59A841E4E16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B8AC4-CCB4-4E7D-8F7D-D3422B8F8A55}" type="slidenum">
              <a:rPr lang="en-US"/>
              <a:pPr/>
              <a:t>27</a:t>
            </a:fld>
            <a:endParaRPr lang="en-US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WP10.7: SC RF Gun at ELBE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0901" name="Picture 5" descr="Halbschnitt Kryostat Perspektive"/>
          <p:cNvPicPr>
            <a:picLocks noChangeAspect="1" noChangeArrowheads="1"/>
          </p:cNvPicPr>
          <p:nvPr/>
        </p:nvPicPr>
        <p:blipFill>
          <a:blip r:embed="rId3" cstate="print"/>
          <a:srcRect t="2467" b="1926"/>
          <a:stretch>
            <a:fillRect/>
          </a:stretch>
        </p:blipFill>
        <p:spPr bwMode="auto">
          <a:xfrm>
            <a:off x="7500958" y="0"/>
            <a:ext cx="164304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Image 10" descr="WP10.7 SCRF Gu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9220"/>
            <a:ext cx="9144000" cy="4335796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AB8AC4-CCB4-4E7D-8F7D-D3422B8F8A55}" type="slidenum">
              <a:rPr lang="en-US"/>
              <a:pPr/>
              <a:t>28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WP10.7: SC RF Gun at ELBE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0901" name="Picture 5" descr="Halbschnitt Kryostat Perspektive"/>
          <p:cNvPicPr>
            <a:picLocks noChangeAspect="1" noChangeArrowheads="1"/>
          </p:cNvPicPr>
          <p:nvPr/>
        </p:nvPicPr>
        <p:blipFill>
          <a:blip r:embed="rId3" cstate="print"/>
          <a:srcRect t="2467" b="1926"/>
          <a:stretch>
            <a:fillRect/>
          </a:stretch>
        </p:blipFill>
        <p:spPr bwMode="auto">
          <a:xfrm>
            <a:off x="7500958" y="0"/>
            <a:ext cx="164304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214282" y="1071546"/>
            <a:ext cx="67866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of the Work</a:t>
            </a:r>
          </a:p>
          <a:p>
            <a:endParaRPr lang="en-GB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7.1 : Slice Emittance Measurements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Major Advance</a:t>
            </a:r>
            <a:r>
              <a:rPr lang="en-GB" b="0" i="0" dirty="0" smtClean="0">
                <a:effectLst/>
              </a:rPr>
              <a:t>: the spectrometer magnet is designed</a:t>
            </a:r>
          </a:p>
          <a:p>
            <a:r>
              <a:rPr lang="en-GB" b="0" i="0" dirty="0" smtClean="0">
                <a:effectLst/>
              </a:rPr>
              <a:t>and under fabrication at RI.</a:t>
            </a:r>
          </a:p>
          <a:p>
            <a:r>
              <a:rPr lang="en-GB" b="0" i="0" dirty="0" smtClean="0">
                <a:effectLst/>
              </a:rPr>
              <a:t>Optimal location on ELBE beam line identified.</a:t>
            </a: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7.2 : </a:t>
            </a:r>
            <a:r>
              <a:rPr lang="en-GB" b="0" i="0" dirty="0" err="1" smtClean="0">
                <a:effectLst/>
              </a:rPr>
              <a:t>GaAs</a:t>
            </a:r>
            <a:r>
              <a:rPr lang="en-GB" b="0" i="0" dirty="0" smtClean="0">
                <a:effectLst/>
              </a:rPr>
              <a:t> Photo-cathodes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Preparation work</a:t>
            </a:r>
            <a:r>
              <a:rPr lang="en-GB" b="0" i="0" dirty="0" smtClean="0">
                <a:effectLst/>
              </a:rPr>
              <a:t>: repair of the cathode transfer system (vacuum)</a:t>
            </a:r>
          </a:p>
          <a:p>
            <a:r>
              <a:rPr lang="en-GB" b="0" i="0" dirty="0" smtClean="0">
                <a:effectLst/>
              </a:rPr>
              <a:t>Fabrication of the </a:t>
            </a:r>
            <a:r>
              <a:rPr lang="en-GB" b="0" i="0" dirty="0" err="1" smtClean="0">
                <a:effectLst/>
              </a:rPr>
              <a:t>GaAs</a:t>
            </a:r>
            <a:r>
              <a:rPr lang="en-GB" b="0" i="0" dirty="0" smtClean="0">
                <a:effectLst/>
              </a:rPr>
              <a:t> preparation chamber (with DALINAC)</a:t>
            </a:r>
          </a:p>
          <a:p>
            <a:endParaRPr lang="en-GB" b="0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7.3 : Critical Issues for SRF Gun Operation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Preparation work</a:t>
            </a:r>
            <a:r>
              <a:rPr lang="en-GB" b="0" i="0" dirty="0" smtClean="0">
                <a:effectLst/>
              </a:rPr>
              <a:t>: first beam operation of diagnostic tool for transverse (slit mask) and longitudinal (streak camera) profiles.</a:t>
            </a:r>
          </a:p>
          <a:p>
            <a:r>
              <a:rPr lang="en-GB" b="0" i="0" dirty="0" smtClean="0">
                <a:effectLst/>
              </a:rPr>
              <a:t> </a:t>
            </a: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142984"/>
            <a:ext cx="3214678" cy="182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894493"/>
            <a:ext cx="4233862" cy="147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29</a:t>
            </a:fld>
            <a:endParaRPr lang="en-US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WP10.8: Coupler Development at LAL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0" name="Image 9" descr="WP10.8 LAL Couple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59238"/>
            <a:ext cx="9144000" cy="3155712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08175" y="6409134"/>
            <a:ext cx="4608513" cy="448866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1BA06A-74A9-468A-AD8D-438294CA5282}" type="slidenum">
              <a:rPr lang="en-US"/>
              <a:pPr/>
              <a:t>3</a:t>
            </a:fld>
            <a:endParaRPr lang="en-US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20958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SRF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Budget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835696" y="5445224"/>
            <a:ext cx="5882764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fr-FR" i="0" dirty="0" smtClean="0">
                <a:effectLst/>
              </a:rPr>
              <a:t>EC Subsidies over 4 </a:t>
            </a:r>
            <a:r>
              <a:rPr lang="fr-FR" i="0" dirty="0" err="1" smtClean="0">
                <a:effectLst/>
              </a:rPr>
              <a:t>years</a:t>
            </a:r>
            <a:r>
              <a:rPr lang="fr-FR" i="0" dirty="0" smtClean="0">
                <a:effectLst/>
              </a:rPr>
              <a:t> : April 2009 – March 2013</a:t>
            </a:r>
            <a:endParaRPr lang="fr-FR" i="0" dirty="0" smtClean="0">
              <a:effectLst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33843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30</a:t>
            </a:fld>
            <a:endParaRPr lang="en-US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WP10.8: Coupler Development at LAL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026" name="Picture 2" descr="000_2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14752"/>
            <a:ext cx="2514600" cy="1885950"/>
          </a:xfrm>
          <a:prstGeom prst="rect">
            <a:avLst/>
          </a:prstGeom>
          <a:noFill/>
          <a:ln w="9525" cmpd="sng" algn="ctr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027" name="Picture 3" descr="000_26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234" y="1142984"/>
            <a:ext cx="1909766" cy="2544203"/>
          </a:xfrm>
          <a:prstGeom prst="rect">
            <a:avLst/>
          </a:prstGeom>
          <a:noFill/>
          <a:ln w="9525" cmpd="sng" algn="ctr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214282" y="1071546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effectLst/>
              </a:rPr>
              <a:t>Description of the Work</a:t>
            </a:r>
          </a:p>
          <a:p>
            <a:endParaRPr lang="en-GB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8.1 : Cleaning Studies</a:t>
            </a:r>
            <a:endParaRPr lang="en-GB" b="0" i="0" dirty="0" smtClean="0">
              <a:solidFill>
                <a:srgbClr val="0070C0"/>
              </a:solidFill>
              <a:effectLst/>
            </a:endParaRP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Experimental </a:t>
            </a:r>
            <a:r>
              <a:rPr lang="en-GB" b="0" i="0" dirty="0" smtClean="0">
                <a:solidFill>
                  <a:srgbClr val="0070C0"/>
                </a:solidFill>
                <a:effectLst/>
              </a:rPr>
              <a:t>Work</a:t>
            </a:r>
            <a:r>
              <a:rPr lang="en-GB" b="0" i="0" dirty="0" smtClean="0">
                <a:effectLst/>
              </a:rPr>
              <a:t>:  HPR cleaning of samples is going on, in collaboration with IPN-Orsay.</a:t>
            </a:r>
          </a:p>
          <a:p>
            <a:r>
              <a:rPr lang="en-GB" b="0" i="0" dirty="0" smtClean="0">
                <a:effectLst/>
              </a:rPr>
              <a:t>An experimentation programme worked out.</a:t>
            </a: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endParaRPr lang="en-GB" b="0" i="0" dirty="0" smtClean="0">
              <a:effectLst/>
            </a:endParaRPr>
          </a:p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Task 8.2 : Automatic Coupler Cleaning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Design work</a:t>
            </a:r>
            <a:r>
              <a:rPr lang="en-GB" b="0" i="0" dirty="0" smtClean="0">
                <a:effectLst/>
              </a:rPr>
              <a:t>: conceptual design of the cleaning robot, and  detailed cleaning procedure worked out.</a:t>
            </a: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996952"/>
            <a:ext cx="5429288" cy="12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31</a:t>
            </a:fld>
            <a:endParaRPr lang="en-US"/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898526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WP10.8: Coupler Development at LAL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6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47131"/>
            <a:ext cx="3820547" cy="36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18" y="2492896"/>
            <a:ext cx="4904022" cy="320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107504" y="1700808"/>
            <a:ext cx="471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8.1 : </a:t>
            </a:r>
            <a:r>
              <a:rPr lang="en-GB" b="0" i="0" dirty="0" smtClean="0">
                <a:effectLst/>
              </a:rPr>
              <a:t>Argon </a:t>
            </a:r>
            <a:r>
              <a:rPr lang="en-GB" b="0" i="0" dirty="0" smtClean="0">
                <a:effectLst/>
              </a:rPr>
              <a:t>Discharge cleaning of coupler surface</a:t>
            </a:r>
            <a:r>
              <a:rPr lang="en-GB" b="0" i="0" dirty="0" smtClean="0">
                <a:effectLst/>
              </a:rPr>
              <a:t>.</a:t>
            </a:r>
            <a:endParaRPr lang="en-GB" b="0" i="0" dirty="0" smtClean="0">
              <a:effectLst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32040" y="1412776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0000"/>
              </a:buClr>
              <a:buFont typeface="Arial" pitchFamily="34" charset="0"/>
              <a:buChar char="•"/>
            </a:pPr>
            <a:r>
              <a:rPr lang="en-GB" b="0" i="0" dirty="0" smtClean="0">
                <a:effectLst/>
              </a:rPr>
              <a:t> </a:t>
            </a:r>
            <a:r>
              <a:rPr lang="en-GB" b="0" i="0" dirty="0" smtClean="0">
                <a:effectLst/>
              </a:rPr>
              <a:t>Task 8.2 : Automatic Coupler Cleaning</a:t>
            </a:r>
          </a:p>
          <a:p>
            <a:r>
              <a:rPr lang="en-GB" b="0" i="0" dirty="0" smtClean="0">
                <a:solidFill>
                  <a:srgbClr val="0070C0"/>
                </a:solidFill>
                <a:effectLst/>
              </a:rPr>
              <a:t>Design work</a:t>
            </a:r>
            <a:r>
              <a:rPr lang="en-GB" b="0" i="0" dirty="0" smtClean="0">
                <a:effectLst/>
              </a:rPr>
              <a:t>: conceptual design of the cleaning </a:t>
            </a:r>
            <a:r>
              <a:rPr lang="en-GB" b="0" i="0" dirty="0" smtClean="0">
                <a:effectLst/>
              </a:rPr>
              <a:t>robot</a:t>
            </a:r>
            <a:endParaRPr lang="en-GB" b="0" i="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284FD-2F28-4421-84FC-BA72EB34769B}" type="slidenum">
              <a:rPr lang="en-US"/>
              <a:pPr/>
              <a:t>4</a:t>
            </a:fld>
            <a:endParaRPr lang="en-US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49520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WP10.2: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 </a:t>
            </a:r>
            <a:r>
              <a:rPr lang="en-US" sz="2600" i="0" dirty="0" err="1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Linac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Cavities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0674" name="Picture 18" descr="CAVITE5cells"/>
          <p:cNvPicPr>
            <a:picLocks noChangeAspect="1" noChangeArrowheads="1"/>
          </p:cNvPicPr>
          <p:nvPr/>
        </p:nvPicPr>
        <p:blipFill>
          <a:blip r:embed="rId3" cstate="print"/>
          <a:srcRect t="28249" b="11751"/>
          <a:stretch>
            <a:fillRect/>
          </a:stretch>
        </p:blipFill>
        <p:spPr bwMode="auto">
          <a:xfrm>
            <a:off x="7500958" y="0"/>
            <a:ext cx="1643042" cy="7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" name="Image 17" descr="WP10.2 SPL Caviti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55" y="1071546"/>
            <a:ext cx="8279167" cy="5143536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284FD-2F28-4421-84FC-BA72EB34769B}" type="slidenum">
              <a:rPr lang="en-US"/>
              <a:pPr/>
              <a:t>5</a:t>
            </a:fld>
            <a:endParaRPr lang="en-US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49520" y="44624"/>
            <a:ext cx="6480000" cy="89255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WP10.2: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 </a:t>
            </a:r>
            <a:r>
              <a:rPr lang="en-US" sz="2600" i="0" dirty="0" err="1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Linac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Cavities</a:t>
            </a:r>
          </a:p>
          <a:p>
            <a:pPr algn="ctr">
              <a:spcBef>
                <a:spcPts val="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704 MHz Cavities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0674" name="Picture 18" descr="CAVITE5cells"/>
          <p:cNvPicPr>
            <a:picLocks noChangeAspect="1" noChangeArrowheads="1"/>
          </p:cNvPicPr>
          <p:nvPr/>
        </p:nvPicPr>
        <p:blipFill>
          <a:blip r:embed="rId3" cstate="print"/>
          <a:srcRect t="28249" b="11751"/>
          <a:stretch>
            <a:fillRect/>
          </a:stretch>
        </p:blipFill>
        <p:spPr bwMode="auto">
          <a:xfrm>
            <a:off x="7500958" y="0"/>
            <a:ext cx="1643042" cy="7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467544" y="357301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i="0" dirty="0" smtClean="0">
                <a:effectLst/>
              </a:rPr>
              <a:t> IPN/</a:t>
            </a:r>
            <a:r>
              <a:rPr lang="en-US" b="0" i="0" dirty="0" err="1" smtClean="0">
                <a:effectLst/>
              </a:rPr>
              <a:t>Orsay</a:t>
            </a:r>
            <a:r>
              <a:rPr lang="en-US" b="0" i="0" dirty="0" smtClean="0">
                <a:effectLst/>
              </a:rPr>
              <a:t> and CEA/</a:t>
            </a:r>
            <a:r>
              <a:rPr lang="en-US" b="0" i="0" dirty="0" err="1" smtClean="0">
                <a:effectLst/>
              </a:rPr>
              <a:t>Saclay</a:t>
            </a:r>
            <a:r>
              <a:rPr lang="en-US" b="0" i="0" dirty="0" smtClean="0">
                <a:effectLst/>
              </a:rPr>
              <a:t> decided to standardize the beam end-pipes in order to perform qualification tests in the horizontal cryostat </a:t>
            </a:r>
            <a:r>
              <a:rPr lang="en-US" b="0" i="0" dirty="0" err="1" smtClean="0">
                <a:effectLst/>
              </a:rPr>
              <a:t>CryHoLab</a:t>
            </a:r>
            <a:r>
              <a:rPr lang="en-US" b="0" i="0" dirty="0" smtClean="0">
                <a:effectLst/>
              </a:rPr>
              <a:t> of their common platform </a:t>
            </a:r>
            <a:r>
              <a:rPr lang="en-US" b="0" i="0" dirty="0" err="1" smtClean="0">
                <a:effectLst/>
              </a:rPr>
              <a:t>SUPRATech</a:t>
            </a:r>
            <a:r>
              <a:rPr lang="en-US" b="0" i="0" dirty="0" smtClean="0">
                <a:effectLst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0" i="0" dirty="0" smtClean="0">
                <a:effectLst/>
              </a:rPr>
              <a:t> Both helium tanks are made of titanium and, on one side, are equipped with the same titanium thick disk welded on cavity end-tube on which fits the lateral tuner already developed (</a:t>
            </a:r>
            <a:r>
              <a:rPr lang="en-US" b="0" i="0" dirty="0" err="1" smtClean="0">
                <a:effectLst/>
              </a:rPr>
              <a:t>Saclay</a:t>
            </a:r>
            <a:r>
              <a:rPr lang="en-US" b="0" i="0" dirty="0" smtClean="0">
                <a:effectLst/>
              </a:rPr>
              <a:t> IV type with one </a:t>
            </a:r>
            <a:r>
              <a:rPr lang="en-US" b="0" i="0" dirty="0" err="1" smtClean="0">
                <a:effectLst/>
              </a:rPr>
              <a:t>piezo</a:t>
            </a:r>
            <a:r>
              <a:rPr lang="en-US" b="0" i="0" dirty="0" smtClean="0">
                <a:effectLst/>
              </a:rPr>
              <a:t> actuator).</a:t>
            </a:r>
          </a:p>
          <a:p>
            <a:pPr>
              <a:buFont typeface="Arial" pitchFamily="34" charset="0"/>
              <a:buChar char="•"/>
            </a:pPr>
            <a:r>
              <a:rPr lang="en-US" b="0" i="0" dirty="0" smtClean="0">
                <a:effectLst/>
              </a:rPr>
              <a:t> Technical specifications are almost ready, and documents for the calls for tender are in preparation. Technical specifications are almost ready, and documents for the calls for tender are in preparation.</a:t>
            </a:r>
          </a:p>
        </p:txBody>
      </p:sp>
      <p:pic>
        <p:nvPicPr>
          <p:cNvPr id="19" name="Image 18" descr="C:\Users\olry\AppData\Local\Microsoft\Windows\Temporary Internet Files\Content.Outlook\LHGM001X\Cav SPL 065 et enceinte He 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5" cstate="print"/>
          <a:srcRect l="5779" t="23554" r="759" b="13843"/>
          <a:stretch>
            <a:fillRect/>
          </a:stretch>
        </p:blipFill>
        <p:spPr bwMode="auto">
          <a:xfrm>
            <a:off x="4874218" y="1412776"/>
            <a:ext cx="2794126" cy="149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88032" y="2924944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effectLst/>
              </a:rPr>
              <a:t>3D-model of the </a:t>
            </a:r>
            <a:r>
              <a:rPr lang="en-GB" b="0" i="0" dirty="0" smtClean="0">
                <a:effectLst/>
                <a:sym typeface="Symbol"/>
              </a:rPr>
              <a:t></a:t>
            </a:r>
            <a:r>
              <a:rPr lang="en-GB" b="0" i="0" dirty="0" smtClean="0">
                <a:effectLst/>
              </a:rPr>
              <a:t>=0.65 - 704 MHz </a:t>
            </a:r>
          </a:p>
          <a:p>
            <a:r>
              <a:rPr lang="en-GB" b="0" i="0" dirty="0" err="1" smtClean="0">
                <a:effectLst/>
              </a:rPr>
              <a:t>Nb</a:t>
            </a:r>
            <a:r>
              <a:rPr lang="en-GB" b="0" i="0" dirty="0" smtClean="0">
                <a:effectLst/>
              </a:rPr>
              <a:t> cavity with helium tank</a:t>
            </a:r>
            <a:endParaRPr lang="en-GB" b="0" i="0" dirty="0"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5976" y="292494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effectLst/>
              </a:rPr>
              <a:t>3D-model of the </a:t>
            </a:r>
            <a:r>
              <a:rPr lang="en-GB" b="0" i="0" dirty="0" smtClean="0">
                <a:effectLst/>
                <a:sym typeface="Symbol"/>
              </a:rPr>
              <a:t></a:t>
            </a:r>
            <a:r>
              <a:rPr lang="en-GB" b="0" i="0" dirty="0" smtClean="0">
                <a:effectLst/>
              </a:rPr>
              <a:t>=1 - 704 MHz </a:t>
            </a:r>
            <a:r>
              <a:rPr lang="en-GB" b="0" i="0" dirty="0" err="1" smtClean="0">
                <a:effectLst/>
              </a:rPr>
              <a:t>Nb</a:t>
            </a:r>
            <a:r>
              <a:rPr lang="en-GB" b="0" i="0" dirty="0" smtClean="0">
                <a:effectLst/>
              </a:rPr>
              <a:t> cavity</a:t>
            </a:r>
            <a:endParaRPr lang="en-GB" b="0" i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284FD-2F28-4421-84FC-BA72EB34769B}" type="slidenum">
              <a:rPr lang="en-US"/>
              <a:pPr/>
              <a:t>6</a:t>
            </a:fld>
            <a:endParaRPr lang="en-US"/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49520" y="44624"/>
            <a:ext cx="6480000" cy="89255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WP10.2: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 </a:t>
            </a:r>
            <a:r>
              <a:rPr lang="en-US" sz="2600" i="0" dirty="0" err="1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Linac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Cavities</a:t>
            </a:r>
          </a:p>
          <a:p>
            <a:pPr algn="ctr">
              <a:spcBef>
                <a:spcPts val="0"/>
              </a:spcBef>
            </a:pP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Vertical EP Station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70674" name="Picture 18" descr="CAVITE5cells"/>
          <p:cNvPicPr>
            <a:picLocks noChangeAspect="1" noChangeArrowheads="1"/>
          </p:cNvPicPr>
          <p:nvPr/>
        </p:nvPicPr>
        <p:blipFill>
          <a:blip r:embed="rId3" cstate="print"/>
          <a:srcRect t="28249" b="11751"/>
          <a:stretch>
            <a:fillRect/>
          </a:stretch>
        </p:blipFill>
        <p:spPr bwMode="auto">
          <a:xfrm>
            <a:off x="7500958" y="0"/>
            <a:ext cx="1643042" cy="7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4" name="Image 13" descr="Schéma3D_comm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1196752"/>
            <a:ext cx="6192688" cy="41764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99592" y="544522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effectLst/>
              </a:rPr>
              <a:t>The technical study of this new ‘vertical EP station’ is now completed.</a:t>
            </a:r>
          </a:p>
          <a:p>
            <a:r>
              <a:rPr lang="en-GB" b="0" i="0" dirty="0" smtClean="0">
                <a:effectLst/>
              </a:rPr>
              <a:t>The order for fabrication is being placed. </a:t>
            </a:r>
            <a:endParaRPr lang="fr-FR" b="0" i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B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728DD-3D18-42BE-9F63-439BB7A7A2B8}" type="slidenum">
              <a:rPr lang="en-US"/>
              <a:pPr/>
              <a:t>7</a:t>
            </a:fld>
            <a:endParaRPr lang="en-US"/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28662" y="333375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Cavities</a:t>
            </a:r>
            <a:endParaRPr lang="en-US" sz="1600" i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Image 8" descr="WP10.3 Crab Cav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1571612"/>
            <a:ext cx="9118620" cy="4286280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sq" cmpd="sng" algn="ctr">
            <a:solidFill>
              <a:srgbClr val="FDFF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7" name="Picture 2" descr="prettypics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9575" t="8904" r="11255" b="6104"/>
          <a:stretch>
            <a:fillRect/>
          </a:stretch>
        </p:blipFill>
        <p:spPr bwMode="auto">
          <a:xfrm>
            <a:off x="7902532" y="1"/>
            <a:ext cx="1228879" cy="9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496" y="1124745"/>
            <a:ext cx="4752528" cy="47525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Milestone M10.3.1 LHC-CC Specification report issued in M14.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Two alternative cavity options developed: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400" dirty="0" smtClean="0"/>
              <a:t>An 800 MHz elliptical cavity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400" dirty="0" smtClean="0"/>
              <a:t>A compact TEM 400 MHz cavity,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At LHC-CC09 Workshop at CERN in Sept 2009, decision made to focus international efforts on compact cavities for both local and global crossing schemes.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EUCARD compact SRF cavity is a four-rod design using a parallel bar transmission line, based on an existing CEBAF RF deflector.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Rod separation has been increased to accommodate the larger LHC beam aperture, and also stiffened to avoid </a:t>
            </a:r>
            <a:r>
              <a:rPr lang="en-GB" sz="1600" dirty="0" err="1" smtClean="0"/>
              <a:t>microphonics</a:t>
            </a:r>
            <a:r>
              <a:rPr lang="en-GB" sz="16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/>
              <a:t>Cavity has a maximum surface magnetic field of 62 </a:t>
            </a:r>
            <a:r>
              <a:rPr lang="en-GB" sz="1600" dirty="0" err="1" smtClean="0"/>
              <a:t>mT</a:t>
            </a:r>
            <a:r>
              <a:rPr lang="en-GB" sz="1600" dirty="0" smtClean="0"/>
              <a:t> at a transverse gradient of 3 MV/m.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053" name="Picture 2" descr="prettypics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9575" t="8904" r="11255" b="6104"/>
          <a:stretch>
            <a:fillRect/>
          </a:stretch>
        </p:blipFill>
        <p:spPr bwMode="auto">
          <a:xfrm>
            <a:off x="4788024" y="3645024"/>
            <a:ext cx="33115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151" y="1124744"/>
            <a:ext cx="39703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581775" y="1268413"/>
            <a:ext cx="18780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800 MHz Elliptical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8224" y="5805264"/>
            <a:ext cx="24082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400 MHz Compact TEM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59632" y="260648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Cavities : LHC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2" descr="prettypics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9575" t="8904" r="11255" b="6104"/>
          <a:stretch>
            <a:fillRect/>
          </a:stretch>
        </p:blipFill>
        <p:spPr bwMode="auto">
          <a:xfrm>
            <a:off x="7902532" y="1"/>
            <a:ext cx="1228879" cy="9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763687" y="6337300"/>
            <a:ext cx="4608513" cy="332060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89AEA-D304-4984-85E5-139965C101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6718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58" y="3501008"/>
            <a:ext cx="4032002" cy="211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725144"/>
            <a:ext cx="1800225" cy="14906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589240"/>
            <a:ext cx="14938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11960" y="1125538"/>
            <a:ext cx="4824536" cy="5039766"/>
          </a:xfrm>
        </p:spPr>
        <p:txBody>
          <a:bodyPr rtlCol="0">
            <a:noAutofit/>
          </a:bodyPr>
          <a:lstStyle/>
          <a:p>
            <a:pPr mar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00" b="1" dirty="0" smtClean="0">
                <a:solidFill>
                  <a:srgbClr val="FF0000"/>
                </a:solidFill>
              </a:rPr>
              <a:t>Milestone M10.3.4 CLIC-CC Specification report issued in M15.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 For CLIC-CC phase synchronization (~0.020</a:t>
            </a:r>
            <a:r>
              <a:rPr lang="en-GB" sz="1400" baseline="30000" dirty="0" smtClean="0"/>
              <a:t>o</a:t>
            </a:r>
            <a:r>
              <a:rPr lang="en-GB" sz="1400" dirty="0" smtClean="0"/>
              <a:t>) highly stable matched cavities driven from the same klystron proposed.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 For adequate amplitude stability (~1.5%), a high energy flow through the cavity is needed so that beam loading becomes a temporary transient as energy quickly propagates out of the structure.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 </a:t>
            </a:r>
            <a:r>
              <a:rPr lang="en-GB" sz="1400" dirty="0" err="1" smtClean="0"/>
              <a:t>Wakefields</a:t>
            </a:r>
            <a:r>
              <a:rPr lang="en-GB" sz="1400" dirty="0" smtClean="0"/>
              <a:t> managed by using large iris apertures, minimum number of cells, strong damping for transverse modes (Q</a:t>
            </a:r>
            <a:r>
              <a:rPr lang="en-GB" sz="1400" baseline="-25000" dirty="0" smtClean="0"/>
              <a:t>ext</a:t>
            </a:r>
            <a:r>
              <a:rPr lang="en-GB" sz="1400" dirty="0" smtClean="0"/>
              <a:t>~40) and moderate damping for longitudinal modes (Q</a:t>
            </a:r>
            <a:r>
              <a:rPr lang="en-GB" sz="1400" baseline="-25000" dirty="0" smtClean="0"/>
              <a:t>ext</a:t>
            </a:r>
            <a:r>
              <a:rPr lang="en-GB" sz="1400" dirty="0" smtClean="0"/>
              <a:t>~1400).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 Various damping schemes investigated, with a preference for waveguide damping.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 Reducing the number of cells is a complex optimisation process between available klystron power, maximum surface field and energy flow through the structure for amplitude stability.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 smtClean="0"/>
              <a:t> A prototype structure to provide this data is currently being manufactured in UK industry.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 LLRF circuits have also been designed and constructed for accurate phase measurement during the 156 ns RF pulse.</a:t>
            </a:r>
            <a:endParaRPr lang="en-GB" sz="1400" dirty="0" smtClean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59632" y="260648"/>
            <a:ext cx="6480000" cy="48895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i="0" dirty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WP10.3: Crab </a:t>
            </a:r>
            <a:r>
              <a:rPr lang="en-US" sz="2600" i="0" dirty="0" smtClean="0">
                <a:solidFill>
                  <a:srgbClr val="304E9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Cavities : CLIC</a:t>
            </a:r>
            <a:endParaRPr lang="en-US" sz="1600" i="0" dirty="0">
              <a:solidFill>
                <a:srgbClr val="304E9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2" descr="prettypics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 l="9575" t="8904" r="11255" b="6104"/>
          <a:stretch>
            <a:fillRect/>
          </a:stretch>
        </p:blipFill>
        <p:spPr bwMode="auto">
          <a:xfrm>
            <a:off x="7902532" y="1"/>
            <a:ext cx="1228879" cy="9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08175" y="6337300"/>
            <a:ext cx="4608513" cy="476250"/>
          </a:xfrm>
        </p:spPr>
        <p:txBody>
          <a:bodyPr/>
          <a:lstStyle/>
          <a:p>
            <a:r>
              <a:rPr lang="en-US" smtClean="0"/>
              <a:t>EuCARD RF-Tech Meeting, PSI, 2 December 2010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89AEA-D304-4984-85E5-139965C101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</Template>
  <TotalTime>4433</TotalTime>
  <Words>1443</Words>
  <Application>Microsoft Office PowerPoint</Application>
  <PresentationFormat>Affichage à l'écran (4:3)</PresentationFormat>
  <Paragraphs>235</Paragraphs>
  <Slides>31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Default Design</vt:lpstr>
      <vt:lpstr>EuCARD RF-Tech Meeting  2 December 2010, PSI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WP10-SRF</dc:title>
  <dc:subject>EuCARD SC, 22 juin 2009</dc:subject>
  <dc:creator>Olivier Napoly</dc:creator>
  <cp:lastModifiedBy>on095247</cp:lastModifiedBy>
  <cp:revision>422</cp:revision>
  <cp:lastPrinted>2009-11-05T18:33:03Z</cp:lastPrinted>
  <dcterms:created xsi:type="dcterms:W3CDTF">2008-07-01T10:29:23Z</dcterms:created>
  <dcterms:modified xsi:type="dcterms:W3CDTF">2010-12-02T07:06:52Z</dcterms:modified>
</cp:coreProperties>
</file>