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68" r:id="rId3"/>
    <p:sldId id="367" r:id="rId4"/>
    <p:sldId id="292" r:id="rId5"/>
    <p:sldId id="336" r:id="rId6"/>
    <p:sldId id="359" r:id="rId7"/>
    <p:sldId id="346" r:id="rId8"/>
    <p:sldId id="337" r:id="rId9"/>
    <p:sldId id="320" r:id="rId10"/>
    <p:sldId id="349" r:id="rId11"/>
    <p:sldId id="326" r:id="rId12"/>
    <p:sldId id="352" r:id="rId13"/>
    <p:sldId id="369" r:id="rId14"/>
    <p:sldId id="345" r:id="rId15"/>
    <p:sldId id="357" r:id="rId16"/>
    <p:sldId id="37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80" r:id="rId26"/>
    <p:sldId id="381" r:id="rId27"/>
    <p:sldId id="354" r:id="rId28"/>
    <p:sldId id="356" r:id="rId29"/>
    <p:sldId id="344" r:id="rId30"/>
    <p:sldId id="378" r:id="rId31"/>
    <p:sldId id="366" r:id="rId32"/>
  </p:sldIdLst>
  <p:sldSz cx="9144000" cy="6858000" type="screen4x3"/>
  <p:notesSz cx="6731000" cy="985678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FEECA0"/>
    <a:srgbClr val="E7F1F5"/>
    <a:srgbClr val="8ABBD0"/>
    <a:srgbClr val="FF0066"/>
    <a:srgbClr val="008000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8642" autoAdjust="0"/>
  </p:normalViewPr>
  <p:slideViewPr>
    <p:cSldViewPr snapToGrid="0">
      <p:cViewPr>
        <p:scale>
          <a:sx n="100" d="100"/>
          <a:sy n="100" d="100"/>
        </p:scale>
        <p:origin x="-214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2070" y="-90"/>
      </p:cViewPr>
      <p:guideLst>
        <p:guide orient="horz" pos="3104"/>
        <p:guide pos="2120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fld id="{DA703D79-A400-4170-B9C6-A196167135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latin typeface="Times New Roman" pitchFamily="18" charset="0"/>
              </a:defRPr>
            </a:lvl1pPr>
          </a:lstStyle>
          <a:p>
            <a:pPr>
              <a:defRPr/>
            </a:pPr>
            <a:fld id="{EB6FEA30-C6FB-4763-B998-257D592898A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B11C9-BC02-4FB1-BC45-AF8866113B19}" type="slidenum">
              <a:rPr lang="fr-FR"/>
              <a:pPr/>
              <a:t>2</a:t>
            </a:fld>
            <a:endParaRPr lang="fr-FR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39775"/>
            <a:ext cx="4922838" cy="369411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0264"/>
            <a:ext cx="5384800" cy="4437265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 dirty="0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 dirty="0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5266-9483-44E4-801E-00D6068352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D2622-E837-4C6D-8552-98B75B4F0A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32613" y="58738"/>
            <a:ext cx="2211387" cy="65389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95275" y="58738"/>
            <a:ext cx="6484938" cy="65389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6755F-1ACE-49A8-A595-93738C1472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5188" y="58738"/>
            <a:ext cx="6972300" cy="8366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95275" y="981075"/>
            <a:ext cx="8848725" cy="5616575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C0966-6F2F-470A-9466-375FB4A495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E74CF-5E24-49D5-B29B-627F90962C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6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F178E-EB17-44B6-9F86-77F4CDA299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95275" y="981075"/>
            <a:ext cx="4348163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95838" y="981075"/>
            <a:ext cx="4348162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7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E3D0-DC88-4ADD-A7CB-D9584DC3C1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8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9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6EA0F-C2E1-4AC1-B5BE-AB3A903B58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4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5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18E73-EDF2-4541-8594-71B63C9F98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3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4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E4FE-1C9D-4599-BFEE-F5CFAE6132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7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E2B6-06E2-4707-A646-4DDFF9EBF4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sp>
        <p:nvSpPr>
          <p:cNvPr id="6" name="Rectangle 106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7" name="Rectangle 106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8CBBD-ACCA-4835-B16D-6A90AE93A3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981075"/>
            <a:ext cx="88487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7" name="Rectangle 1046"/>
          <p:cNvSpPr>
            <a:spLocks noGrp="1" noChangeArrowheads="1"/>
          </p:cNvSpPr>
          <p:nvPr>
            <p:ph type="title"/>
          </p:nvPr>
        </p:nvSpPr>
        <p:spPr bwMode="auto">
          <a:xfrm>
            <a:off x="865188" y="58738"/>
            <a:ext cx="69723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179" name="Rectangle 10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92238" y="6642100"/>
            <a:ext cx="6457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 b="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O. Napoly, EuCARD RF-Tech Worshop, PSI</a:t>
            </a:r>
            <a:endParaRPr lang="fr-FR" dirty="0"/>
          </a:p>
        </p:txBody>
      </p:sp>
      <p:sp>
        <p:nvSpPr>
          <p:cNvPr id="6181" name="Rectangle 10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2100"/>
            <a:ext cx="971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 b="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r>
              <a:rPr lang="fr-FR" smtClean="0"/>
              <a:t>2 December 2010</a:t>
            </a:r>
            <a:endParaRPr lang="fr-FR" dirty="0"/>
          </a:p>
        </p:txBody>
      </p:sp>
      <p:sp>
        <p:nvSpPr>
          <p:cNvPr id="6182" name="Rectangle 106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9825" y="6642100"/>
            <a:ext cx="384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F5F5F"/>
                </a:solidFill>
              </a:defRPr>
            </a:lvl1pPr>
          </a:lstStyle>
          <a:p>
            <a:pPr>
              <a:defRPr/>
            </a:pPr>
            <a:fld id="{D85EF862-0B8F-45F5-835F-2B6BD262D5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1063" descr="cea quadri"/>
          <p:cNvPicPr preferRelativeResize="0">
            <a:picLocks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6477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68" descr="xfel-logo"/>
          <p:cNvPicPr>
            <a:picLocks noChangeAspect="1" noChangeArrowheads="1"/>
          </p:cNvPicPr>
          <p:nvPr userDrawn="1"/>
        </p:nvPicPr>
        <p:blipFill>
          <a:blip r:embed="rId15" cstate="print"/>
          <a:srcRect t="13852"/>
          <a:stretch>
            <a:fillRect/>
          </a:stretch>
        </p:blipFill>
        <p:spPr bwMode="auto">
          <a:xfrm>
            <a:off x="8004175" y="0"/>
            <a:ext cx="11525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G_9479.jpg"/>
          <p:cNvPicPr>
            <a:picLocks noChangeAspect="1"/>
          </p:cNvPicPr>
          <p:nvPr/>
        </p:nvPicPr>
        <p:blipFill>
          <a:blip r:embed="rId2" cstate="print">
            <a:lum bright="38000" contrast="-32000"/>
          </a:blip>
          <a:stretch>
            <a:fillRect/>
          </a:stretch>
        </p:blipFill>
        <p:spPr>
          <a:xfrm>
            <a:off x="88900" y="622300"/>
            <a:ext cx="8953500" cy="5969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05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dirty="0" smtClean="0"/>
          </a:p>
        </p:txBody>
      </p:sp>
      <p:sp>
        <p:nvSpPr>
          <p:cNvPr id="205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  <a:endParaRPr lang="fr-FR" dirty="0" smtClean="0"/>
          </a:p>
        </p:txBody>
      </p:sp>
      <p:sp>
        <p:nvSpPr>
          <p:cNvPr id="205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B58391-F0A5-409A-9EC6-00D98B2DFE02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774700"/>
            <a:ext cx="7986713" cy="25908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DA8700"/>
                </a:solidFill>
              </a:rPr>
              <a:t>Status of  E-XFEL Module Assembly at </a:t>
            </a:r>
            <a:r>
              <a:rPr lang="en-US" sz="4400" b="1" dirty="0" err="1" smtClean="0">
                <a:solidFill>
                  <a:srgbClr val="DA8700"/>
                </a:solidFill>
              </a:rPr>
              <a:t>Saclay</a:t>
            </a:r>
            <a:endParaRPr lang="fr-FR" sz="4400" b="1" dirty="0" smtClean="0">
              <a:solidFill>
                <a:srgbClr val="DA8700"/>
              </a:solidFill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0475" y="5248275"/>
            <a:ext cx="7292975" cy="746125"/>
          </a:xfrm>
        </p:spPr>
        <p:txBody>
          <a:bodyPr/>
          <a:lstStyle/>
          <a:p>
            <a:pPr marL="190500"/>
            <a:r>
              <a:rPr lang="fr-FR" sz="2800" dirty="0" smtClean="0"/>
              <a:t>O. </a:t>
            </a:r>
            <a:r>
              <a:rPr lang="fr-FR" sz="2800" dirty="0" err="1" smtClean="0"/>
              <a:t>Napoly</a:t>
            </a:r>
            <a:r>
              <a:rPr lang="fr-FR" sz="2800" dirty="0" smtClean="0"/>
              <a:t>, CEA-Saclay, IRFU/SACM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dirty="0" err="1" smtClean="0">
                <a:solidFill>
                  <a:srgbClr val="DA8700"/>
                </a:solidFill>
              </a:rPr>
              <a:t>Assembly</a:t>
            </a:r>
            <a:r>
              <a:rPr lang="fr-FR" b="1" dirty="0" smtClean="0">
                <a:solidFill>
                  <a:srgbClr val="DA8700"/>
                </a:solidFill>
              </a:rPr>
              <a:t> Hall : </a:t>
            </a:r>
            <a:r>
              <a:rPr lang="fr-FR" b="1" dirty="0" err="1" smtClean="0">
                <a:solidFill>
                  <a:srgbClr val="DA8700"/>
                </a:solidFill>
              </a:rPr>
              <a:t>Workstations</a:t>
            </a:r>
            <a:endParaRPr lang="fr-FR" b="1" dirty="0">
              <a:solidFill>
                <a:srgbClr val="DA87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408"/>
          <a:stretch>
            <a:fillRect/>
          </a:stretch>
        </p:blipFill>
        <p:spPr bwMode="auto">
          <a:xfrm>
            <a:off x="0" y="622300"/>
            <a:ext cx="91440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896100" y="1701800"/>
            <a:ext cx="94929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AL-WS1+2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58800" y="33020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CO-WS1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16100" y="3302000"/>
            <a:ext cx="8002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CO-WS2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087667" y="914400"/>
            <a:ext cx="97494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 smtClean="0"/>
              <a:t>RO-WS1+2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13300" y="2997199"/>
            <a:ext cx="393700" cy="360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44600" y="4013200"/>
            <a:ext cx="79060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CA-WS1</a:t>
            </a:r>
            <a:endParaRPr lang="fr-FR" dirty="0"/>
          </a:p>
        </p:txBody>
      </p:sp>
      <p:pic>
        <p:nvPicPr>
          <p:cNvPr id="10" name="Picture 16" descr="POS-218 olivier"/>
          <p:cNvPicPr>
            <a:picLocks noChangeAspect="1" noChangeArrowheads="1"/>
          </p:cNvPicPr>
          <p:nvPr/>
        </p:nvPicPr>
        <p:blipFill>
          <a:blip r:embed="rId3" cstate="print"/>
          <a:srcRect l="56220" t="45283" r="36808" b="38402"/>
          <a:stretch>
            <a:fillRect/>
          </a:stretch>
        </p:blipFill>
        <p:spPr bwMode="auto">
          <a:xfrm>
            <a:off x="4241800" y="4610100"/>
            <a:ext cx="11684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435600" y="4622800"/>
            <a:ext cx="95731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SH-WS1+2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340100" y="1892300"/>
            <a:ext cx="6383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Ware</a:t>
            </a:r>
            <a:endParaRPr lang="fr-FR" dirty="0" smtClean="0"/>
          </a:p>
          <a:p>
            <a:pPr algn="ctr"/>
            <a:r>
              <a:rPr lang="fr-FR" dirty="0" smtClean="0"/>
              <a:t>house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8195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819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C861B4-8852-4760-B6BB-C1C12A229AC2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0" y="25400"/>
            <a:ext cx="7151688" cy="552450"/>
          </a:xfrm>
        </p:spPr>
        <p:txBody>
          <a:bodyPr/>
          <a:lstStyle/>
          <a:p>
            <a:pPr algn="ctr"/>
            <a:r>
              <a:rPr lang="fr-FR" b="1" smtClean="0">
                <a:solidFill>
                  <a:srgbClr val="DA8700"/>
                </a:solidFill>
              </a:rPr>
              <a:t>Organisation of Work Stations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5700" y="625475"/>
            <a:ext cx="7813675" cy="5842000"/>
          </a:xfrm>
        </p:spPr>
        <p:txBody>
          <a:bodyPr/>
          <a:lstStyle/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Clean Room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Cold Coupler Area</a:t>
            </a:r>
            <a:r>
              <a:rPr lang="en-US" dirty="0" smtClean="0"/>
              <a:t> (IS04-CC-WS1)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Cold coupler assembly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Clean Room String Assembly Area</a:t>
            </a:r>
            <a:r>
              <a:rPr lang="en-US" dirty="0" smtClean="0"/>
              <a:t> (ISO4-SA-WS1, ISO4-SA-WS2)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Roll-out Area</a:t>
            </a:r>
            <a:r>
              <a:rPr lang="en-US" dirty="0" smtClean="0"/>
              <a:t> (RO-WS1, RO-WS2)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HOM adjustment, magnetic shielding, tuners,…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2Ph-tube welding, cold-mass/string connection 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Alignment Area</a:t>
            </a:r>
            <a:r>
              <a:rPr lang="en-US" dirty="0" smtClean="0"/>
              <a:t> (AL-WS1, AL-WS2)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Cavity and </a:t>
            </a:r>
            <a:r>
              <a:rPr lang="en-US" dirty="0" err="1" smtClean="0"/>
              <a:t>quadrupole</a:t>
            </a:r>
            <a:r>
              <a:rPr lang="en-US" dirty="0" smtClean="0"/>
              <a:t> fine alignment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Coupler shields and braids, tuner electric tests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Cantilever Area</a:t>
            </a:r>
            <a:r>
              <a:rPr lang="en-US" dirty="0" smtClean="0"/>
              <a:t> (CA-WS1)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Welding of 4K and 70 K shields, super insulation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Insertion into vacuum vessel and string alignment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Coupler Area</a:t>
            </a:r>
            <a:r>
              <a:rPr lang="en-US" dirty="0" smtClean="0"/>
              <a:t> (CO-WS1, CO-WS2)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Warm couplers + coupler pumping line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Quad current leads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Shipment Area</a:t>
            </a:r>
            <a:r>
              <a:rPr lang="en-US" dirty="0" smtClean="0"/>
              <a:t> (SH-WS1, SH-WS2) 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Instrumentation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Control operations (electrical, RF), “acceptance test”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dirty="0" smtClean="0"/>
              <a:t>End-caps closing, N-insulation, loading.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18435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1843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C51DE5-3AC5-4B7C-9365-40B785717AF3}" type="slidenum">
              <a:rPr lang="fr-FR" smtClean="0"/>
              <a:pPr/>
              <a:t>12</a:t>
            </a:fld>
            <a:endParaRPr lang="fr-FR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l="311" t="13637"/>
          <a:stretch>
            <a:fillRect/>
          </a:stretch>
        </p:blipFill>
        <p:spPr bwMode="auto">
          <a:xfrm>
            <a:off x="565150" y="1336675"/>
            <a:ext cx="8440738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Oval 3"/>
          <p:cNvSpPr>
            <a:spLocks noChangeArrowheads="1"/>
          </p:cNvSpPr>
          <p:nvPr/>
        </p:nvSpPr>
        <p:spPr bwMode="auto">
          <a:xfrm>
            <a:off x="7600950" y="2952750"/>
            <a:ext cx="1435100" cy="1511300"/>
          </a:xfrm>
          <a:prstGeom prst="ellipse">
            <a:avLst/>
          </a:prstGeom>
          <a:solidFill>
            <a:srgbClr val="FFFF00">
              <a:alpha val="50195"/>
            </a:srgb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8439" name="AutoShape 4"/>
          <p:cNvSpPr>
            <a:spLocks/>
          </p:cNvSpPr>
          <p:nvPr/>
        </p:nvSpPr>
        <p:spPr bwMode="auto">
          <a:xfrm>
            <a:off x="6299200" y="4960938"/>
            <a:ext cx="1800225" cy="841375"/>
          </a:xfrm>
          <a:prstGeom prst="borderCallout2">
            <a:avLst>
              <a:gd name="adj1" fmla="val 13583"/>
              <a:gd name="adj2" fmla="val 100704"/>
              <a:gd name="adj3" fmla="val 13583"/>
              <a:gd name="adj4" fmla="val 117546"/>
              <a:gd name="adj5" fmla="val -72264"/>
              <a:gd name="adj6" fmla="val 130866"/>
            </a:avLst>
          </a:prstGeom>
          <a:solidFill>
            <a:srgbClr val="FFFF00">
              <a:alpha val="50195"/>
            </a:srgb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dirty="0" smtClean="0"/>
              <a:t>ISO4-CC-WS1</a:t>
            </a:r>
          </a:p>
          <a:p>
            <a:pPr algn="ctr"/>
            <a:r>
              <a:rPr lang="en-GB" sz="1400" dirty="0" smtClean="0"/>
              <a:t>Coupler </a:t>
            </a:r>
            <a:r>
              <a:rPr lang="en-GB" sz="1400" dirty="0"/>
              <a:t>cold part assembly </a:t>
            </a:r>
          </a:p>
          <a:p>
            <a:pPr algn="ctr"/>
            <a:r>
              <a:rPr lang="en-GB" sz="1400" dirty="0"/>
              <a:t>(8 cavities / week)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56163" y="599897"/>
            <a:ext cx="3983041" cy="2200449"/>
            <a:chOff x="3312" y="528"/>
            <a:chExt cx="2718" cy="1488"/>
          </a:xfrm>
        </p:grpSpPr>
        <p:sp>
          <p:nvSpPr>
            <p:cNvPr id="18455" name="Oval 6"/>
            <p:cNvSpPr>
              <a:spLocks noChangeArrowheads="1"/>
            </p:cNvSpPr>
            <p:nvPr/>
          </p:nvSpPr>
          <p:spPr bwMode="auto">
            <a:xfrm>
              <a:off x="3312" y="1440"/>
              <a:ext cx="2544" cy="576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18456" name="AutoShape 7"/>
            <p:cNvSpPr>
              <a:spLocks/>
            </p:cNvSpPr>
            <p:nvPr/>
          </p:nvSpPr>
          <p:spPr bwMode="auto">
            <a:xfrm>
              <a:off x="4600" y="528"/>
              <a:ext cx="1430" cy="616"/>
            </a:xfrm>
            <a:prstGeom prst="borderCallout2">
              <a:avLst>
                <a:gd name="adj1" fmla="val 18750"/>
                <a:gd name="adj2" fmla="val 1639"/>
                <a:gd name="adj3" fmla="val 18750"/>
                <a:gd name="adj4" fmla="val -18426"/>
                <a:gd name="adj5" fmla="val 189482"/>
                <a:gd name="adj6" fmla="val -21476"/>
              </a:avLst>
            </a:prstGeom>
            <a:solidFill>
              <a:srgbClr val="FFFF00">
                <a:alpha val="50195"/>
              </a:srgbClr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dirty="0" smtClean="0"/>
                <a:t>ISO4-SA-WS1</a:t>
              </a:r>
            </a:p>
            <a:p>
              <a:pPr algn="ctr"/>
              <a:r>
                <a:rPr lang="en-GB" sz="1400" dirty="0" smtClean="0"/>
                <a:t>Cavity </a:t>
              </a:r>
              <a:r>
                <a:rPr lang="en-GB" sz="1400" dirty="0"/>
                <a:t>string assembly</a:t>
              </a:r>
            </a:p>
            <a:p>
              <a:pPr algn="ctr"/>
              <a:r>
                <a:rPr lang="en-GB" sz="1400" dirty="0"/>
                <a:t>(1 string / week)</a:t>
              </a:r>
            </a:p>
          </p:txBody>
        </p:sp>
      </p:grpSp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6632575" y="4232275"/>
            <a:ext cx="603250" cy="5334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18444" name="AutoShape 11"/>
          <p:cNvSpPr>
            <a:spLocks/>
          </p:cNvSpPr>
          <p:nvPr/>
        </p:nvSpPr>
        <p:spPr bwMode="auto">
          <a:xfrm>
            <a:off x="4986338" y="4602163"/>
            <a:ext cx="1241425" cy="379412"/>
          </a:xfrm>
          <a:prstGeom prst="borderCallout2">
            <a:avLst>
              <a:gd name="adj1" fmla="val 30125"/>
              <a:gd name="adj2" fmla="val 106139"/>
              <a:gd name="adj3" fmla="val 30125"/>
              <a:gd name="adj4" fmla="val 106139"/>
              <a:gd name="adj5" fmla="val 30963"/>
              <a:gd name="adj6" fmla="val 136829"/>
            </a:avLst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 dirty="0"/>
              <a:t>Cavity washer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198563" y="620713"/>
            <a:ext cx="4711700" cy="1401762"/>
            <a:chOff x="720" y="605"/>
            <a:chExt cx="3216" cy="883"/>
          </a:xfrm>
        </p:grpSpPr>
        <p:sp>
          <p:nvSpPr>
            <p:cNvPr id="18453" name="Oval 13"/>
            <p:cNvSpPr>
              <a:spLocks noChangeArrowheads="1"/>
            </p:cNvSpPr>
            <p:nvPr/>
          </p:nvSpPr>
          <p:spPr bwMode="auto">
            <a:xfrm>
              <a:off x="720" y="1200"/>
              <a:ext cx="2112" cy="288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8454" name="AutoShape 14"/>
            <p:cNvSpPr>
              <a:spLocks/>
            </p:cNvSpPr>
            <p:nvPr/>
          </p:nvSpPr>
          <p:spPr bwMode="auto">
            <a:xfrm>
              <a:off x="2517" y="605"/>
              <a:ext cx="1419" cy="384"/>
            </a:xfrm>
            <a:prstGeom prst="borderCallout2">
              <a:avLst>
                <a:gd name="adj1" fmla="val 18750"/>
                <a:gd name="adj2" fmla="val -3384"/>
                <a:gd name="adj3" fmla="val 18750"/>
                <a:gd name="adj4" fmla="val -16069"/>
                <a:gd name="adj5" fmla="val 159116"/>
                <a:gd name="adj6" fmla="val -29176"/>
              </a:avLst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/>
                <a:t>Unpacking / packing and cleaning pieces</a:t>
              </a:r>
            </a:p>
          </p:txBody>
        </p:sp>
      </p:grp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4503738" y="3357563"/>
            <a:ext cx="2251075" cy="4572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8447" name="AutoShape 16"/>
          <p:cNvSpPr>
            <a:spLocks/>
          </p:cNvSpPr>
          <p:nvPr/>
        </p:nvSpPr>
        <p:spPr bwMode="auto">
          <a:xfrm>
            <a:off x="3119438" y="3860800"/>
            <a:ext cx="1158875" cy="368300"/>
          </a:xfrm>
          <a:prstGeom prst="borderCallout2">
            <a:avLst>
              <a:gd name="adj1" fmla="val 31032"/>
              <a:gd name="adj2" fmla="val 106574"/>
              <a:gd name="adj3" fmla="val 31032"/>
              <a:gd name="adj4" fmla="val 132056"/>
              <a:gd name="adj5" fmla="val -41380"/>
              <a:gd name="adj6" fmla="val 158630"/>
            </a:avLst>
          </a:prstGeom>
          <a:solidFill>
            <a:schemeClr val="accent1">
              <a:alpha val="50195"/>
            </a:schemeClr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400"/>
              <a:t>Cavity storage</a:t>
            </a:r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4859338" y="2493596"/>
            <a:ext cx="3816350" cy="73574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400" dirty="0" smtClean="0"/>
              <a:t>ISO4-SA-WS2</a:t>
            </a:r>
          </a:p>
          <a:p>
            <a:pPr algn="ctr"/>
            <a:r>
              <a:rPr lang="en-GB" sz="1400" dirty="0" smtClean="0"/>
              <a:t>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week </a:t>
            </a:r>
            <a:r>
              <a:rPr lang="en-GB" sz="1400" dirty="0"/>
              <a:t>string assembly</a:t>
            </a:r>
          </a:p>
        </p:txBody>
      </p:sp>
      <p:sp>
        <p:nvSpPr>
          <p:cNvPr id="18449" name="Rectangle 18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6769100" cy="396875"/>
          </a:xfrm>
          <a:noFill/>
        </p:spPr>
        <p:txBody>
          <a:bodyPr/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Clean Room : Work Stations</a:t>
            </a:r>
          </a:p>
        </p:txBody>
      </p:sp>
      <p:pic>
        <p:nvPicPr>
          <p:cNvPr id="18451" name="Picture 20"/>
          <p:cNvPicPr>
            <a:picLocks noChangeAspect="1" noChangeArrowheads="1"/>
          </p:cNvPicPr>
          <p:nvPr/>
        </p:nvPicPr>
        <p:blipFill>
          <a:blip r:embed="rId3" cstate="print"/>
          <a:srcRect l="65741" t="54283" b="11429"/>
          <a:stretch>
            <a:fillRect/>
          </a:stretch>
        </p:blipFill>
        <p:spPr bwMode="auto">
          <a:xfrm rot="-5400000">
            <a:off x="4678363" y="4818063"/>
            <a:ext cx="1195387" cy="172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52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365625"/>
            <a:ext cx="141922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Industrialisation of XFEL Cryomodule Assembly</a:t>
            </a:r>
            <a:endParaRPr lang="fr-FR" smtClean="0"/>
          </a:p>
        </p:txBody>
      </p:sp>
      <p:sp>
        <p:nvSpPr>
          <p:cNvPr id="9219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30 November2010</a:t>
            </a:r>
          </a:p>
        </p:txBody>
      </p:sp>
      <p:sp>
        <p:nvSpPr>
          <p:cNvPr id="92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992A10-A16C-4F10-9641-01663128F90C}" type="slidenum">
              <a:rPr lang="fr-FR" smtClean="0"/>
              <a:pPr/>
              <a:t>13</a:t>
            </a:fld>
            <a:endParaRPr lang="fr-FR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000" y="763588"/>
            <a:ext cx="8856000" cy="2692400"/>
            <a:chOff x="89" y="2001"/>
            <a:chExt cx="5671" cy="169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89" y="2001"/>
              <a:ext cx="5671" cy="1696"/>
              <a:chOff x="0" y="2317"/>
              <a:chExt cx="5760" cy="1578"/>
            </a:xfrm>
          </p:grpSpPr>
          <p:pic>
            <p:nvPicPr>
              <p:cNvPr id="923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7891"/>
              <a:stretch>
                <a:fillRect/>
              </a:stretch>
            </p:blipFill>
            <p:spPr bwMode="auto">
              <a:xfrm>
                <a:off x="0" y="2317"/>
                <a:ext cx="5760" cy="1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32" name="Rectangle 5"/>
              <p:cNvSpPr>
                <a:spLocks noChangeArrowheads="1"/>
              </p:cNvSpPr>
              <p:nvPr/>
            </p:nvSpPr>
            <p:spPr bwMode="auto">
              <a:xfrm>
                <a:off x="2575" y="3664"/>
                <a:ext cx="1361" cy="20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224" name="Rectangle 6"/>
            <p:cNvSpPr>
              <a:spLocks noChangeArrowheads="1"/>
            </p:cNvSpPr>
            <p:nvPr/>
          </p:nvSpPr>
          <p:spPr bwMode="auto">
            <a:xfrm>
              <a:off x="177" y="2126"/>
              <a:ext cx="1064" cy="978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A7C1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 sz="1600"/>
            </a:p>
            <a:p>
              <a:pPr algn="ctr"/>
              <a:r>
                <a:rPr lang="en-US" sz="1800"/>
                <a:t>ISO 7 </a:t>
              </a:r>
            </a:p>
            <a:p>
              <a:pPr algn="ctr"/>
              <a:r>
                <a:rPr lang="en-US" sz="1800"/>
                <a:t>(class 10 000)</a:t>
              </a:r>
            </a:p>
            <a:p>
              <a:pPr algn="ctr"/>
              <a:r>
                <a:rPr lang="en-US" sz="1600"/>
                <a:t>28 m</a:t>
              </a:r>
              <a:r>
                <a:rPr lang="en-US" sz="1600" baseline="30000"/>
                <a:t>2</a:t>
              </a:r>
              <a:endParaRPr lang="en-US" sz="1800"/>
            </a:p>
            <a:p>
              <a:pPr algn="ctr"/>
              <a:r>
                <a:rPr lang="en-US" sz="1600" b="0"/>
                <a:t>5.92 m x 4.72 m</a:t>
              </a:r>
            </a:p>
            <a:p>
              <a:pPr algn="ctr"/>
              <a:endParaRPr lang="en-GB" sz="1600" baseline="30000"/>
            </a:p>
          </p:txBody>
        </p:sp>
        <p:sp>
          <p:nvSpPr>
            <p:cNvPr id="9225" name="Rectangle 7"/>
            <p:cNvSpPr>
              <a:spLocks noChangeArrowheads="1"/>
            </p:cNvSpPr>
            <p:nvPr/>
          </p:nvSpPr>
          <p:spPr bwMode="auto">
            <a:xfrm>
              <a:off x="1241" y="2108"/>
              <a:ext cx="1373" cy="997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A7C1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 sz="1600" dirty="0"/>
            </a:p>
            <a:p>
              <a:pPr algn="ctr"/>
              <a:r>
                <a:rPr lang="en-US" sz="1800" dirty="0"/>
                <a:t>ISO 5 </a:t>
              </a:r>
            </a:p>
            <a:p>
              <a:pPr algn="ctr"/>
              <a:r>
                <a:rPr lang="en-US" sz="1800" dirty="0"/>
                <a:t>(class 100)</a:t>
              </a:r>
            </a:p>
            <a:p>
              <a:pPr algn="ctr"/>
              <a:r>
                <a:rPr lang="en-US" sz="1800" dirty="0"/>
                <a:t>38 m</a:t>
              </a:r>
              <a:r>
                <a:rPr lang="en-US" sz="1800" baseline="30000" dirty="0"/>
                <a:t>2</a:t>
              </a:r>
              <a:endParaRPr lang="en-US" sz="1800" dirty="0"/>
            </a:p>
            <a:p>
              <a:pPr algn="ctr"/>
              <a:r>
                <a:rPr lang="en-US" sz="1600" b="0" dirty="0"/>
                <a:t>7.72 m x 4.72 m</a:t>
              </a:r>
              <a:endParaRPr lang="en-US" sz="1600" b="0" baseline="30000" dirty="0"/>
            </a:p>
            <a:p>
              <a:pPr algn="ctr"/>
              <a:endParaRPr lang="en-GB" sz="1600" b="0" baseline="30000" dirty="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614" y="2100"/>
              <a:ext cx="2747" cy="1548"/>
              <a:chOff x="2832" y="2100"/>
              <a:chExt cx="2976" cy="1548"/>
            </a:xfrm>
          </p:grpSpPr>
          <p:sp>
            <p:nvSpPr>
              <p:cNvPr id="9229" name="Rectangle 9"/>
              <p:cNvSpPr>
                <a:spLocks noChangeArrowheads="1"/>
              </p:cNvSpPr>
              <p:nvPr/>
            </p:nvSpPr>
            <p:spPr bwMode="auto">
              <a:xfrm>
                <a:off x="2832" y="2100"/>
                <a:ext cx="2976" cy="1325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A7C1DD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:endParaRPr lang="en-US" sz="1600" dirty="0"/>
              </a:p>
              <a:p>
                <a:pPr algn="ctr">
                  <a:spcBef>
                    <a:spcPct val="20000"/>
                  </a:spcBef>
                </a:pPr>
                <a:r>
                  <a:rPr lang="en-US" sz="1800" dirty="0"/>
                  <a:t>ISO4 (Class 10) 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en-US" sz="2000" dirty="0"/>
                  <a:t>112 m²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en-US" sz="1600" b="0" dirty="0"/>
                  <a:t>7.8 m x </a:t>
                </a:r>
                <a:r>
                  <a:rPr lang="en-US" sz="1600" b="0" dirty="0" smtClean="0"/>
                  <a:t>(6.6+7.8) </a:t>
                </a:r>
                <a:r>
                  <a:rPr lang="en-US" sz="1600" b="0" dirty="0"/>
                  <a:t>m</a:t>
                </a:r>
                <a:r>
                  <a:rPr lang="en-US" sz="1800" baseline="30000" dirty="0"/>
                  <a:t> </a:t>
                </a:r>
              </a:p>
              <a:p>
                <a:pPr algn="ctr">
                  <a:spcBef>
                    <a:spcPct val="20000"/>
                  </a:spcBef>
                </a:pPr>
                <a:endParaRPr lang="en-US" sz="1800" baseline="30000" dirty="0"/>
              </a:p>
              <a:p>
                <a:pPr algn="ctr">
                  <a:spcBef>
                    <a:spcPct val="20000"/>
                  </a:spcBef>
                </a:pPr>
                <a:endParaRPr lang="en-US" sz="1800" baseline="30000" dirty="0"/>
              </a:p>
              <a:p>
                <a:pPr algn="ctr">
                  <a:spcBef>
                    <a:spcPct val="20000"/>
                  </a:spcBef>
                </a:pPr>
                <a:endParaRPr lang="en-GB" sz="1800" b="0" dirty="0"/>
              </a:p>
            </p:txBody>
          </p:sp>
          <p:sp>
            <p:nvSpPr>
              <p:cNvPr id="9230" name="Rectangle 10"/>
              <p:cNvSpPr>
                <a:spLocks noChangeArrowheads="1"/>
              </p:cNvSpPr>
              <p:nvPr/>
            </p:nvSpPr>
            <p:spPr bwMode="auto">
              <a:xfrm>
                <a:off x="4320" y="3408"/>
                <a:ext cx="1488" cy="240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A7C1DD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>
              <a:off x="2614" y="3024"/>
              <a:ext cx="27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3701" y="3024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800" b="0"/>
                <a:t>15.6 m</a:t>
              </a:r>
            </a:p>
          </p:txBody>
        </p:sp>
      </p:grpSp>
      <p:sp>
        <p:nvSpPr>
          <p:cNvPr id="9222" name="Rectangle 13"/>
          <p:cNvSpPr>
            <a:spLocks noGrp="1" noChangeArrowheads="1"/>
          </p:cNvSpPr>
          <p:nvPr>
            <p:ph type="title"/>
          </p:nvPr>
        </p:nvSpPr>
        <p:spPr>
          <a:xfrm>
            <a:off x="1116013" y="44450"/>
            <a:ext cx="6840537" cy="504825"/>
          </a:xfrm>
          <a:noFill/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Clean Room Layout</a:t>
            </a:r>
          </a:p>
        </p:txBody>
      </p:sp>
      <p:pic>
        <p:nvPicPr>
          <p:cNvPr id="19" name="Picture 3" descr="D:\DESY Home\My Documents\conferences\SRF_2009\DESY CR tools in ISO4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2" y="3084512"/>
            <a:ext cx="4631377" cy="347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\\Minxlweise2\d$\DESY Home\My Documents\conferences\linac 2010\talk\P100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113" y="3457575"/>
            <a:ext cx="2224087" cy="29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82396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dirty="0" smtClean="0"/>
          </a:p>
        </p:txBody>
      </p:sp>
      <p:sp>
        <p:nvSpPr>
          <p:cNvPr id="1126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  <a:endParaRPr lang="fr-FR" dirty="0" smtClean="0"/>
          </a:p>
        </p:txBody>
      </p:sp>
      <p:sp>
        <p:nvSpPr>
          <p:cNvPr id="1126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CC67C6-97C3-4DDA-86EA-8A8B28A0F44B}" type="slidenum">
              <a:rPr lang="fr-FR" smtClean="0"/>
              <a:pPr/>
              <a:t>14</a:t>
            </a:fld>
            <a:endParaRPr lang="fr-FR" dirty="0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6769100" cy="396875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Clean Room constructed </a:t>
            </a:r>
            <a:r>
              <a:rPr lang="en-GB" b="1" dirty="0" smtClean="0">
                <a:solidFill>
                  <a:srgbClr val="DA8700"/>
                </a:solidFill>
              </a:rPr>
              <a:t>(Sept’09)</a:t>
            </a:r>
            <a:endParaRPr lang="en-GB" b="1" dirty="0" smtClean="0">
              <a:solidFill>
                <a:srgbClr val="DA8700"/>
              </a:solidFill>
            </a:endParaRPr>
          </a:p>
        </p:txBody>
      </p:sp>
      <p:pic>
        <p:nvPicPr>
          <p:cNvPr id="11270" name="Image 9" descr="CEA CR ISO4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367030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Image 10" descr="CEA CR ISO4 0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100" y="369887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Image 9" descr="SB 124 0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758825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Image 10" descr="SB 124 0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0438" y="76200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type="title"/>
          </p:nvPr>
        </p:nvSpPr>
        <p:spPr>
          <a:xfrm>
            <a:off x="865188" y="58738"/>
            <a:ext cx="6972300" cy="595312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Big Tools Fabrication</a:t>
            </a:r>
          </a:p>
        </p:txBody>
      </p:sp>
      <p:sp>
        <p:nvSpPr>
          <p:cNvPr id="30" name="ZoneTexte 29"/>
          <p:cNvSpPr txBox="1"/>
          <p:nvPr/>
        </p:nvSpPr>
        <p:spPr>
          <a:xfrm flipH="1">
            <a:off x="622300" y="4419600"/>
            <a:ext cx="824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«INFN-DESY» </a:t>
            </a:r>
            <a:r>
              <a:rPr lang="fr-FR" sz="2000" dirty="0" smtClean="0">
                <a:solidFill>
                  <a:schemeClr val="tx2"/>
                </a:solidFill>
              </a:rPr>
              <a:t>Cantilever system and </a:t>
            </a:r>
            <a:r>
              <a:rPr lang="fr-FR" sz="2000" dirty="0" smtClean="0">
                <a:solidFill>
                  <a:schemeClr val="tx2"/>
                </a:solidFill>
              </a:rPr>
              <a:t>«FNAL» </a:t>
            </a:r>
            <a:r>
              <a:rPr lang="fr-FR" sz="2000" dirty="0" err="1" smtClean="0">
                <a:solidFill>
                  <a:schemeClr val="tx2"/>
                </a:solidFill>
              </a:rPr>
              <a:t>transfer</a:t>
            </a:r>
            <a:r>
              <a:rPr lang="fr-FR" sz="2000" dirty="0" smtClean="0">
                <a:solidFill>
                  <a:schemeClr val="tx2"/>
                </a:solidFill>
              </a:rPr>
              <a:t> frame </a:t>
            </a:r>
          </a:p>
          <a:p>
            <a:pPr algn="ctr"/>
            <a:r>
              <a:rPr lang="fr-FR" sz="2000" dirty="0" err="1" smtClean="0">
                <a:solidFill>
                  <a:schemeClr val="tx2"/>
                </a:solidFill>
              </a:rPr>
              <a:t>with</a:t>
            </a:r>
            <a:r>
              <a:rPr lang="fr-FR" sz="2000" dirty="0" smtClean="0">
                <a:solidFill>
                  <a:schemeClr val="tx2"/>
                </a:solidFill>
              </a:rPr>
              <a:t> M8* (no string),  May 2010              </a:t>
            </a:r>
            <a:r>
              <a:rPr lang="fr-FR" sz="2000" dirty="0" err="1" smtClean="0">
                <a:solidFill>
                  <a:schemeClr val="tx2"/>
                </a:solidFill>
              </a:rPr>
              <a:t>with</a:t>
            </a:r>
            <a:r>
              <a:rPr lang="fr-FR" sz="2000" dirty="0" smtClean="0">
                <a:solidFill>
                  <a:schemeClr val="tx2"/>
                </a:solidFill>
              </a:rPr>
              <a:t> PXFEL2, </a:t>
            </a:r>
            <a:r>
              <a:rPr lang="fr-FR" sz="2000" dirty="0" err="1" smtClean="0">
                <a:solidFill>
                  <a:schemeClr val="tx2"/>
                </a:solidFill>
              </a:rPr>
              <a:t>October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smtClean="0">
                <a:solidFill>
                  <a:schemeClr val="tx2"/>
                </a:solidFill>
              </a:rPr>
              <a:t>2010</a:t>
            </a:r>
          </a:p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(</a:t>
            </a:r>
            <a:r>
              <a:rPr lang="fr-FR" sz="2000" dirty="0" err="1" smtClean="0">
                <a:solidFill>
                  <a:schemeClr val="tx2"/>
                </a:solidFill>
              </a:rPr>
              <a:t>left</a:t>
            </a:r>
            <a:r>
              <a:rPr lang="fr-FR" sz="2000" dirty="0" smtClean="0">
                <a:solidFill>
                  <a:schemeClr val="tx2"/>
                </a:solidFill>
              </a:rPr>
              <a:t>)                                                      (right)          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 December 2010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EuCARD RF-Tech Worshop, PSI</a:t>
            </a:r>
            <a:endParaRPr lang="fr-FR"/>
          </a:p>
        </p:txBody>
      </p:sp>
      <p:pic>
        <p:nvPicPr>
          <p:cNvPr id="12" name="Picture 2" descr="G:\IPAC 10\IMG_9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130301"/>
            <a:ext cx="4644001" cy="3096000"/>
          </a:xfrm>
          <a:prstGeom prst="rect">
            <a:avLst/>
          </a:prstGeom>
          <a:noFill/>
        </p:spPr>
      </p:pic>
      <p:pic>
        <p:nvPicPr>
          <p:cNvPr id="8" name="Image 7" descr="2010 09 23 matelas dr superiso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301" y="1155700"/>
            <a:ext cx="4128000" cy="3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type="title"/>
          </p:nvPr>
        </p:nvSpPr>
        <p:spPr>
          <a:xfrm>
            <a:off x="865188" y="58738"/>
            <a:ext cx="6972300" cy="595312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Big Tools Fabrication</a:t>
            </a:r>
          </a:p>
        </p:txBody>
      </p:sp>
      <p:sp>
        <p:nvSpPr>
          <p:cNvPr id="31" name="ZoneTexte 30"/>
          <p:cNvSpPr txBox="1"/>
          <p:nvPr/>
        </p:nvSpPr>
        <p:spPr>
          <a:xfrm flipH="1">
            <a:off x="0" y="3860800"/>
            <a:ext cx="890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tx2"/>
                </a:solidFill>
              </a:rPr>
              <a:t>«CEA» </a:t>
            </a:r>
            <a:r>
              <a:rPr lang="fr-FR" sz="2000" dirty="0" err="1" smtClean="0">
                <a:solidFill>
                  <a:schemeClr val="tx2"/>
                </a:solidFill>
              </a:rPr>
              <a:t>transfer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carriage</a:t>
            </a:r>
            <a:r>
              <a:rPr lang="fr-FR" sz="2000" dirty="0" smtClean="0">
                <a:solidFill>
                  <a:schemeClr val="tx2"/>
                </a:solidFill>
              </a:rPr>
              <a:t>                      «INFN-DESY» </a:t>
            </a:r>
            <a:r>
              <a:rPr lang="fr-FR" sz="2000" dirty="0" err="1" smtClean="0">
                <a:solidFill>
                  <a:schemeClr val="tx2"/>
                </a:solidFill>
              </a:rPr>
              <a:t>red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girder</a:t>
            </a:r>
            <a:endParaRPr lang="fr-FR" sz="2000" dirty="0" smtClean="0">
              <a:solidFill>
                <a:schemeClr val="tx2"/>
              </a:solidFill>
            </a:endParaRPr>
          </a:p>
          <a:p>
            <a:pPr algn="ctr"/>
            <a:r>
              <a:rPr lang="fr-FR" sz="2000" dirty="0" err="1" smtClean="0">
                <a:solidFill>
                  <a:schemeClr val="tx2"/>
                </a:solidFill>
              </a:rPr>
              <a:t>with</a:t>
            </a:r>
            <a:r>
              <a:rPr lang="fr-FR" sz="2000" dirty="0" smtClean="0">
                <a:solidFill>
                  <a:schemeClr val="tx2"/>
                </a:solidFill>
              </a:rPr>
              <a:t> PXFEL2 cold mass and </a:t>
            </a:r>
            <a:r>
              <a:rPr lang="fr-FR" sz="2000" dirty="0" err="1" smtClean="0">
                <a:solidFill>
                  <a:schemeClr val="tx2"/>
                </a:solidFill>
              </a:rPr>
              <a:t>cavity</a:t>
            </a:r>
            <a:r>
              <a:rPr lang="fr-FR" sz="2000" dirty="0" smtClean="0">
                <a:solidFill>
                  <a:schemeClr val="tx2"/>
                </a:solidFill>
              </a:rPr>
              <a:t> string (</a:t>
            </a:r>
            <a:r>
              <a:rPr lang="fr-FR" sz="2000" dirty="0" err="1" smtClean="0">
                <a:solidFill>
                  <a:schemeClr val="tx2"/>
                </a:solidFill>
              </a:rPr>
              <a:t>october</a:t>
            </a:r>
            <a:r>
              <a:rPr lang="fr-FR" sz="2000" dirty="0" smtClean="0">
                <a:solidFill>
                  <a:schemeClr val="tx2"/>
                </a:solidFill>
              </a:rPr>
              <a:t> 2010)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68300" y="47371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b="0" dirty="0" smtClean="0"/>
              <a:t> First </a:t>
            </a:r>
            <a:r>
              <a:rPr lang="en-GB" sz="2400" b="0" dirty="0" smtClean="0"/>
              <a:t>girder </a:t>
            </a:r>
            <a:r>
              <a:rPr lang="en-GB" sz="2400" b="0" dirty="0" smtClean="0"/>
              <a:t>(out of 3 units) + 4 sets of pillars + </a:t>
            </a:r>
            <a:r>
              <a:rPr lang="en-GB" sz="2400" b="0" dirty="0" smtClean="0"/>
              <a:t>t</a:t>
            </a:r>
            <a:r>
              <a:rPr lang="en-GB" sz="2400" b="0" dirty="0" smtClean="0"/>
              <a:t>ransfer frame</a:t>
            </a:r>
            <a:endParaRPr lang="en-GB" sz="2400" b="0" dirty="0" smtClean="0"/>
          </a:p>
          <a:p>
            <a:r>
              <a:rPr lang="en-GB" sz="2400" b="0" dirty="0" smtClean="0"/>
              <a:t>	delivered to </a:t>
            </a:r>
            <a:r>
              <a:rPr lang="en-GB" sz="2400" b="0" dirty="0" err="1" smtClean="0"/>
              <a:t>Saclay</a:t>
            </a:r>
            <a:r>
              <a:rPr lang="en-GB" sz="2400" b="0" dirty="0" smtClean="0"/>
              <a:t> </a:t>
            </a:r>
            <a:r>
              <a:rPr lang="en-GB" sz="2400" b="0" dirty="0" smtClean="0"/>
              <a:t>in June 2010.</a:t>
            </a:r>
            <a:endParaRPr lang="en-GB" sz="2400" b="0" dirty="0" smtClean="0"/>
          </a:p>
          <a:p>
            <a:endParaRPr lang="en-GB" sz="2400" b="0" dirty="0" smtClean="0"/>
          </a:p>
          <a:p>
            <a:pPr>
              <a:buFont typeface="Arial" pitchFamily="34" charset="0"/>
              <a:buChar char="•"/>
            </a:pPr>
            <a:r>
              <a:rPr lang="en-GB" sz="2400" b="0" dirty="0" smtClean="0"/>
              <a:t> Electric transfer carriage delivered to </a:t>
            </a:r>
            <a:r>
              <a:rPr lang="en-GB" sz="2400" b="0" dirty="0" err="1" smtClean="0"/>
              <a:t>Saclay</a:t>
            </a:r>
            <a:r>
              <a:rPr lang="en-GB" sz="2400" b="0" dirty="0" smtClean="0"/>
              <a:t> in Nov. 2010.</a:t>
            </a:r>
            <a:endParaRPr lang="en-GB" sz="2400" b="0" dirty="0"/>
          </a:p>
        </p:txBody>
      </p:sp>
      <p:pic>
        <p:nvPicPr>
          <p:cNvPr id="12" name="Image 11" descr="IMG_274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000500" y="1003300"/>
            <a:ext cx="5143500" cy="2683863"/>
          </a:xfrm>
          <a:prstGeom prst="rect">
            <a:avLst/>
          </a:prstGeom>
        </p:spPr>
      </p:pic>
      <p:pic>
        <p:nvPicPr>
          <p:cNvPr id="15" name="Image 14" descr="100_792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9512" y="942752"/>
            <a:ext cx="3503488" cy="26276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2010 09 07 Démontage FPC 1-04.jpg"/>
          <p:cNvPicPr>
            <a:picLocks noChangeAspect="1"/>
          </p:cNvPicPr>
          <p:nvPr/>
        </p:nvPicPr>
        <p:blipFill>
          <a:blip r:embed="rId2" cstate="print">
            <a:lum bright="38000" contrast="-32000"/>
          </a:blip>
          <a:stretch>
            <a:fillRect/>
          </a:stretch>
        </p:blipFill>
        <p:spPr>
          <a:xfrm>
            <a:off x="711200" y="596900"/>
            <a:ext cx="7937499" cy="5953124"/>
          </a:xfrm>
          <a:prstGeom prst="rect">
            <a:avLst/>
          </a:prstGeom>
          <a:noFill/>
        </p:spPr>
      </p:pic>
      <p:sp>
        <p:nvSpPr>
          <p:cNvPr id="5122" name="Titre 6"/>
          <p:cNvSpPr>
            <a:spLocks noGrp="1"/>
          </p:cNvSpPr>
          <p:nvPr>
            <p:ph type="title"/>
          </p:nvPr>
        </p:nvSpPr>
        <p:spPr>
          <a:xfrm>
            <a:off x="546100" y="1252538"/>
            <a:ext cx="8191500" cy="2976562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rgbClr val="002060"/>
                </a:solidFill>
              </a:rPr>
              <a:t>Phase 2:</a:t>
            </a:r>
            <a:r>
              <a:rPr lang="en-GB" sz="4000" b="1" dirty="0" smtClean="0">
                <a:solidFill>
                  <a:srgbClr val="DA8700"/>
                </a:solidFill>
              </a:rPr>
              <a:t/>
            </a:r>
            <a:br>
              <a:rPr lang="en-GB" sz="4000" b="1" dirty="0" smtClean="0">
                <a:solidFill>
                  <a:srgbClr val="DA8700"/>
                </a:solidFill>
              </a:rPr>
            </a:br>
            <a:r>
              <a:rPr lang="en-GB" sz="4000" b="1" dirty="0" smtClean="0">
                <a:solidFill>
                  <a:srgbClr val="DA8700"/>
                </a:solidFill>
              </a:rPr>
              <a:t>“XFEL Village” Commissioning </a:t>
            </a:r>
            <a:br>
              <a:rPr lang="en-GB" sz="4000" b="1" dirty="0" smtClean="0">
                <a:solidFill>
                  <a:srgbClr val="DA8700"/>
                </a:solidFill>
              </a:rPr>
            </a:br>
            <a:r>
              <a:rPr lang="en-GB" sz="4000" b="1" dirty="0" smtClean="0">
                <a:solidFill>
                  <a:srgbClr val="DA8700"/>
                </a:solidFill>
              </a:rPr>
              <a:t>with Prototype Modules</a:t>
            </a:r>
            <a:br>
              <a:rPr lang="en-GB" sz="4000" b="1" dirty="0" smtClean="0">
                <a:solidFill>
                  <a:srgbClr val="DA8700"/>
                </a:solidFill>
              </a:rPr>
            </a:br>
            <a:r>
              <a:rPr lang="en-GB" sz="4000" b="1" dirty="0" smtClean="0">
                <a:solidFill>
                  <a:srgbClr val="DA8700"/>
                </a:solidFill>
              </a:rPr>
              <a:t>(PXFEL 2, PXFEL3)  </a:t>
            </a:r>
          </a:p>
        </p:txBody>
      </p:sp>
      <p:sp>
        <p:nvSpPr>
          <p:cNvPr id="5123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XFEL Machine Advisory Committee</a:t>
            </a:r>
            <a:endParaRPr lang="fr-FR" smtClean="0"/>
          </a:p>
        </p:txBody>
      </p:sp>
      <p:sp>
        <p:nvSpPr>
          <p:cNvPr id="5124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11 November 2010</a:t>
            </a: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6C16F4-5CE5-4481-A4A3-7F1353154EAC}" type="slidenum">
              <a:rPr lang="fr-FR" smtClean="0"/>
              <a:pPr/>
              <a:t>17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xmlns="" val="29458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575" y="714375"/>
            <a:ext cx="8848725" cy="1406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 smtClean="0"/>
              <a:t>About two years of observation and participation to the assembly operations on M3***, M8**, PXFEL1-3 at DESY by </a:t>
            </a:r>
            <a:r>
              <a:rPr lang="en-GB" sz="2400" dirty="0" err="1" smtClean="0"/>
              <a:t>Saclay</a:t>
            </a:r>
            <a:r>
              <a:rPr lang="en-GB" sz="2400" dirty="0" smtClean="0"/>
              <a:t> staff, including HH-</a:t>
            </a:r>
            <a:r>
              <a:rPr lang="en-GB" sz="2400" dirty="0" err="1" smtClean="0"/>
              <a:t>Saclay</a:t>
            </a:r>
            <a:r>
              <a:rPr lang="en-GB" sz="2400" dirty="0" smtClean="0"/>
              <a:t>-HH transports.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41362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rgbClr val="DA8700"/>
                </a:solidFill>
              </a:rPr>
              <a:t>2008-2009 : </a:t>
            </a:r>
            <a:r>
              <a:rPr lang="fr-FR" b="1" dirty="0" err="1" smtClean="0">
                <a:solidFill>
                  <a:srgbClr val="DA8700"/>
                </a:solidFill>
              </a:rPr>
              <a:t>Assembly</a:t>
            </a:r>
            <a:r>
              <a:rPr lang="fr-FR" b="1" dirty="0" smtClean="0">
                <a:solidFill>
                  <a:srgbClr val="DA8700"/>
                </a:solidFill>
              </a:rPr>
              <a:t> Training </a:t>
            </a:r>
            <a:r>
              <a:rPr lang="fr-FR" b="1" dirty="0" err="1" smtClean="0">
                <a:solidFill>
                  <a:srgbClr val="DA8700"/>
                </a:solidFill>
              </a:rPr>
              <a:t>at</a:t>
            </a:r>
            <a:r>
              <a:rPr lang="fr-FR" b="1" dirty="0" smtClean="0">
                <a:solidFill>
                  <a:srgbClr val="DA8700"/>
                </a:solidFill>
              </a:rPr>
              <a:t> DESY</a:t>
            </a:r>
            <a:endParaRPr lang="fr-FR" b="1" dirty="0">
              <a:solidFill>
                <a:srgbClr val="DA87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936324"/>
            <a:ext cx="6286500" cy="4693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261100" y="3276600"/>
            <a:ext cx="255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 smtClean="0"/>
              <a:t>From Hans Weise’s LINAC’10 presentation: </a:t>
            </a:r>
            <a:endParaRPr lang="en-GB" sz="1800" b="0" dirty="0"/>
          </a:p>
        </p:txBody>
      </p:sp>
      <p:sp>
        <p:nvSpPr>
          <p:cNvPr id="9" name="Ellipse 8"/>
          <p:cNvSpPr/>
          <p:nvPr/>
        </p:nvSpPr>
        <p:spPr bwMode="auto">
          <a:xfrm>
            <a:off x="3987800" y="3898900"/>
            <a:ext cx="596900" cy="279400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Connecteur droit avec flèche 10"/>
          <p:cNvCxnSpPr>
            <a:stCxn id="9" idx="6"/>
            <a:endCxn id="12" idx="1"/>
          </p:cNvCxnSpPr>
          <p:nvPr/>
        </p:nvCxnSpPr>
        <p:spPr bwMode="auto">
          <a:xfrm>
            <a:off x="4584700" y="4038600"/>
            <a:ext cx="1790700" cy="10803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6375400" y="4241800"/>
            <a:ext cx="2755900" cy="175432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0" i="1" dirty="0" smtClean="0"/>
              <a:t>Actually not correct</a:t>
            </a:r>
            <a:r>
              <a:rPr lang="en-GB" sz="1800" b="0" dirty="0" smtClean="0"/>
              <a:t>:</a:t>
            </a:r>
          </a:p>
          <a:p>
            <a:r>
              <a:rPr lang="en-GB" sz="1800" b="0" dirty="0" smtClean="0"/>
              <a:t>First </a:t>
            </a:r>
            <a:r>
              <a:rPr lang="en-GB" sz="1800" dirty="0" smtClean="0"/>
              <a:t>training</a:t>
            </a:r>
            <a:r>
              <a:rPr lang="en-GB" sz="1800" b="0" dirty="0" smtClean="0"/>
              <a:t> to string assembly (clean room) authorized for PXFEL3.</a:t>
            </a:r>
          </a:p>
          <a:p>
            <a:r>
              <a:rPr lang="en-GB" sz="1800" dirty="0" smtClean="0"/>
              <a:t>Observation</a:t>
            </a:r>
            <a:r>
              <a:rPr lang="en-GB" sz="1800" b="0" dirty="0" smtClean="0"/>
              <a:t> only on PXFEL2 string assembly.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xmlns="" val="39914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975" y="930275"/>
            <a:ext cx="8848725" cy="5616575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 Assembly of XFEL prototype cryomodules (PXFEL2 and</a:t>
            </a:r>
          </a:p>
          <a:p>
            <a:pPr>
              <a:buNone/>
            </a:pPr>
            <a:r>
              <a:rPr lang="en-GB" sz="2400" dirty="0" smtClean="0"/>
              <a:t>PXFEL3) at </a:t>
            </a:r>
            <a:r>
              <a:rPr lang="en-GB" sz="2400" dirty="0" err="1" smtClean="0"/>
              <a:t>Saclay</a:t>
            </a:r>
            <a:r>
              <a:rPr lang="en-GB" sz="2400" dirty="0" smtClean="0"/>
              <a:t> aims at:</a:t>
            </a:r>
          </a:p>
          <a:p>
            <a:pPr lvl="1"/>
            <a:r>
              <a:rPr lang="en-GB" sz="2400" dirty="0" smtClean="0"/>
              <a:t>Completing the training of the Saclay team;</a:t>
            </a:r>
          </a:p>
          <a:p>
            <a:pPr lvl="1"/>
            <a:r>
              <a:rPr lang="en-GB" sz="2400" dirty="0" smtClean="0"/>
              <a:t>Commissioning the infrastructure (XFEL Village)</a:t>
            </a:r>
          </a:p>
          <a:p>
            <a:pPr>
              <a:buNone/>
            </a:pPr>
            <a:endParaRPr lang="en-GB" sz="2400" dirty="0" smtClean="0"/>
          </a:p>
          <a:p>
            <a:r>
              <a:rPr lang="en-GB" sz="2400" dirty="0" smtClean="0"/>
              <a:t> The team (~10 persons) has started the disassembly of PXFEL2 on August 24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, with </a:t>
            </a:r>
            <a:r>
              <a:rPr lang="en-GB" sz="2400" dirty="0" smtClean="0">
                <a:sym typeface="Symbol"/>
              </a:rPr>
              <a:t></a:t>
            </a:r>
            <a:r>
              <a:rPr lang="en-GB" sz="2400" dirty="0" smtClean="0"/>
              <a:t>continuous help of DESY staff.</a:t>
            </a:r>
          </a:p>
          <a:p>
            <a:pPr>
              <a:buNone/>
            </a:pPr>
            <a:endParaRPr lang="en-GB" sz="2400" dirty="0" smtClean="0"/>
          </a:p>
          <a:p>
            <a:r>
              <a:rPr lang="en-GB" sz="2400" dirty="0" smtClean="0"/>
              <a:t> Current status on PXFEL2 disassembly and re-assembly:</a:t>
            </a:r>
          </a:p>
          <a:p>
            <a:pPr lvl="1"/>
            <a:r>
              <a:rPr lang="en-GB" sz="2400" dirty="0" smtClean="0"/>
              <a:t>Cavity string rolled-in and out of the clean room</a:t>
            </a:r>
          </a:p>
          <a:p>
            <a:pPr lvl="1"/>
            <a:r>
              <a:rPr lang="en-GB" sz="2400" dirty="0" smtClean="0"/>
              <a:t>Tuners assembly on October 28th</a:t>
            </a:r>
          </a:p>
          <a:p>
            <a:pPr lvl="1"/>
            <a:r>
              <a:rPr lang="en-GB" sz="2400" dirty="0" smtClean="0"/>
              <a:t>String to cold mass (week 45)</a:t>
            </a:r>
          </a:p>
          <a:p>
            <a:pPr lvl="1"/>
            <a:r>
              <a:rPr lang="en-GB" sz="2400" dirty="0" smtClean="0"/>
              <a:t>Cavity alignment (week 50)</a:t>
            </a:r>
          </a:p>
          <a:p>
            <a:pPr lvl="1"/>
            <a:endParaRPr lang="en-GB" sz="2400" dirty="0" smtClean="0"/>
          </a:p>
          <a:p>
            <a:r>
              <a:rPr lang="en-GB" sz="2400" dirty="0" smtClean="0"/>
              <a:t> PXFEL3 assembly from “kit” foreseen for beginning of 2011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15962"/>
          </a:xfrm>
        </p:spPr>
        <p:txBody>
          <a:bodyPr>
            <a:noAutofit/>
          </a:bodyPr>
          <a:lstStyle/>
          <a:p>
            <a:pPr algn="ctr"/>
            <a:r>
              <a:rPr lang="fr-FR" b="1" dirty="0" err="1" smtClean="0">
                <a:solidFill>
                  <a:srgbClr val="DA8700"/>
                </a:solidFill>
              </a:rPr>
              <a:t>Assembly</a:t>
            </a:r>
            <a:r>
              <a:rPr lang="fr-FR" b="1" dirty="0" smtClean="0">
                <a:solidFill>
                  <a:srgbClr val="DA8700"/>
                </a:solidFill>
              </a:rPr>
              <a:t> </a:t>
            </a:r>
            <a:r>
              <a:rPr lang="fr-FR" b="1" dirty="0" err="1" smtClean="0">
                <a:solidFill>
                  <a:srgbClr val="DA8700"/>
                </a:solidFill>
              </a:rPr>
              <a:t>prototyping</a:t>
            </a:r>
            <a:r>
              <a:rPr lang="fr-FR" b="1" dirty="0" smtClean="0">
                <a:solidFill>
                  <a:srgbClr val="DA8700"/>
                </a:solidFill>
              </a:rPr>
              <a:t> </a:t>
            </a:r>
            <a:r>
              <a:rPr lang="fr-FR" b="1" dirty="0" err="1" smtClean="0">
                <a:solidFill>
                  <a:srgbClr val="DA8700"/>
                </a:solidFill>
              </a:rPr>
              <a:t>at</a:t>
            </a:r>
            <a:r>
              <a:rPr lang="fr-FR" b="1" dirty="0" smtClean="0">
                <a:solidFill>
                  <a:srgbClr val="DA8700"/>
                </a:solidFill>
              </a:rPr>
              <a:t> Saclay</a:t>
            </a:r>
            <a:endParaRPr lang="fr-FR" b="1" dirty="0">
              <a:solidFill>
                <a:srgbClr val="DA870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04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 txBox="1">
            <a:spLocks noGrp="1"/>
          </p:cNvSpPr>
          <p:nvPr/>
        </p:nvSpPr>
        <p:spPr bwMode="auto">
          <a:xfrm>
            <a:off x="8712200" y="6619875"/>
            <a:ext cx="4683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17FF636-16CD-4CA0-991E-7F39B2D665DD}" type="slidenum">
              <a:rPr lang="en-GB" sz="1100">
                <a:solidFill>
                  <a:schemeClr val="bg1"/>
                </a:solidFill>
              </a:rPr>
              <a:pPr algn="r"/>
              <a:t>2</a:t>
            </a:fld>
            <a:endParaRPr lang="en-GB" sz="1100">
              <a:solidFill>
                <a:schemeClr val="bg1"/>
              </a:solidFill>
            </a:endParaRP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62000" y="0"/>
            <a:ext cx="716279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DA8700"/>
                </a:solidFill>
                <a:latin typeface="+mj-lt"/>
                <a:ea typeface="+mj-ea"/>
                <a:cs typeface="+mj-cs"/>
              </a:rPr>
              <a:t>European XFEL Layout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November2010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6738E-D40F-4EB6-BC51-EFD245758EC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Industrialisation of XFEL Cryomodule Assembly</a:t>
            </a:r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972504"/>
            <a:ext cx="8953500" cy="526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15962"/>
          </a:xfrm>
        </p:spPr>
        <p:txBody>
          <a:bodyPr>
            <a:noAutofit/>
          </a:bodyPr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Assembly prototyping at Saclay</a:t>
            </a:r>
            <a:endParaRPr lang="en-GB" b="1">
              <a:solidFill>
                <a:srgbClr val="DA8700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95275" y="1031875"/>
            <a:ext cx="8683625" cy="873125"/>
          </a:xfrm>
        </p:spPr>
        <p:txBody>
          <a:bodyPr/>
          <a:lstStyle/>
          <a:p>
            <a:pPr marL="533400" indent="-342900">
              <a:buFont typeface="+mj-lt"/>
              <a:buAutoNum type="arabicPeriod"/>
            </a:pPr>
            <a:r>
              <a:rPr lang="en-GB" sz="2400" dirty="0" smtClean="0"/>
              <a:t>Venting of cavity string</a:t>
            </a:r>
          </a:p>
          <a:p>
            <a:pPr marL="533400" indent="-342900">
              <a:buFont typeface="+mj-lt"/>
              <a:buAutoNum type="arabicPeriod"/>
            </a:pPr>
            <a:r>
              <a:rPr lang="en-GB" sz="2400" dirty="0" smtClean="0"/>
              <a:t>Coupler </a:t>
            </a:r>
            <a:r>
              <a:rPr lang="en-GB" sz="2400" dirty="0" err="1" smtClean="0"/>
              <a:t>dis</a:t>
            </a:r>
            <a:r>
              <a:rPr lang="en-GB" sz="2400" dirty="0" smtClean="0"/>
              <a:t>-assembly</a:t>
            </a:r>
            <a:endParaRPr lang="en-GB" sz="2400" dirty="0"/>
          </a:p>
        </p:txBody>
      </p:sp>
      <p:pic>
        <p:nvPicPr>
          <p:cNvPr id="14" name="Picture 2" descr="\\Minxlweise2\d$\DESY Home\My Documents\conferences\linac 2010\talk\P1000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08" y="2482378"/>
            <a:ext cx="4662704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\\Minxlweise2\d$\DESY Home\My Documents\conferences\linac 2010\talk\P1000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7467" y="2489200"/>
            <a:ext cx="4416001" cy="33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48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15962"/>
          </a:xfrm>
        </p:spPr>
        <p:txBody>
          <a:bodyPr>
            <a:noAutofit/>
          </a:bodyPr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Assembly prototyping at Saclay</a:t>
            </a:r>
            <a:endParaRPr lang="en-GB" b="1">
              <a:solidFill>
                <a:srgbClr val="DA8700"/>
              </a:solidFill>
            </a:endParaRPr>
          </a:p>
        </p:txBody>
      </p:sp>
      <p:pic>
        <p:nvPicPr>
          <p:cNvPr id="5" name="Image 4" descr="2010 09 15 cavity string on cantilever north sid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98600" y="2055322"/>
            <a:ext cx="6045200" cy="4533900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95275" y="815975"/>
            <a:ext cx="8848725" cy="771525"/>
          </a:xfrm>
        </p:spPr>
        <p:txBody>
          <a:bodyPr/>
          <a:lstStyle/>
          <a:p>
            <a:pPr marL="647700" indent="-457200">
              <a:buFont typeface="+mj-lt"/>
              <a:buAutoNum type="arabicPeriod" startAt="3"/>
            </a:pPr>
            <a:r>
              <a:rPr lang="en-GB" sz="2400" dirty="0" smtClean="0"/>
              <a:t>Vacuum vessel roll-outs and roll-ins</a:t>
            </a:r>
          </a:p>
          <a:p>
            <a:pPr marL="647700" indent="-457200">
              <a:buFont typeface="+mj-lt"/>
              <a:buAutoNum type="arabicPeriod" startAt="3"/>
            </a:pPr>
            <a:r>
              <a:rPr lang="en-GB" sz="2400" dirty="0" smtClean="0"/>
              <a:t>Cutting of Al thermal shields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4259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15962"/>
          </a:xfrm>
        </p:spPr>
        <p:txBody>
          <a:bodyPr>
            <a:noAutofit/>
          </a:bodyPr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Assembly prototyping at Saclay</a:t>
            </a:r>
            <a:endParaRPr lang="en-GB" b="1">
              <a:solidFill>
                <a:srgbClr val="DA8700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95275" y="815975"/>
            <a:ext cx="8848725" cy="771525"/>
          </a:xfrm>
        </p:spPr>
        <p:txBody>
          <a:bodyPr/>
          <a:lstStyle/>
          <a:p>
            <a:pPr marL="647700" indent="-457200">
              <a:buFont typeface="+mj-lt"/>
              <a:buAutoNum type="arabicPeriod" startAt="4"/>
            </a:pPr>
            <a:r>
              <a:rPr lang="en-GB" sz="2400" dirty="0" smtClean="0"/>
              <a:t>Transfer of cold mass + cavity string to clean room hall.</a:t>
            </a:r>
          </a:p>
          <a:p>
            <a:pPr marL="647700" indent="-457200">
              <a:buNone/>
            </a:pPr>
            <a:r>
              <a:rPr lang="en-GB" sz="2400" dirty="0" smtClean="0"/>
              <a:t>		(electrical transfer vehicle due next week)</a:t>
            </a:r>
          </a:p>
        </p:txBody>
      </p:sp>
      <p:pic>
        <p:nvPicPr>
          <p:cNvPr id="10" name="Image 9" descr="100_791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21601" y="2311400"/>
            <a:ext cx="4416001" cy="3312000"/>
          </a:xfrm>
          <a:prstGeom prst="rect">
            <a:avLst/>
          </a:prstGeom>
        </p:spPr>
      </p:pic>
      <p:pic>
        <p:nvPicPr>
          <p:cNvPr id="14" name="Image 13" descr="100_793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600" y="2289820"/>
            <a:ext cx="4416000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8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15962"/>
          </a:xfrm>
        </p:spPr>
        <p:txBody>
          <a:bodyPr>
            <a:noAutofit/>
          </a:bodyPr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Assembly prototyping at Saclay</a:t>
            </a:r>
            <a:endParaRPr lang="en-GB" b="1">
              <a:solidFill>
                <a:srgbClr val="DA8700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95275" y="777875"/>
            <a:ext cx="8315325" cy="1304925"/>
          </a:xfrm>
        </p:spPr>
        <p:txBody>
          <a:bodyPr/>
          <a:lstStyle/>
          <a:p>
            <a:pPr marL="647700" indent="-457200">
              <a:buFont typeface="+mj-lt"/>
              <a:buAutoNum type="arabicPeriod" startAt="5"/>
            </a:pPr>
            <a:r>
              <a:rPr lang="en-GB" sz="2400" dirty="0" smtClean="0"/>
              <a:t>Transfer of cold mass + cavity string on Roll-out Area</a:t>
            </a:r>
          </a:p>
          <a:p>
            <a:pPr marL="647700" indent="-457200">
              <a:buNone/>
            </a:pPr>
            <a:r>
              <a:rPr lang="en-GB" sz="2400" dirty="0" smtClean="0"/>
              <a:t>	(cavity posts from DESY)</a:t>
            </a:r>
          </a:p>
        </p:txBody>
      </p:sp>
      <p:pic>
        <p:nvPicPr>
          <p:cNvPr id="10" name="Image 9" descr="IMG_274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4529" y="2142519"/>
            <a:ext cx="8331171" cy="43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2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700" y="20638"/>
            <a:ext cx="7353300" cy="715962"/>
          </a:xfrm>
        </p:spPr>
        <p:txBody>
          <a:bodyPr>
            <a:noAutofit/>
          </a:bodyPr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Assembly prototyping at </a:t>
            </a:r>
            <a:r>
              <a:rPr lang="en-GB" b="1" dirty="0" err="1" smtClean="0">
                <a:solidFill>
                  <a:srgbClr val="DA8700"/>
                </a:solidFill>
              </a:rPr>
              <a:t>Saclay</a:t>
            </a:r>
            <a:endParaRPr lang="en-GB" b="1" dirty="0">
              <a:solidFill>
                <a:srgbClr val="DA8700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11 November 2010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E74CF-5E24-49D5-B29B-627F90962C62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XFEL Machine Advisory Committee</a:t>
            </a:r>
            <a:endParaRPr lang="fr-FR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295275" y="815975"/>
            <a:ext cx="8848725" cy="771525"/>
          </a:xfrm>
        </p:spPr>
        <p:txBody>
          <a:bodyPr/>
          <a:lstStyle/>
          <a:p>
            <a:pPr marL="647700" indent="-457200">
              <a:buFont typeface="+mj-lt"/>
              <a:buAutoNum type="arabicPeriod" startAt="6"/>
            </a:pPr>
            <a:r>
              <a:rPr lang="en-GB" sz="2400" dirty="0" smtClean="0"/>
              <a:t>Roll-in of cavity string in IS04 Area</a:t>
            </a:r>
          </a:p>
        </p:txBody>
      </p:sp>
      <p:pic>
        <p:nvPicPr>
          <p:cNvPr id="9" name="Image 8" descr="P112034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68400" y="1290787"/>
            <a:ext cx="6985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5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Assembly prototyping at </a:t>
            </a:r>
            <a:r>
              <a:rPr lang="en-GB" b="1" dirty="0" err="1" smtClean="0">
                <a:solidFill>
                  <a:srgbClr val="DA8700"/>
                </a:solidFill>
              </a:rPr>
              <a:t>Saclay</a:t>
            </a:r>
            <a:endParaRPr lang="fr-FR" b="1" dirty="0">
              <a:solidFill>
                <a:srgbClr val="DA8700"/>
              </a:solidFill>
            </a:endParaRPr>
          </a:p>
        </p:txBody>
      </p:sp>
      <p:pic>
        <p:nvPicPr>
          <p:cNvPr id="3" name="Image 2" descr="2010 10 28 tuner 1 - 2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71600" y="1268760"/>
            <a:ext cx="6948264" cy="52111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732" y="814001"/>
            <a:ext cx="3244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7700" indent="-457200">
              <a:spcBef>
                <a:spcPct val="20000"/>
              </a:spcBef>
              <a:buFont typeface="+mj-lt"/>
              <a:buAutoNum type="arabicPeriod" startAt="7"/>
            </a:pPr>
            <a:r>
              <a:rPr lang="fr-FR" sz="2400" dirty="0" smtClean="0">
                <a:latin typeface="+mn-lt"/>
              </a:rPr>
              <a:t>Tuner </a:t>
            </a:r>
            <a:r>
              <a:rPr lang="fr-FR" sz="2400" dirty="0" err="1" smtClean="0">
                <a:latin typeface="+mn-lt"/>
              </a:rPr>
              <a:t>assembly</a:t>
            </a:r>
            <a:endParaRPr lang="fr-FR" sz="2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97743"/>
          </a:xfrm>
        </p:spPr>
        <p:txBody>
          <a:bodyPr/>
          <a:lstStyle/>
          <a:p>
            <a:pPr algn="ctr"/>
            <a:r>
              <a:rPr lang="fr-FR" b="1" dirty="0" err="1" smtClean="0">
                <a:solidFill>
                  <a:srgbClr val="DA8700"/>
                </a:solidFill>
              </a:rPr>
              <a:t>Assembly</a:t>
            </a:r>
            <a:r>
              <a:rPr lang="fr-FR" b="1" dirty="0" smtClean="0">
                <a:solidFill>
                  <a:srgbClr val="DA8700"/>
                </a:solidFill>
              </a:rPr>
              <a:t> </a:t>
            </a:r>
            <a:r>
              <a:rPr lang="fr-FR" b="1" dirty="0" err="1" smtClean="0">
                <a:solidFill>
                  <a:srgbClr val="DA8700"/>
                </a:solidFill>
              </a:rPr>
              <a:t>Prototyping</a:t>
            </a:r>
            <a:r>
              <a:rPr lang="fr-FR" b="1" dirty="0" smtClean="0">
                <a:solidFill>
                  <a:srgbClr val="DA8700"/>
                </a:solidFill>
              </a:rPr>
              <a:t> </a:t>
            </a:r>
            <a:r>
              <a:rPr lang="fr-FR" b="1" dirty="0" err="1" smtClean="0">
                <a:solidFill>
                  <a:srgbClr val="DA8700"/>
                </a:solidFill>
              </a:rPr>
              <a:t>at</a:t>
            </a:r>
            <a:r>
              <a:rPr lang="fr-FR" b="1" dirty="0" smtClean="0">
                <a:solidFill>
                  <a:srgbClr val="DA8700"/>
                </a:solidFill>
              </a:rPr>
              <a:t> Saclay</a:t>
            </a:r>
            <a:endParaRPr lang="fr-FR" b="1" dirty="0">
              <a:solidFill>
                <a:srgbClr val="DA8700"/>
              </a:solidFill>
            </a:endParaRPr>
          </a:p>
        </p:txBody>
      </p:sp>
      <p:pic>
        <p:nvPicPr>
          <p:cNvPr id="1026" name="Picture 2" descr="2010 11 03 superisolant 2K tub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40768"/>
            <a:ext cx="3663961" cy="27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2010 11 03 superisolant CF16 ba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110029"/>
            <a:ext cx="3663961" cy="27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2010 11 03 superisolant tuner sid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80039" y="1340768"/>
            <a:ext cx="3663961" cy="27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2010 11 03 superisolant tuner sid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80039" y="4110029"/>
            <a:ext cx="3663961" cy="27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35732" y="814001"/>
            <a:ext cx="5452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7700" indent="-457200">
              <a:spcBef>
                <a:spcPct val="20000"/>
              </a:spcBef>
              <a:buFont typeface="+mj-lt"/>
              <a:buAutoNum type="arabicPeriod" startAt="8"/>
            </a:pPr>
            <a:r>
              <a:rPr lang="fr-FR" sz="2400" dirty="0" err="1" smtClean="0">
                <a:latin typeface="+mn-lt"/>
              </a:rPr>
              <a:t>Superinsulation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blankets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try</a:t>
            </a:r>
            <a:r>
              <a:rPr lang="fr-FR" sz="2400" dirty="0" smtClean="0">
                <a:latin typeface="+mn-lt"/>
              </a:rPr>
              <a:t>-on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6"/>
          <p:cNvSpPr>
            <a:spLocks noGrp="1"/>
          </p:cNvSpPr>
          <p:nvPr>
            <p:ph type="title"/>
          </p:nvPr>
        </p:nvSpPr>
        <p:spPr>
          <a:xfrm>
            <a:off x="915988" y="2484438"/>
            <a:ext cx="6972300" cy="2366962"/>
          </a:xfrm>
        </p:spPr>
        <p:txBody>
          <a:bodyPr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Phase 3:</a:t>
            </a:r>
            <a:r>
              <a:rPr lang="fr-FR" sz="4000" b="1" dirty="0" smtClean="0">
                <a:solidFill>
                  <a:srgbClr val="DA8700"/>
                </a:solidFill>
              </a:rPr>
              <a:t/>
            </a:r>
            <a:br>
              <a:rPr lang="fr-FR" sz="4000" b="1" dirty="0" smtClean="0">
                <a:solidFill>
                  <a:srgbClr val="DA8700"/>
                </a:solidFill>
              </a:rPr>
            </a:br>
            <a:r>
              <a:rPr lang="fr-FR" sz="4000" b="1" dirty="0" smtClean="0">
                <a:solidFill>
                  <a:srgbClr val="DA8700"/>
                </a:solidFill>
              </a:rPr>
              <a:t>XFEL Module </a:t>
            </a:r>
            <a:r>
              <a:rPr lang="fr-FR" sz="4000" b="1" dirty="0" err="1" smtClean="0">
                <a:solidFill>
                  <a:srgbClr val="DA8700"/>
                </a:solidFill>
              </a:rPr>
              <a:t>Assembly</a:t>
            </a:r>
            <a:r>
              <a:rPr lang="fr-FR" sz="4000" b="1" dirty="0" smtClean="0">
                <a:solidFill>
                  <a:srgbClr val="DA8700"/>
                </a:solidFill>
              </a:rPr>
              <a:t/>
            </a:r>
            <a:br>
              <a:rPr lang="fr-FR" sz="4000" b="1" dirty="0" smtClean="0">
                <a:solidFill>
                  <a:srgbClr val="DA8700"/>
                </a:solidFill>
              </a:rPr>
            </a:br>
            <a:r>
              <a:rPr lang="fr-FR" sz="4000" b="1" dirty="0" smtClean="0">
                <a:solidFill>
                  <a:srgbClr val="DA8700"/>
                </a:solidFill>
              </a:rPr>
              <a:t>by an</a:t>
            </a:r>
            <a:br>
              <a:rPr lang="fr-FR" sz="4000" b="1" dirty="0" smtClean="0">
                <a:solidFill>
                  <a:srgbClr val="DA8700"/>
                </a:solidFill>
              </a:rPr>
            </a:br>
            <a:r>
              <a:rPr lang="fr-FR" sz="4000" b="1" dirty="0" err="1" smtClean="0">
                <a:solidFill>
                  <a:srgbClr val="DA8700"/>
                </a:solidFill>
              </a:rPr>
              <a:t>Industrial</a:t>
            </a:r>
            <a:r>
              <a:rPr lang="fr-FR" sz="4000" b="1" dirty="0" smtClean="0">
                <a:solidFill>
                  <a:srgbClr val="DA8700"/>
                </a:solidFill>
              </a:rPr>
              <a:t> </a:t>
            </a:r>
            <a:r>
              <a:rPr lang="fr-FR" sz="4000" b="1" dirty="0" err="1" smtClean="0">
                <a:solidFill>
                  <a:srgbClr val="DA8700"/>
                </a:solidFill>
              </a:rPr>
              <a:t>Contractor</a:t>
            </a:r>
            <a:endParaRPr lang="fr-FR" sz="4000" b="1" dirty="0" smtClean="0">
              <a:solidFill>
                <a:srgbClr val="DA8700"/>
              </a:solidFill>
            </a:endParaRPr>
          </a:p>
        </p:txBody>
      </p:sp>
      <p:sp>
        <p:nvSpPr>
          <p:cNvPr id="5123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5124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6C16F4-5CE5-4481-A4A3-7F1353154EAC}" type="slidenum">
              <a:rPr lang="fr-FR" smtClean="0"/>
              <a:pPr/>
              <a:t>27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2662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2662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CE952A-0F6A-46CB-BA2B-9E4CCB9EDE28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755651" y="44450"/>
            <a:ext cx="71564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DA8700"/>
                </a:solidFill>
                <a:cs typeface="Arial" charset="0"/>
                <a:sym typeface="Wingdings" pitchFamily="2" charset="2"/>
              </a:rPr>
              <a:t>Ramping up industrial assembly</a:t>
            </a:r>
            <a:endParaRPr lang="fr-FR" sz="2800" dirty="0">
              <a:solidFill>
                <a:srgbClr val="DA8700"/>
              </a:solidFill>
              <a:cs typeface="Arial" charset="0"/>
              <a:sym typeface="Wingdings" pitchFamily="2" charset="2"/>
            </a:endParaRPr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298450" y="654050"/>
            <a:ext cx="876935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/>
              <a:t> P1: assembly of 3 pre-series modules in sequence for training of the first ½ teams by CEA and DESY personnel, assuming 7 week assembly interleaved by 3 weeks for CMTB qualification.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/>
              <a:t> P2: assembly of 5 modules in parallel during a ramp-up period (P2) for training of the second ½ teams by the first ½ teams, assuming 2 week assembly per module.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/>
              <a:t> P3: assembly 75 modules in parallel at the rate of 1 module/week.</a:t>
            </a:r>
            <a:endParaRPr lang="en-US" sz="1800" b="0" dirty="0">
              <a:cs typeface="Arial" charset="0"/>
              <a:sym typeface="Symbol" pitchFamily="18" charset="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1950"/>
            <a:ext cx="9144000" cy="145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55600" y="4165600"/>
            <a:ext cx="8573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Period 1: assembly of 3 pre-series modules, in sequence, interleaved with CMTB tests</a:t>
            </a:r>
            <a:endParaRPr lang="en-GB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01703"/>
            <a:ext cx="9144000" cy="14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39700" y="6032500"/>
            <a:ext cx="900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Period 2: parallel assembly of 5 modules	Period 3: // assembly of 75 modules 1/week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6"/>
          <p:cNvSpPr>
            <a:spLocks noGrp="1"/>
          </p:cNvSpPr>
          <p:nvPr>
            <p:ph type="title"/>
          </p:nvPr>
        </p:nvSpPr>
        <p:spPr>
          <a:xfrm>
            <a:off x="1173163" y="2484438"/>
            <a:ext cx="6972300" cy="836612"/>
          </a:xfrm>
        </p:spPr>
        <p:txBody>
          <a:bodyPr/>
          <a:lstStyle/>
          <a:p>
            <a:pPr algn="ctr"/>
            <a:r>
              <a:rPr lang="fr-FR" sz="4000" b="1" dirty="0" err="1" smtClean="0">
                <a:solidFill>
                  <a:srgbClr val="DA8700"/>
                </a:solidFill>
              </a:rPr>
              <a:t>Summary</a:t>
            </a:r>
            <a:endParaRPr lang="fr-FR" sz="4000" b="1" dirty="0" smtClean="0">
              <a:solidFill>
                <a:srgbClr val="DA8700"/>
              </a:solidFill>
            </a:endParaRPr>
          </a:p>
        </p:txBody>
      </p:sp>
      <p:sp>
        <p:nvSpPr>
          <p:cNvPr id="24579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24580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2458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931C32-CBEA-4A6A-8FCE-44A2A75D45C4}" type="slidenum">
              <a:rPr lang="fr-FR" smtClean="0"/>
              <a:pPr/>
              <a:t>29</a:t>
            </a:fld>
            <a:endParaRPr lang="fr-FR" smtClean="0"/>
          </a:p>
        </p:txBody>
      </p:sp>
      <p:sp>
        <p:nvSpPr>
          <p:cNvPr id="6" name="ZoneTexte 5"/>
          <p:cNvSpPr txBox="1"/>
          <p:nvPr/>
        </p:nvSpPr>
        <p:spPr>
          <a:xfrm>
            <a:off x="1400175" y="4019550"/>
            <a:ext cx="686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Christmas </a:t>
            </a:r>
            <a:r>
              <a:rPr lang="fr-FR" sz="2400" dirty="0" err="1" smtClean="0"/>
              <a:t>early</a:t>
            </a:r>
            <a:r>
              <a:rPr lang="fr-FR" sz="2400" dirty="0" smtClean="0"/>
              <a:t> </a:t>
            </a:r>
            <a:r>
              <a:rPr lang="fr-FR" sz="2400" dirty="0" err="1" smtClean="0"/>
              <a:t>this</a:t>
            </a:r>
            <a:r>
              <a:rPr lang="fr-FR" sz="2400" dirty="0" smtClean="0"/>
              <a:t> </a:t>
            </a:r>
            <a:r>
              <a:rPr lang="fr-FR" sz="2400" dirty="0" err="1" smtClean="0"/>
              <a:t>year</a:t>
            </a:r>
            <a:r>
              <a:rPr lang="fr-FR" sz="2400" dirty="0" smtClean="0"/>
              <a:t>, </a:t>
            </a:r>
            <a:r>
              <a:rPr lang="fr-FR" sz="2400" dirty="0" err="1" smtClean="0"/>
              <a:t>plenty</a:t>
            </a:r>
            <a:r>
              <a:rPr lang="fr-FR" sz="2400" dirty="0" smtClean="0"/>
              <a:t> of new </a:t>
            </a:r>
            <a:r>
              <a:rPr lang="fr-FR" sz="2400" dirty="0" err="1" smtClean="0"/>
              <a:t>toys</a:t>
            </a:r>
            <a:r>
              <a:rPr lang="fr-FR" sz="2400" dirty="0" smtClean="0"/>
              <a:t> !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Industrialisation of XFEL Cryomodule Assembly</a:t>
            </a:r>
          </a:p>
        </p:txBody>
      </p:sp>
      <p:sp>
        <p:nvSpPr>
          <p:cNvPr id="5124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30 November2010</a:t>
            </a: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0E0DA3-67D4-4E87-BE8B-A043A4BBA193}" type="slidenum">
              <a:rPr lang="fr-FR" smtClean="0"/>
              <a:pPr/>
              <a:t>3</a:t>
            </a:fld>
            <a:endParaRPr lang="fr-FR" smtClean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850" y="731838"/>
            <a:ext cx="6769100" cy="96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49301" y="0"/>
            <a:ext cx="72009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smtClean="0">
                <a:solidFill>
                  <a:srgbClr val="DA8700"/>
                </a:solidFill>
                <a:latin typeface="+mj-lt"/>
                <a:ea typeface="+mj-ea"/>
                <a:cs typeface="+mj-cs"/>
              </a:rPr>
              <a:t>Superconducting</a:t>
            </a:r>
            <a:r>
              <a:rPr lang="fr-FR" sz="2800" kern="0" dirty="0" smtClean="0">
                <a:solidFill>
                  <a:srgbClr val="DA87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800" kern="0" dirty="0" err="1" smtClean="0">
                <a:solidFill>
                  <a:srgbClr val="DA8700"/>
                </a:solidFill>
                <a:latin typeface="+mj-lt"/>
                <a:ea typeface="+mj-ea"/>
                <a:cs typeface="+mj-cs"/>
              </a:rPr>
              <a:t>Linear</a:t>
            </a:r>
            <a:r>
              <a:rPr lang="fr-FR" sz="2800" kern="0" dirty="0" smtClean="0">
                <a:solidFill>
                  <a:srgbClr val="DA8700"/>
                </a:solidFill>
                <a:latin typeface="+mj-lt"/>
                <a:ea typeface="+mj-ea"/>
                <a:cs typeface="+mj-cs"/>
              </a:rPr>
              <a:t> Accelerator</a:t>
            </a:r>
            <a:endParaRPr kumimoji="0" lang="fr-FR" sz="2800" b="1" i="0" u="none" strike="noStrike" kern="0" cap="none" spc="0" normalizeH="0" baseline="0" dirty="0">
              <a:ln>
                <a:noFill/>
              </a:ln>
              <a:solidFill>
                <a:srgbClr val="DA87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5463"/>
            <a:ext cx="8709025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1613" y="688975"/>
            <a:ext cx="3851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solidFill>
                  <a:srgbClr val="26004D"/>
                </a:solidFill>
              </a:rPr>
              <a:t>1+80 </a:t>
            </a:r>
            <a:r>
              <a:rPr lang="fr-FR" sz="1800" dirty="0" err="1" smtClean="0">
                <a:solidFill>
                  <a:srgbClr val="26004D"/>
                </a:solidFill>
              </a:rPr>
              <a:t>cryomodules</a:t>
            </a:r>
            <a:endParaRPr lang="fr-FR" sz="1800" dirty="0">
              <a:solidFill>
                <a:srgbClr val="0000FF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" y="1852613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fr-FR" sz="1800" dirty="0" smtClean="0">
                <a:solidFill>
                  <a:srgbClr val="26004D"/>
                </a:solidFill>
              </a:rPr>
              <a:t>8+640 </a:t>
            </a:r>
            <a:r>
              <a:rPr lang="fr-FR" sz="1800" dirty="0" err="1" smtClean="0">
                <a:solidFill>
                  <a:srgbClr val="26004D"/>
                </a:solidFill>
              </a:rPr>
              <a:t>cavities</a:t>
            </a:r>
            <a:endParaRPr lang="fr-FR" sz="1800" dirty="0" smtClean="0">
              <a:solidFill>
                <a:srgbClr val="26004D"/>
              </a:solidFill>
            </a:endParaRPr>
          </a:p>
          <a:p>
            <a:pPr algn="r" eaLnBrk="1" hangingPunct="1"/>
            <a:r>
              <a:rPr lang="fr-FR" sz="1800" dirty="0" smtClean="0">
                <a:solidFill>
                  <a:srgbClr val="26004D"/>
                </a:solidFill>
              </a:rPr>
              <a:t>1.3 GHz / </a:t>
            </a:r>
            <a:r>
              <a:rPr lang="fr-FR" sz="1800" dirty="0" smtClean="0">
                <a:solidFill>
                  <a:srgbClr val="FF0000"/>
                </a:solidFill>
              </a:rPr>
              <a:t>24.3 MV/m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330575" y="3098800"/>
            <a:ext cx="2808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r-FR" sz="1800" dirty="0" smtClean="0">
                <a:solidFill>
                  <a:srgbClr val="26004D"/>
                </a:solidFill>
              </a:rPr>
              <a:t>20 RF stations (10 MW)  operating </a:t>
            </a:r>
            <a:r>
              <a:rPr lang="fr-FR" sz="1800" dirty="0" err="1" smtClean="0">
                <a:solidFill>
                  <a:srgbClr val="26004D"/>
                </a:solidFill>
              </a:rPr>
              <a:t>at</a:t>
            </a:r>
            <a:r>
              <a:rPr lang="fr-FR" sz="1800" dirty="0" smtClean="0">
                <a:solidFill>
                  <a:srgbClr val="26004D"/>
                </a:solidFill>
              </a:rPr>
              <a:t> </a:t>
            </a:r>
            <a:r>
              <a:rPr lang="fr-FR" sz="1800" dirty="0" smtClean="0">
                <a:solidFill>
                  <a:srgbClr val="FF0000"/>
                </a:solidFill>
              </a:rPr>
              <a:t>5,2 MW</a:t>
            </a:r>
            <a:endParaRPr lang="fr-FR" sz="1800" dirty="0">
              <a:solidFill>
                <a:srgbClr val="FF0000"/>
              </a:solidFill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148220" y="1585527"/>
            <a:ext cx="3445715" cy="1272371"/>
            <a:chOff x="286" y="2083"/>
            <a:chExt cx="5392" cy="1656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4462" y="2696"/>
              <a:ext cx="69" cy="424"/>
              <a:chOff x="2261" y="2699"/>
              <a:chExt cx="69" cy="424"/>
            </a:xfrm>
          </p:grpSpPr>
          <p:sp>
            <p:nvSpPr>
              <p:cNvPr id="185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Line 21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Line 22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23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4017" y="2695"/>
              <a:ext cx="69" cy="424"/>
              <a:chOff x="2261" y="2699"/>
              <a:chExt cx="69" cy="424"/>
            </a:xfrm>
          </p:grpSpPr>
          <p:sp>
            <p:nvSpPr>
              <p:cNvPr id="178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Line 29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Line 30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Line 31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Line 33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3578" y="2697"/>
              <a:ext cx="69" cy="424"/>
              <a:chOff x="2261" y="2699"/>
              <a:chExt cx="69" cy="424"/>
            </a:xfrm>
          </p:grpSpPr>
          <p:sp>
            <p:nvSpPr>
              <p:cNvPr id="171" name="Line 36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37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38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39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43"/>
            <p:cNvGrpSpPr>
              <a:grpSpLocks/>
            </p:cNvGrpSpPr>
            <p:nvPr/>
          </p:nvGrpSpPr>
          <p:grpSpPr bwMode="auto">
            <a:xfrm>
              <a:off x="3137" y="2696"/>
              <a:ext cx="69" cy="424"/>
              <a:chOff x="2261" y="2699"/>
              <a:chExt cx="69" cy="424"/>
            </a:xfrm>
          </p:grpSpPr>
          <p:sp>
            <p:nvSpPr>
              <p:cNvPr id="164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45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46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47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" name="Group 51"/>
            <p:cNvGrpSpPr>
              <a:grpSpLocks/>
            </p:cNvGrpSpPr>
            <p:nvPr/>
          </p:nvGrpSpPr>
          <p:grpSpPr bwMode="auto">
            <a:xfrm>
              <a:off x="2697" y="2698"/>
              <a:ext cx="69" cy="424"/>
              <a:chOff x="2261" y="2699"/>
              <a:chExt cx="69" cy="424"/>
            </a:xfrm>
          </p:grpSpPr>
          <p:sp>
            <p:nvSpPr>
              <p:cNvPr id="157" name="Line 52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Line 53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Line 54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55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6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57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8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 flipV="1">
              <a:off x="1379" y="3067"/>
              <a:ext cx="67" cy="56"/>
              <a:chOff x="1379" y="2699"/>
              <a:chExt cx="67" cy="56"/>
            </a:xfrm>
          </p:grpSpPr>
          <p:sp>
            <p:nvSpPr>
              <p:cNvPr id="154" name="Line 60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Line 61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62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1" name="Group 63"/>
            <p:cNvGrpSpPr>
              <a:grpSpLocks/>
            </p:cNvGrpSpPr>
            <p:nvPr/>
          </p:nvGrpSpPr>
          <p:grpSpPr bwMode="auto">
            <a:xfrm>
              <a:off x="1379" y="2699"/>
              <a:ext cx="67" cy="56"/>
              <a:chOff x="1379" y="2699"/>
              <a:chExt cx="67" cy="56"/>
            </a:xfrm>
          </p:grpSpPr>
          <p:sp>
            <p:nvSpPr>
              <p:cNvPr id="151" name="Line 64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Line 65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66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8" name="Freeform 67"/>
            <p:cNvSpPr>
              <a:spLocks noChangeAspect="1"/>
            </p:cNvSpPr>
            <p:nvPr/>
          </p:nvSpPr>
          <p:spPr bwMode="auto">
            <a:xfrm>
              <a:off x="707" y="2758"/>
              <a:ext cx="187" cy="89"/>
            </a:xfrm>
            <a:custGeom>
              <a:avLst/>
              <a:gdLst>
                <a:gd name="T0" fmla="*/ 4 w 288"/>
                <a:gd name="T1" fmla="*/ 0 h 137"/>
                <a:gd name="T2" fmla="*/ 2 w 288"/>
                <a:gd name="T3" fmla="*/ 1 h 137"/>
                <a:gd name="T4" fmla="*/ 1 w 288"/>
                <a:gd name="T5" fmla="*/ 3 h 137"/>
                <a:gd name="T6" fmla="*/ 1 w 288"/>
                <a:gd name="T7" fmla="*/ 4 h 137"/>
                <a:gd name="T8" fmla="*/ 1 w 288"/>
                <a:gd name="T9" fmla="*/ 6 h 137"/>
                <a:gd name="T10" fmla="*/ 4 w 288"/>
                <a:gd name="T11" fmla="*/ 9 h 137"/>
                <a:gd name="T12" fmla="*/ 8 w 288"/>
                <a:gd name="T13" fmla="*/ 10 h 137"/>
                <a:gd name="T14" fmla="*/ 10 w 288"/>
                <a:gd name="T15" fmla="*/ 10 h 137"/>
                <a:gd name="T16" fmla="*/ 14 w 288"/>
                <a:gd name="T17" fmla="*/ 10 h 137"/>
                <a:gd name="T18" fmla="*/ 18 w 288"/>
                <a:gd name="T19" fmla="*/ 8 h 137"/>
                <a:gd name="T20" fmla="*/ 20 w 288"/>
                <a:gd name="T21" fmla="*/ 6 h 137"/>
                <a:gd name="T22" fmla="*/ 21 w 288"/>
                <a:gd name="T23" fmla="*/ 4 h 137"/>
                <a:gd name="T24" fmla="*/ 21 w 288"/>
                <a:gd name="T25" fmla="*/ 2 h 137"/>
                <a:gd name="T26" fmla="*/ 19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137"/>
                <a:gd name="T44" fmla="*/ 288 w 288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29" name="Rectangle 68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3063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0" name="Freeform 69" descr="Wide downward diagonal"/>
            <p:cNvSpPr>
              <a:spLocks noChangeAspect="1"/>
            </p:cNvSpPr>
            <p:nvPr/>
          </p:nvSpPr>
          <p:spPr bwMode="auto">
            <a:xfrm flipV="1">
              <a:off x="969" y="3052"/>
              <a:ext cx="224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2 w 345"/>
                <a:gd name="T27" fmla="*/ 2 h 393"/>
                <a:gd name="T28" fmla="*/ 18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7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31" name="Rectangle 70" descr="Wide upward diagonal"/>
            <p:cNvSpPr>
              <a:spLocks noChangeAspect="1" noChangeArrowheads="1"/>
            </p:cNvSpPr>
            <p:nvPr/>
          </p:nvSpPr>
          <p:spPr bwMode="auto">
            <a:xfrm>
              <a:off x="729" y="3081"/>
              <a:ext cx="53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2" name="Rectangle 71" descr="Wide upward diagonal"/>
            <p:cNvSpPr>
              <a:spLocks noChangeAspect="1" noChangeArrowheads="1"/>
            </p:cNvSpPr>
            <p:nvPr/>
          </p:nvSpPr>
          <p:spPr bwMode="auto">
            <a:xfrm>
              <a:off x="819" y="3081"/>
              <a:ext cx="52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3" name="AutoShape 72"/>
            <p:cNvSpPr>
              <a:spLocks noChangeAspect="1" noChangeArrowheads="1"/>
            </p:cNvSpPr>
            <p:nvPr/>
          </p:nvSpPr>
          <p:spPr bwMode="auto">
            <a:xfrm flipV="1">
              <a:off x="716" y="2521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4" name="Rectangle 73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756"/>
              <a:ext cx="427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grpSp>
          <p:nvGrpSpPr>
            <p:cNvPr id="22" name="Group 74"/>
            <p:cNvGrpSpPr>
              <a:grpSpLocks noChangeAspect="1"/>
            </p:cNvGrpSpPr>
            <p:nvPr/>
          </p:nvGrpSpPr>
          <p:grpSpPr bwMode="auto">
            <a:xfrm>
              <a:off x="545" y="2756"/>
              <a:ext cx="428" cy="307"/>
              <a:chOff x="546" y="2763"/>
              <a:chExt cx="656" cy="471"/>
            </a:xfrm>
          </p:grpSpPr>
          <p:sp>
            <p:nvSpPr>
              <p:cNvPr id="149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546" y="2763"/>
                <a:ext cx="656" cy="4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50" name="Rectangle 76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7" y="3223"/>
                <a:ext cx="655" cy="11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sz="1800" b="0"/>
              </a:p>
            </p:txBody>
          </p:sp>
        </p:grpSp>
        <p:sp>
          <p:nvSpPr>
            <p:cNvPr id="36" name="Rectangle 77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639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7" name="Rectangle 78"/>
            <p:cNvSpPr>
              <a:spLocks noChangeAspect="1" noChangeArrowheads="1"/>
            </p:cNvSpPr>
            <p:nvPr/>
          </p:nvSpPr>
          <p:spPr bwMode="auto">
            <a:xfrm>
              <a:off x="782" y="3063"/>
              <a:ext cx="36" cy="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8" name="Line 79"/>
            <p:cNvSpPr>
              <a:spLocks noChangeAspect="1" noChangeShapeType="1"/>
            </p:cNvSpPr>
            <p:nvPr/>
          </p:nvSpPr>
          <p:spPr bwMode="auto">
            <a:xfrm flipV="1">
              <a:off x="801" y="3027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80" descr="Wide downward diagonal"/>
            <p:cNvSpPr>
              <a:spLocks noChangeAspect="1"/>
            </p:cNvSpPr>
            <p:nvPr/>
          </p:nvSpPr>
          <p:spPr bwMode="auto">
            <a:xfrm>
              <a:off x="969" y="2506"/>
              <a:ext cx="224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2 w 345"/>
                <a:gd name="T27" fmla="*/ 2 h 393"/>
                <a:gd name="T28" fmla="*/ 18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7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0" name="Freeform 81" descr="Wide downward diagonal"/>
            <p:cNvSpPr>
              <a:spLocks noChangeAspect="1"/>
            </p:cNvSpPr>
            <p:nvPr/>
          </p:nvSpPr>
          <p:spPr bwMode="auto">
            <a:xfrm>
              <a:off x="917" y="3063"/>
              <a:ext cx="172" cy="285"/>
            </a:xfrm>
            <a:custGeom>
              <a:avLst/>
              <a:gdLst>
                <a:gd name="T0" fmla="*/ 0 w 264"/>
                <a:gd name="T1" fmla="*/ 0 h 438"/>
                <a:gd name="T2" fmla="*/ 1 w 264"/>
                <a:gd name="T3" fmla="*/ 5 h 438"/>
                <a:gd name="T4" fmla="*/ 17 w 264"/>
                <a:gd name="T5" fmla="*/ 33 h 438"/>
                <a:gd name="T6" fmla="*/ 18 w 264"/>
                <a:gd name="T7" fmla="*/ 33 h 438"/>
                <a:gd name="T8" fmla="*/ 18 w 264"/>
                <a:gd name="T9" fmla="*/ 32 h 438"/>
                <a:gd name="T10" fmla="*/ 20 w 264"/>
                <a:gd name="T11" fmla="*/ 32 h 438"/>
                <a:gd name="T12" fmla="*/ 3 w 264"/>
                <a:gd name="T13" fmla="*/ 1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38"/>
                <a:gd name="T23" fmla="*/ 264 w 264"/>
                <a:gd name="T24" fmla="*/ 438 h 4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38">
                  <a:moveTo>
                    <a:pt x="0" y="0"/>
                  </a:moveTo>
                  <a:lnTo>
                    <a:pt x="2" y="56"/>
                  </a:lnTo>
                  <a:lnTo>
                    <a:pt x="219" y="438"/>
                  </a:lnTo>
                  <a:lnTo>
                    <a:pt x="236" y="438"/>
                  </a:lnTo>
                  <a:cubicBezTo>
                    <a:pt x="239" y="434"/>
                    <a:pt x="232" y="420"/>
                    <a:pt x="237" y="416"/>
                  </a:cubicBezTo>
                  <a:lnTo>
                    <a:pt x="264" y="416"/>
                  </a:lnTo>
                  <a:lnTo>
                    <a:pt x="32" y="5"/>
                  </a:ln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1" name="Line 82" descr="Wide downward diagonal"/>
            <p:cNvSpPr>
              <a:spLocks noChangeAspect="1" noChangeShapeType="1"/>
            </p:cNvSpPr>
            <p:nvPr/>
          </p:nvSpPr>
          <p:spPr bwMode="auto">
            <a:xfrm flipV="1">
              <a:off x="1088" y="3285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3" name="Group 83"/>
            <p:cNvGrpSpPr>
              <a:grpSpLocks noChangeAspect="1"/>
            </p:cNvGrpSpPr>
            <p:nvPr/>
          </p:nvGrpSpPr>
          <p:grpSpPr bwMode="auto">
            <a:xfrm flipV="1">
              <a:off x="917" y="2471"/>
              <a:ext cx="172" cy="285"/>
              <a:chOff x="1116" y="3234"/>
              <a:chExt cx="264" cy="438"/>
            </a:xfrm>
          </p:grpSpPr>
          <p:sp>
            <p:nvSpPr>
              <p:cNvPr id="147" name="Freeform 84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48" name="Line 85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3" name="Line 86"/>
            <p:cNvSpPr>
              <a:spLocks noChangeAspect="1" noChangeShapeType="1"/>
            </p:cNvSpPr>
            <p:nvPr/>
          </p:nvSpPr>
          <p:spPr bwMode="auto">
            <a:xfrm>
              <a:off x="800" y="247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Oval 87"/>
            <p:cNvSpPr>
              <a:spLocks noChangeAspect="1" noChangeArrowheads="1"/>
            </p:cNvSpPr>
            <p:nvPr/>
          </p:nvSpPr>
          <p:spPr bwMode="auto">
            <a:xfrm rot="-1827933">
              <a:off x="743" y="2657"/>
              <a:ext cx="31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45" name="Oval 88"/>
            <p:cNvSpPr>
              <a:spLocks noChangeAspect="1" noChangeArrowheads="1"/>
            </p:cNvSpPr>
            <p:nvPr/>
          </p:nvSpPr>
          <p:spPr bwMode="auto">
            <a:xfrm rot="-1827933">
              <a:off x="744" y="2701"/>
              <a:ext cx="32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46" name="Freeform 89"/>
            <p:cNvSpPr>
              <a:spLocks noChangeAspect="1"/>
            </p:cNvSpPr>
            <p:nvPr/>
          </p:nvSpPr>
          <p:spPr bwMode="auto">
            <a:xfrm>
              <a:off x="729" y="2760"/>
              <a:ext cx="152" cy="69"/>
            </a:xfrm>
            <a:custGeom>
              <a:avLst/>
              <a:gdLst>
                <a:gd name="T0" fmla="*/ 1 w 233"/>
                <a:gd name="T1" fmla="*/ 1 h 107"/>
                <a:gd name="T2" fmla="*/ 1 w 233"/>
                <a:gd name="T3" fmla="*/ 3 h 107"/>
                <a:gd name="T4" fmla="*/ 1 w 233"/>
                <a:gd name="T5" fmla="*/ 5 h 107"/>
                <a:gd name="T6" fmla="*/ 3 w 233"/>
                <a:gd name="T7" fmla="*/ 6 h 107"/>
                <a:gd name="T8" fmla="*/ 7 w 233"/>
                <a:gd name="T9" fmla="*/ 8 h 107"/>
                <a:gd name="T10" fmla="*/ 8 w 233"/>
                <a:gd name="T11" fmla="*/ 8 h 107"/>
                <a:gd name="T12" fmla="*/ 12 w 233"/>
                <a:gd name="T13" fmla="*/ 7 h 107"/>
                <a:gd name="T14" fmla="*/ 15 w 233"/>
                <a:gd name="T15" fmla="*/ 6 h 107"/>
                <a:gd name="T16" fmla="*/ 17 w 233"/>
                <a:gd name="T17" fmla="*/ 3 h 107"/>
                <a:gd name="T18" fmla="*/ 18 w 233"/>
                <a:gd name="T19" fmla="*/ 1 h 107"/>
                <a:gd name="T20" fmla="*/ 18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3"/>
                <a:gd name="T34" fmla="*/ 0 h 107"/>
                <a:gd name="T35" fmla="*/ 233 w 233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7" name="Freeform 90"/>
            <p:cNvSpPr>
              <a:spLocks noChangeAspect="1"/>
            </p:cNvSpPr>
            <p:nvPr/>
          </p:nvSpPr>
          <p:spPr bwMode="auto">
            <a:xfrm>
              <a:off x="765" y="2739"/>
              <a:ext cx="69" cy="92"/>
            </a:xfrm>
            <a:custGeom>
              <a:avLst/>
              <a:gdLst>
                <a:gd name="T0" fmla="*/ 5 w 106"/>
                <a:gd name="T1" fmla="*/ 1 h 140"/>
                <a:gd name="T2" fmla="*/ 3 w 106"/>
                <a:gd name="T3" fmla="*/ 1 h 140"/>
                <a:gd name="T4" fmla="*/ 1 w 106"/>
                <a:gd name="T5" fmla="*/ 1 h 140"/>
                <a:gd name="T6" fmla="*/ 1 w 106"/>
                <a:gd name="T7" fmla="*/ 3 h 140"/>
                <a:gd name="T8" fmla="*/ 1 w 106"/>
                <a:gd name="T9" fmla="*/ 5 h 140"/>
                <a:gd name="T10" fmla="*/ 3 w 106"/>
                <a:gd name="T11" fmla="*/ 8 h 140"/>
                <a:gd name="T12" fmla="*/ 5 w 106"/>
                <a:gd name="T13" fmla="*/ 9 h 140"/>
                <a:gd name="T14" fmla="*/ 6 w 106"/>
                <a:gd name="T15" fmla="*/ 11 h 140"/>
                <a:gd name="T16" fmla="*/ 8 w 106"/>
                <a:gd name="T17" fmla="*/ 11 h 140"/>
                <a:gd name="T18" fmla="*/ 8 w 106"/>
                <a:gd name="T19" fmla="*/ 9 h 140"/>
                <a:gd name="T20" fmla="*/ 7 w 106"/>
                <a:gd name="T21" fmla="*/ 7 h 140"/>
                <a:gd name="T22" fmla="*/ 4 w 106"/>
                <a:gd name="T23" fmla="*/ 4 h 140"/>
                <a:gd name="T24" fmla="*/ 3 w 106"/>
                <a:gd name="T25" fmla="*/ 2 h 140"/>
                <a:gd name="T26" fmla="*/ 5 w 106"/>
                <a:gd name="T27" fmla="*/ 1 h 140"/>
                <a:gd name="T28" fmla="*/ 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140"/>
                <a:gd name="T47" fmla="*/ 106 w 10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8" name="Freeform 91"/>
            <p:cNvSpPr>
              <a:spLocks noChangeAspect="1"/>
            </p:cNvSpPr>
            <p:nvPr/>
          </p:nvSpPr>
          <p:spPr bwMode="auto">
            <a:xfrm>
              <a:off x="803" y="2741"/>
              <a:ext cx="31" cy="81"/>
            </a:xfrm>
            <a:custGeom>
              <a:avLst/>
              <a:gdLst>
                <a:gd name="T0" fmla="*/ 1 w 48"/>
                <a:gd name="T1" fmla="*/ 1 h 124"/>
                <a:gd name="T2" fmla="*/ 2 w 48"/>
                <a:gd name="T3" fmla="*/ 0 h 124"/>
                <a:gd name="T4" fmla="*/ 3 w 48"/>
                <a:gd name="T5" fmla="*/ 1 h 124"/>
                <a:gd name="T6" fmla="*/ 3 w 48"/>
                <a:gd name="T7" fmla="*/ 3 h 124"/>
                <a:gd name="T8" fmla="*/ 3 w 48"/>
                <a:gd name="T9" fmla="*/ 5 h 124"/>
                <a:gd name="T10" fmla="*/ 3 w 48"/>
                <a:gd name="T11" fmla="*/ 8 h 124"/>
                <a:gd name="T12" fmla="*/ 2 w 48"/>
                <a:gd name="T13" fmla="*/ 9 h 124"/>
                <a:gd name="T14" fmla="*/ 1 w 48"/>
                <a:gd name="T15" fmla="*/ 8 h 124"/>
                <a:gd name="T16" fmla="*/ 1 w 48"/>
                <a:gd name="T17" fmla="*/ 7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24"/>
                <a:gd name="T29" fmla="*/ 48 w 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9" name="Freeform 92" descr="Wide downward diagonal"/>
            <p:cNvSpPr>
              <a:spLocks noChangeAspect="1"/>
            </p:cNvSpPr>
            <p:nvPr/>
          </p:nvSpPr>
          <p:spPr bwMode="auto">
            <a:xfrm flipH="1">
              <a:off x="1189" y="2506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0" name="Freeform 93" descr="Wide downward diagonal"/>
            <p:cNvSpPr>
              <a:spLocks noChangeAspect="1"/>
            </p:cNvSpPr>
            <p:nvPr/>
          </p:nvSpPr>
          <p:spPr bwMode="auto">
            <a:xfrm flipH="1" flipV="1">
              <a:off x="1190" y="3037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1" name="Line 94"/>
            <p:cNvSpPr>
              <a:spLocks noChangeAspect="1" noChangeShapeType="1"/>
            </p:cNvSpPr>
            <p:nvPr/>
          </p:nvSpPr>
          <p:spPr bwMode="auto">
            <a:xfrm flipV="1">
              <a:off x="1189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95"/>
            <p:cNvSpPr>
              <a:spLocks noChangeAspect="1" noChangeShapeType="1"/>
            </p:cNvSpPr>
            <p:nvPr/>
          </p:nvSpPr>
          <p:spPr bwMode="auto">
            <a:xfrm flipV="1">
              <a:off x="1412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96" descr="Wide downward diagonal"/>
            <p:cNvSpPr>
              <a:spLocks noChangeAspect="1"/>
            </p:cNvSpPr>
            <p:nvPr/>
          </p:nvSpPr>
          <p:spPr bwMode="auto">
            <a:xfrm>
              <a:off x="1410" y="2505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4" name="Freeform 97" descr="Wide downward diagonal"/>
            <p:cNvSpPr>
              <a:spLocks noChangeAspect="1"/>
            </p:cNvSpPr>
            <p:nvPr/>
          </p:nvSpPr>
          <p:spPr bwMode="auto">
            <a:xfrm flipV="1">
              <a:off x="1410" y="303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5" name="Line 98"/>
            <p:cNvSpPr>
              <a:spLocks noChangeAspect="1" noChangeShapeType="1"/>
            </p:cNvSpPr>
            <p:nvPr/>
          </p:nvSpPr>
          <p:spPr bwMode="auto">
            <a:xfrm flipH="1" flipV="1">
              <a:off x="1411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99" descr="Wide downward diagonal"/>
            <p:cNvSpPr>
              <a:spLocks noChangeAspect="1"/>
            </p:cNvSpPr>
            <p:nvPr/>
          </p:nvSpPr>
          <p:spPr bwMode="auto">
            <a:xfrm flipH="1">
              <a:off x="1634" y="2506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7" name="Freeform 100" descr="Wide downward diagonal"/>
            <p:cNvSpPr>
              <a:spLocks noChangeAspect="1"/>
            </p:cNvSpPr>
            <p:nvPr/>
          </p:nvSpPr>
          <p:spPr bwMode="auto">
            <a:xfrm flipH="1" flipV="1">
              <a:off x="1635" y="3037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8" name="Line 101"/>
            <p:cNvSpPr>
              <a:spLocks noChangeAspect="1" noChangeShapeType="1"/>
            </p:cNvSpPr>
            <p:nvPr/>
          </p:nvSpPr>
          <p:spPr bwMode="auto">
            <a:xfrm flipV="1">
              <a:off x="16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102"/>
            <p:cNvSpPr>
              <a:spLocks noChangeAspect="1" noChangeShapeType="1"/>
            </p:cNvSpPr>
            <p:nvPr/>
          </p:nvSpPr>
          <p:spPr bwMode="auto">
            <a:xfrm flipV="1">
              <a:off x="1855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4" name="Group 103"/>
            <p:cNvGrpSpPr>
              <a:grpSpLocks noChangeAspect="1"/>
            </p:cNvGrpSpPr>
            <p:nvPr/>
          </p:nvGrpSpPr>
          <p:grpSpPr bwMode="auto">
            <a:xfrm>
              <a:off x="1822" y="3652"/>
              <a:ext cx="66" cy="87"/>
              <a:chOff x="1824" y="2675"/>
              <a:chExt cx="74" cy="87"/>
            </a:xfrm>
          </p:grpSpPr>
          <p:sp>
            <p:nvSpPr>
              <p:cNvPr id="144" name="Line 104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Line 105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Line 106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5" name="Group 107"/>
            <p:cNvGrpSpPr>
              <a:grpSpLocks noChangeAspect="1"/>
            </p:cNvGrpSpPr>
            <p:nvPr/>
          </p:nvGrpSpPr>
          <p:grpSpPr bwMode="auto">
            <a:xfrm flipV="1">
              <a:off x="1820" y="2083"/>
              <a:ext cx="71" cy="87"/>
              <a:chOff x="1824" y="2675"/>
              <a:chExt cx="74" cy="87"/>
            </a:xfrm>
          </p:grpSpPr>
          <p:sp>
            <p:nvSpPr>
              <p:cNvPr id="141" name="Line 108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Line 109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Line 110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" name="Freeform 111" descr="Wide downward diagonal"/>
            <p:cNvSpPr>
              <a:spLocks noChangeAspect="1"/>
            </p:cNvSpPr>
            <p:nvPr/>
          </p:nvSpPr>
          <p:spPr bwMode="auto">
            <a:xfrm>
              <a:off x="1853" y="2505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3" name="Freeform 112" descr="Wide downward diagonal"/>
            <p:cNvSpPr>
              <a:spLocks noChangeAspect="1"/>
            </p:cNvSpPr>
            <p:nvPr/>
          </p:nvSpPr>
          <p:spPr bwMode="auto">
            <a:xfrm flipV="1">
              <a:off x="1853" y="303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4" name="Line 113"/>
            <p:cNvSpPr>
              <a:spLocks noChangeAspect="1" noChangeShapeType="1"/>
            </p:cNvSpPr>
            <p:nvPr/>
          </p:nvSpPr>
          <p:spPr bwMode="auto">
            <a:xfrm flipH="1" flipV="1">
              <a:off x="207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14"/>
            <p:cNvSpPr>
              <a:spLocks noChangeAspect="1" noChangeShapeType="1"/>
            </p:cNvSpPr>
            <p:nvPr/>
          </p:nvSpPr>
          <p:spPr bwMode="auto">
            <a:xfrm flipH="1" flipV="1">
              <a:off x="1854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15" descr="Wide downward diagonal"/>
            <p:cNvSpPr>
              <a:spLocks noChangeAspect="1"/>
            </p:cNvSpPr>
            <p:nvPr/>
          </p:nvSpPr>
          <p:spPr bwMode="auto">
            <a:xfrm flipH="1">
              <a:off x="2076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7" name="Freeform 116" descr="Wide downward diagonal"/>
            <p:cNvSpPr>
              <a:spLocks noChangeAspect="1"/>
            </p:cNvSpPr>
            <p:nvPr/>
          </p:nvSpPr>
          <p:spPr bwMode="auto">
            <a:xfrm flipH="1" flipV="1">
              <a:off x="2077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8" name="Line 117"/>
            <p:cNvSpPr>
              <a:spLocks noChangeAspect="1" noChangeShapeType="1"/>
            </p:cNvSpPr>
            <p:nvPr/>
          </p:nvSpPr>
          <p:spPr bwMode="auto">
            <a:xfrm flipV="1">
              <a:off x="2076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" name="Group 118"/>
            <p:cNvGrpSpPr>
              <a:grpSpLocks/>
            </p:cNvGrpSpPr>
            <p:nvPr/>
          </p:nvGrpSpPr>
          <p:grpSpPr bwMode="auto">
            <a:xfrm>
              <a:off x="2261" y="2699"/>
              <a:ext cx="69" cy="424"/>
              <a:chOff x="2261" y="2699"/>
              <a:chExt cx="69" cy="424"/>
            </a:xfrm>
          </p:grpSpPr>
          <p:sp>
            <p:nvSpPr>
              <p:cNvPr id="134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Line 120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Line 121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Line 122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Line 124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Line 125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0" name="Freeform 126" descr="Wide downward diagonal"/>
            <p:cNvSpPr>
              <a:spLocks noChangeAspect="1"/>
            </p:cNvSpPr>
            <p:nvPr/>
          </p:nvSpPr>
          <p:spPr bwMode="auto">
            <a:xfrm>
              <a:off x="2294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1" name="Freeform 127" descr="Wide downward diagonal"/>
            <p:cNvSpPr>
              <a:spLocks noChangeAspect="1"/>
            </p:cNvSpPr>
            <p:nvPr/>
          </p:nvSpPr>
          <p:spPr bwMode="auto">
            <a:xfrm flipV="1">
              <a:off x="2294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2" name="Line 128"/>
            <p:cNvSpPr>
              <a:spLocks noChangeAspect="1" noChangeShapeType="1"/>
            </p:cNvSpPr>
            <p:nvPr/>
          </p:nvSpPr>
          <p:spPr bwMode="auto">
            <a:xfrm flipH="1" flipV="1">
              <a:off x="251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29" descr="Wide downward diagonal"/>
            <p:cNvSpPr>
              <a:spLocks noChangeAspect="1"/>
            </p:cNvSpPr>
            <p:nvPr/>
          </p:nvSpPr>
          <p:spPr bwMode="auto">
            <a:xfrm flipH="1">
              <a:off x="2514" y="250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4" name="Freeform 130" descr="Wide downward diagonal"/>
            <p:cNvSpPr>
              <a:spLocks noChangeAspect="1"/>
            </p:cNvSpPr>
            <p:nvPr/>
          </p:nvSpPr>
          <p:spPr bwMode="auto">
            <a:xfrm flipH="1" flipV="1">
              <a:off x="251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5" name="Line 131"/>
            <p:cNvSpPr>
              <a:spLocks noChangeAspect="1" noChangeShapeType="1"/>
            </p:cNvSpPr>
            <p:nvPr/>
          </p:nvSpPr>
          <p:spPr bwMode="auto">
            <a:xfrm flipV="1">
              <a:off x="251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32" descr="Wide downward diagonal"/>
            <p:cNvSpPr>
              <a:spLocks noChangeAspect="1"/>
            </p:cNvSpPr>
            <p:nvPr/>
          </p:nvSpPr>
          <p:spPr bwMode="auto">
            <a:xfrm>
              <a:off x="2732" y="2505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7" name="Freeform 133" descr="Wide downward diagonal"/>
            <p:cNvSpPr>
              <a:spLocks noChangeAspect="1"/>
            </p:cNvSpPr>
            <p:nvPr/>
          </p:nvSpPr>
          <p:spPr bwMode="auto">
            <a:xfrm flipV="1">
              <a:off x="2731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8" name="Line 134"/>
            <p:cNvSpPr>
              <a:spLocks noChangeAspect="1" noChangeShapeType="1"/>
            </p:cNvSpPr>
            <p:nvPr/>
          </p:nvSpPr>
          <p:spPr bwMode="auto">
            <a:xfrm flipH="1" flipV="1">
              <a:off x="2952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135" descr="Wide downward diagonal"/>
            <p:cNvSpPr>
              <a:spLocks noChangeAspect="1"/>
            </p:cNvSpPr>
            <p:nvPr/>
          </p:nvSpPr>
          <p:spPr bwMode="auto">
            <a:xfrm flipH="1">
              <a:off x="2952" y="250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0" name="Freeform 136" descr="Wide downward diagonal"/>
            <p:cNvSpPr>
              <a:spLocks noChangeAspect="1"/>
            </p:cNvSpPr>
            <p:nvPr/>
          </p:nvSpPr>
          <p:spPr bwMode="auto">
            <a:xfrm flipH="1" flipV="1">
              <a:off x="2953" y="3037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1" name="Line 137"/>
            <p:cNvSpPr>
              <a:spLocks noChangeAspect="1" noChangeShapeType="1"/>
            </p:cNvSpPr>
            <p:nvPr/>
          </p:nvSpPr>
          <p:spPr bwMode="auto">
            <a:xfrm flipV="1">
              <a:off x="2952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138" descr="Wide downward diagonal"/>
            <p:cNvSpPr>
              <a:spLocks noChangeAspect="1"/>
            </p:cNvSpPr>
            <p:nvPr/>
          </p:nvSpPr>
          <p:spPr bwMode="auto">
            <a:xfrm>
              <a:off x="3171" y="2505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3" name="Freeform 139" descr="Wide downward diagonal"/>
            <p:cNvSpPr>
              <a:spLocks noChangeAspect="1"/>
            </p:cNvSpPr>
            <p:nvPr/>
          </p:nvSpPr>
          <p:spPr bwMode="auto">
            <a:xfrm flipV="1">
              <a:off x="3171" y="3036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4" name="Line 140"/>
            <p:cNvSpPr>
              <a:spLocks noChangeAspect="1" noChangeShapeType="1"/>
            </p:cNvSpPr>
            <p:nvPr/>
          </p:nvSpPr>
          <p:spPr bwMode="auto">
            <a:xfrm flipH="1" flipV="1">
              <a:off x="339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141" descr="Wide downward diagonal"/>
            <p:cNvSpPr>
              <a:spLocks noChangeAspect="1"/>
            </p:cNvSpPr>
            <p:nvPr/>
          </p:nvSpPr>
          <p:spPr bwMode="auto">
            <a:xfrm flipH="1">
              <a:off x="3394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6" name="Freeform 142" descr="Wide downward diagonal"/>
            <p:cNvSpPr>
              <a:spLocks noChangeAspect="1"/>
            </p:cNvSpPr>
            <p:nvPr/>
          </p:nvSpPr>
          <p:spPr bwMode="auto">
            <a:xfrm flipH="1" flipV="1">
              <a:off x="339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7" name="Line 143"/>
            <p:cNvSpPr>
              <a:spLocks noChangeAspect="1" noChangeShapeType="1"/>
            </p:cNvSpPr>
            <p:nvPr/>
          </p:nvSpPr>
          <p:spPr bwMode="auto">
            <a:xfrm flipV="1">
              <a:off x="339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144" descr="Wide downward diagonal"/>
            <p:cNvSpPr>
              <a:spLocks noChangeAspect="1"/>
            </p:cNvSpPr>
            <p:nvPr/>
          </p:nvSpPr>
          <p:spPr bwMode="auto">
            <a:xfrm>
              <a:off x="3613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9" name="Freeform 145" descr="Wide downward diagonal"/>
            <p:cNvSpPr>
              <a:spLocks noChangeAspect="1"/>
            </p:cNvSpPr>
            <p:nvPr/>
          </p:nvSpPr>
          <p:spPr bwMode="auto">
            <a:xfrm flipV="1">
              <a:off x="3613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0" name="Line 146"/>
            <p:cNvSpPr>
              <a:spLocks noChangeAspect="1" noChangeShapeType="1"/>
            </p:cNvSpPr>
            <p:nvPr/>
          </p:nvSpPr>
          <p:spPr bwMode="auto">
            <a:xfrm flipH="1" flipV="1">
              <a:off x="383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147" descr="Wide downward diagonal"/>
            <p:cNvSpPr>
              <a:spLocks noChangeAspect="1"/>
            </p:cNvSpPr>
            <p:nvPr/>
          </p:nvSpPr>
          <p:spPr bwMode="auto">
            <a:xfrm flipH="1">
              <a:off x="3834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2" name="Freeform 148" descr="Wide downward diagonal"/>
            <p:cNvSpPr>
              <a:spLocks noChangeAspect="1"/>
            </p:cNvSpPr>
            <p:nvPr/>
          </p:nvSpPr>
          <p:spPr bwMode="auto">
            <a:xfrm flipH="1" flipV="1">
              <a:off x="383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3" name="Line 149"/>
            <p:cNvSpPr>
              <a:spLocks noChangeAspect="1" noChangeShapeType="1"/>
            </p:cNvSpPr>
            <p:nvPr/>
          </p:nvSpPr>
          <p:spPr bwMode="auto">
            <a:xfrm flipV="1">
              <a:off x="38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150" descr="Wide downward diagonal"/>
            <p:cNvSpPr>
              <a:spLocks noChangeAspect="1"/>
            </p:cNvSpPr>
            <p:nvPr/>
          </p:nvSpPr>
          <p:spPr bwMode="auto">
            <a:xfrm>
              <a:off x="4053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5" name="Freeform 151" descr="Wide downward diagonal"/>
            <p:cNvSpPr>
              <a:spLocks noChangeAspect="1"/>
            </p:cNvSpPr>
            <p:nvPr/>
          </p:nvSpPr>
          <p:spPr bwMode="auto">
            <a:xfrm flipV="1">
              <a:off x="4053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6" name="Line 152"/>
            <p:cNvSpPr>
              <a:spLocks noChangeAspect="1" noChangeShapeType="1"/>
            </p:cNvSpPr>
            <p:nvPr/>
          </p:nvSpPr>
          <p:spPr bwMode="auto">
            <a:xfrm flipH="1" flipV="1">
              <a:off x="427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153" descr="Wide downward diagonal"/>
            <p:cNvSpPr>
              <a:spLocks noChangeAspect="1"/>
            </p:cNvSpPr>
            <p:nvPr/>
          </p:nvSpPr>
          <p:spPr bwMode="auto">
            <a:xfrm flipH="1">
              <a:off x="4274" y="2506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8" name="Freeform 154" descr="Wide downward diagonal"/>
            <p:cNvSpPr>
              <a:spLocks noChangeAspect="1"/>
            </p:cNvSpPr>
            <p:nvPr/>
          </p:nvSpPr>
          <p:spPr bwMode="auto">
            <a:xfrm flipH="1" flipV="1">
              <a:off x="4275" y="3037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9" name="Line 155"/>
            <p:cNvSpPr>
              <a:spLocks noChangeAspect="1" noChangeShapeType="1"/>
            </p:cNvSpPr>
            <p:nvPr/>
          </p:nvSpPr>
          <p:spPr bwMode="auto">
            <a:xfrm flipV="1">
              <a:off x="427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156" descr="Wide downward diagonal"/>
            <p:cNvSpPr>
              <a:spLocks noChangeAspect="1"/>
            </p:cNvSpPr>
            <p:nvPr/>
          </p:nvSpPr>
          <p:spPr bwMode="auto">
            <a:xfrm>
              <a:off x="4495" y="2505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01" name="Freeform 157" descr="Wide downward diagonal"/>
            <p:cNvSpPr>
              <a:spLocks noChangeAspect="1"/>
            </p:cNvSpPr>
            <p:nvPr/>
          </p:nvSpPr>
          <p:spPr bwMode="auto">
            <a:xfrm flipV="1">
              <a:off x="4495" y="303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2" name="Line 158"/>
            <p:cNvSpPr>
              <a:spLocks noChangeAspect="1" noChangeShapeType="1"/>
            </p:cNvSpPr>
            <p:nvPr/>
          </p:nvSpPr>
          <p:spPr bwMode="auto">
            <a:xfrm flipH="1" flipV="1">
              <a:off x="4719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159"/>
            <p:cNvSpPr>
              <a:spLocks noChangeAspect="1"/>
            </p:cNvSpPr>
            <p:nvPr/>
          </p:nvSpPr>
          <p:spPr bwMode="auto">
            <a:xfrm rot="10800000">
              <a:off x="5014" y="2970"/>
              <a:ext cx="187" cy="90"/>
            </a:xfrm>
            <a:custGeom>
              <a:avLst/>
              <a:gdLst>
                <a:gd name="T0" fmla="*/ 4 w 288"/>
                <a:gd name="T1" fmla="*/ 0 h 137"/>
                <a:gd name="T2" fmla="*/ 2 w 288"/>
                <a:gd name="T3" fmla="*/ 1 h 137"/>
                <a:gd name="T4" fmla="*/ 1 w 288"/>
                <a:gd name="T5" fmla="*/ 3 h 137"/>
                <a:gd name="T6" fmla="*/ 1 w 288"/>
                <a:gd name="T7" fmla="*/ 5 h 137"/>
                <a:gd name="T8" fmla="*/ 1 w 288"/>
                <a:gd name="T9" fmla="*/ 7 h 137"/>
                <a:gd name="T10" fmla="*/ 4 w 288"/>
                <a:gd name="T11" fmla="*/ 9 h 137"/>
                <a:gd name="T12" fmla="*/ 8 w 288"/>
                <a:gd name="T13" fmla="*/ 11 h 137"/>
                <a:gd name="T14" fmla="*/ 10 w 288"/>
                <a:gd name="T15" fmla="*/ 11 h 137"/>
                <a:gd name="T16" fmla="*/ 14 w 288"/>
                <a:gd name="T17" fmla="*/ 11 h 137"/>
                <a:gd name="T18" fmla="*/ 18 w 288"/>
                <a:gd name="T19" fmla="*/ 9 h 137"/>
                <a:gd name="T20" fmla="*/ 20 w 288"/>
                <a:gd name="T21" fmla="*/ 7 h 137"/>
                <a:gd name="T22" fmla="*/ 21 w 288"/>
                <a:gd name="T23" fmla="*/ 4 h 137"/>
                <a:gd name="T24" fmla="*/ 21 w 288"/>
                <a:gd name="T25" fmla="*/ 2 h 137"/>
                <a:gd name="T26" fmla="*/ 19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137"/>
                <a:gd name="T44" fmla="*/ 288 w 288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4" name="Rectangle 160" descr="Wide down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290" y="2639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5" name="Freeform 161" descr="Wide downward diagonal"/>
            <p:cNvSpPr>
              <a:spLocks noChangeAspect="1"/>
            </p:cNvSpPr>
            <p:nvPr/>
          </p:nvSpPr>
          <p:spPr bwMode="auto">
            <a:xfrm rot="10800000" flipV="1">
              <a:off x="4715" y="2506"/>
              <a:ext cx="223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1 w 345"/>
                <a:gd name="T27" fmla="*/ 2 h 393"/>
                <a:gd name="T28" fmla="*/ 17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6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06" name="AutoShape 162"/>
            <p:cNvSpPr>
              <a:spLocks noChangeAspect="1" noChangeArrowheads="1"/>
            </p:cNvSpPr>
            <p:nvPr/>
          </p:nvSpPr>
          <p:spPr bwMode="auto">
            <a:xfrm rot="10800000" flipV="1">
              <a:off x="5019" y="3018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7" name="Rectangle 163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6" y="3054"/>
              <a:ext cx="426" cy="8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8" name="Rectangle 164"/>
            <p:cNvSpPr>
              <a:spLocks noChangeAspect="1" noChangeArrowheads="1"/>
            </p:cNvSpPr>
            <p:nvPr/>
          </p:nvSpPr>
          <p:spPr bwMode="auto">
            <a:xfrm rot="10800000">
              <a:off x="4936" y="2755"/>
              <a:ext cx="427" cy="3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9" name="Rectangle 165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7" y="2755"/>
              <a:ext cx="426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0" name="Rectangle 166" descr="Wide downward diagonal"/>
            <p:cNvSpPr>
              <a:spLocks noChangeAspect="1" noChangeArrowheads="1"/>
            </p:cNvSpPr>
            <p:nvPr/>
          </p:nvSpPr>
          <p:spPr bwMode="auto">
            <a:xfrm rot="10800000">
              <a:off x="5290" y="3063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11" name="Line 167"/>
            <p:cNvSpPr>
              <a:spLocks noChangeAspect="1" noChangeShapeType="1"/>
            </p:cNvSpPr>
            <p:nvPr/>
          </p:nvSpPr>
          <p:spPr bwMode="auto">
            <a:xfrm rot="10800000" flipV="1">
              <a:off x="5107" y="2529"/>
              <a:ext cx="0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168" descr="Wide downward diagonal"/>
            <p:cNvSpPr>
              <a:spLocks noChangeAspect="1"/>
            </p:cNvSpPr>
            <p:nvPr/>
          </p:nvSpPr>
          <p:spPr bwMode="auto">
            <a:xfrm rot="10800000">
              <a:off x="4715" y="3052"/>
              <a:ext cx="223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1 w 345"/>
                <a:gd name="T27" fmla="*/ 2 h 393"/>
                <a:gd name="T28" fmla="*/ 17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6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grpSp>
          <p:nvGrpSpPr>
            <p:cNvPr id="27" name="Group 169"/>
            <p:cNvGrpSpPr>
              <a:grpSpLocks noChangeAspect="1"/>
            </p:cNvGrpSpPr>
            <p:nvPr/>
          </p:nvGrpSpPr>
          <p:grpSpPr bwMode="auto">
            <a:xfrm rot="10800000">
              <a:off x="4819" y="2470"/>
              <a:ext cx="172" cy="285"/>
              <a:chOff x="1116" y="3234"/>
              <a:chExt cx="264" cy="438"/>
            </a:xfrm>
          </p:grpSpPr>
          <p:sp>
            <p:nvSpPr>
              <p:cNvPr id="132" name="Freeform 170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33" name="Line 171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5" name="Group 172"/>
            <p:cNvGrpSpPr>
              <a:grpSpLocks noChangeAspect="1"/>
            </p:cNvGrpSpPr>
            <p:nvPr/>
          </p:nvGrpSpPr>
          <p:grpSpPr bwMode="auto">
            <a:xfrm rot="10800000" flipV="1">
              <a:off x="4819" y="3062"/>
              <a:ext cx="172" cy="285"/>
              <a:chOff x="1116" y="3234"/>
              <a:chExt cx="264" cy="438"/>
            </a:xfrm>
          </p:grpSpPr>
          <p:sp>
            <p:nvSpPr>
              <p:cNvPr id="130" name="Freeform 173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31" name="Line 174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5" name="Line 175"/>
            <p:cNvSpPr>
              <a:spLocks noChangeAspect="1" noChangeShapeType="1"/>
            </p:cNvSpPr>
            <p:nvPr/>
          </p:nvSpPr>
          <p:spPr bwMode="auto">
            <a:xfrm rot="10800000">
              <a:off x="5108" y="294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Oval 176"/>
            <p:cNvSpPr>
              <a:spLocks noChangeAspect="1" noChangeArrowheads="1"/>
            </p:cNvSpPr>
            <p:nvPr/>
          </p:nvSpPr>
          <p:spPr bwMode="auto">
            <a:xfrm rot="8972067">
              <a:off x="5134" y="3143"/>
              <a:ext cx="31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7" name="Oval 177"/>
            <p:cNvSpPr>
              <a:spLocks noChangeAspect="1" noChangeArrowheads="1"/>
            </p:cNvSpPr>
            <p:nvPr/>
          </p:nvSpPr>
          <p:spPr bwMode="auto">
            <a:xfrm rot="8972067">
              <a:off x="5132" y="3099"/>
              <a:ext cx="32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8" name="Freeform 178"/>
            <p:cNvSpPr>
              <a:spLocks noChangeAspect="1"/>
            </p:cNvSpPr>
            <p:nvPr/>
          </p:nvSpPr>
          <p:spPr bwMode="auto">
            <a:xfrm rot="10800000">
              <a:off x="5027" y="2988"/>
              <a:ext cx="152" cy="70"/>
            </a:xfrm>
            <a:custGeom>
              <a:avLst/>
              <a:gdLst>
                <a:gd name="T0" fmla="*/ 1 w 233"/>
                <a:gd name="T1" fmla="*/ 1 h 107"/>
                <a:gd name="T2" fmla="*/ 1 w 233"/>
                <a:gd name="T3" fmla="*/ 3 h 107"/>
                <a:gd name="T4" fmla="*/ 1 w 233"/>
                <a:gd name="T5" fmla="*/ 5 h 107"/>
                <a:gd name="T6" fmla="*/ 3 w 233"/>
                <a:gd name="T7" fmla="*/ 7 h 107"/>
                <a:gd name="T8" fmla="*/ 7 w 233"/>
                <a:gd name="T9" fmla="*/ 8 h 107"/>
                <a:gd name="T10" fmla="*/ 8 w 233"/>
                <a:gd name="T11" fmla="*/ 9 h 107"/>
                <a:gd name="T12" fmla="*/ 12 w 233"/>
                <a:gd name="T13" fmla="*/ 8 h 107"/>
                <a:gd name="T14" fmla="*/ 15 w 233"/>
                <a:gd name="T15" fmla="*/ 6 h 107"/>
                <a:gd name="T16" fmla="*/ 17 w 233"/>
                <a:gd name="T17" fmla="*/ 3 h 107"/>
                <a:gd name="T18" fmla="*/ 18 w 233"/>
                <a:gd name="T19" fmla="*/ 1 h 107"/>
                <a:gd name="T20" fmla="*/ 18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3"/>
                <a:gd name="T34" fmla="*/ 0 h 107"/>
                <a:gd name="T35" fmla="*/ 233 w 233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19" name="Freeform 179"/>
            <p:cNvSpPr>
              <a:spLocks noChangeAspect="1"/>
            </p:cNvSpPr>
            <p:nvPr/>
          </p:nvSpPr>
          <p:spPr bwMode="auto">
            <a:xfrm rot="10800000">
              <a:off x="5074" y="2987"/>
              <a:ext cx="70" cy="92"/>
            </a:xfrm>
            <a:custGeom>
              <a:avLst/>
              <a:gdLst>
                <a:gd name="T0" fmla="*/ 5 w 106"/>
                <a:gd name="T1" fmla="*/ 1 h 140"/>
                <a:gd name="T2" fmla="*/ 3 w 106"/>
                <a:gd name="T3" fmla="*/ 1 h 140"/>
                <a:gd name="T4" fmla="*/ 1 w 106"/>
                <a:gd name="T5" fmla="*/ 1 h 140"/>
                <a:gd name="T6" fmla="*/ 1 w 106"/>
                <a:gd name="T7" fmla="*/ 3 h 140"/>
                <a:gd name="T8" fmla="*/ 1 w 106"/>
                <a:gd name="T9" fmla="*/ 5 h 140"/>
                <a:gd name="T10" fmla="*/ 3 w 106"/>
                <a:gd name="T11" fmla="*/ 8 h 140"/>
                <a:gd name="T12" fmla="*/ 5 w 106"/>
                <a:gd name="T13" fmla="*/ 9 h 140"/>
                <a:gd name="T14" fmla="*/ 7 w 106"/>
                <a:gd name="T15" fmla="*/ 11 h 140"/>
                <a:gd name="T16" fmla="*/ 9 w 106"/>
                <a:gd name="T17" fmla="*/ 11 h 140"/>
                <a:gd name="T18" fmla="*/ 9 w 106"/>
                <a:gd name="T19" fmla="*/ 9 h 140"/>
                <a:gd name="T20" fmla="*/ 7 w 106"/>
                <a:gd name="T21" fmla="*/ 7 h 140"/>
                <a:gd name="T22" fmla="*/ 5 w 106"/>
                <a:gd name="T23" fmla="*/ 4 h 140"/>
                <a:gd name="T24" fmla="*/ 4 w 106"/>
                <a:gd name="T25" fmla="*/ 2 h 140"/>
                <a:gd name="T26" fmla="*/ 5 w 106"/>
                <a:gd name="T27" fmla="*/ 1 h 140"/>
                <a:gd name="T28" fmla="*/ 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140"/>
                <a:gd name="T47" fmla="*/ 106 w 10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0" name="Freeform 180"/>
            <p:cNvSpPr>
              <a:spLocks noChangeAspect="1"/>
            </p:cNvSpPr>
            <p:nvPr/>
          </p:nvSpPr>
          <p:spPr bwMode="auto">
            <a:xfrm rot="10800000">
              <a:off x="5074" y="2996"/>
              <a:ext cx="31" cy="81"/>
            </a:xfrm>
            <a:custGeom>
              <a:avLst/>
              <a:gdLst>
                <a:gd name="T0" fmla="*/ 1 w 48"/>
                <a:gd name="T1" fmla="*/ 1 h 124"/>
                <a:gd name="T2" fmla="*/ 2 w 48"/>
                <a:gd name="T3" fmla="*/ 0 h 124"/>
                <a:gd name="T4" fmla="*/ 3 w 48"/>
                <a:gd name="T5" fmla="*/ 1 h 124"/>
                <a:gd name="T6" fmla="*/ 3 w 48"/>
                <a:gd name="T7" fmla="*/ 3 h 124"/>
                <a:gd name="T8" fmla="*/ 3 w 48"/>
                <a:gd name="T9" fmla="*/ 5 h 124"/>
                <a:gd name="T10" fmla="*/ 3 w 48"/>
                <a:gd name="T11" fmla="*/ 8 h 124"/>
                <a:gd name="T12" fmla="*/ 2 w 48"/>
                <a:gd name="T13" fmla="*/ 9 h 124"/>
                <a:gd name="T14" fmla="*/ 1 w 48"/>
                <a:gd name="T15" fmla="*/ 8 h 124"/>
                <a:gd name="T16" fmla="*/ 1 w 48"/>
                <a:gd name="T17" fmla="*/ 7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24"/>
                <a:gd name="T29" fmla="*/ 48 w 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1" name="Rectangle 181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61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2" name="Rectangle 182"/>
            <p:cNvSpPr>
              <a:spLocks noChangeAspect="1" noChangeArrowheads="1"/>
            </p:cNvSpPr>
            <p:nvPr/>
          </p:nvSpPr>
          <p:spPr bwMode="auto">
            <a:xfrm rot="10800000">
              <a:off x="5035" y="2574"/>
              <a:ext cx="150" cy="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23" name="Rectangle 183"/>
            <p:cNvSpPr>
              <a:spLocks noChangeAspect="1" noChangeArrowheads="1"/>
            </p:cNvSpPr>
            <p:nvPr/>
          </p:nvSpPr>
          <p:spPr bwMode="auto">
            <a:xfrm>
              <a:off x="5020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24" name="Rectangle 184" descr="Wide up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199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5" name="Rectangle 185"/>
            <p:cNvSpPr>
              <a:spLocks noChangeAspect="1" noChangeArrowheads="1"/>
            </p:cNvSpPr>
            <p:nvPr/>
          </p:nvSpPr>
          <p:spPr bwMode="auto">
            <a:xfrm flipH="1">
              <a:off x="5184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26" name="Line 186"/>
            <p:cNvSpPr>
              <a:spLocks noChangeAspect="1" noChangeShapeType="1"/>
            </p:cNvSpPr>
            <p:nvPr/>
          </p:nvSpPr>
          <p:spPr bwMode="auto">
            <a:xfrm>
              <a:off x="5037" y="2728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187"/>
            <p:cNvSpPr>
              <a:spLocks noChangeAspect="1"/>
            </p:cNvSpPr>
            <p:nvPr/>
          </p:nvSpPr>
          <p:spPr bwMode="auto">
            <a:xfrm>
              <a:off x="5037" y="2736"/>
              <a:ext cx="144" cy="37"/>
            </a:xfrm>
            <a:custGeom>
              <a:avLst/>
              <a:gdLst>
                <a:gd name="T0" fmla="*/ 0 w 222"/>
                <a:gd name="T1" fmla="*/ 1 h 57"/>
                <a:gd name="T2" fmla="*/ 3 w 222"/>
                <a:gd name="T3" fmla="*/ 2 h 57"/>
                <a:gd name="T4" fmla="*/ 8 w 222"/>
                <a:gd name="T5" fmla="*/ 4 h 57"/>
                <a:gd name="T6" fmla="*/ 12 w 222"/>
                <a:gd name="T7" fmla="*/ 3 h 57"/>
                <a:gd name="T8" fmla="*/ 15 w 222"/>
                <a:gd name="T9" fmla="*/ 1 h 57"/>
                <a:gd name="T10" fmla="*/ 16 w 22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"/>
                <a:gd name="T19" fmla="*/ 0 h 57"/>
                <a:gd name="T20" fmla="*/ 222 w 222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" h="57">
                  <a:moveTo>
                    <a:pt x="0" y="3"/>
                  </a:moveTo>
                  <a:cubicBezTo>
                    <a:pt x="8" y="9"/>
                    <a:pt x="16" y="16"/>
                    <a:pt x="33" y="24"/>
                  </a:cubicBezTo>
                  <a:cubicBezTo>
                    <a:pt x="50" y="32"/>
                    <a:pt x="81" y="51"/>
                    <a:pt x="102" y="54"/>
                  </a:cubicBezTo>
                  <a:cubicBezTo>
                    <a:pt x="123" y="57"/>
                    <a:pt x="143" y="48"/>
                    <a:pt x="160" y="42"/>
                  </a:cubicBezTo>
                  <a:cubicBezTo>
                    <a:pt x="177" y="36"/>
                    <a:pt x="195" y="24"/>
                    <a:pt x="205" y="17"/>
                  </a:cubicBezTo>
                  <a:cubicBezTo>
                    <a:pt x="215" y="10"/>
                    <a:pt x="218" y="5"/>
                    <a:pt x="22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28" name="Freeform 188"/>
            <p:cNvSpPr>
              <a:spLocks noChangeAspect="1"/>
            </p:cNvSpPr>
            <p:nvPr/>
          </p:nvSpPr>
          <p:spPr bwMode="auto">
            <a:xfrm>
              <a:off x="5006" y="2761"/>
              <a:ext cx="207" cy="30"/>
            </a:xfrm>
            <a:custGeom>
              <a:avLst/>
              <a:gdLst>
                <a:gd name="T0" fmla="*/ 0 w 318"/>
                <a:gd name="T1" fmla="*/ 1 h 46"/>
                <a:gd name="T2" fmla="*/ 5 w 318"/>
                <a:gd name="T3" fmla="*/ 2 h 46"/>
                <a:gd name="T4" fmla="*/ 12 w 318"/>
                <a:gd name="T5" fmla="*/ 3 h 46"/>
                <a:gd name="T6" fmla="*/ 16 w 318"/>
                <a:gd name="T7" fmla="*/ 3 h 46"/>
                <a:gd name="T8" fmla="*/ 20 w 318"/>
                <a:gd name="T9" fmla="*/ 2 h 46"/>
                <a:gd name="T10" fmla="*/ 24 w 318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8"/>
                <a:gd name="T19" fmla="*/ 0 h 46"/>
                <a:gd name="T20" fmla="*/ 318 w 318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8" h="46">
                  <a:moveTo>
                    <a:pt x="0" y="2"/>
                  </a:moveTo>
                  <a:cubicBezTo>
                    <a:pt x="23" y="12"/>
                    <a:pt x="46" y="23"/>
                    <a:pt x="72" y="30"/>
                  </a:cubicBezTo>
                  <a:cubicBezTo>
                    <a:pt x="98" y="37"/>
                    <a:pt x="130" y="42"/>
                    <a:pt x="153" y="44"/>
                  </a:cubicBezTo>
                  <a:cubicBezTo>
                    <a:pt x="176" y="46"/>
                    <a:pt x="191" y="43"/>
                    <a:pt x="210" y="39"/>
                  </a:cubicBezTo>
                  <a:cubicBezTo>
                    <a:pt x="229" y="35"/>
                    <a:pt x="251" y="29"/>
                    <a:pt x="269" y="23"/>
                  </a:cubicBezTo>
                  <a:cubicBezTo>
                    <a:pt x="287" y="17"/>
                    <a:pt x="304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29" name="Line 189"/>
            <p:cNvSpPr>
              <a:spLocks noChangeShapeType="1"/>
            </p:cNvSpPr>
            <p:nvPr/>
          </p:nvSpPr>
          <p:spPr bwMode="auto">
            <a:xfrm>
              <a:off x="286" y="2910"/>
              <a:ext cx="5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190"/>
          <p:cNvGrpSpPr>
            <a:grpSpLocks/>
          </p:cNvGrpSpPr>
          <p:nvPr/>
        </p:nvGrpSpPr>
        <p:grpSpPr bwMode="auto">
          <a:xfrm>
            <a:off x="3162058" y="1862706"/>
            <a:ext cx="1404000" cy="684000"/>
            <a:chOff x="1692" y="2387"/>
            <a:chExt cx="2285" cy="862"/>
          </a:xfrm>
        </p:grpSpPr>
        <p:pic>
          <p:nvPicPr>
            <p:cNvPr id="16" name="Picture 1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4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9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19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9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92" y="2387"/>
              <a:ext cx="466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56" y="2387"/>
              <a:ext cx="454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2" name="Rectangle 191"/>
          <p:cNvSpPr>
            <a:spLocks noChangeArrowheads="1"/>
          </p:cNvSpPr>
          <p:nvPr/>
        </p:nvSpPr>
        <p:spPr bwMode="auto">
          <a:xfrm>
            <a:off x="680307" y="6130924"/>
            <a:ext cx="7231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dirty="0" smtClean="0">
                <a:solidFill>
                  <a:srgbClr val="990099"/>
                </a:solidFill>
              </a:rPr>
              <a:t>1 </a:t>
            </a:r>
            <a:r>
              <a:rPr lang="fr-FR" sz="1800" dirty="0" err="1" smtClean="0">
                <a:solidFill>
                  <a:srgbClr val="990099"/>
                </a:solidFill>
              </a:rPr>
              <a:t>cryogenic</a:t>
            </a:r>
            <a:r>
              <a:rPr lang="fr-FR" sz="1800" dirty="0" smtClean="0">
                <a:solidFill>
                  <a:srgbClr val="990099"/>
                </a:solidFill>
              </a:rPr>
              <a:t> </a:t>
            </a:r>
            <a:r>
              <a:rPr lang="fr-FR" sz="1800" dirty="0" err="1" smtClean="0">
                <a:solidFill>
                  <a:srgbClr val="990099"/>
                </a:solidFill>
              </a:rPr>
              <a:t>sector</a:t>
            </a:r>
            <a:r>
              <a:rPr lang="fr-FR" sz="1800" dirty="0" smtClean="0">
                <a:solidFill>
                  <a:srgbClr val="990099"/>
                </a:solidFill>
              </a:rPr>
              <a:t> : </a:t>
            </a:r>
            <a:r>
              <a:rPr lang="fr-FR" sz="1800" dirty="0" smtClean="0">
                <a:solidFill>
                  <a:srgbClr val="FF0000"/>
                </a:solidFill>
              </a:rPr>
              <a:t>120 W @2K</a:t>
            </a:r>
            <a:r>
              <a:rPr lang="fr-FR" sz="1800" dirty="0" smtClean="0">
                <a:solidFill>
                  <a:srgbClr val="990099"/>
                </a:solidFill>
              </a:rPr>
              <a:t>, 204 W @5-8K, 1,4 kW @40-80K </a:t>
            </a:r>
            <a:endParaRPr lang="fr-FR" sz="1800" dirty="0">
              <a:solidFill>
                <a:srgbClr val="990099"/>
              </a:solidFill>
            </a:endParaRPr>
          </a:p>
        </p:txBody>
      </p:sp>
      <p:sp>
        <p:nvSpPr>
          <p:cNvPr id="194" name="Text Box 193"/>
          <p:cNvSpPr txBox="1">
            <a:spLocks noChangeArrowheads="1"/>
          </p:cNvSpPr>
          <p:nvPr/>
        </p:nvSpPr>
        <p:spPr bwMode="auto">
          <a:xfrm>
            <a:off x="654050" y="38147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b="0" dirty="0" smtClean="0">
                <a:solidFill>
                  <a:srgbClr val="990099"/>
                </a:solidFill>
              </a:rPr>
              <a:t>1</a:t>
            </a:r>
            <a:endParaRPr lang="fr-FR" sz="1800" b="0" dirty="0">
              <a:solidFill>
                <a:srgbClr val="990099"/>
              </a:solidFill>
            </a:endParaRPr>
          </a:p>
        </p:txBody>
      </p:sp>
      <p:sp>
        <p:nvSpPr>
          <p:cNvPr id="195" name="Text Box 194"/>
          <p:cNvSpPr txBox="1">
            <a:spLocks noChangeArrowheads="1"/>
          </p:cNvSpPr>
          <p:nvPr/>
        </p:nvSpPr>
        <p:spPr bwMode="auto">
          <a:xfrm>
            <a:off x="996950" y="387826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b="0" dirty="0" smtClean="0">
                <a:solidFill>
                  <a:srgbClr val="990099"/>
                </a:solidFill>
              </a:rPr>
              <a:t>1</a:t>
            </a:r>
            <a:endParaRPr lang="fr-FR" sz="1800" b="0" dirty="0">
              <a:solidFill>
                <a:srgbClr val="990099"/>
              </a:solidFill>
            </a:endParaRPr>
          </a:p>
        </p:txBody>
      </p:sp>
      <p:sp>
        <p:nvSpPr>
          <p:cNvPr id="196" name="Text Box 195"/>
          <p:cNvSpPr txBox="1">
            <a:spLocks noChangeArrowheads="1"/>
          </p:cNvSpPr>
          <p:nvPr/>
        </p:nvSpPr>
        <p:spPr bwMode="auto">
          <a:xfrm>
            <a:off x="2209800" y="422116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b="0" dirty="0">
                <a:solidFill>
                  <a:srgbClr val="990099"/>
                </a:solidFill>
              </a:rPr>
              <a:t>5</a:t>
            </a:r>
          </a:p>
        </p:txBody>
      </p:sp>
      <p:pic>
        <p:nvPicPr>
          <p:cNvPr id="198" name="Picture 19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73925" y="1644650"/>
            <a:ext cx="18573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" name="Text Box 7"/>
          <p:cNvSpPr txBox="1">
            <a:spLocks noChangeArrowheads="1"/>
          </p:cNvSpPr>
          <p:nvPr/>
        </p:nvSpPr>
        <p:spPr bwMode="auto">
          <a:xfrm>
            <a:off x="5313363" y="1844675"/>
            <a:ext cx="2162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fr-FR" sz="1800" dirty="0" smtClean="0">
                <a:solidFill>
                  <a:srgbClr val="26004D"/>
                </a:solidFill>
              </a:rPr>
              <a:t>648 RF </a:t>
            </a:r>
            <a:r>
              <a:rPr lang="fr-FR" sz="1800" dirty="0" err="1" smtClean="0">
                <a:solidFill>
                  <a:srgbClr val="26004D"/>
                </a:solidFill>
              </a:rPr>
              <a:t>couplers</a:t>
            </a:r>
            <a:endParaRPr lang="fr-FR" sz="1800" dirty="0" smtClean="0">
              <a:solidFill>
                <a:srgbClr val="26004D"/>
              </a:solidFill>
            </a:endParaRPr>
          </a:p>
          <a:p>
            <a:pPr algn="r" eaLnBrk="1" hangingPunct="1"/>
            <a:r>
              <a:rPr lang="fr-FR" sz="1800" dirty="0" smtClean="0">
                <a:solidFill>
                  <a:srgbClr val="FF0000"/>
                </a:solidFill>
              </a:rPr>
              <a:t>120 kW @ 5 mA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" y="4242287"/>
            <a:ext cx="1879600" cy="188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" name="Text Box 8"/>
          <p:cNvSpPr txBox="1">
            <a:spLocks noChangeArrowheads="1"/>
          </p:cNvSpPr>
          <p:nvPr/>
        </p:nvSpPr>
        <p:spPr bwMode="auto">
          <a:xfrm>
            <a:off x="355599" y="5384800"/>
            <a:ext cx="17192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solidFill>
                  <a:srgbClr val="FF0000"/>
                </a:solidFill>
              </a:rPr>
              <a:t>18-38 m underground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0714" y="2857499"/>
            <a:ext cx="2965185" cy="20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XFEL Machine Advisory Committee</a:t>
            </a:r>
            <a:endParaRPr lang="fr-FR" smtClean="0"/>
          </a:p>
        </p:txBody>
      </p:sp>
      <p:sp>
        <p:nvSpPr>
          <p:cNvPr id="2765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11 November 2010</a:t>
            </a:r>
          </a:p>
        </p:txBody>
      </p:sp>
      <p:sp>
        <p:nvSpPr>
          <p:cNvPr id="2765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2253C0-E8CE-4237-92C8-A7BA758E9599}" type="slidenum">
              <a:rPr lang="fr-FR" smtClean="0"/>
              <a:pPr/>
              <a:t>30</a:t>
            </a:fld>
            <a:endParaRPr lang="fr-FR" smtClean="0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338" y="88900"/>
            <a:ext cx="6915150" cy="684213"/>
          </a:xfrm>
        </p:spPr>
        <p:txBody>
          <a:bodyPr/>
          <a:lstStyle/>
          <a:p>
            <a:pPr algn="ctr"/>
            <a:r>
              <a:rPr lang="fr-FR" b="1" dirty="0" err="1" smtClean="0">
                <a:solidFill>
                  <a:srgbClr val="DA8700"/>
                </a:solidFill>
              </a:rPr>
              <a:t>Acknowledgments</a:t>
            </a:r>
            <a:endParaRPr lang="fr-FR" b="1" dirty="0" smtClean="0">
              <a:solidFill>
                <a:srgbClr val="DA8700"/>
              </a:solidFill>
            </a:endParaRPr>
          </a:p>
        </p:txBody>
      </p:sp>
      <p:sp>
        <p:nvSpPr>
          <p:cNvPr id="27654" name="Text Box 41"/>
          <p:cNvSpPr txBox="1">
            <a:spLocks noChangeArrowheads="1"/>
          </p:cNvSpPr>
          <p:nvPr/>
        </p:nvSpPr>
        <p:spPr bwMode="auto">
          <a:xfrm>
            <a:off x="288925" y="1538288"/>
            <a:ext cx="855186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400" dirty="0"/>
              <a:t> </a:t>
            </a:r>
            <a:r>
              <a:rPr lang="en-GB" sz="2400" dirty="0" smtClean="0"/>
              <a:t>Considerable help received from DESY, thanks to </a:t>
            </a:r>
          </a:p>
          <a:p>
            <a:r>
              <a:rPr lang="en-GB" sz="2400" dirty="0" smtClean="0"/>
              <a:t>	C. </a:t>
            </a:r>
            <a:r>
              <a:rPr lang="en-GB" sz="2400" dirty="0" err="1" smtClean="0"/>
              <a:t>Engling</a:t>
            </a:r>
            <a:r>
              <a:rPr lang="en-GB" sz="2400" dirty="0" smtClean="0"/>
              <a:t>, K. Jensch, W. </a:t>
            </a:r>
            <a:r>
              <a:rPr lang="en-GB" sz="2400" dirty="0" err="1" smtClean="0"/>
              <a:t>Maschmann</a:t>
            </a:r>
            <a:r>
              <a:rPr lang="en-GB" sz="2400" dirty="0" smtClean="0"/>
              <a:t> &amp; </a:t>
            </a:r>
            <a:r>
              <a:rPr lang="en-GB" sz="2400" dirty="0" err="1" smtClean="0"/>
              <a:t>Cie</a:t>
            </a:r>
            <a:endParaRPr lang="en-GB" sz="2400" dirty="0" smtClean="0"/>
          </a:p>
          <a:p>
            <a:r>
              <a:rPr lang="en-GB" sz="2400" dirty="0" smtClean="0"/>
              <a:t>	A. Matheisen, M. </a:t>
            </a:r>
            <a:r>
              <a:rPr lang="en-GB" sz="2400" dirty="0" err="1" smtClean="0"/>
              <a:t>Schmöckel</a:t>
            </a:r>
            <a:r>
              <a:rPr lang="en-GB" sz="2400" dirty="0" smtClean="0"/>
              <a:t> &amp; </a:t>
            </a:r>
            <a:r>
              <a:rPr lang="en-GB" sz="2400" dirty="0" err="1" smtClean="0"/>
              <a:t>Cie</a:t>
            </a:r>
            <a:endParaRPr lang="en-GB" sz="2400" dirty="0" smtClean="0"/>
          </a:p>
          <a:p>
            <a:r>
              <a:rPr lang="en-GB" sz="2400" dirty="0" smtClean="0"/>
              <a:t>	and M. </a:t>
            </a:r>
            <a:r>
              <a:rPr lang="en-GB" sz="2400" dirty="0" err="1" smtClean="0"/>
              <a:t>Schlösser</a:t>
            </a:r>
            <a:r>
              <a:rPr lang="en-GB" sz="2400" smtClean="0"/>
              <a:t>, H</a:t>
            </a:r>
            <a:r>
              <a:rPr lang="en-GB" sz="2400" dirty="0" smtClean="0"/>
              <a:t>. Weise, …</a:t>
            </a:r>
          </a:p>
          <a:p>
            <a:endParaRPr lang="en-GB" sz="2400" dirty="0" smtClean="0"/>
          </a:p>
          <a:p>
            <a:r>
              <a:rPr lang="en-GB" sz="2400" dirty="0" smtClean="0"/>
              <a:t>		and from FNAL, thanks to T. Arkan</a:t>
            </a:r>
            <a:endParaRPr lang="en-GB" sz="2400" dirty="0"/>
          </a:p>
          <a:p>
            <a:pPr>
              <a:buFontTx/>
              <a:buChar char="•"/>
            </a:pPr>
            <a:endParaRPr lang="en-GB" sz="2400" dirty="0"/>
          </a:p>
          <a:p>
            <a:pPr>
              <a:buFontTx/>
              <a:buChar char="•"/>
            </a:pPr>
            <a:r>
              <a:rPr lang="en-GB" sz="2400" dirty="0"/>
              <a:t> </a:t>
            </a:r>
            <a:r>
              <a:rPr lang="en-GB" sz="2400" dirty="0" smtClean="0"/>
              <a:t>Thanks to my CEA colleagues: S. Berry, J.P. </a:t>
            </a:r>
            <a:r>
              <a:rPr lang="en-GB" sz="2400" dirty="0" err="1" smtClean="0"/>
              <a:t>Charrier</a:t>
            </a:r>
            <a:r>
              <a:rPr lang="en-GB" sz="2400" dirty="0" smtClean="0"/>
              <a:t>,</a:t>
            </a:r>
          </a:p>
          <a:p>
            <a:r>
              <a:rPr lang="en-GB" sz="2400" dirty="0" smtClean="0"/>
              <a:t>	P. </a:t>
            </a:r>
            <a:r>
              <a:rPr lang="en-GB" sz="2400" dirty="0" err="1" smtClean="0"/>
              <a:t>Contrepois</a:t>
            </a:r>
            <a:r>
              <a:rPr lang="en-GB" sz="2400" dirty="0" smtClean="0"/>
              <a:t>, S. </a:t>
            </a:r>
            <a:r>
              <a:rPr lang="en-GB" sz="2400" dirty="0" err="1" smtClean="0"/>
              <a:t>Cozette</a:t>
            </a:r>
            <a:r>
              <a:rPr lang="en-GB" sz="2400" dirty="0" smtClean="0"/>
              <a:t>, M. Fontaine, C. </a:t>
            </a:r>
            <a:r>
              <a:rPr lang="en-GB" sz="2400" dirty="0" err="1" smtClean="0"/>
              <a:t>Madec</a:t>
            </a:r>
            <a:r>
              <a:rPr lang="en-GB" sz="2400" dirty="0" smtClean="0"/>
              <a:t>, </a:t>
            </a:r>
          </a:p>
          <a:p>
            <a:r>
              <a:rPr lang="en-GB" sz="2400" dirty="0" smtClean="0"/>
              <a:t>	Y. Sauce, T. </a:t>
            </a:r>
            <a:r>
              <a:rPr lang="en-GB" sz="2400" dirty="0" err="1" smtClean="0"/>
              <a:t>Vacher</a:t>
            </a:r>
            <a:r>
              <a:rPr lang="en-GB" sz="2400" dirty="0" smtClean="0"/>
              <a:t>, B. </a:t>
            </a:r>
            <a:r>
              <a:rPr lang="en-GB" sz="2400" dirty="0" err="1" smtClean="0"/>
              <a:t>Visentin</a:t>
            </a:r>
            <a:r>
              <a:rPr lang="en-GB" sz="2400" dirty="0" smtClean="0"/>
              <a:t>, and A. </a:t>
            </a:r>
            <a:r>
              <a:rPr lang="en-GB" sz="2400" dirty="0" err="1" smtClean="0"/>
              <a:t>Daël</a:t>
            </a:r>
            <a:r>
              <a:rPr lang="en-GB" sz="2400" dirty="0" smtClean="0"/>
              <a:t>, …</a:t>
            </a:r>
            <a:endParaRPr lang="en-GB" sz="2400" dirty="0"/>
          </a:p>
          <a:p>
            <a:pPr>
              <a:buFontTx/>
              <a:buChar char="•"/>
            </a:pP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2765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2765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2253C0-E8CE-4237-92C8-A7BA758E9599}" type="slidenum">
              <a:rPr lang="fr-FR" smtClean="0"/>
              <a:pPr/>
              <a:t>31</a:t>
            </a:fld>
            <a:endParaRPr lang="fr-FR" smtClean="0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338" y="88900"/>
            <a:ext cx="6915150" cy="68421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DA8700"/>
                </a:solidFill>
              </a:rPr>
              <a:t>Acknowledgments</a:t>
            </a:r>
          </a:p>
        </p:txBody>
      </p:sp>
      <p:pic>
        <p:nvPicPr>
          <p:cNvPr id="7" name="Image 6" descr="000_13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0800000">
            <a:off x="635000" y="3200679"/>
            <a:ext cx="7704000" cy="3405153"/>
          </a:xfrm>
          <a:prstGeom prst="rect">
            <a:avLst/>
          </a:prstGeom>
        </p:spPr>
      </p:pic>
      <p:pic>
        <p:nvPicPr>
          <p:cNvPr id="8" name="Image 7" descr="000_1401.jpg"/>
          <p:cNvPicPr>
            <a:picLocks noChangeAspect="1"/>
          </p:cNvPicPr>
          <p:nvPr/>
        </p:nvPicPr>
        <p:blipFill>
          <a:blip r:embed="rId3" cstate="print"/>
          <a:srcRect b="26248"/>
          <a:stretch>
            <a:fillRect/>
          </a:stretch>
        </p:blipFill>
        <p:spPr>
          <a:xfrm>
            <a:off x="635000" y="701113"/>
            <a:ext cx="7704000" cy="3032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3075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307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718B4F-B6AD-4B7D-8260-7A21F719996E}" type="slidenum">
              <a:rPr lang="fr-FR" smtClean="0"/>
              <a:pPr/>
              <a:t>4</a:t>
            </a:fld>
            <a:endParaRPr lang="fr-FR" smtClean="0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5000" y="635000"/>
            <a:ext cx="8318500" cy="5791200"/>
          </a:xfrm>
        </p:spPr>
        <p:txBody>
          <a:bodyPr/>
          <a:lstStyle/>
          <a:p>
            <a:pPr algn="ctr"/>
            <a:r>
              <a:rPr lang="en-GB" sz="3200" b="1" dirty="0" smtClean="0">
                <a:solidFill>
                  <a:srgbClr val="DA8700"/>
                </a:solidFill>
              </a:rPr>
              <a:t>CEA</a:t>
            </a:r>
            <a:r>
              <a:rPr lang="en-GB" sz="3200" dirty="0" smtClean="0">
                <a:solidFill>
                  <a:srgbClr val="DA8700"/>
                </a:solidFill>
              </a:rPr>
              <a:t> contributes to the</a:t>
            </a:r>
            <a:br>
              <a:rPr lang="en-GB" sz="3200" dirty="0" smtClean="0">
                <a:solidFill>
                  <a:srgbClr val="DA8700"/>
                </a:solidFill>
              </a:rPr>
            </a:br>
            <a:r>
              <a:rPr lang="en-GB" sz="3200" b="1" dirty="0" smtClean="0">
                <a:solidFill>
                  <a:srgbClr val="0070C0"/>
                </a:solidFill>
              </a:rPr>
              <a:t>XFEL Cold </a:t>
            </a:r>
            <a:r>
              <a:rPr lang="en-GB" sz="3200" b="1" dirty="0" err="1" smtClean="0">
                <a:solidFill>
                  <a:srgbClr val="0070C0"/>
                </a:solidFill>
              </a:rPr>
              <a:t>Linac</a:t>
            </a:r>
            <a:r>
              <a:rPr lang="en-GB" sz="3200" b="1" dirty="0" smtClean="0">
                <a:solidFill>
                  <a:srgbClr val="0070C0"/>
                </a:solidFill>
              </a:rPr>
              <a:t> construction</a:t>
            </a:r>
            <a:r>
              <a:rPr lang="en-GB" sz="3200" dirty="0" smtClean="0">
                <a:solidFill>
                  <a:srgbClr val="0070C0"/>
                </a:solidFill>
              </a:rPr>
              <a:t/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through </a:t>
            </a:r>
            <a:r>
              <a:rPr lang="en-GB" sz="3200" dirty="0" smtClean="0">
                <a:solidFill>
                  <a:srgbClr val="DA8700"/>
                </a:solidFill>
              </a:rPr>
              <a:t/>
            </a:r>
            <a:br>
              <a:rPr lang="en-GB" sz="3200" dirty="0" smtClean="0">
                <a:solidFill>
                  <a:srgbClr val="DA8700"/>
                </a:solidFill>
              </a:rPr>
            </a:br>
            <a:r>
              <a:rPr lang="en-GB" sz="3200" b="1" dirty="0" smtClean="0">
                <a:solidFill>
                  <a:srgbClr val="0070C0"/>
                </a:solidFill>
              </a:rPr>
              <a:t>Cavity String Assembly </a:t>
            </a:r>
            <a:r>
              <a:rPr lang="en-GB" sz="3200" dirty="0" smtClean="0">
                <a:solidFill>
                  <a:srgbClr val="0070C0"/>
                </a:solidFill>
              </a:rPr>
              <a:t>(</a:t>
            </a:r>
            <a:r>
              <a:rPr lang="en-GB" sz="3200" dirty="0" smtClean="0">
                <a:solidFill>
                  <a:srgbClr val="0070C0"/>
                </a:solidFill>
              </a:rPr>
              <a:t>WP9) </a:t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and </a:t>
            </a:r>
            <a:r>
              <a:rPr lang="en-GB" sz="3200" b="1" dirty="0" smtClean="0">
                <a:solidFill>
                  <a:srgbClr val="0070C0"/>
                </a:solidFill>
              </a:rPr>
              <a:t>Module Assembly </a:t>
            </a:r>
            <a:r>
              <a:rPr lang="en-GB" sz="3200" dirty="0" smtClean="0">
                <a:solidFill>
                  <a:srgbClr val="0070C0"/>
                </a:solidFill>
              </a:rPr>
              <a:t>(WP3)</a:t>
            </a:r>
            <a:r>
              <a:rPr lang="en-GB" sz="3200" dirty="0" smtClean="0">
                <a:solidFill>
                  <a:srgbClr val="DA8700"/>
                </a:solidFill>
              </a:rPr>
              <a:t/>
            </a:r>
            <a:br>
              <a:rPr lang="en-GB" sz="3200" dirty="0" smtClean="0">
                <a:solidFill>
                  <a:srgbClr val="DA8700"/>
                </a:solidFill>
              </a:rPr>
            </a:br>
            <a:r>
              <a:rPr lang="en-GB" sz="3600" b="1" dirty="0" smtClean="0">
                <a:solidFill>
                  <a:srgbClr val="DA8700"/>
                </a:solidFill>
                <a:sym typeface="Symbol" pitchFamily="18" charset="2"/>
              </a:rPr>
              <a:t></a:t>
            </a:r>
            <a:r>
              <a:rPr lang="en-GB" sz="3200" dirty="0" smtClean="0">
                <a:solidFill>
                  <a:srgbClr val="DA8700"/>
                </a:solidFill>
              </a:rPr>
              <a:t/>
            </a:r>
            <a:br>
              <a:rPr lang="en-GB" sz="3200" dirty="0" smtClean="0">
                <a:solidFill>
                  <a:srgbClr val="DA8700"/>
                </a:solidFill>
              </a:rPr>
            </a:br>
            <a:r>
              <a:rPr lang="en-GB" sz="3200" b="1" dirty="0" smtClean="0">
                <a:solidFill>
                  <a:srgbClr val="0070C0"/>
                </a:solidFill>
              </a:rPr>
              <a:t>Accelerator Module Assembly</a:t>
            </a:r>
            <a:r>
              <a:rPr lang="en-GB" sz="3200" dirty="0" smtClean="0">
                <a:solidFill>
                  <a:srgbClr val="0070C0"/>
                </a:solidFill>
              </a:rPr>
              <a:t/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of </a:t>
            </a:r>
            <a:r>
              <a:rPr lang="en-GB" sz="3200" dirty="0" smtClean="0">
                <a:solidFill>
                  <a:srgbClr val="0070C0"/>
                </a:solidFill>
              </a:rPr>
              <a:t>3+80 accelerator modules</a:t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 with </a:t>
            </a:r>
            <a:r>
              <a:rPr lang="en-GB" sz="3200" b="1" dirty="0" smtClean="0">
                <a:solidFill>
                  <a:srgbClr val="0070C0"/>
                </a:solidFill>
              </a:rPr>
              <a:t>1 per week throughput </a:t>
            </a:r>
            <a:r>
              <a:rPr lang="en-GB" sz="3200" dirty="0" smtClean="0">
                <a:solidFill>
                  <a:srgbClr val="0070C0"/>
                </a:solidFill>
              </a:rPr>
              <a:t>!</a:t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>operated by an </a:t>
            </a:r>
            <a:r>
              <a:rPr lang="en-GB" sz="3200" b="1" dirty="0" smtClean="0">
                <a:solidFill>
                  <a:srgbClr val="002060"/>
                </a:solidFill>
              </a:rPr>
              <a:t>industrial contractor</a:t>
            </a:r>
            <a:r>
              <a:rPr lang="en-GB" sz="3200" dirty="0" smtClean="0">
                <a:solidFill>
                  <a:srgbClr val="002060"/>
                </a:solidFill>
              </a:rPr>
              <a:t/>
            </a:r>
            <a:br>
              <a:rPr lang="en-GB" sz="3200" dirty="0" smtClean="0">
                <a:solidFill>
                  <a:srgbClr val="002060"/>
                </a:solidFill>
              </a:rPr>
            </a:br>
            <a:r>
              <a:rPr lang="en-GB" sz="3200" dirty="0" smtClean="0">
                <a:solidFill>
                  <a:srgbClr val="002060"/>
                </a:solidFill>
              </a:rPr>
              <a:t>on the</a:t>
            </a:r>
            <a:r>
              <a:rPr lang="en-GB" sz="3200" dirty="0" smtClean="0">
                <a:solidFill>
                  <a:srgbClr val="FFC000"/>
                </a:solidFill>
              </a:rPr>
              <a:t> </a:t>
            </a:r>
            <a:r>
              <a:rPr lang="en-GB" sz="3200" dirty="0" err="1" smtClean="0">
                <a:solidFill>
                  <a:srgbClr val="DA8700"/>
                </a:solidFill>
              </a:rPr>
              <a:t>Saclay</a:t>
            </a:r>
            <a:r>
              <a:rPr lang="en-GB" sz="3200" dirty="0" smtClean="0">
                <a:solidFill>
                  <a:srgbClr val="FFC000"/>
                </a:solidFill>
              </a:rPr>
              <a:t> </a:t>
            </a:r>
            <a:r>
              <a:rPr lang="en-GB" sz="3200" dirty="0" smtClean="0">
                <a:solidFill>
                  <a:srgbClr val="002060"/>
                </a:solidFill>
              </a:rPr>
              <a:t>site.</a:t>
            </a:r>
            <a:r>
              <a:rPr lang="en-GB" sz="4000" dirty="0" smtClean="0">
                <a:solidFill>
                  <a:srgbClr val="0070C0"/>
                </a:solidFill>
              </a:rPr>
              <a:t/>
            </a:r>
            <a:br>
              <a:rPr lang="en-GB" sz="4000" dirty="0" smtClean="0">
                <a:solidFill>
                  <a:srgbClr val="0070C0"/>
                </a:solidFill>
              </a:rPr>
            </a:br>
            <a:endParaRPr lang="fr-FR" sz="40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 smtClean="0">
                <a:solidFill>
                  <a:srgbClr val="DA8700"/>
                </a:solidFill>
              </a:rPr>
              <a:t>Project </a:t>
            </a:r>
            <a:r>
              <a:rPr lang="fr-FR" sz="4000" b="1" dirty="0" err="1" smtClean="0">
                <a:solidFill>
                  <a:srgbClr val="DA8700"/>
                </a:solidFill>
              </a:rPr>
              <a:t>Timeline</a:t>
            </a:r>
            <a:endParaRPr lang="fr-FR" sz="4000" b="1" dirty="0" smtClean="0">
              <a:solidFill>
                <a:srgbClr val="DA8700"/>
              </a:solidFill>
            </a:endParaRPr>
          </a:p>
        </p:txBody>
      </p:sp>
      <p:sp>
        <p:nvSpPr>
          <p:cNvPr id="4099" name="Espace réservé du contenu 7"/>
          <p:cNvSpPr>
            <a:spLocks noGrp="1"/>
          </p:cNvSpPr>
          <p:nvPr>
            <p:ph idx="1"/>
          </p:nvPr>
        </p:nvSpPr>
        <p:spPr>
          <a:xfrm>
            <a:off x="12701" y="866775"/>
            <a:ext cx="9042400" cy="5616575"/>
          </a:xfrm>
        </p:spPr>
        <p:txBody>
          <a:bodyPr/>
          <a:lstStyle/>
          <a:p>
            <a:pPr marL="0" indent="190500">
              <a:buFontTx/>
              <a:buNone/>
            </a:pPr>
            <a:r>
              <a:rPr lang="en-GB" sz="2800" dirty="0" smtClean="0"/>
              <a:t>Our effort develops over the 3 phases:</a:t>
            </a:r>
          </a:p>
          <a:p>
            <a:pPr marL="0" indent="190500">
              <a:buFontTx/>
              <a:buNone/>
            </a:pPr>
            <a:r>
              <a:rPr lang="en-GB" sz="2800" dirty="0" smtClean="0"/>
              <a:t>Phase 1</a:t>
            </a:r>
            <a:r>
              <a:rPr lang="en-GB" sz="2800" dirty="0" smtClean="0">
                <a:solidFill>
                  <a:srgbClr val="0070C0"/>
                </a:solidFill>
              </a:rPr>
              <a:t>: Preparation of Infrastructure and Tooling</a:t>
            </a:r>
          </a:p>
          <a:p>
            <a:pPr marL="0" indent="190500" algn="ctr">
              <a:buAutoNum type="arabicPlain" startAt="2008"/>
            </a:pPr>
            <a:r>
              <a:rPr lang="en-GB" sz="2800" dirty="0" smtClean="0">
                <a:solidFill>
                  <a:srgbClr val="0070C0"/>
                </a:solidFill>
                <a:sym typeface="Symbol"/>
              </a:rPr>
              <a:t>  </a:t>
            </a:r>
            <a:r>
              <a:rPr lang="en-GB" sz="2800" dirty="0" smtClean="0">
                <a:solidFill>
                  <a:srgbClr val="0070C0"/>
                </a:solidFill>
              </a:rPr>
              <a:t>April 2010</a:t>
            </a:r>
          </a:p>
          <a:p>
            <a:pPr marL="0" indent="190500">
              <a:spcBef>
                <a:spcPts val="1200"/>
              </a:spcBef>
              <a:buNone/>
            </a:pPr>
            <a:r>
              <a:rPr lang="en-GB" sz="2800" dirty="0" smtClean="0"/>
              <a:t>Phase 2</a:t>
            </a:r>
            <a:r>
              <a:rPr lang="en-GB" sz="2800" dirty="0" smtClean="0">
                <a:solidFill>
                  <a:srgbClr val="0070C0"/>
                </a:solidFill>
              </a:rPr>
              <a:t>: Training and Commissioning of XFEL Village 	at </a:t>
            </a:r>
            <a:r>
              <a:rPr lang="en-GB" sz="2800" dirty="0" err="1" smtClean="0">
                <a:solidFill>
                  <a:srgbClr val="0070C0"/>
                </a:solidFill>
              </a:rPr>
              <a:t>Saclay</a:t>
            </a:r>
            <a:r>
              <a:rPr lang="en-GB" sz="2800" dirty="0" smtClean="0">
                <a:solidFill>
                  <a:srgbClr val="0070C0"/>
                </a:solidFill>
              </a:rPr>
              <a:t> with XFEL Prototype Modules		(PXFEL2 and PXFEL3)</a:t>
            </a:r>
          </a:p>
          <a:p>
            <a:pPr marL="0" indent="190500" algn="ctr">
              <a:buNone/>
            </a:pPr>
            <a:r>
              <a:rPr lang="en-GB" sz="2800" dirty="0" smtClean="0">
                <a:solidFill>
                  <a:srgbClr val="0070C0"/>
                </a:solidFill>
              </a:rPr>
              <a:t>August 2010 </a:t>
            </a:r>
            <a:r>
              <a:rPr lang="en-GB" sz="2800" dirty="0" smtClean="0">
                <a:solidFill>
                  <a:srgbClr val="0070C0"/>
                </a:solidFill>
                <a:sym typeface="Symbol"/>
              </a:rPr>
              <a:t></a:t>
            </a:r>
            <a:r>
              <a:rPr lang="en-GB" sz="2800" dirty="0" smtClean="0">
                <a:solidFill>
                  <a:srgbClr val="0070C0"/>
                </a:solidFill>
              </a:rPr>
              <a:t> end 2011</a:t>
            </a:r>
          </a:p>
          <a:p>
            <a:pPr marL="0" indent="190500" algn="ctr">
              <a:buNone/>
            </a:pPr>
            <a:r>
              <a:rPr lang="en-GB" sz="2400" dirty="0" smtClean="0">
                <a:solidFill>
                  <a:srgbClr val="002060"/>
                </a:solidFill>
              </a:rPr>
              <a:t>leading to Restricted Call for Tender for Assembly Contract</a:t>
            </a:r>
          </a:p>
          <a:p>
            <a:pPr marL="0" indent="190500" algn="ctr">
              <a:buNone/>
            </a:pPr>
            <a:r>
              <a:rPr lang="en-GB" sz="2400" dirty="0" smtClean="0">
                <a:solidFill>
                  <a:srgbClr val="002060"/>
                </a:solidFill>
              </a:rPr>
              <a:t>by Q2-2011</a:t>
            </a:r>
            <a:endParaRPr lang="en-GB" sz="2800" dirty="0" smtClean="0">
              <a:solidFill>
                <a:srgbClr val="0070C0"/>
              </a:solidFill>
            </a:endParaRPr>
          </a:p>
          <a:p>
            <a:pPr marL="0" indent="190500">
              <a:spcBef>
                <a:spcPts val="1200"/>
              </a:spcBef>
              <a:buNone/>
            </a:pPr>
            <a:r>
              <a:rPr lang="en-GB" sz="2800" dirty="0" smtClean="0"/>
              <a:t>Phase 3</a:t>
            </a:r>
            <a:r>
              <a:rPr lang="en-GB" sz="2800" dirty="0" smtClean="0">
                <a:solidFill>
                  <a:srgbClr val="0070C0"/>
                </a:solidFill>
              </a:rPr>
              <a:t>: XFEL module assembly by </a:t>
            </a:r>
            <a:r>
              <a:rPr lang="en-GB" sz="2800" dirty="0" err="1" smtClean="0">
                <a:solidFill>
                  <a:srgbClr val="0070C0"/>
                </a:solidFill>
              </a:rPr>
              <a:t>ind</a:t>
            </a:r>
            <a:r>
              <a:rPr lang="en-GB" sz="2800" baseline="30000" dirty="0" err="1" smtClean="0">
                <a:solidFill>
                  <a:srgbClr val="0070C0"/>
                </a:solidFill>
              </a:rPr>
              <a:t>ial</a:t>
            </a:r>
            <a:r>
              <a:rPr lang="en-GB" sz="2800" dirty="0" smtClean="0">
                <a:solidFill>
                  <a:srgbClr val="0070C0"/>
                </a:solidFill>
              </a:rPr>
              <a:t>. contractor</a:t>
            </a:r>
          </a:p>
          <a:p>
            <a:pPr marL="0" indent="190500" algn="ctr">
              <a:buNone/>
            </a:pPr>
            <a:r>
              <a:rPr lang="en-GB" sz="2800" dirty="0" smtClean="0">
                <a:solidFill>
                  <a:srgbClr val="0070C0"/>
                </a:solidFill>
              </a:rPr>
              <a:t>Q1-2012 </a:t>
            </a:r>
            <a:r>
              <a:rPr lang="en-GB" sz="2800" dirty="0" smtClean="0">
                <a:solidFill>
                  <a:srgbClr val="0070C0"/>
                </a:solidFill>
                <a:sym typeface="Symbol"/>
              </a:rPr>
              <a:t></a:t>
            </a:r>
            <a:r>
              <a:rPr lang="en-GB" sz="2800" dirty="0" smtClean="0">
                <a:solidFill>
                  <a:srgbClr val="0070C0"/>
                </a:solidFill>
              </a:rPr>
              <a:t> Q3-2014</a:t>
            </a:r>
          </a:p>
          <a:p>
            <a:pPr marL="0" indent="190500">
              <a:buNone/>
            </a:pPr>
            <a:endParaRPr lang="en-GB" sz="2800" dirty="0" smtClean="0">
              <a:solidFill>
                <a:srgbClr val="0070C0"/>
              </a:solidFill>
            </a:endParaRPr>
          </a:p>
        </p:txBody>
      </p:sp>
      <p:sp>
        <p:nvSpPr>
          <p:cNvPr id="410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410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41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53ABAC-81E9-4A37-ACC2-83C08146DEFA}" type="slidenum">
              <a:rPr lang="fr-FR" smtClean="0"/>
              <a:pPr/>
              <a:t>5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 err="1" smtClean="0">
                <a:solidFill>
                  <a:srgbClr val="DA8700"/>
                </a:solidFill>
              </a:rPr>
              <a:t>Industrialization</a:t>
            </a:r>
            <a:r>
              <a:rPr lang="fr-FR" sz="4000" b="1" dirty="0" smtClean="0">
                <a:solidFill>
                  <a:srgbClr val="DA8700"/>
                </a:solidFill>
              </a:rPr>
              <a:t> Baseline</a:t>
            </a:r>
          </a:p>
        </p:txBody>
      </p:sp>
      <p:sp>
        <p:nvSpPr>
          <p:cNvPr id="4099" name="Espace réservé du contenu 7"/>
          <p:cNvSpPr>
            <a:spLocks noGrp="1"/>
          </p:cNvSpPr>
          <p:nvPr>
            <p:ph idx="1"/>
          </p:nvPr>
        </p:nvSpPr>
        <p:spPr>
          <a:xfrm>
            <a:off x="177801" y="901700"/>
            <a:ext cx="8864600" cy="5626100"/>
          </a:xfrm>
        </p:spPr>
        <p:txBody>
          <a:bodyPr>
            <a:normAutofit fontScale="92500" lnSpcReduction="20000"/>
          </a:bodyPr>
          <a:lstStyle/>
          <a:p>
            <a:pPr marL="0" indent="190500">
              <a:lnSpc>
                <a:spcPct val="120000"/>
              </a:lnSpc>
              <a:spcBef>
                <a:spcPts val="0"/>
              </a:spcBef>
            </a:pPr>
            <a:r>
              <a:rPr lang="en-GB" sz="2800" dirty="0" smtClean="0"/>
              <a:t>Build the Assembly Tool adapted to the goal of 1 module/week</a:t>
            </a:r>
          </a:p>
          <a:p>
            <a:pPr marL="419100" lvl="1" indent="190500"/>
            <a:r>
              <a:rPr lang="en-GB" sz="2800" dirty="0" smtClean="0"/>
              <a:t> normal mode </a:t>
            </a:r>
            <a:r>
              <a:rPr lang="en-GB" sz="2800" dirty="0" smtClean="0">
                <a:sym typeface="Symbol"/>
              </a:rPr>
              <a:t></a:t>
            </a:r>
            <a:r>
              <a:rPr lang="en-GB" sz="2800" dirty="0" smtClean="0"/>
              <a:t> 7 workstations for 7 week assembly time</a:t>
            </a:r>
          </a:p>
          <a:p>
            <a:pPr marL="419100" lvl="1" indent="190500"/>
            <a:r>
              <a:rPr lang="en-GB" sz="2800" dirty="0" smtClean="0"/>
              <a:t> degraded mode </a:t>
            </a:r>
            <a:r>
              <a:rPr lang="en-GB" sz="2800" dirty="0" smtClean="0">
                <a:sym typeface="Symbol"/>
              </a:rPr>
              <a:t> doubling of most workstations</a:t>
            </a:r>
            <a:endParaRPr lang="en-GB" sz="2800" dirty="0" smtClean="0"/>
          </a:p>
          <a:p>
            <a:pPr marL="0" indent="190500">
              <a:lnSpc>
                <a:spcPct val="120000"/>
              </a:lnSpc>
              <a:spcBef>
                <a:spcPts val="600"/>
              </a:spcBef>
            </a:pP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Review assembly procedures to avoid variations and other sources of man errors</a:t>
            </a:r>
          </a:p>
          <a:p>
            <a:pPr marL="0" indent="190500">
              <a:spcBef>
                <a:spcPts val="1200"/>
              </a:spcBef>
              <a:buNone/>
            </a:pPr>
            <a:r>
              <a:rPr lang="en-GB" sz="2800" dirty="0" smtClean="0">
                <a:solidFill>
                  <a:schemeClr val="accent2"/>
                </a:solidFill>
                <a:sym typeface="Symbol"/>
              </a:rPr>
              <a:t>	</a:t>
            </a: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800" dirty="0" smtClean="0">
                <a:solidFill>
                  <a:schemeClr val="accent2"/>
                </a:solidFill>
              </a:rPr>
              <a:t>long training phase with prototype modules</a:t>
            </a:r>
          </a:p>
          <a:p>
            <a:pPr marL="0" indent="190500">
              <a:spcBef>
                <a:spcPts val="1200"/>
              </a:spcBef>
              <a:buNone/>
            </a:pP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	</a:t>
            </a:r>
            <a:r>
              <a:rPr lang="en-GB" sz="2800" dirty="0" smtClean="0">
                <a:solidFill>
                  <a:schemeClr val="accent2"/>
                </a:solidFill>
                <a:sym typeface="Symbol"/>
              </a:rPr>
              <a:t> p</a:t>
            </a: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re-industrialization phase with pre-series modules</a:t>
            </a:r>
          </a:p>
          <a:p>
            <a:pPr marL="0" indent="190500">
              <a:spcBef>
                <a:spcPts val="1200"/>
              </a:spcBef>
              <a:buNone/>
            </a:pPr>
            <a:r>
              <a:rPr lang="en-GB" sz="2800" dirty="0" smtClean="0">
                <a:solidFill>
                  <a:schemeClr val="accent2"/>
                </a:solidFill>
                <a:sym typeface="Symbol"/>
              </a:rPr>
              <a:t>	 optimize procurement of pre-fabricated parts</a:t>
            </a:r>
            <a:endParaRPr lang="en-GB" sz="2800" dirty="0" smtClean="0">
              <a:solidFill>
                <a:schemeClr val="accent2"/>
              </a:solidFill>
              <a:sym typeface="Wingdings" pitchFamily="2" charset="2"/>
            </a:endParaRPr>
          </a:p>
          <a:p>
            <a:pPr marL="0" indent="190500">
              <a:lnSpc>
                <a:spcPct val="120000"/>
              </a:lnSpc>
              <a:spcBef>
                <a:spcPts val="600"/>
              </a:spcBef>
            </a:pPr>
            <a:r>
              <a:rPr lang="en-GB" sz="2800" dirty="0" smtClean="0"/>
              <a:t>Implement personnel safety regulations ahead of contract.</a:t>
            </a:r>
          </a:p>
        </p:txBody>
      </p:sp>
      <p:sp>
        <p:nvSpPr>
          <p:cNvPr id="410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dirty="0" smtClean="0"/>
          </a:p>
        </p:txBody>
      </p:sp>
      <p:sp>
        <p:nvSpPr>
          <p:cNvPr id="410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41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53ABAC-81E9-4A37-ACC2-83C08146DEFA}" type="slidenum">
              <a:rPr lang="fr-FR" smtClean="0"/>
              <a:pPr/>
              <a:t>6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000" b="1" dirty="0" smtClean="0">
                <a:solidFill>
                  <a:srgbClr val="DA8700"/>
                </a:solidFill>
              </a:rPr>
              <a:t>Optimisation </a:t>
            </a:r>
            <a:r>
              <a:rPr lang="fr-FR" sz="4000" b="1" dirty="0" err="1" smtClean="0">
                <a:solidFill>
                  <a:srgbClr val="DA8700"/>
                </a:solidFill>
              </a:rPr>
              <a:t>Rationale</a:t>
            </a:r>
            <a:endParaRPr lang="fr-FR" sz="4000" b="1" dirty="0" smtClean="0">
              <a:solidFill>
                <a:srgbClr val="DA8700"/>
              </a:solidFill>
            </a:endParaRPr>
          </a:p>
        </p:txBody>
      </p:sp>
      <p:sp>
        <p:nvSpPr>
          <p:cNvPr id="4099" name="Espace réservé du contenu 7"/>
          <p:cNvSpPr>
            <a:spLocks noGrp="1"/>
          </p:cNvSpPr>
          <p:nvPr>
            <p:ph idx="1"/>
          </p:nvPr>
        </p:nvSpPr>
        <p:spPr>
          <a:xfrm>
            <a:off x="177801" y="939800"/>
            <a:ext cx="8864600" cy="5626100"/>
          </a:xfrm>
        </p:spPr>
        <p:txBody>
          <a:bodyPr>
            <a:normAutofit lnSpcReduction="10000"/>
          </a:bodyPr>
          <a:lstStyle/>
          <a:p>
            <a:pPr marL="0" indent="190500"/>
            <a:r>
              <a:rPr lang="en-GB" sz="2800" dirty="0" smtClean="0"/>
              <a:t> Comply with XFEL project schedule and DESY procedures</a:t>
            </a:r>
          </a:p>
          <a:p>
            <a:pPr marL="0" indent="190500">
              <a:buNone/>
            </a:pPr>
            <a:r>
              <a:rPr lang="en-GB" sz="2800" dirty="0" smtClean="0">
                <a:sym typeface="Wingdings" pitchFamily="2" charset="2"/>
              </a:rPr>
              <a:t>	</a:t>
            </a:r>
            <a:r>
              <a:rPr lang="en-GB" sz="2800" dirty="0" smtClean="0">
                <a:sym typeface="Symbol"/>
              </a:rPr>
              <a:t></a:t>
            </a:r>
            <a:r>
              <a:rPr lang="en-GB" sz="2800" dirty="0" smtClean="0">
                <a:sym typeface="Wingdings" pitchFamily="2" charset="2"/>
              </a:rPr>
              <a:t> limited </a:t>
            </a:r>
            <a:r>
              <a:rPr lang="en-GB" sz="2800" dirty="0" smtClean="0"/>
              <a:t>room for unproven innovation</a:t>
            </a:r>
          </a:p>
          <a:p>
            <a:pPr marL="0" indent="190500">
              <a:spcBef>
                <a:spcPts val="1200"/>
              </a:spcBef>
            </a:pPr>
            <a:r>
              <a:rPr lang="en-GB" sz="2800" dirty="0" smtClean="0">
                <a:solidFill>
                  <a:schemeClr val="accent2"/>
                </a:solidFill>
              </a:rPr>
              <a:t>Tailored to </a:t>
            </a:r>
            <a:r>
              <a:rPr lang="en-GB" sz="2800" dirty="0" err="1" smtClean="0">
                <a:solidFill>
                  <a:schemeClr val="accent2"/>
                </a:solidFill>
              </a:rPr>
              <a:t>Saclay</a:t>
            </a:r>
            <a:r>
              <a:rPr lang="en-GB" sz="2800" dirty="0" smtClean="0">
                <a:solidFill>
                  <a:schemeClr val="accent2"/>
                </a:solidFill>
              </a:rPr>
              <a:t> pre-existing hall layout</a:t>
            </a:r>
          </a:p>
          <a:p>
            <a:pPr marL="0" indent="190500">
              <a:buNone/>
            </a:pP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	</a:t>
            </a:r>
            <a:r>
              <a:rPr lang="en-GB" sz="2800" dirty="0" smtClean="0">
                <a:solidFill>
                  <a:schemeClr val="accent2"/>
                </a:solidFill>
                <a:sym typeface="Symbol"/>
              </a:rPr>
              <a:t></a:t>
            </a: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 three buildings around a central courtyard</a:t>
            </a:r>
            <a:endParaRPr lang="en-GB" sz="2800" dirty="0" smtClean="0">
              <a:solidFill>
                <a:schemeClr val="accent2"/>
              </a:solidFill>
            </a:endParaRPr>
          </a:p>
          <a:p>
            <a:pPr marL="0" indent="190500">
              <a:lnSpc>
                <a:spcPct val="110000"/>
              </a:lnSpc>
              <a:spcBef>
                <a:spcPts val="1200"/>
              </a:spcBef>
            </a:pPr>
            <a:r>
              <a:rPr lang="en-GB" sz="2800" dirty="0" smtClean="0"/>
              <a:t>Optimized for cost (manpower) effectiveness</a:t>
            </a:r>
          </a:p>
          <a:p>
            <a:pPr marL="0" indent="190500">
              <a:buNone/>
            </a:pPr>
            <a:r>
              <a:rPr lang="en-GB" sz="2800" dirty="0" smtClean="0">
                <a:sym typeface="Wingdings" pitchFamily="2" charset="2"/>
              </a:rPr>
              <a:t>	</a:t>
            </a:r>
            <a:r>
              <a:rPr lang="en-GB" sz="2800" dirty="0" smtClean="0">
                <a:sym typeface="Symbol"/>
              </a:rPr>
              <a:t> </a:t>
            </a:r>
            <a:r>
              <a:rPr lang="en-GB" sz="2800" dirty="0" smtClean="0">
                <a:sym typeface="Wingdings" pitchFamily="2" charset="2"/>
              </a:rPr>
              <a:t> 7 (maybe 6) week total assembly time</a:t>
            </a:r>
            <a:endParaRPr lang="en-GB" sz="2800" dirty="0" smtClean="0"/>
          </a:p>
          <a:p>
            <a:pPr marL="0" indent="190500">
              <a:spcBef>
                <a:spcPts val="1200"/>
              </a:spcBef>
            </a:pPr>
            <a:r>
              <a:rPr lang="en-GB" sz="2800" dirty="0" smtClean="0">
                <a:solidFill>
                  <a:schemeClr val="accent2"/>
                </a:solidFill>
              </a:rPr>
              <a:t>Optimized for assembly fluidity</a:t>
            </a:r>
          </a:p>
          <a:p>
            <a:pPr marL="0" indent="190500">
              <a:buNone/>
            </a:pP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	</a:t>
            </a:r>
            <a:r>
              <a:rPr lang="en-GB" sz="2800" dirty="0" smtClean="0">
                <a:solidFill>
                  <a:schemeClr val="accent2"/>
                </a:solidFill>
                <a:sym typeface="Symbol"/>
              </a:rPr>
              <a:t> </a:t>
            </a:r>
            <a:r>
              <a:rPr lang="en-GB" sz="2800" dirty="0" smtClean="0">
                <a:solidFill>
                  <a:schemeClr val="accent2"/>
                </a:solidFill>
                <a:sym typeface="Wingdings" pitchFamily="2" charset="2"/>
              </a:rPr>
              <a:t> alternating </a:t>
            </a:r>
            <a:r>
              <a:rPr lang="en-GB" sz="2800" dirty="0" smtClean="0">
                <a:solidFill>
                  <a:schemeClr val="accent2"/>
                </a:solidFill>
              </a:rPr>
              <a:t>workstation occupation</a:t>
            </a:r>
          </a:p>
          <a:p>
            <a:pPr marL="0" indent="190500">
              <a:spcBef>
                <a:spcPts val="1200"/>
              </a:spcBef>
            </a:pPr>
            <a:r>
              <a:rPr lang="en-GB" sz="2800" dirty="0" smtClean="0"/>
              <a:t>Adaptive facility towards future projects</a:t>
            </a:r>
          </a:p>
          <a:p>
            <a:pPr marL="0" indent="190500">
              <a:buNone/>
            </a:pPr>
            <a:r>
              <a:rPr lang="en-GB" sz="2800" dirty="0" smtClean="0">
                <a:sym typeface="Wingdings" pitchFamily="2" charset="2"/>
              </a:rPr>
              <a:t>	</a:t>
            </a:r>
            <a:r>
              <a:rPr lang="en-GB" sz="2800" dirty="0" smtClean="0">
                <a:sym typeface="Symbol"/>
              </a:rPr>
              <a:t> </a:t>
            </a:r>
            <a:r>
              <a:rPr lang="en-GB" sz="2800" dirty="0" smtClean="0">
                <a:sym typeface="Wingdings" pitchFamily="2" charset="2"/>
              </a:rPr>
              <a:t> maximum module length = 15 m</a:t>
            </a:r>
            <a:endParaRPr lang="en-GB" sz="2800" dirty="0" smtClean="0"/>
          </a:p>
          <a:p>
            <a:pPr marL="0" indent="190500">
              <a:buNone/>
            </a:pPr>
            <a:endParaRPr lang="en-GB" sz="2800" dirty="0" smtClean="0">
              <a:solidFill>
                <a:srgbClr val="0070C0"/>
              </a:solidFill>
            </a:endParaRPr>
          </a:p>
        </p:txBody>
      </p:sp>
      <p:sp>
        <p:nvSpPr>
          <p:cNvPr id="4100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dirty="0" smtClean="0"/>
          </a:p>
        </p:txBody>
      </p:sp>
      <p:sp>
        <p:nvSpPr>
          <p:cNvPr id="4101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410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53ABAC-81E9-4A37-ACC2-83C08146DEFA}" type="slidenum">
              <a:rPr lang="fr-FR" smtClean="0"/>
              <a:pPr/>
              <a:t>7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B 124 012.jpg"/>
          <p:cNvPicPr>
            <a:picLocks noChangeAspect="1"/>
          </p:cNvPicPr>
          <p:nvPr/>
        </p:nvPicPr>
        <p:blipFill>
          <a:blip r:embed="rId2" cstate="print">
            <a:lum bright="38000" contrast="-32000"/>
          </a:blip>
          <a:stretch>
            <a:fillRect/>
          </a:stretch>
        </p:blipFill>
        <p:spPr>
          <a:xfrm>
            <a:off x="715433" y="565149"/>
            <a:ext cx="8072967" cy="6054725"/>
          </a:xfrm>
          <a:prstGeom prst="rect">
            <a:avLst/>
          </a:prstGeom>
        </p:spPr>
      </p:pic>
      <p:sp>
        <p:nvSpPr>
          <p:cNvPr id="5122" name="Titre 6"/>
          <p:cNvSpPr>
            <a:spLocks noGrp="1"/>
          </p:cNvSpPr>
          <p:nvPr>
            <p:ph type="title"/>
          </p:nvPr>
        </p:nvSpPr>
        <p:spPr>
          <a:xfrm>
            <a:off x="1093788" y="4732338"/>
            <a:ext cx="6972300" cy="1795462"/>
          </a:xfrm>
        </p:spPr>
        <p:txBody>
          <a:bodyPr/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Phase 1:</a:t>
            </a:r>
            <a:r>
              <a:rPr lang="fr-FR" sz="4000" b="1" dirty="0" smtClean="0">
                <a:solidFill>
                  <a:srgbClr val="DA8700"/>
                </a:solidFill>
              </a:rPr>
              <a:t> </a:t>
            </a:r>
            <a:r>
              <a:rPr lang="fr-FR" sz="4000" b="1" dirty="0" err="1" smtClean="0">
                <a:solidFill>
                  <a:srgbClr val="DA8700"/>
                </a:solidFill>
              </a:rPr>
              <a:t>Preparation</a:t>
            </a:r>
            <a:r>
              <a:rPr lang="fr-FR" sz="4000" b="1" dirty="0" smtClean="0">
                <a:solidFill>
                  <a:srgbClr val="DA8700"/>
                </a:solidFill>
              </a:rPr>
              <a:t> of Infrastructure and </a:t>
            </a:r>
            <a:r>
              <a:rPr lang="fr-FR" sz="4000" b="1" dirty="0" err="1" smtClean="0">
                <a:solidFill>
                  <a:srgbClr val="DA8700"/>
                </a:solidFill>
              </a:rPr>
              <a:t>Tooling</a:t>
            </a:r>
            <a:endParaRPr lang="fr-FR" sz="4000" b="1" dirty="0" smtClean="0">
              <a:solidFill>
                <a:srgbClr val="DA8700"/>
              </a:solidFill>
            </a:endParaRPr>
          </a:p>
        </p:txBody>
      </p:sp>
      <p:sp>
        <p:nvSpPr>
          <p:cNvPr id="5123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5124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6C16F4-5CE5-4481-A4A3-7F1353154EAC}" type="slidenum">
              <a:rPr lang="fr-FR" smtClean="0"/>
              <a:pPr/>
              <a:t>8</a:t>
            </a:fld>
            <a:endParaRPr lang="fr-F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O. Napoly, EuCARD RF-Tech Worshop, PSI</a:t>
            </a:r>
            <a:endParaRPr lang="fr-FR" smtClean="0"/>
          </a:p>
        </p:txBody>
      </p:sp>
      <p:sp>
        <p:nvSpPr>
          <p:cNvPr id="6147" name="Espace réservé de la date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2 December 2010</a:t>
            </a:r>
          </a:p>
        </p:txBody>
      </p:sp>
      <p:sp>
        <p:nvSpPr>
          <p:cNvPr id="614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536147-39DA-49B2-9D2D-A82CDC7EF812}" type="slidenum">
              <a:rPr lang="fr-FR" smtClean="0"/>
              <a:pPr/>
              <a:t>9</a:t>
            </a:fld>
            <a:endParaRPr lang="fr-FR" smtClean="0"/>
          </a:p>
        </p:txBody>
      </p:sp>
      <p:pic>
        <p:nvPicPr>
          <p:cNvPr id="6149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6200" y="508000"/>
            <a:ext cx="7696200" cy="613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16877" y="2806262"/>
            <a:ext cx="191202" cy="61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2355850" y="1108075"/>
            <a:ext cx="1812925" cy="457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0"/>
              <a:t>XFel Village</a:t>
            </a:r>
          </a:p>
        </p:txBody>
      </p:sp>
      <p:sp>
        <p:nvSpPr>
          <p:cNvPr id="6152" name="Rectangle 32"/>
          <p:cNvSpPr>
            <a:spLocks noChangeArrowheads="1"/>
          </p:cNvSpPr>
          <p:nvPr/>
        </p:nvSpPr>
        <p:spPr bwMode="auto">
          <a:xfrm>
            <a:off x="6908800" y="2235200"/>
            <a:ext cx="220663" cy="8382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3</a:t>
            </a:r>
            <a:endParaRPr lang="en-GB" sz="1800" b="0" dirty="0">
              <a:solidFill>
                <a:schemeClr val="bg1"/>
              </a:solidFill>
            </a:endParaRPr>
          </a:p>
          <a:p>
            <a:pPr algn="ctr"/>
            <a:endParaRPr lang="en-GB" sz="1800" b="0" dirty="0">
              <a:solidFill>
                <a:schemeClr val="bg1"/>
              </a:solidFill>
            </a:endParaRPr>
          </a:p>
          <a:p>
            <a:pPr algn="ctr"/>
            <a:r>
              <a:rPr lang="en-GB" sz="1800" b="0" dirty="0" smtClean="0">
                <a:solidFill>
                  <a:schemeClr val="bg1"/>
                </a:solidFill>
              </a:rPr>
              <a:t>2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6153" name="Rectangle 33"/>
          <p:cNvSpPr>
            <a:spLocks noChangeArrowheads="1"/>
          </p:cNvSpPr>
          <p:nvPr/>
        </p:nvSpPr>
        <p:spPr bwMode="auto">
          <a:xfrm>
            <a:off x="6291263" y="1752599"/>
            <a:ext cx="835025" cy="432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154" name="Rectangle 34"/>
          <p:cNvSpPr>
            <a:spLocks noChangeArrowheads="1"/>
          </p:cNvSpPr>
          <p:nvPr/>
        </p:nvSpPr>
        <p:spPr bwMode="auto">
          <a:xfrm>
            <a:off x="5156200" y="1866900"/>
            <a:ext cx="473075" cy="762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155" name="Rectangle 35"/>
          <p:cNvSpPr>
            <a:spLocks noChangeArrowheads="1"/>
          </p:cNvSpPr>
          <p:nvPr/>
        </p:nvSpPr>
        <p:spPr bwMode="auto">
          <a:xfrm>
            <a:off x="4516438" y="2654300"/>
            <a:ext cx="1096962" cy="324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3366"/>
                </a:solidFill>
              </a:rPr>
              <a:t>5</a:t>
            </a:r>
          </a:p>
        </p:txBody>
      </p:sp>
      <p:sp>
        <p:nvSpPr>
          <p:cNvPr id="6156" name="Text Box 36"/>
          <p:cNvSpPr txBox="1">
            <a:spLocks noChangeArrowheads="1"/>
          </p:cNvSpPr>
          <p:nvPr/>
        </p:nvSpPr>
        <p:spPr bwMode="auto">
          <a:xfrm>
            <a:off x="7227888" y="1730375"/>
            <a:ext cx="1676400" cy="530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 dirty="0" err="1">
                <a:solidFill>
                  <a:srgbClr val="008000"/>
                </a:solidFill>
              </a:rPr>
              <a:t>Bldg</a:t>
            </a:r>
            <a:r>
              <a:rPr lang="fr-FR" sz="1400" b="0" dirty="0">
                <a:solidFill>
                  <a:srgbClr val="008000"/>
                </a:solidFill>
              </a:rPr>
              <a:t> 124 </a:t>
            </a:r>
            <a:r>
              <a:rPr lang="fr-FR" sz="1400" b="0" dirty="0" err="1">
                <a:solidFill>
                  <a:srgbClr val="008000"/>
                </a:solidFill>
              </a:rPr>
              <a:t>North</a:t>
            </a:r>
            <a:endParaRPr lang="fr-FR" sz="1400" b="0" dirty="0">
              <a:solidFill>
                <a:srgbClr val="008000"/>
              </a:solidFill>
            </a:endParaRPr>
          </a:p>
          <a:p>
            <a:pPr algn="ctr"/>
            <a:r>
              <a:rPr lang="fr-FR" sz="1400" b="0" dirty="0">
                <a:solidFill>
                  <a:srgbClr val="008000"/>
                </a:solidFill>
              </a:rPr>
              <a:t>25x15 m²</a:t>
            </a:r>
          </a:p>
        </p:txBody>
      </p:sp>
      <p:sp>
        <p:nvSpPr>
          <p:cNvPr id="6157" name="Text Box 37"/>
          <p:cNvSpPr txBox="1">
            <a:spLocks noChangeArrowheads="1"/>
          </p:cNvSpPr>
          <p:nvPr/>
        </p:nvSpPr>
        <p:spPr bwMode="auto">
          <a:xfrm>
            <a:off x="2716213" y="2619375"/>
            <a:ext cx="1584325" cy="530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>
                <a:solidFill>
                  <a:srgbClr val="008000"/>
                </a:solidFill>
              </a:rPr>
              <a:t>Bldg 126 North</a:t>
            </a:r>
          </a:p>
          <a:p>
            <a:pPr algn="ctr"/>
            <a:r>
              <a:rPr lang="fr-FR" sz="1400" b="0">
                <a:solidFill>
                  <a:srgbClr val="008000"/>
                </a:solidFill>
              </a:rPr>
              <a:t>40x11 m²</a:t>
            </a:r>
          </a:p>
        </p:txBody>
      </p:sp>
      <p:sp>
        <p:nvSpPr>
          <p:cNvPr id="6158" name="Rectangle 38"/>
          <p:cNvSpPr>
            <a:spLocks noChangeArrowheads="1"/>
          </p:cNvSpPr>
          <p:nvPr/>
        </p:nvSpPr>
        <p:spPr bwMode="auto">
          <a:xfrm>
            <a:off x="4533900" y="1866900"/>
            <a:ext cx="576000" cy="762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159" name="Text Box 39"/>
          <p:cNvSpPr txBox="1">
            <a:spLocks noChangeArrowheads="1"/>
          </p:cNvSpPr>
          <p:nvPr/>
        </p:nvSpPr>
        <p:spPr bwMode="auto">
          <a:xfrm>
            <a:off x="4156075" y="3411538"/>
            <a:ext cx="1512888" cy="5302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0">
                <a:solidFill>
                  <a:srgbClr val="008000"/>
                </a:solidFill>
              </a:rPr>
              <a:t>Bldg 126 South 30x17 m²</a:t>
            </a:r>
          </a:p>
        </p:txBody>
      </p:sp>
      <p:sp>
        <p:nvSpPr>
          <p:cNvPr id="6160" name="Rectangle 40"/>
          <p:cNvSpPr>
            <a:spLocks noChangeArrowheads="1"/>
          </p:cNvSpPr>
          <p:nvPr/>
        </p:nvSpPr>
        <p:spPr bwMode="auto">
          <a:xfrm>
            <a:off x="5689600" y="3136900"/>
            <a:ext cx="411163" cy="8280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 dirty="0">
                <a:solidFill>
                  <a:srgbClr val="003366"/>
                </a:solidFill>
              </a:rPr>
              <a:t>8</a:t>
            </a:r>
          </a:p>
        </p:txBody>
      </p:sp>
      <p:sp>
        <p:nvSpPr>
          <p:cNvPr id="6161" name="Rectangle 41"/>
          <p:cNvSpPr>
            <a:spLocks noChangeArrowheads="1"/>
          </p:cNvSpPr>
          <p:nvPr/>
        </p:nvSpPr>
        <p:spPr bwMode="auto">
          <a:xfrm>
            <a:off x="6781800" y="2705100"/>
            <a:ext cx="114300" cy="3683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b="0" dirty="0" smtClean="0">
                <a:solidFill>
                  <a:schemeClr val="bg1"/>
                </a:solidFill>
              </a:rPr>
              <a:t>1</a:t>
            </a:r>
            <a:endParaRPr lang="fr-FR" sz="1800" b="0" dirty="0">
              <a:solidFill>
                <a:schemeClr val="bg1"/>
              </a:solidFill>
            </a:endParaRPr>
          </a:p>
        </p:txBody>
      </p:sp>
      <p:sp>
        <p:nvSpPr>
          <p:cNvPr id="6162" name="Rectangle 42"/>
          <p:cNvSpPr>
            <a:spLocks noChangeArrowheads="1"/>
          </p:cNvSpPr>
          <p:nvPr/>
        </p:nvSpPr>
        <p:spPr bwMode="auto">
          <a:xfrm>
            <a:off x="3175000" y="1498600"/>
            <a:ext cx="76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63" name="Rectangle 43"/>
          <p:cNvSpPr>
            <a:spLocks noChangeArrowheads="1"/>
          </p:cNvSpPr>
          <p:nvPr/>
        </p:nvSpPr>
        <p:spPr bwMode="auto">
          <a:xfrm>
            <a:off x="3175000" y="1498600"/>
            <a:ext cx="83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6164" name="Rectangle 44"/>
          <p:cNvSpPr>
            <a:spLocks noChangeArrowheads="1"/>
          </p:cNvSpPr>
          <p:nvPr/>
        </p:nvSpPr>
        <p:spPr bwMode="auto">
          <a:xfrm>
            <a:off x="5664200" y="1879600"/>
            <a:ext cx="6096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6165" name="Text Box 45"/>
          <p:cNvSpPr txBox="1">
            <a:spLocks noChangeArrowheads="1"/>
          </p:cNvSpPr>
          <p:nvPr/>
        </p:nvSpPr>
        <p:spPr bwMode="auto">
          <a:xfrm>
            <a:off x="5588000" y="2108200"/>
            <a:ext cx="76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800" b="0" dirty="0" err="1" smtClean="0">
                <a:solidFill>
                  <a:schemeClr val="bg1"/>
                </a:solidFill>
              </a:rPr>
              <a:t>CourtYard</a:t>
            </a:r>
            <a:endParaRPr lang="fr-FR" sz="1800" b="0" dirty="0">
              <a:solidFill>
                <a:schemeClr val="bg1"/>
              </a:solidFill>
            </a:endParaRPr>
          </a:p>
        </p:txBody>
      </p:sp>
      <p:sp>
        <p:nvSpPr>
          <p:cNvPr id="6166" name="Rectangle 49"/>
          <p:cNvSpPr>
            <a:spLocks noChangeArrowheads="1"/>
          </p:cNvSpPr>
          <p:nvPr/>
        </p:nvSpPr>
        <p:spPr bwMode="auto">
          <a:xfrm>
            <a:off x="6100763" y="3556000"/>
            <a:ext cx="152400" cy="3048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>
              <a:solidFill>
                <a:srgbClr val="003366"/>
              </a:solidFill>
            </a:endParaRPr>
          </a:p>
        </p:txBody>
      </p:sp>
      <p:sp>
        <p:nvSpPr>
          <p:cNvPr id="6167" name="Text Box 50"/>
          <p:cNvSpPr txBox="1">
            <a:spLocks noChangeArrowheads="1"/>
          </p:cNvSpPr>
          <p:nvPr/>
        </p:nvSpPr>
        <p:spPr bwMode="auto">
          <a:xfrm>
            <a:off x="5956300" y="35560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0" dirty="0">
                <a:solidFill>
                  <a:srgbClr val="003366"/>
                </a:solidFill>
              </a:rPr>
              <a:t>6b</a:t>
            </a:r>
          </a:p>
        </p:txBody>
      </p:sp>
      <p:sp>
        <p:nvSpPr>
          <p:cNvPr id="616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4450"/>
            <a:ext cx="6840537" cy="431800"/>
          </a:xfrm>
        </p:spPr>
        <p:txBody>
          <a:bodyPr/>
          <a:lstStyle/>
          <a:p>
            <a:pPr algn="ctr"/>
            <a:r>
              <a:rPr lang="en-GB" b="1" smtClean="0">
                <a:solidFill>
                  <a:srgbClr val="DA8700"/>
                </a:solidFill>
              </a:rPr>
              <a:t>Overview of the Assembly Buildings</a:t>
            </a:r>
          </a:p>
        </p:txBody>
      </p:sp>
      <p:sp>
        <p:nvSpPr>
          <p:cNvPr id="6169" name="Text Box 5"/>
          <p:cNvSpPr txBox="1">
            <a:spLocks noChangeArrowheads="1"/>
          </p:cNvSpPr>
          <p:nvPr/>
        </p:nvSpPr>
        <p:spPr bwMode="auto">
          <a:xfrm>
            <a:off x="1365250" y="6249988"/>
            <a:ext cx="1449388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800" b="0">
                <a:latin typeface="Times New Roman" pitchFamily="18" charset="0"/>
              </a:rPr>
              <a:t>GoogleMap</a:t>
            </a:r>
          </a:p>
        </p:txBody>
      </p:sp>
      <p:sp>
        <p:nvSpPr>
          <p:cNvPr id="6170" name="Text Box 6"/>
          <p:cNvSpPr txBox="1">
            <a:spLocks noChangeArrowheads="1"/>
          </p:cNvSpPr>
          <p:nvPr/>
        </p:nvSpPr>
        <p:spPr bwMode="auto">
          <a:xfrm>
            <a:off x="133350" y="1739900"/>
            <a:ext cx="1281113" cy="822325"/>
          </a:xfrm>
          <a:prstGeom prst="rect">
            <a:avLst/>
          </a:prstGeom>
          <a:solidFill>
            <a:schemeClr val="accent2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>
                <a:latin typeface="Times New Roman" pitchFamily="18" charset="0"/>
              </a:rPr>
              <a:t>Clean rooms</a:t>
            </a:r>
          </a:p>
        </p:txBody>
      </p:sp>
      <p:sp>
        <p:nvSpPr>
          <p:cNvPr id="6171" name="Text Box 7"/>
          <p:cNvSpPr txBox="1">
            <a:spLocks noChangeArrowheads="1"/>
          </p:cNvSpPr>
          <p:nvPr/>
        </p:nvSpPr>
        <p:spPr bwMode="auto">
          <a:xfrm>
            <a:off x="153988" y="2700338"/>
            <a:ext cx="1439862" cy="822325"/>
          </a:xfrm>
          <a:prstGeom prst="rect">
            <a:avLst/>
          </a:prstGeom>
          <a:solidFill>
            <a:srgbClr val="008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>
                <a:latin typeface="Times New Roman" pitchFamily="18" charset="0"/>
              </a:rPr>
              <a:t>Assembly halls</a:t>
            </a:r>
          </a:p>
        </p:txBody>
      </p:sp>
      <p:sp>
        <p:nvSpPr>
          <p:cNvPr id="6172" name="Text Box 8"/>
          <p:cNvSpPr txBox="1">
            <a:spLocks noChangeArrowheads="1"/>
          </p:cNvSpPr>
          <p:nvPr/>
        </p:nvSpPr>
        <p:spPr bwMode="auto">
          <a:xfrm>
            <a:off x="101600" y="3675063"/>
            <a:ext cx="1728788" cy="461665"/>
          </a:xfrm>
          <a:prstGeom prst="rect">
            <a:avLst/>
          </a:prstGeom>
          <a:solidFill>
            <a:srgbClr val="FFFF00">
              <a:alpha val="54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smtClean="0">
                <a:latin typeface="Times New Roman" pitchFamily="18" charset="0"/>
              </a:rPr>
              <a:t>Offices</a:t>
            </a:r>
            <a:endParaRPr lang="fr-FR" sz="2400" b="0" dirty="0">
              <a:latin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2795448">
            <a:off x="7592615" y="562571"/>
            <a:ext cx="191520" cy="62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557803">
            <a:off x="5861245" y="1549998"/>
            <a:ext cx="191112" cy="61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114300" y="4373563"/>
            <a:ext cx="1728788" cy="461665"/>
          </a:xfrm>
          <a:prstGeom prst="rect">
            <a:avLst/>
          </a:prstGeom>
          <a:solidFill>
            <a:srgbClr val="FF0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0" dirty="0" err="1" smtClean="0">
                <a:latin typeface="Times New Roman" pitchFamily="18" charset="0"/>
              </a:rPr>
              <a:t>Warehouse</a:t>
            </a:r>
            <a:endParaRPr lang="fr-FR" sz="2400" b="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">
  <a:themeElements>
    <a:clrScheme name="ce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21174</TotalTime>
  <Words>1272</Words>
  <Application>Microsoft Office PowerPoint</Application>
  <PresentationFormat>Affichage à l'écran (4:3)</PresentationFormat>
  <Paragraphs>290</Paragraphs>
  <Slides>31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cea</vt:lpstr>
      <vt:lpstr>Status of  E-XFEL Module Assembly at Saclay</vt:lpstr>
      <vt:lpstr>Diapositive 2</vt:lpstr>
      <vt:lpstr>Diapositive 3</vt:lpstr>
      <vt:lpstr>CEA contributes to the XFEL Cold Linac construction through  Cavity String Assembly (WP9)  and Module Assembly (WP3)  Accelerator Module Assembly of 3+80 accelerator modules  with 1 per week throughput ! operated by an industrial contractor on the Saclay site. </vt:lpstr>
      <vt:lpstr>Project Timeline</vt:lpstr>
      <vt:lpstr>Industrialization Baseline</vt:lpstr>
      <vt:lpstr>Optimisation Rationale</vt:lpstr>
      <vt:lpstr>Phase 1: Preparation of Infrastructure and Tooling</vt:lpstr>
      <vt:lpstr>Overview of the Assembly Buildings</vt:lpstr>
      <vt:lpstr>Assembly Hall : Workstations</vt:lpstr>
      <vt:lpstr>Organisation of Work Stations</vt:lpstr>
      <vt:lpstr>Clean Room : Work Stations</vt:lpstr>
      <vt:lpstr>Clean Room Layout</vt:lpstr>
      <vt:lpstr>Clean Room constructed (Sept’09)</vt:lpstr>
      <vt:lpstr>Big Tools Fabrication</vt:lpstr>
      <vt:lpstr>Big Tools Fabrication</vt:lpstr>
      <vt:lpstr>Phase 2: “XFEL Village” Commissioning  with Prototype Modules (PXFEL 2, PXFEL3)  </vt:lpstr>
      <vt:lpstr>2008-2009 : Assembly Training at DESY</vt:lpstr>
      <vt:lpstr>Assembly prototyping at Saclay</vt:lpstr>
      <vt:lpstr>Assembly prototyping at Saclay</vt:lpstr>
      <vt:lpstr>Assembly prototyping at Saclay</vt:lpstr>
      <vt:lpstr>Assembly prototyping at Saclay</vt:lpstr>
      <vt:lpstr>Assembly prototyping at Saclay</vt:lpstr>
      <vt:lpstr>Assembly prototyping at Saclay</vt:lpstr>
      <vt:lpstr>Assembly prototyping at Saclay</vt:lpstr>
      <vt:lpstr>Assembly Prototyping at Saclay</vt:lpstr>
      <vt:lpstr>Phase 3: XFEL Module Assembly by an Industrial Contractor</vt:lpstr>
      <vt:lpstr>Diapositive 28</vt:lpstr>
      <vt:lpstr>Summary</vt:lpstr>
      <vt:lpstr>Acknowledgments</vt:lpstr>
      <vt:lpstr>Acknowledgments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Olivier Napoly</dc:creator>
  <cp:lastModifiedBy>on095247</cp:lastModifiedBy>
  <cp:revision>44</cp:revision>
  <cp:lastPrinted>2002-05-28T12:54:19Z</cp:lastPrinted>
  <dcterms:created xsi:type="dcterms:W3CDTF">2003-09-15T10:46:19Z</dcterms:created>
  <dcterms:modified xsi:type="dcterms:W3CDTF">2010-12-01T22:50:54Z</dcterms:modified>
</cp:coreProperties>
</file>