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70" r:id="rId3"/>
    <p:sldId id="374" r:id="rId4"/>
    <p:sldId id="373" r:id="rId5"/>
    <p:sldId id="375" r:id="rId6"/>
    <p:sldId id="369" r:id="rId7"/>
    <p:sldId id="372" r:id="rId8"/>
    <p:sldId id="371" r:id="rId9"/>
  </p:sldIdLst>
  <p:sldSz cx="9144000" cy="6858000" type="screen4x3"/>
  <p:notesSz cx="6731000" cy="98567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FEECA0"/>
    <a:srgbClr val="E7F1F5"/>
    <a:srgbClr val="8ABBD0"/>
    <a:srgbClr val="FF0066"/>
    <a:srgbClr val="008000"/>
    <a:srgbClr val="FF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8642" autoAdjust="0"/>
  </p:normalViewPr>
  <p:slideViewPr>
    <p:cSldViewPr snapToGrid="0">
      <p:cViewPr>
        <p:scale>
          <a:sx n="66" d="100"/>
          <a:sy n="66" d="100"/>
        </p:scale>
        <p:origin x="-3138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070" y="-90"/>
      </p:cViewPr>
      <p:guideLst>
        <p:guide orient="horz" pos="3104"/>
        <p:guide pos="212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fld id="{DA703D79-A400-4170-B9C6-A196167135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fld id="{EB6FEA30-C6FB-4763-B998-257D592898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O. Napoly, EuCARD RF-Tech Worshop, PSI</a:t>
            </a:r>
            <a:endParaRPr lang="fr-FR" dirty="0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 December 2010</a:t>
            </a:r>
            <a:endParaRPr lang="fr-FR" dirty="0"/>
          </a:p>
        </p:txBody>
      </p:sp>
      <p:sp>
        <p:nvSpPr>
          <p:cNvPr id="6" name="Rectangle 106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D5266-9483-44E4-801E-00D6068352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O. Napoly, EuCARD RF-Tech Worshop, PSI</a:t>
            </a:r>
            <a:endParaRPr lang="fr-FR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 December 2010</a:t>
            </a:r>
            <a:endParaRPr lang="fr-FR"/>
          </a:p>
        </p:txBody>
      </p:sp>
      <p:sp>
        <p:nvSpPr>
          <p:cNvPr id="6" name="Rectangle 106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2622-E837-4C6D-8552-98B75B4F0A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32613" y="58738"/>
            <a:ext cx="2211387" cy="65389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5275" y="58738"/>
            <a:ext cx="6484938" cy="65389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O. Napoly, EuCARD RF-Tech Worshop, PSI</a:t>
            </a:r>
            <a:endParaRPr lang="fr-FR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 December 2010</a:t>
            </a:r>
            <a:endParaRPr lang="fr-FR"/>
          </a:p>
        </p:txBody>
      </p:sp>
      <p:sp>
        <p:nvSpPr>
          <p:cNvPr id="6" name="Rectangle 106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6755F-1ACE-49A8-A595-93738C1472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5188" y="58738"/>
            <a:ext cx="6972300" cy="83661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295275" y="981075"/>
            <a:ext cx="8848725" cy="561657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O. Napoly, EuCARD RF-Tech Worshop, PSI</a:t>
            </a:r>
            <a:endParaRPr lang="fr-FR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 December 2010</a:t>
            </a:r>
            <a:endParaRPr lang="fr-FR"/>
          </a:p>
        </p:txBody>
      </p:sp>
      <p:sp>
        <p:nvSpPr>
          <p:cNvPr id="6" name="Rectangle 106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0966-6F2F-470A-9466-375FB4A495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O. Napoly, EuCARD RF-Tech Worshop, PSI</a:t>
            </a:r>
            <a:endParaRPr lang="fr-FR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 December 2010</a:t>
            </a:r>
            <a:endParaRPr lang="fr-FR"/>
          </a:p>
        </p:txBody>
      </p:sp>
      <p:sp>
        <p:nvSpPr>
          <p:cNvPr id="6" name="Rectangle 106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74CF-5E24-49D5-B29B-627F90962C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O. Napoly, EuCARD RF-Tech Worshop, PSI</a:t>
            </a:r>
            <a:endParaRPr lang="fr-FR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 December 2010</a:t>
            </a:r>
            <a:endParaRPr lang="fr-FR"/>
          </a:p>
        </p:txBody>
      </p:sp>
      <p:sp>
        <p:nvSpPr>
          <p:cNvPr id="6" name="Rectangle 106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F178E-EB17-44B6-9F86-77F4CDA299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5275" y="981075"/>
            <a:ext cx="4348163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95838" y="981075"/>
            <a:ext cx="4348162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O. Napoly, EuCARD RF-Tech Worshop, PSI</a:t>
            </a:r>
            <a:endParaRPr lang="fr-FR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 December 2010</a:t>
            </a:r>
            <a:endParaRPr lang="fr-FR"/>
          </a:p>
        </p:txBody>
      </p:sp>
      <p:sp>
        <p:nvSpPr>
          <p:cNvPr id="7" name="Rectangle 106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E3D0-DC88-4ADD-A7CB-D9584DC3C1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O. Napoly, EuCARD RF-Tech Worshop, PSI</a:t>
            </a:r>
            <a:endParaRPr lang="fr-FR"/>
          </a:p>
        </p:txBody>
      </p:sp>
      <p:sp>
        <p:nvSpPr>
          <p:cNvPr id="8" name="Rectangle 106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 December 2010</a:t>
            </a:r>
            <a:endParaRPr lang="fr-FR"/>
          </a:p>
        </p:txBody>
      </p:sp>
      <p:sp>
        <p:nvSpPr>
          <p:cNvPr id="9" name="Rectangle 106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6EA0F-C2E1-4AC1-B5BE-AB3A903B58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O. Napoly, EuCARD RF-Tech Worshop, PSI</a:t>
            </a:r>
            <a:endParaRPr lang="fr-FR"/>
          </a:p>
        </p:txBody>
      </p:sp>
      <p:sp>
        <p:nvSpPr>
          <p:cNvPr id="4" name="Rectangle 106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 December 2010</a:t>
            </a:r>
            <a:endParaRPr lang="fr-FR"/>
          </a:p>
        </p:txBody>
      </p:sp>
      <p:sp>
        <p:nvSpPr>
          <p:cNvPr id="5" name="Rectangle 106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18E73-EDF2-4541-8594-71B63C9F98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O. Napoly, EuCARD RF-Tech Worshop, PSI</a:t>
            </a:r>
            <a:endParaRPr lang="fr-FR"/>
          </a:p>
        </p:txBody>
      </p:sp>
      <p:sp>
        <p:nvSpPr>
          <p:cNvPr id="3" name="Rectangle 106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 December 2010</a:t>
            </a:r>
            <a:endParaRPr lang="fr-FR"/>
          </a:p>
        </p:txBody>
      </p:sp>
      <p:sp>
        <p:nvSpPr>
          <p:cNvPr id="4" name="Rectangle 106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BE4FE-1C9D-4599-BFEE-F5CFAE6132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O. Napoly, EuCARD RF-Tech Worshop, PSI</a:t>
            </a:r>
            <a:endParaRPr lang="fr-FR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 December 2010</a:t>
            </a:r>
            <a:endParaRPr lang="fr-FR"/>
          </a:p>
        </p:txBody>
      </p:sp>
      <p:sp>
        <p:nvSpPr>
          <p:cNvPr id="7" name="Rectangle 106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5E2B6-06E2-4707-A646-4DDFF9EBF4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O. Napoly, EuCARD RF-Tech Worshop, PSI</a:t>
            </a:r>
            <a:endParaRPr lang="fr-FR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 December 2010</a:t>
            </a:r>
            <a:endParaRPr lang="fr-FR"/>
          </a:p>
        </p:txBody>
      </p:sp>
      <p:sp>
        <p:nvSpPr>
          <p:cNvPr id="7" name="Rectangle 106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8CBBD-ACCA-4835-B16D-6A90AE93A3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981075"/>
            <a:ext cx="88487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7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865188" y="58738"/>
            <a:ext cx="69723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79" name="Rectangle 10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92238" y="6642100"/>
            <a:ext cx="6457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O. Napoly, EuCARD RF-Tech Worshop, PSI</a:t>
            </a:r>
            <a:endParaRPr lang="fr-FR" dirty="0"/>
          </a:p>
        </p:txBody>
      </p:sp>
      <p:sp>
        <p:nvSpPr>
          <p:cNvPr id="6181" name="Rectangle 10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2100"/>
            <a:ext cx="971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 December 2010</a:t>
            </a:r>
            <a:endParaRPr lang="fr-FR" dirty="0"/>
          </a:p>
        </p:txBody>
      </p:sp>
      <p:sp>
        <p:nvSpPr>
          <p:cNvPr id="6182" name="Rectangle 106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9825" y="6642100"/>
            <a:ext cx="384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D85EF862-0B8F-45F5-835F-2B6BD262D5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1063" descr="cea quadri"/>
          <p:cNvPicPr preferRelativeResize="0"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6477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9pPr>
    </p:titleStyle>
    <p:bodyStyle>
      <a:lvl1pPr marL="342900" indent="-1524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B 124 012.jpg"/>
          <p:cNvPicPr>
            <a:picLocks noChangeAspect="1"/>
          </p:cNvPicPr>
          <p:nvPr/>
        </p:nvPicPr>
        <p:blipFill>
          <a:blip r:embed="rId2" cstate="print">
            <a:lum bright="38000" contrast="-32000"/>
          </a:blip>
          <a:stretch>
            <a:fillRect/>
          </a:stretch>
        </p:blipFill>
        <p:spPr>
          <a:xfrm>
            <a:off x="715433" y="565149"/>
            <a:ext cx="8072967" cy="6054725"/>
          </a:xfrm>
          <a:prstGeom prst="rect">
            <a:avLst/>
          </a:prstGeom>
        </p:spPr>
      </p:pic>
      <p:sp>
        <p:nvSpPr>
          <p:cNvPr id="205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O. Napoly, EuCARD RF-Tech Worshop, PSI</a:t>
            </a:r>
            <a:endParaRPr lang="fr-FR" dirty="0" smtClean="0"/>
          </a:p>
        </p:txBody>
      </p:sp>
      <p:sp>
        <p:nvSpPr>
          <p:cNvPr id="2051" name="Espace réservé de la date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2 December 2010</a:t>
            </a:r>
            <a:endParaRPr lang="fr-FR" dirty="0" smtClean="0"/>
          </a:p>
        </p:txBody>
      </p:sp>
      <p:sp>
        <p:nvSpPr>
          <p:cNvPr id="205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B58391-F0A5-409A-9EC6-00D98B2DFE02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543050"/>
            <a:ext cx="7986713" cy="1822450"/>
          </a:xfrm>
        </p:spPr>
        <p:txBody>
          <a:bodyPr/>
          <a:lstStyle/>
          <a:p>
            <a:pPr algn="ctr"/>
            <a:r>
              <a:rPr lang="en-US" sz="4400" b="1" dirty="0" err="1" smtClean="0">
                <a:solidFill>
                  <a:srgbClr val="DA8700"/>
                </a:solidFill>
              </a:rPr>
              <a:t>Saclay</a:t>
            </a:r>
            <a:r>
              <a:rPr lang="en-US" sz="4400" b="1" dirty="0" smtClean="0">
                <a:solidFill>
                  <a:srgbClr val="DA8700"/>
                </a:solidFill>
              </a:rPr>
              <a:t> Test Facilities</a:t>
            </a:r>
            <a:endParaRPr lang="fr-FR" sz="4400" b="1" dirty="0" smtClean="0">
              <a:solidFill>
                <a:srgbClr val="DA87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Industrialisation of XFEL Cryomodule Assembly</a:t>
            </a:r>
            <a:endParaRPr lang="fr-FR" smtClean="0"/>
          </a:p>
        </p:txBody>
      </p:sp>
      <p:sp>
        <p:nvSpPr>
          <p:cNvPr id="921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30 November2010</a:t>
            </a:r>
          </a:p>
        </p:txBody>
      </p:sp>
      <p:sp>
        <p:nvSpPr>
          <p:cNvPr id="92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92A10-A16C-4F10-9641-01663128F90C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9222" name="Rectangle 13"/>
          <p:cNvSpPr>
            <a:spLocks noGrp="1" noChangeArrowheads="1"/>
          </p:cNvSpPr>
          <p:nvPr>
            <p:ph type="title"/>
          </p:nvPr>
        </p:nvSpPr>
        <p:spPr>
          <a:xfrm>
            <a:off x="1116013" y="44450"/>
            <a:ext cx="6840537" cy="504825"/>
          </a:xfrm>
          <a:noFill/>
        </p:spPr>
        <p:txBody>
          <a:bodyPr/>
          <a:lstStyle/>
          <a:p>
            <a:pPr algn="ctr"/>
            <a:r>
              <a:rPr lang="en-GB" b="1" dirty="0" err="1" smtClean="0">
                <a:solidFill>
                  <a:srgbClr val="DA8700"/>
                </a:solidFill>
              </a:rPr>
              <a:t>Cryomagnetism</a:t>
            </a:r>
            <a:endParaRPr lang="en-GB" b="1" dirty="0" smtClean="0">
              <a:solidFill>
                <a:srgbClr val="DA87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03" y="693056"/>
            <a:ext cx="9061837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2396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Industrialisation of XFEL Cryomodule Assembly</a:t>
            </a:r>
            <a:endParaRPr lang="fr-FR" smtClean="0"/>
          </a:p>
        </p:txBody>
      </p:sp>
      <p:sp>
        <p:nvSpPr>
          <p:cNvPr id="921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30 November2010</a:t>
            </a:r>
          </a:p>
        </p:txBody>
      </p:sp>
      <p:sp>
        <p:nvSpPr>
          <p:cNvPr id="92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92A10-A16C-4F10-9641-01663128F90C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9222" name="Rectangle 13"/>
          <p:cNvSpPr>
            <a:spLocks noGrp="1" noChangeArrowheads="1"/>
          </p:cNvSpPr>
          <p:nvPr>
            <p:ph type="title"/>
          </p:nvPr>
        </p:nvSpPr>
        <p:spPr>
          <a:xfrm>
            <a:off x="1116013" y="44450"/>
            <a:ext cx="6840537" cy="504825"/>
          </a:xfrm>
          <a:noFill/>
        </p:spPr>
        <p:txBody>
          <a:bodyPr/>
          <a:lstStyle/>
          <a:p>
            <a:pPr algn="ctr"/>
            <a:r>
              <a:rPr lang="en-GB" b="1" dirty="0" err="1" smtClean="0">
                <a:solidFill>
                  <a:srgbClr val="DA8700"/>
                </a:solidFill>
              </a:rPr>
              <a:t>Cryomagnetism</a:t>
            </a:r>
            <a:endParaRPr lang="en-GB" b="1" dirty="0" smtClean="0">
              <a:solidFill>
                <a:srgbClr val="DA87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85" y="607373"/>
            <a:ext cx="8538433" cy="599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2396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Industrialisation of XFEL Cryomodule Assembly</a:t>
            </a:r>
            <a:endParaRPr lang="fr-FR" smtClean="0"/>
          </a:p>
        </p:txBody>
      </p:sp>
      <p:sp>
        <p:nvSpPr>
          <p:cNvPr id="921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30 November2010</a:t>
            </a:r>
          </a:p>
        </p:txBody>
      </p:sp>
      <p:sp>
        <p:nvSpPr>
          <p:cNvPr id="92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92A10-A16C-4F10-9641-01663128F90C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9222" name="Rectangle 13"/>
          <p:cNvSpPr>
            <a:spLocks noGrp="1" noChangeArrowheads="1"/>
          </p:cNvSpPr>
          <p:nvPr>
            <p:ph type="title"/>
          </p:nvPr>
        </p:nvSpPr>
        <p:spPr>
          <a:xfrm>
            <a:off x="1116013" y="44450"/>
            <a:ext cx="6840537" cy="504825"/>
          </a:xfrm>
          <a:noFill/>
        </p:spPr>
        <p:txBody>
          <a:bodyPr/>
          <a:lstStyle/>
          <a:p>
            <a:pPr algn="ctr"/>
            <a:r>
              <a:rPr lang="en-GB" b="1" dirty="0" smtClean="0">
                <a:solidFill>
                  <a:srgbClr val="DA8700"/>
                </a:solidFill>
              </a:rPr>
              <a:t>Superconducting RF</a:t>
            </a:r>
            <a:endParaRPr lang="en-GB" b="1" dirty="0" smtClean="0">
              <a:solidFill>
                <a:srgbClr val="DA87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619449"/>
            <a:ext cx="8766628" cy="605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 bwMode="auto">
          <a:xfrm>
            <a:off x="3701143" y="1567543"/>
            <a:ext cx="2264228" cy="4789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 flipV="1">
            <a:off x="3686629" y="1582057"/>
            <a:ext cx="2365828" cy="4789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082396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Industrialisation of XFEL Cryomodule Assembly</a:t>
            </a:r>
            <a:endParaRPr lang="fr-FR" smtClean="0"/>
          </a:p>
        </p:txBody>
      </p:sp>
      <p:sp>
        <p:nvSpPr>
          <p:cNvPr id="921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30 November2010</a:t>
            </a:r>
          </a:p>
        </p:txBody>
      </p:sp>
      <p:sp>
        <p:nvSpPr>
          <p:cNvPr id="92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92A10-A16C-4F10-9641-01663128F90C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9222" name="Rectangle 13"/>
          <p:cNvSpPr>
            <a:spLocks noGrp="1" noChangeArrowheads="1"/>
          </p:cNvSpPr>
          <p:nvPr>
            <p:ph type="title"/>
          </p:nvPr>
        </p:nvSpPr>
        <p:spPr>
          <a:xfrm>
            <a:off x="1116013" y="44450"/>
            <a:ext cx="6840537" cy="504825"/>
          </a:xfrm>
          <a:noFill/>
        </p:spPr>
        <p:txBody>
          <a:bodyPr/>
          <a:lstStyle/>
          <a:p>
            <a:pPr algn="ctr"/>
            <a:r>
              <a:rPr lang="en-GB" b="1" dirty="0" smtClean="0">
                <a:solidFill>
                  <a:srgbClr val="DA8700"/>
                </a:solidFill>
              </a:rPr>
              <a:t>Superconducting RF</a:t>
            </a:r>
            <a:endParaRPr lang="en-GB" b="1" dirty="0" smtClean="0">
              <a:solidFill>
                <a:srgbClr val="DA87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6" y="630162"/>
            <a:ext cx="8940800" cy="60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685" y="2496456"/>
            <a:ext cx="1885223" cy="230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2396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Industrialisation of XFEL Cryomodule Assembly</a:t>
            </a:r>
            <a:endParaRPr lang="fr-FR" smtClean="0"/>
          </a:p>
        </p:txBody>
      </p:sp>
      <p:sp>
        <p:nvSpPr>
          <p:cNvPr id="921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30 November2010</a:t>
            </a:r>
          </a:p>
        </p:txBody>
      </p:sp>
      <p:sp>
        <p:nvSpPr>
          <p:cNvPr id="92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92A10-A16C-4F10-9641-01663128F90C}" type="slidenum">
              <a:rPr lang="fr-FR" smtClean="0"/>
              <a:pPr/>
              <a:t>6</a:t>
            </a:fld>
            <a:endParaRPr lang="fr-FR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8000" y="763588"/>
            <a:ext cx="8856000" cy="2692400"/>
            <a:chOff x="89" y="2001"/>
            <a:chExt cx="5671" cy="169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9" y="2001"/>
              <a:ext cx="5671" cy="1696"/>
              <a:chOff x="0" y="2317"/>
              <a:chExt cx="5760" cy="1578"/>
            </a:xfrm>
          </p:grpSpPr>
          <p:pic>
            <p:nvPicPr>
              <p:cNvPr id="9231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27891"/>
              <a:stretch>
                <a:fillRect/>
              </a:stretch>
            </p:blipFill>
            <p:spPr bwMode="auto">
              <a:xfrm>
                <a:off x="0" y="2317"/>
                <a:ext cx="5760" cy="1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2" name="Rectangle 5"/>
              <p:cNvSpPr>
                <a:spLocks noChangeArrowheads="1"/>
              </p:cNvSpPr>
              <p:nvPr/>
            </p:nvSpPr>
            <p:spPr bwMode="auto">
              <a:xfrm>
                <a:off x="2575" y="3664"/>
                <a:ext cx="1361" cy="2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224" name="Rectangle 6"/>
            <p:cNvSpPr>
              <a:spLocks noChangeArrowheads="1"/>
            </p:cNvSpPr>
            <p:nvPr/>
          </p:nvSpPr>
          <p:spPr bwMode="auto">
            <a:xfrm>
              <a:off x="177" y="2126"/>
              <a:ext cx="1064" cy="978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9525">
              <a:solidFill>
                <a:srgbClr val="A7C1DD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sz="1600"/>
            </a:p>
            <a:p>
              <a:pPr algn="ctr"/>
              <a:r>
                <a:rPr lang="en-US" sz="1800"/>
                <a:t>ISO 7 </a:t>
              </a:r>
            </a:p>
            <a:p>
              <a:pPr algn="ctr"/>
              <a:r>
                <a:rPr lang="en-US" sz="1800"/>
                <a:t>(class 10 000)</a:t>
              </a:r>
            </a:p>
            <a:p>
              <a:pPr algn="ctr"/>
              <a:r>
                <a:rPr lang="en-US" sz="1600"/>
                <a:t>28 m</a:t>
              </a:r>
              <a:r>
                <a:rPr lang="en-US" sz="1600" baseline="30000"/>
                <a:t>2</a:t>
              </a:r>
              <a:endParaRPr lang="en-US" sz="1800"/>
            </a:p>
            <a:p>
              <a:pPr algn="ctr"/>
              <a:r>
                <a:rPr lang="en-US" sz="1600" b="0"/>
                <a:t>5.92 m x 4.72 m</a:t>
              </a:r>
            </a:p>
            <a:p>
              <a:pPr algn="ctr"/>
              <a:endParaRPr lang="en-GB" sz="1600" baseline="30000"/>
            </a:p>
          </p:txBody>
        </p:sp>
        <p:sp>
          <p:nvSpPr>
            <p:cNvPr id="9225" name="Rectangle 7"/>
            <p:cNvSpPr>
              <a:spLocks noChangeArrowheads="1"/>
            </p:cNvSpPr>
            <p:nvPr/>
          </p:nvSpPr>
          <p:spPr bwMode="auto">
            <a:xfrm>
              <a:off x="1241" y="2108"/>
              <a:ext cx="1373" cy="997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9525">
              <a:solidFill>
                <a:srgbClr val="A7C1DD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sz="1600" dirty="0"/>
            </a:p>
            <a:p>
              <a:pPr algn="ctr"/>
              <a:r>
                <a:rPr lang="en-US" sz="1800" dirty="0"/>
                <a:t>ISO 5 </a:t>
              </a:r>
            </a:p>
            <a:p>
              <a:pPr algn="ctr"/>
              <a:r>
                <a:rPr lang="en-US" sz="1800" dirty="0"/>
                <a:t>(class 100)</a:t>
              </a:r>
            </a:p>
            <a:p>
              <a:pPr algn="ctr"/>
              <a:r>
                <a:rPr lang="en-US" sz="1800" dirty="0"/>
                <a:t>38 m</a:t>
              </a:r>
              <a:r>
                <a:rPr lang="en-US" sz="1800" baseline="30000" dirty="0"/>
                <a:t>2</a:t>
              </a:r>
              <a:endParaRPr lang="en-US" sz="1800" dirty="0"/>
            </a:p>
            <a:p>
              <a:pPr algn="ctr"/>
              <a:r>
                <a:rPr lang="en-US" sz="1600" b="0" dirty="0"/>
                <a:t>7.72 m x 4.72 m</a:t>
              </a:r>
              <a:endParaRPr lang="en-US" sz="1600" b="0" baseline="30000" dirty="0"/>
            </a:p>
            <a:p>
              <a:pPr algn="ctr"/>
              <a:endParaRPr lang="en-GB" sz="1600" b="0" baseline="30000" dirty="0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14" y="2100"/>
              <a:ext cx="2747" cy="1548"/>
              <a:chOff x="2832" y="2100"/>
              <a:chExt cx="2976" cy="1548"/>
            </a:xfrm>
          </p:grpSpPr>
          <p:sp>
            <p:nvSpPr>
              <p:cNvPr id="9229" name="Rectangle 9"/>
              <p:cNvSpPr>
                <a:spLocks noChangeArrowheads="1"/>
              </p:cNvSpPr>
              <p:nvPr/>
            </p:nvSpPr>
            <p:spPr bwMode="auto">
              <a:xfrm>
                <a:off x="2832" y="2100"/>
                <a:ext cx="2976" cy="1325"/>
              </a:xfrm>
              <a:prstGeom prst="rect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rgbClr val="A7C1DD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 dirty="0"/>
              </a:p>
              <a:p>
                <a:pPr algn="ctr">
                  <a:spcBef>
                    <a:spcPct val="20000"/>
                  </a:spcBef>
                </a:pPr>
                <a:r>
                  <a:rPr lang="en-US" sz="1800" dirty="0"/>
                  <a:t>ISO4 (Class 10)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2000" dirty="0"/>
                  <a:t>112 m²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1600" b="0" dirty="0"/>
                  <a:t>7.8 m x </a:t>
                </a:r>
                <a:r>
                  <a:rPr lang="en-US" sz="1600" b="0" dirty="0" smtClean="0"/>
                  <a:t>(6.6+7.8) </a:t>
                </a:r>
                <a:r>
                  <a:rPr lang="en-US" sz="1600" b="0" dirty="0"/>
                  <a:t>m</a:t>
                </a:r>
                <a:r>
                  <a:rPr lang="en-US" sz="1800" baseline="30000" dirty="0"/>
                  <a:t> </a:t>
                </a:r>
              </a:p>
              <a:p>
                <a:pPr algn="ctr">
                  <a:spcBef>
                    <a:spcPct val="20000"/>
                  </a:spcBef>
                </a:pPr>
                <a:endParaRPr lang="en-US" sz="1800" baseline="30000" dirty="0"/>
              </a:p>
              <a:p>
                <a:pPr algn="ctr">
                  <a:spcBef>
                    <a:spcPct val="20000"/>
                  </a:spcBef>
                </a:pPr>
                <a:endParaRPr lang="en-US" sz="1800" baseline="30000" dirty="0"/>
              </a:p>
              <a:p>
                <a:pPr algn="ctr">
                  <a:spcBef>
                    <a:spcPct val="20000"/>
                  </a:spcBef>
                </a:pPr>
                <a:endParaRPr lang="en-GB" sz="1800" b="0" dirty="0"/>
              </a:p>
            </p:txBody>
          </p:sp>
          <p:sp>
            <p:nvSpPr>
              <p:cNvPr id="9230" name="Rectangle 10"/>
              <p:cNvSpPr>
                <a:spLocks noChangeArrowheads="1"/>
              </p:cNvSpPr>
              <p:nvPr/>
            </p:nvSpPr>
            <p:spPr bwMode="auto">
              <a:xfrm>
                <a:off x="4320" y="3408"/>
                <a:ext cx="1488" cy="240"/>
              </a:xfrm>
              <a:prstGeom prst="rect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rgbClr val="A7C1DD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2614" y="3024"/>
              <a:ext cx="27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3701" y="3024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b="0"/>
                <a:t>15.6 m</a:t>
              </a:r>
            </a:p>
          </p:txBody>
        </p:sp>
      </p:grpSp>
      <p:sp>
        <p:nvSpPr>
          <p:cNvPr id="9222" name="Rectangle 13"/>
          <p:cNvSpPr>
            <a:spLocks noGrp="1" noChangeArrowheads="1"/>
          </p:cNvSpPr>
          <p:nvPr>
            <p:ph type="title"/>
          </p:nvPr>
        </p:nvSpPr>
        <p:spPr>
          <a:xfrm>
            <a:off x="1116013" y="44450"/>
            <a:ext cx="6840537" cy="504825"/>
          </a:xfrm>
          <a:noFill/>
        </p:spPr>
        <p:txBody>
          <a:bodyPr/>
          <a:lstStyle/>
          <a:p>
            <a:pPr algn="ctr"/>
            <a:r>
              <a:rPr lang="en-GB" b="1" dirty="0" smtClean="0">
                <a:solidFill>
                  <a:srgbClr val="DA8700"/>
                </a:solidFill>
              </a:rPr>
              <a:t>Clean Room Layout</a:t>
            </a:r>
          </a:p>
        </p:txBody>
      </p:sp>
      <p:pic>
        <p:nvPicPr>
          <p:cNvPr id="19" name="Picture 3" descr="D:\DESY Home\My Documents\conferences\SRF_2009\DESY CR tools in ISO4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2" y="3084512"/>
            <a:ext cx="4631377" cy="347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\\Minxlweise2\d$\DESY Home\My Documents\conferences\linac 2010\talk\P1000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7113" y="3457575"/>
            <a:ext cx="2224087" cy="296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2396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Industrialisation of XFEL Cryomodule Assembly</a:t>
            </a:r>
            <a:endParaRPr lang="fr-FR" smtClean="0"/>
          </a:p>
        </p:txBody>
      </p:sp>
      <p:sp>
        <p:nvSpPr>
          <p:cNvPr id="921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30 November2010</a:t>
            </a:r>
          </a:p>
        </p:txBody>
      </p:sp>
      <p:sp>
        <p:nvSpPr>
          <p:cNvPr id="92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92A10-A16C-4F10-9641-01663128F90C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9222" name="Rectangle 13"/>
          <p:cNvSpPr>
            <a:spLocks noGrp="1" noChangeArrowheads="1"/>
          </p:cNvSpPr>
          <p:nvPr>
            <p:ph type="title"/>
          </p:nvPr>
        </p:nvSpPr>
        <p:spPr>
          <a:xfrm>
            <a:off x="1116013" y="44450"/>
            <a:ext cx="6840537" cy="504825"/>
          </a:xfrm>
          <a:noFill/>
        </p:spPr>
        <p:txBody>
          <a:bodyPr/>
          <a:lstStyle/>
          <a:p>
            <a:pPr algn="ctr"/>
            <a:r>
              <a:rPr lang="en-GB" b="1" dirty="0" smtClean="0">
                <a:solidFill>
                  <a:srgbClr val="DA8700"/>
                </a:solidFill>
              </a:rPr>
              <a:t>Cryogenics</a:t>
            </a:r>
            <a:endParaRPr lang="en-GB" b="1" dirty="0" smtClean="0">
              <a:solidFill>
                <a:srgbClr val="DA87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38" y="1698171"/>
            <a:ext cx="9003592" cy="351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2396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Industrialisation of XFEL Cryomodule Assembly</a:t>
            </a:r>
            <a:endParaRPr lang="fr-FR" smtClean="0"/>
          </a:p>
        </p:txBody>
      </p:sp>
      <p:sp>
        <p:nvSpPr>
          <p:cNvPr id="921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30 November2010</a:t>
            </a:r>
          </a:p>
        </p:txBody>
      </p:sp>
      <p:sp>
        <p:nvSpPr>
          <p:cNvPr id="92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92A10-A16C-4F10-9641-01663128F90C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9222" name="Rectangle 13"/>
          <p:cNvSpPr>
            <a:spLocks noGrp="1" noChangeArrowheads="1"/>
          </p:cNvSpPr>
          <p:nvPr>
            <p:ph type="title"/>
          </p:nvPr>
        </p:nvSpPr>
        <p:spPr>
          <a:xfrm>
            <a:off x="1116013" y="44450"/>
            <a:ext cx="6840537" cy="504825"/>
          </a:xfrm>
          <a:noFill/>
        </p:spPr>
        <p:txBody>
          <a:bodyPr/>
          <a:lstStyle/>
          <a:p>
            <a:pPr algn="ctr"/>
            <a:r>
              <a:rPr lang="en-GB" b="1" dirty="0" smtClean="0">
                <a:solidFill>
                  <a:srgbClr val="DA8700"/>
                </a:solidFill>
              </a:rPr>
              <a:t>High RF Power</a:t>
            </a:r>
            <a:endParaRPr lang="en-GB" b="1" dirty="0" smtClean="0">
              <a:solidFill>
                <a:srgbClr val="DA87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302" y="2815771"/>
            <a:ext cx="4345100" cy="365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45" y="2821229"/>
            <a:ext cx="4265158" cy="36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8066" y="899886"/>
            <a:ext cx="90940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0" dirty="0" smtClean="0"/>
              <a:t> </a:t>
            </a:r>
            <a:r>
              <a:rPr lang="fr-FR" sz="2400" b="0" dirty="0" err="1" smtClean="0"/>
              <a:t>Two</a:t>
            </a:r>
            <a:r>
              <a:rPr lang="fr-FR" sz="2400" b="0" dirty="0" smtClean="0"/>
              <a:t> 352 MHz klystrons of 1 MW CW  (LEP) on </a:t>
            </a:r>
            <a:r>
              <a:rPr lang="fr-FR" sz="2400" b="0" dirty="0" err="1" smtClean="0"/>
              <a:t>loan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from</a:t>
            </a:r>
            <a:r>
              <a:rPr lang="fr-FR" sz="2400" b="0" dirty="0" smtClean="0"/>
              <a:t> CERN</a:t>
            </a:r>
          </a:p>
          <a:p>
            <a:pPr>
              <a:buFont typeface="Arial" pitchFamily="34" charset="0"/>
              <a:buChar char="•"/>
            </a:pPr>
            <a:r>
              <a:rPr lang="fr-FR" sz="2400" b="0" dirty="0" smtClean="0"/>
              <a:t> </a:t>
            </a:r>
            <a:r>
              <a:rPr lang="fr-FR" sz="2400" b="0" dirty="0" smtClean="0"/>
              <a:t>One 1.3 GHz klystron, 1.5 MW, 1ms 10Hz </a:t>
            </a:r>
            <a:r>
              <a:rPr lang="fr-FR" sz="2400" b="0" dirty="0" err="1" smtClean="0"/>
              <a:t>pulsed</a:t>
            </a:r>
            <a:r>
              <a:rPr lang="fr-FR" sz="2400" b="0" dirty="0" smtClean="0"/>
              <a:t> (Thales)</a:t>
            </a:r>
          </a:p>
          <a:p>
            <a:pPr>
              <a:buFont typeface="Arial" pitchFamily="34" charset="0"/>
              <a:buChar char="•"/>
            </a:pPr>
            <a:r>
              <a:rPr lang="fr-FR" sz="2400" b="0" dirty="0" smtClean="0"/>
              <a:t> </a:t>
            </a:r>
            <a:r>
              <a:rPr lang="fr-FR" sz="2400" b="0" dirty="0" smtClean="0"/>
              <a:t>One 704 MHz klystron, 1MW </a:t>
            </a:r>
            <a:r>
              <a:rPr lang="fr-FR" sz="2400" b="0" dirty="0" err="1" smtClean="0"/>
              <a:t>pulsed</a:t>
            </a:r>
            <a:r>
              <a:rPr lang="fr-FR" sz="2400" b="0" dirty="0" smtClean="0"/>
              <a:t> (CPI)</a:t>
            </a:r>
          </a:p>
          <a:p>
            <a:pPr>
              <a:buFont typeface="Arial" pitchFamily="34" charset="0"/>
              <a:buChar char="•"/>
            </a:pPr>
            <a:r>
              <a:rPr lang="fr-FR" sz="2400" b="0" dirty="0" smtClean="0"/>
              <a:t> </a:t>
            </a:r>
            <a:r>
              <a:rPr lang="fr-FR" sz="2400" b="0" dirty="0" smtClean="0"/>
              <a:t>One 704 MHz IOT, 80 kW CW</a:t>
            </a:r>
          </a:p>
        </p:txBody>
      </p:sp>
    </p:spTree>
    <p:extLst>
      <p:ext uri="{BB962C8B-B14F-4D97-AF65-F5344CB8AC3E}">
        <p14:creationId xmlns="" xmlns:p14="http://schemas.microsoft.com/office/powerpoint/2010/main" val="1082396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">
  <a:themeElements>
    <a:clrScheme name="c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21216</TotalTime>
  <Words>179</Words>
  <Application>Microsoft Office PowerPoint</Application>
  <PresentationFormat>Affichage à l'écran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cea</vt:lpstr>
      <vt:lpstr>Saclay Test Facilities</vt:lpstr>
      <vt:lpstr>Cryomagnetism</vt:lpstr>
      <vt:lpstr>Cryomagnetism</vt:lpstr>
      <vt:lpstr>Superconducting RF</vt:lpstr>
      <vt:lpstr>Superconducting RF</vt:lpstr>
      <vt:lpstr>Clean Room Layout</vt:lpstr>
      <vt:lpstr>Cryogenics</vt:lpstr>
      <vt:lpstr>High RF Power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 Napoly</dc:creator>
  <cp:lastModifiedBy>on095247</cp:lastModifiedBy>
  <cp:revision>49</cp:revision>
  <cp:lastPrinted>2002-05-28T12:54:19Z</cp:lastPrinted>
  <dcterms:created xsi:type="dcterms:W3CDTF">2003-09-15T10:46:19Z</dcterms:created>
  <dcterms:modified xsi:type="dcterms:W3CDTF">2010-12-01T23:35:19Z</dcterms:modified>
</cp:coreProperties>
</file>