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315" r:id="rId2"/>
    <p:sldId id="425" r:id="rId3"/>
    <p:sldId id="431" r:id="rId4"/>
    <p:sldId id="430" r:id="rId5"/>
    <p:sldId id="427" r:id="rId6"/>
    <p:sldId id="428" r:id="rId7"/>
    <p:sldId id="429" r:id="rId8"/>
    <p:sldId id="415" r:id="rId9"/>
    <p:sldId id="502" r:id="rId10"/>
    <p:sldId id="365" r:id="rId11"/>
    <p:sldId id="434" r:id="rId12"/>
    <p:sldId id="503" r:id="rId13"/>
    <p:sldId id="421" r:id="rId14"/>
    <p:sldId id="440" r:id="rId15"/>
    <p:sldId id="406" r:id="rId16"/>
    <p:sldId id="390" r:id="rId17"/>
    <p:sldId id="391" r:id="rId18"/>
    <p:sldId id="387" r:id="rId19"/>
    <p:sldId id="495" r:id="rId20"/>
    <p:sldId id="496" r:id="rId21"/>
    <p:sldId id="497" r:id="rId22"/>
    <p:sldId id="454" r:id="rId23"/>
    <p:sldId id="455" r:id="rId24"/>
    <p:sldId id="456" r:id="rId25"/>
    <p:sldId id="457" r:id="rId26"/>
    <p:sldId id="458" r:id="rId27"/>
    <p:sldId id="459" r:id="rId28"/>
    <p:sldId id="510" r:id="rId29"/>
    <p:sldId id="507" r:id="rId30"/>
    <p:sldId id="508" r:id="rId31"/>
    <p:sldId id="489" r:id="rId32"/>
    <p:sldId id="490" r:id="rId33"/>
    <p:sldId id="491" r:id="rId34"/>
    <p:sldId id="492" r:id="rId35"/>
    <p:sldId id="493" r:id="rId36"/>
    <p:sldId id="494" r:id="rId37"/>
    <p:sldId id="511" r:id="rId38"/>
    <p:sldId id="487" r:id="rId39"/>
    <p:sldId id="488" r:id="rId40"/>
    <p:sldId id="501" r:id="rId41"/>
    <p:sldId id="500" r:id="rId42"/>
    <p:sldId id="498" r:id="rId43"/>
    <p:sldId id="499" r:id="rId44"/>
    <p:sldId id="378" r:id="rId45"/>
    <p:sldId id="509" r:id="rId46"/>
    <p:sldId id="418" r:id="rId47"/>
    <p:sldId id="424" r:id="rId48"/>
    <p:sldId id="465" r:id="rId49"/>
    <p:sldId id="469" r:id="rId50"/>
    <p:sldId id="470" r:id="rId51"/>
    <p:sldId id="471" r:id="rId52"/>
    <p:sldId id="472" r:id="rId53"/>
    <p:sldId id="477" r:id="rId54"/>
    <p:sldId id="481" r:id="rId55"/>
    <p:sldId id="482" r:id="rId56"/>
    <p:sldId id="485" r:id="rId57"/>
    <p:sldId id="486" r:id="rId58"/>
  </p:sldIdLst>
  <p:sldSz cx="9144000" cy="6858000" type="screen4x3"/>
  <p:notesSz cx="7099300" cy="10234613"/>
  <p:defaultTextStyle>
    <a:defPPr>
      <a:defRPr lang="de-CH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C0AB"/>
    <a:srgbClr val="FFC000"/>
    <a:srgbClr val="333399"/>
    <a:srgbClr val="FFFF00"/>
    <a:srgbClr val="33CC33"/>
    <a:srgbClr val="0000FF"/>
    <a:srgbClr val="FF3300"/>
    <a:srgbClr val="0066FF"/>
    <a:srgbClr val="CCCC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15" autoAdjust="0"/>
    <p:restoredTop sz="96815" autoAdjust="0"/>
  </p:normalViewPr>
  <p:slideViewPr>
    <p:cSldViewPr snapToGrid="0">
      <p:cViewPr varScale="1">
        <p:scale>
          <a:sx n="130" d="100"/>
          <a:sy n="130" d="100"/>
        </p:scale>
        <p:origin x="-80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02"/>
    </p:cViewPr>
  </p:sorter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4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image" Target="../media/image57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wmf"/><Relationship Id="rId1" Type="http://schemas.openxmlformats.org/officeDocument/2006/relationships/image" Target="../media/image10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5" rIns="99048" bIns="49525" numCol="1" anchor="t" anchorCtr="0" compatLnSpc="1">
            <a:prstTxWarp prst="textNoShape">
              <a:avLst/>
            </a:prstTxWarp>
          </a:bodyPr>
          <a:lstStyle>
            <a:lvl1pPr defTabSz="990542" eaLnBrk="0" hangingPunct="0">
              <a:defRPr sz="1300" baseline="30000"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5" rIns="99048" bIns="49525" numCol="1" anchor="t" anchorCtr="0" compatLnSpc="1">
            <a:prstTxWarp prst="textNoShape">
              <a:avLst/>
            </a:prstTxWarp>
          </a:bodyPr>
          <a:lstStyle>
            <a:lvl1pPr algn="r" defTabSz="990542" eaLnBrk="0" hangingPunct="0">
              <a:defRPr sz="1300" baseline="30000"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5" rIns="99048" bIns="49525" numCol="1" anchor="b" anchorCtr="0" compatLnSpc="1">
            <a:prstTxWarp prst="textNoShape">
              <a:avLst/>
            </a:prstTxWarp>
          </a:bodyPr>
          <a:lstStyle>
            <a:lvl1pPr defTabSz="990542" eaLnBrk="0" hangingPunct="0">
              <a:defRPr sz="1300" baseline="30000"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5" rIns="99048" bIns="49525" numCol="1" anchor="b" anchorCtr="0" compatLnSpc="1">
            <a:prstTxWarp prst="textNoShape">
              <a:avLst/>
            </a:prstTxWarp>
          </a:bodyPr>
          <a:lstStyle>
            <a:lvl1pPr algn="r" defTabSz="990542" eaLnBrk="0" hangingPunct="0">
              <a:defRPr sz="1300" baseline="30000">
                <a:latin typeface="Times" pitchFamily="18" charset="0"/>
              </a:defRPr>
            </a:lvl1pPr>
          </a:lstStyle>
          <a:p>
            <a:pPr>
              <a:defRPr/>
            </a:pPr>
            <a:fld id="{F4281B2F-ADFE-4034-B375-8E454971E8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5" rIns="99048" bIns="49525" numCol="1" anchor="t" anchorCtr="0" compatLnSpc="1">
            <a:prstTxWarp prst="textNoShape">
              <a:avLst/>
            </a:prstTxWarp>
          </a:bodyPr>
          <a:lstStyle>
            <a:lvl1pPr defTabSz="990542" eaLnBrk="0" hangingPunct="0">
              <a:defRPr sz="1300" baseline="30000">
                <a:latin typeface="Times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5" rIns="99048" bIns="49525" numCol="1" anchor="t" anchorCtr="0" compatLnSpc="1">
            <a:prstTxWarp prst="textNoShape">
              <a:avLst/>
            </a:prstTxWarp>
          </a:bodyPr>
          <a:lstStyle>
            <a:lvl1pPr algn="r" defTabSz="990542" eaLnBrk="0" hangingPunct="0">
              <a:defRPr sz="1300" baseline="30000">
                <a:latin typeface="Times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62513"/>
            <a:ext cx="520382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5" rIns="99048" bIns="495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5" rIns="99048" bIns="49525" numCol="1" anchor="b" anchorCtr="0" compatLnSpc="1">
            <a:prstTxWarp prst="textNoShape">
              <a:avLst/>
            </a:prstTxWarp>
          </a:bodyPr>
          <a:lstStyle>
            <a:lvl1pPr defTabSz="990542" eaLnBrk="0" hangingPunct="0">
              <a:defRPr sz="1300" baseline="30000">
                <a:latin typeface="Times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5" rIns="99048" bIns="49525" numCol="1" anchor="b" anchorCtr="0" compatLnSpc="1">
            <a:prstTxWarp prst="textNoShape">
              <a:avLst/>
            </a:prstTxWarp>
          </a:bodyPr>
          <a:lstStyle>
            <a:lvl1pPr algn="r" defTabSz="990542" eaLnBrk="0" hangingPunct="0">
              <a:defRPr sz="1300" baseline="30000">
                <a:latin typeface="Times" pitchFamily="18" charset="0"/>
              </a:defRPr>
            </a:lvl1pPr>
          </a:lstStyle>
          <a:p>
            <a:pPr>
              <a:defRPr/>
            </a:pPr>
            <a:fld id="{C4247AD5-2818-478A-9940-A8A129DDAAB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" pitchFamily="18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2E3136-F721-430B-BA75-52D9E9908B61}" type="slidenum">
              <a:rPr lang="de-DE"/>
              <a:pPr/>
              <a:t>42</a:t>
            </a:fld>
            <a:endParaRPr lang="de-DE"/>
          </a:p>
        </p:txBody>
      </p:sp>
      <p:sp>
        <p:nvSpPr>
          <p:cNvPr id="27341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EE354A-0B72-4C3A-833B-7F14362D5014}" type="slidenum">
              <a:rPr lang="de-DE"/>
              <a:pPr/>
              <a:t>43</a:t>
            </a:fld>
            <a:endParaRPr lang="de-DE"/>
          </a:p>
        </p:txBody>
      </p:sp>
      <p:sp>
        <p:nvSpPr>
          <p:cNvPr id="41165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411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5F16C2-2104-4209-92C4-CF7BD563AE0A}" type="slidenum">
              <a:rPr lang="en-US" smtClean="0">
                <a:latin typeface="Arial" pitchFamily="34" charset="0"/>
              </a:rPr>
              <a:pPr/>
              <a:t>51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" pitchFamily="18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" pitchFamily="18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" pitchFamily="18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" pitchFamily="18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" pitchFamily="18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" pitchFamily="18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" pitchFamily="18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5363" y="768350"/>
            <a:ext cx="5116512" cy="3836988"/>
          </a:xfrm>
          <a:ln/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304800" y="774700"/>
            <a:ext cx="8534400" cy="5613400"/>
          </a:xfrm>
          <a:prstGeom prst="rect">
            <a:avLst/>
          </a:prstGeom>
          <a:solidFill>
            <a:srgbClr val="E1EA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304800" y="762000"/>
            <a:ext cx="85344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304800" y="6400800"/>
            <a:ext cx="85344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76200"/>
            <a:ext cx="1447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4" name="Rectangle 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04800" y="3962400"/>
            <a:ext cx="8534400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04800" y="2895600"/>
            <a:ext cx="8534400" cy="685800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de-DE"/>
              <a:t>Mastertitelformat bearbeiten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20713"/>
            <a:ext cx="2133600" cy="5505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620713"/>
            <a:ext cx="6248400" cy="55054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477000"/>
            <a:ext cx="21336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C7876D1-6D33-49FD-A991-4987BC775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495384" y="144000"/>
            <a:ext cx="7877908" cy="533400"/>
          </a:xfrm>
        </p:spPr>
        <p:txBody>
          <a:bodyPr/>
          <a:lstStyle>
            <a:lvl1pPr>
              <a:defRPr>
                <a:solidFill>
                  <a:srgbClr val="606060"/>
                </a:solidFill>
              </a:defRPr>
            </a:lvl1pPr>
          </a:lstStyle>
          <a:p>
            <a:r>
              <a:rPr lang="de-CH" dirty="0" smtClean="0"/>
              <a:t>Mastertitelformat bearbeiten</a:t>
            </a:r>
            <a:endParaRPr lang="de-DE" dirty="0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2843213" y="6597650"/>
            <a:ext cx="2133600" cy="2603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5782" tIns="47891" rIns="95782" bIns="4789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latin typeface="Arial Narrow" pitchFamily="34" charset="0"/>
              </a:defRPr>
            </a:lvl1pPr>
          </a:lstStyle>
          <a:p>
            <a:pPr>
              <a:defRPr/>
            </a:pPr>
            <a:fld id="{450238B9-952C-4264-9FEA-562F08DC98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772400" y="6661150"/>
            <a:ext cx="1119188" cy="196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PSI 27.9.2010</a:t>
            </a:r>
          </a:p>
        </p:txBody>
      </p:sp>
    </p:spTree>
  </p:cSld>
  <p:clrMapOvr>
    <a:masterClrMapping/>
  </p:clrMapOvr>
  <p:transition spd="med"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304800" y="6401103"/>
            <a:ext cx="85344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  <a:effectLst/>
        </p:spPr>
        <p:txBody>
          <a:bodyPr wrap="none" lIns="85551" tIns="42776" rIns="85551" bIns="42776" anchor="ctr"/>
          <a:lstStyle/>
          <a:p>
            <a:pPr>
              <a:defRPr/>
            </a:pPr>
            <a:endParaRPr lang="de-DE" sz="2200" dirty="0">
              <a:latin typeface="Times" pitchFamily="-112" charset="0"/>
              <a:ea typeface="+mn-ea"/>
            </a:endParaRPr>
          </a:p>
        </p:txBody>
      </p:sp>
      <p:sp>
        <p:nvSpPr>
          <p:cNvPr id="6" name="Text Box 35"/>
          <p:cNvSpPr txBox="1">
            <a:spLocks noChangeArrowheads="1"/>
          </p:cNvSpPr>
          <p:nvPr/>
        </p:nvSpPr>
        <p:spPr bwMode="auto">
          <a:xfrm>
            <a:off x="238858" y="6382948"/>
            <a:ext cx="1329103" cy="254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4" tIns="45698" rIns="91394" bIns="45698"/>
          <a:lstStyle/>
          <a:p>
            <a:pPr defTabSz="914923">
              <a:spcBef>
                <a:spcPct val="50000"/>
              </a:spcBef>
            </a:pPr>
            <a:fld id="{0214F6E6-F907-4293-8FA7-4C951793E792}" type="slidenum">
              <a:rPr lang="de-DE" sz="1000"/>
              <a:pPr defTabSz="914923">
                <a:spcBef>
                  <a:spcPct val="50000"/>
                </a:spcBef>
              </a:pPr>
              <a:t>‹#›</a:t>
            </a:fld>
            <a:r>
              <a:rPr lang="de-DE" sz="1000" dirty="0"/>
              <a:t> / 16</a:t>
            </a:r>
          </a:p>
        </p:txBody>
      </p:sp>
      <p:sp>
        <p:nvSpPr>
          <p:cNvPr id="7" name="Text Box 35"/>
          <p:cNvSpPr txBox="1">
            <a:spLocks noChangeArrowheads="1"/>
          </p:cNvSpPr>
          <p:nvPr/>
        </p:nvSpPr>
        <p:spPr bwMode="auto">
          <a:xfrm>
            <a:off x="7605347" y="6382948"/>
            <a:ext cx="1329104" cy="254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4" tIns="45698" rIns="91394" bIns="45698"/>
          <a:lstStyle/>
          <a:p>
            <a:pPr algn="r" defTabSz="914923">
              <a:spcBef>
                <a:spcPct val="50000"/>
              </a:spcBef>
            </a:pPr>
            <a:r>
              <a:rPr lang="de-DE" sz="1000" dirty="0" err="1"/>
              <a:t>hf</a:t>
            </a:r>
            <a:r>
              <a:rPr lang="de-DE" sz="1000" dirty="0"/>
              <a:t> 15.11.2010</a:t>
            </a:r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>
            <a:off x="304800" y="762504"/>
            <a:ext cx="85344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  <a:effectLst/>
        </p:spPr>
        <p:txBody>
          <a:bodyPr wrap="none" lIns="85551" tIns="42776" rIns="85551" bIns="42776" anchor="ctr"/>
          <a:lstStyle/>
          <a:p>
            <a:pPr>
              <a:defRPr/>
            </a:pPr>
            <a:endParaRPr lang="de-DE" sz="2200" dirty="0">
              <a:latin typeface="Times" pitchFamily="-112" charset="0"/>
              <a:ea typeface="+mn-ea"/>
            </a:endParaRPr>
          </a:p>
        </p:txBody>
      </p:sp>
      <p:pic>
        <p:nvPicPr>
          <p:cNvPr id="9" name="Picture 37"/>
          <p:cNvPicPr>
            <a:picLocks noChangeAspect="1" noChangeArrowheads="1"/>
          </p:cNvPicPr>
          <p:nvPr/>
        </p:nvPicPr>
        <p:blipFill>
          <a:blip r:embed="rId2" cstate="print"/>
          <a:srcRect l="27147" t="43604" r="25964" b="42442"/>
          <a:stretch>
            <a:fillRect/>
          </a:stretch>
        </p:blipFill>
        <p:spPr bwMode="auto">
          <a:xfrm>
            <a:off x="228600" y="75646"/>
            <a:ext cx="1447800" cy="609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429501" y="89262"/>
            <a:ext cx="1536864" cy="54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5519" tIns="42760" rIns="85519" bIns="42760">
            <a:spAutoFit/>
          </a:bodyPr>
          <a:lstStyle/>
          <a:p>
            <a:r>
              <a:rPr lang="de-CH" sz="3000" dirty="0" err="1">
                <a:solidFill>
                  <a:srgbClr val="FF0000"/>
                </a:solidFill>
                <a:latin typeface="Calibri" pitchFamily="34" charset="0"/>
              </a:rPr>
              <a:t>SwissFEL</a:t>
            </a:r>
            <a:endParaRPr lang="de-CH" sz="30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0" y="1066599"/>
            <a:ext cx="8534400" cy="534055"/>
          </a:xfrm>
        </p:spPr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04800" y="1995523"/>
            <a:ext cx="4196862" cy="4390451"/>
          </a:xfrm>
          <a:prstGeom prst="rect">
            <a:avLst/>
          </a:prstGeom>
        </p:spPr>
        <p:txBody>
          <a:bodyPr lIns="85551" tIns="42776" rIns="85551" bIns="42776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42338" y="1995523"/>
            <a:ext cx="4196862" cy="4390451"/>
          </a:xfrm>
          <a:prstGeom prst="rect">
            <a:avLst/>
          </a:prstGeom>
        </p:spPr>
        <p:txBody>
          <a:bodyPr lIns="85551" tIns="42776" rIns="85551" bIns="42776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</p:spTree>
  </p:cSld>
  <p:clrMapOvr>
    <a:masterClrMapping/>
  </p:clrMapOvr>
  <p:transition spd="med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954" y="168980"/>
            <a:ext cx="8534400" cy="418042"/>
          </a:xfrm>
        </p:spPr>
        <p:txBody>
          <a:bodyPr anchor="ctr" anchorCtr="1"/>
          <a:lstStyle>
            <a:lvl1pPr algn="ctr">
              <a:defRPr sz="2400"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10"/>
          <p:cNvSpPr>
            <a:spLocks noChangeShapeType="1"/>
          </p:cNvSpPr>
          <p:nvPr userDrawn="1"/>
        </p:nvSpPr>
        <p:spPr bwMode="auto">
          <a:xfrm>
            <a:off x="304800" y="620713"/>
            <a:ext cx="85344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pic>
        <p:nvPicPr>
          <p:cNvPr id="5" name="Picture 3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76200"/>
            <a:ext cx="11747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5954" y="168980"/>
            <a:ext cx="8534400" cy="418042"/>
          </a:xfrm>
        </p:spPr>
        <p:txBody>
          <a:bodyPr anchor="ctr" anchorCtr="1"/>
          <a:lstStyle>
            <a:lvl1pPr algn="ctr">
              <a:defRPr sz="2400">
                <a:solidFill>
                  <a:srgbClr val="002060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/>
          <p:cNvSpPr>
            <a:spLocks noChangeShapeType="1"/>
          </p:cNvSpPr>
          <p:nvPr userDrawn="1"/>
        </p:nvSpPr>
        <p:spPr bwMode="auto">
          <a:xfrm>
            <a:off x="304800" y="620713"/>
            <a:ext cx="85344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pic>
        <p:nvPicPr>
          <p:cNvPr id="3" name="Picture 3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76200"/>
            <a:ext cx="11747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93688" y="733425"/>
            <a:ext cx="853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Mastertitelformat bearbeiten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55" r:id="rId7"/>
    <p:sldLayoutId id="2147483956" r:id="rId8"/>
    <p:sldLayoutId id="2147483949" r:id="rId9"/>
    <p:sldLayoutId id="2147483950" r:id="rId10"/>
    <p:sldLayoutId id="2147483951" r:id="rId11"/>
    <p:sldLayoutId id="2147483952" r:id="rId12"/>
    <p:sldLayoutId id="2147483953" r:id="rId13"/>
    <p:sldLayoutId id="2147483957" r:id="rId14"/>
    <p:sldLayoutId id="2147483958" r:id="rId15"/>
    <p:sldLayoutId id="2147483959" r:id="rId16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ct val="40000"/>
        </a:spcBef>
        <a:spcAft>
          <a:spcPct val="0"/>
        </a:spcAft>
        <a:buClr>
          <a:schemeClr val="accent2"/>
        </a:buClr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381000" indent="-190500" algn="l" rtl="0" eaLnBrk="0" fontAlgn="base" hangingPunct="0">
        <a:lnSpc>
          <a:spcPct val="110000"/>
        </a:lnSpc>
        <a:spcBef>
          <a:spcPct val="40000"/>
        </a:spcBef>
        <a:spcAft>
          <a:spcPct val="0"/>
        </a:spcAft>
        <a:buClr>
          <a:schemeClr val="tx1"/>
        </a:buClr>
        <a:buSzPct val="100000"/>
        <a:buFont typeface="Times" pitchFamily="18" charset="0"/>
        <a:buChar char="•"/>
        <a:defRPr sz="2100">
          <a:solidFill>
            <a:schemeClr val="tx1"/>
          </a:solidFill>
          <a:latin typeface="+mn-lt"/>
        </a:defRPr>
      </a:lvl2pPr>
      <a:lvl3pPr marL="762000" indent="-19050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Font typeface="Times" pitchFamily="18" charset="0"/>
        <a:buChar char="–"/>
        <a:defRPr sz="2100">
          <a:solidFill>
            <a:schemeClr val="tx1"/>
          </a:solidFill>
          <a:latin typeface="+mn-lt"/>
        </a:defRPr>
      </a:lvl3pPr>
      <a:lvl4pPr marL="1143000" indent="-19050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1524000" indent="-19050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5pPr>
      <a:lvl6pPr marL="1981200" indent="-190500" algn="l" rtl="0" fontAlgn="base">
        <a:lnSpc>
          <a:spcPct val="110000"/>
        </a:lnSpc>
        <a:spcBef>
          <a:spcPct val="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6pPr>
      <a:lvl7pPr marL="2438400" indent="-190500" algn="l" rtl="0" fontAlgn="base">
        <a:lnSpc>
          <a:spcPct val="110000"/>
        </a:lnSpc>
        <a:spcBef>
          <a:spcPct val="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7pPr>
      <a:lvl8pPr marL="2895600" indent="-190500" algn="l" rtl="0" fontAlgn="base">
        <a:lnSpc>
          <a:spcPct val="110000"/>
        </a:lnSpc>
        <a:spcBef>
          <a:spcPct val="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8pPr>
      <a:lvl9pPr marL="3352800" indent="-190500" algn="l" rtl="0" fontAlgn="base">
        <a:lnSpc>
          <a:spcPct val="110000"/>
        </a:lnSpc>
        <a:spcBef>
          <a:spcPct val="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5.png"/><Relationship Id="rId4" Type="http://schemas.openxmlformats.org/officeDocument/2006/relationships/image" Target="../media/image54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image" Target="../media/image60.jpeg"/><Relationship Id="rId9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jpeg"/><Relationship Id="rId7" Type="http://schemas.openxmlformats.org/officeDocument/2006/relationships/image" Target="../media/image7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7" Type="http://schemas.openxmlformats.org/officeDocument/2006/relationships/image" Target="../media/image16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w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2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10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w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elogbook.psi.ch/OBLAelog/data/2010/13/29.03/2010-03-29T16:28:55-00.png" TargetMode="External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8.jpeg"/><Relationship Id="rId5" Type="http://schemas.openxmlformats.org/officeDocument/2006/relationships/hyperlink" Target="http://elogbook.psi.ch/OBLAelog/data/2010/13/29.03/2010-03-29T16:28:02-00.png" TargetMode="External"/><Relationship Id="rId4" Type="http://schemas.openxmlformats.org/officeDocument/2006/relationships/image" Target="../media/image117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46" y="694349"/>
            <a:ext cx="7332972" cy="616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5224463" y="4313238"/>
            <a:ext cx="2741612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3600" b="1" i="1" kern="0" dirty="0" err="1">
                <a:solidFill>
                  <a:srgbClr val="002060"/>
                </a:solidFill>
                <a:ea typeface="ＭＳ Ｐゴシック" pitchFamily="34" charset="-128"/>
                <a:cs typeface="+mj-cs"/>
              </a:rPr>
              <a:t>SwissFEL</a:t>
            </a:r>
            <a:r>
              <a:rPr lang="en-US" altLang="ja-JP" sz="2800" b="1" i="1" kern="0" dirty="0">
                <a:solidFill>
                  <a:srgbClr val="002060"/>
                </a:solidFill>
                <a:ea typeface="ＭＳ Ｐゴシック" pitchFamily="34" charset="-128"/>
                <a:cs typeface="+mj-cs"/>
              </a:rPr>
              <a:t> </a:t>
            </a:r>
          </a:p>
          <a:p>
            <a:pPr>
              <a:defRPr/>
            </a:pPr>
            <a:r>
              <a:rPr lang="en-US" sz="1800" b="1" kern="0" dirty="0">
                <a:solidFill>
                  <a:srgbClr val="002060"/>
                </a:solidFill>
                <a:ea typeface="ＭＳ Ｐゴシック" pitchFamily="34" charset="-128"/>
                <a:cs typeface="+mj-cs"/>
              </a:rPr>
              <a:t/>
            </a:r>
            <a:br>
              <a:rPr lang="en-US" sz="1800" b="1" kern="0" dirty="0">
                <a:solidFill>
                  <a:srgbClr val="002060"/>
                </a:solidFill>
                <a:ea typeface="ＭＳ Ｐゴシック" pitchFamily="34" charset="-128"/>
                <a:cs typeface="+mj-cs"/>
              </a:rPr>
            </a:br>
            <a:r>
              <a:rPr lang="en-US" altLang="ja-JP" sz="1800" b="1" kern="0" dirty="0">
                <a:solidFill>
                  <a:srgbClr val="002060"/>
                </a:solidFill>
                <a:ea typeface="ＭＳ Ｐゴシック" pitchFamily="34" charset="-128"/>
                <a:cs typeface="+mj-cs"/>
              </a:rPr>
              <a:t>Hans-H. Braun</a:t>
            </a:r>
            <a:br>
              <a:rPr lang="en-US" altLang="ja-JP" sz="1800" b="1" kern="0" dirty="0">
                <a:solidFill>
                  <a:srgbClr val="002060"/>
                </a:solidFill>
                <a:ea typeface="ＭＳ Ｐゴシック" pitchFamily="34" charset="-128"/>
                <a:cs typeface="+mj-cs"/>
              </a:rPr>
            </a:br>
            <a:r>
              <a:rPr lang="en-US" altLang="ja-JP" sz="1800" b="1" kern="0" dirty="0">
                <a:solidFill>
                  <a:srgbClr val="002060"/>
                </a:solidFill>
                <a:ea typeface="ＭＳ Ｐゴシック" pitchFamily="34" charset="-128"/>
                <a:cs typeface="+mj-cs"/>
              </a:rPr>
              <a:t/>
            </a:r>
            <a:br>
              <a:rPr lang="en-US" altLang="ja-JP" sz="1800" b="1" kern="0" dirty="0">
                <a:solidFill>
                  <a:srgbClr val="002060"/>
                </a:solidFill>
                <a:ea typeface="ＭＳ Ｐゴシック" pitchFamily="34" charset="-128"/>
                <a:cs typeface="+mj-cs"/>
              </a:rPr>
            </a:br>
            <a:endParaRPr lang="en-US" altLang="ja-JP" sz="1800" b="1" kern="0" dirty="0">
              <a:solidFill>
                <a:srgbClr val="002060"/>
              </a:solidFill>
              <a:ea typeface="ＭＳ Ｐゴシック" pitchFamily="34" charset="-128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2428" y="57150"/>
            <a:ext cx="536098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800" b="1" kern="0" dirty="0" smtClean="0">
                <a:solidFill>
                  <a:srgbClr val="002060"/>
                </a:solidFill>
                <a:ea typeface="ＭＳ Ｐゴシック" pitchFamily="34" charset="-128"/>
              </a:rPr>
              <a:t>RF Tech Workshop </a:t>
            </a:r>
            <a:endParaRPr lang="en-US" sz="2800" dirty="0"/>
          </a:p>
        </p:txBody>
      </p:sp>
      <p:pic>
        <p:nvPicPr>
          <p:cNvPr id="7173" name="Picture 5" descr="http://lpsc.in2p3.fr/Indico/getFile.py/access?resId=3&amp;materialId=0&amp;confId=5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6374" y="0"/>
            <a:ext cx="1353787" cy="598613"/>
          </a:xfrm>
          <a:prstGeom prst="rect">
            <a:avLst/>
          </a:prstGeom>
          <a:noFill/>
        </p:spPr>
      </p:pic>
      <p:pic>
        <p:nvPicPr>
          <p:cNvPr id="7174" name="Picture 6" descr="http://lpsc.in2p3.fr/Indico/getFile.py/access?resId=1&amp;materialId=0&amp;confId=5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5786" y="0"/>
            <a:ext cx="1299778" cy="558140"/>
          </a:xfrm>
          <a:prstGeom prst="rect">
            <a:avLst/>
          </a:prstGeom>
          <a:noFill/>
        </p:spPr>
      </p:pic>
      <p:pic>
        <p:nvPicPr>
          <p:cNvPr id="7175" name="Picture 7" descr="http://lpsc.in2p3.fr/Indico/getFile.py/access?resId=2&amp;materialId=0&amp;confId=53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55824" y="1"/>
            <a:ext cx="973776" cy="580122"/>
          </a:xfrm>
          <a:prstGeom prst="rect">
            <a:avLst/>
          </a:prstGeom>
          <a:noFill/>
        </p:spPr>
      </p:pic>
      <p:pic>
        <p:nvPicPr>
          <p:cNvPr id="7176" name="Picture 8" descr="http://lpsc.in2p3.fr/Indico/getFile.py/access?resId=0&amp;materialId=0&amp;confId=53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7101" y="0"/>
            <a:ext cx="866899" cy="587984"/>
          </a:xfrm>
          <a:prstGeom prst="rect">
            <a:avLst/>
          </a:prstGeom>
          <a:noFill/>
        </p:spPr>
      </p:pic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/>
            </a:r>
            <a:br>
              <a:rPr kumimoji="0" lang="de-CH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</a:br>
            <a:endParaRPr kumimoji="0" lang="de-CH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2950" y="955675"/>
            <a:ext cx="4305300" cy="5653088"/>
          </a:xfrm>
          <a:prstGeom prst="rect">
            <a:avLst/>
          </a:prstGeom>
          <a:noFill/>
          <a:ln w="31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788" y="973138"/>
            <a:ext cx="4291012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2"/>
          <p:cNvSpPr>
            <a:spLocks noChangeArrowheads="1"/>
          </p:cNvSpPr>
          <p:nvPr/>
        </p:nvSpPr>
        <p:spPr bwMode="auto">
          <a:xfrm>
            <a:off x="1684338" y="1231900"/>
            <a:ext cx="2724150" cy="30797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PDF at http://www.psi.ch/swissfel/</a:t>
            </a:r>
          </a:p>
        </p:txBody>
      </p:sp>
      <p:sp>
        <p:nvSpPr>
          <p:cNvPr id="11269" name="Title 4"/>
          <p:cNvSpPr>
            <a:spLocks noGrp="1"/>
          </p:cNvSpPr>
          <p:nvPr>
            <p:ph type="title"/>
          </p:nvPr>
        </p:nvSpPr>
        <p:spPr>
          <a:xfrm>
            <a:off x="225425" y="168275"/>
            <a:ext cx="8534400" cy="419100"/>
          </a:xfrm>
        </p:spPr>
        <p:txBody>
          <a:bodyPr/>
          <a:lstStyle/>
          <a:p>
            <a:r>
              <a:rPr lang="en-US" dirty="0" err="1" smtClean="0"/>
              <a:t>SwissFEL</a:t>
            </a:r>
            <a:r>
              <a:rPr lang="en-US" dirty="0" smtClean="0"/>
              <a:t> CDR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933092" y="1420952"/>
          <a:ext cx="4716713" cy="2664291"/>
        </p:xfrm>
        <a:graphic>
          <a:graphicData uri="http://schemas.openxmlformats.org/drawingml/2006/table">
            <a:tbl>
              <a:tblPr/>
              <a:tblGrid>
                <a:gridCol w="2129924"/>
                <a:gridCol w="1010652"/>
                <a:gridCol w="890337"/>
                <a:gridCol w="685800"/>
              </a:tblGrid>
              <a:tr h="4820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b="1" dirty="0">
                          <a:latin typeface="Calibri"/>
                          <a:ea typeface="Calibri"/>
                          <a:cs typeface="Times New Roman"/>
                        </a:rPr>
                        <a:t>Project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23" marR="44023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b="1">
                          <a:latin typeface="Calibri"/>
                          <a:ea typeface="Calibri"/>
                          <a:cs typeface="Times New Roman"/>
                        </a:rPr>
                        <a:t>Start of operation</a:t>
                      </a:r>
                      <a:endParaRPr lang="en-US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23" marR="44023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Calibri"/>
                          <a:ea typeface="Calibri"/>
                          <a:cs typeface="Times New Roman"/>
                        </a:rPr>
                        <a:t>Beam </a:t>
                      </a:r>
                      <a:br>
                        <a:rPr lang="en-US" sz="1400" b="1" dirty="0"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en-US" sz="1400" b="1" dirty="0">
                          <a:latin typeface="Calibri"/>
                          <a:ea typeface="Calibri"/>
                          <a:cs typeface="Times New Roman"/>
                        </a:rPr>
                        <a:t>energy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23" marR="44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Calibri"/>
                          <a:ea typeface="Calibri"/>
                          <a:cs typeface="Times New Roman"/>
                          <a:sym typeface="Symbol"/>
                        </a:rPr>
                        <a:t></a:t>
                      </a:r>
                      <a:r>
                        <a:rPr lang="en-US" sz="1400" b="1" baseline="-25000" dirty="0">
                          <a:latin typeface="Calibri"/>
                          <a:ea typeface="Calibri"/>
                          <a:cs typeface="Times New Roman"/>
                        </a:rPr>
                        <a:t>min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23" marR="44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23" marR="44023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23" marR="44023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Calibri"/>
                          <a:ea typeface="Calibri"/>
                          <a:cs typeface="Times New Roman"/>
                        </a:rPr>
                        <a:t>GeV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23" marR="44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/>
                          <a:ea typeface="Calibri"/>
                          <a:cs typeface="Calibri"/>
                        </a:rPr>
                        <a:t>Å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23" marR="44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9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Calibri"/>
                          <a:ea typeface="Calibri"/>
                          <a:cs typeface="Times New Roman"/>
                        </a:rPr>
                        <a:t>LCLS, USA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23" marR="44023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Calibri"/>
                          <a:ea typeface="Calibri"/>
                          <a:cs typeface="Times New Roman"/>
                        </a:rPr>
                        <a:t>April</a:t>
                      </a:r>
                      <a:r>
                        <a:rPr lang="en-US" sz="1400" baseline="0" dirty="0" smtClean="0">
                          <a:latin typeface="Calibri"/>
                          <a:ea typeface="Calibri"/>
                          <a:cs typeface="Times New Roman"/>
                        </a:rPr>
                        <a:t> 10 </a:t>
                      </a:r>
                      <a:r>
                        <a:rPr lang="en-US" sz="1400" dirty="0" smtClean="0">
                          <a:latin typeface="Calibri"/>
                          <a:ea typeface="Calibri"/>
                          <a:cs typeface="Times New Roman"/>
                        </a:rPr>
                        <a:t>2009 !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23" marR="44023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Calibri"/>
                          <a:ea typeface="Calibri"/>
                          <a:cs typeface="Times New Roman"/>
                        </a:rPr>
                        <a:t>13.6</a:t>
                      </a:r>
                    </a:p>
                  </a:txBody>
                  <a:tcPr marL="44023" marR="44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1.5</a:t>
                      </a:r>
                    </a:p>
                  </a:txBody>
                  <a:tcPr marL="44023" marR="44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9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Calibri"/>
                          <a:ea typeface="Calibri"/>
                          <a:cs typeface="Times New Roman"/>
                        </a:rPr>
                        <a:t>SCSS, Japan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23" marR="44023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Calibri"/>
                          <a:ea typeface="Calibri"/>
                          <a:cs typeface="Times New Roman"/>
                        </a:rPr>
                        <a:t>2011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23" marR="44023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44023" marR="44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1.0</a:t>
                      </a:r>
                    </a:p>
                  </a:txBody>
                  <a:tcPr marL="44023" marR="44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9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Calibri"/>
                          <a:ea typeface="Calibri"/>
                          <a:cs typeface="Times New Roman"/>
                        </a:rPr>
                        <a:t>European X </a:t>
                      </a:r>
                      <a:r>
                        <a:rPr lang="en-US" sz="1400" b="1" dirty="0" smtClean="0">
                          <a:latin typeface="Calibri"/>
                          <a:ea typeface="Calibri"/>
                          <a:cs typeface="Times New Roman"/>
                        </a:rPr>
                        <a:t>–FEL, Hamburg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23" marR="44023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de-DE" sz="1400">
                          <a:latin typeface="Calibri"/>
                          <a:ea typeface="Calibri"/>
                          <a:cs typeface="Times New Roman"/>
                        </a:rPr>
                        <a:t>014</a:t>
                      </a:r>
                      <a:endParaRPr lang="en-US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23" marR="44023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latin typeface="Calibri"/>
                          <a:ea typeface="Calibri"/>
                          <a:cs typeface="Times New Roman"/>
                        </a:rPr>
                        <a:t>17.5</a:t>
                      </a:r>
                      <a:endParaRPr lang="en-US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23" marR="44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>
                          <a:latin typeface="Calibri"/>
                          <a:ea typeface="Calibri"/>
                          <a:cs typeface="Times New Roman"/>
                        </a:rPr>
                        <a:t>1.0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23" marR="44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9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b="1" dirty="0" err="1" smtClean="0">
                          <a:latin typeface="Calibri"/>
                          <a:ea typeface="Calibri"/>
                          <a:cs typeface="Times New Roman"/>
                        </a:rPr>
                        <a:t>SwissFEL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23" marR="44023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latin typeface="Calibri"/>
                          <a:ea typeface="Calibri"/>
                          <a:cs typeface="Times New Roman"/>
                        </a:rPr>
                        <a:t>2016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23" marR="44023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latin typeface="Calibri"/>
                          <a:ea typeface="Calibri"/>
                          <a:cs typeface="Times New Roman"/>
                        </a:rPr>
                        <a:t>5.8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23" marR="44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>
                          <a:latin typeface="Calibri"/>
                          <a:ea typeface="Calibri"/>
                          <a:cs typeface="Times New Roman"/>
                        </a:rPr>
                        <a:t>1.0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23" marR="44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5645" name="TextBox 2"/>
          <p:cNvSpPr txBox="1">
            <a:spLocks noChangeArrowheads="1"/>
          </p:cNvSpPr>
          <p:nvPr/>
        </p:nvSpPr>
        <p:spPr bwMode="auto">
          <a:xfrm>
            <a:off x="1691105" y="228600"/>
            <a:ext cx="66213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  <a:latin typeface="Calibri" pitchFamily="34" charset="0"/>
              </a:rPr>
              <a:t>SwissFEL</a:t>
            </a:r>
            <a:r>
              <a:rPr lang="en-US" sz="2000" dirty="0">
                <a:solidFill>
                  <a:srgbClr val="002060"/>
                </a:solidFill>
                <a:latin typeface="Calibri" pitchFamily="34" charset="0"/>
              </a:rPr>
              <a:t> in comparison with the other hard X-ray FEL </a:t>
            </a:r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</a:rPr>
              <a:t>projects</a:t>
            </a:r>
            <a:endParaRPr lang="en-US" sz="20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5646" name="TextBox 3"/>
          <p:cNvSpPr txBox="1">
            <a:spLocks noChangeArrowheads="1"/>
          </p:cNvSpPr>
          <p:nvPr/>
        </p:nvSpPr>
        <p:spPr bwMode="auto">
          <a:xfrm>
            <a:off x="667258" y="4312132"/>
            <a:ext cx="601345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rgbClr val="002060"/>
                </a:solidFill>
                <a:latin typeface="Calibri" pitchFamily="34" charset="0"/>
              </a:rPr>
              <a:t>SwissFEL</a:t>
            </a:r>
            <a:r>
              <a:rPr lang="en-US" sz="1800" dirty="0">
                <a:solidFill>
                  <a:srgbClr val="002060"/>
                </a:solidFill>
                <a:latin typeface="Calibri" pitchFamily="34" charset="0"/>
              </a:rPr>
              <a:t> has lowest beam energy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2060"/>
                </a:solidFill>
                <a:latin typeface="Calibri" pitchFamily="34" charset="0"/>
              </a:rPr>
              <a:t>    Advantages:  </a:t>
            </a:r>
            <a:r>
              <a:rPr lang="en-US" sz="1800" i="1" dirty="0">
                <a:solidFill>
                  <a:srgbClr val="002060"/>
                </a:solidFill>
                <a:latin typeface="Calibri" pitchFamily="34" charset="0"/>
              </a:rPr>
              <a:t>Compact and affordable on national scale</a:t>
            </a:r>
          </a:p>
          <a:p>
            <a:r>
              <a:rPr lang="en-US" sz="1800" dirty="0">
                <a:solidFill>
                  <a:srgbClr val="002060"/>
                </a:solidFill>
                <a:latin typeface="Calibri" pitchFamily="34" charset="0"/>
              </a:rPr>
              <a:t>    Challenges :  </a:t>
            </a:r>
            <a:r>
              <a:rPr lang="en-US" sz="1800" i="1" dirty="0">
                <a:solidFill>
                  <a:srgbClr val="002060"/>
                </a:solidFill>
                <a:latin typeface="Calibri" pitchFamily="34" charset="0"/>
              </a:rPr>
              <a:t>More stringent requirements for beam quality, </a:t>
            </a:r>
            <a:br>
              <a:rPr lang="en-US" sz="1800" i="1" dirty="0">
                <a:solidFill>
                  <a:srgbClr val="002060"/>
                </a:solidFill>
                <a:latin typeface="Calibri" pitchFamily="34" charset="0"/>
              </a:rPr>
            </a:br>
            <a:r>
              <a:rPr lang="en-US" sz="1800" i="1" dirty="0">
                <a:solidFill>
                  <a:srgbClr val="002060"/>
                </a:solidFill>
                <a:latin typeface="Calibri" pitchFamily="34" charset="0"/>
              </a:rPr>
              <a:t>                          mechanical and electronic tolerances </a:t>
            </a:r>
          </a:p>
        </p:txBody>
      </p:sp>
      <p:sp>
        <p:nvSpPr>
          <p:cNvPr id="25647" name="TextBox 5"/>
          <p:cNvSpPr txBox="1">
            <a:spLocks noChangeArrowheads="1"/>
          </p:cNvSpPr>
          <p:nvPr/>
        </p:nvSpPr>
        <p:spPr bwMode="auto">
          <a:xfrm>
            <a:off x="6773863" y="2093913"/>
            <a:ext cx="1841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400" b="1">
              <a:latin typeface="Calibri" pitchFamily="34" charset="0"/>
            </a:endParaRPr>
          </a:p>
          <a:p>
            <a:endParaRPr lang="en-US" sz="1400" b="1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 idx="4294967295"/>
          </p:nvPr>
        </p:nvSpPr>
        <p:spPr>
          <a:xfrm>
            <a:off x="914400" y="190500"/>
            <a:ext cx="8229600" cy="458788"/>
          </a:xfrm>
        </p:spPr>
        <p:txBody>
          <a:bodyPr/>
          <a:lstStyle/>
          <a:p>
            <a:pPr algn="ctr">
              <a:defRPr/>
            </a:pPr>
            <a:r>
              <a:rPr lang="en-US" sz="2400" dirty="0" smtClean="0"/>
              <a:t>First existing part of </a:t>
            </a:r>
            <a:r>
              <a:rPr lang="en-US" sz="2400" dirty="0" err="1" smtClean="0"/>
              <a:t>SwissFEL</a:t>
            </a:r>
            <a:r>
              <a:rPr lang="en-US" sz="2400" dirty="0" smtClean="0"/>
              <a:t>: 250 </a:t>
            </a:r>
            <a:r>
              <a:rPr lang="en-US" sz="2400" dirty="0" err="1" smtClean="0"/>
              <a:t>MeV</a:t>
            </a:r>
            <a:r>
              <a:rPr lang="en-US" sz="2400" dirty="0" smtClean="0"/>
              <a:t> Injector</a:t>
            </a:r>
          </a:p>
        </p:txBody>
      </p:sp>
      <p:pic>
        <p:nvPicPr>
          <p:cNvPr id="3" name="Picture 2" descr="Fig_M_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33488"/>
            <a:ext cx="9144000" cy="2733675"/>
          </a:xfrm>
          <a:prstGeom prst="rect">
            <a:avLst/>
          </a:prstGeom>
          <a:solidFill>
            <a:schemeClr val="tx2">
              <a:lumMod val="95000"/>
              <a:lumOff val="5000"/>
            </a:schemeClr>
          </a:solidFill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flipV="1">
            <a:off x="331788" y="3719513"/>
            <a:ext cx="8605837" cy="1111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178300" y="3557588"/>
            <a:ext cx="660400" cy="33813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2060"/>
                </a:solidFill>
                <a:latin typeface="Calibri" pitchFamily="34" charset="0"/>
              </a:rPr>
              <a:t>715m</a:t>
            </a:r>
          </a:p>
        </p:txBody>
      </p:sp>
      <p:sp>
        <p:nvSpPr>
          <p:cNvPr id="20486" name="TextBox 2"/>
          <p:cNvSpPr txBox="1">
            <a:spLocks noChangeArrowheads="1"/>
          </p:cNvSpPr>
          <p:nvPr/>
        </p:nvSpPr>
        <p:spPr bwMode="auto">
          <a:xfrm>
            <a:off x="781444" y="4591216"/>
            <a:ext cx="262302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i="1" dirty="0">
                <a:solidFill>
                  <a:srgbClr val="002060"/>
                </a:solidFill>
                <a:latin typeface="Calibri" pitchFamily="34" charset="0"/>
              </a:rPr>
              <a:t>First beam to dump 9.8.2010</a:t>
            </a:r>
          </a:p>
          <a:p>
            <a:endParaRPr lang="en-US" sz="1600" b="1" dirty="0">
              <a:solidFill>
                <a:srgbClr val="002060"/>
              </a:solidFill>
              <a:latin typeface="Calibri" pitchFamily="34" charset="0"/>
            </a:endParaRPr>
          </a:p>
          <a:p>
            <a:endParaRPr lang="en-US" sz="16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2048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1325" y="3795713"/>
            <a:ext cx="4622800" cy="306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ed Rectangular Callout 3"/>
          <p:cNvSpPr/>
          <p:nvPr/>
        </p:nvSpPr>
        <p:spPr>
          <a:xfrm>
            <a:off x="206375" y="1490663"/>
            <a:ext cx="2273300" cy="2362200"/>
          </a:xfrm>
          <a:prstGeom prst="wedgeRoundRectCallout">
            <a:avLst>
              <a:gd name="adj1" fmla="val 203068"/>
              <a:gd name="adj2" fmla="val 87791"/>
              <a:gd name="adj3" fmla="val 16667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1989138" y="231775"/>
            <a:ext cx="616108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latinLnBrk="1">
              <a:defRPr/>
            </a:pPr>
            <a:endParaRPr lang="en-US" altLang="ko-KR" sz="4400" dirty="0">
              <a:solidFill>
                <a:schemeClr val="accent6">
                  <a:lumMod val="50000"/>
                </a:schemeClr>
              </a:solidFill>
              <a:ea typeface="굴림" charset="-127"/>
            </a:endParaRP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47725"/>
            <a:ext cx="760095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61938" y="157163"/>
            <a:ext cx="8534400" cy="417512"/>
          </a:xfrm>
        </p:spPr>
        <p:txBody>
          <a:bodyPr/>
          <a:lstStyle/>
          <a:p>
            <a:pPr>
              <a:defRPr/>
            </a:pP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a typeface="굴림" charset="-127"/>
              </a:rPr>
              <a:t>Inauguration </a:t>
            </a:r>
            <a:r>
              <a:rPr lang="en-US" altLang="ko-KR" dirty="0" err="1" smtClean="0">
                <a:solidFill>
                  <a:schemeClr val="accent6">
                    <a:lumMod val="50000"/>
                  </a:schemeClr>
                </a:solidFill>
                <a:ea typeface="굴림" charset="-127"/>
              </a:rPr>
              <a:t>SwissFEL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a typeface="굴림" charset="-127"/>
              </a:rPr>
              <a:t> first stage, 24.8.2010</a:t>
            </a:r>
            <a:endParaRPr lang="en-US" dirty="0"/>
          </a:p>
        </p:txBody>
      </p:sp>
      <p:pic>
        <p:nvPicPr>
          <p:cNvPr id="9221" name="Picture 1" descr="C:\Guest\seminar_ppt\psi_xfel47_DIPAC2009\injector_PHOTO\IMG_03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98750"/>
            <a:ext cx="2805113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2" descr="135450807@10082010-1FD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1150" y="3482975"/>
            <a:ext cx="5022850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655128" y="3538847"/>
            <a:ext cx="396005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i="1" spc="100" dirty="0" err="1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Commissiong</a:t>
            </a:r>
            <a:r>
              <a:rPr lang="en-US" sz="1800" b="1" i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crew with first beam </a:t>
            </a:r>
          </a:p>
        </p:txBody>
      </p:sp>
      <p:pic>
        <p:nvPicPr>
          <p:cNvPr id="9224" name="Picture 9" descr="SwissFEL__DSC243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48138"/>
            <a:ext cx="4073525" cy="270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4296888"/>
            <a:ext cx="325121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 spc="100" dirty="0" err="1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Beamline</a:t>
            </a:r>
            <a:r>
              <a:rPr lang="en-US" sz="1800" i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seen from gun end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6255" y="2786743"/>
            <a:ext cx="191629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Injector building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10800000" flipH="1" flipV="1">
            <a:off x="6938963" y="4046538"/>
            <a:ext cx="1755775" cy="1111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8256588" y="4057650"/>
            <a:ext cx="182562" cy="14605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 rot="2234564">
            <a:off x="8369300" y="4162425"/>
            <a:ext cx="303213" cy="233363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/>
              <a:t>Exp3</a:t>
            </a:r>
          </a:p>
        </p:txBody>
      </p:sp>
      <p:sp>
        <p:nvSpPr>
          <p:cNvPr id="7" name="Rectangle 6"/>
          <p:cNvSpPr/>
          <p:nvPr/>
        </p:nvSpPr>
        <p:spPr>
          <a:xfrm>
            <a:off x="8658225" y="3948113"/>
            <a:ext cx="303213" cy="2333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/>
              <a:t>Exp2</a:t>
            </a:r>
          </a:p>
        </p:txBody>
      </p:sp>
      <p:cxnSp>
        <p:nvCxnSpPr>
          <p:cNvPr id="8" name="Straight Connector 7"/>
          <p:cNvCxnSpPr>
            <a:endCxn id="82" idx="1"/>
          </p:cNvCxnSpPr>
          <p:nvPr/>
        </p:nvCxnSpPr>
        <p:spPr>
          <a:xfrm flipV="1">
            <a:off x="3001963" y="5737225"/>
            <a:ext cx="3940175" cy="111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17" idx="1"/>
            <a:endCxn id="16" idx="3"/>
          </p:cNvCxnSpPr>
          <p:nvPr/>
        </p:nvCxnSpPr>
        <p:spPr>
          <a:xfrm rot="10800000" flipH="1" flipV="1">
            <a:off x="190500" y="5748338"/>
            <a:ext cx="7175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892175" y="5635625"/>
            <a:ext cx="471488" cy="109538"/>
          </a:xfrm>
          <a:custGeom>
            <a:avLst/>
            <a:gdLst>
              <a:gd name="connsiteX0" fmla="*/ 0 w 471487"/>
              <a:gd name="connsiteY0" fmla="*/ 0 h 2382"/>
              <a:gd name="connsiteX1" fmla="*/ 471487 w 471487"/>
              <a:gd name="connsiteY1" fmla="*/ 2382 h 2382"/>
              <a:gd name="connsiteX2" fmla="*/ 471487 w 471487"/>
              <a:gd name="connsiteY2" fmla="*/ 2382 h 2382"/>
              <a:gd name="connsiteX0" fmla="*/ 0 w 10000"/>
              <a:gd name="connsiteY0" fmla="*/ 0 h 10000"/>
              <a:gd name="connsiteX1" fmla="*/ 5152 w 10000"/>
              <a:gd name="connsiteY1" fmla="*/ 0 h 10000"/>
              <a:gd name="connsiteX2" fmla="*/ 10000 w 10000"/>
              <a:gd name="connsiteY2" fmla="*/ 10000 h 10000"/>
              <a:gd name="connsiteX3" fmla="*/ 10000 w 10000"/>
              <a:gd name="connsiteY3" fmla="*/ 10000 h 10000"/>
              <a:gd name="connsiteX0" fmla="*/ 0 w 10000"/>
              <a:gd name="connsiteY0" fmla="*/ 449840 h 459840"/>
              <a:gd name="connsiteX1" fmla="*/ 4191 w 10000"/>
              <a:gd name="connsiteY1" fmla="*/ 0 h 459840"/>
              <a:gd name="connsiteX2" fmla="*/ 10000 w 10000"/>
              <a:gd name="connsiteY2" fmla="*/ 459840 h 459840"/>
              <a:gd name="connsiteX3" fmla="*/ 10000 w 10000"/>
              <a:gd name="connsiteY3" fmla="*/ 459840 h 459840"/>
              <a:gd name="connsiteX0" fmla="*/ 0 w 10000"/>
              <a:gd name="connsiteY0" fmla="*/ 514819 h 524819"/>
              <a:gd name="connsiteX1" fmla="*/ 4191 w 10000"/>
              <a:gd name="connsiteY1" fmla="*/ 64979 h 524819"/>
              <a:gd name="connsiteX2" fmla="*/ 5253 w 10000"/>
              <a:gd name="connsiteY2" fmla="*/ 124945 h 524819"/>
              <a:gd name="connsiteX3" fmla="*/ 10000 w 10000"/>
              <a:gd name="connsiteY3" fmla="*/ 524819 h 524819"/>
              <a:gd name="connsiteX4" fmla="*/ 10000 w 10000"/>
              <a:gd name="connsiteY4" fmla="*/ 524819 h 524819"/>
              <a:gd name="connsiteX0" fmla="*/ 0 w 10000"/>
              <a:gd name="connsiteY0" fmla="*/ 526481 h 536481"/>
              <a:gd name="connsiteX1" fmla="*/ 4191 w 10000"/>
              <a:gd name="connsiteY1" fmla="*/ 76641 h 536481"/>
              <a:gd name="connsiteX2" fmla="*/ 5707 w 10000"/>
              <a:gd name="connsiteY2" fmla="*/ 76641 h 536481"/>
              <a:gd name="connsiteX3" fmla="*/ 10000 w 10000"/>
              <a:gd name="connsiteY3" fmla="*/ 536481 h 536481"/>
              <a:gd name="connsiteX4" fmla="*/ 10000 w 10000"/>
              <a:gd name="connsiteY4" fmla="*/ 536481 h 536481"/>
              <a:gd name="connsiteX0" fmla="*/ 0 w 10000"/>
              <a:gd name="connsiteY0" fmla="*/ 449840 h 459840"/>
              <a:gd name="connsiteX1" fmla="*/ 4191 w 10000"/>
              <a:gd name="connsiteY1" fmla="*/ 0 h 459840"/>
              <a:gd name="connsiteX2" fmla="*/ 5707 w 10000"/>
              <a:gd name="connsiteY2" fmla="*/ 0 h 459840"/>
              <a:gd name="connsiteX3" fmla="*/ 10000 w 10000"/>
              <a:gd name="connsiteY3" fmla="*/ 459840 h 459840"/>
              <a:gd name="connsiteX4" fmla="*/ 10000 w 10000"/>
              <a:gd name="connsiteY4" fmla="*/ 459840 h 459840"/>
              <a:gd name="connsiteX0" fmla="*/ 0 w 10000"/>
              <a:gd name="connsiteY0" fmla="*/ 449840 h 459840"/>
              <a:gd name="connsiteX1" fmla="*/ 4191 w 10000"/>
              <a:gd name="connsiteY1" fmla="*/ 0 h 459840"/>
              <a:gd name="connsiteX2" fmla="*/ 5707 w 10000"/>
              <a:gd name="connsiteY2" fmla="*/ 0 h 459840"/>
              <a:gd name="connsiteX3" fmla="*/ 10000 w 10000"/>
              <a:gd name="connsiteY3" fmla="*/ 459840 h 459840"/>
              <a:gd name="connsiteX4" fmla="*/ 10000 w 10000"/>
              <a:gd name="connsiteY4" fmla="*/ 459840 h 459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459840">
                <a:moveTo>
                  <a:pt x="0" y="449840"/>
                </a:moveTo>
                <a:lnTo>
                  <a:pt x="4191" y="0"/>
                </a:lnTo>
                <a:lnTo>
                  <a:pt x="5707" y="0"/>
                </a:lnTo>
                <a:lnTo>
                  <a:pt x="10000" y="459840"/>
                </a:lnTo>
                <a:lnTo>
                  <a:pt x="10000" y="45984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527300" y="5638800"/>
            <a:ext cx="471488" cy="109538"/>
          </a:xfrm>
          <a:custGeom>
            <a:avLst/>
            <a:gdLst>
              <a:gd name="connsiteX0" fmla="*/ 0 w 471487"/>
              <a:gd name="connsiteY0" fmla="*/ 0 h 2382"/>
              <a:gd name="connsiteX1" fmla="*/ 471487 w 471487"/>
              <a:gd name="connsiteY1" fmla="*/ 2382 h 2382"/>
              <a:gd name="connsiteX2" fmla="*/ 471487 w 471487"/>
              <a:gd name="connsiteY2" fmla="*/ 2382 h 2382"/>
              <a:gd name="connsiteX0" fmla="*/ 0 w 10000"/>
              <a:gd name="connsiteY0" fmla="*/ 0 h 10000"/>
              <a:gd name="connsiteX1" fmla="*/ 5152 w 10000"/>
              <a:gd name="connsiteY1" fmla="*/ 0 h 10000"/>
              <a:gd name="connsiteX2" fmla="*/ 10000 w 10000"/>
              <a:gd name="connsiteY2" fmla="*/ 10000 h 10000"/>
              <a:gd name="connsiteX3" fmla="*/ 10000 w 10000"/>
              <a:gd name="connsiteY3" fmla="*/ 10000 h 10000"/>
              <a:gd name="connsiteX0" fmla="*/ 0 w 10000"/>
              <a:gd name="connsiteY0" fmla="*/ 449840 h 459840"/>
              <a:gd name="connsiteX1" fmla="*/ 4191 w 10000"/>
              <a:gd name="connsiteY1" fmla="*/ 0 h 459840"/>
              <a:gd name="connsiteX2" fmla="*/ 10000 w 10000"/>
              <a:gd name="connsiteY2" fmla="*/ 459840 h 459840"/>
              <a:gd name="connsiteX3" fmla="*/ 10000 w 10000"/>
              <a:gd name="connsiteY3" fmla="*/ 459840 h 459840"/>
              <a:gd name="connsiteX0" fmla="*/ 0 w 10000"/>
              <a:gd name="connsiteY0" fmla="*/ 514819 h 524819"/>
              <a:gd name="connsiteX1" fmla="*/ 4191 w 10000"/>
              <a:gd name="connsiteY1" fmla="*/ 64979 h 524819"/>
              <a:gd name="connsiteX2" fmla="*/ 5253 w 10000"/>
              <a:gd name="connsiteY2" fmla="*/ 124945 h 524819"/>
              <a:gd name="connsiteX3" fmla="*/ 10000 w 10000"/>
              <a:gd name="connsiteY3" fmla="*/ 524819 h 524819"/>
              <a:gd name="connsiteX4" fmla="*/ 10000 w 10000"/>
              <a:gd name="connsiteY4" fmla="*/ 524819 h 524819"/>
              <a:gd name="connsiteX0" fmla="*/ 0 w 10000"/>
              <a:gd name="connsiteY0" fmla="*/ 526481 h 536481"/>
              <a:gd name="connsiteX1" fmla="*/ 4191 w 10000"/>
              <a:gd name="connsiteY1" fmla="*/ 76641 h 536481"/>
              <a:gd name="connsiteX2" fmla="*/ 5707 w 10000"/>
              <a:gd name="connsiteY2" fmla="*/ 76641 h 536481"/>
              <a:gd name="connsiteX3" fmla="*/ 10000 w 10000"/>
              <a:gd name="connsiteY3" fmla="*/ 536481 h 536481"/>
              <a:gd name="connsiteX4" fmla="*/ 10000 w 10000"/>
              <a:gd name="connsiteY4" fmla="*/ 536481 h 536481"/>
              <a:gd name="connsiteX0" fmla="*/ 0 w 10000"/>
              <a:gd name="connsiteY0" fmla="*/ 449840 h 459840"/>
              <a:gd name="connsiteX1" fmla="*/ 4191 w 10000"/>
              <a:gd name="connsiteY1" fmla="*/ 0 h 459840"/>
              <a:gd name="connsiteX2" fmla="*/ 5707 w 10000"/>
              <a:gd name="connsiteY2" fmla="*/ 0 h 459840"/>
              <a:gd name="connsiteX3" fmla="*/ 10000 w 10000"/>
              <a:gd name="connsiteY3" fmla="*/ 459840 h 459840"/>
              <a:gd name="connsiteX4" fmla="*/ 10000 w 10000"/>
              <a:gd name="connsiteY4" fmla="*/ 459840 h 459840"/>
              <a:gd name="connsiteX0" fmla="*/ 0 w 10000"/>
              <a:gd name="connsiteY0" fmla="*/ 449840 h 459840"/>
              <a:gd name="connsiteX1" fmla="*/ 4191 w 10000"/>
              <a:gd name="connsiteY1" fmla="*/ 0 h 459840"/>
              <a:gd name="connsiteX2" fmla="*/ 5707 w 10000"/>
              <a:gd name="connsiteY2" fmla="*/ 0 h 459840"/>
              <a:gd name="connsiteX3" fmla="*/ 10000 w 10000"/>
              <a:gd name="connsiteY3" fmla="*/ 459840 h 459840"/>
              <a:gd name="connsiteX4" fmla="*/ 10000 w 10000"/>
              <a:gd name="connsiteY4" fmla="*/ 459840 h 459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459840">
                <a:moveTo>
                  <a:pt x="0" y="449840"/>
                </a:moveTo>
                <a:lnTo>
                  <a:pt x="4191" y="0"/>
                </a:lnTo>
                <a:lnTo>
                  <a:pt x="5707" y="0"/>
                </a:lnTo>
                <a:lnTo>
                  <a:pt x="10000" y="459840"/>
                </a:lnTo>
                <a:lnTo>
                  <a:pt x="10000" y="45984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4864100" y="6296025"/>
            <a:ext cx="10223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>
            <a:off x="117475" y="5346700"/>
            <a:ext cx="7777163" cy="1058863"/>
          </a:xfrm>
          <a:custGeom>
            <a:avLst/>
            <a:gdLst>
              <a:gd name="connsiteX0" fmla="*/ 120316 w 5869405"/>
              <a:gd name="connsiteY0" fmla="*/ 144379 h 1159042"/>
              <a:gd name="connsiteX1" fmla="*/ 830179 w 5869405"/>
              <a:gd name="connsiteY1" fmla="*/ 144379 h 1159042"/>
              <a:gd name="connsiteX2" fmla="*/ 830179 w 5869405"/>
              <a:gd name="connsiteY2" fmla="*/ 360948 h 1159042"/>
              <a:gd name="connsiteX3" fmla="*/ 5149516 w 5869405"/>
              <a:gd name="connsiteY3" fmla="*/ 372979 h 1159042"/>
              <a:gd name="connsiteX4" fmla="*/ 5149516 w 5869405"/>
              <a:gd name="connsiteY4" fmla="*/ 794085 h 1159042"/>
              <a:gd name="connsiteX5" fmla="*/ 830179 w 5869405"/>
              <a:gd name="connsiteY5" fmla="*/ 794085 h 1159042"/>
              <a:gd name="connsiteX6" fmla="*/ 842211 w 5869405"/>
              <a:gd name="connsiteY6" fmla="*/ 1022685 h 1159042"/>
              <a:gd name="connsiteX7" fmla="*/ 216569 w 5869405"/>
              <a:gd name="connsiteY7" fmla="*/ 1022685 h 1159042"/>
              <a:gd name="connsiteX8" fmla="*/ 108284 w 5869405"/>
              <a:gd name="connsiteY8" fmla="*/ 1010653 h 1159042"/>
              <a:gd name="connsiteX9" fmla="*/ 120316 w 5869405"/>
              <a:gd name="connsiteY9" fmla="*/ 144379 h 1159042"/>
              <a:gd name="connsiteX0" fmla="*/ 120316 w 5869405"/>
              <a:gd name="connsiteY0" fmla="*/ 0 h 1014663"/>
              <a:gd name="connsiteX1" fmla="*/ 830179 w 5869405"/>
              <a:gd name="connsiteY1" fmla="*/ 0 h 1014663"/>
              <a:gd name="connsiteX2" fmla="*/ 830179 w 5869405"/>
              <a:gd name="connsiteY2" fmla="*/ 216569 h 1014663"/>
              <a:gd name="connsiteX3" fmla="*/ 5149516 w 5869405"/>
              <a:gd name="connsiteY3" fmla="*/ 228600 h 1014663"/>
              <a:gd name="connsiteX4" fmla="*/ 5149516 w 5869405"/>
              <a:gd name="connsiteY4" fmla="*/ 649706 h 1014663"/>
              <a:gd name="connsiteX5" fmla="*/ 830179 w 5869405"/>
              <a:gd name="connsiteY5" fmla="*/ 649706 h 1014663"/>
              <a:gd name="connsiteX6" fmla="*/ 842211 w 5869405"/>
              <a:gd name="connsiteY6" fmla="*/ 878306 h 1014663"/>
              <a:gd name="connsiteX7" fmla="*/ 216569 w 5869405"/>
              <a:gd name="connsiteY7" fmla="*/ 878306 h 1014663"/>
              <a:gd name="connsiteX8" fmla="*/ 108284 w 5869405"/>
              <a:gd name="connsiteY8" fmla="*/ 866274 h 1014663"/>
              <a:gd name="connsiteX9" fmla="*/ 120316 w 5869405"/>
              <a:gd name="connsiteY9" fmla="*/ 0 h 1014663"/>
              <a:gd name="connsiteX0" fmla="*/ 120316 w 5869405"/>
              <a:gd name="connsiteY0" fmla="*/ 0 h 1014663"/>
              <a:gd name="connsiteX1" fmla="*/ 830179 w 5869405"/>
              <a:gd name="connsiteY1" fmla="*/ 0 h 1014663"/>
              <a:gd name="connsiteX2" fmla="*/ 830179 w 5869405"/>
              <a:gd name="connsiteY2" fmla="*/ 216569 h 1014663"/>
              <a:gd name="connsiteX3" fmla="*/ 5149516 w 5869405"/>
              <a:gd name="connsiteY3" fmla="*/ 228600 h 1014663"/>
              <a:gd name="connsiteX4" fmla="*/ 5149516 w 5869405"/>
              <a:gd name="connsiteY4" fmla="*/ 649706 h 1014663"/>
              <a:gd name="connsiteX5" fmla="*/ 830179 w 5869405"/>
              <a:gd name="connsiteY5" fmla="*/ 649706 h 1014663"/>
              <a:gd name="connsiteX6" fmla="*/ 842211 w 5869405"/>
              <a:gd name="connsiteY6" fmla="*/ 878306 h 1014663"/>
              <a:gd name="connsiteX7" fmla="*/ 216569 w 5869405"/>
              <a:gd name="connsiteY7" fmla="*/ 878306 h 1014663"/>
              <a:gd name="connsiteX8" fmla="*/ 108284 w 5869405"/>
              <a:gd name="connsiteY8" fmla="*/ 866274 h 1014663"/>
              <a:gd name="connsiteX9" fmla="*/ 120316 w 5869405"/>
              <a:gd name="connsiteY9" fmla="*/ 0 h 1014663"/>
              <a:gd name="connsiteX0" fmla="*/ 120316 w 5869405"/>
              <a:gd name="connsiteY0" fmla="*/ 0 h 1014663"/>
              <a:gd name="connsiteX1" fmla="*/ 830179 w 5869405"/>
              <a:gd name="connsiteY1" fmla="*/ 0 h 1014663"/>
              <a:gd name="connsiteX2" fmla="*/ 830179 w 5869405"/>
              <a:gd name="connsiteY2" fmla="*/ 216569 h 1014663"/>
              <a:gd name="connsiteX3" fmla="*/ 5149516 w 5869405"/>
              <a:gd name="connsiteY3" fmla="*/ 228600 h 1014663"/>
              <a:gd name="connsiteX4" fmla="*/ 5149516 w 5869405"/>
              <a:gd name="connsiteY4" fmla="*/ 649706 h 1014663"/>
              <a:gd name="connsiteX5" fmla="*/ 830179 w 5869405"/>
              <a:gd name="connsiteY5" fmla="*/ 649706 h 1014663"/>
              <a:gd name="connsiteX6" fmla="*/ 842211 w 5869405"/>
              <a:gd name="connsiteY6" fmla="*/ 878306 h 1014663"/>
              <a:gd name="connsiteX7" fmla="*/ 216569 w 5869405"/>
              <a:gd name="connsiteY7" fmla="*/ 878306 h 1014663"/>
              <a:gd name="connsiteX8" fmla="*/ 108284 w 5869405"/>
              <a:gd name="connsiteY8" fmla="*/ 866274 h 1014663"/>
              <a:gd name="connsiteX9" fmla="*/ 120316 w 5869405"/>
              <a:gd name="connsiteY9" fmla="*/ 0 h 1014663"/>
              <a:gd name="connsiteX0" fmla="*/ 120316 w 5149516"/>
              <a:gd name="connsiteY0" fmla="*/ 0 h 1014663"/>
              <a:gd name="connsiteX1" fmla="*/ 830179 w 5149516"/>
              <a:gd name="connsiteY1" fmla="*/ 0 h 1014663"/>
              <a:gd name="connsiteX2" fmla="*/ 830179 w 5149516"/>
              <a:gd name="connsiteY2" fmla="*/ 216569 h 1014663"/>
              <a:gd name="connsiteX3" fmla="*/ 5149516 w 5149516"/>
              <a:gd name="connsiteY3" fmla="*/ 228600 h 1014663"/>
              <a:gd name="connsiteX4" fmla="*/ 5149516 w 5149516"/>
              <a:gd name="connsiteY4" fmla="*/ 649706 h 1014663"/>
              <a:gd name="connsiteX5" fmla="*/ 830179 w 5149516"/>
              <a:gd name="connsiteY5" fmla="*/ 649706 h 1014663"/>
              <a:gd name="connsiteX6" fmla="*/ 842211 w 5149516"/>
              <a:gd name="connsiteY6" fmla="*/ 878306 h 1014663"/>
              <a:gd name="connsiteX7" fmla="*/ 216569 w 5149516"/>
              <a:gd name="connsiteY7" fmla="*/ 878306 h 1014663"/>
              <a:gd name="connsiteX8" fmla="*/ 108284 w 5149516"/>
              <a:gd name="connsiteY8" fmla="*/ 866274 h 1014663"/>
              <a:gd name="connsiteX9" fmla="*/ 120316 w 5149516"/>
              <a:gd name="connsiteY9" fmla="*/ 0 h 1014663"/>
              <a:gd name="connsiteX0" fmla="*/ 120316 w 5149516"/>
              <a:gd name="connsiteY0" fmla="*/ 0 h 1014663"/>
              <a:gd name="connsiteX1" fmla="*/ 830179 w 5149516"/>
              <a:gd name="connsiteY1" fmla="*/ 0 h 1014663"/>
              <a:gd name="connsiteX2" fmla="*/ 830179 w 5149516"/>
              <a:gd name="connsiteY2" fmla="*/ 216569 h 1014663"/>
              <a:gd name="connsiteX3" fmla="*/ 5149516 w 5149516"/>
              <a:gd name="connsiteY3" fmla="*/ 228600 h 1014663"/>
              <a:gd name="connsiteX4" fmla="*/ 5149516 w 5149516"/>
              <a:gd name="connsiteY4" fmla="*/ 649706 h 1014663"/>
              <a:gd name="connsiteX5" fmla="*/ 830179 w 5149516"/>
              <a:gd name="connsiteY5" fmla="*/ 649706 h 1014663"/>
              <a:gd name="connsiteX6" fmla="*/ 842211 w 5149516"/>
              <a:gd name="connsiteY6" fmla="*/ 878306 h 1014663"/>
              <a:gd name="connsiteX7" fmla="*/ 216569 w 5149516"/>
              <a:gd name="connsiteY7" fmla="*/ 878306 h 1014663"/>
              <a:gd name="connsiteX8" fmla="*/ 108284 w 5149516"/>
              <a:gd name="connsiteY8" fmla="*/ 866274 h 1014663"/>
              <a:gd name="connsiteX9" fmla="*/ 120316 w 5149516"/>
              <a:gd name="connsiteY9" fmla="*/ 0 h 1014663"/>
              <a:gd name="connsiteX0" fmla="*/ 120316 w 5149516"/>
              <a:gd name="connsiteY0" fmla="*/ 0 h 1014663"/>
              <a:gd name="connsiteX1" fmla="*/ 830179 w 5149516"/>
              <a:gd name="connsiteY1" fmla="*/ 0 h 1014663"/>
              <a:gd name="connsiteX2" fmla="*/ 830179 w 5149516"/>
              <a:gd name="connsiteY2" fmla="*/ 216569 h 1014663"/>
              <a:gd name="connsiteX3" fmla="*/ 5149516 w 5149516"/>
              <a:gd name="connsiteY3" fmla="*/ 228600 h 1014663"/>
              <a:gd name="connsiteX4" fmla="*/ 5149516 w 5149516"/>
              <a:gd name="connsiteY4" fmla="*/ 649706 h 1014663"/>
              <a:gd name="connsiteX5" fmla="*/ 830179 w 5149516"/>
              <a:gd name="connsiteY5" fmla="*/ 649706 h 1014663"/>
              <a:gd name="connsiteX6" fmla="*/ 842211 w 5149516"/>
              <a:gd name="connsiteY6" fmla="*/ 878306 h 1014663"/>
              <a:gd name="connsiteX7" fmla="*/ 216569 w 5149516"/>
              <a:gd name="connsiteY7" fmla="*/ 878306 h 1014663"/>
              <a:gd name="connsiteX8" fmla="*/ 108284 w 5149516"/>
              <a:gd name="connsiteY8" fmla="*/ 866274 h 1014663"/>
              <a:gd name="connsiteX9" fmla="*/ 120316 w 5149516"/>
              <a:gd name="connsiteY9" fmla="*/ 0 h 1014663"/>
              <a:gd name="connsiteX0" fmla="*/ 120316 w 5149516"/>
              <a:gd name="connsiteY0" fmla="*/ 0 h 1014663"/>
              <a:gd name="connsiteX1" fmla="*/ 830179 w 5149516"/>
              <a:gd name="connsiteY1" fmla="*/ 0 h 1014663"/>
              <a:gd name="connsiteX2" fmla="*/ 830179 w 5149516"/>
              <a:gd name="connsiteY2" fmla="*/ 216569 h 1014663"/>
              <a:gd name="connsiteX3" fmla="*/ 5149516 w 5149516"/>
              <a:gd name="connsiteY3" fmla="*/ 228600 h 1014663"/>
              <a:gd name="connsiteX4" fmla="*/ 5149516 w 5149516"/>
              <a:gd name="connsiteY4" fmla="*/ 649706 h 1014663"/>
              <a:gd name="connsiteX5" fmla="*/ 830179 w 5149516"/>
              <a:gd name="connsiteY5" fmla="*/ 649706 h 1014663"/>
              <a:gd name="connsiteX6" fmla="*/ 842211 w 5149516"/>
              <a:gd name="connsiteY6" fmla="*/ 878306 h 1014663"/>
              <a:gd name="connsiteX7" fmla="*/ 216569 w 5149516"/>
              <a:gd name="connsiteY7" fmla="*/ 878306 h 1014663"/>
              <a:gd name="connsiteX8" fmla="*/ 108284 w 5149516"/>
              <a:gd name="connsiteY8" fmla="*/ 866274 h 1014663"/>
              <a:gd name="connsiteX9" fmla="*/ 120316 w 5149516"/>
              <a:gd name="connsiteY9" fmla="*/ 0 h 1014663"/>
              <a:gd name="connsiteX0" fmla="*/ 120316 w 5149516"/>
              <a:gd name="connsiteY0" fmla="*/ 0 h 878306"/>
              <a:gd name="connsiteX1" fmla="*/ 830179 w 5149516"/>
              <a:gd name="connsiteY1" fmla="*/ 0 h 878306"/>
              <a:gd name="connsiteX2" fmla="*/ 830179 w 5149516"/>
              <a:gd name="connsiteY2" fmla="*/ 216569 h 878306"/>
              <a:gd name="connsiteX3" fmla="*/ 5149516 w 5149516"/>
              <a:gd name="connsiteY3" fmla="*/ 228600 h 878306"/>
              <a:gd name="connsiteX4" fmla="*/ 5149516 w 5149516"/>
              <a:gd name="connsiteY4" fmla="*/ 649706 h 878306"/>
              <a:gd name="connsiteX5" fmla="*/ 830179 w 5149516"/>
              <a:gd name="connsiteY5" fmla="*/ 649706 h 878306"/>
              <a:gd name="connsiteX6" fmla="*/ 842211 w 5149516"/>
              <a:gd name="connsiteY6" fmla="*/ 878306 h 878306"/>
              <a:gd name="connsiteX7" fmla="*/ 108284 w 5149516"/>
              <a:gd name="connsiteY7" fmla="*/ 866274 h 878306"/>
              <a:gd name="connsiteX8" fmla="*/ 120316 w 5149516"/>
              <a:gd name="connsiteY8" fmla="*/ 0 h 878306"/>
              <a:gd name="connsiteX0" fmla="*/ 12032 w 5041232"/>
              <a:gd name="connsiteY0" fmla="*/ 0 h 878306"/>
              <a:gd name="connsiteX1" fmla="*/ 721895 w 5041232"/>
              <a:gd name="connsiteY1" fmla="*/ 0 h 878306"/>
              <a:gd name="connsiteX2" fmla="*/ 721895 w 5041232"/>
              <a:gd name="connsiteY2" fmla="*/ 216569 h 878306"/>
              <a:gd name="connsiteX3" fmla="*/ 5041232 w 5041232"/>
              <a:gd name="connsiteY3" fmla="*/ 228600 h 878306"/>
              <a:gd name="connsiteX4" fmla="*/ 5041232 w 5041232"/>
              <a:gd name="connsiteY4" fmla="*/ 649706 h 878306"/>
              <a:gd name="connsiteX5" fmla="*/ 721895 w 5041232"/>
              <a:gd name="connsiteY5" fmla="*/ 649706 h 878306"/>
              <a:gd name="connsiteX6" fmla="*/ 733927 w 5041232"/>
              <a:gd name="connsiteY6" fmla="*/ 878306 h 878306"/>
              <a:gd name="connsiteX7" fmla="*/ 0 w 5041232"/>
              <a:gd name="connsiteY7" fmla="*/ 866274 h 878306"/>
              <a:gd name="connsiteX8" fmla="*/ 12032 w 5041232"/>
              <a:gd name="connsiteY8" fmla="*/ 0 h 878306"/>
              <a:gd name="connsiteX0" fmla="*/ 12032 w 5041232"/>
              <a:gd name="connsiteY0" fmla="*/ 0 h 869288"/>
              <a:gd name="connsiteX1" fmla="*/ 721895 w 5041232"/>
              <a:gd name="connsiteY1" fmla="*/ 0 h 869288"/>
              <a:gd name="connsiteX2" fmla="*/ 721895 w 5041232"/>
              <a:gd name="connsiteY2" fmla="*/ 216569 h 869288"/>
              <a:gd name="connsiteX3" fmla="*/ 5041232 w 5041232"/>
              <a:gd name="connsiteY3" fmla="*/ 228600 h 869288"/>
              <a:gd name="connsiteX4" fmla="*/ 5041232 w 5041232"/>
              <a:gd name="connsiteY4" fmla="*/ 649706 h 869288"/>
              <a:gd name="connsiteX5" fmla="*/ 721895 w 5041232"/>
              <a:gd name="connsiteY5" fmla="*/ 649706 h 869288"/>
              <a:gd name="connsiteX6" fmla="*/ 680516 w 5041232"/>
              <a:gd name="connsiteY6" fmla="*/ 869288 h 869288"/>
              <a:gd name="connsiteX7" fmla="*/ 0 w 5041232"/>
              <a:gd name="connsiteY7" fmla="*/ 866274 h 869288"/>
              <a:gd name="connsiteX8" fmla="*/ 12032 w 5041232"/>
              <a:gd name="connsiteY8" fmla="*/ 0 h 869288"/>
              <a:gd name="connsiteX0" fmla="*/ 12032 w 5041232"/>
              <a:gd name="connsiteY0" fmla="*/ 0 h 866274"/>
              <a:gd name="connsiteX1" fmla="*/ 721895 w 5041232"/>
              <a:gd name="connsiteY1" fmla="*/ 0 h 866274"/>
              <a:gd name="connsiteX2" fmla="*/ 721895 w 5041232"/>
              <a:gd name="connsiteY2" fmla="*/ 216569 h 866274"/>
              <a:gd name="connsiteX3" fmla="*/ 5041232 w 5041232"/>
              <a:gd name="connsiteY3" fmla="*/ 228600 h 866274"/>
              <a:gd name="connsiteX4" fmla="*/ 5041232 w 5041232"/>
              <a:gd name="connsiteY4" fmla="*/ 649706 h 866274"/>
              <a:gd name="connsiteX5" fmla="*/ 721895 w 5041232"/>
              <a:gd name="connsiteY5" fmla="*/ 649706 h 866274"/>
              <a:gd name="connsiteX6" fmla="*/ 0 w 5041232"/>
              <a:gd name="connsiteY6" fmla="*/ 866274 h 866274"/>
              <a:gd name="connsiteX7" fmla="*/ 12032 w 5041232"/>
              <a:gd name="connsiteY7" fmla="*/ 0 h 866274"/>
              <a:gd name="connsiteX0" fmla="*/ 12032 w 5041232"/>
              <a:gd name="connsiteY0" fmla="*/ 0 h 866274"/>
              <a:gd name="connsiteX1" fmla="*/ 721895 w 5041232"/>
              <a:gd name="connsiteY1" fmla="*/ 0 h 866274"/>
              <a:gd name="connsiteX2" fmla="*/ 721895 w 5041232"/>
              <a:gd name="connsiteY2" fmla="*/ 216569 h 866274"/>
              <a:gd name="connsiteX3" fmla="*/ 5041232 w 5041232"/>
              <a:gd name="connsiteY3" fmla="*/ 228600 h 866274"/>
              <a:gd name="connsiteX4" fmla="*/ 5041232 w 5041232"/>
              <a:gd name="connsiteY4" fmla="*/ 649706 h 866274"/>
              <a:gd name="connsiteX5" fmla="*/ 721895 w 5041232"/>
              <a:gd name="connsiteY5" fmla="*/ 649706 h 866274"/>
              <a:gd name="connsiteX6" fmla="*/ 433137 w 5041232"/>
              <a:gd name="connsiteY6" fmla="*/ 745958 h 866274"/>
              <a:gd name="connsiteX7" fmla="*/ 0 w 5041232"/>
              <a:gd name="connsiteY7" fmla="*/ 866274 h 866274"/>
              <a:gd name="connsiteX8" fmla="*/ 12032 w 5041232"/>
              <a:gd name="connsiteY8" fmla="*/ 0 h 866274"/>
              <a:gd name="connsiteX0" fmla="*/ 12032 w 5041232"/>
              <a:gd name="connsiteY0" fmla="*/ 0 h 869288"/>
              <a:gd name="connsiteX1" fmla="*/ 721895 w 5041232"/>
              <a:gd name="connsiteY1" fmla="*/ 0 h 869288"/>
              <a:gd name="connsiteX2" fmla="*/ 721895 w 5041232"/>
              <a:gd name="connsiteY2" fmla="*/ 216569 h 869288"/>
              <a:gd name="connsiteX3" fmla="*/ 5041232 w 5041232"/>
              <a:gd name="connsiteY3" fmla="*/ 228600 h 869288"/>
              <a:gd name="connsiteX4" fmla="*/ 5041232 w 5041232"/>
              <a:gd name="connsiteY4" fmla="*/ 649706 h 869288"/>
              <a:gd name="connsiteX5" fmla="*/ 721895 w 5041232"/>
              <a:gd name="connsiteY5" fmla="*/ 649706 h 869288"/>
              <a:gd name="connsiteX6" fmla="*/ 751954 w 5041232"/>
              <a:gd name="connsiteY6" fmla="*/ 869288 h 869288"/>
              <a:gd name="connsiteX7" fmla="*/ 0 w 5041232"/>
              <a:gd name="connsiteY7" fmla="*/ 866274 h 869288"/>
              <a:gd name="connsiteX8" fmla="*/ 12032 w 5041232"/>
              <a:gd name="connsiteY8" fmla="*/ 0 h 869288"/>
              <a:gd name="connsiteX0" fmla="*/ 12032 w 5041232"/>
              <a:gd name="connsiteY0" fmla="*/ 0 h 869288"/>
              <a:gd name="connsiteX1" fmla="*/ 721895 w 5041232"/>
              <a:gd name="connsiteY1" fmla="*/ 0 h 869288"/>
              <a:gd name="connsiteX2" fmla="*/ 721895 w 5041232"/>
              <a:gd name="connsiteY2" fmla="*/ 216569 h 869288"/>
              <a:gd name="connsiteX3" fmla="*/ 5041232 w 5041232"/>
              <a:gd name="connsiteY3" fmla="*/ 228600 h 869288"/>
              <a:gd name="connsiteX4" fmla="*/ 5041232 w 5041232"/>
              <a:gd name="connsiteY4" fmla="*/ 649706 h 869288"/>
              <a:gd name="connsiteX5" fmla="*/ 721895 w 5041232"/>
              <a:gd name="connsiteY5" fmla="*/ 649706 h 869288"/>
              <a:gd name="connsiteX6" fmla="*/ 751954 w 5041232"/>
              <a:gd name="connsiteY6" fmla="*/ 869288 h 869288"/>
              <a:gd name="connsiteX7" fmla="*/ 0 w 5041232"/>
              <a:gd name="connsiteY7" fmla="*/ 866274 h 869288"/>
              <a:gd name="connsiteX8" fmla="*/ 12032 w 5041232"/>
              <a:gd name="connsiteY8" fmla="*/ 0 h 869288"/>
              <a:gd name="connsiteX0" fmla="*/ 12032 w 5041232"/>
              <a:gd name="connsiteY0" fmla="*/ 0 h 869288"/>
              <a:gd name="connsiteX1" fmla="*/ 721895 w 5041232"/>
              <a:gd name="connsiteY1" fmla="*/ 0 h 869288"/>
              <a:gd name="connsiteX2" fmla="*/ 721895 w 5041232"/>
              <a:gd name="connsiteY2" fmla="*/ 216569 h 869288"/>
              <a:gd name="connsiteX3" fmla="*/ 5041232 w 5041232"/>
              <a:gd name="connsiteY3" fmla="*/ 228600 h 869288"/>
              <a:gd name="connsiteX4" fmla="*/ 5041232 w 5041232"/>
              <a:gd name="connsiteY4" fmla="*/ 649706 h 869288"/>
              <a:gd name="connsiteX5" fmla="*/ 721895 w 5041232"/>
              <a:gd name="connsiteY5" fmla="*/ 649706 h 869288"/>
              <a:gd name="connsiteX6" fmla="*/ 680516 w 5041232"/>
              <a:gd name="connsiteY6" fmla="*/ 869288 h 869288"/>
              <a:gd name="connsiteX7" fmla="*/ 0 w 5041232"/>
              <a:gd name="connsiteY7" fmla="*/ 866274 h 869288"/>
              <a:gd name="connsiteX8" fmla="*/ 12032 w 5041232"/>
              <a:gd name="connsiteY8" fmla="*/ 0 h 869288"/>
              <a:gd name="connsiteX0" fmla="*/ 12032 w 5041232"/>
              <a:gd name="connsiteY0" fmla="*/ 0 h 869288"/>
              <a:gd name="connsiteX1" fmla="*/ 721895 w 5041232"/>
              <a:gd name="connsiteY1" fmla="*/ 0 h 869288"/>
              <a:gd name="connsiteX2" fmla="*/ 721895 w 5041232"/>
              <a:gd name="connsiteY2" fmla="*/ 216569 h 869288"/>
              <a:gd name="connsiteX3" fmla="*/ 5041232 w 5041232"/>
              <a:gd name="connsiteY3" fmla="*/ 228600 h 869288"/>
              <a:gd name="connsiteX4" fmla="*/ 5041232 w 5041232"/>
              <a:gd name="connsiteY4" fmla="*/ 649706 h 869288"/>
              <a:gd name="connsiteX5" fmla="*/ 721895 w 5041232"/>
              <a:gd name="connsiteY5" fmla="*/ 649706 h 869288"/>
              <a:gd name="connsiteX6" fmla="*/ 751954 w 5041232"/>
              <a:gd name="connsiteY6" fmla="*/ 869288 h 869288"/>
              <a:gd name="connsiteX7" fmla="*/ 0 w 5041232"/>
              <a:gd name="connsiteY7" fmla="*/ 866274 h 869288"/>
              <a:gd name="connsiteX8" fmla="*/ 12032 w 5041232"/>
              <a:gd name="connsiteY8" fmla="*/ 0 h 869288"/>
              <a:gd name="connsiteX0" fmla="*/ 12032 w 5041232"/>
              <a:gd name="connsiteY0" fmla="*/ 0 h 869288"/>
              <a:gd name="connsiteX1" fmla="*/ 721895 w 5041232"/>
              <a:gd name="connsiteY1" fmla="*/ 0 h 869288"/>
              <a:gd name="connsiteX2" fmla="*/ 721895 w 5041232"/>
              <a:gd name="connsiteY2" fmla="*/ 216569 h 869288"/>
              <a:gd name="connsiteX3" fmla="*/ 5041232 w 5041232"/>
              <a:gd name="connsiteY3" fmla="*/ 228600 h 869288"/>
              <a:gd name="connsiteX4" fmla="*/ 5041232 w 5041232"/>
              <a:gd name="connsiteY4" fmla="*/ 649706 h 869288"/>
              <a:gd name="connsiteX5" fmla="*/ 751954 w 5041232"/>
              <a:gd name="connsiteY5" fmla="*/ 654974 h 869288"/>
              <a:gd name="connsiteX6" fmla="*/ 751954 w 5041232"/>
              <a:gd name="connsiteY6" fmla="*/ 869288 h 869288"/>
              <a:gd name="connsiteX7" fmla="*/ 0 w 5041232"/>
              <a:gd name="connsiteY7" fmla="*/ 866274 h 869288"/>
              <a:gd name="connsiteX8" fmla="*/ 12032 w 5041232"/>
              <a:gd name="connsiteY8" fmla="*/ 0 h 869288"/>
              <a:gd name="connsiteX0" fmla="*/ 12032 w 5041232"/>
              <a:gd name="connsiteY0" fmla="*/ 0 h 869288"/>
              <a:gd name="connsiteX1" fmla="*/ 721895 w 5041232"/>
              <a:gd name="connsiteY1" fmla="*/ 0 h 869288"/>
              <a:gd name="connsiteX2" fmla="*/ 721895 w 5041232"/>
              <a:gd name="connsiteY2" fmla="*/ 216569 h 869288"/>
              <a:gd name="connsiteX3" fmla="*/ 5041232 w 5041232"/>
              <a:gd name="connsiteY3" fmla="*/ 228600 h 869288"/>
              <a:gd name="connsiteX4" fmla="*/ 5041232 w 5041232"/>
              <a:gd name="connsiteY4" fmla="*/ 649706 h 869288"/>
              <a:gd name="connsiteX5" fmla="*/ 751954 w 5041232"/>
              <a:gd name="connsiteY5" fmla="*/ 654974 h 869288"/>
              <a:gd name="connsiteX6" fmla="*/ 751954 w 5041232"/>
              <a:gd name="connsiteY6" fmla="*/ 869288 h 869288"/>
              <a:gd name="connsiteX7" fmla="*/ 0 w 5041232"/>
              <a:gd name="connsiteY7" fmla="*/ 866274 h 869288"/>
              <a:gd name="connsiteX8" fmla="*/ 12032 w 5041232"/>
              <a:gd name="connsiteY8" fmla="*/ 0 h 869288"/>
              <a:gd name="connsiteX0" fmla="*/ 12032 w 5041232"/>
              <a:gd name="connsiteY0" fmla="*/ 0 h 869288"/>
              <a:gd name="connsiteX1" fmla="*/ 721895 w 5041232"/>
              <a:gd name="connsiteY1" fmla="*/ 0 h 869288"/>
              <a:gd name="connsiteX2" fmla="*/ 721895 w 5041232"/>
              <a:gd name="connsiteY2" fmla="*/ 216569 h 869288"/>
              <a:gd name="connsiteX3" fmla="*/ 5041232 w 5041232"/>
              <a:gd name="connsiteY3" fmla="*/ 228600 h 869288"/>
              <a:gd name="connsiteX4" fmla="*/ 5041232 w 5041232"/>
              <a:gd name="connsiteY4" fmla="*/ 649706 h 869288"/>
              <a:gd name="connsiteX5" fmla="*/ 751954 w 5041232"/>
              <a:gd name="connsiteY5" fmla="*/ 654974 h 869288"/>
              <a:gd name="connsiteX6" fmla="*/ 751954 w 5041232"/>
              <a:gd name="connsiteY6" fmla="*/ 869288 h 869288"/>
              <a:gd name="connsiteX7" fmla="*/ 0 w 5041232"/>
              <a:gd name="connsiteY7" fmla="*/ 866274 h 869288"/>
              <a:gd name="connsiteX8" fmla="*/ 12032 w 5041232"/>
              <a:gd name="connsiteY8" fmla="*/ 0 h 869288"/>
              <a:gd name="connsiteX0" fmla="*/ 12032 w 5041232"/>
              <a:gd name="connsiteY0" fmla="*/ 0 h 869288"/>
              <a:gd name="connsiteX1" fmla="*/ 721895 w 5041232"/>
              <a:gd name="connsiteY1" fmla="*/ 0 h 869288"/>
              <a:gd name="connsiteX2" fmla="*/ 721895 w 5041232"/>
              <a:gd name="connsiteY2" fmla="*/ 216569 h 869288"/>
              <a:gd name="connsiteX3" fmla="*/ 5041232 w 5041232"/>
              <a:gd name="connsiteY3" fmla="*/ 228600 h 869288"/>
              <a:gd name="connsiteX4" fmla="*/ 5041232 w 5041232"/>
              <a:gd name="connsiteY4" fmla="*/ 649706 h 869288"/>
              <a:gd name="connsiteX5" fmla="*/ 751954 w 5041232"/>
              <a:gd name="connsiteY5" fmla="*/ 654974 h 869288"/>
              <a:gd name="connsiteX6" fmla="*/ 751954 w 5041232"/>
              <a:gd name="connsiteY6" fmla="*/ 869288 h 869288"/>
              <a:gd name="connsiteX7" fmla="*/ 0 w 5041232"/>
              <a:gd name="connsiteY7" fmla="*/ 866274 h 869288"/>
              <a:gd name="connsiteX8" fmla="*/ 12032 w 5041232"/>
              <a:gd name="connsiteY8" fmla="*/ 0 h 869288"/>
              <a:gd name="connsiteX0" fmla="*/ 12032 w 5041232"/>
              <a:gd name="connsiteY0" fmla="*/ 0 h 869288"/>
              <a:gd name="connsiteX1" fmla="*/ 721895 w 5041232"/>
              <a:gd name="connsiteY1" fmla="*/ 0 h 869288"/>
              <a:gd name="connsiteX2" fmla="*/ 751954 w 5041232"/>
              <a:gd name="connsiteY2" fmla="*/ 226346 h 869288"/>
              <a:gd name="connsiteX3" fmla="*/ 5041232 w 5041232"/>
              <a:gd name="connsiteY3" fmla="*/ 228600 h 869288"/>
              <a:gd name="connsiteX4" fmla="*/ 5041232 w 5041232"/>
              <a:gd name="connsiteY4" fmla="*/ 649706 h 869288"/>
              <a:gd name="connsiteX5" fmla="*/ 751954 w 5041232"/>
              <a:gd name="connsiteY5" fmla="*/ 654974 h 869288"/>
              <a:gd name="connsiteX6" fmla="*/ 751954 w 5041232"/>
              <a:gd name="connsiteY6" fmla="*/ 869288 h 869288"/>
              <a:gd name="connsiteX7" fmla="*/ 0 w 5041232"/>
              <a:gd name="connsiteY7" fmla="*/ 866274 h 869288"/>
              <a:gd name="connsiteX8" fmla="*/ 12032 w 5041232"/>
              <a:gd name="connsiteY8" fmla="*/ 0 h 869288"/>
              <a:gd name="connsiteX0" fmla="*/ 12032 w 5041232"/>
              <a:gd name="connsiteY0" fmla="*/ 0 h 869288"/>
              <a:gd name="connsiteX1" fmla="*/ 751954 w 5041232"/>
              <a:gd name="connsiteY1" fmla="*/ 12032 h 869288"/>
              <a:gd name="connsiteX2" fmla="*/ 751954 w 5041232"/>
              <a:gd name="connsiteY2" fmla="*/ 226346 h 869288"/>
              <a:gd name="connsiteX3" fmla="*/ 5041232 w 5041232"/>
              <a:gd name="connsiteY3" fmla="*/ 228600 h 869288"/>
              <a:gd name="connsiteX4" fmla="*/ 5041232 w 5041232"/>
              <a:gd name="connsiteY4" fmla="*/ 649706 h 869288"/>
              <a:gd name="connsiteX5" fmla="*/ 751954 w 5041232"/>
              <a:gd name="connsiteY5" fmla="*/ 654974 h 869288"/>
              <a:gd name="connsiteX6" fmla="*/ 751954 w 5041232"/>
              <a:gd name="connsiteY6" fmla="*/ 869288 h 869288"/>
              <a:gd name="connsiteX7" fmla="*/ 0 w 5041232"/>
              <a:gd name="connsiteY7" fmla="*/ 866274 h 869288"/>
              <a:gd name="connsiteX8" fmla="*/ 12032 w 5041232"/>
              <a:gd name="connsiteY8" fmla="*/ 0 h 869288"/>
              <a:gd name="connsiteX0" fmla="*/ 12032 w 5752614"/>
              <a:gd name="connsiteY0" fmla="*/ 0 h 869288"/>
              <a:gd name="connsiteX1" fmla="*/ 751954 w 5752614"/>
              <a:gd name="connsiteY1" fmla="*/ 12032 h 869288"/>
              <a:gd name="connsiteX2" fmla="*/ 751954 w 5752614"/>
              <a:gd name="connsiteY2" fmla="*/ 226346 h 869288"/>
              <a:gd name="connsiteX3" fmla="*/ 5752614 w 5752614"/>
              <a:gd name="connsiteY3" fmla="*/ 226346 h 869288"/>
              <a:gd name="connsiteX4" fmla="*/ 5041232 w 5752614"/>
              <a:gd name="connsiteY4" fmla="*/ 649706 h 869288"/>
              <a:gd name="connsiteX5" fmla="*/ 751954 w 5752614"/>
              <a:gd name="connsiteY5" fmla="*/ 654974 h 869288"/>
              <a:gd name="connsiteX6" fmla="*/ 751954 w 5752614"/>
              <a:gd name="connsiteY6" fmla="*/ 869288 h 869288"/>
              <a:gd name="connsiteX7" fmla="*/ 0 w 5752614"/>
              <a:gd name="connsiteY7" fmla="*/ 866274 h 869288"/>
              <a:gd name="connsiteX8" fmla="*/ 12032 w 5752614"/>
              <a:gd name="connsiteY8" fmla="*/ 0 h 869288"/>
              <a:gd name="connsiteX0" fmla="*/ 12032 w 5752614"/>
              <a:gd name="connsiteY0" fmla="*/ 0 h 869288"/>
              <a:gd name="connsiteX1" fmla="*/ 751954 w 5752614"/>
              <a:gd name="connsiteY1" fmla="*/ 12032 h 869288"/>
              <a:gd name="connsiteX2" fmla="*/ 751954 w 5752614"/>
              <a:gd name="connsiteY2" fmla="*/ 226346 h 869288"/>
              <a:gd name="connsiteX3" fmla="*/ 5752614 w 5752614"/>
              <a:gd name="connsiteY3" fmla="*/ 226346 h 869288"/>
              <a:gd name="connsiteX4" fmla="*/ 5752614 w 5752614"/>
              <a:gd name="connsiteY4" fmla="*/ 654974 h 869288"/>
              <a:gd name="connsiteX5" fmla="*/ 751954 w 5752614"/>
              <a:gd name="connsiteY5" fmla="*/ 654974 h 869288"/>
              <a:gd name="connsiteX6" fmla="*/ 751954 w 5752614"/>
              <a:gd name="connsiteY6" fmla="*/ 869288 h 869288"/>
              <a:gd name="connsiteX7" fmla="*/ 0 w 5752614"/>
              <a:gd name="connsiteY7" fmla="*/ 866274 h 869288"/>
              <a:gd name="connsiteX8" fmla="*/ 12032 w 5752614"/>
              <a:gd name="connsiteY8" fmla="*/ 0 h 869288"/>
              <a:gd name="connsiteX0" fmla="*/ 12032 w 5752614"/>
              <a:gd name="connsiteY0" fmla="*/ 0 h 869288"/>
              <a:gd name="connsiteX1" fmla="*/ 751954 w 5752614"/>
              <a:gd name="connsiteY1" fmla="*/ 12032 h 869288"/>
              <a:gd name="connsiteX2" fmla="*/ 751954 w 5752614"/>
              <a:gd name="connsiteY2" fmla="*/ 226346 h 869288"/>
              <a:gd name="connsiteX3" fmla="*/ 5752614 w 5752614"/>
              <a:gd name="connsiteY3" fmla="*/ 226346 h 869288"/>
              <a:gd name="connsiteX4" fmla="*/ 5752614 w 5752614"/>
              <a:gd name="connsiteY4" fmla="*/ 654974 h 869288"/>
              <a:gd name="connsiteX5" fmla="*/ 3847599 w 5752614"/>
              <a:gd name="connsiteY5" fmla="*/ 659732 h 869288"/>
              <a:gd name="connsiteX6" fmla="*/ 751954 w 5752614"/>
              <a:gd name="connsiteY6" fmla="*/ 654974 h 869288"/>
              <a:gd name="connsiteX7" fmla="*/ 751954 w 5752614"/>
              <a:gd name="connsiteY7" fmla="*/ 869288 h 869288"/>
              <a:gd name="connsiteX8" fmla="*/ 0 w 5752614"/>
              <a:gd name="connsiteY8" fmla="*/ 866274 h 869288"/>
              <a:gd name="connsiteX9" fmla="*/ 12032 w 5752614"/>
              <a:gd name="connsiteY9" fmla="*/ 0 h 869288"/>
              <a:gd name="connsiteX0" fmla="*/ 12032 w 5752614"/>
              <a:gd name="connsiteY0" fmla="*/ 0 h 869288"/>
              <a:gd name="connsiteX1" fmla="*/ 751954 w 5752614"/>
              <a:gd name="connsiteY1" fmla="*/ 12032 h 869288"/>
              <a:gd name="connsiteX2" fmla="*/ 751954 w 5752614"/>
              <a:gd name="connsiteY2" fmla="*/ 226346 h 869288"/>
              <a:gd name="connsiteX3" fmla="*/ 5752614 w 5752614"/>
              <a:gd name="connsiteY3" fmla="*/ 226346 h 869288"/>
              <a:gd name="connsiteX4" fmla="*/ 5752614 w 5752614"/>
              <a:gd name="connsiteY4" fmla="*/ 654974 h 869288"/>
              <a:gd name="connsiteX5" fmla="*/ 3999999 w 5752614"/>
              <a:gd name="connsiteY5" fmla="*/ 664495 h 869288"/>
              <a:gd name="connsiteX6" fmla="*/ 3847599 w 5752614"/>
              <a:gd name="connsiteY6" fmla="*/ 659732 h 869288"/>
              <a:gd name="connsiteX7" fmla="*/ 751954 w 5752614"/>
              <a:gd name="connsiteY7" fmla="*/ 654974 h 869288"/>
              <a:gd name="connsiteX8" fmla="*/ 751954 w 5752614"/>
              <a:gd name="connsiteY8" fmla="*/ 869288 h 869288"/>
              <a:gd name="connsiteX9" fmla="*/ 0 w 5752614"/>
              <a:gd name="connsiteY9" fmla="*/ 866274 h 869288"/>
              <a:gd name="connsiteX10" fmla="*/ 12032 w 5752614"/>
              <a:gd name="connsiteY10" fmla="*/ 0 h 869288"/>
              <a:gd name="connsiteX0" fmla="*/ 12032 w 5752614"/>
              <a:gd name="connsiteY0" fmla="*/ 0 h 869288"/>
              <a:gd name="connsiteX1" fmla="*/ 751954 w 5752614"/>
              <a:gd name="connsiteY1" fmla="*/ 12032 h 869288"/>
              <a:gd name="connsiteX2" fmla="*/ 751954 w 5752614"/>
              <a:gd name="connsiteY2" fmla="*/ 226346 h 869288"/>
              <a:gd name="connsiteX3" fmla="*/ 5752614 w 5752614"/>
              <a:gd name="connsiteY3" fmla="*/ 226346 h 869288"/>
              <a:gd name="connsiteX4" fmla="*/ 5752614 w 5752614"/>
              <a:gd name="connsiteY4" fmla="*/ 654974 h 869288"/>
              <a:gd name="connsiteX5" fmla="*/ 3823788 w 5752614"/>
              <a:gd name="connsiteY5" fmla="*/ 869288 h 869288"/>
              <a:gd name="connsiteX6" fmla="*/ 3847599 w 5752614"/>
              <a:gd name="connsiteY6" fmla="*/ 659732 h 869288"/>
              <a:gd name="connsiteX7" fmla="*/ 751954 w 5752614"/>
              <a:gd name="connsiteY7" fmla="*/ 654974 h 869288"/>
              <a:gd name="connsiteX8" fmla="*/ 751954 w 5752614"/>
              <a:gd name="connsiteY8" fmla="*/ 869288 h 869288"/>
              <a:gd name="connsiteX9" fmla="*/ 0 w 5752614"/>
              <a:gd name="connsiteY9" fmla="*/ 866274 h 869288"/>
              <a:gd name="connsiteX10" fmla="*/ 12032 w 5752614"/>
              <a:gd name="connsiteY10" fmla="*/ 0 h 869288"/>
              <a:gd name="connsiteX0" fmla="*/ 12032 w 5752614"/>
              <a:gd name="connsiteY0" fmla="*/ 0 h 869288"/>
              <a:gd name="connsiteX1" fmla="*/ 751954 w 5752614"/>
              <a:gd name="connsiteY1" fmla="*/ 12032 h 869288"/>
              <a:gd name="connsiteX2" fmla="*/ 751954 w 5752614"/>
              <a:gd name="connsiteY2" fmla="*/ 226346 h 869288"/>
              <a:gd name="connsiteX3" fmla="*/ 5752614 w 5752614"/>
              <a:gd name="connsiteY3" fmla="*/ 226346 h 869288"/>
              <a:gd name="connsiteX4" fmla="*/ 5752614 w 5752614"/>
              <a:gd name="connsiteY4" fmla="*/ 654974 h 869288"/>
              <a:gd name="connsiteX5" fmla="*/ 3823788 w 5752614"/>
              <a:gd name="connsiteY5" fmla="*/ 869288 h 869288"/>
              <a:gd name="connsiteX6" fmla="*/ 3823788 w 5752614"/>
              <a:gd name="connsiteY6" fmla="*/ 654974 h 869288"/>
              <a:gd name="connsiteX7" fmla="*/ 751954 w 5752614"/>
              <a:gd name="connsiteY7" fmla="*/ 654974 h 869288"/>
              <a:gd name="connsiteX8" fmla="*/ 751954 w 5752614"/>
              <a:gd name="connsiteY8" fmla="*/ 869288 h 869288"/>
              <a:gd name="connsiteX9" fmla="*/ 0 w 5752614"/>
              <a:gd name="connsiteY9" fmla="*/ 866274 h 869288"/>
              <a:gd name="connsiteX10" fmla="*/ 12032 w 5752614"/>
              <a:gd name="connsiteY10" fmla="*/ 0 h 869288"/>
              <a:gd name="connsiteX0" fmla="*/ 12032 w 5752614"/>
              <a:gd name="connsiteY0" fmla="*/ 0 h 869288"/>
              <a:gd name="connsiteX1" fmla="*/ 751954 w 5752614"/>
              <a:gd name="connsiteY1" fmla="*/ 12032 h 869288"/>
              <a:gd name="connsiteX2" fmla="*/ 751954 w 5752614"/>
              <a:gd name="connsiteY2" fmla="*/ 226346 h 869288"/>
              <a:gd name="connsiteX3" fmla="*/ 5752614 w 5752614"/>
              <a:gd name="connsiteY3" fmla="*/ 226346 h 869288"/>
              <a:gd name="connsiteX4" fmla="*/ 5752614 w 5752614"/>
              <a:gd name="connsiteY4" fmla="*/ 654974 h 869288"/>
              <a:gd name="connsiteX5" fmla="*/ 5119187 w 5752614"/>
              <a:gd name="connsiteY5" fmla="*/ 726407 h 869288"/>
              <a:gd name="connsiteX6" fmla="*/ 3823788 w 5752614"/>
              <a:gd name="connsiteY6" fmla="*/ 869288 h 869288"/>
              <a:gd name="connsiteX7" fmla="*/ 3823788 w 5752614"/>
              <a:gd name="connsiteY7" fmla="*/ 654974 h 869288"/>
              <a:gd name="connsiteX8" fmla="*/ 751954 w 5752614"/>
              <a:gd name="connsiteY8" fmla="*/ 654974 h 869288"/>
              <a:gd name="connsiteX9" fmla="*/ 751954 w 5752614"/>
              <a:gd name="connsiteY9" fmla="*/ 869288 h 869288"/>
              <a:gd name="connsiteX10" fmla="*/ 0 w 5752614"/>
              <a:gd name="connsiteY10" fmla="*/ 866274 h 869288"/>
              <a:gd name="connsiteX11" fmla="*/ 12032 w 5752614"/>
              <a:gd name="connsiteY11" fmla="*/ 0 h 869288"/>
              <a:gd name="connsiteX0" fmla="*/ 12032 w 5752614"/>
              <a:gd name="connsiteY0" fmla="*/ 0 h 869288"/>
              <a:gd name="connsiteX1" fmla="*/ 751954 w 5752614"/>
              <a:gd name="connsiteY1" fmla="*/ 12032 h 869288"/>
              <a:gd name="connsiteX2" fmla="*/ 751954 w 5752614"/>
              <a:gd name="connsiteY2" fmla="*/ 226346 h 869288"/>
              <a:gd name="connsiteX3" fmla="*/ 5752614 w 5752614"/>
              <a:gd name="connsiteY3" fmla="*/ 226346 h 869288"/>
              <a:gd name="connsiteX4" fmla="*/ 5752614 w 5752614"/>
              <a:gd name="connsiteY4" fmla="*/ 654974 h 869288"/>
              <a:gd name="connsiteX5" fmla="*/ 5109672 w 5752614"/>
              <a:gd name="connsiteY5" fmla="*/ 654974 h 869288"/>
              <a:gd name="connsiteX6" fmla="*/ 3823788 w 5752614"/>
              <a:gd name="connsiteY6" fmla="*/ 869288 h 869288"/>
              <a:gd name="connsiteX7" fmla="*/ 3823788 w 5752614"/>
              <a:gd name="connsiteY7" fmla="*/ 654974 h 869288"/>
              <a:gd name="connsiteX8" fmla="*/ 751954 w 5752614"/>
              <a:gd name="connsiteY8" fmla="*/ 654974 h 869288"/>
              <a:gd name="connsiteX9" fmla="*/ 751954 w 5752614"/>
              <a:gd name="connsiteY9" fmla="*/ 869288 h 869288"/>
              <a:gd name="connsiteX10" fmla="*/ 0 w 5752614"/>
              <a:gd name="connsiteY10" fmla="*/ 866274 h 869288"/>
              <a:gd name="connsiteX11" fmla="*/ 12032 w 5752614"/>
              <a:gd name="connsiteY11" fmla="*/ 0 h 869288"/>
              <a:gd name="connsiteX0" fmla="*/ 12032 w 5752614"/>
              <a:gd name="connsiteY0" fmla="*/ 0 h 869288"/>
              <a:gd name="connsiteX1" fmla="*/ 751954 w 5752614"/>
              <a:gd name="connsiteY1" fmla="*/ 12032 h 869288"/>
              <a:gd name="connsiteX2" fmla="*/ 751954 w 5752614"/>
              <a:gd name="connsiteY2" fmla="*/ 226346 h 869288"/>
              <a:gd name="connsiteX3" fmla="*/ 5752614 w 5752614"/>
              <a:gd name="connsiteY3" fmla="*/ 226346 h 869288"/>
              <a:gd name="connsiteX4" fmla="*/ 5752614 w 5752614"/>
              <a:gd name="connsiteY4" fmla="*/ 654974 h 869288"/>
              <a:gd name="connsiteX5" fmla="*/ 5109672 w 5752614"/>
              <a:gd name="connsiteY5" fmla="*/ 654974 h 869288"/>
              <a:gd name="connsiteX6" fmla="*/ 3823788 w 5752614"/>
              <a:gd name="connsiteY6" fmla="*/ 869288 h 869288"/>
              <a:gd name="connsiteX7" fmla="*/ 4681037 w 5752614"/>
              <a:gd name="connsiteY7" fmla="*/ 726407 h 869288"/>
              <a:gd name="connsiteX8" fmla="*/ 3823788 w 5752614"/>
              <a:gd name="connsiteY8" fmla="*/ 654974 h 869288"/>
              <a:gd name="connsiteX9" fmla="*/ 751954 w 5752614"/>
              <a:gd name="connsiteY9" fmla="*/ 654974 h 869288"/>
              <a:gd name="connsiteX10" fmla="*/ 751954 w 5752614"/>
              <a:gd name="connsiteY10" fmla="*/ 869288 h 869288"/>
              <a:gd name="connsiteX11" fmla="*/ 0 w 5752614"/>
              <a:gd name="connsiteY11" fmla="*/ 866274 h 869288"/>
              <a:gd name="connsiteX12" fmla="*/ 12032 w 5752614"/>
              <a:gd name="connsiteY12" fmla="*/ 0 h 869288"/>
              <a:gd name="connsiteX0" fmla="*/ 12032 w 5752614"/>
              <a:gd name="connsiteY0" fmla="*/ 0 h 869288"/>
              <a:gd name="connsiteX1" fmla="*/ 751954 w 5752614"/>
              <a:gd name="connsiteY1" fmla="*/ 12032 h 869288"/>
              <a:gd name="connsiteX2" fmla="*/ 751954 w 5752614"/>
              <a:gd name="connsiteY2" fmla="*/ 226346 h 869288"/>
              <a:gd name="connsiteX3" fmla="*/ 5752614 w 5752614"/>
              <a:gd name="connsiteY3" fmla="*/ 226346 h 869288"/>
              <a:gd name="connsiteX4" fmla="*/ 5752614 w 5752614"/>
              <a:gd name="connsiteY4" fmla="*/ 654974 h 869288"/>
              <a:gd name="connsiteX5" fmla="*/ 5109672 w 5752614"/>
              <a:gd name="connsiteY5" fmla="*/ 654974 h 869288"/>
              <a:gd name="connsiteX6" fmla="*/ 3823788 w 5752614"/>
              <a:gd name="connsiteY6" fmla="*/ 869288 h 869288"/>
              <a:gd name="connsiteX7" fmla="*/ 3895226 w 5752614"/>
              <a:gd name="connsiteY7" fmla="*/ 797850 h 869288"/>
              <a:gd name="connsiteX8" fmla="*/ 3823788 w 5752614"/>
              <a:gd name="connsiteY8" fmla="*/ 654974 h 869288"/>
              <a:gd name="connsiteX9" fmla="*/ 751954 w 5752614"/>
              <a:gd name="connsiteY9" fmla="*/ 654974 h 869288"/>
              <a:gd name="connsiteX10" fmla="*/ 751954 w 5752614"/>
              <a:gd name="connsiteY10" fmla="*/ 869288 h 869288"/>
              <a:gd name="connsiteX11" fmla="*/ 0 w 5752614"/>
              <a:gd name="connsiteY11" fmla="*/ 866274 h 869288"/>
              <a:gd name="connsiteX12" fmla="*/ 12032 w 5752614"/>
              <a:gd name="connsiteY12" fmla="*/ 0 h 869288"/>
              <a:gd name="connsiteX0" fmla="*/ 12032 w 5752614"/>
              <a:gd name="connsiteY0" fmla="*/ 0 h 869288"/>
              <a:gd name="connsiteX1" fmla="*/ 751954 w 5752614"/>
              <a:gd name="connsiteY1" fmla="*/ 12032 h 869288"/>
              <a:gd name="connsiteX2" fmla="*/ 751954 w 5752614"/>
              <a:gd name="connsiteY2" fmla="*/ 226346 h 869288"/>
              <a:gd name="connsiteX3" fmla="*/ 5752614 w 5752614"/>
              <a:gd name="connsiteY3" fmla="*/ 226346 h 869288"/>
              <a:gd name="connsiteX4" fmla="*/ 5752614 w 5752614"/>
              <a:gd name="connsiteY4" fmla="*/ 654974 h 869288"/>
              <a:gd name="connsiteX5" fmla="*/ 5109672 w 5752614"/>
              <a:gd name="connsiteY5" fmla="*/ 654974 h 869288"/>
              <a:gd name="connsiteX6" fmla="*/ 5109672 w 5752614"/>
              <a:gd name="connsiteY6" fmla="*/ 869288 h 869288"/>
              <a:gd name="connsiteX7" fmla="*/ 3895226 w 5752614"/>
              <a:gd name="connsiteY7" fmla="*/ 797850 h 869288"/>
              <a:gd name="connsiteX8" fmla="*/ 3823788 w 5752614"/>
              <a:gd name="connsiteY8" fmla="*/ 654974 h 869288"/>
              <a:gd name="connsiteX9" fmla="*/ 751954 w 5752614"/>
              <a:gd name="connsiteY9" fmla="*/ 654974 h 869288"/>
              <a:gd name="connsiteX10" fmla="*/ 751954 w 5752614"/>
              <a:gd name="connsiteY10" fmla="*/ 869288 h 869288"/>
              <a:gd name="connsiteX11" fmla="*/ 0 w 5752614"/>
              <a:gd name="connsiteY11" fmla="*/ 866274 h 869288"/>
              <a:gd name="connsiteX12" fmla="*/ 12032 w 5752614"/>
              <a:gd name="connsiteY12" fmla="*/ 0 h 869288"/>
              <a:gd name="connsiteX0" fmla="*/ 12032 w 7181374"/>
              <a:gd name="connsiteY0" fmla="*/ 0 h 869288"/>
              <a:gd name="connsiteX1" fmla="*/ 751954 w 7181374"/>
              <a:gd name="connsiteY1" fmla="*/ 12032 h 869288"/>
              <a:gd name="connsiteX2" fmla="*/ 751954 w 7181374"/>
              <a:gd name="connsiteY2" fmla="*/ 226346 h 869288"/>
              <a:gd name="connsiteX3" fmla="*/ 7181374 w 7181374"/>
              <a:gd name="connsiteY3" fmla="*/ 226346 h 869288"/>
              <a:gd name="connsiteX4" fmla="*/ 5752614 w 7181374"/>
              <a:gd name="connsiteY4" fmla="*/ 654974 h 869288"/>
              <a:gd name="connsiteX5" fmla="*/ 5109672 w 7181374"/>
              <a:gd name="connsiteY5" fmla="*/ 654974 h 869288"/>
              <a:gd name="connsiteX6" fmla="*/ 5109672 w 7181374"/>
              <a:gd name="connsiteY6" fmla="*/ 869288 h 869288"/>
              <a:gd name="connsiteX7" fmla="*/ 3895226 w 7181374"/>
              <a:gd name="connsiteY7" fmla="*/ 797850 h 869288"/>
              <a:gd name="connsiteX8" fmla="*/ 3823788 w 7181374"/>
              <a:gd name="connsiteY8" fmla="*/ 654974 h 869288"/>
              <a:gd name="connsiteX9" fmla="*/ 751954 w 7181374"/>
              <a:gd name="connsiteY9" fmla="*/ 654974 h 869288"/>
              <a:gd name="connsiteX10" fmla="*/ 751954 w 7181374"/>
              <a:gd name="connsiteY10" fmla="*/ 869288 h 869288"/>
              <a:gd name="connsiteX11" fmla="*/ 0 w 7181374"/>
              <a:gd name="connsiteY11" fmla="*/ 866274 h 869288"/>
              <a:gd name="connsiteX12" fmla="*/ 12032 w 7181374"/>
              <a:gd name="connsiteY12" fmla="*/ 0 h 869288"/>
              <a:gd name="connsiteX0" fmla="*/ 12032 w 7181374"/>
              <a:gd name="connsiteY0" fmla="*/ 0 h 869288"/>
              <a:gd name="connsiteX1" fmla="*/ 751954 w 7181374"/>
              <a:gd name="connsiteY1" fmla="*/ 12032 h 869288"/>
              <a:gd name="connsiteX2" fmla="*/ 751954 w 7181374"/>
              <a:gd name="connsiteY2" fmla="*/ 226346 h 869288"/>
              <a:gd name="connsiteX3" fmla="*/ 7181374 w 7181374"/>
              <a:gd name="connsiteY3" fmla="*/ 226346 h 869288"/>
              <a:gd name="connsiteX4" fmla="*/ 7181374 w 7181374"/>
              <a:gd name="connsiteY4" fmla="*/ 654974 h 869288"/>
              <a:gd name="connsiteX5" fmla="*/ 5109672 w 7181374"/>
              <a:gd name="connsiteY5" fmla="*/ 654974 h 869288"/>
              <a:gd name="connsiteX6" fmla="*/ 5109672 w 7181374"/>
              <a:gd name="connsiteY6" fmla="*/ 869288 h 869288"/>
              <a:gd name="connsiteX7" fmla="*/ 3895226 w 7181374"/>
              <a:gd name="connsiteY7" fmla="*/ 797850 h 869288"/>
              <a:gd name="connsiteX8" fmla="*/ 3823788 w 7181374"/>
              <a:gd name="connsiteY8" fmla="*/ 654974 h 869288"/>
              <a:gd name="connsiteX9" fmla="*/ 751954 w 7181374"/>
              <a:gd name="connsiteY9" fmla="*/ 654974 h 869288"/>
              <a:gd name="connsiteX10" fmla="*/ 751954 w 7181374"/>
              <a:gd name="connsiteY10" fmla="*/ 869288 h 869288"/>
              <a:gd name="connsiteX11" fmla="*/ 0 w 7181374"/>
              <a:gd name="connsiteY11" fmla="*/ 866274 h 869288"/>
              <a:gd name="connsiteX12" fmla="*/ 12032 w 7181374"/>
              <a:gd name="connsiteY12" fmla="*/ 0 h 869288"/>
              <a:gd name="connsiteX0" fmla="*/ 12032 w 7181374"/>
              <a:gd name="connsiteY0" fmla="*/ 0 h 869288"/>
              <a:gd name="connsiteX1" fmla="*/ 751954 w 7181374"/>
              <a:gd name="connsiteY1" fmla="*/ 12032 h 869288"/>
              <a:gd name="connsiteX2" fmla="*/ 751954 w 7181374"/>
              <a:gd name="connsiteY2" fmla="*/ 226346 h 869288"/>
              <a:gd name="connsiteX3" fmla="*/ 7181374 w 7181374"/>
              <a:gd name="connsiteY3" fmla="*/ 226346 h 869288"/>
              <a:gd name="connsiteX4" fmla="*/ 7181374 w 7181374"/>
              <a:gd name="connsiteY4" fmla="*/ 654974 h 869288"/>
              <a:gd name="connsiteX5" fmla="*/ 6252680 w 7181374"/>
              <a:gd name="connsiteY5" fmla="*/ 654974 h 869288"/>
              <a:gd name="connsiteX6" fmla="*/ 5109672 w 7181374"/>
              <a:gd name="connsiteY6" fmla="*/ 869288 h 869288"/>
              <a:gd name="connsiteX7" fmla="*/ 3895226 w 7181374"/>
              <a:gd name="connsiteY7" fmla="*/ 797850 h 869288"/>
              <a:gd name="connsiteX8" fmla="*/ 3823788 w 7181374"/>
              <a:gd name="connsiteY8" fmla="*/ 654974 h 869288"/>
              <a:gd name="connsiteX9" fmla="*/ 751954 w 7181374"/>
              <a:gd name="connsiteY9" fmla="*/ 654974 h 869288"/>
              <a:gd name="connsiteX10" fmla="*/ 751954 w 7181374"/>
              <a:gd name="connsiteY10" fmla="*/ 869288 h 869288"/>
              <a:gd name="connsiteX11" fmla="*/ 0 w 7181374"/>
              <a:gd name="connsiteY11" fmla="*/ 866274 h 869288"/>
              <a:gd name="connsiteX12" fmla="*/ 12032 w 7181374"/>
              <a:gd name="connsiteY12" fmla="*/ 0 h 869288"/>
              <a:gd name="connsiteX0" fmla="*/ 12032 w 7181374"/>
              <a:gd name="connsiteY0" fmla="*/ 0 h 1155040"/>
              <a:gd name="connsiteX1" fmla="*/ 751954 w 7181374"/>
              <a:gd name="connsiteY1" fmla="*/ 12032 h 1155040"/>
              <a:gd name="connsiteX2" fmla="*/ 751954 w 7181374"/>
              <a:gd name="connsiteY2" fmla="*/ 226346 h 1155040"/>
              <a:gd name="connsiteX3" fmla="*/ 7181374 w 7181374"/>
              <a:gd name="connsiteY3" fmla="*/ 226346 h 1155040"/>
              <a:gd name="connsiteX4" fmla="*/ 7181374 w 7181374"/>
              <a:gd name="connsiteY4" fmla="*/ 654974 h 1155040"/>
              <a:gd name="connsiteX5" fmla="*/ 6252680 w 7181374"/>
              <a:gd name="connsiteY5" fmla="*/ 654974 h 1155040"/>
              <a:gd name="connsiteX6" fmla="*/ 6252680 w 7181374"/>
              <a:gd name="connsiteY6" fmla="*/ 1155040 h 1155040"/>
              <a:gd name="connsiteX7" fmla="*/ 3895226 w 7181374"/>
              <a:gd name="connsiteY7" fmla="*/ 797850 h 1155040"/>
              <a:gd name="connsiteX8" fmla="*/ 3823788 w 7181374"/>
              <a:gd name="connsiteY8" fmla="*/ 654974 h 1155040"/>
              <a:gd name="connsiteX9" fmla="*/ 751954 w 7181374"/>
              <a:gd name="connsiteY9" fmla="*/ 654974 h 1155040"/>
              <a:gd name="connsiteX10" fmla="*/ 751954 w 7181374"/>
              <a:gd name="connsiteY10" fmla="*/ 869288 h 1155040"/>
              <a:gd name="connsiteX11" fmla="*/ 0 w 7181374"/>
              <a:gd name="connsiteY11" fmla="*/ 866274 h 1155040"/>
              <a:gd name="connsiteX12" fmla="*/ 12032 w 7181374"/>
              <a:gd name="connsiteY12" fmla="*/ 0 h 1155040"/>
              <a:gd name="connsiteX0" fmla="*/ 12032 w 7181374"/>
              <a:gd name="connsiteY0" fmla="*/ 0 h 1155040"/>
              <a:gd name="connsiteX1" fmla="*/ 751954 w 7181374"/>
              <a:gd name="connsiteY1" fmla="*/ 83470 h 1155040"/>
              <a:gd name="connsiteX2" fmla="*/ 751954 w 7181374"/>
              <a:gd name="connsiteY2" fmla="*/ 226346 h 1155040"/>
              <a:gd name="connsiteX3" fmla="*/ 7181374 w 7181374"/>
              <a:gd name="connsiteY3" fmla="*/ 226346 h 1155040"/>
              <a:gd name="connsiteX4" fmla="*/ 7181374 w 7181374"/>
              <a:gd name="connsiteY4" fmla="*/ 654974 h 1155040"/>
              <a:gd name="connsiteX5" fmla="*/ 6252680 w 7181374"/>
              <a:gd name="connsiteY5" fmla="*/ 654974 h 1155040"/>
              <a:gd name="connsiteX6" fmla="*/ 6252680 w 7181374"/>
              <a:gd name="connsiteY6" fmla="*/ 1155040 h 1155040"/>
              <a:gd name="connsiteX7" fmla="*/ 3895226 w 7181374"/>
              <a:gd name="connsiteY7" fmla="*/ 797850 h 1155040"/>
              <a:gd name="connsiteX8" fmla="*/ 3823788 w 7181374"/>
              <a:gd name="connsiteY8" fmla="*/ 654974 h 1155040"/>
              <a:gd name="connsiteX9" fmla="*/ 751954 w 7181374"/>
              <a:gd name="connsiteY9" fmla="*/ 654974 h 1155040"/>
              <a:gd name="connsiteX10" fmla="*/ 751954 w 7181374"/>
              <a:gd name="connsiteY10" fmla="*/ 869288 h 1155040"/>
              <a:gd name="connsiteX11" fmla="*/ 0 w 7181374"/>
              <a:gd name="connsiteY11" fmla="*/ 866274 h 1155040"/>
              <a:gd name="connsiteX12" fmla="*/ 12032 w 7181374"/>
              <a:gd name="connsiteY12" fmla="*/ 0 h 1155040"/>
              <a:gd name="connsiteX0" fmla="*/ 0 w 7215238"/>
              <a:gd name="connsiteY0" fmla="*/ 0 h 1071570"/>
              <a:gd name="connsiteX1" fmla="*/ 785818 w 7215238"/>
              <a:gd name="connsiteY1" fmla="*/ 0 h 1071570"/>
              <a:gd name="connsiteX2" fmla="*/ 785818 w 7215238"/>
              <a:gd name="connsiteY2" fmla="*/ 142876 h 1071570"/>
              <a:gd name="connsiteX3" fmla="*/ 7215238 w 7215238"/>
              <a:gd name="connsiteY3" fmla="*/ 142876 h 1071570"/>
              <a:gd name="connsiteX4" fmla="*/ 7215238 w 7215238"/>
              <a:gd name="connsiteY4" fmla="*/ 571504 h 1071570"/>
              <a:gd name="connsiteX5" fmla="*/ 6286544 w 7215238"/>
              <a:gd name="connsiteY5" fmla="*/ 571504 h 1071570"/>
              <a:gd name="connsiteX6" fmla="*/ 6286544 w 7215238"/>
              <a:gd name="connsiteY6" fmla="*/ 1071570 h 1071570"/>
              <a:gd name="connsiteX7" fmla="*/ 3929090 w 7215238"/>
              <a:gd name="connsiteY7" fmla="*/ 714380 h 1071570"/>
              <a:gd name="connsiteX8" fmla="*/ 3857652 w 7215238"/>
              <a:gd name="connsiteY8" fmla="*/ 571504 h 1071570"/>
              <a:gd name="connsiteX9" fmla="*/ 785818 w 7215238"/>
              <a:gd name="connsiteY9" fmla="*/ 571504 h 1071570"/>
              <a:gd name="connsiteX10" fmla="*/ 785818 w 7215238"/>
              <a:gd name="connsiteY10" fmla="*/ 785818 h 1071570"/>
              <a:gd name="connsiteX11" fmla="*/ 33864 w 7215238"/>
              <a:gd name="connsiteY11" fmla="*/ 782804 h 1071570"/>
              <a:gd name="connsiteX12" fmla="*/ 0 w 7215238"/>
              <a:gd name="connsiteY12" fmla="*/ 0 h 1071570"/>
              <a:gd name="connsiteX0" fmla="*/ 0 w 7215238"/>
              <a:gd name="connsiteY0" fmla="*/ 0 h 1071570"/>
              <a:gd name="connsiteX1" fmla="*/ 785818 w 7215238"/>
              <a:gd name="connsiteY1" fmla="*/ 0 h 1071570"/>
              <a:gd name="connsiteX2" fmla="*/ 785818 w 7215238"/>
              <a:gd name="connsiteY2" fmla="*/ 142876 h 1071570"/>
              <a:gd name="connsiteX3" fmla="*/ 7215238 w 7215238"/>
              <a:gd name="connsiteY3" fmla="*/ 142876 h 1071570"/>
              <a:gd name="connsiteX4" fmla="*/ 7215238 w 7215238"/>
              <a:gd name="connsiteY4" fmla="*/ 571504 h 1071570"/>
              <a:gd name="connsiteX5" fmla="*/ 6286544 w 7215238"/>
              <a:gd name="connsiteY5" fmla="*/ 571504 h 1071570"/>
              <a:gd name="connsiteX6" fmla="*/ 6286544 w 7215238"/>
              <a:gd name="connsiteY6" fmla="*/ 1071570 h 1071570"/>
              <a:gd name="connsiteX7" fmla="*/ 3929090 w 7215238"/>
              <a:gd name="connsiteY7" fmla="*/ 714380 h 1071570"/>
              <a:gd name="connsiteX8" fmla="*/ 3857652 w 7215238"/>
              <a:gd name="connsiteY8" fmla="*/ 571504 h 1071570"/>
              <a:gd name="connsiteX9" fmla="*/ 785818 w 7215238"/>
              <a:gd name="connsiteY9" fmla="*/ 571504 h 1071570"/>
              <a:gd name="connsiteX10" fmla="*/ 785818 w 7215238"/>
              <a:gd name="connsiteY10" fmla="*/ 785818 h 1071570"/>
              <a:gd name="connsiteX11" fmla="*/ 71438 w 7215238"/>
              <a:gd name="connsiteY11" fmla="*/ 714380 h 1071570"/>
              <a:gd name="connsiteX12" fmla="*/ 0 w 7215238"/>
              <a:gd name="connsiteY12" fmla="*/ 0 h 1071570"/>
              <a:gd name="connsiteX0" fmla="*/ 0 w 7215238"/>
              <a:gd name="connsiteY0" fmla="*/ 0 h 1071570"/>
              <a:gd name="connsiteX1" fmla="*/ 785818 w 7215238"/>
              <a:gd name="connsiteY1" fmla="*/ 0 h 1071570"/>
              <a:gd name="connsiteX2" fmla="*/ 785818 w 7215238"/>
              <a:gd name="connsiteY2" fmla="*/ 142876 h 1071570"/>
              <a:gd name="connsiteX3" fmla="*/ 7215238 w 7215238"/>
              <a:gd name="connsiteY3" fmla="*/ 142876 h 1071570"/>
              <a:gd name="connsiteX4" fmla="*/ 7215238 w 7215238"/>
              <a:gd name="connsiteY4" fmla="*/ 571504 h 1071570"/>
              <a:gd name="connsiteX5" fmla="*/ 6286544 w 7215238"/>
              <a:gd name="connsiteY5" fmla="*/ 571504 h 1071570"/>
              <a:gd name="connsiteX6" fmla="*/ 6286544 w 7215238"/>
              <a:gd name="connsiteY6" fmla="*/ 1071570 h 1071570"/>
              <a:gd name="connsiteX7" fmla="*/ 3929090 w 7215238"/>
              <a:gd name="connsiteY7" fmla="*/ 714380 h 1071570"/>
              <a:gd name="connsiteX8" fmla="*/ 3857652 w 7215238"/>
              <a:gd name="connsiteY8" fmla="*/ 571504 h 1071570"/>
              <a:gd name="connsiteX9" fmla="*/ 785818 w 7215238"/>
              <a:gd name="connsiteY9" fmla="*/ 571504 h 1071570"/>
              <a:gd name="connsiteX10" fmla="*/ 785818 w 7215238"/>
              <a:gd name="connsiteY10" fmla="*/ 785818 h 1071570"/>
              <a:gd name="connsiteX11" fmla="*/ 71438 w 7215238"/>
              <a:gd name="connsiteY11" fmla="*/ 714380 h 1071570"/>
              <a:gd name="connsiteX12" fmla="*/ 0 w 7215238"/>
              <a:gd name="connsiteY12" fmla="*/ 0 h 1071570"/>
              <a:gd name="connsiteX0" fmla="*/ 0 w 7215238"/>
              <a:gd name="connsiteY0" fmla="*/ 0 h 1071570"/>
              <a:gd name="connsiteX1" fmla="*/ 785818 w 7215238"/>
              <a:gd name="connsiteY1" fmla="*/ 0 h 1071570"/>
              <a:gd name="connsiteX2" fmla="*/ 785818 w 7215238"/>
              <a:gd name="connsiteY2" fmla="*/ 142876 h 1071570"/>
              <a:gd name="connsiteX3" fmla="*/ 7215238 w 7215238"/>
              <a:gd name="connsiteY3" fmla="*/ 142876 h 1071570"/>
              <a:gd name="connsiteX4" fmla="*/ 7215238 w 7215238"/>
              <a:gd name="connsiteY4" fmla="*/ 571504 h 1071570"/>
              <a:gd name="connsiteX5" fmla="*/ 6286544 w 7215238"/>
              <a:gd name="connsiteY5" fmla="*/ 571504 h 1071570"/>
              <a:gd name="connsiteX6" fmla="*/ 6286544 w 7215238"/>
              <a:gd name="connsiteY6" fmla="*/ 1071570 h 1071570"/>
              <a:gd name="connsiteX7" fmla="*/ 3929090 w 7215238"/>
              <a:gd name="connsiteY7" fmla="*/ 714380 h 1071570"/>
              <a:gd name="connsiteX8" fmla="*/ 3857652 w 7215238"/>
              <a:gd name="connsiteY8" fmla="*/ 571504 h 1071570"/>
              <a:gd name="connsiteX9" fmla="*/ 785818 w 7215238"/>
              <a:gd name="connsiteY9" fmla="*/ 571504 h 1071570"/>
              <a:gd name="connsiteX10" fmla="*/ 785818 w 7215238"/>
              <a:gd name="connsiteY10" fmla="*/ 714380 h 1071570"/>
              <a:gd name="connsiteX11" fmla="*/ 71438 w 7215238"/>
              <a:gd name="connsiteY11" fmla="*/ 714380 h 1071570"/>
              <a:gd name="connsiteX12" fmla="*/ 0 w 7215238"/>
              <a:gd name="connsiteY12" fmla="*/ 0 h 1071570"/>
              <a:gd name="connsiteX0" fmla="*/ 0 w 7215238"/>
              <a:gd name="connsiteY0" fmla="*/ 0 h 1071570"/>
              <a:gd name="connsiteX1" fmla="*/ 785818 w 7215238"/>
              <a:gd name="connsiteY1" fmla="*/ 0 h 1071570"/>
              <a:gd name="connsiteX2" fmla="*/ 785818 w 7215238"/>
              <a:gd name="connsiteY2" fmla="*/ 142876 h 1071570"/>
              <a:gd name="connsiteX3" fmla="*/ 7215238 w 7215238"/>
              <a:gd name="connsiteY3" fmla="*/ 142876 h 1071570"/>
              <a:gd name="connsiteX4" fmla="*/ 7215238 w 7215238"/>
              <a:gd name="connsiteY4" fmla="*/ 571504 h 1071570"/>
              <a:gd name="connsiteX5" fmla="*/ 6286544 w 7215238"/>
              <a:gd name="connsiteY5" fmla="*/ 571504 h 1071570"/>
              <a:gd name="connsiteX6" fmla="*/ 6286544 w 7215238"/>
              <a:gd name="connsiteY6" fmla="*/ 1071570 h 1071570"/>
              <a:gd name="connsiteX7" fmla="*/ 3929090 w 7215238"/>
              <a:gd name="connsiteY7" fmla="*/ 714380 h 1071570"/>
              <a:gd name="connsiteX8" fmla="*/ 3857652 w 7215238"/>
              <a:gd name="connsiteY8" fmla="*/ 571504 h 1071570"/>
              <a:gd name="connsiteX9" fmla="*/ 785818 w 7215238"/>
              <a:gd name="connsiteY9" fmla="*/ 571504 h 1071570"/>
              <a:gd name="connsiteX10" fmla="*/ 785818 w 7215238"/>
              <a:gd name="connsiteY10" fmla="*/ 714380 h 1071570"/>
              <a:gd name="connsiteX11" fmla="*/ 0 w 7215238"/>
              <a:gd name="connsiteY11" fmla="*/ 714380 h 1071570"/>
              <a:gd name="connsiteX12" fmla="*/ 0 w 7215238"/>
              <a:gd name="connsiteY12" fmla="*/ 0 h 1071570"/>
              <a:gd name="connsiteX0" fmla="*/ 0 w 7215238"/>
              <a:gd name="connsiteY0" fmla="*/ 0 h 1071570"/>
              <a:gd name="connsiteX1" fmla="*/ 785818 w 7215238"/>
              <a:gd name="connsiteY1" fmla="*/ 0 h 1071570"/>
              <a:gd name="connsiteX2" fmla="*/ 785818 w 7215238"/>
              <a:gd name="connsiteY2" fmla="*/ 142876 h 1071570"/>
              <a:gd name="connsiteX3" fmla="*/ 7215238 w 7215238"/>
              <a:gd name="connsiteY3" fmla="*/ 142876 h 1071570"/>
              <a:gd name="connsiteX4" fmla="*/ 7215238 w 7215238"/>
              <a:gd name="connsiteY4" fmla="*/ 571504 h 1071570"/>
              <a:gd name="connsiteX5" fmla="*/ 6072230 w 7215238"/>
              <a:gd name="connsiteY5" fmla="*/ 571504 h 1071570"/>
              <a:gd name="connsiteX6" fmla="*/ 6286544 w 7215238"/>
              <a:gd name="connsiteY6" fmla="*/ 1071570 h 1071570"/>
              <a:gd name="connsiteX7" fmla="*/ 3929090 w 7215238"/>
              <a:gd name="connsiteY7" fmla="*/ 714380 h 1071570"/>
              <a:gd name="connsiteX8" fmla="*/ 3857652 w 7215238"/>
              <a:gd name="connsiteY8" fmla="*/ 571504 h 1071570"/>
              <a:gd name="connsiteX9" fmla="*/ 785818 w 7215238"/>
              <a:gd name="connsiteY9" fmla="*/ 571504 h 1071570"/>
              <a:gd name="connsiteX10" fmla="*/ 785818 w 7215238"/>
              <a:gd name="connsiteY10" fmla="*/ 714380 h 1071570"/>
              <a:gd name="connsiteX11" fmla="*/ 0 w 7215238"/>
              <a:gd name="connsiteY11" fmla="*/ 714380 h 1071570"/>
              <a:gd name="connsiteX12" fmla="*/ 0 w 7215238"/>
              <a:gd name="connsiteY12" fmla="*/ 0 h 1071570"/>
              <a:gd name="connsiteX0" fmla="*/ 0 w 7215238"/>
              <a:gd name="connsiteY0" fmla="*/ 0 h 1071570"/>
              <a:gd name="connsiteX1" fmla="*/ 785818 w 7215238"/>
              <a:gd name="connsiteY1" fmla="*/ 0 h 1071570"/>
              <a:gd name="connsiteX2" fmla="*/ 785818 w 7215238"/>
              <a:gd name="connsiteY2" fmla="*/ 142876 h 1071570"/>
              <a:gd name="connsiteX3" fmla="*/ 7215238 w 7215238"/>
              <a:gd name="connsiteY3" fmla="*/ 142876 h 1071570"/>
              <a:gd name="connsiteX4" fmla="*/ 7215238 w 7215238"/>
              <a:gd name="connsiteY4" fmla="*/ 571504 h 1071570"/>
              <a:gd name="connsiteX5" fmla="*/ 6072230 w 7215238"/>
              <a:gd name="connsiteY5" fmla="*/ 571504 h 1071570"/>
              <a:gd name="connsiteX6" fmla="*/ 6072230 w 7215238"/>
              <a:gd name="connsiteY6" fmla="*/ 1071570 h 1071570"/>
              <a:gd name="connsiteX7" fmla="*/ 3929090 w 7215238"/>
              <a:gd name="connsiteY7" fmla="*/ 714380 h 1071570"/>
              <a:gd name="connsiteX8" fmla="*/ 3857652 w 7215238"/>
              <a:gd name="connsiteY8" fmla="*/ 571504 h 1071570"/>
              <a:gd name="connsiteX9" fmla="*/ 785818 w 7215238"/>
              <a:gd name="connsiteY9" fmla="*/ 571504 h 1071570"/>
              <a:gd name="connsiteX10" fmla="*/ 785818 w 7215238"/>
              <a:gd name="connsiteY10" fmla="*/ 714380 h 1071570"/>
              <a:gd name="connsiteX11" fmla="*/ 0 w 7215238"/>
              <a:gd name="connsiteY11" fmla="*/ 714380 h 1071570"/>
              <a:gd name="connsiteX12" fmla="*/ 0 w 7215238"/>
              <a:gd name="connsiteY12" fmla="*/ 0 h 1071570"/>
              <a:gd name="connsiteX0" fmla="*/ 0 w 7215238"/>
              <a:gd name="connsiteY0" fmla="*/ 0 h 1071570"/>
              <a:gd name="connsiteX1" fmla="*/ 785818 w 7215238"/>
              <a:gd name="connsiteY1" fmla="*/ 0 h 1071570"/>
              <a:gd name="connsiteX2" fmla="*/ 231749 w 7215238"/>
              <a:gd name="connsiteY2" fmla="*/ 133359 h 1071570"/>
              <a:gd name="connsiteX3" fmla="*/ 7215238 w 7215238"/>
              <a:gd name="connsiteY3" fmla="*/ 142876 h 1071570"/>
              <a:gd name="connsiteX4" fmla="*/ 7215238 w 7215238"/>
              <a:gd name="connsiteY4" fmla="*/ 571504 h 1071570"/>
              <a:gd name="connsiteX5" fmla="*/ 6072230 w 7215238"/>
              <a:gd name="connsiteY5" fmla="*/ 571504 h 1071570"/>
              <a:gd name="connsiteX6" fmla="*/ 6072230 w 7215238"/>
              <a:gd name="connsiteY6" fmla="*/ 1071570 h 1071570"/>
              <a:gd name="connsiteX7" fmla="*/ 3929090 w 7215238"/>
              <a:gd name="connsiteY7" fmla="*/ 714380 h 1071570"/>
              <a:gd name="connsiteX8" fmla="*/ 3857652 w 7215238"/>
              <a:gd name="connsiteY8" fmla="*/ 571504 h 1071570"/>
              <a:gd name="connsiteX9" fmla="*/ 785818 w 7215238"/>
              <a:gd name="connsiteY9" fmla="*/ 571504 h 1071570"/>
              <a:gd name="connsiteX10" fmla="*/ 785818 w 7215238"/>
              <a:gd name="connsiteY10" fmla="*/ 714380 h 1071570"/>
              <a:gd name="connsiteX11" fmla="*/ 0 w 7215238"/>
              <a:gd name="connsiteY11" fmla="*/ 714380 h 1071570"/>
              <a:gd name="connsiteX12" fmla="*/ 0 w 7215238"/>
              <a:gd name="connsiteY12" fmla="*/ 0 h 1071570"/>
              <a:gd name="connsiteX0" fmla="*/ 0 w 7215238"/>
              <a:gd name="connsiteY0" fmla="*/ 0 h 1071570"/>
              <a:gd name="connsiteX1" fmla="*/ 231749 w 7215238"/>
              <a:gd name="connsiteY1" fmla="*/ 23820 h 1071570"/>
              <a:gd name="connsiteX2" fmla="*/ 231749 w 7215238"/>
              <a:gd name="connsiteY2" fmla="*/ 133359 h 1071570"/>
              <a:gd name="connsiteX3" fmla="*/ 7215238 w 7215238"/>
              <a:gd name="connsiteY3" fmla="*/ 142876 h 1071570"/>
              <a:gd name="connsiteX4" fmla="*/ 7215238 w 7215238"/>
              <a:gd name="connsiteY4" fmla="*/ 571504 h 1071570"/>
              <a:gd name="connsiteX5" fmla="*/ 6072230 w 7215238"/>
              <a:gd name="connsiteY5" fmla="*/ 571504 h 1071570"/>
              <a:gd name="connsiteX6" fmla="*/ 6072230 w 7215238"/>
              <a:gd name="connsiteY6" fmla="*/ 1071570 h 1071570"/>
              <a:gd name="connsiteX7" fmla="*/ 3929090 w 7215238"/>
              <a:gd name="connsiteY7" fmla="*/ 714380 h 1071570"/>
              <a:gd name="connsiteX8" fmla="*/ 3857652 w 7215238"/>
              <a:gd name="connsiteY8" fmla="*/ 571504 h 1071570"/>
              <a:gd name="connsiteX9" fmla="*/ 785818 w 7215238"/>
              <a:gd name="connsiteY9" fmla="*/ 571504 h 1071570"/>
              <a:gd name="connsiteX10" fmla="*/ 785818 w 7215238"/>
              <a:gd name="connsiteY10" fmla="*/ 714380 h 1071570"/>
              <a:gd name="connsiteX11" fmla="*/ 0 w 7215238"/>
              <a:gd name="connsiteY11" fmla="*/ 714380 h 1071570"/>
              <a:gd name="connsiteX12" fmla="*/ 0 w 7215238"/>
              <a:gd name="connsiteY12" fmla="*/ 0 h 1071570"/>
              <a:gd name="connsiteX0" fmla="*/ 12671 w 7215238"/>
              <a:gd name="connsiteY0" fmla="*/ 0 h 1047750"/>
              <a:gd name="connsiteX1" fmla="*/ 231749 w 7215238"/>
              <a:gd name="connsiteY1" fmla="*/ 0 h 1047750"/>
              <a:gd name="connsiteX2" fmla="*/ 231749 w 7215238"/>
              <a:gd name="connsiteY2" fmla="*/ 109539 h 1047750"/>
              <a:gd name="connsiteX3" fmla="*/ 7215238 w 7215238"/>
              <a:gd name="connsiteY3" fmla="*/ 119056 h 1047750"/>
              <a:gd name="connsiteX4" fmla="*/ 7215238 w 7215238"/>
              <a:gd name="connsiteY4" fmla="*/ 547684 h 1047750"/>
              <a:gd name="connsiteX5" fmla="*/ 6072230 w 7215238"/>
              <a:gd name="connsiteY5" fmla="*/ 547684 h 1047750"/>
              <a:gd name="connsiteX6" fmla="*/ 6072230 w 7215238"/>
              <a:gd name="connsiteY6" fmla="*/ 1047750 h 1047750"/>
              <a:gd name="connsiteX7" fmla="*/ 3929090 w 7215238"/>
              <a:gd name="connsiteY7" fmla="*/ 690560 h 1047750"/>
              <a:gd name="connsiteX8" fmla="*/ 3857652 w 7215238"/>
              <a:gd name="connsiteY8" fmla="*/ 547684 h 1047750"/>
              <a:gd name="connsiteX9" fmla="*/ 785818 w 7215238"/>
              <a:gd name="connsiteY9" fmla="*/ 547684 h 1047750"/>
              <a:gd name="connsiteX10" fmla="*/ 785818 w 7215238"/>
              <a:gd name="connsiteY10" fmla="*/ 690560 h 1047750"/>
              <a:gd name="connsiteX11" fmla="*/ 0 w 7215238"/>
              <a:gd name="connsiteY11" fmla="*/ 690560 h 1047750"/>
              <a:gd name="connsiteX12" fmla="*/ 12671 w 7215238"/>
              <a:gd name="connsiteY12" fmla="*/ 0 h 1047750"/>
              <a:gd name="connsiteX0" fmla="*/ 12671 w 7215238"/>
              <a:gd name="connsiteY0" fmla="*/ 0 h 1047750"/>
              <a:gd name="connsiteX1" fmla="*/ 231749 w 7215238"/>
              <a:gd name="connsiteY1" fmla="*/ 0 h 1047750"/>
              <a:gd name="connsiteX2" fmla="*/ 231749 w 7215238"/>
              <a:gd name="connsiteY2" fmla="*/ 109539 h 1047750"/>
              <a:gd name="connsiteX3" fmla="*/ 7215238 w 7215238"/>
              <a:gd name="connsiteY3" fmla="*/ 119056 h 1047750"/>
              <a:gd name="connsiteX4" fmla="*/ 7215238 w 7215238"/>
              <a:gd name="connsiteY4" fmla="*/ 547684 h 1047750"/>
              <a:gd name="connsiteX5" fmla="*/ 6072230 w 7215238"/>
              <a:gd name="connsiteY5" fmla="*/ 547684 h 1047750"/>
              <a:gd name="connsiteX6" fmla="*/ 6072230 w 7215238"/>
              <a:gd name="connsiteY6" fmla="*/ 1047750 h 1047750"/>
              <a:gd name="connsiteX7" fmla="*/ 3929090 w 7215238"/>
              <a:gd name="connsiteY7" fmla="*/ 690560 h 1047750"/>
              <a:gd name="connsiteX8" fmla="*/ 3857652 w 7215238"/>
              <a:gd name="connsiteY8" fmla="*/ 547684 h 1047750"/>
              <a:gd name="connsiteX9" fmla="*/ 231749 w 7215238"/>
              <a:gd name="connsiteY9" fmla="*/ 547695 h 1047750"/>
              <a:gd name="connsiteX10" fmla="*/ 785818 w 7215238"/>
              <a:gd name="connsiteY10" fmla="*/ 690560 h 1047750"/>
              <a:gd name="connsiteX11" fmla="*/ 0 w 7215238"/>
              <a:gd name="connsiteY11" fmla="*/ 690560 h 1047750"/>
              <a:gd name="connsiteX12" fmla="*/ 12671 w 7215238"/>
              <a:gd name="connsiteY12" fmla="*/ 0 h 1047750"/>
              <a:gd name="connsiteX0" fmla="*/ 12671 w 7215238"/>
              <a:gd name="connsiteY0" fmla="*/ 0 h 1047750"/>
              <a:gd name="connsiteX1" fmla="*/ 231749 w 7215238"/>
              <a:gd name="connsiteY1" fmla="*/ 0 h 1047750"/>
              <a:gd name="connsiteX2" fmla="*/ 231749 w 7215238"/>
              <a:gd name="connsiteY2" fmla="*/ 109539 h 1047750"/>
              <a:gd name="connsiteX3" fmla="*/ 7215238 w 7215238"/>
              <a:gd name="connsiteY3" fmla="*/ 119056 h 1047750"/>
              <a:gd name="connsiteX4" fmla="*/ 7215238 w 7215238"/>
              <a:gd name="connsiteY4" fmla="*/ 547684 h 1047750"/>
              <a:gd name="connsiteX5" fmla="*/ 6072230 w 7215238"/>
              <a:gd name="connsiteY5" fmla="*/ 547684 h 1047750"/>
              <a:gd name="connsiteX6" fmla="*/ 6072230 w 7215238"/>
              <a:gd name="connsiteY6" fmla="*/ 1047750 h 1047750"/>
              <a:gd name="connsiteX7" fmla="*/ 3929090 w 7215238"/>
              <a:gd name="connsiteY7" fmla="*/ 690560 h 1047750"/>
              <a:gd name="connsiteX8" fmla="*/ 3857652 w 7215238"/>
              <a:gd name="connsiteY8" fmla="*/ 547684 h 1047750"/>
              <a:gd name="connsiteX9" fmla="*/ 231749 w 7215238"/>
              <a:gd name="connsiteY9" fmla="*/ 547695 h 1047750"/>
              <a:gd name="connsiteX10" fmla="*/ 231749 w 7215238"/>
              <a:gd name="connsiteY10" fmla="*/ 693747 h 1047750"/>
              <a:gd name="connsiteX11" fmla="*/ 0 w 7215238"/>
              <a:gd name="connsiteY11" fmla="*/ 690560 h 1047750"/>
              <a:gd name="connsiteX12" fmla="*/ 12671 w 7215238"/>
              <a:gd name="connsiteY12" fmla="*/ 0 h 1047750"/>
              <a:gd name="connsiteX0" fmla="*/ 12671 w 7789940"/>
              <a:gd name="connsiteY0" fmla="*/ 0 h 1047750"/>
              <a:gd name="connsiteX1" fmla="*/ 231749 w 7789940"/>
              <a:gd name="connsiteY1" fmla="*/ 0 h 1047750"/>
              <a:gd name="connsiteX2" fmla="*/ 231749 w 7789940"/>
              <a:gd name="connsiteY2" fmla="*/ 109539 h 1047750"/>
              <a:gd name="connsiteX3" fmla="*/ 7789940 w 7789940"/>
              <a:gd name="connsiteY3" fmla="*/ 109539 h 1047750"/>
              <a:gd name="connsiteX4" fmla="*/ 7215238 w 7789940"/>
              <a:gd name="connsiteY4" fmla="*/ 547684 h 1047750"/>
              <a:gd name="connsiteX5" fmla="*/ 6072230 w 7789940"/>
              <a:gd name="connsiteY5" fmla="*/ 547684 h 1047750"/>
              <a:gd name="connsiteX6" fmla="*/ 6072230 w 7789940"/>
              <a:gd name="connsiteY6" fmla="*/ 1047750 h 1047750"/>
              <a:gd name="connsiteX7" fmla="*/ 3929090 w 7789940"/>
              <a:gd name="connsiteY7" fmla="*/ 690560 h 1047750"/>
              <a:gd name="connsiteX8" fmla="*/ 3857652 w 7789940"/>
              <a:gd name="connsiteY8" fmla="*/ 547684 h 1047750"/>
              <a:gd name="connsiteX9" fmla="*/ 231749 w 7789940"/>
              <a:gd name="connsiteY9" fmla="*/ 547695 h 1047750"/>
              <a:gd name="connsiteX10" fmla="*/ 231749 w 7789940"/>
              <a:gd name="connsiteY10" fmla="*/ 693747 h 1047750"/>
              <a:gd name="connsiteX11" fmla="*/ 0 w 7789940"/>
              <a:gd name="connsiteY11" fmla="*/ 690560 h 1047750"/>
              <a:gd name="connsiteX12" fmla="*/ 12671 w 7789940"/>
              <a:gd name="connsiteY12" fmla="*/ 0 h 1047750"/>
              <a:gd name="connsiteX0" fmla="*/ 12671 w 7789940"/>
              <a:gd name="connsiteY0" fmla="*/ 0 h 1047750"/>
              <a:gd name="connsiteX1" fmla="*/ 231749 w 7789940"/>
              <a:gd name="connsiteY1" fmla="*/ 0 h 1047750"/>
              <a:gd name="connsiteX2" fmla="*/ 231749 w 7789940"/>
              <a:gd name="connsiteY2" fmla="*/ 109539 h 1047750"/>
              <a:gd name="connsiteX3" fmla="*/ 7789940 w 7789940"/>
              <a:gd name="connsiteY3" fmla="*/ 109539 h 1047750"/>
              <a:gd name="connsiteX4" fmla="*/ 7753427 w 7789940"/>
              <a:gd name="connsiteY4" fmla="*/ 511182 h 1047750"/>
              <a:gd name="connsiteX5" fmla="*/ 6072230 w 7789940"/>
              <a:gd name="connsiteY5" fmla="*/ 547684 h 1047750"/>
              <a:gd name="connsiteX6" fmla="*/ 6072230 w 7789940"/>
              <a:gd name="connsiteY6" fmla="*/ 1047750 h 1047750"/>
              <a:gd name="connsiteX7" fmla="*/ 3929090 w 7789940"/>
              <a:gd name="connsiteY7" fmla="*/ 690560 h 1047750"/>
              <a:gd name="connsiteX8" fmla="*/ 3857652 w 7789940"/>
              <a:gd name="connsiteY8" fmla="*/ 547684 h 1047750"/>
              <a:gd name="connsiteX9" fmla="*/ 231749 w 7789940"/>
              <a:gd name="connsiteY9" fmla="*/ 547695 h 1047750"/>
              <a:gd name="connsiteX10" fmla="*/ 231749 w 7789940"/>
              <a:gd name="connsiteY10" fmla="*/ 693747 h 1047750"/>
              <a:gd name="connsiteX11" fmla="*/ 0 w 7789940"/>
              <a:gd name="connsiteY11" fmla="*/ 690560 h 1047750"/>
              <a:gd name="connsiteX12" fmla="*/ 12671 w 7789940"/>
              <a:gd name="connsiteY12" fmla="*/ 0 h 1047750"/>
              <a:gd name="connsiteX0" fmla="*/ 12671 w 7826453"/>
              <a:gd name="connsiteY0" fmla="*/ 0 h 1047750"/>
              <a:gd name="connsiteX1" fmla="*/ 231749 w 7826453"/>
              <a:gd name="connsiteY1" fmla="*/ 0 h 1047750"/>
              <a:gd name="connsiteX2" fmla="*/ 231749 w 7826453"/>
              <a:gd name="connsiteY2" fmla="*/ 109539 h 1047750"/>
              <a:gd name="connsiteX3" fmla="*/ 7789940 w 7826453"/>
              <a:gd name="connsiteY3" fmla="*/ 109539 h 1047750"/>
              <a:gd name="connsiteX4" fmla="*/ 7826453 w 7826453"/>
              <a:gd name="connsiteY4" fmla="*/ 511182 h 1047750"/>
              <a:gd name="connsiteX5" fmla="*/ 6072230 w 7826453"/>
              <a:gd name="connsiteY5" fmla="*/ 547684 h 1047750"/>
              <a:gd name="connsiteX6" fmla="*/ 6072230 w 7826453"/>
              <a:gd name="connsiteY6" fmla="*/ 1047750 h 1047750"/>
              <a:gd name="connsiteX7" fmla="*/ 3929090 w 7826453"/>
              <a:gd name="connsiteY7" fmla="*/ 690560 h 1047750"/>
              <a:gd name="connsiteX8" fmla="*/ 3857652 w 7826453"/>
              <a:gd name="connsiteY8" fmla="*/ 547684 h 1047750"/>
              <a:gd name="connsiteX9" fmla="*/ 231749 w 7826453"/>
              <a:gd name="connsiteY9" fmla="*/ 547695 h 1047750"/>
              <a:gd name="connsiteX10" fmla="*/ 231749 w 7826453"/>
              <a:gd name="connsiteY10" fmla="*/ 693747 h 1047750"/>
              <a:gd name="connsiteX11" fmla="*/ 0 w 7826453"/>
              <a:gd name="connsiteY11" fmla="*/ 690560 h 1047750"/>
              <a:gd name="connsiteX12" fmla="*/ 12671 w 7826453"/>
              <a:gd name="connsiteY12" fmla="*/ 0 h 1047750"/>
              <a:gd name="connsiteX0" fmla="*/ 12671 w 7826453"/>
              <a:gd name="connsiteY0" fmla="*/ 0 h 1047750"/>
              <a:gd name="connsiteX1" fmla="*/ 231749 w 7826453"/>
              <a:gd name="connsiteY1" fmla="*/ 0 h 1047750"/>
              <a:gd name="connsiteX2" fmla="*/ 231749 w 7826453"/>
              <a:gd name="connsiteY2" fmla="*/ 109539 h 1047750"/>
              <a:gd name="connsiteX3" fmla="*/ 7789940 w 7826453"/>
              <a:gd name="connsiteY3" fmla="*/ 109539 h 1047750"/>
              <a:gd name="connsiteX4" fmla="*/ 7826453 w 7826453"/>
              <a:gd name="connsiteY4" fmla="*/ 511182 h 1047750"/>
              <a:gd name="connsiteX5" fmla="*/ 6621524 w 7826453"/>
              <a:gd name="connsiteY5" fmla="*/ 511182 h 1047750"/>
              <a:gd name="connsiteX6" fmla="*/ 6072230 w 7826453"/>
              <a:gd name="connsiteY6" fmla="*/ 1047750 h 1047750"/>
              <a:gd name="connsiteX7" fmla="*/ 3929090 w 7826453"/>
              <a:gd name="connsiteY7" fmla="*/ 690560 h 1047750"/>
              <a:gd name="connsiteX8" fmla="*/ 3857652 w 7826453"/>
              <a:gd name="connsiteY8" fmla="*/ 547684 h 1047750"/>
              <a:gd name="connsiteX9" fmla="*/ 231749 w 7826453"/>
              <a:gd name="connsiteY9" fmla="*/ 547695 h 1047750"/>
              <a:gd name="connsiteX10" fmla="*/ 231749 w 7826453"/>
              <a:gd name="connsiteY10" fmla="*/ 693747 h 1047750"/>
              <a:gd name="connsiteX11" fmla="*/ 0 w 7826453"/>
              <a:gd name="connsiteY11" fmla="*/ 690560 h 1047750"/>
              <a:gd name="connsiteX12" fmla="*/ 12671 w 7826453"/>
              <a:gd name="connsiteY12" fmla="*/ 0 h 1047750"/>
              <a:gd name="connsiteX0" fmla="*/ 12671 w 7826453"/>
              <a:gd name="connsiteY0" fmla="*/ 0 h 1058877"/>
              <a:gd name="connsiteX1" fmla="*/ 231749 w 7826453"/>
              <a:gd name="connsiteY1" fmla="*/ 0 h 1058877"/>
              <a:gd name="connsiteX2" fmla="*/ 231749 w 7826453"/>
              <a:gd name="connsiteY2" fmla="*/ 109539 h 1058877"/>
              <a:gd name="connsiteX3" fmla="*/ 7789940 w 7826453"/>
              <a:gd name="connsiteY3" fmla="*/ 109539 h 1058877"/>
              <a:gd name="connsiteX4" fmla="*/ 7826453 w 7826453"/>
              <a:gd name="connsiteY4" fmla="*/ 511182 h 1058877"/>
              <a:gd name="connsiteX5" fmla="*/ 6621524 w 7826453"/>
              <a:gd name="connsiteY5" fmla="*/ 511182 h 1058877"/>
              <a:gd name="connsiteX6" fmla="*/ 6621524 w 7826453"/>
              <a:gd name="connsiteY6" fmla="*/ 1058877 h 1058877"/>
              <a:gd name="connsiteX7" fmla="*/ 3929090 w 7826453"/>
              <a:gd name="connsiteY7" fmla="*/ 690560 h 1058877"/>
              <a:gd name="connsiteX8" fmla="*/ 3857652 w 7826453"/>
              <a:gd name="connsiteY8" fmla="*/ 547684 h 1058877"/>
              <a:gd name="connsiteX9" fmla="*/ 231749 w 7826453"/>
              <a:gd name="connsiteY9" fmla="*/ 547695 h 1058877"/>
              <a:gd name="connsiteX10" fmla="*/ 231749 w 7826453"/>
              <a:gd name="connsiteY10" fmla="*/ 693747 h 1058877"/>
              <a:gd name="connsiteX11" fmla="*/ 0 w 7826453"/>
              <a:gd name="connsiteY11" fmla="*/ 690560 h 1058877"/>
              <a:gd name="connsiteX12" fmla="*/ 12671 w 7826453"/>
              <a:gd name="connsiteY12" fmla="*/ 0 h 1058877"/>
              <a:gd name="connsiteX0" fmla="*/ 12671 w 7826453"/>
              <a:gd name="connsiteY0" fmla="*/ 0 h 1058877"/>
              <a:gd name="connsiteX1" fmla="*/ 231749 w 7826453"/>
              <a:gd name="connsiteY1" fmla="*/ 0 h 1058877"/>
              <a:gd name="connsiteX2" fmla="*/ 231749 w 7826453"/>
              <a:gd name="connsiteY2" fmla="*/ 109539 h 1058877"/>
              <a:gd name="connsiteX3" fmla="*/ 7789940 w 7826453"/>
              <a:gd name="connsiteY3" fmla="*/ 109539 h 1058877"/>
              <a:gd name="connsiteX4" fmla="*/ 7826453 w 7826453"/>
              <a:gd name="connsiteY4" fmla="*/ 511182 h 1058877"/>
              <a:gd name="connsiteX5" fmla="*/ 6621524 w 7826453"/>
              <a:gd name="connsiteY5" fmla="*/ 511182 h 1058877"/>
              <a:gd name="connsiteX6" fmla="*/ 6621524 w 7826453"/>
              <a:gd name="connsiteY6" fmla="*/ 1058877 h 1058877"/>
              <a:gd name="connsiteX7" fmla="*/ 3956075 w 7826453"/>
              <a:gd name="connsiteY7" fmla="*/ 1058877 h 1058877"/>
              <a:gd name="connsiteX8" fmla="*/ 3857652 w 7826453"/>
              <a:gd name="connsiteY8" fmla="*/ 547684 h 1058877"/>
              <a:gd name="connsiteX9" fmla="*/ 231749 w 7826453"/>
              <a:gd name="connsiteY9" fmla="*/ 547695 h 1058877"/>
              <a:gd name="connsiteX10" fmla="*/ 231749 w 7826453"/>
              <a:gd name="connsiteY10" fmla="*/ 693747 h 1058877"/>
              <a:gd name="connsiteX11" fmla="*/ 0 w 7826453"/>
              <a:gd name="connsiteY11" fmla="*/ 690560 h 1058877"/>
              <a:gd name="connsiteX12" fmla="*/ 12671 w 7826453"/>
              <a:gd name="connsiteY12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3956075 w 7789940"/>
              <a:gd name="connsiteY7" fmla="*/ 1058877 h 1058877"/>
              <a:gd name="connsiteX8" fmla="*/ 3857652 w 7789940"/>
              <a:gd name="connsiteY8" fmla="*/ 547684 h 1058877"/>
              <a:gd name="connsiteX9" fmla="*/ 231749 w 7789940"/>
              <a:gd name="connsiteY9" fmla="*/ 547695 h 1058877"/>
              <a:gd name="connsiteX10" fmla="*/ 231749 w 7789940"/>
              <a:gd name="connsiteY10" fmla="*/ 693747 h 1058877"/>
              <a:gd name="connsiteX11" fmla="*/ 0 w 7789940"/>
              <a:gd name="connsiteY11" fmla="*/ 690560 h 1058877"/>
              <a:gd name="connsiteX12" fmla="*/ 12671 w 7789940"/>
              <a:gd name="connsiteY12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503770 w 7789940"/>
              <a:gd name="connsiteY7" fmla="*/ 1058877 h 1058877"/>
              <a:gd name="connsiteX8" fmla="*/ 3857652 w 7789940"/>
              <a:gd name="connsiteY8" fmla="*/ 547684 h 1058877"/>
              <a:gd name="connsiteX9" fmla="*/ 231749 w 7789940"/>
              <a:gd name="connsiteY9" fmla="*/ 547695 h 1058877"/>
              <a:gd name="connsiteX10" fmla="*/ 231749 w 7789940"/>
              <a:gd name="connsiteY10" fmla="*/ 693747 h 1058877"/>
              <a:gd name="connsiteX11" fmla="*/ 0 w 7789940"/>
              <a:gd name="connsiteY11" fmla="*/ 690560 h 1058877"/>
              <a:gd name="connsiteX12" fmla="*/ 12671 w 7789940"/>
              <a:gd name="connsiteY12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503770 w 7789940"/>
              <a:gd name="connsiteY7" fmla="*/ 1058877 h 1058877"/>
              <a:gd name="connsiteX8" fmla="*/ 4065614 w 7789940"/>
              <a:gd name="connsiteY8" fmla="*/ 547695 h 1058877"/>
              <a:gd name="connsiteX9" fmla="*/ 231749 w 7789940"/>
              <a:gd name="connsiteY9" fmla="*/ 547695 h 1058877"/>
              <a:gd name="connsiteX10" fmla="*/ 231749 w 7789940"/>
              <a:gd name="connsiteY10" fmla="*/ 693747 h 1058877"/>
              <a:gd name="connsiteX11" fmla="*/ 0 w 7789940"/>
              <a:gd name="connsiteY11" fmla="*/ 690560 h 1058877"/>
              <a:gd name="connsiteX12" fmla="*/ 12671 w 7789940"/>
              <a:gd name="connsiteY12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065614 w 7789940"/>
              <a:gd name="connsiteY7" fmla="*/ 730260 h 1058877"/>
              <a:gd name="connsiteX8" fmla="*/ 4065614 w 7789940"/>
              <a:gd name="connsiteY8" fmla="*/ 547695 h 1058877"/>
              <a:gd name="connsiteX9" fmla="*/ 231749 w 7789940"/>
              <a:gd name="connsiteY9" fmla="*/ 547695 h 1058877"/>
              <a:gd name="connsiteX10" fmla="*/ 231749 w 7789940"/>
              <a:gd name="connsiteY10" fmla="*/ 693747 h 1058877"/>
              <a:gd name="connsiteX11" fmla="*/ 0 w 7789940"/>
              <a:gd name="connsiteY11" fmla="*/ 690560 h 1058877"/>
              <a:gd name="connsiteX12" fmla="*/ 12671 w 7789940"/>
              <a:gd name="connsiteY12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457731 w 7789940"/>
              <a:gd name="connsiteY7" fmla="*/ 781035 h 1058877"/>
              <a:gd name="connsiteX8" fmla="*/ 4065614 w 7789940"/>
              <a:gd name="connsiteY8" fmla="*/ 730260 h 1058877"/>
              <a:gd name="connsiteX9" fmla="*/ 4065614 w 7789940"/>
              <a:gd name="connsiteY9" fmla="*/ 547695 h 1058877"/>
              <a:gd name="connsiteX10" fmla="*/ 231749 w 7789940"/>
              <a:gd name="connsiteY10" fmla="*/ 547695 h 1058877"/>
              <a:gd name="connsiteX11" fmla="*/ 231749 w 7789940"/>
              <a:gd name="connsiteY11" fmla="*/ 693747 h 1058877"/>
              <a:gd name="connsiteX12" fmla="*/ 0 w 7789940"/>
              <a:gd name="connsiteY12" fmla="*/ 690560 h 1058877"/>
              <a:gd name="connsiteX13" fmla="*/ 12671 w 7789940"/>
              <a:gd name="connsiteY13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357718 w 7789940"/>
              <a:gd name="connsiteY7" fmla="*/ 730260 h 1058877"/>
              <a:gd name="connsiteX8" fmla="*/ 4065614 w 7789940"/>
              <a:gd name="connsiteY8" fmla="*/ 730260 h 1058877"/>
              <a:gd name="connsiteX9" fmla="*/ 4065614 w 7789940"/>
              <a:gd name="connsiteY9" fmla="*/ 547695 h 1058877"/>
              <a:gd name="connsiteX10" fmla="*/ 231749 w 7789940"/>
              <a:gd name="connsiteY10" fmla="*/ 547695 h 1058877"/>
              <a:gd name="connsiteX11" fmla="*/ 231749 w 7789940"/>
              <a:gd name="connsiteY11" fmla="*/ 693747 h 1058877"/>
              <a:gd name="connsiteX12" fmla="*/ 0 w 7789940"/>
              <a:gd name="connsiteY12" fmla="*/ 690560 h 1058877"/>
              <a:gd name="connsiteX13" fmla="*/ 12671 w 7789940"/>
              <a:gd name="connsiteY13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872068 w 7789940"/>
              <a:gd name="connsiteY7" fmla="*/ 800085 h 1058877"/>
              <a:gd name="connsiteX8" fmla="*/ 4357718 w 7789940"/>
              <a:gd name="connsiteY8" fmla="*/ 730260 h 1058877"/>
              <a:gd name="connsiteX9" fmla="*/ 4065614 w 7789940"/>
              <a:gd name="connsiteY9" fmla="*/ 730260 h 1058877"/>
              <a:gd name="connsiteX10" fmla="*/ 4065614 w 7789940"/>
              <a:gd name="connsiteY10" fmla="*/ 547695 h 1058877"/>
              <a:gd name="connsiteX11" fmla="*/ 231749 w 7789940"/>
              <a:gd name="connsiteY11" fmla="*/ 547695 h 1058877"/>
              <a:gd name="connsiteX12" fmla="*/ 231749 w 7789940"/>
              <a:gd name="connsiteY12" fmla="*/ 693747 h 1058877"/>
              <a:gd name="connsiteX13" fmla="*/ 0 w 7789940"/>
              <a:gd name="connsiteY13" fmla="*/ 690560 h 1058877"/>
              <a:gd name="connsiteX14" fmla="*/ 12671 w 7789940"/>
              <a:gd name="connsiteY14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357718 w 7789940"/>
              <a:gd name="connsiteY7" fmla="*/ 1058877 h 1058877"/>
              <a:gd name="connsiteX8" fmla="*/ 4357718 w 7789940"/>
              <a:gd name="connsiteY8" fmla="*/ 730260 h 1058877"/>
              <a:gd name="connsiteX9" fmla="*/ 4065614 w 7789940"/>
              <a:gd name="connsiteY9" fmla="*/ 730260 h 1058877"/>
              <a:gd name="connsiteX10" fmla="*/ 4065614 w 7789940"/>
              <a:gd name="connsiteY10" fmla="*/ 547695 h 1058877"/>
              <a:gd name="connsiteX11" fmla="*/ 231749 w 7789940"/>
              <a:gd name="connsiteY11" fmla="*/ 547695 h 1058877"/>
              <a:gd name="connsiteX12" fmla="*/ 231749 w 7789940"/>
              <a:gd name="connsiteY12" fmla="*/ 693747 h 1058877"/>
              <a:gd name="connsiteX13" fmla="*/ 0 w 7789940"/>
              <a:gd name="connsiteY13" fmla="*/ 690560 h 1058877"/>
              <a:gd name="connsiteX14" fmla="*/ 12671 w 7789940"/>
              <a:gd name="connsiteY14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357718 w 7789940"/>
              <a:gd name="connsiteY7" fmla="*/ 1058877 h 1058877"/>
              <a:gd name="connsiteX8" fmla="*/ 4430744 w 7789940"/>
              <a:gd name="connsiteY8" fmla="*/ 730260 h 1058877"/>
              <a:gd name="connsiteX9" fmla="*/ 4065614 w 7789940"/>
              <a:gd name="connsiteY9" fmla="*/ 730260 h 1058877"/>
              <a:gd name="connsiteX10" fmla="*/ 4065614 w 7789940"/>
              <a:gd name="connsiteY10" fmla="*/ 547695 h 1058877"/>
              <a:gd name="connsiteX11" fmla="*/ 231749 w 7789940"/>
              <a:gd name="connsiteY11" fmla="*/ 547695 h 1058877"/>
              <a:gd name="connsiteX12" fmla="*/ 231749 w 7789940"/>
              <a:gd name="connsiteY12" fmla="*/ 693747 h 1058877"/>
              <a:gd name="connsiteX13" fmla="*/ 0 w 7789940"/>
              <a:gd name="connsiteY13" fmla="*/ 690560 h 1058877"/>
              <a:gd name="connsiteX14" fmla="*/ 12671 w 7789940"/>
              <a:gd name="connsiteY14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430744 w 7789940"/>
              <a:gd name="connsiteY7" fmla="*/ 1058877 h 1058877"/>
              <a:gd name="connsiteX8" fmla="*/ 4430744 w 7789940"/>
              <a:gd name="connsiteY8" fmla="*/ 730260 h 1058877"/>
              <a:gd name="connsiteX9" fmla="*/ 4065614 w 7789940"/>
              <a:gd name="connsiteY9" fmla="*/ 730260 h 1058877"/>
              <a:gd name="connsiteX10" fmla="*/ 4065614 w 7789940"/>
              <a:gd name="connsiteY10" fmla="*/ 547695 h 1058877"/>
              <a:gd name="connsiteX11" fmla="*/ 231749 w 7789940"/>
              <a:gd name="connsiteY11" fmla="*/ 547695 h 1058877"/>
              <a:gd name="connsiteX12" fmla="*/ 231749 w 7789940"/>
              <a:gd name="connsiteY12" fmla="*/ 693747 h 1058877"/>
              <a:gd name="connsiteX13" fmla="*/ 0 w 7789940"/>
              <a:gd name="connsiteY13" fmla="*/ 690560 h 1058877"/>
              <a:gd name="connsiteX14" fmla="*/ 12671 w 7789940"/>
              <a:gd name="connsiteY14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430744 w 7789940"/>
              <a:gd name="connsiteY7" fmla="*/ 1058877 h 1058877"/>
              <a:gd name="connsiteX8" fmla="*/ 4430744 w 7789940"/>
              <a:gd name="connsiteY8" fmla="*/ 730260 h 1058877"/>
              <a:gd name="connsiteX9" fmla="*/ 3846536 w 7789940"/>
              <a:gd name="connsiteY9" fmla="*/ 803286 h 1058877"/>
              <a:gd name="connsiteX10" fmla="*/ 4065614 w 7789940"/>
              <a:gd name="connsiteY10" fmla="*/ 547695 h 1058877"/>
              <a:gd name="connsiteX11" fmla="*/ 231749 w 7789940"/>
              <a:gd name="connsiteY11" fmla="*/ 547695 h 1058877"/>
              <a:gd name="connsiteX12" fmla="*/ 231749 w 7789940"/>
              <a:gd name="connsiteY12" fmla="*/ 693747 h 1058877"/>
              <a:gd name="connsiteX13" fmla="*/ 0 w 7789940"/>
              <a:gd name="connsiteY13" fmla="*/ 690560 h 1058877"/>
              <a:gd name="connsiteX14" fmla="*/ 12671 w 7789940"/>
              <a:gd name="connsiteY14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430744 w 7789940"/>
              <a:gd name="connsiteY7" fmla="*/ 1058877 h 1058877"/>
              <a:gd name="connsiteX8" fmla="*/ 4430744 w 7789940"/>
              <a:gd name="connsiteY8" fmla="*/ 803286 h 1058877"/>
              <a:gd name="connsiteX9" fmla="*/ 3846536 w 7789940"/>
              <a:gd name="connsiteY9" fmla="*/ 803286 h 1058877"/>
              <a:gd name="connsiteX10" fmla="*/ 4065614 w 7789940"/>
              <a:gd name="connsiteY10" fmla="*/ 547695 h 1058877"/>
              <a:gd name="connsiteX11" fmla="*/ 231749 w 7789940"/>
              <a:gd name="connsiteY11" fmla="*/ 547695 h 1058877"/>
              <a:gd name="connsiteX12" fmla="*/ 231749 w 7789940"/>
              <a:gd name="connsiteY12" fmla="*/ 693747 h 1058877"/>
              <a:gd name="connsiteX13" fmla="*/ 0 w 7789940"/>
              <a:gd name="connsiteY13" fmla="*/ 690560 h 1058877"/>
              <a:gd name="connsiteX14" fmla="*/ 12671 w 7789940"/>
              <a:gd name="connsiteY14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430744 w 7789940"/>
              <a:gd name="connsiteY7" fmla="*/ 1058877 h 1058877"/>
              <a:gd name="connsiteX8" fmla="*/ 4430744 w 7789940"/>
              <a:gd name="connsiteY8" fmla="*/ 803286 h 1058877"/>
              <a:gd name="connsiteX9" fmla="*/ 4211666 w 7789940"/>
              <a:gd name="connsiteY9" fmla="*/ 803286 h 1058877"/>
              <a:gd name="connsiteX10" fmla="*/ 3846536 w 7789940"/>
              <a:gd name="connsiteY10" fmla="*/ 803286 h 1058877"/>
              <a:gd name="connsiteX11" fmla="*/ 4065614 w 7789940"/>
              <a:gd name="connsiteY11" fmla="*/ 547695 h 1058877"/>
              <a:gd name="connsiteX12" fmla="*/ 231749 w 7789940"/>
              <a:gd name="connsiteY12" fmla="*/ 547695 h 1058877"/>
              <a:gd name="connsiteX13" fmla="*/ 231749 w 7789940"/>
              <a:gd name="connsiteY13" fmla="*/ 693747 h 1058877"/>
              <a:gd name="connsiteX14" fmla="*/ 0 w 7789940"/>
              <a:gd name="connsiteY14" fmla="*/ 690560 h 1058877"/>
              <a:gd name="connsiteX15" fmla="*/ 12671 w 7789940"/>
              <a:gd name="connsiteY15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430744 w 7789940"/>
              <a:gd name="connsiteY7" fmla="*/ 1058877 h 1058877"/>
              <a:gd name="connsiteX8" fmla="*/ 4430744 w 7789940"/>
              <a:gd name="connsiteY8" fmla="*/ 803286 h 1058877"/>
              <a:gd name="connsiteX9" fmla="*/ 4211666 w 7789940"/>
              <a:gd name="connsiteY9" fmla="*/ 803286 h 1058877"/>
              <a:gd name="connsiteX10" fmla="*/ 3919562 w 7789940"/>
              <a:gd name="connsiteY10" fmla="*/ 803286 h 1058877"/>
              <a:gd name="connsiteX11" fmla="*/ 4065614 w 7789940"/>
              <a:gd name="connsiteY11" fmla="*/ 547695 h 1058877"/>
              <a:gd name="connsiteX12" fmla="*/ 231749 w 7789940"/>
              <a:gd name="connsiteY12" fmla="*/ 547695 h 1058877"/>
              <a:gd name="connsiteX13" fmla="*/ 231749 w 7789940"/>
              <a:gd name="connsiteY13" fmla="*/ 693747 h 1058877"/>
              <a:gd name="connsiteX14" fmla="*/ 0 w 7789940"/>
              <a:gd name="connsiteY14" fmla="*/ 690560 h 1058877"/>
              <a:gd name="connsiteX15" fmla="*/ 12671 w 7789940"/>
              <a:gd name="connsiteY15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430744 w 7789940"/>
              <a:gd name="connsiteY7" fmla="*/ 1058877 h 1058877"/>
              <a:gd name="connsiteX8" fmla="*/ 4430744 w 7789940"/>
              <a:gd name="connsiteY8" fmla="*/ 803286 h 1058877"/>
              <a:gd name="connsiteX9" fmla="*/ 4211666 w 7789940"/>
              <a:gd name="connsiteY9" fmla="*/ 803286 h 1058877"/>
              <a:gd name="connsiteX10" fmla="*/ 3919562 w 7789940"/>
              <a:gd name="connsiteY10" fmla="*/ 803286 h 1058877"/>
              <a:gd name="connsiteX11" fmla="*/ 3956075 w 7789940"/>
              <a:gd name="connsiteY11" fmla="*/ 547695 h 1058877"/>
              <a:gd name="connsiteX12" fmla="*/ 231749 w 7789940"/>
              <a:gd name="connsiteY12" fmla="*/ 547695 h 1058877"/>
              <a:gd name="connsiteX13" fmla="*/ 231749 w 7789940"/>
              <a:gd name="connsiteY13" fmla="*/ 693747 h 1058877"/>
              <a:gd name="connsiteX14" fmla="*/ 0 w 7789940"/>
              <a:gd name="connsiteY14" fmla="*/ 690560 h 1058877"/>
              <a:gd name="connsiteX15" fmla="*/ 12671 w 7789940"/>
              <a:gd name="connsiteY15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430744 w 7789940"/>
              <a:gd name="connsiteY7" fmla="*/ 1058877 h 1058877"/>
              <a:gd name="connsiteX8" fmla="*/ 4430744 w 7789940"/>
              <a:gd name="connsiteY8" fmla="*/ 803286 h 1058877"/>
              <a:gd name="connsiteX9" fmla="*/ 4211666 w 7789940"/>
              <a:gd name="connsiteY9" fmla="*/ 803286 h 1058877"/>
              <a:gd name="connsiteX10" fmla="*/ 3919562 w 7789940"/>
              <a:gd name="connsiteY10" fmla="*/ 803286 h 1058877"/>
              <a:gd name="connsiteX11" fmla="*/ 3919562 w 7789940"/>
              <a:gd name="connsiteY11" fmla="*/ 547695 h 1058877"/>
              <a:gd name="connsiteX12" fmla="*/ 231749 w 7789940"/>
              <a:gd name="connsiteY12" fmla="*/ 547695 h 1058877"/>
              <a:gd name="connsiteX13" fmla="*/ 231749 w 7789940"/>
              <a:gd name="connsiteY13" fmla="*/ 693747 h 1058877"/>
              <a:gd name="connsiteX14" fmla="*/ 0 w 7789940"/>
              <a:gd name="connsiteY14" fmla="*/ 690560 h 1058877"/>
              <a:gd name="connsiteX15" fmla="*/ 12671 w 7789940"/>
              <a:gd name="connsiteY15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503770 w 7789940"/>
              <a:gd name="connsiteY7" fmla="*/ 1058877 h 1058877"/>
              <a:gd name="connsiteX8" fmla="*/ 4430744 w 7789940"/>
              <a:gd name="connsiteY8" fmla="*/ 803286 h 1058877"/>
              <a:gd name="connsiteX9" fmla="*/ 4211666 w 7789940"/>
              <a:gd name="connsiteY9" fmla="*/ 803286 h 1058877"/>
              <a:gd name="connsiteX10" fmla="*/ 3919562 w 7789940"/>
              <a:gd name="connsiteY10" fmla="*/ 803286 h 1058877"/>
              <a:gd name="connsiteX11" fmla="*/ 3919562 w 7789940"/>
              <a:gd name="connsiteY11" fmla="*/ 547695 h 1058877"/>
              <a:gd name="connsiteX12" fmla="*/ 231749 w 7789940"/>
              <a:gd name="connsiteY12" fmla="*/ 547695 h 1058877"/>
              <a:gd name="connsiteX13" fmla="*/ 231749 w 7789940"/>
              <a:gd name="connsiteY13" fmla="*/ 693747 h 1058877"/>
              <a:gd name="connsiteX14" fmla="*/ 0 w 7789940"/>
              <a:gd name="connsiteY14" fmla="*/ 690560 h 1058877"/>
              <a:gd name="connsiteX15" fmla="*/ 12671 w 7789940"/>
              <a:gd name="connsiteY15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503770 w 7789940"/>
              <a:gd name="connsiteY7" fmla="*/ 1058877 h 1058877"/>
              <a:gd name="connsiteX8" fmla="*/ 4503770 w 7789940"/>
              <a:gd name="connsiteY8" fmla="*/ 803286 h 1058877"/>
              <a:gd name="connsiteX9" fmla="*/ 4211666 w 7789940"/>
              <a:gd name="connsiteY9" fmla="*/ 803286 h 1058877"/>
              <a:gd name="connsiteX10" fmla="*/ 3919562 w 7789940"/>
              <a:gd name="connsiteY10" fmla="*/ 803286 h 1058877"/>
              <a:gd name="connsiteX11" fmla="*/ 3919562 w 7789940"/>
              <a:gd name="connsiteY11" fmla="*/ 547695 h 1058877"/>
              <a:gd name="connsiteX12" fmla="*/ 231749 w 7789940"/>
              <a:gd name="connsiteY12" fmla="*/ 547695 h 1058877"/>
              <a:gd name="connsiteX13" fmla="*/ 231749 w 7789940"/>
              <a:gd name="connsiteY13" fmla="*/ 693747 h 1058877"/>
              <a:gd name="connsiteX14" fmla="*/ 0 w 7789940"/>
              <a:gd name="connsiteY14" fmla="*/ 690560 h 1058877"/>
              <a:gd name="connsiteX15" fmla="*/ 12671 w 7789940"/>
              <a:gd name="connsiteY15" fmla="*/ 0 h 1058877"/>
              <a:gd name="connsiteX0" fmla="*/ 12671 w 7789940"/>
              <a:gd name="connsiteY0" fmla="*/ 0 h 1058877"/>
              <a:gd name="connsiteX1" fmla="*/ 59687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503770 w 7789940"/>
              <a:gd name="connsiteY7" fmla="*/ 1058877 h 1058877"/>
              <a:gd name="connsiteX8" fmla="*/ 4503770 w 7789940"/>
              <a:gd name="connsiteY8" fmla="*/ 803286 h 1058877"/>
              <a:gd name="connsiteX9" fmla="*/ 4211666 w 7789940"/>
              <a:gd name="connsiteY9" fmla="*/ 803286 h 1058877"/>
              <a:gd name="connsiteX10" fmla="*/ 3919562 w 7789940"/>
              <a:gd name="connsiteY10" fmla="*/ 803286 h 1058877"/>
              <a:gd name="connsiteX11" fmla="*/ 3919562 w 7789940"/>
              <a:gd name="connsiteY11" fmla="*/ 547695 h 1058877"/>
              <a:gd name="connsiteX12" fmla="*/ 231749 w 7789940"/>
              <a:gd name="connsiteY12" fmla="*/ 547695 h 1058877"/>
              <a:gd name="connsiteX13" fmla="*/ 231749 w 7789940"/>
              <a:gd name="connsiteY13" fmla="*/ 693747 h 1058877"/>
              <a:gd name="connsiteX14" fmla="*/ 0 w 7789940"/>
              <a:gd name="connsiteY14" fmla="*/ 690560 h 1058877"/>
              <a:gd name="connsiteX15" fmla="*/ 12671 w 7789940"/>
              <a:gd name="connsiteY15" fmla="*/ 0 h 1058877"/>
              <a:gd name="connsiteX0" fmla="*/ 12671 w 7789940"/>
              <a:gd name="connsiteY0" fmla="*/ 0 h 1058877"/>
              <a:gd name="connsiteX1" fmla="*/ 596879 w 7789940"/>
              <a:gd name="connsiteY1" fmla="*/ 0 h 1058877"/>
              <a:gd name="connsiteX2" fmla="*/ 59687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503770 w 7789940"/>
              <a:gd name="connsiteY7" fmla="*/ 1058877 h 1058877"/>
              <a:gd name="connsiteX8" fmla="*/ 4503770 w 7789940"/>
              <a:gd name="connsiteY8" fmla="*/ 803286 h 1058877"/>
              <a:gd name="connsiteX9" fmla="*/ 4211666 w 7789940"/>
              <a:gd name="connsiteY9" fmla="*/ 803286 h 1058877"/>
              <a:gd name="connsiteX10" fmla="*/ 3919562 w 7789940"/>
              <a:gd name="connsiteY10" fmla="*/ 803286 h 1058877"/>
              <a:gd name="connsiteX11" fmla="*/ 3919562 w 7789940"/>
              <a:gd name="connsiteY11" fmla="*/ 547695 h 1058877"/>
              <a:gd name="connsiteX12" fmla="*/ 231749 w 7789940"/>
              <a:gd name="connsiteY12" fmla="*/ 547695 h 1058877"/>
              <a:gd name="connsiteX13" fmla="*/ 231749 w 7789940"/>
              <a:gd name="connsiteY13" fmla="*/ 693747 h 1058877"/>
              <a:gd name="connsiteX14" fmla="*/ 0 w 7789940"/>
              <a:gd name="connsiteY14" fmla="*/ 690560 h 1058877"/>
              <a:gd name="connsiteX15" fmla="*/ 12671 w 7789940"/>
              <a:gd name="connsiteY15" fmla="*/ 0 h 1058877"/>
              <a:gd name="connsiteX0" fmla="*/ 0 w 7777269"/>
              <a:gd name="connsiteY0" fmla="*/ 0 h 1058877"/>
              <a:gd name="connsiteX1" fmla="*/ 584208 w 7777269"/>
              <a:gd name="connsiteY1" fmla="*/ 0 h 1058877"/>
              <a:gd name="connsiteX2" fmla="*/ 584208 w 7777269"/>
              <a:gd name="connsiteY2" fmla="*/ 109539 h 1058877"/>
              <a:gd name="connsiteX3" fmla="*/ 7777269 w 7777269"/>
              <a:gd name="connsiteY3" fmla="*/ 109539 h 1058877"/>
              <a:gd name="connsiteX4" fmla="*/ 7777269 w 7777269"/>
              <a:gd name="connsiteY4" fmla="*/ 511182 h 1058877"/>
              <a:gd name="connsiteX5" fmla="*/ 6608853 w 7777269"/>
              <a:gd name="connsiteY5" fmla="*/ 511182 h 1058877"/>
              <a:gd name="connsiteX6" fmla="*/ 6608853 w 7777269"/>
              <a:gd name="connsiteY6" fmla="*/ 1058877 h 1058877"/>
              <a:gd name="connsiteX7" fmla="*/ 4491099 w 7777269"/>
              <a:gd name="connsiteY7" fmla="*/ 1058877 h 1058877"/>
              <a:gd name="connsiteX8" fmla="*/ 4491099 w 7777269"/>
              <a:gd name="connsiteY8" fmla="*/ 803286 h 1058877"/>
              <a:gd name="connsiteX9" fmla="*/ 4198995 w 7777269"/>
              <a:gd name="connsiteY9" fmla="*/ 803286 h 1058877"/>
              <a:gd name="connsiteX10" fmla="*/ 3906891 w 7777269"/>
              <a:gd name="connsiteY10" fmla="*/ 803286 h 1058877"/>
              <a:gd name="connsiteX11" fmla="*/ 3906891 w 7777269"/>
              <a:gd name="connsiteY11" fmla="*/ 547695 h 1058877"/>
              <a:gd name="connsiteX12" fmla="*/ 219078 w 7777269"/>
              <a:gd name="connsiteY12" fmla="*/ 547695 h 1058877"/>
              <a:gd name="connsiteX13" fmla="*/ 219078 w 7777269"/>
              <a:gd name="connsiteY13" fmla="*/ 693747 h 1058877"/>
              <a:gd name="connsiteX14" fmla="*/ 0 w 7777269"/>
              <a:gd name="connsiteY14" fmla="*/ 547695 h 1058877"/>
              <a:gd name="connsiteX15" fmla="*/ 0 w 7777269"/>
              <a:gd name="connsiteY15" fmla="*/ 0 h 1058877"/>
              <a:gd name="connsiteX0" fmla="*/ 0 w 7777269"/>
              <a:gd name="connsiteY0" fmla="*/ 0 h 1058877"/>
              <a:gd name="connsiteX1" fmla="*/ 584208 w 7777269"/>
              <a:gd name="connsiteY1" fmla="*/ 0 h 1058877"/>
              <a:gd name="connsiteX2" fmla="*/ 584208 w 7777269"/>
              <a:gd name="connsiteY2" fmla="*/ 109539 h 1058877"/>
              <a:gd name="connsiteX3" fmla="*/ 7777269 w 7777269"/>
              <a:gd name="connsiteY3" fmla="*/ 109539 h 1058877"/>
              <a:gd name="connsiteX4" fmla="*/ 7777269 w 7777269"/>
              <a:gd name="connsiteY4" fmla="*/ 511182 h 1058877"/>
              <a:gd name="connsiteX5" fmla="*/ 6608853 w 7777269"/>
              <a:gd name="connsiteY5" fmla="*/ 511182 h 1058877"/>
              <a:gd name="connsiteX6" fmla="*/ 6608853 w 7777269"/>
              <a:gd name="connsiteY6" fmla="*/ 1058877 h 1058877"/>
              <a:gd name="connsiteX7" fmla="*/ 4491099 w 7777269"/>
              <a:gd name="connsiteY7" fmla="*/ 1058877 h 1058877"/>
              <a:gd name="connsiteX8" fmla="*/ 4491099 w 7777269"/>
              <a:gd name="connsiteY8" fmla="*/ 803286 h 1058877"/>
              <a:gd name="connsiteX9" fmla="*/ 4198995 w 7777269"/>
              <a:gd name="connsiteY9" fmla="*/ 803286 h 1058877"/>
              <a:gd name="connsiteX10" fmla="*/ 3906891 w 7777269"/>
              <a:gd name="connsiteY10" fmla="*/ 803286 h 1058877"/>
              <a:gd name="connsiteX11" fmla="*/ 3906891 w 7777269"/>
              <a:gd name="connsiteY11" fmla="*/ 547695 h 1058877"/>
              <a:gd name="connsiteX12" fmla="*/ 219078 w 7777269"/>
              <a:gd name="connsiteY12" fmla="*/ 547695 h 1058877"/>
              <a:gd name="connsiteX13" fmla="*/ 0 w 7777269"/>
              <a:gd name="connsiteY13" fmla="*/ 547695 h 1058877"/>
              <a:gd name="connsiteX14" fmla="*/ 0 w 7777269"/>
              <a:gd name="connsiteY14" fmla="*/ 0 h 1058877"/>
              <a:gd name="connsiteX0" fmla="*/ 0 w 7777269"/>
              <a:gd name="connsiteY0" fmla="*/ 0 h 1058877"/>
              <a:gd name="connsiteX1" fmla="*/ 584208 w 7777269"/>
              <a:gd name="connsiteY1" fmla="*/ 0 h 1058877"/>
              <a:gd name="connsiteX2" fmla="*/ 584208 w 7777269"/>
              <a:gd name="connsiteY2" fmla="*/ 109539 h 1058877"/>
              <a:gd name="connsiteX3" fmla="*/ 7777269 w 7777269"/>
              <a:gd name="connsiteY3" fmla="*/ 109539 h 1058877"/>
              <a:gd name="connsiteX4" fmla="*/ 7777269 w 7777269"/>
              <a:gd name="connsiteY4" fmla="*/ 511182 h 1058877"/>
              <a:gd name="connsiteX5" fmla="*/ 6608853 w 7777269"/>
              <a:gd name="connsiteY5" fmla="*/ 511182 h 1058877"/>
              <a:gd name="connsiteX6" fmla="*/ 6608853 w 7777269"/>
              <a:gd name="connsiteY6" fmla="*/ 1058877 h 1058877"/>
              <a:gd name="connsiteX7" fmla="*/ 4491099 w 7777269"/>
              <a:gd name="connsiteY7" fmla="*/ 1058877 h 1058877"/>
              <a:gd name="connsiteX8" fmla="*/ 4491099 w 7777269"/>
              <a:gd name="connsiteY8" fmla="*/ 803286 h 1058877"/>
              <a:gd name="connsiteX9" fmla="*/ 4198995 w 7777269"/>
              <a:gd name="connsiteY9" fmla="*/ 803286 h 1058877"/>
              <a:gd name="connsiteX10" fmla="*/ 3906891 w 7777269"/>
              <a:gd name="connsiteY10" fmla="*/ 803286 h 1058877"/>
              <a:gd name="connsiteX11" fmla="*/ 3906891 w 7777269"/>
              <a:gd name="connsiteY11" fmla="*/ 547695 h 1058877"/>
              <a:gd name="connsiteX12" fmla="*/ 0 w 7777269"/>
              <a:gd name="connsiteY12" fmla="*/ 547695 h 1058877"/>
              <a:gd name="connsiteX13" fmla="*/ 0 w 7777269"/>
              <a:gd name="connsiteY13" fmla="*/ 0 h 1058877"/>
              <a:gd name="connsiteX0" fmla="*/ 0 w 7777269"/>
              <a:gd name="connsiteY0" fmla="*/ 0 h 1058877"/>
              <a:gd name="connsiteX1" fmla="*/ 474669 w 7777269"/>
              <a:gd name="connsiteY1" fmla="*/ 0 h 1058877"/>
              <a:gd name="connsiteX2" fmla="*/ 584208 w 7777269"/>
              <a:gd name="connsiteY2" fmla="*/ 109539 h 1058877"/>
              <a:gd name="connsiteX3" fmla="*/ 7777269 w 7777269"/>
              <a:gd name="connsiteY3" fmla="*/ 109539 h 1058877"/>
              <a:gd name="connsiteX4" fmla="*/ 7777269 w 7777269"/>
              <a:gd name="connsiteY4" fmla="*/ 511182 h 1058877"/>
              <a:gd name="connsiteX5" fmla="*/ 6608853 w 7777269"/>
              <a:gd name="connsiteY5" fmla="*/ 511182 h 1058877"/>
              <a:gd name="connsiteX6" fmla="*/ 6608853 w 7777269"/>
              <a:gd name="connsiteY6" fmla="*/ 1058877 h 1058877"/>
              <a:gd name="connsiteX7" fmla="*/ 4491099 w 7777269"/>
              <a:gd name="connsiteY7" fmla="*/ 1058877 h 1058877"/>
              <a:gd name="connsiteX8" fmla="*/ 4491099 w 7777269"/>
              <a:gd name="connsiteY8" fmla="*/ 803286 h 1058877"/>
              <a:gd name="connsiteX9" fmla="*/ 4198995 w 7777269"/>
              <a:gd name="connsiteY9" fmla="*/ 803286 h 1058877"/>
              <a:gd name="connsiteX10" fmla="*/ 3906891 w 7777269"/>
              <a:gd name="connsiteY10" fmla="*/ 803286 h 1058877"/>
              <a:gd name="connsiteX11" fmla="*/ 3906891 w 7777269"/>
              <a:gd name="connsiteY11" fmla="*/ 547695 h 1058877"/>
              <a:gd name="connsiteX12" fmla="*/ 0 w 7777269"/>
              <a:gd name="connsiteY12" fmla="*/ 547695 h 1058877"/>
              <a:gd name="connsiteX13" fmla="*/ 0 w 7777269"/>
              <a:gd name="connsiteY13" fmla="*/ 0 h 1058877"/>
              <a:gd name="connsiteX0" fmla="*/ 0 w 7777269"/>
              <a:gd name="connsiteY0" fmla="*/ 0 h 1058877"/>
              <a:gd name="connsiteX1" fmla="*/ 474669 w 7777269"/>
              <a:gd name="connsiteY1" fmla="*/ 0 h 1058877"/>
              <a:gd name="connsiteX2" fmla="*/ 474669 w 7777269"/>
              <a:gd name="connsiteY2" fmla="*/ 109539 h 1058877"/>
              <a:gd name="connsiteX3" fmla="*/ 7777269 w 7777269"/>
              <a:gd name="connsiteY3" fmla="*/ 109539 h 1058877"/>
              <a:gd name="connsiteX4" fmla="*/ 7777269 w 7777269"/>
              <a:gd name="connsiteY4" fmla="*/ 511182 h 1058877"/>
              <a:gd name="connsiteX5" fmla="*/ 6608853 w 7777269"/>
              <a:gd name="connsiteY5" fmla="*/ 511182 h 1058877"/>
              <a:gd name="connsiteX6" fmla="*/ 6608853 w 7777269"/>
              <a:gd name="connsiteY6" fmla="*/ 1058877 h 1058877"/>
              <a:gd name="connsiteX7" fmla="*/ 4491099 w 7777269"/>
              <a:gd name="connsiteY7" fmla="*/ 1058877 h 1058877"/>
              <a:gd name="connsiteX8" fmla="*/ 4491099 w 7777269"/>
              <a:gd name="connsiteY8" fmla="*/ 803286 h 1058877"/>
              <a:gd name="connsiteX9" fmla="*/ 4198995 w 7777269"/>
              <a:gd name="connsiteY9" fmla="*/ 803286 h 1058877"/>
              <a:gd name="connsiteX10" fmla="*/ 3906891 w 7777269"/>
              <a:gd name="connsiteY10" fmla="*/ 803286 h 1058877"/>
              <a:gd name="connsiteX11" fmla="*/ 3906891 w 7777269"/>
              <a:gd name="connsiteY11" fmla="*/ 547695 h 1058877"/>
              <a:gd name="connsiteX12" fmla="*/ 0 w 7777269"/>
              <a:gd name="connsiteY12" fmla="*/ 547695 h 1058877"/>
              <a:gd name="connsiteX13" fmla="*/ 0 w 7777269"/>
              <a:gd name="connsiteY13" fmla="*/ 0 h 1058877"/>
              <a:gd name="connsiteX0" fmla="*/ 0 w 7777269"/>
              <a:gd name="connsiteY0" fmla="*/ 0 h 1058877"/>
              <a:gd name="connsiteX1" fmla="*/ 474669 w 7777269"/>
              <a:gd name="connsiteY1" fmla="*/ 0 h 1058877"/>
              <a:gd name="connsiteX2" fmla="*/ 474669 w 7777269"/>
              <a:gd name="connsiteY2" fmla="*/ 109539 h 1058877"/>
              <a:gd name="connsiteX3" fmla="*/ 7777269 w 7777269"/>
              <a:gd name="connsiteY3" fmla="*/ 109539 h 1058877"/>
              <a:gd name="connsiteX4" fmla="*/ 7777269 w 7777269"/>
              <a:gd name="connsiteY4" fmla="*/ 511182 h 1058877"/>
              <a:gd name="connsiteX5" fmla="*/ 6608853 w 7777269"/>
              <a:gd name="connsiteY5" fmla="*/ 511182 h 1058877"/>
              <a:gd name="connsiteX6" fmla="*/ 6608853 w 7777269"/>
              <a:gd name="connsiteY6" fmla="*/ 1058877 h 1058877"/>
              <a:gd name="connsiteX7" fmla="*/ 4491099 w 7777269"/>
              <a:gd name="connsiteY7" fmla="*/ 1058877 h 1058877"/>
              <a:gd name="connsiteX8" fmla="*/ 4491099 w 7777269"/>
              <a:gd name="connsiteY8" fmla="*/ 803286 h 1058877"/>
              <a:gd name="connsiteX9" fmla="*/ 4198995 w 7777269"/>
              <a:gd name="connsiteY9" fmla="*/ 803286 h 1058877"/>
              <a:gd name="connsiteX10" fmla="*/ 4016430 w 7777269"/>
              <a:gd name="connsiteY10" fmla="*/ 803286 h 1058877"/>
              <a:gd name="connsiteX11" fmla="*/ 3906891 w 7777269"/>
              <a:gd name="connsiteY11" fmla="*/ 547695 h 1058877"/>
              <a:gd name="connsiteX12" fmla="*/ 0 w 7777269"/>
              <a:gd name="connsiteY12" fmla="*/ 547695 h 1058877"/>
              <a:gd name="connsiteX13" fmla="*/ 0 w 7777269"/>
              <a:gd name="connsiteY13" fmla="*/ 0 h 1058877"/>
              <a:gd name="connsiteX0" fmla="*/ 0 w 7777269"/>
              <a:gd name="connsiteY0" fmla="*/ 0 h 1058877"/>
              <a:gd name="connsiteX1" fmla="*/ 474669 w 7777269"/>
              <a:gd name="connsiteY1" fmla="*/ 0 h 1058877"/>
              <a:gd name="connsiteX2" fmla="*/ 474669 w 7777269"/>
              <a:gd name="connsiteY2" fmla="*/ 109539 h 1058877"/>
              <a:gd name="connsiteX3" fmla="*/ 7777269 w 7777269"/>
              <a:gd name="connsiteY3" fmla="*/ 109539 h 1058877"/>
              <a:gd name="connsiteX4" fmla="*/ 7777269 w 7777269"/>
              <a:gd name="connsiteY4" fmla="*/ 511182 h 1058877"/>
              <a:gd name="connsiteX5" fmla="*/ 6608853 w 7777269"/>
              <a:gd name="connsiteY5" fmla="*/ 511182 h 1058877"/>
              <a:gd name="connsiteX6" fmla="*/ 6608853 w 7777269"/>
              <a:gd name="connsiteY6" fmla="*/ 1058877 h 1058877"/>
              <a:gd name="connsiteX7" fmla="*/ 4491099 w 7777269"/>
              <a:gd name="connsiteY7" fmla="*/ 1058877 h 1058877"/>
              <a:gd name="connsiteX8" fmla="*/ 4491099 w 7777269"/>
              <a:gd name="connsiteY8" fmla="*/ 803286 h 1058877"/>
              <a:gd name="connsiteX9" fmla="*/ 4198995 w 7777269"/>
              <a:gd name="connsiteY9" fmla="*/ 803286 h 1058877"/>
              <a:gd name="connsiteX10" fmla="*/ 4016430 w 7777269"/>
              <a:gd name="connsiteY10" fmla="*/ 803286 h 1058877"/>
              <a:gd name="connsiteX11" fmla="*/ 4016430 w 7777269"/>
              <a:gd name="connsiteY11" fmla="*/ 547695 h 1058877"/>
              <a:gd name="connsiteX12" fmla="*/ 0 w 7777269"/>
              <a:gd name="connsiteY12" fmla="*/ 547695 h 1058877"/>
              <a:gd name="connsiteX13" fmla="*/ 0 w 7777269"/>
              <a:gd name="connsiteY13" fmla="*/ 0 h 1058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777269" h="1058877">
                <a:moveTo>
                  <a:pt x="0" y="0"/>
                </a:moveTo>
                <a:lnTo>
                  <a:pt x="474669" y="0"/>
                </a:lnTo>
                <a:lnTo>
                  <a:pt x="474669" y="109539"/>
                </a:lnTo>
                <a:lnTo>
                  <a:pt x="7777269" y="109539"/>
                </a:lnTo>
                <a:lnTo>
                  <a:pt x="7777269" y="511182"/>
                </a:lnTo>
                <a:lnTo>
                  <a:pt x="6608853" y="511182"/>
                </a:lnTo>
                <a:lnTo>
                  <a:pt x="6608853" y="1058877"/>
                </a:lnTo>
                <a:lnTo>
                  <a:pt x="4491099" y="1058877"/>
                </a:lnTo>
                <a:lnTo>
                  <a:pt x="4491099" y="803286"/>
                </a:lnTo>
                <a:lnTo>
                  <a:pt x="4198995" y="803286"/>
                </a:lnTo>
                <a:lnTo>
                  <a:pt x="4016430" y="803286"/>
                </a:lnTo>
                <a:lnTo>
                  <a:pt x="4016430" y="547695"/>
                </a:lnTo>
                <a:lnTo>
                  <a:pt x="0" y="547695"/>
                </a:lnTo>
                <a:lnTo>
                  <a:pt x="0" y="0"/>
                </a:lnTo>
                <a:close/>
              </a:path>
            </a:pathLst>
          </a:cu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891463" y="5310188"/>
            <a:ext cx="1143000" cy="857250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726238" y="5857875"/>
            <a:ext cx="1168400" cy="857250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36550" y="5675313"/>
            <a:ext cx="571500" cy="146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0500" y="5638800"/>
            <a:ext cx="73025" cy="219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363663" y="57118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504950" y="57118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651000" y="57118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797050" y="57118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943100" y="57118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089150" y="57118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235200" y="57118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381250" y="57118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006725" y="57118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148013" y="57118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294063" y="57118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440113" y="57118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586163" y="57118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732213" y="57118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878263" y="57118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211638" y="57118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352925" y="57118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498975" y="57118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645025" y="57118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791075" y="57118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937125" y="57118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5083175" y="57118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5229225" y="57118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375275" y="57118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5521325" y="57118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667375" y="57118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995988" y="5675313"/>
            <a:ext cx="73025" cy="146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069013" y="5675313"/>
            <a:ext cx="73025" cy="146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6142038" y="5675313"/>
            <a:ext cx="73025" cy="146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215063" y="5675313"/>
            <a:ext cx="73025" cy="146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6288088" y="5675313"/>
            <a:ext cx="73025" cy="146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6361113" y="5675313"/>
            <a:ext cx="73025" cy="146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6434138" y="5675313"/>
            <a:ext cx="73025" cy="146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6507163" y="5675313"/>
            <a:ext cx="73025" cy="146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6580188" y="5675313"/>
            <a:ext cx="73025" cy="146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6653213" y="5675313"/>
            <a:ext cx="73025" cy="146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6726238" y="5675313"/>
            <a:ext cx="73025" cy="146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6799263" y="5675313"/>
            <a:ext cx="73025" cy="146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5375275" y="6223000"/>
            <a:ext cx="73025" cy="14605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5448300" y="6223000"/>
            <a:ext cx="73025" cy="14605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5521325" y="6223000"/>
            <a:ext cx="73025" cy="14605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5594350" y="6223000"/>
            <a:ext cx="73025" cy="14605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5667375" y="6223000"/>
            <a:ext cx="73025" cy="14605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5740400" y="6223000"/>
            <a:ext cx="73025" cy="14605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5256213" y="6223000"/>
            <a:ext cx="46037" cy="14605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5110163" y="6223000"/>
            <a:ext cx="46037" cy="14605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4" name="Straight Connector 63"/>
          <p:cNvCxnSpPr/>
          <p:nvPr/>
        </p:nvCxnSpPr>
        <p:spPr>
          <a:xfrm>
            <a:off x="4097338" y="5748338"/>
            <a:ext cx="766762" cy="547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5959475" y="6296025"/>
            <a:ext cx="15335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2" idx="1"/>
          </p:cNvCxnSpPr>
          <p:nvPr/>
        </p:nvCxnSpPr>
        <p:spPr>
          <a:xfrm rot="10800000" flipH="1" flipV="1">
            <a:off x="6942138" y="5737225"/>
            <a:ext cx="1755775" cy="11113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8113713" y="5602288"/>
            <a:ext cx="219075" cy="14605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8259763" y="5748338"/>
            <a:ext cx="182562" cy="14605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6908800" y="6149975"/>
            <a:ext cx="219075" cy="1460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7054850" y="6296025"/>
            <a:ext cx="182563" cy="1460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 rot="19423607">
            <a:off x="7078663" y="5946775"/>
            <a:ext cx="303212" cy="234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bg1"/>
                </a:solidFill>
              </a:rPr>
              <a:t>Exp1</a:t>
            </a:r>
          </a:p>
        </p:txBody>
      </p:sp>
      <p:sp>
        <p:nvSpPr>
          <p:cNvPr id="72" name="Rectangle 71"/>
          <p:cNvSpPr/>
          <p:nvPr/>
        </p:nvSpPr>
        <p:spPr>
          <a:xfrm>
            <a:off x="7456488" y="6186488"/>
            <a:ext cx="303212" cy="2333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/>
              <a:t>Exp2</a:t>
            </a:r>
          </a:p>
        </p:txBody>
      </p:sp>
      <p:sp>
        <p:nvSpPr>
          <p:cNvPr id="73" name="Rectangle 72"/>
          <p:cNvSpPr/>
          <p:nvPr/>
        </p:nvSpPr>
        <p:spPr>
          <a:xfrm rot="19423607">
            <a:off x="8283575" y="5399088"/>
            <a:ext cx="303213" cy="234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bg1"/>
                </a:solidFill>
              </a:rPr>
              <a:t>Exp1</a:t>
            </a:r>
          </a:p>
        </p:txBody>
      </p:sp>
      <p:sp>
        <p:nvSpPr>
          <p:cNvPr id="74" name="Rectangle 73"/>
          <p:cNvSpPr/>
          <p:nvPr/>
        </p:nvSpPr>
        <p:spPr>
          <a:xfrm rot="2234564">
            <a:off x="8372475" y="5853113"/>
            <a:ext cx="303213" cy="23336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/>
              <a:t>Exp3</a:t>
            </a:r>
          </a:p>
        </p:txBody>
      </p:sp>
      <p:sp>
        <p:nvSpPr>
          <p:cNvPr id="75" name="Rectangle 74"/>
          <p:cNvSpPr/>
          <p:nvPr/>
        </p:nvSpPr>
        <p:spPr>
          <a:xfrm>
            <a:off x="8661400" y="5638800"/>
            <a:ext cx="303213" cy="233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/>
              <a:t>Exp2</a:t>
            </a:r>
          </a:p>
        </p:txBody>
      </p:sp>
      <p:cxnSp>
        <p:nvCxnSpPr>
          <p:cNvPr id="76" name="Straight Connector 75"/>
          <p:cNvCxnSpPr/>
          <p:nvPr/>
        </p:nvCxnSpPr>
        <p:spPr>
          <a:xfrm flipV="1">
            <a:off x="5959475" y="6186488"/>
            <a:ext cx="109538" cy="73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Flowchart: Extract 76"/>
          <p:cNvSpPr/>
          <p:nvPr/>
        </p:nvSpPr>
        <p:spPr>
          <a:xfrm rot="20316632">
            <a:off x="5846763" y="6169025"/>
            <a:ext cx="141287" cy="206375"/>
          </a:xfrm>
          <a:prstGeom prst="flowChartExtra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" name="Group 195"/>
          <p:cNvGrpSpPr>
            <a:grpSpLocks/>
          </p:cNvGrpSpPr>
          <p:nvPr/>
        </p:nvGrpSpPr>
        <p:grpSpPr bwMode="auto">
          <a:xfrm rot="3240000">
            <a:off x="6019007" y="6131719"/>
            <a:ext cx="101600" cy="109537"/>
            <a:chOff x="6288111" y="5218137"/>
            <a:chExt cx="45719" cy="109539"/>
          </a:xfrm>
        </p:grpSpPr>
        <p:sp>
          <p:nvSpPr>
            <p:cNvPr id="79" name="Right Triangle 78"/>
            <p:cNvSpPr/>
            <p:nvPr/>
          </p:nvSpPr>
          <p:spPr>
            <a:xfrm>
              <a:off x="6288111" y="5218137"/>
              <a:ext cx="45719" cy="109539"/>
            </a:xfrm>
            <a:prstGeom prst="rtTriangl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0" name="Right Triangle 79"/>
            <p:cNvSpPr/>
            <p:nvPr/>
          </p:nvSpPr>
          <p:spPr>
            <a:xfrm flipH="1" flipV="1">
              <a:off x="6288111" y="5218137"/>
              <a:ext cx="45719" cy="109539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cxnSp>
        <p:nvCxnSpPr>
          <p:cNvPr id="81" name="Straight Connector 80"/>
          <p:cNvCxnSpPr/>
          <p:nvPr/>
        </p:nvCxnSpPr>
        <p:spPr>
          <a:xfrm flipV="1">
            <a:off x="7018338" y="5638800"/>
            <a:ext cx="109537" cy="73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Flowchart: Extract 81"/>
          <p:cNvSpPr/>
          <p:nvPr/>
        </p:nvSpPr>
        <p:spPr>
          <a:xfrm rot="20316632">
            <a:off x="6905625" y="5621338"/>
            <a:ext cx="141288" cy="206375"/>
          </a:xfrm>
          <a:prstGeom prst="flowChartExtra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" name="Group 198"/>
          <p:cNvGrpSpPr>
            <a:grpSpLocks/>
          </p:cNvGrpSpPr>
          <p:nvPr/>
        </p:nvGrpSpPr>
        <p:grpSpPr bwMode="auto">
          <a:xfrm rot="3240000">
            <a:off x="7077869" y="5584031"/>
            <a:ext cx="101600" cy="109538"/>
            <a:chOff x="6288111" y="5218137"/>
            <a:chExt cx="45719" cy="109539"/>
          </a:xfrm>
        </p:grpSpPr>
        <p:sp>
          <p:nvSpPr>
            <p:cNvPr id="84" name="Right Triangle 83"/>
            <p:cNvSpPr/>
            <p:nvPr/>
          </p:nvSpPr>
          <p:spPr>
            <a:xfrm>
              <a:off x="6288111" y="5218137"/>
              <a:ext cx="45719" cy="109539"/>
            </a:xfrm>
            <a:prstGeom prst="rtTriangl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5" name="Right Triangle 84"/>
            <p:cNvSpPr/>
            <p:nvPr/>
          </p:nvSpPr>
          <p:spPr>
            <a:xfrm flipH="1" flipV="1">
              <a:off x="6288111" y="5218137"/>
              <a:ext cx="45719" cy="109539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86" name="Rectangle 85"/>
          <p:cNvSpPr/>
          <p:nvPr/>
        </p:nvSpPr>
        <p:spPr>
          <a:xfrm>
            <a:off x="7894638" y="6186488"/>
            <a:ext cx="511175" cy="255587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Laser pump</a:t>
            </a:r>
          </a:p>
        </p:txBody>
      </p:sp>
      <p:sp>
        <p:nvSpPr>
          <p:cNvPr id="87" name="Rectangle 86"/>
          <p:cNvSpPr/>
          <p:nvPr/>
        </p:nvSpPr>
        <p:spPr>
          <a:xfrm>
            <a:off x="7894638" y="6442075"/>
            <a:ext cx="511175" cy="255588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THz pump</a:t>
            </a:r>
          </a:p>
        </p:txBody>
      </p:sp>
      <p:sp>
        <p:nvSpPr>
          <p:cNvPr id="88" name="Rectangle 87"/>
          <p:cNvSpPr/>
          <p:nvPr/>
        </p:nvSpPr>
        <p:spPr>
          <a:xfrm>
            <a:off x="4133850" y="6149975"/>
            <a:ext cx="474663" cy="255588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Seed laser</a:t>
            </a:r>
          </a:p>
        </p:txBody>
      </p:sp>
      <p:sp>
        <p:nvSpPr>
          <p:cNvPr id="89" name="Rectangle 88"/>
          <p:cNvSpPr/>
          <p:nvPr/>
        </p:nvSpPr>
        <p:spPr>
          <a:xfrm>
            <a:off x="117475" y="5346700"/>
            <a:ext cx="474663" cy="219075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Gun laser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5959475" y="5419725"/>
            <a:ext cx="1541463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2060"/>
                </a:solidFill>
                <a:latin typeface="+mn-lt"/>
              </a:rPr>
              <a:t>ARAMIS FEL 1-7 Å</a:t>
            </a:r>
          </a:p>
        </p:txBody>
      </p:sp>
      <p:sp>
        <p:nvSpPr>
          <p:cNvPr id="32853" name="TextBox 227"/>
          <p:cNvSpPr txBox="1">
            <a:spLocks noChangeArrowheads="1"/>
          </p:cNvSpPr>
          <p:nvPr/>
        </p:nvSpPr>
        <p:spPr bwMode="auto">
          <a:xfrm>
            <a:off x="5046663" y="5967413"/>
            <a:ext cx="13096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C00000"/>
                </a:solidFill>
                <a:latin typeface="Calibri" pitchFamily="34" charset="0"/>
              </a:rPr>
              <a:t>ATHOS FEL 7-70 Å</a:t>
            </a:r>
          </a:p>
        </p:txBody>
      </p:sp>
      <p:sp>
        <p:nvSpPr>
          <p:cNvPr id="32854" name="TextBox 228"/>
          <p:cNvSpPr txBox="1">
            <a:spLocks noChangeArrowheads="1"/>
          </p:cNvSpPr>
          <p:nvPr/>
        </p:nvSpPr>
        <p:spPr bwMode="auto">
          <a:xfrm>
            <a:off x="1979613" y="5419725"/>
            <a:ext cx="676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</a:rPr>
              <a:t>2.1 GeV</a:t>
            </a:r>
          </a:p>
        </p:txBody>
      </p:sp>
      <p:sp>
        <p:nvSpPr>
          <p:cNvPr id="32855" name="TextBox 229"/>
          <p:cNvSpPr txBox="1">
            <a:spLocks noChangeArrowheads="1"/>
          </p:cNvSpPr>
          <p:nvPr/>
        </p:nvSpPr>
        <p:spPr bwMode="auto">
          <a:xfrm>
            <a:off x="3476625" y="5456238"/>
            <a:ext cx="676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</a:rPr>
              <a:t>3.4 GeV</a:t>
            </a:r>
          </a:p>
        </p:txBody>
      </p:sp>
      <p:sp>
        <p:nvSpPr>
          <p:cNvPr id="32856" name="TextBox 230"/>
          <p:cNvSpPr txBox="1">
            <a:spLocks noChangeArrowheads="1"/>
          </p:cNvSpPr>
          <p:nvPr/>
        </p:nvSpPr>
        <p:spPr bwMode="auto">
          <a:xfrm>
            <a:off x="5265738" y="5456238"/>
            <a:ext cx="676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</a:rPr>
              <a:t>5.8 GeV</a:t>
            </a:r>
          </a:p>
        </p:txBody>
      </p:sp>
      <p:cxnSp>
        <p:nvCxnSpPr>
          <p:cNvPr id="95" name="Straight Connector 94"/>
          <p:cNvCxnSpPr>
            <a:endCxn id="145" idx="1"/>
          </p:cNvCxnSpPr>
          <p:nvPr/>
        </p:nvCxnSpPr>
        <p:spPr>
          <a:xfrm flipV="1">
            <a:off x="2995613" y="4035425"/>
            <a:ext cx="3940175" cy="111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103" idx="1"/>
            <a:endCxn id="102" idx="3"/>
          </p:cNvCxnSpPr>
          <p:nvPr/>
        </p:nvCxnSpPr>
        <p:spPr>
          <a:xfrm rot="10800000" flipH="1" flipV="1">
            <a:off x="184150" y="4046538"/>
            <a:ext cx="7175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Freeform 96"/>
          <p:cNvSpPr/>
          <p:nvPr/>
        </p:nvSpPr>
        <p:spPr>
          <a:xfrm>
            <a:off x="885825" y="3933825"/>
            <a:ext cx="471488" cy="109538"/>
          </a:xfrm>
          <a:custGeom>
            <a:avLst/>
            <a:gdLst>
              <a:gd name="connsiteX0" fmla="*/ 0 w 471487"/>
              <a:gd name="connsiteY0" fmla="*/ 0 h 2382"/>
              <a:gd name="connsiteX1" fmla="*/ 471487 w 471487"/>
              <a:gd name="connsiteY1" fmla="*/ 2382 h 2382"/>
              <a:gd name="connsiteX2" fmla="*/ 471487 w 471487"/>
              <a:gd name="connsiteY2" fmla="*/ 2382 h 2382"/>
              <a:gd name="connsiteX0" fmla="*/ 0 w 10000"/>
              <a:gd name="connsiteY0" fmla="*/ 0 h 10000"/>
              <a:gd name="connsiteX1" fmla="*/ 5152 w 10000"/>
              <a:gd name="connsiteY1" fmla="*/ 0 h 10000"/>
              <a:gd name="connsiteX2" fmla="*/ 10000 w 10000"/>
              <a:gd name="connsiteY2" fmla="*/ 10000 h 10000"/>
              <a:gd name="connsiteX3" fmla="*/ 10000 w 10000"/>
              <a:gd name="connsiteY3" fmla="*/ 10000 h 10000"/>
              <a:gd name="connsiteX0" fmla="*/ 0 w 10000"/>
              <a:gd name="connsiteY0" fmla="*/ 449840 h 459840"/>
              <a:gd name="connsiteX1" fmla="*/ 4191 w 10000"/>
              <a:gd name="connsiteY1" fmla="*/ 0 h 459840"/>
              <a:gd name="connsiteX2" fmla="*/ 10000 w 10000"/>
              <a:gd name="connsiteY2" fmla="*/ 459840 h 459840"/>
              <a:gd name="connsiteX3" fmla="*/ 10000 w 10000"/>
              <a:gd name="connsiteY3" fmla="*/ 459840 h 459840"/>
              <a:gd name="connsiteX0" fmla="*/ 0 w 10000"/>
              <a:gd name="connsiteY0" fmla="*/ 514819 h 524819"/>
              <a:gd name="connsiteX1" fmla="*/ 4191 w 10000"/>
              <a:gd name="connsiteY1" fmla="*/ 64979 h 524819"/>
              <a:gd name="connsiteX2" fmla="*/ 5253 w 10000"/>
              <a:gd name="connsiteY2" fmla="*/ 124945 h 524819"/>
              <a:gd name="connsiteX3" fmla="*/ 10000 w 10000"/>
              <a:gd name="connsiteY3" fmla="*/ 524819 h 524819"/>
              <a:gd name="connsiteX4" fmla="*/ 10000 w 10000"/>
              <a:gd name="connsiteY4" fmla="*/ 524819 h 524819"/>
              <a:gd name="connsiteX0" fmla="*/ 0 w 10000"/>
              <a:gd name="connsiteY0" fmla="*/ 526481 h 536481"/>
              <a:gd name="connsiteX1" fmla="*/ 4191 w 10000"/>
              <a:gd name="connsiteY1" fmla="*/ 76641 h 536481"/>
              <a:gd name="connsiteX2" fmla="*/ 5707 w 10000"/>
              <a:gd name="connsiteY2" fmla="*/ 76641 h 536481"/>
              <a:gd name="connsiteX3" fmla="*/ 10000 w 10000"/>
              <a:gd name="connsiteY3" fmla="*/ 536481 h 536481"/>
              <a:gd name="connsiteX4" fmla="*/ 10000 w 10000"/>
              <a:gd name="connsiteY4" fmla="*/ 536481 h 536481"/>
              <a:gd name="connsiteX0" fmla="*/ 0 w 10000"/>
              <a:gd name="connsiteY0" fmla="*/ 449840 h 459840"/>
              <a:gd name="connsiteX1" fmla="*/ 4191 w 10000"/>
              <a:gd name="connsiteY1" fmla="*/ 0 h 459840"/>
              <a:gd name="connsiteX2" fmla="*/ 5707 w 10000"/>
              <a:gd name="connsiteY2" fmla="*/ 0 h 459840"/>
              <a:gd name="connsiteX3" fmla="*/ 10000 w 10000"/>
              <a:gd name="connsiteY3" fmla="*/ 459840 h 459840"/>
              <a:gd name="connsiteX4" fmla="*/ 10000 w 10000"/>
              <a:gd name="connsiteY4" fmla="*/ 459840 h 459840"/>
              <a:gd name="connsiteX0" fmla="*/ 0 w 10000"/>
              <a:gd name="connsiteY0" fmla="*/ 449840 h 459840"/>
              <a:gd name="connsiteX1" fmla="*/ 4191 w 10000"/>
              <a:gd name="connsiteY1" fmla="*/ 0 h 459840"/>
              <a:gd name="connsiteX2" fmla="*/ 5707 w 10000"/>
              <a:gd name="connsiteY2" fmla="*/ 0 h 459840"/>
              <a:gd name="connsiteX3" fmla="*/ 10000 w 10000"/>
              <a:gd name="connsiteY3" fmla="*/ 459840 h 459840"/>
              <a:gd name="connsiteX4" fmla="*/ 10000 w 10000"/>
              <a:gd name="connsiteY4" fmla="*/ 459840 h 459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459840">
                <a:moveTo>
                  <a:pt x="0" y="449840"/>
                </a:moveTo>
                <a:lnTo>
                  <a:pt x="4191" y="0"/>
                </a:lnTo>
                <a:lnTo>
                  <a:pt x="5707" y="0"/>
                </a:lnTo>
                <a:lnTo>
                  <a:pt x="10000" y="459840"/>
                </a:lnTo>
                <a:lnTo>
                  <a:pt x="10000" y="45984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8" name="Freeform 97"/>
          <p:cNvSpPr/>
          <p:nvPr/>
        </p:nvSpPr>
        <p:spPr>
          <a:xfrm>
            <a:off x="2520950" y="3937000"/>
            <a:ext cx="471488" cy="109538"/>
          </a:xfrm>
          <a:custGeom>
            <a:avLst/>
            <a:gdLst>
              <a:gd name="connsiteX0" fmla="*/ 0 w 471487"/>
              <a:gd name="connsiteY0" fmla="*/ 0 h 2382"/>
              <a:gd name="connsiteX1" fmla="*/ 471487 w 471487"/>
              <a:gd name="connsiteY1" fmla="*/ 2382 h 2382"/>
              <a:gd name="connsiteX2" fmla="*/ 471487 w 471487"/>
              <a:gd name="connsiteY2" fmla="*/ 2382 h 2382"/>
              <a:gd name="connsiteX0" fmla="*/ 0 w 10000"/>
              <a:gd name="connsiteY0" fmla="*/ 0 h 10000"/>
              <a:gd name="connsiteX1" fmla="*/ 5152 w 10000"/>
              <a:gd name="connsiteY1" fmla="*/ 0 h 10000"/>
              <a:gd name="connsiteX2" fmla="*/ 10000 w 10000"/>
              <a:gd name="connsiteY2" fmla="*/ 10000 h 10000"/>
              <a:gd name="connsiteX3" fmla="*/ 10000 w 10000"/>
              <a:gd name="connsiteY3" fmla="*/ 10000 h 10000"/>
              <a:gd name="connsiteX0" fmla="*/ 0 w 10000"/>
              <a:gd name="connsiteY0" fmla="*/ 449840 h 459840"/>
              <a:gd name="connsiteX1" fmla="*/ 4191 w 10000"/>
              <a:gd name="connsiteY1" fmla="*/ 0 h 459840"/>
              <a:gd name="connsiteX2" fmla="*/ 10000 w 10000"/>
              <a:gd name="connsiteY2" fmla="*/ 459840 h 459840"/>
              <a:gd name="connsiteX3" fmla="*/ 10000 w 10000"/>
              <a:gd name="connsiteY3" fmla="*/ 459840 h 459840"/>
              <a:gd name="connsiteX0" fmla="*/ 0 w 10000"/>
              <a:gd name="connsiteY0" fmla="*/ 514819 h 524819"/>
              <a:gd name="connsiteX1" fmla="*/ 4191 w 10000"/>
              <a:gd name="connsiteY1" fmla="*/ 64979 h 524819"/>
              <a:gd name="connsiteX2" fmla="*/ 5253 w 10000"/>
              <a:gd name="connsiteY2" fmla="*/ 124945 h 524819"/>
              <a:gd name="connsiteX3" fmla="*/ 10000 w 10000"/>
              <a:gd name="connsiteY3" fmla="*/ 524819 h 524819"/>
              <a:gd name="connsiteX4" fmla="*/ 10000 w 10000"/>
              <a:gd name="connsiteY4" fmla="*/ 524819 h 524819"/>
              <a:gd name="connsiteX0" fmla="*/ 0 w 10000"/>
              <a:gd name="connsiteY0" fmla="*/ 526481 h 536481"/>
              <a:gd name="connsiteX1" fmla="*/ 4191 w 10000"/>
              <a:gd name="connsiteY1" fmla="*/ 76641 h 536481"/>
              <a:gd name="connsiteX2" fmla="*/ 5707 w 10000"/>
              <a:gd name="connsiteY2" fmla="*/ 76641 h 536481"/>
              <a:gd name="connsiteX3" fmla="*/ 10000 w 10000"/>
              <a:gd name="connsiteY3" fmla="*/ 536481 h 536481"/>
              <a:gd name="connsiteX4" fmla="*/ 10000 w 10000"/>
              <a:gd name="connsiteY4" fmla="*/ 536481 h 536481"/>
              <a:gd name="connsiteX0" fmla="*/ 0 w 10000"/>
              <a:gd name="connsiteY0" fmla="*/ 449840 h 459840"/>
              <a:gd name="connsiteX1" fmla="*/ 4191 w 10000"/>
              <a:gd name="connsiteY1" fmla="*/ 0 h 459840"/>
              <a:gd name="connsiteX2" fmla="*/ 5707 w 10000"/>
              <a:gd name="connsiteY2" fmla="*/ 0 h 459840"/>
              <a:gd name="connsiteX3" fmla="*/ 10000 w 10000"/>
              <a:gd name="connsiteY3" fmla="*/ 459840 h 459840"/>
              <a:gd name="connsiteX4" fmla="*/ 10000 w 10000"/>
              <a:gd name="connsiteY4" fmla="*/ 459840 h 459840"/>
              <a:gd name="connsiteX0" fmla="*/ 0 w 10000"/>
              <a:gd name="connsiteY0" fmla="*/ 449840 h 459840"/>
              <a:gd name="connsiteX1" fmla="*/ 4191 w 10000"/>
              <a:gd name="connsiteY1" fmla="*/ 0 h 459840"/>
              <a:gd name="connsiteX2" fmla="*/ 5707 w 10000"/>
              <a:gd name="connsiteY2" fmla="*/ 0 h 459840"/>
              <a:gd name="connsiteX3" fmla="*/ 10000 w 10000"/>
              <a:gd name="connsiteY3" fmla="*/ 459840 h 459840"/>
              <a:gd name="connsiteX4" fmla="*/ 10000 w 10000"/>
              <a:gd name="connsiteY4" fmla="*/ 459840 h 459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459840">
                <a:moveTo>
                  <a:pt x="0" y="449840"/>
                </a:moveTo>
                <a:lnTo>
                  <a:pt x="4191" y="0"/>
                </a:lnTo>
                <a:lnTo>
                  <a:pt x="5707" y="0"/>
                </a:lnTo>
                <a:lnTo>
                  <a:pt x="10000" y="459840"/>
                </a:lnTo>
                <a:lnTo>
                  <a:pt x="10000" y="45984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9" name="Freeform 98"/>
          <p:cNvSpPr/>
          <p:nvPr/>
        </p:nvSpPr>
        <p:spPr>
          <a:xfrm>
            <a:off x="111125" y="3644900"/>
            <a:ext cx="7777163" cy="1058863"/>
          </a:xfrm>
          <a:custGeom>
            <a:avLst/>
            <a:gdLst>
              <a:gd name="connsiteX0" fmla="*/ 120316 w 5869405"/>
              <a:gd name="connsiteY0" fmla="*/ 144379 h 1159042"/>
              <a:gd name="connsiteX1" fmla="*/ 830179 w 5869405"/>
              <a:gd name="connsiteY1" fmla="*/ 144379 h 1159042"/>
              <a:gd name="connsiteX2" fmla="*/ 830179 w 5869405"/>
              <a:gd name="connsiteY2" fmla="*/ 360948 h 1159042"/>
              <a:gd name="connsiteX3" fmla="*/ 5149516 w 5869405"/>
              <a:gd name="connsiteY3" fmla="*/ 372979 h 1159042"/>
              <a:gd name="connsiteX4" fmla="*/ 5149516 w 5869405"/>
              <a:gd name="connsiteY4" fmla="*/ 794085 h 1159042"/>
              <a:gd name="connsiteX5" fmla="*/ 830179 w 5869405"/>
              <a:gd name="connsiteY5" fmla="*/ 794085 h 1159042"/>
              <a:gd name="connsiteX6" fmla="*/ 842211 w 5869405"/>
              <a:gd name="connsiteY6" fmla="*/ 1022685 h 1159042"/>
              <a:gd name="connsiteX7" fmla="*/ 216569 w 5869405"/>
              <a:gd name="connsiteY7" fmla="*/ 1022685 h 1159042"/>
              <a:gd name="connsiteX8" fmla="*/ 108284 w 5869405"/>
              <a:gd name="connsiteY8" fmla="*/ 1010653 h 1159042"/>
              <a:gd name="connsiteX9" fmla="*/ 120316 w 5869405"/>
              <a:gd name="connsiteY9" fmla="*/ 144379 h 1159042"/>
              <a:gd name="connsiteX0" fmla="*/ 120316 w 5869405"/>
              <a:gd name="connsiteY0" fmla="*/ 0 h 1014663"/>
              <a:gd name="connsiteX1" fmla="*/ 830179 w 5869405"/>
              <a:gd name="connsiteY1" fmla="*/ 0 h 1014663"/>
              <a:gd name="connsiteX2" fmla="*/ 830179 w 5869405"/>
              <a:gd name="connsiteY2" fmla="*/ 216569 h 1014663"/>
              <a:gd name="connsiteX3" fmla="*/ 5149516 w 5869405"/>
              <a:gd name="connsiteY3" fmla="*/ 228600 h 1014663"/>
              <a:gd name="connsiteX4" fmla="*/ 5149516 w 5869405"/>
              <a:gd name="connsiteY4" fmla="*/ 649706 h 1014663"/>
              <a:gd name="connsiteX5" fmla="*/ 830179 w 5869405"/>
              <a:gd name="connsiteY5" fmla="*/ 649706 h 1014663"/>
              <a:gd name="connsiteX6" fmla="*/ 842211 w 5869405"/>
              <a:gd name="connsiteY6" fmla="*/ 878306 h 1014663"/>
              <a:gd name="connsiteX7" fmla="*/ 216569 w 5869405"/>
              <a:gd name="connsiteY7" fmla="*/ 878306 h 1014663"/>
              <a:gd name="connsiteX8" fmla="*/ 108284 w 5869405"/>
              <a:gd name="connsiteY8" fmla="*/ 866274 h 1014663"/>
              <a:gd name="connsiteX9" fmla="*/ 120316 w 5869405"/>
              <a:gd name="connsiteY9" fmla="*/ 0 h 1014663"/>
              <a:gd name="connsiteX0" fmla="*/ 120316 w 5869405"/>
              <a:gd name="connsiteY0" fmla="*/ 0 h 1014663"/>
              <a:gd name="connsiteX1" fmla="*/ 830179 w 5869405"/>
              <a:gd name="connsiteY1" fmla="*/ 0 h 1014663"/>
              <a:gd name="connsiteX2" fmla="*/ 830179 w 5869405"/>
              <a:gd name="connsiteY2" fmla="*/ 216569 h 1014663"/>
              <a:gd name="connsiteX3" fmla="*/ 5149516 w 5869405"/>
              <a:gd name="connsiteY3" fmla="*/ 228600 h 1014663"/>
              <a:gd name="connsiteX4" fmla="*/ 5149516 w 5869405"/>
              <a:gd name="connsiteY4" fmla="*/ 649706 h 1014663"/>
              <a:gd name="connsiteX5" fmla="*/ 830179 w 5869405"/>
              <a:gd name="connsiteY5" fmla="*/ 649706 h 1014663"/>
              <a:gd name="connsiteX6" fmla="*/ 842211 w 5869405"/>
              <a:gd name="connsiteY6" fmla="*/ 878306 h 1014663"/>
              <a:gd name="connsiteX7" fmla="*/ 216569 w 5869405"/>
              <a:gd name="connsiteY7" fmla="*/ 878306 h 1014663"/>
              <a:gd name="connsiteX8" fmla="*/ 108284 w 5869405"/>
              <a:gd name="connsiteY8" fmla="*/ 866274 h 1014663"/>
              <a:gd name="connsiteX9" fmla="*/ 120316 w 5869405"/>
              <a:gd name="connsiteY9" fmla="*/ 0 h 1014663"/>
              <a:gd name="connsiteX0" fmla="*/ 120316 w 5869405"/>
              <a:gd name="connsiteY0" fmla="*/ 0 h 1014663"/>
              <a:gd name="connsiteX1" fmla="*/ 830179 w 5869405"/>
              <a:gd name="connsiteY1" fmla="*/ 0 h 1014663"/>
              <a:gd name="connsiteX2" fmla="*/ 830179 w 5869405"/>
              <a:gd name="connsiteY2" fmla="*/ 216569 h 1014663"/>
              <a:gd name="connsiteX3" fmla="*/ 5149516 w 5869405"/>
              <a:gd name="connsiteY3" fmla="*/ 228600 h 1014663"/>
              <a:gd name="connsiteX4" fmla="*/ 5149516 w 5869405"/>
              <a:gd name="connsiteY4" fmla="*/ 649706 h 1014663"/>
              <a:gd name="connsiteX5" fmla="*/ 830179 w 5869405"/>
              <a:gd name="connsiteY5" fmla="*/ 649706 h 1014663"/>
              <a:gd name="connsiteX6" fmla="*/ 842211 w 5869405"/>
              <a:gd name="connsiteY6" fmla="*/ 878306 h 1014663"/>
              <a:gd name="connsiteX7" fmla="*/ 216569 w 5869405"/>
              <a:gd name="connsiteY7" fmla="*/ 878306 h 1014663"/>
              <a:gd name="connsiteX8" fmla="*/ 108284 w 5869405"/>
              <a:gd name="connsiteY8" fmla="*/ 866274 h 1014663"/>
              <a:gd name="connsiteX9" fmla="*/ 120316 w 5869405"/>
              <a:gd name="connsiteY9" fmla="*/ 0 h 1014663"/>
              <a:gd name="connsiteX0" fmla="*/ 120316 w 5149516"/>
              <a:gd name="connsiteY0" fmla="*/ 0 h 1014663"/>
              <a:gd name="connsiteX1" fmla="*/ 830179 w 5149516"/>
              <a:gd name="connsiteY1" fmla="*/ 0 h 1014663"/>
              <a:gd name="connsiteX2" fmla="*/ 830179 w 5149516"/>
              <a:gd name="connsiteY2" fmla="*/ 216569 h 1014663"/>
              <a:gd name="connsiteX3" fmla="*/ 5149516 w 5149516"/>
              <a:gd name="connsiteY3" fmla="*/ 228600 h 1014663"/>
              <a:gd name="connsiteX4" fmla="*/ 5149516 w 5149516"/>
              <a:gd name="connsiteY4" fmla="*/ 649706 h 1014663"/>
              <a:gd name="connsiteX5" fmla="*/ 830179 w 5149516"/>
              <a:gd name="connsiteY5" fmla="*/ 649706 h 1014663"/>
              <a:gd name="connsiteX6" fmla="*/ 842211 w 5149516"/>
              <a:gd name="connsiteY6" fmla="*/ 878306 h 1014663"/>
              <a:gd name="connsiteX7" fmla="*/ 216569 w 5149516"/>
              <a:gd name="connsiteY7" fmla="*/ 878306 h 1014663"/>
              <a:gd name="connsiteX8" fmla="*/ 108284 w 5149516"/>
              <a:gd name="connsiteY8" fmla="*/ 866274 h 1014663"/>
              <a:gd name="connsiteX9" fmla="*/ 120316 w 5149516"/>
              <a:gd name="connsiteY9" fmla="*/ 0 h 1014663"/>
              <a:gd name="connsiteX0" fmla="*/ 120316 w 5149516"/>
              <a:gd name="connsiteY0" fmla="*/ 0 h 1014663"/>
              <a:gd name="connsiteX1" fmla="*/ 830179 w 5149516"/>
              <a:gd name="connsiteY1" fmla="*/ 0 h 1014663"/>
              <a:gd name="connsiteX2" fmla="*/ 830179 w 5149516"/>
              <a:gd name="connsiteY2" fmla="*/ 216569 h 1014663"/>
              <a:gd name="connsiteX3" fmla="*/ 5149516 w 5149516"/>
              <a:gd name="connsiteY3" fmla="*/ 228600 h 1014663"/>
              <a:gd name="connsiteX4" fmla="*/ 5149516 w 5149516"/>
              <a:gd name="connsiteY4" fmla="*/ 649706 h 1014663"/>
              <a:gd name="connsiteX5" fmla="*/ 830179 w 5149516"/>
              <a:gd name="connsiteY5" fmla="*/ 649706 h 1014663"/>
              <a:gd name="connsiteX6" fmla="*/ 842211 w 5149516"/>
              <a:gd name="connsiteY6" fmla="*/ 878306 h 1014663"/>
              <a:gd name="connsiteX7" fmla="*/ 216569 w 5149516"/>
              <a:gd name="connsiteY7" fmla="*/ 878306 h 1014663"/>
              <a:gd name="connsiteX8" fmla="*/ 108284 w 5149516"/>
              <a:gd name="connsiteY8" fmla="*/ 866274 h 1014663"/>
              <a:gd name="connsiteX9" fmla="*/ 120316 w 5149516"/>
              <a:gd name="connsiteY9" fmla="*/ 0 h 1014663"/>
              <a:gd name="connsiteX0" fmla="*/ 120316 w 5149516"/>
              <a:gd name="connsiteY0" fmla="*/ 0 h 1014663"/>
              <a:gd name="connsiteX1" fmla="*/ 830179 w 5149516"/>
              <a:gd name="connsiteY1" fmla="*/ 0 h 1014663"/>
              <a:gd name="connsiteX2" fmla="*/ 830179 w 5149516"/>
              <a:gd name="connsiteY2" fmla="*/ 216569 h 1014663"/>
              <a:gd name="connsiteX3" fmla="*/ 5149516 w 5149516"/>
              <a:gd name="connsiteY3" fmla="*/ 228600 h 1014663"/>
              <a:gd name="connsiteX4" fmla="*/ 5149516 w 5149516"/>
              <a:gd name="connsiteY4" fmla="*/ 649706 h 1014663"/>
              <a:gd name="connsiteX5" fmla="*/ 830179 w 5149516"/>
              <a:gd name="connsiteY5" fmla="*/ 649706 h 1014663"/>
              <a:gd name="connsiteX6" fmla="*/ 842211 w 5149516"/>
              <a:gd name="connsiteY6" fmla="*/ 878306 h 1014663"/>
              <a:gd name="connsiteX7" fmla="*/ 216569 w 5149516"/>
              <a:gd name="connsiteY7" fmla="*/ 878306 h 1014663"/>
              <a:gd name="connsiteX8" fmla="*/ 108284 w 5149516"/>
              <a:gd name="connsiteY8" fmla="*/ 866274 h 1014663"/>
              <a:gd name="connsiteX9" fmla="*/ 120316 w 5149516"/>
              <a:gd name="connsiteY9" fmla="*/ 0 h 1014663"/>
              <a:gd name="connsiteX0" fmla="*/ 120316 w 5149516"/>
              <a:gd name="connsiteY0" fmla="*/ 0 h 1014663"/>
              <a:gd name="connsiteX1" fmla="*/ 830179 w 5149516"/>
              <a:gd name="connsiteY1" fmla="*/ 0 h 1014663"/>
              <a:gd name="connsiteX2" fmla="*/ 830179 w 5149516"/>
              <a:gd name="connsiteY2" fmla="*/ 216569 h 1014663"/>
              <a:gd name="connsiteX3" fmla="*/ 5149516 w 5149516"/>
              <a:gd name="connsiteY3" fmla="*/ 228600 h 1014663"/>
              <a:gd name="connsiteX4" fmla="*/ 5149516 w 5149516"/>
              <a:gd name="connsiteY4" fmla="*/ 649706 h 1014663"/>
              <a:gd name="connsiteX5" fmla="*/ 830179 w 5149516"/>
              <a:gd name="connsiteY5" fmla="*/ 649706 h 1014663"/>
              <a:gd name="connsiteX6" fmla="*/ 842211 w 5149516"/>
              <a:gd name="connsiteY6" fmla="*/ 878306 h 1014663"/>
              <a:gd name="connsiteX7" fmla="*/ 216569 w 5149516"/>
              <a:gd name="connsiteY7" fmla="*/ 878306 h 1014663"/>
              <a:gd name="connsiteX8" fmla="*/ 108284 w 5149516"/>
              <a:gd name="connsiteY8" fmla="*/ 866274 h 1014663"/>
              <a:gd name="connsiteX9" fmla="*/ 120316 w 5149516"/>
              <a:gd name="connsiteY9" fmla="*/ 0 h 1014663"/>
              <a:gd name="connsiteX0" fmla="*/ 120316 w 5149516"/>
              <a:gd name="connsiteY0" fmla="*/ 0 h 878306"/>
              <a:gd name="connsiteX1" fmla="*/ 830179 w 5149516"/>
              <a:gd name="connsiteY1" fmla="*/ 0 h 878306"/>
              <a:gd name="connsiteX2" fmla="*/ 830179 w 5149516"/>
              <a:gd name="connsiteY2" fmla="*/ 216569 h 878306"/>
              <a:gd name="connsiteX3" fmla="*/ 5149516 w 5149516"/>
              <a:gd name="connsiteY3" fmla="*/ 228600 h 878306"/>
              <a:gd name="connsiteX4" fmla="*/ 5149516 w 5149516"/>
              <a:gd name="connsiteY4" fmla="*/ 649706 h 878306"/>
              <a:gd name="connsiteX5" fmla="*/ 830179 w 5149516"/>
              <a:gd name="connsiteY5" fmla="*/ 649706 h 878306"/>
              <a:gd name="connsiteX6" fmla="*/ 842211 w 5149516"/>
              <a:gd name="connsiteY6" fmla="*/ 878306 h 878306"/>
              <a:gd name="connsiteX7" fmla="*/ 108284 w 5149516"/>
              <a:gd name="connsiteY7" fmla="*/ 866274 h 878306"/>
              <a:gd name="connsiteX8" fmla="*/ 120316 w 5149516"/>
              <a:gd name="connsiteY8" fmla="*/ 0 h 878306"/>
              <a:gd name="connsiteX0" fmla="*/ 12032 w 5041232"/>
              <a:gd name="connsiteY0" fmla="*/ 0 h 878306"/>
              <a:gd name="connsiteX1" fmla="*/ 721895 w 5041232"/>
              <a:gd name="connsiteY1" fmla="*/ 0 h 878306"/>
              <a:gd name="connsiteX2" fmla="*/ 721895 w 5041232"/>
              <a:gd name="connsiteY2" fmla="*/ 216569 h 878306"/>
              <a:gd name="connsiteX3" fmla="*/ 5041232 w 5041232"/>
              <a:gd name="connsiteY3" fmla="*/ 228600 h 878306"/>
              <a:gd name="connsiteX4" fmla="*/ 5041232 w 5041232"/>
              <a:gd name="connsiteY4" fmla="*/ 649706 h 878306"/>
              <a:gd name="connsiteX5" fmla="*/ 721895 w 5041232"/>
              <a:gd name="connsiteY5" fmla="*/ 649706 h 878306"/>
              <a:gd name="connsiteX6" fmla="*/ 733927 w 5041232"/>
              <a:gd name="connsiteY6" fmla="*/ 878306 h 878306"/>
              <a:gd name="connsiteX7" fmla="*/ 0 w 5041232"/>
              <a:gd name="connsiteY7" fmla="*/ 866274 h 878306"/>
              <a:gd name="connsiteX8" fmla="*/ 12032 w 5041232"/>
              <a:gd name="connsiteY8" fmla="*/ 0 h 878306"/>
              <a:gd name="connsiteX0" fmla="*/ 12032 w 5041232"/>
              <a:gd name="connsiteY0" fmla="*/ 0 h 869288"/>
              <a:gd name="connsiteX1" fmla="*/ 721895 w 5041232"/>
              <a:gd name="connsiteY1" fmla="*/ 0 h 869288"/>
              <a:gd name="connsiteX2" fmla="*/ 721895 w 5041232"/>
              <a:gd name="connsiteY2" fmla="*/ 216569 h 869288"/>
              <a:gd name="connsiteX3" fmla="*/ 5041232 w 5041232"/>
              <a:gd name="connsiteY3" fmla="*/ 228600 h 869288"/>
              <a:gd name="connsiteX4" fmla="*/ 5041232 w 5041232"/>
              <a:gd name="connsiteY4" fmla="*/ 649706 h 869288"/>
              <a:gd name="connsiteX5" fmla="*/ 721895 w 5041232"/>
              <a:gd name="connsiteY5" fmla="*/ 649706 h 869288"/>
              <a:gd name="connsiteX6" fmla="*/ 680516 w 5041232"/>
              <a:gd name="connsiteY6" fmla="*/ 869288 h 869288"/>
              <a:gd name="connsiteX7" fmla="*/ 0 w 5041232"/>
              <a:gd name="connsiteY7" fmla="*/ 866274 h 869288"/>
              <a:gd name="connsiteX8" fmla="*/ 12032 w 5041232"/>
              <a:gd name="connsiteY8" fmla="*/ 0 h 869288"/>
              <a:gd name="connsiteX0" fmla="*/ 12032 w 5041232"/>
              <a:gd name="connsiteY0" fmla="*/ 0 h 866274"/>
              <a:gd name="connsiteX1" fmla="*/ 721895 w 5041232"/>
              <a:gd name="connsiteY1" fmla="*/ 0 h 866274"/>
              <a:gd name="connsiteX2" fmla="*/ 721895 w 5041232"/>
              <a:gd name="connsiteY2" fmla="*/ 216569 h 866274"/>
              <a:gd name="connsiteX3" fmla="*/ 5041232 w 5041232"/>
              <a:gd name="connsiteY3" fmla="*/ 228600 h 866274"/>
              <a:gd name="connsiteX4" fmla="*/ 5041232 w 5041232"/>
              <a:gd name="connsiteY4" fmla="*/ 649706 h 866274"/>
              <a:gd name="connsiteX5" fmla="*/ 721895 w 5041232"/>
              <a:gd name="connsiteY5" fmla="*/ 649706 h 866274"/>
              <a:gd name="connsiteX6" fmla="*/ 0 w 5041232"/>
              <a:gd name="connsiteY6" fmla="*/ 866274 h 866274"/>
              <a:gd name="connsiteX7" fmla="*/ 12032 w 5041232"/>
              <a:gd name="connsiteY7" fmla="*/ 0 h 866274"/>
              <a:gd name="connsiteX0" fmla="*/ 12032 w 5041232"/>
              <a:gd name="connsiteY0" fmla="*/ 0 h 866274"/>
              <a:gd name="connsiteX1" fmla="*/ 721895 w 5041232"/>
              <a:gd name="connsiteY1" fmla="*/ 0 h 866274"/>
              <a:gd name="connsiteX2" fmla="*/ 721895 w 5041232"/>
              <a:gd name="connsiteY2" fmla="*/ 216569 h 866274"/>
              <a:gd name="connsiteX3" fmla="*/ 5041232 w 5041232"/>
              <a:gd name="connsiteY3" fmla="*/ 228600 h 866274"/>
              <a:gd name="connsiteX4" fmla="*/ 5041232 w 5041232"/>
              <a:gd name="connsiteY4" fmla="*/ 649706 h 866274"/>
              <a:gd name="connsiteX5" fmla="*/ 721895 w 5041232"/>
              <a:gd name="connsiteY5" fmla="*/ 649706 h 866274"/>
              <a:gd name="connsiteX6" fmla="*/ 433137 w 5041232"/>
              <a:gd name="connsiteY6" fmla="*/ 745958 h 866274"/>
              <a:gd name="connsiteX7" fmla="*/ 0 w 5041232"/>
              <a:gd name="connsiteY7" fmla="*/ 866274 h 866274"/>
              <a:gd name="connsiteX8" fmla="*/ 12032 w 5041232"/>
              <a:gd name="connsiteY8" fmla="*/ 0 h 866274"/>
              <a:gd name="connsiteX0" fmla="*/ 12032 w 5041232"/>
              <a:gd name="connsiteY0" fmla="*/ 0 h 869288"/>
              <a:gd name="connsiteX1" fmla="*/ 721895 w 5041232"/>
              <a:gd name="connsiteY1" fmla="*/ 0 h 869288"/>
              <a:gd name="connsiteX2" fmla="*/ 721895 w 5041232"/>
              <a:gd name="connsiteY2" fmla="*/ 216569 h 869288"/>
              <a:gd name="connsiteX3" fmla="*/ 5041232 w 5041232"/>
              <a:gd name="connsiteY3" fmla="*/ 228600 h 869288"/>
              <a:gd name="connsiteX4" fmla="*/ 5041232 w 5041232"/>
              <a:gd name="connsiteY4" fmla="*/ 649706 h 869288"/>
              <a:gd name="connsiteX5" fmla="*/ 721895 w 5041232"/>
              <a:gd name="connsiteY5" fmla="*/ 649706 h 869288"/>
              <a:gd name="connsiteX6" fmla="*/ 751954 w 5041232"/>
              <a:gd name="connsiteY6" fmla="*/ 869288 h 869288"/>
              <a:gd name="connsiteX7" fmla="*/ 0 w 5041232"/>
              <a:gd name="connsiteY7" fmla="*/ 866274 h 869288"/>
              <a:gd name="connsiteX8" fmla="*/ 12032 w 5041232"/>
              <a:gd name="connsiteY8" fmla="*/ 0 h 869288"/>
              <a:gd name="connsiteX0" fmla="*/ 12032 w 5041232"/>
              <a:gd name="connsiteY0" fmla="*/ 0 h 869288"/>
              <a:gd name="connsiteX1" fmla="*/ 721895 w 5041232"/>
              <a:gd name="connsiteY1" fmla="*/ 0 h 869288"/>
              <a:gd name="connsiteX2" fmla="*/ 721895 w 5041232"/>
              <a:gd name="connsiteY2" fmla="*/ 216569 h 869288"/>
              <a:gd name="connsiteX3" fmla="*/ 5041232 w 5041232"/>
              <a:gd name="connsiteY3" fmla="*/ 228600 h 869288"/>
              <a:gd name="connsiteX4" fmla="*/ 5041232 w 5041232"/>
              <a:gd name="connsiteY4" fmla="*/ 649706 h 869288"/>
              <a:gd name="connsiteX5" fmla="*/ 721895 w 5041232"/>
              <a:gd name="connsiteY5" fmla="*/ 649706 h 869288"/>
              <a:gd name="connsiteX6" fmla="*/ 751954 w 5041232"/>
              <a:gd name="connsiteY6" fmla="*/ 869288 h 869288"/>
              <a:gd name="connsiteX7" fmla="*/ 0 w 5041232"/>
              <a:gd name="connsiteY7" fmla="*/ 866274 h 869288"/>
              <a:gd name="connsiteX8" fmla="*/ 12032 w 5041232"/>
              <a:gd name="connsiteY8" fmla="*/ 0 h 869288"/>
              <a:gd name="connsiteX0" fmla="*/ 12032 w 5041232"/>
              <a:gd name="connsiteY0" fmla="*/ 0 h 869288"/>
              <a:gd name="connsiteX1" fmla="*/ 721895 w 5041232"/>
              <a:gd name="connsiteY1" fmla="*/ 0 h 869288"/>
              <a:gd name="connsiteX2" fmla="*/ 721895 w 5041232"/>
              <a:gd name="connsiteY2" fmla="*/ 216569 h 869288"/>
              <a:gd name="connsiteX3" fmla="*/ 5041232 w 5041232"/>
              <a:gd name="connsiteY3" fmla="*/ 228600 h 869288"/>
              <a:gd name="connsiteX4" fmla="*/ 5041232 w 5041232"/>
              <a:gd name="connsiteY4" fmla="*/ 649706 h 869288"/>
              <a:gd name="connsiteX5" fmla="*/ 721895 w 5041232"/>
              <a:gd name="connsiteY5" fmla="*/ 649706 h 869288"/>
              <a:gd name="connsiteX6" fmla="*/ 680516 w 5041232"/>
              <a:gd name="connsiteY6" fmla="*/ 869288 h 869288"/>
              <a:gd name="connsiteX7" fmla="*/ 0 w 5041232"/>
              <a:gd name="connsiteY7" fmla="*/ 866274 h 869288"/>
              <a:gd name="connsiteX8" fmla="*/ 12032 w 5041232"/>
              <a:gd name="connsiteY8" fmla="*/ 0 h 869288"/>
              <a:gd name="connsiteX0" fmla="*/ 12032 w 5041232"/>
              <a:gd name="connsiteY0" fmla="*/ 0 h 869288"/>
              <a:gd name="connsiteX1" fmla="*/ 721895 w 5041232"/>
              <a:gd name="connsiteY1" fmla="*/ 0 h 869288"/>
              <a:gd name="connsiteX2" fmla="*/ 721895 w 5041232"/>
              <a:gd name="connsiteY2" fmla="*/ 216569 h 869288"/>
              <a:gd name="connsiteX3" fmla="*/ 5041232 w 5041232"/>
              <a:gd name="connsiteY3" fmla="*/ 228600 h 869288"/>
              <a:gd name="connsiteX4" fmla="*/ 5041232 w 5041232"/>
              <a:gd name="connsiteY4" fmla="*/ 649706 h 869288"/>
              <a:gd name="connsiteX5" fmla="*/ 721895 w 5041232"/>
              <a:gd name="connsiteY5" fmla="*/ 649706 h 869288"/>
              <a:gd name="connsiteX6" fmla="*/ 751954 w 5041232"/>
              <a:gd name="connsiteY6" fmla="*/ 869288 h 869288"/>
              <a:gd name="connsiteX7" fmla="*/ 0 w 5041232"/>
              <a:gd name="connsiteY7" fmla="*/ 866274 h 869288"/>
              <a:gd name="connsiteX8" fmla="*/ 12032 w 5041232"/>
              <a:gd name="connsiteY8" fmla="*/ 0 h 869288"/>
              <a:gd name="connsiteX0" fmla="*/ 12032 w 5041232"/>
              <a:gd name="connsiteY0" fmla="*/ 0 h 869288"/>
              <a:gd name="connsiteX1" fmla="*/ 721895 w 5041232"/>
              <a:gd name="connsiteY1" fmla="*/ 0 h 869288"/>
              <a:gd name="connsiteX2" fmla="*/ 721895 w 5041232"/>
              <a:gd name="connsiteY2" fmla="*/ 216569 h 869288"/>
              <a:gd name="connsiteX3" fmla="*/ 5041232 w 5041232"/>
              <a:gd name="connsiteY3" fmla="*/ 228600 h 869288"/>
              <a:gd name="connsiteX4" fmla="*/ 5041232 w 5041232"/>
              <a:gd name="connsiteY4" fmla="*/ 649706 h 869288"/>
              <a:gd name="connsiteX5" fmla="*/ 751954 w 5041232"/>
              <a:gd name="connsiteY5" fmla="*/ 654974 h 869288"/>
              <a:gd name="connsiteX6" fmla="*/ 751954 w 5041232"/>
              <a:gd name="connsiteY6" fmla="*/ 869288 h 869288"/>
              <a:gd name="connsiteX7" fmla="*/ 0 w 5041232"/>
              <a:gd name="connsiteY7" fmla="*/ 866274 h 869288"/>
              <a:gd name="connsiteX8" fmla="*/ 12032 w 5041232"/>
              <a:gd name="connsiteY8" fmla="*/ 0 h 869288"/>
              <a:gd name="connsiteX0" fmla="*/ 12032 w 5041232"/>
              <a:gd name="connsiteY0" fmla="*/ 0 h 869288"/>
              <a:gd name="connsiteX1" fmla="*/ 721895 w 5041232"/>
              <a:gd name="connsiteY1" fmla="*/ 0 h 869288"/>
              <a:gd name="connsiteX2" fmla="*/ 721895 w 5041232"/>
              <a:gd name="connsiteY2" fmla="*/ 216569 h 869288"/>
              <a:gd name="connsiteX3" fmla="*/ 5041232 w 5041232"/>
              <a:gd name="connsiteY3" fmla="*/ 228600 h 869288"/>
              <a:gd name="connsiteX4" fmla="*/ 5041232 w 5041232"/>
              <a:gd name="connsiteY4" fmla="*/ 649706 h 869288"/>
              <a:gd name="connsiteX5" fmla="*/ 751954 w 5041232"/>
              <a:gd name="connsiteY5" fmla="*/ 654974 h 869288"/>
              <a:gd name="connsiteX6" fmla="*/ 751954 w 5041232"/>
              <a:gd name="connsiteY6" fmla="*/ 869288 h 869288"/>
              <a:gd name="connsiteX7" fmla="*/ 0 w 5041232"/>
              <a:gd name="connsiteY7" fmla="*/ 866274 h 869288"/>
              <a:gd name="connsiteX8" fmla="*/ 12032 w 5041232"/>
              <a:gd name="connsiteY8" fmla="*/ 0 h 869288"/>
              <a:gd name="connsiteX0" fmla="*/ 12032 w 5041232"/>
              <a:gd name="connsiteY0" fmla="*/ 0 h 869288"/>
              <a:gd name="connsiteX1" fmla="*/ 721895 w 5041232"/>
              <a:gd name="connsiteY1" fmla="*/ 0 h 869288"/>
              <a:gd name="connsiteX2" fmla="*/ 721895 w 5041232"/>
              <a:gd name="connsiteY2" fmla="*/ 216569 h 869288"/>
              <a:gd name="connsiteX3" fmla="*/ 5041232 w 5041232"/>
              <a:gd name="connsiteY3" fmla="*/ 228600 h 869288"/>
              <a:gd name="connsiteX4" fmla="*/ 5041232 w 5041232"/>
              <a:gd name="connsiteY4" fmla="*/ 649706 h 869288"/>
              <a:gd name="connsiteX5" fmla="*/ 751954 w 5041232"/>
              <a:gd name="connsiteY5" fmla="*/ 654974 h 869288"/>
              <a:gd name="connsiteX6" fmla="*/ 751954 w 5041232"/>
              <a:gd name="connsiteY6" fmla="*/ 869288 h 869288"/>
              <a:gd name="connsiteX7" fmla="*/ 0 w 5041232"/>
              <a:gd name="connsiteY7" fmla="*/ 866274 h 869288"/>
              <a:gd name="connsiteX8" fmla="*/ 12032 w 5041232"/>
              <a:gd name="connsiteY8" fmla="*/ 0 h 869288"/>
              <a:gd name="connsiteX0" fmla="*/ 12032 w 5041232"/>
              <a:gd name="connsiteY0" fmla="*/ 0 h 869288"/>
              <a:gd name="connsiteX1" fmla="*/ 721895 w 5041232"/>
              <a:gd name="connsiteY1" fmla="*/ 0 h 869288"/>
              <a:gd name="connsiteX2" fmla="*/ 721895 w 5041232"/>
              <a:gd name="connsiteY2" fmla="*/ 216569 h 869288"/>
              <a:gd name="connsiteX3" fmla="*/ 5041232 w 5041232"/>
              <a:gd name="connsiteY3" fmla="*/ 228600 h 869288"/>
              <a:gd name="connsiteX4" fmla="*/ 5041232 w 5041232"/>
              <a:gd name="connsiteY4" fmla="*/ 649706 h 869288"/>
              <a:gd name="connsiteX5" fmla="*/ 751954 w 5041232"/>
              <a:gd name="connsiteY5" fmla="*/ 654974 h 869288"/>
              <a:gd name="connsiteX6" fmla="*/ 751954 w 5041232"/>
              <a:gd name="connsiteY6" fmla="*/ 869288 h 869288"/>
              <a:gd name="connsiteX7" fmla="*/ 0 w 5041232"/>
              <a:gd name="connsiteY7" fmla="*/ 866274 h 869288"/>
              <a:gd name="connsiteX8" fmla="*/ 12032 w 5041232"/>
              <a:gd name="connsiteY8" fmla="*/ 0 h 869288"/>
              <a:gd name="connsiteX0" fmla="*/ 12032 w 5041232"/>
              <a:gd name="connsiteY0" fmla="*/ 0 h 869288"/>
              <a:gd name="connsiteX1" fmla="*/ 721895 w 5041232"/>
              <a:gd name="connsiteY1" fmla="*/ 0 h 869288"/>
              <a:gd name="connsiteX2" fmla="*/ 751954 w 5041232"/>
              <a:gd name="connsiteY2" fmla="*/ 226346 h 869288"/>
              <a:gd name="connsiteX3" fmla="*/ 5041232 w 5041232"/>
              <a:gd name="connsiteY3" fmla="*/ 228600 h 869288"/>
              <a:gd name="connsiteX4" fmla="*/ 5041232 w 5041232"/>
              <a:gd name="connsiteY4" fmla="*/ 649706 h 869288"/>
              <a:gd name="connsiteX5" fmla="*/ 751954 w 5041232"/>
              <a:gd name="connsiteY5" fmla="*/ 654974 h 869288"/>
              <a:gd name="connsiteX6" fmla="*/ 751954 w 5041232"/>
              <a:gd name="connsiteY6" fmla="*/ 869288 h 869288"/>
              <a:gd name="connsiteX7" fmla="*/ 0 w 5041232"/>
              <a:gd name="connsiteY7" fmla="*/ 866274 h 869288"/>
              <a:gd name="connsiteX8" fmla="*/ 12032 w 5041232"/>
              <a:gd name="connsiteY8" fmla="*/ 0 h 869288"/>
              <a:gd name="connsiteX0" fmla="*/ 12032 w 5041232"/>
              <a:gd name="connsiteY0" fmla="*/ 0 h 869288"/>
              <a:gd name="connsiteX1" fmla="*/ 751954 w 5041232"/>
              <a:gd name="connsiteY1" fmla="*/ 12032 h 869288"/>
              <a:gd name="connsiteX2" fmla="*/ 751954 w 5041232"/>
              <a:gd name="connsiteY2" fmla="*/ 226346 h 869288"/>
              <a:gd name="connsiteX3" fmla="*/ 5041232 w 5041232"/>
              <a:gd name="connsiteY3" fmla="*/ 228600 h 869288"/>
              <a:gd name="connsiteX4" fmla="*/ 5041232 w 5041232"/>
              <a:gd name="connsiteY4" fmla="*/ 649706 h 869288"/>
              <a:gd name="connsiteX5" fmla="*/ 751954 w 5041232"/>
              <a:gd name="connsiteY5" fmla="*/ 654974 h 869288"/>
              <a:gd name="connsiteX6" fmla="*/ 751954 w 5041232"/>
              <a:gd name="connsiteY6" fmla="*/ 869288 h 869288"/>
              <a:gd name="connsiteX7" fmla="*/ 0 w 5041232"/>
              <a:gd name="connsiteY7" fmla="*/ 866274 h 869288"/>
              <a:gd name="connsiteX8" fmla="*/ 12032 w 5041232"/>
              <a:gd name="connsiteY8" fmla="*/ 0 h 869288"/>
              <a:gd name="connsiteX0" fmla="*/ 12032 w 5752614"/>
              <a:gd name="connsiteY0" fmla="*/ 0 h 869288"/>
              <a:gd name="connsiteX1" fmla="*/ 751954 w 5752614"/>
              <a:gd name="connsiteY1" fmla="*/ 12032 h 869288"/>
              <a:gd name="connsiteX2" fmla="*/ 751954 w 5752614"/>
              <a:gd name="connsiteY2" fmla="*/ 226346 h 869288"/>
              <a:gd name="connsiteX3" fmla="*/ 5752614 w 5752614"/>
              <a:gd name="connsiteY3" fmla="*/ 226346 h 869288"/>
              <a:gd name="connsiteX4" fmla="*/ 5041232 w 5752614"/>
              <a:gd name="connsiteY4" fmla="*/ 649706 h 869288"/>
              <a:gd name="connsiteX5" fmla="*/ 751954 w 5752614"/>
              <a:gd name="connsiteY5" fmla="*/ 654974 h 869288"/>
              <a:gd name="connsiteX6" fmla="*/ 751954 w 5752614"/>
              <a:gd name="connsiteY6" fmla="*/ 869288 h 869288"/>
              <a:gd name="connsiteX7" fmla="*/ 0 w 5752614"/>
              <a:gd name="connsiteY7" fmla="*/ 866274 h 869288"/>
              <a:gd name="connsiteX8" fmla="*/ 12032 w 5752614"/>
              <a:gd name="connsiteY8" fmla="*/ 0 h 869288"/>
              <a:gd name="connsiteX0" fmla="*/ 12032 w 5752614"/>
              <a:gd name="connsiteY0" fmla="*/ 0 h 869288"/>
              <a:gd name="connsiteX1" fmla="*/ 751954 w 5752614"/>
              <a:gd name="connsiteY1" fmla="*/ 12032 h 869288"/>
              <a:gd name="connsiteX2" fmla="*/ 751954 w 5752614"/>
              <a:gd name="connsiteY2" fmla="*/ 226346 h 869288"/>
              <a:gd name="connsiteX3" fmla="*/ 5752614 w 5752614"/>
              <a:gd name="connsiteY3" fmla="*/ 226346 h 869288"/>
              <a:gd name="connsiteX4" fmla="*/ 5752614 w 5752614"/>
              <a:gd name="connsiteY4" fmla="*/ 654974 h 869288"/>
              <a:gd name="connsiteX5" fmla="*/ 751954 w 5752614"/>
              <a:gd name="connsiteY5" fmla="*/ 654974 h 869288"/>
              <a:gd name="connsiteX6" fmla="*/ 751954 w 5752614"/>
              <a:gd name="connsiteY6" fmla="*/ 869288 h 869288"/>
              <a:gd name="connsiteX7" fmla="*/ 0 w 5752614"/>
              <a:gd name="connsiteY7" fmla="*/ 866274 h 869288"/>
              <a:gd name="connsiteX8" fmla="*/ 12032 w 5752614"/>
              <a:gd name="connsiteY8" fmla="*/ 0 h 869288"/>
              <a:gd name="connsiteX0" fmla="*/ 12032 w 5752614"/>
              <a:gd name="connsiteY0" fmla="*/ 0 h 869288"/>
              <a:gd name="connsiteX1" fmla="*/ 751954 w 5752614"/>
              <a:gd name="connsiteY1" fmla="*/ 12032 h 869288"/>
              <a:gd name="connsiteX2" fmla="*/ 751954 w 5752614"/>
              <a:gd name="connsiteY2" fmla="*/ 226346 h 869288"/>
              <a:gd name="connsiteX3" fmla="*/ 5752614 w 5752614"/>
              <a:gd name="connsiteY3" fmla="*/ 226346 h 869288"/>
              <a:gd name="connsiteX4" fmla="*/ 5752614 w 5752614"/>
              <a:gd name="connsiteY4" fmla="*/ 654974 h 869288"/>
              <a:gd name="connsiteX5" fmla="*/ 3847599 w 5752614"/>
              <a:gd name="connsiteY5" fmla="*/ 659732 h 869288"/>
              <a:gd name="connsiteX6" fmla="*/ 751954 w 5752614"/>
              <a:gd name="connsiteY6" fmla="*/ 654974 h 869288"/>
              <a:gd name="connsiteX7" fmla="*/ 751954 w 5752614"/>
              <a:gd name="connsiteY7" fmla="*/ 869288 h 869288"/>
              <a:gd name="connsiteX8" fmla="*/ 0 w 5752614"/>
              <a:gd name="connsiteY8" fmla="*/ 866274 h 869288"/>
              <a:gd name="connsiteX9" fmla="*/ 12032 w 5752614"/>
              <a:gd name="connsiteY9" fmla="*/ 0 h 869288"/>
              <a:gd name="connsiteX0" fmla="*/ 12032 w 5752614"/>
              <a:gd name="connsiteY0" fmla="*/ 0 h 869288"/>
              <a:gd name="connsiteX1" fmla="*/ 751954 w 5752614"/>
              <a:gd name="connsiteY1" fmla="*/ 12032 h 869288"/>
              <a:gd name="connsiteX2" fmla="*/ 751954 w 5752614"/>
              <a:gd name="connsiteY2" fmla="*/ 226346 h 869288"/>
              <a:gd name="connsiteX3" fmla="*/ 5752614 w 5752614"/>
              <a:gd name="connsiteY3" fmla="*/ 226346 h 869288"/>
              <a:gd name="connsiteX4" fmla="*/ 5752614 w 5752614"/>
              <a:gd name="connsiteY4" fmla="*/ 654974 h 869288"/>
              <a:gd name="connsiteX5" fmla="*/ 3999999 w 5752614"/>
              <a:gd name="connsiteY5" fmla="*/ 664495 h 869288"/>
              <a:gd name="connsiteX6" fmla="*/ 3847599 w 5752614"/>
              <a:gd name="connsiteY6" fmla="*/ 659732 h 869288"/>
              <a:gd name="connsiteX7" fmla="*/ 751954 w 5752614"/>
              <a:gd name="connsiteY7" fmla="*/ 654974 h 869288"/>
              <a:gd name="connsiteX8" fmla="*/ 751954 w 5752614"/>
              <a:gd name="connsiteY8" fmla="*/ 869288 h 869288"/>
              <a:gd name="connsiteX9" fmla="*/ 0 w 5752614"/>
              <a:gd name="connsiteY9" fmla="*/ 866274 h 869288"/>
              <a:gd name="connsiteX10" fmla="*/ 12032 w 5752614"/>
              <a:gd name="connsiteY10" fmla="*/ 0 h 869288"/>
              <a:gd name="connsiteX0" fmla="*/ 12032 w 5752614"/>
              <a:gd name="connsiteY0" fmla="*/ 0 h 869288"/>
              <a:gd name="connsiteX1" fmla="*/ 751954 w 5752614"/>
              <a:gd name="connsiteY1" fmla="*/ 12032 h 869288"/>
              <a:gd name="connsiteX2" fmla="*/ 751954 w 5752614"/>
              <a:gd name="connsiteY2" fmla="*/ 226346 h 869288"/>
              <a:gd name="connsiteX3" fmla="*/ 5752614 w 5752614"/>
              <a:gd name="connsiteY3" fmla="*/ 226346 h 869288"/>
              <a:gd name="connsiteX4" fmla="*/ 5752614 w 5752614"/>
              <a:gd name="connsiteY4" fmla="*/ 654974 h 869288"/>
              <a:gd name="connsiteX5" fmla="*/ 3823788 w 5752614"/>
              <a:gd name="connsiteY5" fmla="*/ 869288 h 869288"/>
              <a:gd name="connsiteX6" fmla="*/ 3847599 w 5752614"/>
              <a:gd name="connsiteY6" fmla="*/ 659732 h 869288"/>
              <a:gd name="connsiteX7" fmla="*/ 751954 w 5752614"/>
              <a:gd name="connsiteY7" fmla="*/ 654974 h 869288"/>
              <a:gd name="connsiteX8" fmla="*/ 751954 w 5752614"/>
              <a:gd name="connsiteY8" fmla="*/ 869288 h 869288"/>
              <a:gd name="connsiteX9" fmla="*/ 0 w 5752614"/>
              <a:gd name="connsiteY9" fmla="*/ 866274 h 869288"/>
              <a:gd name="connsiteX10" fmla="*/ 12032 w 5752614"/>
              <a:gd name="connsiteY10" fmla="*/ 0 h 869288"/>
              <a:gd name="connsiteX0" fmla="*/ 12032 w 5752614"/>
              <a:gd name="connsiteY0" fmla="*/ 0 h 869288"/>
              <a:gd name="connsiteX1" fmla="*/ 751954 w 5752614"/>
              <a:gd name="connsiteY1" fmla="*/ 12032 h 869288"/>
              <a:gd name="connsiteX2" fmla="*/ 751954 w 5752614"/>
              <a:gd name="connsiteY2" fmla="*/ 226346 h 869288"/>
              <a:gd name="connsiteX3" fmla="*/ 5752614 w 5752614"/>
              <a:gd name="connsiteY3" fmla="*/ 226346 h 869288"/>
              <a:gd name="connsiteX4" fmla="*/ 5752614 w 5752614"/>
              <a:gd name="connsiteY4" fmla="*/ 654974 h 869288"/>
              <a:gd name="connsiteX5" fmla="*/ 3823788 w 5752614"/>
              <a:gd name="connsiteY5" fmla="*/ 869288 h 869288"/>
              <a:gd name="connsiteX6" fmla="*/ 3823788 w 5752614"/>
              <a:gd name="connsiteY6" fmla="*/ 654974 h 869288"/>
              <a:gd name="connsiteX7" fmla="*/ 751954 w 5752614"/>
              <a:gd name="connsiteY7" fmla="*/ 654974 h 869288"/>
              <a:gd name="connsiteX8" fmla="*/ 751954 w 5752614"/>
              <a:gd name="connsiteY8" fmla="*/ 869288 h 869288"/>
              <a:gd name="connsiteX9" fmla="*/ 0 w 5752614"/>
              <a:gd name="connsiteY9" fmla="*/ 866274 h 869288"/>
              <a:gd name="connsiteX10" fmla="*/ 12032 w 5752614"/>
              <a:gd name="connsiteY10" fmla="*/ 0 h 869288"/>
              <a:gd name="connsiteX0" fmla="*/ 12032 w 5752614"/>
              <a:gd name="connsiteY0" fmla="*/ 0 h 869288"/>
              <a:gd name="connsiteX1" fmla="*/ 751954 w 5752614"/>
              <a:gd name="connsiteY1" fmla="*/ 12032 h 869288"/>
              <a:gd name="connsiteX2" fmla="*/ 751954 w 5752614"/>
              <a:gd name="connsiteY2" fmla="*/ 226346 h 869288"/>
              <a:gd name="connsiteX3" fmla="*/ 5752614 w 5752614"/>
              <a:gd name="connsiteY3" fmla="*/ 226346 h 869288"/>
              <a:gd name="connsiteX4" fmla="*/ 5752614 w 5752614"/>
              <a:gd name="connsiteY4" fmla="*/ 654974 h 869288"/>
              <a:gd name="connsiteX5" fmla="*/ 5119187 w 5752614"/>
              <a:gd name="connsiteY5" fmla="*/ 726407 h 869288"/>
              <a:gd name="connsiteX6" fmla="*/ 3823788 w 5752614"/>
              <a:gd name="connsiteY6" fmla="*/ 869288 h 869288"/>
              <a:gd name="connsiteX7" fmla="*/ 3823788 w 5752614"/>
              <a:gd name="connsiteY7" fmla="*/ 654974 h 869288"/>
              <a:gd name="connsiteX8" fmla="*/ 751954 w 5752614"/>
              <a:gd name="connsiteY8" fmla="*/ 654974 h 869288"/>
              <a:gd name="connsiteX9" fmla="*/ 751954 w 5752614"/>
              <a:gd name="connsiteY9" fmla="*/ 869288 h 869288"/>
              <a:gd name="connsiteX10" fmla="*/ 0 w 5752614"/>
              <a:gd name="connsiteY10" fmla="*/ 866274 h 869288"/>
              <a:gd name="connsiteX11" fmla="*/ 12032 w 5752614"/>
              <a:gd name="connsiteY11" fmla="*/ 0 h 869288"/>
              <a:gd name="connsiteX0" fmla="*/ 12032 w 5752614"/>
              <a:gd name="connsiteY0" fmla="*/ 0 h 869288"/>
              <a:gd name="connsiteX1" fmla="*/ 751954 w 5752614"/>
              <a:gd name="connsiteY1" fmla="*/ 12032 h 869288"/>
              <a:gd name="connsiteX2" fmla="*/ 751954 w 5752614"/>
              <a:gd name="connsiteY2" fmla="*/ 226346 h 869288"/>
              <a:gd name="connsiteX3" fmla="*/ 5752614 w 5752614"/>
              <a:gd name="connsiteY3" fmla="*/ 226346 h 869288"/>
              <a:gd name="connsiteX4" fmla="*/ 5752614 w 5752614"/>
              <a:gd name="connsiteY4" fmla="*/ 654974 h 869288"/>
              <a:gd name="connsiteX5" fmla="*/ 5109672 w 5752614"/>
              <a:gd name="connsiteY5" fmla="*/ 654974 h 869288"/>
              <a:gd name="connsiteX6" fmla="*/ 3823788 w 5752614"/>
              <a:gd name="connsiteY6" fmla="*/ 869288 h 869288"/>
              <a:gd name="connsiteX7" fmla="*/ 3823788 w 5752614"/>
              <a:gd name="connsiteY7" fmla="*/ 654974 h 869288"/>
              <a:gd name="connsiteX8" fmla="*/ 751954 w 5752614"/>
              <a:gd name="connsiteY8" fmla="*/ 654974 h 869288"/>
              <a:gd name="connsiteX9" fmla="*/ 751954 w 5752614"/>
              <a:gd name="connsiteY9" fmla="*/ 869288 h 869288"/>
              <a:gd name="connsiteX10" fmla="*/ 0 w 5752614"/>
              <a:gd name="connsiteY10" fmla="*/ 866274 h 869288"/>
              <a:gd name="connsiteX11" fmla="*/ 12032 w 5752614"/>
              <a:gd name="connsiteY11" fmla="*/ 0 h 869288"/>
              <a:gd name="connsiteX0" fmla="*/ 12032 w 5752614"/>
              <a:gd name="connsiteY0" fmla="*/ 0 h 869288"/>
              <a:gd name="connsiteX1" fmla="*/ 751954 w 5752614"/>
              <a:gd name="connsiteY1" fmla="*/ 12032 h 869288"/>
              <a:gd name="connsiteX2" fmla="*/ 751954 w 5752614"/>
              <a:gd name="connsiteY2" fmla="*/ 226346 h 869288"/>
              <a:gd name="connsiteX3" fmla="*/ 5752614 w 5752614"/>
              <a:gd name="connsiteY3" fmla="*/ 226346 h 869288"/>
              <a:gd name="connsiteX4" fmla="*/ 5752614 w 5752614"/>
              <a:gd name="connsiteY4" fmla="*/ 654974 h 869288"/>
              <a:gd name="connsiteX5" fmla="*/ 5109672 w 5752614"/>
              <a:gd name="connsiteY5" fmla="*/ 654974 h 869288"/>
              <a:gd name="connsiteX6" fmla="*/ 3823788 w 5752614"/>
              <a:gd name="connsiteY6" fmla="*/ 869288 h 869288"/>
              <a:gd name="connsiteX7" fmla="*/ 4681037 w 5752614"/>
              <a:gd name="connsiteY7" fmla="*/ 726407 h 869288"/>
              <a:gd name="connsiteX8" fmla="*/ 3823788 w 5752614"/>
              <a:gd name="connsiteY8" fmla="*/ 654974 h 869288"/>
              <a:gd name="connsiteX9" fmla="*/ 751954 w 5752614"/>
              <a:gd name="connsiteY9" fmla="*/ 654974 h 869288"/>
              <a:gd name="connsiteX10" fmla="*/ 751954 w 5752614"/>
              <a:gd name="connsiteY10" fmla="*/ 869288 h 869288"/>
              <a:gd name="connsiteX11" fmla="*/ 0 w 5752614"/>
              <a:gd name="connsiteY11" fmla="*/ 866274 h 869288"/>
              <a:gd name="connsiteX12" fmla="*/ 12032 w 5752614"/>
              <a:gd name="connsiteY12" fmla="*/ 0 h 869288"/>
              <a:gd name="connsiteX0" fmla="*/ 12032 w 5752614"/>
              <a:gd name="connsiteY0" fmla="*/ 0 h 869288"/>
              <a:gd name="connsiteX1" fmla="*/ 751954 w 5752614"/>
              <a:gd name="connsiteY1" fmla="*/ 12032 h 869288"/>
              <a:gd name="connsiteX2" fmla="*/ 751954 w 5752614"/>
              <a:gd name="connsiteY2" fmla="*/ 226346 h 869288"/>
              <a:gd name="connsiteX3" fmla="*/ 5752614 w 5752614"/>
              <a:gd name="connsiteY3" fmla="*/ 226346 h 869288"/>
              <a:gd name="connsiteX4" fmla="*/ 5752614 w 5752614"/>
              <a:gd name="connsiteY4" fmla="*/ 654974 h 869288"/>
              <a:gd name="connsiteX5" fmla="*/ 5109672 w 5752614"/>
              <a:gd name="connsiteY5" fmla="*/ 654974 h 869288"/>
              <a:gd name="connsiteX6" fmla="*/ 3823788 w 5752614"/>
              <a:gd name="connsiteY6" fmla="*/ 869288 h 869288"/>
              <a:gd name="connsiteX7" fmla="*/ 3895226 w 5752614"/>
              <a:gd name="connsiteY7" fmla="*/ 797850 h 869288"/>
              <a:gd name="connsiteX8" fmla="*/ 3823788 w 5752614"/>
              <a:gd name="connsiteY8" fmla="*/ 654974 h 869288"/>
              <a:gd name="connsiteX9" fmla="*/ 751954 w 5752614"/>
              <a:gd name="connsiteY9" fmla="*/ 654974 h 869288"/>
              <a:gd name="connsiteX10" fmla="*/ 751954 w 5752614"/>
              <a:gd name="connsiteY10" fmla="*/ 869288 h 869288"/>
              <a:gd name="connsiteX11" fmla="*/ 0 w 5752614"/>
              <a:gd name="connsiteY11" fmla="*/ 866274 h 869288"/>
              <a:gd name="connsiteX12" fmla="*/ 12032 w 5752614"/>
              <a:gd name="connsiteY12" fmla="*/ 0 h 869288"/>
              <a:gd name="connsiteX0" fmla="*/ 12032 w 5752614"/>
              <a:gd name="connsiteY0" fmla="*/ 0 h 869288"/>
              <a:gd name="connsiteX1" fmla="*/ 751954 w 5752614"/>
              <a:gd name="connsiteY1" fmla="*/ 12032 h 869288"/>
              <a:gd name="connsiteX2" fmla="*/ 751954 w 5752614"/>
              <a:gd name="connsiteY2" fmla="*/ 226346 h 869288"/>
              <a:gd name="connsiteX3" fmla="*/ 5752614 w 5752614"/>
              <a:gd name="connsiteY3" fmla="*/ 226346 h 869288"/>
              <a:gd name="connsiteX4" fmla="*/ 5752614 w 5752614"/>
              <a:gd name="connsiteY4" fmla="*/ 654974 h 869288"/>
              <a:gd name="connsiteX5" fmla="*/ 5109672 w 5752614"/>
              <a:gd name="connsiteY5" fmla="*/ 654974 h 869288"/>
              <a:gd name="connsiteX6" fmla="*/ 5109672 w 5752614"/>
              <a:gd name="connsiteY6" fmla="*/ 869288 h 869288"/>
              <a:gd name="connsiteX7" fmla="*/ 3895226 w 5752614"/>
              <a:gd name="connsiteY7" fmla="*/ 797850 h 869288"/>
              <a:gd name="connsiteX8" fmla="*/ 3823788 w 5752614"/>
              <a:gd name="connsiteY8" fmla="*/ 654974 h 869288"/>
              <a:gd name="connsiteX9" fmla="*/ 751954 w 5752614"/>
              <a:gd name="connsiteY9" fmla="*/ 654974 h 869288"/>
              <a:gd name="connsiteX10" fmla="*/ 751954 w 5752614"/>
              <a:gd name="connsiteY10" fmla="*/ 869288 h 869288"/>
              <a:gd name="connsiteX11" fmla="*/ 0 w 5752614"/>
              <a:gd name="connsiteY11" fmla="*/ 866274 h 869288"/>
              <a:gd name="connsiteX12" fmla="*/ 12032 w 5752614"/>
              <a:gd name="connsiteY12" fmla="*/ 0 h 869288"/>
              <a:gd name="connsiteX0" fmla="*/ 12032 w 7181374"/>
              <a:gd name="connsiteY0" fmla="*/ 0 h 869288"/>
              <a:gd name="connsiteX1" fmla="*/ 751954 w 7181374"/>
              <a:gd name="connsiteY1" fmla="*/ 12032 h 869288"/>
              <a:gd name="connsiteX2" fmla="*/ 751954 w 7181374"/>
              <a:gd name="connsiteY2" fmla="*/ 226346 h 869288"/>
              <a:gd name="connsiteX3" fmla="*/ 7181374 w 7181374"/>
              <a:gd name="connsiteY3" fmla="*/ 226346 h 869288"/>
              <a:gd name="connsiteX4" fmla="*/ 5752614 w 7181374"/>
              <a:gd name="connsiteY4" fmla="*/ 654974 h 869288"/>
              <a:gd name="connsiteX5" fmla="*/ 5109672 w 7181374"/>
              <a:gd name="connsiteY5" fmla="*/ 654974 h 869288"/>
              <a:gd name="connsiteX6" fmla="*/ 5109672 w 7181374"/>
              <a:gd name="connsiteY6" fmla="*/ 869288 h 869288"/>
              <a:gd name="connsiteX7" fmla="*/ 3895226 w 7181374"/>
              <a:gd name="connsiteY7" fmla="*/ 797850 h 869288"/>
              <a:gd name="connsiteX8" fmla="*/ 3823788 w 7181374"/>
              <a:gd name="connsiteY8" fmla="*/ 654974 h 869288"/>
              <a:gd name="connsiteX9" fmla="*/ 751954 w 7181374"/>
              <a:gd name="connsiteY9" fmla="*/ 654974 h 869288"/>
              <a:gd name="connsiteX10" fmla="*/ 751954 w 7181374"/>
              <a:gd name="connsiteY10" fmla="*/ 869288 h 869288"/>
              <a:gd name="connsiteX11" fmla="*/ 0 w 7181374"/>
              <a:gd name="connsiteY11" fmla="*/ 866274 h 869288"/>
              <a:gd name="connsiteX12" fmla="*/ 12032 w 7181374"/>
              <a:gd name="connsiteY12" fmla="*/ 0 h 869288"/>
              <a:gd name="connsiteX0" fmla="*/ 12032 w 7181374"/>
              <a:gd name="connsiteY0" fmla="*/ 0 h 869288"/>
              <a:gd name="connsiteX1" fmla="*/ 751954 w 7181374"/>
              <a:gd name="connsiteY1" fmla="*/ 12032 h 869288"/>
              <a:gd name="connsiteX2" fmla="*/ 751954 w 7181374"/>
              <a:gd name="connsiteY2" fmla="*/ 226346 h 869288"/>
              <a:gd name="connsiteX3" fmla="*/ 7181374 w 7181374"/>
              <a:gd name="connsiteY3" fmla="*/ 226346 h 869288"/>
              <a:gd name="connsiteX4" fmla="*/ 7181374 w 7181374"/>
              <a:gd name="connsiteY4" fmla="*/ 654974 h 869288"/>
              <a:gd name="connsiteX5" fmla="*/ 5109672 w 7181374"/>
              <a:gd name="connsiteY5" fmla="*/ 654974 h 869288"/>
              <a:gd name="connsiteX6" fmla="*/ 5109672 w 7181374"/>
              <a:gd name="connsiteY6" fmla="*/ 869288 h 869288"/>
              <a:gd name="connsiteX7" fmla="*/ 3895226 w 7181374"/>
              <a:gd name="connsiteY7" fmla="*/ 797850 h 869288"/>
              <a:gd name="connsiteX8" fmla="*/ 3823788 w 7181374"/>
              <a:gd name="connsiteY8" fmla="*/ 654974 h 869288"/>
              <a:gd name="connsiteX9" fmla="*/ 751954 w 7181374"/>
              <a:gd name="connsiteY9" fmla="*/ 654974 h 869288"/>
              <a:gd name="connsiteX10" fmla="*/ 751954 w 7181374"/>
              <a:gd name="connsiteY10" fmla="*/ 869288 h 869288"/>
              <a:gd name="connsiteX11" fmla="*/ 0 w 7181374"/>
              <a:gd name="connsiteY11" fmla="*/ 866274 h 869288"/>
              <a:gd name="connsiteX12" fmla="*/ 12032 w 7181374"/>
              <a:gd name="connsiteY12" fmla="*/ 0 h 869288"/>
              <a:gd name="connsiteX0" fmla="*/ 12032 w 7181374"/>
              <a:gd name="connsiteY0" fmla="*/ 0 h 869288"/>
              <a:gd name="connsiteX1" fmla="*/ 751954 w 7181374"/>
              <a:gd name="connsiteY1" fmla="*/ 12032 h 869288"/>
              <a:gd name="connsiteX2" fmla="*/ 751954 w 7181374"/>
              <a:gd name="connsiteY2" fmla="*/ 226346 h 869288"/>
              <a:gd name="connsiteX3" fmla="*/ 7181374 w 7181374"/>
              <a:gd name="connsiteY3" fmla="*/ 226346 h 869288"/>
              <a:gd name="connsiteX4" fmla="*/ 7181374 w 7181374"/>
              <a:gd name="connsiteY4" fmla="*/ 654974 h 869288"/>
              <a:gd name="connsiteX5" fmla="*/ 6252680 w 7181374"/>
              <a:gd name="connsiteY5" fmla="*/ 654974 h 869288"/>
              <a:gd name="connsiteX6" fmla="*/ 5109672 w 7181374"/>
              <a:gd name="connsiteY6" fmla="*/ 869288 h 869288"/>
              <a:gd name="connsiteX7" fmla="*/ 3895226 w 7181374"/>
              <a:gd name="connsiteY7" fmla="*/ 797850 h 869288"/>
              <a:gd name="connsiteX8" fmla="*/ 3823788 w 7181374"/>
              <a:gd name="connsiteY8" fmla="*/ 654974 h 869288"/>
              <a:gd name="connsiteX9" fmla="*/ 751954 w 7181374"/>
              <a:gd name="connsiteY9" fmla="*/ 654974 h 869288"/>
              <a:gd name="connsiteX10" fmla="*/ 751954 w 7181374"/>
              <a:gd name="connsiteY10" fmla="*/ 869288 h 869288"/>
              <a:gd name="connsiteX11" fmla="*/ 0 w 7181374"/>
              <a:gd name="connsiteY11" fmla="*/ 866274 h 869288"/>
              <a:gd name="connsiteX12" fmla="*/ 12032 w 7181374"/>
              <a:gd name="connsiteY12" fmla="*/ 0 h 869288"/>
              <a:gd name="connsiteX0" fmla="*/ 12032 w 7181374"/>
              <a:gd name="connsiteY0" fmla="*/ 0 h 1155040"/>
              <a:gd name="connsiteX1" fmla="*/ 751954 w 7181374"/>
              <a:gd name="connsiteY1" fmla="*/ 12032 h 1155040"/>
              <a:gd name="connsiteX2" fmla="*/ 751954 w 7181374"/>
              <a:gd name="connsiteY2" fmla="*/ 226346 h 1155040"/>
              <a:gd name="connsiteX3" fmla="*/ 7181374 w 7181374"/>
              <a:gd name="connsiteY3" fmla="*/ 226346 h 1155040"/>
              <a:gd name="connsiteX4" fmla="*/ 7181374 w 7181374"/>
              <a:gd name="connsiteY4" fmla="*/ 654974 h 1155040"/>
              <a:gd name="connsiteX5" fmla="*/ 6252680 w 7181374"/>
              <a:gd name="connsiteY5" fmla="*/ 654974 h 1155040"/>
              <a:gd name="connsiteX6" fmla="*/ 6252680 w 7181374"/>
              <a:gd name="connsiteY6" fmla="*/ 1155040 h 1155040"/>
              <a:gd name="connsiteX7" fmla="*/ 3895226 w 7181374"/>
              <a:gd name="connsiteY7" fmla="*/ 797850 h 1155040"/>
              <a:gd name="connsiteX8" fmla="*/ 3823788 w 7181374"/>
              <a:gd name="connsiteY8" fmla="*/ 654974 h 1155040"/>
              <a:gd name="connsiteX9" fmla="*/ 751954 w 7181374"/>
              <a:gd name="connsiteY9" fmla="*/ 654974 h 1155040"/>
              <a:gd name="connsiteX10" fmla="*/ 751954 w 7181374"/>
              <a:gd name="connsiteY10" fmla="*/ 869288 h 1155040"/>
              <a:gd name="connsiteX11" fmla="*/ 0 w 7181374"/>
              <a:gd name="connsiteY11" fmla="*/ 866274 h 1155040"/>
              <a:gd name="connsiteX12" fmla="*/ 12032 w 7181374"/>
              <a:gd name="connsiteY12" fmla="*/ 0 h 1155040"/>
              <a:gd name="connsiteX0" fmla="*/ 12032 w 7181374"/>
              <a:gd name="connsiteY0" fmla="*/ 0 h 1155040"/>
              <a:gd name="connsiteX1" fmla="*/ 751954 w 7181374"/>
              <a:gd name="connsiteY1" fmla="*/ 83470 h 1155040"/>
              <a:gd name="connsiteX2" fmla="*/ 751954 w 7181374"/>
              <a:gd name="connsiteY2" fmla="*/ 226346 h 1155040"/>
              <a:gd name="connsiteX3" fmla="*/ 7181374 w 7181374"/>
              <a:gd name="connsiteY3" fmla="*/ 226346 h 1155040"/>
              <a:gd name="connsiteX4" fmla="*/ 7181374 w 7181374"/>
              <a:gd name="connsiteY4" fmla="*/ 654974 h 1155040"/>
              <a:gd name="connsiteX5" fmla="*/ 6252680 w 7181374"/>
              <a:gd name="connsiteY5" fmla="*/ 654974 h 1155040"/>
              <a:gd name="connsiteX6" fmla="*/ 6252680 w 7181374"/>
              <a:gd name="connsiteY6" fmla="*/ 1155040 h 1155040"/>
              <a:gd name="connsiteX7" fmla="*/ 3895226 w 7181374"/>
              <a:gd name="connsiteY7" fmla="*/ 797850 h 1155040"/>
              <a:gd name="connsiteX8" fmla="*/ 3823788 w 7181374"/>
              <a:gd name="connsiteY8" fmla="*/ 654974 h 1155040"/>
              <a:gd name="connsiteX9" fmla="*/ 751954 w 7181374"/>
              <a:gd name="connsiteY9" fmla="*/ 654974 h 1155040"/>
              <a:gd name="connsiteX10" fmla="*/ 751954 w 7181374"/>
              <a:gd name="connsiteY10" fmla="*/ 869288 h 1155040"/>
              <a:gd name="connsiteX11" fmla="*/ 0 w 7181374"/>
              <a:gd name="connsiteY11" fmla="*/ 866274 h 1155040"/>
              <a:gd name="connsiteX12" fmla="*/ 12032 w 7181374"/>
              <a:gd name="connsiteY12" fmla="*/ 0 h 1155040"/>
              <a:gd name="connsiteX0" fmla="*/ 0 w 7215238"/>
              <a:gd name="connsiteY0" fmla="*/ 0 h 1071570"/>
              <a:gd name="connsiteX1" fmla="*/ 785818 w 7215238"/>
              <a:gd name="connsiteY1" fmla="*/ 0 h 1071570"/>
              <a:gd name="connsiteX2" fmla="*/ 785818 w 7215238"/>
              <a:gd name="connsiteY2" fmla="*/ 142876 h 1071570"/>
              <a:gd name="connsiteX3" fmla="*/ 7215238 w 7215238"/>
              <a:gd name="connsiteY3" fmla="*/ 142876 h 1071570"/>
              <a:gd name="connsiteX4" fmla="*/ 7215238 w 7215238"/>
              <a:gd name="connsiteY4" fmla="*/ 571504 h 1071570"/>
              <a:gd name="connsiteX5" fmla="*/ 6286544 w 7215238"/>
              <a:gd name="connsiteY5" fmla="*/ 571504 h 1071570"/>
              <a:gd name="connsiteX6" fmla="*/ 6286544 w 7215238"/>
              <a:gd name="connsiteY6" fmla="*/ 1071570 h 1071570"/>
              <a:gd name="connsiteX7" fmla="*/ 3929090 w 7215238"/>
              <a:gd name="connsiteY7" fmla="*/ 714380 h 1071570"/>
              <a:gd name="connsiteX8" fmla="*/ 3857652 w 7215238"/>
              <a:gd name="connsiteY8" fmla="*/ 571504 h 1071570"/>
              <a:gd name="connsiteX9" fmla="*/ 785818 w 7215238"/>
              <a:gd name="connsiteY9" fmla="*/ 571504 h 1071570"/>
              <a:gd name="connsiteX10" fmla="*/ 785818 w 7215238"/>
              <a:gd name="connsiteY10" fmla="*/ 785818 h 1071570"/>
              <a:gd name="connsiteX11" fmla="*/ 33864 w 7215238"/>
              <a:gd name="connsiteY11" fmla="*/ 782804 h 1071570"/>
              <a:gd name="connsiteX12" fmla="*/ 0 w 7215238"/>
              <a:gd name="connsiteY12" fmla="*/ 0 h 1071570"/>
              <a:gd name="connsiteX0" fmla="*/ 0 w 7215238"/>
              <a:gd name="connsiteY0" fmla="*/ 0 h 1071570"/>
              <a:gd name="connsiteX1" fmla="*/ 785818 w 7215238"/>
              <a:gd name="connsiteY1" fmla="*/ 0 h 1071570"/>
              <a:gd name="connsiteX2" fmla="*/ 785818 w 7215238"/>
              <a:gd name="connsiteY2" fmla="*/ 142876 h 1071570"/>
              <a:gd name="connsiteX3" fmla="*/ 7215238 w 7215238"/>
              <a:gd name="connsiteY3" fmla="*/ 142876 h 1071570"/>
              <a:gd name="connsiteX4" fmla="*/ 7215238 w 7215238"/>
              <a:gd name="connsiteY4" fmla="*/ 571504 h 1071570"/>
              <a:gd name="connsiteX5" fmla="*/ 6286544 w 7215238"/>
              <a:gd name="connsiteY5" fmla="*/ 571504 h 1071570"/>
              <a:gd name="connsiteX6" fmla="*/ 6286544 w 7215238"/>
              <a:gd name="connsiteY6" fmla="*/ 1071570 h 1071570"/>
              <a:gd name="connsiteX7" fmla="*/ 3929090 w 7215238"/>
              <a:gd name="connsiteY7" fmla="*/ 714380 h 1071570"/>
              <a:gd name="connsiteX8" fmla="*/ 3857652 w 7215238"/>
              <a:gd name="connsiteY8" fmla="*/ 571504 h 1071570"/>
              <a:gd name="connsiteX9" fmla="*/ 785818 w 7215238"/>
              <a:gd name="connsiteY9" fmla="*/ 571504 h 1071570"/>
              <a:gd name="connsiteX10" fmla="*/ 785818 w 7215238"/>
              <a:gd name="connsiteY10" fmla="*/ 785818 h 1071570"/>
              <a:gd name="connsiteX11" fmla="*/ 71438 w 7215238"/>
              <a:gd name="connsiteY11" fmla="*/ 714380 h 1071570"/>
              <a:gd name="connsiteX12" fmla="*/ 0 w 7215238"/>
              <a:gd name="connsiteY12" fmla="*/ 0 h 1071570"/>
              <a:gd name="connsiteX0" fmla="*/ 0 w 7215238"/>
              <a:gd name="connsiteY0" fmla="*/ 0 h 1071570"/>
              <a:gd name="connsiteX1" fmla="*/ 785818 w 7215238"/>
              <a:gd name="connsiteY1" fmla="*/ 0 h 1071570"/>
              <a:gd name="connsiteX2" fmla="*/ 785818 w 7215238"/>
              <a:gd name="connsiteY2" fmla="*/ 142876 h 1071570"/>
              <a:gd name="connsiteX3" fmla="*/ 7215238 w 7215238"/>
              <a:gd name="connsiteY3" fmla="*/ 142876 h 1071570"/>
              <a:gd name="connsiteX4" fmla="*/ 7215238 w 7215238"/>
              <a:gd name="connsiteY4" fmla="*/ 571504 h 1071570"/>
              <a:gd name="connsiteX5" fmla="*/ 6286544 w 7215238"/>
              <a:gd name="connsiteY5" fmla="*/ 571504 h 1071570"/>
              <a:gd name="connsiteX6" fmla="*/ 6286544 w 7215238"/>
              <a:gd name="connsiteY6" fmla="*/ 1071570 h 1071570"/>
              <a:gd name="connsiteX7" fmla="*/ 3929090 w 7215238"/>
              <a:gd name="connsiteY7" fmla="*/ 714380 h 1071570"/>
              <a:gd name="connsiteX8" fmla="*/ 3857652 w 7215238"/>
              <a:gd name="connsiteY8" fmla="*/ 571504 h 1071570"/>
              <a:gd name="connsiteX9" fmla="*/ 785818 w 7215238"/>
              <a:gd name="connsiteY9" fmla="*/ 571504 h 1071570"/>
              <a:gd name="connsiteX10" fmla="*/ 785818 w 7215238"/>
              <a:gd name="connsiteY10" fmla="*/ 785818 h 1071570"/>
              <a:gd name="connsiteX11" fmla="*/ 71438 w 7215238"/>
              <a:gd name="connsiteY11" fmla="*/ 714380 h 1071570"/>
              <a:gd name="connsiteX12" fmla="*/ 0 w 7215238"/>
              <a:gd name="connsiteY12" fmla="*/ 0 h 1071570"/>
              <a:gd name="connsiteX0" fmla="*/ 0 w 7215238"/>
              <a:gd name="connsiteY0" fmla="*/ 0 h 1071570"/>
              <a:gd name="connsiteX1" fmla="*/ 785818 w 7215238"/>
              <a:gd name="connsiteY1" fmla="*/ 0 h 1071570"/>
              <a:gd name="connsiteX2" fmla="*/ 785818 w 7215238"/>
              <a:gd name="connsiteY2" fmla="*/ 142876 h 1071570"/>
              <a:gd name="connsiteX3" fmla="*/ 7215238 w 7215238"/>
              <a:gd name="connsiteY3" fmla="*/ 142876 h 1071570"/>
              <a:gd name="connsiteX4" fmla="*/ 7215238 w 7215238"/>
              <a:gd name="connsiteY4" fmla="*/ 571504 h 1071570"/>
              <a:gd name="connsiteX5" fmla="*/ 6286544 w 7215238"/>
              <a:gd name="connsiteY5" fmla="*/ 571504 h 1071570"/>
              <a:gd name="connsiteX6" fmla="*/ 6286544 w 7215238"/>
              <a:gd name="connsiteY6" fmla="*/ 1071570 h 1071570"/>
              <a:gd name="connsiteX7" fmla="*/ 3929090 w 7215238"/>
              <a:gd name="connsiteY7" fmla="*/ 714380 h 1071570"/>
              <a:gd name="connsiteX8" fmla="*/ 3857652 w 7215238"/>
              <a:gd name="connsiteY8" fmla="*/ 571504 h 1071570"/>
              <a:gd name="connsiteX9" fmla="*/ 785818 w 7215238"/>
              <a:gd name="connsiteY9" fmla="*/ 571504 h 1071570"/>
              <a:gd name="connsiteX10" fmla="*/ 785818 w 7215238"/>
              <a:gd name="connsiteY10" fmla="*/ 714380 h 1071570"/>
              <a:gd name="connsiteX11" fmla="*/ 71438 w 7215238"/>
              <a:gd name="connsiteY11" fmla="*/ 714380 h 1071570"/>
              <a:gd name="connsiteX12" fmla="*/ 0 w 7215238"/>
              <a:gd name="connsiteY12" fmla="*/ 0 h 1071570"/>
              <a:gd name="connsiteX0" fmla="*/ 0 w 7215238"/>
              <a:gd name="connsiteY0" fmla="*/ 0 h 1071570"/>
              <a:gd name="connsiteX1" fmla="*/ 785818 w 7215238"/>
              <a:gd name="connsiteY1" fmla="*/ 0 h 1071570"/>
              <a:gd name="connsiteX2" fmla="*/ 785818 w 7215238"/>
              <a:gd name="connsiteY2" fmla="*/ 142876 h 1071570"/>
              <a:gd name="connsiteX3" fmla="*/ 7215238 w 7215238"/>
              <a:gd name="connsiteY3" fmla="*/ 142876 h 1071570"/>
              <a:gd name="connsiteX4" fmla="*/ 7215238 w 7215238"/>
              <a:gd name="connsiteY4" fmla="*/ 571504 h 1071570"/>
              <a:gd name="connsiteX5" fmla="*/ 6286544 w 7215238"/>
              <a:gd name="connsiteY5" fmla="*/ 571504 h 1071570"/>
              <a:gd name="connsiteX6" fmla="*/ 6286544 w 7215238"/>
              <a:gd name="connsiteY6" fmla="*/ 1071570 h 1071570"/>
              <a:gd name="connsiteX7" fmla="*/ 3929090 w 7215238"/>
              <a:gd name="connsiteY7" fmla="*/ 714380 h 1071570"/>
              <a:gd name="connsiteX8" fmla="*/ 3857652 w 7215238"/>
              <a:gd name="connsiteY8" fmla="*/ 571504 h 1071570"/>
              <a:gd name="connsiteX9" fmla="*/ 785818 w 7215238"/>
              <a:gd name="connsiteY9" fmla="*/ 571504 h 1071570"/>
              <a:gd name="connsiteX10" fmla="*/ 785818 w 7215238"/>
              <a:gd name="connsiteY10" fmla="*/ 714380 h 1071570"/>
              <a:gd name="connsiteX11" fmla="*/ 0 w 7215238"/>
              <a:gd name="connsiteY11" fmla="*/ 714380 h 1071570"/>
              <a:gd name="connsiteX12" fmla="*/ 0 w 7215238"/>
              <a:gd name="connsiteY12" fmla="*/ 0 h 1071570"/>
              <a:gd name="connsiteX0" fmla="*/ 0 w 7215238"/>
              <a:gd name="connsiteY0" fmla="*/ 0 h 1071570"/>
              <a:gd name="connsiteX1" fmla="*/ 785818 w 7215238"/>
              <a:gd name="connsiteY1" fmla="*/ 0 h 1071570"/>
              <a:gd name="connsiteX2" fmla="*/ 785818 w 7215238"/>
              <a:gd name="connsiteY2" fmla="*/ 142876 h 1071570"/>
              <a:gd name="connsiteX3" fmla="*/ 7215238 w 7215238"/>
              <a:gd name="connsiteY3" fmla="*/ 142876 h 1071570"/>
              <a:gd name="connsiteX4" fmla="*/ 7215238 w 7215238"/>
              <a:gd name="connsiteY4" fmla="*/ 571504 h 1071570"/>
              <a:gd name="connsiteX5" fmla="*/ 6072230 w 7215238"/>
              <a:gd name="connsiteY5" fmla="*/ 571504 h 1071570"/>
              <a:gd name="connsiteX6" fmla="*/ 6286544 w 7215238"/>
              <a:gd name="connsiteY6" fmla="*/ 1071570 h 1071570"/>
              <a:gd name="connsiteX7" fmla="*/ 3929090 w 7215238"/>
              <a:gd name="connsiteY7" fmla="*/ 714380 h 1071570"/>
              <a:gd name="connsiteX8" fmla="*/ 3857652 w 7215238"/>
              <a:gd name="connsiteY8" fmla="*/ 571504 h 1071570"/>
              <a:gd name="connsiteX9" fmla="*/ 785818 w 7215238"/>
              <a:gd name="connsiteY9" fmla="*/ 571504 h 1071570"/>
              <a:gd name="connsiteX10" fmla="*/ 785818 w 7215238"/>
              <a:gd name="connsiteY10" fmla="*/ 714380 h 1071570"/>
              <a:gd name="connsiteX11" fmla="*/ 0 w 7215238"/>
              <a:gd name="connsiteY11" fmla="*/ 714380 h 1071570"/>
              <a:gd name="connsiteX12" fmla="*/ 0 w 7215238"/>
              <a:gd name="connsiteY12" fmla="*/ 0 h 1071570"/>
              <a:gd name="connsiteX0" fmla="*/ 0 w 7215238"/>
              <a:gd name="connsiteY0" fmla="*/ 0 h 1071570"/>
              <a:gd name="connsiteX1" fmla="*/ 785818 w 7215238"/>
              <a:gd name="connsiteY1" fmla="*/ 0 h 1071570"/>
              <a:gd name="connsiteX2" fmla="*/ 785818 w 7215238"/>
              <a:gd name="connsiteY2" fmla="*/ 142876 h 1071570"/>
              <a:gd name="connsiteX3" fmla="*/ 7215238 w 7215238"/>
              <a:gd name="connsiteY3" fmla="*/ 142876 h 1071570"/>
              <a:gd name="connsiteX4" fmla="*/ 7215238 w 7215238"/>
              <a:gd name="connsiteY4" fmla="*/ 571504 h 1071570"/>
              <a:gd name="connsiteX5" fmla="*/ 6072230 w 7215238"/>
              <a:gd name="connsiteY5" fmla="*/ 571504 h 1071570"/>
              <a:gd name="connsiteX6" fmla="*/ 6072230 w 7215238"/>
              <a:gd name="connsiteY6" fmla="*/ 1071570 h 1071570"/>
              <a:gd name="connsiteX7" fmla="*/ 3929090 w 7215238"/>
              <a:gd name="connsiteY7" fmla="*/ 714380 h 1071570"/>
              <a:gd name="connsiteX8" fmla="*/ 3857652 w 7215238"/>
              <a:gd name="connsiteY8" fmla="*/ 571504 h 1071570"/>
              <a:gd name="connsiteX9" fmla="*/ 785818 w 7215238"/>
              <a:gd name="connsiteY9" fmla="*/ 571504 h 1071570"/>
              <a:gd name="connsiteX10" fmla="*/ 785818 w 7215238"/>
              <a:gd name="connsiteY10" fmla="*/ 714380 h 1071570"/>
              <a:gd name="connsiteX11" fmla="*/ 0 w 7215238"/>
              <a:gd name="connsiteY11" fmla="*/ 714380 h 1071570"/>
              <a:gd name="connsiteX12" fmla="*/ 0 w 7215238"/>
              <a:gd name="connsiteY12" fmla="*/ 0 h 1071570"/>
              <a:gd name="connsiteX0" fmla="*/ 0 w 7215238"/>
              <a:gd name="connsiteY0" fmla="*/ 0 h 1071570"/>
              <a:gd name="connsiteX1" fmla="*/ 785818 w 7215238"/>
              <a:gd name="connsiteY1" fmla="*/ 0 h 1071570"/>
              <a:gd name="connsiteX2" fmla="*/ 231749 w 7215238"/>
              <a:gd name="connsiteY2" fmla="*/ 133359 h 1071570"/>
              <a:gd name="connsiteX3" fmla="*/ 7215238 w 7215238"/>
              <a:gd name="connsiteY3" fmla="*/ 142876 h 1071570"/>
              <a:gd name="connsiteX4" fmla="*/ 7215238 w 7215238"/>
              <a:gd name="connsiteY4" fmla="*/ 571504 h 1071570"/>
              <a:gd name="connsiteX5" fmla="*/ 6072230 w 7215238"/>
              <a:gd name="connsiteY5" fmla="*/ 571504 h 1071570"/>
              <a:gd name="connsiteX6" fmla="*/ 6072230 w 7215238"/>
              <a:gd name="connsiteY6" fmla="*/ 1071570 h 1071570"/>
              <a:gd name="connsiteX7" fmla="*/ 3929090 w 7215238"/>
              <a:gd name="connsiteY7" fmla="*/ 714380 h 1071570"/>
              <a:gd name="connsiteX8" fmla="*/ 3857652 w 7215238"/>
              <a:gd name="connsiteY8" fmla="*/ 571504 h 1071570"/>
              <a:gd name="connsiteX9" fmla="*/ 785818 w 7215238"/>
              <a:gd name="connsiteY9" fmla="*/ 571504 h 1071570"/>
              <a:gd name="connsiteX10" fmla="*/ 785818 w 7215238"/>
              <a:gd name="connsiteY10" fmla="*/ 714380 h 1071570"/>
              <a:gd name="connsiteX11" fmla="*/ 0 w 7215238"/>
              <a:gd name="connsiteY11" fmla="*/ 714380 h 1071570"/>
              <a:gd name="connsiteX12" fmla="*/ 0 w 7215238"/>
              <a:gd name="connsiteY12" fmla="*/ 0 h 1071570"/>
              <a:gd name="connsiteX0" fmla="*/ 0 w 7215238"/>
              <a:gd name="connsiteY0" fmla="*/ 0 h 1071570"/>
              <a:gd name="connsiteX1" fmla="*/ 231749 w 7215238"/>
              <a:gd name="connsiteY1" fmla="*/ 23820 h 1071570"/>
              <a:gd name="connsiteX2" fmla="*/ 231749 w 7215238"/>
              <a:gd name="connsiteY2" fmla="*/ 133359 h 1071570"/>
              <a:gd name="connsiteX3" fmla="*/ 7215238 w 7215238"/>
              <a:gd name="connsiteY3" fmla="*/ 142876 h 1071570"/>
              <a:gd name="connsiteX4" fmla="*/ 7215238 w 7215238"/>
              <a:gd name="connsiteY4" fmla="*/ 571504 h 1071570"/>
              <a:gd name="connsiteX5" fmla="*/ 6072230 w 7215238"/>
              <a:gd name="connsiteY5" fmla="*/ 571504 h 1071570"/>
              <a:gd name="connsiteX6" fmla="*/ 6072230 w 7215238"/>
              <a:gd name="connsiteY6" fmla="*/ 1071570 h 1071570"/>
              <a:gd name="connsiteX7" fmla="*/ 3929090 w 7215238"/>
              <a:gd name="connsiteY7" fmla="*/ 714380 h 1071570"/>
              <a:gd name="connsiteX8" fmla="*/ 3857652 w 7215238"/>
              <a:gd name="connsiteY8" fmla="*/ 571504 h 1071570"/>
              <a:gd name="connsiteX9" fmla="*/ 785818 w 7215238"/>
              <a:gd name="connsiteY9" fmla="*/ 571504 h 1071570"/>
              <a:gd name="connsiteX10" fmla="*/ 785818 w 7215238"/>
              <a:gd name="connsiteY10" fmla="*/ 714380 h 1071570"/>
              <a:gd name="connsiteX11" fmla="*/ 0 w 7215238"/>
              <a:gd name="connsiteY11" fmla="*/ 714380 h 1071570"/>
              <a:gd name="connsiteX12" fmla="*/ 0 w 7215238"/>
              <a:gd name="connsiteY12" fmla="*/ 0 h 1071570"/>
              <a:gd name="connsiteX0" fmla="*/ 12671 w 7215238"/>
              <a:gd name="connsiteY0" fmla="*/ 0 h 1047750"/>
              <a:gd name="connsiteX1" fmla="*/ 231749 w 7215238"/>
              <a:gd name="connsiteY1" fmla="*/ 0 h 1047750"/>
              <a:gd name="connsiteX2" fmla="*/ 231749 w 7215238"/>
              <a:gd name="connsiteY2" fmla="*/ 109539 h 1047750"/>
              <a:gd name="connsiteX3" fmla="*/ 7215238 w 7215238"/>
              <a:gd name="connsiteY3" fmla="*/ 119056 h 1047750"/>
              <a:gd name="connsiteX4" fmla="*/ 7215238 w 7215238"/>
              <a:gd name="connsiteY4" fmla="*/ 547684 h 1047750"/>
              <a:gd name="connsiteX5" fmla="*/ 6072230 w 7215238"/>
              <a:gd name="connsiteY5" fmla="*/ 547684 h 1047750"/>
              <a:gd name="connsiteX6" fmla="*/ 6072230 w 7215238"/>
              <a:gd name="connsiteY6" fmla="*/ 1047750 h 1047750"/>
              <a:gd name="connsiteX7" fmla="*/ 3929090 w 7215238"/>
              <a:gd name="connsiteY7" fmla="*/ 690560 h 1047750"/>
              <a:gd name="connsiteX8" fmla="*/ 3857652 w 7215238"/>
              <a:gd name="connsiteY8" fmla="*/ 547684 h 1047750"/>
              <a:gd name="connsiteX9" fmla="*/ 785818 w 7215238"/>
              <a:gd name="connsiteY9" fmla="*/ 547684 h 1047750"/>
              <a:gd name="connsiteX10" fmla="*/ 785818 w 7215238"/>
              <a:gd name="connsiteY10" fmla="*/ 690560 h 1047750"/>
              <a:gd name="connsiteX11" fmla="*/ 0 w 7215238"/>
              <a:gd name="connsiteY11" fmla="*/ 690560 h 1047750"/>
              <a:gd name="connsiteX12" fmla="*/ 12671 w 7215238"/>
              <a:gd name="connsiteY12" fmla="*/ 0 h 1047750"/>
              <a:gd name="connsiteX0" fmla="*/ 12671 w 7215238"/>
              <a:gd name="connsiteY0" fmla="*/ 0 h 1047750"/>
              <a:gd name="connsiteX1" fmla="*/ 231749 w 7215238"/>
              <a:gd name="connsiteY1" fmla="*/ 0 h 1047750"/>
              <a:gd name="connsiteX2" fmla="*/ 231749 w 7215238"/>
              <a:gd name="connsiteY2" fmla="*/ 109539 h 1047750"/>
              <a:gd name="connsiteX3" fmla="*/ 7215238 w 7215238"/>
              <a:gd name="connsiteY3" fmla="*/ 119056 h 1047750"/>
              <a:gd name="connsiteX4" fmla="*/ 7215238 w 7215238"/>
              <a:gd name="connsiteY4" fmla="*/ 547684 h 1047750"/>
              <a:gd name="connsiteX5" fmla="*/ 6072230 w 7215238"/>
              <a:gd name="connsiteY5" fmla="*/ 547684 h 1047750"/>
              <a:gd name="connsiteX6" fmla="*/ 6072230 w 7215238"/>
              <a:gd name="connsiteY6" fmla="*/ 1047750 h 1047750"/>
              <a:gd name="connsiteX7" fmla="*/ 3929090 w 7215238"/>
              <a:gd name="connsiteY7" fmla="*/ 690560 h 1047750"/>
              <a:gd name="connsiteX8" fmla="*/ 3857652 w 7215238"/>
              <a:gd name="connsiteY8" fmla="*/ 547684 h 1047750"/>
              <a:gd name="connsiteX9" fmla="*/ 231749 w 7215238"/>
              <a:gd name="connsiteY9" fmla="*/ 547695 h 1047750"/>
              <a:gd name="connsiteX10" fmla="*/ 785818 w 7215238"/>
              <a:gd name="connsiteY10" fmla="*/ 690560 h 1047750"/>
              <a:gd name="connsiteX11" fmla="*/ 0 w 7215238"/>
              <a:gd name="connsiteY11" fmla="*/ 690560 h 1047750"/>
              <a:gd name="connsiteX12" fmla="*/ 12671 w 7215238"/>
              <a:gd name="connsiteY12" fmla="*/ 0 h 1047750"/>
              <a:gd name="connsiteX0" fmla="*/ 12671 w 7215238"/>
              <a:gd name="connsiteY0" fmla="*/ 0 h 1047750"/>
              <a:gd name="connsiteX1" fmla="*/ 231749 w 7215238"/>
              <a:gd name="connsiteY1" fmla="*/ 0 h 1047750"/>
              <a:gd name="connsiteX2" fmla="*/ 231749 w 7215238"/>
              <a:gd name="connsiteY2" fmla="*/ 109539 h 1047750"/>
              <a:gd name="connsiteX3" fmla="*/ 7215238 w 7215238"/>
              <a:gd name="connsiteY3" fmla="*/ 119056 h 1047750"/>
              <a:gd name="connsiteX4" fmla="*/ 7215238 w 7215238"/>
              <a:gd name="connsiteY4" fmla="*/ 547684 h 1047750"/>
              <a:gd name="connsiteX5" fmla="*/ 6072230 w 7215238"/>
              <a:gd name="connsiteY5" fmla="*/ 547684 h 1047750"/>
              <a:gd name="connsiteX6" fmla="*/ 6072230 w 7215238"/>
              <a:gd name="connsiteY6" fmla="*/ 1047750 h 1047750"/>
              <a:gd name="connsiteX7" fmla="*/ 3929090 w 7215238"/>
              <a:gd name="connsiteY7" fmla="*/ 690560 h 1047750"/>
              <a:gd name="connsiteX8" fmla="*/ 3857652 w 7215238"/>
              <a:gd name="connsiteY8" fmla="*/ 547684 h 1047750"/>
              <a:gd name="connsiteX9" fmla="*/ 231749 w 7215238"/>
              <a:gd name="connsiteY9" fmla="*/ 547695 h 1047750"/>
              <a:gd name="connsiteX10" fmla="*/ 231749 w 7215238"/>
              <a:gd name="connsiteY10" fmla="*/ 693747 h 1047750"/>
              <a:gd name="connsiteX11" fmla="*/ 0 w 7215238"/>
              <a:gd name="connsiteY11" fmla="*/ 690560 h 1047750"/>
              <a:gd name="connsiteX12" fmla="*/ 12671 w 7215238"/>
              <a:gd name="connsiteY12" fmla="*/ 0 h 1047750"/>
              <a:gd name="connsiteX0" fmla="*/ 12671 w 7789940"/>
              <a:gd name="connsiteY0" fmla="*/ 0 h 1047750"/>
              <a:gd name="connsiteX1" fmla="*/ 231749 w 7789940"/>
              <a:gd name="connsiteY1" fmla="*/ 0 h 1047750"/>
              <a:gd name="connsiteX2" fmla="*/ 231749 w 7789940"/>
              <a:gd name="connsiteY2" fmla="*/ 109539 h 1047750"/>
              <a:gd name="connsiteX3" fmla="*/ 7789940 w 7789940"/>
              <a:gd name="connsiteY3" fmla="*/ 109539 h 1047750"/>
              <a:gd name="connsiteX4" fmla="*/ 7215238 w 7789940"/>
              <a:gd name="connsiteY4" fmla="*/ 547684 h 1047750"/>
              <a:gd name="connsiteX5" fmla="*/ 6072230 w 7789940"/>
              <a:gd name="connsiteY5" fmla="*/ 547684 h 1047750"/>
              <a:gd name="connsiteX6" fmla="*/ 6072230 w 7789940"/>
              <a:gd name="connsiteY6" fmla="*/ 1047750 h 1047750"/>
              <a:gd name="connsiteX7" fmla="*/ 3929090 w 7789940"/>
              <a:gd name="connsiteY7" fmla="*/ 690560 h 1047750"/>
              <a:gd name="connsiteX8" fmla="*/ 3857652 w 7789940"/>
              <a:gd name="connsiteY8" fmla="*/ 547684 h 1047750"/>
              <a:gd name="connsiteX9" fmla="*/ 231749 w 7789940"/>
              <a:gd name="connsiteY9" fmla="*/ 547695 h 1047750"/>
              <a:gd name="connsiteX10" fmla="*/ 231749 w 7789940"/>
              <a:gd name="connsiteY10" fmla="*/ 693747 h 1047750"/>
              <a:gd name="connsiteX11" fmla="*/ 0 w 7789940"/>
              <a:gd name="connsiteY11" fmla="*/ 690560 h 1047750"/>
              <a:gd name="connsiteX12" fmla="*/ 12671 w 7789940"/>
              <a:gd name="connsiteY12" fmla="*/ 0 h 1047750"/>
              <a:gd name="connsiteX0" fmla="*/ 12671 w 7789940"/>
              <a:gd name="connsiteY0" fmla="*/ 0 h 1047750"/>
              <a:gd name="connsiteX1" fmla="*/ 231749 w 7789940"/>
              <a:gd name="connsiteY1" fmla="*/ 0 h 1047750"/>
              <a:gd name="connsiteX2" fmla="*/ 231749 w 7789940"/>
              <a:gd name="connsiteY2" fmla="*/ 109539 h 1047750"/>
              <a:gd name="connsiteX3" fmla="*/ 7789940 w 7789940"/>
              <a:gd name="connsiteY3" fmla="*/ 109539 h 1047750"/>
              <a:gd name="connsiteX4" fmla="*/ 7753427 w 7789940"/>
              <a:gd name="connsiteY4" fmla="*/ 511182 h 1047750"/>
              <a:gd name="connsiteX5" fmla="*/ 6072230 w 7789940"/>
              <a:gd name="connsiteY5" fmla="*/ 547684 h 1047750"/>
              <a:gd name="connsiteX6" fmla="*/ 6072230 w 7789940"/>
              <a:gd name="connsiteY6" fmla="*/ 1047750 h 1047750"/>
              <a:gd name="connsiteX7" fmla="*/ 3929090 w 7789940"/>
              <a:gd name="connsiteY7" fmla="*/ 690560 h 1047750"/>
              <a:gd name="connsiteX8" fmla="*/ 3857652 w 7789940"/>
              <a:gd name="connsiteY8" fmla="*/ 547684 h 1047750"/>
              <a:gd name="connsiteX9" fmla="*/ 231749 w 7789940"/>
              <a:gd name="connsiteY9" fmla="*/ 547695 h 1047750"/>
              <a:gd name="connsiteX10" fmla="*/ 231749 w 7789940"/>
              <a:gd name="connsiteY10" fmla="*/ 693747 h 1047750"/>
              <a:gd name="connsiteX11" fmla="*/ 0 w 7789940"/>
              <a:gd name="connsiteY11" fmla="*/ 690560 h 1047750"/>
              <a:gd name="connsiteX12" fmla="*/ 12671 w 7789940"/>
              <a:gd name="connsiteY12" fmla="*/ 0 h 1047750"/>
              <a:gd name="connsiteX0" fmla="*/ 12671 w 7826453"/>
              <a:gd name="connsiteY0" fmla="*/ 0 h 1047750"/>
              <a:gd name="connsiteX1" fmla="*/ 231749 w 7826453"/>
              <a:gd name="connsiteY1" fmla="*/ 0 h 1047750"/>
              <a:gd name="connsiteX2" fmla="*/ 231749 w 7826453"/>
              <a:gd name="connsiteY2" fmla="*/ 109539 h 1047750"/>
              <a:gd name="connsiteX3" fmla="*/ 7789940 w 7826453"/>
              <a:gd name="connsiteY3" fmla="*/ 109539 h 1047750"/>
              <a:gd name="connsiteX4" fmla="*/ 7826453 w 7826453"/>
              <a:gd name="connsiteY4" fmla="*/ 511182 h 1047750"/>
              <a:gd name="connsiteX5" fmla="*/ 6072230 w 7826453"/>
              <a:gd name="connsiteY5" fmla="*/ 547684 h 1047750"/>
              <a:gd name="connsiteX6" fmla="*/ 6072230 w 7826453"/>
              <a:gd name="connsiteY6" fmla="*/ 1047750 h 1047750"/>
              <a:gd name="connsiteX7" fmla="*/ 3929090 w 7826453"/>
              <a:gd name="connsiteY7" fmla="*/ 690560 h 1047750"/>
              <a:gd name="connsiteX8" fmla="*/ 3857652 w 7826453"/>
              <a:gd name="connsiteY8" fmla="*/ 547684 h 1047750"/>
              <a:gd name="connsiteX9" fmla="*/ 231749 w 7826453"/>
              <a:gd name="connsiteY9" fmla="*/ 547695 h 1047750"/>
              <a:gd name="connsiteX10" fmla="*/ 231749 w 7826453"/>
              <a:gd name="connsiteY10" fmla="*/ 693747 h 1047750"/>
              <a:gd name="connsiteX11" fmla="*/ 0 w 7826453"/>
              <a:gd name="connsiteY11" fmla="*/ 690560 h 1047750"/>
              <a:gd name="connsiteX12" fmla="*/ 12671 w 7826453"/>
              <a:gd name="connsiteY12" fmla="*/ 0 h 1047750"/>
              <a:gd name="connsiteX0" fmla="*/ 12671 w 7826453"/>
              <a:gd name="connsiteY0" fmla="*/ 0 h 1047750"/>
              <a:gd name="connsiteX1" fmla="*/ 231749 w 7826453"/>
              <a:gd name="connsiteY1" fmla="*/ 0 h 1047750"/>
              <a:gd name="connsiteX2" fmla="*/ 231749 w 7826453"/>
              <a:gd name="connsiteY2" fmla="*/ 109539 h 1047750"/>
              <a:gd name="connsiteX3" fmla="*/ 7789940 w 7826453"/>
              <a:gd name="connsiteY3" fmla="*/ 109539 h 1047750"/>
              <a:gd name="connsiteX4" fmla="*/ 7826453 w 7826453"/>
              <a:gd name="connsiteY4" fmla="*/ 511182 h 1047750"/>
              <a:gd name="connsiteX5" fmla="*/ 6621524 w 7826453"/>
              <a:gd name="connsiteY5" fmla="*/ 511182 h 1047750"/>
              <a:gd name="connsiteX6" fmla="*/ 6072230 w 7826453"/>
              <a:gd name="connsiteY6" fmla="*/ 1047750 h 1047750"/>
              <a:gd name="connsiteX7" fmla="*/ 3929090 w 7826453"/>
              <a:gd name="connsiteY7" fmla="*/ 690560 h 1047750"/>
              <a:gd name="connsiteX8" fmla="*/ 3857652 w 7826453"/>
              <a:gd name="connsiteY8" fmla="*/ 547684 h 1047750"/>
              <a:gd name="connsiteX9" fmla="*/ 231749 w 7826453"/>
              <a:gd name="connsiteY9" fmla="*/ 547695 h 1047750"/>
              <a:gd name="connsiteX10" fmla="*/ 231749 w 7826453"/>
              <a:gd name="connsiteY10" fmla="*/ 693747 h 1047750"/>
              <a:gd name="connsiteX11" fmla="*/ 0 w 7826453"/>
              <a:gd name="connsiteY11" fmla="*/ 690560 h 1047750"/>
              <a:gd name="connsiteX12" fmla="*/ 12671 w 7826453"/>
              <a:gd name="connsiteY12" fmla="*/ 0 h 1047750"/>
              <a:gd name="connsiteX0" fmla="*/ 12671 w 7826453"/>
              <a:gd name="connsiteY0" fmla="*/ 0 h 1058877"/>
              <a:gd name="connsiteX1" fmla="*/ 231749 w 7826453"/>
              <a:gd name="connsiteY1" fmla="*/ 0 h 1058877"/>
              <a:gd name="connsiteX2" fmla="*/ 231749 w 7826453"/>
              <a:gd name="connsiteY2" fmla="*/ 109539 h 1058877"/>
              <a:gd name="connsiteX3" fmla="*/ 7789940 w 7826453"/>
              <a:gd name="connsiteY3" fmla="*/ 109539 h 1058877"/>
              <a:gd name="connsiteX4" fmla="*/ 7826453 w 7826453"/>
              <a:gd name="connsiteY4" fmla="*/ 511182 h 1058877"/>
              <a:gd name="connsiteX5" fmla="*/ 6621524 w 7826453"/>
              <a:gd name="connsiteY5" fmla="*/ 511182 h 1058877"/>
              <a:gd name="connsiteX6" fmla="*/ 6621524 w 7826453"/>
              <a:gd name="connsiteY6" fmla="*/ 1058877 h 1058877"/>
              <a:gd name="connsiteX7" fmla="*/ 3929090 w 7826453"/>
              <a:gd name="connsiteY7" fmla="*/ 690560 h 1058877"/>
              <a:gd name="connsiteX8" fmla="*/ 3857652 w 7826453"/>
              <a:gd name="connsiteY8" fmla="*/ 547684 h 1058877"/>
              <a:gd name="connsiteX9" fmla="*/ 231749 w 7826453"/>
              <a:gd name="connsiteY9" fmla="*/ 547695 h 1058877"/>
              <a:gd name="connsiteX10" fmla="*/ 231749 w 7826453"/>
              <a:gd name="connsiteY10" fmla="*/ 693747 h 1058877"/>
              <a:gd name="connsiteX11" fmla="*/ 0 w 7826453"/>
              <a:gd name="connsiteY11" fmla="*/ 690560 h 1058877"/>
              <a:gd name="connsiteX12" fmla="*/ 12671 w 7826453"/>
              <a:gd name="connsiteY12" fmla="*/ 0 h 1058877"/>
              <a:gd name="connsiteX0" fmla="*/ 12671 w 7826453"/>
              <a:gd name="connsiteY0" fmla="*/ 0 h 1058877"/>
              <a:gd name="connsiteX1" fmla="*/ 231749 w 7826453"/>
              <a:gd name="connsiteY1" fmla="*/ 0 h 1058877"/>
              <a:gd name="connsiteX2" fmla="*/ 231749 w 7826453"/>
              <a:gd name="connsiteY2" fmla="*/ 109539 h 1058877"/>
              <a:gd name="connsiteX3" fmla="*/ 7789940 w 7826453"/>
              <a:gd name="connsiteY3" fmla="*/ 109539 h 1058877"/>
              <a:gd name="connsiteX4" fmla="*/ 7826453 w 7826453"/>
              <a:gd name="connsiteY4" fmla="*/ 511182 h 1058877"/>
              <a:gd name="connsiteX5" fmla="*/ 6621524 w 7826453"/>
              <a:gd name="connsiteY5" fmla="*/ 511182 h 1058877"/>
              <a:gd name="connsiteX6" fmla="*/ 6621524 w 7826453"/>
              <a:gd name="connsiteY6" fmla="*/ 1058877 h 1058877"/>
              <a:gd name="connsiteX7" fmla="*/ 3956075 w 7826453"/>
              <a:gd name="connsiteY7" fmla="*/ 1058877 h 1058877"/>
              <a:gd name="connsiteX8" fmla="*/ 3857652 w 7826453"/>
              <a:gd name="connsiteY8" fmla="*/ 547684 h 1058877"/>
              <a:gd name="connsiteX9" fmla="*/ 231749 w 7826453"/>
              <a:gd name="connsiteY9" fmla="*/ 547695 h 1058877"/>
              <a:gd name="connsiteX10" fmla="*/ 231749 w 7826453"/>
              <a:gd name="connsiteY10" fmla="*/ 693747 h 1058877"/>
              <a:gd name="connsiteX11" fmla="*/ 0 w 7826453"/>
              <a:gd name="connsiteY11" fmla="*/ 690560 h 1058877"/>
              <a:gd name="connsiteX12" fmla="*/ 12671 w 7826453"/>
              <a:gd name="connsiteY12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3956075 w 7789940"/>
              <a:gd name="connsiteY7" fmla="*/ 1058877 h 1058877"/>
              <a:gd name="connsiteX8" fmla="*/ 3857652 w 7789940"/>
              <a:gd name="connsiteY8" fmla="*/ 547684 h 1058877"/>
              <a:gd name="connsiteX9" fmla="*/ 231749 w 7789940"/>
              <a:gd name="connsiteY9" fmla="*/ 547695 h 1058877"/>
              <a:gd name="connsiteX10" fmla="*/ 231749 w 7789940"/>
              <a:gd name="connsiteY10" fmla="*/ 693747 h 1058877"/>
              <a:gd name="connsiteX11" fmla="*/ 0 w 7789940"/>
              <a:gd name="connsiteY11" fmla="*/ 690560 h 1058877"/>
              <a:gd name="connsiteX12" fmla="*/ 12671 w 7789940"/>
              <a:gd name="connsiteY12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503770 w 7789940"/>
              <a:gd name="connsiteY7" fmla="*/ 1058877 h 1058877"/>
              <a:gd name="connsiteX8" fmla="*/ 3857652 w 7789940"/>
              <a:gd name="connsiteY8" fmla="*/ 547684 h 1058877"/>
              <a:gd name="connsiteX9" fmla="*/ 231749 w 7789940"/>
              <a:gd name="connsiteY9" fmla="*/ 547695 h 1058877"/>
              <a:gd name="connsiteX10" fmla="*/ 231749 w 7789940"/>
              <a:gd name="connsiteY10" fmla="*/ 693747 h 1058877"/>
              <a:gd name="connsiteX11" fmla="*/ 0 w 7789940"/>
              <a:gd name="connsiteY11" fmla="*/ 690560 h 1058877"/>
              <a:gd name="connsiteX12" fmla="*/ 12671 w 7789940"/>
              <a:gd name="connsiteY12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503770 w 7789940"/>
              <a:gd name="connsiteY7" fmla="*/ 1058877 h 1058877"/>
              <a:gd name="connsiteX8" fmla="*/ 4065614 w 7789940"/>
              <a:gd name="connsiteY8" fmla="*/ 547695 h 1058877"/>
              <a:gd name="connsiteX9" fmla="*/ 231749 w 7789940"/>
              <a:gd name="connsiteY9" fmla="*/ 547695 h 1058877"/>
              <a:gd name="connsiteX10" fmla="*/ 231749 w 7789940"/>
              <a:gd name="connsiteY10" fmla="*/ 693747 h 1058877"/>
              <a:gd name="connsiteX11" fmla="*/ 0 w 7789940"/>
              <a:gd name="connsiteY11" fmla="*/ 690560 h 1058877"/>
              <a:gd name="connsiteX12" fmla="*/ 12671 w 7789940"/>
              <a:gd name="connsiteY12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065614 w 7789940"/>
              <a:gd name="connsiteY7" fmla="*/ 730260 h 1058877"/>
              <a:gd name="connsiteX8" fmla="*/ 4065614 w 7789940"/>
              <a:gd name="connsiteY8" fmla="*/ 547695 h 1058877"/>
              <a:gd name="connsiteX9" fmla="*/ 231749 w 7789940"/>
              <a:gd name="connsiteY9" fmla="*/ 547695 h 1058877"/>
              <a:gd name="connsiteX10" fmla="*/ 231749 w 7789940"/>
              <a:gd name="connsiteY10" fmla="*/ 693747 h 1058877"/>
              <a:gd name="connsiteX11" fmla="*/ 0 w 7789940"/>
              <a:gd name="connsiteY11" fmla="*/ 690560 h 1058877"/>
              <a:gd name="connsiteX12" fmla="*/ 12671 w 7789940"/>
              <a:gd name="connsiteY12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457731 w 7789940"/>
              <a:gd name="connsiteY7" fmla="*/ 781035 h 1058877"/>
              <a:gd name="connsiteX8" fmla="*/ 4065614 w 7789940"/>
              <a:gd name="connsiteY8" fmla="*/ 730260 h 1058877"/>
              <a:gd name="connsiteX9" fmla="*/ 4065614 w 7789940"/>
              <a:gd name="connsiteY9" fmla="*/ 547695 h 1058877"/>
              <a:gd name="connsiteX10" fmla="*/ 231749 w 7789940"/>
              <a:gd name="connsiteY10" fmla="*/ 547695 h 1058877"/>
              <a:gd name="connsiteX11" fmla="*/ 231749 w 7789940"/>
              <a:gd name="connsiteY11" fmla="*/ 693747 h 1058877"/>
              <a:gd name="connsiteX12" fmla="*/ 0 w 7789940"/>
              <a:gd name="connsiteY12" fmla="*/ 690560 h 1058877"/>
              <a:gd name="connsiteX13" fmla="*/ 12671 w 7789940"/>
              <a:gd name="connsiteY13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357718 w 7789940"/>
              <a:gd name="connsiteY7" fmla="*/ 730260 h 1058877"/>
              <a:gd name="connsiteX8" fmla="*/ 4065614 w 7789940"/>
              <a:gd name="connsiteY8" fmla="*/ 730260 h 1058877"/>
              <a:gd name="connsiteX9" fmla="*/ 4065614 w 7789940"/>
              <a:gd name="connsiteY9" fmla="*/ 547695 h 1058877"/>
              <a:gd name="connsiteX10" fmla="*/ 231749 w 7789940"/>
              <a:gd name="connsiteY10" fmla="*/ 547695 h 1058877"/>
              <a:gd name="connsiteX11" fmla="*/ 231749 w 7789940"/>
              <a:gd name="connsiteY11" fmla="*/ 693747 h 1058877"/>
              <a:gd name="connsiteX12" fmla="*/ 0 w 7789940"/>
              <a:gd name="connsiteY12" fmla="*/ 690560 h 1058877"/>
              <a:gd name="connsiteX13" fmla="*/ 12671 w 7789940"/>
              <a:gd name="connsiteY13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872068 w 7789940"/>
              <a:gd name="connsiteY7" fmla="*/ 800085 h 1058877"/>
              <a:gd name="connsiteX8" fmla="*/ 4357718 w 7789940"/>
              <a:gd name="connsiteY8" fmla="*/ 730260 h 1058877"/>
              <a:gd name="connsiteX9" fmla="*/ 4065614 w 7789940"/>
              <a:gd name="connsiteY9" fmla="*/ 730260 h 1058877"/>
              <a:gd name="connsiteX10" fmla="*/ 4065614 w 7789940"/>
              <a:gd name="connsiteY10" fmla="*/ 547695 h 1058877"/>
              <a:gd name="connsiteX11" fmla="*/ 231749 w 7789940"/>
              <a:gd name="connsiteY11" fmla="*/ 547695 h 1058877"/>
              <a:gd name="connsiteX12" fmla="*/ 231749 w 7789940"/>
              <a:gd name="connsiteY12" fmla="*/ 693747 h 1058877"/>
              <a:gd name="connsiteX13" fmla="*/ 0 w 7789940"/>
              <a:gd name="connsiteY13" fmla="*/ 690560 h 1058877"/>
              <a:gd name="connsiteX14" fmla="*/ 12671 w 7789940"/>
              <a:gd name="connsiteY14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357718 w 7789940"/>
              <a:gd name="connsiteY7" fmla="*/ 1058877 h 1058877"/>
              <a:gd name="connsiteX8" fmla="*/ 4357718 w 7789940"/>
              <a:gd name="connsiteY8" fmla="*/ 730260 h 1058877"/>
              <a:gd name="connsiteX9" fmla="*/ 4065614 w 7789940"/>
              <a:gd name="connsiteY9" fmla="*/ 730260 h 1058877"/>
              <a:gd name="connsiteX10" fmla="*/ 4065614 w 7789940"/>
              <a:gd name="connsiteY10" fmla="*/ 547695 h 1058877"/>
              <a:gd name="connsiteX11" fmla="*/ 231749 w 7789940"/>
              <a:gd name="connsiteY11" fmla="*/ 547695 h 1058877"/>
              <a:gd name="connsiteX12" fmla="*/ 231749 w 7789940"/>
              <a:gd name="connsiteY12" fmla="*/ 693747 h 1058877"/>
              <a:gd name="connsiteX13" fmla="*/ 0 w 7789940"/>
              <a:gd name="connsiteY13" fmla="*/ 690560 h 1058877"/>
              <a:gd name="connsiteX14" fmla="*/ 12671 w 7789940"/>
              <a:gd name="connsiteY14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357718 w 7789940"/>
              <a:gd name="connsiteY7" fmla="*/ 1058877 h 1058877"/>
              <a:gd name="connsiteX8" fmla="*/ 4430744 w 7789940"/>
              <a:gd name="connsiteY8" fmla="*/ 730260 h 1058877"/>
              <a:gd name="connsiteX9" fmla="*/ 4065614 w 7789940"/>
              <a:gd name="connsiteY9" fmla="*/ 730260 h 1058877"/>
              <a:gd name="connsiteX10" fmla="*/ 4065614 w 7789940"/>
              <a:gd name="connsiteY10" fmla="*/ 547695 h 1058877"/>
              <a:gd name="connsiteX11" fmla="*/ 231749 w 7789940"/>
              <a:gd name="connsiteY11" fmla="*/ 547695 h 1058877"/>
              <a:gd name="connsiteX12" fmla="*/ 231749 w 7789940"/>
              <a:gd name="connsiteY12" fmla="*/ 693747 h 1058877"/>
              <a:gd name="connsiteX13" fmla="*/ 0 w 7789940"/>
              <a:gd name="connsiteY13" fmla="*/ 690560 h 1058877"/>
              <a:gd name="connsiteX14" fmla="*/ 12671 w 7789940"/>
              <a:gd name="connsiteY14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430744 w 7789940"/>
              <a:gd name="connsiteY7" fmla="*/ 1058877 h 1058877"/>
              <a:gd name="connsiteX8" fmla="*/ 4430744 w 7789940"/>
              <a:gd name="connsiteY8" fmla="*/ 730260 h 1058877"/>
              <a:gd name="connsiteX9" fmla="*/ 4065614 w 7789940"/>
              <a:gd name="connsiteY9" fmla="*/ 730260 h 1058877"/>
              <a:gd name="connsiteX10" fmla="*/ 4065614 w 7789940"/>
              <a:gd name="connsiteY10" fmla="*/ 547695 h 1058877"/>
              <a:gd name="connsiteX11" fmla="*/ 231749 w 7789940"/>
              <a:gd name="connsiteY11" fmla="*/ 547695 h 1058877"/>
              <a:gd name="connsiteX12" fmla="*/ 231749 w 7789940"/>
              <a:gd name="connsiteY12" fmla="*/ 693747 h 1058877"/>
              <a:gd name="connsiteX13" fmla="*/ 0 w 7789940"/>
              <a:gd name="connsiteY13" fmla="*/ 690560 h 1058877"/>
              <a:gd name="connsiteX14" fmla="*/ 12671 w 7789940"/>
              <a:gd name="connsiteY14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430744 w 7789940"/>
              <a:gd name="connsiteY7" fmla="*/ 1058877 h 1058877"/>
              <a:gd name="connsiteX8" fmla="*/ 4430744 w 7789940"/>
              <a:gd name="connsiteY8" fmla="*/ 730260 h 1058877"/>
              <a:gd name="connsiteX9" fmla="*/ 3846536 w 7789940"/>
              <a:gd name="connsiteY9" fmla="*/ 803286 h 1058877"/>
              <a:gd name="connsiteX10" fmla="*/ 4065614 w 7789940"/>
              <a:gd name="connsiteY10" fmla="*/ 547695 h 1058877"/>
              <a:gd name="connsiteX11" fmla="*/ 231749 w 7789940"/>
              <a:gd name="connsiteY11" fmla="*/ 547695 h 1058877"/>
              <a:gd name="connsiteX12" fmla="*/ 231749 w 7789940"/>
              <a:gd name="connsiteY12" fmla="*/ 693747 h 1058877"/>
              <a:gd name="connsiteX13" fmla="*/ 0 w 7789940"/>
              <a:gd name="connsiteY13" fmla="*/ 690560 h 1058877"/>
              <a:gd name="connsiteX14" fmla="*/ 12671 w 7789940"/>
              <a:gd name="connsiteY14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430744 w 7789940"/>
              <a:gd name="connsiteY7" fmla="*/ 1058877 h 1058877"/>
              <a:gd name="connsiteX8" fmla="*/ 4430744 w 7789940"/>
              <a:gd name="connsiteY8" fmla="*/ 803286 h 1058877"/>
              <a:gd name="connsiteX9" fmla="*/ 3846536 w 7789940"/>
              <a:gd name="connsiteY9" fmla="*/ 803286 h 1058877"/>
              <a:gd name="connsiteX10" fmla="*/ 4065614 w 7789940"/>
              <a:gd name="connsiteY10" fmla="*/ 547695 h 1058877"/>
              <a:gd name="connsiteX11" fmla="*/ 231749 w 7789940"/>
              <a:gd name="connsiteY11" fmla="*/ 547695 h 1058877"/>
              <a:gd name="connsiteX12" fmla="*/ 231749 w 7789940"/>
              <a:gd name="connsiteY12" fmla="*/ 693747 h 1058877"/>
              <a:gd name="connsiteX13" fmla="*/ 0 w 7789940"/>
              <a:gd name="connsiteY13" fmla="*/ 690560 h 1058877"/>
              <a:gd name="connsiteX14" fmla="*/ 12671 w 7789940"/>
              <a:gd name="connsiteY14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430744 w 7789940"/>
              <a:gd name="connsiteY7" fmla="*/ 1058877 h 1058877"/>
              <a:gd name="connsiteX8" fmla="*/ 4430744 w 7789940"/>
              <a:gd name="connsiteY8" fmla="*/ 803286 h 1058877"/>
              <a:gd name="connsiteX9" fmla="*/ 4211666 w 7789940"/>
              <a:gd name="connsiteY9" fmla="*/ 803286 h 1058877"/>
              <a:gd name="connsiteX10" fmla="*/ 3846536 w 7789940"/>
              <a:gd name="connsiteY10" fmla="*/ 803286 h 1058877"/>
              <a:gd name="connsiteX11" fmla="*/ 4065614 w 7789940"/>
              <a:gd name="connsiteY11" fmla="*/ 547695 h 1058877"/>
              <a:gd name="connsiteX12" fmla="*/ 231749 w 7789940"/>
              <a:gd name="connsiteY12" fmla="*/ 547695 h 1058877"/>
              <a:gd name="connsiteX13" fmla="*/ 231749 w 7789940"/>
              <a:gd name="connsiteY13" fmla="*/ 693747 h 1058877"/>
              <a:gd name="connsiteX14" fmla="*/ 0 w 7789940"/>
              <a:gd name="connsiteY14" fmla="*/ 690560 h 1058877"/>
              <a:gd name="connsiteX15" fmla="*/ 12671 w 7789940"/>
              <a:gd name="connsiteY15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430744 w 7789940"/>
              <a:gd name="connsiteY7" fmla="*/ 1058877 h 1058877"/>
              <a:gd name="connsiteX8" fmla="*/ 4430744 w 7789940"/>
              <a:gd name="connsiteY8" fmla="*/ 803286 h 1058877"/>
              <a:gd name="connsiteX9" fmla="*/ 4211666 w 7789940"/>
              <a:gd name="connsiteY9" fmla="*/ 803286 h 1058877"/>
              <a:gd name="connsiteX10" fmla="*/ 3919562 w 7789940"/>
              <a:gd name="connsiteY10" fmla="*/ 803286 h 1058877"/>
              <a:gd name="connsiteX11" fmla="*/ 4065614 w 7789940"/>
              <a:gd name="connsiteY11" fmla="*/ 547695 h 1058877"/>
              <a:gd name="connsiteX12" fmla="*/ 231749 w 7789940"/>
              <a:gd name="connsiteY12" fmla="*/ 547695 h 1058877"/>
              <a:gd name="connsiteX13" fmla="*/ 231749 w 7789940"/>
              <a:gd name="connsiteY13" fmla="*/ 693747 h 1058877"/>
              <a:gd name="connsiteX14" fmla="*/ 0 w 7789940"/>
              <a:gd name="connsiteY14" fmla="*/ 690560 h 1058877"/>
              <a:gd name="connsiteX15" fmla="*/ 12671 w 7789940"/>
              <a:gd name="connsiteY15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430744 w 7789940"/>
              <a:gd name="connsiteY7" fmla="*/ 1058877 h 1058877"/>
              <a:gd name="connsiteX8" fmla="*/ 4430744 w 7789940"/>
              <a:gd name="connsiteY8" fmla="*/ 803286 h 1058877"/>
              <a:gd name="connsiteX9" fmla="*/ 4211666 w 7789940"/>
              <a:gd name="connsiteY9" fmla="*/ 803286 h 1058877"/>
              <a:gd name="connsiteX10" fmla="*/ 3919562 w 7789940"/>
              <a:gd name="connsiteY10" fmla="*/ 803286 h 1058877"/>
              <a:gd name="connsiteX11" fmla="*/ 3956075 w 7789940"/>
              <a:gd name="connsiteY11" fmla="*/ 547695 h 1058877"/>
              <a:gd name="connsiteX12" fmla="*/ 231749 w 7789940"/>
              <a:gd name="connsiteY12" fmla="*/ 547695 h 1058877"/>
              <a:gd name="connsiteX13" fmla="*/ 231749 w 7789940"/>
              <a:gd name="connsiteY13" fmla="*/ 693747 h 1058877"/>
              <a:gd name="connsiteX14" fmla="*/ 0 w 7789940"/>
              <a:gd name="connsiteY14" fmla="*/ 690560 h 1058877"/>
              <a:gd name="connsiteX15" fmla="*/ 12671 w 7789940"/>
              <a:gd name="connsiteY15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430744 w 7789940"/>
              <a:gd name="connsiteY7" fmla="*/ 1058877 h 1058877"/>
              <a:gd name="connsiteX8" fmla="*/ 4430744 w 7789940"/>
              <a:gd name="connsiteY8" fmla="*/ 803286 h 1058877"/>
              <a:gd name="connsiteX9" fmla="*/ 4211666 w 7789940"/>
              <a:gd name="connsiteY9" fmla="*/ 803286 h 1058877"/>
              <a:gd name="connsiteX10" fmla="*/ 3919562 w 7789940"/>
              <a:gd name="connsiteY10" fmla="*/ 803286 h 1058877"/>
              <a:gd name="connsiteX11" fmla="*/ 3919562 w 7789940"/>
              <a:gd name="connsiteY11" fmla="*/ 547695 h 1058877"/>
              <a:gd name="connsiteX12" fmla="*/ 231749 w 7789940"/>
              <a:gd name="connsiteY12" fmla="*/ 547695 h 1058877"/>
              <a:gd name="connsiteX13" fmla="*/ 231749 w 7789940"/>
              <a:gd name="connsiteY13" fmla="*/ 693747 h 1058877"/>
              <a:gd name="connsiteX14" fmla="*/ 0 w 7789940"/>
              <a:gd name="connsiteY14" fmla="*/ 690560 h 1058877"/>
              <a:gd name="connsiteX15" fmla="*/ 12671 w 7789940"/>
              <a:gd name="connsiteY15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503770 w 7789940"/>
              <a:gd name="connsiteY7" fmla="*/ 1058877 h 1058877"/>
              <a:gd name="connsiteX8" fmla="*/ 4430744 w 7789940"/>
              <a:gd name="connsiteY8" fmla="*/ 803286 h 1058877"/>
              <a:gd name="connsiteX9" fmla="*/ 4211666 w 7789940"/>
              <a:gd name="connsiteY9" fmla="*/ 803286 h 1058877"/>
              <a:gd name="connsiteX10" fmla="*/ 3919562 w 7789940"/>
              <a:gd name="connsiteY10" fmla="*/ 803286 h 1058877"/>
              <a:gd name="connsiteX11" fmla="*/ 3919562 w 7789940"/>
              <a:gd name="connsiteY11" fmla="*/ 547695 h 1058877"/>
              <a:gd name="connsiteX12" fmla="*/ 231749 w 7789940"/>
              <a:gd name="connsiteY12" fmla="*/ 547695 h 1058877"/>
              <a:gd name="connsiteX13" fmla="*/ 231749 w 7789940"/>
              <a:gd name="connsiteY13" fmla="*/ 693747 h 1058877"/>
              <a:gd name="connsiteX14" fmla="*/ 0 w 7789940"/>
              <a:gd name="connsiteY14" fmla="*/ 690560 h 1058877"/>
              <a:gd name="connsiteX15" fmla="*/ 12671 w 7789940"/>
              <a:gd name="connsiteY15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503770 w 7789940"/>
              <a:gd name="connsiteY7" fmla="*/ 1058877 h 1058877"/>
              <a:gd name="connsiteX8" fmla="*/ 4503770 w 7789940"/>
              <a:gd name="connsiteY8" fmla="*/ 803286 h 1058877"/>
              <a:gd name="connsiteX9" fmla="*/ 4211666 w 7789940"/>
              <a:gd name="connsiteY9" fmla="*/ 803286 h 1058877"/>
              <a:gd name="connsiteX10" fmla="*/ 3919562 w 7789940"/>
              <a:gd name="connsiteY10" fmla="*/ 803286 h 1058877"/>
              <a:gd name="connsiteX11" fmla="*/ 3919562 w 7789940"/>
              <a:gd name="connsiteY11" fmla="*/ 547695 h 1058877"/>
              <a:gd name="connsiteX12" fmla="*/ 231749 w 7789940"/>
              <a:gd name="connsiteY12" fmla="*/ 547695 h 1058877"/>
              <a:gd name="connsiteX13" fmla="*/ 231749 w 7789940"/>
              <a:gd name="connsiteY13" fmla="*/ 693747 h 1058877"/>
              <a:gd name="connsiteX14" fmla="*/ 0 w 7789940"/>
              <a:gd name="connsiteY14" fmla="*/ 690560 h 1058877"/>
              <a:gd name="connsiteX15" fmla="*/ 12671 w 7789940"/>
              <a:gd name="connsiteY15" fmla="*/ 0 h 1058877"/>
              <a:gd name="connsiteX0" fmla="*/ 12671 w 7789940"/>
              <a:gd name="connsiteY0" fmla="*/ 0 h 1058877"/>
              <a:gd name="connsiteX1" fmla="*/ 59687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503770 w 7789940"/>
              <a:gd name="connsiteY7" fmla="*/ 1058877 h 1058877"/>
              <a:gd name="connsiteX8" fmla="*/ 4503770 w 7789940"/>
              <a:gd name="connsiteY8" fmla="*/ 803286 h 1058877"/>
              <a:gd name="connsiteX9" fmla="*/ 4211666 w 7789940"/>
              <a:gd name="connsiteY9" fmla="*/ 803286 h 1058877"/>
              <a:gd name="connsiteX10" fmla="*/ 3919562 w 7789940"/>
              <a:gd name="connsiteY10" fmla="*/ 803286 h 1058877"/>
              <a:gd name="connsiteX11" fmla="*/ 3919562 w 7789940"/>
              <a:gd name="connsiteY11" fmla="*/ 547695 h 1058877"/>
              <a:gd name="connsiteX12" fmla="*/ 231749 w 7789940"/>
              <a:gd name="connsiteY12" fmla="*/ 547695 h 1058877"/>
              <a:gd name="connsiteX13" fmla="*/ 231749 w 7789940"/>
              <a:gd name="connsiteY13" fmla="*/ 693747 h 1058877"/>
              <a:gd name="connsiteX14" fmla="*/ 0 w 7789940"/>
              <a:gd name="connsiteY14" fmla="*/ 690560 h 1058877"/>
              <a:gd name="connsiteX15" fmla="*/ 12671 w 7789940"/>
              <a:gd name="connsiteY15" fmla="*/ 0 h 1058877"/>
              <a:gd name="connsiteX0" fmla="*/ 12671 w 7789940"/>
              <a:gd name="connsiteY0" fmla="*/ 0 h 1058877"/>
              <a:gd name="connsiteX1" fmla="*/ 596879 w 7789940"/>
              <a:gd name="connsiteY1" fmla="*/ 0 h 1058877"/>
              <a:gd name="connsiteX2" fmla="*/ 59687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503770 w 7789940"/>
              <a:gd name="connsiteY7" fmla="*/ 1058877 h 1058877"/>
              <a:gd name="connsiteX8" fmla="*/ 4503770 w 7789940"/>
              <a:gd name="connsiteY8" fmla="*/ 803286 h 1058877"/>
              <a:gd name="connsiteX9" fmla="*/ 4211666 w 7789940"/>
              <a:gd name="connsiteY9" fmla="*/ 803286 h 1058877"/>
              <a:gd name="connsiteX10" fmla="*/ 3919562 w 7789940"/>
              <a:gd name="connsiteY10" fmla="*/ 803286 h 1058877"/>
              <a:gd name="connsiteX11" fmla="*/ 3919562 w 7789940"/>
              <a:gd name="connsiteY11" fmla="*/ 547695 h 1058877"/>
              <a:gd name="connsiteX12" fmla="*/ 231749 w 7789940"/>
              <a:gd name="connsiteY12" fmla="*/ 547695 h 1058877"/>
              <a:gd name="connsiteX13" fmla="*/ 231749 w 7789940"/>
              <a:gd name="connsiteY13" fmla="*/ 693747 h 1058877"/>
              <a:gd name="connsiteX14" fmla="*/ 0 w 7789940"/>
              <a:gd name="connsiteY14" fmla="*/ 690560 h 1058877"/>
              <a:gd name="connsiteX15" fmla="*/ 12671 w 7789940"/>
              <a:gd name="connsiteY15" fmla="*/ 0 h 1058877"/>
              <a:gd name="connsiteX0" fmla="*/ 0 w 7777269"/>
              <a:gd name="connsiteY0" fmla="*/ 0 h 1058877"/>
              <a:gd name="connsiteX1" fmla="*/ 584208 w 7777269"/>
              <a:gd name="connsiteY1" fmla="*/ 0 h 1058877"/>
              <a:gd name="connsiteX2" fmla="*/ 584208 w 7777269"/>
              <a:gd name="connsiteY2" fmla="*/ 109539 h 1058877"/>
              <a:gd name="connsiteX3" fmla="*/ 7777269 w 7777269"/>
              <a:gd name="connsiteY3" fmla="*/ 109539 h 1058877"/>
              <a:gd name="connsiteX4" fmla="*/ 7777269 w 7777269"/>
              <a:gd name="connsiteY4" fmla="*/ 511182 h 1058877"/>
              <a:gd name="connsiteX5" fmla="*/ 6608853 w 7777269"/>
              <a:gd name="connsiteY5" fmla="*/ 511182 h 1058877"/>
              <a:gd name="connsiteX6" fmla="*/ 6608853 w 7777269"/>
              <a:gd name="connsiteY6" fmla="*/ 1058877 h 1058877"/>
              <a:gd name="connsiteX7" fmla="*/ 4491099 w 7777269"/>
              <a:gd name="connsiteY7" fmla="*/ 1058877 h 1058877"/>
              <a:gd name="connsiteX8" fmla="*/ 4491099 w 7777269"/>
              <a:gd name="connsiteY8" fmla="*/ 803286 h 1058877"/>
              <a:gd name="connsiteX9" fmla="*/ 4198995 w 7777269"/>
              <a:gd name="connsiteY9" fmla="*/ 803286 h 1058877"/>
              <a:gd name="connsiteX10" fmla="*/ 3906891 w 7777269"/>
              <a:gd name="connsiteY10" fmla="*/ 803286 h 1058877"/>
              <a:gd name="connsiteX11" fmla="*/ 3906891 w 7777269"/>
              <a:gd name="connsiteY11" fmla="*/ 547695 h 1058877"/>
              <a:gd name="connsiteX12" fmla="*/ 219078 w 7777269"/>
              <a:gd name="connsiteY12" fmla="*/ 547695 h 1058877"/>
              <a:gd name="connsiteX13" fmla="*/ 219078 w 7777269"/>
              <a:gd name="connsiteY13" fmla="*/ 693747 h 1058877"/>
              <a:gd name="connsiteX14" fmla="*/ 0 w 7777269"/>
              <a:gd name="connsiteY14" fmla="*/ 547695 h 1058877"/>
              <a:gd name="connsiteX15" fmla="*/ 0 w 7777269"/>
              <a:gd name="connsiteY15" fmla="*/ 0 h 1058877"/>
              <a:gd name="connsiteX0" fmla="*/ 0 w 7777269"/>
              <a:gd name="connsiteY0" fmla="*/ 0 h 1058877"/>
              <a:gd name="connsiteX1" fmla="*/ 584208 w 7777269"/>
              <a:gd name="connsiteY1" fmla="*/ 0 h 1058877"/>
              <a:gd name="connsiteX2" fmla="*/ 584208 w 7777269"/>
              <a:gd name="connsiteY2" fmla="*/ 109539 h 1058877"/>
              <a:gd name="connsiteX3" fmla="*/ 7777269 w 7777269"/>
              <a:gd name="connsiteY3" fmla="*/ 109539 h 1058877"/>
              <a:gd name="connsiteX4" fmla="*/ 7777269 w 7777269"/>
              <a:gd name="connsiteY4" fmla="*/ 511182 h 1058877"/>
              <a:gd name="connsiteX5" fmla="*/ 6608853 w 7777269"/>
              <a:gd name="connsiteY5" fmla="*/ 511182 h 1058877"/>
              <a:gd name="connsiteX6" fmla="*/ 6608853 w 7777269"/>
              <a:gd name="connsiteY6" fmla="*/ 1058877 h 1058877"/>
              <a:gd name="connsiteX7" fmla="*/ 4491099 w 7777269"/>
              <a:gd name="connsiteY7" fmla="*/ 1058877 h 1058877"/>
              <a:gd name="connsiteX8" fmla="*/ 4491099 w 7777269"/>
              <a:gd name="connsiteY8" fmla="*/ 803286 h 1058877"/>
              <a:gd name="connsiteX9" fmla="*/ 4198995 w 7777269"/>
              <a:gd name="connsiteY9" fmla="*/ 803286 h 1058877"/>
              <a:gd name="connsiteX10" fmla="*/ 3906891 w 7777269"/>
              <a:gd name="connsiteY10" fmla="*/ 803286 h 1058877"/>
              <a:gd name="connsiteX11" fmla="*/ 3906891 w 7777269"/>
              <a:gd name="connsiteY11" fmla="*/ 547695 h 1058877"/>
              <a:gd name="connsiteX12" fmla="*/ 219078 w 7777269"/>
              <a:gd name="connsiteY12" fmla="*/ 547695 h 1058877"/>
              <a:gd name="connsiteX13" fmla="*/ 0 w 7777269"/>
              <a:gd name="connsiteY13" fmla="*/ 547695 h 1058877"/>
              <a:gd name="connsiteX14" fmla="*/ 0 w 7777269"/>
              <a:gd name="connsiteY14" fmla="*/ 0 h 1058877"/>
              <a:gd name="connsiteX0" fmla="*/ 0 w 7777269"/>
              <a:gd name="connsiteY0" fmla="*/ 0 h 1058877"/>
              <a:gd name="connsiteX1" fmla="*/ 584208 w 7777269"/>
              <a:gd name="connsiteY1" fmla="*/ 0 h 1058877"/>
              <a:gd name="connsiteX2" fmla="*/ 584208 w 7777269"/>
              <a:gd name="connsiteY2" fmla="*/ 109539 h 1058877"/>
              <a:gd name="connsiteX3" fmla="*/ 7777269 w 7777269"/>
              <a:gd name="connsiteY3" fmla="*/ 109539 h 1058877"/>
              <a:gd name="connsiteX4" fmla="*/ 7777269 w 7777269"/>
              <a:gd name="connsiteY4" fmla="*/ 511182 h 1058877"/>
              <a:gd name="connsiteX5" fmla="*/ 6608853 w 7777269"/>
              <a:gd name="connsiteY5" fmla="*/ 511182 h 1058877"/>
              <a:gd name="connsiteX6" fmla="*/ 6608853 w 7777269"/>
              <a:gd name="connsiteY6" fmla="*/ 1058877 h 1058877"/>
              <a:gd name="connsiteX7" fmla="*/ 4491099 w 7777269"/>
              <a:gd name="connsiteY7" fmla="*/ 1058877 h 1058877"/>
              <a:gd name="connsiteX8" fmla="*/ 4491099 w 7777269"/>
              <a:gd name="connsiteY8" fmla="*/ 803286 h 1058877"/>
              <a:gd name="connsiteX9" fmla="*/ 4198995 w 7777269"/>
              <a:gd name="connsiteY9" fmla="*/ 803286 h 1058877"/>
              <a:gd name="connsiteX10" fmla="*/ 3906891 w 7777269"/>
              <a:gd name="connsiteY10" fmla="*/ 803286 h 1058877"/>
              <a:gd name="connsiteX11" fmla="*/ 3906891 w 7777269"/>
              <a:gd name="connsiteY11" fmla="*/ 547695 h 1058877"/>
              <a:gd name="connsiteX12" fmla="*/ 0 w 7777269"/>
              <a:gd name="connsiteY12" fmla="*/ 547695 h 1058877"/>
              <a:gd name="connsiteX13" fmla="*/ 0 w 7777269"/>
              <a:gd name="connsiteY13" fmla="*/ 0 h 1058877"/>
              <a:gd name="connsiteX0" fmla="*/ 0 w 7777269"/>
              <a:gd name="connsiteY0" fmla="*/ 0 h 1058877"/>
              <a:gd name="connsiteX1" fmla="*/ 474669 w 7777269"/>
              <a:gd name="connsiteY1" fmla="*/ 0 h 1058877"/>
              <a:gd name="connsiteX2" fmla="*/ 584208 w 7777269"/>
              <a:gd name="connsiteY2" fmla="*/ 109539 h 1058877"/>
              <a:gd name="connsiteX3" fmla="*/ 7777269 w 7777269"/>
              <a:gd name="connsiteY3" fmla="*/ 109539 h 1058877"/>
              <a:gd name="connsiteX4" fmla="*/ 7777269 w 7777269"/>
              <a:gd name="connsiteY4" fmla="*/ 511182 h 1058877"/>
              <a:gd name="connsiteX5" fmla="*/ 6608853 w 7777269"/>
              <a:gd name="connsiteY5" fmla="*/ 511182 h 1058877"/>
              <a:gd name="connsiteX6" fmla="*/ 6608853 w 7777269"/>
              <a:gd name="connsiteY6" fmla="*/ 1058877 h 1058877"/>
              <a:gd name="connsiteX7" fmla="*/ 4491099 w 7777269"/>
              <a:gd name="connsiteY7" fmla="*/ 1058877 h 1058877"/>
              <a:gd name="connsiteX8" fmla="*/ 4491099 w 7777269"/>
              <a:gd name="connsiteY8" fmla="*/ 803286 h 1058877"/>
              <a:gd name="connsiteX9" fmla="*/ 4198995 w 7777269"/>
              <a:gd name="connsiteY9" fmla="*/ 803286 h 1058877"/>
              <a:gd name="connsiteX10" fmla="*/ 3906891 w 7777269"/>
              <a:gd name="connsiteY10" fmla="*/ 803286 h 1058877"/>
              <a:gd name="connsiteX11" fmla="*/ 3906891 w 7777269"/>
              <a:gd name="connsiteY11" fmla="*/ 547695 h 1058877"/>
              <a:gd name="connsiteX12" fmla="*/ 0 w 7777269"/>
              <a:gd name="connsiteY12" fmla="*/ 547695 h 1058877"/>
              <a:gd name="connsiteX13" fmla="*/ 0 w 7777269"/>
              <a:gd name="connsiteY13" fmla="*/ 0 h 1058877"/>
              <a:gd name="connsiteX0" fmla="*/ 0 w 7777269"/>
              <a:gd name="connsiteY0" fmla="*/ 0 h 1058877"/>
              <a:gd name="connsiteX1" fmla="*/ 474669 w 7777269"/>
              <a:gd name="connsiteY1" fmla="*/ 0 h 1058877"/>
              <a:gd name="connsiteX2" fmla="*/ 474669 w 7777269"/>
              <a:gd name="connsiteY2" fmla="*/ 109539 h 1058877"/>
              <a:gd name="connsiteX3" fmla="*/ 7777269 w 7777269"/>
              <a:gd name="connsiteY3" fmla="*/ 109539 h 1058877"/>
              <a:gd name="connsiteX4" fmla="*/ 7777269 w 7777269"/>
              <a:gd name="connsiteY4" fmla="*/ 511182 h 1058877"/>
              <a:gd name="connsiteX5" fmla="*/ 6608853 w 7777269"/>
              <a:gd name="connsiteY5" fmla="*/ 511182 h 1058877"/>
              <a:gd name="connsiteX6" fmla="*/ 6608853 w 7777269"/>
              <a:gd name="connsiteY6" fmla="*/ 1058877 h 1058877"/>
              <a:gd name="connsiteX7" fmla="*/ 4491099 w 7777269"/>
              <a:gd name="connsiteY7" fmla="*/ 1058877 h 1058877"/>
              <a:gd name="connsiteX8" fmla="*/ 4491099 w 7777269"/>
              <a:gd name="connsiteY8" fmla="*/ 803286 h 1058877"/>
              <a:gd name="connsiteX9" fmla="*/ 4198995 w 7777269"/>
              <a:gd name="connsiteY9" fmla="*/ 803286 h 1058877"/>
              <a:gd name="connsiteX10" fmla="*/ 3906891 w 7777269"/>
              <a:gd name="connsiteY10" fmla="*/ 803286 h 1058877"/>
              <a:gd name="connsiteX11" fmla="*/ 3906891 w 7777269"/>
              <a:gd name="connsiteY11" fmla="*/ 547695 h 1058877"/>
              <a:gd name="connsiteX12" fmla="*/ 0 w 7777269"/>
              <a:gd name="connsiteY12" fmla="*/ 547695 h 1058877"/>
              <a:gd name="connsiteX13" fmla="*/ 0 w 7777269"/>
              <a:gd name="connsiteY13" fmla="*/ 0 h 1058877"/>
              <a:gd name="connsiteX0" fmla="*/ 0 w 7777269"/>
              <a:gd name="connsiteY0" fmla="*/ 0 h 1058877"/>
              <a:gd name="connsiteX1" fmla="*/ 474669 w 7777269"/>
              <a:gd name="connsiteY1" fmla="*/ 0 h 1058877"/>
              <a:gd name="connsiteX2" fmla="*/ 474669 w 7777269"/>
              <a:gd name="connsiteY2" fmla="*/ 109539 h 1058877"/>
              <a:gd name="connsiteX3" fmla="*/ 7777269 w 7777269"/>
              <a:gd name="connsiteY3" fmla="*/ 109539 h 1058877"/>
              <a:gd name="connsiteX4" fmla="*/ 7777269 w 7777269"/>
              <a:gd name="connsiteY4" fmla="*/ 511182 h 1058877"/>
              <a:gd name="connsiteX5" fmla="*/ 6608853 w 7777269"/>
              <a:gd name="connsiteY5" fmla="*/ 511182 h 1058877"/>
              <a:gd name="connsiteX6" fmla="*/ 6608853 w 7777269"/>
              <a:gd name="connsiteY6" fmla="*/ 1058877 h 1058877"/>
              <a:gd name="connsiteX7" fmla="*/ 4491099 w 7777269"/>
              <a:gd name="connsiteY7" fmla="*/ 1058877 h 1058877"/>
              <a:gd name="connsiteX8" fmla="*/ 4491099 w 7777269"/>
              <a:gd name="connsiteY8" fmla="*/ 803286 h 1058877"/>
              <a:gd name="connsiteX9" fmla="*/ 4198995 w 7777269"/>
              <a:gd name="connsiteY9" fmla="*/ 803286 h 1058877"/>
              <a:gd name="connsiteX10" fmla="*/ 4016430 w 7777269"/>
              <a:gd name="connsiteY10" fmla="*/ 803286 h 1058877"/>
              <a:gd name="connsiteX11" fmla="*/ 3906891 w 7777269"/>
              <a:gd name="connsiteY11" fmla="*/ 547695 h 1058877"/>
              <a:gd name="connsiteX12" fmla="*/ 0 w 7777269"/>
              <a:gd name="connsiteY12" fmla="*/ 547695 h 1058877"/>
              <a:gd name="connsiteX13" fmla="*/ 0 w 7777269"/>
              <a:gd name="connsiteY13" fmla="*/ 0 h 1058877"/>
              <a:gd name="connsiteX0" fmla="*/ 0 w 7777269"/>
              <a:gd name="connsiteY0" fmla="*/ 0 h 1058877"/>
              <a:gd name="connsiteX1" fmla="*/ 474669 w 7777269"/>
              <a:gd name="connsiteY1" fmla="*/ 0 h 1058877"/>
              <a:gd name="connsiteX2" fmla="*/ 474669 w 7777269"/>
              <a:gd name="connsiteY2" fmla="*/ 109539 h 1058877"/>
              <a:gd name="connsiteX3" fmla="*/ 7777269 w 7777269"/>
              <a:gd name="connsiteY3" fmla="*/ 109539 h 1058877"/>
              <a:gd name="connsiteX4" fmla="*/ 7777269 w 7777269"/>
              <a:gd name="connsiteY4" fmla="*/ 511182 h 1058877"/>
              <a:gd name="connsiteX5" fmla="*/ 6608853 w 7777269"/>
              <a:gd name="connsiteY5" fmla="*/ 511182 h 1058877"/>
              <a:gd name="connsiteX6" fmla="*/ 6608853 w 7777269"/>
              <a:gd name="connsiteY6" fmla="*/ 1058877 h 1058877"/>
              <a:gd name="connsiteX7" fmla="*/ 4491099 w 7777269"/>
              <a:gd name="connsiteY7" fmla="*/ 1058877 h 1058877"/>
              <a:gd name="connsiteX8" fmla="*/ 4491099 w 7777269"/>
              <a:gd name="connsiteY8" fmla="*/ 803286 h 1058877"/>
              <a:gd name="connsiteX9" fmla="*/ 4198995 w 7777269"/>
              <a:gd name="connsiteY9" fmla="*/ 803286 h 1058877"/>
              <a:gd name="connsiteX10" fmla="*/ 4016430 w 7777269"/>
              <a:gd name="connsiteY10" fmla="*/ 803286 h 1058877"/>
              <a:gd name="connsiteX11" fmla="*/ 4016430 w 7777269"/>
              <a:gd name="connsiteY11" fmla="*/ 547695 h 1058877"/>
              <a:gd name="connsiteX12" fmla="*/ 0 w 7777269"/>
              <a:gd name="connsiteY12" fmla="*/ 547695 h 1058877"/>
              <a:gd name="connsiteX13" fmla="*/ 0 w 7777269"/>
              <a:gd name="connsiteY13" fmla="*/ 0 h 1058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777269" h="1058877">
                <a:moveTo>
                  <a:pt x="0" y="0"/>
                </a:moveTo>
                <a:lnTo>
                  <a:pt x="474669" y="0"/>
                </a:lnTo>
                <a:lnTo>
                  <a:pt x="474669" y="109539"/>
                </a:lnTo>
                <a:lnTo>
                  <a:pt x="7777269" y="109539"/>
                </a:lnTo>
                <a:lnTo>
                  <a:pt x="7777269" y="511182"/>
                </a:lnTo>
                <a:lnTo>
                  <a:pt x="6608853" y="511182"/>
                </a:lnTo>
                <a:lnTo>
                  <a:pt x="6608853" y="1058877"/>
                </a:lnTo>
                <a:lnTo>
                  <a:pt x="4491099" y="1058877"/>
                </a:lnTo>
                <a:lnTo>
                  <a:pt x="4491099" y="803286"/>
                </a:lnTo>
                <a:lnTo>
                  <a:pt x="4198995" y="803286"/>
                </a:lnTo>
                <a:lnTo>
                  <a:pt x="4016430" y="803286"/>
                </a:lnTo>
                <a:lnTo>
                  <a:pt x="4016430" y="547695"/>
                </a:lnTo>
                <a:lnTo>
                  <a:pt x="0" y="547695"/>
                </a:lnTo>
                <a:lnTo>
                  <a:pt x="0" y="0"/>
                </a:lnTo>
                <a:close/>
              </a:path>
            </a:pathLst>
          </a:cu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7885113" y="3608388"/>
            <a:ext cx="1143000" cy="857250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6719888" y="4156075"/>
            <a:ext cx="1168400" cy="857250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330200" y="3973513"/>
            <a:ext cx="571500" cy="146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184150" y="3937000"/>
            <a:ext cx="73025" cy="219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1357313" y="40100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1498600" y="40100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1644650" y="40100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1790700" y="40100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1936750" y="40100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2082800" y="40100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2228850" y="40100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2374900" y="40100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3000375" y="40100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3141663" y="40100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3287713" y="40100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3433763" y="40100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3579813" y="40100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3725863" y="40100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3871913" y="40100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4205288" y="40100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4346575" y="40100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4492625" y="40100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4638675" y="40100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4784725" y="40100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4930775" y="40100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5076825" y="40100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5222875" y="40100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5368925" y="40100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5514975" y="40100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5661025" y="4010025"/>
            <a:ext cx="142875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5989638" y="3973513"/>
            <a:ext cx="73025" cy="146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6062663" y="3973513"/>
            <a:ext cx="73025" cy="146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6135688" y="3973513"/>
            <a:ext cx="73025" cy="146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6208713" y="3973513"/>
            <a:ext cx="73025" cy="146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6281738" y="3973513"/>
            <a:ext cx="73025" cy="146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6354763" y="3973513"/>
            <a:ext cx="73025" cy="146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6427788" y="3973513"/>
            <a:ext cx="73025" cy="146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6500813" y="3973513"/>
            <a:ext cx="73025" cy="146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6573838" y="3973513"/>
            <a:ext cx="73025" cy="146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6646863" y="3973513"/>
            <a:ext cx="73025" cy="146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6719888" y="3973513"/>
            <a:ext cx="73025" cy="146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6792913" y="3973513"/>
            <a:ext cx="73025" cy="146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42" name="Straight Connector 141"/>
          <p:cNvCxnSpPr/>
          <p:nvPr/>
        </p:nvCxnSpPr>
        <p:spPr>
          <a:xfrm flipV="1">
            <a:off x="8107363" y="3900488"/>
            <a:ext cx="219075" cy="14605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Rectangle 142"/>
          <p:cNvSpPr/>
          <p:nvPr/>
        </p:nvSpPr>
        <p:spPr>
          <a:xfrm rot="19423607">
            <a:off x="8277225" y="3697288"/>
            <a:ext cx="303213" cy="234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bg1"/>
                </a:solidFill>
              </a:rPr>
              <a:t>Exp1</a:t>
            </a:r>
          </a:p>
        </p:txBody>
      </p:sp>
      <p:cxnSp>
        <p:nvCxnSpPr>
          <p:cNvPr id="144" name="Straight Connector 143"/>
          <p:cNvCxnSpPr/>
          <p:nvPr/>
        </p:nvCxnSpPr>
        <p:spPr>
          <a:xfrm flipV="1">
            <a:off x="7011988" y="3937000"/>
            <a:ext cx="109537" cy="73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Flowchart: Extract 144"/>
          <p:cNvSpPr/>
          <p:nvPr/>
        </p:nvSpPr>
        <p:spPr>
          <a:xfrm rot="20316632">
            <a:off x="6899275" y="3919538"/>
            <a:ext cx="141288" cy="206375"/>
          </a:xfrm>
          <a:prstGeom prst="flowChartExtra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78" name="Group 307"/>
          <p:cNvGrpSpPr>
            <a:grpSpLocks/>
          </p:cNvGrpSpPr>
          <p:nvPr/>
        </p:nvGrpSpPr>
        <p:grpSpPr bwMode="auto">
          <a:xfrm rot="3240000">
            <a:off x="7071519" y="3882231"/>
            <a:ext cx="101600" cy="109538"/>
            <a:chOff x="6288111" y="5218137"/>
            <a:chExt cx="45719" cy="109539"/>
          </a:xfrm>
        </p:grpSpPr>
        <p:sp>
          <p:nvSpPr>
            <p:cNvPr id="147" name="Right Triangle 146"/>
            <p:cNvSpPr/>
            <p:nvPr/>
          </p:nvSpPr>
          <p:spPr>
            <a:xfrm>
              <a:off x="6288111" y="5218137"/>
              <a:ext cx="45719" cy="109539"/>
            </a:xfrm>
            <a:prstGeom prst="rtTriangl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8" name="Right Triangle 147"/>
            <p:cNvSpPr/>
            <p:nvPr/>
          </p:nvSpPr>
          <p:spPr>
            <a:xfrm flipH="1" flipV="1">
              <a:off x="6288111" y="5218137"/>
              <a:ext cx="45719" cy="109539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49" name="Rectangle 148"/>
          <p:cNvSpPr/>
          <p:nvPr/>
        </p:nvSpPr>
        <p:spPr>
          <a:xfrm>
            <a:off x="7888288" y="4484688"/>
            <a:ext cx="511175" cy="255587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Laser pump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7888288" y="4740275"/>
            <a:ext cx="511175" cy="255588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4127500" y="4448175"/>
            <a:ext cx="474663" cy="255588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111125" y="3644900"/>
            <a:ext cx="474663" cy="219075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Gun laser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5953125" y="3717925"/>
            <a:ext cx="1541463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2060"/>
                </a:solidFill>
                <a:latin typeface="+mn-lt"/>
              </a:rPr>
              <a:t>ARAMIS FEL 1-7 Å</a:t>
            </a:r>
          </a:p>
        </p:txBody>
      </p:sp>
      <p:sp>
        <p:nvSpPr>
          <p:cNvPr id="32914" name="TextBox 316"/>
          <p:cNvSpPr txBox="1">
            <a:spLocks noChangeArrowheads="1"/>
          </p:cNvSpPr>
          <p:nvPr/>
        </p:nvSpPr>
        <p:spPr bwMode="auto">
          <a:xfrm>
            <a:off x="1973263" y="3717925"/>
            <a:ext cx="676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</a:rPr>
              <a:t>2.1 GeV</a:t>
            </a:r>
          </a:p>
        </p:txBody>
      </p:sp>
      <p:sp>
        <p:nvSpPr>
          <p:cNvPr id="32915" name="TextBox 317"/>
          <p:cNvSpPr txBox="1">
            <a:spLocks noChangeArrowheads="1"/>
          </p:cNvSpPr>
          <p:nvPr/>
        </p:nvSpPr>
        <p:spPr bwMode="auto">
          <a:xfrm>
            <a:off x="3470275" y="3754438"/>
            <a:ext cx="676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</a:rPr>
              <a:t>3.4 GeV</a:t>
            </a:r>
          </a:p>
        </p:txBody>
      </p:sp>
      <p:sp>
        <p:nvSpPr>
          <p:cNvPr id="32916" name="TextBox 318"/>
          <p:cNvSpPr txBox="1">
            <a:spLocks noChangeArrowheads="1"/>
          </p:cNvSpPr>
          <p:nvPr/>
        </p:nvSpPr>
        <p:spPr bwMode="auto">
          <a:xfrm>
            <a:off x="5259388" y="3754438"/>
            <a:ext cx="676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</a:rPr>
              <a:t>5.8 GeV</a:t>
            </a:r>
          </a:p>
        </p:txBody>
      </p:sp>
      <p:sp>
        <p:nvSpPr>
          <p:cNvPr id="32917" name="TextBox 495"/>
          <p:cNvSpPr txBox="1">
            <a:spLocks noChangeArrowheads="1"/>
          </p:cNvSpPr>
          <p:nvPr/>
        </p:nvSpPr>
        <p:spPr bwMode="auto">
          <a:xfrm>
            <a:off x="153988" y="5967413"/>
            <a:ext cx="27400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latin typeface="Calibri" pitchFamily="34" charset="0"/>
              </a:rPr>
              <a:t>2018 	SwissFEL Phase II</a:t>
            </a:r>
            <a:br>
              <a:rPr lang="en-US" b="1" i="1">
                <a:latin typeface="Calibri" pitchFamily="34" charset="0"/>
              </a:rPr>
            </a:br>
            <a:r>
              <a:rPr lang="en-US" b="1" i="1">
                <a:latin typeface="Calibri" pitchFamily="34" charset="0"/>
              </a:rPr>
              <a:t>	Soft X-ray FEL</a:t>
            </a:r>
          </a:p>
          <a:p>
            <a:endParaRPr lang="en-US" b="1" i="1">
              <a:latin typeface="Calibri" pitchFamily="34" charset="0"/>
            </a:endParaRPr>
          </a:p>
        </p:txBody>
      </p:sp>
      <p:sp>
        <p:nvSpPr>
          <p:cNvPr id="32918" name="TextBox 496"/>
          <p:cNvSpPr txBox="1">
            <a:spLocks noChangeArrowheads="1"/>
          </p:cNvSpPr>
          <p:nvPr/>
        </p:nvSpPr>
        <p:spPr bwMode="auto">
          <a:xfrm>
            <a:off x="184150" y="4302125"/>
            <a:ext cx="40338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latin typeface="Calibri" pitchFamily="34" charset="0"/>
              </a:rPr>
              <a:t>2016	SwissFEL Phase I</a:t>
            </a:r>
            <a:br>
              <a:rPr lang="en-US" b="1" i="1">
                <a:latin typeface="Calibri" pitchFamily="34" charset="0"/>
              </a:rPr>
            </a:br>
            <a:r>
              <a:rPr lang="en-US" b="1" i="1">
                <a:latin typeface="Calibri" pitchFamily="34" charset="0"/>
              </a:rPr>
              <a:t>	Accelerator and hard X ray FEL</a:t>
            </a:r>
          </a:p>
        </p:txBody>
      </p:sp>
      <p:sp>
        <p:nvSpPr>
          <p:cNvPr id="266" name="Rectangle 265"/>
          <p:cNvSpPr/>
          <p:nvPr/>
        </p:nvSpPr>
        <p:spPr>
          <a:xfrm rot="2234564">
            <a:off x="7167563" y="6400800"/>
            <a:ext cx="303212" cy="233363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/>
              <a:t>Exp3</a:t>
            </a:r>
          </a:p>
        </p:txBody>
      </p:sp>
      <p:sp>
        <p:nvSpPr>
          <p:cNvPr id="282" name="Freeform 281"/>
          <p:cNvSpPr/>
          <p:nvPr/>
        </p:nvSpPr>
        <p:spPr>
          <a:xfrm>
            <a:off x="117475" y="1976438"/>
            <a:ext cx="7777163" cy="1058862"/>
          </a:xfrm>
          <a:custGeom>
            <a:avLst/>
            <a:gdLst>
              <a:gd name="connsiteX0" fmla="*/ 120316 w 5869405"/>
              <a:gd name="connsiteY0" fmla="*/ 144379 h 1159042"/>
              <a:gd name="connsiteX1" fmla="*/ 830179 w 5869405"/>
              <a:gd name="connsiteY1" fmla="*/ 144379 h 1159042"/>
              <a:gd name="connsiteX2" fmla="*/ 830179 w 5869405"/>
              <a:gd name="connsiteY2" fmla="*/ 360948 h 1159042"/>
              <a:gd name="connsiteX3" fmla="*/ 5149516 w 5869405"/>
              <a:gd name="connsiteY3" fmla="*/ 372979 h 1159042"/>
              <a:gd name="connsiteX4" fmla="*/ 5149516 w 5869405"/>
              <a:gd name="connsiteY4" fmla="*/ 794085 h 1159042"/>
              <a:gd name="connsiteX5" fmla="*/ 830179 w 5869405"/>
              <a:gd name="connsiteY5" fmla="*/ 794085 h 1159042"/>
              <a:gd name="connsiteX6" fmla="*/ 842211 w 5869405"/>
              <a:gd name="connsiteY6" fmla="*/ 1022685 h 1159042"/>
              <a:gd name="connsiteX7" fmla="*/ 216569 w 5869405"/>
              <a:gd name="connsiteY7" fmla="*/ 1022685 h 1159042"/>
              <a:gd name="connsiteX8" fmla="*/ 108284 w 5869405"/>
              <a:gd name="connsiteY8" fmla="*/ 1010653 h 1159042"/>
              <a:gd name="connsiteX9" fmla="*/ 120316 w 5869405"/>
              <a:gd name="connsiteY9" fmla="*/ 144379 h 1159042"/>
              <a:gd name="connsiteX0" fmla="*/ 120316 w 5869405"/>
              <a:gd name="connsiteY0" fmla="*/ 0 h 1014663"/>
              <a:gd name="connsiteX1" fmla="*/ 830179 w 5869405"/>
              <a:gd name="connsiteY1" fmla="*/ 0 h 1014663"/>
              <a:gd name="connsiteX2" fmla="*/ 830179 w 5869405"/>
              <a:gd name="connsiteY2" fmla="*/ 216569 h 1014663"/>
              <a:gd name="connsiteX3" fmla="*/ 5149516 w 5869405"/>
              <a:gd name="connsiteY3" fmla="*/ 228600 h 1014663"/>
              <a:gd name="connsiteX4" fmla="*/ 5149516 w 5869405"/>
              <a:gd name="connsiteY4" fmla="*/ 649706 h 1014663"/>
              <a:gd name="connsiteX5" fmla="*/ 830179 w 5869405"/>
              <a:gd name="connsiteY5" fmla="*/ 649706 h 1014663"/>
              <a:gd name="connsiteX6" fmla="*/ 842211 w 5869405"/>
              <a:gd name="connsiteY6" fmla="*/ 878306 h 1014663"/>
              <a:gd name="connsiteX7" fmla="*/ 216569 w 5869405"/>
              <a:gd name="connsiteY7" fmla="*/ 878306 h 1014663"/>
              <a:gd name="connsiteX8" fmla="*/ 108284 w 5869405"/>
              <a:gd name="connsiteY8" fmla="*/ 866274 h 1014663"/>
              <a:gd name="connsiteX9" fmla="*/ 120316 w 5869405"/>
              <a:gd name="connsiteY9" fmla="*/ 0 h 1014663"/>
              <a:gd name="connsiteX0" fmla="*/ 120316 w 5869405"/>
              <a:gd name="connsiteY0" fmla="*/ 0 h 1014663"/>
              <a:gd name="connsiteX1" fmla="*/ 830179 w 5869405"/>
              <a:gd name="connsiteY1" fmla="*/ 0 h 1014663"/>
              <a:gd name="connsiteX2" fmla="*/ 830179 w 5869405"/>
              <a:gd name="connsiteY2" fmla="*/ 216569 h 1014663"/>
              <a:gd name="connsiteX3" fmla="*/ 5149516 w 5869405"/>
              <a:gd name="connsiteY3" fmla="*/ 228600 h 1014663"/>
              <a:gd name="connsiteX4" fmla="*/ 5149516 w 5869405"/>
              <a:gd name="connsiteY4" fmla="*/ 649706 h 1014663"/>
              <a:gd name="connsiteX5" fmla="*/ 830179 w 5869405"/>
              <a:gd name="connsiteY5" fmla="*/ 649706 h 1014663"/>
              <a:gd name="connsiteX6" fmla="*/ 842211 w 5869405"/>
              <a:gd name="connsiteY6" fmla="*/ 878306 h 1014663"/>
              <a:gd name="connsiteX7" fmla="*/ 216569 w 5869405"/>
              <a:gd name="connsiteY7" fmla="*/ 878306 h 1014663"/>
              <a:gd name="connsiteX8" fmla="*/ 108284 w 5869405"/>
              <a:gd name="connsiteY8" fmla="*/ 866274 h 1014663"/>
              <a:gd name="connsiteX9" fmla="*/ 120316 w 5869405"/>
              <a:gd name="connsiteY9" fmla="*/ 0 h 1014663"/>
              <a:gd name="connsiteX0" fmla="*/ 120316 w 5869405"/>
              <a:gd name="connsiteY0" fmla="*/ 0 h 1014663"/>
              <a:gd name="connsiteX1" fmla="*/ 830179 w 5869405"/>
              <a:gd name="connsiteY1" fmla="*/ 0 h 1014663"/>
              <a:gd name="connsiteX2" fmla="*/ 830179 w 5869405"/>
              <a:gd name="connsiteY2" fmla="*/ 216569 h 1014663"/>
              <a:gd name="connsiteX3" fmla="*/ 5149516 w 5869405"/>
              <a:gd name="connsiteY3" fmla="*/ 228600 h 1014663"/>
              <a:gd name="connsiteX4" fmla="*/ 5149516 w 5869405"/>
              <a:gd name="connsiteY4" fmla="*/ 649706 h 1014663"/>
              <a:gd name="connsiteX5" fmla="*/ 830179 w 5869405"/>
              <a:gd name="connsiteY5" fmla="*/ 649706 h 1014663"/>
              <a:gd name="connsiteX6" fmla="*/ 842211 w 5869405"/>
              <a:gd name="connsiteY6" fmla="*/ 878306 h 1014663"/>
              <a:gd name="connsiteX7" fmla="*/ 216569 w 5869405"/>
              <a:gd name="connsiteY7" fmla="*/ 878306 h 1014663"/>
              <a:gd name="connsiteX8" fmla="*/ 108284 w 5869405"/>
              <a:gd name="connsiteY8" fmla="*/ 866274 h 1014663"/>
              <a:gd name="connsiteX9" fmla="*/ 120316 w 5869405"/>
              <a:gd name="connsiteY9" fmla="*/ 0 h 1014663"/>
              <a:gd name="connsiteX0" fmla="*/ 120316 w 5149516"/>
              <a:gd name="connsiteY0" fmla="*/ 0 h 1014663"/>
              <a:gd name="connsiteX1" fmla="*/ 830179 w 5149516"/>
              <a:gd name="connsiteY1" fmla="*/ 0 h 1014663"/>
              <a:gd name="connsiteX2" fmla="*/ 830179 w 5149516"/>
              <a:gd name="connsiteY2" fmla="*/ 216569 h 1014663"/>
              <a:gd name="connsiteX3" fmla="*/ 5149516 w 5149516"/>
              <a:gd name="connsiteY3" fmla="*/ 228600 h 1014663"/>
              <a:gd name="connsiteX4" fmla="*/ 5149516 w 5149516"/>
              <a:gd name="connsiteY4" fmla="*/ 649706 h 1014663"/>
              <a:gd name="connsiteX5" fmla="*/ 830179 w 5149516"/>
              <a:gd name="connsiteY5" fmla="*/ 649706 h 1014663"/>
              <a:gd name="connsiteX6" fmla="*/ 842211 w 5149516"/>
              <a:gd name="connsiteY6" fmla="*/ 878306 h 1014663"/>
              <a:gd name="connsiteX7" fmla="*/ 216569 w 5149516"/>
              <a:gd name="connsiteY7" fmla="*/ 878306 h 1014663"/>
              <a:gd name="connsiteX8" fmla="*/ 108284 w 5149516"/>
              <a:gd name="connsiteY8" fmla="*/ 866274 h 1014663"/>
              <a:gd name="connsiteX9" fmla="*/ 120316 w 5149516"/>
              <a:gd name="connsiteY9" fmla="*/ 0 h 1014663"/>
              <a:gd name="connsiteX0" fmla="*/ 120316 w 5149516"/>
              <a:gd name="connsiteY0" fmla="*/ 0 h 1014663"/>
              <a:gd name="connsiteX1" fmla="*/ 830179 w 5149516"/>
              <a:gd name="connsiteY1" fmla="*/ 0 h 1014663"/>
              <a:gd name="connsiteX2" fmla="*/ 830179 w 5149516"/>
              <a:gd name="connsiteY2" fmla="*/ 216569 h 1014663"/>
              <a:gd name="connsiteX3" fmla="*/ 5149516 w 5149516"/>
              <a:gd name="connsiteY3" fmla="*/ 228600 h 1014663"/>
              <a:gd name="connsiteX4" fmla="*/ 5149516 w 5149516"/>
              <a:gd name="connsiteY4" fmla="*/ 649706 h 1014663"/>
              <a:gd name="connsiteX5" fmla="*/ 830179 w 5149516"/>
              <a:gd name="connsiteY5" fmla="*/ 649706 h 1014663"/>
              <a:gd name="connsiteX6" fmla="*/ 842211 w 5149516"/>
              <a:gd name="connsiteY6" fmla="*/ 878306 h 1014663"/>
              <a:gd name="connsiteX7" fmla="*/ 216569 w 5149516"/>
              <a:gd name="connsiteY7" fmla="*/ 878306 h 1014663"/>
              <a:gd name="connsiteX8" fmla="*/ 108284 w 5149516"/>
              <a:gd name="connsiteY8" fmla="*/ 866274 h 1014663"/>
              <a:gd name="connsiteX9" fmla="*/ 120316 w 5149516"/>
              <a:gd name="connsiteY9" fmla="*/ 0 h 1014663"/>
              <a:gd name="connsiteX0" fmla="*/ 120316 w 5149516"/>
              <a:gd name="connsiteY0" fmla="*/ 0 h 1014663"/>
              <a:gd name="connsiteX1" fmla="*/ 830179 w 5149516"/>
              <a:gd name="connsiteY1" fmla="*/ 0 h 1014663"/>
              <a:gd name="connsiteX2" fmla="*/ 830179 w 5149516"/>
              <a:gd name="connsiteY2" fmla="*/ 216569 h 1014663"/>
              <a:gd name="connsiteX3" fmla="*/ 5149516 w 5149516"/>
              <a:gd name="connsiteY3" fmla="*/ 228600 h 1014663"/>
              <a:gd name="connsiteX4" fmla="*/ 5149516 w 5149516"/>
              <a:gd name="connsiteY4" fmla="*/ 649706 h 1014663"/>
              <a:gd name="connsiteX5" fmla="*/ 830179 w 5149516"/>
              <a:gd name="connsiteY5" fmla="*/ 649706 h 1014663"/>
              <a:gd name="connsiteX6" fmla="*/ 842211 w 5149516"/>
              <a:gd name="connsiteY6" fmla="*/ 878306 h 1014663"/>
              <a:gd name="connsiteX7" fmla="*/ 216569 w 5149516"/>
              <a:gd name="connsiteY7" fmla="*/ 878306 h 1014663"/>
              <a:gd name="connsiteX8" fmla="*/ 108284 w 5149516"/>
              <a:gd name="connsiteY8" fmla="*/ 866274 h 1014663"/>
              <a:gd name="connsiteX9" fmla="*/ 120316 w 5149516"/>
              <a:gd name="connsiteY9" fmla="*/ 0 h 1014663"/>
              <a:gd name="connsiteX0" fmla="*/ 120316 w 5149516"/>
              <a:gd name="connsiteY0" fmla="*/ 0 h 1014663"/>
              <a:gd name="connsiteX1" fmla="*/ 830179 w 5149516"/>
              <a:gd name="connsiteY1" fmla="*/ 0 h 1014663"/>
              <a:gd name="connsiteX2" fmla="*/ 830179 w 5149516"/>
              <a:gd name="connsiteY2" fmla="*/ 216569 h 1014663"/>
              <a:gd name="connsiteX3" fmla="*/ 5149516 w 5149516"/>
              <a:gd name="connsiteY3" fmla="*/ 228600 h 1014663"/>
              <a:gd name="connsiteX4" fmla="*/ 5149516 w 5149516"/>
              <a:gd name="connsiteY4" fmla="*/ 649706 h 1014663"/>
              <a:gd name="connsiteX5" fmla="*/ 830179 w 5149516"/>
              <a:gd name="connsiteY5" fmla="*/ 649706 h 1014663"/>
              <a:gd name="connsiteX6" fmla="*/ 842211 w 5149516"/>
              <a:gd name="connsiteY6" fmla="*/ 878306 h 1014663"/>
              <a:gd name="connsiteX7" fmla="*/ 216569 w 5149516"/>
              <a:gd name="connsiteY7" fmla="*/ 878306 h 1014663"/>
              <a:gd name="connsiteX8" fmla="*/ 108284 w 5149516"/>
              <a:gd name="connsiteY8" fmla="*/ 866274 h 1014663"/>
              <a:gd name="connsiteX9" fmla="*/ 120316 w 5149516"/>
              <a:gd name="connsiteY9" fmla="*/ 0 h 1014663"/>
              <a:gd name="connsiteX0" fmla="*/ 120316 w 5149516"/>
              <a:gd name="connsiteY0" fmla="*/ 0 h 878306"/>
              <a:gd name="connsiteX1" fmla="*/ 830179 w 5149516"/>
              <a:gd name="connsiteY1" fmla="*/ 0 h 878306"/>
              <a:gd name="connsiteX2" fmla="*/ 830179 w 5149516"/>
              <a:gd name="connsiteY2" fmla="*/ 216569 h 878306"/>
              <a:gd name="connsiteX3" fmla="*/ 5149516 w 5149516"/>
              <a:gd name="connsiteY3" fmla="*/ 228600 h 878306"/>
              <a:gd name="connsiteX4" fmla="*/ 5149516 w 5149516"/>
              <a:gd name="connsiteY4" fmla="*/ 649706 h 878306"/>
              <a:gd name="connsiteX5" fmla="*/ 830179 w 5149516"/>
              <a:gd name="connsiteY5" fmla="*/ 649706 h 878306"/>
              <a:gd name="connsiteX6" fmla="*/ 842211 w 5149516"/>
              <a:gd name="connsiteY6" fmla="*/ 878306 h 878306"/>
              <a:gd name="connsiteX7" fmla="*/ 108284 w 5149516"/>
              <a:gd name="connsiteY7" fmla="*/ 866274 h 878306"/>
              <a:gd name="connsiteX8" fmla="*/ 120316 w 5149516"/>
              <a:gd name="connsiteY8" fmla="*/ 0 h 878306"/>
              <a:gd name="connsiteX0" fmla="*/ 12032 w 5041232"/>
              <a:gd name="connsiteY0" fmla="*/ 0 h 878306"/>
              <a:gd name="connsiteX1" fmla="*/ 721895 w 5041232"/>
              <a:gd name="connsiteY1" fmla="*/ 0 h 878306"/>
              <a:gd name="connsiteX2" fmla="*/ 721895 w 5041232"/>
              <a:gd name="connsiteY2" fmla="*/ 216569 h 878306"/>
              <a:gd name="connsiteX3" fmla="*/ 5041232 w 5041232"/>
              <a:gd name="connsiteY3" fmla="*/ 228600 h 878306"/>
              <a:gd name="connsiteX4" fmla="*/ 5041232 w 5041232"/>
              <a:gd name="connsiteY4" fmla="*/ 649706 h 878306"/>
              <a:gd name="connsiteX5" fmla="*/ 721895 w 5041232"/>
              <a:gd name="connsiteY5" fmla="*/ 649706 h 878306"/>
              <a:gd name="connsiteX6" fmla="*/ 733927 w 5041232"/>
              <a:gd name="connsiteY6" fmla="*/ 878306 h 878306"/>
              <a:gd name="connsiteX7" fmla="*/ 0 w 5041232"/>
              <a:gd name="connsiteY7" fmla="*/ 866274 h 878306"/>
              <a:gd name="connsiteX8" fmla="*/ 12032 w 5041232"/>
              <a:gd name="connsiteY8" fmla="*/ 0 h 878306"/>
              <a:gd name="connsiteX0" fmla="*/ 12032 w 5041232"/>
              <a:gd name="connsiteY0" fmla="*/ 0 h 869288"/>
              <a:gd name="connsiteX1" fmla="*/ 721895 w 5041232"/>
              <a:gd name="connsiteY1" fmla="*/ 0 h 869288"/>
              <a:gd name="connsiteX2" fmla="*/ 721895 w 5041232"/>
              <a:gd name="connsiteY2" fmla="*/ 216569 h 869288"/>
              <a:gd name="connsiteX3" fmla="*/ 5041232 w 5041232"/>
              <a:gd name="connsiteY3" fmla="*/ 228600 h 869288"/>
              <a:gd name="connsiteX4" fmla="*/ 5041232 w 5041232"/>
              <a:gd name="connsiteY4" fmla="*/ 649706 h 869288"/>
              <a:gd name="connsiteX5" fmla="*/ 721895 w 5041232"/>
              <a:gd name="connsiteY5" fmla="*/ 649706 h 869288"/>
              <a:gd name="connsiteX6" fmla="*/ 680516 w 5041232"/>
              <a:gd name="connsiteY6" fmla="*/ 869288 h 869288"/>
              <a:gd name="connsiteX7" fmla="*/ 0 w 5041232"/>
              <a:gd name="connsiteY7" fmla="*/ 866274 h 869288"/>
              <a:gd name="connsiteX8" fmla="*/ 12032 w 5041232"/>
              <a:gd name="connsiteY8" fmla="*/ 0 h 869288"/>
              <a:gd name="connsiteX0" fmla="*/ 12032 w 5041232"/>
              <a:gd name="connsiteY0" fmla="*/ 0 h 866274"/>
              <a:gd name="connsiteX1" fmla="*/ 721895 w 5041232"/>
              <a:gd name="connsiteY1" fmla="*/ 0 h 866274"/>
              <a:gd name="connsiteX2" fmla="*/ 721895 w 5041232"/>
              <a:gd name="connsiteY2" fmla="*/ 216569 h 866274"/>
              <a:gd name="connsiteX3" fmla="*/ 5041232 w 5041232"/>
              <a:gd name="connsiteY3" fmla="*/ 228600 h 866274"/>
              <a:gd name="connsiteX4" fmla="*/ 5041232 w 5041232"/>
              <a:gd name="connsiteY4" fmla="*/ 649706 h 866274"/>
              <a:gd name="connsiteX5" fmla="*/ 721895 w 5041232"/>
              <a:gd name="connsiteY5" fmla="*/ 649706 h 866274"/>
              <a:gd name="connsiteX6" fmla="*/ 0 w 5041232"/>
              <a:gd name="connsiteY6" fmla="*/ 866274 h 866274"/>
              <a:gd name="connsiteX7" fmla="*/ 12032 w 5041232"/>
              <a:gd name="connsiteY7" fmla="*/ 0 h 866274"/>
              <a:gd name="connsiteX0" fmla="*/ 12032 w 5041232"/>
              <a:gd name="connsiteY0" fmla="*/ 0 h 866274"/>
              <a:gd name="connsiteX1" fmla="*/ 721895 w 5041232"/>
              <a:gd name="connsiteY1" fmla="*/ 0 h 866274"/>
              <a:gd name="connsiteX2" fmla="*/ 721895 w 5041232"/>
              <a:gd name="connsiteY2" fmla="*/ 216569 h 866274"/>
              <a:gd name="connsiteX3" fmla="*/ 5041232 w 5041232"/>
              <a:gd name="connsiteY3" fmla="*/ 228600 h 866274"/>
              <a:gd name="connsiteX4" fmla="*/ 5041232 w 5041232"/>
              <a:gd name="connsiteY4" fmla="*/ 649706 h 866274"/>
              <a:gd name="connsiteX5" fmla="*/ 721895 w 5041232"/>
              <a:gd name="connsiteY5" fmla="*/ 649706 h 866274"/>
              <a:gd name="connsiteX6" fmla="*/ 433137 w 5041232"/>
              <a:gd name="connsiteY6" fmla="*/ 745958 h 866274"/>
              <a:gd name="connsiteX7" fmla="*/ 0 w 5041232"/>
              <a:gd name="connsiteY7" fmla="*/ 866274 h 866274"/>
              <a:gd name="connsiteX8" fmla="*/ 12032 w 5041232"/>
              <a:gd name="connsiteY8" fmla="*/ 0 h 866274"/>
              <a:gd name="connsiteX0" fmla="*/ 12032 w 5041232"/>
              <a:gd name="connsiteY0" fmla="*/ 0 h 869288"/>
              <a:gd name="connsiteX1" fmla="*/ 721895 w 5041232"/>
              <a:gd name="connsiteY1" fmla="*/ 0 h 869288"/>
              <a:gd name="connsiteX2" fmla="*/ 721895 w 5041232"/>
              <a:gd name="connsiteY2" fmla="*/ 216569 h 869288"/>
              <a:gd name="connsiteX3" fmla="*/ 5041232 w 5041232"/>
              <a:gd name="connsiteY3" fmla="*/ 228600 h 869288"/>
              <a:gd name="connsiteX4" fmla="*/ 5041232 w 5041232"/>
              <a:gd name="connsiteY4" fmla="*/ 649706 h 869288"/>
              <a:gd name="connsiteX5" fmla="*/ 721895 w 5041232"/>
              <a:gd name="connsiteY5" fmla="*/ 649706 h 869288"/>
              <a:gd name="connsiteX6" fmla="*/ 751954 w 5041232"/>
              <a:gd name="connsiteY6" fmla="*/ 869288 h 869288"/>
              <a:gd name="connsiteX7" fmla="*/ 0 w 5041232"/>
              <a:gd name="connsiteY7" fmla="*/ 866274 h 869288"/>
              <a:gd name="connsiteX8" fmla="*/ 12032 w 5041232"/>
              <a:gd name="connsiteY8" fmla="*/ 0 h 869288"/>
              <a:gd name="connsiteX0" fmla="*/ 12032 w 5041232"/>
              <a:gd name="connsiteY0" fmla="*/ 0 h 869288"/>
              <a:gd name="connsiteX1" fmla="*/ 721895 w 5041232"/>
              <a:gd name="connsiteY1" fmla="*/ 0 h 869288"/>
              <a:gd name="connsiteX2" fmla="*/ 721895 w 5041232"/>
              <a:gd name="connsiteY2" fmla="*/ 216569 h 869288"/>
              <a:gd name="connsiteX3" fmla="*/ 5041232 w 5041232"/>
              <a:gd name="connsiteY3" fmla="*/ 228600 h 869288"/>
              <a:gd name="connsiteX4" fmla="*/ 5041232 w 5041232"/>
              <a:gd name="connsiteY4" fmla="*/ 649706 h 869288"/>
              <a:gd name="connsiteX5" fmla="*/ 721895 w 5041232"/>
              <a:gd name="connsiteY5" fmla="*/ 649706 h 869288"/>
              <a:gd name="connsiteX6" fmla="*/ 751954 w 5041232"/>
              <a:gd name="connsiteY6" fmla="*/ 869288 h 869288"/>
              <a:gd name="connsiteX7" fmla="*/ 0 w 5041232"/>
              <a:gd name="connsiteY7" fmla="*/ 866274 h 869288"/>
              <a:gd name="connsiteX8" fmla="*/ 12032 w 5041232"/>
              <a:gd name="connsiteY8" fmla="*/ 0 h 869288"/>
              <a:gd name="connsiteX0" fmla="*/ 12032 w 5041232"/>
              <a:gd name="connsiteY0" fmla="*/ 0 h 869288"/>
              <a:gd name="connsiteX1" fmla="*/ 721895 w 5041232"/>
              <a:gd name="connsiteY1" fmla="*/ 0 h 869288"/>
              <a:gd name="connsiteX2" fmla="*/ 721895 w 5041232"/>
              <a:gd name="connsiteY2" fmla="*/ 216569 h 869288"/>
              <a:gd name="connsiteX3" fmla="*/ 5041232 w 5041232"/>
              <a:gd name="connsiteY3" fmla="*/ 228600 h 869288"/>
              <a:gd name="connsiteX4" fmla="*/ 5041232 w 5041232"/>
              <a:gd name="connsiteY4" fmla="*/ 649706 h 869288"/>
              <a:gd name="connsiteX5" fmla="*/ 721895 w 5041232"/>
              <a:gd name="connsiteY5" fmla="*/ 649706 h 869288"/>
              <a:gd name="connsiteX6" fmla="*/ 680516 w 5041232"/>
              <a:gd name="connsiteY6" fmla="*/ 869288 h 869288"/>
              <a:gd name="connsiteX7" fmla="*/ 0 w 5041232"/>
              <a:gd name="connsiteY7" fmla="*/ 866274 h 869288"/>
              <a:gd name="connsiteX8" fmla="*/ 12032 w 5041232"/>
              <a:gd name="connsiteY8" fmla="*/ 0 h 869288"/>
              <a:gd name="connsiteX0" fmla="*/ 12032 w 5041232"/>
              <a:gd name="connsiteY0" fmla="*/ 0 h 869288"/>
              <a:gd name="connsiteX1" fmla="*/ 721895 w 5041232"/>
              <a:gd name="connsiteY1" fmla="*/ 0 h 869288"/>
              <a:gd name="connsiteX2" fmla="*/ 721895 w 5041232"/>
              <a:gd name="connsiteY2" fmla="*/ 216569 h 869288"/>
              <a:gd name="connsiteX3" fmla="*/ 5041232 w 5041232"/>
              <a:gd name="connsiteY3" fmla="*/ 228600 h 869288"/>
              <a:gd name="connsiteX4" fmla="*/ 5041232 w 5041232"/>
              <a:gd name="connsiteY4" fmla="*/ 649706 h 869288"/>
              <a:gd name="connsiteX5" fmla="*/ 721895 w 5041232"/>
              <a:gd name="connsiteY5" fmla="*/ 649706 h 869288"/>
              <a:gd name="connsiteX6" fmla="*/ 751954 w 5041232"/>
              <a:gd name="connsiteY6" fmla="*/ 869288 h 869288"/>
              <a:gd name="connsiteX7" fmla="*/ 0 w 5041232"/>
              <a:gd name="connsiteY7" fmla="*/ 866274 h 869288"/>
              <a:gd name="connsiteX8" fmla="*/ 12032 w 5041232"/>
              <a:gd name="connsiteY8" fmla="*/ 0 h 869288"/>
              <a:gd name="connsiteX0" fmla="*/ 12032 w 5041232"/>
              <a:gd name="connsiteY0" fmla="*/ 0 h 869288"/>
              <a:gd name="connsiteX1" fmla="*/ 721895 w 5041232"/>
              <a:gd name="connsiteY1" fmla="*/ 0 h 869288"/>
              <a:gd name="connsiteX2" fmla="*/ 721895 w 5041232"/>
              <a:gd name="connsiteY2" fmla="*/ 216569 h 869288"/>
              <a:gd name="connsiteX3" fmla="*/ 5041232 w 5041232"/>
              <a:gd name="connsiteY3" fmla="*/ 228600 h 869288"/>
              <a:gd name="connsiteX4" fmla="*/ 5041232 w 5041232"/>
              <a:gd name="connsiteY4" fmla="*/ 649706 h 869288"/>
              <a:gd name="connsiteX5" fmla="*/ 751954 w 5041232"/>
              <a:gd name="connsiteY5" fmla="*/ 654974 h 869288"/>
              <a:gd name="connsiteX6" fmla="*/ 751954 w 5041232"/>
              <a:gd name="connsiteY6" fmla="*/ 869288 h 869288"/>
              <a:gd name="connsiteX7" fmla="*/ 0 w 5041232"/>
              <a:gd name="connsiteY7" fmla="*/ 866274 h 869288"/>
              <a:gd name="connsiteX8" fmla="*/ 12032 w 5041232"/>
              <a:gd name="connsiteY8" fmla="*/ 0 h 869288"/>
              <a:gd name="connsiteX0" fmla="*/ 12032 w 5041232"/>
              <a:gd name="connsiteY0" fmla="*/ 0 h 869288"/>
              <a:gd name="connsiteX1" fmla="*/ 721895 w 5041232"/>
              <a:gd name="connsiteY1" fmla="*/ 0 h 869288"/>
              <a:gd name="connsiteX2" fmla="*/ 721895 w 5041232"/>
              <a:gd name="connsiteY2" fmla="*/ 216569 h 869288"/>
              <a:gd name="connsiteX3" fmla="*/ 5041232 w 5041232"/>
              <a:gd name="connsiteY3" fmla="*/ 228600 h 869288"/>
              <a:gd name="connsiteX4" fmla="*/ 5041232 w 5041232"/>
              <a:gd name="connsiteY4" fmla="*/ 649706 h 869288"/>
              <a:gd name="connsiteX5" fmla="*/ 751954 w 5041232"/>
              <a:gd name="connsiteY5" fmla="*/ 654974 h 869288"/>
              <a:gd name="connsiteX6" fmla="*/ 751954 w 5041232"/>
              <a:gd name="connsiteY6" fmla="*/ 869288 h 869288"/>
              <a:gd name="connsiteX7" fmla="*/ 0 w 5041232"/>
              <a:gd name="connsiteY7" fmla="*/ 866274 h 869288"/>
              <a:gd name="connsiteX8" fmla="*/ 12032 w 5041232"/>
              <a:gd name="connsiteY8" fmla="*/ 0 h 869288"/>
              <a:gd name="connsiteX0" fmla="*/ 12032 w 5041232"/>
              <a:gd name="connsiteY0" fmla="*/ 0 h 869288"/>
              <a:gd name="connsiteX1" fmla="*/ 721895 w 5041232"/>
              <a:gd name="connsiteY1" fmla="*/ 0 h 869288"/>
              <a:gd name="connsiteX2" fmla="*/ 721895 w 5041232"/>
              <a:gd name="connsiteY2" fmla="*/ 216569 h 869288"/>
              <a:gd name="connsiteX3" fmla="*/ 5041232 w 5041232"/>
              <a:gd name="connsiteY3" fmla="*/ 228600 h 869288"/>
              <a:gd name="connsiteX4" fmla="*/ 5041232 w 5041232"/>
              <a:gd name="connsiteY4" fmla="*/ 649706 h 869288"/>
              <a:gd name="connsiteX5" fmla="*/ 751954 w 5041232"/>
              <a:gd name="connsiteY5" fmla="*/ 654974 h 869288"/>
              <a:gd name="connsiteX6" fmla="*/ 751954 w 5041232"/>
              <a:gd name="connsiteY6" fmla="*/ 869288 h 869288"/>
              <a:gd name="connsiteX7" fmla="*/ 0 w 5041232"/>
              <a:gd name="connsiteY7" fmla="*/ 866274 h 869288"/>
              <a:gd name="connsiteX8" fmla="*/ 12032 w 5041232"/>
              <a:gd name="connsiteY8" fmla="*/ 0 h 869288"/>
              <a:gd name="connsiteX0" fmla="*/ 12032 w 5041232"/>
              <a:gd name="connsiteY0" fmla="*/ 0 h 869288"/>
              <a:gd name="connsiteX1" fmla="*/ 721895 w 5041232"/>
              <a:gd name="connsiteY1" fmla="*/ 0 h 869288"/>
              <a:gd name="connsiteX2" fmla="*/ 721895 w 5041232"/>
              <a:gd name="connsiteY2" fmla="*/ 216569 h 869288"/>
              <a:gd name="connsiteX3" fmla="*/ 5041232 w 5041232"/>
              <a:gd name="connsiteY3" fmla="*/ 228600 h 869288"/>
              <a:gd name="connsiteX4" fmla="*/ 5041232 w 5041232"/>
              <a:gd name="connsiteY4" fmla="*/ 649706 h 869288"/>
              <a:gd name="connsiteX5" fmla="*/ 751954 w 5041232"/>
              <a:gd name="connsiteY5" fmla="*/ 654974 h 869288"/>
              <a:gd name="connsiteX6" fmla="*/ 751954 w 5041232"/>
              <a:gd name="connsiteY6" fmla="*/ 869288 h 869288"/>
              <a:gd name="connsiteX7" fmla="*/ 0 w 5041232"/>
              <a:gd name="connsiteY7" fmla="*/ 866274 h 869288"/>
              <a:gd name="connsiteX8" fmla="*/ 12032 w 5041232"/>
              <a:gd name="connsiteY8" fmla="*/ 0 h 869288"/>
              <a:gd name="connsiteX0" fmla="*/ 12032 w 5041232"/>
              <a:gd name="connsiteY0" fmla="*/ 0 h 869288"/>
              <a:gd name="connsiteX1" fmla="*/ 721895 w 5041232"/>
              <a:gd name="connsiteY1" fmla="*/ 0 h 869288"/>
              <a:gd name="connsiteX2" fmla="*/ 751954 w 5041232"/>
              <a:gd name="connsiteY2" fmla="*/ 226346 h 869288"/>
              <a:gd name="connsiteX3" fmla="*/ 5041232 w 5041232"/>
              <a:gd name="connsiteY3" fmla="*/ 228600 h 869288"/>
              <a:gd name="connsiteX4" fmla="*/ 5041232 w 5041232"/>
              <a:gd name="connsiteY4" fmla="*/ 649706 h 869288"/>
              <a:gd name="connsiteX5" fmla="*/ 751954 w 5041232"/>
              <a:gd name="connsiteY5" fmla="*/ 654974 h 869288"/>
              <a:gd name="connsiteX6" fmla="*/ 751954 w 5041232"/>
              <a:gd name="connsiteY6" fmla="*/ 869288 h 869288"/>
              <a:gd name="connsiteX7" fmla="*/ 0 w 5041232"/>
              <a:gd name="connsiteY7" fmla="*/ 866274 h 869288"/>
              <a:gd name="connsiteX8" fmla="*/ 12032 w 5041232"/>
              <a:gd name="connsiteY8" fmla="*/ 0 h 869288"/>
              <a:gd name="connsiteX0" fmla="*/ 12032 w 5041232"/>
              <a:gd name="connsiteY0" fmla="*/ 0 h 869288"/>
              <a:gd name="connsiteX1" fmla="*/ 751954 w 5041232"/>
              <a:gd name="connsiteY1" fmla="*/ 12032 h 869288"/>
              <a:gd name="connsiteX2" fmla="*/ 751954 w 5041232"/>
              <a:gd name="connsiteY2" fmla="*/ 226346 h 869288"/>
              <a:gd name="connsiteX3" fmla="*/ 5041232 w 5041232"/>
              <a:gd name="connsiteY3" fmla="*/ 228600 h 869288"/>
              <a:gd name="connsiteX4" fmla="*/ 5041232 w 5041232"/>
              <a:gd name="connsiteY4" fmla="*/ 649706 h 869288"/>
              <a:gd name="connsiteX5" fmla="*/ 751954 w 5041232"/>
              <a:gd name="connsiteY5" fmla="*/ 654974 h 869288"/>
              <a:gd name="connsiteX6" fmla="*/ 751954 w 5041232"/>
              <a:gd name="connsiteY6" fmla="*/ 869288 h 869288"/>
              <a:gd name="connsiteX7" fmla="*/ 0 w 5041232"/>
              <a:gd name="connsiteY7" fmla="*/ 866274 h 869288"/>
              <a:gd name="connsiteX8" fmla="*/ 12032 w 5041232"/>
              <a:gd name="connsiteY8" fmla="*/ 0 h 869288"/>
              <a:gd name="connsiteX0" fmla="*/ 12032 w 5752614"/>
              <a:gd name="connsiteY0" fmla="*/ 0 h 869288"/>
              <a:gd name="connsiteX1" fmla="*/ 751954 w 5752614"/>
              <a:gd name="connsiteY1" fmla="*/ 12032 h 869288"/>
              <a:gd name="connsiteX2" fmla="*/ 751954 w 5752614"/>
              <a:gd name="connsiteY2" fmla="*/ 226346 h 869288"/>
              <a:gd name="connsiteX3" fmla="*/ 5752614 w 5752614"/>
              <a:gd name="connsiteY3" fmla="*/ 226346 h 869288"/>
              <a:gd name="connsiteX4" fmla="*/ 5041232 w 5752614"/>
              <a:gd name="connsiteY4" fmla="*/ 649706 h 869288"/>
              <a:gd name="connsiteX5" fmla="*/ 751954 w 5752614"/>
              <a:gd name="connsiteY5" fmla="*/ 654974 h 869288"/>
              <a:gd name="connsiteX6" fmla="*/ 751954 w 5752614"/>
              <a:gd name="connsiteY6" fmla="*/ 869288 h 869288"/>
              <a:gd name="connsiteX7" fmla="*/ 0 w 5752614"/>
              <a:gd name="connsiteY7" fmla="*/ 866274 h 869288"/>
              <a:gd name="connsiteX8" fmla="*/ 12032 w 5752614"/>
              <a:gd name="connsiteY8" fmla="*/ 0 h 869288"/>
              <a:gd name="connsiteX0" fmla="*/ 12032 w 5752614"/>
              <a:gd name="connsiteY0" fmla="*/ 0 h 869288"/>
              <a:gd name="connsiteX1" fmla="*/ 751954 w 5752614"/>
              <a:gd name="connsiteY1" fmla="*/ 12032 h 869288"/>
              <a:gd name="connsiteX2" fmla="*/ 751954 w 5752614"/>
              <a:gd name="connsiteY2" fmla="*/ 226346 h 869288"/>
              <a:gd name="connsiteX3" fmla="*/ 5752614 w 5752614"/>
              <a:gd name="connsiteY3" fmla="*/ 226346 h 869288"/>
              <a:gd name="connsiteX4" fmla="*/ 5752614 w 5752614"/>
              <a:gd name="connsiteY4" fmla="*/ 654974 h 869288"/>
              <a:gd name="connsiteX5" fmla="*/ 751954 w 5752614"/>
              <a:gd name="connsiteY5" fmla="*/ 654974 h 869288"/>
              <a:gd name="connsiteX6" fmla="*/ 751954 w 5752614"/>
              <a:gd name="connsiteY6" fmla="*/ 869288 h 869288"/>
              <a:gd name="connsiteX7" fmla="*/ 0 w 5752614"/>
              <a:gd name="connsiteY7" fmla="*/ 866274 h 869288"/>
              <a:gd name="connsiteX8" fmla="*/ 12032 w 5752614"/>
              <a:gd name="connsiteY8" fmla="*/ 0 h 869288"/>
              <a:gd name="connsiteX0" fmla="*/ 12032 w 5752614"/>
              <a:gd name="connsiteY0" fmla="*/ 0 h 869288"/>
              <a:gd name="connsiteX1" fmla="*/ 751954 w 5752614"/>
              <a:gd name="connsiteY1" fmla="*/ 12032 h 869288"/>
              <a:gd name="connsiteX2" fmla="*/ 751954 w 5752614"/>
              <a:gd name="connsiteY2" fmla="*/ 226346 h 869288"/>
              <a:gd name="connsiteX3" fmla="*/ 5752614 w 5752614"/>
              <a:gd name="connsiteY3" fmla="*/ 226346 h 869288"/>
              <a:gd name="connsiteX4" fmla="*/ 5752614 w 5752614"/>
              <a:gd name="connsiteY4" fmla="*/ 654974 h 869288"/>
              <a:gd name="connsiteX5" fmla="*/ 3847599 w 5752614"/>
              <a:gd name="connsiteY5" fmla="*/ 659732 h 869288"/>
              <a:gd name="connsiteX6" fmla="*/ 751954 w 5752614"/>
              <a:gd name="connsiteY6" fmla="*/ 654974 h 869288"/>
              <a:gd name="connsiteX7" fmla="*/ 751954 w 5752614"/>
              <a:gd name="connsiteY7" fmla="*/ 869288 h 869288"/>
              <a:gd name="connsiteX8" fmla="*/ 0 w 5752614"/>
              <a:gd name="connsiteY8" fmla="*/ 866274 h 869288"/>
              <a:gd name="connsiteX9" fmla="*/ 12032 w 5752614"/>
              <a:gd name="connsiteY9" fmla="*/ 0 h 869288"/>
              <a:gd name="connsiteX0" fmla="*/ 12032 w 5752614"/>
              <a:gd name="connsiteY0" fmla="*/ 0 h 869288"/>
              <a:gd name="connsiteX1" fmla="*/ 751954 w 5752614"/>
              <a:gd name="connsiteY1" fmla="*/ 12032 h 869288"/>
              <a:gd name="connsiteX2" fmla="*/ 751954 w 5752614"/>
              <a:gd name="connsiteY2" fmla="*/ 226346 h 869288"/>
              <a:gd name="connsiteX3" fmla="*/ 5752614 w 5752614"/>
              <a:gd name="connsiteY3" fmla="*/ 226346 h 869288"/>
              <a:gd name="connsiteX4" fmla="*/ 5752614 w 5752614"/>
              <a:gd name="connsiteY4" fmla="*/ 654974 h 869288"/>
              <a:gd name="connsiteX5" fmla="*/ 3999999 w 5752614"/>
              <a:gd name="connsiteY5" fmla="*/ 664495 h 869288"/>
              <a:gd name="connsiteX6" fmla="*/ 3847599 w 5752614"/>
              <a:gd name="connsiteY6" fmla="*/ 659732 h 869288"/>
              <a:gd name="connsiteX7" fmla="*/ 751954 w 5752614"/>
              <a:gd name="connsiteY7" fmla="*/ 654974 h 869288"/>
              <a:gd name="connsiteX8" fmla="*/ 751954 w 5752614"/>
              <a:gd name="connsiteY8" fmla="*/ 869288 h 869288"/>
              <a:gd name="connsiteX9" fmla="*/ 0 w 5752614"/>
              <a:gd name="connsiteY9" fmla="*/ 866274 h 869288"/>
              <a:gd name="connsiteX10" fmla="*/ 12032 w 5752614"/>
              <a:gd name="connsiteY10" fmla="*/ 0 h 869288"/>
              <a:gd name="connsiteX0" fmla="*/ 12032 w 5752614"/>
              <a:gd name="connsiteY0" fmla="*/ 0 h 869288"/>
              <a:gd name="connsiteX1" fmla="*/ 751954 w 5752614"/>
              <a:gd name="connsiteY1" fmla="*/ 12032 h 869288"/>
              <a:gd name="connsiteX2" fmla="*/ 751954 w 5752614"/>
              <a:gd name="connsiteY2" fmla="*/ 226346 h 869288"/>
              <a:gd name="connsiteX3" fmla="*/ 5752614 w 5752614"/>
              <a:gd name="connsiteY3" fmla="*/ 226346 h 869288"/>
              <a:gd name="connsiteX4" fmla="*/ 5752614 w 5752614"/>
              <a:gd name="connsiteY4" fmla="*/ 654974 h 869288"/>
              <a:gd name="connsiteX5" fmla="*/ 3823788 w 5752614"/>
              <a:gd name="connsiteY5" fmla="*/ 869288 h 869288"/>
              <a:gd name="connsiteX6" fmla="*/ 3847599 w 5752614"/>
              <a:gd name="connsiteY6" fmla="*/ 659732 h 869288"/>
              <a:gd name="connsiteX7" fmla="*/ 751954 w 5752614"/>
              <a:gd name="connsiteY7" fmla="*/ 654974 h 869288"/>
              <a:gd name="connsiteX8" fmla="*/ 751954 w 5752614"/>
              <a:gd name="connsiteY8" fmla="*/ 869288 h 869288"/>
              <a:gd name="connsiteX9" fmla="*/ 0 w 5752614"/>
              <a:gd name="connsiteY9" fmla="*/ 866274 h 869288"/>
              <a:gd name="connsiteX10" fmla="*/ 12032 w 5752614"/>
              <a:gd name="connsiteY10" fmla="*/ 0 h 869288"/>
              <a:gd name="connsiteX0" fmla="*/ 12032 w 5752614"/>
              <a:gd name="connsiteY0" fmla="*/ 0 h 869288"/>
              <a:gd name="connsiteX1" fmla="*/ 751954 w 5752614"/>
              <a:gd name="connsiteY1" fmla="*/ 12032 h 869288"/>
              <a:gd name="connsiteX2" fmla="*/ 751954 w 5752614"/>
              <a:gd name="connsiteY2" fmla="*/ 226346 h 869288"/>
              <a:gd name="connsiteX3" fmla="*/ 5752614 w 5752614"/>
              <a:gd name="connsiteY3" fmla="*/ 226346 h 869288"/>
              <a:gd name="connsiteX4" fmla="*/ 5752614 w 5752614"/>
              <a:gd name="connsiteY4" fmla="*/ 654974 h 869288"/>
              <a:gd name="connsiteX5" fmla="*/ 3823788 w 5752614"/>
              <a:gd name="connsiteY5" fmla="*/ 869288 h 869288"/>
              <a:gd name="connsiteX6" fmla="*/ 3823788 w 5752614"/>
              <a:gd name="connsiteY6" fmla="*/ 654974 h 869288"/>
              <a:gd name="connsiteX7" fmla="*/ 751954 w 5752614"/>
              <a:gd name="connsiteY7" fmla="*/ 654974 h 869288"/>
              <a:gd name="connsiteX8" fmla="*/ 751954 w 5752614"/>
              <a:gd name="connsiteY8" fmla="*/ 869288 h 869288"/>
              <a:gd name="connsiteX9" fmla="*/ 0 w 5752614"/>
              <a:gd name="connsiteY9" fmla="*/ 866274 h 869288"/>
              <a:gd name="connsiteX10" fmla="*/ 12032 w 5752614"/>
              <a:gd name="connsiteY10" fmla="*/ 0 h 869288"/>
              <a:gd name="connsiteX0" fmla="*/ 12032 w 5752614"/>
              <a:gd name="connsiteY0" fmla="*/ 0 h 869288"/>
              <a:gd name="connsiteX1" fmla="*/ 751954 w 5752614"/>
              <a:gd name="connsiteY1" fmla="*/ 12032 h 869288"/>
              <a:gd name="connsiteX2" fmla="*/ 751954 w 5752614"/>
              <a:gd name="connsiteY2" fmla="*/ 226346 h 869288"/>
              <a:gd name="connsiteX3" fmla="*/ 5752614 w 5752614"/>
              <a:gd name="connsiteY3" fmla="*/ 226346 h 869288"/>
              <a:gd name="connsiteX4" fmla="*/ 5752614 w 5752614"/>
              <a:gd name="connsiteY4" fmla="*/ 654974 h 869288"/>
              <a:gd name="connsiteX5" fmla="*/ 5119187 w 5752614"/>
              <a:gd name="connsiteY5" fmla="*/ 726407 h 869288"/>
              <a:gd name="connsiteX6" fmla="*/ 3823788 w 5752614"/>
              <a:gd name="connsiteY6" fmla="*/ 869288 h 869288"/>
              <a:gd name="connsiteX7" fmla="*/ 3823788 w 5752614"/>
              <a:gd name="connsiteY7" fmla="*/ 654974 h 869288"/>
              <a:gd name="connsiteX8" fmla="*/ 751954 w 5752614"/>
              <a:gd name="connsiteY8" fmla="*/ 654974 h 869288"/>
              <a:gd name="connsiteX9" fmla="*/ 751954 w 5752614"/>
              <a:gd name="connsiteY9" fmla="*/ 869288 h 869288"/>
              <a:gd name="connsiteX10" fmla="*/ 0 w 5752614"/>
              <a:gd name="connsiteY10" fmla="*/ 866274 h 869288"/>
              <a:gd name="connsiteX11" fmla="*/ 12032 w 5752614"/>
              <a:gd name="connsiteY11" fmla="*/ 0 h 869288"/>
              <a:gd name="connsiteX0" fmla="*/ 12032 w 5752614"/>
              <a:gd name="connsiteY0" fmla="*/ 0 h 869288"/>
              <a:gd name="connsiteX1" fmla="*/ 751954 w 5752614"/>
              <a:gd name="connsiteY1" fmla="*/ 12032 h 869288"/>
              <a:gd name="connsiteX2" fmla="*/ 751954 w 5752614"/>
              <a:gd name="connsiteY2" fmla="*/ 226346 h 869288"/>
              <a:gd name="connsiteX3" fmla="*/ 5752614 w 5752614"/>
              <a:gd name="connsiteY3" fmla="*/ 226346 h 869288"/>
              <a:gd name="connsiteX4" fmla="*/ 5752614 w 5752614"/>
              <a:gd name="connsiteY4" fmla="*/ 654974 h 869288"/>
              <a:gd name="connsiteX5" fmla="*/ 5109672 w 5752614"/>
              <a:gd name="connsiteY5" fmla="*/ 654974 h 869288"/>
              <a:gd name="connsiteX6" fmla="*/ 3823788 w 5752614"/>
              <a:gd name="connsiteY6" fmla="*/ 869288 h 869288"/>
              <a:gd name="connsiteX7" fmla="*/ 3823788 w 5752614"/>
              <a:gd name="connsiteY7" fmla="*/ 654974 h 869288"/>
              <a:gd name="connsiteX8" fmla="*/ 751954 w 5752614"/>
              <a:gd name="connsiteY8" fmla="*/ 654974 h 869288"/>
              <a:gd name="connsiteX9" fmla="*/ 751954 w 5752614"/>
              <a:gd name="connsiteY9" fmla="*/ 869288 h 869288"/>
              <a:gd name="connsiteX10" fmla="*/ 0 w 5752614"/>
              <a:gd name="connsiteY10" fmla="*/ 866274 h 869288"/>
              <a:gd name="connsiteX11" fmla="*/ 12032 w 5752614"/>
              <a:gd name="connsiteY11" fmla="*/ 0 h 869288"/>
              <a:gd name="connsiteX0" fmla="*/ 12032 w 5752614"/>
              <a:gd name="connsiteY0" fmla="*/ 0 h 869288"/>
              <a:gd name="connsiteX1" fmla="*/ 751954 w 5752614"/>
              <a:gd name="connsiteY1" fmla="*/ 12032 h 869288"/>
              <a:gd name="connsiteX2" fmla="*/ 751954 w 5752614"/>
              <a:gd name="connsiteY2" fmla="*/ 226346 h 869288"/>
              <a:gd name="connsiteX3" fmla="*/ 5752614 w 5752614"/>
              <a:gd name="connsiteY3" fmla="*/ 226346 h 869288"/>
              <a:gd name="connsiteX4" fmla="*/ 5752614 w 5752614"/>
              <a:gd name="connsiteY4" fmla="*/ 654974 h 869288"/>
              <a:gd name="connsiteX5" fmla="*/ 5109672 w 5752614"/>
              <a:gd name="connsiteY5" fmla="*/ 654974 h 869288"/>
              <a:gd name="connsiteX6" fmla="*/ 3823788 w 5752614"/>
              <a:gd name="connsiteY6" fmla="*/ 869288 h 869288"/>
              <a:gd name="connsiteX7" fmla="*/ 4681037 w 5752614"/>
              <a:gd name="connsiteY7" fmla="*/ 726407 h 869288"/>
              <a:gd name="connsiteX8" fmla="*/ 3823788 w 5752614"/>
              <a:gd name="connsiteY8" fmla="*/ 654974 h 869288"/>
              <a:gd name="connsiteX9" fmla="*/ 751954 w 5752614"/>
              <a:gd name="connsiteY9" fmla="*/ 654974 h 869288"/>
              <a:gd name="connsiteX10" fmla="*/ 751954 w 5752614"/>
              <a:gd name="connsiteY10" fmla="*/ 869288 h 869288"/>
              <a:gd name="connsiteX11" fmla="*/ 0 w 5752614"/>
              <a:gd name="connsiteY11" fmla="*/ 866274 h 869288"/>
              <a:gd name="connsiteX12" fmla="*/ 12032 w 5752614"/>
              <a:gd name="connsiteY12" fmla="*/ 0 h 869288"/>
              <a:gd name="connsiteX0" fmla="*/ 12032 w 5752614"/>
              <a:gd name="connsiteY0" fmla="*/ 0 h 869288"/>
              <a:gd name="connsiteX1" fmla="*/ 751954 w 5752614"/>
              <a:gd name="connsiteY1" fmla="*/ 12032 h 869288"/>
              <a:gd name="connsiteX2" fmla="*/ 751954 w 5752614"/>
              <a:gd name="connsiteY2" fmla="*/ 226346 h 869288"/>
              <a:gd name="connsiteX3" fmla="*/ 5752614 w 5752614"/>
              <a:gd name="connsiteY3" fmla="*/ 226346 h 869288"/>
              <a:gd name="connsiteX4" fmla="*/ 5752614 w 5752614"/>
              <a:gd name="connsiteY4" fmla="*/ 654974 h 869288"/>
              <a:gd name="connsiteX5" fmla="*/ 5109672 w 5752614"/>
              <a:gd name="connsiteY5" fmla="*/ 654974 h 869288"/>
              <a:gd name="connsiteX6" fmla="*/ 3823788 w 5752614"/>
              <a:gd name="connsiteY6" fmla="*/ 869288 h 869288"/>
              <a:gd name="connsiteX7" fmla="*/ 3895226 w 5752614"/>
              <a:gd name="connsiteY7" fmla="*/ 797850 h 869288"/>
              <a:gd name="connsiteX8" fmla="*/ 3823788 w 5752614"/>
              <a:gd name="connsiteY8" fmla="*/ 654974 h 869288"/>
              <a:gd name="connsiteX9" fmla="*/ 751954 w 5752614"/>
              <a:gd name="connsiteY9" fmla="*/ 654974 h 869288"/>
              <a:gd name="connsiteX10" fmla="*/ 751954 w 5752614"/>
              <a:gd name="connsiteY10" fmla="*/ 869288 h 869288"/>
              <a:gd name="connsiteX11" fmla="*/ 0 w 5752614"/>
              <a:gd name="connsiteY11" fmla="*/ 866274 h 869288"/>
              <a:gd name="connsiteX12" fmla="*/ 12032 w 5752614"/>
              <a:gd name="connsiteY12" fmla="*/ 0 h 869288"/>
              <a:gd name="connsiteX0" fmla="*/ 12032 w 5752614"/>
              <a:gd name="connsiteY0" fmla="*/ 0 h 869288"/>
              <a:gd name="connsiteX1" fmla="*/ 751954 w 5752614"/>
              <a:gd name="connsiteY1" fmla="*/ 12032 h 869288"/>
              <a:gd name="connsiteX2" fmla="*/ 751954 w 5752614"/>
              <a:gd name="connsiteY2" fmla="*/ 226346 h 869288"/>
              <a:gd name="connsiteX3" fmla="*/ 5752614 w 5752614"/>
              <a:gd name="connsiteY3" fmla="*/ 226346 h 869288"/>
              <a:gd name="connsiteX4" fmla="*/ 5752614 w 5752614"/>
              <a:gd name="connsiteY4" fmla="*/ 654974 h 869288"/>
              <a:gd name="connsiteX5" fmla="*/ 5109672 w 5752614"/>
              <a:gd name="connsiteY5" fmla="*/ 654974 h 869288"/>
              <a:gd name="connsiteX6" fmla="*/ 5109672 w 5752614"/>
              <a:gd name="connsiteY6" fmla="*/ 869288 h 869288"/>
              <a:gd name="connsiteX7" fmla="*/ 3895226 w 5752614"/>
              <a:gd name="connsiteY7" fmla="*/ 797850 h 869288"/>
              <a:gd name="connsiteX8" fmla="*/ 3823788 w 5752614"/>
              <a:gd name="connsiteY8" fmla="*/ 654974 h 869288"/>
              <a:gd name="connsiteX9" fmla="*/ 751954 w 5752614"/>
              <a:gd name="connsiteY9" fmla="*/ 654974 h 869288"/>
              <a:gd name="connsiteX10" fmla="*/ 751954 w 5752614"/>
              <a:gd name="connsiteY10" fmla="*/ 869288 h 869288"/>
              <a:gd name="connsiteX11" fmla="*/ 0 w 5752614"/>
              <a:gd name="connsiteY11" fmla="*/ 866274 h 869288"/>
              <a:gd name="connsiteX12" fmla="*/ 12032 w 5752614"/>
              <a:gd name="connsiteY12" fmla="*/ 0 h 869288"/>
              <a:gd name="connsiteX0" fmla="*/ 12032 w 7181374"/>
              <a:gd name="connsiteY0" fmla="*/ 0 h 869288"/>
              <a:gd name="connsiteX1" fmla="*/ 751954 w 7181374"/>
              <a:gd name="connsiteY1" fmla="*/ 12032 h 869288"/>
              <a:gd name="connsiteX2" fmla="*/ 751954 w 7181374"/>
              <a:gd name="connsiteY2" fmla="*/ 226346 h 869288"/>
              <a:gd name="connsiteX3" fmla="*/ 7181374 w 7181374"/>
              <a:gd name="connsiteY3" fmla="*/ 226346 h 869288"/>
              <a:gd name="connsiteX4" fmla="*/ 5752614 w 7181374"/>
              <a:gd name="connsiteY4" fmla="*/ 654974 h 869288"/>
              <a:gd name="connsiteX5" fmla="*/ 5109672 w 7181374"/>
              <a:gd name="connsiteY5" fmla="*/ 654974 h 869288"/>
              <a:gd name="connsiteX6" fmla="*/ 5109672 w 7181374"/>
              <a:gd name="connsiteY6" fmla="*/ 869288 h 869288"/>
              <a:gd name="connsiteX7" fmla="*/ 3895226 w 7181374"/>
              <a:gd name="connsiteY7" fmla="*/ 797850 h 869288"/>
              <a:gd name="connsiteX8" fmla="*/ 3823788 w 7181374"/>
              <a:gd name="connsiteY8" fmla="*/ 654974 h 869288"/>
              <a:gd name="connsiteX9" fmla="*/ 751954 w 7181374"/>
              <a:gd name="connsiteY9" fmla="*/ 654974 h 869288"/>
              <a:gd name="connsiteX10" fmla="*/ 751954 w 7181374"/>
              <a:gd name="connsiteY10" fmla="*/ 869288 h 869288"/>
              <a:gd name="connsiteX11" fmla="*/ 0 w 7181374"/>
              <a:gd name="connsiteY11" fmla="*/ 866274 h 869288"/>
              <a:gd name="connsiteX12" fmla="*/ 12032 w 7181374"/>
              <a:gd name="connsiteY12" fmla="*/ 0 h 869288"/>
              <a:gd name="connsiteX0" fmla="*/ 12032 w 7181374"/>
              <a:gd name="connsiteY0" fmla="*/ 0 h 869288"/>
              <a:gd name="connsiteX1" fmla="*/ 751954 w 7181374"/>
              <a:gd name="connsiteY1" fmla="*/ 12032 h 869288"/>
              <a:gd name="connsiteX2" fmla="*/ 751954 w 7181374"/>
              <a:gd name="connsiteY2" fmla="*/ 226346 h 869288"/>
              <a:gd name="connsiteX3" fmla="*/ 7181374 w 7181374"/>
              <a:gd name="connsiteY3" fmla="*/ 226346 h 869288"/>
              <a:gd name="connsiteX4" fmla="*/ 7181374 w 7181374"/>
              <a:gd name="connsiteY4" fmla="*/ 654974 h 869288"/>
              <a:gd name="connsiteX5" fmla="*/ 5109672 w 7181374"/>
              <a:gd name="connsiteY5" fmla="*/ 654974 h 869288"/>
              <a:gd name="connsiteX6" fmla="*/ 5109672 w 7181374"/>
              <a:gd name="connsiteY6" fmla="*/ 869288 h 869288"/>
              <a:gd name="connsiteX7" fmla="*/ 3895226 w 7181374"/>
              <a:gd name="connsiteY7" fmla="*/ 797850 h 869288"/>
              <a:gd name="connsiteX8" fmla="*/ 3823788 w 7181374"/>
              <a:gd name="connsiteY8" fmla="*/ 654974 h 869288"/>
              <a:gd name="connsiteX9" fmla="*/ 751954 w 7181374"/>
              <a:gd name="connsiteY9" fmla="*/ 654974 h 869288"/>
              <a:gd name="connsiteX10" fmla="*/ 751954 w 7181374"/>
              <a:gd name="connsiteY10" fmla="*/ 869288 h 869288"/>
              <a:gd name="connsiteX11" fmla="*/ 0 w 7181374"/>
              <a:gd name="connsiteY11" fmla="*/ 866274 h 869288"/>
              <a:gd name="connsiteX12" fmla="*/ 12032 w 7181374"/>
              <a:gd name="connsiteY12" fmla="*/ 0 h 869288"/>
              <a:gd name="connsiteX0" fmla="*/ 12032 w 7181374"/>
              <a:gd name="connsiteY0" fmla="*/ 0 h 869288"/>
              <a:gd name="connsiteX1" fmla="*/ 751954 w 7181374"/>
              <a:gd name="connsiteY1" fmla="*/ 12032 h 869288"/>
              <a:gd name="connsiteX2" fmla="*/ 751954 w 7181374"/>
              <a:gd name="connsiteY2" fmla="*/ 226346 h 869288"/>
              <a:gd name="connsiteX3" fmla="*/ 7181374 w 7181374"/>
              <a:gd name="connsiteY3" fmla="*/ 226346 h 869288"/>
              <a:gd name="connsiteX4" fmla="*/ 7181374 w 7181374"/>
              <a:gd name="connsiteY4" fmla="*/ 654974 h 869288"/>
              <a:gd name="connsiteX5" fmla="*/ 6252680 w 7181374"/>
              <a:gd name="connsiteY5" fmla="*/ 654974 h 869288"/>
              <a:gd name="connsiteX6" fmla="*/ 5109672 w 7181374"/>
              <a:gd name="connsiteY6" fmla="*/ 869288 h 869288"/>
              <a:gd name="connsiteX7" fmla="*/ 3895226 w 7181374"/>
              <a:gd name="connsiteY7" fmla="*/ 797850 h 869288"/>
              <a:gd name="connsiteX8" fmla="*/ 3823788 w 7181374"/>
              <a:gd name="connsiteY8" fmla="*/ 654974 h 869288"/>
              <a:gd name="connsiteX9" fmla="*/ 751954 w 7181374"/>
              <a:gd name="connsiteY9" fmla="*/ 654974 h 869288"/>
              <a:gd name="connsiteX10" fmla="*/ 751954 w 7181374"/>
              <a:gd name="connsiteY10" fmla="*/ 869288 h 869288"/>
              <a:gd name="connsiteX11" fmla="*/ 0 w 7181374"/>
              <a:gd name="connsiteY11" fmla="*/ 866274 h 869288"/>
              <a:gd name="connsiteX12" fmla="*/ 12032 w 7181374"/>
              <a:gd name="connsiteY12" fmla="*/ 0 h 869288"/>
              <a:gd name="connsiteX0" fmla="*/ 12032 w 7181374"/>
              <a:gd name="connsiteY0" fmla="*/ 0 h 1155040"/>
              <a:gd name="connsiteX1" fmla="*/ 751954 w 7181374"/>
              <a:gd name="connsiteY1" fmla="*/ 12032 h 1155040"/>
              <a:gd name="connsiteX2" fmla="*/ 751954 w 7181374"/>
              <a:gd name="connsiteY2" fmla="*/ 226346 h 1155040"/>
              <a:gd name="connsiteX3" fmla="*/ 7181374 w 7181374"/>
              <a:gd name="connsiteY3" fmla="*/ 226346 h 1155040"/>
              <a:gd name="connsiteX4" fmla="*/ 7181374 w 7181374"/>
              <a:gd name="connsiteY4" fmla="*/ 654974 h 1155040"/>
              <a:gd name="connsiteX5" fmla="*/ 6252680 w 7181374"/>
              <a:gd name="connsiteY5" fmla="*/ 654974 h 1155040"/>
              <a:gd name="connsiteX6" fmla="*/ 6252680 w 7181374"/>
              <a:gd name="connsiteY6" fmla="*/ 1155040 h 1155040"/>
              <a:gd name="connsiteX7" fmla="*/ 3895226 w 7181374"/>
              <a:gd name="connsiteY7" fmla="*/ 797850 h 1155040"/>
              <a:gd name="connsiteX8" fmla="*/ 3823788 w 7181374"/>
              <a:gd name="connsiteY8" fmla="*/ 654974 h 1155040"/>
              <a:gd name="connsiteX9" fmla="*/ 751954 w 7181374"/>
              <a:gd name="connsiteY9" fmla="*/ 654974 h 1155040"/>
              <a:gd name="connsiteX10" fmla="*/ 751954 w 7181374"/>
              <a:gd name="connsiteY10" fmla="*/ 869288 h 1155040"/>
              <a:gd name="connsiteX11" fmla="*/ 0 w 7181374"/>
              <a:gd name="connsiteY11" fmla="*/ 866274 h 1155040"/>
              <a:gd name="connsiteX12" fmla="*/ 12032 w 7181374"/>
              <a:gd name="connsiteY12" fmla="*/ 0 h 1155040"/>
              <a:gd name="connsiteX0" fmla="*/ 12032 w 7181374"/>
              <a:gd name="connsiteY0" fmla="*/ 0 h 1155040"/>
              <a:gd name="connsiteX1" fmla="*/ 751954 w 7181374"/>
              <a:gd name="connsiteY1" fmla="*/ 83470 h 1155040"/>
              <a:gd name="connsiteX2" fmla="*/ 751954 w 7181374"/>
              <a:gd name="connsiteY2" fmla="*/ 226346 h 1155040"/>
              <a:gd name="connsiteX3" fmla="*/ 7181374 w 7181374"/>
              <a:gd name="connsiteY3" fmla="*/ 226346 h 1155040"/>
              <a:gd name="connsiteX4" fmla="*/ 7181374 w 7181374"/>
              <a:gd name="connsiteY4" fmla="*/ 654974 h 1155040"/>
              <a:gd name="connsiteX5" fmla="*/ 6252680 w 7181374"/>
              <a:gd name="connsiteY5" fmla="*/ 654974 h 1155040"/>
              <a:gd name="connsiteX6" fmla="*/ 6252680 w 7181374"/>
              <a:gd name="connsiteY6" fmla="*/ 1155040 h 1155040"/>
              <a:gd name="connsiteX7" fmla="*/ 3895226 w 7181374"/>
              <a:gd name="connsiteY7" fmla="*/ 797850 h 1155040"/>
              <a:gd name="connsiteX8" fmla="*/ 3823788 w 7181374"/>
              <a:gd name="connsiteY8" fmla="*/ 654974 h 1155040"/>
              <a:gd name="connsiteX9" fmla="*/ 751954 w 7181374"/>
              <a:gd name="connsiteY9" fmla="*/ 654974 h 1155040"/>
              <a:gd name="connsiteX10" fmla="*/ 751954 w 7181374"/>
              <a:gd name="connsiteY10" fmla="*/ 869288 h 1155040"/>
              <a:gd name="connsiteX11" fmla="*/ 0 w 7181374"/>
              <a:gd name="connsiteY11" fmla="*/ 866274 h 1155040"/>
              <a:gd name="connsiteX12" fmla="*/ 12032 w 7181374"/>
              <a:gd name="connsiteY12" fmla="*/ 0 h 1155040"/>
              <a:gd name="connsiteX0" fmla="*/ 0 w 7215238"/>
              <a:gd name="connsiteY0" fmla="*/ 0 h 1071570"/>
              <a:gd name="connsiteX1" fmla="*/ 785818 w 7215238"/>
              <a:gd name="connsiteY1" fmla="*/ 0 h 1071570"/>
              <a:gd name="connsiteX2" fmla="*/ 785818 w 7215238"/>
              <a:gd name="connsiteY2" fmla="*/ 142876 h 1071570"/>
              <a:gd name="connsiteX3" fmla="*/ 7215238 w 7215238"/>
              <a:gd name="connsiteY3" fmla="*/ 142876 h 1071570"/>
              <a:gd name="connsiteX4" fmla="*/ 7215238 w 7215238"/>
              <a:gd name="connsiteY4" fmla="*/ 571504 h 1071570"/>
              <a:gd name="connsiteX5" fmla="*/ 6286544 w 7215238"/>
              <a:gd name="connsiteY5" fmla="*/ 571504 h 1071570"/>
              <a:gd name="connsiteX6" fmla="*/ 6286544 w 7215238"/>
              <a:gd name="connsiteY6" fmla="*/ 1071570 h 1071570"/>
              <a:gd name="connsiteX7" fmla="*/ 3929090 w 7215238"/>
              <a:gd name="connsiteY7" fmla="*/ 714380 h 1071570"/>
              <a:gd name="connsiteX8" fmla="*/ 3857652 w 7215238"/>
              <a:gd name="connsiteY8" fmla="*/ 571504 h 1071570"/>
              <a:gd name="connsiteX9" fmla="*/ 785818 w 7215238"/>
              <a:gd name="connsiteY9" fmla="*/ 571504 h 1071570"/>
              <a:gd name="connsiteX10" fmla="*/ 785818 w 7215238"/>
              <a:gd name="connsiteY10" fmla="*/ 785818 h 1071570"/>
              <a:gd name="connsiteX11" fmla="*/ 33864 w 7215238"/>
              <a:gd name="connsiteY11" fmla="*/ 782804 h 1071570"/>
              <a:gd name="connsiteX12" fmla="*/ 0 w 7215238"/>
              <a:gd name="connsiteY12" fmla="*/ 0 h 1071570"/>
              <a:gd name="connsiteX0" fmla="*/ 0 w 7215238"/>
              <a:gd name="connsiteY0" fmla="*/ 0 h 1071570"/>
              <a:gd name="connsiteX1" fmla="*/ 785818 w 7215238"/>
              <a:gd name="connsiteY1" fmla="*/ 0 h 1071570"/>
              <a:gd name="connsiteX2" fmla="*/ 785818 w 7215238"/>
              <a:gd name="connsiteY2" fmla="*/ 142876 h 1071570"/>
              <a:gd name="connsiteX3" fmla="*/ 7215238 w 7215238"/>
              <a:gd name="connsiteY3" fmla="*/ 142876 h 1071570"/>
              <a:gd name="connsiteX4" fmla="*/ 7215238 w 7215238"/>
              <a:gd name="connsiteY4" fmla="*/ 571504 h 1071570"/>
              <a:gd name="connsiteX5" fmla="*/ 6286544 w 7215238"/>
              <a:gd name="connsiteY5" fmla="*/ 571504 h 1071570"/>
              <a:gd name="connsiteX6" fmla="*/ 6286544 w 7215238"/>
              <a:gd name="connsiteY6" fmla="*/ 1071570 h 1071570"/>
              <a:gd name="connsiteX7" fmla="*/ 3929090 w 7215238"/>
              <a:gd name="connsiteY7" fmla="*/ 714380 h 1071570"/>
              <a:gd name="connsiteX8" fmla="*/ 3857652 w 7215238"/>
              <a:gd name="connsiteY8" fmla="*/ 571504 h 1071570"/>
              <a:gd name="connsiteX9" fmla="*/ 785818 w 7215238"/>
              <a:gd name="connsiteY9" fmla="*/ 571504 h 1071570"/>
              <a:gd name="connsiteX10" fmla="*/ 785818 w 7215238"/>
              <a:gd name="connsiteY10" fmla="*/ 785818 h 1071570"/>
              <a:gd name="connsiteX11" fmla="*/ 71438 w 7215238"/>
              <a:gd name="connsiteY11" fmla="*/ 714380 h 1071570"/>
              <a:gd name="connsiteX12" fmla="*/ 0 w 7215238"/>
              <a:gd name="connsiteY12" fmla="*/ 0 h 1071570"/>
              <a:gd name="connsiteX0" fmla="*/ 0 w 7215238"/>
              <a:gd name="connsiteY0" fmla="*/ 0 h 1071570"/>
              <a:gd name="connsiteX1" fmla="*/ 785818 w 7215238"/>
              <a:gd name="connsiteY1" fmla="*/ 0 h 1071570"/>
              <a:gd name="connsiteX2" fmla="*/ 785818 w 7215238"/>
              <a:gd name="connsiteY2" fmla="*/ 142876 h 1071570"/>
              <a:gd name="connsiteX3" fmla="*/ 7215238 w 7215238"/>
              <a:gd name="connsiteY3" fmla="*/ 142876 h 1071570"/>
              <a:gd name="connsiteX4" fmla="*/ 7215238 w 7215238"/>
              <a:gd name="connsiteY4" fmla="*/ 571504 h 1071570"/>
              <a:gd name="connsiteX5" fmla="*/ 6286544 w 7215238"/>
              <a:gd name="connsiteY5" fmla="*/ 571504 h 1071570"/>
              <a:gd name="connsiteX6" fmla="*/ 6286544 w 7215238"/>
              <a:gd name="connsiteY6" fmla="*/ 1071570 h 1071570"/>
              <a:gd name="connsiteX7" fmla="*/ 3929090 w 7215238"/>
              <a:gd name="connsiteY7" fmla="*/ 714380 h 1071570"/>
              <a:gd name="connsiteX8" fmla="*/ 3857652 w 7215238"/>
              <a:gd name="connsiteY8" fmla="*/ 571504 h 1071570"/>
              <a:gd name="connsiteX9" fmla="*/ 785818 w 7215238"/>
              <a:gd name="connsiteY9" fmla="*/ 571504 h 1071570"/>
              <a:gd name="connsiteX10" fmla="*/ 785818 w 7215238"/>
              <a:gd name="connsiteY10" fmla="*/ 785818 h 1071570"/>
              <a:gd name="connsiteX11" fmla="*/ 71438 w 7215238"/>
              <a:gd name="connsiteY11" fmla="*/ 714380 h 1071570"/>
              <a:gd name="connsiteX12" fmla="*/ 0 w 7215238"/>
              <a:gd name="connsiteY12" fmla="*/ 0 h 1071570"/>
              <a:gd name="connsiteX0" fmla="*/ 0 w 7215238"/>
              <a:gd name="connsiteY0" fmla="*/ 0 h 1071570"/>
              <a:gd name="connsiteX1" fmla="*/ 785818 w 7215238"/>
              <a:gd name="connsiteY1" fmla="*/ 0 h 1071570"/>
              <a:gd name="connsiteX2" fmla="*/ 785818 w 7215238"/>
              <a:gd name="connsiteY2" fmla="*/ 142876 h 1071570"/>
              <a:gd name="connsiteX3" fmla="*/ 7215238 w 7215238"/>
              <a:gd name="connsiteY3" fmla="*/ 142876 h 1071570"/>
              <a:gd name="connsiteX4" fmla="*/ 7215238 w 7215238"/>
              <a:gd name="connsiteY4" fmla="*/ 571504 h 1071570"/>
              <a:gd name="connsiteX5" fmla="*/ 6286544 w 7215238"/>
              <a:gd name="connsiteY5" fmla="*/ 571504 h 1071570"/>
              <a:gd name="connsiteX6" fmla="*/ 6286544 w 7215238"/>
              <a:gd name="connsiteY6" fmla="*/ 1071570 h 1071570"/>
              <a:gd name="connsiteX7" fmla="*/ 3929090 w 7215238"/>
              <a:gd name="connsiteY7" fmla="*/ 714380 h 1071570"/>
              <a:gd name="connsiteX8" fmla="*/ 3857652 w 7215238"/>
              <a:gd name="connsiteY8" fmla="*/ 571504 h 1071570"/>
              <a:gd name="connsiteX9" fmla="*/ 785818 w 7215238"/>
              <a:gd name="connsiteY9" fmla="*/ 571504 h 1071570"/>
              <a:gd name="connsiteX10" fmla="*/ 785818 w 7215238"/>
              <a:gd name="connsiteY10" fmla="*/ 714380 h 1071570"/>
              <a:gd name="connsiteX11" fmla="*/ 71438 w 7215238"/>
              <a:gd name="connsiteY11" fmla="*/ 714380 h 1071570"/>
              <a:gd name="connsiteX12" fmla="*/ 0 w 7215238"/>
              <a:gd name="connsiteY12" fmla="*/ 0 h 1071570"/>
              <a:gd name="connsiteX0" fmla="*/ 0 w 7215238"/>
              <a:gd name="connsiteY0" fmla="*/ 0 h 1071570"/>
              <a:gd name="connsiteX1" fmla="*/ 785818 w 7215238"/>
              <a:gd name="connsiteY1" fmla="*/ 0 h 1071570"/>
              <a:gd name="connsiteX2" fmla="*/ 785818 w 7215238"/>
              <a:gd name="connsiteY2" fmla="*/ 142876 h 1071570"/>
              <a:gd name="connsiteX3" fmla="*/ 7215238 w 7215238"/>
              <a:gd name="connsiteY3" fmla="*/ 142876 h 1071570"/>
              <a:gd name="connsiteX4" fmla="*/ 7215238 w 7215238"/>
              <a:gd name="connsiteY4" fmla="*/ 571504 h 1071570"/>
              <a:gd name="connsiteX5" fmla="*/ 6286544 w 7215238"/>
              <a:gd name="connsiteY5" fmla="*/ 571504 h 1071570"/>
              <a:gd name="connsiteX6" fmla="*/ 6286544 w 7215238"/>
              <a:gd name="connsiteY6" fmla="*/ 1071570 h 1071570"/>
              <a:gd name="connsiteX7" fmla="*/ 3929090 w 7215238"/>
              <a:gd name="connsiteY7" fmla="*/ 714380 h 1071570"/>
              <a:gd name="connsiteX8" fmla="*/ 3857652 w 7215238"/>
              <a:gd name="connsiteY8" fmla="*/ 571504 h 1071570"/>
              <a:gd name="connsiteX9" fmla="*/ 785818 w 7215238"/>
              <a:gd name="connsiteY9" fmla="*/ 571504 h 1071570"/>
              <a:gd name="connsiteX10" fmla="*/ 785818 w 7215238"/>
              <a:gd name="connsiteY10" fmla="*/ 714380 h 1071570"/>
              <a:gd name="connsiteX11" fmla="*/ 0 w 7215238"/>
              <a:gd name="connsiteY11" fmla="*/ 714380 h 1071570"/>
              <a:gd name="connsiteX12" fmla="*/ 0 w 7215238"/>
              <a:gd name="connsiteY12" fmla="*/ 0 h 1071570"/>
              <a:gd name="connsiteX0" fmla="*/ 0 w 7215238"/>
              <a:gd name="connsiteY0" fmla="*/ 0 h 1071570"/>
              <a:gd name="connsiteX1" fmla="*/ 785818 w 7215238"/>
              <a:gd name="connsiteY1" fmla="*/ 0 h 1071570"/>
              <a:gd name="connsiteX2" fmla="*/ 785818 w 7215238"/>
              <a:gd name="connsiteY2" fmla="*/ 142876 h 1071570"/>
              <a:gd name="connsiteX3" fmla="*/ 7215238 w 7215238"/>
              <a:gd name="connsiteY3" fmla="*/ 142876 h 1071570"/>
              <a:gd name="connsiteX4" fmla="*/ 7215238 w 7215238"/>
              <a:gd name="connsiteY4" fmla="*/ 571504 h 1071570"/>
              <a:gd name="connsiteX5" fmla="*/ 6072230 w 7215238"/>
              <a:gd name="connsiteY5" fmla="*/ 571504 h 1071570"/>
              <a:gd name="connsiteX6" fmla="*/ 6286544 w 7215238"/>
              <a:gd name="connsiteY6" fmla="*/ 1071570 h 1071570"/>
              <a:gd name="connsiteX7" fmla="*/ 3929090 w 7215238"/>
              <a:gd name="connsiteY7" fmla="*/ 714380 h 1071570"/>
              <a:gd name="connsiteX8" fmla="*/ 3857652 w 7215238"/>
              <a:gd name="connsiteY8" fmla="*/ 571504 h 1071570"/>
              <a:gd name="connsiteX9" fmla="*/ 785818 w 7215238"/>
              <a:gd name="connsiteY9" fmla="*/ 571504 h 1071570"/>
              <a:gd name="connsiteX10" fmla="*/ 785818 w 7215238"/>
              <a:gd name="connsiteY10" fmla="*/ 714380 h 1071570"/>
              <a:gd name="connsiteX11" fmla="*/ 0 w 7215238"/>
              <a:gd name="connsiteY11" fmla="*/ 714380 h 1071570"/>
              <a:gd name="connsiteX12" fmla="*/ 0 w 7215238"/>
              <a:gd name="connsiteY12" fmla="*/ 0 h 1071570"/>
              <a:gd name="connsiteX0" fmla="*/ 0 w 7215238"/>
              <a:gd name="connsiteY0" fmla="*/ 0 h 1071570"/>
              <a:gd name="connsiteX1" fmla="*/ 785818 w 7215238"/>
              <a:gd name="connsiteY1" fmla="*/ 0 h 1071570"/>
              <a:gd name="connsiteX2" fmla="*/ 785818 w 7215238"/>
              <a:gd name="connsiteY2" fmla="*/ 142876 h 1071570"/>
              <a:gd name="connsiteX3" fmla="*/ 7215238 w 7215238"/>
              <a:gd name="connsiteY3" fmla="*/ 142876 h 1071570"/>
              <a:gd name="connsiteX4" fmla="*/ 7215238 w 7215238"/>
              <a:gd name="connsiteY4" fmla="*/ 571504 h 1071570"/>
              <a:gd name="connsiteX5" fmla="*/ 6072230 w 7215238"/>
              <a:gd name="connsiteY5" fmla="*/ 571504 h 1071570"/>
              <a:gd name="connsiteX6" fmla="*/ 6072230 w 7215238"/>
              <a:gd name="connsiteY6" fmla="*/ 1071570 h 1071570"/>
              <a:gd name="connsiteX7" fmla="*/ 3929090 w 7215238"/>
              <a:gd name="connsiteY7" fmla="*/ 714380 h 1071570"/>
              <a:gd name="connsiteX8" fmla="*/ 3857652 w 7215238"/>
              <a:gd name="connsiteY8" fmla="*/ 571504 h 1071570"/>
              <a:gd name="connsiteX9" fmla="*/ 785818 w 7215238"/>
              <a:gd name="connsiteY9" fmla="*/ 571504 h 1071570"/>
              <a:gd name="connsiteX10" fmla="*/ 785818 w 7215238"/>
              <a:gd name="connsiteY10" fmla="*/ 714380 h 1071570"/>
              <a:gd name="connsiteX11" fmla="*/ 0 w 7215238"/>
              <a:gd name="connsiteY11" fmla="*/ 714380 h 1071570"/>
              <a:gd name="connsiteX12" fmla="*/ 0 w 7215238"/>
              <a:gd name="connsiteY12" fmla="*/ 0 h 1071570"/>
              <a:gd name="connsiteX0" fmla="*/ 0 w 7215238"/>
              <a:gd name="connsiteY0" fmla="*/ 0 h 1071570"/>
              <a:gd name="connsiteX1" fmla="*/ 785818 w 7215238"/>
              <a:gd name="connsiteY1" fmla="*/ 0 h 1071570"/>
              <a:gd name="connsiteX2" fmla="*/ 231749 w 7215238"/>
              <a:gd name="connsiteY2" fmla="*/ 133359 h 1071570"/>
              <a:gd name="connsiteX3" fmla="*/ 7215238 w 7215238"/>
              <a:gd name="connsiteY3" fmla="*/ 142876 h 1071570"/>
              <a:gd name="connsiteX4" fmla="*/ 7215238 w 7215238"/>
              <a:gd name="connsiteY4" fmla="*/ 571504 h 1071570"/>
              <a:gd name="connsiteX5" fmla="*/ 6072230 w 7215238"/>
              <a:gd name="connsiteY5" fmla="*/ 571504 h 1071570"/>
              <a:gd name="connsiteX6" fmla="*/ 6072230 w 7215238"/>
              <a:gd name="connsiteY6" fmla="*/ 1071570 h 1071570"/>
              <a:gd name="connsiteX7" fmla="*/ 3929090 w 7215238"/>
              <a:gd name="connsiteY7" fmla="*/ 714380 h 1071570"/>
              <a:gd name="connsiteX8" fmla="*/ 3857652 w 7215238"/>
              <a:gd name="connsiteY8" fmla="*/ 571504 h 1071570"/>
              <a:gd name="connsiteX9" fmla="*/ 785818 w 7215238"/>
              <a:gd name="connsiteY9" fmla="*/ 571504 h 1071570"/>
              <a:gd name="connsiteX10" fmla="*/ 785818 w 7215238"/>
              <a:gd name="connsiteY10" fmla="*/ 714380 h 1071570"/>
              <a:gd name="connsiteX11" fmla="*/ 0 w 7215238"/>
              <a:gd name="connsiteY11" fmla="*/ 714380 h 1071570"/>
              <a:gd name="connsiteX12" fmla="*/ 0 w 7215238"/>
              <a:gd name="connsiteY12" fmla="*/ 0 h 1071570"/>
              <a:gd name="connsiteX0" fmla="*/ 0 w 7215238"/>
              <a:gd name="connsiteY0" fmla="*/ 0 h 1071570"/>
              <a:gd name="connsiteX1" fmla="*/ 231749 w 7215238"/>
              <a:gd name="connsiteY1" fmla="*/ 23820 h 1071570"/>
              <a:gd name="connsiteX2" fmla="*/ 231749 w 7215238"/>
              <a:gd name="connsiteY2" fmla="*/ 133359 h 1071570"/>
              <a:gd name="connsiteX3" fmla="*/ 7215238 w 7215238"/>
              <a:gd name="connsiteY3" fmla="*/ 142876 h 1071570"/>
              <a:gd name="connsiteX4" fmla="*/ 7215238 w 7215238"/>
              <a:gd name="connsiteY4" fmla="*/ 571504 h 1071570"/>
              <a:gd name="connsiteX5" fmla="*/ 6072230 w 7215238"/>
              <a:gd name="connsiteY5" fmla="*/ 571504 h 1071570"/>
              <a:gd name="connsiteX6" fmla="*/ 6072230 w 7215238"/>
              <a:gd name="connsiteY6" fmla="*/ 1071570 h 1071570"/>
              <a:gd name="connsiteX7" fmla="*/ 3929090 w 7215238"/>
              <a:gd name="connsiteY7" fmla="*/ 714380 h 1071570"/>
              <a:gd name="connsiteX8" fmla="*/ 3857652 w 7215238"/>
              <a:gd name="connsiteY8" fmla="*/ 571504 h 1071570"/>
              <a:gd name="connsiteX9" fmla="*/ 785818 w 7215238"/>
              <a:gd name="connsiteY9" fmla="*/ 571504 h 1071570"/>
              <a:gd name="connsiteX10" fmla="*/ 785818 w 7215238"/>
              <a:gd name="connsiteY10" fmla="*/ 714380 h 1071570"/>
              <a:gd name="connsiteX11" fmla="*/ 0 w 7215238"/>
              <a:gd name="connsiteY11" fmla="*/ 714380 h 1071570"/>
              <a:gd name="connsiteX12" fmla="*/ 0 w 7215238"/>
              <a:gd name="connsiteY12" fmla="*/ 0 h 1071570"/>
              <a:gd name="connsiteX0" fmla="*/ 12671 w 7215238"/>
              <a:gd name="connsiteY0" fmla="*/ 0 h 1047750"/>
              <a:gd name="connsiteX1" fmla="*/ 231749 w 7215238"/>
              <a:gd name="connsiteY1" fmla="*/ 0 h 1047750"/>
              <a:gd name="connsiteX2" fmla="*/ 231749 w 7215238"/>
              <a:gd name="connsiteY2" fmla="*/ 109539 h 1047750"/>
              <a:gd name="connsiteX3" fmla="*/ 7215238 w 7215238"/>
              <a:gd name="connsiteY3" fmla="*/ 119056 h 1047750"/>
              <a:gd name="connsiteX4" fmla="*/ 7215238 w 7215238"/>
              <a:gd name="connsiteY4" fmla="*/ 547684 h 1047750"/>
              <a:gd name="connsiteX5" fmla="*/ 6072230 w 7215238"/>
              <a:gd name="connsiteY5" fmla="*/ 547684 h 1047750"/>
              <a:gd name="connsiteX6" fmla="*/ 6072230 w 7215238"/>
              <a:gd name="connsiteY6" fmla="*/ 1047750 h 1047750"/>
              <a:gd name="connsiteX7" fmla="*/ 3929090 w 7215238"/>
              <a:gd name="connsiteY7" fmla="*/ 690560 h 1047750"/>
              <a:gd name="connsiteX8" fmla="*/ 3857652 w 7215238"/>
              <a:gd name="connsiteY8" fmla="*/ 547684 h 1047750"/>
              <a:gd name="connsiteX9" fmla="*/ 785818 w 7215238"/>
              <a:gd name="connsiteY9" fmla="*/ 547684 h 1047750"/>
              <a:gd name="connsiteX10" fmla="*/ 785818 w 7215238"/>
              <a:gd name="connsiteY10" fmla="*/ 690560 h 1047750"/>
              <a:gd name="connsiteX11" fmla="*/ 0 w 7215238"/>
              <a:gd name="connsiteY11" fmla="*/ 690560 h 1047750"/>
              <a:gd name="connsiteX12" fmla="*/ 12671 w 7215238"/>
              <a:gd name="connsiteY12" fmla="*/ 0 h 1047750"/>
              <a:gd name="connsiteX0" fmla="*/ 12671 w 7215238"/>
              <a:gd name="connsiteY0" fmla="*/ 0 h 1047750"/>
              <a:gd name="connsiteX1" fmla="*/ 231749 w 7215238"/>
              <a:gd name="connsiteY1" fmla="*/ 0 h 1047750"/>
              <a:gd name="connsiteX2" fmla="*/ 231749 w 7215238"/>
              <a:gd name="connsiteY2" fmla="*/ 109539 h 1047750"/>
              <a:gd name="connsiteX3" fmla="*/ 7215238 w 7215238"/>
              <a:gd name="connsiteY3" fmla="*/ 119056 h 1047750"/>
              <a:gd name="connsiteX4" fmla="*/ 7215238 w 7215238"/>
              <a:gd name="connsiteY4" fmla="*/ 547684 h 1047750"/>
              <a:gd name="connsiteX5" fmla="*/ 6072230 w 7215238"/>
              <a:gd name="connsiteY5" fmla="*/ 547684 h 1047750"/>
              <a:gd name="connsiteX6" fmla="*/ 6072230 w 7215238"/>
              <a:gd name="connsiteY6" fmla="*/ 1047750 h 1047750"/>
              <a:gd name="connsiteX7" fmla="*/ 3929090 w 7215238"/>
              <a:gd name="connsiteY7" fmla="*/ 690560 h 1047750"/>
              <a:gd name="connsiteX8" fmla="*/ 3857652 w 7215238"/>
              <a:gd name="connsiteY8" fmla="*/ 547684 h 1047750"/>
              <a:gd name="connsiteX9" fmla="*/ 231749 w 7215238"/>
              <a:gd name="connsiteY9" fmla="*/ 547695 h 1047750"/>
              <a:gd name="connsiteX10" fmla="*/ 785818 w 7215238"/>
              <a:gd name="connsiteY10" fmla="*/ 690560 h 1047750"/>
              <a:gd name="connsiteX11" fmla="*/ 0 w 7215238"/>
              <a:gd name="connsiteY11" fmla="*/ 690560 h 1047750"/>
              <a:gd name="connsiteX12" fmla="*/ 12671 w 7215238"/>
              <a:gd name="connsiteY12" fmla="*/ 0 h 1047750"/>
              <a:gd name="connsiteX0" fmla="*/ 12671 w 7215238"/>
              <a:gd name="connsiteY0" fmla="*/ 0 h 1047750"/>
              <a:gd name="connsiteX1" fmla="*/ 231749 w 7215238"/>
              <a:gd name="connsiteY1" fmla="*/ 0 h 1047750"/>
              <a:gd name="connsiteX2" fmla="*/ 231749 w 7215238"/>
              <a:gd name="connsiteY2" fmla="*/ 109539 h 1047750"/>
              <a:gd name="connsiteX3" fmla="*/ 7215238 w 7215238"/>
              <a:gd name="connsiteY3" fmla="*/ 119056 h 1047750"/>
              <a:gd name="connsiteX4" fmla="*/ 7215238 w 7215238"/>
              <a:gd name="connsiteY4" fmla="*/ 547684 h 1047750"/>
              <a:gd name="connsiteX5" fmla="*/ 6072230 w 7215238"/>
              <a:gd name="connsiteY5" fmla="*/ 547684 h 1047750"/>
              <a:gd name="connsiteX6" fmla="*/ 6072230 w 7215238"/>
              <a:gd name="connsiteY6" fmla="*/ 1047750 h 1047750"/>
              <a:gd name="connsiteX7" fmla="*/ 3929090 w 7215238"/>
              <a:gd name="connsiteY7" fmla="*/ 690560 h 1047750"/>
              <a:gd name="connsiteX8" fmla="*/ 3857652 w 7215238"/>
              <a:gd name="connsiteY8" fmla="*/ 547684 h 1047750"/>
              <a:gd name="connsiteX9" fmla="*/ 231749 w 7215238"/>
              <a:gd name="connsiteY9" fmla="*/ 547695 h 1047750"/>
              <a:gd name="connsiteX10" fmla="*/ 231749 w 7215238"/>
              <a:gd name="connsiteY10" fmla="*/ 693747 h 1047750"/>
              <a:gd name="connsiteX11" fmla="*/ 0 w 7215238"/>
              <a:gd name="connsiteY11" fmla="*/ 690560 h 1047750"/>
              <a:gd name="connsiteX12" fmla="*/ 12671 w 7215238"/>
              <a:gd name="connsiteY12" fmla="*/ 0 h 1047750"/>
              <a:gd name="connsiteX0" fmla="*/ 12671 w 7789940"/>
              <a:gd name="connsiteY0" fmla="*/ 0 h 1047750"/>
              <a:gd name="connsiteX1" fmla="*/ 231749 w 7789940"/>
              <a:gd name="connsiteY1" fmla="*/ 0 h 1047750"/>
              <a:gd name="connsiteX2" fmla="*/ 231749 w 7789940"/>
              <a:gd name="connsiteY2" fmla="*/ 109539 h 1047750"/>
              <a:gd name="connsiteX3" fmla="*/ 7789940 w 7789940"/>
              <a:gd name="connsiteY3" fmla="*/ 109539 h 1047750"/>
              <a:gd name="connsiteX4" fmla="*/ 7215238 w 7789940"/>
              <a:gd name="connsiteY4" fmla="*/ 547684 h 1047750"/>
              <a:gd name="connsiteX5" fmla="*/ 6072230 w 7789940"/>
              <a:gd name="connsiteY5" fmla="*/ 547684 h 1047750"/>
              <a:gd name="connsiteX6" fmla="*/ 6072230 w 7789940"/>
              <a:gd name="connsiteY6" fmla="*/ 1047750 h 1047750"/>
              <a:gd name="connsiteX7" fmla="*/ 3929090 w 7789940"/>
              <a:gd name="connsiteY7" fmla="*/ 690560 h 1047750"/>
              <a:gd name="connsiteX8" fmla="*/ 3857652 w 7789940"/>
              <a:gd name="connsiteY8" fmla="*/ 547684 h 1047750"/>
              <a:gd name="connsiteX9" fmla="*/ 231749 w 7789940"/>
              <a:gd name="connsiteY9" fmla="*/ 547695 h 1047750"/>
              <a:gd name="connsiteX10" fmla="*/ 231749 w 7789940"/>
              <a:gd name="connsiteY10" fmla="*/ 693747 h 1047750"/>
              <a:gd name="connsiteX11" fmla="*/ 0 w 7789940"/>
              <a:gd name="connsiteY11" fmla="*/ 690560 h 1047750"/>
              <a:gd name="connsiteX12" fmla="*/ 12671 w 7789940"/>
              <a:gd name="connsiteY12" fmla="*/ 0 h 1047750"/>
              <a:gd name="connsiteX0" fmla="*/ 12671 w 7789940"/>
              <a:gd name="connsiteY0" fmla="*/ 0 h 1047750"/>
              <a:gd name="connsiteX1" fmla="*/ 231749 w 7789940"/>
              <a:gd name="connsiteY1" fmla="*/ 0 h 1047750"/>
              <a:gd name="connsiteX2" fmla="*/ 231749 w 7789940"/>
              <a:gd name="connsiteY2" fmla="*/ 109539 h 1047750"/>
              <a:gd name="connsiteX3" fmla="*/ 7789940 w 7789940"/>
              <a:gd name="connsiteY3" fmla="*/ 109539 h 1047750"/>
              <a:gd name="connsiteX4" fmla="*/ 7753427 w 7789940"/>
              <a:gd name="connsiteY4" fmla="*/ 511182 h 1047750"/>
              <a:gd name="connsiteX5" fmla="*/ 6072230 w 7789940"/>
              <a:gd name="connsiteY5" fmla="*/ 547684 h 1047750"/>
              <a:gd name="connsiteX6" fmla="*/ 6072230 w 7789940"/>
              <a:gd name="connsiteY6" fmla="*/ 1047750 h 1047750"/>
              <a:gd name="connsiteX7" fmla="*/ 3929090 w 7789940"/>
              <a:gd name="connsiteY7" fmla="*/ 690560 h 1047750"/>
              <a:gd name="connsiteX8" fmla="*/ 3857652 w 7789940"/>
              <a:gd name="connsiteY8" fmla="*/ 547684 h 1047750"/>
              <a:gd name="connsiteX9" fmla="*/ 231749 w 7789940"/>
              <a:gd name="connsiteY9" fmla="*/ 547695 h 1047750"/>
              <a:gd name="connsiteX10" fmla="*/ 231749 w 7789940"/>
              <a:gd name="connsiteY10" fmla="*/ 693747 h 1047750"/>
              <a:gd name="connsiteX11" fmla="*/ 0 w 7789940"/>
              <a:gd name="connsiteY11" fmla="*/ 690560 h 1047750"/>
              <a:gd name="connsiteX12" fmla="*/ 12671 w 7789940"/>
              <a:gd name="connsiteY12" fmla="*/ 0 h 1047750"/>
              <a:gd name="connsiteX0" fmla="*/ 12671 w 7826453"/>
              <a:gd name="connsiteY0" fmla="*/ 0 h 1047750"/>
              <a:gd name="connsiteX1" fmla="*/ 231749 w 7826453"/>
              <a:gd name="connsiteY1" fmla="*/ 0 h 1047750"/>
              <a:gd name="connsiteX2" fmla="*/ 231749 w 7826453"/>
              <a:gd name="connsiteY2" fmla="*/ 109539 h 1047750"/>
              <a:gd name="connsiteX3" fmla="*/ 7789940 w 7826453"/>
              <a:gd name="connsiteY3" fmla="*/ 109539 h 1047750"/>
              <a:gd name="connsiteX4" fmla="*/ 7826453 w 7826453"/>
              <a:gd name="connsiteY4" fmla="*/ 511182 h 1047750"/>
              <a:gd name="connsiteX5" fmla="*/ 6072230 w 7826453"/>
              <a:gd name="connsiteY5" fmla="*/ 547684 h 1047750"/>
              <a:gd name="connsiteX6" fmla="*/ 6072230 w 7826453"/>
              <a:gd name="connsiteY6" fmla="*/ 1047750 h 1047750"/>
              <a:gd name="connsiteX7" fmla="*/ 3929090 w 7826453"/>
              <a:gd name="connsiteY7" fmla="*/ 690560 h 1047750"/>
              <a:gd name="connsiteX8" fmla="*/ 3857652 w 7826453"/>
              <a:gd name="connsiteY8" fmla="*/ 547684 h 1047750"/>
              <a:gd name="connsiteX9" fmla="*/ 231749 w 7826453"/>
              <a:gd name="connsiteY9" fmla="*/ 547695 h 1047750"/>
              <a:gd name="connsiteX10" fmla="*/ 231749 w 7826453"/>
              <a:gd name="connsiteY10" fmla="*/ 693747 h 1047750"/>
              <a:gd name="connsiteX11" fmla="*/ 0 w 7826453"/>
              <a:gd name="connsiteY11" fmla="*/ 690560 h 1047750"/>
              <a:gd name="connsiteX12" fmla="*/ 12671 w 7826453"/>
              <a:gd name="connsiteY12" fmla="*/ 0 h 1047750"/>
              <a:gd name="connsiteX0" fmla="*/ 12671 w 7826453"/>
              <a:gd name="connsiteY0" fmla="*/ 0 h 1047750"/>
              <a:gd name="connsiteX1" fmla="*/ 231749 w 7826453"/>
              <a:gd name="connsiteY1" fmla="*/ 0 h 1047750"/>
              <a:gd name="connsiteX2" fmla="*/ 231749 w 7826453"/>
              <a:gd name="connsiteY2" fmla="*/ 109539 h 1047750"/>
              <a:gd name="connsiteX3" fmla="*/ 7789940 w 7826453"/>
              <a:gd name="connsiteY3" fmla="*/ 109539 h 1047750"/>
              <a:gd name="connsiteX4" fmla="*/ 7826453 w 7826453"/>
              <a:gd name="connsiteY4" fmla="*/ 511182 h 1047750"/>
              <a:gd name="connsiteX5" fmla="*/ 6621524 w 7826453"/>
              <a:gd name="connsiteY5" fmla="*/ 511182 h 1047750"/>
              <a:gd name="connsiteX6" fmla="*/ 6072230 w 7826453"/>
              <a:gd name="connsiteY6" fmla="*/ 1047750 h 1047750"/>
              <a:gd name="connsiteX7" fmla="*/ 3929090 w 7826453"/>
              <a:gd name="connsiteY7" fmla="*/ 690560 h 1047750"/>
              <a:gd name="connsiteX8" fmla="*/ 3857652 w 7826453"/>
              <a:gd name="connsiteY8" fmla="*/ 547684 h 1047750"/>
              <a:gd name="connsiteX9" fmla="*/ 231749 w 7826453"/>
              <a:gd name="connsiteY9" fmla="*/ 547695 h 1047750"/>
              <a:gd name="connsiteX10" fmla="*/ 231749 w 7826453"/>
              <a:gd name="connsiteY10" fmla="*/ 693747 h 1047750"/>
              <a:gd name="connsiteX11" fmla="*/ 0 w 7826453"/>
              <a:gd name="connsiteY11" fmla="*/ 690560 h 1047750"/>
              <a:gd name="connsiteX12" fmla="*/ 12671 w 7826453"/>
              <a:gd name="connsiteY12" fmla="*/ 0 h 1047750"/>
              <a:gd name="connsiteX0" fmla="*/ 12671 w 7826453"/>
              <a:gd name="connsiteY0" fmla="*/ 0 h 1058877"/>
              <a:gd name="connsiteX1" fmla="*/ 231749 w 7826453"/>
              <a:gd name="connsiteY1" fmla="*/ 0 h 1058877"/>
              <a:gd name="connsiteX2" fmla="*/ 231749 w 7826453"/>
              <a:gd name="connsiteY2" fmla="*/ 109539 h 1058877"/>
              <a:gd name="connsiteX3" fmla="*/ 7789940 w 7826453"/>
              <a:gd name="connsiteY3" fmla="*/ 109539 h 1058877"/>
              <a:gd name="connsiteX4" fmla="*/ 7826453 w 7826453"/>
              <a:gd name="connsiteY4" fmla="*/ 511182 h 1058877"/>
              <a:gd name="connsiteX5" fmla="*/ 6621524 w 7826453"/>
              <a:gd name="connsiteY5" fmla="*/ 511182 h 1058877"/>
              <a:gd name="connsiteX6" fmla="*/ 6621524 w 7826453"/>
              <a:gd name="connsiteY6" fmla="*/ 1058877 h 1058877"/>
              <a:gd name="connsiteX7" fmla="*/ 3929090 w 7826453"/>
              <a:gd name="connsiteY7" fmla="*/ 690560 h 1058877"/>
              <a:gd name="connsiteX8" fmla="*/ 3857652 w 7826453"/>
              <a:gd name="connsiteY8" fmla="*/ 547684 h 1058877"/>
              <a:gd name="connsiteX9" fmla="*/ 231749 w 7826453"/>
              <a:gd name="connsiteY9" fmla="*/ 547695 h 1058877"/>
              <a:gd name="connsiteX10" fmla="*/ 231749 w 7826453"/>
              <a:gd name="connsiteY10" fmla="*/ 693747 h 1058877"/>
              <a:gd name="connsiteX11" fmla="*/ 0 w 7826453"/>
              <a:gd name="connsiteY11" fmla="*/ 690560 h 1058877"/>
              <a:gd name="connsiteX12" fmla="*/ 12671 w 7826453"/>
              <a:gd name="connsiteY12" fmla="*/ 0 h 1058877"/>
              <a:gd name="connsiteX0" fmla="*/ 12671 w 7826453"/>
              <a:gd name="connsiteY0" fmla="*/ 0 h 1058877"/>
              <a:gd name="connsiteX1" fmla="*/ 231749 w 7826453"/>
              <a:gd name="connsiteY1" fmla="*/ 0 h 1058877"/>
              <a:gd name="connsiteX2" fmla="*/ 231749 w 7826453"/>
              <a:gd name="connsiteY2" fmla="*/ 109539 h 1058877"/>
              <a:gd name="connsiteX3" fmla="*/ 7789940 w 7826453"/>
              <a:gd name="connsiteY3" fmla="*/ 109539 h 1058877"/>
              <a:gd name="connsiteX4" fmla="*/ 7826453 w 7826453"/>
              <a:gd name="connsiteY4" fmla="*/ 511182 h 1058877"/>
              <a:gd name="connsiteX5" fmla="*/ 6621524 w 7826453"/>
              <a:gd name="connsiteY5" fmla="*/ 511182 h 1058877"/>
              <a:gd name="connsiteX6" fmla="*/ 6621524 w 7826453"/>
              <a:gd name="connsiteY6" fmla="*/ 1058877 h 1058877"/>
              <a:gd name="connsiteX7" fmla="*/ 3956075 w 7826453"/>
              <a:gd name="connsiteY7" fmla="*/ 1058877 h 1058877"/>
              <a:gd name="connsiteX8" fmla="*/ 3857652 w 7826453"/>
              <a:gd name="connsiteY8" fmla="*/ 547684 h 1058877"/>
              <a:gd name="connsiteX9" fmla="*/ 231749 w 7826453"/>
              <a:gd name="connsiteY9" fmla="*/ 547695 h 1058877"/>
              <a:gd name="connsiteX10" fmla="*/ 231749 w 7826453"/>
              <a:gd name="connsiteY10" fmla="*/ 693747 h 1058877"/>
              <a:gd name="connsiteX11" fmla="*/ 0 w 7826453"/>
              <a:gd name="connsiteY11" fmla="*/ 690560 h 1058877"/>
              <a:gd name="connsiteX12" fmla="*/ 12671 w 7826453"/>
              <a:gd name="connsiteY12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3956075 w 7789940"/>
              <a:gd name="connsiteY7" fmla="*/ 1058877 h 1058877"/>
              <a:gd name="connsiteX8" fmla="*/ 3857652 w 7789940"/>
              <a:gd name="connsiteY8" fmla="*/ 547684 h 1058877"/>
              <a:gd name="connsiteX9" fmla="*/ 231749 w 7789940"/>
              <a:gd name="connsiteY9" fmla="*/ 547695 h 1058877"/>
              <a:gd name="connsiteX10" fmla="*/ 231749 w 7789940"/>
              <a:gd name="connsiteY10" fmla="*/ 693747 h 1058877"/>
              <a:gd name="connsiteX11" fmla="*/ 0 w 7789940"/>
              <a:gd name="connsiteY11" fmla="*/ 690560 h 1058877"/>
              <a:gd name="connsiteX12" fmla="*/ 12671 w 7789940"/>
              <a:gd name="connsiteY12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503770 w 7789940"/>
              <a:gd name="connsiteY7" fmla="*/ 1058877 h 1058877"/>
              <a:gd name="connsiteX8" fmla="*/ 3857652 w 7789940"/>
              <a:gd name="connsiteY8" fmla="*/ 547684 h 1058877"/>
              <a:gd name="connsiteX9" fmla="*/ 231749 w 7789940"/>
              <a:gd name="connsiteY9" fmla="*/ 547695 h 1058877"/>
              <a:gd name="connsiteX10" fmla="*/ 231749 w 7789940"/>
              <a:gd name="connsiteY10" fmla="*/ 693747 h 1058877"/>
              <a:gd name="connsiteX11" fmla="*/ 0 w 7789940"/>
              <a:gd name="connsiteY11" fmla="*/ 690560 h 1058877"/>
              <a:gd name="connsiteX12" fmla="*/ 12671 w 7789940"/>
              <a:gd name="connsiteY12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503770 w 7789940"/>
              <a:gd name="connsiteY7" fmla="*/ 1058877 h 1058877"/>
              <a:gd name="connsiteX8" fmla="*/ 4065614 w 7789940"/>
              <a:gd name="connsiteY8" fmla="*/ 547695 h 1058877"/>
              <a:gd name="connsiteX9" fmla="*/ 231749 w 7789940"/>
              <a:gd name="connsiteY9" fmla="*/ 547695 h 1058877"/>
              <a:gd name="connsiteX10" fmla="*/ 231749 w 7789940"/>
              <a:gd name="connsiteY10" fmla="*/ 693747 h 1058877"/>
              <a:gd name="connsiteX11" fmla="*/ 0 w 7789940"/>
              <a:gd name="connsiteY11" fmla="*/ 690560 h 1058877"/>
              <a:gd name="connsiteX12" fmla="*/ 12671 w 7789940"/>
              <a:gd name="connsiteY12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065614 w 7789940"/>
              <a:gd name="connsiteY7" fmla="*/ 730260 h 1058877"/>
              <a:gd name="connsiteX8" fmla="*/ 4065614 w 7789940"/>
              <a:gd name="connsiteY8" fmla="*/ 547695 h 1058877"/>
              <a:gd name="connsiteX9" fmla="*/ 231749 w 7789940"/>
              <a:gd name="connsiteY9" fmla="*/ 547695 h 1058877"/>
              <a:gd name="connsiteX10" fmla="*/ 231749 w 7789940"/>
              <a:gd name="connsiteY10" fmla="*/ 693747 h 1058877"/>
              <a:gd name="connsiteX11" fmla="*/ 0 w 7789940"/>
              <a:gd name="connsiteY11" fmla="*/ 690560 h 1058877"/>
              <a:gd name="connsiteX12" fmla="*/ 12671 w 7789940"/>
              <a:gd name="connsiteY12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457731 w 7789940"/>
              <a:gd name="connsiteY7" fmla="*/ 781035 h 1058877"/>
              <a:gd name="connsiteX8" fmla="*/ 4065614 w 7789940"/>
              <a:gd name="connsiteY8" fmla="*/ 730260 h 1058877"/>
              <a:gd name="connsiteX9" fmla="*/ 4065614 w 7789940"/>
              <a:gd name="connsiteY9" fmla="*/ 547695 h 1058877"/>
              <a:gd name="connsiteX10" fmla="*/ 231749 w 7789940"/>
              <a:gd name="connsiteY10" fmla="*/ 547695 h 1058877"/>
              <a:gd name="connsiteX11" fmla="*/ 231749 w 7789940"/>
              <a:gd name="connsiteY11" fmla="*/ 693747 h 1058877"/>
              <a:gd name="connsiteX12" fmla="*/ 0 w 7789940"/>
              <a:gd name="connsiteY12" fmla="*/ 690560 h 1058877"/>
              <a:gd name="connsiteX13" fmla="*/ 12671 w 7789940"/>
              <a:gd name="connsiteY13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357718 w 7789940"/>
              <a:gd name="connsiteY7" fmla="*/ 730260 h 1058877"/>
              <a:gd name="connsiteX8" fmla="*/ 4065614 w 7789940"/>
              <a:gd name="connsiteY8" fmla="*/ 730260 h 1058877"/>
              <a:gd name="connsiteX9" fmla="*/ 4065614 w 7789940"/>
              <a:gd name="connsiteY9" fmla="*/ 547695 h 1058877"/>
              <a:gd name="connsiteX10" fmla="*/ 231749 w 7789940"/>
              <a:gd name="connsiteY10" fmla="*/ 547695 h 1058877"/>
              <a:gd name="connsiteX11" fmla="*/ 231749 w 7789940"/>
              <a:gd name="connsiteY11" fmla="*/ 693747 h 1058877"/>
              <a:gd name="connsiteX12" fmla="*/ 0 w 7789940"/>
              <a:gd name="connsiteY12" fmla="*/ 690560 h 1058877"/>
              <a:gd name="connsiteX13" fmla="*/ 12671 w 7789940"/>
              <a:gd name="connsiteY13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872068 w 7789940"/>
              <a:gd name="connsiteY7" fmla="*/ 800085 h 1058877"/>
              <a:gd name="connsiteX8" fmla="*/ 4357718 w 7789940"/>
              <a:gd name="connsiteY8" fmla="*/ 730260 h 1058877"/>
              <a:gd name="connsiteX9" fmla="*/ 4065614 w 7789940"/>
              <a:gd name="connsiteY9" fmla="*/ 730260 h 1058877"/>
              <a:gd name="connsiteX10" fmla="*/ 4065614 w 7789940"/>
              <a:gd name="connsiteY10" fmla="*/ 547695 h 1058877"/>
              <a:gd name="connsiteX11" fmla="*/ 231749 w 7789940"/>
              <a:gd name="connsiteY11" fmla="*/ 547695 h 1058877"/>
              <a:gd name="connsiteX12" fmla="*/ 231749 w 7789940"/>
              <a:gd name="connsiteY12" fmla="*/ 693747 h 1058877"/>
              <a:gd name="connsiteX13" fmla="*/ 0 w 7789940"/>
              <a:gd name="connsiteY13" fmla="*/ 690560 h 1058877"/>
              <a:gd name="connsiteX14" fmla="*/ 12671 w 7789940"/>
              <a:gd name="connsiteY14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357718 w 7789940"/>
              <a:gd name="connsiteY7" fmla="*/ 1058877 h 1058877"/>
              <a:gd name="connsiteX8" fmla="*/ 4357718 w 7789940"/>
              <a:gd name="connsiteY8" fmla="*/ 730260 h 1058877"/>
              <a:gd name="connsiteX9" fmla="*/ 4065614 w 7789940"/>
              <a:gd name="connsiteY9" fmla="*/ 730260 h 1058877"/>
              <a:gd name="connsiteX10" fmla="*/ 4065614 w 7789940"/>
              <a:gd name="connsiteY10" fmla="*/ 547695 h 1058877"/>
              <a:gd name="connsiteX11" fmla="*/ 231749 w 7789940"/>
              <a:gd name="connsiteY11" fmla="*/ 547695 h 1058877"/>
              <a:gd name="connsiteX12" fmla="*/ 231749 w 7789940"/>
              <a:gd name="connsiteY12" fmla="*/ 693747 h 1058877"/>
              <a:gd name="connsiteX13" fmla="*/ 0 w 7789940"/>
              <a:gd name="connsiteY13" fmla="*/ 690560 h 1058877"/>
              <a:gd name="connsiteX14" fmla="*/ 12671 w 7789940"/>
              <a:gd name="connsiteY14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357718 w 7789940"/>
              <a:gd name="connsiteY7" fmla="*/ 1058877 h 1058877"/>
              <a:gd name="connsiteX8" fmla="*/ 4430744 w 7789940"/>
              <a:gd name="connsiteY8" fmla="*/ 730260 h 1058877"/>
              <a:gd name="connsiteX9" fmla="*/ 4065614 w 7789940"/>
              <a:gd name="connsiteY9" fmla="*/ 730260 h 1058877"/>
              <a:gd name="connsiteX10" fmla="*/ 4065614 w 7789940"/>
              <a:gd name="connsiteY10" fmla="*/ 547695 h 1058877"/>
              <a:gd name="connsiteX11" fmla="*/ 231749 w 7789940"/>
              <a:gd name="connsiteY11" fmla="*/ 547695 h 1058877"/>
              <a:gd name="connsiteX12" fmla="*/ 231749 w 7789940"/>
              <a:gd name="connsiteY12" fmla="*/ 693747 h 1058877"/>
              <a:gd name="connsiteX13" fmla="*/ 0 w 7789940"/>
              <a:gd name="connsiteY13" fmla="*/ 690560 h 1058877"/>
              <a:gd name="connsiteX14" fmla="*/ 12671 w 7789940"/>
              <a:gd name="connsiteY14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430744 w 7789940"/>
              <a:gd name="connsiteY7" fmla="*/ 1058877 h 1058877"/>
              <a:gd name="connsiteX8" fmla="*/ 4430744 w 7789940"/>
              <a:gd name="connsiteY8" fmla="*/ 730260 h 1058877"/>
              <a:gd name="connsiteX9" fmla="*/ 4065614 w 7789940"/>
              <a:gd name="connsiteY9" fmla="*/ 730260 h 1058877"/>
              <a:gd name="connsiteX10" fmla="*/ 4065614 w 7789940"/>
              <a:gd name="connsiteY10" fmla="*/ 547695 h 1058877"/>
              <a:gd name="connsiteX11" fmla="*/ 231749 w 7789940"/>
              <a:gd name="connsiteY11" fmla="*/ 547695 h 1058877"/>
              <a:gd name="connsiteX12" fmla="*/ 231749 w 7789940"/>
              <a:gd name="connsiteY12" fmla="*/ 693747 h 1058877"/>
              <a:gd name="connsiteX13" fmla="*/ 0 w 7789940"/>
              <a:gd name="connsiteY13" fmla="*/ 690560 h 1058877"/>
              <a:gd name="connsiteX14" fmla="*/ 12671 w 7789940"/>
              <a:gd name="connsiteY14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430744 w 7789940"/>
              <a:gd name="connsiteY7" fmla="*/ 1058877 h 1058877"/>
              <a:gd name="connsiteX8" fmla="*/ 4430744 w 7789940"/>
              <a:gd name="connsiteY8" fmla="*/ 730260 h 1058877"/>
              <a:gd name="connsiteX9" fmla="*/ 3846536 w 7789940"/>
              <a:gd name="connsiteY9" fmla="*/ 803286 h 1058877"/>
              <a:gd name="connsiteX10" fmla="*/ 4065614 w 7789940"/>
              <a:gd name="connsiteY10" fmla="*/ 547695 h 1058877"/>
              <a:gd name="connsiteX11" fmla="*/ 231749 w 7789940"/>
              <a:gd name="connsiteY11" fmla="*/ 547695 h 1058877"/>
              <a:gd name="connsiteX12" fmla="*/ 231749 w 7789940"/>
              <a:gd name="connsiteY12" fmla="*/ 693747 h 1058877"/>
              <a:gd name="connsiteX13" fmla="*/ 0 w 7789940"/>
              <a:gd name="connsiteY13" fmla="*/ 690560 h 1058877"/>
              <a:gd name="connsiteX14" fmla="*/ 12671 w 7789940"/>
              <a:gd name="connsiteY14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430744 w 7789940"/>
              <a:gd name="connsiteY7" fmla="*/ 1058877 h 1058877"/>
              <a:gd name="connsiteX8" fmla="*/ 4430744 w 7789940"/>
              <a:gd name="connsiteY8" fmla="*/ 803286 h 1058877"/>
              <a:gd name="connsiteX9" fmla="*/ 3846536 w 7789940"/>
              <a:gd name="connsiteY9" fmla="*/ 803286 h 1058877"/>
              <a:gd name="connsiteX10" fmla="*/ 4065614 w 7789940"/>
              <a:gd name="connsiteY10" fmla="*/ 547695 h 1058877"/>
              <a:gd name="connsiteX11" fmla="*/ 231749 w 7789940"/>
              <a:gd name="connsiteY11" fmla="*/ 547695 h 1058877"/>
              <a:gd name="connsiteX12" fmla="*/ 231749 w 7789940"/>
              <a:gd name="connsiteY12" fmla="*/ 693747 h 1058877"/>
              <a:gd name="connsiteX13" fmla="*/ 0 w 7789940"/>
              <a:gd name="connsiteY13" fmla="*/ 690560 h 1058877"/>
              <a:gd name="connsiteX14" fmla="*/ 12671 w 7789940"/>
              <a:gd name="connsiteY14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430744 w 7789940"/>
              <a:gd name="connsiteY7" fmla="*/ 1058877 h 1058877"/>
              <a:gd name="connsiteX8" fmla="*/ 4430744 w 7789940"/>
              <a:gd name="connsiteY8" fmla="*/ 803286 h 1058877"/>
              <a:gd name="connsiteX9" fmla="*/ 4211666 w 7789940"/>
              <a:gd name="connsiteY9" fmla="*/ 803286 h 1058877"/>
              <a:gd name="connsiteX10" fmla="*/ 3846536 w 7789940"/>
              <a:gd name="connsiteY10" fmla="*/ 803286 h 1058877"/>
              <a:gd name="connsiteX11" fmla="*/ 4065614 w 7789940"/>
              <a:gd name="connsiteY11" fmla="*/ 547695 h 1058877"/>
              <a:gd name="connsiteX12" fmla="*/ 231749 w 7789940"/>
              <a:gd name="connsiteY12" fmla="*/ 547695 h 1058877"/>
              <a:gd name="connsiteX13" fmla="*/ 231749 w 7789940"/>
              <a:gd name="connsiteY13" fmla="*/ 693747 h 1058877"/>
              <a:gd name="connsiteX14" fmla="*/ 0 w 7789940"/>
              <a:gd name="connsiteY14" fmla="*/ 690560 h 1058877"/>
              <a:gd name="connsiteX15" fmla="*/ 12671 w 7789940"/>
              <a:gd name="connsiteY15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430744 w 7789940"/>
              <a:gd name="connsiteY7" fmla="*/ 1058877 h 1058877"/>
              <a:gd name="connsiteX8" fmla="*/ 4430744 w 7789940"/>
              <a:gd name="connsiteY8" fmla="*/ 803286 h 1058877"/>
              <a:gd name="connsiteX9" fmla="*/ 4211666 w 7789940"/>
              <a:gd name="connsiteY9" fmla="*/ 803286 h 1058877"/>
              <a:gd name="connsiteX10" fmla="*/ 3919562 w 7789940"/>
              <a:gd name="connsiteY10" fmla="*/ 803286 h 1058877"/>
              <a:gd name="connsiteX11" fmla="*/ 4065614 w 7789940"/>
              <a:gd name="connsiteY11" fmla="*/ 547695 h 1058877"/>
              <a:gd name="connsiteX12" fmla="*/ 231749 w 7789940"/>
              <a:gd name="connsiteY12" fmla="*/ 547695 h 1058877"/>
              <a:gd name="connsiteX13" fmla="*/ 231749 w 7789940"/>
              <a:gd name="connsiteY13" fmla="*/ 693747 h 1058877"/>
              <a:gd name="connsiteX14" fmla="*/ 0 w 7789940"/>
              <a:gd name="connsiteY14" fmla="*/ 690560 h 1058877"/>
              <a:gd name="connsiteX15" fmla="*/ 12671 w 7789940"/>
              <a:gd name="connsiteY15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430744 w 7789940"/>
              <a:gd name="connsiteY7" fmla="*/ 1058877 h 1058877"/>
              <a:gd name="connsiteX8" fmla="*/ 4430744 w 7789940"/>
              <a:gd name="connsiteY8" fmla="*/ 803286 h 1058877"/>
              <a:gd name="connsiteX9" fmla="*/ 4211666 w 7789940"/>
              <a:gd name="connsiteY9" fmla="*/ 803286 h 1058877"/>
              <a:gd name="connsiteX10" fmla="*/ 3919562 w 7789940"/>
              <a:gd name="connsiteY10" fmla="*/ 803286 h 1058877"/>
              <a:gd name="connsiteX11" fmla="*/ 3956075 w 7789940"/>
              <a:gd name="connsiteY11" fmla="*/ 547695 h 1058877"/>
              <a:gd name="connsiteX12" fmla="*/ 231749 w 7789940"/>
              <a:gd name="connsiteY12" fmla="*/ 547695 h 1058877"/>
              <a:gd name="connsiteX13" fmla="*/ 231749 w 7789940"/>
              <a:gd name="connsiteY13" fmla="*/ 693747 h 1058877"/>
              <a:gd name="connsiteX14" fmla="*/ 0 w 7789940"/>
              <a:gd name="connsiteY14" fmla="*/ 690560 h 1058877"/>
              <a:gd name="connsiteX15" fmla="*/ 12671 w 7789940"/>
              <a:gd name="connsiteY15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430744 w 7789940"/>
              <a:gd name="connsiteY7" fmla="*/ 1058877 h 1058877"/>
              <a:gd name="connsiteX8" fmla="*/ 4430744 w 7789940"/>
              <a:gd name="connsiteY8" fmla="*/ 803286 h 1058877"/>
              <a:gd name="connsiteX9" fmla="*/ 4211666 w 7789940"/>
              <a:gd name="connsiteY9" fmla="*/ 803286 h 1058877"/>
              <a:gd name="connsiteX10" fmla="*/ 3919562 w 7789940"/>
              <a:gd name="connsiteY10" fmla="*/ 803286 h 1058877"/>
              <a:gd name="connsiteX11" fmla="*/ 3919562 w 7789940"/>
              <a:gd name="connsiteY11" fmla="*/ 547695 h 1058877"/>
              <a:gd name="connsiteX12" fmla="*/ 231749 w 7789940"/>
              <a:gd name="connsiteY12" fmla="*/ 547695 h 1058877"/>
              <a:gd name="connsiteX13" fmla="*/ 231749 w 7789940"/>
              <a:gd name="connsiteY13" fmla="*/ 693747 h 1058877"/>
              <a:gd name="connsiteX14" fmla="*/ 0 w 7789940"/>
              <a:gd name="connsiteY14" fmla="*/ 690560 h 1058877"/>
              <a:gd name="connsiteX15" fmla="*/ 12671 w 7789940"/>
              <a:gd name="connsiteY15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503770 w 7789940"/>
              <a:gd name="connsiteY7" fmla="*/ 1058877 h 1058877"/>
              <a:gd name="connsiteX8" fmla="*/ 4430744 w 7789940"/>
              <a:gd name="connsiteY8" fmla="*/ 803286 h 1058877"/>
              <a:gd name="connsiteX9" fmla="*/ 4211666 w 7789940"/>
              <a:gd name="connsiteY9" fmla="*/ 803286 h 1058877"/>
              <a:gd name="connsiteX10" fmla="*/ 3919562 w 7789940"/>
              <a:gd name="connsiteY10" fmla="*/ 803286 h 1058877"/>
              <a:gd name="connsiteX11" fmla="*/ 3919562 w 7789940"/>
              <a:gd name="connsiteY11" fmla="*/ 547695 h 1058877"/>
              <a:gd name="connsiteX12" fmla="*/ 231749 w 7789940"/>
              <a:gd name="connsiteY12" fmla="*/ 547695 h 1058877"/>
              <a:gd name="connsiteX13" fmla="*/ 231749 w 7789940"/>
              <a:gd name="connsiteY13" fmla="*/ 693747 h 1058877"/>
              <a:gd name="connsiteX14" fmla="*/ 0 w 7789940"/>
              <a:gd name="connsiteY14" fmla="*/ 690560 h 1058877"/>
              <a:gd name="connsiteX15" fmla="*/ 12671 w 7789940"/>
              <a:gd name="connsiteY15" fmla="*/ 0 h 1058877"/>
              <a:gd name="connsiteX0" fmla="*/ 12671 w 7789940"/>
              <a:gd name="connsiteY0" fmla="*/ 0 h 1058877"/>
              <a:gd name="connsiteX1" fmla="*/ 23174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503770 w 7789940"/>
              <a:gd name="connsiteY7" fmla="*/ 1058877 h 1058877"/>
              <a:gd name="connsiteX8" fmla="*/ 4503770 w 7789940"/>
              <a:gd name="connsiteY8" fmla="*/ 803286 h 1058877"/>
              <a:gd name="connsiteX9" fmla="*/ 4211666 w 7789940"/>
              <a:gd name="connsiteY9" fmla="*/ 803286 h 1058877"/>
              <a:gd name="connsiteX10" fmla="*/ 3919562 w 7789940"/>
              <a:gd name="connsiteY10" fmla="*/ 803286 h 1058877"/>
              <a:gd name="connsiteX11" fmla="*/ 3919562 w 7789940"/>
              <a:gd name="connsiteY11" fmla="*/ 547695 h 1058877"/>
              <a:gd name="connsiteX12" fmla="*/ 231749 w 7789940"/>
              <a:gd name="connsiteY12" fmla="*/ 547695 h 1058877"/>
              <a:gd name="connsiteX13" fmla="*/ 231749 w 7789940"/>
              <a:gd name="connsiteY13" fmla="*/ 693747 h 1058877"/>
              <a:gd name="connsiteX14" fmla="*/ 0 w 7789940"/>
              <a:gd name="connsiteY14" fmla="*/ 690560 h 1058877"/>
              <a:gd name="connsiteX15" fmla="*/ 12671 w 7789940"/>
              <a:gd name="connsiteY15" fmla="*/ 0 h 1058877"/>
              <a:gd name="connsiteX0" fmla="*/ 12671 w 7789940"/>
              <a:gd name="connsiteY0" fmla="*/ 0 h 1058877"/>
              <a:gd name="connsiteX1" fmla="*/ 596879 w 7789940"/>
              <a:gd name="connsiteY1" fmla="*/ 0 h 1058877"/>
              <a:gd name="connsiteX2" fmla="*/ 23174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503770 w 7789940"/>
              <a:gd name="connsiteY7" fmla="*/ 1058877 h 1058877"/>
              <a:gd name="connsiteX8" fmla="*/ 4503770 w 7789940"/>
              <a:gd name="connsiteY8" fmla="*/ 803286 h 1058877"/>
              <a:gd name="connsiteX9" fmla="*/ 4211666 w 7789940"/>
              <a:gd name="connsiteY9" fmla="*/ 803286 h 1058877"/>
              <a:gd name="connsiteX10" fmla="*/ 3919562 w 7789940"/>
              <a:gd name="connsiteY10" fmla="*/ 803286 h 1058877"/>
              <a:gd name="connsiteX11" fmla="*/ 3919562 w 7789940"/>
              <a:gd name="connsiteY11" fmla="*/ 547695 h 1058877"/>
              <a:gd name="connsiteX12" fmla="*/ 231749 w 7789940"/>
              <a:gd name="connsiteY12" fmla="*/ 547695 h 1058877"/>
              <a:gd name="connsiteX13" fmla="*/ 231749 w 7789940"/>
              <a:gd name="connsiteY13" fmla="*/ 693747 h 1058877"/>
              <a:gd name="connsiteX14" fmla="*/ 0 w 7789940"/>
              <a:gd name="connsiteY14" fmla="*/ 690560 h 1058877"/>
              <a:gd name="connsiteX15" fmla="*/ 12671 w 7789940"/>
              <a:gd name="connsiteY15" fmla="*/ 0 h 1058877"/>
              <a:gd name="connsiteX0" fmla="*/ 12671 w 7789940"/>
              <a:gd name="connsiteY0" fmla="*/ 0 h 1058877"/>
              <a:gd name="connsiteX1" fmla="*/ 596879 w 7789940"/>
              <a:gd name="connsiteY1" fmla="*/ 0 h 1058877"/>
              <a:gd name="connsiteX2" fmla="*/ 596879 w 7789940"/>
              <a:gd name="connsiteY2" fmla="*/ 109539 h 1058877"/>
              <a:gd name="connsiteX3" fmla="*/ 7789940 w 7789940"/>
              <a:gd name="connsiteY3" fmla="*/ 109539 h 1058877"/>
              <a:gd name="connsiteX4" fmla="*/ 7789940 w 7789940"/>
              <a:gd name="connsiteY4" fmla="*/ 511182 h 1058877"/>
              <a:gd name="connsiteX5" fmla="*/ 6621524 w 7789940"/>
              <a:gd name="connsiteY5" fmla="*/ 511182 h 1058877"/>
              <a:gd name="connsiteX6" fmla="*/ 6621524 w 7789940"/>
              <a:gd name="connsiteY6" fmla="*/ 1058877 h 1058877"/>
              <a:gd name="connsiteX7" fmla="*/ 4503770 w 7789940"/>
              <a:gd name="connsiteY7" fmla="*/ 1058877 h 1058877"/>
              <a:gd name="connsiteX8" fmla="*/ 4503770 w 7789940"/>
              <a:gd name="connsiteY8" fmla="*/ 803286 h 1058877"/>
              <a:gd name="connsiteX9" fmla="*/ 4211666 w 7789940"/>
              <a:gd name="connsiteY9" fmla="*/ 803286 h 1058877"/>
              <a:gd name="connsiteX10" fmla="*/ 3919562 w 7789940"/>
              <a:gd name="connsiteY10" fmla="*/ 803286 h 1058877"/>
              <a:gd name="connsiteX11" fmla="*/ 3919562 w 7789940"/>
              <a:gd name="connsiteY11" fmla="*/ 547695 h 1058877"/>
              <a:gd name="connsiteX12" fmla="*/ 231749 w 7789940"/>
              <a:gd name="connsiteY12" fmla="*/ 547695 h 1058877"/>
              <a:gd name="connsiteX13" fmla="*/ 231749 w 7789940"/>
              <a:gd name="connsiteY13" fmla="*/ 693747 h 1058877"/>
              <a:gd name="connsiteX14" fmla="*/ 0 w 7789940"/>
              <a:gd name="connsiteY14" fmla="*/ 690560 h 1058877"/>
              <a:gd name="connsiteX15" fmla="*/ 12671 w 7789940"/>
              <a:gd name="connsiteY15" fmla="*/ 0 h 1058877"/>
              <a:gd name="connsiteX0" fmla="*/ 0 w 7777269"/>
              <a:gd name="connsiteY0" fmla="*/ 0 h 1058877"/>
              <a:gd name="connsiteX1" fmla="*/ 584208 w 7777269"/>
              <a:gd name="connsiteY1" fmla="*/ 0 h 1058877"/>
              <a:gd name="connsiteX2" fmla="*/ 584208 w 7777269"/>
              <a:gd name="connsiteY2" fmla="*/ 109539 h 1058877"/>
              <a:gd name="connsiteX3" fmla="*/ 7777269 w 7777269"/>
              <a:gd name="connsiteY3" fmla="*/ 109539 h 1058877"/>
              <a:gd name="connsiteX4" fmla="*/ 7777269 w 7777269"/>
              <a:gd name="connsiteY4" fmla="*/ 511182 h 1058877"/>
              <a:gd name="connsiteX5" fmla="*/ 6608853 w 7777269"/>
              <a:gd name="connsiteY5" fmla="*/ 511182 h 1058877"/>
              <a:gd name="connsiteX6" fmla="*/ 6608853 w 7777269"/>
              <a:gd name="connsiteY6" fmla="*/ 1058877 h 1058877"/>
              <a:gd name="connsiteX7" fmla="*/ 4491099 w 7777269"/>
              <a:gd name="connsiteY7" fmla="*/ 1058877 h 1058877"/>
              <a:gd name="connsiteX8" fmla="*/ 4491099 w 7777269"/>
              <a:gd name="connsiteY8" fmla="*/ 803286 h 1058877"/>
              <a:gd name="connsiteX9" fmla="*/ 4198995 w 7777269"/>
              <a:gd name="connsiteY9" fmla="*/ 803286 h 1058877"/>
              <a:gd name="connsiteX10" fmla="*/ 3906891 w 7777269"/>
              <a:gd name="connsiteY10" fmla="*/ 803286 h 1058877"/>
              <a:gd name="connsiteX11" fmla="*/ 3906891 w 7777269"/>
              <a:gd name="connsiteY11" fmla="*/ 547695 h 1058877"/>
              <a:gd name="connsiteX12" fmla="*/ 219078 w 7777269"/>
              <a:gd name="connsiteY12" fmla="*/ 547695 h 1058877"/>
              <a:gd name="connsiteX13" fmla="*/ 219078 w 7777269"/>
              <a:gd name="connsiteY13" fmla="*/ 693747 h 1058877"/>
              <a:gd name="connsiteX14" fmla="*/ 0 w 7777269"/>
              <a:gd name="connsiteY14" fmla="*/ 547695 h 1058877"/>
              <a:gd name="connsiteX15" fmla="*/ 0 w 7777269"/>
              <a:gd name="connsiteY15" fmla="*/ 0 h 1058877"/>
              <a:gd name="connsiteX0" fmla="*/ 0 w 7777269"/>
              <a:gd name="connsiteY0" fmla="*/ 0 h 1058877"/>
              <a:gd name="connsiteX1" fmla="*/ 584208 w 7777269"/>
              <a:gd name="connsiteY1" fmla="*/ 0 h 1058877"/>
              <a:gd name="connsiteX2" fmla="*/ 584208 w 7777269"/>
              <a:gd name="connsiteY2" fmla="*/ 109539 h 1058877"/>
              <a:gd name="connsiteX3" fmla="*/ 7777269 w 7777269"/>
              <a:gd name="connsiteY3" fmla="*/ 109539 h 1058877"/>
              <a:gd name="connsiteX4" fmla="*/ 7777269 w 7777269"/>
              <a:gd name="connsiteY4" fmla="*/ 511182 h 1058877"/>
              <a:gd name="connsiteX5" fmla="*/ 6608853 w 7777269"/>
              <a:gd name="connsiteY5" fmla="*/ 511182 h 1058877"/>
              <a:gd name="connsiteX6" fmla="*/ 6608853 w 7777269"/>
              <a:gd name="connsiteY6" fmla="*/ 1058877 h 1058877"/>
              <a:gd name="connsiteX7" fmla="*/ 4491099 w 7777269"/>
              <a:gd name="connsiteY7" fmla="*/ 1058877 h 1058877"/>
              <a:gd name="connsiteX8" fmla="*/ 4491099 w 7777269"/>
              <a:gd name="connsiteY8" fmla="*/ 803286 h 1058877"/>
              <a:gd name="connsiteX9" fmla="*/ 4198995 w 7777269"/>
              <a:gd name="connsiteY9" fmla="*/ 803286 h 1058877"/>
              <a:gd name="connsiteX10" fmla="*/ 3906891 w 7777269"/>
              <a:gd name="connsiteY10" fmla="*/ 803286 h 1058877"/>
              <a:gd name="connsiteX11" fmla="*/ 3906891 w 7777269"/>
              <a:gd name="connsiteY11" fmla="*/ 547695 h 1058877"/>
              <a:gd name="connsiteX12" fmla="*/ 219078 w 7777269"/>
              <a:gd name="connsiteY12" fmla="*/ 547695 h 1058877"/>
              <a:gd name="connsiteX13" fmla="*/ 0 w 7777269"/>
              <a:gd name="connsiteY13" fmla="*/ 547695 h 1058877"/>
              <a:gd name="connsiteX14" fmla="*/ 0 w 7777269"/>
              <a:gd name="connsiteY14" fmla="*/ 0 h 1058877"/>
              <a:gd name="connsiteX0" fmla="*/ 0 w 7777269"/>
              <a:gd name="connsiteY0" fmla="*/ 0 h 1058877"/>
              <a:gd name="connsiteX1" fmla="*/ 584208 w 7777269"/>
              <a:gd name="connsiteY1" fmla="*/ 0 h 1058877"/>
              <a:gd name="connsiteX2" fmla="*/ 584208 w 7777269"/>
              <a:gd name="connsiteY2" fmla="*/ 109539 h 1058877"/>
              <a:gd name="connsiteX3" fmla="*/ 7777269 w 7777269"/>
              <a:gd name="connsiteY3" fmla="*/ 109539 h 1058877"/>
              <a:gd name="connsiteX4" fmla="*/ 7777269 w 7777269"/>
              <a:gd name="connsiteY4" fmla="*/ 511182 h 1058877"/>
              <a:gd name="connsiteX5" fmla="*/ 6608853 w 7777269"/>
              <a:gd name="connsiteY5" fmla="*/ 511182 h 1058877"/>
              <a:gd name="connsiteX6" fmla="*/ 6608853 w 7777269"/>
              <a:gd name="connsiteY6" fmla="*/ 1058877 h 1058877"/>
              <a:gd name="connsiteX7" fmla="*/ 4491099 w 7777269"/>
              <a:gd name="connsiteY7" fmla="*/ 1058877 h 1058877"/>
              <a:gd name="connsiteX8" fmla="*/ 4491099 w 7777269"/>
              <a:gd name="connsiteY8" fmla="*/ 803286 h 1058877"/>
              <a:gd name="connsiteX9" fmla="*/ 4198995 w 7777269"/>
              <a:gd name="connsiteY9" fmla="*/ 803286 h 1058877"/>
              <a:gd name="connsiteX10" fmla="*/ 3906891 w 7777269"/>
              <a:gd name="connsiteY10" fmla="*/ 803286 h 1058877"/>
              <a:gd name="connsiteX11" fmla="*/ 3906891 w 7777269"/>
              <a:gd name="connsiteY11" fmla="*/ 547695 h 1058877"/>
              <a:gd name="connsiteX12" fmla="*/ 0 w 7777269"/>
              <a:gd name="connsiteY12" fmla="*/ 547695 h 1058877"/>
              <a:gd name="connsiteX13" fmla="*/ 0 w 7777269"/>
              <a:gd name="connsiteY13" fmla="*/ 0 h 1058877"/>
              <a:gd name="connsiteX0" fmla="*/ 0 w 7777269"/>
              <a:gd name="connsiteY0" fmla="*/ 0 h 1058877"/>
              <a:gd name="connsiteX1" fmla="*/ 474669 w 7777269"/>
              <a:gd name="connsiteY1" fmla="*/ 0 h 1058877"/>
              <a:gd name="connsiteX2" fmla="*/ 584208 w 7777269"/>
              <a:gd name="connsiteY2" fmla="*/ 109539 h 1058877"/>
              <a:gd name="connsiteX3" fmla="*/ 7777269 w 7777269"/>
              <a:gd name="connsiteY3" fmla="*/ 109539 h 1058877"/>
              <a:gd name="connsiteX4" fmla="*/ 7777269 w 7777269"/>
              <a:gd name="connsiteY4" fmla="*/ 511182 h 1058877"/>
              <a:gd name="connsiteX5" fmla="*/ 6608853 w 7777269"/>
              <a:gd name="connsiteY5" fmla="*/ 511182 h 1058877"/>
              <a:gd name="connsiteX6" fmla="*/ 6608853 w 7777269"/>
              <a:gd name="connsiteY6" fmla="*/ 1058877 h 1058877"/>
              <a:gd name="connsiteX7" fmla="*/ 4491099 w 7777269"/>
              <a:gd name="connsiteY7" fmla="*/ 1058877 h 1058877"/>
              <a:gd name="connsiteX8" fmla="*/ 4491099 w 7777269"/>
              <a:gd name="connsiteY8" fmla="*/ 803286 h 1058877"/>
              <a:gd name="connsiteX9" fmla="*/ 4198995 w 7777269"/>
              <a:gd name="connsiteY9" fmla="*/ 803286 h 1058877"/>
              <a:gd name="connsiteX10" fmla="*/ 3906891 w 7777269"/>
              <a:gd name="connsiteY10" fmla="*/ 803286 h 1058877"/>
              <a:gd name="connsiteX11" fmla="*/ 3906891 w 7777269"/>
              <a:gd name="connsiteY11" fmla="*/ 547695 h 1058877"/>
              <a:gd name="connsiteX12" fmla="*/ 0 w 7777269"/>
              <a:gd name="connsiteY12" fmla="*/ 547695 h 1058877"/>
              <a:gd name="connsiteX13" fmla="*/ 0 w 7777269"/>
              <a:gd name="connsiteY13" fmla="*/ 0 h 1058877"/>
              <a:gd name="connsiteX0" fmla="*/ 0 w 7777269"/>
              <a:gd name="connsiteY0" fmla="*/ 0 h 1058877"/>
              <a:gd name="connsiteX1" fmla="*/ 474669 w 7777269"/>
              <a:gd name="connsiteY1" fmla="*/ 0 h 1058877"/>
              <a:gd name="connsiteX2" fmla="*/ 474669 w 7777269"/>
              <a:gd name="connsiteY2" fmla="*/ 109539 h 1058877"/>
              <a:gd name="connsiteX3" fmla="*/ 7777269 w 7777269"/>
              <a:gd name="connsiteY3" fmla="*/ 109539 h 1058877"/>
              <a:gd name="connsiteX4" fmla="*/ 7777269 w 7777269"/>
              <a:gd name="connsiteY4" fmla="*/ 511182 h 1058877"/>
              <a:gd name="connsiteX5" fmla="*/ 6608853 w 7777269"/>
              <a:gd name="connsiteY5" fmla="*/ 511182 h 1058877"/>
              <a:gd name="connsiteX6" fmla="*/ 6608853 w 7777269"/>
              <a:gd name="connsiteY6" fmla="*/ 1058877 h 1058877"/>
              <a:gd name="connsiteX7" fmla="*/ 4491099 w 7777269"/>
              <a:gd name="connsiteY7" fmla="*/ 1058877 h 1058877"/>
              <a:gd name="connsiteX8" fmla="*/ 4491099 w 7777269"/>
              <a:gd name="connsiteY8" fmla="*/ 803286 h 1058877"/>
              <a:gd name="connsiteX9" fmla="*/ 4198995 w 7777269"/>
              <a:gd name="connsiteY9" fmla="*/ 803286 h 1058877"/>
              <a:gd name="connsiteX10" fmla="*/ 3906891 w 7777269"/>
              <a:gd name="connsiteY10" fmla="*/ 803286 h 1058877"/>
              <a:gd name="connsiteX11" fmla="*/ 3906891 w 7777269"/>
              <a:gd name="connsiteY11" fmla="*/ 547695 h 1058877"/>
              <a:gd name="connsiteX12" fmla="*/ 0 w 7777269"/>
              <a:gd name="connsiteY12" fmla="*/ 547695 h 1058877"/>
              <a:gd name="connsiteX13" fmla="*/ 0 w 7777269"/>
              <a:gd name="connsiteY13" fmla="*/ 0 h 1058877"/>
              <a:gd name="connsiteX0" fmla="*/ 0 w 7777269"/>
              <a:gd name="connsiteY0" fmla="*/ 0 h 1058877"/>
              <a:gd name="connsiteX1" fmla="*/ 474669 w 7777269"/>
              <a:gd name="connsiteY1" fmla="*/ 0 h 1058877"/>
              <a:gd name="connsiteX2" fmla="*/ 474669 w 7777269"/>
              <a:gd name="connsiteY2" fmla="*/ 109539 h 1058877"/>
              <a:gd name="connsiteX3" fmla="*/ 7777269 w 7777269"/>
              <a:gd name="connsiteY3" fmla="*/ 109539 h 1058877"/>
              <a:gd name="connsiteX4" fmla="*/ 7777269 w 7777269"/>
              <a:gd name="connsiteY4" fmla="*/ 511182 h 1058877"/>
              <a:gd name="connsiteX5" fmla="*/ 6608853 w 7777269"/>
              <a:gd name="connsiteY5" fmla="*/ 511182 h 1058877"/>
              <a:gd name="connsiteX6" fmla="*/ 6608853 w 7777269"/>
              <a:gd name="connsiteY6" fmla="*/ 1058877 h 1058877"/>
              <a:gd name="connsiteX7" fmla="*/ 4491099 w 7777269"/>
              <a:gd name="connsiteY7" fmla="*/ 1058877 h 1058877"/>
              <a:gd name="connsiteX8" fmla="*/ 4491099 w 7777269"/>
              <a:gd name="connsiteY8" fmla="*/ 803286 h 1058877"/>
              <a:gd name="connsiteX9" fmla="*/ 4198995 w 7777269"/>
              <a:gd name="connsiteY9" fmla="*/ 803286 h 1058877"/>
              <a:gd name="connsiteX10" fmla="*/ 4016430 w 7777269"/>
              <a:gd name="connsiteY10" fmla="*/ 803286 h 1058877"/>
              <a:gd name="connsiteX11" fmla="*/ 3906891 w 7777269"/>
              <a:gd name="connsiteY11" fmla="*/ 547695 h 1058877"/>
              <a:gd name="connsiteX12" fmla="*/ 0 w 7777269"/>
              <a:gd name="connsiteY12" fmla="*/ 547695 h 1058877"/>
              <a:gd name="connsiteX13" fmla="*/ 0 w 7777269"/>
              <a:gd name="connsiteY13" fmla="*/ 0 h 1058877"/>
              <a:gd name="connsiteX0" fmla="*/ 0 w 7777269"/>
              <a:gd name="connsiteY0" fmla="*/ 0 h 1058877"/>
              <a:gd name="connsiteX1" fmla="*/ 474669 w 7777269"/>
              <a:gd name="connsiteY1" fmla="*/ 0 h 1058877"/>
              <a:gd name="connsiteX2" fmla="*/ 474669 w 7777269"/>
              <a:gd name="connsiteY2" fmla="*/ 109539 h 1058877"/>
              <a:gd name="connsiteX3" fmla="*/ 7777269 w 7777269"/>
              <a:gd name="connsiteY3" fmla="*/ 109539 h 1058877"/>
              <a:gd name="connsiteX4" fmla="*/ 7777269 w 7777269"/>
              <a:gd name="connsiteY4" fmla="*/ 511182 h 1058877"/>
              <a:gd name="connsiteX5" fmla="*/ 6608853 w 7777269"/>
              <a:gd name="connsiteY5" fmla="*/ 511182 h 1058877"/>
              <a:gd name="connsiteX6" fmla="*/ 6608853 w 7777269"/>
              <a:gd name="connsiteY6" fmla="*/ 1058877 h 1058877"/>
              <a:gd name="connsiteX7" fmla="*/ 4491099 w 7777269"/>
              <a:gd name="connsiteY7" fmla="*/ 1058877 h 1058877"/>
              <a:gd name="connsiteX8" fmla="*/ 4491099 w 7777269"/>
              <a:gd name="connsiteY8" fmla="*/ 803286 h 1058877"/>
              <a:gd name="connsiteX9" fmla="*/ 4198995 w 7777269"/>
              <a:gd name="connsiteY9" fmla="*/ 803286 h 1058877"/>
              <a:gd name="connsiteX10" fmla="*/ 4016430 w 7777269"/>
              <a:gd name="connsiteY10" fmla="*/ 803286 h 1058877"/>
              <a:gd name="connsiteX11" fmla="*/ 4016430 w 7777269"/>
              <a:gd name="connsiteY11" fmla="*/ 547695 h 1058877"/>
              <a:gd name="connsiteX12" fmla="*/ 0 w 7777269"/>
              <a:gd name="connsiteY12" fmla="*/ 547695 h 1058877"/>
              <a:gd name="connsiteX13" fmla="*/ 0 w 7777269"/>
              <a:gd name="connsiteY13" fmla="*/ 0 h 1058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777269" h="1058877">
                <a:moveTo>
                  <a:pt x="0" y="0"/>
                </a:moveTo>
                <a:lnTo>
                  <a:pt x="474669" y="0"/>
                </a:lnTo>
                <a:lnTo>
                  <a:pt x="474669" y="109539"/>
                </a:lnTo>
                <a:lnTo>
                  <a:pt x="7777269" y="109539"/>
                </a:lnTo>
                <a:lnTo>
                  <a:pt x="7777269" y="511182"/>
                </a:lnTo>
                <a:lnTo>
                  <a:pt x="6608853" y="511182"/>
                </a:lnTo>
                <a:lnTo>
                  <a:pt x="6608853" y="1058877"/>
                </a:lnTo>
                <a:lnTo>
                  <a:pt x="4491099" y="1058877"/>
                </a:lnTo>
                <a:lnTo>
                  <a:pt x="4491099" y="803286"/>
                </a:lnTo>
                <a:lnTo>
                  <a:pt x="4198995" y="803286"/>
                </a:lnTo>
                <a:lnTo>
                  <a:pt x="4016430" y="803286"/>
                </a:lnTo>
                <a:lnTo>
                  <a:pt x="4016430" y="547695"/>
                </a:lnTo>
                <a:lnTo>
                  <a:pt x="0" y="547695"/>
                </a:lnTo>
                <a:lnTo>
                  <a:pt x="0" y="0"/>
                </a:lnTo>
                <a:close/>
              </a:path>
            </a:pathLst>
          </a:cu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3" name="Rectangle 282"/>
          <p:cNvSpPr/>
          <p:nvPr/>
        </p:nvSpPr>
        <p:spPr>
          <a:xfrm>
            <a:off x="7891463" y="1939925"/>
            <a:ext cx="1143000" cy="857250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4" name="Rectangle 283"/>
          <p:cNvSpPr/>
          <p:nvPr/>
        </p:nvSpPr>
        <p:spPr>
          <a:xfrm>
            <a:off x="6726238" y="2487613"/>
            <a:ext cx="1168400" cy="857250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2" name="Rectangle 331"/>
          <p:cNvSpPr/>
          <p:nvPr/>
        </p:nvSpPr>
        <p:spPr>
          <a:xfrm>
            <a:off x="7894638" y="2816225"/>
            <a:ext cx="511175" cy="255588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333" name="Rectangle 332"/>
          <p:cNvSpPr/>
          <p:nvPr/>
        </p:nvSpPr>
        <p:spPr>
          <a:xfrm>
            <a:off x="7894638" y="3079750"/>
            <a:ext cx="511175" cy="255588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334" name="Rectangle 333"/>
          <p:cNvSpPr/>
          <p:nvPr/>
        </p:nvSpPr>
        <p:spPr>
          <a:xfrm>
            <a:off x="4133850" y="2779713"/>
            <a:ext cx="474663" cy="255587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335" name="Rectangle 334"/>
          <p:cNvSpPr/>
          <p:nvPr/>
        </p:nvSpPr>
        <p:spPr>
          <a:xfrm>
            <a:off x="117475" y="1976438"/>
            <a:ext cx="474663" cy="219075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32927" name="TextBox 496"/>
          <p:cNvSpPr txBox="1">
            <a:spLocks noChangeArrowheads="1"/>
          </p:cNvSpPr>
          <p:nvPr/>
        </p:nvSpPr>
        <p:spPr bwMode="auto">
          <a:xfrm>
            <a:off x="190500" y="2633663"/>
            <a:ext cx="29511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latin typeface="Calibri" pitchFamily="34" charset="0"/>
              </a:rPr>
              <a:t>2014	Building completed</a:t>
            </a:r>
          </a:p>
        </p:txBody>
      </p:sp>
      <p:cxnSp>
        <p:nvCxnSpPr>
          <p:cNvPr id="341" name="Straight Connector 340"/>
          <p:cNvCxnSpPr>
            <a:stCxn id="344" idx="1"/>
            <a:endCxn id="343" idx="3"/>
          </p:cNvCxnSpPr>
          <p:nvPr/>
        </p:nvCxnSpPr>
        <p:spPr>
          <a:xfrm rot="10800000" flipH="1" flipV="1">
            <a:off x="1023938" y="1211263"/>
            <a:ext cx="7175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2" name="Freeform 341"/>
          <p:cNvSpPr/>
          <p:nvPr/>
        </p:nvSpPr>
        <p:spPr>
          <a:xfrm>
            <a:off x="1725613" y="1098550"/>
            <a:ext cx="471487" cy="109538"/>
          </a:xfrm>
          <a:custGeom>
            <a:avLst/>
            <a:gdLst>
              <a:gd name="connsiteX0" fmla="*/ 0 w 471487"/>
              <a:gd name="connsiteY0" fmla="*/ 0 h 2382"/>
              <a:gd name="connsiteX1" fmla="*/ 471487 w 471487"/>
              <a:gd name="connsiteY1" fmla="*/ 2382 h 2382"/>
              <a:gd name="connsiteX2" fmla="*/ 471487 w 471487"/>
              <a:gd name="connsiteY2" fmla="*/ 2382 h 2382"/>
              <a:gd name="connsiteX0" fmla="*/ 0 w 10000"/>
              <a:gd name="connsiteY0" fmla="*/ 0 h 10000"/>
              <a:gd name="connsiteX1" fmla="*/ 5152 w 10000"/>
              <a:gd name="connsiteY1" fmla="*/ 0 h 10000"/>
              <a:gd name="connsiteX2" fmla="*/ 10000 w 10000"/>
              <a:gd name="connsiteY2" fmla="*/ 10000 h 10000"/>
              <a:gd name="connsiteX3" fmla="*/ 10000 w 10000"/>
              <a:gd name="connsiteY3" fmla="*/ 10000 h 10000"/>
              <a:gd name="connsiteX0" fmla="*/ 0 w 10000"/>
              <a:gd name="connsiteY0" fmla="*/ 449840 h 459840"/>
              <a:gd name="connsiteX1" fmla="*/ 4191 w 10000"/>
              <a:gd name="connsiteY1" fmla="*/ 0 h 459840"/>
              <a:gd name="connsiteX2" fmla="*/ 10000 w 10000"/>
              <a:gd name="connsiteY2" fmla="*/ 459840 h 459840"/>
              <a:gd name="connsiteX3" fmla="*/ 10000 w 10000"/>
              <a:gd name="connsiteY3" fmla="*/ 459840 h 459840"/>
              <a:gd name="connsiteX0" fmla="*/ 0 w 10000"/>
              <a:gd name="connsiteY0" fmla="*/ 514819 h 524819"/>
              <a:gd name="connsiteX1" fmla="*/ 4191 w 10000"/>
              <a:gd name="connsiteY1" fmla="*/ 64979 h 524819"/>
              <a:gd name="connsiteX2" fmla="*/ 5253 w 10000"/>
              <a:gd name="connsiteY2" fmla="*/ 124945 h 524819"/>
              <a:gd name="connsiteX3" fmla="*/ 10000 w 10000"/>
              <a:gd name="connsiteY3" fmla="*/ 524819 h 524819"/>
              <a:gd name="connsiteX4" fmla="*/ 10000 w 10000"/>
              <a:gd name="connsiteY4" fmla="*/ 524819 h 524819"/>
              <a:gd name="connsiteX0" fmla="*/ 0 w 10000"/>
              <a:gd name="connsiteY0" fmla="*/ 526481 h 536481"/>
              <a:gd name="connsiteX1" fmla="*/ 4191 w 10000"/>
              <a:gd name="connsiteY1" fmla="*/ 76641 h 536481"/>
              <a:gd name="connsiteX2" fmla="*/ 5707 w 10000"/>
              <a:gd name="connsiteY2" fmla="*/ 76641 h 536481"/>
              <a:gd name="connsiteX3" fmla="*/ 10000 w 10000"/>
              <a:gd name="connsiteY3" fmla="*/ 536481 h 536481"/>
              <a:gd name="connsiteX4" fmla="*/ 10000 w 10000"/>
              <a:gd name="connsiteY4" fmla="*/ 536481 h 536481"/>
              <a:gd name="connsiteX0" fmla="*/ 0 w 10000"/>
              <a:gd name="connsiteY0" fmla="*/ 449840 h 459840"/>
              <a:gd name="connsiteX1" fmla="*/ 4191 w 10000"/>
              <a:gd name="connsiteY1" fmla="*/ 0 h 459840"/>
              <a:gd name="connsiteX2" fmla="*/ 5707 w 10000"/>
              <a:gd name="connsiteY2" fmla="*/ 0 h 459840"/>
              <a:gd name="connsiteX3" fmla="*/ 10000 w 10000"/>
              <a:gd name="connsiteY3" fmla="*/ 459840 h 459840"/>
              <a:gd name="connsiteX4" fmla="*/ 10000 w 10000"/>
              <a:gd name="connsiteY4" fmla="*/ 459840 h 459840"/>
              <a:gd name="connsiteX0" fmla="*/ 0 w 10000"/>
              <a:gd name="connsiteY0" fmla="*/ 449840 h 459840"/>
              <a:gd name="connsiteX1" fmla="*/ 4191 w 10000"/>
              <a:gd name="connsiteY1" fmla="*/ 0 h 459840"/>
              <a:gd name="connsiteX2" fmla="*/ 5707 w 10000"/>
              <a:gd name="connsiteY2" fmla="*/ 0 h 459840"/>
              <a:gd name="connsiteX3" fmla="*/ 10000 w 10000"/>
              <a:gd name="connsiteY3" fmla="*/ 459840 h 459840"/>
              <a:gd name="connsiteX4" fmla="*/ 10000 w 10000"/>
              <a:gd name="connsiteY4" fmla="*/ 459840 h 459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459840">
                <a:moveTo>
                  <a:pt x="0" y="449840"/>
                </a:moveTo>
                <a:lnTo>
                  <a:pt x="4191" y="0"/>
                </a:lnTo>
                <a:lnTo>
                  <a:pt x="5707" y="0"/>
                </a:lnTo>
                <a:lnTo>
                  <a:pt x="10000" y="459840"/>
                </a:lnTo>
                <a:lnTo>
                  <a:pt x="10000" y="45984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3" name="Rectangle 342"/>
          <p:cNvSpPr/>
          <p:nvPr/>
        </p:nvSpPr>
        <p:spPr>
          <a:xfrm>
            <a:off x="1169988" y="1138238"/>
            <a:ext cx="571500" cy="146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4" name="Rectangle 343"/>
          <p:cNvSpPr/>
          <p:nvPr/>
        </p:nvSpPr>
        <p:spPr>
          <a:xfrm>
            <a:off x="1023938" y="1101725"/>
            <a:ext cx="73025" cy="219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6" name="Rectangle 345"/>
          <p:cNvSpPr/>
          <p:nvPr/>
        </p:nvSpPr>
        <p:spPr>
          <a:xfrm>
            <a:off x="887413" y="857250"/>
            <a:ext cx="474662" cy="219075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Gun laser</a:t>
            </a:r>
          </a:p>
        </p:txBody>
      </p:sp>
      <p:sp>
        <p:nvSpPr>
          <p:cNvPr id="347" name="Rectangle 346"/>
          <p:cNvSpPr/>
          <p:nvPr/>
        </p:nvSpPr>
        <p:spPr>
          <a:xfrm>
            <a:off x="881063" y="842963"/>
            <a:ext cx="2036762" cy="523875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</p:txBody>
      </p:sp>
      <p:cxnSp>
        <p:nvCxnSpPr>
          <p:cNvPr id="350" name="Straight Connector 349"/>
          <p:cNvCxnSpPr/>
          <p:nvPr/>
        </p:nvCxnSpPr>
        <p:spPr>
          <a:xfrm flipV="1">
            <a:off x="2560638" y="1101725"/>
            <a:ext cx="109537" cy="73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1" name="Flowchart: Extract 350"/>
          <p:cNvSpPr/>
          <p:nvPr/>
        </p:nvSpPr>
        <p:spPr>
          <a:xfrm rot="20316632">
            <a:off x="2447925" y="1084263"/>
            <a:ext cx="141288" cy="206375"/>
          </a:xfrm>
          <a:prstGeom prst="flowChartExtra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83" name="Group 307"/>
          <p:cNvGrpSpPr>
            <a:grpSpLocks/>
          </p:cNvGrpSpPr>
          <p:nvPr/>
        </p:nvGrpSpPr>
        <p:grpSpPr bwMode="auto">
          <a:xfrm rot="3240000">
            <a:off x="2620169" y="1046956"/>
            <a:ext cx="101600" cy="109538"/>
            <a:chOff x="6288111" y="5218137"/>
            <a:chExt cx="45719" cy="109539"/>
          </a:xfrm>
        </p:grpSpPr>
        <p:sp>
          <p:nvSpPr>
            <p:cNvPr id="353" name="Right Triangle 352"/>
            <p:cNvSpPr/>
            <p:nvPr/>
          </p:nvSpPr>
          <p:spPr>
            <a:xfrm>
              <a:off x="6288111" y="5218137"/>
              <a:ext cx="45719" cy="109539"/>
            </a:xfrm>
            <a:prstGeom prst="rtTriangl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54" name="Right Triangle 353"/>
            <p:cNvSpPr/>
            <p:nvPr/>
          </p:nvSpPr>
          <p:spPr>
            <a:xfrm flipH="1" flipV="1">
              <a:off x="6288111" y="5218137"/>
              <a:ext cx="45719" cy="109539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cxnSp>
        <p:nvCxnSpPr>
          <p:cNvPr id="355" name="Straight Connector 354"/>
          <p:cNvCxnSpPr/>
          <p:nvPr/>
        </p:nvCxnSpPr>
        <p:spPr>
          <a:xfrm>
            <a:off x="2211388" y="1203325"/>
            <a:ext cx="2635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9" name="Rectangle 348"/>
          <p:cNvSpPr/>
          <p:nvPr/>
        </p:nvSpPr>
        <p:spPr>
          <a:xfrm>
            <a:off x="2320925" y="1133475"/>
            <a:ext cx="73025" cy="146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939" name="TextBox 496"/>
          <p:cNvSpPr txBox="1">
            <a:spLocks noChangeArrowheads="1"/>
          </p:cNvSpPr>
          <p:nvPr/>
        </p:nvSpPr>
        <p:spPr bwMode="auto">
          <a:xfrm>
            <a:off x="192088" y="1339850"/>
            <a:ext cx="34464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latin typeface="Calibri" pitchFamily="34" charset="0"/>
              </a:rPr>
              <a:t>2010  	250 MeV Injector facility</a:t>
            </a:r>
          </a:p>
        </p:txBody>
      </p:sp>
      <p:sp>
        <p:nvSpPr>
          <p:cNvPr id="32940" name="TextBox 365"/>
          <p:cNvSpPr txBox="1">
            <a:spLocks noChangeArrowheads="1"/>
          </p:cNvSpPr>
          <p:nvPr/>
        </p:nvSpPr>
        <p:spPr bwMode="auto">
          <a:xfrm>
            <a:off x="2917825" y="176213"/>
            <a:ext cx="28146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i="1">
                <a:solidFill>
                  <a:srgbClr val="002060"/>
                </a:solidFill>
                <a:latin typeface="Calibri" pitchFamily="34" charset="0"/>
              </a:rPr>
              <a:t>SwissFEL Milestones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1"/>
          <p:cNvGrpSpPr>
            <a:grpSpLocks/>
          </p:cNvGrpSpPr>
          <p:nvPr/>
        </p:nvGrpSpPr>
        <p:grpSpPr bwMode="auto">
          <a:xfrm>
            <a:off x="1651000" y="665163"/>
            <a:ext cx="6934200" cy="6038850"/>
            <a:chOff x="1285852" y="333375"/>
            <a:chExt cx="7515225" cy="6524625"/>
          </a:xfrm>
        </p:grpSpPr>
        <p:grpSp>
          <p:nvGrpSpPr>
            <p:cNvPr id="19460" name="Group 11"/>
            <p:cNvGrpSpPr>
              <a:grpSpLocks/>
            </p:cNvGrpSpPr>
            <p:nvPr/>
          </p:nvGrpSpPr>
          <p:grpSpPr bwMode="auto">
            <a:xfrm>
              <a:off x="1285852" y="333375"/>
              <a:ext cx="7515225" cy="6524625"/>
              <a:chOff x="1285852" y="0"/>
              <a:chExt cx="7515225" cy="6524625"/>
            </a:xfrm>
          </p:grpSpPr>
          <p:pic>
            <p:nvPicPr>
              <p:cNvPr id="19464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285852" y="0"/>
                <a:ext cx="7515225" cy="6524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Rounded Rectangular Callout 7"/>
              <p:cNvSpPr/>
              <p:nvPr/>
            </p:nvSpPr>
            <p:spPr>
              <a:xfrm>
                <a:off x="2142670" y="2953576"/>
                <a:ext cx="929080" cy="816436"/>
              </a:xfrm>
              <a:prstGeom prst="wedgeRoundRectCallout">
                <a:avLst>
                  <a:gd name="adj1" fmla="val 10666"/>
                  <a:gd name="adj2" fmla="val -102616"/>
                  <a:gd name="adj3" fmla="val 16667"/>
                </a:avLst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b="1" dirty="0">
                    <a:solidFill>
                      <a:srgbClr val="002060"/>
                    </a:solidFill>
                  </a:rPr>
                  <a:t>WLHA</a:t>
                </a:r>
              </a:p>
              <a:p>
                <a:pPr algn="ctr" eaLnBrk="0" hangingPunct="0">
                  <a:defRPr/>
                </a:pPr>
                <a:r>
                  <a:rPr lang="en-US" dirty="0">
                    <a:solidFill>
                      <a:srgbClr val="002060"/>
                    </a:solidFill>
                  </a:rPr>
                  <a:t>250 </a:t>
                </a:r>
                <a:r>
                  <a:rPr lang="en-US" dirty="0" err="1">
                    <a:solidFill>
                      <a:srgbClr val="002060"/>
                    </a:solidFill>
                  </a:rPr>
                  <a:t>MeV</a:t>
                </a:r>
                <a:endParaRPr lang="en-US" dirty="0">
                  <a:solidFill>
                    <a:srgbClr val="002060"/>
                  </a:solidFill>
                </a:endParaRPr>
              </a:p>
              <a:p>
                <a:pPr algn="ctr" eaLnBrk="0" hangingPunct="0">
                  <a:defRPr/>
                </a:pPr>
                <a:r>
                  <a:rPr lang="en-US" dirty="0">
                    <a:solidFill>
                      <a:srgbClr val="002060"/>
                    </a:solidFill>
                  </a:rPr>
                  <a:t>Injector</a:t>
                </a:r>
              </a:p>
            </p:txBody>
          </p:sp>
          <p:sp>
            <p:nvSpPr>
              <p:cNvPr id="9" name="Rounded Rectangular Callout 8"/>
              <p:cNvSpPr/>
              <p:nvPr/>
            </p:nvSpPr>
            <p:spPr>
              <a:xfrm>
                <a:off x="5072714" y="3238300"/>
                <a:ext cx="1142424" cy="408218"/>
              </a:xfrm>
              <a:prstGeom prst="wedgeRoundRectCallout">
                <a:avLst>
                  <a:gd name="adj1" fmla="val -80333"/>
                  <a:gd name="adj2" fmla="val -29028"/>
                  <a:gd name="adj3" fmla="val 16667"/>
                </a:avLst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b="1" dirty="0" err="1">
                    <a:solidFill>
                      <a:srgbClr val="002060"/>
                    </a:solidFill>
                  </a:rPr>
                  <a:t>SwissFEL</a:t>
                </a:r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0" name="Rounded Rectangular Callout 9"/>
              <p:cNvSpPr/>
              <p:nvPr/>
            </p:nvSpPr>
            <p:spPr>
              <a:xfrm>
                <a:off x="6000073" y="4857450"/>
                <a:ext cx="1214686" cy="341324"/>
              </a:xfrm>
              <a:prstGeom prst="wedgeRoundRectCallout">
                <a:avLst>
                  <a:gd name="adj1" fmla="val 70881"/>
                  <a:gd name="adj2" fmla="val 13809"/>
                  <a:gd name="adj3" fmla="val 16667"/>
                </a:avLst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dirty="0">
                    <a:solidFill>
                      <a:srgbClr val="002060"/>
                    </a:solidFill>
                  </a:rPr>
                  <a:t>assembly hall</a:t>
                </a:r>
              </a:p>
            </p:txBody>
          </p:sp>
          <p:sp>
            <p:nvSpPr>
              <p:cNvPr id="11" name="Rounded Rectangular Callout 10"/>
              <p:cNvSpPr/>
              <p:nvPr/>
            </p:nvSpPr>
            <p:spPr>
              <a:xfrm>
                <a:off x="2357736" y="118348"/>
                <a:ext cx="1071883" cy="818151"/>
              </a:xfrm>
              <a:prstGeom prst="wedgeRoundRectCallout">
                <a:avLst>
                  <a:gd name="adj1" fmla="val 58422"/>
                  <a:gd name="adj2" fmla="val 42341"/>
                  <a:gd name="adj3" fmla="val 16667"/>
                </a:avLst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b="1" dirty="0">
                    <a:solidFill>
                      <a:srgbClr val="002060"/>
                    </a:solidFill>
                  </a:rPr>
                  <a:t>OBLA</a:t>
                </a:r>
              </a:p>
              <a:p>
                <a:pPr algn="ctr" eaLnBrk="0" hangingPunct="0">
                  <a:defRPr/>
                </a:pPr>
                <a:r>
                  <a:rPr lang="en-US" dirty="0">
                    <a:solidFill>
                      <a:srgbClr val="002060"/>
                    </a:solidFill>
                  </a:rPr>
                  <a:t>C-band</a:t>
                </a:r>
                <a:br>
                  <a:rPr lang="en-US" dirty="0">
                    <a:solidFill>
                      <a:srgbClr val="002060"/>
                    </a:solidFill>
                  </a:rPr>
                </a:br>
                <a:r>
                  <a:rPr lang="en-US" dirty="0">
                    <a:solidFill>
                      <a:srgbClr val="002060"/>
                    </a:solidFill>
                  </a:rPr>
                  <a:t> test stand</a:t>
                </a: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29326" y="2070873"/>
              <a:ext cx="848216" cy="30873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dirty="0">
                  <a:solidFill>
                    <a:srgbClr val="002060"/>
                  </a:solidFill>
                </a:rPr>
                <a:t>PSI-West</a:t>
              </a:r>
            </a:p>
          </p:txBody>
        </p:sp>
        <p:sp>
          <p:nvSpPr>
            <p:cNvPr id="19462" name="TextBox 4"/>
            <p:cNvSpPr txBox="1">
              <a:spLocks noChangeArrowheads="1"/>
            </p:cNvSpPr>
            <p:nvPr/>
          </p:nvSpPr>
          <p:spPr bwMode="auto">
            <a:xfrm rot="4266967">
              <a:off x="2936722" y="4051756"/>
              <a:ext cx="112736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FFFF00"/>
                  </a:solidFill>
                </a:rPr>
                <a:t>Aare river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58028" y="1000588"/>
              <a:ext cx="758748" cy="30702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dirty="0">
                  <a:solidFill>
                    <a:srgbClr val="002060"/>
                  </a:solidFill>
                </a:rPr>
                <a:t>PSI-East</a:t>
              </a:r>
            </a:p>
          </p:txBody>
        </p:sp>
      </p:grpSp>
      <p:sp>
        <p:nvSpPr>
          <p:cNvPr id="19459" name="Title 12"/>
          <p:cNvSpPr>
            <a:spLocks noGrp="1"/>
          </p:cNvSpPr>
          <p:nvPr>
            <p:ph type="title"/>
          </p:nvPr>
        </p:nvSpPr>
        <p:spPr>
          <a:xfrm>
            <a:off x="225425" y="168275"/>
            <a:ext cx="8534400" cy="419100"/>
          </a:xfrm>
        </p:spPr>
        <p:txBody>
          <a:bodyPr/>
          <a:lstStyle/>
          <a:p>
            <a:r>
              <a:rPr lang="en-US" dirty="0" err="1" smtClean="0"/>
              <a:t>SwissFEL</a:t>
            </a:r>
            <a:r>
              <a:rPr lang="en-US" dirty="0" smtClean="0"/>
              <a:t> </a:t>
            </a:r>
            <a:r>
              <a:rPr lang="en-US" dirty="0" err="1" smtClean="0"/>
              <a:t>geographics</a:t>
            </a: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914400" y="190500"/>
            <a:ext cx="8229600" cy="458788"/>
          </a:xfrm>
        </p:spPr>
        <p:txBody>
          <a:bodyPr/>
          <a:lstStyle/>
          <a:p>
            <a:r>
              <a:rPr lang="en-US" smtClean="0"/>
              <a:t>AG Wald</a:t>
            </a:r>
          </a:p>
        </p:txBody>
      </p:sp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350" y="3216275"/>
            <a:ext cx="3567113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4438" y="3074988"/>
            <a:ext cx="3902075" cy="378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3" descr="Fig_4_1_2_BOTTOM_BuildingCovered_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8775" y="1350963"/>
            <a:ext cx="2630488" cy="173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7" descr="SwissFEL_imWald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663" y="1566863"/>
            <a:ext cx="3446462" cy="139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TextBox 9"/>
          <p:cNvSpPr txBox="1">
            <a:spLocks noChangeArrowheads="1"/>
          </p:cNvSpPr>
          <p:nvPr/>
        </p:nvSpPr>
        <p:spPr bwMode="auto">
          <a:xfrm>
            <a:off x="1528763" y="917575"/>
            <a:ext cx="12525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2060"/>
                </a:solidFill>
              </a:rPr>
              <a:t>1</a:t>
            </a:r>
            <a:r>
              <a:rPr lang="en-US" b="1" baseline="30000">
                <a:solidFill>
                  <a:srgbClr val="002060"/>
                </a:solidFill>
              </a:rPr>
              <a:t>st</a:t>
            </a:r>
            <a:r>
              <a:rPr lang="en-US" b="1">
                <a:solidFill>
                  <a:srgbClr val="002060"/>
                </a:solidFill>
              </a:rPr>
              <a:t> meeting</a:t>
            </a:r>
          </a:p>
        </p:txBody>
      </p:sp>
      <p:sp>
        <p:nvSpPr>
          <p:cNvPr id="20488" name="TextBox 10"/>
          <p:cNvSpPr txBox="1">
            <a:spLocks noChangeArrowheads="1"/>
          </p:cNvSpPr>
          <p:nvPr/>
        </p:nvSpPr>
        <p:spPr bwMode="auto">
          <a:xfrm>
            <a:off x="6256338" y="941388"/>
            <a:ext cx="13287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2060"/>
                </a:solidFill>
              </a:rPr>
              <a:t>5</a:t>
            </a:r>
            <a:r>
              <a:rPr lang="en-US" b="1" baseline="30000">
                <a:solidFill>
                  <a:srgbClr val="002060"/>
                </a:solidFill>
              </a:rPr>
              <a:t>th</a:t>
            </a:r>
            <a:r>
              <a:rPr lang="en-US" b="1">
                <a:solidFill>
                  <a:srgbClr val="002060"/>
                </a:solidFill>
              </a:rPr>
              <a:t>  meeting</a:t>
            </a:r>
          </a:p>
        </p:txBody>
      </p:sp>
      <p:sp>
        <p:nvSpPr>
          <p:cNvPr id="9" name="Right Arrow 8"/>
          <p:cNvSpPr/>
          <p:nvPr/>
        </p:nvSpPr>
        <p:spPr>
          <a:xfrm>
            <a:off x="4187825" y="3565525"/>
            <a:ext cx="603250" cy="52228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9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6597650"/>
            <a:ext cx="2133600" cy="2603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0E2A6A9D-1B98-401C-81CC-EFB6B21A8A43}" type="slidenum">
              <a:rPr lang="en-US"/>
              <a:pPr/>
              <a:t>17</a:t>
            </a:fld>
            <a:endParaRPr lang="en-US"/>
          </a:p>
        </p:txBody>
      </p:sp>
      <p:sp>
        <p:nvSpPr>
          <p:cNvPr id="21507" name="Rectangle 4"/>
          <p:cNvSpPr>
            <a:spLocks noGrp="1" noChangeArrowheads="1"/>
          </p:cNvSpPr>
          <p:nvPr>
            <p:ph type="title"/>
          </p:nvPr>
        </p:nvSpPr>
        <p:spPr>
          <a:xfrm>
            <a:off x="1444625" y="166688"/>
            <a:ext cx="7162800" cy="533400"/>
          </a:xfrm>
        </p:spPr>
        <p:txBody>
          <a:bodyPr/>
          <a:lstStyle/>
          <a:p>
            <a:r>
              <a:rPr lang="de-CH" smtClean="0">
                <a:ea typeface="ヒラギノ角ゴ Pro W3"/>
                <a:cs typeface="ヒラギノ角ゴ Pro W3"/>
              </a:rPr>
              <a:t>looking across technical buildings</a:t>
            </a:r>
            <a:endParaRPr lang="en-US" smtClean="0">
              <a:ea typeface="ヒラギノ角ゴ Pro W3"/>
              <a:cs typeface="ヒラギノ角ゴ Pro W3"/>
            </a:endParaRPr>
          </a:p>
        </p:txBody>
      </p:sp>
      <p:pic>
        <p:nvPicPr>
          <p:cNvPr id="21508" name="Picture 3" descr="Blick_von_der_Plattform_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5513" y="796925"/>
            <a:ext cx="6835775" cy="513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7713" y="1050925"/>
            <a:ext cx="188277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68275" y="806450"/>
          <a:ext cx="8812528" cy="51398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3335"/>
                <a:gridCol w="1954530"/>
                <a:gridCol w="1725930"/>
                <a:gridCol w="1961838"/>
                <a:gridCol w="1886895"/>
              </a:tblGrid>
              <a:tr h="137553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806208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Item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RF structures</a:t>
                      </a:r>
                    </a:p>
                    <a:p>
                      <a:endParaRPr lang="en-US" sz="1600" b="1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Pulsed High voltage for RF sources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Undulator</a:t>
                      </a:r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magnet systems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Real</a:t>
                      </a:r>
                      <a:r>
                        <a:rPr lang="en-US" sz="1600" b="1" baseline="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time data analysis and compression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</a:tr>
              <a:tr h="142498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Key </a:t>
                      </a:r>
                      <a:br>
                        <a:rPr lang="en-US" sz="1600" b="1" dirty="0" smtClean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</a:br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technologies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4138" indent="-84138"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sz="1600" b="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Ultra precision machining</a:t>
                      </a:r>
                    </a:p>
                    <a:p>
                      <a:pPr marL="84138" indent="-84138"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sz="1600" b="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Ultra clean, ultra precision bonding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4138" indent="-84138"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sz="1600" b="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High current, high voltage switching technology</a:t>
                      </a:r>
                    </a:p>
                    <a:p>
                      <a:pPr marL="84138" indent="-84138"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sz="1600" b="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Precision</a:t>
                      </a:r>
                      <a:r>
                        <a:rPr lang="en-US" sz="1600" b="0" baseline="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voltage measurement &amp; control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4138" indent="-84138"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sz="1600" b="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Heavy load precision</a:t>
                      </a:r>
                      <a:r>
                        <a:rPr lang="en-US" sz="1600" b="0" baseline="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positioning</a:t>
                      </a:r>
                    </a:p>
                    <a:p>
                      <a:pPr marL="84138" indent="-84138"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sz="1600" b="0" baseline="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Precision machining of large support structures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4138" indent="-84138"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sz="1600" b="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FPGA  electronic design and programming</a:t>
                      </a:r>
                    </a:p>
                    <a:p>
                      <a:pPr marL="84138" indent="-84138"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sz="1600" b="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Fast algorithms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</a:tr>
              <a:tr h="118351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Status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Industry study for a production line with</a:t>
                      </a:r>
                      <a:br>
                        <a:rPr lang="en-US" sz="1600" b="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</a:br>
                      <a:r>
                        <a:rPr lang="en-US" sz="1600" b="0" baseline="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ultra precision machining  and brazing furnace</a:t>
                      </a:r>
                      <a:endParaRPr lang="en-US" sz="1600" b="0" dirty="0" smtClean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Collaboration agreement .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Engineering studies</a:t>
                      </a:r>
                    </a:p>
                    <a:p>
                      <a:r>
                        <a:rPr lang="en-US" sz="1600" b="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Contracts for functional</a:t>
                      </a:r>
                      <a:r>
                        <a:rPr lang="en-US" sz="1600" b="0" baseline="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model partly placed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Design</a:t>
                      </a:r>
                      <a:r>
                        <a:rPr lang="en-US" sz="1600" b="0" baseline="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study completed</a:t>
                      </a:r>
                    </a:p>
                    <a:p>
                      <a:r>
                        <a:rPr lang="en-US" sz="1600" b="0" baseline="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Contract for prototype placed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563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3838" y="852488"/>
            <a:ext cx="1685925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36" name="TextBox 2"/>
          <p:cNvSpPr txBox="1">
            <a:spLocks noChangeArrowheads="1"/>
          </p:cNvSpPr>
          <p:nvPr/>
        </p:nvSpPr>
        <p:spPr bwMode="auto">
          <a:xfrm>
            <a:off x="1698625" y="188913"/>
            <a:ext cx="64992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2400">
                <a:solidFill>
                  <a:srgbClr val="002060"/>
                </a:solidFill>
                <a:ea typeface="ＭＳ Ｐゴシック" pitchFamily="-107" charset="-128"/>
              </a:rPr>
              <a:t>SwissFEL technical R&amp;D for key items with Industry</a:t>
            </a:r>
            <a:endParaRPr lang="en-US" sz="2400">
              <a:solidFill>
                <a:srgbClr val="002060"/>
              </a:solidFill>
            </a:endParaRPr>
          </a:p>
        </p:txBody>
      </p:sp>
      <p:pic>
        <p:nvPicPr>
          <p:cNvPr id="2563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05425" y="908050"/>
            <a:ext cx="1674813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38" name="Picture 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63925" y="927100"/>
            <a:ext cx="1554163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4755" y="108814"/>
            <a:ext cx="3413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RF topics for </a:t>
            </a:r>
            <a:r>
              <a:rPr lang="en-US" sz="2800" b="1" dirty="0" err="1" smtClean="0">
                <a:solidFill>
                  <a:srgbClr val="002060"/>
                </a:solidFill>
              </a:rPr>
              <a:t>SwissFEL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1215" y="1821180"/>
            <a:ext cx="773307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endParaRPr lang="en-US" sz="1800" dirty="0" smtClean="0">
              <a:solidFill>
                <a:srgbClr val="002060"/>
              </a:solidFill>
            </a:endParaRPr>
          </a:p>
          <a:p>
            <a:pPr marL="180975" indent="-180975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</a:rPr>
              <a:t>RF </a:t>
            </a:r>
            <a:r>
              <a:rPr lang="en-US" sz="1800" dirty="0" smtClean="0">
                <a:solidFill>
                  <a:srgbClr val="002060"/>
                </a:solidFill>
              </a:rPr>
              <a:t>systems with three different frequencies at S-band, C-band and </a:t>
            </a:r>
            <a:r>
              <a:rPr lang="en-US" sz="1800" dirty="0" smtClean="0">
                <a:solidFill>
                  <a:srgbClr val="002060"/>
                </a:solidFill>
              </a:rPr>
              <a:t>X-band</a:t>
            </a:r>
          </a:p>
          <a:p>
            <a:pPr marL="180975" indent="-180975">
              <a:buFont typeface="Arial" pitchFamily="34" charset="0"/>
              <a:buChar char="•"/>
            </a:pPr>
            <a:endParaRPr lang="en-US" sz="1800" dirty="0" smtClean="0">
              <a:solidFill>
                <a:srgbClr val="002060"/>
              </a:solidFill>
            </a:endParaRPr>
          </a:p>
          <a:p>
            <a:pPr marL="180975" indent="-180975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</a:rPr>
              <a:t>P.S.I. RF </a:t>
            </a:r>
            <a:r>
              <a:rPr lang="en-US" sz="1800" dirty="0" smtClean="0">
                <a:solidFill>
                  <a:srgbClr val="002060"/>
                </a:solidFill>
              </a:rPr>
              <a:t>gun </a:t>
            </a:r>
          </a:p>
          <a:p>
            <a:pPr marL="180975" indent="-180975"/>
            <a:endParaRPr lang="en-US" sz="1800" dirty="0" smtClean="0">
              <a:solidFill>
                <a:srgbClr val="002060"/>
              </a:solidFill>
            </a:endParaRPr>
          </a:p>
          <a:p>
            <a:pPr marL="180975" indent="-180975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</a:rPr>
              <a:t>Development </a:t>
            </a:r>
            <a:r>
              <a:rPr lang="en-US" sz="1800" dirty="0" smtClean="0">
                <a:solidFill>
                  <a:srgbClr val="002060"/>
                </a:solidFill>
              </a:rPr>
              <a:t>of </a:t>
            </a:r>
            <a:r>
              <a:rPr lang="en-US" sz="1800" dirty="0" smtClean="0">
                <a:solidFill>
                  <a:srgbClr val="002060"/>
                </a:solidFill>
              </a:rPr>
              <a:t>C-band </a:t>
            </a:r>
            <a:r>
              <a:rPr lang="en-US" sz="1800" dirty="0" err="1" smtClean="0">
                <a:solidFill>
                  <a:srgbClr val="002060"/>
                </a:solidFill>
              </a:rPr>
              <a:t>linac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smtClean="0">
                <a:solidFill>
                  <a:srgbClr val="002060"/>
                </a:solidFill>
              </a:rPr>
              <a:t>module </a:t>
            </a:r>
            <a:r>
              <a:rPr lang="en-US" sz="1800" dirty="0" smtClean="0">
                <a:solidFill>
                  <a:srgbClr val="002060"/>
                </a:solidFill>
              </a:rPr>
              <a:t>optimized for space and power economy</a:t>
            </a:r>
          </a:p>
          <a:p>
            <a:pPr marL="180975" indent="-180975">
              <a:buFont typeface="Arial" pitchFamily="34" charset="0"/>
              <a:buChar char="•"/>
            </a:pPr>
            <a:endParaRPr lang="en-US" sz="1800" dirty="0" smtClean="0">
              <a:solidFill>
                <a:srgbClr val="002060"/>
              </a:solidFill>
            </a:endParaRPr>
          </a:p>
          <a:p>
            <a:pPr marL="180975" indent="-180975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</a:rPr>
              <a:t>Extreme </a:t>
            </a:r>
            <a:r>
              <a:rPr lang="en-US" sz="1800" dirty="0" smtClean="0">
                <a:solidFill>
                  <a:srgbClr val="002060"/>
                </a:solidFill>
              </a:rPr>
              <a:t>phase tolerance specs require sophisticated synchronization and LLRF</a:t>
            </a:r>
            <a:endParaRPr lang="en-US" sz="180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6721" y="2823243"/>
            <a:ext cx="6457950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44195" y="2301558"/>
            <a:ext cx="3762697" cy="40780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dirty="0">
              <a:solidFill>
                <a:srgbClr val="002060"/>
              </a:solidFill>
              <a:latin typeface="Calibri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en-US" b="1" dirty="0">
              <a:solidFill>
                <a:srgbClr val="002060"/>
              </a:solidFill>
              <a:latin typeface="Calibri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en-US" b="1" dirty="0">
              <a:solidFill>
                <a:srgbClr val="002060"/>
              </a:solidFill>
              <a:latin typeface="Calibri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en-US" b="1" dirty="0">
              <a:solidFill>
                <a:srgbClr val="002060"/>
              </a:solidFill>
              <a:latin typeface="Calibri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en-US" b="1" dirty="0">
              <a:solidFill>
                <a:srgbClr val="002060"/>
              </a:solidFill>
              <a:latin typeface="Calibri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en-US" b="1" dirty="0">
              <a:solidFill>
                <a:srgbClr val="002060"/>
              </a:solidFill>
              <a:latin typeface="Calibri" pitchFamily="34" charset="0"/>
            </a:endParaRPr>
          </a:p>
          <a:p>
            <a:pPr lvl="1">
              <a:lnSpc>
                <a:spcPct val="150000"/>
              </a:lnSpc>
              <a:defRPr/>
            </a:pPr>
            <a:endParaRPr lang="en-US" sz="1400" b="1" dirty="0">
              <a:solidFill>
                <a:srgbClr val="002060"/>
              </a:solidFill>
              <a:latin typeface="Calibri" pitchFamily="34" charset="0"/>
            </a:endParaRPr>
          </a:p>
          <a:p>
            <a:pPr lvl="1">
              <a:lnSpc>
                <a:spcPct val="150000"/>
              </a:lnSpc>
              <a:defRPr/>
            </a:pPr>
            <a:endParaRPr lang="en-US" b="1" dirty="0">
              <a:solidFill>
                <a:srgbClr val="002060"/>
              </a:solidFill>
              <a:latin typeface="Calibri" pitchFamily="34" charset="0"/>
            </a:endParaRPr>
          </a:p>
          <a:p>
            <a:pPr lvl="1">
              <a:lnSpc>
                <a:spcPct val="150000"/>
              </a:lnSpc>
              <a:defRPr/>
            </a:pPr>
            <a:endParaRPr lang="en-US" b="1" dirty="0">
              <a:solidFill>
                <a:srgbClr val="002060"/>
              </a:solidFill>
              <a:latin typeface="Calibri" pitchFamily="34" charset="0"/>
            </a:endParaRPr>
          </a:p>
          <a:p>
            <a:pPr marL="177800" lvl="1">
              <a:lnSpc>
                <a:spcPct val="150000"/>
              </a:lnSpc>
              <a:defRPr/>
            </a:pPr>
            <a:r>
              <a:rPr lang="en-US" b="1" dirty="0">
                <a:solidFill>
                  <a:srgbClr val="002060"/>
                </a:solidFill>
                <a:latin typeface="Calibri" pitchFamily="34" charset="0"/>
              </a:rPr>
              <a:t>FEL principle</a:t>
            </a:r>
          </a:p>
          <a:p>
            <a:pPr marL="177800" lvl="1">
              <a:defRPr/>
            </a:pPr>
            <a:r>
              <a:rPr lang="en-US" dirty="0">
                <a:solidFill>
                  <a:srgbClr val="002060"/>
                </a:solidFill>
                <a:latin typeface="Calibri" pitchFamily="34" charset="0"/>
              </a:rPr>
              <a:t>Electrons interact with periodic magnetic field </a:t>
            </a:r>
            <a:br>
              <a:rPr lang="en-US" dirty="0">
                <a:solidFill>
                  <a:srgbClr val="002060"/>
                </a:solidFill>
                <a:latin typeface="Calibri" pitchFamily="34" charset="0"/>
              </a:rPr>
            </a:br>
            <a:r>
              <a:rPr lang="en-US" dirty="0">
                <a:solidFill>
                  <a:srgbClr val="002060"/>
                </a:solidFill>
                <a:latin typeface="Calibri" pitchFamily="34" charset="0"/>
              </a:rPr>
              <a:t>of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</a:rPr>
              <a:t>undulator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</a:rPr>
              <a:t> magnet to build up an</a:t>
            </a:r>
          </a:p>
          <a:p>
            <a:pPr marL="177800" lvl="1">
              <a:defRPr/>
            </a:pPr>
            <a:r>
              <a:rPr lang="en-US" u="sng" dirty="0">
                <a:solidFill>
                  <a:srgbClr val="002060"/>
                </a:solidFill>
                <a:latin typeface="Calibri" pitchFamily="34" charset="0"/>
              </a:rPr>
              <a:t>extremely short and intense X-ray pulse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</a:rPr>
              <a:t>.</a:t>
            </a:r>
          </a:p>
          <a:p>
            <a:pPr lvl="1">
              <a:defRPr/>
            </a:pPr>
            <a:endParaRPr lang="en-US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5895975" y="979170"/>
            <a:ext cx="2932469" cy="2308324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8900" lvl="1">
              <a:lnSpc>
                <a:spcPct val="150000"/>
              </a:lnSpc>
            </a:pPr>
            <a:r>
              <a:rPr lang="en-US" sz="1600" b="1" dirty="0" err="1" smtClean="0">
                <a:solidFill>
                  <a:srgbClr val="002060"/>
                </a:solidFill>
                <a:latin typeface="Calibri" pitchFamily="34" charset="0"/>
              </a:rPr>
              <a:t>SwissFEL</a:t>
            </a:r>
            <a:r>
              <a:rPr lang="en-US" sz="1600" b="1" dirty="0" smtClean="0">
                <a:solidFill>
                  <a:srgbClr val="002060"/>
                </a:solidFill>
                <a:latin typeface="Calibri" pitchFamily="34" charset="0"/>
              </a:rPr>
              <a:t> parameters</a:t>
            </a:r>
          </a:p>
          <a:p>
            <a:pPr marL="88900" lvl="1">
              <a:lnSpc>
                <a:spcPct val="150000"/>
              </a:lnSpc>
            </a:pP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</a:rPr>
              <a:t>Wavelength from       1 Å - 70 Å</a:t>
            </a:r>
          </a:p>
          <a:p>
            <a:pPr marL="88900" lvl="1">
              <a:lnSpc>
                <a:spcPct val="150000"/>
              </a:lnSpc>
            </a:pP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</a:rPr>
              <a:t>Pulse duration 	1 </a:t>
            </a:r>
            <a:r>
              <a:rPr lang="en-US" sz="1600" dirty="0" err="1" smtClean="0">
                <a:solidFill>
                  <a:srgbClr val="002060"/>
                </a:solidFill>
                <a:latin typeface="Calibri" pitchFamily="34" charset="0"/>
              </a:rPr>
              <a:t>fs</a:t>
            </a: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</a:rPr>
              <a:t> - 20 </a:t>
            </a:r>
            <a:r>
              <a:rPr lang="en-US" sz="1600" dirty="0" err="1" smtClean="0">
                <a:solidFill>
                  <a:srgbClr val="002060"/>
                </a:solidFill>
                <a:latin typeface="Calibri" pitchFamily="34" charset="0"/>
              </a:rPr>
              <a:t>fs</a:t>
            </a:r>
            <a:endParaRPr lang="en-US" sz="1600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88900" lvl="1">
              <a:lnSpc>
                <a:spcPct val="150000"/>
              </a:lnSpc>
            </a:pP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</a:rPr>
              <a:t>e</a:t>
            </a:r>
            <a:r>
              <a:rPr lang="en-US" sz="1600" baseline="30000" dirty="0" smtClean="0">
                <a:solidFill>
                  <a:srgbClr val="002060"/>
                </a:solidFill>
                <a:latin typeface="Calibri" pitchFamily="34" charset="0"/>
              </a:rPr>
              <a:t>-  </a:t>
            </a: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</a:rPr>
              <a:t>Energy                      5.8 </a:t>
            </a:r>
            <a:r>
              <a:rPr lang="en-US" sz="1600" dirty="0" err="1" smtClean="0">
                <a:solidFill>
                  <a:srgbClr val="002060"/>
                </a:solidFill>
                <a:latin typeface="Calibri" pitchFamily="34" charset="0"/>
              </a:rPr>
              <a:t>GeV</a:t>
            </a:r>
            <a:endParaRPr lang="en-US" sz="1600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88900" lvl="1">
              <a:lnSpc>
                <a:spcPct val="150000"/>
              </a:lnSpc>
            </a:pP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</a:rPr>
              <a:t>e</a:t>
            </a:r>
            <a:r>
              <a:rPr lang="en-US" sz="1600" baseline="30000" dirty="0" smtClean="0">
                <a:solidFill>
                  <a:srgbClr val="002060"/>
                </a:solidFill>
                <a:latin typeface="Calibri" pitchFamily="34" charset="0"/>
              </a:rPr>
              <a:t>- </a:t>
            </a: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</a:rPr>
              <a:t>Bunch charge           10-200 </a:t>
            </a:r>
            <a:r>
              <a:rPr lang="en-US" sz="1600" dirty="0" err="1" smtClean="0">
                <a:solidFill>
                  <a:srgbClr val="002060"/>
                </a:solidFill>
                <a:latin typeface="Calibri" pitchFamily="34" charset="0"/>
              </a:rPr>
              <a:t>pC</a:t>
            </a:r>
            <a:endParaRPr lang="en-US" sz="1600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88900" lvl="1">
              <a:lnSpc>
                <a:spcPct val="150000"/>
              </a:lnSpc>
            </a:pP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</a:rPr>
              <a:t>Repetition rate            100 Hz </a:t>
            </a:r>
            <a:endParaRPr lang="en-US" sz="12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i="1" dirty="0" err="1" smtClean="0"/>
              <a:t>SwissFEL</a:t>
            </a:r>
            <a:r>
              <a:rPr lang="en-US" i="1" dirty="0" smtClean="0"/>
              <a:t>, </a:t>
            </a:r>
            <a:r>
              <a:rPr lang="en-US" dirty="0" smtClean="0"/>
              <a:t>the next large facility at PSI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60220" y="0"/>
            <a:ext cx="5715000" cy="662940"/>
          </a:xfrm>
        </p:spPr>
        <p:txBody>
          <a:bodyPr anchor="ctr"/>
          <a:lstStyle/>
          <a:p>
            <a:pPr algn="ctr"/>
            <a:r>
              <a:rPr lang="de-CH" sz="2400" dirty="0" err="1" smtClean="0">
                <a:solidFill>
                  <a:srgbClr val="002060"/>
                </a:solidFill>
                <a:latin typeface="Calibri" pitchFamily="34" charset="0"/>
                <a:ea typeface="ＭＳ Ｐゴシック" pitchFamily="-107" charset="-128"/>
              </a:rPr>
              <a:t>Frequencies</a:t>
            </a:r>
            <a:r>
              <a:rPr lang="de-CH" sz="2400" dirty="0" smtClean="0">
                <a:solidFill>
                  <a:srgbClr val="002060"/>
                </a:solidFill>
                <a:latin typeface="Calibri" pitchFamily="34" charset="0"/>
                <a:ea typeface="ＭＳ Ｐゴシック" pitchFamily="-107" charset="-128"/>
              </a:rPr>
              <a:t> </a:t>
            </a:r>
          </a:p>
        </p:txBody>
      </p:sp>
      <p:pic>
        <p:nvPicPr>
          <p:cNvPr id="13315" name="Picture 3" descr="SwissFEL_Layout_Schematic"/>
          <p:cNvPicPr>
            <a:picLocks noChangeAspect="1" noChangeArrowheads="1"/>
          </p:cNvPicPr>
          <p:nvPr/>
        </p:nvPicPr>
        <p:blipFill>
          <a:blip r:embed="rId3" cstate="print"/>
          <a:srcRect l="2977"/>
          <a:stretch>
            <a:fillRect/>
          </a:stretch>
        </p:blipFill>
        <p:spPr bwMode="auto">
          <a:xfrm>
            <a:off x="0" y="1563688"/>
            <a:ext cx="9144000" cy="237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2238375"/>
            <a:ext cx="2724150" cy="2867025"/>
          </a:xfrm>
          <a:prstGeom prst="rect">
            <a:avLst/>
          </a:prstGeom>
          <a:solidFill>
            <a:srgbClr val="EAEAEA">
              <a:alpha val="30980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85551" tIns="42776" rIns="85551" bIns="42776" anchor="ctr"/>
          <a:lstStyle/>
          <a:p>
            <a:endParaRPr lang="en-US"/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61913" y="3932238"/>
            <a:ext cx="2601912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5551" tIns="42776" rIns="85551" bIns="42776">
            <a:spAutoFit/>
          </a:bodyPr>
          <a:lstStyle/>
          <a:p>
            <a:pPr algn="ctr"/>
            <a:r>
              <a:rPr lang="de-CH" sz="2200" b="1"/>
              <a:t>SwissFEL Injektor</a:t>
            </a:r>
            <a:r>
              <a:rPr lang="de-CH" sz="2200"/>
              <a:t/>
            </a:r>
            <a:br>
              <a:rPr lang="de-CH" sz="2200"/>
            </a:br>
            <a:r>
              <a:rPr lang="de-CH" sz="2200"/>
              <a:t>2998.8 MHz</a:t>
            </a:r>
            <a:br>
              <a:rPr lang="de-CH" sz="2200"/>
            </a:br>
            <a:r>
              <a:rPr lang="de-CH" sz="2200"/>
              <a:t>11995.2 MHz</a:t>
            </a:r>
            <a:endParaRPr lang="en-US" sz="220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2728913" y="2236788"/>
            <a:ext cx="4729162" cy="2862262"/>
          </a:xfrm>
          <a:prstGeom prst="rect">
            <a:avLst/>
          </a:prstGeom>
          <a:solidFill>
            <a:srgbClr val="FFFF00">
              <a:alpha val="30980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85551" tIns="42776" rIns="85551" bIns="42776" anchor="ctr"/>
          <a:lstStyle/>
          <a:p>
            <a:endParaRPr lang="en-US"/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3687763" y="3930650"/>
            <a:ext cx="2811462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5551" tIns="42776" rIns="85551" bIns="42776">
            <a:spAutoFit/>
          </a:bodyPr>
          <a:lstStyle/>
          <a:p>
            <a:pPr algn="ctr"/>
            <a:r>
              <a:rPr lang="de-CH" sz="2200" b="1"/>
              <a:t>Main C-band LINAC</a:t>
            </a:r>
            <a:r>
              <a:rPr lang="de-CH" sz="2200"/>
              <a:t/>
            </a:r>
            <a:br>
              <a:rPr lang="de-CH" sz="2200"/>
            </a:br>
            <a:r>
              <a:rPr lang="de-CH" sz="2200"/>
              <a:t>5712 MHz</a:t>
            </a:r>
            <a:endParaRPr lang="en-US" sz="22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8381" name="Group 45"/>
          <p:cNvGraphicFramePr>
            <a:graphicFrameLocks noGrp="1"/>
          </p:cNvGraphicFramePr>
          <p:nvPr/>
        </p:nvGraphicFramePr>
        <p:xfrm>
          <a:off x="393700" y="1531938"/>
          <a:ext cx="8464353" cy="4355458"/>
        </p:xfrm>
        <a:graphic>
          <a:graphicData uri="http://schemas.openxmlformats.org/drawingml/2006/table">
            <a:tbl>
              <a:tblPr/>
              <a:tblGrid>
                <a:gridCol w="1423474"/>
                <a:gridCol w="1360170"/>
                <a:gridCol w="2091690"/>
                <a:gridCol w="1748790"/>
                <a:gridCol w="1840229"/>
              </a:tblGrid>
              <a:tr h="385907">
                <a:tc>
                  <a:txBody>
                    <a:bodyPr/>
                    <a:lstStyle/>
                    <a:p>
                      <a:pPr marL="0" marR="0" lvl="0" indent="0" algn="ctr" defTabSz="977900" rtl="0" eaLnBrk="0" fontAlgn="base" latinLnBrk="0" hangingPunct="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ゴシック" pitchFamily="34" charset="-128"/>
                      </a:endParaRPr>
                    </a:p>
                  </a:txBody>
                  <a:tcPr marL="84406" marR="84406" marT="43572" marB="4357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7900" rtl="0" eaLnBrk="0" fontAlgn="base" latinLnBrk="0" hangingPunct="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ゴシック" pitchFamily="34" charset="-128"/>
                      </a:endParaRPr>
                    </a:p>
                  </a:txBody>
                  <a:tcPr marL="84406" marR="84406" marT="43572" marB="435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7900" rtl="0" eaLnBrk="0" fontAlgn="base" latinLnBrk="0" hangingPunct="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CH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„European“</a:t>
                      </a:r>
                      <a:endParaRPr kumimoji="0" lang="en-U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ゴシック" pitchFamily="34" charset="-128"/>
                      </a:endParaRPr>
                    </a:p>
                  </a:txBody>
                  <a:tcPr marL="84406" marR="84406" marT="43572" marB="435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7900" rtl="0" eaLnBrk="0" fontAlgn="base" latinLnBrk="0" hangingPunct="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CH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„American</a:t>
                      </a: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 „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ゴシック" pitchFamily="34" charset="-128"/>
                      </a:endParaRPr>
                    </a:p>
                  </a:txBody>
                  <a:tcPr marL="84406" marR="84406" marT="43572" marB="435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7900" rtl="0" eaLnBrk="0" fontAlgn="base" latinLnBrk="0" hangingPunct="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CH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f</a:t>
                      </a:r>
                      <a:r>
                        <a:rPr kumimoji="0" lang="de-CH" sz="19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b</a:t>
                      </a:r>
                      <a:r>
                        <a:rPr kumimoji="0" lang="de-CH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=142.8</a:t>
                      </a:r>
                      <a:endParaRPr kumimoji="0" lang="en-US" sz="1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ゴシック" pitchFamily="34" charset="-128"/>
                      </a:endParaRPr>
                    </a:p>
                  </a:txBody>
                  <a:tcPr marL="84406" marR="84406" marT="43572" marB="435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968302">
                <a:tc rowSpan="2">
                  <a:txBody>
                    <a:bodyPr/>
                    <a:lstStyle/>
                    <a:p>
                      <a:pPr marL="0" marR="0" lvl="0" indent="0" algn="ctr" defTabSz="977900" rtl="0" eaLnBrk="0" fontAlgn="base" latinLnBrk="0" hangingPunct="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Injector</a:t>
                      </a:r>
                    </a:p>
                  </a:txBody>
                  <a:tcPr marL="84406" marR="84406" marT="43572" marB="4357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7900" rtl="0" eaLnBrk="0" fontAlgn="base" latinLnBrk="0" hangingPunct="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S-Band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ゴシック" pitchFamily="34" charset="-128"/>
                      </a:endParaRPr>
                    </a:p>
                  </a:txBody>
                  <a:tcPr marL="84406" marR="84406" marT="43572" marB="435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7900" rtl="0" eaLnBrk="0" fontAlgn="base" latinLnBrk="0" hangingPunct="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2997.912</a:t>
                      </a:r>
                    </a:p>
                    <a:p>
                      <a:pPr marL="0" marR="0" lvl="0" indent="0" algn="ctr" defTabSz="977900" rtl="0" eaLnBrk="0" fontAlgn="base" latinLnBrk="0" hangingPunct="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CH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most</a:t>
                      </a:r>
                      <a:r>
                        <a:rPr kumimoji="0" lang="de-C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de-CH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parts</a:t>
                      </a:r>
                      <a:r>
                        <a:rPr kumimoji="0" lang="de-C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de-CH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already</a:t>
                      </a:r>
                      <a:r>
                        <a:rPr kumimoji="0" lang="de-C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de-CH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delivered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ゴシック" pitchFamily="34" charset="-128"/>
                      </a:endParaRPr>
                    </a:p>
                  </a:txBody>
                  <a:tcPr marL="84406" marR="84406" marT="43572" marB="435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7900" rtl="0" eaLnBrk="0" fontAlgn="base" latinLnBrk="0" hangingPunct="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2856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ゴシック" pitchFamily="34" charset="-128"/>
                      </a:endParaRPr>
                    </a:p>
                  </a:txBody>
                  <a:tcPr marL="84406" marR="84406" marT="43572" marB="435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7900" rtl="0" eaLnBrk="0" fontAlgn="base" latinLnBrk="0" hangingPunct="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CH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2998.8 (21xf</a:t>
                      </a:r>
                      <a:r>
                        <a:rPr kumimoji="0" lang="de-CH" sz="19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b</a:t>
                      </a:r>
                      <a:r>
                        <a:rPr kumimoji="0" lang="de-CH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)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ゴシック" pitchFamily="34" charset="-128"/>
                      </a:endParaRPr>
                    </a:p>
                  </a:txBody>
                  <a:tcPr marL="84406" marR="84406" marT="43572" marB="435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968302">
                <a:tc vMerge="1">
                  <a:txBody>
                    <a:bodyPr/>
                    <a:lstStyle/>
                    <a:p>
                      <a:pPr marL="0" marR="0" lvl="0" indent="0" algn="ctr" defTabSz="977900" rtl="0" eaLnBrk="0" fontAlgn="base" latinLnBrk="0" hangingPunct="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ゴシック" pitchFamily="34" charset="-128"/>
                      </a:endParaRPr>
                    </a:p>
                  </a:txBody>
                  <a:tcPr marL="84406" marR="84406" marT="43572" marB="4357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7900" rtl="0" eaLnBrk="0" fontAlgn="base" latinLnBrk="0" hangingPunct="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X-Band</a:t>
                      </a:r>
                      <a:b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</a:b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ゴシック" pitchFamily="34" charset="-128"/>
                      </a:endParaRPr>
                    </a:p>
                  </a:txBody>
                  <a:tcPr marL="84406" marR="84406" marT="43572" marB="435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7900" rtl="0" eaLnBrk="0" fontAlgn="base" latinLnBrk="0" hangingPunct="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11991.648</a:t>
                      </a:r>
                    </a:p>
                    <a:p>
                      <a:pPr marL="0" marR="0" lvl="0" indent="0" algn="ctr" defTabSz="977900" rtl="0" eaLnBrk="0" fontAlgn="base" latinLnBrk="0" hangingPunct="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CH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most</a:t>
                      </a:r>
                      <a:r>
                        <a:rPr kumimoji="0" lang="de-C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de-CH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parts</a:t>
                      </a:r>
                      <a:r>
                        <a:rPr kumimoji="0" lang="de-C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 on </a:t>
                      </a:r>
                      <a:r>
                        <a:rPr kumimoji="0" lang="de-C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order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ゴシック" pitchFamily="34" charset="-128"/>
                      </a:endParaRPr>
                    </a:p>
                  </a:txBody>
                  <a:tcPr marL="84406" marR="84406" marT="43572" marB="435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7900" rtl="0" eaLnBrk="0" fontAlgn="base" latinLnBrk="0" hangingPunct="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11424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ゴシック" pitchFamily="34" charset="-128"/>
                      </a:endParaRPr>
                    </a:p>
                  </a:txBody>
                  <a:tcPr marL="84406" marR="84406" marT="43572" marB="435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7900" rtl="0" eaLnBrk="0" fontAlgn="base" latinLnBrk="0" hangingPunct="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11995.2 (84xf</a:t>
                      </a:r>
                      <a:r>
                        <a:rPr kumimoji="0" lang="de-CH" sz="19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b</a:t>
                      </a: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)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ゴシック" pitchFamily="34" charset="-128"/>
                      </a:endParaRPr>
                    </a:p>
                  </a:txBody>
                  <a:tcPr marL="84406" marR="84406" marT="43572" marB="435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826579">
                <a:tc>
                  <a:txBody>
                    <a:bodyPr/>
                    <a:lstStyle/>
                    <a:p>
                      <a:pPr marL="0" marR="0" lvl="0" indent="0" algn="ctr" defTabSz="977900" rtl="0" eaLnBrk="0" fontAlgn="base" latinLnBrk="0" hangingPunct="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Main </a:t>
                      </a:r>
                      <a:r>
                        <a:rPr kumimoji="0" lang="en-US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linac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ゴシック" pitchFamily="34" charset="-128"/>
                      </a:endParaRPr>
                    </a:p>
                  </a:txBody>
                  <a:tcPr marL="84406" marR="84406" marT="43572" marB="4357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7900" rtl="0" eaLnBrk="0" fontAlgn="base" latinLnBrk="0" hangingPunct="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C-Band</a:t>
                      </a:r>
                      <a:b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</a:b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ctr" defTabSz="977900" rtl="0" eaLnBrk="0" fontAlgn="base" latinLnBrk="0" hangingPunct="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ゴシック" pitchFamily="34" charset="-128"/>
                      </a:endParaRPr>
                    </a:p>
                  </a:txBody>
                  <a:tcPr marL="84406" marR="84406" marT="43572" marB="435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7900" rtl="0" eaLnBrk="0" fontAlgn="base" latinLnBrk="0" hangingPunct="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5998.524</a:t>
                      </a:r>
                    </a:p>
                    <a:p>
                      <a:pPr marL="0" marR="0" lvl="0" indent="0" algn="ctr" defTabSz="977900" rtl="0" eaLnBrk="0" fontAlgn="base" latinLnBrk="0" hangingPunct="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CH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requires</a:t>
                      </a:r>
                      <a:r>
                        <a:rPr kumimoji="0" lang="de-C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de-CH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development</a:t>
                      </a:r>
                      <a:r>
                        <a:rPr kumimoji="0" lang="de-C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 of </a:t>
                      </a:r>
                      <a:r>
                        <a:rPr kumimoji="0" lang="de-CH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klystron</a:t>
                      </a:r>
                      <a:r>
                        <a:rPr kumimoji="0" lang="de-C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de-CH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with</a:t>
                      </a:r>
                      <a:r>
                        <a:rPr kumimoji="0" lang="de-C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 PSI as </a:t>
                      </a:r>
                      <a:r>
                        <a:rPr kumimoji="0" lang="de-CH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only</a:t>
                      </a:r>
                      <a:r>
                        <a:rPr kumimoji="0" lang="de-C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de-CH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customer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ゴシック" pitchFamily="34" charset="-128"/>
                      </a:endParaRPr>
                    </a:p>
                  </a:txBody>
                  <a:tcPr marL="84406" marR="84406" marT="43572" marB="435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7900" rtl="0" eaLnBrk="0" fontAlgn="base" latinLnBrk="0" hangingPunct="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5712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ctr" defTabSz="977900" rtl="0" eaLnBrk="0" fontAlgn="base" latinLnBrk="0" hangingPunct="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klystron available almost “off the shelf”</a:t>
                      </a:r>
                    </a:p>
                    <a:p>
                      <a:pPr marL="0" marR="0" lvl="0" indent="0" algn="ctr" defTabSz="977900" rtl="0" eaLnBrk="0" fontAlgn="base" latinLnBrk="0" hangingPunct="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Spring8, KEK, LNF are already customers </a:t>
                      </a:r>
                    </a:p>
                  </a:txBody>
                  <a:tcPr marL="84406" marR="84406" marT="43572" marB="435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7900" rtl="0" eaLnBrk="0" fontAlgn="base" latinLnBrk="0" hangingPunct="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5712 (40xf</a:t>
                      </a:r>
                      <a:r>
                        <a:rPr kumimoji="0" lang="de-CH" sz="19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b</a:t>
                      </a: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)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ゴシック" pitchFamily="34" charset="-128"/>
                      </a:endParaRPr>
                    </a:p>
                  </a:txBody>
                  <a:tcPr marL="84406" marR="84406" marT="43572" marB="435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6994525" y="765175"/>
            <a:ext cx="2000250" cy="506412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</a:rPr>
              <a:t>proposed solution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760220" y="0"/>
            <a:ext cx="5715000" cy="662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ＭＳ Ｐゴシック" pitchFamily="-107" charset="-128"/>
                <a:cs typeface="+mj-cs"/>
              </a:rPr>
              <a:t>Frequencies</a:t>
            </a:r>
            <a:r>
              <a:rPr kumimoji="0" lang="de-CH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ＭＳ Ｐゴシック" pitchFamily="-107" charset="-128"/>
                <a:cs typeface="+mj-cs"/>
              </a:rPr>
              <a:t> </a:t>
            </a:r>
            <a:r>
              <a:rPr kumimoji="0" lang="de-CH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ＭＳ Ｐゴシック" pitchFamily="-107" charset="-128"/>
                <a:cs typeface="+mj-cs"/>
              </a:rPr>
              <a:t>cont</a:t>
            </a:r>
            <a:r>
              <a:rPr kumimoji="0" lang="de-CH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ＭＳ Ｐゴシック" pitchFamily="-107" charset="-128"/>
                <a:cs typeface="+mj-cs"/>
              </a:rPr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IMG_1305"/>
          <p:cNvPicPr>
            <a:picLocks noChangeAspect="1" noChangeArrowheads="1"/>
          </p:cNvPicPr>
          <p:nvPr/>
        </p:nvPicPr>
        <p:blipFill>
          <a:blip r:embed="rId2" cstate="print"/>
          <a:srcRect l="10855" r="10855"/>
          <a:stretch>
            <a:fillRect/>
          </a:stretch>
        </p:blipFill>
        <p:spPr bwMode="auto">
          <a:xfrm>
            <a:off x="2562225" y="1879600"/>
            <a:ext cx="4565650" cy="437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 Box 5"/>
          <p:cNvSpPr txBox="1">
            <a:spLocks noChangeArrowheads="1"/>
          </p:cNvSpPr>
          <p:nvPr/>
        </p:nvSpPr>
        <p:spPr bwMode="auto">
          <a:xfrm>
            <a:off x="7453313" y="2166938"/>
            <a:ext cx="1390650" cy="338137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CH" sz="1600">
                <a:solidFill>
                  <a:srgbClr val="FF0000"/>
                </a:solidFill>
                <a:latin typeface="Calibri" pitchFamily="34" charset="0"/>
              </a:rPr>
              <a:t>Pumping-T</a:t>
            </a:r>
            <a:endParaRPr lang="en-US" sz="16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5300" name="Line 6"/>
          <p:cNvSpPr>
            <a:spLocks noChangeShapeType="1"/>
          </p:cNvSpPr>
          <p:nvPr/>
        </p:nvSpPr>
        <p:spPr bwMode="auto">
          <a:xfrm flipH="1">
            <a:off x="4433888" y="2382838"/>
            <a:ext cx="3024187" cy="1444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5301" name="Text Box 7"/>
          <p:cNvSpPr txBox="1">
            <a:spLocks noChangeArrowheads="1"/>
          </p:cNvSpPr>
          <p:nvPr/>
        </p:nvSpPr>
        <p:spPr bwMode="auto">
          <a:xfrm>
            <a:off x="7537450" y="3463925"/>
            <a:ext cx="660400" cy="338138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600">
                <a:solidFill>
                  <a:srgbClr val="FF0000"/>
                </a:solidFill>
                <a:latin typeface="Calibri" pitchFamily="34" charset="0"/>
              </a:rPr>
              <a:t>Tuner</a:t>
            </a:r>
            <a:endParaRPr lang="en-US" sz="16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5302" name="Line 9"/>
          <p:cNvSpPr>
            <a:spLocks noChangeShapeType="1"/>
          </p:cNvSpPr>
          <p:nvPr/>
        </p:nvSpPr>
        <p:spPr bwMode="auto">
          <a:xfrm flipH="1">
            <a:off x="4794250" y="3679825"/>
            <a:ext cx="2736850" cy="36036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5303" name="Line 10"/>
          <p:cNvSpPr>
            <a:spLocks noChangeShapeType="1"/>
          </p:cNvSpPr>
          <p:nvPr/>
        </p:nvSpPr>
        <p:spPr bwMode="auto">
          <a:xfrm flipH="1" flipV="1">
            <a:off x="4433888" y="4256088"/>
            <a:ext cx="3097212" cy="5032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5304" name="Text Box 11"/>
          <p:cNvSpPr txBox="1">
            <a:spLocks noChangeArrowheads="1"/>
          </p:cNvSpPr>
          <p:nvPr/>
        </p:nvSpPr>
        <p:spPr bwMode="auto">
          <a:xfrm>
            <a:off x="7604125" y="5264150"/>
            <a:ext cx="1393825" cy="338138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600">
                <a:solidFill>
                  <a:srgbClr val="FF0000"/>
                </a:solidFill>
                <a:latin typeface="Calibri" pitchFamily="34" charset="0"/>
              </a:rPr>
              <a:t>Vacuum gauge</a:t>
            </a:r>
            <a:endParaRPr lang="en-US" sz="16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5305" name="Line 12"/>
          <p:cNvSpPr>
            <a:spLocks noChangeShapeType="1"/>
          </p:cNvSpPr>
          <p:nvPr/>
        </p:nvSpPr>
        <p:spPr bwMode="auto">
          <a:xfrm flipH="1" flipV="1">
            <a:off x="4217988" y="4543425"/>
            <a:ext cx="3384550" cy="9366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5306" name="Line 14"/>
          <p:cNvSpPr>
            <a:spLocks noChangeShapeType="1"/>
          </p:cNvSpPr>
          <p:nvPr/>
        </p:nvSpPr>
        <p:spPr bwMode="auto">
          <a:xfrm flipH="1" flipV="1">
            <a:off x="4938713" y="4975225"/>
            <a:ext cx="2592387" cy="9366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5307" name="Line 15"/>
          <p:cNvSpPr>
            <a:spLocks noChangeShapeType="1"/>
          </p:cNvSpPr>
          <p:nvPr/>
        </p:nvSpPr>
        <p:spPr bwMode="auto">
          <a:xfrm flipH="1" flipV="1">
            <a:off x="4865688" y="5407025"/>
            <a:ext cx="2665412" cy="5048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5308" name="Line 16"/>
          <p:cNvSpPr>
            <a:spLocks noChangeShapeType="1"/>
          </p:cNvSpPr>
          <p:nvPr/>
        </p:nvSpPr>
        <p:spPr bwMode="auto">
          <a:xfrm flipH="1">
            <a:off x="5730875" y="4125913"/>
            <a:ext cx="1744663" cy="2016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5309" name="Text Box 17"/>
          <p:cNvSpPr txBox="1">
            <a:spLocks noChangeArrowheads="1"/>
          </p:cNvSpPr>
          <p:nvPr/>
        </p:nvSpPr>
        <p:spPr bwMode="auto">
          <a:xfrm>
            <a:off x="7448550" y="3968750"/>
            <a:ext cx="1217613" cy="338138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600">
                <a:solidFill>
                  <a:srgbClr val="FF0000"/>
                </a:solidFill>
                <a:latin typeface="Calibri" pitchFamily="34" charset="0"/>
              </a:rPr>
              <a:t>Faraday-Cup</a:t>
            </a:r>
            <a:endParaRPr lang="en-US" sz="16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5310" name="Text Box 19"/>
          <p:cNvSpPr txBox="1">
            <a:spLocks noChangeArrowheads="1"/>
          </p:cNvSpPr>
          <p:nvPr/>
        </p:nvSpPr>
        <p:spPr bwMode="auto">
          <a:xfrm>
            <a:off x="514350" y="914400"/>
            <a:ext cx="8293100" cy="83099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Calibri" pitchFamily="34" charset="0"/>
              </a:rPr>
              <a:t>Initial RF gun used for </a:t>
            </a:r>
            <a:r>
              <a:rPr lang="en-US" sz="1600" dirty="0" err="1" smtClean="0">
                <a:solidFill>
                  <a:srgbClr val="0000FF"/>
                </a:solidFill>
                <a:latin typeface="Calibri" pitchFamily="34" charset="0"/>
              </a:rPr>
              <a:t>inkjector</a:t>
            </a:r>
            <a:r>
              <a:rPr lang="en-US" sz="1600" dirty="0" smtClean="0">
                <a:solidFill>
                  <a:srgbClr val="0000FF"/>
                </a:solidFill>
                <a:latin typeface="Calibri" pitchFamily="34" charset="0"/>
              </a:rPr>
              <a:t> test </a:t>
            </a:r>
            <a:r>
              <a:rPr lang="en-US" sz="1600" dirty="0">
                <a:solidFill>
                  <a:srgbClr val="0000FF"/>
                </a:solidFill>
                <a:latin typeface="Calibri" pitchFamily="34" charset="0"/>
              </a:rPr>
              <a:t>CTF gun </a:t>
            </a:r>
            <a:r>
              <a:rPr lang="en-US" sz="1600" dirty="0" smtClean="0">
                <a:solidFill>
                  <a:srgbClr val="0000FF"/>
                </a:solidFill>
                <a:latin typeface="Calibri" pitchFamily="34" charset="0"/>
              </a:rPr>
              <a:t>5</a:t>
            </a:r>
            <a:br>
              <a:rPr lang="en-US" sz="1600" dirty="0" smtClean="0">
                <a:solidFill>
                  <a:srgbClr val="0000FF"/>
                </a:solidFill>
                <a:latin typeface="Calibri" pitchFamily="34" charset="0"/>
              </a:rPr>
            </a:br>
            <a:r>
              <a:rPr lang="en-US" sz="1600" dirty="0" smtClean="0">
                <a:solidFill>
                  <a:srgbClr val="0000FF"/>
                </a:solidFill>
                <a:latin typeface="Calibri" pitchFamily="34" charset="0"/>
              </a:rPr>
              <a:t>designed </a:t>
            </a:r>
            <a:r>
              <a:rPr lang="en-US" sz="1600" dirty="0">
                <a:solidFill>
                  <a:srgbClr val="0000FF"/>
                </a:solidFill>
                <a:latin typeface="Calibri" pitchFamily="34" charset="0"/>
              </a:rPr>
              <a:t>by M. Dehler and R. </a:t>
            </a:r>
            <a:r>
              <a:rPr lang="en-US" sz="1600" dirty="0" err="1">
                <a:solidFill>
                  <a:srgbClr val="0000FF"/>
                </a:solidFill>
                <a:latin typeface="Calibri" pitchFamily="34" charset="0"/>
              </a:rPr>
              <a:t>Bossart</a:t>
            </a:r>
            <a:r>
              <a:rPr lang="en-US" sz="1600" dirty="0">
                <a:solidFill>
                  <a:srgbClr val="0000FF"/>
                </a:solidFill>
                <a:latin typeface="Calibri" pitchFamily="34" charset="0"/>
              </a:rPr>
              <a:t> at CERN, beginning of the </a:t>
            </a:r>
            <a:r>
              <a:rPr lang="en-US" sz="1600" dirty="0" smtClean="0">
                <a:solidFill>
                  <a:srgbClr val="0000FF"/>
                </a:solidFill>
                <a:latin typeface="Calibri" pitchFamily="34" charset="0"/>
              </a:rPr>
              <a:t>nineties</a:t>
            </a:r>
            <a:endParaRPr lang="en-US" sz="1600" dirty="0">
              <a:solidFill>
                <a:srgbClr val="0000FF"/>
              </a:solidFill>
              <a:latin typeface="Calibri" pitchFamily="34" charset="0"/>
            </a:endParaRPr>
          </a:p>
          <a:p>
            <a:endParaRPr lang="el-GR" sz="1600" dirty="0">
              <a:solidFill>
                <a:srgbClr val="0033CC"/>
              </a:solidFill>
              <a:latin typeface="Calibri" pitchFamily="34" charset="0"/>
            </a:endParaRP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625" y="2778125"/>
            <a:ext cx="3286125" cy="3736975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sp>
        <p:nvSpPr>
          <p:cNvPr id="55312" name="Text Box 13"/>
          <p:cNvSpPr txBox="1">
            <a:spLocks noChangeArrowheads="1"/>
          </p:cNvSpPr>
          <p:nvPr/>
        </p:nvSpPr>
        <p:spPr bwMode="auto">
          <a:xfrm>
            <a:off x="7308850" y="5735638"/>
            <a:ext cx="1665288" cy="338137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600">
                <a:solidFill>
                  <a:srgbClr val="FF0000"/>
                </a:solidFill>
                <a:latin typeface="Calibri" pitchFamily="34" charset="0"/>
              </a:rPr>
              <a:t>Water connectors</a:t>
            </a:r>
            <a:endParaRPr lang="en-US" sz="16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5313" name="Text Box 8"/>
          <p:cNvSpPr txBox="1">
            <a:spLocks noChangeArrowheads="1"/>
          </p:cNvSpPr>
          <p:nvPr/>
        </p:nvSpPr>
        <p:spPr bwMode="auto">
          <a:xfrm>
            <a:off x="7270750" y="4538663"/>
            <a:ext cx="1873250" cy="338137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CH" sz="1600">
                <a:solidFill>
                  <a:srgbClr val="FF0000"/>
                </a:solidFill>
                <a:latin typeface="Calibri" pitchFamily="34" charset="0"/>
              </a:rPr>
              <a:t>Pickup (one per cell)</a:t>
            </a:r>
            <a:endParaRPr lang="en-US" sz="16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28494" y="0"/>
            <a:ext cx="2270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S-band RF gun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3"/>
          <p:cNvSpPr txBox="1">
            <a:spLocks noChangeArrowheads="1"/>
          </p:cNvSpPr>
          <p:nvPr/>
        </p:nvSpPr>
        <p:spPr bwMode="auto">
          <a:xfrm>
            <a:off x="1674089" y="171272"/>
            <a:ext cx="682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libri" pitchFamily="34" charset="0"/>
              </a:rPr>
              <a:t>New </a:t>
            </a:r>
            <a:r>
              <a:rPr lang="en-US" sz="2400" b="1" dirty="0" err="1">
                <a:solidFill>
                  <a:srgbClr val="002060"/>
                </a:solidFill>
                <a:latin typeface="Calibri" pitchFamily="34" charset="0"/>
              </a:rPr>
              <a:t>SwissFEL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</a:rPr>
              <a:t> gun for test in 250 </a:t>
            </a:r>
            <a:r>
              <a:rPr lang="en-US" sz="2400" b="1" dirty="0" err="1">
                <a:solidFill>
                  <a:srgbClr val="002060"/>
                </a:solidFill>
                <a:latin typeface="Calibri" pitchFamily="34" charset="0"/>
              </a:rPr>
              <a:t>MeV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</a:rPr>
              <a:t> injector 2011 </a:t>
            </a:r>
          </a:p>
        </p:txBody>
      </p:sp>
      <p:pic>
        <p:nvPicPr>
          <p:cNvPr id="56323" name="Object 2"/>
          <p:cNvPicPr>
            <a:picLocks noChangeAspect="1" noChangeArrowheads="1"/>
          </p:cNvPicPr>
          <p:nvPr/>
        </p:nvPicPr>
        <p:blipFill>
          <a:blip r:embed="rId2" cstate="print"/>
          <a:srcRect b="-250"/>
          <a:stretch>
            <a:fillRect/>
          </a:stretch>
        </p:blipFill>
        <p:spPr bwMode="auto">
          <a:xfrm>
            <a:off x="119063" y="1589088"/>
            <a:ext cx="8924925" cy="495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2466975" y="165100"/>
            <a:ext cx="7543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latinLnBrk="1"/>
            <a:r>
              <a:rPr lang="en-US" altLang="ko-KR" sz="2400">
                <a:solidFill>
                  <a:srgbClr val="002060"/>
                </a:solidFill>
                <a:latin typeface="Calibri" pitchFamily="34" charset="0"/>
                <a:ea typeface="굴림" charset="-127"/>
              </a:rPr>
              <a:t>PSI RF Gun </a:t>
            </a:r>
          </a:p>
        </p:txBody>
      </p:sp>
      <p:pic>
        <p:nvPicPr>
          <p:cNvPr id="57347" name="Picture 6" descr="PSI-Logo_narrow_p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0" y="239713"/>
            <a:ext cx="1436688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06488"/>
            <a:ext cx="9144000" cy="518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un_kor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8292" y="1292164"/>
            <a:ext cx="4629150" cy="5357812"/>
          </a:xfrm>
          <a:prstGeom prst="rect">
            <a:avLst/>
          </a:prstGeom>
          <a:noFill/>
        </p:spPr>
      </p:pic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5564" y="1047903"/>
            <a:ext cx="4387273" cy="2825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3"/>
          <p:cNvSpPr>
            <a:spLocks noChangeArrowheads="1"/>
          </p:cNvSpPr>
          <p:nvPr/>
        </p:nvSpPr>
        <p:spPr bwMode="auto">
          <a:xfrm>
            <a:off x="591503" y="1027114"/>
            <a:ext cx="38626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  <a:ea typeface="Wingdings" pitchFamily="2" charset="2"/>
                <a:cs typeface="Wingdings" pitchFamily="2" charset="2"/>
              </a:rPr>
              <a:t>Temperature 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4" name="Picture 6" descr="ZUSAM GUN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1438274"/>
            <a:ext cx="4499806" cy="3385186"/>
          </a:xfrm>
          <a:prstGeom prst="rect">
            <a:avLst/>
          </a:prstGeom>
          <a:noFill/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95910" y="5190175"/>
            <a:ext cx="2413000" cy="96488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eaLnBrk="0" hangingPunct="0">
              <a:lnSpc>
                <a:spcPct val="135000"/>
              </a:lnSpc>
              <a:buFont typeface="Times New Roman" pitchFamily="18" charset="0"/>
              <a:buNone/>
            </a:pPr>
            <a:r>
              <a:rPr lang="de-DE" sz="1400" dirty="0">
                <a:solidFill>
                  <a:srgbClr val="0066CC"/>
                </a:solidFill>
              </a:rPr>
              <a:t>Power:  3.3 </a:t>
            </a:r>
            <a:r>
              <a:rPr lang="de-DE" sz="1400" dirty="0" err="1">
                <a:solidFill>
                  <a:srgbClr val="0066CC"/>
                </a:solidFill>
              </a:rPr>
              <a:t>kW</a:t>
            </a:r>
            <a:r>
              <a:rPr lang="de-DE" sz="1400" dirty="0">
                <a:solidFill>
                  <a:srgbClr val="0066CC"/>
                </a:solidFill>
              </a:rPr>
              <a:t> </a:t>
            </a:r>
            <a:r>
              <a:rPr lang="de-DE" sz="1400" dirty="0" err="1">
                <a:solidFill>
                  <a:srgbClr val="0066CC"/>
                </a:solidFill>
              </a:rPr>
              <a:t>avg</a:t>
            </a:r>
            <a:r>
              <a:rPr lang="de-DE" sz="1400" dirty="0">
                <a:solidFill>
                  <a:srgbClr val="0066CC"/>
                </a:solidFill>
              </a:rPr>
              <a:t>.</a:t>
            </a:r>
          </a:p>
          <a:p>
            <a:pPr marL="342900" indent="-342900" eaLnBrk="0" hangingPunct="0">
              <a:lnSpc>
                <a:spcPct val="135000"/>
              </a:lnSpc>
              <a:buFont typeface="Times New Roman" pitchFamily="18" charset="0"/>
              <a:buNone/>
            </a:pPr>
            <a:r>
              <a:rPr lang="el-GR" sz="1400" dirty="0">
                <a:solidFill>
                  <a:srgbClr val="0066CC"/>
                </a:solidFill>
                <a:cs typeface="Arial" pitchFamily="34" charset="0"/>
              </a:rPr>
              <a:t>α</a:t>
            </a:r>
            <a:r>
              <a:rPr lang="de-CH" sz="1400" dirty="0">
                <a:solidFill>
                  <a:srgbClr val="0066CC"/>
                </a:solidFill>
                <a:cs typeface="Arial" pitchFamily="34" charset="0"/>
              </a:rPr>
              <a:t>k:	       7500 W/m2K / </a:t>
            </a:r>
          </a:p>
          <a:p>
            <a:pPr marL="342900" indent="-342900" eaLnBrk="0" hangingPunct="0">
              <a:lnSpc>
                <a:spcPct val="135000"/>
              </a:lnSpc>
              <a:buFont typeface="Times New Roman" pitchFamily="18" charset="0"/>
              <a:buNone/>
            </a:pPr>
            <a:r>
              <a:rPr lang="de-CH" sz="1400" dirty="0">
                <a:solidFill>
                  <a:srgbClr val="0066CC"/>
                </a:solidFill>
                <a:cs typeface="Arial" pitchFamily="34" charset="0"/>
              </a:rPr>
              <a:t>	       Water </a:t>
            </a:r>
            <a:r>
              <a:rPr lang="de-CH" sz="1400" dirty="0" err="1">
                <a:solidFill>
                  <a:srgbClr val="0066CC"/>
                </a:solidFill>
                <a:cs typeface="Arial" pitchFamily="34" charset="0"/>
              </a:rPr>
              <a:t>inlet</a:t>
            </a:r>
            <a:r>
              <a:rPr lang="de-CH" sz="1400" dirty="0">
                <a:solidFill>
                  <a:srgbClr val="0066CC"/>
                </a:solidFill>
                <a:cs typeface="Arial" pitchFamily="34" charset="0"/>
              </a:rPr>
              <a:t> </a:t>
            </a:r>
            <a:r>
              <a:rPr lang="de-CH" sz="1400" dirty="0" smtClean="0">
                <a:solidFill>
                  <a:srgbClr val="0066CC"/>
                </a:solidFill>
                <a:cs typeface="Arial" pitchFamily="34" charset="0"/>
              </a:rPr>
              <a:t>30°C</a:t>
            </a:r>
            <a:endParaRPr lang="de-DE" sz="1400" dirty="0">
              <a:solidFill>
                <a:srgbClr val="0066CC"/>
              </a:solidFill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4973637" y="977583"/>
            <a:ext cx="4170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CH" sz="2000" b="1" dirty="0">
                <a:solidFill>
                  <a:srgbClr val="C00000"/>
                </a:solidFill>
              </a:rPr>
              <a:t>Stress </a:t>
            </a:r>
            <a:r>
              <a:rPr lang="de-CH" sz="2000" b="1" dirty="0" err="1">
                <a:solidFill>
                  <a:srgbClr val="C00000"/>
                </a:solidFill>
              </a:rPr>
              <a:t>close</a:t>
            </a:r>
            <a:r>
              <a:rPr lang="de-CH" sz="2000" b="1" dirty="0">
                <a:solidFill>
                  <a:srgbClr val="C00000"/>
                </a:solidFill>
              </a:rPr>
              <a:t> to </a:t>
            </a:r>
            <a:r>
              <a:rPr lang="de-CH" sz="2000" b="1" dirty="0" err="1">
                <a:solidFill>
                  <a:srgbClr val="C00000"/>
                </a:solidFill>
              </a:rPr>
              <a:t>the</a:t>
            </a:r>
            <a:r>
              <a:rPr lang="de-CH" sz="2000" b="1" dirty="0">
                <a:solidFill>
                  <a:srgbClr val="C00000"/>
                </a:solidFill>
              </a:rPr>
              <a:t> limits !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6" name="Picture 6" descr="ZUSAM GUN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583430" y="1415415"/>
            <a:ext cx="4560570" cy="343089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303270" y="5383530"/>
            <a:ext cx="357181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C00000"/>
                </a:solidFill>
              </a:rPr>
              <a:t>120 MV/m; 100 Hz; 2 </a:t>
            </a:r>
            <a:r>
              <a:rPr lang="en-US" sz="2400" b="1" dirty="0" err="1" smtClean="0">
                <a:solidFill>
                  <a:srgbClr val="C00000"/>
                </a:solidFill>
              </a:rPr>
              <a:t>μs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endParaRPr lang="en-US" sz="1600" b="1" dirty="0" smtClean="0">
              <a:solidFill>
                <a:srgbClr val="C00000"/>
              </a:solidFill>
            </a:endParaRPr>
          </a:p>
          <a:p>
            <a:r>
              <a:rPr lang="en-US" sz="1600" b="1" dirty="0" smtClean="0">
                <a:solidFill>
                  <a:srgbClr val="C00000"/>
                </a:solidFill>
              </a:rPr>
              <a:t>400 Hz seems very difficult</a:t>
            </a:r>
          </a:p>
          <a:p>
            <a:endParaRPr lang="en-US" sz="2400" dirty="0" smtClean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965" y="3774758"/>
            <a:ext cx="1773238" cy="28797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5837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8190" y="4927283"/>
            <a:ext cx="4308475" cy="8191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58372" name="Picture 6"/>
          <p:cNvPicPr>
            <a:picLocks noChangeAspect="1" noChangeArrowheads="1"/>
          </p:cNvPicPr>
          <p:nvPr/>
        </p:nvPicPr>
        <p:blipFill>
          <a:blip r:embed="rId4" cstate="print">
            <a:lum contrast="-4000"/>
          </a:blip>
          <a:srcRect l="1555" t="-914" r="5440"/>
          <a:stretch>
            <a:fillRect/>
          </a:stretch>
        </p:blipFill>
        <p:spPr bwMode="auto">
          <a:xfrm>
            <a:off x="6492240" y="3992245"/>
            <a:ext cx="2339975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Text Box 7"/>
          <p:cNvSpPr txBox="1">
            <a:spLocks noChangeArrowheads="1"/>
          </p:cNvSpPr>
          <p:nvPr/>
        </p:nvSpPr>
        <p:spPr bwMode="auto">
          <a:xfrm>
            <a:off x="1722145" y="143307"/>
            <a:ext cx="59003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alibri" pitchFamily="34" charset="0"/>
              </a:rPr>
              <a:t>X-band </a:t>
            </a:r>
            <a:r>
              <a:rPr lang="en-US" sz="2400" dirty="0" smtClean="0">
                <a:solidFill>
                  <a:srgbClr val="002060"/>
                </a:solidFill>
                <a:latin typeface="Calibri" pitchFamily="34" charset="0"/>
              </a:rPr>
              <a:t>harmonic </a:t>
            </a:r>
            <a:r>
              <a:rPr lang="en-US" sz="2400" dirty="0" smtClean="0">
                <a:solidFill>
                  <a:srgbClr val="002060"/>
                </a:solidFill>
                <a:latin typeface="Calibri" pitchFamily="34" charset="0"/>
              </a:rPr>
              <a:t>cavity -&gt; Micha </a:t>
            </a:r>
            <a:r>
              <a:rPr lang="en-US" sz="2400" dirty="0" err="1" smtClean="0">
                <a:solidFill>
                  <a:srgbClr val="002060"/>
                </a:solidFill>
                <a:latin typeface="Calibri" pitchFamily="34" charset="0"/>
              </a:rPr>
              <a:t>Dehler’s</a:t>
            </a:r>
            <a:r>
              <a:rPr lang="en-US" sz="2400" dirty="0" smtClean="0">
                <a:solidFill>
                  <a:srgbClr val="002060"/>
                </a:solidFill>
                <a:latin typeface="Calibri" pitchFamily="34" charset="0"/>
              </a:rPr>
              <a:t> talk</a:t>
            </a:r>
            <a:endParaRPr lang="en-US" sz="24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58374" name="Text Box 8"/>
          <p:cNvSpPr txBox="1">
            <a:spLocks noChangeArrowheads="1"/>
          </p:cNvSpPr>
          <p:nvPr/>
        </p:nvSpPr>
        <p:spPr bwMode="auto">
          <a:xfrm>
            <a:off x="231775" y="857250"/>
            <a:ext cx="62280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Collaboration between PSI - CERN - FERMI @ </a:t>
            </a:r>
            <a:r>
              <a:rPr lang="en-US" dirty="0" smtClean="0"/>
              <a:t>ELETTRA</a:t>
            </a:r>
          </a:p>
          <a:p>
            <a:r>
              <a:rPr lang="en-US" dirty="0" smtClean="0"/>
              <a:t>Klystron from SLAC</a:t>
            </a:r>
            <a:endParaRPr lang="en-US" dirty="0"/>
          </a:p>
        </p:txBody>
      </p:sp>
      <p:graphicFrame>
        <p:nvGraphicFramePr>
          <p:cNvPr id="6180" name="Group 36"/>
          <p:cNvGraphicFramePr>
            <a:graphicFrameLocks noGrp="1"/>
          </p:cNvGraphicFramePr>
          <p:nvPr/>
        </p:nvGraphicFramePr>
        <p:xfrm>
          <a:off x="300990" y="1615758"/>
          <a:ext cx="3984625" cy="1645920"/>
        </p:xfrm>
        <a:graphic>
          <a:graphicData uri="http://schemas.openxmlformats.org/drawingml/2006/table">
            <a:tbl>
              <a:tblPr/>
              <a:tblGrid>
                <a:gridCol w="2808288"/>
                <a:gridCol w="1176337"/>
              </a:tblGrid>
              <a:tr h="147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Frequency (MHz)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11991.65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Number of cells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Cell phase advance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5/6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Iris aperture range (mm)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4.993 - 4.107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Active length (m)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Nominal decelerating voltage (MV)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8398" name="Text Box 37"/>
          <p:cNvSpPr txBox="1">
            <a:spLocks noChangeArrowheads="1"/>
          </p:cNvSpPr>
          <p:nvPr/>
        </p:nvSpPr>
        <p:spPr bwMode="auto">
          <a:xfrm>
            <a:off x="1020128" y="4493895"/>
            <a:ext cx="1531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Mode launcher (coupler)</a:t>
            </a:r>
          </a:p>
        </p:txBody>
      </p:sp>
      <p:sp>
        <p:nvSpPr>
          <p:cNvPr id="58399" name="Text Box 38"/>
          <p:cNvSpPr txBox="1">
            <a:spLocks noChangeArrowheads="1"/>
          </p:cNvSpPr>
          <p:nvPr/>
        </p:nvSpPr>
        <p:spPr bwMode="auto">
          <a:xfrm>
            <a:off x="3612515" y="5862320"/>
            <a:ext cx="20161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HFFS simulated fields</a:t>
            </a:r>
          </a:p>
        </p:txBody>
      </p:sp>
      <p:sp>
        <p:nvSpPr>
          <p:cNvPr id="58400" name="Text Box 39"/>
          <p:cNvSpPr txBox="1">
            <a:spLocks noChangeArrowheads="1"/>
          </p:cNvSpPr>
          <p:nvPr/>
        </p:nvSpPr>
        <p:spPr bwMode="auto">
          <a:xfrm>
            <a:off x="6349365" y="6151245"/>
            <a:ext cx="26273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Cell 36 and 63 equipped with  WG couplers for dipole mode monitoring</a:t>
            </a:r>
          </a:p>
        </p:txBody>
      </p:sp>
      <p:pic>
        <p:nvPicPr>
          <p:cNvPr id="58401" name="Picture 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04678" y="1615758"/>
            <a:ext cx="4392612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402" name="Text Box 41"/>
          <p:cNvSpPr txBox="1">
            <a:spLocks noChangeArrowheads="1"/>
          </p:cNvSpPr>
          <p:nvPr/>
        </p:nvSpPr>
        <p:spPr bwMode="auto">
          <a:xfrm>
            <a:off x="2604453" y="3415983"/>
            <a:ext cx="3044825" cy="952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400"/>
              <a:t>PSI: Cell procurements</a:t>
            </a:r>
          </a:p>
          <a:p>
            <a:r>
              <a:rPr lang="de-CH" sz="1400"/>
              <a:t>CERN: Assembly brazing</a:t>
            </a:r>
          </a:p>
          <a:p>
            <a:r>
              <a:rPr lang="de-CH" sz="1400"/>
              <a:t>ELETTRA: Wake analysis &amp; support</a:t>
            </a:r>
          </a:p>
          <a:p>
            <a:r>
              <a:rPr lang="de-CH" sz="1400">
                <a:solidFill>
                  <a:schemeClr val="bg2"/>
                </a:solidFill>
              </a:rPr>
              <a:t>All: tuning &amp; RF LLE analysis</a:t>
            </a:r>
            <a:endParaRPr lang="en-US" sz="140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1"/>
          <p:cNvSpPr txBox="1">
            <a:spLocks noChangeArrowheads="1"/>
          </p:cNvSpPr>
          <p:nvPr/>
        </p:nvSpPr>
        <p:spPr bwMode="auto">
          <a:xfrm>
            <a:off x="1775765" y="124499"/>
            <a:ext cx="49492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002060"/>
                </a:solidFill>
                <a:latin typeface="Calibri" pitchFamily="34" charset="0"/>
              </a:rPr>
              <a:t>Cost comparison </a:t>
            </a:r>
            <a:r>
              <a:rPr lang="en-US" sz="2400" b="1" i="1" dirty="0" smtClean="0">
                <a:solidFill>
                  <a:srgbClr val="002060"/>
                </a:solidFill>
                <a:latin typeface="Calibri" pitchFamily="34" charset="0"/>
              </a:rPr>
              <a:t>e</a:t>
            </a:r>
            <a:r>
              <a:rPr lang="en-US" sz="2400" b="1" i="1" baseline="30000" dirty="0" smtClean="0">
                <a:solidFill>
                  <a:srgbClr val="002060"/>
                </a:solidFill>
                <a:latin typeface="Calibri" pitchFamily="34" charset="0"/>
              </a:rPr>
              <a:t>-</a:t>
            </a:r>
            <a:r>
              <a:rPr lang="en-US" sz="2400" b="1" i="1" dirty="0" smtClean="0">
                <a:solidFill>
                  <a:srgbClr val="002060"/>
                </a:solidFill>
                <a:latin typeface="Calibri" pitchFamily="34" charset="0"/>
              </a:rPr>
              <a:t>-</a:t>
            </a:r>
            <a:r>
              <a:rPr lang="en-US" sz="2400" b="1" i="1" dirty="0" err="1" smtClean="0">
                <a:solidFill>
                  <a:srgbClr val="002060"/>
                </a:solidFill>
                <a:latin typeface="Calibri" pitchFamily="34" charset="0"/>
              </a:rPr>
              <a:t>linac</a:t>
            </a:r>
            <a:r>
              <a:rPr lang="en-US" sz="2400" b="1" i="1" dirty="0" smtClean="0">
                <a:solidFill>
                  <a:srgbClr val="002060"/>
                </a:solidFill>
                <a:latin typeface="Calibri" pitchFamily="34" charset="0"/>
              </a:rPr>
              <a:t> technologies</a:t>
            </a:r>
            <a:endParaRPr lang="en-US" sz="2400" b="1" i="1" dirty="0">
              <a:solidFill>
                <a:srgbClr val="002060"/>
              </a:solidFill>
              <a:latin typeface="Calibri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30225" y="2228850"/>
          <a:ext cx="8340091" cy="256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5000"/>
                <a:gridCol w="2286000"/>
                <a:gridCol w="2251710"/>
                <a:gridCol w="1897381"/>
              </a:tblGrid>
              <a:tr h="41402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Technology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err="1" smtClean="0">
                          <a:solidFill>
                            <a:srgbClr val="002060"/>
                          </a:solidFill>
                        </a:rPr>
                        <a:t>Linac</a:t>
                      </a:r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investment cost </a:t>
                      </a:r>
                      <a:r>
                        <a:rPr lang="en-US" sz="1400" b="0" dirty="0" smtClean="0">
                          <a:solidFill>
                            <a:srgbClr val="002060"/>
                          </a:solidFill>
                        </a:rPr>
                        <a:t>w/o building</a:t>
                      </a:r>
                      <a:endParaRPr lang="en-US" sz="14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Typical gradient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Electric consumption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Pulsed </a:t>
                      </a:r>
                      <a:r>
                        <a:rPr lang="en-US" dirty="0" err="1" smtClean="0">
                          <a:solidFill>
                            <a:srgbClr val="002060"/>
                          </a:solidFill>
                        </a:rPr>
                        <a:t>n.c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. </a:t>
                      </a:r>
                      <a:br>
                        <a:rPr lang="en-US" dirty="0" smtClean="0">
                          <a:solidFill>
                            <a:srgbClr val="002060"/>
                          </a:solidFill>
                        </a:rPr>
                      </a:br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with SLED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&lt;10 M€/</a:t>
                      </a:r>
                      <a:r>
                        <a:rPr lang="en-US" dirty="0" err="1" smtClean="0">
                          <a:solidFill>
                            <a:srgbClr val="002060"/>
                          </a:solidFill>
                        </a:rPr>
                        <a:t>GeV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20 MV/m </a:t>
                      </a:r>
                      <a:r>
                        <a:rPr lang="en-US" sz="1400" dirty="0" smtClean="0">
                          <a:solidFill>
                            <a:srgbClr val="002060"/>
                          </a:solidFill>
                        </a:rPr>
                        <a:t>(S-band)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30 MV/m </a:t>
                      </a:r>
                      <a:r>
                        <a:rPr lang="en-US" sz="1400" dirty="0" smtClean="0">
                          <a:solidFill>
                            <a:srgbClr val="002060"/>
                          </a:solidFill>
                        </a:rPr>
                        <a:t>(C-band)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solidFill>
                            <a:srgbClr val="002060"/>
                          </a:solidFill>
                        </a:rPr>
                        <a:t>0.5 MW/</a:t>
                      </a:r>
                      <a:r>
                        <a:rPr lang="en-US" baseline="0" dirty="0" err="1" smtClean="0">
                          <a:solidFill>
                            <a:srgbClr val="002060"/>
                          </a:solidFill>
                        </a:rPr>
                        <a:t>GeV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Pulsed superconducting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≈20 M€/</a:t>
                      </a:r>
                      <a:r>
                        <a:rPr lang="en-US" dirty="0" err="1" smtClean="0">
                          <a:solidFill>
                            <a:srgbClr val="002060"/>
                          </a:solidFill>
                        </a:rPr>
                        <a:t>GeV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24 MV/m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0.5 MW/</a:t>
                      </a:r>
                      <a:r>
                        <a:rPr lang="en-US" dirty="0" err="1" smtClean="0">
                          <a:solidFill>
                            <a:srgbClr val="002060"/>
                          </a:solidFill>
                        </a:rPr>
                        <a:t>GeV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2060"/>
                          </a:solidFill>
                        </a:rPr>
                        <a:t>c.w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. superconducting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?  30 M€/</a:t>
                      </a:r>
                      <a:r>
                        <a:rPr lang="en-US" dirty="0" err="1" smtClean="0">
                          <a:solidFill>
                            <a:srgbClr val="002060"/>
                          </a:solidFill>
                        </a:rPr>
                        <a:t>GeV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 ?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15 MV/m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5 MW/</a:t>
                      </a:r>
                      <a:r>
                        <a:rPr lang="en-US" dirty="0" err="1" smtClean="0">
                          <a:solidFill>
                            <a:srgbClr val="002060"/>
                          </a:solidFill>
                        </a:rPr>
                        <a:t>GeV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4846" name="TextBox 3"/>
          <p:cNvSpPr txBox="1">
            <a:spLocks noChangeArrowheads="1"/>
          </p:cNvSpPr>
          <p:nvPr/>
        </p:nvSpPr>
        <p:spPr bwMode="auto">
          <a:xfrm>
            <a:off x="1782763" y="5464175"/>
            <a:ext cx="3327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>
                <a:solidFill>
                  <a:srgbClr val="C00000"/>
                </a:solidFill>
                <a:latin typeface="Calibri" pitchFamily="34" charset="0"/>
              </a:rPr>
              <a:t>Beware! </a:t>
            </a:r>
          </a:p>
          <a:p>
            <a:r>
              <a:rPr lang="en-US" sz="2400" b="1" i="1">
                <a:solidFill>
                  <a:srgbClr val="C00000"/>
                </a:solidFill>
                <a:latin typeface="Calibri" pitchFamily="34" charset="0"/>
              </a:rPr>
              <a:t>This is not exact science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3"/>
          <p:cNvSpPr txBox="1">
            <a:spLocks noChangeArrowheads="1"/>
          </p:cNvSpPr>
          <p:nvPr/>
        </p:nvSpPr>
        <p:spPr bwMode="auto">
          <a:xfrm>
            <a:off x="1039813" y="777875"/>
            <a:ext cx="7669212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002060"/>
                </a:solidFill>
                <a:latin typeface="Calibri" pitchFamily="34" charset="0"/>
              </a:rPr>
              <a:t>Cost vs. gradient for </a:t>
            </a:r>
            <a:r>
              <a:rPr lang="en-US" sz="2000">
                <a:solidFill>
                  <a:srgbClr val="C00000"/>
                </a:solidFill>
                <a:latin typeface="Calibri" pitchFamily="34" charset="0"/>
              </a:rPr>
              <a:t>S-band with 45 MW klystron</a:t>
            </a:r>
            <a:r>
              <a:rPr lang="en-US" sz="2000">
                <a:solidFill>
                  <a:srgbClr val="002060"/>
                </a:solidFill>
                <a:latin typeface="Calibri" pitchFamily="34" charset="0"/>
              </a:rPr>
              <a:t>, </a:t>
            </a:r>
            <a:br>
              <a:rPr lang="en-US" sz="2000">
                <a:solidFill>
                  <a:srgbClr val="002060"/>
                </a:solidFill>
                <a:latin typeface="Calibri" pitchFamily="34" charset="0"/>
              </a:rPr>
            </a:br>
            <a:r>
              <a:rPr lang="en-US" sz="2000">
                <a:solidFill>
                  <a:srgbClr val="002060"/>
                </a:solidFill>
                <a:latin typeface="Calibri" pitchFamily="34" charset="0"/>
              </a:rPr>
              <a:t>                                     </a:t>
            </a:r>
            <a:r>
              <a:rPr lang="en-US" sz="2000">
                <a:solidFill>
                  <a:srgbClr val="00B050"/>
                </a:solidFill>
                <a:latin typeface="Calibri" pitchFamily="34" charset="0"/>
              </a:rPr>
              <a:t>S-band with 80MW klystron</a:t>
            </a:r>
            <a:r>
              <a:rPr lang="en-US" sz="2000">
                <a:solidFill>
                  <a:srgbClr val="002060"/>
                </a:solidFill>
                <a:latin typeface="Calibri" pitchFamily="34" charset="0"/>
              </a:rPr>
              <a:t>  </a:t>
            </a:r>
            <a:br>
              <a:rPr lang="en-US" sz="2000">
                <a:solidFill>
                  <a:srgbClr val="002060"/>
                </a:solidFill>
                <a:latin typeface="Calibri" pitchFamily="34" charset="0"/>
              </a:rPr>
            </a:br>
            <a:r>
              <a:rPr lang="en-US" sz="2000">
                <a:solidFill>
                  <a:srgbClr val="002060"/>
                </a:solidFill>
                <a:latin typeface="Calibri" pitchFamily="34" charset="0"/>
              </a:rPr>
              <a:t>                             and C-band with 50 MW klystron </a:t>
            </a:r>
          </a:p>
        </p:txBody>
      </p:sp>
      <p:sp>
        <p:nvSpPr>
          <p:cNvPr id="35843" name="TextBox 4"/>
          <p:cNvSpPr txBox="1">
            <a:spLocks noChangeArrowheads="1"/>
          </p:cNvSpPr>
          <p:nvPr/>
        </p:nvSpPr>
        <p:spPr bwMode="auto">
          <a:xfrm>
            <a:off x="788988" y="6457950"/>
            <a:ext cx="7651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latin typeface="Calibri" pitchFamily="34" charset="0"/>
              </a:rPr>
              <a:t>Advantage of C-band is in real-estate needs and electricity consumption</a:t>
            </a:r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4463"/>
            <a:ext cx="8967788" cy="544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cost optimization pulsed </a:t>
            </a:r>
            <a:r>
              <a:rPr lang="en-US" dirty="0" err="1" smtClean="0"/>
              <a:t>n.c</a:t>
            </a:r>
            <a:r>
              <a:rPr lang="en-US" dirty="0" smtClean="0"/>
              <a:t>. </a:t>
            </a:r>
            <a:r>
              <a:rPr lang="en-US" dirty="0" err="1" smtClean="0"/>
              <a:t>linac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311507" y="973873"/>
            <a:ext cx="6203950" cy="4660900"/>
            <a:chOff x="1244600" y="1219200"/>
            <a:chExt cx="6203950" cy="4660900"/>
          </a:xfrm>
        </p:grpSpPr>
        <p:pic>
          <p:nvPicPr>
            <p:cNvPr id="15362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44600" y="1219200"/>
              <a:ext cx="6203950" cy="466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5363" name="Straight Arrow Connector 44"/>
            <p:cNvCxnSpPr>
              <a:cxnSpLocks noChangeShapeType="1"/>
            </p:cNvCxnSpPr>
            <p:nvPr/>
          </p:nvCxnSpPr>
          <p:spPr bwMode="auto">
            <a:xfrm>
              <a:off x="3530600" y="4940300"/>
              <a:ext cx="2387600" cy="1588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47" name="TextBox 46"/>
            <p:cNvSpPr txBox="1"/>
            <p:nvPr/>
          </p:nvSpPr>
          <p:spPr>
            <a:xfrm>
              <a:off x="3352800" y="4559300"/>
              <a:ext cx="2940050" cy="3381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 err="1">
                  <a:solidFill>
                    <a:srgbClr val="C00000"/>
                  </a:solidFill>
                  <a:latin typeface="+mn-lt"/>
                </a:rPr>
                <a:t>SwissFEL</a:t>
              </a:r>
              <a:r>
                <a:rPr lang="en-US" sz="1600" b="1" dirty="0">
                  <a:solidFill>
                    <a:srgbClr val="C00000"/>
                  </a:solidFill>
                  <a:latin typeface="+mn-lt"/>
                </a:rPr>
                <a:t> wavelength range</a:t>
              </a:r>
            </a:p>
          </p:txBody>
        </p:sp>
        <p:cxnSp>
          <p:nvCxnSpPr>
            <p:cNvPr id="15365" name="Straight Arrow Connector 47"/>
            <p:cNvCxnSpPr>
              <a:cxnSpLocks noChangeShapeType="1"/>
            </p:cNvCxnSpPr>
            <p:nvPr/>
          </p:nvCxnSpPr>
          <p:spPr bwMode="auto">
            <a:xfrm rot="5400000" flipH="1" flipV="1">
              <a:off x="2070101" y="3581400"/>
              <a:ext cx="685800" cy="3175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50" name="TextBox 49"/>
            <p:cNvSpPr txBox="1"/>
            <p:nvPr/>
          </p:nvSpPr>
          <p:spPr>
            <a:xfrm>
              <a:off x="2490788" y="3151188"/>
              <a:ext cx="1152525" cy="83026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 err="1">
                  <a:solidFill>
                    <a:srgbClr val="C00000"/>
                  </a:solidFill>
                  <a:latin typeface="+mn-lt"/>
                </a:rPr>
                <a:t>SwissFEL</a:t>
              </a:r>
              <a:r>
                <a:rPr lang="en-US" sz="1600" b="1" dirty="0">
                  <a:solidFill>
                    <a:srgbClr val="C00000"/>
                  </a:solidFill>
                  <a:latin typeface="+mn-lt"/>
                </a:rPr>
                <a:t/>
              </a:r>
              <a:br>
                <a:rPr lang="en-US" sz="1600" b="1" dirty="0">
                  <a:solidFill>
                    <a:srgbClr val="C00000"/>
                  </a:solidFill>
                  <a:latin typeface="+mn-lt"/>
                </a:rPr>
              </a:br>
              <a:r>
                <a:rPr lang="en-US" sz="1600" b="1" dirty="0">
                  <a:solidFill>
                    <a:srgbClr val="C00000"/>
                  </a:solidFill>
                  <a:latin typeface="+mn-lt"/>
                </a:rPr>
                <a:t>pulse-</a:t>
              </a:r>
            </a:p>
            <a:p>
              <a:pPr>
                <a:defRPr/>
              </a:pPr>
              <a:r>
                <a:rPr lang="en-US" sz="1600" b="1" dirty="0">
                  <a:solidFill>
                    <a:srgbClr val="C00000"/>
                  </a:solidFill>
                  <a:latin typeface="+mn-lt"/>
                </a:rPr>
                <a:t>length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326234" y="124359"/>
            <a:ext cx="5469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Time- and length scales of the </a:t>
            </a:r>
            <a:r>
              <a:rPr lang="en-US" sz="2400" dirty="0" err="1" smtClean="0">
                <a:solidFill>
                  <a:srgbClr val="002060"/>
                </a:solidFill>
              </a:rPr>
              <a:t>nano</a:t>
            </a:r>
            <a:r>
              <a:rPr lang="en-US" sz="2400" dirty="0" smtClean="0">
                <a:solidFill>
                  <a:srgbClr val="002060"/>
                </a:solidFill>
              </a:rPr>
              <a:t> world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18734" y="5725839"/>
            <a:ext cx="6738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solidFill>
                  <a:srgbClr val="002060"/>
                </a:solidFill>
              </a:rPr>
              <a:t>Understand dynamics of fundamental </a:t>
            </a:r>
            <a:r>
              <a:rPr lang="en-US" sz="1800" i="1" dirty="0" err="1" smtClean="0">
                <a:solidFill>
                  <a:srgbClr val="002060"/>
                </a:solidFill>
              </a:rPr>
              <a:t>processses</a:t>
            </a:r>
            <a:r>
              <a:rPr lang="en-US" sz="1800" i="1" dirty="0" smtClean="0">
                <a:solidFill>
                  <a:srgbClr val="002060"/>
                </a:solidFill>
              </a:rPr>
              <a:t> </a:t>
            </a:r>
            <a:br>
              <a:rPr lang="en-US" sz="1800" i="1" dirty="0" smtClean="0">
                <a:solidFill>
                  <a:srgbClr val="002060"/>
                </a:solidFill>
              </a:rPr>
            </a:br>
            <a:r>
              <a:rPr lang="en-US" sz="1800" i="1" dirty="0" smtClean="0">
                <a:solidFill>
                  <a:srgbClr val="002060"/>
                </a:solidFill>
              </a:rPr>
              <a:t>for chemistry, biology, condensed matter physics and material science</a:t>
            </a:r>
            <a:endParaRPr lang="en-US" sz="1800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1"/>
          <p:cNvSpPr txBox="1">
            <a:spLocks noChangeArrowheads="1"/>
          </p:cNvSpPr>
          <p:nvPr/>
        </p:nvSpPr>
        <p:spPr bwMode="auto">
          <a:xfrm>
            <a:off x="928688" y="1571625"/>
            <a:ext cx="5445722" cy="420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2060"/>
                </a:solidFill>
                <a:latin typeface="Calibri" pitchFamily="34" charset="0"/>
              </a:rPr>
              <a:t>Active length S-band acceleration		  24 m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2060"/>
                </a:solidFill>
                <a:latin typeface="Calibri" pitchFamily="34" charset="0"/>
              </a:rPr>
              <a:t>Active length C-band acceleration	 	208 m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2060"/>
                </a:solidFill>
                <a:latin typeface="Calibri" pitchFamily="34" charset="0"/>
              </a:rPr>
              <a:t>ARAMIS string of </a:t>
            </a:r>
            <a:r>
              <a:rPr lang="en-US" sz="1800" dirty="0" err="1">
                <a:solidFill>
                  <a:srgbClr val="002060"/>
                </a:solidFill>
                <a:latin typeface="Calibri" pitchFamily="34" charset="0"/>
              </a:rPr>
              <a:t>undulators</a:t>
            </a:r>
            <a:r>
              <a:rPr lang="en-US" sz="1800" dirty="0">
                <a:solidFill>
                  <a:srgbClr val="002060"/>
                </a:solidFill>
                <a:latin typeface="Calibri" pitchFamily="34" charset="0"/>
              </a:rPr>
              <a:t>			  60 m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2060"/>
                </a:solidFill>
                <a:latin typeface="Calibri" pitchFamily="34" charset="0"/>
              </a:rPr>
              <a:t>Other beam line elements			</a:t>
            </a:r>
            <a:r>
              <a:rPr lang="en-US" sz="1800" dirty="0" smtClean="0">
                <a:solidFill>
                  <a:srgbClr val="002060"/>
                </a:solidFill>
                <a:latin typeface="Calibri" pitchFamily="34" charset="0"/>
              </a:rPr>
              <a:t>273 </a:t>
            </a:r>
            <a:r>
              <a:rPr lang="en-US" sz="1800" dirty="0">
                <a:solidFill>
                  <a:srgbClr val="002060"/>
                </a:solidFill>
                <a:latin typeface="Calibri" pitchFamily="34" charset="0"/>
              </a:rPr>
              <a:t>m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2060"/>
                </a:solidFill>
                <a:latin typeface="Calibri" pitchFamily="34" charset="0"/>
              </a:rPr>
              <a:t>Photon beam transport 			100 m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2060"/>
                </a:solidFill>
                <a:latin typeface="Calibri" pitchFamily="34" charset="0"/>
              </a:rPr>
              <a:t>Experiment halls 				  50 m</a:t>
            </a:r>
          </a:p>
          <a:p>
            <a:pPr>
              <a:lnSpc>
                <a:spcPct val="150000"/>
              </a:lnSpc>
            </a:pPr>
            <a:endParaRPr lang="en-US" sz="1800" b="1" dirty="0">
              <a:solidFill>
                <a:srgbClr val="002060"/>
              </a:solidFill>
              <a:latin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2060"/>
                </a:solidFill>
                <a:latin typeface="Calibri" pitchFamily="34" charset="0"/>
              </a:rPr>
              <a:t>Total facility length 			 </a:t>
            </a:r>
            <a:r>
              <a:rPr lang="en-US" sz="1800" b="1" dirty="0" smtClean="0">
                <a:solidFill>
                  <a:srgbClr val="002060"/>
                </a:solidFill>
                <a:latin typeface="Calibri" pitchFamily="34" charset="0"/>
              </a:rPr>
              <a:t>715 </a:t>
            </a:r>
            <a:r>
              <a:rPr lang="en-US" sz="1800" b="1" dirty="0">
                <a:solidFill>
                  <a:srgbClr val="002060"/>
                </a:solidFill>
                <a:latin typeface="Calibri" pitchFamily="34" charset="0"/>
              </a:rPr>
              <a:t>m</a:t>
            </a:r>
          </a:p>
          <a:p>
            <a:pPr>
              <a:lnSpc>
                <a:spcPct val="150000"/>
              </a:lnSpc>
            </a:pPr>
            <a:endParaRPr lang="en-US" b="1" dirty="0">
              <a:solidFill>
                <a:srgbClr val="002060"/>
              </a:solidFill>
              <a:latin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i="1" dirty="0" smtClean="0">
                <a:solidFill>
                  <a:srgbClr val="C00000"/>
                </a:solidFill>
                <a:latin typeface="Calibri" pitchFamily="34" charset="0"/>
                <a:sym typeface="Symbol"/>
              </a:rPr>
              <a:t>  No strong motivation for very high gradients</a:t>
            </a:r>
            <a:r>
              <a:rPr lang="en-US" sz="2000" b="1" i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sz="2000" b="1" i="1" dirty="0">
                <a:solidFill>
                  <a:srgbClr val="C00000"/>
                </a:solidFill>
                <a:latin typeface="Calibri" pitchFamily="34" charset="0"/>
              </a:rPr>
              <a:t>!</a:t>
            </a:r>
            <a:endParaRPr lang="en-US" sz="2000" i="1" dirty="0">
              <a:solidFill>
                <a:srgbClr val="C00000"/>
              </a:solidFill>
              <a:latin typeface="Calibri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863600" y="4378325"/>
            <a:ext cx="5286375" cy="158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88" name="TextBox 4"/>
          <p:cNvSpPr txBox="1">
            <a:spLocks noChangeArrowheads="1"/>
          </p:cNvSpPr>
          <p:nvPr/>
        </p:nvSpPr>
        <p:spPr bwMode="auto">
          <a:xfrm>
            <a:off x="2403475" y="111125"/>
            <a:ext cx="35607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Calibri" pitchFamily="34" charset="0"/>
              </a:rPr>
              <a:t>Linear space requirements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17420" y="95098"/>
            <a:ext cx="3451860" cy="533400"/>
          </a:xfrm>
        </p:spPr>
        <p:txBody>
          <a:bodyPr/>
          <a:lstStyle/>
          <a:p>
            <a:r>
              <a:rPr lang="en-US" dirty="0" smtClean="0">
                <a:ea typeface="ＭＳ Ｐゴシック" pitchFamily="-107" charset="-128"/>
              </a:rPr>
              <a:t>C-band LINAC </a:t>
            </a:r>
            <a:r>
              <a:rPr lang="en-US" dirty="0" smtClean="0">
                <a:ea typeface="ＭＳ Ｐゴシック" pitchFamily="-107" charset="-128"/>
              </a:rPr>
              <a:t>Module</a:t>
            </a:r>
          </a:p>
        </p:txBody>
      </p:sp>
      <p:graphicFrame>
        <p:nvGraphicFramePr>
          <p:cNvPr id="293158" name="Group 294"/>
          <p:cNvGraphicFramePr>
            <a:graphicFrameLocks noGrp="1"/>
          </p:cNvGraphicFramePr>
          <p:nvPr/>
        </p:nvGraphicFramePr>
        <p:xfrm>
          <a:off x="334108" y="2112016"/>
          <a:ext cx="2587869" cy="2795856"/>
        </p:xfrm>
        <a:graphic>
          <a:graphicData uri="http://schemas.openxmlformats.org/drawingml/2006/table">
            <a:tbl>
              <a:tblPr/>
              <a:tblGrid>
                <a:gridCol w="1970943"/>
                <a:gridCol w="616926"/>
              </a:tblGrid>
              <a:tr h="34948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Batang" pitchFamily="18" charset="-127"/>
                          <a:cs typeface="Times New Roman" pitchFamily="18" charset="0"/>
                        </a:rPr>
                        <a:t>Main LINAC</a:t>
                      </a:r>
                      <a:endParaRPr kumimoji="0" lang="de-CH" sz="2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84375" marR="84375" marT="43555" marB="4355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Batang" pitchFamily="18" charset="-127"/>
                          <a:cs typeface="Times New Roman" pitchFamily="18" charset="0"/>
                        </a:rPr>
                        <a:t>#</a:t>
                      </a:r>
                      <a:endParaRPr kumimoji="0" lang="de-CH" sz="2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84375" marR="84375" marT="43555" marB="4355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48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Batang" pitchFamily="18" charset="-127"/>
                          <a:cs typeface="Times New Roman" pitchFamily="18" charset="0"/>
                        </a:rPr>
                        <a:t>LINAC modules</a:t>
                      </a:r>
                      <a:endParaRPr kumimoji="0" lang="de-CH" sz="2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84375" marR="84375" marT="43555" marB="4355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Batang" pitchFamily="18" charset="-127"/>
                          <a:cs typeface="Times New Roman" pitchFamily="18" charset="0"/>
                        </a:rPr>
                        <a:t>26</a:t>
                      </a:r>
                      <a:endParaRPr kumimoji="0" lang="de-CH" sz="2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84375" marR="84375" marT="43555" marB="4355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48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Batang" pitchFamily="18" charset="-127"/>
                          <a:cs typeface="Times New Roman" pitchFamily="18" charset="0"/>
                        </a:rPr>
                        <a:t>Modulator</a:t>
                      </a:r>
                      <a:endParaRPr kumimoji="0" lang="de-CH" sz="2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84375" marR="84375" marT="43555" marB="4355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Batang" pitchFamily="18" charset="-127"/>
                          <a:cs typeface="Times New Roman" pitchFamily="18" charset="0"/>
                        </a:rPr>
                        <a:t>26</a:t>
                      </a:r>
                      <a:endParaRPr kumimoji="0" lang="de-CH" sz="2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84375" marR="84375" marT="43555" marB="4355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48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Batang" pitchFamily="18" charset="-127"/>
                          <a:cs typeface="Times New Roman" pitchFamily="18" charset="0"/>
                        </a:rPr>
                        <a:t>Klystron</a:t>
                      </a:r>
                      <a:endParaRPr kumimoji="0" lang="de-CH" sz="2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84375" marR="84375" marT="43555" marB="4355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Batang" pitchFamily="18" charset="-127"/>
                          <a:cs typeface="Times New Roman" pitchFamily="18" charset="0"/>
                        </a:rPr>
                        <a:t>26</a:t>
                      </a:r>
                      <a:endParaRPr kumimoji="0" lang="de-CH" sz="2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84375" marR="84375" marT="43555" marB="4355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48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Batang" pitchFamily="18" charset="-127"/>
                          <a:cs typeface="Times New Roman" pitchFamily="18" charset="0"/>
                        </a:rPr>
                        <a:t>Pulse compressor</a:t>
                      </a:r>
                      <a:endParaRPr kumimoji="0" lang="de-CH" sz="2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84375" marR="84375" marT="43555" marB="4355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Batang" pitchFamily="18" charset="-127"/>
                          <a:cs typeface="Times New Roman" pitchFamily="18" charset="0"/>
                        </a:rPr>
                        <a:t>26</a:t>
                      </a:r>
                      <a:endParaRPr kumimoji="0" lang="de-CH" sz="2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84375" marR="84375" marT="43555" marB="4355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48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Batang" pitchFamily="18" charset="-127"/>
                          <a:cs typeface="Times New Roman" pitchFamily="18" charset="0"/>
                        </a:rPr>
                        <a:t>Accelerating structures</a:t>
                      </a:r>
                      <a:endParaRPr kumimoji="0" lang="de-CH" sz="2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84375" marR="84375" marT="43555" marB="4355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Batang" pitchFamily="18" charset="-127"/>
                          <a:cs typeface="Times New Roman" pitchFamily="18" charset="0"/>
                        </a:rPr>
                        <a:t>104</a:t>
                      </a:r>
                      <a:endParaRPr kumimoji="0" lang="de-CH" sz="2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84375" marR="84375" marT="43555" marB="4355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48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Batang" pitchFamily="18" charset="-127"/>
                          <a:cs typeface="Times New Roman" pitchFamily="18" charset="0"/>
                        </a:rPr>
                        <a:t>Waveguide splitter</a:t>
                      </a:r>
                      <a:endParaRPr kumimoji="0" lang="de-CH" sz="2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84375" marR="84375" marT="43555" marB="4355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Batang" pitchFamily="18" charset="-127"/>
                          <a:cs typeface="Times New Roman" pitchFamily="18" charset="0"/>
                        </a:rPr>
                        <a:t>78</a:t>
                      </a:r>
                      <a:endParaRPr kumimoji="0" lang="de-CH" sz="2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84375" marR="84375" marT="43555" marB="4355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48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Batang" pitchFamily="18" charset="-127"/>
                          <a:cs typeface="Times New Roman" pitchFamily="18" charset="0"/>
                        </a:rPr>
                        <a:t>Waveguide loads</a:t>
                      </a:r>
                      <a:endParaRPr kumimoji="0" lang="de-CH" sz="2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84375" marR="84375" marT="43555" marB="4355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Batang" pitchFamily="18" charset="-127"/>
                          <a:cs typeface="Times New Roman" pitchFamily="18" charset="0"/>
                        </a:rPr>
                        <a:t>104</a:t>
                      </a:r>
                      <a:endParaRPr kumimoji="0" lang="de-CH" sz="2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84375" marR="84375" marT="43555" marB="4355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7" name="Group 291"/>
          <p:cNvGrpSpPr>
            <a:grpSpLocks/>
          </p:cNvGrpSpPr>
          <p:nvPr/>
        </p:nvGrpSpPr>
        <p:grpSpPr bwMode="auto">
          <a:xfrm>
            <a:off x="2983231" y="980363"/>
            <a:ext cx="5836626" cy="5295168"/>
            <a:chOff x="2067" y="648"/>
            <a:chExt cx="3983" cy="3500"/>
          </a:xfrm>
        </p:grpSpPr>
        <p:sp>
          <p:nvSpPr>
            <p:cNvPr id="292869" name="Line 5"/>
            <p:cNvSpPr>
              <a:spLocks noChangeShapeType="1"/>
            </p:cNvSpPr>
            <p:nvPr/>
          </p:nvSpPr>
          <p:spPr bwMode="auto">
            <a:xfrm>
              <a:off x="2067" y="3777"/>
              <a:ext cx="3983" cy="1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292870" name="Oval 21"/>
            <p:cNvSpPr>
              <a:spLocks noChangeArrowheads="1"/>
            </p:cNvSpPr>
            <p:nvPr/>
          </p:nvSpPr>
          <p:spPr bwMode="auto">
            <a:xfrm>
              <a:off x="2245" y="3557"/>
              <a:ext cx="108" cy="45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06" tIns="45703" rIns="91406" bIns="45703" anchor="ctr"/>
            <a:lstStyle/>
            <a:p>
              <a:pPr eaLnBrk="1" hangingPunct="1"/>
              <a:endParaRPr lang="de-DE" sz="1100" b="1" i="1" dirty="0">
                <a:latin typeface="Times New Roman" pitchFamily="18" charset="0"/>
                <a:ea typeface="굴림" charset="-127"/>
              </a:endParaRPr>
            </a:p>
          </p:txBody>
        </p:sp>
        <p:grpSp>
          <p:nvGrpSpPr>
            <p:cNvPr id="8" name="Group 101"/>
            <p:cNvGrpSpPr>
              <a:grpSpLocks/>
            </p:cNvGrpSpPr>
            <p:nvPr/>
          </p:nvGrpSpPr>
          <p:grpSpPr bwMode="auto">
            <a:xfrm>
              <a:off x="3832" y="648"/>
              <a:ext cx="645" cy="615"/>
              <a:chOff x="990600" y="1219200"/>
              <a:chExt cx="867826" cy="839762"/>
            </a:xfrm>
          </p:grpSpPr>
          <p:sp>
            <p:nvSpPr>
              <p:cNvPr id="189" name="Rectangle 188"/>
              <p:cNvSpPr>
                <a:spLocks noChangeArrowheads="1"/>
              </p:cNvSpPr>
              <p:nvPr/>
            </p:nvSpPr>
            <p:spPr bwMode="auto">
              <a:xfrm flipH="1">
                <a:off x="1606051" y="1890713"/>
                <a:ext cx="252391" cy="55562"/>
              </a:xfrm>
              <a:prstGeom prst="rect">
                <a:avLst/>
              </a:prstGeom>
              <a:gradFill rotWithShape="1">
                <a:gsLst>
                  <a:gs pos="0">
                    <a:srgbClr val="0D0D0D"/>
                  </a:gs>
                  <a:gs pos="50000">
                    <a:schemeClr val="bg1"/>
                  </a:gs>
                  <a:gs pos="100000">
                    <a:srgbClr val="0D0D0D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1406" tIns="45703" rIns="91406" bIns="45703" anchor="ctr"/>
              <a:lstStyle/>
              <a:p>
                <a:pPr algn="ctr" eaLnBrk="1" hangingPunct="1"/>
                <a:endParaRPr lang="de-DE" sz="1100" b="1" dirty="0">
                  <a:latin typeface="Times New Roman" pitchFamily="18" charset="0"/>
                  <a:ea typeface="굴림" charset="-127"/>
                </a:endParaRPr>
              </a:p>
            </p:txBody>
          </p:sp>
          <p:grpSp>
            <p:nvGrpSpPr>
              <p:cNvPr id="9" name="Group 37"/>
              <p:cNvGrpSpPr>
                <a:grpSpLocks/>
              </p:cNvGrpSpPr>
              <p:nvPr/>
            </p:nvGrpSpPr>
            <p:grpSpPr bwMode="auto">
              <a:xfrm flipH="1">
                <a:off x="990600" y="1219200"/>
                <a:ext cx="671810" cy="839762"/>
                <a:chOff x="914400" y="1524000"/>
                <a:chExt cx="914400" cy="1143000"/>
              </a:xfrm>
            </p:grpSpPr>
            <p:sp>
              <p:nvSpPr>
                <p:cNvPr id="191" name="Rectangle 190"/>
                <p:cNvSpPr>
                  <a:spLocks noChangeArrowheads="1"/>
                </p:cNvSpPr>
                <p:nvPr/>
              </p:nvSpPr>
              <p:spPr bwMode="auto">
                <a:xfrm rot="5400000">
                  <a:off x="1123964" y="1620180"/>
                  <a:ext cx="494810" cy="609278"/>
                </a:xfrm>
                <a:prstGeom prst="rect">
                  <a:avLst/>
                </a:prstGeom>
                <a:gradFill rotWithShape="1">
                  <a:gsLst>
                    <a:gs pos="0">
                      <a:srgbClr val="FF0000"/>
                    </a:gs>
                    <a:gs pos="50000">
                      <a:schemeClr val="bg1"/>
                    </a:gs>
                    <a:gs pos="100000">
                      <a:srgbClr val="FF00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vert="eaVert" wrap="none" lIns="91406" tIns="45703" rIns="91406" bIns="45703" anchor="ctr"/>
                <a:lstStyle/>
                <a:p>
                  <a:pPr algn="ctr" eaLnBrk="1" hangingPunct="1"/>
                  <a:endParaRPr lang="de-DE" sz="1100" b="1" dirty="0">
                    <a:latin typeface="Times New Roman" pitchFamily="18" charset="0"/>
                    <a:ea typeface="굴림" charset="-127"/>
                  </a:endParaRPr>
                </a:p>
              </p:txBody>
            </p:sp>
            <p:sp>
              <p:nvSpPr>
                <p:cNvPr id="192" name="Round Same Side Corner Rectangle 191"/>
                <p:cNvSpPr>
                  <a:spLocks noChangeArrowheads="1"/>
                </p:cNvSpPr>
                <p:nvPr/>
              </p:nvSpPr>
              <p:spPr bwMode="auto">
                <a:xfrm>
                  <a:off x="1220130" y="1524000"/>
                  <a:ext cx="304638" cy="153414"/>
                </a:xfrm>
                <a:custGeom>
                  <a:avLst/>
                  <a:gdLst>
                    <a:gd name="T0" fmla="*/ 304638 w 304638"/>
                    <a:gd name="T1" fmla="*/ 76707 h 153414"/>
                    <a:gd name="T2" fmla="*/ 152319 w 304638"/>
                    <a:gd name="T3" fmla="*/ 153414 h 153414"/>
                    <a:gd name="T4" fmla="*/ 0 w 304638"/>
                    <a:gd name="T5" fmla="*/ 76707 h 153414"/>
                    <a:gd name="T6" fmla="*/ 152319 w 304638"/>
                    <a:gd name="T7" fmla="*/ 0 h 153414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  <a:gd name="T12" fmla="*/ 7489 w 304638"/>
                    <a:gd name="T13" fmla="*/ 7489 h 153414"/>
                    <a:gd name="T14" fmla="*/ 297149 w 304638"/>
                    <a:gd name="T15" fmla="*/ 153414 h 15341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04638" h="153414">
                      <a:moveTo>
                        <a:pt x="25570" y="0"/>
                      </a:moveTo>
                      <a:lnTo>
                        <a:pt x="279068" y="0"/>
                      </a:lnTo>
                      <a:lnTo>
                        <a:pt x="279067" y="0"/>
                      </a:lnTo>
                      <a:cubicBezTo>
                        <a:pt x="293189" y="0"/>
                        <a:pt x="304638" y="11448"/>
                        <a:pt x="304638" y="25570"/>
                      </a:cubicBezTo>
                      <a:lnTo>
                        <a:pt x="304638" y="153414"/>
                      </a:lnTo>
                      <a:lnTo>
                        <a:pt x="0" y="153414"/>
                      </a:lnTo>
                      <a:lnTo>
                        <a:pt x="0" y="25570"/>
                      </a:lnTo>
                      <a:cubicBezTo>
                        <a:pt x="0" y="11448"/>
                        <a:pt x="11448" y="0"/>
                        <a:pt x="25569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9973"/>
                    </a:gs>
                    <a:gs pos="50000">
                      <a:srgbClr val="00664D"/>
                    </a:gs>
                    <a:gs pos="100000">
                      <a:srgbClr val="009973"/>
                    </a:gs>
                  </a:gsLst>
                  <a:lin ang="0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1406" tIns="45703" rIns="91406" bIns="45703" anchor="ctr"/>
                <a:lstStyle/>
                <a:p>
                  <a:pPr algn="ctr" eaLnBrk="1" hangingPunct="1"/>
                  <a:endParaRPr lang="de-DE" sz="1100" b="1" dirty="0">
                    <a:latin typeface="Times New Roman" pitchFamily="18" charset="0"/>
                    <a:ea typeface="굴림" charset="-127"/>
                  </a:endParaRPr>
                </a:p>
              </p:txBody>
            </p:sp>
            <p:sp>
              <p:nvSpPr>
                <p:cNvPr id="193" name="Rectangle 192"/>
                <p:cNvSpPr>
                  <a:spLocks noChangeArrowheads="1"/>
                </p:cNvSpPr>
                <p:nvPr/>
              </p:nvSpPr>
              <p:spPr bwMode="auto">
                <a:xfrm>
                  <a:off x="924132" y="2133330"/>
                  <a:ext cx="905276" cy="36733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1406" tIns="45703" rIns="91406" bIns="45703" anchor="ctr"/>
                <a:lstStyle/>
                <a:p>
                  <a:pPr algn="ctr" eaLnBrk="1" hangingPunct="1"/>
                  <a:endParaRPr lang="de-DE" sz="1100" b="1" dirty="0">
                    <a:latin typeface="Times New Roman" pitchFamily="18" charset="0"/>
                    <a:ea typeface="굴림" charset="-127"/>
                  </a:endParaRPr>
                </a:p>
              </p:txBody>
            </p:sp>
            <p:sp>
              <p:nvSpPr>
                <p:cNvPr id="194" name="Rectangle 193"/>
                <p:cNvSpPr>
                  <a:spLocks noChangeArrowheads="1"/>
                </p:cNvSpPr>
                <p:nvPr/>
              </p:nvSpPr>
              <p:spPr bwMode="auto">
                <a:xfrm>
                  <a:off x="924132" y="2174385"/>
                  <a:ext cx="905276" cy="34572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1406" tIns="45703" rIns="91406" bIns="45703" anchor="ctr"/>
                <a:lstStyle/>
                <a:p>
                  <a:pPr algn="ctr" eaLnBrk="1" hangingPunct="1"/>
                  <a:endParaRPr lang="de-DE" sz="1100" b="1" dirty="0">
                    <a:latin typeface="Times New Roman" pitchFamily="18" charset="0"/>
                    <a:ea typeface="굴림" charset="-127"/>
                  </a:endParaRPr>
                </a:p>
              </p:txBody>
            </p:sp>
            <p:sp>
              <p:nvSpPr>
                <p:cNvPr id="195" name="Rectangle 194"/>
                <p:cNvSpPr>
                  <a:spLocks noChangeArrowheads="1"/>
                </p:cNvSpPr>
                <p:nvPr/>
              </p:nvSpPr>
              <p:spPr bwMode="auto">
                <a:xfrm flipH="1">
                  <a:off x="991110" y="2208957"/>
                  <a:ext cx="762678" cy="458078"/>
                </a:xfrm>
                <a:prstGeom prst="rect">
                  <a:avLst/>
                </a:prstGeom>
                <a:gradFill rotWithShape="1">
                  <a:gsLst>
                    <a:gs pos="0">
                      <a:srgbClr val="606060"/>
                    </a:gs>
                    <a:gs pos="50000">
                      <a:srgbClr val="FFFFFF"/>
                    </a:gs>
                    <a:gs pos="100000">
                      <a:srgbClr val="BFBFBF"/>
                    </a:gs>
                  </a:gsLst>
                  <a:lin ang="0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1406" tIns="45703" rIns="91406" bIns="45703" anchor="ctr"/>
                <a:lstStyle/>
                <a:p>
                  <a:pPr algn="ctr" eaLnBrk="1" hangingPunct="1"/>
                  <a:endParaRPr lang="de-DE" sz="1100" b="1" dirty="0">
                    <a:latin typeface="Times New Roman" pitchFamily="18" charset="0"/>
                    <a:ea typeface="굴림" charset="-127"/>
                  </a:endParaRPr>
                </a:p>
              </p:txBody>
            </p:sp>
          </p:grpSp>
        </p:grpSp>
        <p:sp>
          <p:nvSpPr>
            <p:cNvPr id="76" name="Rectangle 75"/>
            <p:cNvSpPr>
              <a:spLocks noChangeArrowheads="1"/>
            </p:cNvSpPr>
            <p:nvPr/>
          </p:nvSpPr>
          <p:spPr bwMode="auto">
            <a:xfrm flipH="1">
              <a:off x="4373" y="756"/>
              <a:ext cx="736" cy="502"/>
            </a:xfrm>
            <a:prstGeom prst="rect">
              <a:avLst/>
            </a:prstGeom>
            <a:gradFill rotWithShape="1">
              <a:gsLst>
                <a:gs pos="0">
                  <a:srgbClr val="7F7F7F"/>
                </a:gs>
                <a:gs pos="50000">
                  <a:srgbClr val="FFFFFF"/>
                </a:gs>
                <a:gs pos="100000">
                  <a:srgbClr val="CCCCCC"/>
                </a:gs>
              </a:gsLst>
              <a:lin ang="16200000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06" tIns="45703" rIns="91406" bIns="45703" anchor="ctr"/>
            <a:lstStyle/>
            <a:p>
              <a:pPr algn="ctr" eaLnBrk="1" hangingPunct="1"/>
              <a:r>
                <a:rPr lang="de-DE"/>
                <a:t>Modu</a:t>
              </a:r>
              <a:r>
                <a:rPr lang="de-DE">
                  <a:ea typeface="굴림" charset="-127"/>
                </a:rPr>
                <a:t>lator</a:t>
              </a:r>
            </a:p>
          </p:txBody>
        </p:sp>
        <p:sp>
          <p:nvSpPr>
            <p:cNvPr id="128" name="Rectangle 18"/>
            <p:cNvSpPr>
              <a:spLocks noChangeArrowheads="1"/>
            </p:cNvSpPr>
            <p:nvPr/>
          </p:nvSpPr>
          <p:spPr bwMode="auto">
            <a:xfrm>
              <a:off x="2443" y="3632"/>
              <a:ext cx="737" cy="301"/>
            </a:xfrm>
            <a:prstGeom prst="rect">
              <a:avLst/>
            </a:prstGeom>
            <a:gradFill rotWithShape="1">
              <a:gsLst>
                <a:gs pos="0">
                  <a:srgbClr val="FF0066"/>
                </a:gs>
                <a:gs pos="50000">
                  <a:schemeClr val="bg1"/>
                </a:gs>
                <a:gs pos="100000">
                  <a:srgbClr val="FF0066"/>
                </a:gs>
              </a:gsLst>
              <a:lin ang="54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lIns="91406" tIns="45703" rIns="91406" bIns="45703" anchor="ctr"/>
            <a:lstStyle/>
            <a:p>
              <a:pPr algn="ctr" eaLnBrk="1" hangingPunct="1"/>
              <a:r>
                <a:rPr lang="de-CH" altLang="ko-KR" sz="800" b="1" dirty="0" smtClean="0">
                  <a:latin typeface="Arial Black" pitchFamily="34" charset="0"/>
                  <a:ea typeface="굴림" charset="-127"/>
                </a:rPr>
                <a:t>30.8 </a:t>
              </a:r>
              <a:r>
                <a:rPr lang="de-CH" altLang="ko-KR" sz="800" b="1" dirty="0">
                  <a:latin typeface="Arial Black" pitchFamily="34" charset="0"/>
                  <a:ea typeface="굴림" charset="-127"/>
                </a:rPr>
                <a:t>MV/m</a:t>
              </a:r>
              <a:endParaRPr lang="en-US" altLang="ko-KR" sz="800" b="1" dirty="0">
                <a:latin typeface="Arial Black" pitchFamily="34" charset="0"/>
                <a:ea typeface="굴림" charset="-127"/>
              </a:endParaRPr>
            </a:p>
          </p:txBody>
        </p:sp>
        <p:grpSp>
          <p:nvGrpSpPr>
            <p:cNvPr id="10" name="Group 17"/>
            <p:cNvGrpSpPr>
              <a:grpSpLocks/>
            </p:cNvGrpSpPr>
            <p:nvPr/>
          </p:nvGrpSpPr>
          <p:grpSpPr bwMode="auto">
            <a:xfrm>
              <a:off x="3683" y="2428"/>
              <a:ext cx="321" cy="474"/>
              <a:chOff x="3787" y="2296"/>
              <a:chExt cx="273" cy="408"/>
            </a:xfrm>
          </p:grpSpPr>
          <p:sp>
            <p:nvSpPr>
              <p:cNvPr id="292882" name="Line 18"/>
              <p:cNvSpPr>
                <a:spLocks noChangeShapeType="1"/>
              </p:cNvSpPr>
              <p:nvPr/>
            </p:nvSpPr>
            <p:spPr bwMode="auto">
              <a:xfrm>
                <a:off x="3787" y="2296"/>
                <a:ext cx="0" cy="408"/>
              </a:xfrm>
              <a:prstGeom prst="line">
                <a:avLst/>
              </a:prstGeom>
              <a:noFill/>
              <a:ln w="1016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92883" name="Line 19"/>
              <p:cNvSpPr>
                <a:spLocks noChangeShapeType="1"/>
              </p:cNvSpPr>
              <p:nvPr/>
            </p:nvSpPr>
            <p:spPr bwMode="auto">
              <a:xfrm>
                <a:off x="3869" y="2387"/>
                <a:ext cx="0" cy="317"/>
              </a:xfrm>
              <a:prstGeom prst="line">
                <a:avLst/>
              </a:prstGeom>
              <a:noFill/>
              <a:ln w="1016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92884" name="Line 20"/>
              <p:cNvSpPr>
                <a:spLocks noChangeShapeType="1"/>
              </p:cNvSpPr>
              <p:nvPr/>
            </p:nvSpPr>
            <p:spPr bwMode="auto">
              <a:xfrm flipH="1">
                <a:off x="3787" y="2411"/>
                <a:ext cx="91" cy="0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92885" name="Line 21"/>
              <p:cNvSpPr>
                <a:spLocks noChangeShapeType="1"/>
              </p:cNvSpPr>
              <p:nvPr/>
            </p:nvSpPr>
            <p:spPr bwMode="auto">
              <a:xfrm flipH="1">
                <a:off x="3787" y="2535"/>
                <a:ext cx="91" cy="0"/>
              </a:xfrm>
              <a:prstGeom prst="line">
                <a:avLst/>
              </a:prstGeom>
              <a:noFill/>
              <a:ln w="1016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92886" name="Line 22"/>
              <p:cNvSpPr>
                <a:spLocks noChangeShapeType="1"/>
              </p:cNvSpPr>
              <p:nvPr/>
            </p:nvSpPr>
            <p:spPr bwMode="auto">
              <a:xfrm flipV="1">
                <a:off x="3878" y="2418"/>
                <a:ext cx="182" cy="1"/>
              </a:xfrm>
              <a:prstGeom prst="line">
                <a:avLst/>
              </a:prstGeom>
              <a:noFill/>
              <a:ln w="1016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92887" name="AutoShape 23"/>
              <p:cNvSpPr>
                <a:spLocks noChangeArrowheads="1"/>
              </p:cNvSpPr>
              <p:nvPr/>
            </p:nvSpPr>
            <p:spPr bwMode="auto">
              <a:xfrm flipH="1">
                <a:off x="4004" y="2388"/>
                <a:ext cx="56" cy="62"/>
              </a:xfrm>
              <a:prstGeom prst="rtTriangle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292888" name="Line 24"/>
              <p:cNvSpPr>
                <a:spLocks noChangeShapeType="1"/>
              </p:cNvSpPr>
              <p:nvPr/>
            </p:nvSpPr>
            <p:spPr bwMode="auto">
              <a:xfrm flipV="1">
                <a:off x="3878" y="2418"/>
                <a:ext cx="182" cy="1"/>
              </a:xfrm>
              <a:prstGeom prst="line">
                <a:avLst/>
              </a:prstGeom>
              <a:noFill/>
              <a:ln w="1016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92889" name="AutoShape 25"/>
              <p:cNvSpPr>
                <a:spLocks noChangeArrowheads="1"/>
              </p:cNvSpPr>
              <p:nvPr/>
            </p:nvSpPr>
            <p:spPr bwMode="auto">
              <a:xfrm flipH="1">
                <a:off x="4004" y="2388"/>
                <a:ext cx="56" cy="62"/>
              </a:xfrm>
              <a:prstGeom prst="rtTriangle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CH"/>
              </a:p>
            </p:txBody>
          </p:sp>
        </p:grpSp>
        <p:sp>
          <p:nvSpPr>
            <p:cNvPr id="292890" name="Line 26"/>
            <p:cNvSpPr>
              <a:spLocks noChangeShapeType="1"/>
            </p:cNvSpPr>
            <p:nvPr/>
          </p:nvSpPr>
          <p:spPr bwMode="auto">
            <a:xfrm>
              <a:off x="2477" y="3379"/>
              <a:ext cx="0" cy="248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292891" name="Line 27"/>
            <p:cNvSpPr>
              <a:spLocks noChangeShapeType="1"/>
            </p:cNvSpPr>
            <p:nvPr/>
          </p:nvSpPr>
          <p:spPr bwMode="auto">
            <a:xfrm>
              <a:off x="3312" y="3379"/>
              <a:ext cx="0" cy="248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292892" name="Line 28"/>
            <p:cNvSpPr>
              <a:spLocks noChangeShapeType="1"/>
            </p:cNvSpPr>
            <p:nvPr/>
          </p:nvSpPr>
          <p:spPr bwMode="auto">
            <a:xfrm>
              <a:off x="4146" y="3379"/>
              <a:ext cx="0" cy="248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292893" name="Line 29"/>
            <p:cNvSpPr>
              <a:spLocks noChangeShapeType="1"/>
            </p:cNvSpPr>
            <p:nvPr/>
          </p:nvSpPr>
          <p:spPr bwMode="auto">
            <a:xfrm>
              <a:off x="4979" y="3379"/>
              <a:ext cx="0" cy="248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292894" name="Line 30"/>
            <p:cNvSpPr>
              <a:spLocks noChangeShapeType="1"/>
            </p:cNvSpPr>
            <p:nvPr/>
          </p:nvSpPr>
          <p:spPr bwMode="auto">
            <a:xfrm>
              <a:off x="4113" y="3376"/>
              <a:ext cx="439" cy="0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grpSp>
          <p:nvGrpSpPr>
            <p:cNvPr id="11" name="Group 31"/>
            <p:cNvGrpSpPr>
              <a:grpSpLocks/>
            </p:cNvGrpSpPr>
            <p:nvPr/>
          </p:nvGrpSpPr>
          <p:grpSpPr bwMode="auto">
            <a:xfrm>
              <a:off x="4521" y="2870"/>
              <a:ext cx="322" cy="474"/>
              <a:chOff x="3787" y="2296"/>
              <a:chExt cx="273" cy="408"/>
            </a:xfrm>
          </p:grpSpPr>
          <p:sp>
            <p:nvSpPr>
              <p:cNvPr id="292896" name="Line 32"/>
              <p:cNvSpPr>
                <a:spLocks noChangeShapeType="1"/>
              </p:cNvSpPr>
              <p:nvPr/>
            </p:nvSpPr>
            <p:spPr bwMode="auto">
              <a:xfrm>
                <a:off x="3787" y="2296"/>
                <a:ext cx="0" cy="408"/>
              </a:xfrm>
              <a:prstGeom prst="line">
                <a:avLst/>
              </a:prstGeom>
              <a:noFill/>
              <a:ln w="1016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92897" name="Line 33"/>
              <p:cNvSpPr>
                <a:spLocks noChangeShapeType="1"/>
              </p:cNvSpPr>
              <p:nvPr/>
            </p:nvSpPr>
            <p:spPr bwMode="auto">
              <a:xfrm>
                <a:off x="3869" y="2387"/>
                <a:ext cx="0" cy="317"/>
              </a:xfrm>
              <a:prstGeom prst="line">
                <a:avLst/>
              </a:prstGeom>
              <a:noFill/>
              <a:ln w="1016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92898" name="Line 34"/>
              <p:cNvSpPr>
                <a:spLocks noChangeShapeType="1"/>
              </p:cNvSpPr>
              <p:nvPr/>
            </p:nvSpPr>
            <p:spPr bwMode="auto">
              <a:xfrm flipH="1">
                <a:off x="3787" y="2411"/>
                <a:ext cx="91" cy="0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92899" name="Line 35"/>
              <p:cNvSpPr>
                <a:spLocks noChangeShapeType="1"/>
              </p:cNvSpPr>
              <p:nvPr/>
            </p:nvSpPr>
            <p:spPr bwMode="auto">
              <a:xfrm flipH="1">
                <a:off x="3787" y="2535"/>
                <a:ext cx="91" cy="0"/>
              </a:xfrm>
              <a:prstGeom prst="line">
                <a:avLst/>
              </a:prstGeom>
              <a:noFill/>
              <a:ln w="1016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92900" name="Line 36"/>
              <p:cNvSpPr>
                <a:spLocks noChangeShapeType="1"/>
              </p:cNvSpPr>
              <p:nvPr/>
            </p:nvSpPr>
            <p:spPr bwMode="auto">
              <a:xfrm flipV="1">
                <a:off x="3878" y="2418"/>
                <a:ext cx="182" cy="1"/>
              </a:xfrm>
              <a:prstGeom prst="line">
                <a:avLst/>
              </a:prstGeom>
              <a:noFill/>
              <a:ln w="1016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92901" name="AutoShape 37"/>
              <p:cNvSpPr>
                <a:spLocks noChangeArrowheads="1"/>
              </p:cNvSpPr>
              <p:nvPr/>
            </p:nvSpPr>
            <p:spPr bwMode="auto">
              <a:xfrm flipH="1">
                <a:off x="4004" y="2388"/>
                <a:ext cx="56" cy="62"/>
              </a:xfrm>
              <a:prstGeom prst="rtTriangle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292902" name="Line 38"/>
              <p:cNvSpPr>
                <a:spLocks noChangeShapeType="1"/>
              </p:cNvSpPr>
              <p:nvPr/>
            </p:nvSpPr>
            <p:spPr bwMode="auto">
              <a:xfrm flipV="1">
                <a:off x="3878" y="2418"/>
                <a:ext cx="182" cy="1"/>
              </a:xfrm>
              <a:prstGeom prst="line">
                <a:avLst/>
              </a:prstGeom>
              <a:noFill/>
              <a:ln w="1016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92903" name="AutoShape 39"/>
              <p:cNvSpPr>
                <a:spLocks noChangeArrowheads="1"/>
              </p:cNvSpPr>
              <p:nvPr/>
            </p:nvSpPr>
            <p:spPr bwMode="auto">
              <a:xfrm flipH="1">
                <a:off x="4004" y="2388"/>
                <a:ext cx="56" cy="62"/>
              </a:xfrm>
              <a:prstGeom prst="rtTriangle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CH"/>
              </a:p>
            </p:txBody>
          </p:sp>
        </p:grpSp>
        <p:sp>
          <p:nvSpPr>
            <p:cNvPr id="292904" name="Line 40"/>
            <p:cNvSpPr>
              <a:spLocks noChangeShapeType="1"/>
            </p:cNvSpPr>
            <p:nvPr/>
          </p:nvSpPr>
          <p:spPr bwMode="auto">
            <a:xfrm>
              <a:off x="4586" y="3373"/>
              <a:ext cx="426" cy="1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292905" name="Line 41"/>
            <p:cNvSpPr>
              <a:spLocks noChangeShapeType="1"/>
            </p:cNvSpPr>
            <p:nvPr/>
          </p:nvSpPr>
          <p:spPr bwMode="auto">
            <a:xfrm flipV="1">
              <a:off x="2447" y="3395"/>
              <a:ext cx="427" cy="3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grpSp>
          <p:nvGrpSpPr>
            <p:cNvPr id="12" name="Group 42"/>
            <p:cNvGrpSpPr>
              <a:grpSpLocks/>
            </p:cNvGrpSpPr>
            <p:nvPr/>
          </p:nvGrpSpPr>
          <p:grpSpPr bwMode="auto">
            <a:xfrm>
              <a:off x="2841" y="2894"/>
              <a:ext cx="322" cy="475"/>
              <a:chOff x="3787" y="2296"/>
              <a:chExt cx="273" cy="408"/>
            </a:xfrm>
          </p:grpSpPr>
          <p:sp>
            <p:nvSpPr>
              <p:cNvPr id="292907" name="Line 43"/>
              <p:cNvSpPr>
                <a:spLocks noChangeShapeType="1"/>
              </p:cNvSpPr>
              <p:nvPr/>
            </p:nvSpPr>
            <p:spPr bwMode="auto">
              <a:xfrm>
                <a:off x="3787" y="2296"/>
                <a:ext cx="0" cy="408"/>
              </a:xfrm>
              <a:prstGeom prst="line">
                <a:avLst/>
              </a:prstGeom>
              <a:noFill/>
              <a:ln w="1016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92908" name="Line 44"/>
              <p:cNvSpPr>
                <a:spLocks noChangeShapeType="1"/>
              </p:cNvSpPr>
              <p:nvPr/>
            </p:nvSpPr>
            <p:spPr bwMode="auto">
              <a:xfrm>
                <a:off x="3869" y="2387"/>
                <a:ext cx="0" cy="317"/>
              </a:xfrm>
              <a:prstGeom prst="line">
                <a:avLst/>
              </a:prstGeom>
              <a:noFill/>
              <a:ln w="1016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92909" name="Line 45"/>
              <p:cNvSpPr>
                <a:spLocks noChangeShapeType="1"/>
              </p:cNvSpPr>
              <p:nvPr/>
            </p:nvSpPr>
            <p:spPr bwMode="auto">
              <a:xfrm flipH="1">
                <a:off x="3787" y="2411"/>
                <a:ext cx="91" cy="0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92910" name="Line 46"/>
              <p:cNvSpPr>
                <a:spLocks noChangeShapeType="1"/>
              </p:cNvSpPr>
              <p:nvPr/>
            </p:nvSpPr>
            <p:spPr bwMode="auto">
              <a:xfrm flipH="1">
                <a:off x="3787" y="2535"/>
                <a:ext cx="91" cy="0"/>
              </a:xfrm>
              <a:prstGeom prst="line">
                <a:avLst/>
              </a:prstGeom>
              <a:noFill/>
              <a:ln w="1016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92911" name="Line 47"/>
              <p:cNvSpPr>
                <a:spLocks noChangeShapeType="1"/>
              </p:cNvSpPr>
              <p:nvPr/>
            </p:nvSpPr>
            <p:spPr bwMode="auto">
              <a:xfrm flipV="1">
                <a:off x="3878" y="2418"/>
                <a:ext cx="182" cy="1"/>
              </a:xfrm>
              <a:prstGeom prst="line">
                <a:avLst/>
              </a:prstGeom>
              <a:noFill/>
              <a:ln w="1016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92912" name="AutoShape 48"/>
              <p:cNvSpPr>
                <a:spLocks noChangeArrowheads="1"/>
              </p:cNvSpPr>
              <p:nvPr/>
            </p:nvSpPr>
            <p:spPr bwMode="auto">
              <a:xfrm flipH="1">
                <a:off x="4004" y="2388"/>
                <a:ext cx="56" cy="62"/>
              </a:xfrm>
              <a:prstGeom prst="rtTriangle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292913" name="Line 49"/>
              <p:cNvSpPr>
                <a:spLocks noChangeShapeType="1"/>
              </p:cNvSpPr>
              <p:nvPr/>
            </p:nvSpPr>
            <p:spPr bwMode="auto">
              <a:xfrm flipV="1">
                <a:off x="3878" y="2418"/>
                <a:ext cx="182" cy="1"/>
              </a:xfrm>
              <a:prstGeom prst="line">
                <a:avLst/>
              </a:prstGeom>
              <a:noFill/>
              <a:ln w="1016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92914" name="AutoShape 50"/>
              <p:cNvSpPr>
                <a:spLocks noChangeArrowheads="1"/>
              </p:cNvSpPr>
              <p:nvPr/>
            </p:nvSpPr>
            <p:spPr bwMode="auto">
              <a:xfrm flipH="1">
                <a:off x="4004" y="2388"/>
                <a:ext cx="56" cy="62"/>
              </a:xfrm>
              <a:prstGeom prst="rtTriangle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CH"/>
              </a:p>
            </p:txBody>
          </p:sp>
        </p:grpSp>
        <p:sp>
          <p:nvSpPr>
            <p:cNvPr id="292915" name="Line 51"/>
            <p:cNvSpPr>
              <a:spLocks noChangeShapeType="1"/>
            </p:cNvSpPr>
            <p:nvPr/>
          </p:nvSpPr>
          <p:spPr bwMode="auto">
            <a:xfrm>
              <a:off x="2905" y="3397"/>
              <a:ext cx="438" cy="0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292916" name="Line 52"/>
            <p:cNvSpPr>
              <a:spLocks noChangeShapeType="1"/>
            </p:cNvSpPr>
            <p:nvPr/>
          </p:nvSpPr>
          <p:spPr bwMode="auto">
            <a:xfrm flipV="1">
              <a:off x="2808" y="2870"/>
              <a:ext cx="844" cy="2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292917" name="Line 53"/>
            <p:cNvSpPr>
              <a:spLocks noChangeShapeType="1"/>
            </p:cNvSpPr>
            <p:nvPr/>
          </p:nvSpPr>
          <p:spPr bwMode="auto">
            <a:xfrm>
              <a:off x="3812" y="2870"/>
              <a:ext cx="741" cy="2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292918" name="Line 54"/>
            <p:cNvSpPr>
              <a:spLocks noChangeShapeType="1"/>
            </p:cNvSpPr>
            <p:nvPr/>
          </p:nvSpPr>
          <p:spPr bwMode="auto">
            <a:xfrm flipV="1">
              <a:off x="3684" y="670"/>
              <a:ext cx="0" cy="1772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292919" name="Line 55"/>
            <p:cNvSpPr>
              <a:spLocks noChangeShapeType="1"/>
            </p:cNvSpPr>
            <p:nvPr/>
          </p:nvSpPr>
          <p:spPr bwMode="auto">
            <a:xfrm>
              <a:off x="3653" y="678"/>
              <a:ext cx="350" cy="0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292920" name="Text Box 56"/>
            <p:cNvSpPr txBox="1">
              <a:spLocks noChangeArrowheads="1"/>
            </p:cNvSpPr>
            <p:nvPr/>
          </p:nvSpPr>
          <p:spPr bwMode="auto">
            <a:xfrm>
              <a:off x="2173" y="1786"/>
              <a:ext cx="724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06" tIns="45703" rIns="91406" bIns="45703">
              <a:spAutoFit/>
            </a:bodyPr>
            <a:lstStyle/>
            <a:p>
              <a:pPr algn="ctr" eaLnBrk="1" hangingPunct="1"/>
              <a:r>
                <a:rPr lang="de-CH" dirty="0" smtClean="0"/>
                <a:t>BOC Pulse-</a:t>
              </a:r>
              <a:r>
                <a:rPr lang="de-CH" dirty="0"/>
                <a:t/>
              </a:r>
              <a:br>
                <a:rPr lang="de-CH" dirty="0"/>
              </a:br>
              <a:r>
                <a:rPr lang="de-CH" dirty="0" err="1"/>
                <a:t>Compressor</a:t>
              </a:r>
              <a:endParaRPr lang="de-CH" dirty="0"/>
            </a:p>
          </p:txBody>
        </p:sp>
        <p:sp>
          <p:nvSpPr>
            <p:cNvPr id="292923" name="Line 59"/>
            <p:cNvSpPr>
              <a:spLocks noChangeShapeType="1"/>
            </p:cNvSpPr>
            <p:nvPr/>
          </p:nvSpPr>
          <p:spPr bwMode="auto">
            <a:xfrm>
              <a:off x="3456" y="1969"/>
              <a:ext cx="191" cy="0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292924" name="Line 60"/>
            <p:cNvSpPr>
              <a:spLocks noChangeShapeType="1"/>
            </p:cNvSpPr>
            <p:nvPr/>
          </p:nvSpPr>
          <p:spPr bwMode="auto">
            <a:xfrm>
              <a:off x="3457" y="2068"/>
              <a:ext cx="191" cy="0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292926" name="Text Box 62"/>
            <p:cNvSpPr txBox="1">
              <a:spLocks noChangeArrowheads="1"/>
            </p:cNvSpPr>
            <p:nvPr/>
          </p:nvSpPr>
          <p:spPr bwMode="auto">
            <a:xfrm>
              <a:off x="3718" y="1574"/>
              <a:ext cx="1566" cy="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06" tIns="45703" rIns="91406" bIns="45703">
              <a:spAutoFit/>
            </a:bodyPr>
            <a:lstStyle/>
            <a:p>
              <a:pPr eaLnBrk="1" hangingPunct="1"/>
              <a:r>
                <a:rPr lang="de-CH" sz="1100" dirty="0" smtClean="0">
                  <a:latin typeface="Arial Black" pitchFamily="34" charset="0"/>
                </a:rPr>
                <a:t>50 </a:t>
              </a:r>
              <a:r>
                <a:rPr lang="de-CH" sz="1100" dirty="0" smtClean="0">
                  <a:latin typeface="Arial Black" pitchFamily="34" charset="0"/>
                </a:rPr>
                <a:t>MW, </a:t>
              </a:r>
              <a:r>
                <a:rPr lang="de-CH" sz="1100" dirty="0" smtClean="0">
                  <a:latin typeface="Arial Black" pitchFamily="34" charset="0"/>
                </a:rPr>
                <a:t>3.0 </a:t>
              </a:r>
              <a:r>
                <a:rPr lang="de-CH" sz="1100" dirty="0" smtClean="0">
                  <a:latin typeface="Arial Black" pitchFamily="34" charset="0"/>
                  <a:cs typeface="Arial" pitchFamily="34" charset="0"/>
                </a:rPr>
                <a:t>µs</a:t>
              </a:r>
              <a:r>
                <a:rPr lang="de-CH" sz="1100" dirty="0" smtClean="0">
                  <a:latin typeface="Arial Black" pitchFamily="34" charset="0"/>
                </a:rPr>
                <a:t> max.</a:t>
              </a:r>
            </a:p>
            <a:p>
              <a:pPr eaLnBrk="1" hangingPunct="1"/>
              <a:r>
                <a:rPr lang="de-CH" sz="1100" dirty="0" smtClean="0">
                  <a:latin typeface="Arial Black" pitchFamily="34" charset="0"/>
                </a:rPr>
                <a:t>40 </a:t>
              </a:r>
              <a:r>
                <a:rPr lang="de-CH" sz="1100" dirty="0">
                  <a:latin typeface="Arial Black" pitchFamily="34" charset="0"/>
                </a:rPr>
                <a:t>MW, </a:t>
              </a:r>
              <a:r>
                <a:rPr lang="de-CH" sz="1100" dirty="0" smtClean="0">
                  <a:latin typeface="Arial Black" pitchFamily="34" charset="0"/>
                </a:rPr>
                <a:t>3.0 </a:t>
              </a:r>
              <a:r>
                <a:rPr lang="de-CH" sz="1100" dirty="0" smtClean="0">
                  <a:latin typeface="Arial Black" pitchFamily="34" charset="0"/>
                  <a:cs typeface="Arial" pitchFamily="34" charset="0"/>
                </a:rPr>
                <a:t>µs </a:t>
              </a:r>
              <a:r>
                <a:rPr lang="de-CH" sz="1100" dirty="0" err="1" smtClean="0">
                  <a:latin typeface="Arial Black" pitchFamily="34" charset="0"/>
                  <a:cs typeface="Arial" pitchFamily="34" charset="0"/>
                </a:rPr>
                <a:t>for</a:t>
              </a:r>
              <a:r>
                <a:rPr lang="de-CH" sz="1100" dirty="0" smtClean="0">
                  <a:latin typeface="Arial Black" pitchFamily="34" charset="0"/>
                  <a:cs typeface="Arial" pitchFamily="34" charset="0"/>
                </a:rPr>
                <a:t> </a:t>
              </a:r>
              <a:r>
                <a:rPr lang="de-CH" sz="1100" dirty="0" err="1" smtClean="0">
                  <a:latin typeface="Arial Black" pitchFamily="34" charset="0"/>
                  <a:cs typeface="Arial" pitchFamily="34" charset="0"/>
                </a:rPr>
                <a:t>operation</a:t>
              </a:r>
              <a:endParaRPr lang="de-CH" sz="1100" dirty="0">
                <a:latin typeface="Arial Black" pitchFamily="34" charset="0"/>
                <a:cs typeface="Arial" pitchFamily="34" charset="0"/>
              </a:endParaRPr>
            </a:p>
          </p:txBody>
        </p:sp>
        <p:sp>
          <p:nvSpPr>
            <p:cNvPr id="292927" name="Text Box 63"/>
            <p:cNvSpPr txBox="1">
              <a:spLocks noChangeArrowheads="1"/>
            </p:cNvSpPr>
            <p:nvPr/>
          </p:nvSpPr>
          <p:spPr bwMode="auto">
            <a:xfrm>
              <a:off x="3704" y="2200"/>
              <a:ext cx="91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06" tIns="45703" rIns="91406" bIns="45703">
              <a:spAutoFit/>
            </a:bodyPr>
            <a:lstStyle/>
            <a:p>
              <a:pPr algn="ctr" eaLnBrk="1" hangingPunct="1"/>
              <a:r>
                <a:rPr lang="de-CH" sz="1100" dirty="0">
                  <a:latin typeface="Arial Black" pitchFamily="34" charset="0"/>
                </a:rPr>
                <a:t>120 MW, 0.5 </a:t>
              </a:r>
              <a:r>
                <a:rPr lang="de-CH" sz="1100" dirty="0">
                  <a:latin typeface="Arial Black" pitchFamily="34" charset="0"/>
                  <a:cs typeface="Arial" pitchFamily="34" charset="0"/>
                </a:rPr>
                <a:t>µs</a:t>
              </a:r>
            </a:p>
          </p:txBody>
        </p:sp>
        <p:sp>
          <p:nvSpPr>
            <p:cNvPr id="292928" name="Text Box 64"/>
            <p:cNvSpPr txBox="1">
              <a:spLocks noChangeArrowheads="1"/>
            </p:cNvSpPr>
            <p:nvPr/>
          </p:nvSpPr>
          <p:spPr bwMode="auto">
            <a:xfrm>
              <a:off x="4485" y="1277"/>
              <a:ext cx="53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06" tIns="45703" rIns="91406" bIns="45703">
              <a:spAutoFit/>
            </a:bodyPr>
            <a:lstStyle/>
            <a:p>
              <a:pPr algn="ctr" eaLnBrk="1" hangingPunct="1"/>
              <a:r>
                <a:rPr lang="de-CH" sz="1100" dirty="0">
                  <a:solidFill>
                    <a:srgbClr val="0000FF"/>
                  </a:solidFill>
                  <a:latin typeface="Arial Black" pitchFamily="34" charset="0"/>
                </a:rPr>
                <a:t>116 MW</a:t>
              </a:r>
              <a:endParaRPr lang="de-CH" sz="1100" dirty="0">
                <a:solidFill>
                  <a:srgbClr val="0000FF"/>
                </a:solidFill>
                <a:latin typeface="Arial Black" pitchFamily="34" charset="0"/>
                <a:cs typeface="Arial" pitchFamily="34" charset="0"/>
              </a:endParaRPr>
            </a:p>
          </p:txBody>
        </p:sp>
        <p:grpSp>
          <p:nvGrpSpPr>
            <p:cNvPr id="13" name="Group 65"/>
            <p:cNvGrpSpPr>
              <a:grpSpLocks/>
            </p:cNvGrpSpPr>
            <p:nvPr/>
          </p:nvGrpSpPr>
          <p:grpSpPr bwMode="auto">
            <a:xfrm rot="5400000">
              <a:off x="3038" y="4005"/>
              <a:ext cx="212" cy="73"/>
              <a:chOff x="4060" y="3183"/>
              <a:chExt cx="182" cy="62"/>
            </a:xfrm>
          </p:grpSpPr>
          <p:sp>
            <p:nvSpPr>
              <p:cNvPr id="292930" name="Line 66"/>
              <p:cNvSpPr>
                <a:spLocks noChangeShapeType="1"/>
              </p:cNvSpPr>
              <p:nvPr/>
            </p:nvSpPr>
            <p:spPr bwMode="auto">
              <a:xfrm flipV="1">
                <a:off x="4060" y="3213"/>
                <a:ext cx="182" cy="1"/>
              </a:xfrm>
              <a:prstGeom prst="line">
                <a:avLst/>
              </a:prstGeom>
              <a:noFill/>
              <a:ln w="1016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92931" name="AutoShape 67"/>
              <p:cNvSpPr>
                <a:spLocks noChangeArrowheads="1"/>
              </p:cNvSpPr>
              <p:nvPr/>
            </p:nvSpPr>
            <p:spPr bwMode="auto">
              <a:xfrm flipH="1">
                <a:off x="4186" y="3183"/>
                <a:ext cx="56" cy="62"/>
              </a:xfrm>
              <a:prstGeom prst="rtTriangle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CH"/>
              </a:p>
            </p:txBody>
          </p:sp>
        </p:grpSp>
        <p:grpSp>
          <p:nvGrpSpPr>
            <p:cNvPr id="14" name="Group 68"/>
            <p:cNvGrpSpPr>
              <a:grpSpLocks/>
            </p:cNvGrpSpPr>
            <p:nvPr/>
          </p:nvGrpSpPr>
          <p:grpSpPr bwMode="auto">
            <a:xfrm rot="5400000">
              <a:off x="3864" y="4005"/>
              <a:ext cx="212" cy="73"/>
              <a:chOff x="4060" y="3183"/>
              <a:chExt cx="182" cy="62"/>
            </a:xfrm>
          </p:grpSpPr>
          <p:sp>
            <p:nvSpPr>
              <p:cNvPr id="292933" name="Line 69"/>
              <p:cNvSpPr>
                <a:spLocks noChangeShapeType="1"/>
              </p:cNvSpPr>
              <p:nvPr/>
            </p:nvSpPr>
            <p:spPr bwMode="auto">
              <a:xfrm flipV="1">
                <a:off x="4060" y="3213"/>
                <a:ext cx="182" cy="1"/>
              </a:xfrm>
              <a:prstGeom prst="line">
                <a:avLst/>
              </a:prstGeom>
              <a:noFill/>
              <a:ln w="1016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92934" name="AutoShape 70"/>
              <p:cNvSpPr>
                <a:spLocks noChangeArrowheads="1"/>
              </p:cNvSpPr>
              <p:nvPr/>
            </p:nvSpPr>
            <p:spPr bwMode="auto">
              <a:xfrm flipH="1">
                <a:off x="4186" y="3183"/>
                <a:ext cx="56" cy="62"/>
              </a:xfrm>
              <a:prstGeom prst="rtTriangle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CH"/>
              </a:p>
            </p:txBody>
          </p:sp>
        </p:grpSp>
        <p:grpSp>
          <p:nvGrpSpPr>
            <p:cNvPr id="15" name="Group 71"/>
            <p:cNvGrpSpPr>
              <a:grpSpLocks/>
            </p:cNvGrpSpPr>
            <p:nvPr/>
          </p:nvGrpSpPr>
          <p:grpSpPr bwMode="auto">
            <a:xfrm rot="5400000">
              <a:off x="4709" y="4002"/>
              <a:ext cx="212" cy="74"/>
              <a:chOff x="4060" y="3183"/>
              <a:chExt cx="182" cy="62"/>
            </a:xfrm>
          </p:grpSpPr>
          <p:sp>
            <p:nvSpPr>
              <p:cNvPr id="292936" name="Line 72"/>
              <p:cNvSpPr>
                <a:spLocks noChangeShapeType="1"/>
              </p:cNvSpPr>
              <p:nvPr/>
            </p:nvSpPr>
            <p:spPr bwMode="auto">
              <a:xfrm flipV="1">
                <a:off x="4060" y="3213"/>
                <a:ext cx="182" cy="1"/>
              </a:xfrm>
              <a:prstGeom prst="line">
                <a:avLst/>
              </a:prstGeom>
              <a:noFill/>
              <a:ln w="1016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92937" name="AutoShape 73"/>
              <p:cNvSpPr>
                <a:spLocks noChangeArrowheads="1"/>
              </p:cNvSpPr>
              <p:nvPr/>
            </p:nvSpPr>
            <p:spPr bwMode="auto">
              <a:xfrm flipH="1">
                <a:off x="4186" y="3183"/>
                <a:ext cx="56" cy="62"/>
              </a:xfrm>
              <a:prstGeom prst="rtTriangle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CH"/>
              </a:p>
            </p:txBody>
          </p:sp>
        </p:grpSp>
        <p:grpSp>
          <p:nvGrpSpPr>
            <p:cNvPr id="16" name="Group 74"/>
            <p:cNvGrpSpPr>
              <a:grpSpLocks/>
            </p:cNvGrpSpPr>
            <p:nvPr/>
          </p:nvGrpSpPr>
          <p:grpSpPr bwMode="auto">
            <a:xfrm rot="5400000">
              <a:off x="5539" y="4004"/>
              <a:ext cx="212" cy="73"/>
              <a:chOff x="4060" y="3183"/>
              <a:chExt cx="182" cy="62"/>
            </a:xfrm>
          </p:grpSpPr>
          <p:sp>
            <p:nvSpPr>
              <p:cNvPr id="292939" name="Line 75"/>
              <p:cNvSpPr>
                <a:spLocks noChangeShapeType="1"/>
              </p:cNvSpPr>
              <p:nvPr/>
            </p:nvSpPr>
            <p:spPr bwMode="auto">
              <a:xfrm flipV="1">
                <a:off x="4060" y="3213"/>
                <a:ext cx="182" cy="1"/>
              </a:xfrm>
              <a:prstGeom prst="line">
                <a:avLst/>
              </a:prstGeom>
              <a:noFill/>
              <a:ln w="1016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92940" name="AutoShape 76"/>
              <p:cNvSpPr>
                <a:spLocks noChangeArrowheads="1"/>
              </p:cNvSpPr>
              <p:nvPr/>
            </p:nvSpPr>
            <p:spPr bwMode="auto">
              <a:xfrm flipH="1">
                <a:off x="4186" y="3183"/>
                <a:ext cx="56" cy="62"/>
              </a:xfrm>
              <a:prstGeom prst="rtTriangle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CH"/>
              </a:p>
            </p:txBody>
          </p:sp>
        </p:grpSp>
        <p:sp>
          <p:nvSpPr>
            <p:cNvPr id="3" name="Rectangle 18"/>
            <p:cNvSpPr>
              <a:spLocks noChangeArrowheads="1"/>
            </p:cNvSpPr>
            <p:nvPr/>
          </p:nvSpPr>
          <p:spPr bwMode="auto">
            <a:xfrm>
              <a:off x="3269" y="3632"/>
              <a:ext cx="737" cy="301"/>
            </a:xfrm>
            <a:prstGeom prst="rect">
              <a:avLst/>
            </a:prstGeom>
            <a:gradFill rotWithShape="1">
              <a:gsLst>
                <a:gs pos="0">
                  <a:srgbClr val="FF0066"/>
                </a:gs>
                <a:gs pos="50000">
                  <a:schemeClr val="bg1"/>
                </a:gs>
                <a:gs pos="100000">
                  <a:srgbClr val="FF0066"/>
                </a:gs>
              </a:gsLst>
              <a:lin ang="54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lIns="91406" tIns="45703" rIns="91406" bIns="45703" anchor="ctr"/>
            <a:lstStyle/>
            <a:p>
              <a:pPr algn="ctr" eaLnBrk="1" hangingPunct="1"/>
              <a:r>
                <a:rPr lang="de-CH" altLang="ko-KR" sz="800" b="1" dirty="0" smtClean="0">
                  <a:latin typeface="Arial Black" pitchFamily="34" charset="0"/>
                  <a:ea typeface="굴림" charset="-127"/>
                </a:rPr>
                <a:t>30.8 </a:t>
              </a:r>
              <a:r>
                <a:rPr lang="de-CH" altLang="ko-KR" sz="800" b="1" dirty="0">
                  <a:latin typeface="Arial Black" pitchFamily="34" charset="0"/>
                  <a:ea typeface="굴림" charset="-127"/>
                </a:rPr>
                <a:t>MV/m</a:t>
              </a:r>
              <a:endParaRPr lang="en-US" altLang="ko-KR" sz="800" b="1" dirty="0">
                <a:latin typeface="Arial Black" pitchFamily="34" charset="0"/>
                <a:ea typeface="굴림" charset="-127"/>
              </a:endParaRPr>
            </a:p>
          </p:txBody>
        </p:sp>
        <p:sp>
          <p:nvSpPr>
            <p:cNvPr id="4" name="Rectangle 18"/>
            <p:cNvSpPr>
              <a:spLocks noChangeArrowheads="1"/>
            </p:cNvSpPr>
            <p:nvPr/>
          </p:nvSpPr>
          <p:spPr bwMode="auto">
            <a:xfrm>
              <a:off x="4111" y="3632"/>
              <a:ext cx="736" cy="301"/>
            </a:xfrm>
            <a:prstGeom prst="rect">
              <a:avLst/>
            </a:prstGeom>
            <a:gradFill rotWithShape="1">
              <a:gsLst>
                <a:gs pos="0">
                  <a:srgbClr val="FF0066"/>
                </a:gs>
                <a:gs pos="50000">
                  <a:schemeClr val="bg1"/>
                </a:gs>
                <a:gs pos="100000">
                  <a:srgbClr val="FF0066"/>
                </a:gs>
              </a:gsLst>
              <a:lin ang="54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lIns="91406" tIns="45703" rIns="91406" bIns="45703" anchor="ctr"/>
            <a:lstStyle/>
            <a:p>
              <a:pPr algn="ctr" eaLnBrk="1" hangingPunct="1"/>
              <a:r>
                <a:rPr lang="de-CH" altLang="ko-KR" sz="800" b="1" dirty="0" smtClean="0">
                  <a:latin typeface="Arial Black" pitchFamily="34" charset="0"/>
                  <a:ea typeface="굴림" charset="-127"/>
                </a:rPr>
                <a:t>30.8 </a:t>
              </a:r>
              <a:r>
                <a:rPr lang="de-CH" altLang="ko-KR" sz="800" b="1" dirty="0">
                  <a:latin typeface="Arial Black" pitchFamily="34" charset="0"/>
                  <a:ea typeface="굴림" charset="-127"/>
                </a:rPr>
                <a:t>MV/m</a:t>
              </a:r>
              <a:endParaRPr lang="en-US" altLang="ko-KR" sz="800" b="1" dirty="0">
                <a:latin typeface="Arial Black" pitchFamily="34" charset="0"/>
                <a:ea typeface="굴림" charset="-127"/>
              </a:endParaRPr>
            </a:p>
          </p:txBody>
        </p:sp>
        <p:sp>
          <p:nvSpPr>
            <p:cNvPr id="5" name="Rectangle 18"/>
            <p:cNvSpPr>
              <a:spLocks noChangeArrowheads="1"/>
            </p:cNvSpPr>
            <p:nvPr/>
          </p:nvSpPr>
          <p:spPr bwMode="auto">
            <a:xfrm>
              <a:off x="4942" y="3632"/>
              <a:ext cx="737" cy="301"/>
            </a:xfrm>
            <a:prstGeom prst="rect">
              <a:avLst/>
            </a:prstGeom>
            <a:gradFill rotWithShape="1">
              <a:gsLst>
                <a:gs pos="0">
                  <a:srgbClr val="FF0066"/>
                </a:gs>
                <a:gs pos="50000">
                  <a:schemeClr val="bg1"/>
                </a:gs>
                <a:gs pos="100000">
                  <a:srgbClr val="FF0066"/>
                </a:gs>
              </a:gsLst>
              <a:lin ang="54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lIns="91406" tIns="45703" rIns="91406" bIns="45703" anchor="ctr"/>
            <a:lstStyle/>
            <a:p>
              <a:pPr algn="ctr" eaLnBrk="1" hangingPunct="1"/>
              <a:r>
                <a:rPr lang="de-CH" altLang="ko-KR" sz="800" b="1" dirty="0" smtClean="0">
                  <a:latin typeface="Arial Black" pitchFamily="34" charset="0"/>
                  <a:ea typeface="굴림" charset="-127"/>
                </a:rPr>
                <a:t>30.8 </a:t>
              </a:r>
              <a:r>
                <a:rPr lang="de-CH" altLang="ko-KR" sz="800" b="1" dirty="0">
                  <a:latin typeface="Arial Black" pitchFamily="34" charset="0"/>
                  <a:ea typeface="굴림" charset="-127"/>
                </a:rPr>
                <a:t>MV/m</a:t>
              </a:r>
              <a:endParaRPr lang="en-US" altLang="ko-KR" sz="800" b="1" dirty="0">
                <a:latin typeface="Arial Black" pitchFamily="34" charset="0"/>
                <a:ea typeface="굴림" charset="-127"/>
              </a:endParaRPr>
            </a:p>
          </p:txBody>
        </p:sp>
        <p:sp>
          <p:nvSpPr>
            <p:cNvPr id="292944" name="Oval 21"/>
            <p:cNvSpPr>
              <a:spLocks noChangeArrowheads="1"/>
            </p:cNvSpPr>
            <p:nvPr/>
          </p:nvSpPr>
          <p:spPr bwMode="auto">
            <a:xfrm>
              <a:off x="5772" y="3558"/>
              <a:ext cx="107" cy="45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06" tIns="45703" rIns="91406" bIns="45703" anchor="ctr"/>
            <a:lstStyle/>
            <a:p>
              <a:pPr eaLnBrk="1" hangingPunct="1"/>
              <a:endParaRPr lang="de-DE" sz="1100" b="1" i="1" dirty="0">
                <a:latin typeface="Times New Roman" pitchFamily="18" charset="0"/>
                <a:ea typeface="굴림" charset="-127"/>
              </a:endParaRPr>
            </a:p>
          </p:txBody>
        </p:sp>
        <p:sp>
          <p:nvSpPr>
            <p:cNvPr id="6" name="Rectangle 75"/>
            <p:cNvSpPr>
              <a:spLocks noChangeArrowheads="1"/>
            </p:cNvSpPr>
            <p:nvPr/>
          </p:nvSpPr>
          <p:spPr bwMode="auto">
            <a:xfrm flipH="1">
              <a:off x="5236" y="757"/>
              <a:ext cx="399" cy="502"/>
            </a:xfrm>
            <a:prstGeom prst="rect">
              <a:avLst/>
            </a:prstGeom>
            <a:solidFill>
              <a:srgbClr val="FFC5C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06" tIns="45703" rIns="91406" bIns="45703" anchor="ctr"/>
            <a:lstStyle/>
            <a:p>
              <a:pPr algn="ctr" eaLnBrk="1" hangingPunct="1"/>
              <a:r>
                <a:rPr lang="de-DE"/>
                <a:t>LLRF</a:t>
              </a:r>
              <a:endParaRPr lang="de-DE">
                <a:ea typeface="굴림" charset="-127"/>
              </a:endParaRPr>
            </a:p>
          </p:txBody>
        </p:sp>
        <p:sp>
          <p:nvSpPr>
            <p:cNvPr id="293154" name="Line 290"/>
            <p:cNvSpPr>
              <a:spLocks noChangeShapeType="1"/>
            </p:cNvSpPr>
            <p:nvPr/>
          </p:nvSpPr>
          <p:spPr bwMode="auto">
            <a:xfrm flipV="1">
              <a:off x="5110" y="1158"/>
              <a:ext cx="125" cy="2"/>
            </a:xfrm>
            <a:prstGeom prst="line">
              <a:avLst/>
            </a:prstGeom>
            <a:noFill/>
            <a:ln w="762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83" name="Oval 82"/>
          <p:cNvSpPr/>
          <p:nvPr/>
        </p:nvSpPr>
        <p:spPr bwMode="auto">
          <a:xfrm>
            <a:off x="4240530" y="2651760"/>
            <a:ext cx="845820" cy="84582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81" name="Rectangle 10"/>
          <p:cNvSpPr txBox="1">
            <a:spLocks noChangeArrowheads="1"/>
          </p:cNvSpPr>
          <p:nvPr/>
        </p:nvSpPr>
        <p:spPr>
          <a:xfrm>
            <a:off x="6612941" y="6602413"/>
            <a:ext cx="2531059" cy="255587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Courtesy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Hansruedi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Fitze</a:t>
            </a:r>
          </a:p>
        </p:txBody>
      </p:sp>
      <p:sp>
        <p:nvSpPr>
          <p:cNvPr id="82" name="Arc 81"/>
          <p:cNvSpPr/>
          <p:nvPr/>
        </p:nvSpPr>
        <p:spPr bwMode="auto">
          <a:xfrm rot="6424236">
            <a:off x="4367173" y="2794408"/>
            <a:ext cx="585216" cy="585216"/>
          </a:xfrm>
          <a:prstGeom prst="arc">
            <a:avLst>
              <a:gd name="adj1" fmla="val 16200000"/>
              <a:gd name="adj2" fmla="val 13835960"/>
            </a:avLst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cxnSp>
        <p:nvCxnSpPr>
          <p:cNvPr id="85" name="Straight Arrow Connector 84"/>
          <p:cNvCxnSpPr/>
          <p:nvPr/>
        </p:nvCxnSpPr>
        <p:spPr bwMode="auto">
          <a:xfrm flipV="1">
            <a:off x="3525927" y="6320333"/>
            <a:ext cx="1097280" cy="146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86" name="TextBox 85"/>
          <p:cNvSpPr txBox="1"/>
          <p:nvPr/>
        </p:nvSpPr>
        <p:spPr>
          <a:xfrm>
            <a:off x="3847796" y="6100878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2m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76564" y="0"/>
            <a:ext cx="3960812" cy="534988"/>
          </a:xfrm>
        </p:spPr>
        <p:txBody>
          <a:bodyPr/>
          <a:lstStyle/>
          <a:p>
            <a:r>
              <a:rPr lang="de-CH" dirty="0" err="1" smtClean="0">
                <a:ea typeface="ＭＳ Ｐゴシック" pitchFamily="-107" charset="-128"/>
              </a:rPr>
              <a:t>C-band</a:t>
            </a:r>
            <a:r>
              <a:rPr lang="de-CH" dirty="0" smtClean="0">
                <a:ea typeface="ＭＳ Ｐゴシック" pitchFamily="-107" charset="-128"/>
              </a:rPr>
              <a:t> </a:t>
            </a:r>
            <a:r>
              <a:rPr lang="de-CH" dirty="0" err="1" smtClean="0">
                <a:ea typeface="ＭＳ Ｐゴシック" pitchFamily="-107" charset="-128"/>
              </a:rPr>
              <a:t>development</a:t>
            </a:r>
            <a:endParaRPr lang="de-CH" dirty="0" smtClean="0">
              <a:ea typeface="ＭＳ Ｐゴシック" pitchFamily="-107" charset="-128"/>
            </a:endParaRPr>
          </a:p>
        </p:txBody>
      </p:sp>
      <p:pic>
        <p:nvPicPr>
          <p:cNvPr id="405513" name="Picture 9" descr="modelauncher_3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0943" y="886562"/>
            <a:ext cx="1650023" cy="1264789"/>
          </a:xfrm>
          <a:prstGeom prst="rect">
            <a:avLst/>
          </a:prstGeom>
          <a:noFill/>
        </p:spPr>
      </p:pic>
      <p:graphicFrame>
        <p:nvGraphicFramePr>
          <p:cNvPr id="405515" name="Object 11"/>
          <p:cNvGraphicFramePr>
            <a:graphicFrameLocks noChangeAspect="1"/>
          </p:cNvGraphicFramePr>
          <p:nvPr/>
        </p:nvGraphicFramePr>
        <p:xfrm>
          <a:off x="211015" y="2072680"/>
          <a:ext cx="8840666" cy="770069"/>
        </p:xfrm>
        <a:graphic>
          <a:graphicData uri="http://schemas.openxmlformats.org/presentationml/2006/ole">
            <p:oleObj spid="_x0000_s71682" name="Visio" r:id="rId5" imgW="7884205" imgH="665926" progId="">
              <p:embed/>
            </p:oleObj>
          </a:graphicData>
        </a:graphic>
      </p:graphicFrame>
      <p:graphicFrame>
        <p:nvGraphicFramePr>
          <p:cNvPr id="405516" name="Object 12"/>
          <p:cNvGraphicFramePr>
            <a:graphicFrameLocks noChangeAspect="1"/>
          </p:cNvGraphicFramePr>
          <p:nvPr/>
        </p:nvGraphicFramePr>
        <p:xfrm>
          <a:off x="224204" y="5513027"/>
          <a:ext cx="8827477" cy="703501"/>
        </p:xfrm>
        <a:graphic>
          <a:graphicData uri="http://schemas.openxmlformats.org/presentationml/2006/ole">
            <p:oleObj spid="_x0000_s71683" name="Visio" r:id="rId6" imgW="7870426" imgH="647571" progId="">
              <p:embed/>
            </p:oleObj>
          </a:graphicData>
        </a:graphic>
      </p:graphicFrame>
      <p:graphicFrame>
        <p:nvGraphicFramePr>
          <p:cNvPr id="405517" name="Object 13"/>
          <p:cNvGraphicFramePr>
            <a:graphicFrameLocks noChangeAspect="1"/>
          </p:cNvGraphicFramePr>
          <p:nvPr/>
        </p:nvGraphicFramePr>
        <p:xfrm>
          <a:off x="211015" y="3307212"/>
          <a:ext cx="8840666" cy="736785"/>
        </p:xfrm>
        <a:graphic>
          <a:graphicData uri="http://schemas.openxmlformats.org/presentationml/2006/ole">
            <p:oleObj spid="_x0000_s71684" name="Visio" r:id="rId7" imgW="7870426" imgH="665926" progId="">
              <p:embed/>
            </p:oleObj>
          </a:graphicData>
        </a:graphic>
      </p:graphicFrame>
      <p:pic>
        <p:nvPicPr>
          <p:cNvPr id="405518" name="Picture 14" descr="2010-10-26-P13"/>
          <p:cNvPicPr>
            <a:picLocks noChangeAspect="1" noChangeArrowheads="1"/>
          </p:cNvPicPr>
          <p:nvPr/>
        </p:nvPicPr>
        <p:blipFill>
          <a:blip r:embed="rId8" cstate="print"/>
          <a:srcRect r="310"/>
          <a:stretch>
            <a:fillRect/>
          </a:stretch>
        </p:blipFill>
        <p:spPr bwMode="auto">
          <a:xfrm>
            <a:off x="2290396" y="4217980"/>
            <a:ext cx="943708" cy="1373718"/>
          </a:xfrm>
          <a:prstGeom prst="rect">
            <a:avLst/>
          </a:prstGeom>
          <a:noFill/>
        </p:spPr>
      </p:pic>
      <p:pic>
        <p:nvPicPr>
          <p:cNvPr id="405519" name="Picture 15" descr="2mStructur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8393" y="959182"/>
            <a:ext cx="4045927" cy="1092318"/>
          </a:xfrm>
          <a:prstGeom prst="rect">
            <a:avLst/>
          </a:prstGeom>
          <a:noFill/>
        </p:spPr>
      </p:pic>
      <p:sp>
        <p:nvSpPr>
          <p:cNvPr id="9" name="Rectangle 10"/>
          <p:cNvSpPr txBox="1">
            <a:spLocks noChangeArrowheads="1"/>
          </p:cNvSpPr>
          <p:nvPr/>
        </p:nvSpPr>
        <p:spPr>
          <a:xfrm>
            <a:off x="6612941" y="6602413"/>
            <a:ext cx="2531059" cy="255587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Courtesy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Hansruedi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Fitze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14245" y="154889"/>
            <a:ext cx="6978701" cy="414338"/>
          </a:xfrm>
          <a:noFill/>
          <a:ln>
            <a:noFill/>
          </a:ln>
        </p:spPr>
        <p:txBody>
          <a:bodyPr/>
          <a:lstStyle/>
          <a:p>
            <a:pPr algn="ctr"/>
            <a:r>
              <a:rPr lang="de-CH" sz="2200" dirty="0" smtClean="0">
                <a:solidFill>
                  <a:srgbClr val="0000FF"/>
                </a:solidFill>
                <a:ea typeface="ＭＳ Ｐゴシック" pitchFamily="-107" charset="-128"/>
              </a:rPr>
              <a:t>Road </a:t>
            </a:r>
            <a:r>
              <a:rPr lang="de-CH" sz="2200" dirty="0" err="1" smtClean="0">
                <a:solidFill>
                  <a:srgbClr val="0000FF"/>
                </a:solidFill>
                <a:ea typeface="ＭＳ Ｐゴシック" pitchFamily="-107" charset="-128"/>
              </a:rPr>
              <a:t>map</a:t>
            </a:r>
            <a:r>
              <a:rPr lang="de-CH" sz="2200" dirty="0" smtClean="0">
                <a:solidFill>
                  <a:srgbClr val="0000FF"/>
                </a:solidFill>
                <a:ea typeface="ＭＳ Ｐゴシック" pitchFamily="-107" charset="-128"/>
              </a:rPr>
              <a:t> of </a:t>
            </a:r>
            <a:r>
              <a:rPr lang="de-CH" sz="2200" dirty="0" err="1" smtClean="0">
                <a:solidFill>
                  <a:srgbClr val="0000FF"/>
                </a:solidFill>
                <a:ea typeface="ＭＳ Ｐゴシック" pitchFamily="-107" charset="-128"/>
              </a:rPr>
              <a:t>C-band</a:t>
            </a:r>
            <a:r>
              <a:rPr lang="de-CH" sz="2200" dirty="0" smtClean="0">
                <a:solidFill>
                  <a:srgbClr val="0000FF"/>
                </a:solidFill>
                <a:ea typeface="ＭＳ Ｐゴシック" pitchFamily="-107" charset="-128"/>
              </a:rPr>
              <a:t> </a:t>
            </a:r>
            <a:r>
              <a:rPr lang="de-CH" sz="2200" dirty="0" err="1" smtClean="0">
                <a:solidFill>
                  <a:srgbClr val="0000FF"/>
                </a:solidFill>
                <a:ea typeface="ＭＳ Ｐゴシック" pitchFamily="-107" charset="-128"/>
              </a:rPr>
              <a:t>structure</a:t>
            </a:r>
            <a:r>
              <a:rPr lang="de-CH" sz="2200" dirty="0" smtClean="0">
                <a:solidFill>
                  <a:srgbClr val="0000FF"/>
                </a:solidFill>
                <a:ea typeface="ＭＳ Ｐゴシック" pitchFamily="-107" charset="-128"/>
              </a:rPr>
              <a:t> </a:t>
            </a:r>
            <a:r>
              <a:rPr lang="de-CH" sz="2200" dirty="0" err="1" smtClean="0">
                <a:solidFill>
                  <a:srgbClr val="0000FF"/>
                </a:solidFill>
                <a:ea typeface="ＭＳ Ｐゴシック" pitchFamily="-107" charset="-128"/>
              </a:rPr>
              <a:t>development/production</a:t>
            </a:r>
            <a:endParaRPr lang="en-US" sz="2200" dirty="0" smtClean="0">
              <a:solidFill>
                <a:srgbClr val="0000FF"/>
              </a:solidFill>
              <a:ea typeface="ＭＳ Ｐゴシック" pitchFamily="-107" charset="-128"/>
            </a:endParaRPr>
          </a:p>
        </p:txBody>
      </p:sp>
      <p:sp>
        <p:nvSpPr>
          <p:cNvPr id="3727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293938"/>
            <a:ext cx="2755900" cy="3086100"/>
          </a:xfrm>
          <a:prstGeom prst="rect">
            <a:avLst/>
          </a:prstGeom>
          <a:ln>
            <a:solidFill>
              <a:srgbClr val="3366FF"/>
            </a:solidFill>
          </a:ln>
        </p:spPr>
        <p:txBody>
          <a:bodyPr wrap="none" lIns="85551" tIns="42776" rIns="85551" bIns="42776"/>
          <a:lstStyle/>
          <a:p>
            <a:pPr marL="392110" indent="-392110"/>
            <a:r>
              <a:rPr lang="en-US" sz="1500" b="1" dirty="0" smtClean="0">
                <a:ea typeface="ＭＳ Ｐゴシック" pitchFamily="-107" charset="-128"/>
              </a:rPr>
              <a:t>2 	Double rounded </a:t>
            </a:r>
            <a:br>
              <a:rPr lang="en-US" sz="1500" b="1" dirty="0" smtClean="0">
                <a:ea typeface="ＭＳ Ｐゴシック" pitchFamily="-107" charset="-128"/>
              </a:rPr>
            </a:br>
            <a:r>
              <a:rPr lang="en-US" sz="1500" b="1" dirty="0" smtClean="0">
                <a:ea typeface="ＭＳ Ｐゴシック" pitchFamily="-107" charset="-128"/>
              </a:rPr>
              <a:t>(incl. 2 special cells)</a:t>
            </a:r>
          </a:p>
          <a:p>
            <a:pPr marL="392110" indent="-392110"/>
            <a:r>
              <a:rPr lang="en-US" sz="1500" b="1" dirty="0" smtClean="0">
                <a:ea typeface="ＭＳ Ｐゴシック" pitchFamily="-107" charset="-128"/>
              </a:rPr>
              <a:t>2 	Single rounded </a:t>
            </a:r>
            <a:br>
              <a:rPr lang="en-US" sz="1500" b="1" dirty="0" smtClean="0">
                <a:ea typeface="ＭＳ Ｐゴシック" pitchFamily="-107" charset="-128"/>
              </a:rPr>
            </a:br>
            <a:r>
              <a:rPr lang="en-US" sz="1500" b="1" dirty="0" smtClean="0">
                <a:ea typeface="ＭＳ Ｐゴシック" pitchFamily="-107" charset="-128"/>
              </a:rPr>
              <a:t>(incl. 2 special cells)</a:t>
            </a:r>
          </a:p>
          <a:p>
            <a:pPr marL="392110" indent="-392110"/>
            <a:r>
              <a:rPr lang="en-US" sz="1500" b="1" dirty="0" smtClean="0">
                <a:ea typeface="ＭＳ Ｐゴシック" pitchFamily="-107" charset="-128"/>
              </a:rPr>
              <a:t>?	</a:t>
            </a:r>
            <a:r>
              <a:rPr lang="en-US" sz="1500" b="1" dirty="0" err="1" smtClean="0">
                <a:ea typeface="ＭＳ Ｐゴシック" pitchFamily="-107" charset="-128"/>
              </a:rPr>
              <a:t>Ev</a:t>
            </a:r>
            <a:r>
              <a:rPr lang="en-US" sz="1500" b="1" dirty="0" smtClean="0">
                <a:ea typeface="ＭＳ Ｐゴシック" pitchFamily="-107" charset="-128"/>
              </a:rPr>
              <a:t>. disk loaded prototypes</a:t>
            </a:r>
          </a:p>
          <a:p>
            <a:pPr marL="392110" indent="-392110"/>
            <a:r>
              <a:rPr lang="en-US" sz="1500" b="1" dirty="0" smtClean="0">
                <a:ea typeface="ＭＳ Ｐゴシック" pitchFamily="-107" charset="-128"/>
              </a:rPr>
              <a:t>2 	Mode launcher output/input</a:t>
            </a:r>
          </a:p>
          <a:p>
            <a:pPr marL="392110" indent="-392110"/>
            <a:endParaRPr lang="en-US" sz="1500" dirty="0" smtClean="0">
              <a:ea typeface="ＭＳ Ｐゴシック" pitchFamily="-107" charset="-128"/>
            </a:endParaRPr>
          </a:p>
        </p:txBody>
      </p:sp>
      <p:sp>
        <p:nvSpPr>
          <p:cNvPr id="372740" name="Rectangle 4"/>
          <p:cNvSpPr>
            <a:spLocks noChangeArrowheads="1"/>
          </p:cNvSpPr>
          <p:nvPr/>
        </p:nvSpPr>
        <p:spPr bwMode="auto">
          <a:xfrm>
            <a:off x="304800" y="2003087"/>
            <a:ext cx="2609850" cy="41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914923"/>
            <a:r>
              <a:rPr lang="de-CH" b="1" dirty="0">
                <a:solidFill>
                  <a:srgbClr val="FF0000"/>
                </a:solidFill>
              </a:rPr>
              <a:t>Short </a:t>
            </a:r>
            <a:r>
              <a:rPr lang="de-CH" b="1" dirty="0" err="1">
                <a:solidFill>
                  <a:srgbClr val="FF0000"/>
                </a:solidFill>
              </a:rPr>
              <a:t>Structures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72741" name="Rectangle 5"/>
          <p:cNvSpPr>
            <a:spLocks noChangeArrowheads="1"/>
          </p:cNvSpPr>
          <p:nvPr/>
        </p:nvSpPr>
        <p:spPr bwMode="auto">
          <a:xfrm>
            <a:off x="3305908" y="2003087"/>
            <a:ext cx="2592266" cy="41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914923"/>
            <a:r>
              <a:rPr lang="de-CH" b="1" dirty="0">
                <a:solidFill>
                  <a:srgbClr val="FF0000"/>
                </a:solidFill>
              </a:rPr>
              <a:t>2m </a:t>
            </a:r>
            <a:r>
              <a:rPr lang="de-CH" b="1" dirty="0" err="1">
                <a:solidFill>
                  <a:srgbClr val="FF0000"/>
                </a:solidFill>
              </a:rPr>
              <a:t>Structures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72742" name="Rectangle 6"/>
          <p:cNvSpPr>
            <a:spLocks noChangeArrowheads="1"/>
          </p:cNvSpPr>
          <p:nvPr/>
        </p:nvSpPr>
        <p:spPr bwMode="auto">
          <a:xfrm>
            <a:off x="3282461" y="2293564"/>
            <a:ext cx="2809143" cy="3086327"/>
          </a:xfrm>
          <a:prstGeom prst="rect">
            <a:avLst/>
          </a:prstGeom>
          <a:solidFill>
            <a:srgbClr val="DFEFFF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 lIns="161979" tIns="226772" rIns="161979" bIns="45714"/>
          <a:lstStyle/>
          <a:p>
            <a:pPr marL="320817" indent="-320817" defTabSz="914923">
              <a:lnSpc>
                <a:spcPct val="90000"/>
              </a:lnSpc>
              <a:spcBef>
                <a:spcPct val="40000"/>
              </a:spcBef>
              <a:buClr>
                <a:schemeClr val="accent2"/>
              </a:buClr>
            </a:pPr>
            <a:r>
              <a:rPr lang="de-CH" sz="1500" b="1" dirty="0"/>
              <a:t>	</a:t>
            </a:r>
            <a:r>
              <a:rPr lang="en-US" sz="1500" b="1" dirty="0"/>
              <a:t>Prototype(s)</a:t>
            </a:r>
          </a:p>
          <a:p>
            <a:pPr marL="320817" indent="-320817" defTabSz="914923">
              <a:lnSpc>
                <a:spcPct val="90000"/>
              </a:lnSpc>
              <a:spcBef>
                <a:spcPct val="40000"/>
              </a:spcBef>
              <a:buClr>
                <a:schemeClr val="accent2"/>
              </a:buClr>
            </a:pPr>
            <a:r>
              <a:rPr lang="en-US" sz="1500" b="1" dirty="0"/>
              <a:t> 	Pre series</a:t>
            </a:r>
          </a:p>
          <a:p>
            <a:pPr marL="320817" indent="-320817" defTabSz="914923">
              <a:lnSpc>
                <a:spcPct val="90000"/>
              </a:lnSpc>
              <a:spcBef>
                <a:spcPct val="40000"/>
              </a:spcBef>
              <a:buClr>
                <a:schemeClr val="accent2"/>
              </a:buClr>
            </a:pPr>
            <a:r>
              <a:rPr lang="en-US" sz="1500" b="1" dirty="0"/>
              <a:t>	Series production</a:t>
            </a:r>
          </a:p>
          <a:p>
            <a:pPr marL="320817" indent="-320817" defTabSz="914923">
              <a:lnSpc>
                <a:spcPct val="90000"/>
              </a:lnSpc>
              <a:spcBef>
                <a:spcPct val="40000"/>
              </a:spcBef>
              <a:buClr>
                <a:schemeClr val="accent2"/>
              </a:buClr>
            </a:pPr>
            <a:endParaRPr lang="en-US" sz="1500" b="1" dirty="0"/>
          </a:p>
          <a:p>
            <a:pPr marL="320817" indent="-320817" defTabSz="914923">
              <a:lnSpc>
                <a:spcPct val="90000"/>
              </a:lnSpc>
              <a:spcBef>
                <a:spcPct val="40000"/>
              </a:spcBef>
              <a:buClr>
                <a:schemeClr val="accent2"/>
              </a:buClr>
            </a:pPr>
            <a:r>
              <a:rPr lang="en-US" sz="1500" b="1" dirty="0"/>
              <a:t>	One structure consists of</a:t>
            </a:r>
          </a:p>
          <a:p>
            <a:pPr marL="320817" indent="-320817" defTabSz="914923">
              <a:lnSpc>
                <a:spcPct val="90000"/>
              </a:lnSpc>
              <a:spcBef>
                <a:spcPct val="40000"/>
              </a:spcBef>
              <a:buClr>
                <a:schemeClr val="accent2"/>
              </a:buClr>
            </a:pPr>
            <a:r>
              <a:rPr lang="en-US" sz="1500" b="1" dirty="0"/>
              <a:t>	2 J-coupler and 110 cells</a:t>
            </a:r>
          </a:p>
          <a:p>
            <a:pPr marL="320817" indent="-320817" defTabSz="914923">
              <a:lnSpc>
                <a:spcPct val="90000"/>
              </a:lnSpc>
              <a:spcBef>
                <a:spcPct val="40000"/>
              </a:spcBef>
              <a:buClr>
                <a:schemeClr val="accent2"/>
              </a:buClr>
            </a:pPr>
            <a:endParaRPr lang="en-US" sz="1500" dirty="0"/>
          </a:p>
        </p:txBody>
      </p:sp>
      <p:sp>
        <p:nvSpPr>
          <p:cNvPr id="372743" name="Rectangle 7"/>
          <p:cNvSpPr>
            <a:spLocks noChangeArrowheads="1"/>
          </p:cNvSpPr>
          <p:nvPr/>
        </p:nvSpPr>
        <p:spPr bwMode="auto">
          <a:xfrm>
            <a:off x="6254262" y="2003087"/>
            <a:ext cx="2658208" cy="41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914923"/>
            <a:r>
              <a:rPr lang="de-CH" b="1" dirty="0">
                <a:solidFill>
                  <a:srgbClr val="FF0000"/>
                </a:solidFill>
              </a:rPr>
              <a:t>Pulse </a:t>
            </a:r>
            <a:r>
              <a:rPr lang="de-CH" b="1" dirty="0" err="1">
                <a:solidFill>
                  <a:srgbClr val="FF0000"/>
                </a:solidFill>
              </a:rPr>
              <a:t>Compressor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72744" name="Rectangle 8"/>
          <p:cNvSpPr>
            <a:spLocks noChangeArrowheads="1"/>
          </p:cNvSpPr>
          <p:nvPr/>
        </p:nvSpPr>
        <p:spPr bwMode="auto">
          <a:xfrm>
            <a:off x="6320204" y="2293564"/>
            <a:ext cx="2518996" cy="3086327"/>
          </a:xfrm>
          <a:prstGeom prst="rect">
            <a:avLst/>
          </a:prstGeom>
          <a:solidFill>
            <a:srgbClr val="DFEFFF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 lIns="161979" tIns="226772" rIns="161979" bIns="45714"/>
          <a:lstStyle/>
          <a:p>
            <a:pPr marL="320817" indent="-320817" defTabSz="914923">
              <a:lnSpc>
                <a:spcPct val="90000"/>
              </a:lnSpc>
              <a:spcBef>
                <a:spcPct val="40000"/>
              </a:spcBef>
              <a:buClr>
                <a:schemeClr val="accent2"/>
              </a:buClr>
            </a:pPr>
            <a:r>
              <a:rPr lang="en-US" sz="1600" b="1" dirty="0"/>
              <a:t>1-2 	Prototype(s)</a:t>
            </a:r>
          </a:p>
          <a:p>
            <a:pPr marL="320817" indent="-320817" defTabSz="914923">
              <a:lnSpc>
                <a:spcPct val="90000"/>
              </a:lnSpc>
              <a:spcBef>
                <a:spcPct val="40000"/>
              </a:spcBef>
              <a:buClr>
                <a:schemeClr val="accent2"/>
              </a:buClr>
            </a:pPr>
            <a:r>
              <a:rPr lang="en-US" sz="1600" b="1" dirty="0"/>
              <a:t>26 	Series production</a:t>
            </a:r>
          </a:p>
        </p:txBody>
      </p:sp>
      <p:sp>
        <p:nvSpPr>
          <p:cNvPr id="372745" name="Rectangle 9"/>
          <p:cNvSpPr>
            <a:spLocks noChangeArrowheads="1"/>
          </p:cNvSpPr>
          <p:nvPr/>
        </p:nvSpPr>
        <p:spPr bwMode="auto">
          <a:xfrm>
            <a:off x="290147" y="5552362"/>
            <a:ext cx="8549054" cy="667192"/>
          </a:xfrm>
          <a:prstGeom prst="rect">
            <a:avLst/>
          </a:prstGeom>
          <a:solidFill>
            <a:srgbClr val="DFEFFF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 lIns="161979" tIns="67363" rIns="161979" bIns="45714"/>
          <a:lstStyle/>
          <a:p>
            <a:pPr marL="320817" indent="-320817" algn="ctr" defTabSz="914923">
              <a:lnSpc>
                <a:spcPct val="90000"/>
              </a:lnSpc>
              <a:spcBef>
                <a:spcPct val="40000"/>
              </a:spcBef>
              <a:buClr>
                <a:schemeClr val="accent2"/>
              </a:buClr>
            </a:pPr>
            <a:r>
              <a:rPr lang="de-CH" b="1" dirty="0" err="1">
                <a:solidFill>
                  <a:srgbClr val="FF0000"/>
                </a:solidFill>
              </a:rPr>
              <a:t>Utilities</a:t>
            </a:r>
            <a:endParaRPr lang="de-CH" b="1" dirty="0">
              <a:solidFill>
                <a:srgbClr val="FF0000"/>
              </a:solidFill>
            </a:endParaRPr>
          </a:p>
          <a:p>
            <a:pPr marL="320817" indent="-320817" algn="ctr" defTabSz="914923">
              <a:lnSpc>
                <a:spcPct val="90000"/>
              </a:lnSpc>
              <a:spcBef>
                <a:spcPct val="40000"/>
              </a:spcBef>
              <a:buClr>
                <a:schemeClr val="accent2"/>
              </a:buClr>
            </a:pPr>
            <a:r>
              <a:rPr lang="de-CH" b="1" dirty="0" err="1"/>
              <a:t>Cooling</a:t>
            </a:r>
            <a:r>
              <a:rPr lang="de-CH" b="1" dirty="0"/>
              <a:t> / Tuning;     Supports ev. </a:t>
            </a:r>
            <a:r>
              <a:rPr lang="de-CH" b="1" dirty="0" err="1"/>
              <a:t>Girder</a:t>
            </a:r>
            <a:r>
              <a:rPr lang="de-CH" b="1" dirty="0"/>
              <a:t>;     </a:t>
            </a:r>
            <a:r>
              <a:rPr lang="de-CH" b="1" dirty="0" err="1"/>
              <a:t>Vacuum</a:t>
            </a:r>
            <a:r>
              <a:rPr lang="de-CH" b="1" dirty="0"/>
              <a:t>;     </a:t>
            </a:r>
            <a:r>
              <a:rPr lang="de-CH" b="1" dirty="0" err="1"/>
              <a:t>Beam</a:t>
            </a:r>
            <a:r>
              <a:rPr lang="de-CH" b="1" dirty="0"/>
              <a:t> </a:t>
            </a:r>
            <a:r>
              <a:rPr lang="de-CH" b="1" dirty="0" err="1"/>
              <a:t>dump</a:t>
            </a:r>
            <a:endParaRPr lang="en-US" b="1" dirty="0"/>
          </a:p>
        </p:txBody>
      </p:sp>
      <p:pic>
        <p:nvPicPr>
          <p:cNvPr id="372746" name="Picture 10" descr="Linac2010_stru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6716" y="4453994"/>
            <a:ext cx="1334966" cy="856304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</p:pic>
      <p:pic>
        <p:nvPicPr>
          <p:cNvPr id="372747" name="Picture 11" descr="Tasse007_schnit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0108" y="4446429"/>
            <a:ext cx="278423" cy="857817"/>
          </a:xfrm>
          <a:prstGeom prst="rect">
            <a:avLst/>
          </a:prstGeom>
          <a:noFill/>
        </p:spPr>
      </p:pic>
      <p:pic>
        <p:nvPicPr>
          <p:cNvPr id="372748" name="Picture 12" descr="Tasse008_schnit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377" y="4438864"/>
            <a:ext cx="259374" cy="857818"/>
          </a:xfrm>
          <a:prstGeom prst="rect">
            <a:avLst/>
          </a:prstGeom>
          <a:noFill/>
        </p:spPr>
      </p:pic>
      <p:pic>
        <p:nvPicPr>
          <p:cNvPr id="372749" name="Picture 13" descr="modelauncher_3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9473" y="4463071"/>
            <a:ext cx="1119554" cy="857818"/>
          </a:xfrm>
          <a:prstGeom prst="rect">
            <a:avLst/>
          </a:prstGeom>
          <a:noFill/>
        </p:spPr>
      </p:pic>
      <p:pic>
        <p:nvPicPr>
          <p:cNvPr id="372750" name="Picture 14" descr="2010-10-26-P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1" y="3922964"/>
            <a:ext cx="946638" cy="1373718"/>
          </a:xfrm>
          <a:prstGeom prst="rect">
            <a:avLst/>
          </a:prstGeom>
          <a:noFill/>
        </p:spPr>
      </p:pic>
      <p:sp>
        <p:nvSpPr>
          <p:cNvPr id="15" name="Rectangle 10"/>
          <p:cNvSpPr txBox="1">
            <a:spLocks noChangeArrowheads="1"/>
          </p:cNvSpPr>
          <p:nvPr/>
        </p:nvSpPr>
        <p:spPr>
          <a:xfrm>
            <a:off x="6612941" y="6602413"/>
            <a:ext cx="2531059" cy="255587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Courtesy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Hansruedi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Fitze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86" name="Picture 2" descr="modelauncher_3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846" y="998518"/>
            <a:ext cx="3834912" cy="2938062"/>
          </a:xfrm>
          <a:prstGeom prst="rect">
            <a:avLst/>
          </a:prstGeom>
          <a:noFill/>
        </p:spPr>
      </p:pic>
      <p:pic>
        <p:nvPicPr>
          <p:cNvPr id="3747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616" y="4332961"/>
            <a:ext cx="1966546" cy="70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4788" name="Text Box 4"/>
          <p:cNvSpPr txBox="1">
            <a:spLocks noChangeArrowheads="1"/>
          </p:cNvSpPr>
          <p:nvPr/>
        </p:nvSpPr>
        <p:spPr bwMode="auto">
          <a:xfrm>
            <a:off x="4863612" y="3655180"/>
            <a:ext cx="3865685" cy="509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5551" tIns="42776" rIns="85551" bIns="42776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dirty="0">
                <a:solidFill>
                  <a:srgbClr val="FF0000"/>
                </a:solidFill>
                <a:latin typeface="Arial" pitchFamily="34" charset="0"/>
              </a:rPr>
              <a:t>3 different cup designs</a:t>
            </a:r>
            <a:r>
              <a:rPr lang="en-US" sz="1100" dirty="0">
                <a:latin typeface="Arial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1100" dirty="0">
                <a:latin typeface="Arial" pitchFamily="34" charset="0"/>
              </a:rPr>
              <a:t>(different performances, mechanical design and brazing)</a:t>
            </a:r>
          </a:p>
        </p:txBody>
      </p:sp>
      <p:sp>
        <p:nvSpPr>
          <p:cNvPr id="374789" name="Text Box 5"/>
          <p:cNvSpPr txBox="1">
            <a:spLocks noChangeArrowheads="1"/>
          </p:cNvSpPr>
          <p:nvPr/>
        </p:nvSpPr>
        <p:spPr bwMode="auto">
          <a:xfrm>
            <a:off x="4873870" y="5360224"/>
            <a:ext cx="3996104" cy="848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5551" tIns="42776" rIns="85551" bIns="42776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100" dirty="0">
                <a:latin typeface="Arial" pitchFamily="34" charset="0"/>
              </a:rPr>
              <a:t>Short (cheap) test structure (10-20 identical cups; up to ~350 mm) to be produced and vacuum brazed in PSI.</a:t>
            </a:r>
          </a:p>
          <a:p>
            <a:pPr eaLnBrk="1" hangingPunct="1">
              <a:spcBef>
                <a:spcPct val="50000"/>
              </a:spcBef>
            </a:pPr>
            <a:r>
              <a:rPr lang="en-US" sz="1100" dirty="0">
                <a:latin typeface="Arial" pitchFamily="34" charset="0"/>
              </a:rPr>
              <a:t>For the power test (</a:t>
            </a:r>
            <a:r>
              <a:rPr lang="en-US" sz="1100" dirty="0" err="1">
                <a:latin typeface="Arial" pitchFamily="34" charset="0"/>
              </a:rPr>
              <a:t>P</a:t>
            </a:r>
            <a:r>
              <a:rPr lang="en-US" sz="1100" baseline="-25000" dirty="0" err="1">
                <a:latin typeface="Arial" pitchFamily="34" charset="0"/>
              </a:rPr>
              <a:t>average</a:t>
            </a:r>
            <a:r>
              <a:rPr lang="en-US" sz="1100" dirty="0">
                <a:latin typeface="Arial" pitchFamily="34" charset="0"/>
              </a:rPr>
              <a:t>&lt; 1kW;</a:t>
            </a:r>
            <a:r>
              <a:rPr lang="en-US" sz="1100" baseline="-25000" dirty="0">
                <a:latin typeface="Arial" pitchFamily="34" charset="0"/>
              </a:rPr>
              <a:t> </a:t>
            </a:r>
            <a:r>
              <a:rPr lang="en-US" sz="1100" dirty="0">
                <a:latin typeface="Arial" pitchFamily="34" charset="0"/>
              </a:rPr>
              <a:t>P</a:t>
            </a:r>
            <a:r>
              <a:rPr lang="en-US" sz="1100" baseline="-25000" dirty="0">
                <a:latin typeface="Arial" pitchFamily="34" charset="0"/>
              </a:rPr>
              <a:t>peak</a:t>
            </a:r>
            <a:r>
              <a:rPr lang="en-US" sz="1100" dirty="0">
                <a:latin typeface="Arial" pitchFamily="34" charset="0"/>
              </a:rPr>
              <a:t>~40 MW) special removable couplers “mode launchers” have been designed.</a:t>
            </a:r>
          </a:p>
        </p:txBody>
      </p:sp>
      <p:pic>
        <p:nvPicPr>
          <p:cNvPr id="374791" name="Picture 7" descr="struc_schnit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6993" y="1057521"/>
            <a:ext cx="4487008" cy="2364670"/>
          </a:xfrm>
          <a:prstGeom prst="rect">
            <a:avLst/>
          </a:prstGeom>
          <a:noFill/>
        </p:spPr>
      </p:pic>
      <p:sp>
        <p:nvSpPr>
          <p:cNvPr id="374792" name="Rectangle 8"/>
          <p:cNvSpPr>
            <a:spLocks noChangeArrowheads="1"/>
          </p:cNvSpPr>
          <p:nvPr/>
        </p:nvSpPr>
        <p:spPr bwMode="auto">
          <a:xfrm>
            <a:off x="426428" y="5447973"/>
            <a:ext cx="1654076" cy="701941"/>
          </a:xfrm>
          <a:prstGeom prst="rect">
            <a:avLst/>
          </a:prstGeom>
          <a:solidFill>
            <a:srgbClr val="DFEFFF"/>
          </a:solidFill>
          <a:ln w="9525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lIns="85551" tIns="42776" rIns="85551" bIns="42776">
            <a:spAutoFit/>
          </a:bodyPr>
          <a:lstStyle/>
          <a:p>
            <a:r>
              <a:rPr lang="de-CH" sz="2600" dirty="0">
                <a:solidFill>
                  <a:srgbClr val="FF0000"/>
                </a:solidFill>
                <a:latin typeface="Arial" pitchFamily="34" charset="0"/>
              </a:rPr>
              <a:t>2011, Aug</a:t>
            </a:r>
          </a:p>
          <a:p>
            <a:r>
              <a:rPr lang="de-CH" dirty="0">
                <a:latin typeface="Arial" pitchFamily="34" charset="0"/>
              </a:rPr>
              <a:t>RF Power </a:t>
            </a:r>
            <a:r>
              <a:rPr lang="de-CH" dirty="0" err="1">
                <a:latin typeface="Arial" pitchFamily="34" charset="0"/>
              </a:rPr>
              <a:t>tests</a:t>
            </a:r>
            <a:endParaRPr lang="en-US" dirty="0">
              <a:latin typeface="Arial" pitchFamily="34" charset="0"/>
            </a:endParaRPr>
          </a:p>
        </p:txBody>
      </p:sp>
      <p:sp>
        <p:nvSpPr>
          <p:cNvPr id="374793" name="Line 9"/>
          <p:cNvSpPr>
            <a:spLocks noChangeShapeType="1"/>
          </p:cNvSpPr>
          <p:nvPr/>
        </p:nvSpPr>
        <p:spPr bwMode="auto">
          <a:xfrm>
            <a:off x="7848600" y="1276893"/>
            <a:ext cx="0" cy="34796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lIns="85551" tIns="42776" rIns="85551" bIns="42776"/>
          <a:lstStyle/>
          <a:p>
            <a:endParaRPr lang="de-CH"/>
          </a:p>
        </p:txBody>
      </p:sp>
      <p:sp>
        <p:nvSpPr>
          <p:cNvPr id="374795" name="Line 11"/>
          <p:cNvSpPr>
            <a:spLocks noChangeShapeType="1"/>
          </p:cNvSpPr>
          <p:nvPr/>
        </p:nvSpPr>
        <p:spPr bwMode="auto">
          <a:xfrm>
            <a:off x="5858608" y="1363128"/>
            <a:ext cx="198999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</p:spPr>
        <p:txBody>
          <a:bodyPr lIns="85551" tIns="42776" rIns="85551" bIns="42776"/>
          <a:lstStyle/>
          <a:p>
            <a:endParaRPr lang="de-CH"/>
          </a:p>
        </p:txBody>
      </p:sp>
      <p:sp>
        <p:nvSpPr>
          <p:cNvPr id="374796" name="Rectangle 12"/>
          <p:cNvSpPr>
            <a:spLocks noChangeArrowheads="1"/>
          </p:cNvSpPr>
          <p:nvPr/>
        </p:nvSpPr>
        <p:spPr bwMode="auto">
          <a:xfrm>
            <a:off x="6424246" y="1101395"/>
            <a:ext cx="905608" cy="261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5551" tIns="42776" rIns="85551" bIns="42776">
            <a:spAutoFit/>
          </a:bodyPr>
          <a:lstStyle/>
          <a:p>
            <a:r>
              <a:rPr lang="de-CH" sz="1100" dirty="0">
                <a:latin typeface="Arial" pitchFamily="34" charset="0"/>
              </a:rPr>
              <a:t>Test </a:t>
            </a:r>
            <a:r>
              <a:rPr lang="de-CH" sz="1100" dirty="0" err="1">
                <a:latin typeface="Arial" pitchFamily="34" charset="0"/>
              </a:rPr>
              <a:t>Stacks</a:t>
            </a:r>
            <a:endParaRPr lang="en-US" sz="1100" dirty="0">
              <a:latin typeface="Arial" pitchFamily="34" charset="0"/>
            </a:endParaRPr>
          </a:p>
        </p:txBody>
      </p:sp>
      <p:sp>
        <p:nvSpPr>
          <p:cNvPr id="374797" name="Line 13"/>
          <p:cNvSpPr>
            <a:spLocks noChangeShapeType="1"/>
          </p:cNvSpPr>
          <p:nvPr/>
        </p:nvSpPr>
        <p:spPr bwMode="auto">
          <a:xfrm>
            <a:off x="5858608" y="1288996"/>
            <a:ext cx="0" cy="34796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lIns="85551" tIns="42776" rIns="85551" bIns="42776"/>
          <a:lstStyle/>
          <a:p>
            <a:endParaRPr lang="de-CH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2297724" y="3187692"/>
            <a:ext cx="2360735" cy="3125662"/>
            <a:chOff x="853" y="1423"/>
            <a:chExt cx="2046" cy="3110"/>
          </a:xfrm>
        </p:grpSpPr>
        <p:pic>
          <p:nvPicPr>
            <p:cNvPr id="374799" name="Picture 15" descr="Tasse008_schnitt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53" y="1423"/>
              <a:ext cx="971" cy="3110"/>
            </a:xfrm>
            <a:prstGeom prst="rect">
              <a:avLst/>
            </a:prstGeom>
            <a:noFill/>
          </p:spPr>
        </p:pic>
        <p:pic>
          <p:nvPicPr>
            <p:cNvPr id="374800" name="Picture 16" descr="Tasse007_schnitt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856" y="1423"/>
              <a:ext cx="1043" cy="3110"/>
            </a:xfrm>
            <a:prstGeom prst="rect">
              <a:avLst/>
            </a:prstGeom>
            <a:noFill/>
          </p:spPr>
        </p:pic>
      </p:grpSp>
      <p:sp>
        <p:nvSpPr>
          <p:cNvPr id="374801" name="Rectangle 17"/>
          <p:cNvSpPr>
            <a:spLocks noGrp="1" noChangeArrowheads="1"/>
          </p:cNvSpPr>
          <p:nvPr>
            <p:ph type="title" idx="4294967295"/>
          </p:nvPr>
        </p:nvSpPr>
        <p:spPr>
          <a:xfrm>
            <a:off x="2425358" y="95466"/>
            <a:ext cx="3960812" cy="534987"/>
          </a:xfrm>
          <a:noFill/>
        </p:spPr>
        <p:txBody>
          <a:bodyPr/>
          <a:lstStyle/>
          <a:p>
            <a:r>
              <a:rPr lang="de-CH" dirty="0" smtClean="0">
                <a:ea typeface="ＭＳ Ｐゴシック" pitchFamily="-107" charset="-128"/>
              </a:rPr>
              <a:t>Short </a:t>
            </a:r>
            <a:r>
              <a:rPr lang="de-CH" dirty="0" err="1" smtClean="0">
                <a:ea typeface="ＭＳ Ｐゴシック" pitchFamily="-107" charset="-128"/>
              </a:rPr>
              <a:t>structures</a:t>
            </a:r>
            <a:endParaRPr lang="de-CH" dirty="0" smtClean="0">
              <a:ea typeface="ＭＳ Ｐゴシック" pitchFamily="-107" charset="-128"/>
            </a:endParaRPr>
          </a:p>
        </p:txBody>
      </p:sp>
      <p:sp>
        <p:nvSpPr>
          <p:cNvPr id="16" name="Rectangle 10"/>
          <p:cNvSpPr txBox="1">
            <a:spLocks noChangeArrowheads="1"/>
          </p:cNvSpPr>
          <p:nvPr/>
        </p:nvSpPr>
        <p:spPr>
          <a:xfrm>
            <a:off x="6612941" y="6602413"/>
            <a:ext cx="2531059" cy="255587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Courtesy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Hansruedi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Fitze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05" name="Picture 5" descr="CIMG4081"/>
          <p:cNvPicPr>
            <a:picLocks noChangeAspect="1" noChangeArrowheads="1"/>
          </p:cNvPicPr>
          <p:nvPr/>
        </p:nvPicPr>
        <p:blipFill>
          <a:blip r:embed="rId3" cstate="print"/>
          <a:srcRect t="7556" b="21083"/>
          <a:stretch>
            <a:fillRect/>
          </a:stretch>
        </p:blipFill>
        <p:spPr bwMode="auto">
          <a:xfrm>
            <a:off x="2965938" y="0"/>
            <a:ext cx="6178062" cy="6858000"/>
          </a:xfrm>
          <a:prstGeom prst="rect">
            <a:avLst/>
          </a:prstGeom>
          <a:noFill/>
        </p:spPr>
      </p:pic>
      <p:pic>
        <p:nvPicPr>
          <p:cNvPr id="409604" name="Picture 4" descr="CIMG4092"/>
          <p:cNvPicPr>
            <a:picLocks noChangeAspect="1" noChangeArrowheads="1"/>
          </p:cNvPicPr>
          <p:nvPr/>
        </p:nvPicPr>
        <p:blipFill>
          <a:blip r:embed="rId4" cstate="print"/>
          <a:srcRect l="11159" t="5295" r="9166"/>
          <a:stretch>
            <a:fillRect/>
          </a:stretch>
        </p:blipFill>
        <p:spPr bwMode="auto">
          <a:xfrm>
            <a:off x="0" y="0"/>
            <a:ext cx="3711820" cy="6858000"/>
          </a:xfrm>
          <a:prstGeom prst="rect">
            <a:avLst/>
          </a:prstGeom>
          <a:noFill/>
        </p:spPr>
      </p:pic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6612941" y="6602413"/>
            <a:ext cx="2531059" cy="255587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Courtesy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Hansruedi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Fitze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834" name="Picture 2" descr="Linac2010_stru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285" y="1216376"/>
            <a:ext cx="4387362" cy="2821569"/>
          </a:xfrm>
          <a:prstGeom prst="rect">
            <a:avLst/>
          </a:prstGeom>
          <a:noFill/>
        </p:spPr>
      </p:pic>
      <p:pic>
        <p:nvPicPr>
          <p:cNvPr id="376835" name="Picture 3" descr="Linac2010_cu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643" y="4361706"/>
            <a:ext cx="2306515" cy="1856334"/>
          </a:xfrm>
          <a:prstGeom prst="rect">
            <a:avLst/>
          </a:prstGeom>
          <a:noFill/>
        </p:spPr>
      </p:pic>
      <p:sp>
        <p:nvSpPr>
          <p:cNvPr id="376836" name="Rectangle 4"/>
          <p:cNvSpPr>
            <a:spLocks noChangeArrowheads="1"/>
          </p:cNvSpPr>
          <p:nvPr/>
        </p:nvSpPr>
        <p:spPr bwMode="auto">
          <a:xfrm>
            <a:off x="1865435" y="1394899"/>
            <a:ext cx="1793631" cy="452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1979" tIns="226772" rIns="161979" bIns="45714"/>
          <a:lstStyle/>
          <a:p>
            <a:pPr marL="320817" indent="-320817">
              <a:lnSpc>
                <a:spcPct val="90000"/>
              </a:lnSpc>
              <a:spcBef>
                <a:spcPct val="40000"/>
              </a:spcBef>
              <a:buClr>
                <a:schemeClr val="accent2"/>
              </a:buClr>
            </a:pPr>
            <a:r>
              <a:rPr lang="en-US" dirty="0">
                <a:latin typeface="Arial" pitchFamily="34" charset="0"/>
              </a:rPr>
              <a:t>J-Coupler input</a:t>
            </a:r>
          </a:p>
        </p:txBody>
      </p:sp>
      <p:sp>
        <p:nvSpPr>
          <p:cNvPr id="376837" name="Line 5"/>
          <p:cNvSpPr>
            <a:spLocks noChangeShapeType="1"/>
          </p:cNvSpPr>
          <p:nvPr/>
        </p:nvSpPr>
        <p:spPr bwMode="auto">
          <a:xfrm flipH="1" flipV="1">
            <a:off x="1282212" y="1532574"/>
            <a:ext cx="583223" cy="11346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85551" tIns="42776" rIns="85551" bIns="42776"/>
          <a:lstStyle/>
          <a:p>
            <a:endParaRPr lang="de-CH"/>
          </a:p>
        </p:txBody>
      </p:sp>
      <p:sp>
        <p:nvSpPr>
          <p:cNvPr id="376838" name="Rectangle 6"/>
          <p:cNvSpPr>
            <a:spLocks noChangeArrowheads="1"/>
          </p:cNvSpPr>
          <p:nvPr/>
        </p:nvSpPr>
        <p:spPr bwMode="auto">
          <a:xfrm>
            <a:off x="3184281" y="1935007"/>
            <a:ext cx="1721826" cy="219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1979" tIns="0" rIns="161979" bIns="45714"/>
          <a:lstStyle/>
          <a:p>
            <a:pPr marL="320817" indent="-320817">
              <a:lnSpc>
                <a:spcPct val="90000"/>
              </a:lnSpc>
              <a:spcBef>
                <a:spcPct val="40000"/>
              </a:spcBef>
              <a:buClr>
                <a:schemeClr val="accent2"/>
              </a:buClr>
            </a:pPr>
            <a:r>
              <a:rPr lang="en-US" dirty="0">
                <a:latin typeface="Arial" pitchFamily="34" charset="0"/>
              </a:rPr>
              <a:t>J-Coupler output</a:t>
            </a:r>
          </a:p>
        </p:txBody>
      </p:sp>
      <p:sp>
        <p:nvSpPr>
          <p:cNvPr id="376839" name="Line 7"/>
          <p:cNvSpPr>
            <a:spLocks noChangeShapeType="1"/>
          </p:cNvSpPr>
          <p:nvPr/>
        </p:nvSpPr>
        <p:spPr bwMode="auto">
          <a:xfrm>
            <a:off x="3946281" y="2167994"/>
            <a:ext cx="732692" cy="104844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85551" tIns="42776" rIns="85551" bIns="42776"/>
          <a:lstStyle/>
          <a:p>
            <a:endParaRPr lang="de-CH"/>
          </a:p>
        </p:txBody>
      </p:sp>
      <p:sp>
        <p:nvSpPr>
          <p:cNvPr id="376840" name="Rectangle 8"/>
          <p:cNvSpPr>
            <a:spLocks noChangeArrowheads="1"/>
          </p:cNvSpPr>
          <p:nvPr/>
        </p:nvSpPr>
        <p:spPr bwMode="auto">
          <a:xfrm>
            <a:off x="2098431" y="3434295"/>
            <a:ext cx="1518138" cy="261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1979" tIns="0" rIns="161979" bIns="45714"/>
          <a:lstStyle/>
          <a:p>
            <a:pPr marL="320817" indent="-320817">
              <a:lnSpc>
                <a:spcPct val="90000"/>
              </a:lnSpc>
              <a:spcBef>
                <a:spcPct val="40000"/>
              </a:spcBef>
              <a:buClr>
                <a:schemeClr val="accent2"/>
              </a:buClr>
            </a:pPr>
            <a:r>
              <a:rPr lang="en-US" dirty="0">
                <a:latin typeface="Arial" pitchFamily="34" charset="0"/>
              </a:rPr>
              <a:t>110 cells</a:t>
            </a:r>
          </a:p>
        </p:txBody>
      </p:sp>
      <p:sp>
        <p:nvSpPr>
          <p:cNvPr id="376841" name="Line 9"/>
          <p:cNvSpPr>
            <a:spLocks noChangeShapeType="1"/>
          </p:cNvSpPr>
          <p:nvPr/>
        </p:nvSpPr>
        <p:spPr bwMode="auto">
          <a:xfrm flipV="1">
            <a:off x="2508738" y="2736846"/>
            <a:ext cx="206620" cy="69744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85551" tIns="42776" rIns="85551" bIns="42776"/>
          <a:lstStyle/>
          <a:p>
            <a:endParaRPr lang="de-CH"/>
          </a:p>
        </p:txBody>
      </p:sp>
      <p:sp>
        <p:nvSpPr>
          <p:cNvPr id="376842" name="Line 10"/>
          <p:cNvSpPr>
            <a:spLocks noChangeShapeType="1"/>
          </p:cNvSpPr>
          <p:nvPr/>
        </p:nvSpPr>
        <p:spPr bwMode="auto">
          <a:xfrm flipH="1">
            <a:off x="2098431" y="3696028"/>
            <a:ext cx="294543" cy="65660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85551" tIns="42776" rIns="85551" bIns="42776"/>
          <a:lstStyle/>
          <a:p>
            <a:endParaRPr lang="de-CH"/>
          </a:p>
        </p:txBody>
      </p:sp>
      <p:sp>
        <p:nvSpPr>
          <p:cNvPr id="376843" name="Rectangle 11"/>
          <p:cNvSpPr>
            <a:spLocks noChangeArrowheads="1"/>
          </p:cNvSpPr>
          <p:nvPr/>
        </p:nvSpPr>
        <p:spPr bwMode="auto">
          <a:xfrm>
            <a:off x="1433147" y="2658176"/>
            <a:ext cx="1329104" cy="299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1979" tIns="0" rIns="161979" bIns="45714"/>
          <a:lstStyle/>
          <a:p>
            <a:pPr marL="320817" indent="-320817">
              <a:lnSpc>
                <a:spcPct val="90000"/>
              </a:lnSpc>
              <a:spcBef>
                <a:spcPct val="40000"/>
              </a:spcBef>
              <a:buClr>
                <a:schemeClr val="accent2"/>
              </a:buClr>
            </a:pPr>
            <a:r>
              <a:rPr lang="en-US" dirty="0">
                <a:latin typeface="Arial" pitchFamily="34" charset="0"/>
              </a:rPr>
              <a:t>cooling</a:t>
            </a:r>
          </a:p>
        </p:txBody>
      </p:sp>
      <p:sp>
        <p:nvSpPr>
          <p:cNvPr id="376844" name="Line 12"/>
          <p:cNvSpPr>
            <a:spLocks noChangeShapeType="1"/>
          </p:cNvSpPr>
          <p:nvPr/>
        </p:nvSpPr>
        <p:spPr bwMode="auto">
          <a:xfrm flipH="1" flipV="1">
            <a:off x="920262" y="2045448"/>
            <a:ext cx="634512" cy="71409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85551" tIns="42776" rIns="85551" bIns="42776"/>
          <a:lstStyle/>
          <a:p>
            <a:endParaRPr lang="de-CH"/>
          </a:p>
        </p:txBody>
      </p:sp>
      <p:sp>
        <p:nvSpPr>
          <p:cNvPr id="376845" name="Rectangle 13"/>
          <p:cNvSpPr>
            <a:spLocks noChangeArrowheads="1"/>
          </p:cNvSpPr>
          <p:nvPr/>
        </p:nvSpPr>
        <p:spPr bwMode="auto">
          <a:xfrm rot="1527464">
            <a:off x="2334358" y="2237588"/>
            <a:ext cx="1058008" cy="239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20817" indent="-320817" algn="ctr">
              <a:lnSpc>
                <a:spcPct val="90000"/>
              </a:lnSpc>
              <a:spcBef>
                <a:spcPct val="40000"/>
              </a:spcBef>
              <a:buClr>
                <a:schemeClr val="accent2"/>
              </a:buClr>
            </a:pPr>
            <a:r>
              <a:rPr lang="en-US" dirty="0">
                <a:latin typeface="Arial" pitchFamily="34" charset="0"/>
              </a:rPr>
              <a:t>L = 2050 mm</a:t>
            </a:r>
          </a:p>
        </p:txBody>
      </p:sp>
      <p:sp>
        <p:nvSpPr>
          <p:cNvPr id="376847" name="Rectangle 15"/>
          <p:cNvSpPr>
            <a:spLocks noChangeArrowheads="1"/>
          </p:cNvSpPr>
          <p:nvPr/>
        </p:nvSpPr>
        <p:spPr bwMode="auto">
          <a:xfrm>
            <a:off x="5882054" y="1287483"/>
            <a:ext cx="2883877" cy="1394438"/>
          </a:xfrm>
          <a:prstGeom prst="rect">
            <a:avLst/>
          </a:prstGeom>
          <a:solidFill>
            <a:srgbClr val="DFEFFF"/>
          </a:solidFill>
          <a:ln w="9525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lIns="85551" tIns="42776" rIns="85551" bIns="42776">
            <a:spAutoFit/>
          </a:bodyPr>
          <a:lstStyle/>
          <a:p>
            <a:r>
              <a:rPr lang="de-CH" sz="2600" dirty="0">
                <a:solidFill>
                  <a:srgbClr val="FF0000"/>
                </a:solidFill>
                <a:latin typeface="Arial" pitchFamily="34" charset="0"/>
              </a:rPr>
              <a:t>2012, </a:t>
            </a:r>
            <a:r>
              <a:rPr lang="de-CH" sz="2600" dirty="0" err="1">
                <a:solidFill>
                  <a:srgbClr val="FF0000"/>
                </a:solidFill>
                <a:latin typeface="Arial" pitchFamily="34" charset="0"/>
              </a:rPr>
              <a:t>Dec</a:t>
            </a:r>
            <a:endParaRPr lang="de-CH" sz="2600" dirty="0">
              <a:solidFill>
                <a:srgbClr val="FF0000"/>
              </a:solidFill>
              <a:latin typeface="Arial" pitchFamily="34" charset="0"/>
            </a:endParaRPr>
          </a:p>
          <a:p>
            <a:r>
              <a:rPr lang="de-CH" sz="1500" dirty="0" err="1">
                <a:latin typeface="Arial" pitchFamily="34" charset="0"/>
              </a:rPr>
              <a:t>Conclusive</a:t>
            </a:r>
            <a:r>
              <a:rPr lang="de-CH" sz="1500" dirty="0">
                <a:latin typeface="Arial" pitchFamily="34" charset="0"/>
              </a:rPr>
              <a:t> test </a:t>
            </a:r>
            <a:r>
              <a:rPr lang="de-CH" sz="1500" dirty="0" err="1">
                <a:latin typeface="Arial" pitchFamily="34" charset="0"/>
              </a:rPr>
              <a:t>results</a:t>
            </a:r>
            <a:r>
              <a:rPr lang="de-CH" sz="1500" dirty="0">
                <a:latin typeface="Arial" pitchFamily="34" charset="0"/>
              </a:rPr>
              <a:t> in OBLA</a:t>
            </a:r>
            <a:endParaRPr lang="en-US" sz="1500" dirty="0">
              <a:latin typeface="Arial" pitchFamily="34" charset="0"/>
            </a:endParaRPr>
          </a:p>
          <a:p>
            <a:r>
              <a:rPr lang="de-CH" sz="2600" dirty="0">
                <a:solidFill>
                  <a:srgbClr val="FF0000"/>
                </a:solidFill>
                <a:latin typeface="Arial" pitchFamily="34" charset="0"/>
              </a:rPr>
              <a:t>2013, Jan</a:t>
            </a:r>
            <a:endParaRPr lang="de-CH" sz="2600" dirty="0">
              <a:latin typeface="Arial" pitchFamily="34" charset="0"/>
            </a:endParaRPr>
          </a:p>
          <a:p>
            <a:r>
              <a:rPr lang="de-CH" sz="1500" dirty="0">
                <a:latin typeface="Arial" pitchFamily="34" charset="0"/>
              </a:rPr>
              <a:t>Start </a:t>
            </a:r>
            <a:r>
              <a:rPr lang="de-CH" sz="1500" dirty="0" err="1">
                <a:latin typeface="Arial" pitchFamily="34" charset="0"/>
              </a:rPr>
              <a:t>series</a:t>
            </a:r>
            <a:r>
              <a:rPr lang="de-CH" sz="1500" dirty="0">
                <a:latin typeface="Arial" pitchFamily="34" charset="0"/>
              </a:rPr>
              <a:t> </a:t>
            </a:r>
            <a:r>
              <a:rPr lang="en-US" sz="1500" dirty="0">
                <a:latin typeface="Arial" pitchFamily="34" charset="0"/>
              </a:rPr>
              <a:t>production</a:t>
            </a:r>
          </a:p>
        </p:txBody>
      </p:sp>
      <p:pic>
        <p:nvPicPr>
          <p:cNvPr id="376848" name="Picture 16" descr="j_coupler_3d_01_k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2643" y="2833673"/>
            <a:ext cx="1082919" cy="1199733"/>
          </a:xfrm>
          <a:prstGeom prst="rect">
            <a:avLst/>
          </a:prstGeom>
          <a:noFill/>
        </p:spPr>
      </p:pic>
      <p:pic>
        <p:nvPicPr>
          <p:cNvPr id="376849" name="Picture 17" descr="j_coupler_3d_02_k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92366" y="4037945"/>
            <a:ext cx="1182565" cy="1201247"/>
          </a:xfrm>
          <a:prstGeom prst="rect">
            <a:avLst/>
          </a:prstGeom>
          <a:noFill/>
        </p:spPr>
      </p:pic>
      <p:pic>
        <p:nvPicPr>
          <p:cNvPr id="376850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32231" y="4683955"/>
            <a:ext cx="2968869" cy="1658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6851" name="Picture 19"/>
          <p:cNvPicPr>
            <a:picLocks noChangeAspect="1" noChangeArrowheads="1"/>
          </p:cNvPicPr>
          <p:nvPr/>
        </p:nvPicPr>
        <p:blipFill>
          <a:blip r:embed="rId8" cstate="print"/>
          <a:srcRect l="52417" t="16406" r="13623" b="18620"/>
          <a:stretch>
            <a:fillRect/>
          </a:stretch>
        </p:blipFill>
        <p:spPr bwMode="auto">
          <a:xfrm>
            <a:off x="6330462" y="3109021"/>
            <a:ext cx="2076450" cy="157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6852" name="Rectangle 20"/>
          <p:cNvSpPr>
            <a:spLocks noGrp="1" noChangeArrowheads="1"/>
          </p:cNvSpPr>
          <p:nvPr>
            <p:ph type="title" idx="4294967295"/>
          </p:nvPr>
        </p:nvSpPr>
        <p:spPr>
          <a:xfrm>
            <a:off x="2688705" y="104712"/>
            <a:ext cx="3960812" cy="533400"/>
          </a:xfrm>
          <a:noFill/>
        </p:spPr>
        <p:txBody>
          <a:bodyPr/>
          <a:lstStyle/>
          <a:p>
            <a:r>
              <a:rPr lang="de-CH" dirty="0" smtClean="0">
                <a:ea typeface="ＭＳ Ｐゴシック" pitchFamily="-107" charset="-128"/>
              </a:rPr>
              <a:t>Full </a:t>
            </a:r>
            <a:r>
              <a:rPr lang="de-CH" dirty="0" err="1" smtClean="0">
                <a:ea typeface="ＭＳ Ｐゴシック" pitchFamily="-107" charset="-128"/>
              </a:rPr>
              <a:t>scale</a:t>
            </a:r>
            <a:r>
              <a:rPr lang="de-CH" dirty="0" smtClean="0">
                <a:ea typeface="ＭＳ Ｐゴシック" pitchFamily="-107" charset="-128"/>
              </a:rPr>
              <a:t> </a:t>
            </a:r>
            <a:r>
              <a:rPr lang="de-CH" dirty="0" err="1" smtClean="0">
                <a:ea typeface="ＭＳ Ｐゴシック" pitchFamily="-107" charset="-128"/>
              </a:rPr>
              <a:t>structure</a:t>
            </a:r>
            <a:endParaRPr lang="de-CH" dirty="0" smtClean="0">
              <a:ea typeface="ＭＳ Ｐゴシック" pitchFamily="-107" charset="-128"/>
            </a:endParaRPr>
          </a:p>
        </p:txBody>
      </p:sp>
      <p:sp>
        <p:nvSpPr>
          <p:cNvPr id="20" name="Rectangle 10"/>
          <p:cNvSpPr txBox="1">
            <a:spLocks noChangeArrowheads="1"/>
          </p:cNvSpPr>
          <p:nvPr/>
        </p:nvSpPr>
        <p:spPr>
          <a:xfrm>
            <a:off x="6612941" y="6602413"/>
            <a:ext cx="2531059" cy="255587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Courtesy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Hansruedi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Fitze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932" name="Picture 4" descr="full_BOC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7892" y="1661170"/>
            <a:ext cx="4396154" cy="2717178"/>
          </a:xfrm>
          <a:prstGeom prst="rect">
            <a:avLst/>
          </a:prstGeom>
          <a:noFill/>
        </p:spPr>
      </p:pic>
      <p:pic>
        <p:nvPicPr>
          <p:cNvPr id="380933" name="Picture 5" descr="2"/>
          <p:cNvPicPr>
            <a:picLocks noChangeAspect="1" noChangeArrowheads="1"/>
          </p:cNvPicPr>
          <p:nvPr/>
        </p:nvPicPr>
        <p:blipFill>
          <a:blip r:embed="rId4" cstate="print"/>
          <a:srcRect l="11903" r="13084"/>
          <a:stretch>
            <a:fillRect/>
          </a:stretch>
        </p:blipFill>
        <p:spPr bwMode="auto">
          <a:xfrm>
            <a:off x="128954" y="903205"/>
            <a:ext cx="2327031" cy="2594632"/>
          </a:xfrm>
          <a:prstGeom prst="rect">
            <a:avLst/>
          </a:prstGeom>
          <a:noFill/>
        </p:spPr>
      </p:pic>
      <p:sp>
        <p:nvSpPr>
          <p:cNvPr id="380934" name="Text Box 6"/>
          <p:cNvSpPr txBox="1">
            <a:spLocks noChangeArrowheads="1"/>
          </p:cNvSpPr>
          <p:nvPr/>
        </p:nvSpPr>
        <p:spPr bwMode="auto">
          <a:xfrm>
            <a:off x="2341685" y="777634"/>
            <a:ext cx="6714392" cy="1019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5551" tIns="42776" rIns="85551" bIns="42776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Arial" pitchFamily="34" charset="0"/>
              </a:rPr>
              <a:t>The pulse compressor is a storage device (Q~220000);it accumulates the energy of the incoming “long” pulse and releases a short pulse. The tuning and phase stability (temperature stability ~0.01 C°) of the BOC is very challenging due to the large Q</a:t>
            </a:r>
          </a:p>
        </p:txBody>
      </p:sp>
      <p:sp>
        <p:nvSpPr>
          <p:cNvPr id="380935" name="Text Box 7"/>
          <p:cNvSpPr txBox="1">
            <a:spLocks noChangeArrowheads="1"/>
          </p:cNvSpPr>
          <p:nvPr/>
        </p:nvSpPr>
        <p:spPr bwMode="auto">
          <a:xfrm>
            <a:off x="3833446" y="4345064"/>
            <a:ext cx="5310554" cy="778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5551" tIns="42776" rIns="85551" bIns="42776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Arial" pitchFamily="34" charset="0"/>
              </a:rPr>
              <a:t>The working mode is the TE18,1,1. The coupling (</a:t>
            </a:r>
            <a:r>
              <a:rPr lang="en-US" sz="1500" dirty="0">
                <a:latin typeface="Symbol" pitchFamily="18" charset="2"/>
              </a:rPr>
              <a:t>b</a:t>
            </a:r>
            <a:r>
              <a:rPr lang="en-US" sz="1500" dirty="0">
                <a:latin typeface="Arial" pitchFamily="34" charset="0"/>
              </a:rPr>
              <a:t>~10) is provided by 70 slots. The travelling wave in the WG must be in phase with the rotating resonance.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99646" y="3532634"/>
            <a:ext cx="4856285" cy="2594632"/>
            <a:chOff x="68" y="2491"/>
            <a:chExt cx="3314" cy="1715"/>
          </a:xfrm>
        </p:grpSpPr>
        <p:pic>
          <p:nvPicPr>
            <p:cNvPr id="380937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" y="2491"/>
              <a:ext cx="2041" cy="1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80938" name="Text Box 10"/>
            <p:cNvSpPr txBox="1">
              <a:spLocks noChangeArrowheads="1"/>
            </p:cNvSpPr>
            <p:nvPr/>
          </p:nvSpPr>
          <p:spPr bwMode="auto">
            <a:xfrm>
              <a:off x="437" y="2659"/>
              <a:ext cx="859" cy="45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500" dirty="0">
                  <a:solidFill>
                    <a:srgbClr val="0000FF"/>
                  </a:solidFill>
                  <a:latin typeface="Arial" pitchFamily="34" charset="0"/>
                </a:rPr>
                <a:t>Power in</a:t>
              </a:r>
            </a:p>
            <a:p>
              <a:pPr>
                <a:spcBef>
                  <a:spcPct val="50000"/>
                </a:spcBef>
              </a:pPr>
              <a:r>
                <a:rPr lang="en-US" sz="1500" dirty="0">
                  <a:solidFill>
                    <a:srgbClr val="FF0000"/>
                  </a:solidFill>
                  <a:latin typeface="Arial" pitchFamily="34" charset="0"/>
                </a:rPr>
                <a:t>Power out</a:t>
              </a:r>
            </a:p>
          </p:txBody>
        </p:sp>
        <p:sp>
          <p:nvSpPr>
            <p:cNvPr id="380939" name="Text Box 11"/>
            <p:cNvSpPr txBox="1">
              <a:spLocks noChangeArrowheads="1"/>
            </p:cNvSpPr>
            <p:nvPr/>
          </p:nvSpPr>
          <p:spPr bwMode="auto">
            <a:xfrm>
              <a:off x="1892" y="2659"/>
              <a:ext cx="1490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500" dirty="0">
                  <a:latin typeface="Arial" pitchFamily="34" charset="0"/>
                </a:rPr>
                <a:t>A 180° phase jump kicks off the output power</a:t>
              </a:r>
            </a:p>
          </p:txBody>
        </p:sp>
        <p:sp>
          <p:nvSpPr>
            <p:cNvPr id="380940" name="Line 12"/>
            <p:cNvSpPr>
              <a:spLocks noChangeShapeType="1"/>
            </p:cNvSpPr>
            <p:nvPr/>
          </p:nvSpPr>
          <p:spPr bwMode="auto">
            <a:xfrm flipH="1">
              <a:off x="1510" y="3179"/>
              <a:ext cx="675" cy="5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0941" name="Text Box 13"/>
          <p:cNvSpPr txBox="1">
            <a:spLocks noChangeArrowheads="1"/>
          </p:cNvSpPr>
          <p:nvPr/>
        </p:nvSpPr>
        <p:spPr bwMode="auto">
          <a:xfrm>
            <a:off x="3116874" y="5101517"/>
            <a:ext cx="6053503" cy="126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5551" tIns="42776" rIns="85551" bIns="42776">
            <a:spAutoFit/>
          </a:bodyPr>
          <a:lstStyle/>
          <a:p>
            <a:pPr>
              <a:spcBef>
                <a:spcPct val="50000"/>
              </a:spcBef>
            </a:pPr>
            <a:r>
              <a:rPr lang="de-CH" b="1" i="1" dirty="0">
                <a:solidFill>
                  <a:srgbClr val="FF0000"/>
                </a:solidFill>
                <a:latin typeface="Arial" pitchFamily="34" charset="0"/>
              </a:rPr>
              <a:t>PROTOTYPE</a:t>
            </a:r>
          </a:p>
          <a:p>
            <a:pPr>
              <a:spcBef>
                <a:spcPct val="50000"/>
              </a:spcBef>
            </a:pPr>
            <a:r>
              <a:rPr lang="de-CH" b="1" i="1" dirty="0">
                <a:solidFill>
                  <a:srgbClr val="FF0000"/>
                </a:solidFill>
                <a:latin typeface="Arial" pitchFamily="34" charset="0"/>
              </a:rPr>
              <a:t>STATUS: </a:t>
            </a:r>
            <a:r>
              <a:rPr lang="de-CH" sz="1500" b="1" i="1" dirty="0">
                <a:latin typeface="Arial" pitchFamily="34" charset="0"/>
              </a:rPr>
              <a:t>RF </a:t>
            </a:r>
            <a:r>
              <a:rPr lang="de-CH" sz="1500" b="1" i="1" dirty="0" err="1">
                <a:latin typeface="Arial" pitchFamily="34" charset="0"/>
              </a:rPr>
              <a:t>design</a:t>
            </a:r>
            <a:r>
              <a:rPr lang="de-CH" sz="1500" b="1" i="1" dirty="0">
                <a:latin typeface="Arial" pitchFamily="34" charset="0"/>
              </a:rPr>
              <a:t> </a:t>
            </a:r>
            <a:r>
              <a:rPr lang="de-CH" sz="1500" b="1" i="1" dirty="0" err="1">
                <a:latin typeface="Arial" pitchFamily="34" charset="0"/>
              </a:rPr>
              <a:t>ready</a:t>
            </a:r>
            <a:r>
              <a:rPr lang="de-CH" sz="1500" b="1" i="1" dirty="0">
                <a:latin typeface="Arial" pitchFamily="34" charset="0"/>
              </a:rPr>
              <a:t>; </a:t>
            </a:r>
            <a:r>
              <a:rPr lang="de-CH" sz="1500" b="1" i="1" dirty="0" err="1">
                <a:latin typeface="Arial" pitchFamily="34" charset="0"/>
              </a:rPr>
              <a:t>mechanical</a:t>
            </a:r>
            <a:r>
              <a:rPr lang="de-CH" sz="1500" b="1" i="1" dirty="0">
                <a:latin typeface="Arial" pitchFamily="34" charset="0"/>
              </a:rPr>
              <a:t> </a:t>
            </a:r>
            <a:r>
              <a:rPr lang="de-CH" sz="1500" b="1" i="1" dirty="0" err="1">
                <a:latin typeface="Arial" pitchFamily="34" charset="0"/>
              </a:rPr>
              <a:t>design</a:t>
            </a:r>
            <a:r>
              <a:rPr lang="de-CH" sz="1500" b="1" i="1" dirty="0">
                <a:latin typeface="Arial" pitchFamily="34" charset="0"/>
              </a:rPr>
              <a:t> well </a:t>
            </a:r>
            <a:r>
              <a:rPr lang="de-CH" sz="1500" b="1" i="1" dirty="0" err="1">
                <a:latin typeface="Arial" pitchFamily="34" charset="0"/>
              </a:rPr>
              <a:t>advanced</a:t>
            </a:r>
            <a:endParaRPr lang="de-CH" sz="1500" b="1" i="1" dirty="0"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de-CH" sz="1500" b="1" i="1" dirty="0">
                <a:solidFill>
                  <a:srgbClr val="FF0000"/>
                </a:solidFill>
                <a:latin typeface="Arial" pitchFamily="34" charset="0"/>
              </a:rPr>
              <a:t>GOAL:</a:t>
            </a:r>
            <a:r>
              <a:rPr lang="de-CH" sz="1500" b="1" i="1" dirty="0">
                <a:latin typeface="Arial" pitchFamily="34" charset="0"/>
              </a:rPr>
              <a:t> </a:t>
            </a:r>
            <a:r>
              <a:rPr lang="de-CH" sz="1500" b="1" i="1" dirty="0" err="1">
                <a:latin typeface="Arial" pitchFamily="34" charset="0"/>
              </a:rPr>
              <a:t>prototype</a:t>
            </a:r>
            <a:r>
              <a:rPr lang="de-CH" sz="1500" b="1" i="1" dirty="0">
                <a:latin typeface="Arial" pitchFamily="34" charset="0"/>
              </a:rPr>
              <a:t> </a:t>
            </a:r>
            <a:r>
              <a:rPr lang="de-CH" sz="1500" b="1" i="1" dirty="0" err="1">
                <a:latin typeface="Arial" pitchFamily="34" charset="0"/>
              </a:rPr>
              <a:t>ready</a:t>
            </a:r>
            <a:r>
              <a:rPr lang="de-CH" sz="1500" b="1" i="1" dirty="0">
                <a:latin typeface="Arial" pitchFamily="34" charset="0"/>
              </a:rPr>
              <a:t> </a:t>
            </a:r>
            <a:r>
              <a:rPr lang="de-CH" sz="1500" b="1" i="1" dirty="0" err="1">
                <a:latin typeface="Arial" pitchFamily="34" charset="0"/>
              </a:rPr>
              <a:t>for</a:t>
            </a:r>
            <a:r>
              <a:rPr lang="de-CH" sz="1500" b="1" i="1" dirty="0">
                <a:latin typeface="Arial" pitchFamily="34" charset="0"/>
              </a:rPr>
              <a:t> </a:t>
            </a:r>
            <a:r>
              <a:rPr lang="de-CH" sz="1500" b="1" i="1" dirty="0" err="1">
                <a:latin typeface="Arial" pitchFamily="34" charset="0"/>
              </a:rPr>
              <a:t>summer</a:t>
            </a:r>
            <a:r>
              <a:rPr lang="de-CH" sz="1500" b="1" i="1" dirty="0">
                <a:latin typeface="Arial" pitchFamily="34" charset="0"/>
              </a:rPr>
              <a:t> 2011, </a:t>
            </a:r>
            <a:r>
              <a:rPr lang="de-CH" sz="1500" b="1" i="1" dirty="0" err="1">
                <a:latin typeface="Arial" pitchFamily="34" charset="0"/>
              </a:rPr>
              <a:t>measured</a:t>
            </a:r>
            <a:r>
              <a:rPr lang="de-CH" sz="1500" b="1" i="1" dirty="0">
                <a:latin typeface="Arial" pitchFamily="34" charset="0"/>
              </a:rPr>
              <a:t> and </a:t>
            </a:r>
            <a:r>
              <a:rPr lang="de-CH" sz="1500" b="1" i="1" dirty="0" err="1">
                <a:latin typeface="Arial" pitchFamily="34" charset="0"/>
              </a:rPr>
              <a:t>tuned</a:t>
            </a:r>
            <a:r>
              <a:rPr lang="de-CH" sz="1500" b="1" i="1" dirty="0">
                <a:latin typeface="Arial" pitchFamily="34" charset="0"/>
              </a:rPr>
              <a:t> </a:t>
            </a:r>
            <a:r>
              <a:rPr lang="de-CH" sz="1500" b="1" i="1" dirty="0" err="1">
                <a:latin typeface="Arial" pitchFamily="34" charset="0"/>
              </a:rPr>
              <a:t>September/October</a:t>
            </a:r>
            <a:r>
              <a:rPr lang="de-CH" sz="1500" b="1" i="1" dirty="0">
                <a:latin typeface="Arial" pitchFamily="34" charset="0"/>
              </a:rPr>
              <a:t> 2011</a:t>
            </a:r>
            <a:endParaRPr lang="en-US" sz="1500" b="1" i="1" dirty="0">
              <a:latin typeface="Arial" pitchFamily="34" charset="0"/>
            </a:endParaRPr>
          </a:p>
        </p:txBody>
      </p:sp>
      <p:sp>
        <p:nvSpPr>
          <p:cNvPr id="380942" name="Rectangle 14"/>
          <p:cNvSpPr>
            <a:spLocks noChangeArrowheads="1"/>
          </p:cNvSpPr>
          <p:nvPr/>
        </p:nvSpPr>
        <p:spPr bwMode="auto">
          <a:xfrm>
            <a:off x="1793689" y="118755"/>
            <a:ext cx="7101593" cy="534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4923"/>
            <a:r>
              <a:rPr lang="de-CH" sz="2400" b="1" dirty="0">
                <a:solidFill>
                  <a:srgbClr val="002060"/>
                </a:solidFill>
              </a:rPr>
              <a:t>RF pulse </a:t>
            </a:r>
            <a:r>
              <a:rPr lang="de-CH" sz="2400" b="1" dirty="0" err="1" smtClean="0">
                <a:solidFill>
                  <a:srgbClr val="002060"/>
                </a:solidFill>
              </a:rPr>
              <a:t>compressor</a:t>
            </a:r>
            <a:r>
              <a:rPr lang="de-CH" sz="2400" b="1" dirty="0" smtClean="0">
                <a:solidFill>
                  <a:srgbClr val="002060"/>
                </a:solidFill>
              </a:rPr>
              <a:t>, </a:t>
            </a:r>
            <a:r>
              <a:rPr lang="de-CH" sz="2000" dirty="0" err="1" smtClean="0">
                <a:solidFill>
                  <a:srgbClr val="002060"/>
                </a:solidFill>
              </a:rPr>
              <a:t>derived</a:t>
            </a:r>
            <a:r>
              <a:rPr lang="de-CH" sz="2000" dirty="0" smtClean="0">
                <a:solidFill>
                  <a:srgbClr val="002060"/>
                </a:solidFill>
              </a:rPr>
              <a:t> </a:t>
            </a:r>
            <a:r>
              <a:rPr lang="de-CH" sz="2000" dirty="0" err="1" smtClean="0">
                <a:solidFill>
                  <a:srgbClr val="002060"/>
                </a:solidFill>
              </a:rPr>
              <a:t>from</a:t>
            </a:r>
            <a:r>
              <a:rPr lang="de-CH" sz="2000" dirty="0" smtClean="0">
                <a:solidFill>
                  <a:srgbClr val="002060"/>
                </a:solidFill>
              </a:rPr>
              <a:t> BOC of I. Syratchev/CERN</a:t>
            </a:r>
            <a:endParaRPr lang="de-CH" sz="2000" dirty="0">
              <a:solidFill>
                <a:srgbClr val="002060"/>
              </a:solidFill>
            </a:endParaRPr>
          </a:p>
        </p:txBody>
      </p:sp>
      <p:sp>
        <p:nvSpPr>
          <p:cNvPr id="13" name="Rectangle 10"/>
          <p:cNvSpPr txBox="1">
            <a:spLocks noChangeArrowheads="1"/>
          </p:cNvSpPr>
          <p:nvPr/>
        </p:nvSpPr>
        <p:spPr>
          <a:xfrm>
            <a:off x="6612941" y="6602413"/>
            <a:ext cx="2531059" cy="255587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Courtesy Riccardo Zennaro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Klystron</a:t>
            </a: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3492500" y="908050"/>
            <a:ext cx="5472113" cy="5545138"/>
          </a:xfrm>
          <a:prstGeom prst="rect">
            <a:avLst/>
          </a:prstGeom>
          <a:solidFill>
            <a:srgbClr val="DFEFFF"/>
          </a:solidFill>
          <a:ln w="9525">
            <a:noFill/>
            <a:miter lim="800000"/>
            <a:headEnd/>
            <a:tailEnd/>
          </a:ln>
        </p:spPr>
        <p:txBody>
          <a:bodyPr lIns="173129" tIns="242381" rIns="173129" bIns="48861"/>
          <a:lstStyle/>
          <a:p>
            <a:pPr defTabSz="977900">
              <a:lnSpc>
                <a:spcPct val="110000"/>
              </a:lnSpc>
              <a:buClr>
                <a:schemeClr val="accent2"/>
              </a:buClr>
            </a:pPr>
            <a:r>
              <a:rPr lang="de-CH" sz="2500" b="1">
                <a:latin typeface="Arial Narrow" pitchFamily="34" charset="0"/>
              </a:rPr>
              <a:t>Two Klystrons ordered from Toshiba</a:t>
            </a:r>
            <a:endParaRPr lang="en-US" sz="2500" b="1">
              <a:latin typeface="Arial Narrow" pitchFamily="34" charset="0"/>
            </a:endParaRPr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3" cstate="print"/>
          <a:srcRect l="5417" r="25067"/>
          <a:stretch>
            <a:fillRect/>
          </a:stretch>
        </p:blipFill>
        <p:spPr bwMode="auto">
          <a:xfrm>
            <a:off x="323850" y="765175"/>
            <a:ext cx="2859088" cy="575945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</p:pic>
      <p:graphicFrame>
        <p:nvGraphicFramePr>
          <p:cNvPr id="36916" name="Group 52"/>
          <p:cNvGraphicFramePr>
            <a:graphicFrameLocks noGrp="1"/>
          </p:cNvGraphicFramePr>
          <p:nvPr/>
        </p:nvGraphicFramePr>
        <p:xfrm>
          <a:off x="3708400" y="1628775"/>
          <a:ext cx="5040313" cy="3140775"/>
        </p:xfrm>
        <a:graphic>
          <a:graphicData uri="http://schemas.openxmlformats.org/drawingml/2006/table">
            <a:tbl>
              <a:tblPr/>
              <a:tblGrid>
                <a:gridCol w="2414588"/>
                <a:gridCol w="1323975"/>
                <a:gridCol w="1301750"/>
              </a:tblGrid>
              <a:tr h="425450">
                <a:tc>
                  <a:txBody>
                    <a:bodyPr/>
                    <a:lstStyle/>
                    <a:p>
                      <a:pPr marL="0" marR="0" lvl="0" indent="0" algn="l" defTabSz="9779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779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CH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/>
                          <a:cs typeface="ヒラギノ角ゴ Pro W3"/>
                        </a:rPr>
                        <a:t>E37202</a:t>
                      </a:r>
                      <a:endParaRPr kumimoji="0" 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779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CH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/>
                          <a:cs typeface="ヒラギノ角ゴ Pro W3"/>
                        </a:rPr>
                        <a:t>E37210</a:t>
                      </a:r>
                      <a:endParaRPr kumimoji="0" 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/>
                    <a:p>
                      <a:pPr marL="0" marR="0" lvl="0" indent="0" algn="l" defTabSz="9779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CH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/>
                          <a:cs typeface="ヒラギノ角ゴ Pro W3"/>
                        </a:rPr>
                        <a:t>Peak Power</a:t>
                      </a: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779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CH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/>
                          <a:cs typeface="ヒラギノ角ゴ Pro W3"/>
                        </a:rPr>
                        <a:t>50 MW</a:t>
                      </a: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779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CH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/>
                          <a:cs typeface="ヒラギノ角ゴ Pro W3"/>
                        </a:rPr>
                        <a:t>50 MW</a:t>
                      </a: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263">
                <a:tc>
                  <a:txBody>
                    <a:bodyPr/>
                    <a:lstStyle/>
                    <a:p>
                      <a:pPr marL="0" marR="0" lvl="0" indent="0" algn="l" defTabSz="9779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CH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/>
                          <a:cs typeface="ヒラギノ角ゴ Pro W3"/>
                        </a:rPr>
                        <a:t>RF Pulse Width</a:t>
                      </a: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779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CH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/>
                          <a:cs typeface="ヒラギノ角ゴ Pro W3"/>
                        </a:rPr>
                        <a:t>3 us</a:t>
                      </a: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779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CH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/>
                          <a:cs typeface="ヒラギノ角ゴ Pro W3"/>
                        </a:rPr>
                        <a:t>3 us</a:t>
                      </a: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5138">
                <a:tc>
                  <a:txBody>
                    <a:bodyPr/>
                    <a:lstStyle/>
                    <a:p>
                      <a:pPr marL="0" marR="0" lvl="0" indent="0" algn="l" defTabSz="9779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CH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/>
                          <a:cs typeface="ヒラギノ角ゴ Pro W3"/>
                        </a:rPr>
                        <a:t>Repetition Rate</a:t>
                      </a: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779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CH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/>
                          <a:cs typeface="ヒラギノ角ゴ Pro W3"/>
                        </a:rPr>
                        <a:t>60 Hz</a:t>
                      </a: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779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CH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/>
                          <a:cs typeface="ヒラギノ角ゴ Pro W3"/>
                        </a:rPr>
                        <a:t>100 Hz</a:t>
                      </a: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913">
                <a:tc>
                  <a:txBody>
                    <a:bodyPr/>
                    <a:lstStyle/>
                    <a:p>
                      <a:pPr marL="0" marR="0" lvl="0" indent="0" algn="l" defTabSz="9779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CH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/>
                          <a:cs typeface="ヒラギノ角ゴ Pro W3"/>
                        </a:rPr>
                        <a:t>Avg. RF Power</a:t>
                      </a: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779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CH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/>
                          <a:cs typeface="ヒラギノ角ゴ Pro W3"/>
                        </a:rPr>
                        <a:t>7.7 kW</a:t>
                      </a: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779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CH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/>
                          <a:cs typeface="ヒラギノ角ゴ Pro W3"/>
                        </a:rPr>
                        <a:t>15 kW</a:t>
                      </a: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5450">
                <a:tc>
                  <a:txBody>
                    <a:bodyPr/>
                    <a:lstStyle/>
                    <a:p>
                      <a:pPr marL="0" marR="0" lvl="0" indent="0" algn="l" defTabSz="9779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CH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/>
                          <a:cs typeface="ヒラギノ角ゴ Pro W3"/>
                        </a:rPr>
                        <a:t>Collector Power</a:t>
                      </a: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779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CH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/>
                          <a:cs typeface="ヒラギノ角ゴ Pro W3"/>
                        </a:rPr>
                        <a:t>35 kW</a:t>
                      </a: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779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CH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/>
                          <a:cs typeface="ヒラギノ角ゴ Pro W3"/>
                        </a:rPr>
                        <a:t>78 kW</a:t>
                      </a: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779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CH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/>
                          <a:cs typeface="ヒラギノ角ゴ Pro W3"/>
                        </a:rPr>
                        <a:t>Delivery Date</a:t>
                      </a: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779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CH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/>
                          <a:cs typeface="ヒラギノ角ゴ Pro W3"/>
                        </a:rPr>
                        <a:t>May 2011</a:t>
                      </a: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779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CH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/>
                          <a:cs typeface="ヒラギノ角ゴ Pro W3"/>
                        </a:rPr>
                        <a:t>Feb 2012</a:t>
                      </a: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6912" name="Rectangle 48"/>
          <p:cNvSpPr>
            <a:spLocks noGrp="1" noChangeArrowheads="1"/>
          </p:cNvSpPr>
          <p:nvPr>
            <p:ph type="body" sz="half" idx="1"/>
          </p:nvPr>
        </p:nvSpPr>
        <p:spPr>
          <a:xfrm>
            <a:off x="3563938" y="4868863"/>
            <a:ext cx="5256212" cy="1439862"/>
          </a:xfrm>
          <a:solidFill>
            <a:srgbClr val="DFEFFF"/>
          </a:solidFill>
          <a:ln/>
        </p:spPr>
        <p:txBody>
          <a:bodyPr lIns="173129" tIns="242381" rIns="173129" bIns="48861"/>
          <a:lstStyle/>
          <a:p>
            <a:pPr defTabSz="977900"/>
            <a:r>
              <a:rPr lang="de-CH" sz="1900" b="1"/>
              <a:t>One E37202 is orderd for startup of test stand</a:t>
            </a:r>
          </a:p>
          <a:p>
            <a:pPr defTabSz="977900"/>
            <a:r>
              <a:rPr lang="de-CH" sz="1900"/>
              <a:t>Delivery May 2011</a:t>
            </a:r>
          </a:p>
          <a:p>
            <a:pPr defTabSz="977900"/>
            <a:r>
              <a:rPr lang="de-CH" sz="1900" b="1"/>
              <a:t>Upgrade Programm in Execution</a:t>
            </a:r>
          </a:p>
          <a:p>
            <a:pPr defTabSz="977900"/>
            <a:r>
              <a:rPr lang="de-CH" sz="1900"/>
              <a:t>E37210 to be delivered early 2012</a:t>
            </a:r>
            <a:endParaRPr lang="en-US" sz="1900"/>
          </a:p>
        </p:txBody>
      </p:sp>
      <p:sp>
        <p:nvSpPr>
          <p:cNvPr id="7" name="Rectangle 10"/>
          <p:cNvSpPr txBox="1">
            <a:spLocks noChangeArrowheads="1"/>
          </p:cNvSpPr>
          <p:nvPr/>
        </p:nvSpPr>
        <p:spPr>
          <a:xfrm>
            <a:off x="7183526" y="6602413"/>
            <a:ext cx="1960474" cy="255587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Courtesy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Jürgen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Alex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84785"/>
            <a:ext cx="8534400" cy="533400"/>
          </a:xfrm>
        </p:spPr>
        <p:txBody>
          <a:bodyPr/>
          <a:lstStyle/>
          <a:p>
            <a:r>
              <a:rPr lang="de-CH" dirty="0"/>
              <a:t>Modulator: </a:t>
            </a:r>
            <a:r>
              <a:rPr lang="de-CH" dirty="0" err="1"/>
              <a:t>Scandinova</a:t>
            </a:r>
            <a:endParaRPr lang="en-US" dirty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00113"/>
            <a:ext cx="5419725" cy="5638800"/>
          </a:xfrm>
        </p:spPr>
        <p:txBody>
          <a:bodyPr/>
          <a:lstStyle/>
          <a:p>
            <a:pPr>
              <a:lnSpc>
                <a:spcPct val="100000"/>
              </a:lnSpc>
              <a:buClrTx/>
            </a:pPr>
            <a:r>
              <a:rPr lang="de-CH" sz="1800" b="1" dirty="0">
                <a:ea typeface="ＭＳ Ｐゴシック" pitchFamily="-107" charset="-128"/>
              </a:rPr>
              <a:t>At 250 MeV </a:t>
            </a:r>
            <a:r>
              <a:rPr lang="de-CH" sz="1800" b="1" dirty="0" err="1">
                <a:ea typeface="ＭＳ Ｐゴシック" pitchFamily="-107" charset="-128"/>
              </a:rPr>
              <a:t>Injector</a:t>
            </a:r>
            <a:r>
              <a:rPr lang="de-CH" sz="1800" b="1" dirty="0">
                <a:ea typeface="ＭＳ Ｐゴシック" pitchFamily="-107" charset="-128"/>
              </a:rPr>
              <a:t> in total 7 </a:t>
            </a:r>
            <a:r>
              <a:rPr lang="de-CH" sz="1800" b="1" dirty="0" err="1">
                <a:ea typeface="ＭＳ Ｐゴシック" pitchFamily="-107" charset="-128"/>
              </a:rPr>
              <a:t>Scandinova</a:t>
            </a:r>
            <a:r>
              <a:rPr lang="de-CH" sz="1800" b="1" dirty="0">
                <a:ea typeface="ＭＳ Ｐゴシック" pitchFamily="-107" charset="-128"/>
              </a:rPr>
              <a:t> </a:t>
            </a:r>
            <a:br>
              <a:rPr lang="de-CH" sz="1800" b="1" dirty="0">
                <a:ea typeface="ＭＳ Ｐゴシック" pitchFamily="-107" charset="-128"/>
              </a:rPr>
            </a:br>
            <a:r>
              <a:rPr lang="de-CH" sz="1800" b="1" dirty="0">
                <a:ea typeface="ＭＳ Ｐゴシック" pitchFamily="-107" charset="-128"/>
              </a:rPr>
              <a:t>Modulators </a:t>
            </a:r>
            <a:r>
              <a:rPr lang="de-CH" sz="1800" b="1" dirty="0" err="1">
                <a:ea typeface="ＭＳ Ｐゴシック" pitchFamily="-107" charset="-128"/>
              </a:rPr>
              <a:t>are</a:t>
            </a:r>
            <a:r>
              <a:rPr lang="de-CH" sz="1800" b="1" dirty="0">
                <a:ea typeface="ＭＳ Ｐゴシック" pitchFamily="-107" charset="-128"/>
              </a:rPr>
              <a:t> </a:t>
            </a:r>
            <a:r>
              <a:rPr lang="de-CH" sz="1800" b="1" dirty="0" err="1">
                <a:ea typeface="ＭＳ Ｐゴシック" pitchFamily="-107" charset="-128"/>
              </a:rPr>
              <a:t>ordered</a:t>
            </a:r>
            <a:endParaRPr lang="de-CH" sz="1800" b="1" dirty="0">
              <a:ea typeface="ＭＳ Ｐゴシック" pitchFamily="-107" charset="-128"/>
            </a:endParaRPr>
          </a:p>
          <a:p>
            <a:pPr lvl="1">
              <a:lnSpc>
                <a:spcPct val="100000"/>
              </a:lnSpc>
              <a:buClrTx/>
              <a:buFont typeface="Times" pitchFamily="18" charset="0"/>
              <a:buChar char="•"/>
            </a:pPr>
            <a:r>
              <a:rPr lang="de-CH" sz="1800" dirty="0">
                <a:ea typeface="ＭＳ Ｐゴシック" pitchFamily="-107" charset="-128"/>
              </a:rPr>
              <a:t>3 </a:t>
            </a:r>
            <a:r>
              <a:rPr lang="de-CH" sz="1800" dirty="0" err="1">
                <a:ea typeface="ＭＳ Ｐゴシック" pitchFamily="-107" charset="-128"/>
              </a:rPr>
              <a:t>are</a:t>
            </a:r>
            <a:r>
              <a:rPr lang="de-CH" sz="1800" dirty="0">
                <a:ea typeface="ＭＳ Ｐゴシック" pitchFamily="-107" charset="-128"/>
              </a:rPr>
              <a:t> in </a:t>
            </a:r>
            <a:r>
              <a:rPr lang="de-CH" sz="1800" dirty="0" err="1">
                <a:ea typeface="ＭＳ Ｐゴシック" pitchFamily="-107" charset="-128"/>
              </a:rPr>
              <a:t>operation</a:t>
            </a:r>
            <a:endParaRPr lang="de-CH" sz="1800" dirty="0">
              <a:ea typeface="ＭＳ Ｐゴシック" pitchFamily="-107" charset="-128"/>
            </a:endParaRPr>
          </a:p>
          <a:p>
            <a:pPr lvl="1">
              <a:lnSpc>
                <a:spcPct val="100000"/>
              </a:lnSpc>
              <a:buClrTx/>
              <a:buFont typeface="Times" pitchFamily="18" charset="0"/>
              <a:buChar char="•"/>
            </a:pPr>
            <a:r>
              <a:rPr lang="de-CH" sz="1800" dirty="0">
                <a:ea typeface="ＭＳ Ｐゴシック" pitchFamily="-107" charset="-128"/>
              </a:rPr>
              <a:t>3 </a:t>
            </a:r>
            <a:r>
              <a:rPr lang="de-CH" sz="1800" dirty="0" err="1">
                <a:ea typeface="ＭＳ Ｐゴシック" pitchFamily="-107" charset="-128"/>
              </a:rPr>
              <a:t>are</a:t>
            </a:r>
            <a:r>
              <a:rPr lang="de-CH" sz="1800" dirty="0">
                <a:ea typeface="ＭＳ Ｐゴシック" pitchFamily="-107" charset="-128"/>
              </a:rPr>
              <a:t> in </a:t>
            </a:r>
            <a:r>
              <a:rPr lang="de-CH" sz="1800" dirty="0" err="1">
                <a:ea typeface="ＭＳ Ｐゴシック" pitchFamily="-107" charset="-128"/>
              </a:rPr>
              <a:t>commissioning</a:t>
            </a:r>
            <a:endParaRPr lang="de-CH" sz="1800" dirty="0">
              <a:ea typeface="ＭＳ Ｐゴシック" pitchFamily="-107" charset="-128"/>
            </a:endParaRPr>
          </a:p>
          <a:p>
            <a:pPr lvl="1">
              <a:lnSpc>
                <a:spcPct val="100000"/>
              </a:lnSpc>
              <a:buClrTx/>
              <a:buFont typeface="Times" pitchFamily="18" charset="0"/>
              <a:buChar char="•"/>
            </a:pPr>
            <a:r>
              <a:rPr lang="de-CH" sz="1800" dirty="0">
                <a:ea typeface="ＭＳ Ｐゴシック" pitchFamily="-107" charset="-128"/>
              </a:rPr>
              <a:t>Last </a:t>
            </a:r>
            <a:r>
              <a:rPr lang="de-CH" sz="1800" dirty="0" err="1">
                <a:ea typeface="ＭＳ Ｐゴシック" pitchFamily="-107" charset="-128"/>
              </a:rPr>
              <a:t>modulator</a:t>
            </a:r>
            <a:r>
              <a:rPr lang="de-CH" sz="1800" dirty="0">
                <a:ea typeface="ＭＳ Ｐゴシック" pitchFamily="-107" charset="-128"/>
              </a:rPr>
              <a:t> </a:t>
            </a:r>
            <a:r>
              <a:rPr lang="de-CH" sz="1800" dirty="0" err="1">
                <a:ea typeface="ＭＳ Ｐゴシック" pitchFamily="-107" charset="-128"/>
              </a:rPr>
              <a:t>for</a:t>
            </a:r>
            <a:r>
              <a:rPr lang="de-CH" sz="1800" dirty="0">
                <a:ea typeface="ＭＳ Ｐゴシック" pitchFamily="-107" charset="-128"/>
              </a:rPr>
              <a:t> X-Band will </a:t>
            </a:r>
            <a:r>
              <a:rPr lang="de-CH" sz="1800" dirty="0" err="1">
                <a:ea typeface="ＭＳ Ｐゴシック" pitchFamily="-107" charset="-128"/>
              </a:rPr>
              <a:t>be</a:t>
            </a:r>
            <a:r>
              <a:rPr lang="de-CH" sz="1800" dirty="0">
                <a:ea typeface="ＭＳ Ｐゴシック" pitchFamily="-107" charset="-128"/>
              </a:rPr>
              <a:t/>
            </a:r>
            <a:br>
              <a:rPr lang="de-CH" sz="1800" dirty="0">
                <a:ea typeface="ＭＳ Ｐゴシック" pitchFamily="-107" charset="-128"/>
              </a:rPr>
            </a:br>
            <a:r>
              <a:rPr lang="de-CH" sz="1800" dirty="0" err="1">
                <a:ea typeface="ＭＳ Ｐゴシック" pitchFamily="-107" charset="-128"/>
              </a:rPr>
              <a:t>delivered</a:t>
            </a:r>
            <a:r>
              <a:rPr lang="de-CH" sz="1800" dirty="0">
                <a:ea typeface="ＭＳ Ｐゴシック" pitchFamily="-107" charset="-128"/>
              </a:rPr>
              <a:t> end of 2010</a:t>
            </a:r>
          </a:p>
          <a:p>
            <a:pPr>
              <a:lnSpc>
                <a:spcPct val="100000"/>
              </a:lnSpc>
              <a:buClrTx/>
            </a:pPr>
            <a:endParaRPr lang="de-CH" sz="1800" dirty="0">
              <a:ea typeface="ＭＳ Ｐゴシック" pitchFamily="-107" charset="-128"/>
            </a:endParaRPr>
          </a:p>
          <a:p>
            <a:pPr>
              <a:lnSpc>
                <a:spcPct val="100000"/>
              </a:lnSpc>
              <a:buClrTx/>
            </a:pPr>
            <a:r>
              <a:rPr lang="de-CH" sz="1800" b="1" dirty="0">
                <a:ea typeface="ＭＳ Ｐゴシック" pitchFamily="-107" charset="-128"/>
              </a:rPr>
              <a:t>First operational </a:t>
            </a:r>
            <a:r>
              <a:rPr lang="de-CH" sz="1800" b="1" dirty="0" err="1">
                <a:ea typeface="ＭＳ Ｐゴシック" pitchFamily="-107" charset="-128"/>
              </a:rPr>
              <a:t>experience</a:t>
            </a:r>
            <a:r>
              <a:rPr lang="de-CH" sz="1800" b="1" dirty="0">
                <a:ea typeface="ＭＳ Ｐゴシック" pitchFamily="-107" charset="-128"/>
              </a:rPr>
              <a:t> in </a:t>
            </a:r>
            <a:r>
              <a:rPr lang="de-CH" sz="1800" b="1" dirty="0" err="1">
                <a:ea typeface="ＭＳ Ｐゴシック" pitchFamily="-107" charset="-128"/>
              </a:rPr>
              <a:t>the</a:t>
            </a:r>
            <a:r>
              <a:rPr lang="de-CH" sz="1800" b="1" dirty="0">
                <a:ea typeface="ＭＳ Ｐゴシック" pitchFamily="-107" charset="-128"/>
              </a:rPr>
              <a:t> 250 MeV</a:t>
            </a:r>
            <a:br>
              <a:rPr lang="de-CH" sz="1800" b="1" dirty="0">
                <a:ea typeface="ＭＳ Ｐゴシック" pitchFamily="-107" charset="-128"/>
              </a:rPr>
            </a:br>
            <a:r>
              <a:rPr lang="de-CH" sz="1800" b="1" dirty="0" err="1">
                <a:ea typeface="ＭＳ Ｐゴシック" pitchFamily="-107" charset="-128"/>
              </a:rPr>
              <a:t>injector</a:t>
            </a:r>
            <a:r>
              <a:rPr lang="de-CH" sz="1800" b="1" dirty="0">
                <a:ea typeface="ＭＳ Ｐゴシック" pitchFamily="-107" charset="-128"/>
              </a:rPr>
              <a:t> </a:t>
            </a:r>
            <a:r>
              <a:rPr lang="de-CH" sz="1800" b="1" dirty="0" err="1">
                <a:ea typeface="ＭＳ Ｐゴシック" pitchFamily="-107" charset="-128"/>
              </a:rPr>
              <a:t>indicate</a:t>
            </a:r>
            <a:r>
              <a:rPr lang="de-CH" sz="1800" b="1" dirty="0">
                <a:ea typeface="ＭＳ Ｐゴシック" pitchFamily="-107" charset="-128"/>
              </a:rPr>
              <a:t> </a:t>
            </a:r>
            <a:r>
              <a:rPr lang="de-CH" sz="1800" b="1" dirty="0" err="1">
                <a:ea typeface="ＭＳ Ｐゴシック" pitchFamily="-107" charset="-128"/>
              </a:rPr>
              <a:t>usefulness</a:t>
            </a:r>
            <a:r>
              <a:rPr lang="de-CH" sz="1800" b="1" dirty="0">
                <a:ea typeface="ＭＳ Ｐゴシック" pitchFamily="-107" charset="-128"/>
              </a:rPr>
              <a:t> of </a:t>
            </a:r>
            <a:r>
              <a:rPr lang="de-CH" sz="1800" b="1" dirty="0" err="1">
                <a:ea typeface="ＭＳ Ｐゴシック" pitchFamily="-107" charset="-128"/>
              </a:rPr>
              <a:t>ScandiNova</a:t>
            </a:r>
            <a:r>
              <a:rPr lang="de-CH" sz="1800" b="1" dirty="0">
                <a:ea typeface="ＭＳ Ｐゴシック" pitchFamily="-107" charset="-128"/>
              </a:rPr>
              <a:t/>
            </a:r>
            <a:br>
              <a:rPr lang="de-CH" sz="1800" b="1" dirty="0">
                <a:ea typeface="ＭＳ Ｐゴシック" pitchFamily="-107" charset="-128"/>
              </a:rPr>
            </a:br>
            <a:r>
              <a:rPr lang="de-CH" sz="1800" b="1" dirty="0">
                <a:ea typeface="ＭＳ Ｐゴシック" pitchFamily="-107" charset="-128"/>
              </a:rPr>
              <a:t>solid </a:t>
            </a:r>
            <a:r>
              <a:rPr lang="de-CH" sz="1800" b="1" dirty="0" err="1">
                <a:ea typeface="ＭＳ Ｐゴシック" pitchFamily="-107" charset="-128"/>
              </a:rPr>
              <a:t>state</a:t>
            </a:r>
            <a:r>
              <a:rPr lang="de-CH" sz="1800" b="1" dirty="0">
                <a:ea typeface="ＭＳ Ｐゴシック" pitchFamily="-107" charset="-128"/>
              </a:rPr>
              <a:t> </a:t>
            </a:r>
            <a:r>
              <a:rPr lang="de-CH" sz="1800" b="1" dirty="0" err="1">
                <a:ea typeface="ＭＳ Ｐゴシック" pitchFamily="-107" charset="-128"/>
              </a:rPr>
              <a:t>modulators</a:t>
            </a:r>
            <a:r>
              <a:rPr lang="de-CH" sz="1800" b="1" dirty="0">
                <a:ea typeface="ＭＳ Ｐゴシック" pitchFamily="-107" charset="-128"/>
              </a:rPr>
              <a:t>, </a:t>
            </a:r>
            <a:r>
              <a:rPr lang="de-CH" sz="1800" b="1" dirty="0" err="1">
                <a:ea typeface="ＭＳ Ｐゴシック" pitchFamily="-107" charset="-128"/>
              </a:rPr>
              <a:t>but</a:t>
            </a:r>
            <a:r>
              <a:rPr lang="de-CH" sz="1800" b="1" dirty="0">
                <a:ea typeface="ＭＳ Ｐゴシック" pitchFamily="-107" charset="-128"/>
              </a:rPr>
              <a:t> </a:t>
            </a:r>
            <a:r>
              <a:rPr lang="de-CH" sz="1800" b="1" dirty="0" err="1">
                <a:ea typeface="ＭＳ Ｐゴシック" pitchFamily="-107" charset="-128"/>
              </a:rPr>
              <a:t>upgrade</a:t>
            </a:r>
            <a:r>
              <a:rPr lang="de-CH" sz="1800" b="1" dirty="0">
                <a:ea typeface="ＭＳ Ｐゴシック" pitchFamily="-107" charset="-128"/>
              </a:rPr>
              <a:t/>
            </a:r>
            <a:br>
              <a:rPr lang="de-CH" sz="1800" b="1" dirty="0">
                <a:ea typeface="ＭＳ Ｐゴシック" pitchFamily="-107" charset="-128"/>
              </a:rPr>
            </a:br>
            <a:r>
              <a:rPr lang="de-CH" sz="1800" b="1" dirty="0" err="1">
                <a:ea typeface="ＭＳ Ｐゴシック" pitchFamily="-107" charset="-128"/>
              </a:rPr>
              <a:t>programm</a:t>
            </a:r>
            <a:r>
              <a:rPr lang="de-CH" sz="1800" b="1" dirty="0">
                <a:ea typeface="ＭＳ Ｐゴシック" pitchFamily="-107" charset="-128"/>
              </a:rPr>
              <a:t> </a:t>
            </a:r>
            <a:r>
              <a:rPr lang="de-CH" sz="1800" b="1" dirty="0" err="1">
                <a:ea typeface="ＭＳ Ｐゴシック" pitchFamily="-107" charset="-128"/>
              </a:rPr>
              <a:t>necessary</a:t>
            </a:r>
            <a:endParaRPr lang="de-CH" sz="1800" b="1" dirty="0">
              <a:ea typeface="ＭＳ Ｐゴシック" pitchFamily="-107" charset="-128"/>
            </a:endParaRPr>
          </a:p>
          <a:p>
            <a:pPr lvl="1">
              <a:lnSpc>
                <a:spcPct val="100000"/>
              </a:lnSpc>
              <a:buClrTx/>
              <a:buFont typeface="Times" pitchFamily="18" charset="0"/>
              <a:buChar char="•"/>
            </a:pPr>
            <a:r>
              <a:rPr lang="de-CH" sz="1800" dirty="0" err="1">
                <a:ea typeface="ＭＳ Ｐゴシック" pitchFamily="-107" charset="-128"/>
              </a:rPr>
              <a:t>Mechanical</a:t>
            </a:r>
            <a:r>
              <a:rPr lang="de-CH" sz="1800" dirty="0">
                <a:ea typeface="ＭＳ Ｐゴシック" pitchFamily="-107" charset="-128"/>
              </a:rPr>
              <a:t> and </a:t>
            </a:r>
            <a:r>
              <a:rPr lang="de-CH" sz="1800" dirty="0" err="1">
                <a:ea typeface="ＭＳ Ｐゴシック" pitchFamily="-107" charset="-128"/>
              </a:rPr>
              <a:t>electrical</a:t>
            </a:r>
            <a:r>
              <a:rPr lang="de-CH" sz="1800" dirty="0">
                <a:ea typeface="ＭＳ Ｐゴシック" pitchFamily="-107" charset="-128"/>
              </a:rPr>
              <a:t> </a:t>
            </a:r>
            <a:r>
              <a:rPr lang="de-CH" sz="1800" dirty="0" err="1">
                <a:ea typeface="ＭＳ Ｐゴシック" pitchFamily="-107" charset="-128"/>
              </a:rPr>
              <a:t>design</a:t>
            </a:r>
            <a:r>
              <a:rPr lang="de-CH" sz="1800" dirty="0">
                <a:ea typeface="ＭＳ Ｐゴシック" pitchFamily="-107" charset="-128"/>
              </a:rPr>
              <a:t> has </a:t>
            </a:r>
            <a:r>
              <a:rPr lang="de-CH" sz="1800" dirty="0" err="1">
                <a:ea typeface="ＭＳ Ｐゴシック" pitchFamily="-107" charset="-128"/>
              </a:rPr>
              <a:t>flaws</a:t>
            </a:r>
            <a:r>
              <a:rPr lang="de-CH" sz="1800" dirty="0">
                <a:ea typeface="ＭＳ Ｐゴシック" pitchFamily="-107" charset="-128"/>
              </a:rPr>
              <a:t>. </a:t>
            </a:r>
          </a:p>
          <a:p>
            <a:pPr>
              <a:lnSpc>
                <a:spcPct val="100000"/>
              </a:lnSpc>
              <a:buClrTx/>
            </a:pPr>
            <a:endParaRPr lang="de-CH" sz="1800" dirty="0">
              <a:ea typeface="ＭＳ Ｐゴシック" pitchFamily="-107" charset="-128"/>
            </a:endParaRPr>
          </a:p>
          <a:p>
            <a:pPr>
              <a:lnSpc>
                <a:spcPct val="100000"/>
              </a:lnSpc>
              <a:buClrTx/>
            </a:pPr>
            <a:r>
              <a:rPr lang="de-CH" sz="1800" b="1" dirty="0" err="1">
                <a:ea typeface="ＭＳ Ｐゴシック" pitchFamily="-107" charset="-128"/>
              </a:rPr>
              <a:t>Strategy</a:t>
            </a:r>
            <a:endParaRPr lang="de-CH" sz="1800" b="1" dirty="0">
              <a:ea typeface="ＭＳ Ｐゴシック" pitchFamily="-107" charset="-128"/>
            </a:endParaRPr>
          </a:p>
          <a:p>
            <a:pPr lvl="1">
              <a:lnSpc>
                <a:spcPct val="100000"/>
              </a:lnSpc>
              <a:buClrTx/>
              <a:buFont typeface="Times" pitchFamily="18" charset="0"/>
              <a:buChar char="•"/>
            </a:pPr>
            <a:r>
              <a:rPr lang="de-CH" sz="1800" dirty="0" err="1">
                <a:ea typeface="ＭＳ Ｐゴシック" pitchFamily="-107" charset="-128"/>
              </a:rPr>
              <a:t>Discussion</a:t>
            </a:r>
            <a:r>
              <a:rPr lang="de-CH" sz="1800" dirty="0">
                <a:ea typeface="ＭＳ Ｐゴシック" pitchFamily="-107" charset="-128"/>
              </a:rPr>
              <a:t> </a:t>
            </a:r>
            <a:r>
              <a:rPr lang="de-CH" sz="1800" dirty="0" err="1">
                <a:ea typeface="ＭＳ Ｐゴシック" pitchFamily="-107" charset="-128"/>
              </a:rPr>
              <a:t>with</a:t>
            </a:r>
            <a:r>
              <a:rPr lang="de-CH" sz="1800" dirty="0">
                <a:ea typeface="ＭＳ Ｐゴシック" pitchFamily="-107" charset="-128"/>
              </a:rPr>
              <a:t> </a:t>
            </a:r>
            <a:r>
              <a:rPr lang="de-CH" sz="1800" dirty="0" err="1">
                <a:ea typeface="ＭＳ Ｐゴシック" pitchFamily="-107" charset="-128"/>
              </a:rPr>
              <a:t>Scandinova</a:t>
            </a:r>
            <a:r>
              <a:rPr lang="de-CH" sz="1800" dirty="0">
                <a:ea typeface="ＭＳ Ｐゴシック" pitchFamily="-107" charset="-128"/>
              </a:rPr>
              <a:t> </a:t>
            </a:r>
            <a:r>
              <a:rPr lang="de-CH" sz="1800" dirty="0" err="1">
                <a:ea typeface="ＭＳ Ｐゴシック" pitchFamily="-107" charset="-128"/>
              </a:rPr>
              <a:t>ongoing</a:t>
            </a:r>
            <a:r>
              <a:rPr lang="de-CH" sz="1800" dirty="0">
                <a:ea typeface="ＭＳ Ｐゴシック" pitchFamily="-107" charset="-128"/>
              </a:rPr>
              <a:t>.</a:t>
            </a:r>
          </a:p>
          <a:p>
            <a:pPr lvl="1">
              <a:lnSpc>
                <a:spcPct val="100000"/>
              </a:lnSpc>
              <a:buClrTx/>
              <a:buFont typeface="Times" pitchFamily="18" charset="0"/>
              <a:buChar char="•"/>
            </a:pPr>
            <a:r>
              <a:rPr lang="de-CH" sz="1800" dirty="0" err="1">
                <a:ea typeface="ＭＳ Ｐゴシック" pitchFamily="-107" charset="-128"/>
              </a:rPr>
              <a:t>If</a:t>
            </a:r>
            <a:r>
              <a:rPr lang="de-CH" sz="1800" dirty="0">
                <a:ea typeface="ＭＳ Ｐゴシック" pitchFamily="-107" charset="-128"/>
              </a:rPr>
              <a:t> </a:t>
            </a:r>
            <a:r>
              <a:rPr lang="de-CH" sz="1800" dirty="0" err="1">
                <a:ea typeface="ＭＳ Ｐゴシック" pitchFamily="-107" charset="-128"/>
              </a:rPr>
              <a:t>succesfully</a:t>
            </a:r>
            <a:r>
              <a:rPr lang="de-CH" sz="1800" dirty="0">
                <a:ea typeface="ＭＳ Ｐゴシック" pitchFamily="-107" charset="-128"/>
              </a:rPr>
              <a:t>, PSI will order </a:t>
            </a:r>
            <a:r>
              <a:rPr lang="de-CH" sz="1800" dirty="0" err="1">
                <a:ea typeface="ＭＳ Ｐゴシック" pitchFamily="-107" charset="-128"/>
              </a:rPr>
              <a:t>prototype</a:t>
            </a:r>
            <a:r>
              <a:rPr lang="de-CH" sz="1800" dirty="0">
                <a:ea typeface="ＭＳ Ｐゴシック" pitchFamily="-107" charset="-128"/>
              </a:rPr>
              <a:t> of </a:t>
            </a:r>
            <a:r>
              <a:rPr lang="de-CH" sz="1800" dirty="0" err="1">
                <a:ea typeface="ＭＳ Ｐゴシック" pitchFamily="-107" charset="-128"/>
              </a:rPr>
              <a:t>upgraded</a:t>
            </a:r>
            <a:r>
              <a:rPr lang="de-CH" sz="1800" dirty="0">
                <a:ea typeface="ＭＳ Ｐゴシック" pitchFamily="-107" charset="-128"/>
              </a:rPr>
              <a:t> </a:t>
            </a:r>
            <a:r>
              <a:rPr lang="de-CH" sz="1800" dirty="0" err="1">
                <a:ea typeface="ＭＳ Ｐゴシック" pitchFamily="-107" charset="-128"/>
              </a:rPr>
              <a:t>modulator</a:t>
            </a:r>
            <a:r>
              <a:rPr lang="de-CH" sz="1800" dirty="0">
                <a:ea typeface="ＭＳ Ｐゴシック" pitchFamily="-107" charset="-128"/>
              </a:rPr>
              <a:t> </a:t>
            </a:r>
            <a:r>
              <a:rPr lang="de-CH" sz="1800" dirty="0" err="1">
                <a:ea typeface="ＭＳ Ｐゴシック" pitchFamily="-107" charset="-128"/>
              </a:rPr>
              <a:t>for</a:t>
            </a:r>
            <a:r>
              <a:rPr lang="de-CH" sz="1800" dirty="0">
                <a:ea typeface="ＭＳ Ｐゴシック" pitchFamily="-107" charset="-128"/>
              </a:rPr>
              <a:t> C-Band test stand.</a:t>
            </a:r>
          </a:p>
          <a:p>
            <a:pPr>
              <a:lnSpc>
                <a:spcPct val="100000"/>
              </a:lnSpc>
              <a:buClrTx/>
            </a:pPr>
            <a:endParaRPr lang="de-CH" sz="1800" dirty="0">
              <a:ea typeface="ＭＳ Ｐゴシック" pitchFamily="-107" charset="-128"/>
            </a:endParaRPr>
          </a:p>
          <a:p>
            <a:pPr>
              <a:lnSpc>
                <a:spcPct val="100000"/>
              </a:lnSpc>
              <a:buClrTx/>
            </a:pPr>
            <a:r>
              <a:rPr lang="de-CH" sz="1800" b="1" dirty="0" err="1">
                <a:ea typeface="ＭＳ Ｐゴシック" pitchFamily="-107" charset="-128"/>
              </a:rPr>
              <a:t>But</a:t>
            </a:r>
            <a:r>
              <a:rPr lang="de-CH" sz="1800" b="1" dirty="0">
                <a:ea typeface="ＭＳ Ｐゴシック" pitchFamily="-107" charset="-128"/>
              </a:rPr>
              <a:t>:</a:t>
            </a:r>
            <a:r>
              <a:rPr lang="de-CH" sz="1800" dirty="0">
                <a:ea typeface="ＭＳ Ｐゴシック" pitchFamily="-107" charset="-128"/>
              </a:rPr>
              <a:t> Delivery will </a:t>
            </a:r>
            <a:r>
              <a:rPr lang="de-CH" sz="1800" dirty="0" err="1">
                <a:ea typeface="ＭＳ Ｐゴシック" pitchFamily="-107" charset="-128"/>
              </a:rPr>
              <a:t>be</a:t>
            </a:r>
            <a:r>
              <a:rPr lang="de-CH" sz="1800" dirty="0">
                <a:ea typeface="ＭＳ Ｐゴシック" pitchFamily="-107" charset="-128"/>
              </a:rPr>
              <a:t> to </a:t>
            </a:r>
            <a:r>
              <a:rPr lang="de-CH" sz="1800" dirty="0" err="1">
                <a:ea typeface="ＭＳ Ｐゴシック" pitchFamily="-107" charset="-128"/>
              </a:rPr>
              <a:t>late</a:t>
            </a:r>
            <a:r>
              <a:rPr lang="de-CH" sz="1800" dirty="0">
                <a:ea typeface="ＭＳ Ｐゴシック" pitchFamily="-107" charset="-128"/>
              </a:rPr>
              <a:t> </a:t>
            </a:r>
            <a:r>
              <a:rPr lang="de-CH" sz="1800" dirty="0" err="1">
                <a:ea typeface="ＭＳ Ｐゴシック" pitchFamily="-107" charset="-128"/>
              </a:rPr>
              <a:t>for</a:t>
            </a:r>
            <a:r>
              <a:rPr lang="de-CH" sz="1800" dirty="0">
                <a:ea typeface="ＭＳ Ｐゴシック" pitchFamily="-107" charset="-128"/>
              </a:rPr>
              <a:t> </a:t>
            </a:r>
            <a:r>
              <a:rPr lang="de-CH" sz="1800" dirty="0" err="1">
                <a:ea typeface="ＭＳ Ｐゴシック" pitchFamily="-107" charset="-128"/>
              </a:rPr>
              <a:t>starting</a:t>
            </a:r>
            <a:r>
              <a:rPr lang="de-CH" sz="1800" dirty="0">
                <a:ea typeface="ＭＳ Ｐゴシック" pitchFamily="-107" charset="-128"/>
              </a:rPr>
              <a:t> up </a:t>
            </a:r>
            <a:r>
              <a:rPr lang="de-CH" sz="1800" dirty="0" err="1">
                <a:ea typeface="ＭＳ Ｐゴシック" pitchFamily="-107" charset="-128"/>
              </a:rPr>
              <a:t>first</a:t>
            </a:r>
            <a:r>
              <a:rPr lang="de-CH" sz="1800" dirty="0">
                <a:ea typeface="ＭＳ Ｐゴシック" pitchFamily="-107" charset="-128"/>
              </a:rPr>
              <a:t> Toshiba </a:t>
            </a:r>
            <a:r>
              <a:rPr lang="de-CH" sz="1800" dirty="0" err="1">
                <a:ea typeface="ＭＳ Ｐゴシック" pitchFamily="-107" charset="-128"/>
              </a:rPr>
              <a:t>klystron</a:t>
            </a:r>
            <a:r>
              <a:rPr lang="de-CH" sz="1800" dirty="0">
                <a:ea typeface="ＭＳ Ｐゴシック" pitchFamily="-107" charset="-128"/>
              </a:rPr>
              <a:t> </a:t>
            </a:r>
          </a:p>
        </p:txBody>
      </p:sp>
      <p:pic>
        <p:nvPicPr>
          <p:cNvPr id="41988" name="Picture 4" descr="FINSS 0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908050"/>
            <a:ext cx="4337050" cy="3252788"/>
          </a:xfrm>
          <a:prstGeom prst="rect">
            <a:avLst/>
          </a:prstGeom>
          <a:noFill/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5963" y="4221163"/>
            <a:ext cx="298450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10"/>
          <p:cNvSpPr txBox="1">
            <a:spLocks noChangeArrowheads="1"/>
          </p:cNvSpPr>
          <p:nvPr/>
        </p:nvSpPr>
        <p:spPr>
          <a:xfrm>
            <a:off x="6612941" y="6602413"/>
            <a:ext cx="2531059" cy="255587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Courtesy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Jürgen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Alex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5"/>
          <p:cNvPicPr>
            <a:picLocks noChangeAspect="1" noChangeArrowheads="1"/>
          </p:cNvPicPr>
          <p:nvPr/>
        </p:nvPicPr>
        <p:blipFill>
          <a:blip r:embed="rId2" cstate="print"/>
          <a:srcRect t="29843"/>
          <a:stretch>
            <a:fillRect/>
          </a:stretch>
        </p:blipFill>
        <p:spPr bwMode="auto">
          <a:xfrm>
            <a:off x="4060546" y="787603"/>
            <a:ext cx="152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3046" y="1625803"/>
            <a:ext cx="1800225" cy="76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6946" y="2616403"/>
            <a:ext cx="1439863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98946" y="3835603"/>
            <a:ext cx="116363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2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65746" y="5275466"/>
            <a:ext cx="1420813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2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303583"/>
            <a:ext cx="2509114" cy="3554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Text Box 26"/>
          <p:cNvSpPr txBox="1">
            <a:spLocks noChangeArrowheads="1"/>
          </p:cNvSpPr>
          <p:nvPr/>
        </p:nvSpPr>
        <p:spPr bwMode="auto">
          <a:xfrm>
            <a:off x="1857375" y="142875"/>
            <a:ext cx="41910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600" b="1">
                <a:solidFill>
                  <a:srgbClr val="002060"/>
                </a:solidFill>
                <a:latin typeface="Calibri" pitchFamily="34" charset="0"/>
                <a:ea typeface="ヒラギノ角ゴ Pro W3"/>
                <a:cs typeface="ヒラギノ角ゴ Pro W3"/>
              </a:rPr>
              <a:t>SwissFEL Science Case</a:t>
            </a:r>
          </a:p>
        </p:txBody>
      </p:sp>
      <p:sp>
        <p:nvSpPr>
          <p:cNvPr id="17417" name="Text Box 27"/>
          <p:cNvSpPr txBox="1">
            <a:spLocks noChangeArrowheads="1"/>
          </p:cNvSpPr>
          <p:nvPr/>
        </p:nvSpPr>
        <p:spPr bwMode="auto">
          <a:xfrm>
            <a:off x="517246" y="940003"/>
            <a:ext cx="3581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600" b="1">
                <a:solidFill>
                  <a:srgbClr val="FF8000"/>
                </a:solidFill>
                <a:latin typeface="Calibri" pitchFamily="34" charset="0"/>
              </a:rPr>
              <a:t>Magnetism:</a:t>
            </a:r>
            <a:r>
              <a:rPr lang="de-DE" sz="1600">
                <a:solidFill>
                  <a:srgbClr val="FF8000"/>
                </a:solidFill>
                <a:latin typeface="Calibri" pitchFamily="34" charset="0"/>
              </a:rPr>
              <a:t> materials and processes for tomorrow</a:t>
            </a:r>
            <a:r>
              <a:rPr lang="de-DE" altLang="ja-JP" sz="1600">
                <a:solidFill>
                  <a:srgbClr val="FF8000"/>
                </a:solidFill>
                <a:latin typeface="Calibri" pitchFamily="34" charset="0"/>
                <a:ea typeface="ＭＳ Ｐゴシック" pitchFamily="34" charset="-128"/>
              </a:rPr>
              <a:t>‘s information technology</a:t>
            </a:r>
            <a:endParaRPr lang="de-DE" sz="1600">
              <a:solidFill>
                <a:srgbClr val="FF8000"/>
              </a:solidFill>
              <a:latin typeface="Calibri" pitchFamily="34" charset="0"/>
            </a:endParaRPr>
          </a:p>
        </p:txBody>
      </p:sp>
      <p:sp>
        <p:nvSpPr>
          <p:cNvPr id="17418" name="Text Box 28"/>
          <p:cNvSpPr txBox="1">
            <a:spLocks noChangeArrowheads="1"/>
          </p:cNvSpPr>
          <p:nvPr/>
        </p:nvSpPr>
        <p:spPr bwMode="auto">
          <a:xfrm>
            <a:off x="974446" y="1854403"/>
            <a:ext cx="4191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600" b="1">
                <a:solidFill>
                  <a:srgbClr val="FF8000"/>
                </a:solidFill>
                <a:latin typeface="Calibri" pitchFamily="34" charset="0"/>
              </a:rPr>
              <a:t>Catalysis and solution chemistry:</a:t>
            </a:r>
            <a:r>
              <a:rPr lang="de-DE" sz="1600">
                <a:solidFill>
                  <a:srgbClr val="FF8000"/>
                </a:solidFill>
                <a:latin typeface="Calibri" pitchFamily="34" charset="0"/>
              </a:rPr>
              <a:t> for a clean environment and a sustainable energy supply</a:t>
            </a:r>
          </a:p>
        </p:txBody>
      </p:sp>
      <p:sp>
        <p:nvSpPr>
          <p:cNvPr id="17419" name="Text Box 29"/>
          <p:cNvSpPr txBox="1">
            <a:spLocks noChangeArrowheads="1"/>
          </p:cNvSpPr>
          <p:nvPr/>
        </p:nvSpPr>
        <p:spPr bwMode="auto">
          <a:xfrm>
            <a:off x="1355446" y="2921203"/>
            <a:ext cx="449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600" b="1">
                <a:solidFill>
                  <a:srgbClr val="FF8000"/>
                </a:solidFill>
                <a:latin typeface="Calibri" pitchFamily="34" charset="0"/>
              </a:rPr>
              <a:t>Coherent diffraction:</a:t>
            </a:r>
            <a:r>
              <a:rPr lang="de-DE" sz="1600">
                <a:solidFill>
                  <a:srgbClr val="FF8000"/>
                </a:solidFill>
                <a:latin typeface="Calibri" pitchFamily="34" charset="0"/>
              </a:rPr>
              <a:t> flash photography of matter</a:t>
            </a:r>
          </a:p>
        </p:txBody>
      </p:sp>
      <p:sp>
        <p:nvSpPr>
          <p:cNvPr id="17420" name="Text Box 30"/>
          <p:cNvSpPr txBox="1">
            <a:spLocks noChangeArrowheads="1"/>
          </p:cNvSpPr>
          <p:nvPr/>
        </p:nvSpPr>
        <p:spPr bwMode="auto">
          <a:xfrm>
            <a:off x="3031846" y="4140403"/>
            <a:ext cx="3505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600" b="1">
                <a:solidFill>
                  <a:srgbClr val="FF8000"/>
                </a:solidFill>
                <a:latin typeface="Calibri" pitchFamily="34" charset="0"/>
              </a:rPr>
              <a:t>Biochemistry:</a:t>
            </a:r>
            <a:r>
              <a:rPr lang="de-DE" sz="1600">
                <a:solidFill>
                  <a:srgbClr val="FF8000"/>
                </a:solidFill>
                <a:latin typeface="Calibri" pitchFamily="34" charset="0"/>
              </a:rPr>
              <a:t> </a:t>
            </a:r>
            <a:br>
              <a:rPr lang="de-DE" sz="1600">
                <a:solidFill>
                  <a:srgbClr val="FF8000"/>
                </a:solidFill>
                <a:latin typeface="Calibri" pitchFamily="34" charset="0"/>
              </a:rPr>
            </a:br>
            <a:r>
              <a:rPr lang="de-DE" sz="1600">
                <a:solidFill>
                  <a:srgbClr val="FF8000"/>
                </a:solidFill>
                <a:latin typeface="Calibri" pitchFamily="34" charset="0"/>
              </a:rPr>
              <a:t>shedding light on the prpcesses of life</a:t>
            </a:r>
          </a:p>
        </p:txBody>
      </p:sp>
      <p:sp>
        <p:nvSpPr>
          <p:cNvPr id="17421" name="Text Box 31"/>
          <p:cNvSpPr txBox="1">
            <a:spLocks noChangeArrowheads="1"/>
          </p:cNvSpPr>
          <p:nvPr/>
        </p:nvSpPr>
        <p:spPr bwMode="auto">
          <a:xfrm>
            <a:off x="4403446" y="5512003"/>
            <a:ext cx="3505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600" b="1">
                <a:solidFill>
                  <a:srgbClr val="FF8000"/>
                </a:solidFill>
                <a:latin typeface="Calibri" pitchFamily="34" charset="0"/>
              </a:rPr>
              <a:t>Correlated electrons:</a:t>
            </a:r>
            <a:r>
              <a:rPr lang="de-DE" sz="1600">
                <a:solidFill>
                  <a:srgbClr val="FF8000"/>
                </a:solidFill>
                <a:latin typeface="Calibri" pitchFamily="34" charset="0"/>
              </a:rPr>
              <a:t> </a:t>
            </a:r>
            <a:br>
              <a:rPr lang="de-DE" sz="1600">
                <a:solidFill>
                  <a:srgbClr val="FF8000"/>
                </a:solidFill>
                <a:latin typeface="Calibri" pitchFamily="34" charset="0"/>
              </a:rPr>
            </a:br>
            <a:r>
              <a:rPr lang="de-DE" sz="1600">
                <a:solidFill>
                  <a:srgbClr val="FF8000"/>
                </a:solidFill>
                <a:latin typeface="Calibri" pitchFamily="34" charset="0"/>
              </a:rPr>
              <a:t>the fascination of new materials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2999" y="3357430"/>
            <a:ext cx="1836115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Arial Narrow" pitchFamily="34" charset="0"/>
              </a:rPr>
              <a:t>Science </a:t>
            </a:r>
            <a:r>
              <a:rPr lang="en-US" sz="1600" dirty="0" smtClean="0">
                <a:solidFill>
                  <a:srgbClr val="002060"/>
                </a:solidFill>
                <a:latin typeface="Arial Narrow" pitchFamily="34" charset="0"/>
              </a:rPr>
              <a:t>report at</a:t>
            </a:r>
            <a:br>
              <a:rPr lang="en-US" sz="1600" dirty="0" smtClean="0">
                <a:solidFill>
                  <a:srgbClr val="002060"/>
                </a:solidFill>
                <a:latin typeface="Arial Narrow" pitchFamily="34" charset="0"/>
              </a:rPr>
            </a:br>
            <a:r>
              <a:rPr lang="en-US" sz="1600" dirty="0" smtClean="0">
                <a:solidFill>
                  <a:srgbClr val="002060"/>
                </a:solidFill>
                <a:latin typeface="Arial Narrow" pitchFamily="34" charset="0"/>
              </a:rPr>
              <a:t>http</a:t>
            </a:r>
            <a:r>
              <a:rPr lang="en-US" sz="1600" dirty="0" smtClean="0">
                <a:solidFill>
                  <a:srgbClr val="002060"/>
                </a:solidFill>
                <a:latin typeface="Arial Narrow" pitchFamily="34" charset="0"/>
              </a:rPr>
              <a:t>://www.swissfel.ch</a:t>
            </a:r>
            <a:endParaRPr lang="en-US" sz="1600" dirty="0">
              <a:solidFill>
                <a:srgbClr val="00206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7010400" y="6559550"/>
            <a:ext cx="2133600" cy="269875"/>
          </a:xfrm>
          <a:prstGeom prst="rect">
            <a:avLst/>
          </a:prstGeom>
          <a:noFill/>
        </p:spPr>
        <p:txBody>
          <a:bodyPr/>
          <a:lstStyle/>
          <a:p>
            <a:fld id="{23523304-0B7A-42BB-83E2-104F776335A7}" type="slidenum">
              <a:rPr lang="en-GB" smtClean="0">
                <a:latin typeface="Arial" charset="0"/>
              </a:rPr>
              <a:pPr/>
              <a:t>40</a:t>
            </a:fld>
            <a:endParaRPr lang="en-GB" smtClean="0">
              <a:latin typeface="Arial" charset="0"/>
            </a:endParaRPr>
          </a:p>
        </p:txBody>
      </p:sp>
      <p:sp>
        <p:nvSpPr>
          <p:cNvPr id="24579" name="Rectangle 10"/>
          <p:cNvSpPr>
            <a:spLocks noGrp="1" noChangeArrowheads="1"/>
          </p:cNvSpPr>
          <p:nvPr>
            <p:ph type="ftr" sz="quarter" idx="4294967295"/>
          </p:nvPr>
        </p:nvSpPr>
        <p:spPr>
          <a:xfrm>
            <a:off x="0" y="6564313"/>
            <a:ext cx="6245225" cy="255587"/>
          </a:xfrm>
          <a:prstGeom prst="rect">
            <a:avLst/>
          </a:prstGeom>
          <a:noFill/>
        </p:spPr>
        <p:txBody>
          <a:bodyPr/>
          <a:lstStyle/>
          <a:p>
            <a:r>
              <a:rPr lang="en-GB" dirty="0" smtClean="0">
                <a:latin typeface="Arial" charset="0"/>
              </a:rPr>
              <a:t>Courtesy Bolko Beutner</a:t>
            </a:r>
            <a:endParaRPr lang="en-GB" dirty="0" smtClean="0">
              <a:latin typeface="Arial" charset="0"/>
            </a:endParaRPr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830983" y="126264"/>
            <a:ext cx="1989734" cy="533400"/>
          </a:xfrm>
        </p:spPr>
        <p:txBody>
          <a:bodyPr/>
          <a:lstStyle/>
          <a:p>
            <a:r>
              <a:rPr lang="en-GB" dirty="0" smtClean="0"/>
              <a:t>10pC  Layout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4826" y="844056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z="1800" dirty="0" smtClean="0"/>
              <a:t>Modified layout based on the original 200pC case. With some fine-tuning in the RF parameters.</a:t>
            </a:r>
          </a:p>
          <a:p>
            <a:r>
              <a:rPr lang="en-GB" sz="1800" dirty="0" smtClean="0"/>
              <a:t>The matching of the S-band chirp with the longitudinal wakes in </a:t>
            </a:r>
            <a:r>
              <a:rPr lang="en-GB" sz="1800" dirty="0" err="1" smtClean="0"/>
              <a:t>Linac</a:t>
            </a:r>
            <a:r>
              <a:rPr lang="en-GB" sz="1800" dirty="0" smtClean="0"/>
              <a:t> 1 is not done here due to the lower charge.</a:t>
            </a:r>
          </a:p>
        </p:txBody>
      </p:sp>
      <p:pic>
        <p:nvPicPr>
          <p:cNvPr id="245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238" y="2097088"/>
            <a:ext cx="8245475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Text Box 5"/>
          <p:cNvSpPr txBox="1">
            <a:spLocks noChangeArrowheads="1"/>
          </p:cNvSpPr>
          <p:nvPr/>
        </p:nvSpPr>
        <p:spPr bwMode="auto">
          <a:xfrm>
            <a:off x="863600" y="1952625"/>
            <a:ext cx="143986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latin typeface="Helvetica" pitchFamily="34" charset="0"/>
              </a:rPr>
              <a:t>Booster 2:</a:t>
            </a:r>
          </a:p>
          <a:p>
            <a:pPr>
              <a:spcBef>
                <a:spcPct val="50000"/>
              </a:spcBef>
            </a:pPr>
            <a:r>
              <a:rPr lang="en-GB" sz="1400" b="1">
                <a:latin typeface="Helvetica" pitchFamily="34" charset="0"/>
              </a:rPr>
              <a:t>-17.8 deg</a:t>
            </a:r>
            <a:br>
              <a:rPr lang="en-GB" sz="1400" b="1">
                <a:latin typeface="Helvetica" pitchFamily="34" charset="0"/>
              </a:rPr>
            </a:br>
            <a:r>
              <a:rPr lang="en-GB" sz="1400" b="1">
                <a:latin typeface="Helvetica" pitchFamily="34" charset="0"/>
              </a:rPr>
              <a:t>18 MV/m</a:t>
            </a:r>
          </a:p>
        </p:txBody>
      </p:sp>
      <p:sp>
        <p:nvSpPr>
          <p:cNvPr id="24584" name="Text Box 6"/>
          <p:cNvSpPr txBox="1">
            <a:spLocks noChangeArrowheads="1"/>
          </p:cNvSpPr>
          <p:nvPr/>
        </p:nvSpPr>
        <p:spPr bwMode="auto">
          <a:xfrm>
            <a:off x="1979613" y="1952625"/>
            <a:ext cx="1439862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latin typeface="Helvetica" pitchFamily="34" charset="0"/>
              </a:rPr>
              <a:t>X-Band:</a:t>
            </a:r>
          </a:p>
          <a:p>
            <a:pPr>
              <a:spcBef>
                <a:spcPct val="50000"/>
              </a:spcBef>
            </a:pPr>
            <a:r>
              <a:rPr lang="en-GB" sz="1400" b="1">
                <a:latin typeface="Helvetica" pitchFamily="34" charset="0"/>
              </a:rPr>
              <a:t>270 deg</a:t>
            </a:r>
            <a:br>
              <a:rPr lang="en-GB" sz="1400" b="1">
                <a:latin typeface="Helvetica" pitchFamily="34" charset="0"/>
              </a:rPr>
            </a:br>
            <a:r>
              <a:rPr lang="en-GB" sz="1400" b="1">
                <a:latin typeface="Helvetica" pitchFamily="34" charset="0"/>
              </a:rPr>
              <a:t>21.2 MV/m</a:t>
            </a:r>
          </a:p>
        </p:txBody>
      </p:sp>
      <p:sp>
        <p:nvSpPr>
          <p:cNvPr id="24585" name="Text Box 7"/>
          <p:cNvSpPr txBox="1">
            <a:spLocks noChangeArrowheads="1"/>
          </p:cNvSpPr>
          <p:nvPr/>
        </p:nvSpPr>
        <p:spPr bwMode="auto">
          <a:xfrm>
            <a:off x="3024188" y="1952625"/>
            <a:ext cx="1439862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latin typeface="Helvetica" pitchFamily="34" charset="0"/>
              </a:rPr>
              <a:t>Linac 1:</a:t>
            </a:r>
          </a:p>
          <a:p>
            <a:pPr>
              <a:spcBef>
                <a:spcPct val="50000"/>
              </a:spcBef>
            </a:pPr>
            <a:r>
              <a:rPr lang="en-GB" sz="1400" b="1">
                <a:latin typeface="Helvetica" pitchFamily="34" charset="0"/>
              </a:rPr>
              <a:t>-16.7 deg</a:t>
            </a:r>
            <a:br>
              <a:rPr lang="en-GB" sz="1400" b="1">
                <a:latin typeface="Helvetica" pitchFamily="34" charset="0"/>
              </a:rPr>
            </a:br>
            <a:r>
              <a:rPr lang="en-GB" sz="1400" b="1">
                <a:latin typeface="Helvetica" pitchFamily="34" charset="0"/>
              </a:rPr>
              <a:t>26.5 MV/m</a:t>
            </a:r>
          </a:p>
        </p:txBody>
      </p:sp>
      <p:sp>
        <p:nvSpPr>
          <p:cNvPr id="24586" name="Rectangle 8"/>
          <p:cNvSpPr>
            <a:spLocks noChangeArrowheads="1"/>
          </p:cNvSpPr>
          <p:nvPr/>
        </p:nvSpPr>
        <p:spPr bwMode="auto">
          <a:xfrm>
            <a:off x="1798638" y="3717925"/>
            <a:ext cx="900112" cy="1095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4587" name="Text Box 9"/>
          <p:cNvSpPr txBox="1">
            <a:spLocks noChangeArrowheads="1"/>
          </p:cNvSpPr>
          <p:nvPr/>
        </p:nvSpPr>
        <p:spPr bwMode="auto">
          <a:xfrm>
            <a:off x="2374900" y="2867025"/>
            <a:ext cx="8651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 b="1"/>
              <a:t>3.82 deg</a:t>
            </a:r>
          </a:p>
        </p:txBody>
      </p:sp>
      <p:sp>
        <p:nvSpPr>
          <p:cNvPr id="24588" name="Text Box 10"/>
          <p:cNvSpPr txBox="1">
            <a:spLocks noChangeArrowheads="1"/>
          </p:cNvSpPr>
          <p:nvPr/>
        </p:nvSpPr>
        <p:spPr bwMode="auto">
          <a:xfrm>
            <a:off x="3814763" y="2852738"/>
            <a:ext cx="8651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 b="1"/>
              <a:t>2.15 deg</a:t>
            </a:r>
          </a:p>
        </p:txBody>
      </p:sp>
      <p:sp>
        <p:nvSpPr>
          <p:cNvPr id="24589" name="Text Box 11"/>
          <p:cNvSpPr txBox="1">
            <a:spLocks noChangeArrowheads="1"/>
          </p:cNvSpPr>
          <p:nvPr/>
        </p:nvSpPr>
        <p:spPr bwMode="auto">
          <a:xfrm>
            <a:off x="4427538" y="1952625"/>
            <a:ext cx="1439862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latin typeface="Helvetica" pitchFamily="34" charset="0"/>
              </a:rPr>
              <a:t>Linac 2/3:</a:t>
            </a:r>
          </a:p>
          <a:p>
            <a:pPr>
              <a:spcBef>
                <a:spcPct val="50000"/>
              </a:spcBef>
            </a:pPr>
            <a:r>
              <a:rPr lang="en-GB" sz="1400" b="1">
                <a:latin typeface="Helvetica" pitchFamily="34" charset="0"/>
              </a:rPr>
              <a:t>0 deg</a:t>
            </a:r>
            <a:br>
              <a:rPr lang="en-GB" sz="1400" b="1">
                <a:latin typeface="Helvetica" pitchFamily="34" charset="0"/>
              </a:rPr>
            </a:br>
            <a:r>
              <a:rPr lang="en-GB" sz="1400" b="1">
                <a:latin typeface="Helvetica" pitchFamily="34" charset="0"/>
              </a:rPr>
              <a:t>26.5 MV/m</a:t>
            </a:r>
          </a:p>
        </p:txBody>
      </p:sp>
      <p:sp>
        <p:nvSpPr>
          <p:cNvPr id="24590" name="Rectangle 12"/>
          <p:cNvSpPr>
            <a:spLocks noChangeArrowheads="1"/>
          </p:cNvSpPr>
          <p:nvPr/>
        </p:nvSpPr>
        <p:spPr bwMode="auto">
          <a:xfrm>
            <a:off x="3059113" y="3717925"/>
            <a:ext cx="900112" cy="1095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4591" name="Rectangle 13"/>
          <p:cNvSpPr>
            <a:spLocks noChangeArrowheads="1"/>
          </p:cNvSpPr>
          <p:nvPr/>
        </p:nvSpPr>
        <p:spPr bwMode="auto">
          <a:xfrm>
            <a:off x="4679950" y="3717925"/>
            <a:ext cx="900113" cy="1095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4592" name="Rectangle 14"/>
          <p:cNvSpPr>
            <a:spLocks noChangeArrowheads="1"/>
          </p:cNvSpPr>
          <p:nvPr/>
        </p:nvSpPr>
        <p:spPr bwMode="auto">
          <a:xfrm>
            <a:off x="6372225" y="3717925"/>
            <a:ext cx="900113" cy="1095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4593" name="Slide Number Placeholder 16"/>
          <p:cNvSpPr txBox="1">
            <a:spLocks noGrp="1"/>
          </p:cNvSpPr>
          <p:nvPr/>
        </p:nvSpPr>
        <p:spPr bwMode="auto">
          <a:xfrm>
            <a:off x="6707188" y="6559550"/>
            <a:ext cx="213360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6C2EAB58-1558-4E51-83ED-758B909A4FA2}" type="slidenum">
              <a:rPr lang="en-GB" sz="1400"/>
              <a:pPr algn="r"/>
              <a:t>40</a:t>
            </a:fld>
            <a:endParaRPr lang="en-GB" sz="1400"/>
          </a:p>
        </p:txBody>
      </p:sp>
      <p:sp>
        <p:nvSpPr>
          <p:cNvPr id="24594" name="Rectangle 8"/>
          <p:cNvSpPr>
            <a:spLocks noChangeArrowheads="1"/>
          </p:cNvSpPr>
          <p:nvPr/>
        </p:nvSpPr>
        <p:spPr bwMode="auto">
          <a:xfrm>
            <a:off x="1787525" y="4076700"/>
            <a:ext cx="792163" cy="250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4595" name="Rectangle 8"/>
          <p:cNvSpPr>
            <a:spLocks noChangeArrowheads="1"/>
          </p:cNvSpPr>
          <p:nvPr/>
        </p:nvSpPr>
        <p:spPr bwMode="auto">
          <a:xfrm>
            <a:off x="3048000" y="4076700"/>
            <a:ext cx="792163" cy="250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4596" name="Rectangle 8"/>
          <p:cNvSpPr>
            <a:spLocks noChangeArrowheads="1"/>
          </p:cNvSpPr>
          <p:nvPr/>
        </p:nvSpPr>
        <p:spPr bwMode="auto">
          <a:xfrm>
            <a:off x="4487863" y="4076700"/>
            <a:ext cx="792162" cy="250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4597" name="Rectangle 8"/>
          <p:cNvSpPr>
            <a:spLocks noChangeArrowheads="1"/>
          </p:cNvSpPr>
          <p:nvPr/>
        </p:nvSpPr>
        <p:spPr bwMode="auto">
          <a:xfrm>
            <a:off x="7523163" y="4076700"/>
            <a:ext cx="792162" cy="250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2459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76700"/>
            <a:ext cx="3203575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99" name="TextBox 31"/>
          <p:cNvSpPr txBox="1">
            <a:spLocks noChangeArrowheads="1"/>
          </p:cNvSpPr>
          <p:nvPr/>
        </p:nvSpPr>
        <p:spPr bwMode="auto">
          <a:xfrm>
            <a:off x="782638" y="4724400"/>
            <a:ext cx="4905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200" i="1">
                <a:latin typeface="Calibri" pitchFamily="34" charset="0"/>
              </a:rPr>
              <a:t>head</a:t>
            </a:r>
          </a:p>
        </p:txBody>
      </p:sp>
      <p:sp>
        <p:nvSpPr>
          <p:cNvPr id="24600" name="TextBox 32"/>
          <p:cNvSpPr txBox="1">
            <a:spLocks noChangeArrowheads="1"/>
          </p:cNvSpPr>
          <p:nvPr/>
        </p:nvSpPr>
        <p:spPr bwMode="auto">
          <a:xfrm>
            <a:off x="2016125" y="5516563"/>
            <a:ext cx="3825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200" i="1">
                <a:latin typeface="Calibri" pitchFamily="34" charset="0"/>
              </a:rPr>
              <a:t>tail</a:t>
            </a:r>
          </a:p>
        </p:txBody>
      </p:sp>
      <p:pic>
        <p:nvPicPr>
          <p:cNvPr id="246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1163" y="4076700"/>
            <a:ext cx="3203575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425" y="4075113"/>
            <a:ext cx="3203575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10pC Tolerances</a:t>
            </a:r>
          </a:p>
        </p:txBody>
      </p:sp>
      <p:sp>
        <p:nvSpPr>
          <p:cNvPr id="26626" name="Rectangle 6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7010400" y="6559550"/>
            <a:ext cx="2133600" cy="269875"/>
          </a:xfrm>
          <a:prstGeom prst="rect">
            <a:avLst/>
          </a:prstGeom>
          <a:noFill/>
        </p:spPr>
        <p:txBody>
          <a:bodyPr/>
          <a:lstStyle/>
          <a:p>
            <a:fld id="{91321F30-42F6-4D6B-8087-DDBA81655E22}" type="slidenum">
              <a:rPr lang="en-GB" smtClean="0">
                <a:latin typeface="Arial" charset="0"/>
              </a:rPr>
              <a:pPr/>
              <a:t>41</a:t>
            </a:fld>
            <a:endParaRPr lang="en-GB" smtClean="0">
              <a:latin typeface="Arial" charset="0"/>
            </a:endParaRPr>
          </a:p>
        </p:txBody>
      </p:sp>
      <p:graphicFrame>
        <p:nvGraphicFramePr>
          <p:cNvPr id="84080" name="Group 112"/>
          <p:cNvGraphicFramePr>
            <a:graphicFrameLocks noGrp="1"/>
          </p:cNvGraphicFramePr>
          <p:nvPr/>
        </p:nvGraphicFramePr>
        <p:xfrm>
          <a:off x="323850" y="873125"/>
          <a:ext cx="8532813" cy="5181600"/>
        </p:xfrm>
        <a:graphic>
          <a:graphicData uri="http://schemas.openxmlformats.org/drawingml/2006/table">
            <a:tbl>
              <a:tblPr/>
              <a:tblGrid>
                <a:gridCol w="2133600"/>
                <a:gridCol w="2133600"/>
                <a:gridCol w="2133600"/>
                <a:gridCol w="2132013"/>
              </a:tblGrid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arrival 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peak current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energy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goals: 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5 fs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      15 %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    0.05 %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S-Band Phase [deg] 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  0.033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    0.11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    0.54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S-Band Voltage [rel] 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 0.00018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 0.00019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  0.0019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X-Band Phase [deg] 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&gt;10*   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   0.044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     1.5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X-Band Voltage [rel] 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 </a:t>
                      </a: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0.00081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  0.0017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  0.0095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Linac 1 Phase [deg] 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   0.045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   0.098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    0.74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Linac 1 Voltage [rel] 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 0.00024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  0.0037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  0.0049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Linac 2 Phase [deg] 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Not critical</a:t>
                      </a: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      33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Not critical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Linac 2 Voltage [rel] 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 0.0038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    0.13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  0.0052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Linac 3 Phase [deg] 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Not critical</a:t>
                      </a: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      27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Not critical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Linac 3 Voltage [rel] 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 </a:t>
                      </a: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0.0029</a:t>
                      </a: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    0.15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  0.0039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Charge [pC] 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     3.4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    0.47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      71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initial arrival time [fs] 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Not critical</a:t>
                      </a: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      44</a:t>
                      </a: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Not critical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Initial Energy [rel] 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  0.0002</a:t>
                      </a: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 0.00039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  0.0023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BC1 angle [rel] 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&gt; 0.01* 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 0.00069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   0.022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BC2 angle [rel] 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&gt; 0.01*   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  0.0011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   0.035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Rectangle 10"/>
          <p:cNvSpPr txBox="1">
            <a:spLocks noChangeArrowheads="1"/>
          </p:cNvSpPr>
          <p:nvPr/>
        </p:nvSpPr>
        <p:spPr>
          <a:xfrm>
            <a:off x="0" y="6564313"/>
            <a:ext cx="6245225" cy="255587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Courtesy Bolko Beutner</a:t>
            </a: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40409" y="95098"/>
            <a:ext cx="7489037" cy="533400"/>
          </a:xfrm>
          <a:noFill/>
          <a:ln/>
        </p:spPr>
        <p:txBody>
          <a:bodyPr/>
          <a:lstStyle/>
          <a:p>
            <a:pPr algn="ctr"/>
            <a:r>
              <a:rPr lang="de-DE" sz="2400" dirty="0"/>
              <a:t>Ultra-</a:t>
            </a:r>
            <a:r>
              <a:rPr lang="de-DE" sz="2400" dirty="0" err="1"/>
              <a:t>stable</a:t>
            </a:r>
            <a:r>
              <a:rPr lang="de-DE" sz="2400" dirty="0"/>
              <a:t> </a:t>
            </a:r>
            <a:r>
              <a:rPr lang="de-DE" sz="2400" dirty="0" err="1"/>
              <a:t>Sync</a:t>
            </a:r>
            <a:r>
              <a:rPr lang="de-DE" sz="2400" dirty="0"/>
              <a:t> System </a:t>
            </a:r>
            <a:r>
              <a:rPr lang="de-DE" sz="2400" dirty="0" err="1" smtClean="0"/>
              <a:t>Requirements</a:t>
            </a:r>
            <a:endParaRPr lang="de-DE" sz="2400" dirty="0"/>
          </a:p>
        </p:txBody>
      </p:sp>
      <p:sp>
        <p:nvSpPr>
          <p:cNvPr id="272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192213"/>
            <a:ext cx="8686800" cy="5133975"/>
          </a:xfrm>
          <a:prstGeom prst="rect">
            <a:avLst/>
          </a:prstGeom>
          <a:noFill/>
          <a:ln/>
        </p:spPr>
        <p:txBody>
          <a:bodyPr/>
          <a:lstStyle/>
          <a:p>
            <a:r>
              <a:rPr lang="de-DE" sz="1800" b="1" dirty="0"/>
              <a:t>Most </a:t>
            </a:r>
            <a:r>
              <a:rPr lang="de-DE" sz="1800" b="1" dirty="0" err="1"/>
              <a:t>critical</a:t>
            </a:r>
            <a:r>
              <a:rPr lang="de-DE" sz="1800" b="1" dirty="0"/>
              <a:t> </a:t>
            </a:r>
            <a:r>
              <a:rPr lang="de-DE" sz="1800" b="1" dirty="0" err="1"/>
              <a:t>issues</a:t>
            </a:r>
            <a:r>
              <a:rPr lang="de-DE" sz="1800" b="1" dirty="0"/>
              <a:t> </a:t>
            </a:r>
            <a:r>
              <a:rPr lang="de-DE" sz="1800" b="1" dirty="0" err="1"/>
              <a:t>for</a:t>
            </a:r>
            <a:r>
              <a:rPr lang="de-DE" sz="1800" b="1" dirty="0"/>
              <a:t> </a:t>
            </a:r>
            <a:r>
              <a:rPr lang="de-DE" sz="1800" b="1" dirty="0" err="1"/>
              <a:t>sync</a:t>
            </a:r>
            <a:r>
              <a:rPr lang="de-DE" sz="1800" b="1" dirty="0"/>
              <a:t> </a:t>
            </a:r>
            <a:r>
              <a:rPr lang="de-DE" sz="1800" b="1" dirty="0" err="1"/>
              <a:t>system</a:t>
            </a:r>
            <a:r>
              <a:rPr lang="de-DE" sz="1800" b="1" dirty="0"/>
              <a:t>:</a:t>
            </a:r>
            <a:br>
              <a:rPr lang="de-DE" sz="1800" b="1" dirty="0"/>
            </a:br>
            <a:r>
              <a:rPr lang="de-DE" sz="1800" b="1" dirty="0" err="1"/>
              <a:t>Jitter</a:t>
            </a:r>
            <a:r>
              <a:rPr lang="de-DE" sz="1800" b="1" dirty="0"/>
              <a:t> (RMS, 10Hz..10MHz) </a:t>
            </a:r>
            <a:r>
              <a:rPr lang="de-DE" sz="1800" b="1" u="sng" dirty="0" err="1"/>
              <a:t>between</a:t>
            </a:r>
            <a:r>
              <a:rPr lang="de-DE" sz="1800" b="1" u="sng" dirty="0"/>
              <a:t> </a:t>
            </a:r>
            <a:r>
              <a:rPr lang="de-DE" sz="1800" b="1" u="sng" dirty="0" err="1"/>
              <a:t>two</a:t>
            </a:r>
            <a:r>
              <a:rPr lang="de-DE" sz="1800" b="1" u="sng" dirty="0"/>
              <a:t> </a:t>
            </a:r>
            <a:r>
              <a:rPr lang="de-DE" sz="1800" b="1" u="sng" dirty="0" err="1"/>
              <a:t>clients</a:t>
            </a:r>
            <a:r>
              <a:rPr lang="de-DE" sz="1800" b="1" dirty="0"/>
              <a:t> </a:t>
            </a:r>
            <a:r>
              <a:rPr lang="de-DE" sz="1800" b="1" dirty="0" err="1"/>
              <a:t>and</a:t>
            </a:r>
            <a:r>
              <a:rPr lang="de-DE" sz="1800" b="1" dirty="0"/>
              <a:t> </a:t>
            </a:r>
            <a:r>
              <a:rPr lang="de-DE" sz="1800" b="1" dirty="0" err="1"/>
              <a:t>long</a:t>
            </a:r>
            <a:r>
              <a:rPr lang="de-DE" sz="1800" b="1" dirty="0"/>
              <a:t> </a:t>
            </a:r>
            <a:r>
              <a:rPr lang="de-DE" sz="1800" b="1" dirty="0" err="1"/>
              <a:t>term</a:t>
            </a:r>
            <a:r>
              <a:rPr lang="de-DE" sz="1800" b="1" dirty="0"/>
              <a:t> </a:t>
            </a:r>
            <a:r>
              <a:rPr lang="de-DE" sz="1800" b="1" dirty="0" err="1"/>
              <a:t>drift</a:t>
            </a:r>
            <a:r>
              <a:rPr lang="de-DE" sz="1800" b="1" dirty="0"/>
              <a:t> (</a:t>
            </a:r>
            <a:r>
              <a:rPr lang="de-DE" sz="1800" b="1" dirty="0" err="1"/>
              <a:t>hours</a:t>
            </a:r>
            <a:r>
              <a:rPr lang="de-DE" sz="1800" b="1" dirty="0"/>
              <a:t>)</a:t>
            </a:r>
          </a:p>
          <a:p>
            <a:r>
              <a:rPr lang="de-DE" sz="1600" dirty="0" err="1"/>
              <a:t>Typical</a:t>
            </a:r>
            <a:r>
              <a:rPr lang="de-DE" sz="1600" dirty="0"/>
              <a:t> FEL </a:t>
            </a:r>
            <a:r>
              <a:rPr lang="de-DE" sz="1600" dirty="0" err="1"/>
              <a:t>client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using</a:t>
            </a:r>
            <a:r>
              <a:rPr lang="de-DE" sz="1600" dirty="0"/>
              <a:t> </a:t>
            </a:r>
            <a:r>
              <a:rPr lang="de-DE" sz="1600" dirty="0" err="1"/>
              <a:t>ref</a:t>
            </a:r>
            <a:r>
              <a:rPr lang="de-DE" sz="1600" dirty="0"/>
              <a:t>. (RF, </a:t>
            </a:r>
            <a:r>
              <a:rPr lang="de-DE" sz="1600" dirty="0" err="1"/>
              <a:t>opt</a:t>
            </a:r>
            <a:r>
              <a:rPr lang="de-DE" sz="1600" dirty="0"/>
              <a:t>.) </a:t>
            </a:r>
            <a:r>
              <a:rPr lang="de-DE" sz="1600" dirty="0" err="1"/>
              <a:t>directly</a:t>
            </a:r>
            <a:r>
              <a:rPr lang="de-DE" sz="1600" dirty="0"/>
              <a:t> </a:t>
            </a:r>
            <a:r>
              <a:rPr lang="de-DE" sz="1600" dirty="0" err="1"/>
              <a:t>or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locking</a:t>
            </a:r>
            <a:r>
              <a:rPr lang="de-DE" sz="1600" dirty="0"/>
              <a:t> a PLL</a:t>
            </a:r>
          </a:p>
          <a:p>
            <a:r>
              <a:rPr lang="de-DE" sz="1600" u="sng" dirty="0" err="1"/>
              <a:t>Gun</a:t>
            </a:r>
            <a:r>
              <a:rPr lang="de-DE" sz="1600" u="sng" dirty="0"/>
              <a:t> </a:t>
            </a:r>
            <a:r>
              <a:rPr lang="de-DE" sz="1600" u="sng" dirty="0" err="1"/>
              <a:t>laser</a:t>
            </a:r>
            <a:r>
              <a:rPr lang="de-DE" sz="1600" u="sng" dirty="0"/>
              <a:t>:</a:t>
            </a:r>
            <a:r>
              <a:rPr lang="de-DE" sz="1600" dirty="0"/>
              <a:t>                     	    </a:t>
            </a:r>
            <a:r>
              <a:rPr lang="de-DE" sz="1600" b="1" dirty="0"/>
              <a:t>≈30fs</a:t>
            </a:r>
            <a:r>
              <a:rPr lang="de-DE" sz="1600" dirty="0"/>
              <a:t> </a:t>
            </a:r>
            <a:r>
              <a:rPr lang="de-DE" sz="1600" dirty="0" err="1"/>
              <a:t>expected</a:t>
            </a:r>
            <a:r>
              <a:rPr lang="de-DE" sz="1600" dirty="0"/>
              <a:t> (</a:t>
            </a:r>
            <a:r>
              <a:rPr lang="de-DE" sz="1600" dirty="0" err="1"/>
              <a:t>goal</a:t>
            </a:r>
            <a:r>
              <a:rPr lang="de-DE" sz="1600" dirty="0"/>
              <a:t>: </a:t>
            </a:r>
            <a:r>
              <a:rPr lang="de-DE" sz="1600" dirty="0" err="1"/>
              <a:t>towards</a:t>
            </a:r>
            <a:r>
              <a:rPr lang="de-DE" sz="1600" dirty="0"/>
              <a:t> </a:t>
            </a:r>
            <a:r>
              <a:rPr lang="de-DE" sz="1600" b="1" dirty="0"/>
              <a:t>10fs</a:t>
            </a:r>
            <a:r>
              <a:rPr lang="de-DE" sz="1600" dirty="0"/>
              <a:t>), </a:t>
            </a:r>
            <a:r>
              <a:rPr lang="de-DE" sz="1600" dirty="0" err="1"/>
              <a:t>measure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BAM (beam </a:t>
            </a:r>
            <a:r>
              <a:rPr lang="de-DE" sz="1600" dirty="0" err="1"/>
              <a:t>arrival</a:t>
            </a:r>
            <a:r>
              <a:rPr lang="de-DE" sz="1600" dirty="0"/>
              <a:t> time </a:t>
            </a:r>
            <a:r>
              <a:rPr lang="de-DE" sz="1600" dirty="0" err="1"/>
              <a:t>monitor</a:t>
            </a:r>
            <a:r>
              <a:rPr lang="de-DE" sz="1600" dirty="0"/>
              <a:t>)</a:t>
            </a:r>
            <a:endParaRPr lang="de-DE" sz="1600" u="sng" dirty="0"/>
          </a:p>
          <a:p>
            <a:r>
              <a:rPr lang="de-DE" sz="1600" u="sng" dirty="0"/>
              <a:t>Most </a:t>
            </a:r>
            <a:r>
              <a:rPr lang="de-DE" sz="1600" u="sng" dirty="0" err="1"/>
              <a:t>critical</a:t>
            </a:r>
            <a:r>
              <a:rPr lang="de-DE" sz="1600" u="sng" dirty="0"/>
              <a:t> RF </a:t>
            </a:r>
            <a:r>
              <a:rPr lang="de-DE" sz="1600" u="sng" dirty="0" err="1"/>
              <a:t>stations</a:t>
            </a:r>
            <a:r>
              <a:rPr lang="de-DE" sz="1600" u="sng" dirty="0"/>
              <a:t>:</a:t>
            </a:r>
            <a:r>
              <a:rPr lang="de-DE" sz="1600" dirty="0"/>
              <a:t>    </a:t>
            </a:r>
            <a:r>
              <a:rPr lang="de-DE" sz="1600" dirty="0" err="1"/>
              <a:t>goal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“</a:t>
            </a:r>
            <a:r>
              <a:rPr lang="de-DE" sz="1600" b="1" dirty="0"/>
              <a:t>0.02° </a:t>
            </a:r>
            <a:r>
              <a:rPr lang="de-DE" sz="1600" b="1" dirty="0" err="1"/>
              <a:t>phase</a:t>
            </a:r>
            <a:r>
              <a:rPr lang="de-DE" sz="1600" b="1" dirty="0"/>
              <a:t> </a:t>
            </a:r>
            <a:r>
              <a:rPr lang="de-DE" sz="1600" b="1" dirty="0" err="1"/>
              <a:t>jitter</a:t>
            </a:r>
            <a:r>
              <a:rPr lang="de-DE" sz="1600" b="1" dirty="0"/>
              <a:t> </a:t>
            </a:r>
            <a:r>
              <a:rPr lang="de-DE" sz="1600" b="1" dirty="0" err="1"/>
              <a:t>at</a:t>
            </a:r>
            <a:r>
              <a:rPr lang="de-DE" sz="1600" b="1" dirty="0"/>
              <a:t> 3GHz</a:t>
            </a:r>
            <a:r>
              <a:rPr lang="de-DE" sz="1600" dirty="0"/>
              <a:t>“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SwissFEL</a:t>
            </a: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                            	   RF </a:t>
            </a:r>
            <a:r>
              <a:rPr lang="de-DE" sz="1600" dirty="0" err="1"/>
              <a:t>system</a:t>
            </a:r>
            <a:r>
              <a:rPr lang="de-DE" sz="1600" dirty="0"/>
              <a:t> </a:t>
            </a:r>
            <a:r>
              <a:rPr lang="de-DE" sz="1600" dirty="0" err="1"/>
              <a:t>contributes</a:t>
            </a:r>
            <a:r>
              <a:rPr lang="de-DE" sz="1600" dirty="0"/>
              <a:t> &gt;10fs (</a:t>
            </a:r>
            <a:r>
              <a:rPr lang="de-DE" sz="1600" dirty="0" err="1"/>
              <a:t>far</a:t>
            </a:r>
            <a:r>
              <a:rPr lang="de-DE" sz="1600" dirty="0"/>
              <a:t> out) </a:t>
            </a:r>
            <a:r>
              <a:rPr lang="de-DE" sz="1600" dirty="0" err="1"/>
              <a:t>intrinsic</a:t>
            </a:r>
            <a:r>
              <a:rPr lang="de-DE" sz="1600" dirty="0"/>
              <a:t> </a:t>
            </a:r>
            <a:r>
              <a:rPr lang="de-DE" sz="1600" dirty="0" err="1"/>
              <a:t>jitter</a:t>
            </a:r>
            <a:r>
              <a:rPr lang="de-DE" sz="1600" dirty="0"/>
              <a:t>, &lt;5fs (</a:t>
            </a:r>
            <a:r>
              <a:rPr lang="de-DE" sz="1600" dirty="0" err="1"/>
              <a:t>diff</a:t>
            </a:r>
            <a:r>
              <a:rPr lang="de-DE" sz="1600" dirty="0"/>
              <a:t>. </a:t>
            </a:r>
            <a:r>
              <a:rPr lang="de-DE" sz="1600" dirty="0" err="1"/>
              <a:t>mode</a:t>
            </a:r>
            <a:r>
              <a:rPr lang="de-DE" sz="1600" dirty="0"/>
              <a:t>) </a:t>
            </a:r>
            <a:r>
              <a:rPr lang="de-DE" sz="1600" dirty="0" err="1"/>
              <a:t>req</a:t>
            </a:r>
            <a:r>
              <a:rPr lang="de-DE" sz="1600" dirty="0"/>
              <a:t>. </a:t>
            </a:r>
            <a:r>
              <a:rPr lang="de-DE" sz="1600" dirty="0" err="1"/>
              <a:t>from</a:t>
            </a:r>
            <a:r>
              <a:rPr lang="de-DE" sz="1600" dirty="0"/>
              <a:t> </a:t>
            </a:r>
            <a:r>
              <a:rPr lang="de-DE" sz="1600" dirty="0" err="1"/>
              <a:t>sync</a:t>
            </a:r>
            <a:endParaRPr lang="de-DE" sz="1600" dirty="0"/>
          </a:p>
          <a:p>
            <a:r>
              <a:rPr lang="de-DE" sz="1600" u="sng" dirty="0"/>
              <a:t>Experiment (pump-probe) </a:t>
            </a:r>
            <a:r>
              <a:rPr lang="de-DE" sz="1600" u="sng" dirty="0" err="1"/>
              <a:t>lasers</a:t>
            </a:r>
            <a:r>
              <a:rPr lang="de-DE" sz="1600" u="sng" dirty="0"/>
              <a:t>:</a:t>
            </a:r>
            <a:r>
              <a:rPr lang="de-DE" sz="1600" dirty="0"/>
              <a:t>     </a:t>
            </a:r>
            <a:r>
              <a:rPr lang="de-DE" sz="1600" b="1" dirty="0"/>
              <a:t>&lt;10fs</a:t>
            </a:r>
            <a:r>
              <a:rPr lang="de-DE" sz="1600" dirty="0"/>
              <a:t> (</a:t>
            </a:r>
            <a:r>
              <a:rPr lang="de-DE" sz="1600" dirty="0" err="1"/>
              <a:t>optical</a:t>
            </a:r>
            <a:r>
              <a:rPr lang="de-DE" sz="1600" dirty="0"/>
              <a:t> </a:t>
            </a:r>
            <a:r>
              <a:rPr lang="de-DE" sz="1600" dirty="0" err="1"/>
              <a:t>sync</a:t>
            </a:r>
            <a:r>
              <a:rPr lang="de-DE" sz="1600" dirty="0"/>
              <a:t> </a:t>
            </a:r>
            <a:r>
              <a:rPr lang="de-DE" sz="1600" dirty="0" err="1"/>
              <a:t>combined</a:t>
            </a:r>
            <a:r>
              <a:rPr lang="de-DE" sz="1600" dirty="0"/>
              <a:t> w. BAM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sorting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jittery</a:t>
            </a:r>
            <a:r>
              <a:rPr lang="de-DE" sz="1600" dirty="0"/>
              <a:t> experimental </a:t>
            </a:r>
            <a:r>
              <a:rPr lang="de-DE" sz="1600" dirty="0" err="1"/>
              <a:t>data</a:t>
            </a:r>
            <a:r>
              <a:rPr lang="de-DE" sz="1600" dirty="0"/>
              <a:t>)</a:t>
            </a:r>
          </a:p>
          <a:p>
            <a:r>
              <a:rPr lang="de-DE" sz="1600" u="sng" dirty="0" err="1"/>
              <a:t>Seeding</a:t>
            </a:r>
            <a:r>
              <a:rPr lang="de-DE" sz="1600" u="sng" dirty="0"/>
              <a:t> </a:t>
            </a:r>
            <a:r>
              <a:rPr lang="de-DE" sz="1600" u="sng" dirty="0" err="1"/>
              <a:t>laser</a:t>
            </a:r>
            <a:r>
              <a:rPr lang="de-DE" sz="1600" u="sng" dirty="0"/>
              <a:t>:</a:t>
            </a:r>
            <a:r>
              <a:rPr lang="de-DE" sz="1600" dirty="0"/>
              <a:t>              	                  </a:t>
            </a:r>
            <a:r>
              <a:rPr lang="de-DE" sz="1600" b="1" dirty="0"/>
              <a:t>&lt;10fs</a:t>
            </a:r>
            <a:r>
              <a:rPr lang="de-DE" sz="1600" dirty="0"/>
              <a:t> (</a:t>
            </a:r>
            <a:r>
              <a:rPr lang="de-DE" sz="1600" dirty="0" err="1"/>
              <a:t>optical</a:t>
            </a:r>
            <a:r>
              <a:rPr lang="de-DE" sz="1600" dirty="0"/>
              <a:t> </a:t>
            </a:r>
            <a:r>
              <a:rPr lang="de-DE" sz="1600" dirty="0" err="1"/>
              <a:t>sync</a:t>
            </a:r>
            <a:r>
              <a:rPr lang="de-DE" sz="1600" dirty="0"/>
              <a:t> </a:t>
            </a:r>
            <a:r>
              <a:rPr lang="de-DE" sz="1600" dirty="0" err="1"/>
              <a:t>combined</a:t>
            </a:r>
            <a:r>
              <a:rPr lang="de-DE" sz="1600" dirty="0"/>
              <a:t> w. BAM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drift</a:t>
            </a:r>
            <a:r>
              <a:rPr lang="de-DE" sz="1600" dirty="0"/>
              <a:t> FB)</a:t>
            </a:r>
          </a:p>
          <a:p>
            <a:r>
              <a:rPr lang="de-DE" sz="1600" u="sng" dirty="0"/>
              <a:t>E/O </a:t>
            </a:r>
            <a:r>
              <a:rPr lang="de-DE" sz="1600" u="sng" dirty="0" err="1"/>
              <a:t>sampling</a:t>
            </a:r>
            <a:r>
              <a:rPr lang="de-DE" sz="1600" u="sng" dirty="0"/>
              <a:t>:</a:t>
            </a:r>
            <a:r>
              <a:rPr lang="de-DE" sz="1600" dirty="0"/>
              <a:t>              	                  </a:t>
            </a:r>
            <a:r>
              <a:rPr lang="de-DE" sz="1600" b="1" dirty="0"/>
              <a:t>&lt;50fs</a:t>
            </a:r>
          </a:p>
          <a:p>
            <a:r>
              <a:rPr lang="de-DE" sz="1600" u="sng" dirty="0"/>
              <a:t>BAM (</a:t>
            </a:r>
            <a:r>
              <a:rPr lang="de-DE" sz="1600" u="sng" dirty="0" err="1"/>
              <a:t>opt</a:t>
            </a:r>
            <a:r>
              <a:rPr lang="de-DE" sz="1600" u="sng" dirty="0"/>
              <a:t>. </a:t>
            </a:r>
            <a:r>
              <a:rPr lang="de-DE" sz="1600" u="sng" dirty="0" err="1"/>
              <a:t>sync</a:t>
            </a:r>
            <a:r>
              <a:rPr lang="de-DE" sz="1600" u="sng" dirty="0"/>
              <a:t> </a:t>
            </a:r>
            <a:r>
              <a:rPr lang="de-DE" sz="1600" u="sng" dirty="0" err="1"/>
              <a:t>only</a:t>
            </a:r>
            <a:r>
              <a:rPr lang="de-DE" sz="1600" u="sng" dirty="0"/>
              <a:t>):</a:t>
            </a:r>
            <a:r>
              <a:rPr lang="de-DE" sz="1600" dirty="0"/>
              <a:t>  		</a:t>
            </a:r>
            <a:r>
              <a:rPr lang="de-DE" sz="1600" dirty="0" err="1"/>
              <a:t>approx</a:t>
            </a:r>
            <a:r>
              <a:rPr lang="de-DE" sz="1600" dirty="0"/>
              <a:t>. </a:t>
            </a:r>
            <a:r>
              <a:rPr lang="de-DE" sz="1600" b="1" dirty="0"/>
              <a:t>6fs</a:t>
            </a:r>
            <a:r>
              <a:rPr lang="de-DE" sz="1600" dirty="0"/>
              <a:t> </a:t>
            </a:r>
            <a:r>
              <a:rPr lang="de-DE" sz="1600" dirty="0" err="1"/>
              <a:t>timing</a:t>
            </a:r>
            <a:r>
              <a:rPr lang="de-DE" sz="1600" dirty="0"/>
              <a:t> </a:t>
            </a:r>
            <a:r>
              <a:rPr lang="de-DE" sz="1600" dirty="0" err="1"/>
              <a:t>resolution</a:t>
            </a:r>
            <a:r>
              <a:rPr lang="de-DE" sz="1600" dirty="0"/>
              <a:t>/</a:t>
            </a:r>
            <a:r>
              <a:rPr lang="de-DE" sz="1600" dirty="0" err="1"/>
              <a:t>stability</a:t>
            </a:r>
            <a:r>
              <a:rPr lang="de-DE" sz="1600" dirty="0"/>
              <a:t> (down </a:t>
            </a:r>
            <a:r>
              <a:rPr lang="de-DE" sz="1600" dirty="0" err="1"/>
              <a:t>to</a:t>
            </a:r>
            <a:r>
              <a:rPr lang="de-DE" sz="1600" dirty="0"/>
              <a:t> 10pC)</a:t>
            </a:r>
          </a:p>
          <a:p>
            <a:r>
              <a:rPr lang="de-DE" sz="1600" dirty="0"/>
              <a:t>“Differential </a:t>
            </a:r>
            <a:r>
              <a:rPr lang="de-DE" sz="1600" dirty="0" err="1"/>
              <a:t>mode</a:t>
            </a:r>
            <a:r>
              <a:rPr lang="de-DE" sz="1600" dirty="0"/>
              <a:t> </a:t>
            </a:r>
            <a:r>
              <a:rPr lang="de-DE" sz="1600" dirty="0" err="1"/>
              <a:t>jitter</a:t>
            </a:r>
            <a:r>
              <a:rPr lang="de-DE" sz="1600" dirty="0"/>
              <a:t>“ </a:t>
            </a:r>
            <a:r>
              <a:rPr lang="de-DE" sz="1600" dirty="0" err="1"/>
              <a:t>betw</a:t>
            </a:r>
            <a:r>
              <a:rPr lang="de-DE" sz="1600" dirty="0"/>
              <a:t>. </a:t>
            </a:r>
            <a:r>
              <a:rPr lang="de-DE" sz="1600" dirty="0" err="1"/>
              <a:t>stations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critical</a:t>
            </a:r>
            <a:r>
              <a:rPr lang="de-DE" sz="1600" dirty="0"/>
              <a:t>, “</a:t>
            </a:r>
            <a:r>
              <a:rPr lang="de-DE" sz="1600" dirty="0" err="1"/>
              <a:t>common</a:t>
            </a:r>
            <a:r>
              <a:rPr lang="de-DE" sz="1600" dirty="0"/>
              <a:t> </a:t>
            </a:r>
            <a:r>
              <a:rPr lang="de-DE" sz="1600" dirty="0" err="1"/>
              <a:t>mode</a:t>
            </a:r>
            <a:r>
              <a:rPr lang="de-DE" sz="1600" dirty="0"/>
              <a:t> </a:t>
            </a:r>
            <a:r>
              <a:rPr lang="de-DE" sz="1600" dirty="0" err="1"/>
              <a:t>jitter</a:t>
            </a:r>
            <a:r>
              <a:rPr lang="de-DE" sz="1600" dirty="0"/>
              <a:t>“ (all </a:t>
            </a:r>
            <a:r>
              <a:rPr lang="de-DE" sz="1600" dirty="0" err="1"/>
              <a:t>clients</a:t>
            </a:r>
            <a:r>
              <a:rPr lang="de-DE" sz="1600" dirty="0"/>
              <a:t> </a:t>
            </a:r>
            <a:r>
              <a:rPr lang="de-DE" sz="1600" dirty="0" err="1"/>
              <a:t>jittering</a:t>
            </a:r>
            <a:r>
              <a:rPr lang="de-DE" sz="1600" dirty="0"/>
              <a:t> w. </a:t>
            </a:r>
            <a:r>
              <a:rPr lang="de-DE" sz="1600" dirty="0" err="1"/>
              <a:t>ref</a:t>
            </a:r>
            <a:r>
              <a:rPr lang="de-DE" sz="1600" dirty="0"/>
              <a:t>.)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less</a:t>
            </a:r>
            <a:r>
              <a:rPr lang="de-DE" sz="1600" dirty="0"/>
              <a:t> </a:t>
            </a:r>
            <a:r>
              <a:rPr lang="de-DE" sz="1600" dirty="0" err="1"/>
              <a:t>critical</a:t>
            </a:r>
            <a:r>
              <a:rPr lang="de-DE" sz="1600" dirty="0"/>
              <a:t>. </a:t>
            </a:r>
          </a:p>
          <a:p>
            <a:r>
              <a:rPr lang="de-DE" sz="1600" dirty="0" err="1"/>
              <a:t>Actual</a:t>
            </a:r>
            <a:r>
              <a:rPr lang="de-DE" sz="1600" dirty="0"/>
              <a:t> </a:t>
            </a:r>
            <a:r>
              <a:rPr lang="de-DE" sz="1600" dirty="0" err="1"/>
              <a:t>injector</a:t>
            </a:r>
            <a:r>
              <a:rPr lang="de-DE" sz="1600" dirty="0"/>
              <a:t> </a:t>
            </a:r>
            <a:r>
              <a:rPr lang="de-DE" sz="1600" dirty="0" err="1"/>
              <a:t>drift</a:t>
            </a:r>
            <a:r>
              <a:rPr lang="de-DE" sz="1600" dirty="0"/>
              <a:t> </a:t>
            </a:r>
            <a:r>
              <a:rPr lang="de-DE" sz="1600" dirty="0" err="1"/>
              <a:t>requirement</a:t>
            </a:r>
            <a:r>
              <a:rPr lang="de-DE" sz="1600" dirty="0"/>
              <a:t>: </a:t>
            </a:r>
            <a:r>
              <a:rPr lang="de-DE" sz="1600" b="1" dirty="0" err="1"/>
              <a:t>some</a:t>
            </a:r>
            <a:r>
              <a:rPr lang="de-DE" sz="1600" b="1" dirty="0"/>
              <a:t> 100fs </a:t>
            </a:r>
            <a:r>
              <a:rPr lang="de-DE" sz="1600" b="1" dirty="0" err="1"/>
              <a:t>over</a:t>
            </a:r>
            <a:r>
              <a:rPr lang="de-DE" sz="1600" b="1" dirty="0"/>
              <a:t> </a:t>
            </a:r>
            <a:r>
              <a:rPr lang="de-DE" sz="1600" b="1" dirty="0" err="1"/>
              <a:t>hours</a:t>
            </a:r>
            <a:r>
              <a:rPr lang="de-DE" sz="1600" b="1" dirty="0"/>
              <a:t>,</a:t>
            </a:r>
            <a:r>
              <a:rPr lang="de-DE" sz="1600" dirty="0"/>
              <a:t> will </a:t>
            </a:r>
            <a:r>
              <a:rPr lang="de-DE" sz="1600" dirty="0" err="1"/>
              <a:t>be</a:t>
            </a:r>
            <a:r>
              <a:rPr lang="de-DE" sz="1600" dirty="0"/>
              <a:t> </a:t>
            </a:r>
            <a:r>
              <a:rPr lang="de-DE" sz="1600" dirty="0" err="1"/>
              <a:t>tightened</a:t>
            </a:r>
            <a:r>
              <a:rPr lang="de-DE" sz="1600" dirty="0"/>
              <a:t> in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future</a:t>
            </a:r>
            <a:r>
              <a:rPr lang="de-DE" sz="1600" dirty="0"/>
              <a:t> </a:t>
            </a:r>
            <a:r>
              <a:rPr lang="de-DE" sz="1600" dirty="0" err="1"/>
              <a:t>probably</a:t>
            </a:r>
            <a:r>
              <a:rPr lang="de-DE" sz="1600" dirty="0"/>
              <a:t> down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b="1" dirty="0"/>
              <a:t>&lt;10fs</a:t>
            </a:r>
            <a:r>
              <a:rPr lang="de-DE" sz="1600" dirty="0" smtClean="0"/>
              <a:t>.</a:t>
            </a:r>
            <a:endParaRPr lang="de-DE" sz="1600" dirty="0"/>
          </a:p>
        </p:txBody>
      </p:sp>
      <p:sp>
        <p:nvSpPr>
          <p:cNvPr id="272389" name="Text Box 5"/>
          <p:cNvSpPr txBox="1">
            <a:spLocks noChangeArrowheads="1"/>
          </p:cNvSpPr>
          <p:nvPr/>
        </p:nvSpPr>
        <p:spPr bwMode="auto">
          <a:xfrm>
            <a:off x="6134100" y="5895975"/>
            <a:ext cx="2711450" cy="355600"/>
          </a:xfrm>
          <a:prstGeom prst="rect">
            <a:avLst/>
          </a:prstGeom>
          <a:solidFill>
            <a:srgbClr val="FFFFCC"/>
          </a:solidFill>
          <a:ln w="1905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3300"/>
                </a:solidFill>
                <a:latin typeface="Arial Narrow" pitchFamily="34" charset="0"/>
              </a:rPr>
              <a:t>10fs is equivalent to 3um in air! </a:t>
            </a:r>
          </a:p>
        </p:txBody>
      </p:sp>
      <p:sp>
        <p:nvSpPr>
          <p:cNvPr id="6" name="Rectangle 10"/>
          <p:cNvSpPr txBox="1">
            <a:spLocks noChangeArrowheads="1"/>
          </p:cNvSpPr>
          <p:nvPr/>
        </p:nvSpPr>
        <p:spPr>
          <a:xfrm>
            <a:off x="0" y="6564313"/>
            <a:ext cx="6245225" cy="255587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Courtesy Stefan Hunziker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57375" y="160935"/>
            <a:ext cx="5791911" cy="533400"/>
          </a:xfrm>
          <a:noFill/>
          <a:ln/>
        </p:spPr>
        <p:txBody>
          <a:bodyPr/>
          <a:lstStyle/>
          <a:p>
            <a:r>
              <a:rPr lang="de-DE" sz="2000" dirty="0"/>
              <a:t>Hybrid Layout </a:t>
            </a:r>
            <a:r>
              <a:rPr lang="de-DE" sz="2000" dirty="0" err="1"/>
              <a:t>for</a:t>
            </a:r>
            <a:r>
              <a:rPr lang="de-DE" sz="2000" dirty="0"/>
              <a:t> FEL: High </a:t>
            </a:r>
            <a:r>
              <a:rPr lang="de-DE" sz="2000" dirty="0" err="1"/>
              <a:t>Flexibility</a:t>
            </a:r>
            <a:r>
              <a:rPr lang="de-DE" sz="2000" dirty="0"/>
              <a:t>, </a:t>
            </a:r>
            <a:r>
              <a:rPr lang="de-DE" sz="2000" dirty="0" err="1"/>
              <a:t>Reasonable</a:t>
            </a:r>
            <a:r>
              <a:rPr lang="de-DE" sz="2000" dirty="0"/>
              <a:t> </a:t>
            </a:r>
            <a:r>
              <a:rPr lang="de-DE" sz="2000" dirty="0" err="1"/>
              <a:t>Cost</a:t>
            </a:r>
            <a:endParaRPr lang="de-DE" sz="2000" dirty="0"/>
          </a:p>
        </p:txBody>
      </p:sp>
      <p:sp>
        <p:nvSpPr>
          <p:cNvPr id="4106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23875" y="1084263"/>
            <a:ext cx="8620125" cy="4391025"/>
          </a:xfrm>
          <a:prstGeom prst="rect">
            <a:avLst/>
          </a:prstGeom>
          <a:noFill/>
          <a:ln/>
        </p:spPr>
        <p:txBody>
          <a:bodyPr/>
          <a:lstStyle/>
          <a:p>
            <a:r>
              <a:rPr lang="de-DE" b="1" dirty="0"/>
              <a:t>FEL </a:t>
            </a:r>
            <a:r>
              <a:rPr lang="de-DE" b="1" dirty="0" err="1"/>
              <a:t>subsystems</a:t>
            </a:r>
            <a:r>
              <a:rPr lang="de-DE" b="1" dirty="0"/>
              <a:t> </a:t>
            </a:r>
            <a:r>
              <a:rPr lang="de-DE" b="1" dirty="0" err="1"/>
              <a:t>need</a:t>
            </a:r>
            <a:r>
              <a:rPr lang="de-DE" b="1" dirty="0"/>
              <a:t> </a:t>
            </a:r>
            <a:r>
              <a:rPr lang="de-DE" b="1" dirty="0" err="1"/>
              <a:t>phase</a:t>
            </a:r>
            <a:r>
              <a:rPr lang="de-DE" b="1" dirty="0"/>
              <a:t> </a:t>
            </a:r>
            <a:r>
              <a:rPr lang="de-DE" b="1" dirty="0" err="1"/>
              <a:t>reference</a:t>
            </a:r>
            <a:r>
              <a:rPr lang="de-DE" b="1" dirty="0"/>
              <a:t>: </a:t>
            </a:r>
            <a:r>
              <a:rPr lang="de-DE" b="1" dirty="0" err="1"/>
              <a:t>generic</a:t>
            </a:r>
            <a:r>
              <a:rPr lang="de-DE" b="1" dirty="0"/>
              <a:t> </a:t>
            </a:r>
            <a:r>
              <a:rPr lang="de-DE" b="1" dirty="0" err="1"/>
              <a:t>layout</a:t>
            </a:r>
            <a:endParaRPr lang="de-DE" b="1" dirty="0"/>
          </a:p>
          <a:p>
            <a:endParaRPr lang="de-DE" sz="1800" b="1" i="1" u="sng" dirty="0"/>
          </a:p>
        </p:txBody>
      </p:sp>
      <p:pic>
        <p:nvPicPr>
          <p:cNvPr id="410628" name="Picture 4" descr="Pictur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025" y="1708150"/>
            <a:ext cx="8661400" cy="4546600"/>
          </a:xfrm>
          <a:prstGeom prst="rect">
            <a:avLst/>
          </a:prstGeom>
          <a:noFill/>
        </p:spPr>
      </p:pic>
      <p:sp>
        <p:nvSpPr>
          <p:cNvPr id="6" name="Rectangle 10"/>
          <p:cNvSpPr txBox="1">
            <a:spLocks noChangeArrowheads="1"/>
          </p:cNvSpPr>
          <p:nvPr/>
        </p:nvSpPr>
        <p:spPr>
          <a:xfrm>
            <a:off x="0" y="6564313"/>
            <a:ext cx="6245225" cy="255587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Courtesy Stefan Hunziker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1366838" y="6454775"/>
            <a:ext cx="5932487" cy="2238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/>
              <a:t>J. Rossbach / Univ. HH&amp;DESY  -  Inauguration SwissFEL Injektor 24.8.2010 </a:t>
            </a:r>
            <a:endParaRPr lang="en-GB"/>
          </a:p>
        </p:txBody>
      </p:sp>
      <p:sp>
        <p:nvSpPr>
          <p:cNvPr id="29699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39750" y="6381750"/>
            <a:ext cx="38735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29700" name="Rectangle 2"/>
          <p:cNvSpPr>
            <a:spLocks noChangeArrowheads="1"/>
          </p:cNvSpPr>
          <p:nvPr/>
        </p:nvSpPr>
        <p:spPr bwMode="auto">
          <a:xfrm>
            <a:off x="557213" y="211138"/>
            <a:ext cx="87852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 anchor="ctr"/>
          <a:lstStyle/>
          <a:p>
            <a:pPr algn="ctr" defTabSz="1279525"/>
            <a:r>
              <a:rPr lang="de-DE" sz="2400">
                <a:solidFill>
                  <a:schemeClr val="accent2"/>
                </a:solidFill>
                <a:latin typeface="Arial" pitchFamily="34" charset="0"/>
              </a:rPr>
              <a:t>compact design </a:t>
            </a:r>
            <a:r>
              <a:rPr lang="de-DE" sz="2400">
                <a:solidFill>
                  <a:schemeClr val="accent2"/>
                </a:solidFill>
                <a:latin typeface="Arial" pitchFamily="34" charset="0"/>
                <a:sym typeface="Wingdings" pitchFamily="2" charset="2"/>
              </a:rPr>
              <a:t></a:t>
            </a:r>
            <a:r>
              <a:rPr lang="de-DE" sz="2400">
                <a:solidFill>
                  <a:schemeClr val="accent2"/>
                </a:solidFill>
                <a:latin typeface="Arial" pitchFamily="34" charset="0"/>
              </a:rPr>
              <a:t> many possible sites</a:t>
            </a:r>
            <a:endParaRPr lang="en-GB" sz="2400">
              <a:solidFill>
                <a:schemeClr val="accent2"/>
              </a:solidFill>
              <a:latin typeface="Arial" pitchFamily="34" charset="0"/>
            </a:endParaRPr>
          </a:p>
        </p:txBody>
      </p:sp>
      <p:pic>
        <p:nvPicPr>
          <p:cNvPr id="29701" name="Picture 3" descr="Matterhorn-EastAndNorthside-viewedFromZermatt_landscapeform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908050"/>
            <a:ext cx="7272337" cy="545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396164">
            <a:off x="2916238" y="3128963"/>
            <a:ext cx="346075" cy="1509712"/>
          </a:xfrm>
          <a:prstGeom prst="rect">
            <a:avLst/>
          </a:prstGeom>
          <a:noFill/>
          <a:ln w="28575" algn="ctr">
            <a:solidFill>
              <a:srgbClr val="FF0066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87245" y="2560321"/>
            <a:ext cx="52624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Backup Slides</a:t>
            </a:r>
            <a:endParaRPr lang="en-US" sz="7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8"/>
          <p:cNvSpPr>
            <a:spLocks noChangeArrowheads="1"/>
          </p:cNvSpPr>
          <p:nvPr/>
        </p:nvSpPr>
        <p:spPr bwMode="auto">
          <a:xfrm>
            <a:off x="4595813" y="698500"/>
            <a:ext cx="4319587" cy="56769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6627" name="Rectangle 7"/>
          <p:cNvSpPr>
            <a:spLocks noChangeArrowheads="1"/>
          </p:cNvSpPr>
          <p:nvPr/>
        </p:nvSpPr>
        <p:spPr bwMode="auto">
          <a:xfrm>
            <a:off x="273050" y="700088"/>
            <a:ext cx="4192588" cy="56769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6628" name="Title 3"/>
          <p:cNvSpPr>
            <a:spLocks noGrp="1"/>
          </p:cNvSpPr>
          <p:nvPr>
            <p:ph type="title"/>
          </p:nvPr>
        </p:nvSpPr>
        <p:spPr>
          <a:xfrm>
            <a:off x="225425" y="168275"/>
            <a:ext cx="8534400" cy="419100"/>
          </a:xfrm>
        </p:spPr>
        <p:txBody>
          <a:bodyPr/>
          <a:lstStyle/>
          <a:p>
            <a:r>
              <a:rPr lang="en-US" smtClean="0"/>
              <a:t>THz source, two prone approach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4968" y="772061"/>
            <a:ext cx="8716297" cy="4878259"/>
          </a:xfrm>
          <a:prstGeom prst="rect">
            <a:avLst/>
          </a:prstGeom>
          <a:noFill/>
        </p:spPr>
        <p:txBody>
          <a:bodyPr numCol="2">
            <a:spAutoFit/>
          </a:bodyPr>
          <a:lstStyle/>
          <a:p>
            <a:pPr marL="180975" indent="-180975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2060"/>
                </a:solidFill>
              </a:rPr>
              <a:t>High field pump source for experiments </a:t>
            </a:r>
            <a:r>
              <a:rPr lang="en-US" sz="1600" dirty="0">
                <a:solidFill>
                  <a:srgbClr val="002060"/>
                </a:solidFill>
              </a:rPr>
              <a:t/>
            </a:r>
            <a:br>
              <a:rPr lang="en-US" sz="1600" dirty="0">
                <a:solidFill>
                  <a:srgbClr val="002060"/>
                </a:solidFill>
              </a:rPr>
            </a:br>
            <a:endParaRPr lang="en-US" sz="16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  <a:defRPr/>
            </a:pPr>
            <a:r>
              <a:rPr lang="en-US" sz="1600" dirty="0">
                <a:solidFill>
                  <a:srgbClr val="002060"/>
                </a:solidFill>
              </a:rPr>
              <a:t>Bend radiation from compact e</a:t>
            </a:r>
            <a:r>
              <a:rPr lang="en-US" sz="1600" baseline="30000" dirty="0">
                <a:solidFill>
                  <a:srgbClr val="002060"/>
                </a:solidFill>
              </a:rPr>
              <a:t>- </a:t>
            </a:r>
            <a:r>
              <a:rPr lang="en-US" sz="1600" dirty="0">
                <a:solidFill>
                  <a:srgbClr val="002060"/>
                </a:solidFill>
              </a:rPr>
              <a:t>accelerator </a:t>
            </a:r>
            <a:br>
              <a:rPr lang="en-US" sz="1600" dirty="0">
                <a:solidFill>
                  <a:srgbClr val="002060"/>
                </a:solidFill>
              </a:rPr>
            </a:br>
            <a:r>
              <a:rPr lang="en-US" sz="1600" u="sng" dirty="0">
                <a:solidFill>
                  <a:srgbClr val="002060"/>
                </a:solidFill>
              </a:rPr>
              <a:t>THz radiation with B &gt; 1 T</a:t>
            </a:r>
          </a:p>
          <a:p>
            <a:pPr>
              <a:spcAft>
                <a:spcPts val="600"/>
              </a:spcAft>
              <a:defRPr/>
            </a:pPr>
            <a:r>
              <a:rPr lang="en-US" sz="1600" dirty="0">
                <a:solidFill>
                  <a:srgbClr val="002060"/>
                </a:solidFill>
              </a:rPr>
              <a:t>Collaboration with KIT Karlsruhe for </a:t>
            </a:r>
            <a:br>
              <a:rPr lang="en-US" sz="1600" dirty="0">
                <a:solidFill>
                  <a:srgbClr val="002060"/>
                </a:solidFill>
              </a:rPr>
            </a:br>
            <a:r>
              <a:rPr lang="en-US" sz="1600" dirty="0">
                <a:solidFill>
                  <a:srgbClr val="002060"/>
                </a:solidFill>
              </a:rPr>
              <a:t>FLUTE THz </a:t>
            </a:r>
            <a:r>
              <a:rPr lang="en-US" sz="1600" dirty="0" smtClean="0">
                <a:solidFill>
                  <a:srgbClr val="002060"/>
                </a:solidFill>
              </a:rPr>
              <a:t>source</a:t>
            </a:r>
          </a:p>
          <a:p>
            <a:pPr>
              <a:spcAft>
                <a:spcPts val="600"/>
              </a:spcAft>
              <a:defRPr/>
            </a:pPr>
            <a:endParaRPr lang="en-US" sz="16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  <a:defRPr/>
            </a:pPr>
            <a:endParaRPr lang="en-US" sz="16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  <a:defRPr/>
            </a:pPr>
            <a:endParaRPr lang="en-US" sz="16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  <a:defRPr/>
            </a:pPr>
            <a:endParaRPr lang="en-US" sz="16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  <a:defRPr/>
            </a:pPr>
            <a:endParaRPr lang="en-US" sz="16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  <a:defRPr/>
            </a:pPr>
            <a:endParaRPr lang="en-US" sz="16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  <a:defRPr/>
            </a:pPr>
            <a:endParaRPr lang="en-US" sz="16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  <a:defRPr/>
            </a:pPr>
            <a:endParaRPr lang="en-US" sz="16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  <a:defRPr/>
            </a:pPr>
            <a:endParaRPr lang="en-US" sz="16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b="1" dirty="0">
                <a:solidFill>
                  <a:srgbClr val="002060"/>
                </a:solidFill>
              </a:rPr>
              <a:t>Key diagnostic tool for X-ray timing </a:t>
            </a:r>
            <a:br>
              <a:rPr lang="en-US" sz="1600" b="1" dirty="0">
                <a:solidFill>
                  <a:srgbClr val="002060"/>
                </a:solidFill>
              </a:rPr>
            </a:br>
            <a:r>
              <a:rPr lang="en-US" sz="1600" b="1" dirty="0">
                <a:solidFill>
                  <a:srgbClr val="002060"/>
                </a:solidFill>
              </a:rPr>
              <a:t>   and pulse length diagnostic </a:t>
            </a:r>
            <a:r>
              <a:rPr lang="en-US" sz="1600" dirty="0">
                <a:solidFill>
                  <a:srgbClr val="002060"/>
                </a:solidFill>
              </a:rPr>
              <a:t/>
            </a:r>
            <a:br>
              <a:rPr lang="en-US" sz="1600" dirty="0">
                <a:solidFill>
                  <a:srgbClr val="002060"/>
                </a:solidFill>
              </a:rPr>
            </a:br>
            <a:r>
              <a:rPr lang="en-US" sz="1200" dirty="0">
                <a:solidFill>
                  <a:srgbClr val="002060"/>
                </a:solidFill>
                <a:latin typeface="+mn-lt"/>
              </a:rPr>
              <a:t>(pioneered at FLASH/DESY, Nature Photonics 3 (2009), 523 )</a:t>
            </a:r>
            <a:endParaRPr lang="en-US" sz="400" dirty="0">
              <a:solidFill>
                <a:srgbClr val="002060"/>
              </a:solidFill>
              <a:latin typeface="+mn-lt"/>
            </a:endParaRPr>
          </a:p>
          <a:p>
            <a:pPr>
              <a:spcAft>
                <a:spcPts val="600"/>
              </a:spcAft>
              <a:defRPr/>
            </a:pPr>
            <a:endParaRPr lang="en-US" sz="4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  <a:defRPr/>
            </a:pPr>
            <a:r>
              <a:rPr lang="en-US" sz="1600" dirty="0">
                <a:solidFill>
                  <a:srgbClr val="002060"/>
                </a:solidFill>
              </a:rPr>
              <a:t>Laser generated THz </a:t>
            </a:r>
            <a:br>
              <a:rPr lang="en-US" sz="1600" dirty="0">
                <a:solidFill>
                  <a:srgbClr val="002060"/>
                </a:solidFill>
              </a:rPr>
            </a:br>
            <a:r>
              <a:rPr lang="en-US" sz="1600" dirty="0">
                <a:solidFill>
                  <a:srgbClr val="002060"/>
                </a:solidFill>
              </a:rPr>
              <a:t>→ </a:t>
            </a:r>
            <a:r>
              <a:rPr lang="en-US" sz="1600" u="sng" dirty="0">
                <a:solidFill>
                  <a:srgbClr val="002060"/>
                </a:solidFill>
              </a:rPr>
              <a:t>avoids synchronization problem </a:t>
            </a:r>
            <a:r>
              <a:rPr lang="en-US" sz="1600" dirty="0">
                <a:solidFill>
                  <a:srgbClr val="002060"/>
                </a:solidFill>
              </a:rPr>
              <a:t>for pump</a:t>
            </a:r>
            <a:br>
              <a:rPr lang="en-US" sz="1600" dirty="0">
                <a:solidFill>
                  <a:srgbClr val="002060"/>
                </a:solidFill>
              </a:rPr>
            </a:br>
            <a:r>
              <a:rPr lang="en-US" sz="1600" dirty="0">
                <a:solidFill>
                  <a:srgbClr val="002060"/>
                </a:solidFill>
              </a:rPr>
              <a:t>     probe experiments. THz is produced from</a:t>
            </a:r>
            <a:br>
              <a:rPr lang="en-US" sz="1600" dirty="0">
                <a:solidFill>
                  <a:srgbClr val="002060"/>
                </a:solidFill>
              </a:rPr>
            </a:br>
            <a:r>
              <a:rPr lang="en-US" sz="1600" dirty="0">
                <a:solidFill>
                  <a:srgbClr val="002060"/>
                </a:solidFill>
              </a:rPr>
              <a:t>    same laser beam as laser pump pulse</a:t>
            </a:r>
          </a:p>
          <a:p>
            <a:pPr>
              <a:spcAft>
                <a:spcPts val="600"/>
              </a:spcAft>
              <a:defRPr/>
            </a:pPr>
            <a:r>
              <a:rPr lang="en-US" sz="1600" dirty="0">
                <a:solidFill>
                  <a:srgbClr val="002060"/>
                </a:solidFill>
              </a:rPr>
              <a:t>    </a:t>
            </a:r>
          </a:p>
          <a:p>
            <a:pPr marL="180975" indent="-180975">
              <a:spcAft>
                <a:spcPts val="600"/>
              </a:spcAft>
              <a:buFont typeface="Arial" pitchFamily="34" charset="0"/>
              <a:buChar char="•"/>
              <a:defRPr/>
            </a:pPr>
            <a:endParaRPr lang="en-US" sz="1600" dirty="0">
              <a:solidFill>
                <a:srgbClr val="002060"/>
              </a:solidFill>
            </a:endParaRPr>
          </a:p>
          <a:p>
            <a:pPr marL="180975" indent="-180975">
              <a:spcAft>
                <a:spcPts val="600"/>
              </a:spcAft>
              <a:buFont typeface="Arial" pitchFamily="34" charset="0"/>
              <a:buChar char="•"/>
              <a:defRPr/>
            </a:pPr>
            <a:endParaRPr lang="en-US" sz="1600" dirty="0">
              <a:solidFill>
                <a:srgbClr val="002060"/>
              </a:solidFill>
            </a:endParaRPr>
          </a:p>
          <a:p>
            <a:pPr marL="180975" indent="-180975">
              <a:spcAft>
                <a:spcPts val="600"/>
              </a:spcAft>
              <a:buFont typeface="Arial" pitchFamily="34" charset="0"/>
              <a:buChar char="•"/>
              <a:defRPr/>
            </a:pPr>
            <a:endParaRPr lang="en-US" sz="16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  <a:defRPr/>
            </a:pPr>
            <a:endParaRPr lang="en-US" sz="1600" dirty="0" err="1">
              <a:solidFill>
                <a:srgbClr val="002060"/>
              </a:solidFill>
              <a:latin typeface="Arial Narrow" pitchFamily="34" charset="0"/>
            </a:endParaRPr>
          </a:p>
        </p:txBody>
      </p:sp>
      <p:pic>
        <p:nvPicPr>
          <p:cNvPr id="266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498850"/>
            <a:ext cx="4008438" cy="255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7738" y="3538538"/>
            <a:ext cx="4000500" cy="2482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225425" y="168275"/>
            <a:ext cx="8534400" cy="419100"/>
          </a:xfrm>
        </p:spPr>
        <p:txBody>
          <a:bodyPr/>
          <a:lstStyle/>
          <a:p>
            <a:r>
              <a:rPr lang="en-US" smtClean="0"/>
              <a:t>Plans for seeding experiments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1450" y="903288"/>
            <a:ext cx="7958138" cy="4340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2060"/>
                </a:solidFill>
              </a:rPr>
              <a:t>Ingredients: </a:t>
            </a:r>
          </a:p>
          <a:p>
            <a:pPr marL="180975" indent="-180975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2060"/>
                </a:solidFill>
              </a:rPr>
              <a:t>Sven Reiche as international expert on FEL theory and simulation (</a:t>
            </a:r>
            <a:r>
              <a:rPr lang="en-US" sz="1600" dirty="0" err="1">
                <a:solidFill>
                  <a:srgbClr val="002060"/>
                </a:solidFill>
              </a:rPr>
              <a:t>internat.</a:t>
            </a:r>
            <a:r>
              <a:rPr lang="en-US" sz="1600" dirty="0">
                <a:solidFill>
                  <a:srgbClr val="002060"/>
                </a:solidFill>
              </a:rPr>
              <a:t> FEL Prize 2010!)</a:t>
            </a:r>
          </a:p>
          <a:p>
            <a:pPr marL="180975" indent="-180975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2060"/>
                </a:solidFill>
              </a:rPr>
              <a:t>CSL laser group of Christoph Hauri (SNF Professorship EPFL)</a:t>
            </a:r>
          </a:p>
          <a:p>
            <a:pPr marL="180975" indent="-180975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2060"/>
                </a:solidFill>
              </a:rPr>
              <a:t>ID group of Thomas Schmidt</a:t>
            </a:r>
          </a:p>
          <a:p>
            <a:pPr marL="180975" indent="-180975">
              <a:buFont typeface="Arial" pitchFamily="34" charset="0"/>
              <a:buChar char="•"/>
              <a:defRPr/>
            </a:pPr>
            <a:r>
              <a:rPr lang="en-US" sz="1600" dirty="0" err="1">
                <a:solidFill>
                  <a:srgbClr val="002060"/>
                </a:solidFill>
              </a:rPr>
              <a:t>SwissFEL</a:t>
            </a:r>
            <a:r>
              <a:rPr lang="en-US" sz="1600" dirty="0">
                <a:solidFill>
                  <a:srgbClr val="002060"/>
                </a:solidFill>
              </a:rPr>
              <a:t> 250 </a:t>
            </a:r>
            <a:r>
              <a:rPr lang="en-US" sz="1600" dirty="0" err="1">
                <a:solidFill>
                  <a:srgbClr val="002060"/>
                </a:solidFill>
              </a:rPr>
              <a:t>MeV</a:t>
            </a:r>
            <a:r>
              <a:rPr lang="en-US" sz="1600" dirty="0">
                <a:solidFill>
                  <a:srgbClr val="002060"/>
                </a:solidFill>
              </a:rPr>
              <a:t> injector test facility</a:t>
            </a:r>
          </a:p>
          <a:p>
            <a:pPr marL="180975" indent="-180975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2060"/>
                </a:solidFill>
              </a:rPr>
              <a:t>Collaboration with DESY under discussion</a:t>
            </a:r>
          </a:p>
          <a:p>
            <a:pPr marL="180975" indent="-180975">
              <a:defRPr/>
            </a:pPr>
            <a:endParaRPr lang="en-US" sz="1600" b="1" dirty="0">
              <a:solidFill>
                <a:srgbClr val="002060"/>
              </a:solidFill>
            </a:endParaRPr>
          </a:p>
          <a:p>
            <a:pPr marL="180975" indent="-180975">
              <a:defRPr/>
            </a:pPr>
            <a:r>
              <a:rPr lang="en-US" sz="1600" b="1" dirty="0">
                <a:solidFill>
                  <a:srgbClr val="002060"/>
                </a:solidFill>
              </a:rPr>
              <a:t>Program:</a:t>
            </a:r>
          </a:p>
          <a:p>
            <a:pPr marL="180975" indent="-180975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2060"/>
                </a:solidFill>
              </a:rPr>
              <a:t>Develop laser system with HHG chain in dedicated laser hutch of 250MeV injector building</a:t>
            </a:r>
          </a:p>
          <a:p>
            <a:pPr marL="180975" indent="-180975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2060"/>
                </a:solidFill>
              </a:rPr>
              <a:t>Establish a versatile experimental seeding </a:t>
            </a:r>
            <a:r>
              <a:rPr lang="en-US" sz="1600" dirty="0" err="1">
                <a:solidFill>
                  <a:srgbClr val="002060"/>
                </a:solidFill>
              </a:rPr>
              <a:t>beamline</a:t>
            </a:r>
            <a:r>
              <a:rPr lang="en-US" sz="1600" dirty="0">
                <a:solidFill>
                  <a:srgbClr val="002060"/>
                </a:solidFill>
              </a:rPr>
              <a:t> in 250MeV injector</a:t>
            </a:r>
          </a:p>
          <a:p>
            <a:pPr marL="180975" indent="-180975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2060"/>
                </a:solidFill>
              </a:rPr>
              <a:t>Test EEHG,HHG and hybrid seeding schemes 2013-2014</a:t>
            </a:r>
          </a:p>
          <a:p>
            <a:pPr marL="180975" indent="-180975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2060"/>
                </a:solidFill>
              </a:rPr>
              <a:t>Get best seeding scheme for </a:t>
            </a:r>
            <a:r>
              <a:rPr lang="en-US" sz="1600" dirty="0" err="1">
                <a:solidFill>
                  <a:srgbClr val="002060"/>
                </a:solidFill>
              </a:rPr>
              <a:t>SwissFEL</a:t>
            </a:r>
            <a:r>
              <a:rPr lang="en-US" sz="1600" dirty="0">
                <a:solidFill>
                  <a:srgbClr val="002060"/>
                </a:solidFill>
              </a:rPr>
              <a:t>-ATHOS line</a:t>
            </a:r>
          </a:p>
          <a:p>
            <a:pPr marL="180975" indent="-180975">
              <a:defRPr/>
            </a:pPr>
            <a:endParaRPr lang="en-US" dirty="0">
              <a:solidFill>
                <a:srgbClr val="002060"/>
              </a:solidFill>
            </a:endParaRPr>
          </a:p>
          <a:p>
            <a:pPr>
              <a:defRPr/>
            </a:pPr>
            <a:endParaRPr lang="en-US" dirty="0">
              <a:solidFill>
                <a:srgbClr val="002060"/>
              </a:solidFill>
            </a:endParaRPr>
          </a:p>
          <a:p>
            <a:pPr>
              <a:defRPr/>
            </a:pPr>
            <a:endParaRPr lang="en-US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002060"/>
                </a:solidFill>
              </a:rPr>
              <a:t>   </a:t>
            </a:r>
          </a:p>
          <a:p>
            <a:pPr>
              <a:defRPr/>
            </a:pPr>
            <a:r>
              <a:rPr lang="en-US" dirty="0">
                <a:solidFill>
                  <a:srgbClr val="002060"/>
                </a:solidFill>
              </a:rPr>
              <a:t> </a:t>
            </a:r>
          </a:p>
          <a:p>
            <a:pPr>
              <a:defRPr/>
            </a:pP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9460" name="TextBox 12"/>
          <p:cNvSpPr txBox="1">
            <a:spLocks noChangeArrowheads="1"/>
          </p:cNvSpPr>
          <p:nvPr/>
        </p:nvSpPr>
        <p:spPr bwMode="auto">
          <a:xfrm>
            <a:off x="4022725" y="4575175"/>
            <a:ext cx="3451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Arial Narrow" pitchFamily="34" charset="0"/>
              </a:rPr>
              <a:t>Seeding test in 250 MeV injector </a:t>
            </a:r>
            <a:endParaRPr lang="en-US" b="1">
              <a:latin typeface="Arial Narrow" pitchFamily="34" charset="0"/>
            </a:endParaRPr>
          </a:p>
        </p:txBody>
      </p:sp>
      <p:grpSp>
        <p:nvGrpSpPr>
          <p:cNvPr id="2" name="Group 100"/>
          <p:cNvGrpSpPr>
            <a:grpSpLocks/>
          </p:cNvGrpSpPr>
          <p:nvPr/>
        </p:nvGrpSpPr>
        <p:grpSpPr bwMode="auto">
          <a:xfrm>
            <a:off x="0" y="4275138"/>
            <a:ext cx="9021763" cy="2436812"/>
            <a:chOff x="-136525" y="2093912"/>
            <a:chExt cx="9643059" cy="2670175"/>
          </a:xfrm>
        </p:grpSpPr>
        <p:sp>
          <p:nvSpPr>
            <p:cNvPr id="19463" name="Rectangle 5"/>
            <p:cNvSpPr>
              <a:spLocks noChangeArrowheads="1"/>
            </p:cNvSpPr>
            <p:nvPr/>
          </p:nvSpPr>
          <p:spPr bwMode="auto">
            <a:xfrm>
              <a:off x="136525" y="2801937"/>
              <a:ext cx="9144000" cy="196215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en-US">
                <a:latin typeface="Arial" pitchFamily="34" charset="0"/>
              </a:endParaRPr>
            </a:p>
          </p:txBody>
        </p: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6022974" y="3770312"/>
              <a:ext cx="1150937" cy="546100"/>
              <a:chOff x="1029" y="3645"/>
              <a:chExt cx="1196" cy="560"/>
            </a:xfrm>
          </p:grpSpPr>
          <p:sp>
            <p:nvSpPr>
              <p:cNvPr id="19555" name="Rectangle 97"/>
              <p:cNvSpPr>
                <a:spLocks noChangeArrowheads="1"/>
              </p:cNvSpPr>
              <p:nvPr/>
            </p:nvSpPr>
            <p:spPr bwMode="auto">
              <a:xfrm>
                <a:off x="1533" y="3645"/>
                <a:ext cx="189" cy="55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9556" name="Arc 5"/>
              <p:cNvSpPr>
                <a:spLocks/>
              </p:cNvSpPr>
              <p:nvPr/>
            </p:nvSpPr>
            <p:spPr bwMode="auto">
              <a:xfrm rot="16200000" flipH="1">
                <a:off x="1661" y="3640"/>
                <a:ext cx="552" cy="576"/>
              </a:xfrm>
              <a:custGeom>
                <a:avLst/>
                <a:gdLst>
                  <a:gd name="T0" fmla="*/ 0 w 20618"/>
                  <a:gd name="T1" fmla="*/ 2 h 21600"/>
                  <a:gd name="T2" fmla="*/ 15 w 20618"/>
                  <a:gd name="T3" fmla="*/ 2 h 21600"/>
                  <a:gd name="T4" fmla="*/ 7 w 20618"/>
                  <a:gd name="T5" fmla="*/ 15 h 21600"/>
                  <a:gd name="T6" fmla="*/ 0 60000 65536"/>
                  <a:gd name="T7" fmla="*/ 0 60000 65536"/>
                  <a:gd name="T8" fmla="*/ 0 60000 65536"/>
                  <a:gd name="T9" fmla="*/ 0 w 20618"/>
                  <a:gd name="T10" fmla="*/ 0 h 21600"/>
                  <a:gd name="T11" fmla="*/ 20618 w 2061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618" h="21600" fill="none" extrusionOk="0">
                    <a:moveTo>
                      <a:pt x="-1" y="2569"/>
                    </a:moveTo>
                    <a:cubicBezTo>
                      <a:pt x="3141" y="882"/>
                      <a:pt x="6652" y="-1"/>
                      <a:pt x="10218" y="0"/>
                    </a:cubicBezTo>
                    <a:cubicBezTo>
                      <a:pt x="13853" y="0"/>
                      <a:pt x="17431" y="917"/>
                      <a:pt x="20617" y="2668"/>
                    </a:cubicBezTo>
                  </a:path>
                  <a:path w="20618" h="21600" stroke="0" extrusionOk="0">
                    <a:moveTo>
                      <a:pt x="-1" y="2569"/>
                    </a:moveTo>
                    <a:cubicBezTo>
                      <a:pt x="3141" y="882"/>
                      <a:pt x="6652" y="-1"/>
                      <a:pt x="10218" y="0"/>
                    </a:cubicBezTo>
                    <a:cubicBezTo>
                      <a:pt x="13853" y="0"/>
                      <a:pt x="17431" y="917"/>
                      <a:pt x="20617" y="2668"/>
                    </a:cubicBezTo>
                    <a:lnTo>
                      <a:pt x="10218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19557" name="Arc 6"/>
              <p:cNvSpPr>
                <a:spLocks/>
              </p:cNvSpPr>
              <p:nvPr/>
            </p:nvSpPr>
            <p:spPr bwMode="auto">
              <a:xfrm rot="5400000">
                <a:off x="1041" y="3641"/>
                <a:ext cx="552" cy="576"/>
              </a:xfrm>
              <a:custGeom>
                <a:avLst/>
                <a:gdLst>
                  <a:gd name="T0" fmla="*/ 0 w 20618"/>
                  <a:gd name="T1" fmla="*/ 2 h 21600"/>
                  <a:gd name="T2" fmla="*/ 15 w 20618"/>
                  <a:gd name="T3" fmla="*/ 2 h 21600"/>
                  <a:gd name="T4" fmla="*/ 7 w 20618"/>
                  <a:gd name="T5" fmla="*/ 15 h 21600"/>
                  <a:gd name="T6" fmla="*/ 0 60000 65536"/>
                  <a:gd name="T7" fmla="*/ 0 60000 65536"/>
                  <a:gd name="T8" fmla="*/ 0 60000 65536"/>
                  <a:gd name="T9" fmla="*/ 0 w 20618"/>
                  <a:gd name="T10" fmla="*/ 0 h 21600"/>
                  <a:gd name="T11" fmla="*/ 20618 w 2061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618" h="21600" fill="none" extrusionOk="0">
                    <a:moveTo>
                      <a:pt x="-1" y="2569"/>
                    </a:moveTo>
                    <a:cubicBezTo>
                      <a:pt x="3141" y="882"/>
                      <a:pt x="6652" y="-1"/>
                      <a:pt x="10218" y="0"/>
                    </a:cubicBezTo>
                    <a:cubicBezTo>
                      <a:pt x="13853" y="0"/>
                      <a:pt x="17431" y="917"/>
                      <a:pt x="20617" y="2668"/>
                    </a:cubicBezTo>
                  </a:path>
                  <a:path w="20618" h="21600" stroke="0" extrusionOk="0">
                    <a:moveTo>
                      <a:pt x="-1" y="2569"/>
                    </a:moveTo>
                    <a:cubicBezTo>
                      <a:pt x="3141" y="882"/>
                      <a:pt x="6652" y="-1"/>
                      <a:pt x="10218" y="0"/>
                    </a:cubicBezTo>
                    <a:cubicBezTo>
                      <a:pt x="13853" y="0"/>
                      <a:pt x="17431" y="917"/>
                      <a:pt x="20617" y="2668"/>
                    </a:cubicBezTo>
                    <a:lnTo>
                      <a:pt x="10218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CH"/>
              </a:p>
            </p:txBody>
          </p:sp>
        </p:grpSp>
        <p:sp>
          <p:nvSpPr>
            <p:cNvPr id="19465" name="Text Box 7"/>
            <p:cNvSpPr txBox="1">
              <a:spLocks noChangeArrowheads="1"/>
            </p:cNvSpPr>
            <p:nvPr/>
          </p:nvSpPr>
          <p:spPr bwMode="auto">
            <a:xfrm>
              <a:off x="5637213" y="2197099"/>
              <a:ext cx="3130550" cy="31368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90000"/>
                </a:lnSpc>
              </a:pPr>
              <a:endParaRPr lang="en-US">
                <a:solidFill>
                  <a:schemeClr val="accent2"/>
                </a:solidFill>
                <a:latin typeface="Comic Sans MS" pitchFamily="66" charset="0"/>
              </a:endParaRPr>
            </a:p>
          </p:txBody>
        </p:sp>
        <p:sp>
          <p:nvSpPr>
            <p:cNvPr id="19466" name="Text Box 9"/>
            <p:cNvSpPr txBox="1">
              <a:spLocks noChangeArrowheads="1"/>
            </p:cNvSpPr>
            <p:nvPr/>
          </p:nvSpPr>
          <p:spPr bwMode="auto">
            <a:xfrm>
              <a:off x="5464175" y="2630487"/>
              <a:ext cx="197428" cy="2833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endParaRPr lang="en-US" sz="1200">
                <a:solidFill>
                  <a:schemeClr val="accent2"/>
                </a:solidFill>
                <a:latin typeface="Comic Sans MS" pitchFamily="66" charset="0"/>
              </a:endParaRPr>
            </a:p>
          </p:txBody>
        </p:sp>
        <p:sp>
          <p:nvSpPr>
            <p:cNvPr id="19467" name="Text Box 10"/>
            <p:cNvSpPr txBox="1">
              <a:spLocks noChangeArrowheads="1"/>
            </p:cNvSpPr>
            <p:nvPr/>
          </p:nvSpPr>
          <p:spPr bwMode="auto">
            <a:xfrm>
              <a:off x="5476875" y="2781299"/>
              <a:ext cx="197428" cy="2833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endParaRPr lang="en-US" sz="1200">
                <a:solidFill>
                  <a:schemeClr val="accent2"/>
                </a:solidFill>
                <a:latin typeface="Comic Sans MS" pitchFamily="66" charset="0"/>
              </a:endParaRPr>
            </a:p>
          </p:txBody>
        </p: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1355725" y="3786187"/>
              <a:ext cx="112713" cy="541337"/>
              <a:chOff x="1497" y="3725"/>
              <a:chExt cx="125" cy="431"/>
            </a:xfrm>
          </p:grpSpPr>
          <p:sp>
            <p:nvSpPr>
              <p:cNvPr id="19553" name="AutoShape 12"/>
              <p:cNvSpPr>
                <a:spLocks noChangeArrowheads="1"/>
              </p:cNvSpPr>
              <p:nvPr/>
            </p:nvSpPr>
            <p:spPr bwMode="auto">
              <a:xfrm>
                <a:off x="1497" y="3725"/>
                <a:ext cx="68" cy="431"/>
              </a:xfrm>
              <a:prstGeom prst="moon">
                <a:avLst>
                  <a:gd name="adj" fmla="val 875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9554" name="AutoShape 13"/>
              <p:cNvSpPr>
                <a:spLocks noChangeArrowheads="1"/>
              </p:cNvSpPr>
              <p:nvPr/>
            </p:nvSpPr>
            <p:spPr bwMode="auto">
              <a:xfrm flipH="1">
                <a:off x="1554" y="3725"/>
                <a:ext cx="68" cy="431"/>
              </a:xfrm>
              <a:prstGeom prst="moon">
                <a:avLst>
                  <a:gd name="adj" fmla="val 875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pitchFamily="34" charset="0"/>
                </a:endParaRPr>
              </a:p>
            </p:txBody>
          </p:sp>
        </p:grpSp>
        <p:grpSp>
          <p:nvGrpSpPr>
            <p:cNvPr id="6" name="Group 11"/>
            <p:cNvGrpSpPr>
              <a:grpSpLocks/>
            </p:cNvGrpSpPr>
            <p:nvPr/>
          </p:nvGrpSpPr>
          <p:grpSpPr bwMode="auto">
            <a:xfrm>
              <a:off x="1655763" y="3783012"/>
              <a:ext cx="1150937" cy="546100"/>
              <a:chOff x="1029" y="3645"/>
              <a:chExt cx="1196" cy="560"/>
            </a:xfrm>
          </p:grpSpPr>
          <p:sp>
            <p:nvSpPr>
              <p:cNvPr id="19550" name="Rectangle 92"/>
              <p:cNvSpPr>
                <a:spLocks noChangeArrowheads="1"/>
              </p:cNvSpPr>
              <p:nvPr/>
            </p:nvSpPr>
            <p:spPr bwMode="auto">
              <a:xfrm>
                <a:off x="1533" y="3645"/>
                <a:ext cx="189" cy="55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9551" name="Arc 16"/>
              <p:cNvSpPr>
                <a:spLocks/>
              </p:cNvSpPr>
              <p:nvPr/>
            </p:nvSpPr>
            <p:spPr bwMode="auto">
              <a:xfrm rot="16200000" flipH="1">
                <a:off x="1661" y="3640"/>
                <a:ext cx="552" cy="576"/>
              </a:xfrm>
              <a:custGeom>
                <a:avLst/>
                <a:gdLst>
                  <a:gd name="T0" fmla="*/ 0 w 20618"/>
                  <a:gd name="T1" fmla="*/ 2 h 21600"/>
                  <a:gd name="T2" fmla="*/ 15 w 20618"/>
                  <a:gd name="T3" fmla="*/ 2 h 21600"/>
                  <a:gd name="T4" fmla="*/ 7 w 20618"/>
                  <a:gd name="T5" fmla="*/ 15 h 21600"/>
                  <a:gd name="T6" fmla="*/ 0 60000 65536"/>
                  <a:gd name="T7" fmla="*/ 0 60000 65536"/>
                  <a:gd name="T8" fmla="*/ 0 60000 65536"/>
                  <a:gd name="T9" fmla="*/ 0 w 20618"/>
                  <a:gd name="T10" fmla="*/ 0 h 21600"/>
                  <a:gd name="T11" fmla="*/ 20618 w 2061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618" h="21600" fill="none" extrusionOk="0">
                    <a:moveTo>
                      <a:pt x="-1" y="2569"/>
                    </a:moveTo>
                    <a:cubicBezTo>
                      <a:pt x="3141" y="882"/>
                      <a:pt x="6652" y="-1"/>
                      <a:pt x="10218" y="0"/>
                    </a:cubicBezTo>
                    <a:cubicBezTo>
                      <a:pt x="13853" y="0"/>
                      <a:pt x="17431" y="917"/>
                      <a:pt x="20617" y="2668"/>
                    </a:cubicBezTo>
                  </a:path>
                  <a:path w="20618" h="21600" stroke="0" extrusionOk="0">
                    <a:moveTo>
                      <a:pt x="-1" y="2569"/>
                    </a:moveTo>
                    <a:cubicBezTo>
                      <a:pt x="3141" y="882"/>
                      <a:pt x="6652" y="-1"/>
                      <a:pt x="10218" y="0"/>
                    </a:cubicBezTo>
                    <a:cubicBezTo>
                      <a:pt x="13853" y="0"/>
                      <a:pt x="17431" y="917"/>
                      <a:pt x="20617" y="2668"/>
                    </a:cubicBezTo>
                    <a:lnTo>
                      <a:pt x="10218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19552" name="Arc 17"/>
              <p:cNvSpPr>
                <a:spLocks/>
              </p:cNvSpPr>
              <p:nvPr/>
            </p:nvSpPr>
            <p:spPr bwMode="auto">
              <a:xfrm rot="5400000">
                <a:off x="1041" y="3641"/>
                <a:ext cx="552" cy="576"/>
              </a:xfrm>
              <a:custGeom>
                <a:avLst/>
                <a:gdLst>
                  <a:gd name="T0" fmla="*/ 0 w 20618"/>
                  <a:gd name="T1" fmla="*/ 2 h 21600"/>
                  <a:gd name="T2" fmla="*/ 15 w 20618"/>
                  <a:gd name="T3" fmla="*/ 2 h 21600"/>
                  <a:gd name="T4" fmla="*/ 7 w 20618"/>
                  <a:gd name="T5" fmla="*/ 15 h 21600"/>
                  <a:gd name="T6" fmla="*/ 0 60000 65536"/>
                  <a:gd name="T7" fmla="*/ 0 60000 65536"/>
                  <a:gd name="T8" fmla="*/ 0 60000 65536"/>
                  <a:gd name="T9" fmla="*/ 0 w 20618"/>
                  <a:gd name="T10" fmla="*/ 0 h 21600"/>
                  <a:gd name="T11" fmla="*/ 20618 w 2061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618" h="21600" fill="none" extrusionOk="0">
                    <a:moveTo>
                      <a:pt x="-1" y="2569"/>
                    </a:moveTo>
                    <a:cubicBezTo>
                      <a:pt x="3141" y="882"/>
                      <a:pt x="6652" y="-1"/>
                      <a:pt x="10218" y="0"/>
                    </a:cubicBezTo>
                    <a:cubicBezTo>
                      <a:pt x="13853" y="0"/>
                      <a:pt x="17431" y="917"/>
                      <a:pt x="20617" y="2668"/>
                    </a:cubicBezTo>
                  </a:path>
                  <a:path w="20618" h="21600" stroke="0" extrusionOk="0">
                    <a:moveTo>
                      <a:pt x="-1" y="2569"/>
                    </a:moveTo>
                    <a:cubicBezTo>
                      <a:pt x="3141" y="882"/>
                      <a:pt x="6652" y="-1"/>
                      <a:pt x="10218" y="0"/>
                    </a:cubicBezTo>
                    <a:cubicBezTo>
                      <a:pt x="13853" y="0"/>
                      <a:pt x="17431" y="917"/>
                      <a:pt x="20617" y="2668"/>
                    </a:cubicBezTo>
                    <a:lnTo>
                      <a:pt x="10218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CH"/>
              </a:p>
            </p:txBody>
          </p:sp>
        </p:grpSp>
        <p:grpSp>
          <p:nvGrpSpPr>
            <p:cNvPr id="7" name="Group 12"/>
            <p:cNvGrpSpPr>
              <a:grpSpLocks/>
            </p:cNvGrpSpPr>
            <p:nvPr/>
          </p:nvGrpSpPr>
          <p:grpSpPr bwMode="auto">
            <a:xfrm>
              <a:off x="3097201" y="3794124"/>
              <a:ext cx="112711" cy="541338"/>
              <a:chOff x="1497" y="3725"/>
              <a:chExt cx="125" cy="431"/>
            </a:xfrm>
          </p:grpSpPr>
          <p:sp>
            <p:nvSpPr>
              <p:cNvPr id="19548" name="AutoShape 19"/>
              <p:cNvSpPr>
                <a:spLocks noChangeArrowheads="1"/>
              </p:cNvSpPr>
              <p:nvPr/>
            </p:nvSpPr>
            <p:spPr bwMode="auto">
              <a:xfrm>
                <a:off x="1497" y="3725"/>
                <a:ext cx="68" cy="431"/>
              </a:xfrm>
              <a:prstGeom prst="moon">
                <a:avLst>
                  <a:gd name="adj" fmla="val 875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9549" name="AutoShape 20"/>
              <p:cNvSpPr>
                <a:spLocks noChangeArrowheads="1"/>
              </p:cNvSpPr>
              <p:nvPr/>
            </p:nvSpPr>
            <p:spPr bwMode="auto">
              <a:xfrm flipH="1">
                <a:off x="1554" y="3725"/>
                <a:ext cx="68" cy="431"/>
              </a:xfrm>
              <a:prstGeom prst="moon">
                <a:avLst>
                  <a:gd name="adj" fmla="val 875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pitchFamily="34" charset="0"/>
                </a:endParaRPr>
              </a:p>
            </p:txBody>
          </p:sp>
        </p:grpSp>
        <p:grpSp>
          <p:nvGrpSpPr>
            <p:cNvPr id="8" name="Group 13"/>
            <p:cNvGrpSpPr>
              <a:grpSpLocks/>
            </p:cNvGrpSpPr>
            <p:nvPr/>
          </p:nvGrpSpPr>
          <p:grpSpPr bwMode="auto">
            <a:xfrm>
              <a:off x="3387724" y="3790949"/>
              <a:ext cx="1150937" cy="546100"/>
              <a:chOff x="1029" y="3645"/>
              <a:chExt cx="1196" cy="560"/>
            </a:xfrm>
          </p:grpSpPr>
          <p:sp>
            <p:nvSpPr>
              <p:cNvPr id="19545" name="Rectangle 87"/>
              <p:cNvSpPr>
                <a:spLocks noChangeArrowheads="1"/>
              </p:cNvSpPr>
              <p:nvPr/>
            </p:nvSpPr>
            <p:spPr bwMode="auto">
              <a:xfrm>
                <a:off x="1533" y="3645"/>
                <a:ext cx="189" cy="55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9546" name="Arc 23"/>
              <p:cNvSpPr>
                <a:spLocks/>
              </p:cNvSpPr>
              <p:nvPr/>
            </p:nvSpPr>
            <p:spPr bwMode="auto">
              <a:xfrm rot="16200000" flipH="1">
                <a:off x="1661" y="3640"/>
                <a:ext cx="552" cy="576"/>
              </a:xfrm>
              <a:custGeom>
                <a:avLst/>
                <a:gdLst>
                  <a:gd name="T0" fmla="*/ 0 w 20618"/>
                  <a:gd name="T1" fmla="*/ 2 h 21600"/>
                  <a:gd name="T2" fmla="*/ 15 w 20618"/>
                  <a:gd name="T3" fmla="*/ 2 h 21600"/>
                  <a:gd name="T4" fmla="*/ 7 w 20618"/>
                  <a:gd name="T5" fmla="*/ 15 h 21600"/>
                  <a:gd name="T6" fmla="*/ 0 60000 65536"/>
                  <a:gd name="T7" fmla="*/ 0 60000 65536"/>
                  <a:gd name="T8" fmla="*/ 0 60000 65536"/>
                  <a:gd name="T9" fmla="*/ 0 w 20618"/>
                  <a:gd name="T10" fmla="*/ 0 h 21600"/>
                  <a:gd name="T11" fmla="*/ 20618 w 2061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618" h="21600" fill="none" extrusionOk="0">
                    <a:moveTo>
                      <a:pt x="-1" y="2569"/>
                    </a:moveTo>
                    <a:cubicBezTo>
                      <a:pt x="3141" y="882"/>
                      <a:pt x="6652" y="-1"/>
                      <a:pt x="10218" y="0"/>
                    </a:cubicBezTo>
                    <a:cubicBezTo>
                      <a:pt x="13853" y="0"/>
                      <a:pt x="17431" y="917"/>
                      <a:pt x="20617" y="2668"/>
                    </a:cubicBezTo>
                  </a:path>
                  <a:path w="20618" h="21600" stroke="0" extrusionOk="0">
                    <a:moveTo>
                      <a:pt x="-1" y="2569"/>
                    </a:moveTo>
                    <a:cubicBezTo>
                      <a:pt x="3141" y="882"/>
                      <a:pt x="6652" y="-1"/>
                      <a:pt x="10218" y="0"/>
                    </a:cubicBezTo>
                    <a:cubicBezTo>
                      <a:pt x="13853" y="0"/>
                      <a:pt x="17431" y="917"/>
                      <a:pt x="20617" y="2668"/>
                    </a:cubicBezTo>
                    <a:lnTo>
                      <a:pt x="10218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19547" name="Arc 24"/>
              <p:cNvSpPr>
                <a:spLocks/>
              </p:cNvSpPr>
              <p:nvPr/>
            </p:nvSpPr>
            <p:spPr bwMode="auto">
              <a:xfrm rot="5400000">
                <a:off x="1041" y="3641"/>
                <a:ext cx="552" cy="576"/>
              </a:xfrm>
              <a:custGeom>
                <a:avLst/>
                <a:gdLst>
                  <a:gd name="T0" fmla="*/ 0 w 20618"/>
                  <a:gd name="T1" fmla="*/ 2 h 21600"/>
                  <a:gd name="T2" fmla="*/ 15 w 20618"/>
                  <a:gd name="T3" fmla="*/ 2 h 21600"/>
                  <a:gd name="T4" fmla="*/ 7 w 20618"/>
                  <a:gd name="T5" fmla="*/ 15 h 21600"/>
                  <a:gd name="T6" fmla="*/ 0 60000 65536"/>
                  <a:gd name="T7" fmla="*/ 0 60000 65536"/>
                  <a:gd name="T8" fmla="*/ 0 60000 65536"/>
                  <a:gd name="T9" fmla="*/ 0 w 20618"/>
                  <a:gd name="T10" fmla="*/ 0 h 21600"/>
                  <a:gd name="T11" fmla="*/ 20618 w 2061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618" h="21600" fill="none" extrusionOk="0">
                    <a:moveTo>
                      <a:pt x="-1" y="2569"/>
                    </a:moveTo>
                    <a:cubicBezTo>
                      <a:pt x="3141" y="882"/>
                      <a:pt x="6652" y="-1"/>
                      <a:pt x="10218" y="0"/>
                    </a:cubicBezTo>
                    <a:cubicBezTo>
                      <a:pt x="13853" y="0"/>
                      <a:pt x="17431" y="917"/>
                      <a:pt x="20617" y="2668"/>
                    </a:cubicBezTo>
                  </a:path>
                  <a:path w="20618" h="21600" stroke="0" extrusionOk="0">
                    <a:moveTo>
                      <a:pt x="-1" y="2569"/>
                    </a:moveTo>
                    <a:cubicBezTo>
                      <a:pt x="3141" y="882"/>
                      <a:pt x="6652" y="-1"/>
                      <a:pt x="10218" y="0"/>
                    </a:cubicBezTo>
                    <a:cubicBezTo>
                      <a:pt x="13853" y="0"/>
                      <a:pt x="17431" y="917"/>
                      <a:pt x="20617" y="2668"/>
                    </a:cubicBezTo>
                    <a:lnTo>
                      <a:pt x="10218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CH"/>
              </a:p>
            </p:txBody>
          </p:sp>
        </p:grpSp>
        <p:sp>
          <p:nvSpPr>
            <p:cNvPr id="19472" name="Line 25"/>
            <p:cNvSpPr>
              <a:spLocks noChangeShapeType="1"/>
            </p:cNvSpPr>
            <p:nvPr/>
          </p:nvSpPr>
          <p:spPr bwMode="auto">
            <a:xfrm>
              <a:off x="619125" y="4186237"/>
              <a:ext cx="3603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19473" name="Line 26"/>
            <p:cNvSpPr>
              <a:spLocks noChangeShapeType="1"/>
            </p:cNvSpPr>
            <p:nvPr/>
          </p:nvSpPr>
          <p:spPr bwMode="auto">
            <a:xfrm flipV="1">
              <a:off x="1003300" y="4051299"/>
              <a:ext cx="215900" cy="1222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19474" name="Line 27"/>
            <p:cNvSpPr>
              <a:spLocks noChangeShapeType="1"/>
            </p:cNvSpPr>
            <p:nvPr/>
          </p:nvSpPr>
          <p:spPr bwMode="auto">
            <a:xfrm>
              <a:off x="1200150" y="4051299"/>
              <a:ext cx="11811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19475" name="Line 28"/>
            <p:cNvSpPr>
              <a:spLocks noChangeShapeType="1"/>
            </p:cNvSpPr>
            <p:nvPr/>
          </p:nvSpPr>
          <p:spPr bwMode="auto">
            <a:xfrm flipV="1">
              <a:off x="2381250" y="3883024"/>
              <a:ext cx="204788" cy="1635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19476" name="Line 29"/>
            <p:cNvSpPr>
              <a:spLocks noChangeShapeType="1"/>
            </p:cNvSpPr>
            <p:nvPr/>
          </p:nvSpPr>
          <p:spPr bwMode="auto">
            <a:xfrm>
              <a:off x="2586038" y="3883024"/>
              <a:ext cx="2047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19477" name="Line 30"/>
            <p:cNvSpPr>
              <a:spLocks noChangeShapeType="1"/>
            </p:cNvSpPr>
            <p:nvPr/>
          </p:nvSpPr>
          <p:spPr bwMode="auto">
            <a:xfrm>
              <a:off x="2760663" y="3883024"/>
              <a:ext cx="225425" cy="184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19478" name="Line 31"/>
            <p:cNvSpPr>
              <a:spLocks noChangeShapeType="1"/>
            </p:cNvSpPr>
            <p:nvPr/>
          </p:nvSpPr>
          <p:spPr bwMode="auto">
            <a:xfrm>
              <a:off x="2986088" y="4067174"/>
              <a:ext cx="863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19479" name="Line 32"/>
            <p:cNvSpPr>
              <a:spLocks noChangeShapeType="1"/>
            </p:cNvSpPr>
            <p:nvPr/>
          </p:nvSpPr>
          <p:spPr bwMode="auto">
            <a:xfrm flipV="1">
              <a:off x="4111625" y="3975099"/>
              <a:ext cx="163513" cy="920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19480" name="Line 33"/>
            <p:cNvSpPr>
              <a:spLocks noChangeShapeType="1"/>
            </p:cNvSpPr>
            <p:nvPr/>
          </p:nvSpPr>
          <p:spPr bwMode="auto">
            <a:xfrm flipV="1">
              <a:off x="4254500" y="3973512"/>
              <a:ext cx="206375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19481" name="Line 34"/>
            <p:cNvSpPr>
              <a:spLocks noChangeShapeType="1"/>
            </p:cNvSpPr>
            <p:nvPr/>
          </p:nvSpPr>
          <p:spPr bwMode="auto">
            <a:xfrm>
              <a:off x="4454525" y="3968749"/>
              <a:ext cx="147638" cy="1047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19482" name="Line 35"/>
            <p:cNvSpPr>
              <a:spLocks noChangeShapeType="1"/>
            </p:cNvSpPr>
            <p:nvPr/>
          </p:nvSpPr>
          <p:spPr bwMode="auto">
            <a:xfrm>
              <a:off x="4506913" y="4049712"/>
              <a:ext cx="46196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19483" name="Rectangle 25"/>
            <p:cNvSpPr>
              <a:spLocks noChangeArrowheads="1"/>
            </p:cNvSpPr>
            <p:nvPr/>
          </p:nvSpPr>
          <p:spPr bwMode="auto">
            <a:xfrm>
              <a:off x="4946650" y="3802062"/>
              <a:ext cx="1439863" cy="504825"/>
            </a:xfrm>
            <a:prstGeom prst="rect">
              <a:avLst/>
            </a:prstGeom>
            <a:solidFill>
              <a:schemeClr val="accent2">
                <a:alpha val="59999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</a:endParaRPr>
            </a:p>
          </p:txBody>
        </p:sp>
        <p:sp>
          <p:nvSpPr>
            <p:cNvPr id="19484" name="Rectangle 26"/>
            <p:cNvSpPr>
              <a:spLocks noChangeArrowheads="1"/>
            </p:cNvSpPr>
            <p:nvPr/>
          </p:nvSpPr>
          <p:spPr bwMode="auto">
            <a:xfrm>
              <a:off x="1666875" y="3802062"/>
              <a:ext cx="357188" cy="504825"/>
            </a:xfrm>
            <a:prstGeom prst="rect">
              <a:avLst/>
            </a:prstGeom>
            <a:solidFill>
              <a:schemeClr val="accent2">
                <a:alpha val="59999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</a:endParaRPr>
            </a:p>
          </p:txBody>
        </p:sp>
        <p:sp>
          <p:nvSpPr>
            <p:cNvPr id="19485" name="Rectangle 27"/>
            <p:cNvSpPr>
              <a:spLocks noChangeArrowheads="1"/>
            </p:cNvSpPr>
            <p:nvPr/>
          </p:nvSpPr>
          <p:spPr bwMode="auto">
            <a:xfrm>
              <a:off x="3405188" y="3802062"/>
              <a:ext cx="366712" cy="495300"/>
            </a:xfrm>
            <a:prstGeom prst="rect">
              <a:avLst/>
            </a:prstGeom>
            <a:solidFill>
              <a:schemeClr val="accent2">
                <a:alpha val="59999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</a:endParaRPr>
            </a:p>
          </p:txBody>
        </p:sp>
        <p:sp>
          <p:nvSpPr>
            <p:cNvPr id="19486" name="Rectangle 28" descr="Light vertical"/>
            <p:cNvSpPr>
              <a:spLocks noChangeArrowheads="1"/>
            </p:cNvSpPr>
            <p:nvPr/>
          </p:nvSpPr>
          <p:spPr bwMode="auto">
            <a:xfrm>
              <a:off x="1666875" y="3981449"/>
              <a:ext cx="357188" cy="144463"/>
            </a:xfrm>
            <a:prstGeom prst="rect">
              <a:avLst/>
            </a:prstGeom>
            <a:pattFill prst="ltVert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</a:endParaRPr>
            </a:p>
          </p:txBody>
        </p:sp>
        <p:sp>
          <p:nvSpPr>
            <p:cNvPr id="19487" name="Rectangle 29" descr="Light vertical"/>
            <p:cNvSpPr>
              <a:spLocks noChangeArrowheads="1"/>
            </p:cNvSpPr>
            <p:nvPr/>
          </p:nvSpPr>
          <p:spPr bwMode="auto">
            <a:xfrm>
              <a:off x="3405188" y="3981449"/>
              <a:ext cx="366712" cy="141288"/>
            </a:xfrm>
            <a:prstGeom prst="rect">
              <a:avLst/>
            </a:prstGeom>
            <a:pattFill prst="ltVert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</a:endParaRPr>
            </a:p>
          </p:txBody>
        </p:sp>
        <p:sp>
          <p:nvSpPr>
            <p:cNvPr id="19488" name="Rectangle 30" descr="Light vertical"/>
            <p:cNvSpPr>
              <a:spLocks noChangeArrowheads="1"/>
            </p:cNvSpPr>
            <p:nvPr/>
          </p:nvSpPr>
          <p:spPr bwMode="auto">
            <a:xfrm>
              <a:off x="4946650" y="3981449"/>
              <a:ext cx="1439863" cy="144463"/>
            </a:xfrm>
            <a:prstGeom prst="rect">
              <a:avLst/>
            </a:prstGeom>
            <a:pattFill prst="ltVert">
              <a:fgClr>
                <a:srgbClr val="FF6600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</a:endParaRPr>
            </a:p>
          </p:txBody>
        </p:sp>
        <p:sp>
          <p:nvSpPr>
            <p:cNvPr id="19489" name="Rectangle 31"/>
            <p:cNvSpPr>
              <a:spLocks noChangeArrowheads="1"/>
            </p:cNvSpPr>
            <p:nvPr/>
          </p:nvSpPr>
          <p:spPr bwMode="auto">
            <a:xfrm>
              <a:off x="2347913" y="3983037"/>
              <a:ext cx="71437" cy="10795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</a:endParaRPr>
            </a:p>
          </p:txBody>
        </p:sp>
        <p:sp>
          <p:nvSpPr>
            <p:cNvPr id="19490" name="Rectangle 32"/>
            <p:cNvSpPr>
              <a:spLocks noChangeArrowheads="1"/>
            </p:cNvSpPr>
            <p:nvPr/>
          </p:nvSpPr>
          <p:spPr bwMode="auto">
            <a:xfrm>
              <a:off x="2563813" y="3838574"/>
              <a:ext cx="71437" cy="10795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</a:endParaRPr>
            </a:p>
          </p:txBody>
        </p:sp>
        <p:sp>
          <p:nvSpPr>
            <p:cNvPr id="19491" name="Rectangle 33"/>
            <p:cNvSpPr>
              <a:spLocks noChangeArrowheads="1"/>
            </p:cNvSpPr>
            <p:nvPr/>
          </p:nvSpPr>
          <p:spPr bwMode="auto">
            <a:xfrm>
              <a:off x="2743200" y="3838574"/>
              <a:ext cx="71438" cy="10795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</a:endParaRPr>
            </a:p>
          </p:txBody>
        </p:sp>
        <p:sp>
          <p:nvSpPr>
            <p:cNvPr id="19492" name="Rectangle 34"/>
            <p:cNvSpPr>
              <a:spLocks noChangeArrowheads="1"/>
            </p:cNvSpPr>
            <p:nvPr/>
          </p:nvSpPr>
          <p:spPr bwMode="auto">
            <a:xfrm>
              <a:off x="2959100" y="4017962"/>
              <a:ext cx="71438" cy="10795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</a:endParaRPr>
            </a:p>
          </p:txBody>
        </p:sp>
        <p:sp>
          <p:nvSpPr>
            <p:cNvPr id="19493" name="Rectangle 35"/>
            <p:cNvSpPr>
              <a:spLocks noChangeArrowheads="1"/>
            </p:cNvSpPr>
            <p:nvPr/>
          </p:nvSpPr>
          <p:spPr bwMode="auto">
            <a:xfrm>
              <a:off x="4095750" y="4019549"/>
              <a:ext cx="71438" cy="7143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</a:endParaRPr>
            </a:p>
          </p:txBody>
        </p:sp>
        <p:sp>
          <p:nvSpPr>
            <p:cNvPr id="19494" name="Rectangle 36"/>
            <p:cNvSpPr>
              <a:spLocks noChangeArrowheads="1"/>
            </p:cNvSpPr>
            <p:nvPr/>
          </p:nvSpPr>
          <p:spPr bwMode="auto">
            <a:xfrm>
              <a:off x="4240213" y="3946524"/>
              <a:ext cx="71437" cy="7143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</a:endParaRPr>
            </a:p>
          </p:txBody>
        </p:sp>
        <p:sp>
          <p:nvSpPr>
            <p:cNvPr id="19495" name="Rectangle 37"/>
            <p:cNvSpPr>
              <a:spLocks noChangeArrowheads="1"/>
            </p:cNvSpPr>
            <p:nvPr/>
          </p:nvSpPr>
          <p:spPr bwMode="auto">
            <a:xfrm>
              <a:off x="4419600" y="3946524"/>
              <a:ext cx="71438" cy="7143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</a:endParaRPr>
            </a:p>
          </p:txBody>
        </p:sp>
        <p:sp>
          <p:nvSpPr>
            <p:cNvPr id="19496" name="Rectangle 38"/>
            <p:cNvSpPr>
              <a:spLocks noChangeArrowheads="1"/>
            </p:cNvSpPr>
            <p:nvPr/>
          </p:nvSpPr>
          <p:spPr bwMode="auto">
            <a:xfrm>
              <a:off x="4552950" y="4025899"/>
              <a:ext cx="71438" cy="7143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</a:endParaRPr>
            </a:p>
          </p:txBody>
        </p:sp>
        <p:sp>
          <p:nvSpPr>
            <p:cNvPr id="19497" name="Rectangle 39"/>
            <p:cNvSpPr>
              <a:spLocks noChangeArrowheads="1"/>
            </p:cNvSpPr>
            <p:nvPr/>
          </p:nvSpPr>
          <p:spPr bwMode="auto">
            <a:xfrm>
              <a:off x="979488" y="4140199"/>
              <a:ext cx="71437" cy="10795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</a:endParaRPr>
            </a:p>
          </p:txBody>
        </p:sp>
        <p:sp>
          <p:nvSpPr>
            <p:cNvPr id="19498" name="Rectangle 40"/>
            <p:cNvSpPr>
              <a:spLocks noChangeArrowheads="1"/>
            </p:cNvSpPr>
            <p:nvPr/>
          </p:nvSpPr>
          <p:spPr bwMode="auto">
            <a:xfrm>
              <a:off x="1195388" y="3995737"/>
              <a:ext cx="71437" cy="10795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</a:endParaRPr>
            </a:p>
          </p:txBody>
        </p:sp>
        <p:sp>
          <p:nvSpPr>
            <p:cNvPr id="19499" name="Rectangle 41"/>
            <p:cNvSpPr>
              <a:spLocks noChangeArrowheads="1"/>
            </p:cNvSpPr>
            <p:nvPr/>
          </p:nvSpPr>
          <p:spPr bwMode="auto">
            <a:xfrm rot="4572723">
              <a:off x="8052594" y="3972718"/>
              <a:ext cx="65087" cy="20002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</a:endParaRPr>
            </a:p>
          </p:txBody>
        </p:sp>
        <p:sp>
          <p:nvSpPr>
            <p:cNvPr id="19500" name="Line 55"/>
            <p:cNvSpPr>
              <a:spLocks noChangeShapeType="1"/>
            </p:cNvSpPr>
            <p:nvPr/>
          </p:nvSpPr>
          <p:spPr bwMode="auto">
            <a:xfrm>
              <a:off x="6767513" y="4043362"/>
              <a:ext cx="396875" cy="3175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19501" name="Rectangle 43"/>
            <p:cNvSpPr>
              <a:spLocks noChangeArrowheads="1"/>
            </p:cNvSpPr>
            <p:nvPr/>
          </p:nvSpPr>
          <p:spPr bwMode="auto">
            <a:xfrm>
              <a:off x="6670675" y="3998912"/>
              <a:ext cx="71438" cy="10795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</a:endParaRPr>
            </a:p>
          </p:txBody>
        </p:sp>
        <p:sp>
          <p:nvSpPr>
            <p:cNvPr id="19502" name="Rectangle 44" descr="90%"/>
            <p:cNvSpPr>
              <a:spLocks noChangeArrowheads="1"/>
            </p:cNvSpPr>
            <p:nvPr/>
          </p:nvSpPr>
          <p:spPr bwMode="auto">
            <a:xfrm rot="2368167">
              <a:off x="7094538" y="4311649"/>
              <a:ext cx="195262" cy="190500"/>
            </a:xfrm>
            <a:prstGeom prst="rect">
              <a:avLst/>
            </a:prstGeom>
            <a:pattFill prst="pct90">
              <a:fgClr>
                <a:schemeClr val="bg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</a:endParaRPr>
            </a:p>
          </p:txBody>
        </p:sp>
        <p:sp>
          <p:nvSpPr>
            <p:cNvPr id="19503" name="AutoShape 58"/>
            <p:cNvSpPr>
              <a:spLocks noChangeArrowheads="1"/>
            </p:cNvSpPr>
            <p:nvPr/>
          </p:nvSpPr>
          <p:spPr bwMode="auto">
            <a:xfrm>
              <a:off x="-136525" y="4030662"/>
              <a:ext cx="1266825" cy="42862"/>
            </a:xfrm>
            <a:prstGeom prst="rightArrow">
              <a:avLst>
                <a:gd name="adj1" fmla="val 58972"/>
                <a:gd name="adj2" fmla="val 307463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</a:endParaRPr>
            </a:p>
          </p:txBody>
        </p:sp>
        <p:sp>
          <p:nvSpPr>
            <p:cNvPr id="19504" name="Text Box 59"/>
            <p:cNvSpPr txBox="1">
              <a:spLocks noChangeArrowheads="1"/>
            </p:cNvSpPr>
            <p:nvPr/>
          </p:nvSpPr>
          <p:spPr bwMode="auto">
            <a:xfrm>
              <a:off x="-53975" y="3821112"/>
              <a:ext cx="1089928" cy="269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>
                  <a:latin typeface="Arial" pitchFamily="34" charset="0"/>
                </a:rPr>
                <a:t>       seed laser</a:t>
              </a:r>
            </a:p>
          </p:txBody>
        </p:sp>
        <p:sp>
          <p:nvSpPr>
            <p:cNvPr id="19505" name="Line 60"/>
            <p:cNvSpPr>
              <a:spLocks noChangeShapeType="1"/>
            </p:cNvSpPr>
            <p:nvPr/>
          </p:nvSpPr>
          <p:spPr bwMode="auto">
            <a:xfrm>
              <a:off x="1154113" y="4049712"/>
              <a:ext cx="1490662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19506" name="Rectangle 48"/>
            <p:cNvSpPr>
              <a:spLocks noChangeArrowheads="1"/>
            </p:cNvSpPr>
            <p:nvPr/>
          </p:nvSpPr>
          <p:spPr bwMode="auto">
            <a:xfrm>
              <a:off x="2492375" y="4002087"/>
              <a:ext cx="88900" cy="889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</a:endParaRPr>
            </a:p>
          </p:txBody>
        </p:sp>
        <p:sp>
          <p:nvSpPr>
            <p:cNvPr id="19507" name="Text Box 62"/>
            <p:cNvSpPr txBox="1">
              <a:spLocks noChangeArrowheads="1"/>
            </p:cNvSpPr>
            <p:nvPr/>
          </p:nvSpPr>
          <p:spPr bwMode="auto">
            <a:xfrm>
              <a:off x="1414463" y="3230562"/>
              <a:ext cx="1238250" cy="54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>
                  <a:latin typeface="Arial" pitchFamily="34" charset="0"/>
                </a:rPr>
                <a:t>undulator </a:t>
              </a:r>
            </a:p>
            <a:p>
              <a:r>
                <a:rPr lang="en-US" sz="1000">
                  <a:latin typeface="Arial" pitchFamily="34" charset="0"/>
                </a:rPr>
                <a:t>40mm period</a:t>
              </a:r>
            </a:p>
            <a:p>
              <a:r>
                <a:rPr lang="en-US" sz="1000">
                  <a:latin typeface="Arial" pitchFamily="34" charset="0"/>
                </a:rPr>
                <a:t>40 cm (10 periods)</a:t>
              </a:r>
            </a:p>
          </p:txBody>
        </p:sp>
        <p:sp>
          <p:nvSpPr>
            <p:cNvPr id="19508" name="Text Box 63"/>
            <p:cNvSpPr txBox="1">
              <a:spLocks noChangeArrowheads="1"/>
            </p:cNvSpPr>
            <p:nvPr/>
          </p:nvSpPr>
          <p:spPr bwMode="auto">
            <a:xfrm>
              <a:off x="2941638" y="3248024"/>
              <a:ext cx="1238250" cy="54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>
                  <a:latin typeface="Arial" pitchFamily="34" charset="0"/>
                </a:rPr>
                <a:t>undulator </a:t>
              </a:r>
            </a:p>
            <a:p>
              <a:r>
                <a:rPr lang="en-US" sz="1000">
                  <a:latin typeface="Arial" pitchFamily="34" charset="0"/>
                </a:rPr>
                <a:t>40mm period</a:t>
              </a:r>
            </a:p>
            <a:p>
              <a:r>
                <a:rPr lang="en-US" sz="1000">
                  <a:latin typeface="Arial" pitchFamily="34" charset="0"/>
                </a:rPr>
                <a:t>40 cm (10 periods)</a:t>
              </a:r>
            </a:p>
          </p:txBody>
        </p:sp>
        <p:sp>
          <p:nvSpPr>
            <p:cNvPr id="19509" name="Text Box 64"/>
            <p:cNvSpPr txBox="1">
              <a:spLocks noChangeArrowheads="1"/>
            </p:cNvSpPr>
            <p:nvPr/>
          </p:nvSpPr>
          <p:spPr bwMode="auto">
            <a:xfrm>
              <a:off x="4883150" y="3222624"/>
              <a:ext cx="1139825" cy="54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>
                  <a:latin typeface="Arial" pitchFamily="34" charset="0"/>
                </a:rPr>
                <a:t>undulator </a:t>
              </a:r>
            </a:p>
            <a:p>
              <a:r>
                <a:rPr lang="en-US" sz="1000">
                  <a:latin typeface="Arial" pitchFamily="34" charset="0"/>
                </a:rPr>
                <a:t>15mm period</a:t>
              </a:r>
            </a:p>
            <a:p>
              <a:r>
                <a:rPr lang="en-US" sz="1000">
                  <a:latin typeface="Arial" pitchFamily="34" charset="0"/>
                </a:rPr>
                <a:t>4m (266 periods)</a:t>
              </a:r>
            </a:p>
          </p:txBody>
        </p:sp>
        <p:sp>
          <p:nvSpPr>
            <p:cNvPr id="19510" name="Text Box 65"/>
            <p:cNvSpPr txBox="1">
              <a:spLocks noChangeArrowheads="1"/>
            </p:cNvSpPr>
            <p:nvPr/>
          </p:nvSpPr>
          <p:spPr bwMode="auto">
            <a:xfrm>
              <a:off x="8418707" y="3522434"/>
              <a:ext cx="1087827" cy="269801"/>
            </a:xfrm>
            <a:prstGeom prst="rect">
              <a:avLst/>
            </a:prstGeom>
            <a:noFill/>
            <a:ln w="9525">
              <a:solidFill>
                <a:srgbClr val="333399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>
                  <a:latin typeface="Arial" pitchFamily="34" charset="0"/>
                </a:rPr>
                <a:t>Experiment ?</a:t>
              </a:r>
            </a:p>
          </p:txBody>
        </p:sp>
        <p:sp>
          <p:nvSpPr>
            <p:cNvPr id="19511" name="AutoShape 66"/>
            <p:cNvSpPr>
              <a:spLocks noChangeArrowheads="1"/>
            </p:cNvSpPr>
            <p:nvPr/>
          </p:nvSpPr>
          <p:spPr bwMode="auto">
            <a:xfrm>
              <a:off x="2633663" y="4048124"/>
              <a:ext cx="371475" cy="42863"/>
            </a:xfrm>
            <a:prstGeom prst="rightArrow">
              <a:avLst>
                <a:gd name="adj1" fmla="val 50000"/>
                <a:gd name="adj2" fmla="val 216664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Arial" pitchFamily="34" charset="0"/>
              </a:endParaRPr>
            </a:p>
          </p:txBody>
        </p:sp>
        <p:sp>
          <p:nvSpPr>
            <p:cNvPr id="19512" name="AutoShape 67"/>
            <p:cNvSpPr>
              <a:spLocks noChangeArrowheads="1"/>
            </p:cNvSpPr>
            <p:nvPr/>
          </p:nvSpPr>
          <p:spPr bwMode="auto">
            <a:xfrm rot="-5400000">
              <a:off x="2450306" y="4218781"/>
              <a:ext cx="371475" cy="42862"/>
            </a:xfrm>
            <a:prstGeom prst="rightArrow">
              <a:avLst>
                <a:gd name="adj1" fmla="val 50000"/>
                <a:gd name="adj2" fmla="val 216669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/>
              <a:endParaRPr lang="en-US">
                <a:latin typeface="Arial" pitchFamily="34" charset="0"/>
              </a:endParaRPr>
            </a:p>
          </p:txBody>
        </p:sp>
        <p:sp>
          <p:nvSpPr>
            <p:cNvPr id="19513" name="Line 68"/>
            <p:cNvSpPr>
              <a:spLocks noChangeShapeType="1"/>
            </p:cNvSpPr>
            <p:nvPr/>
          </p:nvSpPr>
          <p:spPr bwMode="auto">
            <a:xfrm flipH="1">
              <a:off x="2613025" y="4019549"/>
              <a:ext cx="34925" cy="50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19514" name="AutoShape 69"/>
            <p:cNvSpPr>
              <a:spLocks noChangeArrowheads="1"/>
            </p:cNvSpPr>
            <p:nvPr/>
          </p:nvSpPr>
          <p:spPr bwMode="auto">
            <a:xfrm>
              <a:off x="-136525" y="4410074"/>
              <a:ext cx="2779713" cy="42863"/>
            </a:xfrm>
            <a:prstGeom prst="rightArrow">
              <a:avLst>
                <a:gd name="adj1" fmla="val 58972"/>
                <a:gd name="adj2" fmla="val 674632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</a:endParaRPr>
            </a:p>
          </p:txBody>
        </p:sp>
        <p:sp>
          <p:nvSpPr>
            <p:cNvPr id="19515" name="Text Box 70"/>
            <p:cNvSpPr txBox="1">
              <a:spLocks noChangeArrowheads="1"/>
            </p:cNvSpPr>
            <p:nvPr/>
          </p:nvSpPr>
          <p:spPr bwMode="auto">
            <a:xfrm rot="-5400000">
              <a:off x="2258219" y="3337718"/>
              <a:ext cx="877887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>
                  <a:latin typeface="Arial" pitchFamily="34" charset="0"/>
                </a:rPr>
                <a:t>R56=1.5mm</a:t>
              </a:r>
            </a:p>
          </p:txBody>
        </p:sp>
        <p:sp>
          <p:nvSpPr>
            <p:cNvPr id="19516" name="Text Box 71"/>
            <p:cNvSpPr txBox="1">
              <a:spLocks noChangeArrowheads="1"/>
            </p:cNvSpPr>
            <p:nvPr/>
          </p:nvSpPr>
          <p:spPr bwMode="auto">
            <a:xfrm rot="-5400000">
              <a:off x="3925094" y="3447255"/>
              <a:ext cx="877888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>
                  <a:latin typeface="Arial" pitchFamily="34" charset="0"/>
                </a:rPr>
                <a:t>R56=0.3mm</a:t>
              </a:r>
            </a:p>
          </p:txBody>
        </p:sp>
        <p:sp>
          <p:nvSpPr>
            <p:cNvPr id="19517" name="Text Box 72"/>
            <p:cNvSpPr txBox="1">
              <a:spLocks noChangeArrowheads="1"/>
            </p:cNvSpPr>
            <p:nvPr/>
          </p:nvSpPr>
          <p:spPr bwMode="auto">
            <a:xfrm>
              <a:off x="5167313" y="4259262"/>
              <a:ext cx="612775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>
                  <a:latin typeface="Arial" pitchFamily="34" charset="0"/>
                </a:rPr>
                <a:t>radiator</a:t>
              </a:r>
            </a:p>
          </p:txBody>
        </p:sp>
        <p:grpSp>
          <p:nvGrpSpPr>
            <p:cNvPr id="9" name="Group 60"/>
            <p:cNvGrpSpPr>
              <a:grpSpLocks/>
            </p:cNvGrpSpPr>
            <p:nvPr/>
          </p:nvGrpSpPr>
          <p:grpSpPr bwMode="auto">
            <a:xfrm>
              <a:off x="4686300" y="3773487"/>
              <a:ext cx="112713" cy="541337"/>
              <a:chOff x="1497" y="3725"/>
              <a:chExt cx="125" cy="431"/>
            </a:xfrm>
          </p:grpSpPr>
          <p:sp>
            <p:nvSpPr>
              <p:cNvPr id="19543" name="AutoShape 74"/>
              <p:cNvSpPr>
                <a:spLocks noChangeArrowheads="1"/>
              </p:cNvSpPr>
              <p:nvPr/>
            </p:nvSpPr>
            <p:spPr bwMode="auto">
              <a:xfrm>
                <a:off x="1497" y="3725"/>
                <a:ext cx="68" cy="431"/>
              </a:xfrm>
              <a:prstGeom prst="moon">
                <a:avLst>
                  <a:gd name="adj" fmla="val 875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9544" name="AutoShape 75"/>
              <p:cNvSpPr>
                <a:spLocks noChangeArrowheads="1"/>
              </p:cNvSpPr>
              <p:nvPr/>
            </p:nvSpPr>
            <p:spPr bwMode="auto">
              <a:xfrm flipH="1">
                <a:off x="1554" y="3725"/>
                <a:ext cx="68" cy="431"/>
              </a:xfrm>
              <a:prstGeom prst="moon">
                <a:avLst>
                  <a:gd name="adj" fmla="val 875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pitchFamily="34" charset="0"/>
                </a:endParaRPr>
              </a:p>
            </p:txBody>
          </p:sp>
        </p:grpSp>
        <p:sp>
          <p:nvSpPr>
            <p:cNvPr id="19519" name="AutoShape 79"/>
            <p:cNvSpPr>
              <a:spLocks noChangeArrowheads="1"/>
            </p:cNvSpPr>
            <p:nvPr/>
          </p:nvSpPr>
          <p:spPr bwMode="auto">
            <a:xfrm>
              <a:off x="1506538" y="3976687"/>
              <a:ext cx="117475" cy="152400"/>
            </a:xfrm>
            <a:prstGeom prst="star4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</a:endParaRPr>
            </a:p>
          </p:txBody>
        </p:sp>
        <p:sp>
          <p:nvSpPr>
            <p:cNvPr id="19520" name="AutoShape 80"/>
            <p:cNvSpPr>
              <a:spLocks noChangeArrowheads="1"/>
            </p:cNvSpPr>
            <p:nvPr/>
          </p:nvSpPr>
          <p:spPr bwMode="auto">
            <a:xfrm>
              <a:off x="2241550" y="3971924"/>
              <a:ext cx="117475" cy="152400"/>
            </a:xfrm>
            <a:prstGeom prst="star4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</a:endParaRPr>
            </a:p>
          </p:txBody>
        </p:sp>
        <p:sp>
          <p:nvSpPr>
            <p:cNvPr id="19521" name="AutoShape 81"/>
            <p:cNvSpPr>
              <a:spLocks noChangeArrowheads="1"/>
            </p:cNvSpPr>
            <p:nvPr/>
          </p:nvSpPr>
          <p:spPr bwMode="auto">
            <a:xfrm>
              <a:off x="3241675" y="3997324"/>
              <a:ext cx="117475" cy="152400"/>
            </a:xfrm>
            <a:prstGeom prst="star4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</a:endParaRPr>
            </a:p>
          </p:txBody>
        </p:sp>
        <p:sp>
          <p:nvSpPr>
            <p:cNvPr id="19522" name="AutoShape 82"/>
            <p:cNvSpPr>
              <a:spLocks noChangeArrowheads="1"/>
            </p:cNvSpPr>
            <p:nvPr/>
          </p:nvSpPr>
          <p:spPr bwMode="auto">
            <a:xfrm>
              <a:off x="3983038" y="3984624"/>
              <a:ext cx="117475" cy="152400"/>
            </a:xfrm>
            <a:prstGeom prst="star4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</a:endParaRPr>
            </a:p>
          </p:txBody>
        </p:sp>
        <p:sp>
          <p:nvSpPr>
            <p:cNvPr id="19523" name="AutoShape 83"/>
            <p:cNvSpPr>
              <a:spLocks noChangeArrowheads="1"/>
            </p:cNvSpPr>
            <p:nvPr/>
          </p:nvSpPr>
          <p:spPr bwMode="auto">
            <a:xfrm>
              <a:off x="4792663" y="3978274"/>
              <a:ext cx="117475" cy="152400"/>
            </a:xfrm>
            <a:prstGeom prst="star4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</a:endParaRPr>
            </a:p>
          </p:txBody>
        </p:sp>
        <p:sp>
          <p:nvSpPr>
            <p:cNvPr id="19524" name="AutoShape 84"/>
            <p:cNvSpPr>
              <a:spLocks noChangeArrowheads="1"/>
            </p:cNvSpPr>
            <p:nvPr/>
          </p:nvSpPr>
          <p:spPr bwMode="auto">
            <a:xfrm>
              <a:off x="396875" y="2401887"/>
              <a:ext cx="117475" cy="152400"/>
            </a:xfrm>
            <a:prstGeom prst="star4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</a:endParaRPr>
            </a:p>
          </p:txBody>
        </p:sp>
        <p:sp>
          <p:nvSpPr>
            <p:cNvPr id="19525" name="Text Box 85"/>
            <p:cNvSpPr txBox="1">
              <a:spLocks noChangeArrowheads="1"/>
            </p:cNvSpPr>
            <p:nvPr/>
          </p:nvSpPr>
          <p:spPr bwMode="auto">
            <a:xfrm>
              <a:off x="476250" y="2338387"/>
              <a:ext cx="1163638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pitchFamily="34" charset="0"/>
                </a:rPr>
                <a:t>Profile monitor</a:t>
              </a:r>
            </a:p>
          </p:txBody>
        </p:sp>
        <p:sp>
          <p:nvSpPr>
            <p:cNvPr id="19526" name="Rectangle 68"/>
            <p:cNvSpPr>
              <a:spLocks noChangeArrowheads="1"/>
            </p:cNvSpPr>
            <p:nvPr/>
          </p:nvSpPr>
          <p:spPr bwMode="auto">
            <a:xfrm>
              <a:off x="420688" y="2728912"/>
              <a:ext cx="71437" cy="10795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</a:endParaRPr>
            </a:p>
          </p:txBody>
        </p:sp>
        <p:sp>
          <p:nvSpPr>
            <p:cNvPr id="19527" name="Text Box 87"/>
            <p:cNvSpPr txBox="1">
              <a:spLocks noChangeArrowheads="1"/>
            </p:cNvSpPr>
            <p:nvPr/>
          </p:nvSpPr>
          <p:spPr bwMode="auto">
            <a:xfrm>
              <a:off x="476250" y="2638424"/>
              <a:ext cx="11620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pitchFamily="34" charset="0"/>
                </a:rPr>
                <a:t>Dipole magnet</a:t>
              </a:r>
            </a:p>
          </p:txBody>
        </p:sp>
        <p:sp>
          <p:nvSpPr>
            <p:cNvPr id="19528" name="AutoShape 88"/>
            <p:cNvSpPr>
              <a:spLocks noChangeArrowheads="1"/>
            </p:cNvSpPr>
            <p:nvPr/>
          </p:nvSpPr>
          <p:spPr bwMode="auto">
            <a:xfrm>
              <a:off x="385763" y="2166937"/>
              <a:ext cx="111125" cy="114300"/>
            </a:xfrm>
            <a:prstGeom prst="flowChartOr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</a:endParaRPr>
            </a:p>
          </p:txBody>
        </p:sp>
        <p:sp>
          <p:nvSpPr>
            <p:cNvPr id="19529" name="Text Box 89"/>
            <p:cNvSpPr txBox="1">
              <a:spLocks noChangeArrowheads="1"/>
            </p:cNvSpPr>
            <p:nvPr/>
          </p:nvSpPr>
          <p:spPr bwMode="auto">
            <a:xfrm>
              <a:off x="469900" y="2093912"/>
              <a:ext cx="5143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pitchFamily="34" charset="0"/>
                </a:rPr>
                <a:t>BPM</a:t>
              </a:r>
            </a:p>
          </p:txBody>
        </p:sp>
        <p:sp>
          <p:nvSpPr>
            <p:cNvPr id="19530" name="AutoShape 90"/>
            <p:cNvSpPr>
              <a:spLocks noChangeArrowheads="1"/>
            </p:cNvSpPr>
            <p:nvPr/>
          </p:nvSpPr>
          <p:spPr bwMode="auto">
            <a:xfrm>
              <a:off x="6370638" y="3990974"/>
              <a:ext cx="111125" cy="114300"/>
            </a:xfrm>
            <a:prstGeom prst="flowChartOr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</a:endParaRPr>
            </a:p>
          </p:txBody>
        </p:sp>
        <p:sp>
          <p:nvSpPr>
            <p:cNvPr id="19531" name="AutoShape 91"/>
            <p:cNvSpPr>
              <a:spLocks noChangeArrowheads="1"/>
            </p:cNvSpPr>
            <p:nvPr/>
          </p:nvSpPr>
          <p:spPr bwMode="auto">
            <a:xfrm>
              <a:off x="4864100" y="3994149"/>
              <a:ext cx="111125" cy="114300"/>
            </a:xfrm>
            <a:prstGeom prst="flowChartOr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</a:endParaRPr>
            </a:p>
          </p:txBody>
        </p:sp>
        <p:sp>
          <p:nvSpPr>
            <p:cNvPr id="19532" name="AutoShape 92"/>
            <p:cNvSpPr>
              <a:spLocks noChangeArrowheads="1"/>
            </p:cNvSpPr>
            <p:nvPr/>
          </p:nvSpPr>
          <p:spPr bwMode="auto">
            <a:xfrm>
              <a:off x="3752850" y="4000499"/>
              <a:ext cx="111125" cy="114300"/>
            </a:xfrm>
            <a:prstGeom prst="flowChartOr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</a:endParaRPr>
            </a:p>
          </p:txBody>
        </p:sp>
        <p:sp>
          <p:nvSpPr>
            <p:cNvPr id="19533" name="AutoShape 93"/>
            <p:cNvSpPr>
              <a:spLocks noChangeArrowheads="1"/>
            </p:cNvSpPr>
            <p:nvPr/>
          </p:nvSpPr>
          <p:spPr bwMode="auto">
            <a:xfrm>
              <a:off x="3317875" y="4010024"/>
              <a:ext cx="111125" cy="114300"/>
            </a:xfrm>
            <a:prstGeom prst="flowChartOr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</a:endParaRPr>
            </a:p>
          </p:txBody>
        </p:sp>
        <p:sp>
          <p:nvSpPr>
            <p:cNvPr id="19534" name="AutoShape 94"/>
            <p:cNvSpPr>
              <a:spLocks noChangeArrowheads="1"/>
            </p:cNvSpPr>
            <p:nvPr/>
          </p:nvSpPr>
          <p:spPr bwMode="auto">
            <a:xfrm>
              <a:off x="2019300" y="3995737"/>
              <a:ext cx="111125" cy="114300"/>
            </a:xfrm>
            <a:prstGeom prst="flowChartOr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</a:endParaRPr>
            </a:p>
          </p:txBody>
        </p:sp>
        <p:sp>
          <p:nvSpPr>
            <p:cNvPr id="19535" name="AutoShape 95"/>
            <p:cNvSpPr>
              <a:spLocks noChangeArrowheads="1"/>
            </p:cNvSpPr>
            <p:nvPr/>
          </p:nvSpPr>
          <p:spPr bwMode="auto">
            <a:xfrm>
              <a:off x="1584325" y="3997324"/>
              <a:ext cx="111125" cy="114300"/>
            </a:xfrm>
            <a:prstGeom prst="flowChartOr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</a:endParaRPr>
            </a:p>
          </p:txBody>
        </p:sp>
        <p:sp>
          <p:nvSpPr>
            <p:cNvPr id="19536" name="AutoShape 96"/>
            <p:cNvSpPr>
              <a:spLocks noChangeArrowheads="1"/>
            </p:cNvSpPr>
            <p:nvPr/>
          </p:nvSpPr>
          <p:spPr bwMode="auto">
            <a:xfrm>
              <a:off x="2082800" y="3981449"/>
              <a:ext cx="117475" cy="152400"/>
            </a:xfrm>
            <a:prstGeom prst="star4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</a:endParaRPr>
            </a:p>
          </p:txBody>
        </p:sp>
        <p:sp>
          <p:nvSpPr>
            <p:cNvPr id="19537" name="AutoShape 97"/>
            <p:cNvSpPr>
              <a:spLocks noChangeArrowheads="1"/>
            </p:cNvSpPr>
            <p:nvPr/>
          </p:nvSpPr>
          <p:spPr bwMode="auto">
            <a:xfrm>
              <a:off x="3835400" y="3989387"/>
              <a:ext cx="117475" cy="152400"/>
            </a:xfrm>
            <a:prstGeom prst="star4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</a:endParaRPr>
            </a:p>
          </p:txBody>
        </p:sp>
        <p:sp>
          <p:nvSpPr>
            <p:cNvPr id="19538" name="AutoShape 98"/>
            <p:cNvSpPr>
              <a:spLocks noChangeArrowheads="1"/>
            </p:cNvSpPr>
            <p:nvPr/>
          </p:nvSpPr>
          <p:spPr bwMode="auto">
            <a:xfrm>
              <a:off x="6442075" y="3973512"/>
              <a:ext cx="117475" cy="152400"/>
            </a:xfrm>
            <a:prstGeom prst="star4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</a:endParaRPr>
            </a:p>
          </p:txBody>
        </p:sp>
        <p:sp>
          <p:nvSpPr>
            <p:cNvPr id="19539" name="AutoShape 99"/>
            <p:cNvSpPr>
              <a:spLocks noChangeArrowheads="1"/>
            </p:cNvSpPr>
            <p:nvPr/>
          </p:nvSpPr>
          <p:spPr bwMode="auto">
            <a:xfrm>
              <a:off x="6915150" y="4159249"/>
              <a:ext cx="117475" cy="152400"/>
            </a:xfrm>
            <a:prstGeom prst="star4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</a:endParaRPr>
            </a:p>
          </p:txBody>
        </p:sp>
        <p:sp>
          <p:nvSpPr>
            <p:cNvPr id="19540" name="AutoShape 100"/>
            <p:cNvSpPr>
              <a:spLocks noChangeArrowheads="1"/>
            </p:cNvSpPr>
            <p:nvPr/>
          </p:nvSpPr>
          <p:spPr bwMode="auto">
            <a:xfrm>
              <a:off x="6962775" y="3976687"/>
              <a:ext cx="117475" cy="152400"/>
            </a:xfrm>
            <a:prstGeom prst="star4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</a:endParaRPr>
            </a:p>
          </p:txBody>
        </p:sp>
        <p:sp>
          <p:nvSpPr>
            <p:cNvPr id="19541" name="Line 101"/>
            <p:cNvSpPr>
              <a:spLocks noChangeShapeType="1"/>
            </p:cNvSpPr>
            <p:nvPr/>
          </p:nvSpPr>
          <p:spPr bwMode="auto">
            <a:xfrm flipV="1">
              <a:off x="8080375" y="3863974"/>
              <a:ext cx="800100" cy="171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19542" name="Text Box 103"/>
            <p:cNvSpPr txBox="1">
              <a:spLocks noChangeArrowheads="1"/>
            </p:cNvSpPr>
            <p:nvPr/>
          </p:nvSpPr>
          <p:spPr bwMode="auto">
            <a:xfrm>
              <a:off x="7778750" y="4103687"/>
              <a:ext cx="1217613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>
                  <a:latin typeface="Arial" pitchFamily="34" charset="0"/>
                </a:rPr>
                <a:t>First optic element</a:t>
              </a:r>
            </a:p>
          </p:txBody>
        </p:sp>
      </p:grpSp>
      <p:sp>
        <p:nvSpPr>
          <p:cNvPr id="101" name="Right Arrow 100"/>
          <p:cNvSpPr/>
          <p:nvPr/>
        </p:nvSpPr>
        <p:spPr bwMode="auto">
          <a:xfrm>
            <a:off x="6484938" y="5654675"/>
            <a:ext cx="1439862" cy="327025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1"/>
          <a:lstStyle/>
          <a:p>
            <a:pPr eaLnBrk="0" hangingPunct="0">
              <a:defRPr/>
            </a:pPr>
            <a:r>
              <a:rPr lang="en-US" dirty="0">
                <a:solidFill>
                  <a:srgbClr val="CCCCFF"/>
                </a:solidFill>
              </a:rPr>
              <a:t>50nm radiation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AutoShape 1"/>
          <p:cNvSpPr>
            <a:spLocks/>
          </p:cNvSpPr>
          <p:nvPr/>
        </p:nvSpPr>
        <p:spPr bwMode="auto">
          <a:xfrm>
            <a:off x="7658100" y="1739900"/>
            <a:ext cx="1181100" cy="571500"/>
          </a:xfrm>
          <a:prstGeom prst="roundRect">
            <a:avLst>
              <a:gd name="adj" fmla="val 44444"/>
            </a:avLst>
          </a:prstGeom>
          <a:solidFill>
            <a:schemeClr val="accent1"/>
          </a:solidFill>
          <a:ln w="25400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9" name="AutoShape 2"/>
          <p:cNvSpPr>
            <a:spLocks/>
          </p:cNvSpPr>
          <p:nvPr/>
        </p:nvSpPr>
        <p:spPr bwMode="auto">
          <a:xfrm>
            <a:off x="63500" y="1739900"/>
            <a:ext cx="1181100" cy="571500"/>
          </a:xfrm>
          <a:prstGeom prst="roundRect">
            <a:avLst>
              <a:gd name="adj" fmla="val 44444"/>
            </a:avLst>
          </a:prstGeom>
          <a:solidFill>
            <a:schemeClr val="accent1"/>
          </a:solidFill>
          <a:ln w="25400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0" name="Rectangle 3"/>
          <p:cNvSpPr>
            <a:spLocks/>
          </p:cNvSpPr>
          <p:nvPr/>
        </p:nvSpPr>
        <p:spPr bwMode="auto">
          <a:xfrm>
            <a:off x="2565400" y="168275"/>
            <a:ext cx="2505075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2400" b="1">
                <a:latin typeface="Calibri" pitchFamily="34" charset="0"/>
                <a:cs typeface="Arial" pitchFamily="34" charset="0"/>
              </a:rPr>
              <a:t>Undulator Strategy</a:t>
            </a:r>
          </a:p>
        </p:txBody>
      </p:sp>
      <p:sp>
        <p:nvSpPr>
          <p:cNvPr id="45061" name="Rectangle 4"/>
          <p:cNvSpPr>
            <a:spLocks/>
          </p:cNvSpPr>
          <p:nvPr/>
        </p:nvSpPr>
        <p:spPr bwMode="auto">
          <a:xfrm>
            <a:off x="1511300" y="1308100"/>
            <a:ext cx="2127954" cy="16619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 dirty="0">
                <a:cs typeface="Arial" pitchFamily="34" charset="0"/>
              </a:rPr>
              <a:t>hard x-ray:</a:t>
            </a:r>
          </a:p>
          <a:p>
            <a:pPr marL="39688"/>
            <a:endParaRPr lang="en-US" sz="1800" dirty="0">
              <a:cs typeface="Arial" pitchFamily="34" charset="0"/>
            </a:endParaRPr>
          </a:p>
          <a:p>
            <a:pPr marL="39688"/>
            <a:r>
              <a:rPr lang="en-US" sz="1800" dirty="0">
                <a:cs typeface="Arial" pitchFamily="34" charset="0"/>
              </a:rPr>
              <a:t>small period</a:t>
            </a:r>
          </a:p>
          <a:p>
            <a:pPr marL="39688"/>
            <a:r>
              <a:rPr lang="en-US" sz="1800" dirty="0">
                <a:cs typeface="Arial" pitchFamily="34" charset="0"/>
              </a:rPr>
              <a:t>small gap</a:t>
            </a:r>
          </a:p>
          <a:p>
            <a:pPr marL="39688"/>
            <a:r>
              <a:rPr lang="en-US" sz="1800" dirty="0">
                <a:cs typeface="Arial" pitchFamily="34" charset="0"/>
              </a:rPr>
              <a:t>in-vacuum </a:t>
            </a:r>
            <a:r>
              <a:rPr lang="en-US" sz="1800" dirty="0" err="1">
                <a:cs typeface="Arial" pitchFamily="34" charset="0"/>
              </a:rPr>
              <a:t>undulators</a:t>
            </a:r>
            <a:endParaRPr lang="en-US" sz="1800" dirty="0">
              <a:cs typeface="Arial" pitchFamily="34" charset="0"/>
            </a:endParaRPr>
          </a:p>
          <a:p>
            <a:pPr marL="39688"/>
            <a:r>
              <a:rPr lang="en-US" sz="1800" dirty="0">
                <a:cs typeface="Arial" pitchFamily="34" charset="0"/>
              </a:rPr>
              <a:t>high harmonics</a:t>
            </a:r>
          </a:p>
        </p:txBody>
      </p:sp>
      <p:sp>
        <p:nvSpPr>
          <p:cNvPr id="45062" name="Rectangle 6"/>
          <p:cNvSpPr>
            <a:spLocks/>
          </p:cNvSpPr>
          <p:nvPr/>
        </p:nvSpPr>
        <p:spPr bwMode="auto">
          <a:xfrm>
            <a:off x="4978400" y="1308100"/>
            <a:ext cx="1989262" cy="16619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 dirty="0">
                <a:cs typeface="Arial" pitchFamily="34" charset="0"/>
              </a:rPr>
              <a:t>soft x-ray:</a:t>
            </a:r>
          </a:p>
          <a:p>
            <a:pPr marL="39688"/>
            <a:endParaRPr lang="en-US" sz="1800" dirty="0">
              <a:cs typeface="Arial" pitchFamily="34" charset="0"/>
            </a:endParaRPr>
          </a:p>
          <a:p>
            <a:pPr marL="39688"/>
            <a:r>
              <a:rPr lang="en-US" sz="1800" dirty="0">
                <a:cs typeface="Arial" pitchFamily="34" charset="0"/>
              </a:rPr>
              <a:t>variable polarization</a:t>
            </a:r>
          </a:p>
          <a:p>
            <a:pPr marL="39688"/>
            <a:r>
              <a:rPr lang="en-US" sz="1800" dirty="0">
                <a:cs typeface="Arial" pitchFamily="34" charset="0"/>
              </a:rPr>
              <a:t>circular and inclined</a:t>
            </a:r>
          </a:p>
          <a:p>
            <a:pPr marL="39688"/>
            <a:r>
              <a:rPr lang="en-US" sz="1800" dirty="0">
                <a:cs typeface="Arial" pitchFamily="34" charset="0"/>
              </a:rPr>
              <a:t>APPLE II</a:t>
            </a:r>
          </a:p>
          <a:p>
            <a:pPr marL="39688"/>
            <a:r>
              <a:rPr lang="en-US" sz="1800" dirty="0">
                <a:cs typeface="Arial" pitchFamily="34" charset="0"/>
              </a:rPr>
              <a:t>standard, fixed gap</a:t>
            </a:r>
          </a:p>
        </p:txBody>
      </p:sp>
      <p:sp>
        <p:nvSpPr>
          <p:cNvPr id="45063" name="Rectangle 8"/>
          <p:cNvSpPr>
            <a:spLocks/>
          </p:cNvSpPr>
          <p:nvPr/>
        </p:nvSpPr>
        <p:spPr bwMode="auto">
          <a:xfrm>
            <a:off x="101600" y="1854200"/>
            <a:ext cx="1042988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cs typeface="Arial" pitchFamily="34" charset="0"/>
              </a:rPr>
              <a:t>SPring-8</a:t>
            </a:r>
          </a:p>
        </p:txBody>
      </p:sp>
      <p:sp>
        <p:nvSpPr>
          <p:cNvPr id="45064" name="Rectangle 9"/>
          <p:cNvSpPr>
            <a:spLocks/>
          </p:cNvSpPr>
          <p:nvPr/>
        </p:nvSpPr>
        <p:spPr bwMode="auto">
          <a:xfrm>
            <a:off x="7797800" y="1854200"/>
            <a:ext cx="915988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cs typeface="Arial" pitchFamily="34" charset="0"/>
              </a:rPr>
              <a:t>BESSY</a:t>
            </a:r>
          </a:p>
        </p:txBody>
      </p:sp>
      <p:sp>
        <p:nvSpPr>
          <p:cNvPr id="45065" name="Rectangle 10"/>
          <p:cNvSpPr>
            <a:spLocks/>
          </p:cNvSpPr>
          <p:nvPr/>
        </p:nvSpPr>
        <p:spPr bwMode="auto">
          <a:xfrm>
            <a:off x="1371600" y="4914900"/>
            <a:ext cx="267695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cs typeface="Arial" pitchFamily="34" charset="0"/>
              </a:rPr>
              <a:t>U15, gap &gt; 4mm, length 4m</a:t>
            </a:r>
          </a:p>
        </p:txBody>
      </p:sp>
      <p:sp>
        <p:nvSpPr>
          <p:cNvPr id="45066" name="Rectangle 11"/>
          <p:cNvSpPr>
            <a:spLocks/>
          </p:cNvSpPr>
          <p:nvPr/>
        </p:nvSpPr>
        <p:spPr bwMode="auto">
          <a:xfrm>
            <a:off x="4849813" y="4914900"/>
            <a:ext cx="2795572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 dirty="0">
                <a:cs typeface="Arial" pitchFamily="34" charset="0"/>
              </a:rPr>
              <a:t>UE40, gap 6.5mm, length 4m</a:t>
            </a:r>
          </a:p>
        </p:txBody>
      </p:sp>
      <p:sp>
        <p:nvSpPr>
          <p:cNvPr id="45067" name="Rectangle 12"/>
          <p:cNvSpPr>
            <a:spLocks/>
          </p:cNvSpPr>
          <p:nvPr/>
        </p:nvSpPr>
        <p:spPr bwMode="auto">
          <a:xfrm>
            <a:off x="2133600" y="5321300"/>
            <a:ext cx="4452938" cy="323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2100" b="1">
                <a:cs typeface="Arial" pitchFamily="34" charset="0"/>
              </a:rPr>
              <a:t>Undulator Strategy for SwissFEL</a:t>
            </a:r>
          </a:p>
        </p:txBody>
      </p:sp>
      <p:pic>
        <p:nvPicPr>
          <p:cNvPr id="45068" name="Picture 1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000" y="2540000"/>
            <a:ext cx="482600" cy="1765300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  <p:pic>
        <p:nvPicPr>
          <p:cNvPr id="45069" name="Picture 1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247900"/>
            <a:ext cx="114300" cy="1130300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  <p:pic>
        <p:nvPicPr>
          <p:cNvPr id="45070" name="Picture 1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700" y="3251200"/>
            <a:ext cx="787400" cy="114300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  <p:pic>
        <p:nvPicPr>
          <p:cNvPr id="45071" name="Picture 16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0" y="2705100"/>
            <a:ext cx="482600" cy="1765300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  <p:pic>
        <p:nvPicPr>
          <p:cNvPr id="45072" name="Picture 17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8800" y="2184400"/>
            <a:ext cx="114300" cy="1130300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  <p:pic>
        <p:nvPicPr>
          <p:cNvPr id="45073" name="Picture 18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18400" y="3162300"/>
            <a:ext cx="787400" cy="114300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  <p:sp>
        <p:nvSpPr>
          <p:cNvPr id="45074" name="Oval 19"/>
          <p:cNvSpPr>
            <a:spLocks/>
          </p:cNvSpPr>
          <p:nvPr/>
        </p:nvSpPr>
        <p:spPr bwMode="auto">
          <a:xfrm rot="10800000" flipH="1">
            <a:off x="673100" y="4495800"/>
            <a:ext cx="7988300" cy="16383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5613400" y="3636963"/>
            <a:ext cx="46038" cy="460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1841500" y="3454400"/>
            <a:ext cx="5359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2060"/>
                </a:solidFill>
              </a:rPr>
              <a:t>Continuous development from SLS ID’s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Beamline4MeV"/>
          <p:cNvPicPr>
            <a:picLocks noChangeAspect="1" noChangeArrowheads="1"/>
          </p:cNvPicPr>
          <p:nvPr/>
        </p:nvPicPr>
        <p:blipFill>
          <a:blip r:embed="rId2" cstate="print"/>
          <a:srcRect t="21808" b="11702"/>
          <a:stretch>
            <a:fillRect/>
          </a:stretch>
        </p:blipFill>
        <p:spPr bwMode="auto">
          <a:xfrm>
            <a:off x="0" y="3500438"/>
            <a:ext cx="5786438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41"/>
          <p:cNvSpPr>
            <a:spLocks noChangeArrowheads="1"/>
          </p:cNvSpPr>
          <p:nvPr/>
        </p:nvSpPr>
        <p:spPr bwMode="auto">
          <a:xfrm>
            <a:off x="2071688" y="4500563"/>
            <a:ext cx="561975" cy="78581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2643188" y="714375"/>
            <a:ext cx="6500812" cy="4679950"/>
            <a:chOff x="804838" y="2630486"/>
            <a:chExt cx="6500826" cy="4680685"/>
          </a:xfrm>
        </p:grpSpPr>
        <p:pic>
          <p:nvPicPr>
            <p:cNvPr id="50183" name="Picture 46" descr="Kavitaet 1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71802" y="3286124"/>
              <a:ext cx="3970337" cy="30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184" name="Text Box 26"/>
            <p:cNvSpPr txBox="1">
              <a:spLocks noChangeArrowheads="1"/>
            </p:cNvSpPr>
            <p:nvPr/>
          </p:nvSpPr>
          <p:spPr bwMode="auto">
            <a:xfrm>
              <a:off x="4533889" y="6480174"/>
              <a:ext cx="165462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/>
                <a:t>Pulsed Voltage</a:t>
              </a:r>
            </a:p>
            <a:p>
              <a:r>
                <a:rPr lang="en-US" sz="1600"/>
                <a:t>500 kV in 200ns</a:t>
              </a:r>
            </a:p>
            <a:p>
              <a:r>
                <a:rPr lang="en-US" sz="1600"/>
                <a:t>0 to 6 mm Gap</a:t>
              </a:r>
            </a:p>
          </p:txBody>
        </p:sp>
        <p:sp>
          <p:nvSpPr>
            <p:cNvPr id="50185" name="Line 27"/>
            <p:cNvSpPr>
              <a:spLocks noChangeShapeType="1"/>
            </p:cNvSpPr>
            <p:nvPr/>
          </p:nvSpPr>
          <p:spPr bwMode="auto">
            <a:xfrm>
              <a:off x="4413239" y="4799011"/>
              <a:ext cx="11113" cy="195580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86" name="Line 28"/>
            <p:cNvSpPr>
              <a:spLocks noChangeShapeType="1"/>
            </p:cNvSpPr>
            <p:nvPr/>
          </p:nvSpPr>
          <p:spPr bwMode="auto">
            <a:xfrm flipH="1">
              <a:off x="4584689" y="6426199"/>
              <a:ext cx="2905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87" name="Line 29"/>
            <p:cNvSpPr>
              <a:spLocks noChangeShapeType="1"/>
            </p:cNvSpPr>
            <p:nvPr/>
          </p:nvSpPr>
          <p:spPr bwMode="auto">
            <a:xfrm>
              <a:off x="4116377" y="6430961"/>
              <a:ext cx="2905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88" name="Text Box 30"/>
            <p:cNvSpPr txBox="1">
              <a:spLocks noChangeArrowheads="1"/>
            </p:cNvSpPr>
            <p:nvPr/>
          </p:nvSpPr>
          <p:spPr bwMode="auto">
            <a:xfrm>
              <a:off x="3176577" y="3211511"/>
              <a:ext cx="1208087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Photo-cathode</a:t>
              </a:r>
            </a:p>
          </p:txBody>
        </p:sp>
        <p:sp>
          <p:nvSpPr>
            <p:cNvPr id="50189" name="Line 31"/>
            <p:cNvSpPr>
              <a:spLocks noChangeShapeType="1"/>
            </p:cNvSpPr>
            <p:nvPr/>
          </p:nvSpPr>
          <p:spPr bwMode="auto">
            <a:xfrm>
              <a:off x="4032239" y="3932236"/>
              <a:ext cx="215900" cy="441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0" name="Line 32"/>
            <p:cNvSpPr>
              <a:spLocks noChangeShapeType="1"/>
            </p:cNvSpPr>
            <p:nvPr/>
          </p:nvSpPr>
          <p:spPr bwMode="auto">
            <a:xfrm>
              <a:off x="4259252" y="2952749"/>
              <a:ext cx="204787" cy="13017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1" name="Text Box 33"/>
            <p:cNvSpPr txBox="1">
              <a:spLocks noChangeArrowheads="1"/>
            </p:cNvSpPr>
            <p:nvPr/>
          </p:nvSpPr>
          <p:spPr bwMode="auto">
            <a:xfrm>
              <a:off x="3671877" y="2630486"/>
              <a:ext cx="1208087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Anode</a:t>
              </a:r>
            </a:p>
          </p:txBody>
        </p:sp>
        <p:sp>
          <p:nvSpPr>
            <p:cNvPr id="50192" name="Text Box 34"/>
            <p:cNvSpPr txBox="1">
              <a:spLocks noChangeArrowheads="1"/>
            </p:cNvSpPr>
            <p:nvPr/>
          </p:nvSpPr>
          <p:spPr bwMode="auto">
            <a:xfrm>
              <a:off x="5068877" y="2776536"/>
              <a:ext cx="1973262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RF Cavity:</a:t>
              </a:r>
            </a:p>
            <a:p>
              <a:r>
                <a:rPr lang="en-US" sz="1400"/>
                <a:t> 2 Cells, 1.5 GHz</a:t>
              </a:r>
            </a:p>
          </p:txBody>
        </p:sp>
        <p:sp>
          <p:nvSpPr>
            <p:cNvPr id="50193" name="Line 37"/>
            <p:cNvSpPr>
              <a:spLocks noChangeShapeType="1"/>
            </p:cNvSpPr>
            <p:nvPr/>
          </p:nvSpPr>
          <p:spPr bwMode="auto">
            <a:xfrm>
              <a:off x="4551352" y="4803774"/>
              <a:ext cx="11112" cy="191770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4" name="Line 42"/>
            <p:cNvSpPr>
              <a:spLocks noChangeShapeType="1"/>
            </p:cNvSpPr>
            <p:nvPr/>
          </p:nvSpPr>
          <p:spPr bwMode="auto">
            <a:xfrm flipH="1">
              <a:off x="804838" y="5488006"/>
              <a:ext cx="2143140" cy="92869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5" name="Line 43"/>
            <p:cNvSpPr>
              <a:spLocks noChangeShapeType="1"/>
            </p:cNvSpPr>
            <p:nvPr/>
          </p:nvSpPr>
          <p:spPr bwMode="auto">
            <a:xfrm flipH="1" flipV="1">
              <a:off x="4422764" y="4713286"/>
              <a:ext cx="2466975" cy="51435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6" name="Line 44"/>
            <p:cNvSpPr>
              <a:spLocks noChangeShapeType="1"/>
            </p:cNvSpPr>
            <p:nvPr/>
          </p:nvSpPr>
          <p:spPr bwMode="auto">
            <a:xfrm>
              <a:off x="4489439" y="4722811"/>
              <a:ext cx="2638425" cy="4381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7" name="Text Box 45"/>
            <p:cNvSpPr txBox="1">
              <a:spLocks noChangeArrowheads="1"/>
            </p:cNvSpPr>
            <p:nvPr/>
          </p:nvSpPr>
          <p:spPr bwMode="auto">
            <a:xfrm>
              <a:off x="6550014" y="5140324"/>
              <a:ext cx="7556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</a:rPr>
                <a:t>Laser</a:t>
              </a:r>
            </a:p>
          </p:txBody>
        </p:sp>
      </p:grpSp>
      <p:sp>
        <p:nvSpPr>
          <p:cNvPr id="50181" name="TextBox 23"/>
          <p:cNvSpPr txBox="1">
            <a:spLocks noChangeArrowheads="1"/>
          </p:cNvSpPr>
          <p:nvPr/>
        </p:nvSpPr>
        <p:spPr bwMode="auto">
          <a:xfrm>
            <a:off x="1757363" y="197168"/>
            <a:ext cx="66479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Calibri" pitchFamily="34" charset="0"/>
              </a:rPr>
              <a:t>LEG </a:t>
            </a:r>
            <a:r>
              <a:rPr lang="en-US" sz="2000" b="1" dirty="0">
                <a:solidFill>
                  <a:srgbClr val="002060"/>
                </a:solidFill>
                <a:latin typeface="Calibri" pitchFamily="34" charset="0"/>
              </a:rPr>
              <a:t>Low </a:t>
            </a:r>
            <a:r>
              <a:rPr lang="en-US" sz="2000" b="1" dirty="0" err="1">
                <a:solidFill>
                  <a:srgbClr val="002060"/>
                </a:solidFill>
                <a:latin typeface="Calibri" pitchFamily="34" charset="0"/>
              </a:rPr>
              <a:t>Emittance</a:t>
            </a:r>
            <a:r>
              <a:rPr lang="en-US" sz="2000" b="1" dirty="0">
                <a:solidFill>
                  <a:srgbClr val="002060"/>
                </a:solidFill>
                <a:latin typeface="Calibri" pitchFamily="34" charset="0"/>
              </a:rPr>
              <a:t> Electron </a:t>
            </a:r>
            <a:r>
              <a:rPr lang="en-US" sz="2000" b="1" dirty="0" smtClean="0">
                <a:solidFill>
                  <a:srgbClr val="002060"/>
                </a:solidFill>
                <a:latin typeface="Calibri" pitchFamily="34" charset="0"/>
              </a:rPr>
              <a:t>gun, alternative injector concept</a:t>
            </a:r>
            <a:endParaRPr lang="en-US" sz="20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50182" name="TextBox 26"/>
          <p:cNvSpPr txBox="1">
            <a:spLocks noChangeArrowheads="1"/>
          </p:cNvSpPr>
          <p:nvPr/>
        </p:nvSpPr>
        <p:spPr bwMode="auto">
          <a:xfrm>
            <a:off x="419100" y="1052513"/>
            <a:ext cx="442436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02060"/>
                </a:solidFill>
                <a:latin typeface="Calibri" pitchFamily="34" charset="0"/>
              </a:rPr>
              <a:t>e</a:t>
            </a:r>
            <a:r>
              <a:rPr lang="en-US" sz="1600" b="1" baseline="30000">
                <a:solidFill>
                  <a:srgbClr val="002060"/>
                </a:solidFill>
                <a:latin typeface="Calibri" pitchFamily="34" charset="0"/>
              </a:rPr>
              <a:t>-</a:t>
            </a:r>
            <a:r>
              <a:rPr lang="en-US" sz="1600" b="1">
                <a:solidFill>
                  <a:srgbClr val="002060"/>
                </a:solidFill>
                <a:latin typeface="Calibri" pitchFamily="34" charset="0"/>
              </a:rPr>
              <a:t> injector with novel configuration</a:t>
            </a:r>
          </a:p>
          <a:p>
            <a:pPr>
              <a:buFont typeface="Arial" pitchFamily="34" charset="0"/>
              <a:buChar char="•"/>
            </a:pPr>
            <a:r>
              <a:rPr lang="en-US" sz="1600">
                <a:solidFill>
                  <a:srgbClr val="002060"/>
                </a:solidFill>
                <a:latin typeface="Calibri" pitchFamily="34" charset="0"/>
              </a:rPr>
              <a:t> Pulsed 500 kV HV diode </a:t>
            </a:r>
          </a:p>
          <a:p>
            <a:pPr>
              <a:buFont typeface="Arial" pitchFamily="34" charset="0"/>
              <a:buChar char="•"/>
            </a:pPr>
            <a:r>
              <a:rPr lang="en-US" sz="1600">
                <a:solidFill>
                  <a:srgbClr val="002060"/>
                </a:solidFill>
                <a:latin typeface="Calibri" pitchFamily="34" charset="0"/>
              </a:rPr>
              <a:t> Laserdriven photocathode </a:t>
            </a:r>
          </a:p>
          <a:p>
            <a:pPr>
              <a:buFont typeface="Arial" pitchFamily="34" charset="0"/>
              <a:buChar char="•"/>
            </a:pPr>
            <a:r>
              <a:rPr lang="en-US" sz="1600">
                <a:solidFill>
                  <a:srgbClr val="002060"/>
                </a:solidFill>
                <a:latin typeface="Calibri" pitchFamily="34" charset="0"/>
              </a:rPr>
              <a:t> Optional upgrade to FEA photocathode</a:t>
            </a:r>
          </a:p>
          <a:p>
            <a:pPr>
              <a:buFont typeface="Arial" pitchFamily="34" charset="0"/>
              <a:buChar char="•"/>
            </a:pPr>
            <a:r>
              <a:rPr lang="en-US" sz="1600">
                <a:solidFill>
                  <a:srgbClr val="002060"/>
                </a:solidFill>
                <a:latin typeface="Calibri" pitchFamily="34" charset="0"/>
              </a:rPr>
              <a:t> 2 cell, 1.5 GHz RF cavity for acceleration to 6 MeV</a:t>
            </a:r>
          </a:p>
          <a:p>
            <a:r>
              <a:rPr lang="en-US" sz="1600">
                <a:solidFill>
                  <a:srgbClr val="002060"/>
                </a:solidFill>
                <a:latin typeface="Calibri" pitchFamily="34" charset="0"/>
              </a:rPr>
              <a:t>Commissioning started January ‘09.</a:t>
            </a:r>
          </a:p>
          <a:p>
            <a:r>
              <a:rPr lang="en-US" sz="1600">
                <a:solidFill>
                  <a:srgbClr val="002060"/>
                </a:solidFill>
                <a:latin typeface="Calibri" pitchFamily="34" charset="0"/>
              </a:rPr>
              <a:t>Goal: reach e</a:t>
            </a:r>
            <a:r>
              <a:rPr lang="en-US" sz="1600" baseline="30000">
                <a:solidFill>
                  <a:srgbClr val="002060"/>
                </a:solidFill>
                <a:latin typeface="Calibri" pitchFamily="34" charset="0"/>
              </a:rPr>
              <a:t>-</a:t>
            </a:r>
            <a:r>
              <a:rPr lang="en-US" sz="1600">
                <a:solidFill>
                  <a:srgbClr val="002060"/>
                </a:solidFill>
                <a:latin typeface="Calibri" pitchFamily="34" charset="0"/>
              </a:rPr>
              <a:t> brigthness better than </a:t>
            </a:r>
          </a:p>
          <a:p>
            <a:r>
              <a:rPr lang="en-US" sz="1600">
                <a:solidFill>
                  <a:srgbClr val="002060"/>
                </a:solidFill>
                <a:latin typeface="Calibri" pitchFamily="34" charset="0"/>
              </a:rPr>
              <a:t>          RF gun achievements </a:t>
            </a:r>
            <a:br>
              <a:rPr lang="en-US" sz="1600">
                <a:solidFill>
                  <a:srgbClr val="002060"/>
                </a:solidFill>
                <a:latin typeface="Calibri" pitchFamily="34" charset="0"/>
              </a:rPr>
            </a:br>
            <a:r>
              <a:rPr lang="en-US" sz="1600">
                <a:solidFill>
                  <a:srgbClr val="002060"/>
                </a:solidFill>
                <a:latin typeface="Calibri" pitchFamily="34" charset="0"/>
              </a:rPr>
              <a:t>          (</a:t>
            </a:r>
            <a:r>
              <a:rPr lang="el-GR" sz="1600">
                <a:solidFill>
                  <a:srgbClr val="002060"/>
                </a:solidFill>
                <a:latin typeface="Calibri" pitchFamily="34" charset="0"/>
              </a:rPr>
              <a:t>ε</a:t>
            </a:r>
            <a:r>
              <a:rPr lang="en-US" sz="1600" baseline="-25000">
                <a:solidFill>
                  <a:srgbClr val="002060"/>
                </a:solidFill>
                <a:latin typeface="Calibri" pitchFamily="34" charset="0"/>
              </a:rPr>
              <a:t>N</a:t>
            </a:r>
            <a:r>
              <a:rPr lang="en-US" sz="1600">
                <a:solidFill>
                  <a:srgbClr val="002060"/>
                </a:solidFill>
                <a:latin typeface="Calibri" pitchFamily="34" charset="0"/>
              </a:rPr>
              <a:t> &lt; 0.4</a:t>
            </a:r>
            <a:r>
              <a:rPr lang="el-GR" sz="1600">
                <a:solidFill>
                  <a:srgbClr val="002060"/>
                </a:solidFill>
                <a:latin typeface="Calibri" pitchFamily="34" charset="0"/>
              </a:rPr>
              <a:t>μ</a:t>
            </a:r>
            <a:r>
              <a:rPr lang="en-US" sz="1600">
                <a:solidFill>
                  <a:srgbClr val="002060"/>
                </a:solidFill>
                <a:latin typeface="Calibri" pitchFamily="34" charset="0"/>
              </a:rPr>
              <a:t>m for 200 pC)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0192" y="195072"/>
            <a:ext cx="2516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Calibri" pitchFamily="34" charset="0"/>
              </a:rPr>
              <a:t>SwissFEL</a:t>
            </a:r>
            <a:r>
              <a:rPr lang="en-US" sz="2400" dirty="0" smtClean="0">
                <a:solidFill>
                  <a:srgbClr val="002060"/>
                </a:solidFill>
                <a:latin typeface="Calibri" pitchFamily="34" charset="0"/>
              </a:rPr>
              <a:t> Rational 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6889" y="1174352"/>
            <a:ext cx="778149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  <a:latin typeface="Calibri" pitchFamily="34" charset="0"/>
              </a:rPr>
              <a:t>Research capabilities of X-ray FEL ideal complement for PSI’s existing synchrotron light source and </a:t>
            </a:r>
            <a:r>
              <a:rPr lang="en-US" sz="1800" dirty="0" err="1" smtClean="0">
                <a:solidFill>
                  <a:srgbClr val="002060"/>
                </a:solidFill>
                <a:latin typeface="Calibri" pitchFamily="34" charset="0"/>
              </a:rPr>
              <a:t>spallation</a:t>
            </a:r>
            <a:r>
              <a:rPr lang="en-US" sz="1800" dirty="0" smtClean="0">
                <a:solidFill>
                  <a:srgbClr val="002060"/>
                </a:solidFill>
                <a:latin typeface="Calibri" pitchFamily="34" charset="0"/>
              </a:rPr>
              <a:t> neutron source  research facilities</a:t>
            </a:r>
          </a:p>
          <a:p>
            <a:pPr marL="185738" indent="-185738">
              <a:buFont typeface="Arial" pitchFamily="34" charset="0"/>
              <a:buChar char="•"/>
            </a:pPr>
            <a:endParaRPr lang="en-US" sz="1800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185738" indent="-185738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  <a:latin typeface="Calibri" pitchFamily="34" charset="0"/>
              </a:rPr>
              <a:t>European XFEL will not provide enough beam time for all users</a:t>
            </a:r>
          </a:p>
          <a:p>
            <a:pPr marL="185738" indent="-185738">
              <a:buFont typeface="Arial" pitchFamily="34" charset="0"/>
              <a:buChar char="•"/>
            </a:pPr>
            <a:endParaRPr lang="en-US" sz="1800" dirty="0">
              <a:solidFill>
                <a:srgbClr val="002060"/>
              </a:solidFill>
              <a:latin typeface="Calibri" pitchFamily="34" charset="0"/>
            </a:endParaRPr>
          </a:p>
          <a:p>
            <a:pPr marL="185738" indent="-185738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  <a:latin typeface="Calibri" pitchFamily="34" charset="0"/>
              </a:rPr>
              <a:t>Europe has with FLASH, FERMI@ELETTRA and maybe SPARX, NLS</a:t>
            </a:r>
            <a:br>
              <a:rPr lang="en-US" sz="1800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en-US" sz="1800" dirty="0" smtClean="0">
                <a:solidFill>
                  <a:srgbClr val="002060"/>
                </a:solidFill>
                <a:latin typeface="Calibri" pitchFamily="34" charset="0"/>
              </a:rPr>
              <a:t>already good coverage for soft X-ray FEL’s </a:t>
            </a:r>
          </a:p>
          <a:p>
            <a:pPr marL="185738" indent="-185738">
              <a:buFont typeface="Arial" pitchFamily="34" charset="0"/>
              <a:buChar char="•"/>
            </a:pPr>
            <a:endParaRPr lang="en-US" sz="1800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185738" indent="-185738"/>
            <a:endParaRPr lang="en-US" sz="1800" b="1" dirty="0">
              <a:solidFill>
                <a:srgbClr val="FF0000"/>
              </a:solidFill>
              <a:latin typeface="Calibri" pitchFamily="34" charset="0"/>
              <a:sym typeface="Symbol"/>
            </a:endParaRPr>
          </a:p>
          <a:p>
            <a:pPr marL="185738" indent="-185738"/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  <a:sym typeface="Symbol"/>
              </a:rPr>
              <a:t>                </a:t>
            </a:r>
          </a:p>
          <a:p>
            <a:pPr marL="185738" indent="-185738"/>
            <a:r>
              <a:rPr lang="en-US" sz="2400" b="1" dirty="0">
                <a:solidFill>
                  <a:srgbClr val="FF0000"/>
                </a:solidFill>
                <a:sym typeface="Symbol"/>
              </a:rPr>
              <a:t>	</a:t>
            </a:r>
            <a:r>
              <a:rPr lang="en-US" sz="2400" b="1" dirty="0" smtClean="0">
                <a:solidFill>
                  <a:srgbClr val="FF0000"/>
                </a:solidFill>
                <a:sym typeface="Symbol"/>
              </a:rPr>
              <a:t>		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  <a:sym typeface="Symbol"/>
              </a:rPr>
              <a:t> </a:t>
            </a:r>
            <a:r>
              <a:rPr lang="en-US" sz="2400" b="1" i="1" dirty="0" smtClean="0">
                <a:solidFill>
                  <a:srgbClr val="002060"/>
                </a:solidFill>
                <a:latin typeface="Calibri" pitchFamily="34" charset="0"/>
                <a:sym typeface="Symbol"/>
              </a:rPr>
              <a:t>hard X-ray FEL</a:t>
            </a:r>
            <a:endParaRPr lang="en-US" sz="2400" b="1" i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77523" y="3889392"/>
            <a:ext cx="843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/>
            <a:r>
              <a:rPr lang="en-US" sz="4000" b="1" dirty="0" smtClean="0">
                <a:solidFill>
                  <a:srgbClr val="FF0000"/>
                </a:solidFill>
                <a:latin typeface="Calibri" pitchFamily="34" charset="0"/>
                <a:sym typeface="Symbol"/>
              </a:rPr>
              <a:t></a:t>
            </a:r>
            <a:endParaRPr lang="en-US" sz="2000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0" y="6245225"/>
            <a:ext cx="2133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/>
              <a:t>GR06 – 04.03.10</a:t>
            </a:r>
          </a:p>
        </p:txBody>
      </p:sp>
      <p:sp>
        <p:nvSpPr>
          <p:cNvPr id="93199" name="AutoShape 15"/>
          <p:cNvSpPr>
            <a:spLocks noChangeArrowheads="1"/>
          </p:cNvSpPr>
          <p:nvPr/>
        </p:nvSpPr>
        <p:spPr bwMode="auto">
          <a:xfrm>
            <a:off x="2571750" y="180975"/>
            <a:ext cx="4905375" cy="504825"/>
          </a:xfrm>
          <a:prstGeom prst="roundRect">
            <a:avLst>
              <a:gd name="adj" fmla="val 16667"/>
            </a:avLst>
          </a:prstGeom>
          <a:solidFill>
            <a:srgbClr val="336699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93198" name="Picture 14"/>
          <p:cNvPicPr>
            <a:picLocks noChangeAspect="1" noChangeArrowheads="1"/>
          </p:cNvPicPr>
          <p:nvPr/>
        </p:nvPicPr>
        <p:blipFill>
          <a:blip r:embed="rId2" cstate="print"/>
          <a:srcRect l="6598" t="13757"/>
          <a:stretch>
            <a:fillRect/>
          </a:stretch>
        </p:blipFill>
        <p:spPr bwMode="auto">
          <a:xfrm>
            <a:off x="611188" y="908050"/>
            <a:ext cx="5113337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9" name="Picture 5" descr="IMGP1618"/>
          <p:cNvPicPr>
            <a:picLocks noChangeAspect="1" noChangeArrowheads="1"/>
          </p:cNvPicPr>
          <p:nvPr/>
        </p:nvPicPr>
        <p:blipFill>
          <a:blip r:embed="rId3" cstate="print"/>
          <a:srcRect t="21812" r="17728" b="16331"/>
          <a:stretch>
            <a:fillRect/>
          </a:stretch>
        </p:blipFill>
        <p:spPr bwMode="auto">
          <a:xfrm>
            <a:off x="6084888" y="4149725"/>
            <a:ext cx="2162175" cy="2166938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9319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981075"/>
            <a:ext cx="2924175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2555875" y="188913"/>
            <a:ext cx="4883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ea typeface="ＭＳ Ｐゴシック" charset="-128"/>
              </a:rPr>
              <a:t>Diode – RF gun combination</a:t>
            </a:r>
          </a:p>
        </p:txBody>
      </p:sp>
      <p:sp>
        <p:nvSpPr>
          <p:cNvPr id="93192" name="Text Box 8"/>
          <p:cNvSpPr txBox="1">
            <a:spLocks noChangeArrowheads="1"/>
          </p:cNvSpPr>
          <p:nvPr/>
        </p:nvSpPr>
        <p:spPr bwMode="auto">
          <a:xfrm>
            <a:off x="611188" y="4292600"/>
            <a:ext cx="374491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u="sng"/>
              <a:t>Hollow cathode Geometry</a:t>
            </a:r>
            <a:r>
              <a:rPr lang="en-US"/>
              <a:t>:</a:t>
            </a:r>
          </a:p>
          <a:p>
            <a:r>
              <a:rPr lang="en-US"/>
              <a:t>- DLC Coating</a:t>
            </a:r>
          </a:p>
          <a:p>
            <a:r>
              <a:rPr lang="en-US"/>
              <a:t>- Exchangeable Cathode Insert (Al, Cu, Mo, Nb,…, FEA)</a:t>
            </a:r>
          </a:p>
        </p:txBody>
      </p:sp>
      <p:sp>
        <p:nvSpPr>
          <p:cNvPr id="93194" name="Rectangle 10"/>
          <p:cNvSpPr>
            <a:spLocks noChangeArrowheads="1"/>
          </p:cNvSpPr>
          <p:nvPr/>
        </p:nvSpPr>
        <p:spPr bwMode="auto">
          <a:xfrm>
            <a:off x="1331913" y="2060575"/>
            <a:ext cx="333375" cy="5715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195" name="Line 11"/>
          <p:cNvSpPr>
            <a:spLocks noChangeShapeType="1"/>
          </p:cNvSpPr>
          <p:nvPr/>
        </p:nvSpPr>
        <p:spPr bwMode="auto">
          <a:xfrm>
            <a:off x="1692275" y="2565400"/>
            <a:ext cx="4175125" cy="12239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196" name="Text Box 12"/>
          <p:cNvSpPr txBox="1">
            <a:spLocks noChangeArrowheads="1"/>
          </p:cNvSpPr>
          <p:nvPr/>
        </p:nvSpPr>
        <p:spPr bwMode="auto">
          <a:xfrm>
            <a:off x="4848884" y="5700713"/>
            <a:ext cx="13083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i="1" dirty="0"/>
              <a:t>DLC coated </a:t>
            </a:r>
          </a:p>
          <a:p>
            <a:pPr algn="ctr"/>
            <a:r>
              <a:rPr lang="en-US" sz="1200" i="1" dirty="0"/>
              <a:t>Hollow Cathode </a:t>
            </a:r>
          </a:p>
          <a:p>
            <a:pPr algn="ctr"/>
            <a:r>
              <a:rPr lang="en-US" sz="1200" i="1" dirty="0"/>
              <a:t>(&gt; </a:t>
            </a:r>
            <a:r>
              <a:rPr lang="en-US" sz="1200" i="1" dirty="0" smtClean="0"/>
              <a:t>300 </a:t>
            </a:r>
            <a:r>
              <a:rPr lang="en-US" sz="1200" i="1" dirty="0"/>
              <a:t>MV/m)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3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3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3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4" grpId="0" animBg="1"/>
      <p:bldP spid="93195" grpId="0" animBg="1"/>
      <p:bldP spid="9319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17"/>
          <p:cNvSpPr>
            <a:spLocks noChangeArrowheads="1"/>
          </p:cNvSpPr>
          <p:nvPr/>
        </p:nvSpPr>
        <p:spPr bwMode="auto">
          <a:xfrm>
            <a:off x="179388" y="803275"/>
            <a:ext cx="3565525" cy="3084513"/>
          </a:xfrm>
          <a:prstGeom prst="cube">
            <a:avLst>
              <a:gd name="adj" fmla="val 2468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03" name="AutoShape 18"/>
          <p:cNvSpPr>
            <a:spLocks noChangeArrowheads="1"/>
          </p:cNvSpPr>
          <p:nvPr/>
        </p:nvSpPr>
        <p:spPr bwMode="auto">
          <a:xfrm>
            <a:off x="4067175" y="4508500"/>
            <a:ext cx="4897438" cy="2089150"/>
          </a:xfrm>
          <a:prstGeom prst="cube">
            <a:avLst>
              <a:gd name="adj" fmla="val 2468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04" name="AutoShape 16"/>
          <p:cNvSpPr>
            <a:spLocks noChangeArrowheads="1"/>
          </p:cNvSpPr>
          <p:nvPr/>
        </p:nvSpPr>
        <p:spPr bwMode="auto">
          <a:xfrm>
            <a:off x="179388" y="3933825"/>
            <a:ext cx="3600450" cy="2905125"/>
          </a:xfrm>
          <a:prstGeom prst="cube">
            <a:avLst>
              <a:gd name="adj" fmla="val 2468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1205" name="Picture 3" descr="PULSAR_March09 0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0975" y="849313"/>
            <a:ext cx="4968875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4395788"/>
            <a:ext cx="3024187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1350" y="1246188"/>
            <a:ext cx="2592388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8" name="Text Box 7"/>
          <p:cNvSpPr txBox="1">
            <a:spLocks noChangeArrowheads="1"/>
          </p:cNvSpPr>
          <p:nvPr/>
        </p:nvSpPr>
        <p:spPr bwMode="auto">
          <a:xfrm>
            <a:off x="558800" y="876300"/>
            <a:ext cx="2749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transverse beam shaping</a:t>
            </a:r>
          </a:p>
        </p:txBody>
      </p:sp>
      <p:sp>
        <p:nvSpPr>
          <p:cNvPr id="51209" name="Text Box 8"/>
          <p:cNvSpPr txBox="1">
            <a:spLocks noChangeArrowheads="1"/>
          </p:cNvSpPr>
          <p:nvPr/>
        </p:nvSpPr>
        <p:spPr bwMode="auto">
          <a:xfrm>
            <a:off x="611188" y="3951288"/>
            <a:ext cx="2546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temporal pulse shaping</a:t>
            </a:r>
          </a:p>
        </p:txBody>
      </p:sp>
      <p:pic>
        <p:nvPicPr>
          <p:cNvPr id="51210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24350" y="5159375"/>
            <a:ext cx="3271838" cy="129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1" name="Text Box 10"/>
          <p:cNvSpPr txBox="1">
            <a:spLocks noChangeArrowheads="1"/>
          </p:cNvSpPr>
          <p:nvPr/>
        </p:nvSpPr>
        <p:spPr bwMode="auto">
          <a:xfrm>
            <a:off x="4284663" y="4724400"/>
            <a:ext cx="334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long-term pulse energy stability</a:t>
            </a:r>
          </a:p>
        </p:txBody>
      </p:sp>
      <p:sp>
        <p:nvSpPr>
          <p:cNvPr id="51212" name="Text Box 11"/>
          <p:cNvSpPr txBox="1">
            <a:spLocks noChangeArrowheads="1"/>
          </p:cNvSpPr>
          <p:nvPr/>
        </p:nvSpPr>
        <p:spPr bwMode="auto">
          <a:xfrm>
            <a:off x="7651750" y="5230813"/>
            <a:ext cx="1276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0.25% rms</a:t>
            </a:r>
          </a:p>
          <a:p>
            <a:r>
              <a:rPr lang="en-US"/>
              <a:t>0.8% P2P</a:t>
            </a:r>
          </a:p>
        </p:txBody>
      </p:sp>
      <p:pic>
        <p:nvPicPr>
          <p:cNvPr id="51213" name="Picture 13" descr="dazzler-crystal"/>
          <p:cNvPicPr>
            <a:picLocks noChangeAspect="1" noChangeArrowheads="1"/>
          </p:cNvPicPr>
          <p:nvPr/>
        </p:nvPicPr>
        <p:blipFill>
          <a:blip r:embed="rId7" cstate="print">
            <a:grayscl/>
          </a:blip>
          <a:srcRect/>
          <a:stretch>
            <a:fillRect/>
          </a:stretch>
        </p:blipFill>
        <p:spPr bwMode="auto">
          <a:xfrm>
            <a:off x="1330325" y="4821238"/>
            <a:ext cx="1296988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4" name="Text Box 14"/>
          <p:cNvSpPr txBox="1">
            <a:spLocks noChangeArrowheads="1"/>
          </p:cNvSpPr>
          <p:nvPr/>
        </p:nvSpPr>
        <p:spPr bwMode="auto">
          <a:xfrm>
            <a:off x="755650" y="6189663"/>
            <a:ext cx="2127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UV pulse stretcher </a:t>
            </a:r>
          </a:p>
          <a:p>
            <a:r>
              <a:rPr lang="en-US"/>
              <a:t>UV Dazzler</a:t>
            </a:r>
          </a:p>
        </p:txBody>
      </p:sp>
      <p:sp>
        <p:nvSpPr>
          <p:cNvPr id="51215" name="Text Box 19"/>
          <p:cNvSpPr txBox="1">
            <a:spLocks noChangeArrowheads="1"/>
          </p:cNvSpPr>
          <p:nvPr/>
        </p:nvSpPr>
        <p:spPr bwMode="auto">
          <a:xfrm>
            <a:off x="5334000" y="4014788"/>
            <a:ext cx="3765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PSI-PULSAR: 20 mJ, 20 fs, 100 Hz</a:t>
            </a:r>
          </a:p>
        </p:txBody>
      </p:sp>
      <p:sp>
        <p:nvSpPr>
          <p:cNvPr id="51216" name="Rectangle 20"/>
          <p:cNvSpPr>
            <a:spLocks noChangeArrowheads="1"/>
          </p:cNvSpPr>
          <p:nvPr/>
        </p:nvSpPr>
        <p:spPr bwMode="auto">
          <a:xfrm>
            <a:off x="3521075" y="3259138"/>
            <a:ext cx="88900" cy="333375"/>
          </a:xfrm>
          <a:prstGeom prst="rect">
            <a:avLst/>
          </a:prstGeom>
          <a:solidFill>
            <a:srgbClr val="FE563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17" name="Text Box 21"/>
          <p:cNvSpPr txBox="1">
            <a:spLocks noChangeArrowheads="1"/>
          </p:cNvSpPr>
          <p:nvPr/>
        </p:nvSpPr>
        <p:spPr bwMode="auto">
          <a:xfrm>
            <a:off x="2935288" y="3014663"/>
            <a:ext cx="862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b="1">
                <a:latin typeface="Helvetica" pitchFamily="34" charset="0"/>
              </a:rPr>
              <a:t>cathode</a:t>
            </a:r>
          </a:p>
        </p:txBody>
      </p:sp>
      <p:sp>
        <p:nvSpPr>
          <p:cNvPr id="51218" name="Line 23"/>
          <p:cNvSpPr>
            <a:spLocks noChangeShapeType="1"/>
          </p:cNvSpPr>
          <p:nvPr/>
        </p:nvSpPr>
        <p:spPr bwMode="auto">
          <a:xfrm>
            <a:off x="1482725" y="3346450"/>
            <a:ext cx="2039938" cy="177800"/>
          </a:xfrm>
          <a:prstGeom prst="line">
            <a:avLst/>
          </a:prstGeom>
          <a:noFill/>
          <a:ln w="9525">
            <a:solidFill>
              <a:srgbClr val="0099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19" name="Line 24"/>
          <p:cNvSpPr>
            <a:spLocks noChangeShapeType="1"/>
          </p:cNvSpPr>
          <p:nvPr/>
        </p:nvSpPr>
        <p:spPr bwMode="auto">
          <a:xfrm flipV="1">
            <a:off x="1506538" y="3362325"/>
            <a:ext cx="2005012" cy="112713"/>
          </a:xfrm>
          <a:prstGeom prst="line">
            <a:avLst/>
          </a:prstGeom>
          <a:noFill/>
          <a:ln w="9525">
            <a:solidFill>
              <a:srgbClr val="0099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20" name="Line 25"/>
          <p:cNvSpPr>
            <a:spLocks noChangeShapeType="1"/>
          </p:cNvSpPr>
          <p:nvPr/>
        </p:nvSpPr>
        <p:spPr bwMode="auto">
          <a:xfrm flipH="1">
            <a:off x="601663" y="3346450"/>
            <a:ext cx="881062" cy="0"/>
          </a:xfrm>
          <a:prstGeom prst="line">
            <a:avLst/>
          </a:prstGeom>
          <a:noFill/>
          <a:ln w="9525">
            <a:solidFill>
              <a:srgbClr val="0099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21" name="Line 26"/>
          <p:cNvSpPr>
            <a:spLocks noChangeShapeType="1"/>
          </p:cNvSpPr>
          <p:nvPr/>
        </p:nvSpPr>
        <p:spPr bwMode="auto">
          <a:xfrm flipV="1">
            <a:off x="627063" y="3346450"/>
            <a:ext cx="0" cy="130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222" name="Rectangle 27"/>
          <p:cNvSpPr>
            <a:spLocks noChangeArrowheads="1"/>
          </p:cNvSpPr>
          <p:nvPr/>
        </p:nvSpPr>
        <p:spPr bwMode="auto">
          <a:xfrm>
            <a:off x="500063" y="3113088"/>
            <a:ext cx="120650" cy="2333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23" name="Rectangle 28"/>
          <p:cNvSpPr>
            <a:spLocks noChangeArrowheads="1"/>
          </p:cNvSpPr>
          <p:nvPr/>
        </p:nvSpPr>
        <p:spPr bwMode="auto">
          <a:xfrm>
            <a:off x="500063" y="3467100"/>
            <a:ext cx="101600" cy="2397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24" name="Rectangle 29"/>
          <p:cNvSpPr>
            <a:spLocks noChangeArrowheads="1"/>
          </p:cNvSpPr>
          <p:nvPr/>
        </p:nvSpPr>
        <p:spPr bwMode="auto">
          <a:xfrm>
            <a:off x="198438" y="3179763"/>
            <a:ext cx="296862" cy="457200"/>
          </a:xfrm>
          <a:prstGeom prst="rect">
            <a:avLst/>
          </a:prstGeom>
          <a:gradFill rotWithShape="1">
            <a:gsLst>
              <a:gs pos="0">
                <a:srgbClr val="007FFF"/>
              </a:gs>
              <a:gs pos="50000">
                <a:srgbClr val="003B76"/>
              </a:gs>
              <a:gs pos="100000">
                <a:srgbClr val="007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25" name="Line 30"/>
          <p:cNvSpPr>
            <a:spLocks noChangeShapeType="1"/>
          </p:cNvSpPr>
          <p:nvPr/>
        </p:nvSpPr>
        <p:spPr bwMode="auto">
          <a:xfrm>
            <a:off x="3482975" y="3376613"/>
            <a:ext cx="9525" cy="16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226" name="Line 31"/>
          <p:cNvSpPr>
            <a:spLocks noChangeShapeType="1"/>
          </p:cNvSpPr>
          <p:nvPr/>
        </p:nvSpPr>
        <p:spPr bwMode="auto">
          <a:xfrm flipH="1">
            <a:off x="595313" y="3476625"/>
            <a:ext cx="887412" cy="0"/>
          </a:xfrm>
          <a:prstGeom prst="line">
            <a:avLst/>
          </a:prstGeom>
          <a:noFill/>
          <a:ln w="9525">
            <a:solidFill>
              <a:srgbClr val="0099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27" name="Oval 22"/>
          <p:cNvSpPr>
            <a:spLocks noChangeArrowheads="1"/>
          </p:cNvSpPr>
          <p:nvPr/>
        </p:nvSpPr>
        <p:spPr bwMode="auto">
          <a:xfrm>
            <a:off x="1473200" y="3238500"/>
            <a:ext cx="69850" cy="40481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28" name="Line 34"/>
          <p:cNvSpPr>
            <a:spLocks noChangeShapeType="1"/>
          </p:cNvSpPr>
          <p:nvPr/>
        </p:nvSpPr>
        <p:spPr bwMode="auto">
          <a:xfrm>
            <a:off x="631825" y="3684588"/>
            <a:ext cx="2879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229" name="Text Box 35"/>
          <p:cNvSpPr txBox="1">
            <a:spLocks noChangeArrowheads="1"/>
          </p:cNvSpPr>
          <p:nvPr/>
        </p:nvSpPr>
        <p:spPr bwMode="auto">
          <a:xfrm>
            <a:off x="1720850" y="3629025"/>
            <a:ext cx="577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15 m</a:t>
            </a:r>
          </a:p>
        </p:txBody>
      </p:sp>
      <p:sp>
        <p:nvSpPr>
          <p:cNvPr id="31774" name="Text Box 36"/>
          <p:cNvSpPr txBox="1">
            <a:spLocks noChangeArrowheads="1"/>
          </p:cNvSpPr>
          <p:nvPr/>
        </p:nvSpPr>
        <p:spPr bwMode="auto">
          <a:xfrm>
            <a:off x="2325688" y="233363"/>
            <a:ext cx="46386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SwissFEL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 photocathode drive laser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5950" y="1300163"/>
            <a:ext cx="5372100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6"/>
          <p:cNvSpPr txBox="1">
            <a:spLocks noChangeArrowheads="1"/>
          </p:cNvSpPr>
          <p:nvPr/>
        </p:nvSpPr>
        <p:spPr bwMode="auto">
          <a:xfrm>
            <a:off x="2325688" y="233363"/>
            <a:ext cx="41965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Laser wavelength tuning range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0" y="6245225"/>
            <a:ext cx="2133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/>
              <a:t>GR06 – 04.03.10</a:t>
            </a:r>
          </a:p>
        </p:txBody>
      </p:sp>
      <p:graphicFrame>
        <p:nvGraphicFramePr>
          <p:cNvPr id="99332" name="Object 4"/>
          <p:cNvGraphicFramePr>
            <a:graphicFrameLocks noChangeAspect="1"/>
          </p:cNvGraphicFramePr>
          <p:nvPr/>
        </p:nvGraphicFramePr>
        <p:xfrm>
          <a:off x="114300" y="1214438"/>
          <a:ext cx="6530975" cy="4106862"/>
        </p:xfrm>
        <a:graphic>
          <a:graphicData uri="http://schemas.openxmlformats.org/presentationml/2006/ole">
            <p:oleObj spid="_x0000_s68610" name="Graph" r:id="rId3" imgW="3996000" imgH="3287520" progId="">
              <p:embed/>
            </p:oleObj>
          </a:graphicData>
        </a:graphic>
      </p:graphicFrame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206375" y="5329238"/>
            <a:ext cx="1966913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u="sng"/>
              <a:t>Exp. Cond.</a:t>
            </a:r>
            <a:r>
              <a:rPr lang="en-US" sz="1200"/>
              <a:t>:</a:t>
            </a:r>
          </a:p>
          <a:p>
            <a:pPr algn="ctr"/>
            <a:r>
              <a:rPr lang="en-US" sz="1200"/>
              <a:t>Q &lt; 1 pC; 5.2 MeV</a:t>
            </a:r>
          </a:p>
          <a:p>
            <a:pPr algn="ctr"/>
            <a:r>
              <a:rPr lang="el-GR" sz="1200">
                <a:cs typeface="Arial" charset="0"/>
              </a:rPr>
              <a:t>σ</a:t>
            </a:r>
            <a:r>
              <a:rPr lang="el-GR" sz="1200" baseline="-25000">
                <a:cs typeface="Arial" charset="0"/>
              </a:rPr>
              <a:t>t</a:t>
            </a:r>
            <a:r>
              <a:rPr lang="en-US" sz="1200" baseline="-25000">
                <a:cs typeface="Arial" charset="0"/>
              </a:rPr>
              <a:t>,laser</a:t>
            </a:r>
            <a:r>
              <a:rPr lang="en-US" sz="1200">
                <a:cs typeface="Arial" charset="0"/>
              </a:rPr>
              <a:t>= 4 ps rms; 25 MV/m</a:t>
            </a:r>
            <a:endParaRPr lang="el-GR" sz="1200">
              <a:cs typeface="Arial" charset="0"/>
            </a:endParaRPr>
          </a:p>
          <a:p>
            <a:pPr algn="ctr"/>
            <a:r>
              <a:rPr lang="en-US" sz="1200" b="1"/>
              <a:t>Copper Cu</a:t>
            </a:r>
          </a:p>
          <a:p>
            <a:pPr algn="ctr"/>
            <a:r>
              <a:rPr lang="en-US" sz="1200"/>
              <a:t>Solenoid Scan</a:t>
            </a:r>
          </a:p>
        </p:txBody>
      </p:sp>
      <p:sp>
        <p:nvSpPr>
          <p:cNvPr id="99334" name="Text Box 6"/>
          <p:cNvSpPr txBox="1">
            <a:spLocks noChangeArrowheads="1"/>
          </p:cNvSpPr>
          <p:nvPr/>
        </p:nvSpPr>
        <p:spPr bwMode="auto">
          <a:xfrm>
            <a:off x="2384425" y="312738"/>
            <a:ext cx="5048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Intrinsic Emittance versus Laser Wavelength</a:t>
            </a:r>
          </a:p>
        </p:txBody>
      </p:sp>
      <p:sp>
        <p:nvSpPr>
          <p:cNvPr id="99335" name="Text Box 7"/>
          <p:cNvSpPr txBox="1">
            <a:spLocks noChangeArrowheads="1"/>
          </p:cNvSpPr>
          <p:nvPr/>
        </p:nvSpPr>
        <p:spPr bwMode="auto">
          <a:xfrm>
            <a:off x="6070600" y="1450975"/>
            <a:ext cx="28003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261 nm: 0.68 mm.mrad / mm</a:t>
            </a:r>
          </a:p>
          <a:p>
            <a:endParaRPr lang="el-GR" sz="1600">
              <a:cs typeface="Arial" charset="0"/>
            </a:endParaRPr>
          </a:p>
        </p:txBody>
      </p:sp>
      <p:sp>
        <p:nvSpPr>
          <p:cNvPr id="99336" name="Text Box 8"/>
          <p:cNvSpPr txBox="1">
            <a:spLocks noChangeArrowheads="1"/>
          </p:cNvSpPr>
          <p:nvPr/>
        </p:nvSpPr>
        <p:spPr bwMode="auto">
          <a:xfrm>
            <a:off x="6124575" y="2228850"/>
            <a:ext cx="2800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FF"/>
                </a:solidFill>
              </a:rPr>
              <a:t>272 nm: 0.54 mm.mrad / mm</a:t>
            </a:r>
          </a:p>
        </p:txBody>
      </p:sp>
      <p:sp>
        <p:nvSpPr>
          <p:cNvPr id="99337" name="Text Box 9"/>
          <p:cNvSpPr txBox="1">
            <a:spLocks noChangeArrowheads="1"/>
          </p:cNvSpPr>
          <p:nvPr/>
        </p:nvSpPr>
        <p:spPr bwMode="auto">
          <a:xfrm>
            <a:off x="6102350" y="2892425"/>
            <a:ext cx="2800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3300"/>
                </a:solidFill>
              </a:rPr>
              <a:t>282 nm: 0.41 mm.mrad / mm</a:t>
            </a:r>
          </a:p>
        </p:txBody>
      </p:sp>
      <p:graphicFrame>
        <p:nvGraphicFramePr>
          <p:cNvPr id="99339" name="Object 11"/>
          <p:cNvGraphicFramePr>
            <a:graphicFrameLocks noChangeAspect="1"/>
          </p:cNvGraphicFramePr>
          <p:nvPr/>
        </p:nvGraphicFramePr>
        <p:xfrm>
          <a:off x="6170613" y="3752850"/>
          <a:ext cx="2592387" cy="757238"/>
        </p:xfrm>
        <a:graphic>
          <a:graphicData uri="http://schemas.openxmlformats.org/presentationml/2006/ole">
            <p:oleObj spid="_x0000_s68611" name="Equation" r:id="rId4" imgW="2400300" imgH="698500" progId="Equation.3">
              <p:embed/>
            </p:oleObj>
          </a:graphicData>
        </a:graphic>
      </p:graphicFrame>
      <p:sp>
        <p:nvSpPr>
          <p:cNvPr id="99340" name="Rectangle 12"/>
          <p:cNvSpPr>
            <a:spLocks noChangeArrowheads="1"/>
          </p:cNvSpPr>
          <p:nvPr/>
        </p:nvSpPr>
        <p:spPr bwMode="auto">
          <a:xfrm>
            <a:off x="6686550" y="4972050"/>
            <a:ext cx="1544638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/>
              <a:t>Φ</a:t>
            </a:r>
            <a:r>
              <a:rPr lang="en-US" baseline="-25000"/>
              <a:t>Cu</a:t>
            </a:r>
            <a:r>
              <a:rPr lang="en-US"/>
              <a:t>= 4.35 eV</a:t>
            </a:r>
          </a:p>
        </p:txBody>
      </p:sp>
      <p:sp>
        <p:nvSpPr>
          <p:cNvPr id="99341" name="Rectangle 13"/>
          <p:cNvSpPr>
            <a:spLocks noChangeArrowheads="1"/>
          </p:cNvSpPr>
          <p:nvPr/>
        </p:nvSpPr>
        <p:spPr bwMode="auto">
          <a:xfrm>
            <a:off x="6543675" y="5441950"/>
            <a:ext cx="17351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With F</a:t>
            </a:r>
            <a:r>
              <a:rPr lang="en-US" sz="1400" baseline="-25000"/>
              <a:t>eff</a:t>
            </a:r>
            <a:r>
              <a:rPr lang="en-US" sz="1400"/>
              <a:t> = 25 MV/m</a:t>
            </a:r>
          </a:p>
        </p:txBody>
      </p:sp>
      <p:sp>
        <p:nvSpPr>
          <p:cNvPr id="99342" name="AutoShape 14"/>
          <p:cNvSpPr>
            <a:spLocks noChangeArrowheads="1"/>
          </p:cNvSpPr>
          <p:nvPr/>
        </p:nvSpPr>
        <p:spPr bwMode="auto">
          <a:xfrm>
            <a:off x="7315200" y="4610100"/>
            <a:ext cx="266700" cy="304800"/>
          </a:xfrm>
          <a:prstGeom prst="downArrow">
            <a:avLst>
              <a:gd name="adj1" fmla="val 50000"/>
              <a:gd name="adj2" fmla="val 285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99343" name="AutoShape 15"/>
          <p:cNvSpPr>
            <a:spLocks noChangeArrowheads="1"/>
          </p:cNvSpPr>
          <p:nvPr/>
        </p:nvSpPr>
        <p:spPr bwMode="auto">
          <a:xfrm>
            <a:off x="7312025" y="3359150"/>
            <a:ext cx="266700" cy="304800"/>
          </a:xfrm>
          <a:prstGeom prst="downArrow">
            <a:avLst>
              <a:gd name="adj1" fmla="val 50000"/>
              <a:gd name="adj2" fmla="val 285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400" y="836613"/>
            <a:ext cx="4138613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TextBox 2"/>
          <p:cNvSpPr txBox="1">
            <a:spLocks noChangeArrowheads="1"/>
          </p:cNvSpPr>
          <p:nvPr/>
        </p:nvSpPr>
        <p:spPr bwMode="auto">
          <a:xfrm>
            <a:off x="2393950" y="252413"/>
            <a:ext cx="54405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alibri" pitchFamily="34" charset="0"/>
              </a:rPr>
              <a:t>Field emitter arrays </a:t>
            </a:r>
            <a:r>
              <a:rPr lang="en-US" sz="2400" dirty="0" smtClean="0">
                <a:solidFill>
                  <a:srgbClr val="002060"/>
                </a:solidFill>
                <a:latin typeface="Calibri" pitchFamily="34" charset="0"/>
              </a:rPr>
              <a:t>as alternative cathode</a:t>
            </a:r>
            <a:endParaRPr lang="en-US" sz="24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52228" name="TextBox 3"/>
          <p:cNvSpPr txBox="1">
            <a:spLocks noChangeArrowheads="1"/>
          </p:cNvSpPr>
          <p:nvPr/>
        </p:nvSpPr>
        <p:spPr bwMode="auto">
          <a:xfrm>
            <a:off x="4598988" y="1049338"/>
            <a:ext cx="331946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2060"/>
                </a:solidFill>
                <a:latin typeface="Calibri" pitchFamily="34" charset="0"/>
              </a:rPr>
              <a:t>Gate-1 controls field emission current</a:t>
            </a:r>
          </a:p>
          <a:p>
            <a:endParaRPr lang="en-US" sz="160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en-US" sz="1600">
                <a:solidFill>
                  <a:srgbClr val="002060"/>
                </a:solidFill>
                <a:latin typeface="Calibri" pitchFamily="34" charset="0"/>
              </a:rPr>
              <a:t>Gate-2 controls beamlet divergence</a:t>
            </a:r>
          </a:p>
        </p:txBody>
      </p:sp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5821363" y="4433888"/>
            <a:ext cx="1004887" cy="165100"/>
            <a:chOff x="1091248" y="5263200"/>
            <a:chExt cx="1004501" cy="165080"/>
          </a:xfrm>
        </p:grpSpPr>
        <p:sp>
          <p:nvSpPr>
            <p:cNvPr id="52276" name="Rectangle 13"/>
            <p:cNvSpPr>
              <a:spLocks noChangeArrowheads="1"/>
            </p:cNvSpPr>
            <p:nvPr/>
          </p:nvSpPr>
          <p:spPr bwMode="auto">
            <a:xfrm>
              <a:off x="1091248" y="5343393"/>
              <a:ext cx="1004501" cy="84887"/>
            </a:xfrm>
            <a:prstGeom prst="rect">
              <a:avLst/>
            </a:pr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2277" name="AutoShape 14"/>
            <p:cNvSpPr>
              <a:spLocks noChangeArrowheads="1"/>
            </p:cNvSpPr>
            <p:nvPr/>
          </p:nvSpPr>
          <p:spPr bwMode="auto">
            <a:xfrm>
              <a:off x="1484559" y="5263200"/>
              <a:ext cx="217878" cy="84887"/>
            </a:xfrm>
            <a:prstGeom prst="triangle">
              <a:avLst>
                <a:gd name="adj" fmla="val 50000"/>
              </a:avLst>
            </a:pr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6835775" y="4314825"/>
            <a:ext cx="287338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199"/>
          <p:cNvGrpSpPr>
            <a:grpSpLocks/>
          </p:cNvGrpSpPr>
          <p:nvPr/>
        </p:nvGrpSpPr>
        <p:grpSpPr bwMode="auto">
          <a:xfrm>
            <a:off x="5816600" y="4276725"/>
            <a:ext cx="392113" cy="188913"/>
            <a:chOff x="2572826" y="3614186"/>
            <a:chExt cx="392800" cy="189920"/>
          </a:xfrm>
        </p:grpSpPr>
        <p:sp>
          <p:nvSpPr>
            <p:cNvPr id="10" name="Rectangle 39"/>
            <p:cNvSpPr>
              <a:spLocks noChangeArrowheads="1"/>
            </p:cNvSpPr>
            <p:nvPr/>
          </p:nvSpPr>
          <p:spPr bwMode="auto">
            <a:xfrm rot="10800000" flipH="1">
              <a:off x="2577597" y="3761015"/>
              <a:ext cx="388029" cy="4309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1" name="Rectangle 39"/>
            <p:cNvSpPr>
              <a:spLocks noChangeArrowheads="1"/>
            </p:cNvSpPr>
            <p:nvPr/>
          </p:nvSpPr>
          <p:spPr bwMode="auto">
            <a:xfrm flipH="1">
              <a:off x="2572826" y="3614186"/>
              <a:ext cx="287841" cy="7181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grpSp>
        <p:nvGrpSpPr>
          <p:cNvPr id="4" name="Group 200"/>
          <p:cNvGrpSpPr>
            <a:grpSpLocks/>
          </p:cNvGrpSpPr>
          <p:nvPr/>
        </p:nvGrpSpPr>
        <p:grpSpPr bwMode="auto">
          <a:xfrm flipH="1">
            <a:off x="6419850" y="4276725"/>
            <a:ext cx="392113" cy="188913"/>
            <a:chOff x="2572826" y="3614186"/>
            <a:chExt cx="392800" cy="189920"/>
          </a:xfrm>
        </p:grpSpPr>
        <p:sp>
          <p:nvSpPr>
            <p:cNvPr id="13" name="Rectangle 39"/>
            <p:cNvSpPr>
              <a:spLocks noChangeArrowheads="1"/>
            </p:cNvSpPr>
            <p:nvPr/>
          </p:nvSpPr>
          <p:spPr bwMode="auto">
            <a:xfrm rot="10800000" flipH="1">
              <a:off x="2577597" y="3761015"/>
              <a:ext cx="388029" cy="4309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4" name="Rectangle 39"/>
            <p:cNvSpPr>
              <a:spLocks noChangeArrowheads="1"/>
            </p:cNvSpPr>
            <p:nvPr/>
          </p:nvSpPr>
          <p:spPr bwMode="auto">
            <a:xfrm flipH="1">
              <a:off x="2572826" y="3614186"/>
              <a:ext cx="287841" cy="7181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15" name="Oval 14"/>
          <p:cNvSpPr>
            <a:spLocks noChangeAspect="1"/>
          </p:cNvSpPr>
          <p:nvPr/>
        </p:nvSpPr>
        <p:spPr>
          <a:xfrm>
            <a:off x="6797675" y="4275138"/>
            <a:ext cx="73025" cy="71437"/>
          </a:xfrm>
          <a:prstGeom prst="ellipse">
            <a:avLst/>
          </a:prstGeom>
          <a:solidFill>
            <a:srgbClr val="000000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75"/>
          <p:cNvGrpSpPr>
            <a:grpSpLocks/>
          </p:cNvGrpSpPr>
          <p:nvPr/>
        </p:nvGrpSpPr>
        <p:grpSpPr bwMode="auto">
          <a:xfrm flipH="1">
            <a:off x="5443538" y="4402138"/>
            <a:ext cx="381000" cy="1379537"/>
            <a:chOff x="1352550" y="3632200"/>
            <a:chExt cx="381000" cy="1380751"/>
          </a:xfrm>
        </p:grpSpPr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1354138" y="3632200"/>
              <a:ext cx="73025" cy="71500"/>
            </a:xfrm>
            <a:prstGeom prst="ellipse">
              <a:avLst/>
            </a:prstGeom>
            <a:solidFill>
              <a:srgbClr val="000000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411288" y="3678278"/>
              <a:ext cx="127000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133"/>
            <p:cNvGrpSpPr>
              <a:grpSpLocks/>
            </p:cNvGrpSpPr>
            <p:nvPr/>
          </p:nvGrpSpPr>
          <p:grpSpPr bwMode="auto">
            <a:xfrm>
              <a:off x="1352550" y="3670334"/>
              <a:ext cx="381000" cy="1342618"/>
              <a:chOff x="3769200" y="-276012"/>
              <a:chExt cx="381000" cy="1344255"/>
            </a:xfrm>
          </p:grpSpPr>
          <p:grpSp>
            <p:nvGrpSpPr>
              <p:cNvPr id="7" name="Group 132"/>
              <p:cNvGrpSpPr>
                <a:grpSpLocks/>
              </p:cNvGrpSpPr>
              <p:nvPr/>
            </p:nvGrpSpPr>
            <p:grpSpPr bwMode="auto">
              <a:xfrm>
                <a:off x="3769200" y="917114"/>
                <a:ext cx="381000" cy="151129"/>
                <a:chOff x="3733800" y="910869"/>
                <a:chExt cx="381000" cy="151129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>
                  <a:off x="3733800" y="910868"/>
                  <a:ext cx="381000" cy="4772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3790950" y="990410"/>
                  <a:ext cx="269875" cy="159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 rot="10800000">
                  <a:off x="3862388" y="1061997"/>
                  <a:ext cx="127000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1" name="Straight Connector 20"/>
              <p:cNvCxnSpPr/>
              <p:nvPr/>
            </p:nvCxnSpPr>
            <p:spPr>
              <a:xfrm rot="16200000">
                <a:off x="3367905" y="317370"/>
                <a:ext cx="1188352" cy="1587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 286"/>
          <p:cNvGrpSpPr>
            <a:grpSpLocks/>
          </p:cNvGrpSpPr>
          <p:nvPr/>
        </p:nvGrpSpPr>
        <p:grpSpPr bwMode="auto">
          <a:xfrm flipV="1">
            <a:off x="6094413" y="4557713"/>
            <a:ext cx="465137" cy="690562"/>
            <a:chOff x="5389798" y="359738"/>
            <a:chExt cx="464811" cy="690687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5389798" y="686822"/>
              <a:ext cx="464811" cy="1587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507191" y="761448"/>
              <a:ext cx="230026" cy="1588"/>
            </a:xfrm>
            <a:prstGeom prst="line">
              <a:avLst/>
            </a:prstGeom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>
              <a:off x="5460250" y="520900"/>
              <a:ext cx="323909" cy="1586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5490417" y="917846"/>
              <a:ext cx="263573" cy="1586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Oval 29"/>
          <p:cNvSpPr>
            <a:spLocks noChangeAspect="1"/>
          </p:cNvSpPr>
          <p:nvPr/>
        </p:nvSpPr>
        <p:spPr>
          <a:xfrm>
            <a:off x="6289675" y="4562475"/>
            <a:ext cx="73025" cy="71438"/>
          </a:xfrm>
          <a:prstGeom prst="ellipse">
            <a:avLst/>
          </a:prstGeom>
          <a:solidFill>
            <a:srgbClr val="000000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2" name="Group 286"/>
          <p:cNvGrpSpPr>
            <a:grpSpLocks/>
          </p:cNvGrpSpPr>
          <p:nvPr/>
        </p:nvGrpSpPr>
        <p:grpSpPr bwMode="auto">
          <a:xfrm>
            <a:off x="6881813" y="4318000"/>
            <a:ext cx="465137" cy="903288"/>
            <a:chOff x="5389798" y="179737"/>
            <a:chExt cx="464811" cy="902379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89798" y="687226"/>
              <a:ext cx="464811" cy="1586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5507191" y="761764"/>
              <a:ext cx="230026" cy="1585"/>
            </a:xfrm>
            <a:prstGeom prst="line">
              <a:avLst/>
            </a:prstGeom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16200000">
              <a:off x="5370045" y="431103"/>
              <a:ext cx="504317" cy="1586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>
              <a:off x="5474715" y="933834"/>
              <a:ext cx="294978" cy="1586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Connector 35"/>
          <p:cNvCxnSpPr/>
          <p:nvPr/>
        </p:nvCxnSpPr>
        <p:spPr>
          <a:xfrm>
            <a:off x="5634038" y="5227638"/>
            <a:ext cx="1482725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>
            <a:spLocks noChangeAspect="1"/>
          </p:cNvSpPr>
          <p:nvPr/>
        </p:nvSpPr>
        <p:spPr>
          <a:xfrm>
            <a:off x="6292850" y="5191125"/>
            <a:ext cx="73025" cy="71438"/>
          </a:xfrm>
          <a:prstGeom prst="ellipse">
            <a:avLst/>
          </a:prstGeom>
          <a:solidFill>
            <a:srgbClr val="000000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" name="Oval 37"/>
          <p:cNvSpPr>
            <a:spLocks noChangeAspect="1"/>
          </p:cNvSpPr>
          <p:nvPr/>
        </p:nvSpPr>
        <p:spPr>
          <a:xfrm>
            <a:off x="5595938" y="5191125"/>
            <a:ext cx="73025" cy="71438"/>
          </a:xfrm>
          <a:prstGeom prst="ellipse">
            <a:avLst/>
          </a:prstGeom>
          <a:solidFill>
            <a:srgbClr val="000000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7043738" y="5124450"/>
            <a:ext cx="384175" cy="369888"/>
          </a:xfrm>
          <a:prstGeom prst="rect">
            <a:avLst/>
          </a:prstGeom>
          <a:solidFill>
            <a:srgbClr val="B0E9BB">
              <a:alpha val="79000"/>
            </a:srgbClr>
          </a:solidFill>
          <a:ln>
            <a:solidFill>
              <a:srgbClr val="B0E9BB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 err="1">
                <a:latin typeface="+mj-lt"/>
                <a:cs typeface="Times New Roman Bold Italic"/>
              </a:rPr>
              <a:t>V</a:t>
            </a:r>
            <a:r>
              <a:rPr lang="en-US" i="1" baseline="-25000" dirty="0" err="1">
                <a:latin typeface="+mj-lt"/>
                <a:cs typeface="Times New Roman Bold Italic"/>
              </a:rPr>
              <a:t>c</a:t>
            </a:r>
            <a:endParaRPr lang="en-US" i="1" baseline="-25000" dirty="0">
              <a:latin typeface="+mj-lt"/>
              <a:cs typeface="Times New Roman Bold Italic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913438" y="5124450"/>
            <a:ext cx="673100" cy="369888"/>
          </a:xfrm>
          <a:prstGeom prst="rect">
            <a:avLst/>
          </a:prstGeom>
          <a:solidFill>
            <a:srgbClr val="B0E9BB">
              <a:alpha val="70000"/>
            </a:srgbClr>
          </a:solidFill>
          <a:ln>
            <a:solidFill>
              <a:srgbClr val="B0E9BB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Times New Roman Bold Italic"/>
              </a:rPr>
              <a:t>-86 V</a:t>
            </a:r>
            <a:endParaRPr lang="en-US" baseline="-25000" dirty="0">
              <a:latin typeface="+mj-lt"/>
              <a:cs typeface="Times New Roman Bold Italic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6988175" y="4732338"/>
            <a:ext cx="287338" cy="268287"/>
          </a:xfrm>
          <a:prstGeom prst="line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99"/>
          <p:cNvGrpSpPr>
            <a:grpSpLocks/>
          </p:cNvGrpSpPr>
          <p:nvPr/>
        </p:nvGrpSpPr>
        <p:grpSpPr bwMode="auto">
          <a:xfrm flipV="1">
            <a:off x="6010275" y="2908300"/>
            <a:ext cx="611188" cy="1493838"/>
            <a:chOff x="619440" y="1303777"/>
            <a:chExt cx="610568" cy="1494623"/>
          </a:xfrm>
        </p:grpSpPr>
        <p:sp>
          <p:nvSpPr>
            <p:cNvPr id="43" name="Trapezoid 42"/>
            <p:cNvSpPr/>
            <p:nvPr/>
          </p:nvSpPr>
          <p:spPr>
            <a:xfrm>
              <a:off x="619440" y="1524556"/>
              <a:ext cx="610568" cy="1273844"/>
            </a:xfrm>
            <a:prstGeom prst="trapezoid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Isosceles Triangle 43"/>
            <p:cNvSpPr/>
            <p:nvPr/>
          </p:nvSpPr>
          <p:spPr>
            <a:xfrm>
              <a:off x="770100" y="1303777"/>
              <a:ext cx="309248" cy="228720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5" name="Rectangle 44"/>
          <p:cNvSpPr/>
          <p:nvPr/>
        </p:nvSpPr>
        <p:spPr>
          <a:xfrm rot="5400000">
            <a:off x="6179344" y="2332831"/>
            <a:ext cx="228600" cy="1354138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246" name="TextBox 55"/>
          <p:cNvSpPr txBox="1">
            <a:spLocks noChangeArrowheads="1"/>
          </p:cNvSpPr>
          <p:nvPr/>
        </p:nvSpPr>
        <p:spPr bwMode="auto">
          <a:xfrm>
            <a:off x="5599113" y="2832100"/>
            <a:ext cx="6762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Screen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rot="16200000" flipH="1" flipV="1">
            <a:off x="5255419" y="3761581"/>
            <a:ext cx="9906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 rot="16200000">
            <a:off x="5286376" y="3663950"/>
            <a:ext cx="392112" cy="338137"/>
          </a:xfrm>
          <a:prstGeom prst="rect">
            <a:avLst/>
          </a:prstGeom>
          <a:solidFill>
            <a:srgbClr val="B0E9BB">
              <a:alpha val="79000"/>
            </a:srgbClr>
          </a:solidFill>
          <a:ln>
            <a:solidFill>
              <a:srgbClr val="B0E9BB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latin typeface="+mj-lt"/>
                <a:cs typeface="Times New Roman Bold Italic"/>
              </a:rPr>
              <a:t>D</a:t>
            </a:r>
            <a:endParaRPr lang="en-US" sz="1600" baseline="-25000" dirty="0">
              <a:latin typeface="+mj-lt"/>
              <a:cs typeface="Times New Roman Bold Italic"/>
            </a:endParaRPr>
          </a:p>
        </p:txBody>
      </p:sp>
      <p:grpSp>
        <p:nvGrpSpPr>
          <p:cNvPr id="19" name="Group 8"/>
          <p:cNvGrpSpPr>
            <a:grpSpLocks noChangeAspect="1"/>
          </p:cNvGrpSpPr>
          <p:nvPr/>
        </p:nvGrpSpPr>
        <p:grpSpPr bwMode="auto">
          <a:xfrm>
            <a:off x="5237163" y="5989638"/>
            <a:ext cx="1325562" cy="430212"/>
            <a:chOff x="5418137" y="5715000"/>
            <a:chExt cx="4435475" cy="1439862"/>
          </a:xfrm>
        </p:grpSpPr>
        <p:pic>
          <p:nvPicPr>
            <p:cNvPr id="52252" name="Picture 826" descr="unilogo_physik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18137" y="5715000"/>
              <a:ext cx="1439863" cy="1439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53" name="Picture 828" descr="unilogo_physik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58000" y="5715000"/>
              <a:ext cx="2995612" cy="1439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225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5913" y="5918200"/>
            <a:ext cx="765175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2251" name="Picture 12" descr="091023 w63ch4R2b_Iem_Angle_655_670_Vc.png"/>
          <p:cNvPicPr>
            <a:picLocks noChangeAspect="1"/>
          </p:cNvPicPr>
          <p:nvPr/>
        </p:nvPicPr>
        <p:blipFill>
          <a:blip r:embed="rId6" cstate="print"/>
          <a:srcRect l="31100"/>
          <a:stretch>
            <a:fillRect/>
          </a:stretch>
        </p:blipFill>
        <p:spPr bwMode="auto">
          <a:xfrm>
            <a:off x="200025" y="3776663"/>
            <a:ext cx="4256088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e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266950"/>
            <a:ext cx="2808288" cy="1909763"/>
          </a:xfrm>
          <a:prstGeom prst="rect">
            <a:avLst/>
          </a:prstGeom>
          <a:noFill/>
        </p:spPr>
      </p:pic>
      <p:pic>
        <p:nvPicPr>
          <p:cNvPr id="3" name="Picture 7" descr="55-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lum bright="-6000" contrast="24000"/>
          </a:blip>
          <a:srcRect t="3792"/>
          <a:stretch>
            <a:fillRect/>
          </a:stretch>
        </p:blipFill>
        <p:spPr bwMode="auto">
          <a:xfrm>
            <a:off x="6048375" y="827088"/>
            <a:ext cx="2790825" cy="3665537"/>
          </a:xfrm>
          <a:prstGeom prst="rect">
            <a:avLst/>
          </a:prstGeom>
          <a:noFill/>
        </p:spPr>
      </p:pic>
      <p:pic>
        <p:nvPicPr>
          <p:cNvPr id="4" name="Picture 9" descr="02-00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lum contrast="12000"/>
          </a:blip>
          <a:srcRect t="3792"/>
          <a:stretch>
            <a:fillRect/>
          </a:stretch>
        </p:blipFill>
        <p:spPr bwMode="auto">
          <a:xfrm>
            <a:off x="3492500" y="827088"/>
            <a:ext cx="2790825" cy="3665537"/>
          </a:xfrm>
          <a:prstGeom prst="rect">
            <a:avLst/>
          </a:prstGeom>
          <a:noFill/>
        </p:spPr>
      </p:pic>
      <p:sp>
        <p:nvSpPr>
          <p:cNvPr id="5" name="Line 10"/>
          <p:cNvSpPr>
            <a:spLocks noChangeShapeType="1"/>
          </p:cNvSpPr>
          <p:nvPr/>
        </p:nvSpPr>
        <p:spPr bwMode="auto">
          <a:xfrm flipV="1">
            <a:off x="7308850" y="2554288"/>
            <a:ext cx="827088" cy="22336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6588125" y="4786313"/>
            <a:ext cx="255587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/>
              <a:t>FEA beam (5ns)  + Photo-electron beam (6 ps; 3 </a:t>
            </a:r>
            <a:r>
              <a:rPr lang="en-US" sz="1400">
                <a:cs typeface="Arial" charset="0"/>
              </a:rPr>
              <a:t>µJ; Ø</a:t>
            </a:r>
            <a:r>
              <a:rPr lang="en-US" sz="1400" baseline="-25000">
                <a:cs typeface="Arial" charset="0"/>
              </a:rPr>
              <a:t>laser</a:t>
            </a:r>
            <a:r>
              <a:rPr lang="en-US" sz="1400">
                <a:cs typeface="Arial" charset="0"/>
              </a:rPr>
              <a:t>=1mm; 266 nm)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4140200" y="4641850"/>
            <a:ext cx="22320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/>
              <a:t>FEA electron beam</a:t>
            </a:r>
          </a:p>
          <a:p>
            <a:r>
              <a:rPr lang="en-US" sz="1400">
                <a:cs typeface="Arial" charset="0"/>
              </a:rPr>
              <a:t>Ø</a:t>
            </a:r>
            <a:r>
              <a:rPr lang="en-US" sz="1400" baseline="-25000">
                <a:cs typeface="Arial" charset="0"/>
              </a:rPr>
              <a:t>FEA </a:t>
            </a:r>
            <a:r>
              <a:rPr lang="en-US" sz="1400">
                <a:cs typeface="Arial" charset="0"/>
              </a:rPr>
              <a:t>= 2 mm; 10</a:t>
            </a:r>
            <a:r>
              <a:rPr lang="en-US" sz="1400" baseline="30000">
                <a:cs typeface="Arial" charset="0"/>
              </a:rPr>
              <a:t>5 </a:t>
            </a:r>
            <a:r>
              <a:rPr lang="en-US" sz="1400">
                <a:cs typeface="Arial" charset="0"/>
              </a:rPr>
              <a:t>Tip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6262688" y="827088"/>
            <a:ext cx="2355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250 keV; 5 ns FWHM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3 pC; 3 mm.mrad 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861503" y="211773"/>
            <a:ext cx="68836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Field Emitter Array (FEA) in Diode - RF Gun Test Stand </a:t>
            </a: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755650" y="5516563"/>
            <a:ext cx="66040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/>
              <a:t> FEA sustain 30 MV/m surface gradient</a:t>
            </a:r>
          </a:p>
          <a:p>
            <a:pPr>
              <a:buFontTx/>
              <a:buChar char="-"/>
            </a:pPr>
            <a:r>
              <a:rPr lang="en-US"/>
              <a:t> Field Emission with Electrical Pulses 100 V, 5 ns FWHM</a:t>
            </a:r>
          </a:p>
          <a:p>
            <a:pPr>
              <a:buFontTx/>
              <a:buChar char="-"/>
            </a:pPr>
            <a:r>
              <a:rPr lang="en-US"/>
              <a:t> FEA illuminated with laser: Photo-electron beam + FEA beam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8287" y="0"/>
            <a:ext cx="8189047" cy="6863417"/>
          </a:xfrm>
          <a:prstGeom prst="rect">
            <a:avLst/>
          </a:prstGeom>
          <a:noFill/>
        </p:spPr>
        <p:txBody>
          <a:bodyPr numCol="2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66"/>
                </a:solidFill>
                <a:latin typeface="+mn-lt"/>
              </a:rPr>
              <a:t>		</a:t>
            </a:r>
            <a:r>
              <a:rPr lang="en-US" sz="2400" b="1" dirty="0">
                <a:solidFill>
                  <a:srgbClr val="000066"/>
                </a:solidFill>
                <a:latin typeface="Calibri" pitchFamily="34" charset="0"/>
              </a:rPr>
              <a:t>Collaborations</a:t>
            </a:r>
            <a:endParaRPr lang="en-US" sz="2400" dirty="0">
              <a:solidFill>
                <a:srgbClr val="000066"/>
              </a:solidFill>
              <a:latin typeface="Calibri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1600" dirty="0">
              <a:solidFill>
                <a:srgbClr val="000066"/>
              </a:solidFill>
              <a:latin typeface="+mn-lt"/>
            </a:endParaRPr>
          </a:p>
          <a:p>
            <a:pPr>
              <a:defRPr/>
            </a:pPr>
            <a:r>
              <a:rPr lang="en-US" sz="1600" dirty="0" err="1">
                <a:solidFill>
                  <a:srgbClr val="000066"/>
                </a:solidFill>
                <a:latin typeface="Calibri" pitchFamily="34" charset="0"/>
              </a:rPr>
              <a:t>MoU</a:t>
            </a:r>
            <a:r>
              <a:rPr lang="en-US" sz="1600" dirty="0">
                <a:solidFill>
                  <a:srgbClr val="000066"/>
                </a:solidFill>
                <a:latin typeface="Calibri" pitchFamily="34" charset="0"/>
              </a:rPr>
              <a:t> with DESY, May 2008, as </a:t>
            </a:r>
            <a:br>
              <a:rPr lang="en-US" sz="1600" dirty="0">
                <a:solidFill>
                  <a:srgbClr val="000066"/>
                </a:solidFill>
                <a:latin typeface="Calibri" pitchFamily="34" charset="0"/>
              </a:rPr>
            </a:br>
            <a:r>
              <a:rPr lang="en-US" sz="1600" dirty="0">
                <a:solidFill>
                  <a:srgbClr val="000066"/>
                </a:solidFill>
                <a:latin typeface="Calibri" pitchFamily="34" charset="0"/>
              </a:rPr>
              <a:t>framework for collaborative activities </a:t>
            </a:r>
          </a:p>
          <a:p>
            <a:pPr>
              <a:defRPr/>
            </a:pPr>
            <a:r>
              <a:rPr lang="en-US" sz="1600" dirty="0">
                <a:solidFill>
                  <a:srgbClr val="000066"/>
                </a:solidFill>
                <a:latin typeface="Calibri" pitchFamily="34" charset="0"/>
              </a:rPr>
              <a:t>Present items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en-US" sz="1600" dirty="0" smtClean="0">
                <a:solidFill>
                  <a:srgbClr val="000066"/>
                </a:solidFill>
                <a:latin typeface="Calibri" pitchFamily="34" charset="0"/>
              </a:rPr>
              <a:t>LLRF</a:t>
            </a:r>
            <a:endParaRPr lang="en-US" sz="1600" dirty="0">
              <a:solidFill>
                <a:srgbClr val="000066"/>
              </a:solidFill>
              <a:latin typeface="Calibri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66"/>
                </a:solidFill>
                <a:latin typeface="Calibri" pitchFamily="34" charset="0"/>
              </a:rPr>
              <a:t> Bunch compressor design</a:t>
            </a:r>
          </a:p>
          <a:p>
            <a:pPr>
              <a:buFont typeface="Arial" pitchFamily="34" charset="0"/>
              <a:buChar char="•"/>
              <a:defRPr/>
            </a:pPr>
            <a:endParaRPr lang="en-US" sz="1600" dirty="0">
              <a:solidFill>
                <a:srgbClr val="000066"/>
              </a:solidFill>
              <a:latin typeface="Calibri" pitchFamily="34" charset="0"/>
            </a:endParaRPr>
          </a:p>
          <a:p>
            <a:pPr>
              <a:defRPr/>
            </a:pPr>
            <a:r>
              <a:rPr lang="en-US" sz="1600" dirty="0" err="1">
                <a:solidFill>
                  <a:srgbClr val="000066"/>
                </a:solidFill>
                <a:latin typeface="Calibri" pitchFamily="34" charset="0"/>
              </a:rPr>
              <a:t>MoU</a:t>
            </a:r>
            <a:r>
              <a:rPr lang="en-US" sz="1600" dirty="0">
                <a:solidFill>
                  <a:srgbClr val="000066"/>
                </a:solidFill>
                <a:latin typeface="Calibri" pitchFamily="34" charset="0"/>
              </a:rPr>
              <a:t> with ELETTRA, May 2008, as framework  for collaborative activities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66"/>
                </a:solidFill>
                <a:latin typeface="Calibri" pitchFamily="34" charset="0"/>
              </a:rPr>
              <a:t> X-band cavities </a:t>
            </a:r>
          </a:p>
          <a:p>
            <a:pPr>
              <a:buFont typeface="Arial" pitchFamily="34" charset="0"/>
              <a:buChar char="•"/>
              <a:defRPr/>
            </a:pPr>
            <a:endParaRPr lang="en-US" sz="1600" dirty="0">
              <a:solidFill>
                <a:srgbClr val="000066"/>
              </a:solidFill>
              <a:latin typeface="Calibri" pitchFamily="34" charset="0"/>
            </a:endParaRPr>
          </a:p>
          <a:p>
            <a:pPr>
              <a:defRPr/>
            </a:pPr>
            <a:r>
              <a:rPr lang="en-US" sz="1600" dirty="0" err="1">
                <a:solidFill>
                  <a:srgbClr val="000066"/>
                </a:solidFill>
                <a:latin typeface="Calibri" pitchFamily="34" charset="0"/>
              </a:rPr>
              <a:t>MoU</a:t>
            </a:r>
            <a:r>
              <a:rPr lang="en-US" sz="1600" dirty="0">
                <a:solidFill>
                  <a:srgbClr val="000066"/>
                </a:solidFill>
                <a:latin typeface="Calibri" pitchFamily="34" charset="0"/>
              </a:rPr>
              <a:t> with INFN-LNF, July 2008, as framework  for collaborative activities </a:t>
            </a:r>
          </a:p>
          <a:p>
            <a:pPr>
              <a:defRPr/>
            </a:pPr>
            <a:r>
              <a:rPr lang="en-US" sz="1600" dirty="0">
                <a:solidFill>
                  <a:srgbClr val="000066"/>
                </a:solidFill>
                <a:latin typeface="Calibri" pitchFamily="34" charset="0"/>
              </a:rPr>
              <a:t>Present items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66"/>
                </a:solidFill>
                <a:latin typeface="Calibri" pitchFamily="34" charset="0"/>
              </a:rPr>
              <a:t> deflecting cavities</a:t>
            </a:r>
          </a:p>
          <a:p>
            <a:pPr>
              <a:defRPr/>
            </a:pPr>
            <a:endParaRPr lang="en-US" sz="1600" dirty="0">
              <a:solidFill>
                <a:srgbClr val="000066"/>
              </a:solidFill>
              <a:latin typeface="Calibri" pitchFamily="34" charset="0"/>
            </a:endParaRPr>
          </a:p>
          <a:p>
            <a:pPr>
              <a:defRPr/>
            </a:pPr>
            <a:r>
              <a:rPr lang="en-US" sz="1600" dirty="0" err="1">
                <a:solidFill>
                  <a:srgbClr val="000066"/>
                </a:solidFill>
                <a:latin typeface="Calibri" pitchFamily="34" charset="0"/>
              </a:rPr>
              <a:t>MoU</a:t>
            </a:r>
            <a:r>
              <a:rPr lang="en-US" sz="1600" dirty="0">
                <a:solidFill>
                  <a:srgbClr val="000066"/>
                </a:solidFill>
                <a:latin typeface="Calibri" pitchFamily="34" charset="0"/>
              </a:rPr>
              <a:t> with SLAC, October 2008, as framework  for collaborative activities </a:t>
            </a:r>
          </a:p>
          <a:p>
            <a:pPr>
              <a:defRPr/>
            </a:pPr>
            <a:r>
              <a:rPr lang="en-US" sz="1600" dirty="0">
                <a:solidFill>
                  <a:srgbClr val="000066"/>
                </a:solidFill>
                <a:latin typeface="Calibri" pitchFamily="34" charset="0"/>
              </a:rPr>
              <a:t>Present items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66"/>
                </a:solidFill>
                <a:latin typeface="Calibri" pitchFamily="34" charset="0"/>
              </a:rPr>
              <a:t> X-band klystrons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66"/>
                </a:solidFill>
                <a:latin typeface="Calibri" pitchFamily="34" charset="0"/>
              </a:rPr>
              <a:t> LCLS </a:t>
            </a:r>
            <a:r>
              <a:rPr lang="en-US" sz="1600" dirty="0" smtClean="0">
                <a:solidFill>
                  <a:srgbClr val="000066"/>
                </a:solidFill>
                <a:latin typeface="Calibri" pitchFamily="34" charset="0"/>
              </a:rPr>
              <a:t>gun</a:t>
            </a:r>
          </a:p>
          <a:p>
            <a:pPr>
              <a:buFont typeface="Arial" pitchFamily="34" charset="0"/>
              <a:buChar char="•"/>
              <a:defRPr/>
            </a:pPr>
            <a:endParaRPr lang="en-US" sz="1600" dirty="0">
              <a:solidFill>
                <a:srgbClr val="000066"/>
              </a:solidFill>
            </a:endParaRPr>
          </a:p>
          <a:p>
            <a:pPr>
              <a:defRPr/>
            </a:pPr>
            <a:r>
              <a:rPr lang="en-US" sz="1600" dirty="0" err="1" smtClean="0">
                <a:solidFill>
                  <a:srgbClr val="000066"/>
                </a:solidFill>
                <a:latin typeface="Calibri" pitchFamily="34" charset="0"/>
              </a:rPr>
              <a:t>MoU</a:t>
            </a:r>
            <a:r>
              <a:rPr lang="en-US" sz="1600" dirty="0" smtClean="0">
                <a:solidFill>
                  <a:srgbClr val="000066"/>
                </a:solidFill>
                <a:latin typeface="Calibri" pitchFamily="34" charset="0"/>
              </a:rPr>
              <a:t> with SINAP,  Shanghai, October 2010</a:t>
            </a:r>
          </a:p>
          <a:p>
            <a:pPr>
              <a:defRPr/>
            </a:pPr>
            <a:r>
              <a:rPr lang="en-US" sz="1600" dirty="0">
                <a:solidFill>
                  <a:srgbClr val="000066"/>
                </a:solidFill>
              </a:rPr>
              <a:t>Present items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66"/>
                </a:solidFill>
              </a:rPr>
              <a:t> </a:t>
            </a:r>
            <a:r>
              <a:rPr lang="en-US" sz="1600" dirty="0" smtClean="0">
                <a:solidFill>
                  <a:srgbClr val="000066"/>
                </a:solidFill>
              </a:rPr>
              <a:t> C-band technology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66"/>
                </a:solidFill>
              </a:rPr>
              <a:t> </a:t>
            </a:r>
            <a:r>
              <a:rPr lang="en-US" sz="1600" dirty="0" smtClean="0">
                <a:solidFill>
                  <a:srgbClr val="000066"/>
                </a:solidFill>
              </a:rPr>
              <a:t> X-band klystron</a:t>
            </a:r>
            <a:endParaRPr lang="en-US" sz="1600" dirty="0">
              <a:solidFill>
                <a:srgbClr val="000066"/>
              </a:solidFill>
              <a:latin typeface="Calibri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1600" dirty="0">
              <a:solidFill>
                <a:srgbClr val="000066"/>
              </a:solidFill>
              <a:latin typeface="Calibri" pitchFamily="34" charset="0"/>
            </a:endParaRPr>
          </a:p>
          <a:p>
            <a:pPr marL="177800">
              <a:defRPr/>
            </a:pPr>
            <a:endParaRPr lang="en-US" sz="800" dirty="0">
              <a:solidFill>
                <a:srgbClr val="000066"/>
              </a:solidFill>
              <a:latin typeface="Calibri" pitchFamily="34" charset="0"/>
            </a:endParaRPr>
          </a:p>
          <a:p>
            <a:pPr marL="177800">
              <a:defRPr/>
            </a:pPr>
            <a:endParaRPr lang="en-US" sz="1600" dirty="0" smtClean="0">
              <a:solidFill>
                <a:srgbClr val="000066"/>
              </a:solidFill>
              <a:latin typeface="Calibri" pitchFamily="34" charset="0"/>
            </a:endParaRPr>
          </a:p>
          <a:p>
            <a:pPr marL="177800">
              <a:defRPr/>
            </a:pPr>
            <a:r>
              <a:rPr lang="en-US" sz="1600" dirty="0" err="1" smtClean="0">
                <a:solidFill>
                  <a:srgbClr val="000066"/>
                </a:solidFill>
                <a:latin typeface="Calibri" pitchFamily="34" charset="0"/>
              </a:rPr>
              <a:t>MoU</a:t>
            </a:r>
            <a:r>
              <a:rPr lang="en-US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en-US" sz="1600" dirty="0">
                <a:solidFill>
                  <a:srgbClr val="000066"/>
                </a:solidFill>
                <a:latin typeface="Calibri" pitchFamily="34" charset="0"/>
              </a:rPr>
              <a:t>with CERN, April 2009 as framework for collaborative activities </a:t>
            </a:r>
          </a:p>
          <a:p>
            <a:pPr marL="177800">
              <a:defRPr/>
            </a:pPr>
            <a:r>
              <a:rPr lang="en-US" sz="1600" dirty="0">
                <a:solidFill>
                  <a:srgbClr val="000066"/>
                </a:solidFill>
                <a:latin typeface="Calibri" pitchFamily="34" charset="0"/>
              </a:rPr>
              <a:t>Present items</a:t>
            </a:r>
          </a:p>
          <a:p>
            <a:pPr marL="177800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66"/>
                </a:solidFill>
                <a:latin typeface="Calibri" pitchFamily="34" charset="0"/>
              </a:rPr>
              <a:t> X-band cavity and klystron</a:t>
            </a:r>
          </a:p>
          <a:p>
            <a:pPr marL="177800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66"/>
                </a:solidFill>
                <a:latin typeface="Calibri" pitchFamily="34" charset="0"/>
              </a:rPr>
              <a:t> Girder design </a:t>
            </a:r>
            <a:r>
              <a:rPr lang="en-US" sz="1600" dirty="0" smtClean="0">
                <a:solidFill>
                  <a:srgbClr val="000066"/>
                </a:solidFill>
                <a:latin typeface="Calibri" pitchFamily="34" charset="0"/>
              </a:rPr>
              <a:t>studies</a:t>
            </a:r>
            <a:endParaRPr lang="en-US" sz="1600" dirty="0">
              <a:solidFill>
                <a:srgbClr val="000066"/>
              </a:solidFill>
              <a:latin typeface="Calibri" pitchFamily="34" charset="0"/>
            </a:endParaRPr>
          </a:p>
          <a:p>
            <a:pPr marL="177800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66"/>
                </a:solidFill>
                <a:latin typeface="Calibri" pitchFamily="34" charset="0"/>
              </a:rPr>
              <a:t> Cavity and RF component  fabrication</a:t>
            </a:r>
            <a:br>
              <a:rPr lang="en-US" sz="1600" dirty="0">
                <a:solidFill>
                  <a:srgbClr val="000066"/>
                </a:solidFill>
                <a:latin typeface="Calibri" pitchFamily="34" charset="0"/>
              </a:rPr>
            </a:br>
            <a:r>
              <a:rPr lang="en-US" sz="1600" dirty="0">
                <a:solidFill>
                  <a:srgbClr val="000066"/>
                </a:solidFill>
                <a:latin typeface="Calibri" pitchFamily="34" charset="0"/>
              </a:rPr>
              <a:t>   techniques</a:t>
            </a:r>
          </a:p>
          <a:p>
            <a:pPr marL="177800">
              <a:buFont typeface="Arial" pitchFamily="34" charset="0"/>
              <a:buChar char="•"/>
              <a:defRPr/>
            </a:pPr>
            <a:endParaRPr lang="en-US" sz="1600" dirty="0">
              <a:solidFill>
                <a:srgbClr val="000066"/>
              </a:solidFill>
              <a:latin typeface="Calibri" pitchFamily="34" charset="0"/>
            </a:endParaRPr>
          </a:p>
          <a:p>
            <a:pPr marL="177800">
              <a:defRPr/>
            </a:pPr>
            <a:r>
              <a:rPr lang="en-US" sz="1600" dirty="0">
                <a:solidFill>
                  <a:srgbClr val="000066"/>
                </a:solidFill>
                <a:latin typeface="Calibri" pitchFamily="34" charset="0"/>
              </a:rPr>
              <a:t>Membership in EU-FP7 IRVUX consortium s March 2009</a:t>
            </a:r>
          </a:p>
          <a:p>
            <a:pPr marL="177800">
              <a:buFont typeface="Arial" pitchFamily="34" charset="0"/>
              <a:buChar char="•"/>
              <a:defRPr/>
            </a:pPr>
            <a:endParaRPr lang="en-US" sz="1600" dirty="0">
              <a:solidFill>
                <a:srgbClr val="000066"/>
              </a:solidFill>
              <a:latin typeface="Calibri" pitchFamily="34" charset="0"/>
            </a:endParaRPr>
          </a:p>
          <a:p>
            <a:pPr marL="177800">
              <a:defRPr/>
            </a:pPr>
            <a:r>
              <a:rPr lang="en-US" sz="1600" dirty="0">
                <a:solidFill>
                  <a:srgbClr val="000066"/>
                </a:solidFill>
                <a:latin typeface="Calibri" pitchFamily="34" charset="0"/>
              </a:rPr>
              <a:t>Collaboration with CANDLE/Armenia </a:t>
            </a:r>
          </a:p>
          <a:p>
            <a:pPr marL="177800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66"/>
                </a:solidFill>
                <a:latin typeface="Calibri" pitchFamily="34" charset="0"/>
              </a:rPr>
              <a:t> beam dynamics </a:t>
            </a:r>
          </a:p>
          <a:p>
            <a:pPr marL="177800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66"/>
                </a:solidFill>
                <a:latin typeface="Calibri" pitchFamily="34" charset="0"/>
              </a:rPr>
              <a:t> FEL physics studies</a:t>
            </a:r>
          </a:p>
          <a:p>
            <a:pPr marL="177800">
              <a:defRPr/>
            </a:pPr>
            <a:endParaRPr lang="en-US" sz="1600" dirty="0">
              <a:solidFill>
                <a:srgbClr val="000066"/>
              </a:solidFill>
              <a:latin typeface="Calibri" pitchFamily="34" charset="0"/>
            </a:endParaRPr>
          </a:p>
          <a:p>
            <a:pPr marL="177800">
              <a:defRPr/>
            </a:pPr>
            <a:r>
              <a:rPr lang="en-US" sz="1600" dirty="0">
                <a:solidFill>
                  <a:srgbClr val="000066"/>
                </a:solidFill>
                <a:latin typeface="Calibri" pitchFamily="34" charset="0"/>
              </a:rPr>
              <a:t>Collaboration with European XFEL </a:t>
            </a:r>
          </a:p>
          <a:p>
            <a:pPr marL="177800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66"/>
                </a:solidFill>
                <a:latin typeface="Calibri" pitchFamily="34" charset="0"/>
              </a:rPr>
              <a:t> Cavity BPM’s </a:t>
            </a:r>
          </a:p>
          <a:p>
            <a:pPr marL="177800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66"/>
                </a:solidFill>
                <a:latin typeface="Calibri" pitchFamily="34" charset="0"/>
              </a:rPr>
              <a:t> PIXEL detectors</a:t>
            </a:r>
          </a:p>
          <a:p>
            <a:pPr marL="177800">
              <a:defRPr/>
            </a:pPr>
            <a:endParaRPr lang="en-US" sz="1600" dirty="0">
              <a:solidFill>
                <a:srgbClr val="000066"/>
              </a:solidFill>
              <a:latin typeface="Calibri" pitchFamily="34" charset="0"/>
            </a:endParaRPr>
          </a:p>
          <a:p>
            <a:pPr marL="177800">
              <a:defRPr/>
            </a:pPr>
            <a:r>
              <a:rPr lang="en-US" sz="1600" dirty="0" err="1">
                <a:solidFill>
                  <a:srgbClr val="000066"/>
                </a:solidFill>
                <a:latin typeface="Calibri" pitchFamily="34" charset="0"/>
              </a:rPr>
              <a:t>MoU</a:t>
            </a:r>
            <a:r>
              <a:rPr lang="en-US" sz="1600" dirty="0">
                <a:solidFill>
                  <a:srgbClr val="000066"/>
                </a:solidFill>
                <a:latin typeface="Calibri" pitchFamily="34" charset="0"/>
              </a:rPr>
              <a:t> with SPRING 8, October 2006 </a:t>
            </a:r>
          </a:p>
          <a:p>
            <a:pPr marL="177800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en-US" sz="1600" dirty="0" err="1">
                <a:solidFill>
                  <a:srgbClr val="000066"/>
                </a:solidFill>
                <a:latin typeface="Calibri" pitchFamily="34" charset="0"/>
              </a:rPr>
              <a:t>undulator</a:t>
            </a:r>
            <a:r>
              <a:rPr lang="en-US" sz="1600" dirty="0">
                <a:solidFill>
                  <a:srgbClr val="000066"/>
                </a:solidFill>
                <a:latin typeface="Calibri" pitchFamily="34" charset="0"/>
              </a:rPr>
              <a:t> development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0063" y="1000125"/>
            <a:ext cx="8286750" cy="28931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en-US" b="1" dirty="0">
              <a:solidFill>
                <a:srgbClr val="002060"/>
              </a:solidFill>
              <a:latin typeface="Calibri" pitchFamily="34" charset="0"/>
            </a:endParaRPr>
          </a:p>
          <a:p>
            <a:pPr>
              <a:defRPr/>
            </a:pPr>
            <a:endParaRPr lang="en-US" dirty="0">
              <a:solidFill>
                <a:srgbClr val="002060"/>
              </a:solidFill>
              <a:latin typeface="Calibri" pitchFamily="34" charset="0"/>
            </a:endParaRPr>
          </a:p>
          <a:p>
            <a:pPr marL="177800" indent="-17780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2060"/>
                </a:solidFill>
                <a:latin typeface="Calibri" pitchFamily="34" charset="0"/>
              </a:rPr>
              <a:t>The design for the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</a:rPr>
              <a:t>SwissFEL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</a:rPr>
              <a:t> aims for a compact  1 Å X-ray FEL source affordable on the scale of a national laboratory and well suited to the scientific interests of the PSI user community. Technical limits are </a:t>
            </a:r>
            <a:r>
              <a:rPr lang="en-US" dirty="0" smtClean="0">
                <a:solidFill>
                  <a:srgbClr val="002060"/>
                </a:solidFill>
                <a:latin typeface="Calibri" pitchFamily="34" charset="0"/>
              </a:rPr>
              <a:t>given 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</a:rPr>
              <a:t>by state of the art electron sources and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</a:rPr>
              <a:t>undulator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</a:rPr>
              <a:t> technology. </a:t>
            </a:r>
          </a:p>
          <a:p>
            <a:pPr marL="177800" indent="-17780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2060"/>
                </a:solidFill>
                <a:latin typeface="Calibri" pitchFamily="34" charset="0"/>
              </a:rPr>
              <a:t>Present planning foresees start of operation of first phase 2016</a:t>
            </a:r>
            <a:br>
              <a:rPr lang="en-US" dirty="0">
                <a:solidFill>
                  <a:srgbClr val="002060"/>
                </a:solidFill>
                <a:latin typeface="Calibri" pitchFamily="34" charset="0"/>
              </a:rPr>
            </a:br>
            <a:r>
              <a:rPr lang="en-US" dirty="0">
                <a:solidFill>
                  <a:srgbClr val="002060"/>
                </a:solidFill>
                <a:latin typeface="Calibri" pitchFamily="34" charset="0"/>
              </a:rPr>
              <a:t>and second phase 2018 </a:t>
            </a:r>
          </a:p>
          <a:p>
            <a:pPr marL="177800" indent="-17780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2060"/>
                </a:solidFill>
                <a:latin typeface="Calibri" pitchFamily="34" charset="0"/>
              </a:rPr>
              <a:t>The </a:t>
            </a:r>
            <a:r>
              <a:rPr lang="en-US" dirty="0" smtClean="0">
                <a:solidFill>
                  <a:srgbClr val="002060"/>
                </a:solidFill>
                <a:latin typeface="Calibri" pitchFamily="34" charset="0"/>
              </a:rPr>
              <a:t>first commissioning phase of 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</a:rPr>
              <a:t>the 250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</a:rPr>
              <a:t>MeV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</a:rPr>
              <a:t> Injector </a:t>
            </a:r>
            <a:r>
              <a:rPr lang="en-US" dirty="0" smtClean="0">
                <a:solidFill>
                  <a:srgbClr val="002060"/>
                </a:solidFill>
                <a:latin typeface="Calibri" pitchFamily="34" charset="0"/>
              </a:rPr>
              <a:t>has just started.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28900" y="217170"/>
            <a:ext cx="1373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Calibri" pitchFamily="34" charset="0"/>
              </a:rPr>
              <a:t>Summary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0192" y="195072"/>
            <a:ext cx="2662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Calibri" pitchFamily="34" charset="0"/>
              </a:rPr>
              <a:t>SwissFEL</a:t>
            </a:r>
            <a:r>
              <a:rPr lang="en-US" sz="2400" dirty="0" smtClean="0">
                <a:solidFill>
                  <a:srgbClr val="002060"/>
                </a:solidFill>
                <a:latin typeface="Calibri" pitchFamily="34" charset="0"/>
              </a:rPr>
              <a:t>  Rational II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8800" y="1510050"/>
            <a:ext cx="8200898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err="1" smtClean="0">
                <a:solidFill>
                  <a:srgbClr val="002060"/>
                </a:solidFill>
                <a:latin typeface="Calibri" pitchFamily="34" charset="0"/>
              </a:rPr>
              <a:t>SwissFEL</a:t>
            </a:r>
            <a:r>
              <a:rPr lang="en-US" sz="1800" dirty="0" smtClean="0">
                <a:solidFill>
                  <a:srgbClr val="002060"/>
                </a:solidFill>
                <a:latin typeface="Calibri" pitchFamily="34" charset="0"/>
              </a:rPr>
              <a:t> is build as a national facility in a small country  </a:t>
            </a:r>
            <a:br>
              <a:rPr lang="en-US" sz="1800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en-US" sz="1800" dirty="0" smtClean="0">
                <a:solidFill>
                  <a:srgbClr val="002060"/>
                </a:solidFill>
                <a:latin typeface="Calibri" pitchFamily="34" charset="0"/>
              </a:rPr>
              <a:t>Total cost have to fit in a limited framework</a:t>
            </a:r>
          </a:p>
        </p:txBody>
      </p:sp>
      <p:graphicFrame>
        <p:nvGraphicFramePr>
          <p:cNvPr id="84995" name="Object 3"/>
          <p:cNvGraphicFramePr>
            <a:graphicFrameLocks noChangeAspect="1"/>
          </p:cNvGraphicFramePr>
          <p:nvPr/>
        </p:nvGraphicFramePr>
        <p:xfrm>
          <a:off x="914734" y="2929605"/>
          <a:ext cx="1802922" cy="728841"/>
        </p:xfrm>
        <a:graphic>
          <a:graphicData uri="http://schemas.openxmlformats.org/presentationml/2006/ole">
            <p:oleObj spid="_x0000_s64514" name="Equation" r:id="rId3" imgW="1193760" imgH="482400" progId="Equation.3">
              <p:embed/>
            </p:oleObj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/>
        </p:nvGraphicFramePr>
        <p:xfrm>
          <a:off x="850800" y="3653620"/>
          <a:ext cx="1016000" cy="593725"/>
        </p:xfrm>
        <a:graphic>
          <a:graphicData uri="http://schemas.openxmlformats.org/presentationml/2006/ole">
            <p:oleObj spid="_x0000_s64515" name="Equation" r:id="rId4" imgW="672840" imgH="393480" progId="Equation.3">
              <p:embed/>
            </p:oleObj>
          </a:graphicData>
        </a:graphic>
      </p:graphicFrame>
      <p:graphicFrame>
        <p:nvGraphicFramePr>
          <p:cNvPr id="8" name="Object 3"/>
          <p:cNvGraphicFramePr>
            <a:graphicFrameLocks noChangeAspect="1"/>
          </p:cNvGraphicFramePr>
          <p:nvPr/>
        </p:nvGraphicFramePr>
        <p:xfrm>
          <a:off x="899446" y="4428457"/>
          <a:ext cx="1819275" cy="382588"/>
        </p:xfrm>
        <a:graphic>
          <a:graphicData uri="http://schemas.openxmlformats.org/presentationml/2006/ole">
            <p:oleObj spid="_x0000_s64516" name="Equation" r:id="rId5" imgW="1206360" imgH="253800" progId="Equation.3">
              <p:embed/>
            </p:oleObj>
          </a:graphicData>
        </a:graphic>
      </p:graphicFrame>
      <p:graphicFrame>
        <p:nvGraphicFramePr>
          <p:cNvPr id="84998" name="Object 3"/>
          <p:cNvGraphicFramePr>
            <a:graphicFrameLocks noChangeAspect="1"/>
          </p:cNvGraphicFramePr>
          <p:nvPr/>
        </p:nvGraphicFramePr>
        <p:xfrm>
          <a:off x="1051093" y="5091531"/>
          <a:ext cx="554038" cy="306388"/>
        </p:xfrm>
        <a:graphic>
          <a:graphicData uri="http://schemas.openxmlformats.org/presentationml/2006/ole">
            <p:oleObj spid="_x0000_s64517" name="Equation" r:id="rId6" imgW="368280" imgH="203040" progId="Equation.3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290989" y="3250618"/>
            <a:ext cx="45762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  <a:latin typeface="Calibri" pitchFamily="34" charset="0"/>
              </a:rPr>
              <a:t>Lowest beam energy technically possible</a:t>
            </a:r>
          </a:p>
          <a:p>
            <a:pPr marL="185738" indent="-185738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  <a:latin typeface="Calibri" pitchFamily="34" charset="0"/>
              </a:rPr>
              <a:t>Small period </a:t>
            </a:r>
            <a:r>
              <a:rPr lang="en-US" sz="1800" dirty="0" err="1" smtClean="0">
                <a:solidFill>
                  <a:srgbClr val="002060"/>
                </a:solidFill>
                <a:latin typeface="Calibri" pitchFamily="34" charset="0"/>
              </a:rPr>
              <a:t>undulators</a:t>
            </a:r>
            <a:r>
              <a:rPr lang="en-US" sz="1800" dirty="0" smtClean="0">
                <a:solidFill>
                  <a:srgbClr val="002060"/>
                </a:solidFill>
                <a:latin typeface="Calibri" pitchFamily="34" charset="0"/>
              </a:rPr>
              <a:t> with low K values</a:t>
            </a:r>
          </a:p>
          <a:p>
            <a:pPr marL="185738" indent="-185738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  <a:latin typeface="Calibri" pitchFamily="34" charset="0"/>
              </a:rPr>
              <a:t>Low </a:t>
            </a:r>
            <a:r>
              <a:rPr lang="en-US" sz="1800" i="1" dirty="0" err="1" smtClean="0">
                <a:solidFill>
                  <a:srgbClr val="002060"/>
                </a:solidFill>
                <a:latin typeface="Calibri" pitchFamily="34" charset="0"/>
              </a:rPr>
              <a:t>q</a:t>
            </a:r>
            <a:r>
              <a:rPr lang="en-US" sz="1800" i="1" baseline="-25000" dirty="0" err="1" smtClean="0">
                <a:solidFill>
                  <a:srgbClr val="002060"/>
                </a:solidFill>
                <a:latin typeface="Calibri" pitchFamily="34" charset="0"/>
              </a:rPr>
              <a:t>B</a:t>
            </a:r>
            <a:r>
              <a:rPr lang="en-US" sz="1800" dirty="0" smtClean="0">
                <a:solidFill>
                  <a:srgbClr val="002060"/>
                </a:solidFill>
                <a:latin typeface="Calibri" pitchFamily="34" charset="0"/>
              </a:rPr>
              <a:t> charge</a:t>
            </a:r>
          </a:p>
          <a:p>
            <a:pPr marL="185738" indent="-185738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  <a:latin typeface="Calibri" pitchFamily="34" charset="0"/>
              </a:rPr>
              <a:t>Normal conducting </a:t>
            </a:r>
            <a:r>
              <a:rPr lang="en-US" sz="1800" dirty="0" err="1" smtClean="0">
                <a:solidFill>
                  <a:srgbClr val="002060"/>
                </a:solidFill>
                <a:latin typeface="Calibri" pitchFamily="34" charset="0"/>
              </a:rPr>
              <a:t>linac</a:t>
            </a:r>
            <a:r>
              <a:rPr lang="en-US" sz="1800" dirty="0" smtClean="0">
                <a:solidFill>
                  <a:srgbClr val="002060"/>
                </a:solidFill>
                <a:latin typeface="Calibri" pitchFamily="34" charset="0"/>
              </a:rPr>
              <a:t> technology</a:t>
            </a:r>
          </a:p>
        </p:txBody>
      </p:sp>
      <p:sp>
        <p:nvSpPr>
          <p:cNvPr id="11" name="Right Brace 10"/>
          <p:cNvSpPr/>
          <p:nvPr/>
        </p:nvSpPr>
        <p:spPr>
          <a:xfrm>
            <a:off x="2775797" y="2950439"/>
            <a:ext cx="620296" cy="2523912"/>
          </a:xfrm>
          <a:prstGeom prst="rightBrace">
            <a:avLst>
              <a:gd name="adj1" fmla="val 78835"/>
              <a:gd name="adj2" fmla="val 5089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/>
          <p:cNvSpPr/>
          <p:nvPr/>
        </p:nvSpPr>
        <p:spPr>
          <a:xfrm flipH="1">
            <a:off x="3734313" y="3188368"/>
            <a:ext cx="620296" cy="2033337"/>
          </a:xfrm>
          <a:prstGeom prst="rightBrace">
            <a:avLst>
              <a:gd name="adj1" fmla="val 78835"/>
              <a:gd name="adj2" fmla="val 5089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0192" y="195072"/>
            <a:ext cx="2739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Calibri" pitchFamily="34" charset="0"/>
              </a:rPr>
              <a:t>SwissFEL</a:t>
            </a:r>
            <a:r>
              <a:rPr lang="en-US" sz="2400" dirty="0" smtClean="0">
                <a:solidFill>
                  <a:srgbClr val="002060"/>
                </a:solidFill>
                <a:latin typeface="Calibri" pitchFamily="34" charset="0"/>
              </a:rPr>
              <a:t>  Rational III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611188" y="1484313"/>
            <a:ext cx="8064500" cy="2821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4638" indent="-274638">
              <a:spcBef>
                <a:spcPct val="50000"/>
              </a:spcBef>
              <a:spcAft>
                <a:spcPts val="1000"/>
              </a:spcAft>
            </a:pPr>
            <a:r>
              <a:rPr lang="en-US" sz="1800" b="1" dirty="0" err="1" smtClean="0">
                <a:solidFill>
                  <a:srgbClr val="002060"/>
                </a:solidFill>
              </a:rPr>
              <a:t>SwissFEL</a:t>
            </a:r>
            <a:r>
              <a:rPr lang="en-US" sz="1800" b="1" dirty="0" smtClean="0">
                <a:solidFill>
                  <a:srgbClr val="002060"/>
                </a:solidFill>
                <a:latin typeface="Calibri" pitchFamily="34" charset="0"/>
              </a:rPr>
              <a:t> 1</a:t>
            </a:r>
            <a:r>
              <a:rPr lang="en-US" sz="1800" b="1" baseline="30000" dirty="0" smtClean="0">
                <a:solidFill>
                  <a:srgbClr val="002060"/>
                </a:solidFill>
                <a:latin typeface="Calibri" pitchFamily="34" charset="0"/>
              </a:rPr>
              <a:t>st</a:t>
            </a:r>
            <a:r>
              <a:rPr lang="en-US" sz="1800" b="1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sz="1800" b="1" dirty="0" smtClean="0">
                <a:solidFill>
                  <a:srgbClr val="002060"/>
                </a:solidFill>
                <a:latin typeface="Calibri" pitchFamily="34" charset="0"/>
              </a:rPr>
              <a:t>phase </a:t>
            </a:r>
            <a:r>
              <a:rPr lang="en-US" sz="1800" b="1" dirty="0" smtClean="0">
                <a:solidFill>
                  <a:srgbClr val="002060"/>
                </a:solidFill>
                <a:latin typeface="Calibri" pitchFamily="34" charset="0"/>
              </a:rPr>
              <a:t>build 2012-2015</a:t>
            </a:r>
            <a:endParaRPr lang="en-US" sz="1800" b="1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274638" indent="-274638">
              <a:spcBef>
                <a:spcPct val="50000"/>
              </a:spcBef>
              <a:spcAft>
                <a:spcPts val="1000"/>
              </a:spcAft>
              <a:buFont typeface="Symbol"/>
              <a:buChar char="Þ"/>
            </a:pPr>
            <a:r>
              <a:rPr lang="en-US" sz="1800" dirty="0" smtClean="0">
                <a:solidFill>
                  <a:srgbClr val="002060"/>
                </a:solidFill>
                <a:latin typeface="Calibri" pitchFamily="34" charset="0"/>
              </a:rPr>
              <a:t>Robust baseline </a:t>
            </a:r>
            <a:r>
              <a:rPr lang="en-US" sz="1800" dirty="0">
                <a:solidFill>
                  <a:srgbClr val="002060"/>
                </a:solidFill>
                <a:latin typeface="Calibri" pitchFamily="34" charset="0"/>
              </a:rPr>
              <a:t>design </a:t>
            </a:r>
            <a:r>
              <a:rPr lang="en-US" sz="1800" dirty="0" smtClean="0">
                <a:solidFill>
                  <a:srgbClr val="002060"/>
                </a:solidFill>
                <a:latin typeface="Calibri" pitchFamily="34" charset="0"/>
              </a:rPr>
              <a:t>with components based on proven technologies.</a:t>
            </a:r>
          </a:p>
          <a:p>
            <a:pPr marL="274638" indent="-274638">
              <a:spcBef>
                <a:spcPct val="50000"/>
              </a:spcBef>
              <a:spcAft>
                <a:spcPts val="1000"/>
              </a:spcAft>
            </a:pPr>
            <a:r>
              <a:rPr lang="en-US" sz="1800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</a:p>
          <a:p>
            <a:pPr marL="274638" indent="-274638">
              <a:spcBef>
                <a:spcPct val="50000"/>
              </a:spcBef>
              <a:spcAft>
                <a:spcPts val="1000"/>
              </a:spcAft>
            </a:pPr>
            <a:endParaRPr lang="en-US" sz="1800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274638" indent="-274638">
              <a:spcBef>
                <a:spcPct val="50000"/>
              </a:spcBef>
              <a:spcAft>
                <a:spcPts val="1000"/>
              </a:spcAft>
            </a:pPr>
            <a:r>
              <a:rPr lang="en-US" sz="1800" dirty="0" smtClean="0">
                <a:solidFill>
                  <a:srgbClr val="002060"/>
                </a:solidFill>
                <a:latin typeface="Calibri" pitchFamily="34" charset="0"/>
                <a:sym typeface="Symbol"/>
              </a:rPr>
              <a:t> Scientific focus rather on good time resolution than on photon hungry experiments  </a:t>
            </a:r>
            <a:endParaRPr lang="en-US" sz="1800" dirty="0" smtClean="0">
              <a:solidFill>
                <a:srgbClr val="002060"/>
              </a:solidFill>
              <a:latin typeface="Calibri" pitchFamily="34" charset="0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1217095" y="2691948"/>
          <a:ext cx="1924050" cy="458787"/>
        </p:xfrm>
        <a:graphic>
          <a:graphicData uri="http://schemas.openxmlformats.org/presentationml/2006/ole">
            <p:oleObj spid="_x0000_s65538" name="Equation" r:id="rId3" imgW="1066680" imgH="253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_M_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77900"/>
            <a:ext cx="9144000" cy="2733675"/>
          </a:xfrm>
          <a:prstGeom prst="rect">
            <a:avLst/>
          </a:prstGeom>
          <a:solidFill>
            <a:schemeClr val="tx2">
              <a:lumMod val="95000"/>
              <a:lumOff val="5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342900" y="3984625"/>
            <a:ext cx="1282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2060"/>
                </a:solidFill>
                <a:cs typeface="Arial" pitchFamily="34" charset="0"/>
              </a:rPr>
              <a:t>Aramis: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917700" y="3997325"/>
            <a:ext cx="72263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002060"/>
                </a:solidFill>
                <a:cs typeface="Arial" pitchFamily="34" charset="0"/>
              </a:rPr>
              <a:t>1-7 Å hard X-ray SASE FEL, </a:t>
            </a:r>
            <a:br>
              <a:rPr lang="en-US" sz="1600">
                <a:solidFill>
                  <a:srgbClr val="002060"/>
                </a:solidFill>
                <a:cs typeface="Arial" pitchFamily="34" charset="0"/>
              </a:rPr>
            </a:br>
            <a:r>
              <a:rPr lang="en-US" sz="1600">
                <a:solidFill>
                  <a:srgbClr val="002060"/>
                </a:solidFill>
                <a:cs typeface="Arial" pitchFamily="34" charset="0"/>
              </a:rPr>
              <a:t>In-vacuum , planar undulators with variable gap. </a:t>
            </a:r>
            <a:br>
              <a:rPr lang="en-US" sz="1600">
                <a:solidFill>
                  <a:srgbClr val="002060"/>
                </a:solidFill>
                <a:cs typeface="Arial" pitchFamily="34" charset="0"/>
              </a:rPr>
            </a:br>
            <a:endParaRPr lang="en-US" sz="160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8197" name="Text Box 4"/>
          <p:cNvSpPr txBox="1">
            <a:spLocks noChangeArrowheads="1"/>
          </p:cNvSpPr>
          <p:nvPr/>
        </p:nvSpPr>
        <p:spPr bwMode="auto">
          <a:xfrm>
            <a:off x="342900" y="4814888"/>
            <a:ext cx="1282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2060"/>
                </a:solidFill>
                <a:cs typeface="Arial" pitchFamily="34" charset="0"/>
              </a:rPr>
              <a:t>Athos:</a:t>
            </a:r>
          </a:p>
        </p:txBody>
      </p:sp>
      <p:sp>
        <p:nvSpPr>
          <p:cNvPr id="8198" name="Text Box 4"/>
          <p:cNvSpPr txBox="1">
            <a:spLocks noChangeArrowheads="1"/>
          </p:cNvSpPr>
          <p:nvPr/>
        </p:nvSpPr>
        <p:spPr bwMode="auto">
          <a:xfrm>
            <a:off x="1917700" y="4802188"/>
            <a:ext cx="7226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002060"/>
                </a:solidFill>
                <a:cs typeface="Arial" pitchFamily="34" charset="0"/>
              </a:rPr>
              <a:t>7-70 Å soft X-ray FEL for  SASE &amp; Seeded operation . </a:t>
            </a:r>
            <a:br>
              <a:rPr lang="en-US" sz="1600">
                <a:solidFill>
                  <a:srgbClr val="002060"/>
                </a:solidFill>
                <a:cs typeface="Arial" pitchFamily="34" charset="0"/>
              </a:rPr>
            </a:br>
            <a:r>
              <a:rPr lang="en-US" sz="1600">
                <a:solidFill>
                  <a:srgbClr val="002060"/>
                </a:solidFill>
                <a:cs typeface="Arial" pitchFamily="34" charset="0"/>
              </a:rPr>
              <a:t>APPLE II undulators with variable gap and full polarization control.</a:t>
            </a:r>
          </a:p>
        </p:txBody>
      </p:sp>
      <p:sp>
        <p:nvSpPr>
          <p:cNvPr id="8199" name="Text Box 4"/>
          <p:cNvSpPr txBox="1">
            <a:spLocks noChangeArrowheads="1"/>
          </p:cNvSpPr>
          <p:nvPr/>
        </p:nvSpPr>
        <p:spPr bwMode="auto">
          <a:xfrm>
            <a:off x="285750" y="5599113"/>
            <a:ext cx="1651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2060"/>
                </a:solidFill>
                <a:cs typeface="Arial" pitchFamily="34" charset="0"/>
              </a:rPr>
              <a:t>D’Artagnan:</a:t>
            </a:r>
          </a:p>
        </p:txBody>
      </p:sp>
      <p:sp>
        <p:nvSpPr>
          <p:cNvPr id="8200" name="Text Box 4"/>
          <p:cNvSpPr txBox="1">
            <a:spLocks noChangeArrowheads="1"/>
          </p:cNvSpPr>
          <p:nvPr/>
        </p:nvSpPr>
        <p:spPr bwMode="auto">
          <a:xfrm>
            <a:off x="1917700" y="5600700"/>
            <a:ext cx="72263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002060"/>
                </a:solidFill>
                <a:cs typeface="Arial" pitchFamily="34" charset="0"/>
              </a:rPr>
              <a:t>FEL for wavelengths above Athos, seeded with an HHG source. Besides covering the longer wavelength range, the FEL is used as the initial stage of a High Gain Harmonic Generation (HGHG) with </a:t>
            </a:r>
            <a:r>
              <a:rPr lang="en-US" sz="1600" b="1">
                <a:solidFill>
                  <a:srgbClr val="002060"/>
                </a:solidFill>
                <a:cs typeface="Arial" pitchFamily="34" charset="0"/>
              </a:rPr>
              <a:t>Athos</a:t>
            </a:r>
            <a:r>
              <a:rPr lang="en-US" sz="1600">
                <a:solidFill>
                  <a:srgbClr val="002060"/>
                </a:solidFill>
                <a:cs typeface="Arial" pitchFamily="34" charset="0"/>
              </a:rPr>
              <a:t> as the final radiator.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07975" y="3486150"/>
            <a:ext cx="8185150" cy="1588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057650" y="3371850"/>
            <a:ext cx="606425" cy="217488"/>
          </a:xfrm>
          <a:prstGeom prst="rect">
            <a:avLst/>
          </a:prstGeom>
          <a:solidFill>
            <a:srgbClr val="B4E9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>
                <a:solidFill>
                  <a:srgbClr val="002060"/>
                </a:solidFill>
              </a:rPr>
              <a:t>715 m</a:t>
            </a:r>
          </a:p>
        </p:txBody>
      </p:sp>
      <p:sp>
        <p:nvSpPr>
          <p:cNvPr id="8203" name="TextBox 13"/>
          <p:cNvSpPr txBox="1">
            <a:spLocks noChangeArrowheads="1"/>
          </p:cNvSpPr>
          <p:nvPr/>
        </p:nvSpPr>
        <p:spPr bwMode="auto">
          <a:xfrm>
            <a:off x="285750" y="3211513"/>
            <a:ext cx="135255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b="1">
                <a:solidFill>
                  <a:srgbClr val="002060"/>
                </a:solidFill>
              </a:rPr>
              <a:t>S-band &amp; X-band</a:t>
            </a:r>
          </a:p>
        </p:txBody>
      </p:sp>
      <p:sp>
        <p:nvSpPr>
          <p:cNvPr id="8204" name="TextBox 14"/>
          <p:cNvSpPr txBox="1">
            <a:spLocks noChangeArrowheads="1"/>
          </p:cNvSpPr>
          <p:nvPr/>
        </p:nvSpPr>
        <p:spPr bwMode="auto">
          <a:xfrm>
            <a:off x="2517775" y="3181350"/>
            <a:ext cx="6762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b="1">
                <a:solidFill>
                  <a:srgbClr val="002060"/>
                </a:solidFill>
              </a:rPr>
              <a:t>C-band</a:t>
            </a:r>
          </a:p>
        </p:txBody>
      </p:sp>
      <p:sp>
        <p:nvSpPr>
          <p:cNvPr id="8205" name="TextBox 15"/>
          <p:cNvSpPr txBox="1">
            <a:spLocks noChangeArrowheads="1"/>
          </p:cNvSpPr>
          <p:nvPr/>
        </p:nvSpPr>
        <p:spPr bwMode="auto">
          <a:xfrm>
            <a:off x="4384675" y="3184525"/>
            <a:ext cx="676275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b="1">
                <a:solidFill>
                  <a:srgbClr val="002060"/>
                </a:solidFill>
              </a:rPr>
              <a:t>C-band</a:t>
            </a:r>
          </a:p>
        </p:txBody>
      </p:sp>
      <p:sp>
        <p:nvSpPr>
          <p:cNvPr id="8206" name="TextBox 16"/>
          <p:cNvSpPr txBox="1">
            <a:spLocks noChangeArrowheads="1"/>
          </p:cNvSpPr>
          <p:nvPr/>
        </p:nvSpPr>
        <p:spPr bwMode="auto">
          <a:xfrm>
            <a:off x="5349875" y="3200400"/>
            <a:ext cx="674688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b="1">
                <a:solidFill>
                  <a:srgbClr val="002060"/>
                </a:solidFill>
              </a:rPr>
              <a:t>C-band</a:t>
            </a:r>
          </a:p>
        </p:txBody>
      </p:sp>
      <p:sp>
        <p:nvSpPr>
          <p:cNvPr id="8207" name="Title 17"/>
          <p:cNvSpPr>
            <a:spLocks noGrp="1"/>
          </p:cNvSpPr>
          <p:nvPr>
            <p:ph type="title"/>
          </p:nvPr>
        </p:nvSpPr>
        <p:spPr>
          <a:xfrm>
            <a:off x="214313" y="142875"/>
            <a:ext cx="8534400" cy="417513"/>
          </a:xfrm>
        </p:spPr>
        <p:txBody>
          <a:bodyPr/>
          <a:lstStyle/>
          <a:p>
            <a:r>
              <a:rPr lang="en-US" sz="2000" dirty="0" err="1" smtClean="0"/>
              <a:t>SwissFEL</a:t>
            </a:r>
            <a:r>
              <a:rPr lang="en-US" sz="2000" dirty="0" smtClean="0"/>
              <a:t> baseline </a:t>
            </a:r>
            <a:endParaRPr 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9088" y="782638"/>
            <a:ext cx="5014912" cy="327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Tabelle 6"/>
          <p:cNvGraphicFramePr>
            <a:graphicFrameLocks noGrp="1"/>
          </p:cNvGraphicFramePr>
          <p:nvPr/>
        </p:nvGraphicFramePr>
        <p:xfrm>
          <a:off x="274638" y="2743200"/>
          <a:ext cx="5989342" cy="39205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08639"/>
                <a:gridCol w="1400728"/>
                <a:gridCol w="1279975"/>
              </a:tblGrid>
              <a:tr h="393095">
                <a:tc rowSpan="2">
                  <a:txBody>
                    <a:bodyPr/>
                    <a:lstStyle/>
                    <a:p>
                      <a:r>
                        <a:rPr lang="en-US" sz="1600" b="1" kern="1200" dirty="0" smtClean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Parameters for lasing at 1Å</a:t>
                      </a:r>
                      <a:endParaRPr lang="de-CH" sz="1600" b="1" kern="1200" dirty="0" smtClean="0">
                        <a:solidFill>
                          <a:srgbClr val="002060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Operation Mode</a:t>
                      </a:r>
                      <a:endParaRPr lang="de-CH" sz="1600" b="1" dirty="0">
                        <a:solidFill>
                          <a:srgbClr val="002060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 anchor="ctr"/>
                </a:tc>
              </a:tr>
              <a:tr h="382650">
                <a:tc vMerge="1">
                  <a:txBody>
                    <a:bodyPr/>
                    <a:lstStyle/>
                    <a:p>
                      <a:endParaRPr lang="de-CH" sz="12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kern="1200" dirty="0" smtClean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Long Pulses</a:t>
                      </a:r>
                      <a:endParaRPr lang="de-CH" sz="1600" b="1" kern="1200" dirty="0" smtClean="0">
                        <a:solidFill>
                          <a:srgbClr val="002060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Short Pulses</a:t>
                      </a:r>
                      <a:endParaRPr lang="de-CH" sz="1600" dirty="0" smtClean="0">
                        <a:solidFill>
                          <a:srgbClr val="002060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393095">
                <a:tc>
                  <a:txBody>
                    <a:bodyPr/>
                    <a:lstStyle/>
                    <a:p>
                      <a:pPr marL="179388" marR="0" lvl="0" indent="-88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600" kern="1200" dirty="0" smtClean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Charge per Bunch (</a:t>
                      </a:r>
                      <a:r>
                        <a:rPr lang="en-US" altLang="ko-KR" sz="1600" kern="1200" dirty="0" err="1" smtClean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pC</a:t>
                      </a:r>
                      <a:r>
                        <a:rPr lang="en-US" altLang="ko-KR" sz="1600" kern="1200" dirty="0" smtClean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)</a:t>
                      </a:r>
                      <a:endParaRPr lang="en-US" altLang="ko-KR" sz="1600" b="1" kern="1200" dirty="0" smtClean="0">
                        <a:solidFill>
                          <a:srgbClr val="00206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200</a:t>
                      </a:r>
                      <a:endParaRPr lang="de-CH" sz="1600" dirty="0">
                        <a:solidFill>
                          <a:srgbClr val="00206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10</a:t>
                      </a:r>
                      <a:endParaRPr lang="de-CH" sz="1600">
                        <a:solidFill>
                          <a:srgbClr val="00206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393095">
                <a:tc>
                  <a:txBody>
                    <a:bodyPr/>
                    <a:lstStyle/>
                    <a:p>
                      <a:pPr marL="0" marR="0" lvl="0" indent="904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sv-SE" altLang="ko-KR" sz="1600" kern="1200" dirty="0" smtClean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Beam energy for 1 Å (GeV)</a:t>
                      </a:r>
                      <a:endParaRPr lang="sv-SE" altLang="ko-KR" sz="1600" b="1" kern="1200" dirty="0" smtClean="0">
                        <a:solidFill>
                          <a:srgbClr val="00206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5.8</a:t>
                      </a:r>
                      <a:endParaRPr lang="de-CH" sz="1600" dirty="0">
                        <a:solidFill>
                          <a:srgbClr val="00206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5.8</a:t>
                      </a:r>
                      <a:endParaRPr lang="de-CH" sz="1600" dirty="0">
                        <a:solidFill>
                          <a:srgbClr val="00206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3930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fr-FR" altLang="ko-KR" sz="1600" kern="1200" dirty="0" err="1" smtClean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Core</a:t>
                      </a:r>
                      <a:r>
                        <a:rPr lang="fr-FR" altLang="ko-KR" sz="1600" kern="1200" dirty="0" smtClean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 Slice </a:t>
                      </a:r>
                      <a:r>
                        <a:rPr lang="fr-FR" altLang="ko-KR" sz="1600" kern="1200" dirty="0" err="1" smtClean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Emittance</a:t>
                      </a:r>
                      <a:r>
                        <a:rPr lang="fr-FR" altLang="ko-KR" sz="1600" kern="1200" dirty="0" smtClean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 (</a:t>
                      </a:r>
                      <a:r>
                        <a:rPr lang="fr-FR" altLang="ko-KR" sz="1600" kern="1200" dirty="0" err="1" smtClean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mm.mrad</a:t>
                      </a:r>
                      <a:r>
                        <a:rPr lang="fr-FR" altLang="ko-KR" sz="1600" kern="1200" dirty="0" smtClean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)</a:t>
                      </a:r>
                      <a:endParaRPr lang="fr-FR" altLang="ko-KR" sz="1600" b="1" kern="1200" dirty="0" smtClean="0">
                        <a:solidFill>
                          <a:srgbClr val="00206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0.43</a:t>
                      </a:r>
                      <a:endParaRPr lang="de-CH" sz="1600" dirty="0">
                        <a:solidFill>
                          <a:srgbClr val="00206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0.18</a:t>
                      </a:r>
                      <a:endParaRPr lang="de-CH" sz="1600">
                        <a:solidFill>
                          <a:srgbClr val="00206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3930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600" kern="1200" dirty="0" smtClean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Peak Current at Undulator (kA)</a:t>
                      </a:r>
                      <a:endParaRPr lang="en-US" altLang="ko-KR" sz="1600" b="1" kern="1200" dirty="0" smtClean="0">
                        <a:solidFill>
                          <a:srgbClr val="00206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2.7</a:t>
                      </a:r>
                      <a:endParaRPr lang="de-CH" sz="1600" dirty="0">
                        <a:solidFill>
                          <a:srgbClr val="00206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0.7</a:t>
                      </a:r>
                      <a:endParaRPr lang="de-CH" sz="1600" dirty="0">
                        <a:solidFill>
                          <a:srgbClr val="00206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3930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600" kern="1200" dirty="0" smtClean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Repetition Rate (Hz)</a:t>
                      </a:r>
                      <a:endParaRPr lang="en-US" altLang="ko-KR" sz="1600" b="1" kern="1200" dirty="0" smtClean="0">
                        <a:solidFill>
                          <a:srgbClr val="00206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100</a:t>
                      </a:r>
                      <a:endParaRPr lang="de-CH" sz="1600" dirty="0">
                        <a:solidFill>
                          <a:srgbClr val="00206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100</a:t>
                      </a:r>
                      <a:endParaRPr lang="de-CH" sz="1600" dirty="0">
                        <a:solidFill>
                          <a:srgbClr val="00206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3930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Undulator Period (mm)</a:t>
                      </a:r>
                      <a:endParaRPr kumimoji="0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ea typeface="Batang" charset="-127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15</a:t>
                      </a:r>
                      <a:endParaRPr lang="de-CH" sz="1600" b="0" dirty="0">
                        <a:solidFill>
                          <a:srgbClr val="00206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15</a:t>
                      </a:r>
                      <a:endParaRPr lang="de-CH" sz="1600" b="0" dirty="0">
                        <a:solidFill>
                          <a:srgbClr val="00206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3930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Effective Saturation Power (GW)</a:t>
                      </a:r>
                      <a:endParaRPr kumimoji="0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ea typeface="Batang" charset="-127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2</a:t>
                      </a:r>
                      <a:endParaRPr lang="de-CH" sz="1600" b="0" dirty="0">
                        <a:solidFill>
                          <a:srgbClr val="00206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0.6</a:t>
                      </a:r>
                      <a:endParaRPr lang="de-CH" sz="1600" b="0" dirty="0">
                        <a:solidFill>
                          <a:srgbClr val="00206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3930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Photon Pulse Length at 1 Å (</a:t>
                      </a:r>
                      <a:r>
                        <a:rPr kumimoji="0" lang="en-US" altLang="ko-KR" sz="16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fs</a:t>
                      </a:r>
                      <a:r>
                        <a:rPr kumimoji="0" lang="en-US" altLang="ko-KR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, </a:t>
                      </a:r>
                      <a:r>
                        <a:rPr kumimoji="0" lang="en-US" altLang="ko-KR" sz="16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rms</a:t>
                      </a:r>
                      <a:r>
                        <a:rPr kumimoji="0" lang="en-US" altLang="ko-KR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)</a:t>
                      </a:r>
                      <a:endParaRPr kumimoji="0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ea typeface="Batang" charset="-127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13</a:t>
                      </a:r>
                      <a:endParaRPr lang="de-CH" sz="1600" b="0" dirty="0">
                        <a:solidFill>
                          <a:srgbClr val="00206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2.1</a:t>
                      </a:r>
                      <a:endParaRPr lang="de-CH" sz="1600" b="0" dirty="0">
                        <a:solidFill>
                          <a:srgbClr val="00206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9505" name="TextBox 4"/>
          <p:cNvSpPr txBox="1">
            <a:spLocks noChangeArrowheads="1"/>
          </p:cNvSpPr>
          <p:nvPr/>
        </p:nvSpPr>
        <p:spPr bwMode="auto">
          <a:xfrm>
            <a:off x="2582863" y="139166"/>
            <a:ext cx="32908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Calibri" pitchFamily="34" charset="0"/>
              </a:rPr>
              <a:t>SwissFEL</a:t>
            </a:r>
            <a:r>
              <a:rPr lang="en-US" sz="2400" dirty="0">
                <a:solidFill>
                  <a:srgbClr val="002060"/>
                </a:solidFill>
                <a:latin typeface="Calibri" pitchFamily="34" charset="0"/>
              </a:rPr>
              <a:t> key parameters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SI-Vorlage_quer">
  <a:themeElements>
    <a:clrScheme name="PSI-Vorlage_qu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SI-Vorlage_quer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PSI-Vorlage_qu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SI-Vorlage_qu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SI-Vorlage_qu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SI-Vorlage_qu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SI-Vorlage_qu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SI-Vorlage_qu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SI-Vorlage_qu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SI-Vorlage_qu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SI-Vorlage_qu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SI-Vorlage_qu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SI-Vorlage_qu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SI-Vorlage_qu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PSI-Vorlage_quer</Template>
  <TotalTime>33364</TotalTime>
  <Words>2389</Words>
  <Application>Microsoft Office PowerPoint</Application>
  <PresentationFormat>On-screen Show (4:3)</PresentationFormat>
  <Paragraphs>743</Paragraphs>
  <Slides>57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PSI-Vorlage_quer</vt:lpstr>
      <vt:lpstr>Equation</vt:lpstr>
      <vt:lpstr>Graph</vt:lpstr>
      <vt:lpstr>Visio</vt:lpstr>
      <vt:lpstr>Slide 1</vt:lpstr>
      <vt:lpstr>SwissFEL, the next large facility at PSI</vt:lpstr>
      <vt:lpstr>Slide 3</vt:lpstr>
      <vt:lpstr>Slide 4</vt:lpstr>
      <vt:lpstr>Slide 5</vt:lpstr>
      <vt:lpstr>Slide 6</vt:lpstr>
      <vt:lpstr>Slide 7</vt:lpstr>
      <vt:lpstr>SwissFEL baseline </vt:lpstr>
      <vt:lpstr>Slide 9</vt:lpstr>
      <vt:lpstr>SwissFEL CDR</vt:lpstr>
      <vt:lpstr>Slide 11</vt:lpstr>
      <vt:lpstr>First existing part of SwissFEL: 250 MeV Injector</vt:lpstr>
      <vt:lpstr>Inauguration SwissFEL first stage, 24.8.2010</vt:lpstr>
      <vt:lpstr>Slide 14</vt:lpstr>
      <vt:lpstr>SwissFEL geographics</vt:lpstr>
      <vt:lpstr>AG Wald</vt:lpstr>
      <vt:lpstr>looking across technical buildings</vt:lpstr>
      <vt:lpstr>Slide 18</vt:lpstr>
      <vt:lpstr>Slide 19</vt:lpstr>
      <vt:lpstr>Frequencies 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cost optimization pulsed n.c. linac</vt:lpstr>
      <vt:lpstr>Slide 30</vt:lpstr>
      <vt:lpstr>C-band LINAC Module</vt:lpstr>
      <vt:lpstr>C-band development</vt:lpstr>
      <vt:lpstr>Road map of C-band structure development/production</vt:lpstr>
      <vt:lpstr>Short structures</vt:lpstr>
      <vt:lpstr>Slide 35</vt:lpstr>
      <vt:lpstr>Full scale structure</vt:lpstr>
      <vt:lpstr>Slide 37</vt:lpstr>
      <vt:lpstr>Klystron</vt:lpstr>
      <vt:lpstr>Modulator: Scandinova</vt:lpstr>
      <vt:lpstr>10pC  Layout</vt:lpstr>
      <vt:lpstr>10pC Tolerances</vt:lpstr>
      <vt:lpstr>Ultra-stable Sync System Requirements</vt:lpstr>
      <vt:lpstr>Hybrid Layout for FEL: High Flexibility, Reasonable Cost</vt:lpstr>
      <vt:lpstr>Slide 44</vt:lpstr>
      <vt:lpstr>Slide 45</vt:lpstr>
      <vt:lpstr>THz source, two prone approach</vt:lpstr>
      <vt:lpstr>Plans for seeding experiments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</vt:vector>
  </TitlesOfParts>
  <Company>PSI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Low Level RF, Timing &amp; Synchronization</dc:title>
  <dc:creator>PSI</dc:creator>
  <cp:lastModifiedBy>Braun Hans</cp:lastModifiedBy>
  <cp:revision>390</cp:revision>
  <cp:lastPrinted>2004-07-12T09:37:01Z</cp:lastPrinted>
  <dcterms:created xsi:type="dcterms:W3CDTF">2009-04-15T08:55:41Z</dcterms:created>
  <dcterms:modified xsi:type="dcterms:W3CDTF">2010-12-02T11:51:49Z</dcterms:modified>
</cp:coreProperties>
</file>