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9"/>
  </p:notesMasterIdLst>
  <p:sldIdLst>
    <p:sldId id="256" r:id="rId3"/>
    <p:sldId id="474" r:id="rId4"/>
    <p:sldId id="489" r:id="rId5"/>
    <p:sldId id="475" r:id="rId6"/>
    <p:sldId id="495" r:id="rId7"/>
    <p:sldId id="494" r:id="rId8"/>
    <p:sldId id="257" r:id="rId9"/>
    <p:sldId id="430" r:id="rId10"/>
    <p:sldId id="505" r:id="rId11"/>
    <p:sldId id="476" r:id="rId12"/>
    <p:sldId id="483" r:id="rId13"/>
    <p:sldId id="447" r:id="rId14"/>
    <p:sldId id="490" r:id="rId15"/>
    <p:sldId id="444" r:id="rId16"/>
    <p:sldId id="477" r:id="rId17"/>
    <p:sldId id="463" r:id="rId18"/>
    <p:sldId id="464" r:id="rId19"/>
    <p:sldId id="491" r:id="rId20"/>
    <p:sldId id="478" r:id="rId21"/>
    <p:sldId id="479" r:id="rId22"/>
    <p:sldId id="480" r:id="rId23"/>
    <p:sldId id="506" r:id="rId24"/>
    <p:sldId id="492" r:id="rId25"/>
    <p:sldId id="508" r:id="rId26"/>
    <p:sldId id="496" r:id="rId27"/>
    <p:sldId id="484" r:id="rId28"/>
    <p:sldId id="507" r:id="rId29"/>
    <p:sldId id="504" r:id="rId30"/>
    <p:sldId id="493" r:id="rId31"/>
    <p:sldId id="509" r:id="rId32"/>
    <p:sldId id="458" r:id="rId33"/>
    <p:sldId id="485" r:id="rId34"/>
    <p:sldId id="486" r:id="rId35"/>
    <p:sldId id="487" r:id="rId36"/>
    <p:sldId id="488" r:id="rId37"/>
    <p:sldId id="465" r:id="rId3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3" autoAdjust="0"/>
    <p:restoredTop sz="86381" autoAdjust="0"/>
  </p:normalViewPr>
  <p:slideViewPr>
    <p:cSldViewPr>
      <p:cViewPr>
        <p:scale>
          <a:sx n="74" d="100"/>
          <a:sy n="74" d="100"/>
        </p:scale>
        <p:origin x="-62" y="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46"/>
    </p:cViewPr>
  </p:sorterViewPr>
  <p:notesViewPr>
    <p:cSldViewPr>
      <p:cViewPr varScale="1">
        <p:scale>
          <a:sx n="57" d="100"/>
          <a:sy n="57" d="100"/>
        </p:scale>
        <p:origin x="-1766" y="-8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01E0E673-3D54-4999-B3BA-63755B812278}" type="datetimeFigureOut">
              <a:rPr lang="en-US" smtClean="0"/>
              <a:pPr/>
              <a:t>12/3/2010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272" tIns="46136" rIns="92272" bIns="461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5100AD4E-3832-4414-8A90-D82E402D45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0AD4E-3832-4414-8A90-D82E402D45A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0AD4E-3832-4414-8A90-D82E402D45A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8951A-63D5-4DC3-9673-1AD60D5945EE}" type="slidenum">
              <a:rPr lang="en-US"/>
              <a:pPr/>
              <a:t>25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0AD4E-3832-4414-8A90-D82E402D45A0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639762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0" y="6248400"/>
            <a:ext cx="2476500" cy="47625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48006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smtClean="0"/>
              <a:t>RFTech 2nd workshop PSI Villigen Switzerland - W. Weingarten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458200" cy="50292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 December 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RFTech 2nd workshop PSI Villigen Switzerland - W. Weingarten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W. Weingarten                   </a:t>
            </a:r>
            <a:fld id="{96378433-7A8C-4E91-BCC5-BE838CB53FA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3 December 2010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RFTech 2nd workshop PSI Villigen Switzerland - W. Weingarten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W. Weingarten                   </a:t>
            </a:r>
            <a:fld id="{96378433-7A8C-4E91-BCC5-BE838CB53FA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Kahle@cern.ch" TargetMode="External"/><Relationship Id="rId2" Type="http://schemas.openxmlformats.org/officeDocument/2006/relationships/hyperlink" Target="https://edms.cern.ch/nav/CERN-0000077769/CERN-0000077787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conferenceDisplay.py?confId=2831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ucard.web.cern.ch/EuCARD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7.xml"/><Relationship Id="rId5" Type="http://schemas.openxmlformats.org/officeDocument/2006/relationships/slide" Target="slide3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ccnet.lal.in2p3.fr/Tasks/Rftech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conferenceDisplay.py?confId=2831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838200"/>
          </a:xfrm>
        </p:spPr>
        <p:txBody>
          <a:bodyPr/>
          <a:lstStyle/>
          <a:p>
            <a:r>
              <a:rPr lang="en-US" dirty="0" smtClean="0"/>
              <a:t>Wolfgang Weingarten – CERN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0593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 A European SRF test infrastructure for R&amp;D and test of sc cavities and </a:t>
            </a:r>
            <a:r>
              <a:rPr lang="en-GB" sz="3200" b="1" dirty="0" err="1" smtClean="0"/>
              <a:t>cryomodules</a:t>
            </a:r>
            <a:r>
              <a:rPr lang="en-GB" sz="3200" b="1" dirty="0" smtClean="0"/>
              <a:t> – do we need it?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914400" y="46482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work </a:t>
            </a:r>
            <a:r>
              <a:rPr lang="en-GB" dirty="0" smtClean="0"/>
              <a:t>is co-funded by the European Commission within the Framework Programme 7 Capacities Specific Programme, Grant Agreement 227579 - </a:t>
            </a:r>
            <a:r>
              <a:rPr lang="en-GB" dirty="0" err="1" smtClean="0"/>
              <a:t>EuCARD</a:t>
            </a:r>
            <a:r>
              <a:rPr lang="en-GB" dirty="0" smtClean="0"/>
              <a:t> </a:t>
            </a:r>
          </a:p>
          <a:p>
            <a:pPr algn="ctr"/>
            <a:r>
              <a:rPr lang="en-US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look back to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RFTech</a:t>
            </a:r>
            <a:r>
              <a:rPr lang="en-US" dirty="0" smtClean="0"/>
              <a:t> meeting</a:t>
            </a:r>
            <a:br>
              <a:rPr lang="en-US" dirty="0" smtClean="0"/>
            </a:br>
            <a:r>
              <a:rPr lang="de-DE" dirty="0" err="1" smtClean="0"/>
              <a:t>Conclusion</a:t>
            </a:r>
            <a:r>
              <a:rPr lang="de-DE" dirty="0" smtClean="0"/>
              <a:t> on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learnt</a:t>
            </a:r>
            <a:r>
              <a:rPr lang="de-DE" dirty="0" smtClean="0"/>
              <a:t> </a:t>
            </a:r>
            <a:r>
              <a:rPr lang="de-DE" baseline="30000" dirty="0" smtClean="0"/>
              <a:t>1</a:t>
            </a:r>
            <a:endParaRPr lang="de-DE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lesson</a:t>
            </a:r>
          </a:p>
          <a:p>
            <a:pPr lvl="1"/>
            <a:r>
              <a:rPr lang="en-US" sz="2000" dirty="0" smtClean="0"/>
              <a:t>The SRF community is relatively small and well known to each other. If need is, arrangements are taken between labs with focus on a specific project of mutual interest.</a:t>
            </a:r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lesson</a:t>
            </a:r>
          </a:p>
          <a:p>
            <a:pPr lvl="1"/>
            <a:r>
              <a:rPr lang="en-US" sz="2000" dirty="0" smtClean="0"/>
              <a:t>The SRF community is well integrated in supra-national integrative attempts (partly providing resources).</a:t>
            </a:r>
          </a:p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lesson</a:t>
            </a:r>
          </a:p>
          <a:p>
            <a:pPr lvl="1"/>
            <a:r>
              <a:rPr lang="en-US" sz="2000" dirty="0" smtClean="0"/>
              <a:t>Universities played an important role for scientific innovations</a:t>
            </a:r>
          </a:p>
          <a:p>
            <a:pPr lvl="1"/>
            <a:r>
              <a:rPr lang="en-US" sz="2000" dirty="0" smtClean="0"/>
              <a:t>Large scale applications in technology and engineering mostly done in research centers</a:t>
            </a:r>
          </a:p>
          <a:p>
            <a:pPr lvl="1"/>
            <a:r>
              <a:rPr lang="en-US" sz="2000" dirty="0" smtClean="0"/>
              <a:t>Reproducibility mostly achieved in close interaction between industry and research centers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look back to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RFTech</a:t>
            </a:r>
            <a:r>
              <a:rPr lang="en-US" dirty="0" smtClean="0"/>
              <a:t> meeting</a:t>
            </a:r>
            <a:br>
              <a:rPr lang="en-US" dirty="0" smtClean="0"/>
            </a:br>
            <a:r>
              <a:rPr lang="de-DE" dirty="0" err="1" smtClean="0"/>
              <a:t>Conclusion</a:t>
            </a:r>
            <a:r>
              <a:rPr lang="de-DE" dirty="0" smtClean="0"/>
              <a:t> on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learnt</a:t>
            </a:r>
            <a:r>
              <a:rPr lang="de-DE" dirty="0" smtClean="0"/>
              <a:t> </a:t>
            </a:r>
            <a:r>
              <a:rPr lang="de-DE" baseline="30000" dirty="0" smtClean="0"/>
              <a:t>2</a:t>
            </a:r>
            <a:endParaRPr lang="de-DE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5334000" cy="457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lesson</a:t>
            </a:r>
          </a:p>
          <a:p>
            <a:pPr lvl="1">
              <a:defRPr/>
            </a:pPr>
            <a:r>
              <a:rPr lang="en-US" sz="2000" dirty="0" smtClean="0"/>
              <a:t>The </a:t>
            </a:r>
            <a:r>
              <a:rPr lang="en-US" sz="2000" dirty="0" err="1" smtClean="0"/>
              <a:t>Nb</a:t>
            </a:r>
            <a:r>
              <a:rPr lang="en-US" sz="2000" dirty="0" smtClean="0"/>
              <a:t> technology touches its (predicted) theoretical limits; however issues such as reproducibility of high gradient performance and cost reduction issues are still challenging.</a:t>
            </a:r>
            <a:endParaRPr lang="en-GB" sz="2000" dirty="0" smtClean="0"/>
          </a:p>
          <a:p>
            <a:pPr lvl="1"/>
            <a:r>
              <a:rPr lang="en-US" sz="2000" dirty="0" smtClean="0"/>
              <a:t>About four decades R&amp;D efforts passed up till obtaining the theoretical limit of the </a:t>
            </a:r>
            <a:r>
              <a:rPr lang="en-US" sz="2000" dirty="0" err="1" smtClean="0"/>
              <a:t>Nb</a:t>
            </a:r>
            <a:r>
              <a:rPr lang="en-US" sz="2000" dirty="0" smtClean="0"/>
              <a:t> SRF technology - more years are ahead up till obtaining reproducible results</a:t>
            </a:r>
          </a:p>
          <a:p>
            <a:pPr lvl="1"/>
            <a:r>
              <a:rPr lang="en-US" sz="2000" dirty="0" smtClean="0"/>
              <a:t>The innovation most promising in the future consists in (classical) high </a:t>
            </a:r>
            <a:r>
              <a:rPr lang="en-US" sz="2000" dirty="0" err="1" smtClean="0"/>
              <a:t>Tc</a:t>
            </a:r>
            <a:r>
              <a:rPr lang="en-US" sz="2000" dirty="0" smtClean="0"/>
              <a:t> superconductors, such as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51408"/>
            <a:ext cx="2324100" cy="20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2390225" cy="24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91200" y="6019800"/>
            <a:ext cx="2502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Cornell - KEK collaboration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look back to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RFTech</a:t>
            </a:r>
            <a:r>
              <a:rPr lang="en-US" dirty="0" smtClean="0"/>
              <a:t> meeting </a:t>
            </a:r>
            <a:br>
              <a:rPr lang="en-US" dirty="0" smtClean="0"/>
            </a:br>
            <a:r>
              <a:rPr lang="en-US" dirty="0" err="1" smtClean="0"/>
              <a:t>EuCARD</a:t>
            </a:r>
            <a:r>
              <a:rPr lang="en-US" dirty="0" smtClean="0"/>
              <a:t> Deliverable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EDMS No. D4.3.2:</a:t>
            </a:r>
          </a:p>
          <a:p>
            <a:pPr>
              <a:buNone/>
            </a:pPr>
            <a:r>
              <a:rPr lang="en-GB" sz="2800" b="1" dirty="0" smtClean="0">
                <a:solidFill>
                  <a:srgbClr val="0070C0"/>
                </a:solidFill>
                <a:hlinkClick r:id="rId2"/>
              </a:rPr>
              <a:t>https://edms.cern.ch/nav/CERN-0000077769/CERN-0000077787\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2800" dirty="0" smtClean="0"/>
              <a:t>Strategy/result for SRF test infrastructures</a:t>
            </a:r>
          </a:p>
          <a:p>
            <a:pPr>
              <a:buNone/>
            </a:pPr>
            <a:r>
              <a:rPr lang="en-GB" sz="2800" dirty="0" smtClean="0"/>
              <a:t>Due delivery month 24 (March 2011) </a:t>
            </a:r>
          </a:p>
          <a:p>
            <a:pPr>
              <a:buNone/>
            </a:pPr>
            <a:r>
              <a:rPr lang="en-GB" sz="2800" dirty="0" smtClean="0"/>
              <a:t> </a:t>
            </a:r>
            <a:endParaRPr lang="en-GB" sz="4000" b="1" i="1" u="sng" dirty="0" smtClean="0">
              <a:solidFill>
                <a:srgbClr val="0000FF"/>
              </a:solidFill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look back to 1st </a:t>
            </a:r>
            <a:r>
              <a:rPr lang="en-US" dirty="0" err="1" smtClean="0"/>
              <a:t>RFTech</a:t>
            </a:r>
            <a:r>
              <a:rPr lang="en-US" dirty="0" smtClean="0"/>
              <a:t> meeting</a:t>
            </a:r>
            <a:br>
              <a:rPr lang="en-US" dirty="0" smtClean="0"/>
            </a:br>
            <a:r>
              <a:rPr lang="en-GB" sz="2000" b="0" dirty="0" smtClean="0">
                <a:effectLst/>
                <a:hlinkClick r:id="rId2"/>
              </a:rPr>
              <a:t>https://indico.desy.de/conferenceDisplay.py?confId=2831</a:t>
            </a:r>
            <a:endParaRPr lang="en-GB" b="0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2971800"/>
            <a:ext cx="8458200" cy="2971800"/>
          </a:xfrm>
        </p:spPr>
        <p:txBody>
          <a:bodyPr>
            <a:normAutofit fontScale="92500"/>
          </a:bodyPr>
          <a:lstStyle/>
          <a:p>
            <a:pPr rtl="0" eaLnBrk="1" latinLnBrk="0" hangingPunct="1"/>
            <a:r>
              <a:rPr kumimoji="0" lang="en-US" sz="26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 personal opinion is that </a:t>
            </a:r>
            <a:r>
              <a:rPr kumimoji="0" lang="en-GB" sz="26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the SRF community is organized world-wide, exchanges information efficiently, and practices fruitful collaboration, whenever need is.</a:t>
            </a:r>
            <a:endParaRPr lang="en-GB" dirty="0" smtClean="0">
              <a:solidFill>
                <a:srgbClr val="0070C0"/>
              </a:solidFill>
            </a:endParaRPr>
          </a:p>
          <a:p>
            <a:pPr rtl="0" eaLnBrk="1" latinLnBrk="0" hangingPunct="1"/>
            <a:r>
              <a:rPr kumimoji="0" lang="en-US" sz="26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 facto there exists already a distributed network of infrastructures for R&amp;D and test of sc cavities and </a:t>
            </a:r>
            <a:r>
              <a:rPr kumimoji="0" lang="en-US" sz="2600" b="1" kern="1200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cryomodules</a:t>
            </a:r>
            <a:r>
              <a:rPr kumimoji="0" lang="en-US" sz="26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 possibly to be completed by specific equipment.</a:t>
            </a:r>
            <a:endParaRPr kumimoji="0" lang="en-GB" sz="2600" b="1" kern="1200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successful funding actions and consortia  creation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SRF funding/consortia schemes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5562600" cy="525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International (European) funding (FP</a:t>
            </a:r>
            <a:r>
              <a:rPr lang="en-GB" sz="2000" baseline="30000" dirty="0" smtClean="0"/>
              <a:t> 6)</a:t>
            </a:r>
            <a:r>
              <a:rPr lang="en-US" sz="2000" dirty="0" smtClean="0"/>
              <a:t> Consortia)</a:t>
            </a:r>
          </a:p>
          <a:p>
            <a:pPr lvl="1"/>
            <a:r>
              <a:rPr lang="en-US" sz="1800" dirty="0" smtClean="0"/>
              <a:t>Principles (cf. CORDIS</a:t>
            </a:r>
            <a:r>
              <a:rPr lang="en-GB" sz="1800" baseline="30000" dirty="0" smtClean="0"/>
              <a:t> 7)</a:t>
            </a:r>
            <a:r>
              <a:rPr lang="en-US" sz="1800" dirty="0" smtClean="0"/>
              <a:t> pages of the EU)</a:t>
            </a:r>
          </a:p>
          <a:p>
            <a:pPr lvl="1"/>
            <a:r>
              <a:rPr lang="en-US" sz="1600" dirty="0" smtClean="0"/>
              <a:t>CARE</a:t>
            </a:r>
            <a:r>
              <a:rPr lang="en-US" sz="1600" baseline="30000" dirty="0" smtClean="0"/>
              <a:t>1) </a:t>
            </a:r>
            <a:r>
              <a:rPr lang="en-US" sz="1600" dirty="0" smtClean="0"/>
              <a:t> - SLHC-PP</a:t>
            </a:r>
            <a:r>
              <a:rPr lang="en-US" sz="1600" baseline="30000" dirty="0" smtClean="0"/>
              <a:t>2) </a:t>
            </a:r>
            <a:r>
              <a:rPr lang="en-US" sz="1600" dirty="0" smtClean="0"/>
              <a:t> - </a:t>
            </a:r>
            <a:r>
              <a:rPr lang="en-US" sz="1600" dirty="0" err="1" smtClean="0"/>
              <a:t>EuCARD</a:t>
            </a:r>
            <a:r>
              <a:rPr lang="en-GB" sz="1600" baseline="30000" dirty="0" smtClean="0"/>
              <a:t> 3)</a:t>
            </a:r>
            <a:r>
              <a:rPr lang="en-US" sz="1600" dirty="0" smtClean="0"/>
              <a:t> - ILC </a:t>
            </a:r>
            <a:r>
              <a:rPr lang="en-US" sz="1600" dirty="0" err="1" smtClean="0"/>
              <a:t>Highgrade</a:t>
            </a:r>
            <a:r>
              <a:rPr lang="en-US" sz="1600" dirty="0" smtClean="0"/>
              <a:t> - TIARA</a:t>
            </a:r>
            <a:r>
              <a:rPr lang="en-GB" sz="1600" baseline="30000" dirty="0" smtClean="0"/>
              <a:t> 8)</a:t>
            </a:r>
            <a:r>
              <a:rPr lang="en-US" sz="1600" dirty="0" smtClean="0"/>
              <a:t> - CRISP</a:t>
            </a:r>
            <a:r>
              <a:rPr lang="en-GB" sz="1600" baseline="30000" dirty="0" smtClean="0"/>
              <a:t>4) </a:t>
            </a:r>
            <a:r>
              <a:rPr lang="en-US" sz="1600" dirty="0" smtClean="0"/>
              <a:t>(current request to EU) – HL-LHC (all</a:t>
            </a:r>
            <a:r>
              <a:rPr lang="en-GB" sz="1600" baseline="30000" dirty="0" smtClean="0"/>
              <a:t> </a:t>
            </a:r>
            <a:r>
              <a:rPr lang="en-US" sz="1600" dirty="0" smtClean="0"/>
              <a:t>under the auspices of ESGARD</a:t>
            </a:r>
            <a:r>
              <a:rPr lang="en-GB" sz="1600" baseline="30000" dirty="0" smtClean="0"/>
              <a:t> 5)</a:t>
            </a:r>
            <a:r>
              <a:rPr lang="en-US" sz="1600" dirty="0" smtClean="0"/>
              <a:t>)</a:t>
            </a:r>
            <a:endParaRPr lang="en-GB" sz="1600" baseline="30000" dirty="0" smtClean="0"/>
          </a:p>
          <a:p>
            <a:pPr lvl="1"/>
            <a:r>
              <a:rPr lang="en-US" sz="1800" dirty="0" smtClean="0"/>
              <a:t>Marie Curie Early Stage Trainee</a:t>
            </a:r>
          </a:p>
          <a:p>
            <a:pPr lvl="1"/>
            <a:r>
              <a:rPr lang="en-US" sz="1800" dirty="0" smtClean="0"/>
              <a:t>LARP</a:t>
            </a:r>
          </a:p>
          <a:p>
            <a:r>
              <a:rPr lang="en-US" sz="2000" dirty="0" smtClean="0"/>
              <a:t>National funding</a:t>
            </a:r>
          </a:p>
          <a:p>
            <a:pPr lvl="1"/>
            <a:r>
              <a:rPr lang="en-US" sz="1800" dirty="0" smtClean="0"/>
              <a:t>CERN: Trainee program (F, P, Sp), Doctoral students from (A, D), and other special programs</a:t>
            </a:r>
          </a:p>
          <a:p>
            <a:pPr lvl="1"/>
            <a:r>
              <a:rPr lang="en-US" sz="1800" dirty="0" smtClean="0"/>
              <a:t>Physics at the </a:t>
            </a:r>
            <a:r>
              <a:rPr lang="en-US" sz="1800" dirty="0" err="1" smtClean="0"/>
              <a:t>Terascale</a:t>
            </a:r>
            <a:r>
              <a:rPr lang="en-US" sz="1800" dirty="0" smtClean="0"/>
              <a:t> Initiative (D)</a:t>
            </a:r>
          </a:p>
          <a:p>
            <a:pPr lvl="1"/>
            <a:r>
              <a:rPr lang="en-US" sz="1800" dirty="0" smtClean="0"/>
              <a:t>BMBF (D) Initiative (22 Oct 2008) and others</a:t>
            </a:r>
          </a:p>
          <a:p>
            <a:r>
              <a:rPr lang="en-US" sz="2000" dirty="0" smtClean="0"/>
              <a:t>Bilateral funding</a:t>
            </a:r>
          </a:p>
          <a:p>
            <a:pPr lvl="1"/>
            <a:r>
              <a:rPr lang="en-US" sz="1800" dirty="0" smtClean="0"/>
              <a:t>Special contribution of France to CERN</a:t>
            </a:r>
          </a:p>
          <a:p>
            <a:r>
              <a:rPr lang="en-US" sz="2000" dirty="0" smtClean="0"/>
              <a:t>Other International Networks</a:t>
            </a:r>
          </a:p>
          <a:p>
            <a:pPr lvl="1"/>
            <a:r>
              <a:rPr lang="en-US" sz="1800" dirty="0" smtClean="0"/>
              <a:t>TESLA Technology 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Picture 2" descr="\\cern.ch\dfs\Users\w\wwe\Desktop\care-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822" y="2133600"/>
            <a:ext cx="824178" cy="609600"/>
          </a:xfrm>
          <a:prstGeom prst="rect">
            <a:avLst/>
          </a:prstGeom>
          <a:noFill/>
        </p:spPr>
      </p:pic>
      <p:pic>
        <p:nvPicPr>
          <p:cNvPr id="8" name="Picture 4" descr="\\cern.ch\dfs\Users\w\wwe\Desktop\logoHomepag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19400"/>
            <a:ext cx="1141809" cy="54130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508" y="609600"/>
            <a:ext cx="14568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wwe\Desktop\SLHC-PP_Logo4_Small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8288" y="1371601"/>
            <a:ext cx="752512" cy="685800"/>
          </a:xfrm>
          <a:prstGeom prst="rect">
            <a:avLst/>
          </a:prstGeom>
          <a:noFill/>
        </p:spPr>
      </p:pic>
      <p:pic>
        <p:nvPicPr>
          <p:cNvPr id="3078" name="Picture 6" descr="C:\Users\wwe\Desktop\fp7logoban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1295400"/>
            <a:ext cx="1212028" cy="99060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191000" y="4495800"/>
            <a:ext cx="495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aseline="30000" dirty="0" smtClean="0"/>
              <a:t>1) </a:t>
            </a:r>
            <a:r>
              <a:rPr lang="en-GB" sz="1400" b="1" dirty="0" smtClean="0"/>
              <a:t>C</a:t>
            </a:r>
            <a:r>
              <a:rPr lang="en-GB" sz="1400" dirty="0" smtClean="0"/>
              <a:t>oordinated </a:t>
            </a:r>
            <a:r>
              <a:rPr lang="en-GB" sz="1400" b="1" dirty="0" smtClean="0"/>
              <a:t>A</a:t>
            </a:r>
            <a:r>
              <a:rPr lang="en-GB" sz="1400" dirty="0" smtClean="0"/>
              <a:t>ccelerator </a:t>
            </a:r>
            <a:r>
              <a:rPr lang="en-GB" sz="1400" b="1" dirty="0" smtClean="0"/>
              <a:t>R</a:t>
            </a:r>
            <a:r>
              <a:rPr lang="en-GB" sz="1400" dirty="0" smtClean="0"/>
              <a:t>esearch in </a:t>
            </a:r>
            <a:r>
              <a:rPr lang="en-GB" sz="1400" b="1" dirty="0" smtClean="0"/>
              <a:t>E</a:t>
            </a:r>
            <a:r>
              <a:rPr lang="en-GB" sz="1400" dirty="0" smtClean="0"/>
              <a:t>urope</a:t>
            </a:r>
          </a:p>
          <a:p>
            <a:r>
              <a:rPr lang="en-GB" sz="1400" baseline="30000" dirty="0" smtClean="0"/>
              <a:t>2)</a:t>
            </a:r>
            <a:r>
              <a:rPr lang="en-US" sz="1400" baseline="30000" dirty="0" smtClean="0"/>
              <a:t> </a:t>
            </a:r>
            <a:r>
              <a:rPr lang="en-US" sz="1400" b="1" dirty="0" smtClean="0"/>
              <a:t>L</a:t>
            </a:r>
            <a:r>
              <a:rPr lang="en-US" sz="1400" dirty="0" smtClean="0"/>
              <a:t>arge </a:t>
            </a:r>
            <a:r>
              <a:rPr lang="en-US" sz="1400" b="1" dirty="0" err="1" smtClean="0"/>
              <a:t>H</a:t>
            </a:r>
            <a:r>
              <a:rPr lang="en-US" sz="1400" dirty="0" err="1" smtClean="0"/>
              <a:t>adron</a:t>
            </a:r>
            <a:r>
              <a:rPr lang="en-US" sz="1400" dirty="0" smtClean="0"/>
              <a:t> </a:t>
            </a:r>
            <a:r>
              <a:rPr lang="en-US" sz="1400" b="1" dirty="0" smtClean="0"/>
              <a:t>C</a:t>
            </a:r>
            <a:r>
              <a:rPr lang="en-US" sz="1400" dirty="0" smtClean="0"/>
              <a:t>ollider upgrade </a:t>
            </a:r>
            <a:r>
              <a:rPr lang="en-US" sz="1400" b="1" dirty="0" smtClean="0"/>
              <a:t>P</a:t>
            </a:r>
            <a:r>
              <a:rPr lang="en-US" sz="1400" dirty="0" smtClean="0"/>
              <a:t>reparatory </a:t>
            </a:r>
            <a:r>
              <a:rPr lang="en-US" sz="1400" b="1" dirty="0" smtClean="0"/>
              <a:t>P</a:t>
            </a:r>
            <a:r>
              <a:rPr lang="en-US" sz="1400" dirty="0" smtClean="0"/>
              <a:t>hase</a:t>
            </a:r>
            <a:endParaRPr lang="en-GB" sz="1400" dirty="0" smtClean="0"/>
          </a:p>
          <a:p>
            <a:r>
              <a:rPr lang="en-GB" sz="1400" baseline="30000" dirty="0" smtClean="0"/>
              <a:t>3)</a:t>
            </a:r>
            <a:r>
              <a:rPr lang="en-GB" sz="1400" b="1" dirty="0" smtClean="0"/>
              <a:t> Eu</a:t>
            </a:r>
            <a:r>
              <a:rPr lang="en-GB" sz="1400" dirty="0" smtClean="0"/>
              <a:t>ropean </a:t>
            </a:r>
            <a:r>
              <a:rPr lang="en-GB" sz="1400" b="1" dirty="0" smtClean="0"/>
              <a:t>C</a:t>
            </a:r>
            <a:r>
              <a:rPr lang="en-GB" sz="1400" dirty="0" smtClean="0"/>
              <a:t>o-ordination for </a:t>
            </a:r>
            <a:r>
              <a:rPr lang="en-GB" sz="1400" b="1" dirty="0" smtClean="0"/>
              <a:t>A</a:t>
            </a:r>
            <a:r>
              <a:rPr lang="en-GB" sz="1400" dirty="0" smtClean="0"/>
              <a:t>ccelerator </a:t>
            </a:r>
            <a:r>
              <a:rPr lang="en-GB" sz="1400" b="1" dirty="0" smtClean="0"/>
              <a:t>R</a:t>
            </a:r>
            <a:r>
              <a:rPr lang="en-GB" sz="1400" dirty="0" smtClean="0"/>
              <a:t>esearch &amp; </a:t>
            </a:r>
            <a:r>
              <a:rPr lang="en-GB" sz="1400" b="1" dirty="0" smtClean="0"/>
              <a:t>D</a:t>
            </a:r>
            <a:r>
              <a:rPr lang="en-GB" sz="1400" dirty="0" smtClean="0"/>
              <a:t>evelopment</a:t>
            </a:r>
          </a:p>
          <a:p>
            <a:r>
              <a:rPr lang="en-GB" sz="1400" baseline="30000" dirty="0" smtClean="0"/>
              <a:t>4)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Cluster of Research Infrastructures for Synergies in Physics</a:t>
            </a:r>
            <a:endParaRPr lang="en-GB" sz="1400" dirty="0" smtClean="0"/>
          </a:p>
          <a:p>
            <a:r>
              <a:rPr lang="en-GB" sz="1400" baseline="30000" dirty="0" smtClean="0"/>
              <a:t>5)</a:t>
            </a:r>
            <a:r>
              <a:rPr lang="en-GB" sz="1400" dirty="0" smtClean="0"/>
              <a:t> </a:t>
            </a:r>
            <a:r>
              <a:rPr lang="en-US" sz="1400" b="1" dirty="0" smtClean="0"/>
              <a:t>E</a:t>
            </a:r>
            <a:r>
              <a:rPr lang="en-US" sz="1400" dirty="0" smtClean="0"/>
              <a:t>uropean </a:t>
            </a:r>
            <a:r>
              <a:rPr lang="en-US" sz="1400" b="1" dirty="0" smtClean="0"/>
              <a:t>S</a:t>
            </a:r>
            <a:r>
              <a:rPr lang="en-US" sz="1400" dirty="0" smtClean="0"/>
              <a:t>teering </a:t>
            </a:r>
            <a:r>
              <a:rPr lang="en-US" sz="1400" b="1" dirty="0" smtClean="0"/>
              <a:t>G</a:t>
            </a:r>
            <a:r>
              <a:rPr lang="en-US" sz="1400" dirty="0" smtClean="0"/>
              <a:t>roup on </a:t>
            </a:r>
            <a:r>
              <a:rPr lang="en-US" sz="1400" b="1" dirty="0" smtClean="0"/>
              <a:t>A</a:t>
            </a:r>
            <a:r>
              <a:rPr lang="en-US" sz="1400" dirty="0" smtClean="0"/>
              <a:t>ccelerator </a:t>
            </a:r>
            <a:r>
              <a:rPr lang="en-US" sz="1400" b="1" dirty="0" smtClean="0"/>
              <a:t>R</a:t>
            </a:r>
            <a:r>
              <a:rPr lang="en-US" sz="1400" dirty="0" smtClean="0"/>
              <a:t>&amp;</a:t>
            </a:r>
            <a:r>
              <a:rPr lang="en-US" sz="1400" b="1" dirty="0" smtClean="0"/>
              <a:t>D</a:t>
            </a:r>
          </a:p>
          <a:p>
            <a:r>
              <a:rPr lang="en-GB" sz="1400" baseline="30000" dirty="0" smtClean="0"/>
              <a:t>6)</a:t>
            </a:r>
            <a:r>
              <a:rPr lang="en-GB" sz="1400" dirty="0" smtClean="0"/>
              <a:t> </a:t>
            </a:r>
            <a:r>
              <a:rPr lang="en-US" sz="1400" b="1" dirty="0" smtClean="0"/>
              <a:t>F</a:t>
            </a:r>
            <a:r>
              <a:rPr lang="en-US" sz="1400" dirty="0" smtClean="0"/>
              <a:t>ramework </a:t>
            </a:r>
            <a:r>
              <a:rPr lang="en-US" sz="1400" b="1" dirty="0" smtClean="0"/>
              <a:t>P</a:t>
            </a:r>
            <a:r>
              <a:rPr lang="en-US" sz="1400" dirty="0" smtClean="0"/>
              <a:t>rogram of the European Union</a:t>
            </a:r>
          </a:p>
          <a:p>
            <a:r>
              <a:rPr lang="en-GB" sz="1400" baseline="30000" dirty="0" smtClean="0"/>
              <a:t>7</a:t>
            </a:r>
            <a:r>
              <a:rPr lang="en-GB" sz="1400" b="1" baseline="30000" dirty="0" smtClean="0"/>
              <a:t>)</a:t>
            </a:r>
            <a:r>
              <a:rPr lang="en-GB" sz="1400" b="1" dirty="0" smtClean="0"/>
              <a:t> </a:t>
            </a:r>
            <a:r>
              <a:rPr lang="en-US" sz="1400" b="1" dirty="0" smtClean="0"/>
              <a:t>Co</a:t>
            </a:r>
            <a:r>
              <a:rPr lang="en-US" sz="1400" dirty="0" smtClean="0"/>
              <a:t>mmunity </a:t>
            </a:r>
            <a:r>
              <a:rPr lang="en-US" sz="1400" b="1" dirty="0" smtClean="0"/>
              <a:t>R</a:t>
            </a:r>
            <a:r>
              <a:rPr lang="en-US" sz="1400" dirty="0" smtClean="0"/>
              <a:t>esearch and </a:t>
            </a:r>
            <a:r>
              <a:rPr lang="en-US" sz="1400" b="1" dirty="0" smtClean="0"/>
              <a:t>D</a:t>
            </a:r>
            <a:r>
              <a:rPr lang="en-US" sz="1400" dirty="0" smtClean="0"/>
              <a:t>evelopment </a:t>
            </a:r>
            <a:r>
              <a:rPr lang="en-US" sz="1400" b="1" dirty="0" smtClean="0"/>
              <a:t>I</a:t>
            </a:r>
            <a:r>
              <a:rPr lang="en-US" sz="1400" dirty="0" smtClean="0"/>
              <a:t>nformation </a:t>
            </a:r>
            <a:r>
              <a:rPr lang="en-US" sz="1400" b="1" dirty="0" smtClean="0"/>
              <a:t>S</a:t>
            </a:r>
            <a:r>
              <a:rPr lang="en-US" sz="1400" dirty="0" smtClean="0"/>
              <a:t>ervice</a:t>
            </a:r>
          </a:p>
          <a:p>
            <a:r>
              <a:rPr lang="en-GB" sz="1400" baseline="30000" dirty="0" smtClean="0"/>
              <a:t>8</a:t>
            </a:r>
            <a:r>
              <a:rPr lang="en-GB" sz="1400" b="1" baseline="30000" dirty="0" smtClean="0"/>
              <a:t>)</a:t>
            </a:r>
            <a:r>
              <a:rPr lang="en-GB" sz="1400" b="1" dirty="0" smtClean="0"/>
              <a:t> T</a:t>
            </a:r>
            <a:r>
              <a:rPr lang="en-GB" sz="1400" dirty="0" smtClean="0"/>
              <a:t>est </a:t>
            </a:r>
            <a:r>
              <a:rPr lang="en-GB" sz="1400" b="1" dirty="0" smtClean="0"/>
              <a:t>I</a:t>
            </a:r>
            <a:r>
              <a:rPr lang="en-GB" sz="1400" dirty="0" smtClean="0"/>
              <a:t>nfrastructure and </a:t>
            </a:r>
            <a:r>
              <a:rPr lang="en-GB" sz="1400" b="1" dirty="0" smtClean="0"/>
              <a:t>A</a:t>
            </a:r>
            <a:r>
              <a:rPr lang="en-GB" sz="1400" dirty="0" smtClean="0"/>
              <a:t>ccelerator </a:t>
            </a:r>
            <a:r>
              <a:rPr lang="en-GB" sz="1400" b="1" dirty="0" smtClean="0"/>
              <a:t>R</a:t>
            </a:r>
            <a:r>
              <a:rPr lang="en-GB" sz="1400" dirty="0" smtClean="0"/>
              <a:t>esearch </a:t>
            </a:r>
            <a:r>
              <a:rPr lang="en-GB" sz="1400" b="1" dirty="0" smtClean="0"/>
              <a:t>A</a:t>
            </a:r>
            <a:r>
              <a:rPr lang="en-GB" sz="1400" dirty="0" smtClean="0"/>
              <a:t>rea</a:t>
            </a:r>
          </a:p>
        </p:txBody>
      </p:sp>
      <p:pic>
        <p:nvPicPr>
          <p:cNvPr id="3080" name="Picture 8" descr="C:\Users\wwe\Desktop\cordis-logo-splash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685800"/>
            <a:ext cx="1028700" cy="467591"/>
          </a:xfrm>
          <a:prstGeom prst="rect">
            <a:avLst/>
          </a:prstGeom>
          <a:noFill/>
        </p:spPr>
      </p:pic>
      <p:pic>
        <p:nvPicPr>
          <p:cNvPr id="3081" name="Picture 9" descr="C:\Users\wwe\Desktop\PhysicsAtTerascaleLogo_Farbig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2743200"/>
            <a:ext cx="901700" cy="901700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2600" y="1371600"/>
            <a:ext cx="103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3429000"/>
            <a:ext cx="914400" cy="3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3810000"/>
            <a:ext cx="1092175" cy="65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5" y="3048000"/>
            <a:ext cx="1285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ESFRI-projects</a:t>
            </a:r>
            <a:r>
              <a:rPr lang="en-US" baseline="30000" dirty="0" smtClean="0"/>
              <a:t>1</a:t>
            </a:r>
            <a:endParaRPr lang="en-GB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5720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535686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6985797" cy="33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791200"/>
            <a:ext cx="649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77978"/>
            <a:ext cx="3276600" cy="13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52400"/>
            <a:ext cx="3552825" cy="128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ESFRI-projects</a:t>
            </a:r>
            <a:r>
              <a:rPr lang="en-US" baseline="30000" dirty="0" smtClean="0"/>
              <a:t>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6482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45234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91200"/>
            <a:ext cx="3771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My personal view on SRF for accelerator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My personal view on SRF for accelerator application </a:t>
            </a:r>
            <a:r>
              <a:rPr lang="en-US" sz="2800" baseline="30000" dirty="0" smtClean="0"/>
              <a:t>1</a:t>
            </a:r>
            <a:endParaRPr lang="de-DE" sz="28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Startup at several places and driven by high energy and nuclear physics needs</a:t>
            </a:r>
          </a:p>
          <a:p>
            <a:r>
              <a:rPr lang="en-US" sz="2400" dirty="0" smtClean="0"/>
              <a:t>Continuously increasing application for accelerator projects</a:t>
            </a:r>
          </a:p>
          <a:p>
            <a:pPr lvl="1"/>
            <a:r>
              <a:rPr lang="en-US" sz="2000" dirty="0" smtClean="0"/>
              <a:t>Stanford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-</a:t>
            </a:r>
            <a:r>
              <a:rPr lang="en-US" sz="2000" dirty="0" err="1" smtClean="0"/>
              <a:t>linac</a:t>
            </a:r>
            <a:r>
              <a:rPr lang="en-US" sz="2000" dirty="0" smtClean="0"/>
              <a:t>  - Urbana </a:t>
            </a:r>
            <a:r>
              <a:rPr lang="en-US" sz="2000" dirty="0" err="1" smtClean="0"/>
              <a:t>microtron</a:t>
            </a:r>
            <a:r>
              <a:rPr lang="en-US" sz="2000" dirty="0" smtClean="0"/>
              <a:t> - heavy ion accelerator  (Argonne ATLAS, </a:t>
            </a:r>
            <a:r>
              <a:rPr lang="en-US" sz="2000" dirty="0" err="1" smtClean="0"/>
              <a:t>Legnaro</a:t>
            </a:r>
            <a:r>
              <a:rPr lang="en-US" sz="2000" dirty="0" smtClean="0"/>
              <a:t> ALPI) - Cornell synchrotron - Karlsruhe p-</a:t>
            </a:r>
            <a:r>
              <a:rPr lang="en-US" sz="2000" dirty="0" err="1" smtClean="0"/>
              <a:t>linac</a:t>
            </a:r>
            <a:r>
              <a:rPr lang="en-US" sz="2000" dirty="0" smtClean="0"/>
              <a:t> - Karlsruhe /CERN particle separator  - </a:t>
            </a:r>
            <a:r>
              <a:rPr lang="en-US" sz="2000" dirty="0" err="1" smtClean="0"/>
              <a:t>Recyclotron</a:t>
            </a:r>
            <a:r>
              <a:rPr lang="en-US" sz="2000" dirty="0" smtClean="0"/>
              <a:t> (S-DALINAC , CEBAF) -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ring/collider application (PETRA, SPS, HERA, TRISTAN, CESR, LEP, LHC…) - FEL (Stanford, Darmstadt, XFEL) - ERLs - Linear 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/e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- collider (ILC)</a:t>
            </a:r>
          </a:p>
          <a:p>
            <a:r>
              <a:rPr lang="en-US" sz="2400" dirty="0" smtClean="0"/>
              <a:t>R&amp;D oriented versus specific project: steady improvement of performance of niobium cavities up till theoretical limits</a:t>
            </a:r>
          </a:p>
          <a:p>
            <a:pPr lvl="1"/>
            <a:r>
              <a:rPr lang="en-US" sz="2200" dirty="0" smtClean="0"/>
              <a:t>“Niche” R&amp;D on </a:t>
            </a:r>
            <a:r>
              <a:rPr lang="en-US" sz="2200" dirty="0" err="1" smtClean="0"/>
              <a:t>Nb</a:t>
            </a:r>
            <a:r>
              <a:rPr lang="en-US" sz="2200" dirty="0" smtClean="0"/>
              <a:t>/Cu cavities for LEP, LHC, ALPI, HIE-ISOLDE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History</a:t>
            </a:r>
          </a:p>
          <a:p>
            <a:r>
              <a:rPr lang="en-US" sz="2800" dirty="0" smtClean="0"/>
              <a:t>A look back to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 err="1" smtClean="0"/>
              <a:t>RFTech</a:t>
            </a:r>
            <a:r>
              <a:rPr lang="en-US" sz="2800" dirty="0" smtClean="0"/>
              <a:t> meeting</a:t>
            </a:r>
          </a:p>
          <a:p>
            <a:r>
              <a:rPr lang="en-US" sz="2800" dirty="0" smtClean="0"/>
              <a:t>Overview of SRF funding schemes</a:t>
            </a:r>
          </a:p>
          <a:p>
            <a:r>
              <a:rPr lang="en-US" sz="2800" dirty="0" smtClean="0"/>
              <a:t>Examples of successful funding actions and consortia creation</a:t>
            </a:r>
          </a:p>
          <a:p>
            <a:r>
              <a:rPr lang="en-US" sz="2800" dirty="0" smtClean="0"/>
              <a:t>My personal view on SRF for accelerator application </a:t>
            </a:r>
          </a:p>
          <a:p>
            <a:r>
              <a:rPr lang="en-US" sz="2800" dirty="0" smtClean="0"/>
              <a:t>What to do next?</a:t>
            </a:r>
          </a:p>
          <a:p>
            <a:r>
              <a:rPr lang="en-US" sz="2800" dirty="0" smtClean="0"/>
              <a:t>Conclusion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SRF = Superconducting RF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5720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My personal view on SRF for accelerator application </a:t>
            </a:r>
            <a:r>
              <a:rPr lang="en-US" sz="2800" baseline="30000" dirty="0" smtClean="0"/>
              <a:t>2</a:t>
            </a:r>
            <a:endParaRPr lang="de-DE" sz="28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Very successful development, but reaching technical and financial limits</a:t>
            </a:r>
          </a:p>
          <a:p>
            <a:pPr lvl="1"/>
            <a:r>
              <a:rPr lang="en-US" sz="2200" dirty="0" smtClean="0"/>
              <a:t>Cost of niobium</a:t>
            </a:r>
            <a:r>
              <a:rPr lang="en-GB" sz="2200" dirty="0" err="1" smtClean="0"/>
              <a:t>Nb</a:t>
            </a:r>
            <a:r>
              <a:rPr lang="en-GB" sz="2200" dirty="0" smtClean="0"/>
              <a:t> sheets (520 €/kg in 2010, 350 in 2008, 270 in 2006</a:t>
            </a:r>
            <a:r>
              <a:rPr lang="en-GB" sz="2200" baseline="30000" dirty="0" smtClean="0"/>
              <a:t>1</a:t>
            </a:r>
            <a:r>
              <a:rPr lang="en-GB" sz="2200" dirty="0" smtClean="0"/>
              <a:t>)</a:t>
            </a:r>
          </a:p>
          <a:p>
            <a:pPr lvl="2">
              <a:buNone/>
            </a:pPr>
            <a:r>
              <a:rPr lang="en-GB" sz="1600" baseline="30000" dirty="0" smtClean="0"/>
              <a:t>1</a:t>
            </a:r>
            <a:r>
              <a:rPr lang="en-GB" sz="1600" dirty="0" smtClean="0"/>
              <a:t>) G. </a:t>
            </a:r>
            <a:r>
              <a:rPr lang="en-GB" sz="1600" dirty="0" err="1" smtClean="0"/>
              <a:t>Olry</a:t>
            </a:r>
            <a:r>
              <a:rPr lang="en-GB" sz="1600" dirty="0" smtClean="0"/>
              <a:t> private communication, 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SPL collaboration meeting</a:t>
            </a:r>
            <a:endParaRPr lang="en-US" sz="1600" dirty="0" smtClean="0"/>
          </a:p>
          <a:p>
            <a:pPr lvl="1"/>
            <a:r>
              <a:rPr lang="en-US" sz="2200" dirty="0" smtClean="0"/>
              <a:t>Problem of reproducibility of performance (quality control)</a:t>
            </a:r>
          </a:p>
          <a:p>
            <a:pPr lvl="1"/>
            <a:r>
              <a:rPr lang="en-US" sz="2200" dirty="0" smtClean="0"/>
              <a:t>Waiting for LHC results  before decision on next high energy physics accelerator will be taken</a:t>
            </a:r>
          </a:p>
          <a:p>
            <a:r>
              <a:rPr lang="en-US" sz="2400" dirty="0" smtClean="0"/>
              <a:t>Very long development time until theoretical limits ( ~ 40 years)</a:t>
            </a:r>
          </a:p>
          <a:p>
            <a:r>
              <a:rPr lang="en-US" sz="2400" dirty="0" smtClean="0"/>
              <a:t>No real understanding of theoretical and experimental performance limitations of </a:t>
            </a:r>
            <a:r>
              <a:rPr lang="en-US" sz="2400" dirty="0" err="1" smtClean="0"/>
              <a:t>Nb</a:t>
            </a:r>
            <a:r>
              <a:rPr lang="en-US" sz="2400" dirty="0" smtClean="0"/>
              <a:t> accelerating cavities</a:t>
            </a:r>
          </a:p>
          <a:p>
            <a:r>
              <a:rPr lang="en-US" sz="2400" dirty="0" smtClean="0"/>
              <a:t>BUT: identification of cures by experiment to improve performance</a:t>
            </a:r>
          </a:p>
          <a:p>
            <a:r>
              <a:rPr lang="en-US" sz="2400" dirty="0" smtClean="0"/>
              <a:t>AND: large SRF test infrastructure and synergies between laboratories were created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My personal view on SRF for accelerator application</a:t>
            </a:r>
            <a:r>
              <a:rPr lang="en-US" sz="2800" baseline="30000" dirty="0" smtClean="0"/>
              <a:t>3</a:t>
            </a:r>
            <a:endParaRPr lang="de-DE" sz="28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Ongoing R&amp;D activities for</a:t>
            </a:r>
          </a:p>
          <a:p>
            <a:pPr lvl="2"/>
            <a:r>
              <a:rPr lang="en-US" dirty="0" smtClean="0"/>
              <a:t>ILC (worldwide effort): improve reproducibility</a:t>
            </a:r>
          </a:p>
          <a:p>
            <a:pPr lvl="2"/>
            <a:r>
              <a:rPr lang="en-US" dirty="0" smtClean="0"/>
              <a:t>Proton driver (ADS, SPL study @ CERN): construct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2"/>
            <a:r>
              <a:rPr lang="en-US" dirty="0" smtClean="0"/>
              <a:t>Heavy ion accelerators (e.g. HIE ISOLDE with improved </a:t>
            </a:r>
            <a:r>
              <a:rPr lang="en-US" dirty="0" err="1" smtClean="0"/>
              <a:t>Nb</a:t>
            </a:r>
            <a:r>
              <a:rPr lang="en-US" dirty="0" smtClean="0"/>
              <a:t> coating methods): reduce costs and avoid quench limitation</a:t>
            </a:r>
          </a:p>
          <a:p>
            <a:pPr lvl="2"/>
            <a:r>
              <a:rPr lang="en-US" dirty="0" smtClean="0"/>
              <a:t>LHC upgrade (Crab cavities, </a:t>
            </a:r>
            <a:r>
              <a:rPr lang="en-US" dirty="0" err="1" smtClean="0"/>
              <a:t>LeHC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Energy Recovery </a:t>
            </a:r>
            <a:r>
              <a:rPr lang="en-US" dirty="0" err="1" smtClean="0"/>
              <a:t>Linac</a:t>
            </a:r>
            <a:r>
              <a:rPr lang="en-US" dirty="0" smtClean="0"/>
              <a:t> (ERL)</a:t>
            </a:r>
          </a:p>
          <a:p>
            <a:pPr lvl="2"/>
            <a:r>
              <a:rPr lang="en-US" dirty="0" smtClean="0"/>
              <a:t>…</a:t>
            </a:r>
          </a:p>
          <a:p>
            <a:r>
              <a:rPr lang="en-US" sz="2800" dirty="0" smtClean="0"/>
              <a:t>concentrated around research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with no or little interaction with Universities (as it was in the past)</a:t>
            </a:r>
          </a:p>
          <a:p>
            <a:endParaRPr lang="de-D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6482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My personal view on SRF for accelerator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3124200"/>
            <a:ext cx="8458200" cy="2057400"/>
          </a:xfrm>
        </p:spPr>
        <p:txBody>
          <a:bodyPr/>
          <a:lstStyle/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The SRF field is a victim of its own success: Spectacular technological progress was often achieved by trial and error and did only partially keep track with the theoretical understanding of the physics behind.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to do next?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3 December 2010</a:t>
            </a:r>
            <a:endParaRPr lang="en-GB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96464"/>
                </a:solidFill>
              </a:rPr>
              <a:t>RFTech 2nd workshop PSI Villigen Switzerland - W. Weingarten</a:t>
            </a:r>
            <a:endParaRPr lang="en-GB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fundamental limitations of </a:t>
            </a:r>
            <a:r>
              <a:rPr lang="en-US" dirty="0" err="1" smtClean="0"/>
              <a:t>Nb</a:t>
            </a:r>
            <a:r>
              <a:rPr lang="en-US" dirty="0" smtClean="0"/>
              <a:t> (Q-slope, Q-drop, max magnetic field under RF, residual resistance, …) both for bulk niobium cavities and for </a:t>
            </a:r>
            <a:r>
              <a:rPr lang="en-US" dirty="0" err="1" smtClean="0"/>
              <a:t>Nb</a:t>
            </a:r>
            <a:r>
              <a:rPr lang="en-US" dirty="0" smtClean="0"/>
              <a:t> film cavities.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Courtesy T. </a:t>
            </a:r>
            <a:r>
              <a:rPr lang="en-US" sz="2000" dirty="0" err="1" smtClean="0"/>
              <a:t>Junginger</a:t>
            </a:r>
            <a:endParaRPr lang="de-DE" dirty="0"/>
          </a:p>
        </p:txBody>
      </p:sp>
      <p:pic>
        <p:nvPicPr>
          <p:cNvPr id="7" name="Picture 6" descr="MAT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4724400" cy="3605003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19800" y="1981200"/>
            <a:ext cx="280416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495800" y="4800600"/>
            <a:ext cx="9701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400 MHz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4267200"/>
            <a:ext cx="1138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1200 MHz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>
            <a:noAutofit/>
          </a:bodyPr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/Cu</a:t>
            </a:r>
            <a:endParaRPr 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914400" y="1219200"/>
          <a:ext cx="4859337" cy="4772403"/>
        </p:xfrm>
        <a:graphic>
          <a:graphicData uri="http://schemas.openxmlformats.org/presentationml/2006/ole">
            <p:oleObj spid="_x0000_s4098" name="KGPlot" r:id="rId4" imgW="5715000" imgH="5613120" progId="">
              <p:embed/>
            </p:oleObj>
          </a:graphicData>
        </a:graphic>
      </p:graphicFrame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286000" y="4495800"/>
            <a:ext cx="2909887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>
                <a:solidFill>
                  <a:schemeClr val="accent2"/>
                </a:solidFill>
              </a:rPr>
              <a:t>Q = 1x10</a:t>
            </a:r>
            <a:r>
              <a:rPr lang="en-GB" sz="1800" baseline="30000">
                <a:solidFill>
                  <a:schemeClr val="accent2"/>
                </a:solidFill>
              </a:rPr>
              <a:t>10</a:t>
            </a:r>
            <a:r>
              <a:rPr lang="en-GB" sz="1800">
                <a:solidFill>
                  <a:schemeClr val="accent2"/>
                </a:solidFill>
              </a:rPr>
              <a:t> @ 15 MV/m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5105400" y="3657600"/>
            <a:ext cx="2743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1800">
                <a:solidFill>
                  <a:schemeClr val="accent2"/>
                </a:solidFill>
              </a:rPr>
              <a:t>Q = 3x10</a:t>
            </a:r>
            <a:r>
              <a:rPr lang="en-GB" sz="1800" baseline="30000">
                <a:solidFill>
                  <a:schemeClr val="accent2"/>
                </a:solidFill>
              </a:rPr>
              <a:t>9</a:t>
            </a:r>
            <a:r>
              <a:rPr lang="en-GB" sz="1800">
                <a:solidFill>
                  <a:schemeClr val="accent2"/>
                </a:solidFill>
              </a:rPr>
              <a:t> @ 20 MV/m</a:t>
            </a: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V="1">
            <a:off x="3429000" y="3200400"/>
            <a:ext cx="646874" cy="13176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H="1" flipV="1">
            <a:off x="4876800" y="2743200"/>
            <a:ext cx="700342" cy="8238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685800" y="5943600"/>
            <a:ext cx="78808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/>
              <a:t>28 MV/m reached in a large LEP cryostat (He evaporation at large power)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629400" y="2209800"/>
          <a:ext cx="1327150" cy="792162"/>
        </p:xfrm>
        <a:graphic>
          <a:graphicData uri="http://schemas.openxmlformats.org/presentationml/2006/ole">
            <p:oleObj spid="_x0000_s4099" name="Equation" r:id="rId5" imgW="723600" imgH="431640" progId="Equation.3">
              <p:embed/>
            </p:oleObj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196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December 2010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81653-EFE2-406B-B11D-71B4B3A836F1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676400" y="1066800"/>
            <a:ext cx="4275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8125"/>
            <a:r>
              <a:rPr lang="en-GB" sz="1400" dirty="0" smtClean="0"/>
              <a:t>0	45	90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1066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H</a:t>
            </a:r>
            <a:r>
              <a:rPr lang="en-GB" sz="1400" baseline="-25000" dirty="0" err="1" smtClean="0"/>
              <a:t>surf</a:t>
            </a:r>
            <a:r>
              <a:rPr lang="en-GB" sz="1400" dirty="0" smtClean="0"/>
              <a:t> [</a:t>
            </a:r>
            <a:r>
              <a:rPr lang="en-GB" sz="1400" dirty="0" err="1" smtClean="0"/>
              <a:t>mT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2743200" y="5334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State-of-the-art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1500 MHz – 1.7 K – single cell</a:t>
            </a:r>
            <a:endParaRPr lang="de-DE" dirty="0"/>
          </a:p>
        </p:txBody>
      </p:sp>
      <p:sp>
        <p:nvSpPr>
          <p:cNvPr id="18" name="Rectangle 17"/>
          <p:cNvSpPr/>
          <p:nvPr/>
        </p:nvSpPr>
        <p:spPr>
          <a:xfrm>
            <a:off x="5715000" y="1295400"/>
            <a:ext cx="3152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Courtesy Sergio </a:t>
            </a:r>
            <a:r>
              <a:rPr lang="en-GB" sz="1600" dirty="0" err="1" smtClean="0"/>
              <a:t>Calatroni</a:t>
            </a:r>
            <a:r>
              <a:rPr lang="en-GB" sz="1600" dirty="0" smtClean="0"/>
              <a:t> - 25.11.2010</a:t>
            </a:r>
          </a:p>
          <a:p>
            <a:r>
              <a:rPr lang="en-US" sz="1600" dirty="0" smtClean="0"/>
              <a:t>5th SPL Collaboration Meeting</a:t>
            </a:r>
            <a:endParaRPr lang="en-GB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A15, etc.</a:t>
            </a:r>
            <a:endParaRPr lang="de-DE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 December 2010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196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458200" cy="5105400"/>
          </a:xfrm>
        </p:spPr>
        <p:txBody>
          <a:bodyPr>
            <a:noAutofit/>
          </a:bodyPr>
          <a:lstStyle/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the study of classical high </a:t>
            </a:r>
            <a:r>
              <a:rPr kumimoji="0"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kumimoji="0" lang="en-US" sz="24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supraconductors</a:t>
            </a: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as Nb</a:t>
            </a:r>
            <a:r>
              <a:rPr kumimoji="0" lang="en-US" sz="24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 or </a:t>
            </a:r>
            <a:r>
              <a:rPr kumimoji="0"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NbN</a:t>
            </a: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their high potential of operating at higher temperature than </a:t>
            </a:r>
            <a:r>
              <a:rPr kumimoji="0"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</a:t>
            </a:r>
            <a:r>
              <a:rPr kumimoji="0"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low RF losses and larger critical magnetic field;</a:t>
            </a:r>
          </a:p>
          <a:p>
            <a:r>
              <a:rPr lang="en-US" sz="2400" dirty="0" smtClean="0"/>
              <a:t>Study “</a:t>
            </a:r>
            <a:r>
              <a:rPr lang="en-US" sz="2400" dirty="0" err="1" smtClean="0"/>
              <a:t>multilayers</a:t>
            </a:r>
            <a:r>
              <a:rPr lang="en-US" sz="2400" dirty="0" smtClean="0"/>
              <a:t>” of a thin film of, say, 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Sn, on a </a:t>
            </a:r>
            <a:r>
              <a:rPr lang="en-US" sz="2400" dirty="0" err="1" smtClean="0"/>
              <a:t>Nb</a:t>
            </a:r>
            <a:r>
              <a:rPr lang="en-US" sz="2400" dirty="0" smtClean="0"/>
              <a:t> substrate which should result in a large critical magnetic field</a:t>
            </a:r>
            <a:endParaRPr kumimoji="0"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de-DE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Source: S. </a:t>
            </a:r>
            <a:r>
              <a:rPr lang="en-US" sz="1600" dirty="0" err="1" smtClean="0"/>
              <a:t>Calatroni</a:t>
            </a:r>
            <a:r>
              <a:rPr lang="en-US" sz="1600" dirty="0" smtClean="0"/>
              <a:t>, A. </a:t>
            </a:r>
            <a:r>
              <a:rPr lang="en-US" sz="1600" dirty="0" err="1" smtClean="0"/>
              <a:t>Gurevich</a:t>
            </a:r>
            <a:endParaRPr lang="en-GB" sz="1600" dirty="0"/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90800"/>
            <a:ext cx="1885950" cy="221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44291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724400"/>
            <a:ext cx="2652712" cy="183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A15, etc.</a:t>
            </a:r>
            <a:endParaRPr lang="de-DE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196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276600" cy="47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1676400" cy="1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09800"/>
            <a:ext cx="3417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4219575" cy="51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to do next?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2590800"/>
            <a:ext cx="8458200" cy="3657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There are plenty of ideas to develop the field of SRF into a bright future: deeper and more thorough understanding of the physics of </a:t>
            </a:r>
            <a:r>
              <a:rPr lang="en-US" sz="2800" dirty="0" err="1" smtClean="0">
                <a:solidFill>
                  <a:srgbClr val="0070C0"/>
                </a:solidFill>
              </a:rPr>
              <a:t>Nb</a:t>
            </a:r>
            <a:r>
              <a:rPr lang="en-US" sz="2800" dirty="0" smtClean="0">
                <a:solidFill>
                  <a:srgbClr val="0070C0"/>
                </a:solidFill>
              </a:rPr>
              <a:t>, including </a:t>
            </a:r>
            <a:r>
              <a:rPr lang="en-US" sz="2800" dirty="0" err="1" smtClean="0">
                <a:solidFill>
                  <a:srgbClr val="0070C0"/>
                </a:solidFill>
              </a:rPr>
              <a:t>Nb</a:t>
            </a:r>
            <a:r>
              <a:rPr lang="en-US" sz="2800" dirty="0" smtClean="0">
                <a:solidFill>
                  <a:srgbClr val="0070C0"/>
                </a:solidFill>
              </a:rPr>
              <a:t> films, classical high </a:t>
            </a:r>
            <a:r>
              <a:rPr lang="en-US" sz="2800" dirty="0" err="1" smtClean="0">
                <a:solidFill>
                  <a:srgbClr val="0070C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supraconductors</a:t>
            </a:r>
            <a:r>
              <a:rPr lang="en-US" sz="2800" dirty="0" smtClean="0">
                <a:solidFill>
                  <a:srgbClr val="0070C0"/>
                </a:solidFill>
              </a:rPr>
              <a:t> and multi-layers of sc materials.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In my opinion we need a continuous funding and stronger links with non-accelerator institutes, including universities.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Possibly a SRF R&amp;D activity could go under the umbrella of a new EU program (</a:t>
            </a:r>
            <a:r>
              <a:rPr lang="en-US" sz="2800" dirty="0" err="1" smtClean="0">
                <a:solidFill>
                  <a:srgbClr val="0070C0"/>
                </a:solidFill>
              </a:rPr>
              <a:t>EuCARD</a:t>
            </a:r>
            <a:r>
              <a:rPr lang="en-US" sz="2800" dirty="0" smtClean="0">
                <a:solidFill>
                  <a:srgbClr val="0070C0"/>
                </a:solidFill>
              </a:rPr>
              <a:t> 2?).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Action Button: Forward or Next 7">
            <a:hlinkClick r:id="rId2" action="ppaction://hlinksldjump" highlightClick="1"/>
          </p:cNvPr>
          <p:cNvSpPr/>
          <p:nvPr/>
        </p:nvSpPr>
        <p:spPr>
          <a:xfrm>
            <a:off x="5562600" y="5791200"/>
            <a:ext cx="509016" cy="432816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4582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SRF is nowadays a widely applied technology for accelerator application.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The SRF community practices fruitful collaboration, whenever need is. De facto there exists already a distributed network of infrastructures for R&amp;D and test of sc cavities and </a:t>
            </a:r>
            <a:r>
              <a:rPr lang="en-GB" dirty="0" err="1" smtClean="0">
                <a:solidFill>
                  <a:srgbClr val="0070C0"/>
                </a:solidFill>
              </a:rPr>
              <a:t>cryomodules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SRF with niobium as base metal risks to attain its theoretical limits.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However, the experimental performances have a large scatter and lack physical explanation.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Hence if we want to pursue the SRF technology for accelerator application further, in view of the long development times, we should propose a vigorous R&amp;D program to the EU </a:t>
            </a:r>
            <a:r>
              <a:rPr lang="en-US" dirty="0" smtClean="0">
                <a:solidFill>
                  <a:srgbClr val="FF0000"/>
                </a:solidFill>
              </a:rPr>
              <a:t>now, </a:t>
            </a:r>
            <a:r>
              <a:rPr lang="en-US" dirty="0" smtClean="0">
                <a:solidFill>
                  <a:srgbClr val="0070C0"/>
                </a:solidFill>
              </a:rPr>
              <a:t>possibly under the umbrella of a new EU program. 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radley Hand ITC" pitchFamily="66" charset="0"/>
              </a:rPr>
              <a:t>Thank you for your attention</a:t>
            </a:r>
            <a:endParaRPr lang="en-GB" sz="4400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5720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60418" name="Picture 2" descr="\\cern.ch\dfs\Users\w\wwe\Desktop\20101021-172303-bianc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4648200" cy="309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0" y="50292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Men do not stumble over mountains, but over mole hills - Confucius -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7772400" cy="1143000"/>
          </a:xfrm>
        </p:spPr>
        <p:txBody>
          <a:bodyPr/>
          <a:lstStyle/>
          <a:p>
            <a:r>
              <a:rPr lang="en-US" dirty="0" smtClean="0"/>
              <a:t>Spare slides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5720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Compendium of SRF test equipment in </a:t>
            </a:r>
            <a:r>
              <a:rPr lang="en-US" sz="2800" dirty="0" smtClean="0"/>
              <a:t>European acc. labs</a:t>
            </a:r>
            <a:r>
              <a:rPr lang="en-US" sz="2800" baseline="30000" dirty="0" smtClean="0"/>
              <a:t>1</a:t>
            </a:r>
            <a:endParaRPr lang="en-GB" sz="28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6482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32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1" y="838200"/>
          <a:ext cx="8686799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588"/>
                <a:gridCol w="1881231"/>
                <a:gridCol w="2564580"/>
                <a:gridCol w="2438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Laboratory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Mechanical manufacture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Surface treatment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Clean rooms</a:t>
                      </a:r>
                    </a:p>
                    <a:p>
                      <a:r>
                        <a:rPr lang="en-US" sz="140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Several EB welding machines (1 with p&lt;10</a:t>
                      </a:r>
                      <a:r>
                        <a:rPr lang="en-US" sz="1400" baseline="30000" dirty="0" smtClean="0"/>
                        <a:t>-5</a:t>
                      </a:r>
                      <a:r>
                        <a:rPr lang="en-US" sz="1400" dirty="0" smtClean="0"/>
                        <a:t> mbar in preparation)</a:t>
                      </a:r>
                    </a:p>
                    <a:p>
                      <a:r>
                        <a:rPr lang="en-US" sz="1400" dirty="0" smtClean="0"/>
                        <a:t>Spinning facility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Cu-CP(LEP-LHC cavity size)</a:t>
                      </a:r>
                    </a:p>
                    <a:p>
                      <a:r>
                        <a:rPr lang="en-GB" sz="1400" baseline="0" dirty="0" smtClean="0"/>
                        <a:t>Cu-EP(1.3÷1.5 GHz cavities)</a:t>
                      </a:r>
                      <a:endParaRPr lang="en-GB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class10</a:t>
                      </a:r>
                      <a:r>
                        <a:rPr lang="en-US" sz="1400" baseline="0" dirty="0" smtClean="0"/>
                        <a:t> 1</a:t>
                      </a:r>
                      <a:r>
                        <a:rPr lang="en-US" sz="1400" dirty="0" smtClean="0"/>
                        <a:t>5x4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</a:p>
                    <a:p>
                      <a:r>
                        <a:rPr lang="en-GB" sz="1400" dirty="0" smtClean="0"/>
                        <a:t>class 100 3x5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</a:p>
                    <a:p>
                      <a:r>
                        <a:rPr lang="en-GB" sz="1400" dirty="0" smtClean="0"/>
                        <a:t>class 100 8x5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closed-circuit </a:t>
                      </a:r>
                      <a:r>
                        <a:rPr lang="en-GB" sz="1400" dirty="0" err="1" smtClean="0"/>
                        <a:t>Nb</a:t>
                      </a:r>
                      <a:r>
                        <a:rPr lang="en-GB" sz="1400" dirty="0" smtClean="0"/>
                        <a:t>-CP in class 10000</a:t>
                      </a:r>
                    </a:p>
                    <a:p>
                      <a:r>
                        <a:rPr lang="en-GB" sz="1400" dirty="0" smtClean="0"/>
                        <a:t>closed-circuit </a:t>
                      </a:r>
                      <a:r>
                        <a:rPr lang="en-GB" sz="1400" dirty="0" err="1" smtClean="0"/>
                        <a:t>Nb</a:t>
                      </a:r>
                      <a:r>
                        <a:rPr lang="en-GB" sz="1400" dirty="0" smtClean="0"/>
                        <a:t>-EP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class 100 ~15x8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endParaRPr lang="en-GB" sz="1400" dirty="0" smtClean="0"/>
                    </a:p>
                    <a:p>
                      <a:r>
                        <a:rPr lang="en-GB" sz="1400" dirty="0" smtClean="0"/>
                        <a:t>2xclass 10 3x4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FZ </a:t>
                      </a:r>
                      <a:r>
                        <a:rPr lang="en-US" sz="1400" dirty="0" err="1" smtClean="0"/>
                        <a:t>Rossendorf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BESSY Berlin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University  of Darmstadt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CEA-</a:t>
                      </a:r>
                      <a:r>
                        <a:rPr lang="en-US" sz="1400" dirty="0" err="1" smtClean="0"/>
                        <a:t>Saclay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IPN-</a:t>
                      </a:r>
                      <a:r>
                        <a:rPr lang="en-US" sz="1400" dirty="0" err="1" smtClean="0"/>
                        <a:t>Orsay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Cockcroft Institute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class 1000 7x9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3x4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INFN </a:t>
                      </a:r>
                      <a:r>
                        <a:rPr lang="en-US" sz="1400" dirty="0" err="1" smtClean="0"/>
                        <a:t>Legnaro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12069" y="2967335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DRAFT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Compendium of SRF test equipment in </a:t>
            </a:r>
            <a:r>
              <a:rPr lang="en-US" sz="2800" dirty="0" smtClean="0"/>
              <a:t>European acc. labs</a:t>
            </a:r>
            <a:r>
              <a:rPr lang="en-US" sz="2800" baseline="30000" dirty="0" smtClean="0"/>
              <a:t>2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6482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33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1" y="685800"/>
          <a:ext cx="8686799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2819400"/>
                <a:gridCol w="2590800"/>
                <a:gridCol w="20574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Laboratory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Ultrapure water rinsing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Surface coating equipment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UHV furnace </a:t>
                      </a:r>
                      <a:endParaRPr lang="en-GB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100 bar, 18 MOhm.cm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6 bar, 18 MOhm.cm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Nb</a:t>
                      </a:r>
                      <a:r>
                        <a:rPr lang="en-GB" sz="1100" dirty="0" smtClean="0"/>
                        <a:t> coating facilities for 1.3÷1.5 GHz cavities</a:t>
                      </a:r>
                    </a:p>
                    <a:p>
                      <a:r>
                        <a:rPr lang="en-GB" sz="1100" dirty="0" err="1" smtClean="0"/>
                        <a:t>Nb</a:t>
                      </a:r>
                      <a:r>
                        <a:rPr lang="en-GB" sz="1100" dirty="0" smtClean="0"/>
                        <a:t> coating facilities for LHC cavities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100 bar, 18 MOhm.cm</a:t>
                      </a:r>
                    </a:p>
                    <a:p>
                      <a:r>
                        <a:rPr lang="en-US" sz="1100" dirty="0" smtClean="0"/>
                        <a:t>in class 100 clean room for 9-cell cavity</a:t>
                      </a:r>
                    </a:p>
                    <a:p>
                      <a:r>
                        <a:rPr lang="en-GB" sz="1100" dirty="0" smtClean="0"/>
                        <a:t>150 bar, 18 </a:t>
                      </a:r>
                      <a:r>
                        <a:rPr lang="en-GB" sz="1100" dirty="0" err="1" smtClean="0"/>
                        <a:t>MOhm</a:t>
                      </a:r>
                      <a:r>
                        <a:rPr lang="en-GB" sz="1100" dirty="0" smtClean="0"/>
                        <a:t> cm, 3-cell</a:t>
                      </a:r>
                      <a:r>
                        <a:rPr lang="en-GB" sz="1100" baseline="0" dirty="0" smtClean="0"/>
                        <a:t> cavity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horizontal dry-ice cleaning of 3-cell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FZ </a:t>
                      </a:r>
                      <a:r>
                        <a:rPr lang="en-US" sz="1100" dirty="0" err="1" smtClean="0"/>
                        <a:t>Rossendorf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BESSY Berlin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University  of Darmstadt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temperature annealing of samples and small size cavities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CEA-</a:t>
                      </a:r>
                      <a:r>
                        <a:rPr lang="en-US" sz="1100" dirty="0" err="1" smtClean="0"/>
                        <a:t>Saclay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IPN-</a:t>
                      </a:r>
                      <a:r>
                        <a:rPr lang="en-US" sz="1100" dirty="0" err="1" smtClean="0"/>
                        <a:t>Orsay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Cockcroft Institute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INFN </a:t>
                      </a:r>
                      <a:r>
                        <a:rPr lang="en-US" sz="1100" dirty="0" err="1" smtClean="0"/>
                        <a:t>Legnaro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12069" y="2967335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DRAFT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Compendium of SRF test equipment in </a:t>
            </a:r>
            <a:r>
              <a:rPr lang="en-US" sz="2800" dirty="0" smtClean="0"/>
              <a:t>European acc. labs</a:t>
            </a:r>
            <a:r>
              <a:rPr lang="en-US" sz="2800" baseline="30000" dirty="0" smtClean="0"/>
              <a:t>3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6482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34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28600" y="762000"/>
          <a:ext cx="8762999" cy="56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505200"/>
                <a:gridCol w="2133600"/>
                <a:gridCol w="19811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Laboratory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Test place</a:t>
                      </a:r>
                      <a:r>
                        <a:rPr lang="en-US" sz="1100" baseline="0" dirty="0" smtClean="0"/>
                        <a:t>s/cryostats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RF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Cryo</a:t>
                      </a:r>
                      <a:r>
                        <a:rPr lang="en-US" sz="1100" dirty="0" smtClean="0"/>
                        <a:t>-installation </a:t>
                      </a:r>
                      <a:endParaRPr lang="en-GB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Horizontal: 14m 1MW 352MHz 4.5K</a:t>
                      </a:r>
                    </a:p>
                    <a:p>
                      <a:r>
                        <a:rPr lang="en-US" sz="1100" dirty="0" smtClean="0"/>
                        <a:t>14m 300kW 400MHz 4.5K</a:t>
                      </a:r>
                    </a:p>
                    <a:p>
                      <a:r>
                        <a:rPr lang="en-US" sz="1100" dirty="0" smtClean="0"/>
                        <a:t>Vertical:2x2.5m/1.1mdiameter</a:t>
                      </a:r>
                    </a:p>
                    <a:p>
                      <a:r>
                        <a:rPr lang="en-US" sz="1100" dirty="0" smtClean="0"/>
                        <a:t>2x4.2m/1.1m diameter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cryostat for </a:t>
                      </a:r>
                      <a:r>
                        <a:rPr lang="en-GB" sz="1100" dirty="0" smtClean="0"/>
                        <a:t>1.3÷1.5 GHz</a:t>
                      </a:r>
                      <a:r>
                        <a:rPr lang="en-GB" sz="1100" baseline="0" dirty="0" smtClean="0"/>
                        <a:t> 1.8K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6 kW @ 4.5 K, liquefaction capacity of 26 g/s</a:t>
                      </a:r>
                    </a:p>
                    <a:p>
                      <a:r>
                        <a:rPr lang="en-GB" sz="1100" dirty="0" smtClean="0"/>
                        <a:t>helium pumping units of 18 g/s at 3 </a:t>
                      </a:r>
                      <a:r>
                        <a:rPr lang="en-GB" sz="1100" dirty="0" err="1" smtClean="0"/>
                        <a:t>kPa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smtClean="0"/>
                        <a:t>900 W @ 4.5 K, ~200 W at 1.8K</a:t>
                      </a:r>
                      <a:endParaRPr lang="en-US" sz="1100" smtClean="0"/>
                    </a:p>
                    <a:p>
                      <a:r>
                        <a:rPr lang="en-GB" sz="1100" smtClean="0"/>
                        <a:t>60W @ 4.5 K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FZ </a:t>
                      </a:r>
                      <a:r>
                        <a:rPr lang="en-US" sz="1100" dirty="0" err="1" smtClean="0"/>
                        <a:t>Rossendorf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BESSY Berlin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HoBiCaT</a:t>
                      </a:r>
                      <a:r>
                        <a:rPr lang="en-US" sz="1100" dirty="0" smtClean="0"/>
                        <a:t> test facility for high and low power operation of fully equipped cavity systems at 1.8-2.2 K</a:t>
                      </a:r>
                    </a:p>
                    <a:p>
                      <a:r>
                        <a:rPr lang="en-US" sz="1100" dirty="0" smtClean="0"/>
                        <a:t>Cavity tests at 1300 MHz</a:t>
                      </a:r>
                    </a:p>
                    <a:p>
                      <a:r>
                        <a:rPr lang="en-US" sz="1100" dirty="0" smtClean="0"/>
                        <a:t>Coupler tests at 1300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University  of Darmstadt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CEA-</a:t>
                      </a:r>
                      <a:r>
                        <a:rPr lang="en-US" sz="1100" dirty="0" err="1" smtClean="0"/>
                        <a:t>Saclay</a:t>
                      </a:r>
                      <a:endParaRPr lang="en-GB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 dirty="0" smtClean="0"/>
                        <a:t>SUPRATECH: 88, 352, 704, 1300 MHz power coupler tests</a:t>
                      </a:r>
                    </a:p>
                    <a:p>
                      <a:r>
                        <a:rPr lang="en-US" sz="1100" dirty="0" smtClean="0"/>
                        <a:t>Vertical tests of SRF cavities of different size</a:t>
                      </a:r>
                    </a:p>
                    <a:p>
                      <a:r>
                        <a:rPr lang="en-US" sz="1100" dirty="0" smtClean="0"/>
                        <a:t>Horizontal cryostat for high power RF tests at 2.0 K (</a:t>
                      </a:r>
                      <a:r>
                        <a:rPr lang="en-US" sz="1100" dirty="0" err="1" smtClean="0"/>
                        <a:t>CryHoLab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r>
                        <a:rPr lang="en-US" sz="1100" dirty="0" smtClean="0"/>
                        <a:t>Electro-polishing of niobium</a:t>
                      </a:r>
                    </a:p>
                    <a:p>
                      <a:r>
                        <a:rPr lang="en-US" sz="1100" dirty="0" smtClean="0"/>
                        <a:t>High temperature annealing furnace (900 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IPN-</a:t>
                      </a:r>
                      <a:r>
                        <a:rPr lang="en-US" sz="1100" dirty="0" err="1" smtClean="0"/>
                        <a:t>Orsay</a:t>
                      </a:r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Cockcroft Institute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20 kW 1.3 GHz IOT</a:t>
                      </a:r>
                      <a:endParaRPr lang="en-US" sz="1100" dirty="0" smtClean="0"/>
                    </a:p>
                    <a:p>
                      <a:r>
                        <a:rPr lang="en-GB" sz="1100" dirty="0" smtClean="0"/>
                        <a:t>300 W 1.3 GHz</a:t>
                      </a:r>
                    </a:p>
                    <a:p>
                      <a:r>
                        <a:rPr lang="pl-PL" sz="1100" dirty="0" smtClean="0"/>
                        <a:t>250 kW 500 MHz Klystron</a:t>
                      </a:r>
                      <a:endParaRPr lang="en-US" sz="1100" dirty="0" smtClean="0"/>
                    </a:p>
                    <a:p>
                      <a:r>
                        <a:rPr lang="en-GB" sz="1100" dirty="0" smtClean="0"/>
                        <a:t>6 </a:t>
                      </a:r>
                      <a:r>
                        <a:rPr lang="en-GB" sz="1100" dirty="0" err="1" smtClean="0"/>
                        <a:t>MWpk</a:t>
                      </a:r>
                      <a:r>
                        <a:rPr lang="en-GB" sz="1100" dirty="0" smtClean="0"/>
                        <a:t>(12 </a:t>
                      </a:r>
                      <a:r>
                        <a:rPr lang="en-GB" sz="1100" dirty="0" err="1" smtClean="0"/>
                        <a:t>kWavg</a:t>
                      </a:r>
                      <a:r>
                        <a:rPr lang="en-GB" sz="1100" dirty="0" smtClean="0"/>
                        <a:t>) 2998 MHz Klystron (6</a:t>
                      </a:r>
                      <a:r>
                        <a:rPr lang="el-GR" sz="1100" dirty="0" smtClean="0"/>
                        <a:t>μ</a:t>
                      </a:r>
                      <a:r>
                        <a:rPr lang="en-GB" sz="1100" dirty="0" smtClean="0"/>
                        <a:t>s pulse)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150W @ 1.8 K</a:t>
                      </a:r>
                    </a:p>
                    <a:p>
                      <a:r>
                        <a:rPr lang="en-GB" sz="1100" dirty="0" smtClean="0"/>
                        <a:t>120W @ 4.5 K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INFN </a:t>
                      </a:r>
                      <a:r>
                        <a:rPr lang="en-US" sz="1100" dirty="0" err="1" smtClean="0"/>
                        <a:t>Legnaro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57600" y="3429000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DRAFT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Compendium of SRF test equipment in </a:t>
            </a:r>
            <a:r>
              <a:rPr lang="en-US" sz="2800" dirty="0" smtClean="0"/>
              <a:t>European acc. labs</a:t>
            </a:r>
            <a:r>
              <a:rPr lang="en-US" sz="2800" baseline="30000" dirty="0" smtClean="0"/>
              <a:t>4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6482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35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0" y="1219200"/>
          <a:ext cx="8686799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790"/>
                <a:gridCol w="2680410"/>
                <a:gridCol w="2362200"/>
                <a:gridCol w="2057399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Laboratory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Sample characterization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Access to beam test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Quadrupole</a:t>
                      </a:r>
                      <a:r>
                        <a:rPr lang="en-US" sz="1400" baseline="0" dirty="0" smtClean="0"/>
                        <a:t> resonator (400(1200)MHz sample diameter 7.5cm &gt;2K)</a:t>
                      </a:r>
                      <a:endParaRPr lang="en-GB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395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latin typeface="Perpetua" pitchFamily="18" charset="0"/>
                          <a:ea typeface="Times New Roman"/>
                          <a:cs typeface="Times New Roman"/>
                        </a:rPr>
                        <a:t>XFEL infrastructure and TESLA TEST FACILITY</a:t>
                      </a:r>
                    </a:p>
                  </a:txBody>
                  <a:tcPr marL="62160" marR="62160" marT="0" marB="0"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FZ </a:t>
                      </a:r>
                      <a:r>
                        <a:rPr lang="en-US" sz="1400" dirty="0" err="1" smtClean="0"/>
                        <a:t>Rossendorf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395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0" marR="62160" marT="0" marB="0"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BESSY Berlin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University  of Darmstadt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CEA-</a:t>
                      </a:r>
                      <a:r>
                        <a:rPr lang="en-US" sz="1400" dirty="0" err="1" smtClean="0"/>
                        <a:t>Saclay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IPN-</a:t>
                      </a:r>
                      <a:r>
                        <a:rPr lang="en-US" sz="1400" dirty="0" err="1" smtClean="0"/>
                        <a:t>Orsay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Cockcroft Institute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XPS/SEM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INFN </a:t>
                      </a:r>
                      <a:r>
                        <a:rPr lang="en-US" sz="1400" dirty="0" err="1" smtClean="0"/>
                        <a:t>Legnaro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12069" y="2967335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DRAFT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Action Button: Return 8">
            <a:hlinkClick r:id="rId2" action="ppaction://hlinksldjump" highlightClick="1"/>
          </p:cNvPr>
          <p:cNvSpPr/>
          <p:nvPr/>
        </p:nvSpPr>
        <p:spPr>
          <a:xfrm>
            <a:off x="6324600" y="5943600"/>
            <a:ext cx="585216" cy="509016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from the EU of relevance for SRF</a:t>
            </a:r>
            <a:endParaRPr lang="en-GB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 </a:t>
            </a:r>
            <a:r>
              <a:rPr lang="en-GB" b="1" dirty="0" smtClean="0"/>
              <a:t>INFRA-2011-2.3.4: Implementation of common solutions for a cluster of ESFRI infrastructures in the field of "Physics and Analytical Facilities".</a:t>
            </a:r>
          </a:p>
          <a:p>
            <a:r>
              <a:rPr lang="en-GB" dirty="0" smtClean="0"/>
              <a:t>A project under this topic should </a:t>
            </a:r>
            <a:r>
              <a:rPr lang="en-GB" dirty="0" smtClean="0">
                <a:solidFill>
                  <a:srgbClr val="FF0000"/>
                </a:solidFill>
              </a:rPr>
              <a:t>aim at synergies in the development of key critical components common to the ESFRI Infrastructures</a:t>
            </a:r>
            <a:r>
              <a:rPr lang="en-GB" dirty="0" smtClean="0"/>
              <a:t> in the field of Physics and Analytical Facilities such as, for example, accelerator elements, targets, detectors, or radiation protection and safety components, that are needed for their implementation.</a:t>
            </a:r>
            <a:endParaRPr lang="en-GB" dirty="0"/>
          </a:p>
        </p:txBody>
      </p:sp>
      <p:sp>
        <p:nvSpPr>
          <p:cNvPr id="7" name="Action Button: Return 6">
            <a:hlinkClick r:id="rId2" action="ppaction://hlinksldjump" highlightClick="1"/>
          </p:cNvPr>
          <p:cNvSpPr/>
          <p:nvPr/>
        </p:nvSpPr>
        <p:spPr>
          <a:xfrm>
            <a:off x="4191000" y="5334000"/>
            <a:ext cx="585216" cy="585216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Letter of chairman of TTC to CERN Council Strategic Planning Group</a:t>
            </a:r>
          </a:p>
          <a:p>
            <a:r>
              <a:rPr lang="en-US" dirty="0" smtClean="0"/>
              <a:t>Series of meetings in preparation for call by EU</a:t>
            </a:r>
          </a:p>
          <a:p>
            <a:pPr lvl="1"/>
            <a:r>
              <a:rPr lang="en-US" dirty="0" smtClean="0"/>
              <a:t>Compendium of European SRF test infrastructure equipment</a:t>
            </a:r>
          </a:p>
          <a:p>
            <a:r>
              <a:rPr lang="en-US" dirty="0" smtClean="0"/>
              <a:t>Decision on </a:t>
            </a:r>
            <a:r>
              <a:rPr lang="en-US" dirty="0" err="1" smtClean="0"/>
              <a:t>EuCARD</a:t>
            </a:r>
            <a:r>
              <a:rPr lang="en-US" dirty="0" smtClean="0"/>
              <a:t> (with </a:t>
            </a:r>
            <a:r>
              <a:rPr lang="en-US" dirty="0" err="1" smtClean="0"/>
              <a:t>RFTech</a:t>
            </a:r>
            <a:r>
              <a:rPr lang="en-US" dirty="0" smtClean="0"/>
              <a:t> being a part):</a:t>
            </a:r>
          </a:p>
          <a:p>
            <a:pPr lvl="1">
              <a:buNone/>
            </a:pPr>
            <a:r>
              <a:rPr lang="de-DE" dirty="0" smtClean="0">
                <a:hlinkClick r:id="rId3"/>
              </a:rPr>
              <a:t>http://eucard.web.cern.ch/EuCARD/index.html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5720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1828800" y="1447800"/>
            <a:ext cx="381000" cy="45720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ction Button: Forward or Next 7">
            <a:hlinkClick r:id="rId5" action="ppaction://hlinksldjump" highlightClick="1"/>
          </p:cNvPr>
          <p:cNvSpPr/>
          <p:nvPr/>
        </p:nvSpPr>
        <p:spPr>
          <a:xfrm>
            <a:off x="7772400" y="2438400"/>
            <a:ext cx="661416" cy="43281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3810000" y="3886200"/>
            <a:ext cx="509016" cy="50901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of Intent about a </a:t>
            </a:r>
            <a:r>
              <a:rPr lang="de-DE" dirty="0" smtClean="0"/>
              <a:t>European SC RF Facility</a:t>
            </a:r>
            <a:r>
              <a:rPr lang="de-DE" baseline="30000" dirty="0" smtClean="0"/>
              <a:t>1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2486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Letter of Intent about a </a:t>
            </a:r>
            <a:r>
              <a:rPr lang="de-DE" dirty="0" smtClean="0"/>
              <a:t>European SC RF Facility</a:t>
            </a:r>
            <a:r>
              <a:rPr lang="de-DE" baseline="30000" dirty="0" smtClean="0"/>
              <a:t>2</a:t>
            </a:r>
            <a:endParaRPr lang="de-DE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RFTech 2nd workshop PSI Villigen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8433-7A8C-4E91-BCC5-BE838CB53FA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21093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1219200"/>
            <a:ext cx="396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3962400" y="121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740159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Return 10">
            <a:hlinkClick r:id="rId4" action="ppaction://hlinksldjump" highlightClick="1"/>
          </p:cNvPr>
          <p:cNvSpPr/>
          <p:nvPr/>
        </p:nvSpPr>
        <p:spPr>
          <a:xfrm>
            <a:off x="4495800" y="5791200"/>
            <a:ext cx="661416" cy="432816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RFTech</a:t>
            </a:r>
            <a:r>
              <a:rPr lang="en-US" dirty="0" smtClean="0"/>
              <a:t> goals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48006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hlinkClick r:id="rId2"/>
              </a:rPr>
              <a:t>goals</a:t>
            </a:r>
            <a:r>
              <a:rPr lang="en-GB" dirty="0" smtClean="0"/>
              <a:t> of </a:t>
            </a:r>
            <a:r>
              <a:rPr lang="en-GB" dirty="0" err="1" smtClean="0"/>
              <a:t>RFTech</a:t>
            </a:r>
            <a:r>
              <a:rPr lang="en-GB" dirty="0" smtClean="0"/>
              <a:t> are to provide a network for information exchange and close collaboration between the European, and worldwide, experts on accelerator RF systems. The scientific objectives are the improvements of RF cavity design, superconducting RF (</a:t>
            </a:r>
            <a:r>
              <a:rPr lang="en-GB" b="1" dirty="0" smtClean="0">
                <a:solidFill>
                  <a:srgbClr val="FF0000"/>
                </a:solidFill>
              </a:rPr>
              <a:t>equipment for R&amp;D and test of cavities and </a:t>
            </a:r>
            <a:r>
              <a:rPr lang="en-GB" b="1" dirty="0" err="1" smtClean="0">
                <a:solidFill>
                  <a:srgbClr val="FF0000"/>
                </a:solidFill>
              </a:rPr>
              <a:t>cryomodules</a:t>
            </a:r>
            <a:r>
              <a:rPr lang="en-GB" dirty="0" smtClean="0"/>
              <a:t>), low-level and high-power RF systems, and costing tools.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639762"/>
          </a:xfrm>
        </p:spPr>
        <p:txBody>
          <a:bodyPr>
            <a:normAutofit/>
          </a:bodyPr>
          <a:lstStyle/>
          <a:p>
            <a:r>
              <a:rPr lang="en-GB" dirty="0" err="1" smtClean="0"/>
              <a:t>RFTech</a:t>
            </a:r>
            <a:r>
              <a:rPr lang="en-GB" dirty="0" smtClean="0"/>
              <a:t> Objective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D9AA-D8FE-4C4D-A98D-6C7D235F806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i.e. the </a:t>
            </a:r>
            <a:r>
              <a:rPr lang="en-US" b="1" dirty="0"/>
              <a:t>main objective</a:t>
            </a:r>
            <a:r>
              <a:rPr lang="en-US" dirty="0"/>
              <a:t> of the </a:t>
            </a:r>
            <a:r>
              <a:rPr lang="en-US" dirty="0" smtClean="0"/>
              <a:t>“SRF sub-task” consists </a:t>
            </a:r>
            <a:r>
              <a:rPr lang="en-US" dirty="0"/>
              <a:t>in </a:t>
            </a:r>
            <a:r>
              <a:rPr lang="en-US" dirty="0" smtClean="0"/>
              <a:t>intensifying a </a:t>
            </a:r>
            <a:r>
              <a:rPr lang="en-US" dirty="0" smtClean="0">
                <a:solidFill>
                  <a:srgbClr val="FF0000"/>
                </a:solidFill>
              </a:rPr>
              <a:t>collaborative effort </a:t>
            </a:r>
            <a:r>
              <a:rPr lang="en-US" dirty="0" smtClean="0"/>
              <a:t>between European accelerator labs with the aim of planning </a:t>
            </a:r>
            <a:r>
              <a:rPr lang="en-US" dirty="0"/>
              <a:t>and later </a:t>
            </a:r>
            <a:r>
              <a:rPr lang="en-US" dirty="0" smtClean="0"/>
              <a:t>providing for </a:t>
            </a:r>
            <a:r>
              <a:rPr lang="en-US" dirty="0">
                <a:solidFill>
                  <a:srgbClr val="00B050"/>
                </a:solidFill>
              </a:rPr>
              <a:t>European accelerator users </a:t>
            </a:r>
            <a:r>
              <a:rPr lang="en-US" dirty="0"/>
              <a:t>a multi-purpose state-of-the art network of equipment for </a:t>
            </a:r>
            <a:r>
              <a:rPr lang="en-US" dirty="0">
                <a:solidFill>
                  <a:srgbClr val="0070C0"/>
                </a:solidFill>
              </a:rPr>
              <a:t>R&amp;D and test of </a:t>
            </a:r>
            <a:r>
              <a:rPr lang="en-US" dirty="0" smtClean="0">
                <a:solidFill>
                  <a:srgbClr val="0070C0"/>
                </a:solidFill>
              </a:rPr>
              <a:t>SRF cavities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 err="1" smtClean="0">
                <a:solidFill>
                  <a:srgbClr val="0070C0"/>
                </a:solidFill>
              </a:rPr>
              <a:t>cryo</a:t>
            </a:r>
            <a:r>
              <a:rPr lang="en-US" dirty="0" smtClean="0">
                <a:solidFill>
                  <a:srgbClr val="0070C0"/>
                </a:solidFill>
              </a:rPr>
              <a:t>-modules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within 2 years, </a:t>
            </a:r>
            <a:r>
              <a:rPr lang="en-US" dirty="0" smtClean="0"/>
              <a:t>to be presented to the </a:t>
            </a:r>
            <a:r>
              <a:rPr lang="en-US" dirty="0" smtClean="0">
                <a:solidFill>
                  <a:srgbClr val="C00000"/>
                </a:solidFill>
              </a:rPr>
              <a:t>funding agencies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look back to 1st </a:t>
            </a:r>
            <a:r>
              <a:rPr lang="en-US" dirty="0" err="1" smtClean="0"/>
              <a:t>RFTech</a:t>
            </a:r>
            <a:r>
              <a:rPr lang="en-US" dirty="0" smtClean="0"/>
              <a:t> meeting</a:t>
            </a:r>
            <a:br>
              <a:rPr lang="en-US" dirty="0" smtClean="0"/>
            </a:br>
            <a:r>
              <a:rPr lang="en-GB" sz="2000" b="0" dirty="0" smtClean="0">
                <a:effectLst/>
                <a:hlinkClick r:id="rId2"/>
              </a:rPr>
              <a:t>https://indico.desy.de/conferenceDisplay.py?confId=2831</a:t>
            </a:r>
            <a:endParaRPr lang="en-GB" b="0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en-GB" dirty="0" err="1" smtClean="0"/>
              <a:t>RFTech</a:t>
            </a:r>
            <a:r>
              <a:rPr lang="en-GB" dirty="0" smtClean="0"/>
              <a:t> 2nd workshop PSI </a:t>
            </a:r>
            <a:r>
              <a:rPr lang="en-GB" dirty="0" err="1" smtClean="0"/>
              <a:t>Villigen</a:t>
            </a:r>
            <a:r>
              <a:rPr lang="en-GB" dirty="0" smtClean="0"/>
              <a:t> Switzerland - W. Weingarten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3C55-FDEF-45A6-A89B-7693FECBBA6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2562</Words>
  <Application>Microsoft Office PowerPoint</Application>
  <PresentationFormat>On-screen Show (4:3)</PresentationFormat>
  <Paragraphs>372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Custom Design</vt:lpstr>
      <vt:lpstr>Equity</vt:lpstr>
      <vt:lpstr>KGPlot</vt:lpstr>
      <vt:lpstr>Equation</vt:lpstr>
      <vt:lpstr> A European SRF test infrastructure for R&amp;D and test of sc cavities and cryomodules – do we need it?</vt:lpstr>
      <vt:lpstr>Outline</vt:lpstr>
      <vt:lpstr>History</vt:lpstr>
      <vt:lpstr>History</vt:lpstr>
      <vt:lpstr>Letter of Intent about a European SC RF Facility1</vt:lpstr>
      <vt:lpstr>Letter of Intent about a European SC RF Facility2</vt:lpstr>
      <vt:lpstr>RFTech goals</vt:lpstr>
      <vt:lpstr>RFTech Objective</vt:lpstr>
      <vt:lpstr>A look back to 1st RFTech meeting https://indico.desy.de/conferenceDisplay.py?confId=2831</vt:lpstr>
      <vt:lpstr>A look back to 1st RFTech meeting Conclusion on lessons learnt 1</vt:lpstr>
      <vt:lpstr>A look back to 1st RFTech meeting Conclusion on lessons learnt 2</vt:lpstr>
      <vt:lpstr>A look back to 1st RFTech meeting  EuCARD Deliverable</vt:lpstr>
      <vt:lpstr>A look back to 1st RFTech meeting https://indico.desy.de/conferenceDisplay.py?confId=2831</vt:lpstr>
      <vt:lpstr>Examples of successful funding actions and consortia  creation</vt:lpstr>
      <vt:lpstr>Overview of SRF funding/consortia schemes</vt:lpstr>
      <vt:lpstr>ESFRI-projects1</vt:lpstr>
      <vt:lpstr>ESFRI-projects2</vt:lpstr>
      <vt:lpstr>My personal view on SRF for accelerator application</vt:lpstr>
      <vt:lpstr>My personal view on SRF for accelerator application 1</vt:lpstr>
      <vt:lpstr>My personal view on SRF for accelerator application 2</vt:lpstr>
      <vt:lpstr>My personal view on SRF for accelerator application3</vt:lpstr>
      <vt:lpstr>My personal view on SRF for accelerator application</vt:lpstr>
      <vt:lpstr>What to do next?</vt:lpstr>
      <vt:lpstr>Nb</vt:lpstr>
      <vt:lpstr>Nb/Cu</vt:lpstr>
      <vt:lpstr>A15, etc.</vt:lpstr>
      <vt:lpstr>A15, etc.</vt:lpstr>
      <vt:lpstr>What to do next?</vt:lpstr>
      <vt:lpstr>Conclusion</vt:lpstr>
      <vt:lpstr>Thank you for your attention</vt:lpstr>
      <vt:lpstr>Spare slides</vt:lpstr>
      <vt:lpstr>Compendium of SRF test equipment in European acc. labs1</vt:lpstr>
      <vt:lpstr>Compendium of SRF test equipment in European acc. labs2</vt:lpstr>
      <vt:lpstr>Compendium of SRF test equipment in European acc. labs3</vt:lpstr>
      <vt:lpstr>Compendium of SRF test equipment in European acc. labs4</vt:lpstr>
      <vt:lpstr>Calls from the EU of relevance for SRF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we need …</dc:title>
  <dc:creator>Wolfgang Weingarten</dc:creator>
  <cp:lastModifiedBy>Wolfgang Weingarten</cp:lastModifiedBy>
  <cp:revision>274</cp:revision>
  <dcterms:created xsi:type="dcterms:W3CDTF">2010-03-23T10:55:22Z</dcterms:created>
  <dcterms:modified xsi:type="dcterms:W3CDTF">2010-12-03T06:38:37Z</dcterms:modified>
</cp:coreProperties>
</file>