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60" r:id="rId4"/>
    <p:sldId id="262" r:id="rId5"/>
    <p:sldId id="258" r:id="rId6"/>
    <p:sldId id="259" r:id="rId7"/>
    <p:sldId id="261" r:id="rId8"/>
    <p:sldId id="263" r:id="rId9"/>
    <p:sldId id="264" r:id="rId10"/>
    <p:sldId id="265" r:id="rId11"/>
    <p:sldId id="28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78" r:id="rId26"/>
    <p:sldId id="280" r:id="rId27"/>
    <p:sldId id="281" r:id="rId28"/>
    <p:sldId id="282" r:id="rId29"/>
    <p:sldId id="283" r:id="rId30"/>
    <p:sldId id="284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7" d="100"/>
          <a:sy n="127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Linac10\klystron%20cost%20MWh%20Igo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Linac10\klystron%20cost%20MWh%20Ig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5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Sheet1!$G$5</c:f>
              <c:strCache>
                <c:ptCount val="1"/>
                <c:pt idx="0">
                  <c:v>present state of the art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1.883555548844091E-2"/>
                  <c:y val="-0.11667507029133535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r>
                      <a:rPr lang="en-US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readily</a:t>
                    </a:r>
                    <a:r>
                      <a:rPr lang="en-US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 available</a:t>
                    </a:r>
                    <a:endParaRPr lang="en-US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Val val="1"/>
            </c:dLbl>
            <c:delete val="1"/>
          </c:dLbls>
          <c:xVal>
            <c:numRef>
              <c:f>Sheet1!$F$6:$F$11</c:f>
              <c:numCache>
                <c:formatCode>General</c:formatCode>
                <c:ptCount val="6"/>
                <c:pt idx="0">
                  <c:v>0.15000000000000024</c:v>
                </c:pt>
                <c:pt idx="1">
                  <c:v>1.5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36</c:v>
                </c:pt>
              </c:numCache>
            </c:numRef>
          </c:xVal>
          <c:yVal>
            <c:numRef>
              <c:f>Sheet1!$G$6:$G$11</c:f>
              <c:numCache>
                <c:formatCode>General</c:formatCode>
                <c:ptCount val="6"/>
                <c:pt idx="0">
                  <c:v>0.4</c:v>
                </c:pt>
                <c:pt idx="1">
                  <c:v>0.17</c:v>
                </c:pt>
                <c:pt idx="2">
                  <c:v>0.1</c:v>
                </c:pt>
                <c:pt idx="3">
                  <c:v>0.1</c:v>
                </c:pt>
                <c:pt idx="4">
                  <c:v>0.11500000000000012</c:v>
                </c:pt>
                <c:pt idx="5">
                  <c:v>0.128</c:v>
                </c:pt>
              </c:numCache>
            </c:numRef>
          </c:yVal>
          <c:smooth val="1"/>
        </c:ser>
        <c:axId val="38460032"/>
        <c:axId val="39125760"/>
      </c:scatterChart>
      <c:valAx>
        <c:axId val="38460032"/>
        <c:scaling>
          <c:logBase val="10"/>
          <c:orientation val="minMax"/>
          <c:max val="100"/>
          <c:min val="1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peak power [MW]</a:t>
                </a:r>
                <a:endParaRPr lang="en-GB" dirty="0"/>
              </a:p>
            </c:rich>
          </c:tx>
          <c:layout/>
        </c:title>
        <c:numFmt formatCode="General" sourceLinked="1"/>
        <c:majorTickMark val="none"/>
        <c:tickLblPos val="nextTo"/>
        <c:crossAx val="39125760"/>
        <c:crossesAt val="1.0000000000000024E-2"/>
        <c:crossBetween val="midCat"/>
      </c:valAx>
      <c:valAx>
        <c:axId val="39125760"/>
        <c:scaling>
          <c:logBase val="10"/>
          <c:orientation val="minMax"/>
          <c:max val="1"/>
          <c:min val="1.0000000000000024E-2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Relative</a:t>
                </a:r>
                <a:r>
                  <a:rPr lang="en-GB" baseline="0" dirty="0" smtClean="0"/>
                  <a:t> cost/</a:t>
                </a:r>
                <a:r>
                  <a:rPr lang="en-GB" baseline="0" dirty="0" err="1" smtClean="0"/>
                  <a:t>MWh</a:t>
                </a:r>
                <a:endParaRPr lang="en-GB" dirty="0"/>
              </a:p>
            </c:rich>
          </c:tx>
          <c:layout/>
        </c:title>
        <c:numFmt formatCode="General" sourceLinked="1"/>
        <c:majorTickMark val="none"/>
        <c:tickLblPos val="nextTo"/>
        <c:crossAx val="38460032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5"/>
  <c:chart>
    <c:autoTitleDeleted val="1"/>
    <c:plotArea>
      <c:layout/>
      <c:scatterChart>
        <c:scatterStyle val="smoothMarker"/>
        <c:ser>
          <c:idx val="1"/>
          <c:order val="0"/>
          <c:tx>
            <c:strRef>
              <c:f>Sheet1!$H$5</c:f>
              <c:strCache>
                <c:ptCount val="1"/>
                <c:pt idx="0">
                  <c:v>after dedicated R&amp;D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8.9040807763538676E-2"/>
                  <c:y val="0.138381846461504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C000"/>
                        </a:solidFill>
                      </a:rPr>
                      <a:t>after dedicated R&amp;D</a:t>
                    </a:r>
                    <a:endParaRPr lang="en-US" dirty="0">
                      <a:solidFill>
                        <a:srgbClr val="FFC000"/>
                      </a:solidFill>
                    </a:endParaRP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>
                    <a:solidFill>
                      <a:srgbClr val="FFC000"/>
                    </a:solidFill>
                  </a:defRPr>
                </a:pPr>
                <a:endParaRPr lang="en-US"/>
              </a:p>
            </c:txPr>
          </c:dLbls>
          <c:xVal>
            <c:numRef>
              <c:f>Sheet1!$F$6:$F$11</c:f>
              <c:numCache>
                <c:formatCode>General</c:formatCode>
                <c:ptCount val="6"/>
                <c:pt idx="0">
                  <c:v>0.15000000000000024</c:v>
                </c:pt>
                <c:pt idx="1">
                  <c:v>1.5</c:v>
                </c:pt>
                <c:pt idx="2">
                  <c:v>10</c:v>
                </c:pt>
                <c:pt idx="3">
                  <c:v>20</c:v>
                </c:pt>
                <c:pt idx="4">
                  <c:v>30</c:v>
                </c:pt>
                <c:pt idx="5">
                  <c:v>36</c:v>
                </c:pt>
              </c:numCache>
            </c:numRef>
          </c:xVal>
          <c:yVal>
            <c:numRef>
              <c:f>Sheet1!$H$6:$H$11</c:f>
              <c:numCache>
                <c:formatCode>General</c:formatCode>
                <c:ptCount val="6"/>
                <c:pt idx="0">
                  <c:v>0.39000000000000068</c:v>
                </c:pt>
                <c:pt idx="1">
                  <c:v>0.16500000000000001</c:v>
                </c:pt>
                <c:pt idx="2">
                  <c:v>9.5000000000000043E-2</c:v>
                </c:pt>
                <c:pt idx="3">
                  <c:v>8.9000000000000065E-2</c:v>
                </c:pt>
                <c:pt idx="4">
                  <c:v>0.10500000000000002</c:v>
                </c:pt>
                <c:pt idx="5">
                  <c:v>0.12000000000000002</c:v>
                </c:pt>
              </c:numCache>
            </c:numRef>
          </c:yVal>
          <c:smooth val="1"/>
        </c:ser>
        <c:axId val="39141760"/>
        <c:axId val="39143680"/>
      </c:scatterChart>
      <c:valAx>
        <c:axId val="39141760"/>
        <c:scaling>
          <c:logBase val="10"/>
          <c:orientation val="minMax"/>
          <c:max val="100"/>
          <c:min val="1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peak power [MW]</a:t>
                </a:r>
                <a:endParaRPr lang="en-GB" dirty="0"/>
              </a:p>
            </c:rich>
          </c:tx>
          <c:layout/>
        </c:title>
        <c:numFmt formatCode="General" sourceLinked="1"/>
        <c:majorTickMark val="none"/>
        <c:tickLblPos val="nextTo"/>
        <c:crossAx val="39143680"/>
        <c:crossesAt val="1.0000000000000007E-2"/>
        <c:crossBetween val="midCat"/>
      </c:valAx>
      <c:valAx>
        <c:axId val="39143680"/>
        <c:scaling>
          <c:logBase val="10"/>
          <c:orientation val="minMax"/>
          <c:max val="1"/>
          <c:min val="1.0000000000000007E-2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Relative</a:t>
                </a:r>
                <a:r>
                  <a:rPr lang="en-GB" baseline="0" dirty="0" smtClean="0"/>
                  <a:t> cost/</a:t>
                </a:r>
                <a:r>
                  <a:rPr lang="en-GB" baseline="0" dirty="0" err="1" smtClean="0"/>
                  <a:t>MWh</a:t>
                </a:r>
                <a:endParaRPr lang="en-GB" dirty="0"/>
              </a:p>
            </c:rich>
          </c:tx>
          <c:layout/>
        </c:title>
        <c:numFmt formatCode="General" sourceLinked="1"/>
        <c:majorTickMark val="none"/>
        <c:tickLblPos val="nextTo"/>
        <c:crossAx val="39141760"/>
        <c:crosses val="autoZero"/>
        <c:crossBetween val="midCat"/>
      </c:valAx>
    </c:plotArea>
    <c:plotVisOnly val="1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ACB9A-08F0-45A5-960D-73A8F260B7F0}" type="datetimeFigureOut">
              <a:rPr lang="en-GB" smtClean="0"/>
              <a:pPr/>
              <a:t>01/12/2010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3FD36-E868-468A-B8D3-F777A13F921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44041"/>
            <a:ext cx="2714625" cy="1628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93096"/>
            <a:ext cx="2714625" cy="1628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2-Dec-2010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47248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2-Dec-2010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8384" y="1"/>
            <a:ext cx="1115616" cy="6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RF Power Sources and Related Issues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8" y="4437112"/>
            <a:ext cx="6063208" cy="475480"/>
          </a:xfrm>
        </p:spPr>
        <p:txBody>
          <a:bodyPr/>
          <a:lstStyle/>
          <a:p>
            <a:r>
              <a:rPr lang="en-GB" dirty="0" smtClean="0"/>
              <a:t> ... and some non-related 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Return on R&amp;D Investment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10</a:t>
            </a:fld>
            <a:endParaRPr kumimoji="0"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899592" y="1556792"/>
          <a:ext cx="74168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899592" y="1556792"/>
          <a:ext cx="74168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Potential high </a:t>
            </a:r>
            <a:r>
              <a:rPr lang="el-GR" i="1" dirty="0" smtClean="0"/>
              <a:t>η</a:t>
            </a:r>
            <a:r>
              <a:rPr lang="en-GB" dirty="0" smtClean="0"/>
              <a:t> RF sources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Conventional (pencil beam) klystrons</a:t>
            </a:r>
          </a:p>
          <a:p>
            <a:r>
              <a:rPr lang="en-GB" dirty="0" smtClean="0"/>
              <a:t>Multi-beam klystrons MBK’s</a:t>
            </a:r>
          </a:p>
          <a:p>
            <a:r>
              <a:rPr lang="en-GB" dirty="0" smtClean="0"/>
              <a:t>Sheet beam klystrons (SBK)</a:t>
            </a:r>
          </a:p>
          <a:p>
            <a:r>
              <a:rPr lang="en-GB" dirty="0" smtClean="0"/>
              <a:t>Klystrons with MDC (multi-stage depressed collector)</a:t>
            </a:r>
          </a:p>
          <a:p>
            <a:r>
              <a:rPr lang="en-GB" dirty="0" smtClean="0"/>
              <a:t>IOT’s?</a:t>
            </a:r>
          </a:p>
          <a:p>
            <a:r>
              <a:rPr lang="en-GB" dirty="0" smtClean="0"/>
              <a:t>Magnetrons?</a:t>
            </a:r>
          </a:p>
          <a:p>
            <a:r>
              <a:rPr lang="en-GB" dirty="0" smtClean="0"/>
              <a:t>other – more exotic (</a:t>
            </a:r>
            <a:r>
              <a:rPr lang="en-GB" dirty="0" err="1" smtClean="0"/>
              <a:t>Gyrocon</a:t>
            </a:r>
            <a:r>
              <a:rPr lang="en-GB" dirty="0" smtClean="0"/>
              <a:t>?, ...)</a:t>
            </a:r>
          </a:p>
          <a:p>
            <a:r>
              <a:rPr lang="en-GB" dirty="0" smtClean="0"/>
              <a:t>Different methods of lost energy recovery (from RF, thermal, ...)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RF activities inside </a:t>
            </a:r>
            <a:r>
              <a:rPr lang="en-GB" dirty="0" err="1" smtClean="0"/>
              <a:t>EuCARD-NCLinac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RF related tasks in </a:t>
            </a:r>
            <a:r>
              <a:rPr lang="en-GB" dirty="0" err="1" smtClean="0"/>
              <a:t>NCLinac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GB" dirty="0" smtClean="0"/>
              <a:t>High Gradient Cavities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 smtClean="0"/>
              <a:t>PETS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 smtClean="0"/>
              <a:t>HOM Damping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 smtClean="0"/>
              <a:t>Breakdown Simulation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90000"/>
                  </a:schemeClr>
                </a:solidFill>
              </a:rPr>
              <a:t>Precise Assembly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 smtClean="0">
                <a:solidFill>
                  <a:schemeClr val="bg2">
                    <a:lumMod val="90000"/>
                  </a:schemeClr>
                </a:solidFill>
              </a:rPr>
              <a:t>Diagnostics</a:t>
            </a:r>
          </a:p>
          <a:p>
            <a:pPr marL="633222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Stabilisation</a:t>
            </a:r>
          </a:p>
          <a:p>
            <a:pPr marL="633222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Beam Delivery System</a:t>
            </a:r>
          </a:p>
          <a:p>
            <a:pPr marL="633222" indent="-514350">
              <a:buFont typeface="+mj-lt"/>
              <a:buAutoNum type="arabicPeriod"/>
            </a:pPr>
            <a:r>
              <a:rPr lang="en-GB" dirty="0" smtClean="0"/>
              <a:t>Drive Beam Phase Control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GB" sz="2400" dirty="0" smtClean="0"/>
              <a:t>Low impedance phase pick-up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GB" sz="2400" dirty="0" smtClean="0"/>
              <a:t>Bunch Arrival Time monitor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3074" name="Picture 2" descr="logoEuC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628800"/>
            <a:ext cx="1403648" cy="66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NCLinac</a:t>
            </a:r>
            <a:r>
              <a:rPr lang="en-GB" dirty="0" smtClean="0"/>
              <a:t> 9.2.1 PETS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Aim: design and build a double length PETS (Power Extraction and Transfer Structure) for CTF3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print"/>
          <a:srcRect l="16917" t="21420" r="8710" b="17719"/>
          <a:stretch>
            <a:fillRect/>
          </a:stretch>
        </p:blipFill>
        <p:spPr bwMode="auto">
          <a:xfrm>
            <a:off x="2771800" y="2996952"/>
            <a:ext cx="5543550" cy="34036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" name="Picture 2" descr="logoEuC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805264"/>
            <a:ext cx="1403648" cy="66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286512" y="1040928"/>
            <a:ext cx="1214445" cy="307777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12700">
            <a:solidFill>
              <a:schemeClr val="accent5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Narrow" pitchFamily="34" charset="0"/>
              </a:rPr>
              <a:t>PETS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NCLinac</a:t>
            </a:r>
            <a:r>
              <a:rPr lang="en-GB" dirty="0" smtClean="0"/>
              <a:t> 9.2.1 PETS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15</a:t>
            </a:fld>
            <a:endParaRPr kumimoji="0"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4330824" cy="4625609"/>
          </a:xfrm>
        </p:spPr>
        <p:txBody>
          <a:bodyPr>
            <a:normAutofit/>
          </a:bodyPr>
          <a:lstStyle/>
          <a:p>
            <a:pPr eaLnBrk="1" fontAlgn="ctr" hangingPunct="1"/>
            <a:r>
              <a:rPr lang="en-US" sz="1800" dirty="0" smtClean="0"/>
              <a:t>Fabrication of the first copper rod by DMP (Spain) </a:t>
            </a:r>
            <a:r>
              <a:rPr lang="en-US" sz="1800" dirty="0" smtClean="0"/>
              <a:t>about to finish. </a:t>
            </a:r>
            <a:endParaRPr lang="en-US" sz="1800" dirty="0" smtClean="0"/>
          </a:p>
          <a:p>
            <a:pPr eaLnBrk="1" fontAlgn="ctr" hangingPunct="1"/>
            <a:r>
              <a:rPr lang="en-US" sz="1800" dirty="0" smtClean="0"/>
              <a:t>Two </a:t>
            </a:r>
            <a:r>
              <a:rPr lang="en-US" sz="1800" dirty="0" smtClean="0"/>
              <a:t>stress relieve </a:t>
            </a:r>
            <a:r>
              <a:rPr lang="en-US" sz="1800" dirty="0" smtClean="0"/>
              <a:t>treatments (2h @ 180ºC) performed to </a:t>
            </a:r>
            <a:r>
              <a:rPr lang="en-US" sz="1800" dirty="0" smtClean="0"/>
              <a:t>achieve the requested tolerances +/- 15 </a:t>
            </a:r>
            <a:r>
              <a:rPr lang="el-GR" sz="1800" dirty="0" smtClean="0"/>
              <a:t>μ</a:t>
            </a:r>
            <a:r>
              <a:rPr lang="en-GB" sz="1800" dirty="0" smtClean="0"/>
              <a:t>m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eaLnBrk="1" fontAlgn="ctr" hangingPunct="1"/>
            <a:r>
              <a:rPr lang="en-US" sz="1800" dirty="0" smtClean="0"/>
              <a:t>Dimensional </a:t>
            </a:r>
            <a:r>
              <a:rPr lang="en-US" sz="1800" dirty="0" smtClean="0"/>
              <a:t>control of the first copper rod </a:t>
            </a:r>
            <a:r>
              <a:rPr lang="en-US" sz="1800" dirty="0" smtClean="0"/>
              <a:t>to be carried </a:t>
            </a:r>
            <a:r>
              <a:rPr lang="en-US" sz="1800" dirty="0" smtClean="0"/>
              <a:t>out  at DMP, using a fully automatic 3-D measurement machine. </a:t>
            </a:r>
          </a:p>
          <a:p>
            <a:pPr eaLnBrk="1" fontAlgn="ctr" hangingPunct="1"/>
            <a:r>
              <a:rPr lang="en-US" sz="1800" dirty="0" smtClean="0"/>
              <a:t>Absorber material </a:t>
            </a:r>
            <a:r>
              <a:rPr lang="en-US" sz="1800" dirty="0" smtClean="0"/>
              <a:t>ordered.</a:t>
            </a:r>
          </a:p>
          <a:p>
            <a:pPr fontAlgn="ctr"/>
            <a:r>
              <a:rPr lang="en-US" sz="1800" dirty="0" smtClean="0"/>
              <a:t>Vacuum tank and vacuum ports will be made of stainless </a:t>
            </a:r>
            <a:r>
              <a:rPr lang="en-US" sz="1800" dirty="0" smtClean="0"/>
              <a:t>steel and TIG welded.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  <p:pic>
        <p:nvPicPr>
          <p:cNvPr id="8" name="Picture 5" descr="Nueva image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179513"/>
            <a:ext cx="3960812" cy="297021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" name="Picture 9" descr="ajuste tanqu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93096"/>
            <a:ext cx="3024187" cy="22050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" name="Picture 2" descr="logoEuC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805264"/>
            <a:ext cx="1403648" cy="66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NCLinac</a:t>
            </a:r>
            <a:r>
              <a:rPr lang="en-GB" dirty="0" smtClean="0"/>
              <a:t> 9.2.2 HOM Damping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Aim: Design an alternative CLIC accelerating structure with manifold damping and strong detuning (DDS)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16</a:t>
            </a:fld>
            <a:endParaRPr kumimoji="0" lang="en-US"/>
          </a:p>
        </p:txBody>
      </p:sp>
      <p:pic>
        <p:nvPicPr>
          <p:cNvPr id="7" name="Picture 6" descr="C:\Documents and Settings\adelia\doc\CLIC_DDS_A_Drawings\3D-cut_view.JPG"/>
          <p:cNvPicPr>
            <a:picLocks noChangeAspect="1" noChangeArrowheads="1"/>
          </p:cNvPicPr>
          <p:nvPr/>
        </p:nvPicPr>
        <p:blipFill>
          <a:blip r:embed="rId2" cstate="print"/>
          <a:srcRect t="8034" b="3587"/>
          <a:stretch>
            <a:fillRect/>
          </a:stretch>
        </p:blipFill>
        <p:spPr bwMode="auto">
          <a:xfrm>
            <a:off x="4211960" y="3212976"/>
            <a:ext cx="470311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7020272" y="5013176"/>
            <a:ext cx="16802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Cutaway-view</a:t>
            </a:r>
          </a:p>
        </p:txBody>
      </p:sp>
      <p:pic>
        <p:nvPicPr>
          <p:cNvPr id="10" name="Picture 9" descr="DSC02885.JPG"/>
          <p:cNvPicPr>
            <a:picLocks noChangeAspect="1"/>
          </p:cNvPicPr>
          <p:nvPr/>
        </p:nvPicPr>
        <p:blipFill>
          <a:blip r:embed="rId3" cstate="print"/>
          <a:srcRect l="27163" t="17450" r="26375" b="19551"/>
          <a:stretch>
            <a:fillRect/>
          </a:stretch>
        </p:blipFill>
        <p:spPr>
          <a:xfrm>
            <a:off x="971600" y="3429000"/>
            <a:ext cx="2846716" cy="2894966"/>
          </a:xfrm>
          <a:prstGeom prst="rect">
            <a:avLst/>
          </a:prstGeom>
        </p:spPr>
      </p:pic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1115616" y="5877272"/>
            <a:ext cx="17219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Prototype disc</a:t>
            </a:r>
            <a:endParaRPr lang="en-US" sz="2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12" name="Picture 2" descr="logoEuC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877272"/>
            <a:ext cx="1403648" cy="66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NCLinac</a:t>
            </a:r>
            <a:r>
              <a:rPr lang="en-GB" dirty="0" smtClean="0"/>
              <a:t> 9.2.2 DDS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17</a:t>
            </a:fld>
            <a:endParaRPr kumimoji="0" lang="en-US"/>
          </a:p>
        </p:txBody>
      </p: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5652120" y="1558244"/>
            <a:ext cx="2742455" cy="2086780"/>
            <a:chOff x="4637088" y="3429000"/>
            <a:chExt cx="4506912" cy="30480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37088" y="3429000"/>
              <a:ext cx="4506912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236526" y="5257800"/>
              <a:ext cx="1569974" cy="492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0" dirty="0">
                  <a:ea typeface="ＭＳ Ｐゴシック" pitchFamily="34" charset="-128"/>
                </a:rPr>
                <a:t>192 cells</a:t>
              </a:r>
            </a:p>
            <a:p>
              <a:r>
                <a:rPr lang="en-GB" sz="1200" b="0" dirty="0">
                  <a:ea typeface="ＭＳ Ｐゴシック" pitchFamily="34" charset="-128"/>
                </a:rPr>
                <a:t>8-fold interleaving</a:t>
              </a: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5" y="3596977"/>
            <a:ext cx="427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285750" y="3630315"/>
            <a:ext cx="4144963" cy="2895600"/>
            <a:chOff x="0" y="298450"/>
            <a:chExt cx="4449763" cy="312420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98450"/>
              <a:ext cx="4449763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62398" y="2209967"/>
              <a:ext cx="1453714" cy="558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>
                  <a:ea typeface="ＭＳ Ｐゴシック" pitchFamily="34" charset="-128"/>
                </a:rPr>
                <a:t>24 cells</a:t>
              </a:r>
            </a:p>
            <a:p>
              <a:r>
                <a:rPr lang="en-GB" sz="1400" u="sng">
                  <a:ea typeface="ＭＳ Ｐゴシック" pitchFamily="34" charset="-128"/>
                </a:rPr>
                <a:t>No interleaving</a:t>
              </a:r>
            </a:p>
          </p:txBody>
        </p:sp>
      </p:grp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116513" y="5181600"/>
            <a:ext cx="15795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ea typeface="ＭＳ Ｐゴシック" pitchFamily="34" charset="-128"/>
              </a:rPr>
              <a:t>192 cells</a:t>
            </a:r>
          </a:p>
          <a:p>
            <a:r>
              <a:rPr lang="en-GB" sz="1400" u="sng">
                <a:ea typeface="ＭＳ Ｐゴシック" pitchFamily="34" charset="-128"/>
              </a:rPr>
              <a:t>8-fold interleaving</a:t>
            </a:r>
          </a:p>
        </p:txBody>
      </p:sp>
      <p:grpSp>
        <p:nvGrpSpPr>
          <p:cNvPr id="16" name="Group 34"/>
          <p:cNvGrpSpPr>
            <a:grpSpLocks/>
          </p:cNvGrpSpPr>
          <p:nvPr/>
        </p:nvGrpSpPr>
        <p:grpSpPr bwMode="auto">
          <a:xfrm>
            <a:off x="179512" y="1523711"/>
            <a:ext cx="2500313" cy="2000250"/>
            <a:chOff x="285720" y="1428736"/>
            <a:chExt cx="2500319" cy="2000250"/>
          </a:xfrm>
        </p:grpSpPr>
        <p:pic>
          <p:nvPicPr>
            <p:cNvPr id="17" name="Picture 4" descr="TU5PFP007_Fig3b.bmp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5720" y="1428736"/>
              <a:ext cx="233045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Arrow Connector 17"/>
            <p:cNvCxnSpPr/>
            <p:nvPr/>
          </p:nvCxnSpPr>
          <p:spPr bwMode="auto">
            <a:xfrm rot="10800000" flipV="1">
              <a:off x="785784" y="1785924"/>
              <a:ext cx="428626" cy="1428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1142976" y="1500174"/>
              <a:ext cx="11430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GB" b="0" dirty="0">
                  <a:ea typeface="ＭＳ Ｐゴシック" pitchFamily="34" charset="-128"/>
                </a:rPr>
                <a:t>Manifold</a:t>
              </a:r>
            </a:p>
          </p:txBody>
        </p:sp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1214414" y="2071678"/>
              <a:ext cx="15716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GB" b="0" dirty="0">
                  <a:ea typeface="ＭＳ Ｐゴシック" pitchFamily="34" charset="-128"/>
                </a:rPr>
                <a:t>Coupling slot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rot="10800000">
              <a:off x="500034" y="2285986"/>
              <a:ext cx="71437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Content Placeholder 3" descr="TU5PFP007_Fig3a.bmp"/>
          <p:cNvPicPr>
            <a:picLocks noChangeAspect="1"/>
          </p:cNvPicPr>
          <p:nvPr/>
        </p:nvPicPr>
        <p:blipFill>
          <a:blip r:embed="rId6" cstate="print"/>
          <a:srcRect t="4174"/>
          <a:stretch>
            <a:fillRect/>
          </a:stretch>
        </p:blipFill>
        <p:spPr>
          <a:xfrm>
            <a:off x="2643188" y="1556792"/>
            <a:ext cx="2084387" cy="1963917"/>
          </a:xfrm>
          <a:prstGeom prst="rect">
            <a:avLst/>
          </a:prstGeom>
          <a:noFill/>
          <a:ln/>
        </p:spPr>
      </p:pic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2786063" y="3941365"/>
            <a:ext cx="1371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200" b="0" dirty="0">
                <a:ea typeface="ＭＳ Ｐゴシック" pitchFamily="34" charset="-128"/>
                <a:cs typeface="Arial" charset="0"/>
              </a:rPr>
              <a:t>∆</a:t>
            </a:r>
            <a:r>
              <a:rPr lang="en-GB" sz="1200" b="0" dirty="0" err="1">
                <a:ea typeface="ＭＳ Ｐゴシック" pitchFamily="34" charset="-128"/>
                <a:cs typeface="Arial" charset="0"/>
              </a:rPr>
              <a:t>fmin</a:t>
            </a:r>
            <a:r>
              <a:rPr lang="en-GB" sz="1200" b="0" dirty="0">
                <a:ea typeface="ＭＳ Ｐゴシック" pitchFamily="34" charset="-128"/>
                <a:cs typeface="Arial" charset="0"/>
              </a:rPr>
              <a:t> = 65 MHz</a:t>
            </a:r>
          </a:p>
          <a:p>
            <a:pPr algn="l"/>
            <a:r>
              <a:rPr lang="en-GB" sz="1200" b="0" dirty="0">
                <a:ea typeface="ＭＳ Ｐゴシック" pitchFamily="34" charset="-128"/>
                <a:cs typeface="Arial" charset="0"/>
              </a:rPr>
              <a:t>∆</a:t>
            </a:r>
            <a:r>
              <a:rPr lang="en-GB" sz="1200" b="0" dirty="0" err="1">
                <a:ea typeface="ＭＳ Ｐゴシック" pitchFamily="34" charset="-128"/>
                <a:cs typeface="Arial" charset="0"/>
              </a:rPr>
              <a:t>tmax</a:t>
            </a:r>
            <a:r>
              <a:rPr lang="en-GB" sz="1200" b="0" dirty="0">
                <a:ea typeface="ＭＳ Ｐゴシック" pitchFamily="34" charset="-128"/>
                <a:cs typeface="Arial" charset="0"/>
              </a:rPr>
              <a:t> =15.38 ns</a:t>
            </a:r>
          </a:p>
          <a:p>
            <a:pPr algn="l"/>
            <a:r>
              <a:rPr lang="en-GB" sz="1200" b="0" dirty="0">
                <a:ea typeface="ＭＳ Ｐゴシック" pitchFamily="34" charset="-128"/>
                <a:cs typeface="Arial" charset="0"/>
              </a:rPr>
              <a:t>∆s = 4.61 m</a:t>
            </a: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6715125" y="3869928"/>
            <a:ext cx="1447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200" b="0">
                <a:ea typeface="ＭＳ Ｐゴシック" pitchFamily="34" charset="-128"/>
                <a:cs typeface="Arial" charset="0"/>
              </a:rPr>
              <a:t>∆fmin = 8.12 MHz</a:t>
            </a:r>
          </a:p>
          <a:p>
            <a:pPr algn="l"/>
            <a:r>
              <a:rPr lang="en-GB" sz="1200" b="0">
                <a:ea typeface="ＭＳ Ｐゴシック" pitchFamily="34" charset="-128"/>
                <a:cs typeface="Arial" charset="0"/>
              </a:rPr>
              <a:t>∆tmax =123 ns</a:t>
            </a:r>
          </a:p>
          <a:p>
            <a:pPr algn="l"/>
            <a:r>
              <a:rPr lang="en-GB" sz="1200" b="0">
                <a:ea typeface="ＭＳ Ｐゴシック" pitchFamily="34" charset="-128"/>
                <a:cs typeface="Arial" charset="0"/>
              </a:rPr>
              <a:t>∆s = 36.92 m</a:t>
            </a: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3571875" y="1771986"/>
            <a:ext cx="2071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000" b="0" dirty="0">
                <a:ea typeface="ＭＳ Ｐゴシック" pitchFamily="34" charset="-128"/>
              </a:rPr>
              <a:t>∆f=3.6</a:t>
            </a:r>
            <a:r>
              <a:rPr lang="el-GR" sz="2000" b="0" dirty="0">
                <a:ea typeface="ＭＳ Ｐゴシック" pitchFamily="34" charset="-128"/>
              </a:rPr>
              <a:t> σ </a:t>
            </a:r>
            <a:endParaRPr lang="en-GB" sz="2000" b="0" dirty="0">
              <a:ea typeface="ＭＳ Ｐゴシック" pitchFamily="34" charset="-128"/>
            </a:endParaRPr>
          </a:p>
          <a:p>
            <a:pPr algn="l"/>
            <a:r>
              <a:rPr lang="en-GB" sz="2000" b="0" dirty="0">
                <a:ea typeface="ＭＳ Ｐゴシック" pitchFamily="34" charset="-128"/>
              </a:rPr>
              <a:t>    =2.3 GHz</a:t>
            </a:r>
          </a:p>
          <a:p>
            <a:pPr algn="l"/>
            <a:r>
              <a:rPr lang="en-GB" sz="2000" b="0" dirty="0">
                <a:ea typeface="ＭＳ Ｐゴシック" pitchFamily="34" charset="-128"/>
              </a:rPr>
              <a:t>∆f/</a:t>
            </a:r>
            <a:r>
              <a:rPr lang="en-GB" sz="2000" b="0" dirty="0" err="1">
                <a:ea typeface="ＭＳ Ｐゴシック" pitchFamily="34" charset="-128"/>
              </a:rPr>
              <a:t>fc</a:t>
            </a:r>
            <a:r>
              <a:rPr lang="en-GB" sz="2000" b="0" dirty="0">
                <a:ea typeface="ＭＳ Ｐゴシック" pitchFamily="34" charset="-128"/>
              </a:rPr>
              <a:t>=13.75%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5373688" y="3392488"/>
            <a:ext cx="13366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sz="2000">
                <a:ea typeface="ＭＳ Ｐゴシック" pitchFamily="34" charset="-128"/>
              </a:rPr>
              <a:t>Meets </a:t>
            </a:r>
          </a:p>
          <a:p>
            <a:pPr algn="l"/>
            <a:r>
              <a:rPr lang="en-GB" sz="2000">
                <a:ea typeface="ＭＳ Ｐゴシック" pitchFamily="34" charset="-128"/>
              </a:rPr>
              <a:t>design </a:t>
            </a:r>
          </a:p>
          <a:p>
            <a:pPr algn="l"/>
            <a:r>
              <a:rPr lang="en-GB" sz="2000">
                <a:ea typeface="ＭＳ Ｐゴシック" pitchFamily="34" charset="-128"/>
              </a:rPr>
              <a:t>Criterion?</a:t>
            </a:r>
            <a:endParaRPr lang="en-US" sz="200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NCLinac</a:t>
            </a:r>
            <a:r>
              <a:rPr lang="en-GB" dirty="0" smtClean="0"/>
              <a:t> 9.2.3 BD Simulation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Aim: Simulate breakdown phenomena to help understand the physics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18</a:t>
            </a:fld>
            <a:endParaRPr kumimoji="0"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1948" y="3068960"/>
            <a:ext cx="4562500" cy="312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3528" y="3059668"/>
            <a:ext cx="35977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DFT: 	Density Functional Theory</a:t>
            </a:r>
          </a:p>
          <a:p>
            <a:r>
              <a:rPr lang="en-GB" dirty="0" smtClean="0"/>
              <a:t>MD: 	Molecular Dynamics</a:t>
            </a:r>
          </a:p>
          <a:p>
            <a:r>
              <a:rPr lang="en-GB" dirty="0" smtClean="0"/>
              <a:t>ED: 	Electrodynamics</a:t>
            </a:r>
          </a:p>
          <a:p>
            <a:r>
              <a:rPr lang="en-GB" dirty="0" smtClean="0"/>
              <a:t>KMC: 	Kinetic Monte-Carlo</a:t>
            </a:r>
          </a:p>
          <a:p>
            <a:r>
              <a:rPr lang="en-GB" dirty="0" smtClean="0"/>
              <a:t>PIC: 	Particle In Cell</a:t>
            </a:r>
            <a:endParaRPr lang="en-GB" dirty="0"/>
          </a:p>
        </p:txBody>
      </p:sp>
      <p:pic>
        <p:nvPicPr>
          <p:cNvPr id="10" name="Picture 2" descr="logoEuC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805264"/>
            <a:ext cx="1403648" cy="66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NCLinac</a:t>
            </a:r>
            <a:r>
              <a:rPr lang="en-GB" dirty="0" smtClean="0"/>
              <a:t> 9.2.3 BD Simulation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19</a:t>
            </a:fld>
            <a:endParaRPr kumimoji="0"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8229600" cy="452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2"/>
          <p:cNvSpPr txBox="1">
            <a:spLocks noChangeArrowheads="1"/>
          </p:cNvSpPr>
          <p:nvPr/>
        </p:nvSpPr>
        <p:spPr bwMode="auto">
          <a:xfrm>
            <a:off x="2411760" y="3933056"/>
            <a:ext cx="13628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SEM photo</a:t>
            </a:r>
            <a:endParaRPr lang="en-US" sz="2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2771800" y="5589240"/>
            <a:ext cx="13356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Simulation</a:t>
            </a:r>
            <a:endParaRPr lang="en-US" sz="2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RF Power source issues </a:t>
            </a:r>
            <a:r>
              <a:rPr lang="en-GB" sz="2000" dirty="0" smtClean="0"/>
              <a:t>(presented at Linac10 and IWLC10)</a:t>
            </a:r>
            <a:endParaRPr lang="en-GB" dirty="0" smtClean="0"/>
          </a:p>
          <a:p>
            <a:r>
              <a:rPr lang="en-GB" dirty="0" smtClean="0"/>
              <a:t>The RF activities inside </a:t>
            </a:r>
            <a:r>
              <a:rPr lang="en-GB" dirty="0" err="1" smtClean="0"/>
              <a:t>EuCARD-NCLinac</a:t>
            </a:r>
            <a:endParaRPr lang="en-GB" dirty="0" smtClean="0"/>
          </a:p>
          <a:p>
            <a:r>
              <a:rPr lang="en-GB" dirty="0" smtClean="0"/>
              <a:t>The planned RF activities in TIARA</a:t>
            </a:r>
          </a:p>
          <a:p>
            <a:r>
              <a:rPr lang="en-GB" dirty="0" smtClean="0"/>
              <a:t>The planned RF activities in </a:t>
            </a:r>
            <a:r>
              <a:rPr lang="en-GB" i="1" dirty="0" smtClean="0"/>
              <a:t>“</a:t>
            </a:r>
            <a:r>
              <a:rPr lang="en-GB" i="1" dirty="0" err="1" smtClean="0"/>
              <a:t>HiLumi</a:t>
            </a:r>
            <a:r>
              <a:rPr lang="en-GB" i="1" dirty="0" smtClean="0"/>
              <a:t> LHC” </a:t>
            </a:r>
            <a:r>
              <a:rPr lang="en-GB" dirty="0" smtClean="0"/>
              <a:t>DS</a:t>
            </a:r>
          </a:p>
          <a:p>
            <a:r>
              <a:rPr lang="en-GB" dirty="0" smtClean="0"/>
              <a:t>A possible Network activity in </a:t>
            </a:r>
            <a:r>
              <a:rPr lang="en-GB" dirty="0" err="1" smtClean="0"/>
              <a:t>EuCARD</a:t>
            </a:r>
            <a:r>
              <a:rPr lang="en-GB" dirty="0" smtClean="0"/>
              <a:t> 2?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NCLinac</a:t>
            </a:r>
            <a:r>
              <a:rPr lang="en-GB" dirty="0" smtClean="0"/>
              <a:t> 9.5: Phase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Aim: Design PU to detect phase of CLIC drive beam to better than 20 fs precision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20</a:t>
            </a:fld>
            <a:endParaRPr kumimoji="0" lang="en-US"/>
          </a:p>
        </p:txBody>
      </p:sp>
      <p:pic>
        <p:nvPicPr>
          <p:cNvPr id="7" name="Picture 6" descr="phase nois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573016"/>
            <a:ext cx="566737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NCLinac</a:t>
            </a:r>
            <a:r>
              <a:rPr lang="en-GB" dirty="0" smtClean="0"/>
              <a:t> 9.5.1: Low </a:t>
            </a:r>
            <a:r>
              <a:rPr lang="en-GB" i="1" dirty="0" smtClean="0"/>
              <a:t>Z</a:t>
            </a:r>
            <a:r>
              <a:rPr lang="en-GB" dirty="0" smtClean="0"/>
              <a:t> Phase PU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21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83568" y="2915254"/>
            <a:ext cx="792961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398608" y="2486626"/>
            <a:ext cx="285752" cy="1643074"/>
          </a:xfrm>
          <a:prstGeom prst="roundRect">
            <a:avLst>
              <a:gd name="adj" fmla="val 3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40956" y="2486626"/>
            <a:ext cx="285752" cy="1643074"/>
          </a:xfrm>
          <a:prstGeom prst="roundRect">
            <a:avLst>
              <a:gd name="adj" fmla="val 36667"/>
            </a:avLst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12328" y="2942938"/>
            <a:ext cx="428628" cy="79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55"/>
          <p:cNvGrpSpPr/>
          <p:nvPr/>
        </p:nvGrpSpPr>
        <p:grpSpPr>
          <a:xfrm>
            <a:off x="892097" y="2986692"/>
            <a:ext cx="1417374" cy="311087"/>
            <a:chOff x="1065753" y="1714488"/>
            <a:chExt cx="1417374" cy="311087"/>
          </a:xfrm>
        </p:grpSpPr>
        <p:sp>
          <p:nvSpPr>
            <p:cNvPr id="12" name="Down Arrow 11"/>
            <p:cNvSpPr/>
            <p:nvPr/>
          </p:nvSpPr>
          <p:spPr>
            <a:xfrm rot="16200000">
              <a:off x="2018780" y="1535893"/>
              <a:ext cx="285752" cy="64294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65753" y="1717798"/>
              <a:ext cx="8370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b="1" dirty="0" smtClean="0">
                  <a:solidFill>
                    <a:srgbClr val="FF0000"/>
                  </a:solidFill>
                </a:rPr>
                <a:t>RF noise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6398608" y="2486626"/>
            <a:ext cx="285752" cy="1643074"/>
          </a:xfrm>
          <a:prstGeom prst="roundRect">
            <a:avLst>
              <a:gd name="adj" fmla="val 36667"/>
            </a:avLst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 flipH="1" flipV="1">
            <a:off x="4205424" y="2629502"/>
            <a:ext cx="572298" cy="79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13904" y="2915254"/>
            <a:ext cx="120942" cy="7858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4348697" y="2629899"/>
            <a:ext cx="572298" cy="1588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26708" y="2950138"/>
            <a:ext cx="428628" cy="79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69980" y="2950138"/>
            <a:ext cx="428628" cy="79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84360" y="2950138"/>
            <a:ext cx="428628" cy="79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62"/>
          <p:cNvGrpSpPr/>
          <p:nvPr/>
        </p:nvGrpSpPr>
        <p:grpSpPr>
          <a:xfrm>
            <a:off x="6684360" y="2974550"/>
            <a:ext cx="1480031" cy="307777"/>
            <a:chOff x="6858016" y="1702346"/>
            <a:chExt cx="1480031" cy="307777"/>
          </a:xfrm>
        </p:grpSpPr>
        <p:sp>
          <p:nvSpPr>
            <p:cNvPr id="22" name="Rectangle 21"/>
            <p:cNvSpPr/>
            <p:nvPr/>
          </p:nvSpPr>
          <p:spPr>
            <a:xfrm>
              <a:off x="7500958" y="1702346"/>
              <a:ext cx="8370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b="1" dirty="0" smtClean="0">
                  <a:solidFill>
                    <a:srgbClr val="FF0000"/>
                  </a:solidFill>
                  <a:latin typeface="+mj-lt"/>
                </a:rPr>
                <a:t>RF noise</a:t>
              </a:r>
            </a:p>
          </p:txBody>
        </p:sp>
        <p:sp>
          <p:nvSpPr>
            <p:cNvPr id="23" name="Down Arrow 22"/>
            <p:cNvSpPr/>
            <p:nvPr/>
          </p:nvSpPr>
          <p:spPr>
            <a:xfrm rot="5400000">
              <a:off x="7036611" y="1535893"/>
              <a:ext cx="285752" cy="64294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24" name="Group 63"/>
          <p:cNvGrpSpPr/>
          <p:nvPr/>
        </p:nvGrpSpPr>
        <p:grpSpPr>
          <a:xfrm>
            <a:off x="6684360" y="3362518"/>
            <a:ext cx="1442255" cy="338554"/>
            <a:chOff x="6858016" y="2090314"/>
            <a:chExt cx="1442255" cy="338554"/>
          </a:xfrm>
        </p:grpSpPr>
        <p:sp>
          <p:nvSpPr>
            <p:cNvPr id="25" name="Down Arrow 24"/>
            <p:cNvSpPr/>
            <p:nvPr/>
          </p:nvSpPr>
          <p:spPr>
            <a:xfrm rot="16200000">
              <a:off x="7036611" y="1964521"/>
              <a:ext cx="285752" cy="642942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29520" y="2090314"/>
              <a:ext cx="8707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b="1" dirty="0" smtClean="0">
                  <a:solidFill>
                    <a:srgbClr val="FF0000"/>
                  </a:solidFill>
                  <a:latin typeface="+mj-lt"/>
                </a:rPr>
                <a:t>reflected</a:t>
              </a:r>
            </a:p>
          </p:txBody>
        </p:sp>
      </p:grpSp>
      <p:grpSp>
        <p:nvGrpSpPr>
          <p:cNvPr id="27" name="Group 64"/>
          <p:cNvGrpSpPr/>
          <p:nvPr/>
        </p:nvGrpSpPr>
        <p:grpSpPr>
          <a:xfrm>
            <a:off x="1026437" y="3336050"/>
            <a:ext cx="1514519" cy="307777"/>
            <a:chOff x="1200093" y="2063846"/>
            <a:chExt cx="1514519" cy="307777"/>
          </a:xfrm>
        </p:grpSpPr>
        <p:sp>
          <p:nvSpPr>
            <p:cNvPr id="28" name="Down Arrow 27"/>
            <p:cNvSpPr/>
            <p:nvPr/>
          </p:nvSpPr>
          <p:spPr>
            <a:xfrm rot="5400000">
              <a:off x="2250265" y="1893083"/>
              <a:ext cx="285752" cy="642942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00093" y="2063846"/>
              <a:ext cx="8707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400" b="1" dirty="0" smtClean="0">
                  <a:solidFill>
                    <a:srgbClr val="FF0000"/>
                  </a:solidFill>
                  <a:latin typeface="+mj-lt"/>
                </a:rPr>
                <a:t>reflected</a:t>
              </a:r>
            </a:p>
          </p:txBody>
        </p:sp>
      </p:grpSp>
      <p:sp>
        <p:nvSpPr>
          <p:cNvPr id="30" name="Bent Arrow 29"/>
          <p:cNvSpPr/>
          <p:nvPr/>
        </p:nvSpPr>
        <p:spPr>
          <a:xfrm>
            <a:off x="4524409" y="2129436"/>
            <a:ext cx="285752" cy="357190"/>
          </a:xfrm>
          <a:prstGeom prst="ben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6378" y="2942938"/>
            <a:ext cx="428628" cy="799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683832" y="4486890"/>
            <a:ext cx="3857652" cy="158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2506031" y="4378939"/>
            <a:ext cx="356396" cy="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362889" y="4379733"/>
            <a:ext cx="35719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ight Arrow 34"/>
          <p:cNvSpPr/>
          <p:nvPr/>
        </p:nvSpPr>
        <p:spPr>
          <a:xfrm>
            <a:off x="2969584" y="3201006"/>
            <a:ext cx="142876" cy="142876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0800000">
            <a:off x="2826709" y="3353406"/>
            <a:ext cx="142876" cy="142876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6255731" y="3272444"/>
            <a:ext cx="142875" cy="133352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0800000">
            <a:off x="6112856" y="3424844"/>
            <a:ext cx="142875" cy="133352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26642" y="1700808"/>
            <a:ext cx="782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b="1" dirty="0" smtClean="0">
                <a:latin typeface="+mj-lt"/>
              </a:rPr>
              <a:t>12 GHz</a:t>
            </a:r>
          </a:p>
          <a:p>
            <a:pPr lvl="0" algn="ctr"/>
            <a:r>
              <a:rPr lang="en-US" sz="1600" b="1" dirty="0" smtClean="0">
                <a:latin typeface="+mj-lt"/>
              </a:rPr>
              <a:t>notch </a:t>
            </a:r>
          </a:p>
          <a:p>
            <a:pPr lvl="0" algn="ctr"/>
            <a:r>
              <a:rPr lang="en-US" sz="1600" b="1" dirty="0" smtClean="0">
                <a:latin typeface="+mj-lt"/>
              </a:rPr>
              <a:t>filter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174676" y="1700808"/>
            <a:ext cx="782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600" b="1" dirty="0" smtClean="0">
                <a:latin typeface="+mj-lt"/>
              </a:rPr>
              <a:t>12 GHz</a:t>
            </a:r>
          </a:p>
          <a:p>
            <a:pPr lvl="0" algn="ctr"/>
            <a:r>
              <a:rPr lang="en-US" sz="1600" b="1" dirty="0" smtClean="0">
                <a:latin typeface="+mj-lt"/>
              </a:rPr>
              <a:t>notch </a:t>
            </a:r>
          </a:p>
          <a:p>
            <a:pPr lvl="0" algn="ctr"/>
            <a:r>
              <a:rPr lang="en-US" sz="1600" b="1" dirty="0" smtClean="0">
                <a:latin typeface="+mj-lt"/>
              </a:rPr>
              <a:t>filter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634846" y="2343750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 smtClean="0">
                <a:latin typeface="+mj-lt"/>
              </a:rPr>
              <a:t>Beam signal </a:t>
            </a:r>
          </a:p>
          <a:p>
            <a:pPr lvl="0"/>
            <a:r>
              <a:rPr lang="en-US" sz="1400" b="1" dirty="0" smtClean="0">
                <a:latin typeface="+mj-lt"/>
              </a:rPr>
              <a:t>pick-up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98278" y="1843684"/>
            <a:ext cx="1715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 smtClean="0">
                <a:latin typeface="+mj-lt"/>
              </a:rPr>
              <a:t>Beam induced signal</a:t>
            </a:r>
          </a:p>
        </p:txBody>
      </p:sp>
      <p:grpSp>
        <p:nvGrpSpPr>
          <p:cNvPr id="43" name="Group 67"/>
          <p:cNvGrpSpPr/>
          <p:nvPr/>
        </p:nvGrpSpPr>
        <p:grpSpPr>
          <a:xfrm>
            <a:off x="4612658" y="2915254"/>
            <a:ext cx="1000132" cy="857257"/>
            <a:chOff x="4786314" y="1643050"/>
            <a:chExt cx="1000132" cy="857257"/>
          </a:xfrm>
        </p:grpSpPr>
        <p:grpSp>
          <p:nvGrpSpPr>
            <p:cNvPr id="44" name="Group 59"/>
            <p:cNvGrpSpPr/>
            <p:nvPr/>
          </p:nvGrpSpPr>
          <p:grpSpPr>
            <a:xfrm>
              <a:off x="5357818" y="1643050"/>
              <a:ext cx="428628" cy="857257"/>
              <a:chOff x="4500562" y="1643050"/>
              <a:chExt cx="428628" cy="857257"/>
            </a:xfrm>
          </p:grpSpPr>
          <p:cxnSp>
            <p:nvCxnSpPr>
              <p:cNvPr id="46" name="Curved Connector 45"/>
              <p:cNvCxnSpPr/>
              <p:nvPr/>
            </p:nvCxnSpPr>
            <p:spPr>
              <a:xfrm rot="5400000">
                <a:off x="4313734" y="1857364"/>
                <a:ext cx="802284" cy="428628"/>
              </a:xfrm>
              <a:prstGeom prst="curvedConnector3">
                <a:avLst>
                  <a:gd name="adj1" fmla="val 50000"/>
                </a:avLst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urved Connector 46"/>
              <p:cNvCxnSpPr/>
              <p:nvPr/>
            </p:nvCxnSpPr>
            <p:spPr>
              <a:xfrm rot="16200000" flipH="1">
                <a:off x="4313734" y="1857364"/>
                <a:ext cx="802284" cy="428628"/>
              </a:xfrm>
              <a:prstGeom prst="curvedConnector3">
                <a:avLst>
                  <a:gd name="adj1" fmla="val 50000"/>
                </a:avLst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urved Connector 47"/>
              <p:cNvCxnSpPr/>
              <p:nvPr/>
            </p:nvCxnSpPr>
            <p:spPr>
              <a:xfrm rot="16200000" flipH="1">
                <a:off x="4301847" y="1952613"/>
                <a:ext cx="826059" cy="238130"/>
              </a:xfrm>
              <a:prstGeom prst="curvedConnector3">
                <a:avLst>
                  <a:gd name="adj1" fmla="val 50000"/>
                </a:avLst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5400000">
                <a:off x="4286248" y="2059575"/>
                <a:ext cx="857257" cy="24207"/>
              </a:xfrm>
              <a:prstGeom prst="straightConnector1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urved Connector 49"/>
              <p:cNvCxnSpPr/>
              <p:nvPr/>
            </p:nvCxnSpPr>
            <p:spPr>
              <a:xfrm rot="5400000">
                <a:off x="4301847" y="1952613"/>
                <a:ext cx="826059" cy="238130"/>
              </a:xfrm>
              <a:prstGeom prst="curvedConnector3">
                <a:avLst>
                  <a:gd name="adj1" fmla="val 50000"/>
                </a:avLst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/>
              <p:cNvSpPr/>
              <p:nvPr/>
            </p:nvSpPr>
            <p:spPr>
              <a:xfrm>
                <a:off x="4530129" y="2004821"/>
                <a:ext cx="369495" cy="133714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4786314" y="1876000"/>
              <a:ext cx="670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beam</a:t>
              </a:r>
              <a:endParaRPr lang="en-US" sz="1600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3255336" y="4129700"/>
            <a:ext cx="26432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smtClean="0">
                <a:latin typeface="+mj-lt"/>
              </a:rPr>
              <a:t>12 GHz resonating volume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 t="6960" b="17647"/>
          <a:stretch>
            <a:fillRect/>
          </a:stretch>
        </p:blipFill>
        <p:spPr bwMode="auto">
          <a:xfrm>
            <a:off x="6482224" y="4869160"/>
            <a:ext cx="2161741" cy="162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NCLinac</a:t>
            </a:r>
            <a:r>
              <a:rPr lang="en-GB" dirty="0" smtClean="0"/>
              <a:t> 9.5.2: BAM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22</a:t>
            </a:fld>
            <a:endParaRPr kumimoji="0" lang="en-US"/>
          </a:p>
        </p:txBody>
      </p:sp>
      <p:pic>
        <p:nvPicPr>
          <p:cNvPr id="54" name="Picture 3" descr="Fig"/>
          <p:cNvPicPr>
            <a:picLocks noChangeAspect="1" noChangeArrowheads="1"/>
          </p:cNvPicPr>
          <p:nvPr/>
        </p:nvPicPr>
        <p:blipFill>
          <a:blip r:embed="rId2" cstate="print"/>
          <a:srcRect t="18905" b="9683"/>
          <a:stretch>
            <a:fillRect/>
          </a:stretch>
        </p:blipFill>
        <p:spPr bwMode="auto">
          <a:xfrm>
            <a:off x="323528" y="1988840"/>
            <a:ext cx="834078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4932040" y="1628800"/>
            <a:ext cx="3188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BAM: </a:t>
            </a:r>
            <a:r>
              <a:rPr lang="en-GB" dirty="0" smtClean="0"/>
              <a:t>	</a:t>
            </a:r>
            <a:r>
              <a:rPr lang="en-GB" dirty="0" smtClean="0"/>
              <a:t>Bunch Arrival Monitor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planned RF activities </a:t>
            </a:r>
            <a:r>
              <a:rPr lang="en-GB" dirty="0" smtClean="0"/>
              <a:t>in TIARA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Test Infrastructure and Accelerator Research Area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23</a:t>
            </a:fld>
            <a:endParaRPr kumimoji="0"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29000"/>
            <a:ext cx="2931318" cy="146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24128" y="5013176"/>
            <a:ext cx="2439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http://www.eu-tiara.eu/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TIARA-pp Goals and Partners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280988"/>
            <a:r>
              <a:rPr lang="en-GB" sz="4400" b="1" dirty="0" smtClean="0"/>
              <a:t>Objectives:</a:t>
            </a:r>
          </a:p>
          <a:p>
            <a:pPr marL="0" indent="280988">
              <a:spcBef>
                <a:spcPts val="200"/>
              </a:spcBef>
              <a:buNone/>
            </a:pPr>
            <a:r>
              <a:rPr lang="en-GB" dirty="0" smtClean="0"/>
              <a:t>The </a:t>
            </a:r>
            <a:r>
              <a:rPr lang="en-GB" dirty="0" smtClean="0"/>
              <a:t>main objective of TIARA (Test Infrastructure and Accelerator Research Area) is the integration of </a:t>
            </a:r>
            <a:r>
              <a:rPr lang="en-GB" dirty="0" smtClean="0"/>
              <a:t>national and </a:t>
            </a:r>
            <a:r>
              <a:rPr lang="en-GB" dirty="0" smtClean="0"/>
              <a:t>international accelerator R&amp;D infrastructures into a single distributed European accelerator R&amp;D facility.</a:t>
            </a:r>
          </a:p>
          <a:p>
            <a:pPr marL="0" indent="280988">
              <a:spcBef>
                <a:spcPts val="200"/>
              </a:spcBef>
              <a:buNone/>
            </a:pPr>
            <a:r>
              <a:rPr lang="en-GB" dirty="0" smtClean="0"/>
              <a:t>This will include the implementation of organisational structures to enable the integration of existing </a:t>
            </a:r>
            <a:r>
              <a:rPr lang="en-GB" dirty="0" smtClean="0"/>
              <a:t>individual infrastructures</a:t>
            </a:r>
            <a:r>
              <a:rPr lang="en-GB" dirty="0" smtClean="0"/>
              <a:t>, their efficient operation and upgrades, and the construction of new infrastructures as part </a:t>
            </a:r>
            <a:r>
              <a:rPr lang="en-GB" dirty="0" smtClean="0"/>
              <a:t>of TIARA</a:t>
            </a:r>
            <a:r>
              <a:rPr lang="en-GB" dirty="0" smtClean="0"/>
              <a:t>.</a:t>
            </a:r>
          </a:p>
          <a:p>
            <a:pPr marL="0" indent="280988">
              <a:spcBef>
                <a:spcPts val="200"/>
              </a:spcBef>
              <a:buNone/>
            </a:pPr>
            <a:r>
              <a:rPr lang="en-GB" dirty="0" smtClean="0"/>
              <a:t>TIARA will enable full exploitation of the complementary features and expertise of the individual </a:t>
            </a:r>
            <a:r>
              <a:rPr lang="en-GB" dirty="0" smtClean="0"/>
              <a:t>member infrastructures</a:t>
            </a:r>
            <a:r>
              <a:rPr lang="en-GB" dirty="0" smtClean="0"/>
              <a:t>, maximizing the benefits for both the owners of these infrastructures and their users. </a:t>
            </a:r>
            <a:endParaRPr lang="en-GB" dirty="0" smtClean="0"/>
          </a:p>
          <a:p>
            <a:pPr marL="0" indent="280988">
              <a:spcBef>
                <a:spcPts val="200"/>
              </a:spcBef>
              <a:buNone/>
            </a:pPr>
            <a:r>
              <a:rPr lang="en-GB" dirty="0" smtClean="0"/>
              <a:t>This unique distributed </a:t>
            </a:r>
            <a:r>
              <a:rPr lang="en-GB" dirty="0" smtClean="0"/>
              <a:t>facility will also support the development of an integrated R&amp;D programme embracing the needs </a:t>
            </a:r>
            <a:r>
              <a:rPr lang="en-GB" dirty="0" smtClean="0"/>
              <a:t>of many </a:t>
            </a:r>
            <a:r>
              <a:rPr lang="en-GB" dirty="0" smtClean="0"/>
              <a:t>different fields, as well as medical and industrial sectors, both on technical and human resource aspects.</a:t>
            </a:r>
          </a:p>
          <a:p>
            <a:pPr marL="0" indent="280988">
              <a:spcBef>
                <a:spcPts val="200"/>
              </a:spcBef>
              <a:buNone/>
            </a:pPr>
            <a:r>
              <a:rPr lang="en-GB" dirty="0" smtClean="0"/>
              <a:t>Besides a world-level state-of-the-art distributed R&amp;D facility, TIARA will develop means for establishing </a:t>
            </a:r>
            <a:r>
              <a:rPr lang="en-GB" dirty="0" smtClean="0"/>
              <a:t>and supporting </a:t>
            </a:r>
            <a:r>
              <a:rPr lang="en-GB" dirty="0" smtClean="0"/>
              <a:t>joint accelerator R&amp;D programming, joint education and training programmes and </a:t>
            </a:r>
            <a:r>
              <a:rPr lang="en-GB" dirty="0" smtClean="0"/>
              <a:t>strengthened collaboration </a:t>
            </a:r>
            <a:r>
              <a:rPr lang="en-GB" dirty="0" smtClean="0"/>
              <a:t>with industry</a:t>
            </a:r>
            <a:r>
              <a:rPr lang="en-GB" dirty="0" smtClean="0"/>
              <a:t>.</a:t>
            </a:r>
            <a:br>
              <a:rPr lang="en-GB" dirty="0" smtClean="0"/>
            </a:br>
            <a:endParaRPr lang="en-GB" dirty="0" smtClean="0"/>
          </a:p>
          <a:p>
            <a:pPr marL="0" indent="280988"/>
            <a:r>
              <a:rPr lang="en-GB" sz="4400" b="1" dirty="0" smtClean="0"/>
              <a:t>Partners:</a:t>
            </a:r>
            <a:endParaRPr lang="en-GB" sz="4400" b="1" dirty="0" smtClean="0"/>
          </a:p>
          <a:p>
            <a:pPr>
              <a:buNone/>
            </a:pPr>
            <a:r>
              <a:rPr lang="en-GB" dirty="0" smtClean="0"/>
              <a:t>CEA ,CERN, </a:t>
            </a:r>
            <a:r>
              <a:rPr lang="fr-FR" dirty="0" smtClean="0"/>
              <a:t>CNRS, </a:t>
            </a:r>
            <a:r>
              <a:rPr lang="pl-PL" dirty="0" smtClean="0"/>
              <a:t>CIEMAT</a:t>
            </a:r>
            <a:r>
              <a:rPr lang="en-GB" dirty="0" smtClean="0"/>
              <a:t>,</a:t>
            </a:r>
            <a:r>
              <a:rPr lang="pl-PL" dirty="0" smtClean="0"/>
              <a:t> </a:t>
            </a:r>
            <a:r>
              <a:rPr lang="en-GB" dirty="0" smtClean="0"/>
              <a:t>DESY, </a:t>
            </a:r>
            <a:r>
              <a:rPr lang="it-IT" dirty="0" smtClean="0"/>
              <a:t>GSI, </a:t>
            </a:r>
            <a:r>
              <a:rPr lang="de-DE" dirty="0" smtClean="0"/>
              <a:t>INFN, </a:t>
            </a:r>
            <a:r>
              <a:rPr lang="it-IT" dirty="0" smtClean="0"/>
              <a:t>PSI, </a:t>
            </a:r>
            <a:r>
              <a:rPr lang="en-GB" dirty="0" smtClean="0"/>
              <a:t>STFC, </a:t>
            </a:r>
            <a:r>
              <a:rPr lang="es-ES" dirty="0" smtClean="0"/>
              <a:t>UU, </a:t>
            </a:r>
            <a:r>
              <a:rPr lang="en-GB" dirty="0" smtClean="0"/>
              <a:t>IFJ-PAN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TIARA-pp Work Packages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78942" indent="-514350">
              <a:buFont typeface="+mj-lt"/>
              <a:buAutoNum type="arabicPeriod"/>
            </a:pPr>
            <a:r>
              <a:rPr lang="en-GB" dirty="0" smtClean="0"/>
              <a:t>Management (CEA)</a:t>
            </a:r>
          </a:p>
          <a:p>
            <a:pPr marL="678942" indent="-514350">
              <a:buFont typeface="+mj-lt"/>
              <a:buAutoNum type="arabicPeriod"/>
            </a:pPr>
            <a:r>
              <a:rPr lang="en-GB" dirty="0" smtClean="0"/>
              <a:t>Governance (CEA)</a:t>
            </a:r>
          </a:p>
          <a:p>
            <a:pPr marL="678942" indent="-514350">
              <a:buFont typeface="+mj-lt"/>
              <a:buAutoNum type="arabicPeriod"/>
            </a:pPr>
            <a:r>
              <a:rPr lang="en-GB" dirty="0" smtClean="0"/>
              <a:t>R&amp;D Infrastructures (CERN)</a:t>
            </a:r>
          </a:p>
          <a:p>
            <a:pPr marL="678942" indent="-514350">
              <a:buFont typeface="+mj-lt"/>
              <a:buAutoNum type="arabicPeriod"/>
            </a:pPr>
            <a:r>
              <a:rPr lang="en-GB" dirty="0" smtClean="0"/>
              <a:t>Joint R&amp;D Programming (INFN)</a:t>
            </a:r>
          </a:p>
          <a:p>
            <a:pPr marL="678942" indent="-514350">
              <a:buFont typeface="+mj-lt"/>
              <a:buAutoNum type="arabicPeriod"/>
            </a:pPr>
            <a:r>
              <a:rPr lang="en-GB" dirty="0" smtClean="0"/>
              <a:t>Education and Training (STFC)</a:t>
            </a:r>
          </a:p>
          <a:p>
            <a:pPr marL="678942" indent="-514350">
              <a:buFont typeface="+mj-lt"/>
              <a:buAutoNum type="arabicPeriod"/>
            </a:pPr>
            <a:r>
              <a:rPr lang="en-GB" dirty="0" smtClean="0"/>
              <a:t>Small Vertical Emittance Tuning (CERN)</a:t>
            </a:r>
          </a:p>
          <a:p>
            <a:pPr marL="678942" indent="-514350">
              <a:buFont typeface="+mj-lt"/>
              <a:buAutoNum type="arabicPeriod"/>
            </a:pPr>
            <a:r>
              <a:rPr lang="en-GB" dirty="0" smtClean="0"/>
              <a:t>Ionisation Cooling Test Facility (STFC)</a:t>
            </a:r>
          </a:p>
          <a:p>
            <a:pPr marL="678942" indent="-514350">
              <a:buFont typeface="+mj-lt"/>
              <a:buAutoNum type="arabicPeriod"/>
            </a:pPr>
            <a:r>
              <a:rPr lang="en-GB" dirty="0" smtClean="0"/>
              <a:t>High Gradient Acceleration (INFN)</a:t>
            </a:r>
          </a:p>
          <a:p>
            <a:pPr marL="678942" indent="-514350">
              <a:buFont typeface="+mj-lt"/>
              <a:buAutoNum type="arabicPeriod"/>
            </a:pPr>
            <a:r>
              <a:rPr lang="en-GB" dirty="0" smtClean="0"/>
              <a:t>Test Infrastructure for High Power Accelerator Components (CNRS)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activities in TIARA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WP7, a </a:t>
            </a:r>
            <a:r>
              <a:rPr lang="en-GB" dirty="0" err="1" smtClean="0"/>
              <a:t>Diacrode</a:t>
            </a:r>
            <a:r>
              <a:rPr lang="en-GB" dirty="0" smtClean="0"/>
              <a:t>® based, pulsed 200 MHz, 2...3 MW amplifier for a MICE upgrade (ICTF) will be studied (Task 7.3).</a:t>
            </a:r>
          </a:p>
          <a:p>
            <a:r>
              <a:rPr lang="en-GB" dirty="0" smtClean="0"/>
              <a:t>WP8, High Gradient Acceleration, will design C-band accelerating structures for a SPARC energy upgrade to 200MeV (Tasks 8.1 &amp; 8.3) and a digital LLRF system (Task 8.2).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planned RF activities in </a:t>
            </a:r>
            <a:r>
              <a:rPr lang="en-GB" i="1" dirty="0" err="1" smtClean="0"/>
              <a:t>HiLumi</a:t>
            </a:r>
            <a:r>
              <a:rPr lang="en-GB" i="1" dirty="0" smtClean="0"/>
              <a:t> LHC </a:t>
            </a:r>
            <a:r>
              <a:rPr lang="en-GB" dirty="0" smtClean="0"/>
              <a:t>DS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LHC Crab Cavities: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/>
              <a:t>HiLumi</a:t>
            </a:r>
            <a:r>
              <a:rPr lang="en-GB" i="1" dirty="0" smtClean="0"/>
              <a:t> LHC </a:t>
            </a:r>
            <a:r>
              <a:rPr lang="en-GB" dirty="0" smtClean="0"/>
              <a:t>DS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1775191"/>
            <a:ext cx="8496944" cy="4625609"/>
          </a:xfrm>
        </p:spPr>
        <p:txBody>
          <a:bodyPr>
            <a:normAutofit/>
          </a:bodyPr>
          <a:lstStyle/>
          <a:p>
            <a:r>
              <a:rPr lang="en-GB" sz="2800" dirty="0" smtClean="0"/>
              <a:t>HL-LHC is a major CERN recognized project and </a:t>
            </a:r>
            <a:r>
              <a:rPr lang="en-GB" sz="2800" dirty="0" smtClean="0"/>
              <a:t>has a scope of enabling </a:t>
            </a:r>
            <a:r>
              <a:rPr lang="en-GB" sz="2800" dirty="0" smtClean="0"/>
              <a:t>LHC to </a:t>
            </a:r>
            <a:r>
              <a:rPr lang="en-GB" sz="2800" dirty="0" smtClean="0"/>
              <a:t>attain </a:t>
            </a:r>
            <a:r>
              <a:rPr lang="en-US" sz="2800" dirty="0" smtClean="0"/>
              <a:t>in 10-12 years </a:t>
            </a:r>
            <a:r>
              <a:rPr lang="en-US" sz="2800" dirty="0" smtClean="0"/>
              <a:t>(about 2020 - 2030) an integrated luminosity of 3 ab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!</a:t>
            </a:r>
          </a:p>
          <a:p>
            <a:pPr marL="730758" lvl="1" indent="11113">
              <a:buNone/>
            </a:pPr>
            <a:r>
              <a:rPr lang="en-US" sz="2400" dirty="0" smtClean="0"/>
              <a:t>All </a:t>
            </a:r>
            <a:r>
              <a:rPr lang="en-US" sz="2400" dirty="0" err="1" smtClean="0"/>
              <a:t>hadron</a:t>
            </a:r>
            <a:r>
              <a:rPr lang="en-US" sz="2400" dirty="0" smtClean="0"/>
              <a:t> </a:t>
            </a:r>
            <a:r>
              <a:rPr lang="en-US" sz="2400" dirty="0" smtClean="0"/>
              <a:t>colliders </a:t>
            </a:r>
            <a:r>
              <a:rPr lang="en-US" sz="2400" dirty="0" smtClean="0"/>
              <a:t>of the World have </a:t>
            </a:r>
            <a:r>
              <a:rPr lang="en-US" sz="2400" dirty="0" smtClean="0"/>
              <a:t>produced so far about 10 fb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</a:t>
            </a:r>
            <a:r>
              <a:rPr lang="en-US" sz="2400" dirty="0" smtClean="0"/>
              <a:t>total; LHC </a:t>
            </a:r>
            <a:r>
              <a:rPr lang="en-US" sz="2400" dirty="0" smtClean="0"/>
              <a:t>will deliver in its </a:t>
            </a:r>
            <a:r>
              <a:rPr lang="en-US" sz="2400" dirty="0" smtClean="0"/>
              <a:t>first 10-12 </a:t>
            </a:r>
            <a:r>
              <a:rPr lang="en-US" sz="2400" dirty="0" smtClean="0"/>
              <a:t>years </a:t>
            </a:r>
            <a:r>
              <a:rPr lang="en-US" sz="2400" dirty="0" smtClean="0"/>
              <a:t>(hopefully) about </a:t>
            </a:r>
            <a:r>
              <a:rPr lang="en-US" sz="2400" dirty="0" smtClean="0"/>
              <a:t>200-300 </a:t>
            </a:r>
            <a:r>
              <a:rPr lang="en-US" sz="2400" dirty="0" smtClean="0"/>
              <a:t>fb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. </a:t>
            </a:r>
          </a:p>
          <a:p>
            <a:r>
              <a:rPr lang="en-US" sz="2800" i="1" dirty="0" err="1" smtClean="0"/>
              <a:t>HiLumi</a:t>
            </a:r>
            <a:r>
              <a:rPr lang="en-US" sz="2800" i="1" dirty="0" smtClean="0"/>
              <a:t> LHC </a:t>
            </a:r>
            <a:r>
              <a:rPr lang="en-US" sz="2800" dirty="0" smtClean="0"/>
              <a:t>is the “Design Study” part of HL-LHC, the FP7 proposal was sent 25-Nov-2010 to Brussels.</a:t>
            </a:r>
            <a:endParaRPr lang="en-GB" sz="2800" dirty="0" smtClean="0"/>
          </a:p>
          <a:p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/>
              <a:t>HiLumi</a:t>
            </a:r>
            <a:r>
              <a:rPr lang="en-GB" i="1" dirty="0" smtClean="0"/>
              <a:t> LHC </a:t>
            </a:r>
            <a:r>
              <a:rPr lang="en-GB" dirty="0" smtClean="0"/>
              <a:t>Work Packages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Management &amp; Coordination</a:t>
            </a:r>
          </a:p>
          <a:p>
            <a:pPr marL="633222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Accelerator Physics and Performance</a:t>
            </a:r>
          </a:p>
          <a:p>
            <a:pPr marL="633222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Magnet Design</a:t>
            </a:r>
          </a:p>
          <a:p>
            <a:pPr marL="633222" indent="-514350">
              <a:buFont typeface="+mj-lt"/>
              <a:buAutoNum type="arabicPeriod"/>
            </a:pPr>
            <a:r>
              <a:rPr lang="en-GB" dirty="0" smtClean="0"/>
              <a:t>Crab Cavities</a:t>
            </a:r>
          </a:p>
          <a:p>
            <a:pPr marL="633222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IR Collimation</a:t>
            </a:r>
          </a:p>
          <a:p>
            <a:pPr marL="633222" indent="-514350">
              <a:buFont typeface="+mj-lt"/>
              <a:buAutoNum type="arabicPeriod"/>
            </a:pPr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Cold Powering</a:t>
            </a:r>
          </a:p>
          <a:p>
            <a:pPr marL="633222" indent="-514350">
              <a:buNone/>
            </a:pPr>
            <a:r>
              <a:rPr lang="en-GB" dirty="0" err="1" smtClean="0"/>
              <a:t>HiLumi</a:t>
            </a:r>
            <a:r>
              <a:rPr lang="en-GB" dirty="0" smtClean="0"/>
              <a:t> LHC WP4 will build on the success of </a:t>
            </a:r>
            <a:r>
              <a:rPr lang="en-GB" dirty="0" err="1" smtClean="0"/>
              <a:t>EuCARD</a:t>
            </a:r>
            <a:r>
              <a:rPr lang="en-GB" dirty="0" smtClean="0"/>
              <a:t> WP10.3 and </a:t>
            </a:r>
            <a:r>
              <a:rPr lang="en-GB" dirty="0" err="1" smtClean="0"/>
              <a:t>RFTech</a:t>
            </a:r>
            <a:r>
              <a:rPr lang="en-GB" dirty="0" smtClean="0"/>
              <a:t>.</a:t>
            </a:r>
          </a:p>
          <a:p>
            <a:pPr marL="633222" indent="-514350">
              <a:buNone/>
            </a:pPr>
            <a:r>
              <a:rPr lang="en-GB" dirty="0" smtClean="0"/>
              <a:t>More details: Talk by Rama </a:t>
            </a:r>
            <a:r>
              <a:rPr lang="en-GB" dirty="0" err="1" smtClean="0"/>
              <a:t>Calaga</a:t>
            </a:r>
            <a:r>
              <a:rPr lang="en-GB" dirty="0" smtClean="0"/>
              <a:t> this morning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29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Power Source Issues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Power  —  Efficiency  —  Complexity  —  Reliability —  Cost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possible Network activity in </a:t>
            </a:r>
            <a:r>
              <a:rPr lang="en-GB" dirty="0" err="1" smtClean="0"/>
              <a:t>EuCARD</a:t>
            </a:r>
            <a:r>
              <a:rPr lang="en-GB" dirty="0" smtClean="0"/>
              <a:t> 2?</a:t>
            </a:r>
            <a:endParaRPr lang="en-GB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40664" y="2132856"/>
            <a:ext cx="8022336" cy="381744"/>
          </a:xfrm>
        </p:spPr>
        <p:txBody>
          <a:bodyPr/>
          <a:lstStyle/>
          <a:p>
            <a:r>
              <a:rPr lang="en-GB" dirty="0" smtClean="0"/>
              <a:t>Back to my initial subject “High efficiency, high power RF sources”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30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EuCARD</a:t>
            </a:r>
            <a:r>
              <a:rPr lang="en-GB" dirty="0" smtClean="0"/>
              <a:t> 2 (?)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EuCARD</a:t>
            </a:r>
            <a:r>
              <a:rPr lang="en-GB" dirty="0" smtClean="0"/>
              <a:t> 2 (working name) is in the planning phase (2011 call) ...</a:t>
            </a:r>
          </a:p>
          <a:p>
            <a:r>
              <a:rPr lang="en-GB" dirty="0" smtClean="0"/>
              <a:t>UU and others identified the need </a:t>
            </a:r>
            <a:r>
              <a:rPr lang="en-GB" dirty="0" smtClean="0"/>
              <a:t>for “Sustainable and energy efficient RF</a:t>
            </a:r>
            <a:r>
              <a:rPr lang="en-GB" dirty="0" smtClean="0"/>
              <a:t>”; I have suggested to include a Network Activity focused on “High Efficiency RF Power Generation”.</a:t>
            </a:r>
          </a:p>
          <a:p>
            <a:r>
              <a:rPr lang="en-GB" dirty="0" smtClean="0"/>
              <a:t>This Network would connect people interested in the field and working on “waste less power” in RF power generation.</a:t>
            </a:r>
          </a:p>
          <a:p>
            <a:r>
              <a:rPr lang="en-GB" dirty="0" smtClean="0"/>
              <a:t>Initial reaction was very positive.</a:t>
            </a:r>
          </a:p>
          <a:p>
            <a:r>
              <a:rPr lang="en-GB" dirty="0" smtClean="0"/>
              <a:t> </a:t>
            </a:r>
            <a:r>
              <a:rPr lang="en-GB" dirty="0" smtClean="0"/>
              <a:t>  ... à </a:t>
            </a:r>
            <a:r>
              <a:rPr lang="en-GB" dirty="0" err="1" smtClean="0"/>
              <a:t>suivre</a:t>
            </a:r>
            <a:r>
              <a:rPr lang="en-GB" dirty="0" smtClean="0"/>
              <a:t> ...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31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very much!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32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Need for Power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HEP:</a:t>
            </a:r>
          </a:p>
          <a:p>
            <a:pPr lvl="1"/>
            <a:r>
              <a:rPr lang="en-GB" dirty="0" smtClean="0"/>
              <a:t>Future </a:t>
            </a:r>
            <a:r>
              <a:rPr lang="en-GB" dirty="0" err="1" smtClean="0"/>
              <a:t>e</a:t>
            </a:r>
            <a:r>
              <a:rPr lang="en-GB" baseline="30000" dirty="0" err="1" smtClean="0"/>
              <a:t>+</a:t>
            </a:r>
            <a:r>
              <a:rPr lang="en-GB" dirty="0" err="1" smtClean="0"/>
              <a:t>e</a:t>
            </a:r>
            <a:r>
              <a:rPr lang="en-GB" baseline="30000" dirty="0" smtClean="0"/>
              <a:t>−</a:t>
            </a:r>
            <a:r>
              <a:rPr lang="en-GB" dirty="0" smtClean="0"/>
              <a:t> colliders (ILC, CLIC, …)</a:t>
            </a:r>
          </a:p>
          <a:p>
            <a:pPr lvl="1"/>
            <a:r>
              <a:rPr lang="en-GB" dirty="0" smtClean="0"/>
              <a:t>Plasma-Wakefield accelerator (drive beam)</a:t>
            </a:r>
          </a:p>
          <a:p>
            <a:pPr lvl="1"/>
            <a:r>
              <a:rPr lang="en-GB" dirty="0" smtClean="0"/>
              <a:t>Proton driver for Muon-collider, Neutrino-factory (Project-X, …)</a:t>
            </a:r>
          </a:p>
          <a:p>
            <a:r>
              <a:rPr lang="en-GB" dirty="0" smtClean="0"/>
              <a:t>Non-HEP: </a:t>
            </a:r>
          </a:p>
          <a:p>
            <a:pPr lvl="1"/>
            <a:r>
              <a:rPr lang="en-GB" dirty="0" smtClean="0"/>
              <a:t>Spallation neutron sources, (SNS, ESS, …)</a:t>
            </a:r>
          </a:p>
          <a:p>
            <a:pPr lvl="1"/>
            <a:r>
              <a:rPr lang="en-GB" dirty="0" smtClean="0"/>
              <a:t>Irradiation Facility (IFMIF, …)</a:t>
            </a:r>
          </a:p>
          <a:p>
            <a:pPr lvl="1"/>
            <a:r>
              <a:rPr lang="en-GB" dirty="0" smtClean="0"/>
              <a:t>ADS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Need for Power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Many large future projects need large scale RF!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This is true for both average and peak powers.</a:t>
            </a:r>
            <a:endParaRPr lang="en-GB" sz="2800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683570" y="2204864"/>
          <a:ext cx="7632846" cy="3600398"/>
        </p:xfrm>
        <a:graphic>
          <a:graphicData uri="http://schemas.openxmlformats.org/drawingml/2006/table">
            <a:tbl>
              <a:tblPr firstRow="1" firstCol="1">
                <a:tableStyleId>{18603FDC-E32A-4AB5-989C-0864C3EAD2B8}</a:tableStyleId>
              </a:tblPr>
              <a:tblGrid>
                <a:gridCol w="2142551"/>
                <a:gridCol w="1162021"/>
                <a:gridCol w="1004778"/>
                <a:gridCol w="1004778"/>
                <a:gridCol w="1159359"/>
                <a:gridCol w="1159359"/>
              </a:tblGrid>
              <a:tr h="477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IFMIF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ESS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/>
                        <a:t>SPL </a:t>
                      </a:r>
                      <a:r>
                        <a:rPr lang="en-GB" sz="1600" dirty="0" smtClean="0"/>
                        <a:t>II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ILC</a:t>
                      </a:r>
                      <a:r>
                        <a:rPr lang="en-GB" sz="1600" baseline="0" dirty="0" smtClean="0"/>
                        <a:t> .5 TeV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/>
                        <a:t>CLIC </a:t>
                      </a:r>
                      <a:r>
                        <a:rPr lang="en-GB" sz="1600" dirty="0" smtClean="0"/>
                        <a:t>3 TeV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47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Frequency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175 MHz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704 MHz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704 MHz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1300 MHz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/>
                        <a:t>1000 MHz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47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Technology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Grid tubes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klystrons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klystrons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MBK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/>
                        <a:t>MBK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47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Total AC power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38 MW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/>
                        <a:t>40 MW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230 MW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415 MW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47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Modulator </a:t>
                      </a:r>
                      <a:r>
                        <a:rPr lang="en-GB" sz="1600" dirty="0"/>
                        <a:t>output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60 MW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17.8 MW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26.5 MW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135 MW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/>
                        <a:t>255 MW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47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Power </a:t>
                      </a:r>
                      <a:r>
                        <a:rPr lang="en-GB" sz="1600" dirty="0"/>
                        <a:t>source output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25 MW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8.9 MW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10.7 MW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88 MW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/>
                        <a:t>180 MW 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47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Drive </a:t>
                      </a:r>
                      <a:r>
                        <a:rPr lang="en-GB" sz="1600" dirty="0"/>
                        <a:t>beam power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/>
                        <a:t>140 MW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47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Acc</a:t>
                      </a:r>
                      <a:r>
                        <a:rPr lang="en-GB" sz="1600" dirty="0"/>
                        <a:t>. structure input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15 MW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/>
                        <a:t>6.5 MW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/>
                        <a:t>7.8 MW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/>
                        <a:t>67 MW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/>
                        <a:t>101 MW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47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Total </a:t>
                      </a:r>
                      <a:r>
                        <a:rPr lang="en-GB" sz="1600" dirty="0"/>
                        <a:t>beam(s) power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10 MW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5 MW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4 MW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21.6 MW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/>
                        <a:t>28 MW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47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Efficiency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13.5 %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10 %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/>
                        <a:t>9.4 %</a:t>
                      </a:r>
                      <a:endParaRPr lang="en-GB" sz="160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/>
                        <a:t>6.7 %</a:t>
                      </a:r>
                      <a:endParaRPr lang="en-GB" sz="1600" dirty="0">
                        <a:solidFill>
                          <a:srgbClr val="000000"/>
                        </a:solidFill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105498" marR="105498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5</a:t>
            </a:fld>
            <a:endParaRPr kumimoji="0"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Need for Efficiency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/>
          <a:lstStyle/>
          <a:p>
            <a:r>
              <a:rPr lang="en-GB" dirty="0" smtClean="0"/>
              <a:t>Overall AC to beam efficiency about 10%!</a:t>
            </a:r>
          </a:p>
          <a:p>
            <a:r>
              <a:rPr lang="en-GB" dirty="0" smtClean="0"/>
              <a:t>Increased efficiency would</a:t>
            </a:r>
          </a:p>
          <a:p>
            <a:pPr lvl="1"/>
            <a:r>
              <a:rPr lang="en-GB" dirty="0" smtClean="0"/>
              <a:t>reduce the environmental impact,</a:t>
            </a:r>
          </a:p>
          <a:p>
            <a:pPr lvl="1"/>
            <a:r>
              <a:rPr lang="en-GB" dirty="0" smtClean="0"/>
              <a:t>reduce the size of the installed power,</a:t>
            </a:r>
          </a:p>
          <a:p>
            <a:pPr lvl="1"/>
            <a:r>
              <a:rPr lang="en-GB" dirty="0" smtClean="0"/>
              <a:t>reduce the size of the necessary cooling,</a:t>
            </a:r>
          </a:p>
          <a:p>
            <a:pPr lvl="1"/>
            <a:r>
              <a:rPr lang="en-GB" dirty="0" smtClean="0"/>
              <a:t>decrease the electricity bill:</a:t>
            </a:r>
          </a:p>
          <a:p>
            <a:pPr lvl="1"/>
            <a:r>
              <a:rPr lang="en-GB" dirty="0" smtClean="0"/>
              <a:t>Example: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7" name="TextBox 6"/>
          <p:cNvSpPr txBox="1"/>
          <p:nvPr/>
        </p:nvSpPr>
        <p:spPr>
          <a:xfrm>
            <a:off x="2915816" y="4725144"/>
            <a:ext cx="590465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CLIC @ 3 TeV, 415 MW AC consumption, </a:t>
            </a:r>
          </a:p>
          <a:p>
            <a:r>
              <a:rPr lang="en-GB" dirty="0" smtClean="0"/>
              <a:t>5,000 h operation per year, 40 $/</a:t>
            </a:r>
            <a:r>
              <a:rPr lang="en-GB" dirty="0" err="1" smtClean="0"/>
              <a:t>MWh</a:t>
            </a:r>
            <a:r>
              <a:rPr lang="en-GB" dirty="0" smtClean="0"/>
              <a:t>:</a:t>
            </a:r>
          </a:p>
          <a:p>
            <a:pPr algn="r"/>
            <a:r>
              <a:rPr lang="en-GB" dirty="0" smtClean="0"/>
              <a:t>Annual electricity bill of 91 M$.</a:t>
            </a:r>
          </a:p>
          <a:p>
            <a:r>
              <a:rPr lang="en-GB" dirty="0" smtClean="0"/>
              <a:t>Assume that this is for a klystron efficiency of 65 %.</a:t>
            </a:r>
          </a:p>
          <a:p>
            <a:r>
              <a:rPr lang="en-GB" dirty="0" smtClean="0"/>
              <a:t>With a klystron </a:t>
            </a:r>
            <a:r>
              <a:rPr lang="en-GB" dirty="0" smtClean="0">
                <a:solidFill>
                  <a:srgbClr val="FFFF00"/>
                </a:solidFill>
              </a:rPr>
              <a:t>efficiency increase by 1 % </a:t>
            </a:r>
            <a:r>
              <a:rPr lang="en-GB" dirty="0" smtClean="0"/>
              <a:t>(66 %), </a:t>
            </a:r>
            <a:br>
              <a:rPr lang="en-GB" dirty="0" smtClean="0"/>
            </a:br>
            <a:r>
              <a:rPr lang="en-GB" dirty="0" smtClean="0"/>
              <a:t>you would </a:t>
            </a:r>
            <a:r>
              <a:rPr lang="en-GB" dirty="0" smtClean="0">
                <a:solidFill>
                  <a:srgbClr val="FFFF00"/>
                </a:solidFill>
              </a:rPr>
              <a:t>save 1.4 M$ every year </a:t>
            </a:r>
            <a:r>
              <a:rPr lang="en-GB" dirty="0" smtClean="0"/>
              <a:t>in electricity alone.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 Complexity/Cost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Some of these projects cost ≈ 10 G$ or beyond.</a:t>
            </a:r>
          </a:p>
          <a:p>
            <a:r>
              <a:rPr lang="en-GB" dirty="0" smtClean="0"/>
              <a:t>RF sources may be important cost drivers (G$).</a:t>
            </a:r>
          </a:p>
          <a:p>
            <a:r>
              <a:rPr lang="en-GB" dirty="0" smtClean="0"/>
              <a:t>Clearly, when optimizing efficiency, one must not compromise on low cost. Solutions with potential easy mass production are preferred.</a:t>
            </a:r>
          </a:p>
          <a:p>
            <a:r>
              <a:rPr lang="en-GB" dirty="0" smtClean="0"/>
              <a:t>Large complexity will also complicate operation/maintenance.</a:t>
            </a:r>
          </a:p>
          <a:p>
            <a:r>
              <a:rPr lang="en-GB" dirty="0" smtClean="0"/>
              <a:t>For many small units, methods to implement graceful degradation may be implemented.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the State of the Art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7774" indent="-342900">
              <a:buFont typeface="+mj-lt"/>
              <a:buAutoNum type="arabicPeriod"/>
            </a:pPr>
            <a:r>
              <a:rPr lang="en-GB" sz="2000" dirty="0" smtClean="0"/>
              <a:t>Toshiba: E3736 (6 beam): 1.3 GHz, 10.4 MW, 10 Hz, 66  %, 49 dB gain</a:t>
            </a:r>
          </a:p>
          <a:p>
            <a:pPr marL="477774" indent="-342900">
              <a:buFont typeface="+mj-lt"/>
              <a:buAutoNum type="arabicPeriod"/>
            </a:pPr>
            <a:r>
              <a:rPr lang="en-GB" sz="2000" dirty="0" smtClean="0"/>
              <a:t>Thales: TH 1801 (7 beam): 1.3 GHz, 10.1 MW, 10 Hz, 63 %, 48 dB gain</a:t>
            </a:r>
          </a:p>
          <a:p>
            <a:pPr marL="477774" indent="-342900">
              <a:buFont typeface="+mj-lt"/>
              <a:buAutoNum type="arabicPeriod"/>
            </a:pPr>
            <a:r>
              <a:rPr lang="en-GB" sz="2000" dirty="0" smtClean="0"/>
              <a:t>CPI: VKL-8301B (6 beam): 1.3 GHz, 10.2 MW, 10 Hz, 66.3 %, 49.3 dB gain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270892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270892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270892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3.</a:t>
            </a:r>
            <a:endParaRPr lang="en-GB" dirty="0"/>
          </a:p>
        </p:txBody>
      </p:sp>
      <p:pic>
        <p:nvPicPr>
          <p:cNvPr id="11" name="Content Placeholder 4" descr="Thoshiba-thale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069134"/>
            <a:ext cx="4779042" cy="3384202"/>
          </a:xfrm>
          <a:prstGeom prst="rect">
            <a:avLst/>
          </a:prstGeom>
        </p:spPr>
      </p:pic>
      <p:pic>
        <p:nvPicPr>
          <p:cNvPr id="12" name="Picture 11" descr="CPII.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2254" y="3069134"/>
            <a:ext cx="3566210" cy="3384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to go from 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R&amp;D for the ILC/X-FEL MBK’s was very successful.</a:t>
            </a:r>
          </a:p>
          <a:p>
            <a:r>
              <a:rPr lang="en-GB" dirty="0" smtClean="0"/>
              <a:t>However, the ideal power source may not be obtain from extrapolation of this concept.</a:t>
            </a:r>
          </a:p>
          <a:p>
            <a:r>
              <a:rPr lang="en-GB" dirty="0" smtClean="0"/>
              <a:t>Optimization is complex:</a:t>
            </a:r>
          </a:p>
          <a:p>
            <a:pPr lvl="1"/>
            <a:r>
              <a:rPr lang="en-GB" dirty="0" smtClean="0"/>
              <a:t>more beamlets increase complexity and size, </a:t>
            </a:r>
          </a:p>
          <a:p>
            <a:pPr lvl="1"/>
            <a:r>
              <a:rPr lang="en-GB" dirty="0" smtClean="0"/>
              <a:t>higher voltage will have impact on modulator</a:t>
            </a:r>
          </a:p>
          <a:p>
            <a:pPr lvl="1"/>
            <a:r>
              <a:rPr lang="en-GB" dirty="0" smtClean="0"/>
              <a:t>higher current</a:t>
            </a:r>
          </a:p>
          <a:p>
            <a:r>
              <a:rPr lang="en-GB" dirty="0" smtClean="0"/>
              <a:t> ... but it may pay off: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2-Dec-2010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GB" smtClean="0"/>
              <a:t>RFTech Workshop, PSI                    E. Jensen, RF Power Sources and Related Issues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438</TotalTime>
  <Words>1991</Words>
  <Application>Microsoft Office PowerPoint</Application>
  <PresentationFormat>On-screen Show (4:3)</PresentationFormat>
  <Paragraphs>353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Module</vt:lpstr>
      <vt:lpstr>RF Power Sources and Related Issues</vt:lpstr>
      <vt:lpstr>Outline</vt:lpstr>
      <vt:lpstr>RF Power Source Issues</vt:lpstr>
      <vt:lpstr>The Need for Power</vt:lpstr>
      <vt:lpstr>The Need for Power</vt:lpstr>
      <vt:lpstr>The Need for Efficiency</vt:lpstr>
      <vt:lpstr>Issue Complexity/Cost</vt:lpstr>
      <vt:lpstr>Example of the State of the Art</vt:lpstr>
      <vt:lpstr>Where to go from here?</vt:lpstr>
      <vt:lpstr>Return on R&amp;D Investment</vt:lpstr>
      <vt:lpstr>Potential high η RF sources</vt:lpstr>
      <vt:lpstr>The RF activities inside EuCARD-NCLinac</vt:lpstr>
      <vt:lpstr>RF related tasks in NCLinac:</vt:lpstr>
      <vt:lpstr>NCLinac 9.2.1 PETS</vt:lpstr>
      <vt:lpstr>NCLinac 9.2.1 PETS</vt:lpstr>
      <vt:lpstr>NCLinac 9.2.2 HOM Damping</vt:lpstr>
      <vt:lpstr>NCLinac 9.2.2 DDS</vt:lpstr>
      <vt:lpstr>NCLinac 9.2.3 BD Simulation</vt:lpstr>
      <vt:lpstr>NCLinac 9.2.3 BD Simulation</vt:lpstr>
      <vt:lpstr>NCLinac 9.5: Phase control</vt:lpstr>
      <vt:lpstr>NCLinac 9.5.1: Low Z Phase PU</vt:lpstr>
      <vt:lpstr>NCLinac 9.5.2: BAM</vt:lpstr>
      <vt:lpstr>The planned RF activities in TIARA</vt:lpstr>
      <vt:lpstr>TIARA-pp Goals and Partners</vt:lpstr>
      <vt:lpstr>TIARA-pp Work Packages </vt:lpstr>
      <vt:lpstr>RF activities in TIARA</vt:lpstr>
      <vt:lpstr>The planned RF activities in HiLumi LHC DS</vt:lpstr>
      <vt:lpstr>HiLumi LHC DS</vt:lpstr>
      <vt:lpstr>HiLumi LHC Work Packages</vt:lpstr>
      <vt:lpstr>A possible Network activity in EuCARD 2?</vt:lpstr>
      <vt:lpstr>EuCARD 2 (?)</vt:lpstr>
      <vt:lpstr>Thank you very much!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Power Sources and Related Issues</dc:title>
  <dc:creator>Erk Jensen</dc:creator>
  <cp:lastModifiedBy>Erk Jensen</cp:lastModifiedBy>
  <cp:revision>36</cp:revision>
  <dcterms:created xsi:type="dcterms:W3CDTF">2010-11-30T13:27:52Z</dcterms:created>
  <dcterms:modified xsi:type="dcterms:W3CDTF">2010-12-01T12:22:43Z</dcterms:modified>
</cp:coreProperties>
</file>