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notesMasterIdLst>
    <p:notesMasterId r:id="rId60"/>
  </p:notesMasterIdLst>
  <p:handoutMasterIdLst>
    <p:handoutMasterId r:id="rId61"/>
  </p:handoutMasterIdLst>
  <p:sldIdLst>
    <p:sldId id="256" r:id="rId2"/>
    <p:sldId id="334" r:id="rId3"/>
    <p:sldId id="319" r:id="rId4"/>
    <p:sldId id="336" r:id="rId5"/>
    <p:sldId id="337" r:id="rId6"/>
    <p:sldId id="374" r:id="rId7"/>
    <p:sldId id="338" r:id="rId8"/>
    <p:sldId id="375" r:id="rId9"/>
    <p:sldId id="376" r:id="rId10"/>
    <p:sldId id="342" r:id="rId11"/>
    <p:sldId id="366" r:id="rId12"/>
    <p:sldId id="367" r:id="rId13"/>
    <p:sldId id="377" r:id="rId14"/>
    <p:sldId id="344" r:id="rId15"/>
    <p:sldId id="394" r:id="rId16"/>
    <p:sldId id="395" r:id="rId17"/>
    <p:sldId id="402" r:id="rId18"/>
    <p:sldId id="403" r:id="rId19"/>
    <p:sldId id="378" r:id="rId20"/>
    <p:sldId id="385" r:id="rId21"/>
    <p:sldId id="388" r:id="rId22"/>
    <p:sldId id="390" r:id="rId23"/>
    <p:sldId id="391" r:id="rId24"/>
    <p:sldId id="392" r:id="rId25"/>
    <p:sldId id="400" r:id="rId26"/>
    <p:sldId id="399" r:id="rId27"/>
    <p:sldId id="396" r:id="rId28"/>
    <p:sldId id="398" r:id="rId29"/>
    <p:sldId id="393" r:id="rId30"/>
    <p:sldId id="404" r:id="rId31"/>
    <p:sldId id="379" r:id="rId32"/>
    <p:sldId id="383" r:id="rId33"/>
    <p:sldId id="384" r:id="rId34"/>
    <p:sldId id="386" r:id="rId35"/>
    <p:sldId id="326" r:id="rId36"/>
    <p:sldId id="387" r:id="rId37"/>
    <p:sldId id="327" r:id="rId38"/>
    <p:sldId id="320" r:id="rId39"/>
    <p:sldId id="345" r:id="rId40"/>
    <p:sldId id="389" r:id="rId41"/>
    <p:sldId id="346" r:id="rId42"/>
    <p:sldId id="348" r:id="rId43"/>
    <p:sldId id="349" r:id="rId44"/>
    <p:sldId id="381" r:id="rId45"/>
    <p:sldId id="311" r:id="rId46"/>
    <p:sldId id="314" r:id="rId47"/>
    <p:sldId id="318" r:id="rId48"/>
    <p:sldId id="350" r:id="rId49"/>
    <p:sldId id="351" r:id="rId50"/>
    <p:sldId id="352" r:id="rId51"/>
    <p:sldId id="353" r:id="rId52"/>
    <p:sldId id="354" r:id="rId53"/>
    <p:sldId id="355" r:id="rId54"/>
    <p:sldId id="356" r:id="rId55"/>
    <p:sldId id="357" r:id="rId56"/>
    <p:sldId id="358" r:id="rId57"/>
    <p:sldId id="317" r:id="rId58"/>
    <p:sldId id="305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athematica6" pitchFamily="2" charset="2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athematica6" pitchFamily="2" charset="2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athematica6" pitchFamily="2" charset="2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athematica6" pitchFamily="2" charset="2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athematica6" pitchFamily="2" charset="2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Mathematica6" pitchFamily="2" charset="2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Mathematica6" pitchFamily="2" charset="2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Mathematica6" pitchFamily="2" charset="2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Mathematica6" pitchFamily="2" charset="2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00FF"/>
    <a:srgbClr val="FF0000"/>
    <a:srgbClr val="800080"/>
    <a:srgbClr val="CC0000"/>
    <a:srgbClr val="FF66FF"/>
    <a:srgbClr val="000099"/>
    <a:srgbClr val="000066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60"/>
  </p:normalViewPr>
  <p:slideViewPr>
    <p:cSldViewPr>
      <p:cViewPr>
        <p:scale>
          <a:sx n="95" d="100"/>
          <a:sy n="95" d="100"/>
        </p:scale>
        <p:origin x="-29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-1446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r>
              <a:rPr lang="en-US"/>
              <a:t>Pierre-Hugues Beauchemin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73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fld id="{6A9515FF-D4F3-40A8-BE8F-B859DBB1F0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86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r>
              <a:rPr lang="en-US"/>
              <a:t>Pierre-Hugues Beauchemin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78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8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78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Arial" charset="0"/>
              </a:defRPr>
            </a:lvl1pPr>
          </a:lstStyle>
          <a:p>
            <a:fld id="{40747D6F-E03A-485E-A789-F0BE1BF700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822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Pierre-Hugues Beauchemin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4BBA22-7122-4FA2-BEC4-90ABA31B831C}" type="slidenum">
              <a:rPr lang="en-US"/>
              <a:pPr/>
              <a:t>1</a:t>
            </a:fld>
            <a:endParaRPr lang="en-US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Pierre-Hugues Beauchemin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146B8-D357-4ED3-9427-DD2BF2E6E8D9}" type="slidenum">
              <a:rPr lang="en-US"/>
              <a:pPr/>
              <a:t>57</a:t>
            </a:fld>
            <a:endParaRPr lang="en-US"/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Pierre-Hugues Beauchemin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5FE4F-2956-44B8-B911-79CFF1DA099F}" type="slidenum">
              <a:rPr lang="en-US"/>
              <a:pPr/>
              <a:t>58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Pierre-Hugues Beauchemin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064745-4292-43DE-BC33-6C28F7AD406B}" type="slidenum">
              <a:rPr lang="en-US"/>
              <a:pPr/>
              <a:t>3</a:t>
            </a:fld>
            <a:endParaRPr lang="en-US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Pierre-Hugues Beauchemin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747D6F-E03A-485E-A789-F0BE1BF7006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39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Pierre-Hugues Beauchemin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80B2AC-BB7A-4738-B309-2B9E0E17F4F0}" type="slidenum">
              <a:rPr lang="en-US"/>
              <a:pPr/>
              <a:t>35</a:t>
            </a:fld>
            <a:endParaRPr lang="en-US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Pierre-Hugues Beauchemin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5FCB8B-9F26-41F8-9F37-7BADBE23DA30}" type="slidenum">
              <a:rPr lang="en-US"/>
              <a:pPr/>
              <a:t>37</a:t>
            </a:fld>
            <a:endParaRPr lang="en-US"/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Pierre-Hugues Beauchemin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CC88E3-2147-4367-ADD7-08AD484A14F2}" type="slidenum">
              <a:rPr lang="en-US"/>
              <a:pPr/>
              <a:t>38</a:t>
            </a:fld>
            <a:endParaRPr lang="en-US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Pierre-Hugues Beauchemin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DC6FA2-802E-4F2D-A031-EB0EF7076911}" type="slidenum">
              <a:rPr lang="en-US"/>
              <a:pPr/>
              <a:t>45</a:t>
            </a:fld>
            <a:endParaRPr lang="en-US"/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Pierre-Hugues Beauchemin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BCEE65-E6AE-48AF-ABEF-B71EE1F8D162}" type="slidenum">
              <a:rPr lang="en-US"/>
              <a:pPr/>
              <a:t>46</a:t>
            </a:fld>
            <a:endParaRPr lang="en-US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Pierre-Hugues Beauchemin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21038F-C985-40C0-84D6-992F8C931DD3}" type="slidenum">
              <a:rPr lang="en-US"/>
              <a:pPr/>
              <a:t>47</a:t>
            </a:fld>
            <a:endParaRPr lang="en-US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36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36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36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36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36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36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36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36202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3620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36204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36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36206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000"/>
            </a:lvl1pPr>
          </a:lstStyle>
          <a:p>
            <a:fld id="{6E3727F2-462A-4FC1-BB75-FEA425FFBC66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36209" name="Picture 1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54"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129FFB-0921-4DCC-ADF4-C4BEDE7AD2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38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8" y="44450"/>
            <a:ext cx="2160587" cy="6192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44450"/>
            <a:ext cx="6329363" cy="6192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5A0AF68-7580-4BDB-9612-F2A6FE0C9C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38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268413"/>
            <a:ext cx="4244975" cy="4968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244975" cy="2408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29050"/>
            <a:ext cx="4244975" cy="2408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70104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2CD2C65-12B4-41F8-A699-2500DBCF02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87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268413"/>
            <a:ext cx="4244975" cy="4968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244975" cy="4968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04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586BA65-FB15-41F1-A16D-088AAAEA9E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3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/>
            </a:lvl1pPr>
            <a:lvl2pPr>
              <a:buClr>
                <a:srgbClr val="0000CC"/>
              </a:buClr>
              <a:defRPr/>
            </a:lvl2pPr>
            <a:lvl3pPr>
              <a:buClr>
                <a:srgbClr val="006600"/>
              </a:buClr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4E3F314-509D-43FF-90A8-61E15648E4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81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A9768D7-BD80-4DD4-AC1A-CE5E3E3527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85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268413"/>
            <a:ext cx="4244975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244975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F8BF37-5273-4BB7-8C8D-E133CD988C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07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984B51-F90E-477E-9FB2-675ED1CEB4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77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ACC16D-62EF-41B4-9129-F63C4F4123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3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BFA3E26-61F4-41C9-B338-E39184B402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9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678011-7F3A-440F-B8F1-ACC1B803CF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77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A231F30-7E24-48CC-8607-01AEF7AFEF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96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70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3517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3517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3517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3517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35175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35176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35177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3517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4450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517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268413"/>
            <a:ext cx="864235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3518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3518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fld id="{1462EB93-0A4E-42D5-8E3F-BA262A702AC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0000CC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0000C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0000C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0000C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0000C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00C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00C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00C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00C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21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8000"/>
        </a:buClr>
        <a:buSzPct val="75000"/>
        <a:buFont typeface="Wingdings" pitchFamily="2" charset="2"/>
        <a:buChar char="l"/>
        <a:defRPr sz="19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1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wmf"/><Relationship Id="rId5" Type="http://schemas.openxmlformats.org/officeDocument/2006/relationships/image" Target="../media/image48.png"/><Relationship Id="rId4" Type="http://schemas.openxmlformats.org/officeDocument/2006/relationships/image" Target="../media/image4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83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6.png"/><Relationship Id="rId4" Type="http://schemas.openxmlformats.org/officeDocument/2006/relationships/image" Target="../media/image85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92CC9BD2-8EF3-4863-834C-3AF144071DD0}" type="slidenum">
              <a:rPr lang="en-US"/>
              <a:pPr/>
              <a:t>1</a:t>
            </a:fld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908175" y="5080000"/>
            <a:ext cx="5400675" cy="8699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800" b="1">
                <a:solidFill>
                  <a:srgbClr val="FF0000"/>
                </a:solidFill>
                <a:latin typeface="Arial" charset="0"/>
              </a:rPr>
              <a:t>Pierre-Hugues Beauchemin</a:t>
            </a:r>
          </a:p>
          <a:p>
            <a:pPr algn="ctr" eaLnBrk="0" hangingPunct="0"/>
            <a:r>
              <a:rPr lang="en-US" sz="2300">
                <a:solidFill>
                  <a:srgbClr val="FF0000"/>
                </a:solidFill>
                <a:latin typeface="Arial" charset="0"/>
              </a:rPr>
              <a:t>University of Oxford</a:t>
            </a:r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7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61" name="Picture 13" descr="Ox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724400"/>
            <a:ext cx="1087437" cy="12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1187450" y="46038"/>
            <a:ext cx="7129463" cy="19431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064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684213" y="141288"/>
            <a:ext cx="7772400" cy="1992312"/>
          </a:xfrm>
          <a:noFill/>
          <a:ln/>
        </p:spPr>
        <p:txBody>
          <a:bodyPr/>
          <a:lstStyle/>
          <a:p>
            <a:pPr>
              <a:spcBef>
                <a:spcPct val="80000"/>
              </a:spcBef>
            </a:pPr>
            <a:r>
              <a:rPr lang="en-US" sz="4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Événements monojet:</a:t>
            </a:r>
            <a:br>
              <a:rPr lang="en-US" sz="4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35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voyage au centre du Modèle Standard et au delà</a:t>
            </a:r>
          </a:p>
        </p:txBody>
      </p:sp>
      <p:pic>
        <p:nvPicPr>
          <p:cNvPr id="2065" name="Picture 17" descr="ATLAS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52963"/>
            <a:ext cx="1120775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1908175" y="6381750"/>
            <a:ext cx="5616575" cy="404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dirty="0" smtClean="0">
                <a:latin typeface="Arial" charset="0"/>
              </a:rPr>
              <a:t>Grenoble, 10 F</a:t>
            </a:r>
            <a:r>
              <a:rPr lang="fr-CA" dirty="0" err="1" smtClean="0">
                <a:latin typeface="Arial" charset="0"/>
              </a:rPr>
              <a:t>évrier</a:t>
            </a:r>
            <a:r>
              <a:rPr lang="en-US" dirty="0" smtClean="0">
                <a:latin typeface="Arial" charset="0"/>
              </a:rPr>
              <a:t>, </a:t>
            </a:r>
            <a:r>
              <a:rPr lang="en-US" dirty="0">
                <a:latin typeface="Arial" charset="0"/>
              </a:rPr>
              <a:t>2011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BE5426-4731-4071-8300-CFD8DA4822F1}" type="slidenum">
              <a:rPr lang="en-US"/>
              <a:pPr/>
              <a:t>10</a:t>
            </a:fld>
            <a:endParaRPr lang="en-US"/>
          </a:p>
        </p:txBody>
      </p:sp>
      <p:sp>
        <p:nvSpPr>
          <p:cNvPr id="33690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835025"/>
          </a:xfrm>
          <a:noFill/>
          <a:ln/>
        </p:spPr>
        <p:txBody>
          <a:bodyPr/>
          <a:lstStyle/>
          <a:p>
            <a:r>
              <a:rPr lang="en-US"/>
              <a:t>A signature-based search</a:t>
            </a:r>
          </a:p>
        </p:txBody>
      </p:sp>
      <p:sp>
        <p:nvSpPr>
          <p:cNvPr id="336901" name="Rectangle 5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36902" name="Rectangle 6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Extra Dimensions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36903" name="Picture 7" descr="br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427163"/>
            <a:ext cx="3384550" cy="30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690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5113338" cy="5329237"/>
          </a:xfrm>
          <a:noFill/>
          <a:ln/>
        </p:spPr>
        <p:txBody>
          <a:bodyPr/>
          <a:lstStyle/>
          <a:p>
            <a:r>
              <a:rPr lang="en-US"/>
              <a:t>ED proposed in the late 90’s as a potential solution to the hierarchy problem</a:t>
            </a:r>
          </a:p>
          <a:p>
            <a:pPr>
              <a:spcBef>
                <a:spcPct val="125000"/>
              </a:spcBef>
            </a:pPr>
            <a:r>
              <a:rPr lang="en-US"/>
              <a:t>Since then, ED have been used as an ingredient to many unsolved problems of the SM</a:t>
            </a:r>
          </a:p>
          <a:p>
            <a:pPr lvl="1">
              <a:spcBef>
                <a:spcPct val="40000"/>
              </a:spcBef>
            </a:pPr>
            <a:r>
              <a:rPr lang="en-US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EWSB, Dark Matter, Dark Energy, SUSY breaking, etc...</a:t>
            </a:r>
            <a:endParaRPr lang="en-US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>
              <a:spcBef>
                <a:spcPct val="125000"/>
              </a:spcBef>
            </a:pPr>
            <a:r>
              <a:rPr lang="en-US">
                <a:sym typeface="Symbol" pitchFamily="18" charset="2"/>
              </a:rPr>
              <a:t>ED must be somehow hidden or we would have already observed them </a:t>
            </a:r>
          </a:p>
          <a:p>
            <a:pPr lvl="1">
              <a:spcBef>
                <a:spcPct val="40000"/>
              </a:spcBef>
            </a:pPr>
            <a:r>
              <a:rPr lang="en-US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compactified</a:t>
            </a:r>
          </a:p>
        </p:txBody>
      </p:sp>
      <p:pic>
        <p:nvPicPr>
          <p:cNvPr id="336905" name="Picture 9" descr="extraAD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805363"/>
            <a:ext cx="3351213" cy="92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6906" name="Text Box 10"/>
          <p:cNvSpPr txBox="1">
            <a:spLocks noChangeArrowheads="1"/>
          </p:cNvSpPr>
          <p:nvPr/>
        </p:nvSpPr>
        <p:spPr bwMode="auto">
          <a:xfrm>
            <a:off x="1797050" y="6165850"/>
            <a:ext cx="5295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b="1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 pitchFamily="18" charset="2"/>
              </a:rPr>
              <a:t>We use the ADD model to set limits</a:t>
            </a:r>
            <a:endParaRPr lang="en-US">
              <a:solidFill>
                <a:srgbClr val="F2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46C705-597B-4837-8314-1247E1FE1C93}" type="slidenum">
              <a:rPr lang="en-US"/>
              <a:pPr/>
              <a:t>11</a:t>
            </a:fld>
            <a:endParaRPr lang="en-US"/>
          </a:p>
        </p:txBody>
      </p:sp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 signature-based search</a:t>
            </a:r>
          </a:p>
        </p:txBody>
      </p:sp>
      <p:sp>
        <p:nvSpPr>
          <p:cNvPr id="368645" name="Rectangle 5"/>
          <p:cNvSpPr>
            <a:spLocks noChangeArrowheads="1"/>
          </p:cNvSpPr>
          <p:nvPr/>
        </p:nvSpPr>
        <p:spPr bwMode="auto">
          <a:xfrm>
            <a:off x="179388" y="188913"/>
            <a:ext cx="8785225" cy="954087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68646" name="Rectangle 6"/>
          <p:cNvSpPr>
            <a:spLocks noChangeArrowheads="1"/>
          </p:cNvSpPr>
          <p:nvPr/>
        </p:nvSpPr>
        <p:spPr bwMode="auto">
          <a:xfrm>
            <a:off x="0" y="260350"/>
            <a:ext cx="91440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0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Gravity in Large Extra Dimensions</a:t>
            </a:r>
            <a:endParaRPr lang="en-US" sz="40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686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5" t="41508" b="16983"/>
          <a:stretch>
            <a:fillRect/>
          </a:stretch>
        </p:blipFill>
        <p:spPr bwMode="auto">
          <a:xfrm>
            <a:off x="5435600" y="3500438"/>
            <a:ext cx="3384550" cy="205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84313"/>
            <a:ext cx="3384550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4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6" t="9956" r="23326" b="71779"/>
          <a:stretch>
            <a:fillRect/>
          </a:stretch>
        </p:blipFill>
        <p:spPr bwMode="auto">
          <a:xfrm>
            <a:off x="827088" y="2171700"/>
            <a:ext cx="360045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3" t="44839" r="41495" b="18631"/>
          <a:stretch>
            <a:fillRect/>
          </a:stretch>
        </p:blipFill>
        <p:spPr bwMode="auto">
          <a:xfrm>
            <a:off x="1620838" y="4594225"/>
            <a:ext cx="2735262" cy="207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51" name="Text Box 11"/>
          <p:cNvSpPr txBox="1">
            <a:spLocks noChangeArrowheads="1"/>
          </p:cNvSpPr>
          <p:nvPr/>
        </p:nvSpPr>
        <p:spPr bwMode="auto">
          <a:xfrm>
            <a:off x="684213" y="1341438"/>
            <a:ext cx="39036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200" b="1">
                <a:latin typeface="Arial" charset="0"/>
              </a:rPr>
              <a:t>Gravitational potential in 3D</a:t>
            </a:r>
          </a:p>
          <a:p>
            <a:pPr algn="ctr"/>
            <a:r>
              <a:rPr lang="en-GB" sz="2200" b="1">
                <a:solidFill>
                  <a:srgbClr val="800080"/>
                </a:solidFill>
                <a:latin typeface="Arial" charset="0"/>
              </a:rPr>
              <a:t>(Newton)</a:t>
            </a:r>
            <a:endParaRPr lang="en-US" sz="2200" b="1">
              <a:solidFill>
                <a:srgbClr val="800080"/>
              </a:solidFill>
              <a:latin typeface="Arial" charset="0"/>
            </a:endParaRPr>
          </a:p>
        </p:txBody>
      </p:sp>
      <p:sp>
        <p:nvSpPr>
          <p:cNvPr id="368652" name="Text Box 12"/>
          <p:cNvSpPr txBox="1">
            <a:spLocks noChangeArrowheads="1"/>
          </p:cNvSpPr>
          <p:nvPr/>
        </p:nvSpPr>
        <p:spPr bwMode="auto">
          <a:xfrm>
            <a:off x="688975" y="3429000"/>
            <a:ext cx="403701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200" b="1">
                <a:latin typeface="Arial" charset="0"/>
              </a:rPr>
              <a:t>Gravitational potential in 3+n</a:t>
            </a:r>
          </a:p>
          <a:p>
            <a:pPr algn="ctr"/>
            <a:r>
              <a:rPr lang="en-GB" sz="2200" b="1">
                <a:latin typeface="Arial" charset="0"/>
              </a:rPr>
              <a:t>Spatial dimensions</a:t>
            </a:r>
          </a:p>
          <a:p>
            <a:pPr algn="ctr"/>
            <a:r>
              <a:rPr lang="en-GB" sz="2200" b="1">
                <a:solidFill>
                  <a:srgbClr val="800080"/>
                </a:solidFill>
                <a:latin typeface="Arial" charset="0"/>
              </a:rPr>
              <a:t>(compactified at radius R)</a:t>
            </a:r>
            <a:endParaRPr lang="en-US" sz="2200" b="1">
              <a:solidFill>
                <a:srgbClr val="800080"/>
              </a:solidFill>
              <a:latin typeface="Arial" charset="0"/>
            </a:endParaRPr>
          </a:p>
        </p:txBody>
      </p:sp>
      <p:sp>
        <p:nvSpPr>
          <p:cNvPr id="368654" name="Rectangle 14"/>
          <p:cNvSpPr>
            <a:spLocks noChangeArrowheads="1"/>
          </p:cNvSpPr>
          <p:nvPr/>
        </p:nvSpPr>
        <p:spPr bwMode="auto">
          <a:xfrm>
            <a:off x="106363" y="4581525"/>
            <a:ext cx="1512887" cy="20875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68655" name="Text Box 15"/>
          <p:cNvSpPr txBox="1">
            <a:spLocks noChangeArrowheads="1"/>
          </p:cNvSpPr>
          <p:nvPr/>
        </p:nvSpPr>
        <p:spPr bwMode="auto">
          <a:xfrm>
            <a:off x="395288" y="4795838"/>
            <a:ext cx="979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latin typeface="Arial" charset="0"/>
              </a:rPr>
              <a:t>r</a:t>
            </a:r>
            <a:r>
              <a:rPr lang="en-GB">
                <a:latin typeface="Arial" charset="0"/>
                <a:sym typeface="Mathematica1" pitchFamily="2" charset="2"/>
              </a:rPr>
              <a:t> </a:t>
            </a:r>
            <a:r>
              <a:rPr lang="en-GB">
                <a:latin typeface="Arial" charset="0"/>
              </a:rPr>
              <a:t>R:</a:t>
            </a:r>
            <a:endParaRPr lang="en-US">
              <a:latin typeface="Arial" charset="0"/>
            </a:endParaRPr>
          </a:p>
        </p:txBody>
      </p:sp>
      <p:sp>
        <p:nvSpPr>
          <p:cNvPr id="368656" name="Text Box 16"/>
          <p:cNvSpPr txBox="1">
            <a:spLocks noChangeArrowheads="1"/>
          </p:cNvSpPr>
          <p:nvPr/>
        </p:nvSpPr>
        <p:spPr bwMode="auto">
          <a:xfrm>
            <a:off x="395288" y="5875338"/>
            <a:ext cx="936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latin typeface="Arial" charset="0"/>
              </a:rPr>
              <a:t>r </a:t>
            </a:r>
            <a:r>
              <a:rPr lang="en-GB">
                <a:latin typeface="Arial" charset="0"/>
                <a:sym typeface="Mathematica1" pitchFamily="2" charset="2"/>
              </a:rPr>
              <a:t>&gt; </a:t>
            </a:r>
            <a:r>
              <a:rPr lang="en-GB">
                <a:latin typeface="Arial" charset="0"/>
              </a:rPr>
              <a:t>R:</a:t>
            </a:r>
            <a:endParaRPr lang="en-US">
              <a:latin typeface="Arial" charset="0"/>
            </a:endParaRPr>
          </a:p>
        </p:txBody>
      </p:sp>
      <p:graphicFrame>
        <p:nvGraphicFramePr>
          <p:cNvPr id="368657" name="Object 17"/>
          <p:cNvGraphicFramePr>
            <a:graphicFrameLocks noGrp="1" noChangeAspect="1"/>
          </p:cNvGraphicFramePr>
          <p:nvPr>
            <p:ph idx="1"/>
          </p:nvPr>
        </p:nvGraphicFramePr>
        <p:xfrm>
          <a:off x="5508625" y="5813425"/>
          <a:ext cx="3240088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96" name="Equation" r:id="rId5" imgW="1866600" imgH="431640" progId="Equation.3">
                  <p:embed/>
                </p:oleObj>
              </mc:Choice>
              <mc:Fallback>
                <p:oleObj name="Equation" r:id="rId5" imgW="1866600" imgH="43164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5813425"/>
                        <a:ext cx="3240088" cy="7508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59" name="Line 19"/>
          <p:cNvSpPr>
            <a:spLocks noChangeShapeType="1"/>
          </p:cNvSpPr>
          <p:nvPr/>
        </p:nvSpPr>
        <p:spPr bwMode="auto">
          <a:xfrm flipV="1">
            <a:off x="4211638" y="2492375"/>
            <a:ext cx="1223962" cy="2520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68660" name="Line 20"/>
          <p:cNvSpPr>
            <a:spLocks noChangeShapeType="1"/>
          </p:cNvSpPr>
          <p:nvPr/>
        </p:nvSpPr>
        <p:spPr bwMode="auto">
          <a:xfrm flipV="1">
            <a:off x="4284663" y="4724400"/>
            <a:ext cx="1079500" cy="14414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A33BF5-E05C-4D43-9FD2-EC7914E4EEEB}" type="slidenum">
              <a:rPr lang="en-US"/>
              <a:pPr/>
              <a:t>12</a:t>
            </a:fld>
            <a:endParaRPr lang="en-US"/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4392613" cy="3384550"/>
          </a:xfrm>
        </p:spPr>
        <p:txBody>
          <a:bodyPr/>
          <a:lstStyle/>
          <a:p>
            <a:r>
              <a:rPr lang="en-US" sz="2200"/>
              <a:t>Setting M</a:t>
            </a:r>
            <a:r>
              <a:rPr lang="en-US" sz="2200" baseline="-25000"/>
              <a:t>D</a:t>
            </a:r>
            <a:r>
              <a:rPr lang="en-US" sz="2200"/>
              <a:t> = 1 TeV </a:t>
            </a:r>
          </a:p>
          <a:p>
            <a:pPr lvl="1">
              <a:spcBef>
                <a:spcPct val="45000"/>
              </a:spcBef>
            </a:pPr>
            <a:r>
              <a:rPr lang="en-US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(n = 1)  R ~ 10</a:t>
            </a:r>
            <a:r>
              <a:rPr lang="en-US" baseline="30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13</a:t>
            </a:r>
            <a:r>
              <a:rPr lang="en-US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m</a:t>
            </a:r>
            <a:r>
              <a:rPr lang="en-US">
                <a:sym typeface="Symbol" pitchFamily="18" charset="2"/>
              </a:rPr>
              <a:t> </a:t>
            </a:r>
          </a:p>
          <a:p>
            <a:pPr lvl="2"/>
            <a:r>
              <a:rPr lang="en-US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Excluded by astronomical data</a:t>
            </a:r>
          </a:p>
          <a:p>
            <a:pPr lvl="1">
              <a:spcBef>
                <a:spcPct val="55000"/>
              </a:spcBef>
            </a:pPr>
            <a:r>
              <a:rPr lang="en-US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(n = 2)  R ~ 400 m</a:t>
            </a:r>
          </a:p>
          <a:p>
            <a:pPr lvl="2"/>
            <a:r>
              <a:rPr lang="en-US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Same order as current limits from direct probes of gravity</a:t>
            </a:r>
          </a:p>
          <a:p>
            <a:pPr lvl="1">
              <a:spcBef>
                <a:spcPct val="60000"/>
              </a:spcBef>
            </a:pPr>
            <a:r>
              <a:rPr lang="en-US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(n = 3-6)  R ~ x - 10</a:t>
            </a:r>
            <a:r>
              <a:rPr lang="en-US" baseline="30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-13</a:t>
            </a:r>
            <a:r>
              <a:rPr lang="en-US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m</a:t>
            </a:r>
          </a:p>
          <a:p>
            <a:pPr lvl="2"/>
            <a:r>
              <a:rPr lang="en-US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Accessible only at high energy colliders </a:t>
            </a:r>
            <a:endParaRPr lang="en-US">
              <a:solidFill>
                <a:srgbClr val="80008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0695" name="Rectangle 7"/>
          <p:cNvSpPr>
            <a:spLocks noChangeArrowheads="1"/>
          </p:cNvSpPr>
          <p:nvPr/>
        </p:nvSpPr>
        <p:spPr bwMode="auto">
          <a:xfrm>
            <a:off x="179388" y="115888"/>
            <a:ext cx="8785225" cy="954087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70696" name="Rectangle 8"/>
          <p:cNvSpPr>
            <a:spLocks noChangeArrowheads="1"/>
          </p:cNvSpPr>
          <p:nvPr/>
        </p:nvSpPr>
        <p:spPr bwMode="auto">
          <a:xfrm>
            <a:off x="0" y="187325"/>
            <a:ext cx="91440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0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Gravity in Large Extra Dimensions</a:t>
            </a:r>
            <a:endParaRPr lang="en-US" sz="40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7069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268413"/>
            <a:ext cx="338455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699" name="Rectangle 11"/>
          <p:cNvSpPr>
            <a:spLocks noChangeArrowheads="1"/>
          </p:cNvSpPr>
          <p:nvPr/>
        </p:nvSpPr>
        <p:spPr bwMode="auto">
          <a:xfrm>
            <a:off x="468313" y="4437063"/>
            <a:ext cx="4392612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endParaRPr lang="fr-FR" sz="2100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70700" name="Rectangle 12"/>
          <p:cNvSpPr>
            <a:spLocks noChangeArrowheads="1"/>
          </p:cNvSpPr>
          <p:nvPr/>
        </p:nvSpPr>
        <p:spPr bwMode="auto">
          <a:xfrm>
            <a:off x="179388" y="4652963"/>
            <a:ext cx="7850187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US" sz="2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Three parton-level processes for graviton emission</a:t>
            </a:r>
          </a:p>
          <a:p>
            <a:pPr marL="742950" lvl="1" indent="-285750">
              <a:spcBef>
                <a:spcPct val="45000"/>
              </a:spcBef>
              <a:buClr>
                <a:srgbClr val="008000"/>
              </a:buClr>
              <a:buSzPct val="75000"/>
              <a:buFont typeface="Wingdings" pitchFamily="2" charset="2"/>
              <a:buChar char="l"/>
            </a:pPr>
            <a:r>
              <a:rPr lang="en-US" sz="19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qq </a:t>
            </a:r>
            <a:r>
              <a:rPr lang="en-US" sz="19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 pitchFamily="18" charset="2"/>
              </a:rPr>
              <a:t></a:t>
            </a:r>
            <a:r>
              <a:rPr lang="en-US" sz="19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gG, qg </a:t>
            </a:r>
            <a:r>
              <a:rPr lang="en-US" sz="19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 pitchFamily="18" charset="2"/>
              </a:rPr>
              <a:t></a:t>
            </a:r>
            <a:r>
              <a:rPr lang="en-US" sz="19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qG, gg </a:t>
            </a:r>
            <a:r>
              <a:rPr lang="en-US" sz="19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 pitchFamily="18" charset="2"/>
              </a:rPr>
              <a:t></a:t>
            </a:r>
            <a:r>
              <a:rPr lang="en-US" sz="19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gG  </a:t>
            </a:r>
          </a:p>
          <a:p>
            <a:pPr marL="742950" lvl="1" indent="-285750">
              <a:spcBef>
                <a:spcPct val="35000"/>
              </a:spcBef>
              <a:buClr>
                <a:srgbClr val="008000"/>
              </a:buClr>
              <a:buSzPct val="75000"/>
              <a:buFont typeface="Wingdings" pitchFamily="2" charset="2"/>
              <a:buChar char="l"/>
            </a:pPr>
            <a:r>
              <a:rPr lang="en-US" sz="19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Gravitons </a:t>
            </a:r>
            <a:r>
              <a:rPr lang="en-US" sz="19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“</a:t>
            </a:r>
            <a:r>
              <a:rPr lang="en-US" sz="19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escape</a:t>
            </a:r>
            <a:r>
              <a:rPr lang="en-US" sz="19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”</a:t>
            </a:r>
            <a:r>
              <a:rPr lang="en-US" sz="19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in bulk of extra dimensions undetected</a:t>
            </a:r>
          </a:p>
        </p:txBody>
      </p:sp>
      <p:sp>
        <p:nvSpPr>
          <p:cNvPr id="370701" name="Text Box 13"/>
          <p:cNvSpPr txBox="1">
            <a:spLocks noChangeArrowheads="1"/>
          </p:cNvSpPr>
          <p:nvPr/>
        </p:nvSpPr>
        <p:spPr bwMode="auto">
          <a:xfrm>
            <a:off x="179388" y="6284913"/>
            <a:ext cx="8478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>
              <a:spcBef>
                <a:spcPct val="35000"/>
              </a:spcBef>
              <a:buClr>
                <a:srgbClr val="008000"/>
              </a:buClr>
              <a:buSzPct val="75000"/>
              <a:buFont typeface="Wingdings" pitchFamily="2" charset="2"/>
              <a:buNone/>
            </a:pPr>
            <a:r>
              <a:rPr lang="en-US" b="1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Results in a final state with a single jet and missing E</a:t>
            </a:r>
            <a:r>
              <a:rPr lang="en-US" b="1" baseline="-25000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B78F13-6C6A-4EFC-ADEB-91A1581C375A}" type="slidenum">
              <a:rPr lang="en-US"/>
              <a:pPr/>
              <a:t>13</a:t>
            </a:fld>
            <a:endParaRPr lang="en-US"/>
          </a:p>
        </p:txBody>
      </p:sp>
      <p:sp>
        <p:nvSpPr>
          <p:cNvPr id="380933" name="Rectangle 5"/>
          <p:cNvSpPr>
            <a:spLocks noChangeArrowheads="1"/>
          </p:cNvSpPr>
          <p:nvPr/>
        </p:nvSpPr>
        <p:spPr bwMode="auto">
          <a:xfrm>
            <a:off x="0" y="333375"/>
            <a:ext cx="9144000" cy="590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spcBef>
                <a:spcPct val="130000"/>
              </a:spcBef>
            </a:pPr>
            <a:r>
              <a:rPr lang="en-GB" sz="5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How to look for new phenomena?</a:t>
            </a:r>
            <a: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GB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2- Powerful devices: </a:t>
            </a:r>
            <a:br>
              <a:rPr lang="en-GB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GB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GB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GB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LHC accelerator and the ATLAS detector</a:t>
            </a:r>
            <a:endParaRPr lang="en-US" sz="40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DB85E9-176C-4EF4-ABFE-30BE73C8ED9D}" type="slidenum">
              <a:rPr lang="en-US"/>
              <a:pPr/>
              <a:t>14</a:t>
            </a:fld>
            <a:endParaRPr lang="en-US"/>
          </a:p>
        </p:txBody>
      </p:sp>
      <p:pic>
        <p:nvPicPr>
          <p:cNvPr id="338948" name="Picture 4" descr="TeV_MI_A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3267075"/>
            <a:ext cx="4052888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49" name="Picture 5" descr="cdfii_thumb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716213"/>
            <a:ext cx="712788" cy="71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950" name="Line 6"/>
          <p:cNvSpPr>
            <a:spLocks noChangeShapeType="1"/>
          </p:cNvSpPr>
          <p:nvPr/>
        </p:nvSpPr>
        <p:spPr bwMode="auto">
          <a:xfrm>
            <a:off x="4427985" y="2852936"/>
            <a:ext cx="1471166" cy="1023739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38951" name="Line 7"/>
          <p:cNvSpPr>
            <a:spLocks noChangeShapeType="1"/>
          </p:cNvSpPr>
          <p:nvPr/>
        </p:nvSpPr>
        <p:spPr bwMode="auto">
          <a:xfrm>
            <a:off x="7880350" y="3800475"/>
            <a:ext cx="819150" cy="884238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38952" name="Text Box 8"/>
          <p:cNvSpPr txBox="1">
            <a:spLocks noChangeArrowheads="1"/>
          </p:cNvSpPr>
          <p:nvPr/>
        </p:nvSpPr>
        <p:spPr bwMode="auto">
          <a:xfrm>
            <a:off x="6203950" y="3876675"/>
            <a:ext cx="13668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200" b="1">
                <a:solidFill>
                  <a:schemeClr val="bg2"/>
                </a:solidFill>
                <a:latin typeface="Arial" charset="0"/>
                <a:ea typeface="ＭＳ Ｐゴシック" pitchFamily="80" charset="-128"/>
              </a:rPr>
              <a:t>Tevatron</a:t>
            </a:r>
          </a:p>
        </p:txBody>
      </p:sp>
      <p:sp>
        <p:nvSpPr>
          <p:cNvPr id="338953" name="Text Box 9"/>
          <p:cNvSpPr txBox="1">
            <a:spLocks noChangeArrowheads="1"/>
          </p:cNvSpPr>
          <p:nvPr/>
        </p:nvSpPr>
        <p:spPr bwMode="auto">
          <a:xfrm>
            <a:off x="5899150" y="5019675"/>
            <a:ext cx="19113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200" b="1">
                <a:solidFill>
                  <a:schemeClr val="bg2"/>
                </a:solidFill>
                <a:latin typeface="Arial" charset="0"/>
                <a:ea typeface="ＭＳ Ｐゴシック" pitchFamily="80" charset="-128"/>
              </a:rPr>
              <a:t>Main Injector</a:t>
            </a:r>
          </a:p>
        </p:txBody>
      </p:sp>
      <p:pic>
        <p:nvPicPr>
          <p:cNvPr id="338954" name="Picture 10" descr="logo-black-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8" y="4613275"/>
            <a:ext cx="660400" cy="5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55" name="Picture 11" descr="Detector3D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36950"/>
            <a:ext cx="3949700" cy="28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956" name="Line 12"/>
          <p:cNvSpPr>
            <a:spLocks noChangeShapeType="1"/>
          </p:cNvSpPr>
          <p:nvPr/>
        </p:nvSpPr>
        <p:spPr bwMode="auto">
          <a:xfrm flipV="1">
            <a:off x="107949" y="2716212"/>
            <a:ext cx="3962401" cy="779461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38957" name="Line 13"/>
          <p:cNvSpPr>
            <a:spLocks noChangeShapeType="1"/>
          </p:cNvSpPr>
          <p:nvPr/>
        </p:nvSpPr>
        <p:spPr bwMode="auto">
          <a:xfrm flipV="1">
            <a:off x="4070351" y="3072605"/>
            <a:ext cx="425450" cy="3318669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38958" name="Rectangle 14"/>
          <p:cNvSpPr>
            <a:spLocks noChangeArrowheads="1"/>
          </p:cNvSpPr>
          <p:nvPr/>
        </p:nvSpPr>
        <p:spPr bwMode="auto">
          <a:xfrm>
            <a:off x="107950" y="3495675"/>
            <a:ext cx="3962400" cy="2971800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38959" name="Line 15"/>
          <p:cNvSpPr>
            <a:spLocks noChangeShapeType="1"/>
          </p:cNvSpPr>
          <p:nvPr/>
        </p:nvSpPr>
        <p:spPr bwMode="auto">
          <a:xfrm flipH="1">
            <a:off x="6889750" y="2914080"/>
            <a:ext cx="762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38960" name="Line 16"/>
          <p:cNvSpPr>
            <a:spLocks noChangeShapeType="1"/>
          </p:cNvSpPr>
          <p:nvPr/>
        </p:nvSpPr>
        <p:spPr bwMode="auto">
          <a:xfrm>
            <a:off x="5822950" y="2914080"/>
            <a:ext cx="762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38961" name="Text Box 17"/>
          <p:cNvSpPr txBox="1">
            <a:spLocks noChangeArrowheads="1"/>
          </p:cNvSpPr>
          <p:nvPr/>
        </p:nvSpPr>
        <p:spPr bwMode="auto">
          <a:xfrm>
            <a:off x="7727950" y="2761680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Arial Bar" pitchFamily="80" charset="0"/>
              </a:rPr>
              <a:t>P</a:t>
            </a:r>
            <a:endParaRPr lang="en-US" sz="1800">
              <a:solidFill>
                <a:srgbClr val="FF0000"/>
              </a:solidFill>
              <a:latin typeface="Arial Bar" pitchFamily="80" charset="0"/>
            </a:endParaRPr>
          </a:p>
        </p:txBody>
      </p:sp>
      <p:sp>
        <p:nvSpPr>
          <p:cNvPr id="338962" name="Text Box 18"/>
          <p:cNvSpPr txBox="1">
            <a:spLocks noChangeArrowheads="1"/>
          </p:cNvSpPr>
          <p:nvPr/>
        </p:nvSpPr>
        <p:spPr bwMode="auto">
          <a:xfrm>
            <a:off x="5365750" y="2761680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Arial" charset="0"/>
              </a:rPr>
              <a:t>P</a:t>
            </a:r>
            <a:endParaRPr lang="en-US" sz="1800">
              <a:solidFill>
                <a:srgbClr val="FF0000"/>
              </a:solidFill>
              <a:latin typeface="Arial Bar" pitchFamily="80" charset="0"/>
            </a:endParaRPr>
          </a:p>
        </p:txBody>
      </p:sp>
      <p:sp>
        <p:nvSpPr>
          <p:cNvPr id="338963" name="Text Box 19"/>
          <p:cNvSpPr txBox="1">
            <a:spLocks noChangeArrowheads="1"/>
          </p:cNvSpPr>
          <p:nvPr/>
        </p:nvSpPr>
        <p:spPr bwMode="auto">
          <a:xfrm>
            <a:off x="6203950" y="2990280"/>
            <a:ext cx="1111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Arial" charset="0"/>
              </a:rPr>
              <a:t>1.96 TeV</a:t>
            </a:r>
          </a:p>
        </p:txBody>
      </p:sp>
      <p:sp>
        <p:nvSpPr>
          <p:cNvPr id="338965" name="Rectangle 21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38966" name="Rectangle 22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38967" name="Rectangle 23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CDF at the Tevatron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38968" name="Rectangle 24"/>
          <p:cNvSpPr>
            <a:spLocks noGrp="1" noChangeArrowheads="1"/>
          </p:cNvSpPr>
          <p:nvPr>
            <p:ph type="body" idx="1"/>
          </p:nvPr>
        </p:nvSpPr>
        <p:spPr>
          <a:xfrm>
            <a:off x="111631" y="1174750"/>
            <a:ext cx="8928100" cy="1586930"/>
          </a:xfrm>
          <a:noFill/>
          <a:ln/>
        </p:spPr>
        <p:txBody>
          <a:bodyPr/>
          <a:lstStyle/>
          <a:p>
            <a:r>
              <a:rPr lang="en-GB" sz="2200" dirty="0"/>
              <a:t>CDF has recorded over 8 fb</a:t>
            </a:r>
            <a:r>
              <a:rPr lang="en-GB" sz="2200" baseline="30000" dirty="0"/>
              <a:t>-1</a:t>
            </a:r>
            <a:r>
              <a:rPr lang="en-GB" sz="2200" dirty="0"/>
              <a:t> of data</a:t>
            </a:r>
            <a:r>
              <a:rPr lang="en-GB" sz="2200" dirty="0" smtClean="0"/>
              <a:t>!</a:t>
            </a:r>
          </a:p>
          <a:p>
            <a:pPr lvl="1"/>
            <a:r>
              <a:rPr lang="en-GB" sz="2000" dirty="0" smtClean="0">
                <a:solidFill>
                  <a:srgbClr val="0000CC"/>
                </a:solidFill>
              </a:rPr>
              <a:t>Will stop running at the end of 2011</a:t>
            </a:r>
            <a:endParaRPr lang="en-GB" sz="2000" dirty="0">
              <a:solidFill>
                <a:srgbClr val="0000CC"/>
              </a:solidFill>
            </a:endParaRPr>
          </a:p>
          <a:p>
            <a:pPr lvl="1">
              <a:buFont typeface="Wingdings" pitchFamily="2" charset="2"/>
              <a:buNone/>
            </a:pPr>
            <a:endParaRPr lang="en-GB" baseline="30000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ts val="600"/>
              </a:spcBef>
            </a:pPr>
            <a:r>
              <a:rPr lang="en-GB" sz="2200" dirty="0"/>
              <a:t>Improving key precision </a:t>
            </a:r>
            <a:r>
              <a:rPr lang="en-GB" sz="2200" dirty="0" smtClean="0"/>
              <a:t>measurements, </a:t>
            </a:r>
            <a:r>
              <a:rPr lang="en-GB" sz="2200" dirty="0" smtClean="0">
                <a:effectLst/>
              </a:rPr>
              <a:t>e.g.:  </a:t>
            </a:r>
            <a:r>
              <a:rPr lang="en-GB" sz="2200" dirty="0" smtClean="0">
                <a:solidFill>
                  <a:srgbClr val="800080"/>
                </a:solidFill>
                <a:effectLst/>
              </a:rPr>
              <a:t>W </a:t>
            </a:r>
            <a:r>
              <a:rPr lang="en-GB" sz="2200" dirty="0">
                <a:solidFill>
                  <a:srgbClr val="800080"/>
                </a:solidFill>
                <a:effectLst/>
              </a:rPr>
              <a:t>&amp; top </a:t>
            </a:r>
            <a:r>
              <a:rPr lang="en-GB" sz="2200" dirty="0" smtClean="0">
                <a:solidFill>
                  <a:srgbClr val="800080"/>
                </a:solidFill>
                <a:effectLst/>
              </a:rPr>
              <a:t>masses</a:t>
            </a:r>
            <a:endParaRPr lang="en-GB" sz="2200" dirty="0">
              <a:solidFill>
                <a:srgbClr val="800080"/>
              </a:solidFill>
              <a:effectLst/>
            </a:endParaRPr>
          </a:p>
        </p:txBody>
      </p:sp>
      <p:sp>
        <p:nvSpPr>
          <p:cNvPr id="338970" name="Line 26"/>
          <p:cNvSpPr>
            <a:spLocks noChangeShapeType="1"/>
          </p:cNvSpPr>
          <p:nvPr/>
        </p:nvSpPr>
        <p:spPr bwMode="auto">
          <a:xfrm>
            <a:off x="7812088" y="2761680"/>
            <a:ext cx="144462" cy="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87C91F-4ED5-4BE6-8653-C6BA87BDF6C6}" type="slidenum">
              <a:rPr lang="en-US"/>
              <a:pPr/>
              <a:t>15</a:t>
            </a:fld>
            <a:endParaRPr lang="en-US"/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3816350" cy="4968875"/>
          </a:xfrm>
        </p:spPr>
        <p:txBody>
          <a:bodyPr/>
          <a:lstStyle/>
          <a:p>
            <a:r>
              <a:rPr lang="en-GB" dirty="0"/>
              <a:t>With 27km long, the LHC is largest particle accelerator in the world</a:t>
            </a:r>
          </a:p>
          <a:p>
            <a:pPr lvl="1">
              <a:spcBef>
                <a:spcPct val="40000"/>
              </a:spcBef>
            </a:pPr>
            <a:r>
              <a:rPr lang="en-GB" dirty="0">
                <a:solidFill>
                  <a:srgbClr val="0000CC"/>
                </a:solidFill>
                <a:effectLst/>
              </a:rPr>
              <a:t>Achieved 7 </a:t>
            </a:r>
            <a:r>
              <a:rPr lang="en-GB" dirty="0" err="1">
                <a:solidFill>
                  <a:srgbClr val="0000CC"/>
                </a:solidFill>
                <a:effectLst/>
              </a:rPr>
              <a:t>TeV</a:t>
            </a:r>
            <a:r>
              <a:rPr lang="en-GB" dirty="0">
                <a:solidFill>
                  <a:srgbClr val="0000CC"/>
                </a:solidFill>
                <a:effectLst/>
              </a:rPr>
              <a:t> of </a:t>
            </a:r>
            <a:r>
              <a:rPr lang="en-GB" dirty="0" err="1" smtClean="0">
                <a:solidFill>
                  <a:srgbClr val="0000CC"/>
                </a:solidFill>
                <a:effectLst/>
              </a:rPr>
              <a:t>CoM</a:t>
            </a:r>
            <a:r>
              <a:rPr lang="en-GB" dirty="0" smtClean="0">
                <a:solidFill>
                  <a:srgbClr val="0000CC"/>
                </a:solidFill>
                <a:effectLst/>
              </a:rPr>
              <a:t> energy </a:t>
            </a:r>
            <a:r>
              <a:rPr lang="en-GB" dirty="0">
                <a:solidFill>
                  <a:srgbClr val="0000CC"/>
                </a:solidFill>
                <a:effectLst/>
              </a:rPr>
              <a:t>in 2010</a:t>
            </a:r>
          </a:p>
          <a:p>
            <a:pPr lvl="1">
              <a:spcBef>
                <a:spcPct val="40000"/>
              </a:spcBef>
            </a:pPr>
            <a:r>
              <a:rPr lang="en-GB" dirty="0">
                <a:solidFill>
                  <a:srgbClr val="0000CC"/>
                </a:solidFill>
                <a:effectLst/>
              </a:rPr>
              <a:t>Peak </a:t>
            </a:r>
            <a:r>
              <a:rPr lang="en-GB" dirty="0">
                <a:solidFill>
                  <a:srgbClr val="0000CC"/>
                </a:solidFill>
                <a:effectLst/>
                <a:latin typeface="Blackadder ITC" pitchFamily="82" charset="0"/>
              </a:rPr>
              <a:t>L</a:t>
            </a:r>
            <a:r>
              <a:rPr lang="en-GB" dirty="0">
                <a:solidFill>
                  <a:srgbClr val="0000CC"/>
                </a:solidFill>
                <a:effectLst/>
              </a:rPr>
              <a:t> of 2.1E32 cm</a:t>
            </a:r>
            <a:r>
              <a:rPr lang="en-GB" baseline="30000" dirty="0">
                <a:solidFill>
                  <a:srgbClr val="0000CC"/>
                </a:solidFill>
                <a:effectLst/>
              </a:rPr>
              <a:t>-2</a:t>
            </a:r>
            <a:r>
              <a:rPr lang="en-GB" dirty="0">
                <a:solidFill>
                  <a:srgbClr val="0000CC"/>
                </a:solidFill>
                <a:effectLst/>
              </a:rPr>
              <a:t>s</a:t>
            </a:r>
            <a:r>
              <a:rPr lang="en-GB" baseline="30000" dirty="0">
                <a:solidFill>
                  <a:srgbClr val="0000CC"/>
                </a:solidFill>
                <a:effectLst/>
              </a:rPr>
              <a:t>-1</a:t>
            </a:r>
            <a:endParaRPr lang="en-US" baseline="30000" dirty="0">
              <a:solidFill>
                <a:srgbClr val="0000CC"/>
              </a:solidFill>
              <a:effectLst/>
            </a:endParaRPr>
          </a:p>
        </p:txBody>
      </p:sp>
      <p:sp>
        <p:nvSpPr>
          <p:cNvPr id="403460" name="Rectangle 4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03461" name="Rectangle 5"/>
          <p:cNvSpPr>
            <a:spLocks noChangeArrowheads="1"/>
          </p:cNvSpPr>
          <p:nvPr/>
        </p:nvSpPr>
        <p:spPr bwMode="auto">
          <a:xfrm>
            <a:off x="179388" y="188913"/>
            <a:ext cx="8640762" cy="954087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403462" name="Rectangle 6"/>
          <p:cNvSpPr>
            <a:spLocks noChangeArrowheads="1"/>
          </p:cNvSpPr>
          <p:nvPr/>
        </p:nvSpPr>
        <p:spPr bwMode="auto">
          <a:xfrm>
            <a:off x="250825" y="260350"/>
            <a:ext cx="843915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new energy frontier: the LHC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4034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244600"/>
            <a:ext cx="3384550" cy="305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3464" name="Picture 8" descr="sumLumiByDay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89363"/>
            <a:ext cx="4032250" cy="289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346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387850"/>
            <a:ext cx="3313113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AF7418-4866-41E8-8FD0-1D8A98F137F6}" type="slidenum">
              <a:rPr lang="en-US"/>
              <a:pPr/>
              <a:t>16</a:t>
            </a:fld>
            <a:endParaRPr lang="en-US"/>
          </a:p>
        </p:txBody>
      </p:sp>
      <p:pic>
        <p:nvPicPr>
          <p:cNvPr id="404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1557338"/>
            <a:ext cx="7902575" cy="492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4485" name="Rectangle 5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04486" name="Rectangle 6"/>
          <p:cNvSpPr>
            <a:spLocks noChangeArrowheads="1"/>
          </p:cNvSpPr>
          <p:nvPr/>
        </p:nvSpPr>
        <p:spPr bwMode="auto">
          <a:xfrm>
            <a:off x="179388" y="188913"/>
            <a:ext cx="8640762" cy="954087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404487" name="Rectangle 7"/>
          <p:cNvSpPr>
            <a:spLocks noChangeArrowheads="1"/>
          </p:cNvSpPr>
          <p:nvPr/>
        </p:nvSpPr>
        <p:spPr bwMode="auto">
          <a:xfrm>
            <a:off x="250825" y="260350"/>
            <a:ext cx="843915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ATLAS detector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697580" cy="271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805084" y="980728"/>
            <a:ext cx="703020" cy="2880320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7504" y="3690870"/>
            <a:ext cx="4697580" cy="405183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07504" y="980728"/>
            <a:ext cx="4697580" cy="271014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TextBox 10"/>
          <p:cNvSpPr txBox="1"/>
          <p:nvPr/>
        </p:nvSpPr>
        <p:spPr>
          <a:xfrm>
            <a:off x="2709203" y="3212976"/>
            <a:ext cx="208422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</a:rPr>
              <a:t>Inner detector</a:t>
            </a:r>
            <a:endParaRPr lang="fr-CA" dirty="0">
              <a:latin typeface="+mn-lt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80728"/>
            <a:ext cx="3384376" cy="253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56176" y="3057345"/>
            <a:ext cx="2202847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  <a:latin typeface="+mn-lt"/>
              </a:rPr>
              <a:t>Pixel detector</a:t>
            </a:r>
            <a:endParaRPr lang="fr-CA" b="1" dirty="0">
              <a:solidFill>
                <a:srgbClr val="CC0000"/>
              </a:solidFill>
              <a:latin typeface="+mn-l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987824" y="2060848"/>
            <a:ext cx="3096344" cy="1227329"/>
          </a:xfrm>
          <a:prstGeom prst="straightConnector1">
            <a:avLst/>
          </a:prstGeom>
          <a:ln w="38100">
            <a:solidFill>
              <a:srgbClr val="CC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91175"/>
            <a:ext cx="3776996" cy="320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076056" y="6351711"/>
            <a:ext cx="3776996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99"/>
                </a:solidFill>
                <a:latin typeface="+mn-lt"/>
              </a:rPr>
              <a:t>Silicone tracker detector</a:t>
            </a:r>
            <a:endParaRPr lang="fr-CA" b="1" dirty="0">
              <a:solidFill>
                <a:srgbClr val="000099"/>
              </a:solidFill>
              <a:latin typeface="+mn-lt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059832" y="2335799"/>
            <a:ext cx="2028213" cy="4246744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7" y="3961815"/>
            <a:ext cx="4021605" cy="262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7504" y="6318294"/>
            <a:ext cx="4050148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6600"/>
                </a:solidFill>
                <a:latin typeface="+mn-lt"/>
              </a:rPr>
              <a:t>Transient radiation tracker</a:t>
            </a:r>
            <a:endParaRPr lang="fr-CA" b="1" dirty="0">
              <a:solidFill>
                <a:srgbClr val="006600"/>
              </a:solidFill>
              <a:latin typeface="+mn-lt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50825" y="1411296"/>
            <a:ext cx="2671403" cy="4940415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Picture 4" descr="Picture2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7864" y="908720"/>
            <a:ext cx="3693711" cy="249633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3347864" y="881033"/>
            <a:ext cx="3672408" cy="2475959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34" name="Straight Connector 33"/>
          <p:cNvCxnSpPr/>
          <p:nvPr/>
        </p:nvCxnSpPr>
        <p:spPr>
          <a:xfrm>
            <a:off x="3347864" y="3356992"/>
            <a:ext cx="1188132" cy="604823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868144" y="3356992"/>
            <a:ext cx="1096410" cy="504056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378071" y="2987660"/>
            <a:ext cx="35864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latin typeface="+mn-lt"/>
              </a:rPr>
              <a:t>Electromagnetic calorimeter</a:t>
            </a:r>
            <a:endParaRPr lang="fr-CA" sz="1800" b="1" dirty="0">
              <a:latin typeface="+mn-lt"/>
            </a:endParaRPr>
          </a:p>
        </p:txBody>
      </p:sp>
      <p:pic>
        <p:nvPicPr>
          <p:cNvPr id="41" name="Picture 4" descr="m15_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33799"/>
            <a:ext cx="3776652" cy="301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81000" y="3717032"/>
            <a:ext cx="3776652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C0000"/>
                </a:solidFill>
                <a:latin typeface="+mn-lt"/>
              </a:rPr>
              <a:t>One EM barrel module</a:t>
            </a:r>
            <a:endParaRPr lang="fr-CA" b="1" dirty="0">
              <a:solidFill>
                <a:srgbClr val="CC0000"/>
              </a:solidFill>
              <a:latin typeface="+mn-lt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3751315" y="2330332"/>
            <a:ext cx="1042114" cy="1530716"/>
          </a:xfrm>
          <a:prstGeom prst="straightConnector1">
            <a:avLst/>
          </a:prstGeom>
          <a:ln w="38100">
            <a:solidFill>
              <a:srgbClr val="CC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Picture 3" descr="EMEC00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33799"/>
            <a:ext cx="4106103" cy="307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5031035" y="3734056"/>
            <a:ext cx="407911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n>
                  <a:solidFill>
                    <a:srgbClr val="000099"/>
                  </a:solidFill>
                </a:ln>
                <a:solidFill>
                  <a:srgbClr val="000099"/>
                </a:solidFill>
                <a:latin typeface="+mn-lt"/>
              </a:rPr>
              <a:t>EM calorimeter end-cap</a:t>
            </a:r>
            <a:endParaRPr lang="fr-CA" b="1" dirty="0">
              <a:ln>
                <a:solidFill>
                  <a:srgbClr val="000099"/>
                </a:solidFill>
              </a:ln>
              <a:solidFill>
                <a:srgbClr val="000099"/>
              </a:solidFill>
              <a:latin typeface="+mn-lt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6012160" y="2522819"/>
            <a:ext cx="72008" cy="1338229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5" grpId="1" animBg="1"/>
      <p:bldP spid="11" grpId="0" animBg="1"/>
      <p:bldP spid="11" grpId="1" animBg="1"/>
      <p:bldP spid="15" grpId="0" animBg="1"/>
      <p:bldP spid="15" grpId="1" animBg="1"/>
      <p:bldP spid="24" grpId="0" animBg="1"/>
      <p:bldP spid="24" grpId="1" animBg="1"/>
      <p:bldP spid="28" grpId="0" animBg="1"/>
      <p:bldP spid="28" grpId="1" animBg="1"/>
      <p:bldP spid="33" grpId="0" animBg="1"/>
      <p:bldP spid="33" grpId="1" animBg="1"/>
      <p:bldP spid="33" grpId="2" animBg="1"/>
      <p:bldP spid="39" grpId="0" animBg="1"/>
      <p:bldP spid="39" grpId="1" animBg="1"/>
      <p:bldP spid="39" grpId="2" animBg="1"/>
      <p:bldP spid="44" grpId="0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E3F314-509D-43FF-90A8-61E15648E4E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9388" y="188913"/>
            <a:ext cx="8640762" cy="954087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0825" y="260350"/>
            <a:ext cx="843915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ATLAS detector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1557338"/>
            <a:ext cx="7902575" cy="492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alorimetroTest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304368" cy="322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07504" y="992812"/>
            <a:ext cx="4304368" cy="32282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7504" y="4221088"/>
            <a:ext cx="4392265" cy="2160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11872" y="992812"/>
            <a:ext cx="1816089" cy="28682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11872" y="3465004"/>
            <a:ext cx="159781" cy="1080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411872" y="4209004"/>
            <a:ext cx="1672073" cy="1080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34372" y="3717032"/>
            <a:ext cx="177805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</a:rPr>
              <a:t>Calorimeter</a:t>
            </a:r>
            <a:endParaRPr lang="fr-CA" dirty="0">
              <a:latin typeface="+mn-lt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417755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788024" y="6063679"/>
            <a:ext cx="417755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CC0000"/>
                </a:solidFill>
                <a:latin typeface="+mn-lt"/>
              </a:rPr>
              <a:t>Tile calorimeter module</a:t>
            </a:r>
            <a:endParaRPr lang="fr-CA" b="1" dirty="0">
              <a:solidFill>
                <a:srgbClr val="CC0000"/>
              </a:solidFill>
              <a:latin typeface="+mn-lt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259688" y="3356992"/>
            <a:ext cx="2761564" cy="2916564"/>
          </a:xfrm>
          <a:prstGeom prst="line">
            <a:avLst/>
          </a:prstGeom>
          <a:ln w="38100">
            <a:solidFill>
              <a:srgbClr val="CC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25456" r="14948" b="11409"/>
          <a:stretch>
            <a:fillRect/>
          </a:stretch>
        </p:blipFill>
        <p:spPr bwMode="auto">
          <a:xfrm>
            <a:off x="5135247" y="980728"/>
            <a:ext cx="3253177" cy="2440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084440" y="3288177"/>
            <a:ext cx="3303984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>
                <a:solidFill>
                  <a:srgbClr val="000099"/>
                </a:solidFill>
                <a:latin typeface="+mn-lt"/>
              </a:rPr>
              <a:t>Hadronic</a:t>
            </a:r>
            <a:r>
              <a:rPr lang="en-GB" b="1" dirty="0" smtClean="0">
                <a:solidFill>
                  <a:srgbClr val="000099"/>
                </a:solidFill>
                <a:latin typeface="+mn-lt"/>
              </a:rPr>
              <a:t> end-cap</a:t>
            </a:r>
            <a:endParaRPr lang="fr-CA" b="1" dirty="0">
              <a:solidFill>
                <a:srgbClr val="000099"/>
              </a:solidFill>
              <a:latin typeface="+mn-lt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491880" y="2594866"/>
            <a:ext cx="1756028" cy="870138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93096"/>
            <a:ext cx="4219575" cy="247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251520" y="6309320"/>
            <a:ext cx="417755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6600"/>
                </a:solidFill>
                <a:latin typeface="+mn-lt"/>
              </a:rPr>
              <a:t>Forward calorimeter</a:t>
            </a:r>
            <a:endParaRPr lang="fr-CA" b="1" dirty="0">
              <a:solidFill>
                <a:srgbClr val="006600"/>
              </a:solidFill>
              <a:latin typeface="+mn-lt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755576" y="2348880"/>
            <a:ext cx="267821" cy="4131295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3" grpId="0" animBg="1"/>
      <p:bldP spid="29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E3F314-509D-43FF-90A8-61E15648E4E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9388" y="188913"/>
            <a:ext cx="8640762" cy="954087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0825" y="260350"/>
            <a:ext cx="843915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ATLAS detector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1557338"/>
            <a:ext cx="7902575" cy="492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013933"/>
            <a:ext cx="3357135" cy="4466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7544" y="1556792"/>
            <a:ext cx="3357134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>
                <a:solidFill>
                  <a:srgbClr val="CC0000"/>
                </a:solidFill>
                <a:latin typeface="+mn-lt"/>
              </a:rPr>
              <a:t>Muon</a:t>
            </a:r>
            <a:r>
              <a:rPr lang="en-GB" b="1" dirty="0" smtClean="0">
                <a:solidFill>
                  <a:srgbClr val="CC0000"/>
                </a:solidFill>
                <a:latin typeface="+mn-lt"/>
              </a:rPr>
              <a:t> spectrometer</a:t>
            </a:r>
            <a:endParaRPr lang="fr-CA" b="1" dirty="0">
              <a:solidFill>
                <a:srgbClr val="CC0000"/>
              </a:solidFill>
              <a:latin typeface="+mn-lt"/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00"/>
          <a:stretch/>
        </p:blipFill>
        <p:spPr bwMode="auto">
          <a:xfrm>
            <a:off x="3851920" y="2564904"/>
            <a:ext cx="526238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24677" y="5013176"/>
            <a:ext cx="528963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99"/>
                </a:solidFill>
                <a:latin typeface="+mn-lt"/>
              </a:rPr>
              <a:t>Toroid magnet system</a:t>
            </a:r>
            <a:endParaRPr lang="fr-CA" b="1" dirty="0">
              <a:solidFill>
                <a:srgbClr val="0000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819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46394F-ADA8-493B-BF77-D12F69EEFBBA}" type="slidenum">
              <a:rPr lang="en-US"/>
              <a:pPr/>
              <a:t>19</a:t>
            </a:fld>
            <a:endParaRPr lang="en-US"/>
          </a:p>
        </p:txBody>
      </p:sp>
      <p:sp>
        <p:nvSpPr>
          <p:cNvPr id="381957" name="Rectangle 5"/>
          <p:cNvSpPr>
            <a:spLocks noChangeArrowheads="1"/>
          </p:cNvSpPr>
          <p:nvPr/>
        </p:nvSpPr>
        <p:spPr bwMode="auto">
          <a:xfrm>
            <a:off x="0" y="836613"/>
            <a:ext cx="9144000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spcBef>
                <a:spcPct val="130000"/>
              </a:spcBef>
            </a:pPr>
            <a:r>
              <a:rPr lang="en-GB" sz="5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How to look for new phenomena?</a:t>
            </a:r>
            <a: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GB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3- Understand the ATLAS detector and rediscover the Standard Model </a:t>
            </a:r>
            <a:br>
              <a:rPr lang="en-GB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GB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GB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en-US" sz="40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4DBE87-8A31-4008-BBAB-125735707F94}" type="slidenum">
              <a:rPr lang="en-US"/>
              <a:pPr/>
              <a:t>2</a:t>
            </a:fld>
            <a:endParaRPr lang="en-US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74576"/>
            <a:ext cx="8507413" cy="5638800"/>
          </a:xfrm>
        </p:spPr>
        <p:txBody>
          <a:bodyPr/>
          <a:lstStyle/>
          <a:p>
            <a:r>
              <a:rPr lang="en-GB" dirty="0"/>
              <a:t>Introduction</a:t>
            </a:r>
          </a:p>
          <a:p>
            <a:pPr lvl="1">
              <a:buClr>
                <a:srgbClr val="0000CC"/>
              </a:buClr>
            </a:pPr>
            <a:r>
              <a:rPr lang="en-GB" dirty="0">
                <a:solidFill>
                  <a:srgbClr val="0000CC"/>
                </a:solidFill>
                <a:effectLst/>
              </a:rPr>
              <a:t>How to look for new physics</a:t>
            </a:r>
          </a:p>
          <a:p>
            <a:pPr>
              <a:spcBef>
                <a:spcPct val="75000"/>
              </a:spcBef>
            </a:pPr>
            <a:r>
              <a:rPr lang="en-GB" dirty="0"/>
              <a:t>How to look for new phenomena:</a:t>
            </a:r>
          </a:p>
          <a:p>
            <a:pPr lvl="1">
              <a:buClr>
                <a:srgbClr val="0000CC"/>
              </a:buClr>
            </a:pPr>
            <a:r>
              <a:rPr lang="en-GB" dirty="0">
                <a:solidFill>
                  <a:srgbClr val="0000CC"/>
                </a:solidFill>
                <a:effectLst/>
              </a:rPr>
              <a:t>One possible idea: Large Extra Dimensions </a:t>
            </a:r>
          </a:p>
          <a:p>
            <a:pPr lvl="1">
              <a:buClr>
                <a:srgbClr val="0000CC"/>
              </a:buClr>
            </a:pPr>
            <a:r>
              <a:rPr lang="en-GB" dirty="0">
                <a:solidFill>
                  <a:srgbClr val="0000CC"/>
                </a:solidFill>
                <a:effectLst/>
              </a:rPr>
              <a:t>A powerful device: the LHC accelerator and the ATLAS detector</a:t>
            </a:r>
          </a:p>
          <a:p>
            <a:pPr lvl="1">
              <a:buClr>
                <a:srgbClr val="0000CC"/>
              </a:buClr>
            </a:pPr>
            <a:r>
              <a:rPr lang="en-GB" dirty="0">
                <a:solidFill>
                  <a:srgbClr val="0000CC"/>
                </a:solidFill>
                <a:effectLst/>
              </a:rPr>
              <a:t>Understand the ATLAS detector and rediscover Standard Model</a:t>
            </a:r>
          </a:p>
          <a:p>
            <a:pPr lvl="1">
              <a:buClr>
                <a:srgbClr val="0000CC"/>
              </a:buClr>
            </a:pPr>
            <a:r>
              <a:rPr lang="en-GB" dirty="0">
                <a:solidFill>
                  <a:srgbClr val="0000CC"/>
                </a:solidFill>
                <a:effectLst/>
              </a:rPr>
              <a:t>Observe deviation with respect to Standard Model predictions</a:t>
            </a:r>
          </a:p>
          <a:p>
            <a:pPr>
              <a:spcBef>
                <a:spcPct val="75000"/>
              </a:spcBef>
            </a:pPr>
            <a:r>
              <a:rPr lang="en-GB" dirty="0"/>
              <a:t>Data-driven estimate of background in </a:t>
            </a:r>
            <a:r>
              <a:rPr lang="en-GB" dirty="0" err="1"/>
              <a:t>monojet</a:t>
            </a:r>
            <a:r>
              <a:rPr lang="en-GB" dirty="0"/>
              <a:t> events</a:t>
            </a:r>
            <a:endParaRPr lang="en-GB" b="0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75000"/>
              </a:spcBef>
            </a:pPr>
            <a:r>
              <a:rPr lang="en-GB" dirty="0"/>
              <a:t>Model-independence: not sticking to LED</a:t>
            </a:r>
          </a:p>
          <a:p>
            <a:pPr>
              <a:spcBef>
                <a:spcPct val="75000"/>
              </a:spcBef>
            </a:pPr>
            <a:r>
              <a:rPr lang="en-GB" dirty="0"/>
              <a:t>Search for new physics with </a:t>
            </a:r>
            <a:r>
              <a:rPr lang="en-GB" dirty="0" err="1"/>
              <a:t>monojet</a:t>
            </a:r>
            <a:r>
              <a:rPr lang="en-GB" dirty="0"/>
              <a:t> events</a:t>
            </a:r>
          </a:p>
          <a:p>
            <a:pPr lvl="1">
              <a:spcBef>
                <a:spcPts val="600"/>
              </a:spcBef>
              <a:buClr>
                <a:srgbClr val="0000CC"/>
              </a:buClr>
            </a:pPr>
            <a:r>
              <a:rPr lang="en-GB" dirty="0">
                <a:solidFill>
                  <a:srgbClr val="0000CC"/>
                </a:solidFill>
              </a:rPr>
              <a:t>CDF results</a:t>
            </a:r>
          </a:p>
          <a:p>
            <a:pPr lvl="1">
              <a:spcBef>
                <a:spcPts val="600"/>
              </a:spcBef>
              <a:buClr>
                <a:srgbClr val="0000CC"/>
              </a:buClr>
            </a:pPr>
            <a:r>
              <a:rPr lang="en-GB" dirty="0">
                <a:solidFill>
                  <a:srgbClr val="0000CC"/>
                </a:solidFill>
                <a:effectLst/>
              </a:rPr>
              <a:t>ATLAS prospect</a:t>
            </a:r>
          </a:p>
          <a:p>
            <a:pPr>
              <a:spcBef>
                <a:spcPct val="75000"/>
              </a:spcBef>
            </a:pPr>
            <a:r>
              <a:rPr lang="en-GB" dirty="0"/>
              <a:t>Conclusion</a:t>
            </a:r>
            <a:endParaRPr lang="en-US" dirty="0"/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835025"/>
          </a:xfrm>
          <a:noFill/>
          <a:ln/>
        </p:spPr>
        <p:txBody>
          <a:bodyPr/>
          <a:lstStyle/>
          <a:p>
            <a:r>
              <a:rPr lang="en-US" sz="3400">
                <a:solidFill>
                  <a:srgbClr val="FBF89C"/>
                </a:solidFill>
              </a:rPr>
              <a:t>A signature-based search</a:t>
            </a:r>
            <a:endParaRPr lang="en-US"/>
          </a:p>
        </p:txBody>
      </p:sp>
      <p:sp>
        <p:nvSpPr>
          <p:cNvPr id="328709" name="Rectangle 5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28710" name="Rectangle 6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Outline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06767-B389-4C24-ABC7-659D77F6EB3F}" type="slidenum">
              <a:rPr lang="en-US"/>
              <a:pPr/>
              <a:t>20</a:t>
            </a:fld>
            <a:endParaRPr lang="en-US"/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8640762" cy="4968875"/>
          </a:xfrm>
        </p:spPr>
        <p:txBody>
          <a:bodyPr/>
          <a:lstStyle/>
          <a:p>
            <a:r>
              <a:rPr lang="en-GB" sz="2400" dirty="0"/>
              <a:t>Each known “stable” particle give a distinctive signal in the detector </a:t>
            </a:r>
          </a:p>
          <a:p>
            <a:pPr>
              <a:buFont typeface="Wingdings" pitchFamily="2" charset="2"/>
              <a:buNone/>
            </a:pPr>
            <a:r>
              <a:rPr lang="en-GB" sz="2700" dirty="0">
                <a:solidFill>
                  <a:srgbClr val="0000CC"/>
                </a:solidFill>
                <a:effectLst/>
                <a:sym typeface="Symbol" pitchFamily="18" charset="2"/>
              </a:rPr>
              <a:t>		</a:t>
            </a:r>
            <a:r>
              <a:rPr lang="en-GB" sz="2700" dirty="0" smtClean="0">
                <a:solidFill>
                  <a:srgbClr val="0000CC"/>
                </a:solidFill>
                <a:effectLst/>
                <a:sym typeface="Symbol" pitchFamily="18" charset="2"/>
              </a:rPr>
              <a:t>          </a:t>
            </a:r>
            <a:r>
              <a:rPr lang="en-GB" sz="2700" dirty="0">
                <a:solidFill>
                  <a:srgbClr val="0000CC"/>
                </a:solidFill>
                <a:effectLst/>
              </a:rPr>
              <a:t>need to be well understood</a:t>
            </a:r>
          </a:p>
        </p:txBody>
      </p:sp>
      <p:pic>
        <p:nvPicPr>
          <p:cNvPr id="390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681288"/>
            <a:ext cx="5005388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0150" name="Rectangle 6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90151" name="Rectangle 7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90152" name="Rectangle 8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Detecting known particles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90153" name="Rectangle 9"/>
          <p:cNvSpPr>
            <a:spLocks noChangeArrowheads="1"/>
          </p:cNvSpPr>
          <p:nvPr/>
        </p:nvSpPr>
        <p:spPr bwMode="auto">
          <a:xfrm>
            <a:off x="107950" y="2924175"/>
            <a:ext cx="3168650" cy="18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GB" sz="23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SM and new physics properties are inferred from kinematic study of know particles</a:t>
            </a:r>
            <a:endParaRPr lang="en-US" sz="23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90154" name="Text Box 10"/>
          <p:cNvSpPr txBox="1">
            <a:spLocks noChangeArrowheads="1"/>
          </p:cNvSpPr>
          <p:nvPr/>
        </p:nvSpPr>
        <p:spPr bwMode="auto">
          <a:xfrm>
            <a:off x="468313" y="4978400"/>
            <a:ext cx="26558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Arial" charset="0"/>
              </a:rPr>
              <a:t>They are all used</a:t>
            </a:r>
          </a:p>
          <a:p>
            <a:r>
              <a:rPr lang="en-GB" b="1" dirty="0">
                <a:solidFill>
                  <a:srgbClr val="FF0000"/>
                </a:solidFill>
                <a:latin typeface="Arial" charset="0"/>
              </a:rPr>
              <a:t>in the </a:t>
            </a:r>
            <a:r>
              <a:rPr lang="en-GB" b="1" dirty="0" err="1">
                <a:solidFill>
                  <a:srgbClr val="FF0000"/>
                </a:solidFill>
                <a:latin typeface="Arial" charset="0"/>
              </a:rPr>
              <a:t>monojet</a:t>
            </a:r>
            <a:r>
              <a:rPr lang="en-GB" b="1" dirty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r>
              <a:rPr lang="en-GB" b="1" dirty="0">
                <a:solidFill>
                  <a:srgbClr val="FF0000"/>
                </a:solidFill>
                <a:latin typeface="Arial" charset="0"/>
              </a:rPr>
              <a:t>Analysis…</a:t>
            </a:r>
            <a:endParaRPr lang="en-US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9015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805488"/>
            <a:ext cx="719137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21256" y="3362184"/>
            <a:ext cx="801823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+mn-lt"/>
              </a:rPr>
              <a:t>Jets</a:t>
            </a:r>
            <a:endParaRPr lang="fr-CA" b="1" dirty="0">
              <a:latin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5220072" y="3823849"/>
            <a:ext cx="1440160" cy="104531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0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0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53" grpId="0"/>
      <p:bldP spid="390154" grpId="0"/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DA2188-5138-476A-BE48-35A3FCA658A0}" type="slidenum">
              <a:rPr lang="en-US"/>
              <a:pPr/>
              <a:t>21</a:t>
            </a:fld>
            <a:endParaRPr lang="en-US"/>
          </a:p>
        </p:txBody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" y="1196975"/>
            <a:ext cx="5329238" cy="2808288"/>
          </a:xfrm>
        </p:spPr>
        <p:txBody>
          <a:bodyPr/>
          <a:lstStyle/>
          <a:p>
            <a:r>
              <a:rPr lang="en-GB" sz="2200" dirty="0"/>
              <a:t>Precise measurement of invariant masse of electron/photon pairs:</a:t>
            </a:r>
          </a:p>
          <a:p>
            <a:pPr marL="914400" lvl="1" indent="-457200">
              <a:spcBef>
                <a:spcPct val="65000"/>
              </a:spcBef>
              <a:buSzPct val="110000"/>
              <a:buFont typeface="+mj-lt"/>
              <a:buAutoNum type="arabicPeriod"/>
            </a:pPr>
            <a:r>
              <a:rPr lang="en-GB" dirty="0">
                <a:solidFill>
                  <a:srgbClr val="0000CC"/>
                </a:solidFill>
                <a:effectLst/>
              </a:rPr>
              <a:t>detector response </a:t>
            </a:r>
            <a:r>
              <a:rPr lang="en-GB" dirty="0" smtClean="0">
                <a:solidFill>
                  <a:srgbClr val="0000CC"/>
                </a:solidFill>
                <a:effectLst/>
              </a:rPr>
              <a:t>to electrons and photons </a:t>
            </a:r>
            <a:r>
              <a:rPr lang="en-GB" dirty="0">
                <a:solidFill>
                  <a:srgbClr val="0000CC"/>
                </a:solidFill>
                <a:effectLst/>
              </a:rPr>
              <a:t>well modelled by simulation</a:t>
            </a:r>
          </a:p>
          <a:p>
            <a:pPr marL="914400" lvl="1" indent="-457200">
              <a:spcBef>
                <a:spcPct val="75000"/>
              </a:spcBef>
              <a:buSzPct val="110000"/>
              <a:buFont typeface="+mj-lt"/>
              <a:buAutoNum type="arabicPeriod"/>
            </a:pPr>
            <a:r>
              <a:rPr lang="en-GB" dirty="0">
                <a:solidFill>
                  <a:srgbClr val="0000CC"/>
                </a:solidFill>
                <a:effectLst/>
              </a:rPr>
              <a:t>the reconstruction and identification </a:t>
            </a:r>
            <a:r>
              <a:rPr lang="en-GB" dirty="0" smtClean="0">
                <a:solidFill>
                  <a:srgbClr val="0000CC"/>
                </a:solidFill>
                <a:effectLst/>
              </a:rPr>
              <a:t>algorithms </a:t>
            </a:r>
            <a:r>
              <a:rPr lang="en-GB" dirty="0">
                <a:solidFill>
                  <a:srgbClr val="0000CC"/>
                </a:solidFill>
                <a:effectLst/>
              </a:rPr>
              <a:t>are efficient</a:t>
            </a:r>
          </a:p>
        </p:txBody>
      </p:sp>
      <p:sp>
        <p:nvSpPr>
          <p:cNvPr id="395268" name="Rectangle 4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95269" name="Rectangle 5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95270" name="Rectangle 6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Electrons and photons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952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47620"/>
            <a:ext cx="3599954" cy="258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52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32200"/>
            <a:ext cx="3743325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527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049713"/>
            <a:ext cx="3455988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5277" name="Line 13"/>
          <p:cNvSpPr>
            <a:spLocks noChangeShapeType="1"/>
          </p:cNvSpPr>
          <p:nvPr/>
        </p:nvSpPr>
        <p:spPr bwMode="auto">
          <a:xfrm flipH="1">
            <a:off x="7451725" y="2636838"/>
            <a:ext cx="288925" cy="1944687"/>
          </a:xfrm>
          <a:prstGeom prst="line">
            <a:avLst/>
          </a:prstGeom>
          <a:noFill/>
          <a:ln w="31750">
            <a:solidFill>
              <a:srgbClr val="00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95278" name="Text Box 14"/>
          <p:cNvSpPr txBox="1">
            <a:spLocks noChangeArrowheads="1"/>
          </p:cNvSpPr>
          <p:nvPr/>
        </p:nvSpPr>
        <p:spPr bwMode="auto">
          <a:xfrm>
            <a:off x="6804025" y="6381750"/>
            <a:ext cx="11176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  <a:latin typeface="Arial" charset="0"/>
              </a:rPr>
              <a:t>Z</a:t>
            </a:r>
            <a:r>
              <a:rPr lang="en-GB" sz="2000" b="1" baseline="30000">
                <a:solidFill>
                  <a:srgbClr val="FF0000"/>
                </a:solidFill>
                <a:latin typeface="Arial" charset="0"/>
              </a:rPr>
              <a:t>0</a:t>
            </a:r>
            <a:r>
              <a:rPr lang="en-GB" sz="2000" b="1">
                <a:solidFill>
                  <a:srgbClr val="FF0000"/>
                </a:solidFill>
                <a:latin typeface="Arial" charset="0"/>
                <a:sym typeface="Symbol" pitchFamily="18" charset="2"/>
              </a:rPr>
              <a:t>e</a:t>
            </a:r>
            <a:r>
              <a:rPr lang="en-GB" sz="2000" b="1" baseline="30000">
                <a:solidFill>
                  <a:srgbClr val="FF0000"/>
                </a:solidFill>
                <a:latin typeface="Arial" charset="0"/>
                <a:sym typeface="Symbol" pitchFamily="18" charset="2"/>
              </a:rPr>
              <a:t>+</a:t>
            </a:r>
            <a:r>
              <a:rPr lang="en-GB" sz="2000" b="1">
                <a:solidFill>
                  <a:srgbClr val="FF0000"/>
                </a:solidFill>
                <a:latin typeface="Arial" charset="0"/>
                <a:sym typeface="Symbol" pitchFamily="18" charset="2"/>
              </a:rPr>
              <a:t>e</a:t>
            </a:r>
            <a:r>
              <a:rPr lang="en-GB" sz="2000" b="1" baseline="30000">
                <a:solidFill>
                  <a:srgbClr val="FF0000"/>
                </a:solidFill>
                <a:latin typeface="Arial" charset="0"/>
                <a:sym typeface="Symbol" pitchFamily="18" charset="2"/>
              </a:rPr>
              <a:t>-</a:t>
            </a:r>
          </a:p>
        </p:txBody>
      </p:sp>
      <p:sp>
        <p:nvSpPr>
          <p:cNvPr id="395279" name="Text Box 15"/>
          <p:cNvSpPr txBox="1">
            <a:spLocks noChangeArrowheads="1"/>
          </p:cNvSpPr>
          <p:nvPr/>
        </p:nvSpPr>
        <p:spPr bwMode="auto">
          <a:xfrm>
            <a:off x="1612900" y="6200477"/>
            <a:ext cx="8763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GB" sz="2000" b="1" baseline="30000">
                <a:solidFill>
                  <a:srgbClr val="FF0000"/>
                </a:solidFill>
                <a:latin typeface="Arial" charset="0"/>
              </a:rPr>
              <a:t>0</a:t>
            </a:r>
            <a:r>
              <a:rPr lang="en-GB" sz="2000" b="1">
                <a:solidFill>
                  <a:srgbClr val="FF0000"/>
                </a:solidFill>
                <a:latin typeface="Arial" charset="0"/>
                <a:sym typeface="Symbol" pitchFamily="18" charset="2"/>
              </a:rPr>
              <a:t></a:t>
            </a:r>
            <a:r>
              <a:rPr lang="en-GB" sz="2000" b="1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gg</a:t>
            </a:r>
            <a:endParaRPr lang="en-GB" sz="2000" b="1" baseline="30000">
              <a:solidFill>
                <a:srgbClr val="FF0000"/>
              </a:solidFill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B36DFE-5C20-4F79-8876-135F7D20AAF1}" type="slidenum">
              <a:rPr lang="en-US"/>
              <a:pPr/>
              <a:t>22</a:t>
            </a:fld>
            <a:endParaRPr lang="en-US"/>
          </a:p>
        </p:txBody>
      </p:sp>
      <p:pic>
        <p:nvPicPr>
          <p:cNvPr id="399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48221"/>
            <a:ext cx="4254705" cy="305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93096"/>
            <a:ext cx="30607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99369" name="Rectangle 9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Muons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99370" name="Line 10"/>
          <p:cNvSpPr>
            <a:spLocks noChangeShapeType="1"/>
          </p:cNvSpPr>
          <p:nvPr/>
        </p:nvSpPr>
        <p:spPr bwMode="auto">
          <a:xfrm flipH="1">
            <a:off x="3491880" y="3861049"/>
            <a:ext cx="4609802" cy="1008111"/>
          </a:xfrm>
          <a:prstGeom prst="line">
            <a:avLst/>
          </a:prstGeom>
          <a:noFill/>
          <a:ln w="31750">
            <a:solidFill>
              <a:srgbClr val="00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843168" cy="2374900"/>
          </a:xfrm>
          <a:noFill/>
          <a:ln/>
        </p:spPr>
        <p:txBody>
          <a:bodyPr/>
          <a:lstStyle/>
          <a:p>
            <a:r>
              <a:rPr lang="en-GB" sz="2300" dirty="0"/>
              <a:t>In </a:t>
            </a:r>
            <a:r>
              <a:rPr lang="en-GB" sz="2300" dirty="0" smtClean="0"/>
              <a:t>ATLAS has </a:t>
            </a:r>
            <a:r>
              <a:rPr lang="en-GB" sz="2300" dirty="0"/>
              <a:t>two distinct trackers </a:t>
            </a:r>
            <a:r>
              <a:rPr lang="en-GB" sz="2300" dirty="0" smtClean="0"/>
              <a:t>to measure </a:t>
            </a:r>
            <a:r>
              <a:rPr lang="en-GB" sz="2300" dirty="0" err="1" smtClean="0"/>
              <a:t>muons</a:t>
            </a:r>
            <a:r>
              <a:rPr lang="en-GB" sz="2300" dirty="0" smtClean="0"/>
              <a:t> </a:t>
            </a:r>
            <a:r>
              <a:rPr lang="en-GB" sz="2300" dirty="0"/>
              <a:t>momentum</a:t>
            </a:r>
          </a:p>
          <a:p>
            <a:pPr lvl="1">
              <a:spcBef>
                <a:spcPts val="600"/>
              </a:spcBef>
            </a:pPr>
            <a:r>
              <a:rPr lang="en-GB" sz="2000" dirty="0">
                <a:solidFill>
                  <a:srgbClr val="0000CC"/>
                </a:solidFill>
                <a:effectLst/>
              </a:rPr>
              <a:t>Good </a:t>
            </a:r>
            <a:r>
              <a:rPr lang="en-GB" sz="2000" dirty="0" smtClean="0">
                <a:solidFill>
                  <a:srgbClr val="0000CC"/>
                </a:solidFill>
                <a:effectLst/>
              </a:rPr>
              <a:t>momentum resolution </a:t>
            </a:r>
            <a:r>
              <a:rPr lang="en-GB" sz="2000" dirty="0">
                <a:solidFill>
                  <a:srgbClr val="0000CC"/>
                </a:solidFill>
                <a:effectLst/>
              </a:rPr>
              <a:t>for a large range of P</a:t>
            </a:r>
            <a:r>
              <a:rPr lang="en-GB" sz="2000" baseline="-25000" dirty="0">
                <a:solidFill>
                  <a:srgbClr val="0000CC"/>
                </a:solidFill>
                <a:effectLst/>
              </a:rPr>
              <a:t>T</a:t>
            </a:r>
          </a:p>
          <a:p>
            <a:pPr lvl="1">
              <a:spcBef>
                <a:spcPct val="40000"/>
              </a:spcBef>
            </a:pPr>
            <a:r>
              <a:rPr lang="en-GB" sz="2000" dirty="0">
                <a:solidFill>
                  <a:srgbClr val="0000CC"/>
                </a:solidFill>
                <a:effectLst/>
              </a:rPr>
              <a:t>Reduce background</a:t>
            </a:r>
            <a:endParaRPr lang="en-US" sz="2000" dirty="0">
              <a:solidFill>
                <a:srgbClr val="0000CC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642350" cy="4968875"/>
          </a:xfrm>
        </p:spPr>
        <p:txBody>
          <a:bodyPr/>
          <a:lstStyle/>
          <a:p>
            <a:r>
              <a:rPr lang="en-GB" sz="2300" dirty="0"/>
              <a:t>Understanding jets means that simulation successfully describes:</a:t>
            </a:r>
          </a:p>
          <a:p>
            <a:pPr marL="720000" lvl="1">
              <a:spcBef>
                <a:spcPts val="600"/>
              </a:spcBef>
            </a:pPr>
            <a:r>
              <a:rPr lang="en-GB" sz="2000" dirty="0">
                <a:solidFill>
                  <a:srgbClr val="0000CC"/>
                </a:solidFill>
                <a:effectLst/>
              </a:rPr>
              <a:t>Jet </a:t>
            </a:r>
            <a:r>
              <a:rPr lang="en-GB" sz="2000" dirty="0" smtClean="0">
                <a:solidFill>
                  <a:srgbClr val="0000CC"/>
                </a:solidFill>
                <a:effectLst/>
              </a:rPr>
              <a:t>Energy </a:t>
            </a:r>
            <a:r>
              <a:rPr lang="en-GB" sz="2000" dirty="0">
                <a:solidFill>
                  <a:srgbClr val="0000CC"/>
                </a:solidFill>
                <a:effectLst/>
              </a:rPr>
              <a:t>R</a:t>
            </a:r>
            <a:r>
              <a:rPr lang="en-GB" sz="2000" dirty="0" smtClean="0">
                <a:solidFill>
                  <a:srgbClr val="0000CC"/>
                </a:solidFill>
                <a:effectLst/>
              </a:rPr>
              <a:t>esolution</a:t>
            </a:r>
          </a:p>
          <a:p>
            <a:pPr lvl="2"/>
            <a:r>
              <a:rPr lang="en-GB" sz="1700" dirty="0" smtClean="0">
                <a:solidFill>
                  <a:srgbClr val="006600"/>
                </a:solidFill>
                <a:effectLst/>
              </a:rPr>
              <a:t>Calorimeter </a:t>
            </a:r>
            <a:r>
              <a:rPr lang="en-GB" sz="1700" dirty="0">
                <a:solidFill>
                  <a:srgbClr val="006600"/>
                </a:solidFill>
                <a:effectLst/>
              </a:rPr>
              <a:t>r</a:t>
            </a:r>
            <a:r>
              <a:rPr lang="en-GB" sz="1700" dirty="0" smtClean="0">
                <a:solidFill>
                  <a:srgbClr val="006600"/>
                </a:solidFill>
                <a:effectLst/>
              </a:rPr>
              <a:t>esponse to jets of hadrons</a:t>
            </a:r>
            <a:endParaRPr lang="en-GB" sz="1700" dirty="0">
              <a:solidFill>
                <a:srgbClr val="006600"/>
              </a:solidFill>
              <a:effectLst/>
            </a:endParaRPr>
          </a:p>
          <a:p>
            <a:pPr marL="720000" lvl="1">
              <a:spcBef>
                <a:spcPts val="600"/>
              </a:spcBef>
            </a:pPr>
            <a:r>
              <a:rPr lang="en-GB" sz="2000" dirty="0" smtClean="0">
                <a:solidFill>
                  <a:srgbClr val="0000CC"/>
                </a:solidFill>
                <a:effectLst/>
              </a:rPr>
              <a:t>Jet Energy Scale</a:t>
            </a:r>
            <a:endParaRPr lang="en-GB" sz="2000" dirty="0">
              <a:solidFill>
                <a:srgbClr val="0000CC"/>
              </a:solidFill>
              <a:effectLst/>
            </a:endParaRPr>
          </a:p>
          <a:p>
            <a:pPr lvl="2"/>
            <a:r>
              <a:rPr lang="en-GB" sz="1700" dirty="0" smtClean="0">
                <a:solidFill>
                  <a:srgbClr val="006600"/>
                </a:solidFill>
                <a:effectLst/>
              </a:rPr>
              <a:t>Difficult </a:t>
            </a:r>
            <a:r>
              <a:rPr lang="en-GB" sz="1700" dirty="0">
                <a:solidFill>
                  <a:srgbClr val="006600"/>
                </a:solidFill>
                <a:effectLst/>
              </a:rPr>
              <a:t>to </a:t>
            </a:r>
            <a:r>
              <a:rPr lang="en-GB" sz="1700" dirty="0" smtClean="0">
                <a:solidFill>
                  <a:srgbClr val="006600"/>
                </a:solidFill>
                <a:effectLst/>
              </a:rPr>
              <a:t>calibrate jets</a:t>
            </a:r>
          </a:p>
          <a:p>
            <a:pPr marL="457200" lvl="1" indent="0">
              <a:spcBef>
                <a:spcPts val="900"/>
              </a:spcBef>
              <a:buNone/>
            </a:pPr>
            <a:r>
              <a:rPr lang="en-GB" sz="2000" dirty="0" smtClean="0">
                <a:solidFill>
                  <a:srgbClr val="FF0000"/>
                </a:solidFill>
                <a:effectLst/>
                <a:sym typeface="Symbol"/>
              </a:rPr>
              <a:t> Largest systematic uncertainty</a:t>
            </a:r>
            <a:endParaRPr lang="en-GB" sz="2000" dirty="0">
              <a:solidFill>
                <a:srgbClr val="FF0000"/>
              </a:solidFill>
              <a:effectLst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/>
            <a:endParaRPr lang="en-US" dirty="0"/>
          </a:p>
        </p:txBody>
      </p:sp>
      <p:pic>
        <p:nvPicPr>
          <p:cNvPr id="400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59916"/>
            <a:ext cx="3384376" cy="229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0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24086"/>
            <a:ext cx="4067488" cy="234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0394" name="Rectangle 10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00395" name="Rectangle 11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400396" name="Rectangle 12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Jets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00398" name="Rectangle 14"/>
          <p:cNvSpPr>
            <a:spLocks noChangeArrowheads="1"/>
          </p:cNvSpPr>
          <p:nvPr/>
        </p:nvSpPr>
        <p:spPr bwMode="auto">
          <a:xfrm>
            <a:off x="5695372" y="5157192"/>
            <a:ext cx="2909076" cy="158812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GB" sz="1800" b="1" dirty="0" smtClean="0">
                <a:solidFill>
                  <a:srgbClr val="FF0000"/>
                </a:solidFill>
                <a:latin typeface="Arial" charset="0"/>
              </a:rPr>
              <a:t>Jet</a:t>
            </a:r>
            <a:r>
              <a:rPr lang="en-GB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GB" sz="1800" b="1" dirty="0" smtClean="0">
                <a:solidFill>
                  <a:srgbClr val="FF0000"/>
                </a:solidFill>
                <a:latin typeface="Arial" charset="0"/>
              </a:rPr>
              <a:t>energy </a:t>
            </a:r>
            <a:r>
              <a:rPr lang="en-GB" sz="1800" b="1" dirty="0">
                <a:solidFill>
                  <a:srgbClr val="FF0000"/>
                </a:solidFill>
                <a:latin typeface="Arial" charset="0"/>
              </a:rPr>
              <a:t>scale </a:t>
            </a:r>
            <a:r>
              <a:rPr lang="en-GB" sz="1800" b="1" dirty="0" smtClean="0">
                <a:solidFill>
                  <a:srgbClr val="FF0000"/>
                </a:solidFill>
                <a:latin typeface="Arial" charset="0"/>
              </a:rPr>
              <a:t>obtained from MC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GB" sz="1800" b="1" dirty="0" smtClean="0">
                <a:solidFill>
                  <a:srgbClr val="FF0000"/>
                </a:solidFill>
                <a:latin typeface="Arial" charset="0"/>
                <a:sym typeface="Symbol"/>
              </a:rPr>
              <a:t></a:t>
            </a:r>
            <a:endParaRPr lang="en-GB" sz="18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GB" sz="1800" b="1" dirty="0" smtClean="0">
                <a:solidFill>
                  <a:srgbClr val="FF0000"/>
                </a:solidFill>
                <a:latin typeface="Arial" charset="0"/>
              </a:rPr>
              <a:t>Will use </a:t>
            </a:r>
            <a:r>
              <a:rPr lang="en-GB" sz="1800" b="1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GB" sz="1800" b="1" dirty="0" err="1" smtClean="0">
                <a:solidFill>
                  <a:srgbClr val="FF0000"/>
                </a:solidFill>
                <a:latin typeface="Arial" charset="0"/>
              </a:rPr>
              <a:t>+jets</a:t>
            </a:r>
            <a:r>
              <a:rPr lang="en-GB" sz="1800" b="1" dirty="0" smtClean="0">
                <a:solidFill>
                  <a:srgbClr val="FF0000"/>
                </a:solidFill>
                <a:latin typeface="Arial" charset="0"/>
              </a:rPr>
              <a:t>, </a:t>
            </a:r>
            <a:r>
              <a:rPr lang="en-GB" sz="1800" b="1" dirty="0" err="1" smtClean="0">
                <a:solidFill>
                  <a:srgbClr val="FF0000"/>
                </a:solidFill>
                <a:latin typeface="Arial" charset="0"/>
              </a:rPr>
              <a:t>Z+jets</a:t>
            </a:r>
            <a:r>
              <a:rPr lang="en-GB" sz="1800" b="1" dirty="0" smtClean="0">
                <a:solidFill>
                  <a:srgbClr val="FF0000"/>
                </a:solidFill>
                <a:latin typeface="Arial" charset="0"/>
              </a:rPr>
              <a:t> and t</a:t>
            </a:r>
            <a:r>
              <a:rPr lang="en-GB" sz="1800" b="1" dirty="0" smtClean="0">
                <a:solidFill>
                  <a:srgbClr val="FF0000"/>
                </a:solidFill>
                <a:latin typeface="+mj-lt"/>
              </a:rPr>
              <a:t>op</a:t>
            </a:r>
            <a:r>
              <a:rPr lang="en-GB" sz="1800" b="1" dirty="0" smtClean="0">
                <a:solidFill>
                  <a:srgbClr val="FF0000"/>
                </a:solidFill>
                <a:latin typeface="Arial" charset="0"/>
              </a:rPr>
              <a:t> data events</a:t>
            </a:r>
            <a:endParaRPr lang="en-US" sz="1800" b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639AF5-30F1-4D1C-BE89-D1E47A6B48D1}" type="slidenum">
              <a:rPr lang="en-US"/>
              <a:pPr/>
              <a:t>24</a:t>
            </a:fld>
            <a:endParaRPr lang="en-US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642350" cy="1512888"/>
          </a:xfrm>
        </p:spPr>
        <p:txBody>
          <a:bodyPr/>
          <a:lstStyle/>
          <a:p>
            <a:r>
              <a:rPr lang="en-GB" sz="2300" dirty="0" err="1"/>
              <a:t>E</a:t>
            </a:r>
            <a:r>
              <a:rPr lang="en-GB" sz="2300" baseline="-25000" dirty="0" err="1"/>
              <a:t>T</a:t>
            </a:r>
            <a:r>
              <a:rPr lang="en-GB" sz="2300" baseline="30000" dirty="0" err="1"/>
              <a:t>miss</a:t>
            </a:r>
            <a:r>
              <a:rPr lang="en-GB" sz="2300" dirty="0"/>
              <a:t> is a global </a:t>
            </a:r>
            <a:r>
              <a:rPr lang="en-GB" sz="2300" dirty="0" smtClean="0"/>
              <a:t>quantity:</a:t>
            </a:r>
          </a:p>
          <a:p>
            <a:pPr marL="0" indent="0">
              <a:buNone/>
            </a:pPr>
            <a:r>
              <a:rPr lang="en-GB" sz="2300" dirty="0"/>
              <a:t> </a:t>
            </a:r>
            <a:r>
              <a:rPr lang="en-GB" sz="2300" dirty="0" smtClean="0"/>
              <a:t>  depends </a:t>
            </a:r>
            <a:r>
              <a:rPr lang="en-GB" sz="2300" dirty="0"/>
              <a:t>on the whole </a:t>
            </a:r>
            <a:r>
              <a:rPr lang="en-GB" sz="2300" dirty="0" smtClean="0"/>
              <a:t>calorimeter energy depositions</a:t>
            </a:r>
            <a:endParaRPr lang="en-GB" sz="2300" dirty="0"/>
          </a:p>
          <a:p>
            <a:pPr lvl="1">
              <a:spcBef>
                <a:spcPct val="60000"/>
              </a:spcBef>
            </a:pPr>
            <a:r>
              <a:rPr lang="en-GB" sz="2000" dirty="0">
                <a:solidFill>
                  <a:srgbClr val="0000CC"/>
                </a:solidFill>
              </a:rPr>
              <a:t>Good data to MC </a:t>
            </a:r>
            <a:r>
              <a:rPr lang="en-GB" sz="2000" dirty="0" smtClean="0">
                <a:solidFill>
                  <a:srgbClr val="0000CC"/>
                </a:solidFill>
              </a:rPr>
              <a:t>agreement  =  overall</a:t>
            </a:r>
            <a:r>
              <a:rPr lang="en-GB" sz="2000" dirty="0">
                <a:solidFill>
                  <a:srgbClr val="0000CC"/>
                </a:solidFill>
              </a:rPr>
              <a:t>, calorimeter </a:t>
            </a:r>
            <a:r>
              <a:rPr lang="en-GB" sz="2000" dirty="0" smtClean="0">
                <a:solidFill>
                  <a:srgbClr val="0000CC"/>
                </a:solidFill>
              </a:rPr>
              <a:t>behaves 				                          as </a:t>
            </a:r>
            <a:r>
              <a:rPr lang="en-GB" sz="2000" dirty="0">
                <a:solidFill>
                  <a:srgbClr val="0000CC"/>
                </a:solidFill>
              </a:rPr>
              <a:t>expected. </a:t>
            </a:r>
            <a:endParaRPr lang="en-US" sz="2000" dirty="0">
              <a:solidFill>
                <a:srgbClr val="0000CC"/>
              </a:solidFill>
            </a:endParaRPr>
          </a:p>
        </p:txBody>
      </p:sp>
      <p:pic>
        <p:nvPicPr>
          <p:cNvPr id="40141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80865"/>
            <a:ext cx="399812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1416" name="Rectangle 8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01417" name="Rectangle 9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401418" name="Rectangle 10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Missing transverse energy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47743" y="3002875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800" b="1" dirty="0" err="1" smtClean="0">
                <a:latin typeface="+mj-lt"/>
              </a:rPr>
              <a:t>E</a:t>
            </a:r>
            <a:r>
              <a:rPr lang="fr-CA" sz="1800" b="1" baseline="-25000" dirty="0" err="1" smtClean="0">
                <a:latin typeface="+mj-lt"/>
              </a:rPr>
              <a:t>T</a:t>
            </a:r>
            <a:r>
              <a:rPr lang="fr-CA" sz="1800" b="1" baseline="30000" dirty="0" err="1" smtClean="0">
                <a:latin typeface="+mj-lt"/>
              </a:rPr>
              <a:t>miss</a:t>
            </a:r>
            <a:r>
              <a:rPr lang="fr-CA" sz="1800" b="1" dirty="0" smtClean="0">
                <a:latin typeface="+mj-lt"/>
              </a:rPr>
              <a:t> </a:t>
            </a:r>
            <a:r>
              <a:rPr lang="fr-CA" sz="1800" b="1" dirty="0" err="1" smtClean="0">
                <a:latin typeface="+mj-lt"/>
              </a:rPr>
              <a:t>resolution</a:t>
            </a:r>
            <a:endParaRPr lang="fr-CA" sz="1800" b="1" dirty="0">
              <a:latin typeface="+mj-lt"/>
            </a:endParaRPr>
          </a:p>
          <a:p>
            <a:pPr algn="ctr"/>
            <a:r>
              <a:rPr lang="fr-CA" sz="1800" b="1" dirty="0" smtClean="0">
                <a:latin typeface="+mj-lt"/>
              </a:rPr>
              <a:t>(</a:t>
            </a:r>
            <a:r>
              <a:rPr lang="fr-CA" sz="1800" b="1" dirty="0" err="1" smtClean="0">
                <a:latin typeface="+mj-lt"/>
              </a:rPr>
              <a:t>minbias</a:t>
            </a:r>
            <a:r>
              <a:rPr lang="fr-CA" sz="1800" b="1" dirty="0" smtClean="0">
                <a:latin typeface="+mj-lt"/>
              </a:rPr>
              <a:t> </a:t>
            </a:r>
            <a:r>
              <a:rPr lang="fr-CA" sz="1800" b="1" dirty="0" err="1" smtClean="0">
                <a:latin typeface="+mj-lt"/>
              </a:rPr>
              <a:t>events</a:t>
            </a:r>
            <a:r>
              <a:rPr lang="fr-CA" sz="1800" b="1" dirty="0" smtClean="0">
                <a:latin typeface="+mj-lt"/>
              </a:rPr>
              <a:t>)</a:t>
            </a:r>
            <a:endParaRPr lang="fr-CA" sz="1800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74420" y="2998693"/>
            <a:ext cx="2993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800" b="1" dirty="0" err="1" smtClean="0">
                <a:latin typeface="+mj-lt"/>
              </a:rPr>
              <a:t>E</a:t>
            </a:r>
            <a:r>
              <a:rPr lang="fr-CA" sz="1800" b="1" baseline="-25000" dirty="0" err="1" smtClean="0">
                <a:latin typeface="+mj-lt"/>
              </a:rPr>
              <a:t>T</a:t>
            </a:r>
            <a:r>
              <a:rPr lang="fr-CA" sz="1800" b="1" baseline="30000" dirty="0" err="1" smtClean="0">
                <a:latin typeface="+mj-lt"/>
              </a:rPr>
              <a:t>miss</a:t>
            </a:r>
            <a:r>
              <a:rPr lang="fr-CA" sz="1800" b="1" dirty="0" smtClean="0">
                <a:latin typeface="+mj-lt"/>
              </a:rPr>
              <a:t> distribution</a:t>
            </a:r>
            <a:endParaRPr lang="fr-CA" sz="1800" b="1" dirty="0">
              <a:latin typeface="+mj-lt"/>
            </a:endParaRPr>
          </a:p>
          <a:p>
            <a:pPr algn="ctr"/>
            <a:r>
              <a:rPr lang="fr-CA" sz="1800" b="1" dirty="0" smtClean="0">
                <a:latin typeface="+mj-lt"/>
              </a:rPr>
              <a:t>(</a:t>
            </a:r>
            <a:r>
              <a:rPr lang="fr-CA" sz="1800" b="1" dirty="0" err="1" smtClean="0">
                <a:latin typeface="+mj-lt"/>
              </a:rPr>
              <a:t>W→e</a:t>
            </a:r>
            <a:r>
              <a:rPr lang="fr-CA" sz="1800" b="1" dirty="0" err="1" smtClean="0">
                <a:latin typeface="Symbol" pitchFamily="18" charset="2"/>
              </a:rPr>
              <a:t>n</a:t>
            </a:r>
            <a:r>
              <a:rPr lang="fr-CA" sz="1800" b="1" dirty="0" smtClean="0">
                <a:latin typeface="+mj-lt"/>
              </a:rPr>
              <a:t> candidate </a:t>
            </a:r>
            <a:r>
              <a:rPr lang="fr-CA" sz="1800" b="1" dirty="0" err="1" smtClean="0">
                <a:latin typeface="+mj-lt"/>
              </a:rPr>
              <a:t>events</a:t>
            </a:r>
            <a:r>
              <a:rPr lang="fr-CA" sz="1800" b="1" dirty="0" smtClean="0">
                <a:latin typeface="+mj-lt"/>
              </a:rPr>
              <a:t>)</a:t>
            </a:r>
            <a:endParaRPr lang="fr-CA" sz="1800" b="1" dirty="0">
              <a:latin typeface="+mj-lt"/>
            </a:endParaRPr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342" y="3645024"/>
            <a:ext cx="3088082" cy="299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ATLAS can only keep ~0.005% of </a:t>
            </a:r>
            <a:r>
              <a:rPr lang="en-GB" dirty="0" smtClean="0"/>
              <a:t>events yield in LHC </a:t>
            </a:r>
            <a:r>
              <a:rPr lang="en-GB" dirty="0" smtClean="0"/>
              <a:t>collisions </a:t>
            </a:r>
            <a:endParaRPr lang="en-GB" dirty="0" smtClean="0"/>
          </a:p>
          <a:p>
            <a:pPr lvl="1">
              <a:spcBef>
                <a:spcPts val="1200"/>
              </a:spcBef>
              <a:buClr>
                <a:srgbClr val="006600"/>
              </a:buClr>
            </a:pPr>
            <a:r>
              <a:rPr lang="en-GB" dirty="0" smtClean="0">
                <a:solidFill>
                  <a:srgbClr val="006600"/>
                </a:solidFill>
              </a:rPr>
              <a:t>2010 peak luminosity of 2.1E32 cm</a:t>
            </a:r>
            <a:r>
              <a:rPr lang="en-GB" baseline="30000" dirty="0" smtClean="0">
                <a:solidFill>
                  <a:srgbClr val="006600"/>
                </a:solidFill>
              </a:rPr>
              <a:t>-2</a:t>
            </a:r>
            <a:r>
              <a:rPr lang="en-GB" dirty="0" smtClean="0">
                <a:solidFill>
                  <a:srgbClr val="006600"/>
                </a:solidFill>
              </a:rPr>
              <a:t>s</a:t>
            </a:r>
            <a:r>
              <a:rPr lang="en-GB" baseline="30000" dirty="0" smtClean="0">
                <a:solidFill>
                  <a:srgbClr val="006600"/>
                </a:solidFill>
              </a:rPr>
              <a:t>-1</a:t>
            </a:r>
            <a:r>
              <a:rPr lang="en-GB" dirty="0" smtClean="0">
                <a:solidFill>
                  <a:srgbClr val="006600"/>
                </a:solidFill>
              </a:rPr>
              <a:t> ≈ 5M events/second</a:t>
            </a:r>
          </a:p>
          <a:p>
            <a:pPr lvl="1">
              <a:spcBef>
                <a:spcPts val="600"/>
              </a:spcBef>
              <a:buClr>
                <a:srgbClr val="006600"/>
              </a:buClr>
            </a:pPr>
            <a:r>
              <a:rPr lang="en-GB" dirty="0" smtClean="0">
                <a:solidFill>
                  <a:srgbClr val="006600"/>
                </a:solidFill>
              </a:rPr>
              <a:t>Can write on disk and process (Tier0) ~200-400 events/second</a:t>
            </a:r>
          </a:p>
          <a:p>
            <a:pPr>
              <a:spcBef>
                <a:spcPts val="1800"/>
              </a:spcBef>
            </a:pPr>
            <a:r>
              <a:rPr lang="en-GB" dirty="0" smtClean="0"/>
              <a:t>Challenging to trigger on </a:t>
            </a:r>
            <a:r>
              <a:rPr lang="en-GB" dirty="0" err="1" smtClean="0"/>
              <a:t>monojet</a:t>
            </a:r>
            <a:r>
              <a:rPr lang="en-GB" dirty="0" smtClean="0"/>
              <a:t> events</a:t>
            </a:r>
          </a:p>
          <a:p>
            <a:pPr lvl="1">
              <a:spcBef>
                <a:spcPts val="1200"/>
              </a:spcBef>
            </a:pPr>
            <a:r>
              <a:rPr lang="en-GB" dirty="0" smtClean="0"/>
              <a:t>Jets trigger rate impose really P</a:t>
            </a:r>
            <a:r>
              <a:rPr lang="en-GB" baseline="-25000" dirty="0" smtClean="0"/>
              <a:t>T</a:t>
            </a:r>
            <a:r>
              <a:rPr lang="en-GB" dirty="0" smtClean="0"/>
              <a:t> threshold</a:t>
            </a:r>
          </a:p>
          <a:p>
            <a:pPr marL="457200" lvl="1" indent="0">
              <a:spcBef>
                <a:spcPct val="40000"/>
              </a:spcBef>
              <a:buClr>
                <a:srgbClr val="008000"/>
              </a:buClr>
              <a:buNone/>
            </a:pPr>
            <a:r>
              <a:rPr lang="en-GB" dirty="0" smtClean="0"/>
              <a:t>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E3F314-509D-43FF-90A8-61E15648E4E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25894"/>
            <a:ext cx="3384376" cy="4006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347864" y="3573016"/>
            <a:ext cx="3240087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>
              <a:spcBef>
                <a:spcPct val="40000"/>
              </a:spcBef>
              <a:buClr>
                <a:srgbClr val="008000"/>
              </a:buClr>
              <a:buSzPct val="75000"/>
              <a:buFont typeface="Wingdings" pitchFamily="2" charset="2"/>
              <a:buChar char="l"/>
            </a:pPr>
            <a:endParaRPr lang="en-US" sz="1900" b="1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Trigger</a:t>
            </a:r>
            <a:endParaRPr lang="en-US" sz="4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0" name="Picture 8" descr="metef_j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05" y="3987706"/>
            <a:ext cx="3809095" cy="273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2610778"/>
            <a:ext cx="720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40000"/>
              </a:spcBef>
              <a:buClr>
                <a:srgbClr val="008000"/>
              </a:buClr>
              <a:buSzPct val="75000"/>
            </a:pPr>
            <a:r>
              <a:rPr lang="en-GB" sz="25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sym typeface="Mathematica1"/>
              </a:rPr>
              <a:t> </a:t>
            </a:r>
            <a:r>
              <a:rPr lang="en-GB" sz="25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Use </a:t>
            </a:r>
            <a:r>
              <a:rPr lang="en-GB" sz="25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E</a:t>
            </a:r>
            <a:r>
              <a:rPr lang="en-GB" sz="2500" b="1" kern="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T</a:t>
            </a:r>
            <a:r>
              <a:rPr lang="en-GB" sz="2500" b="1" kern="0" baseline="30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miss</a:t>
            </a:r>
            <a:r>
              <a:rPr lang="en-GB" sz="25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GB" sz="25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trigger!</a:t>
            </a:r>
            <a:endParaRPr lang="en-GB" sz="2500" b="1" kern="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  <a:p>
            <a:pPr marL="1143000" lvl="2" indent="-228600">
              <a:spcBef>
                <a:spcPct val="40000"/>
              </a:spcBef>
              <a:buClr>
                <a:srgbClr val="0000CC"/>
              </a:buClr>
              <a:buSzPct val="75000"/>
              <a:buFont typeface="Wingdings" pitchFamily="2" charset="2"/>
              <a:buChar char="l"/>
            </a:pPr>
            <a:r>
              <a:rPr lang="en-GB" sz="2000" b="1" kern="0" dirty="0" smtClean="0">
                <a:solidFill>
                  <a:srgbClr val="0000CC"/>
                </a:solidFill>
                <a:latin typeface="Arial" charset="0"/>
              </a:rPr>
              <a:t>Well </a:t>
            </a:r>
            <a:r>
              <a:rPr lang="en-GB" sz="2000" b="1" kern="0" dirty="0">
                <a:solidFill>
                  <a:srgbClr val="0000CC"/>
                </a:solidFill>
                <a:latin typeface="Arial" charset="0"/>
              </a:rPr>
              <a:t>described in </a:t>
            </a:r>
            <a:r>
              <a:rPr lang="en-GB" sz="2000" b="1" kern="0" dirty="0" smtClean="0">
                <a:solidFill>
                  <a:srgbClr val="0000CC"/>
                </a:solidFill>
                <a:latin typeface="Arial" charset="0"/>
              </a:rPr>
              <a:t>MC</a:t>
            </a:r>
          </a:p>
          <a:p>
            <a:pPr marL="1143000" lvl="2" indent="-228600">
              <a:spcBef>
                <a:spcPct val="40000"/>
              </a:spcBef>
              <a:buClr>
                <a:srgbClr val="0000CC"/>
              </a:buClr>
              <a:buSzPct val="75000"/>
              <a:buFont typeface="Wingdings" pitchFamily="2" charset="2"/>
              <a:buChar char="l"/>
            </a:pPr>
            <a:r>
              <a:rPr lang="en-GB" sz="2000" b="1" kern="0" dirty="0" smtClean="0">
                <a:solidFill>
                  <a:srgbClr val="0000CC"/>
                </a:solidFill>
                <a:latin typeface="Arial" charset="0"/>
              </a:rPr>
              <a:t>Trigger </a:t>
            </a:r>
            <a:r>
              <a:rPr lang="en-GB" sz="2000" b="1" kern="0" dirty="0">
                <a:solidFill>
                  <a:srgbClr val="0000CC"/>
                </a:solidFill>
                <a:latin typeface="Arial" charset="0"/>
              </a:rPr>
              <a:t>algorithm highly efficient</a:t>
            </a:r>
          </a:p>
          <a:p>
            <a:pPr marL="1143000" lvl="2" indent="-228600">
              <a:spcBef>
                <a:spcPct val="40000"/>
              </a:spcBef>
              <a:buClr>
                <a:srgbClr val="008000"/>
              </a:buClr>
              <a:buSzPct val="75000"/>
              <a:buFont typeface="Wingdings" pitchFamily="2" charset="2"/>
              <a:buChar char="l"/>
            </a:pPr>
            <a:endParaRPr lang="en-US" sz="2000" b="1" kern="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60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39F036-A180-4DFB-B220-EFCB76AF310A}" type="slidenum">
              <a:rPr lang="en-US"/>
              <a:pPr/>
              <a:t>26</a:t>
            </a:fld>
            <a:endParaRPr lang="en-US"/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12776"/>
            <a:ext cx="8642350" cy="4321175"/>
          </a:xfrm>
        </p:spPr>
        <p:txBody>
          <a:bodyPr/>
          <a:lstStyle/>
          <a:p>
            <a:r>
              <a:rPr lang="en-GB" dirty="0"/>
              <a:t>All the particles that can be reconstructed in the detector need to be well understood to perform good W/</a:t>
            </a:r>
            <a:r>
              <a:rPr lang="en-GB" dirty="0" err="1"/>
              <a:t>Z+jets</a:t>
            </a:r>
            <a:r>
              <a:rPr lang="en-GB" dirty="0"/>
              <a:t> measurements</a:t>
            </a:r>
            <a:endParaRPr lang="en-US" dirty="0"/>
          </a:p>
        </p:txBody>
      </p:sp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09606" name="Rectangle 6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409607" name="Rectangle 7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W/</a:t>
            </a:r>
            <a:r>
              <a:rPr lang="en-GB" sz="44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Z+jets</a:t>
            </a:r>
            <a:r>
              <a:rPr lang="en-GB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GB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events (I)</a:t>
            </a:r>
            <a:endParaRPr lang="en-US" sz="4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40960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" t="11462" r="18526" b="15471"/>
          <a:stretch>
            <a:fillRect/>
          </a:stretch>
        </p:blipFill>
        <p:spPr bwMode="auto">
          <a:xfrm>
            <a:off x="369159" y="3213101"/>
            <a:ext cx="4126642" cy="2226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8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3179269"/>
            <a:ext cx="3028751" cy="2265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40472" y="3399383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Symbol" pitchFamily="18" charset="2"/>
              </a:rPr>
              <a:t>m</a:t>
            </a:r>
            <a:r>
              <a:rPr lang="en-GB" b="1" baseline="30000" dirty="0" smtClean="0">
                <a:latin typeface="+mj-lt"/>
              </a:rPr>
              <a:t>-</a:t>
            </a:r>
            <a:endParaRPr lang="fr-CA" b="1" baseline="30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89176" y="4653136"/>
            <a:ext cx="482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Symbol" pitchFamily="18" charset="2"/>
              </a:rPr>
              <a:t>m</a:t>
            </a:r>
            <a:r>
              <a:rPr lang="en-GB" b="1" baseline="30000" dirty="0" smtClean="0">
                <a:latin typeface="+mj-lt"/>
              </a:rPr>
              <a:t>+</a:t>
            </a:r>
            <a:endParaRPr lang="fr-CA" b="1" baseline="30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216E02-7511-4092-9459-D21A782336DA}" type="slidenum">
              <a:rPr lang="en-US"/>
              <a:pPr/>
              <a:t>27</a:t>
            </a:fld>
            <a:endParaRPr lang="en-US"/>
          </a:p>
        </p:txBody>
      </p:sp>
      <p:sp>
        <p:nvSpPr>
          <p:cNvPr id="405508" name="Rectangle 4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05509" name="Rectangle 5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405510" name="Rectangle 6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W/</a:t>
            </a:r>
            <a:r>
              <a:rPr lang="en-GB" sz="44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Z+jets</a:t>
            </a:r>
            <a:r>
              <a:rPr lang="en-GB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GB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events (II)</a:t>
            </a:r>
            <a:endParaRPr lang="en-US" sz="4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40551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44675"/>
            <a:ext cx="6480175" cy="485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64288" y="1325256"/>
            <a:ext cx="630301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+mn-lt"/>
              </a:rPr>
              <a:t>Jet</a:t>
            </a:r>
            <a:endParaRPr lang="fr-CA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63376" y="4437112"/>
            <a:ext cx="630301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+mn-lt"/>
              </a:rPr>
              <a:t>Jet</a:t>
            </a:r>
            <a:endParaRPr lang="fr-CA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4128" y="4437101"/>
            <a:ext cx="630301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+mn-lt"/>
              </a:rPr>
              <a:t>Jet</a:t>
            </a:r>
            <a:endParaRPr lang="fr-CA" b="1" dirty="0">
              <a:latin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6372201" y="1786921"/>
            <a:ext cx="1008112" cy="921999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Oval 10"/>
          <p:cNvSpPr/>
          <p:nvPr/>
        </p:nvSpPr>
        <p:spPr>
          <a:xfrm>
            <a:off x="6300192" y="3529910"/>
            <a:ext cx="864095" cy="1037113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Oval 11"/>
          <p:cNvSpPr/>
          <p:nvPr/>
        </p:nvSpPr>
        <p:spPr>
          <a:xfrm>
            <a:off x="5508103" y="3529910"/>
            <a:ext cx="720081" cy="1037113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extBox 3"/>
          <p:cNvSpPr txBox="1"/>
          <p:nvPr/>
        </p:nvSpPr>
        <p:spPr>
          <a:xfrm>
            <a:off x="4495800" y="1385647"/>
            <a:ext cx="1003801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latin typeface="+mn-lt"/>
              </a:rPr>
              <a:t>Muon</a:t>
            </a:r>
            <a:endParaRPr lang="fr-CA" b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86778" y="3356992"/>
            <a:ext cx="1003801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latin typeface="+mn-lt"/>
              </a:rPr>
              <a:t>Muon</a:t>
            </a:r>
            <a:endParaRPr lang="fr-CA" b="1" dirty="0">
              <a:latin typeface="+mn-l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60032" y="1759350"/>
            <a:ext cx="648071" cy="661538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Oval 15"/>
          <p:cNvSpPr/>
          <p:nvPr/>
        </p:nvSpPr>
        <p:spPr>
          <a:xfrm>
            <a:off x="4364361" y="2996952"/>
            <a:ext cx="648071" cy="532958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/>
          <p:cNvSpPr/>
          <p:nvPr/>
        </p:nvSpPr>
        <p:spPr>
          <a:xfrm>
            <a:off x="1353500" y="2985777"/>
            <a:ext cx="2657038" cy="360040"/>
          </a:xfrm>
          <a:prstGeom prst="rect">
            <a:avLst/>
          </a:prstGeom>
          <a:noFill/>
          <a:ln w="38100">
            <a:solidFill>
              <a:schemeClr val="bg2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ln w="38100">
                <a:solidFill>
                  <a:schemeClr val="bg2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3" grpId="0" animBg="1"/>
      <p:bldP spid="11" grpId="0" animBg="1"/>
      <p:bldP spid="12" grpId="0" animBg="1"/>
      <p:bldP spid="4" grpId="0" animBg="1"/>
      <p:bldP spid="14" grpId="0" animBg="1"/>
      <p:bldP spid="15" grpId="0" animBg="1"/>
      <p:bldP spid="16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F25EDD-761F-4EB8-81FC-9D5368FDEC6F}" type="slidenum">
              <a:rPr lang="en-US"/>
              <a:pPr/>
              <a:t>28</a:t>
            </a:fld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642350" cy="720725"/>
          </a:xfrm>
        </p:spPr>
        <p:txBody>
          <a:bodyPr/>
          <a:lstStyle/>
          <a:p>
            <a:r>
              <a:rPr lang="en-GB" dirty="0" smtClean="0"/>
              <a:t>No real jets in this </a:t>
            </a:r>
            <a:r>
              <a:rPr lang="en-GB" dirty="0" err="1" smtClean="0"/>
              <a:t>W→e</a:t>
            </a:r>
            <a:r>
              <a:rPr lang="en-GB" dirty="0" err="1" smtClean="0">
                <a:latin typeface="Symbol" pitchFamily="18" charset="2"/>
              </a:rPr>
              <a:t>n</a:t>
            </a:r>
            <a:r>
              <a:rPr lang="en-GB" dirty="0" smtClean="0"/>
              <a:t> event</a:t>
            </a:r>
            <a:endParaRPr lang="en-US" dirty="0"/>
          </a:p>
        </p:txBody>
      </p:sp>
      <p:sp>
        <p:nvSpPr>
          <p:cNvPr id="408580" name="Rectangle 4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08581" name="Rectangle 5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408582" name="Rectangle 6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W/</a:t>
            </a:r>
            <a:r>
              <a:rPr lang="en-GB" sz="44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Z+jets</a:t>
            </a:r>
            <a:r>
              <a:rPr lang="en-GB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GB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events (III)</a:t>
            </a:r>
            <a:endParaRPr lang="en-US" sz="4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40858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27" y="1935553"/>
            <a:ext cx="6625233" cy="394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67944" y="2780928"/>
            <a:ext cx="1415772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+mn-lt"/>
              </a:rPr>
              <a:t>Electron</a:t>
            </a:r>
            <a:endParaRPr lang="fr-CA" b="1" dirty="0">
              <a:latin typeface="+mn-lt"/>
            </a:endParaRPr>
          </a:p>
        </p:txBody>
      </p:sp>
      <p:sp>
        <p:nvSpPr>
          <p:cNvPr id="9" name="Oval 8"/>
          <p:cNvSpPr/>
          <p:nvPr/>
        </p:nvSpPr>
        <p:spPr>
          <a:xfrm rot="20741120">
            <a:off x="3635896" y="3288865"/>
            <a:ext cx="1847820" cy="549420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extBox 1"/>
          <p:cNvSpPr txBox="1"/>
          <p:nvPr/>
        </p:nvSpPr>
        <p:spPr>
          <a:xfrm>
            <a:off x="1331640" y="6165304"/>
            <a:ext cx="4639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+mn-lt"/>
              </a:rPr>
              <a:t>Large </a:t>
            </a:r>
            <a:r>
              <a:rPr lang="en-GB" b="1" dirty="0" err="1">
                <a:solidFill>
                  <a:srgbClr val="FF0000"/>
                </a:solidFill>
                <a:latin typeface="+mn-lt"/>
              </a:rPr>
              <a:t>E</a:t>
            </a:r>
            <a:r>
              <a:rPr lang="en-GB" b="1" baseline="-25000" dirty="0" err="1">
                <a:solidFill>
                  <a:srgbClr val="FF0000"/>
                </a:solidFill>
                <a:latin typeface="+mn-lt"/>
              </a:rPr>
              <a:t>T</a:t>
            </a:r>
            <a:r>
              <a:rPr lang="en-GB" b="1" baseline="30000" dirty="0" err="1">
                <a:solidFill>
                  <a:srgbClr val="FF0000"/>
                </a:solidFill>
                <a:latin typeface="+mn-lt"/>
              </a:rPr>
              <a:t>miss</a:t>
            </a:r>
            <a:r>
              <a:rPr lang="en-GB" b="1" dirty="0">
                <a:latin typeface="+mn-lt"/>
              </a:rPr>
              <a:t> </a:t>
            </a:r>
            <a:r>
              <a:rPr lang="en-GB" b="1" dirty="0" smtClean="0">
                <a:latin typeface="+mn-lt"/>
              </a:rPr>
              <a:t>indicates neutrino</a:t>
            </a:r>
            <a:endParaRPr lang="fr-CA" b="1" dirty="0">
              <a:latin typeface="+mn-lt"/>
            </a:endParaRPr>
          </a:p>
        </p:txBody>
      </p:sp>
      <p:sp>
        <p:nvSpPr>
          <p:cNvPr id="3" name="Up Arrow 2"/>
          <p:cNvSpPr/>
          <p:nvPr/>
        </p:nvSpPr>
        <p:spPr>
          <a:xfrm>
            <a:off x="2394339" y="5445224"/>
            <a:ext cx="216024" cy="73749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051720" y="3906412"/>
            <a:ext cx="1224136" cy="1970860"/>
          </a:xfrm>
          <a:prstGeom prst="straightConnector1">
            <a:avLst/>
          </a:prstGeom>
          <a:ln w="28575">
            <a:solidFill>
              <a:srgbClr val="FF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37"/>
            <a:ext cx="8642350" cy="4968875"/>
          </a:xfrm>
        </p:spPr>
        <p:txBody>
          <a:bodyPr/>
          <a:lstStyle/>
          <a:p>
            <a:r>
              <a:rPr lang="en-GB" dirty="0"/>
              <a:t>To have a good agreement between W/</a:t>
            </a:r>
            <a:r>
              <a:rPr lang="en-GB" dirty="0" err="1"/>
              <a:t>Z+jets</a:t>
            </a:r>
            <a:r>
              <a:rPr lang="en-GB" dirty="0"/>
              <a:t> cross section </a:t>
            </a:r>
            <a:r>
              <a:rPr lang="en-GB" dirty="0" smtClean="0"/>
              <a:t>measurements </a:t>
            </a:r>
            <a:r>
              <a:rPr lang="en-GB" dirty="0"/>
              <a:t>and theoretical predictions:</a:t>
            </a:r>
          </a:p>
          <a:p>
            <a:pPr lvl="1">
              <a:spcBef>
                <a:spcPct val="40000"/>
              </a:spcBef>
            </a:pPr>
            <a:r>
              <a:rPr lang="en-GB" dirty="0"/>
              <a:t>Good description of detector response to jets, leptons and </a:t>
            </a:r>
            <a:r>
              <a:rPr lang="en-GB" dirty="0" err="1" smtClean="0"/>
              <a:t>E</a:t>
            </a:r>
            <a:r>
              <a:rPr lang="en-GB" baseline="-25000" dirty="0" err="1" smtClean="0"/>
              <a:t>T</a:t>
            </a:r>
            <a:r>
              <a:rPr lang="en-GB" baseline="30000" dirty="0" err="1" smtClean="0"/>
              <a:t>miss</a:t>
            </a:r>
            <a:r>
              <a:rPr lang="en-GB" dirty="0" smtClean="0"/>
              <a:t> </a:t>
            </a:r>
            <a:endParaRPr lang="en-GB" dirty="0"/>
          </a:p>
          <a:p>
            <a:pPr lvl="1">
              <a:spcBef>
                <a:spcPts val="1200"/>
              </a:spcBef>
              <a:buFont typeface="Wingdings" pitchFamily="2" charset="2"/>
              <a:buNone/>
            </a:pPr>
            <a:r>
              <a:rPr lang="en-GB" dirty="0">
                <a:solidFill>
                  <a:schemeClr val="hlink"/>
                </a:solidFill>
                <a:effectLst/>
              </a:rPr>
              <a:t>		  </a:t>
            </a:r>
            <a:r>
              <a:rPr lang="en-GB" dirty="0">
                <a:solidFill>
                  <a:srgbClr val="0000CC"/>
                </a:solidFill>
                <a:effectLst/>
                <a:latin typeface="Century Gothic" pitchFamily="34" charset="0"/>
              </a:rPr>
              <a:t>► </a:t>
            </a:r>
            <a:r>
              <a:rPr lang="en-GB" dirty="0">
                <a:solidFill>
                  <a:srgbClr val="0000CC"/>
                </a:solidFill>
                <a:effectLst/>
              </a:rPr>
              <a:t>Unfolding</a:t>
            </a:r>
          </a:p>
          <a:p>
            <a:pPr lvl="1">
              <a:spcBef>
                <a:spcPts val="1800"/>
              </a:spcBef>
            </a:pPr>
            <a:r>
              <a:rPr lang="en-GB" dirty="0"/>
              <a:t>Precise estimate of the lepton reconstruction and identification algorithms</a:t>
            </a:r>
          </a:p>
          <a:p>
            <a:pPr lvl="1">
              <a:spcBef>
                <a:spcPts val="1200"/>
              </a:spcBef>
              <a:buFont typeface="Wingdings" pitchFamily="2" charset="2"/>
              <a:buNone/>
            </a:pPr>
            <a:r>
              <a:rPr lang="en-GB" dirty="0">
                <a:solidFill>
                  <a:schemeClr val="hlink"/>
                </a:solidFill>
                <a:effectLst/>
              </a:rPr>
              <a:t>	</a:t>
            </a:r>
            <a:r>
              <a:rPr lang="en-GB" dirty="0">
                <a:solidFill>
                  <a:srgbClr val="0000CC"/>
                </a:solidFill>
                <a:effectLst/>
              </a:rPr>
              <a:t>	</a:t>
            </a:r>
            <a:r>
              <a:rPr lang="en-GB" dirty="0">
                <a:solidFill>
                  <a:srgbClr val="0000CC"/>
                </a:solidFill>
                <a:effectLst/>
                <a:latin typeface="Century Gothic" pitchFamily="34" charset="0"/>
              </a:rPr>
              <a:t>► </a:t>
            </a:r>
            <a:r>
              <a:rPr lang="en-GB" dirty="0">
                <a:solidFill>
                  <a:srgbClr val="0000CC"/>
                </a:solidFill>
                <a:effectLst/>
              </a:rPr>
              <a:t>Efficiency estimates</a:t>
            </a:r>
          </a:p>
          <a:p>
            <a:pPr lvl="1">
              <a:spcBef>
                <a:spcPts val="2400"/>
              </a:spcBef>
            </a:pPr>
            <a:r>
              <a:rPr lang="en-GB" dirty="0"/>
              <a:t>Good background </a:t>
            </a:r>
            <a:r>
              <a:rPr lang="en-GB" dirty="0" smtClean="0"/>
              <a:t>predictions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GB" dirty="0"/>
              <a:t>	</a:t>
            </a:r>
            <a:r>
              <a:rPr lang="en-GB" dirty="0" smtClean="0">
                <a:solidFill>
                  <a:srgbClr val="0000CC"/>
                </a:solidFill>
              </a:rPr>
              <a:t>► Data-driven estimate of QCD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GB" dirty="0">
                <a:solidFill>
                  <a:srgbClr val="0000CC"/>
                </a:solidFill>
              </a:rPr>
              <a:t> </a:t>
            </a:r>
            <a:r>
              <a:rPr lang="en-GB" dirty="0" smtClean="0">
                <a:solidFill>
                  <a:srgbClr val="0000CC"/>
                </a:solidFill>
              </a:rPr>
              <a:t>          background to </a:t>
            </a:r>
            <a:r>
              <a:rPr lang="en-GB" dirty="0" err="1" smtClean="0">
                <a:solidFill>
                  <a:srgbClr val="0000CC"/>
                </a:solidFill>
              </a:rPr>
              <a:t>W→e</a:t>
            </a:r>
            <a:r>
              <a:rPr lang="en-GB" dirty="0" err="1" smtClean="0">
                <a:solidFill>
                  <a:srgbClr val="0000CC"/>
                </a:solidFill>
                <a:latin typeface="Symbol" pitchFamily="18" charset="2"/>
              </a:rPr>
              <a:t>n</a:t>
            </a:r>
            <a:endParaRPr lang="en-GB" dirty="0">
              <a:solidFill>
                <a:srgbClr val="0000CC"/>
              </a:solidFill>
              <a:latin typeface="Symbol" pitchFamily="18" charset="2"/>
            </a:endParaRPr>
          </a:p>
          <a:p>
            <a:pPr lvl="1"/>
            <a:endParaRPr lang="en-US" dirty="0"/>
          </a:p>
        </p:txBody>
      </p:sp>
      <p:sp>
        <p:nvSpPr>
          <p:cNvPr id="402442" name="Rectangle 10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02443" name="Rectangle 11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402444" name="Rectangle 12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W/</a:t>
            </a:r>
            <a:r>
              <a:rPr lang="en-GB" sz="44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Z+jets</a:t>
            </a:r>
            <a:r>
              <a:rPr lang="en-GB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GB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events (IV)</a:t>
            </a:r>
            <a:endParaRPr lang="en-US" sz="4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99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3645024"/>
            <a:ext cx="3105507" cy="297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F497D1-7498-4BC9-927C-588D75779792}" type="slidenum">
              <a:rPr lang="en-US"/>
              <a:pPr/>
              <a:t>3</a:t>
            </a:fld>
            <a:endParaRPr lang="en-US"/>
          </a:p>
        </p:txBody>
      </p:sp>
      <p:sp>
        <p:nvSpPr>
          <p:cNvPr id="285708" name="Rectangle 12"/>
          <p:cNvSpPr>
            <a:spLocks noGrp="1" noChangeArrowheads="1"/>
          </p:cNvSpPr>
          <p:nvPr>
            <p:ph type="title"/>
          </p:nvPr>
        </p:nvSpPr>
        <p:spPr>
          <a:xfrm>
            <a:off x="395288" y="2781300"/>
            <a:ext cx="8229600" cy="1139825"/>
          </a:xfrm>
          <a:noFill/>
          <a:ln/>
        </p:spPr>
        <p:txBody>
          <a:bodyPr/>
          <a:lstStyle/>
          <a:p>
            <a:r>
              <a:rPr lang="en-US" dirty="0"/>
              <a:t>INTRODUCTION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After background subtraction, efficiency correction and unfolding:</a:t>
            </a:r>
          </a:p>
          <a:p>
            <a:pPr marL="0" indent="0">
              <a:buNone/>
            </a:pPr>
            <a:r>
              <a:rPr lang="en-GB" dirty="0">
                <a:solidFill>
                  <a:srgbClr val="0000CC"/>
                </a:solidFill>
              </a:rPr>
              <a:t> </a:t>
            </a:r>
            <a:r>
              <a:rPr lang="en-GB" dirty="0" smtClean="0">
                <a:solidFill>
                  <a:srgbClr val="0000CC"/>
                </a:solidFill>
              </a:rPr>
              <a:t>         Compare with theoretical predictions</a:t>
            </a:r>
            <a:endParaRPr lang="en-GB" dirty="0">
              <a:solidFill>
                <a:srgbClr val="0000CC"/>
              </a:solidFill>
            </a:endParaRPr>
          </a:p>
          <a:p>
            <a:pPr lvl="2"/>
            <a:r>
              <a:rPr lang="en-GB" sz="1800" dirty="0" smtClean="0">
                <a:solidFill>
                  <a:srgbClr val="006600"/>
                </a:solidFill>
              </a:rPr>
              <a:t>Different generator</a:t>
            </a:r>
          </a:p>
          <a:p>
            <a:pPr lvl="2"/>
            <a:r>
              <a:rPr lang="en-GB" sz="1800" dirty="0" smtClean="0">
                <a:solidFill>
                  <a:srgbClr val="006600"/>
                </a:solidFill>
              </a:rPr>
              <a:t>Jet multiplicity distribution</a:t>
            </a:r>
          </a:p>
          <a:p>
            <a:pPr lvl="2"/>
            <a:r>
              <a:rPr lang="en-GB" sz="1800" dirty="0" smtClean="0">
                <a:solidFill>
                  <a:srgbClr val="006600"/>
                </a:solidFill>
              </a:rPr>
              <a:t>Jet P</a:t>
            </a:r>
            <a:r>
              <a:rPr lang="en-GB" sz="1800" baseline="-25000" dirty="0" smtClean="0">
                <a:solidFill>
                  <a:srgbClr val="006600"/>
                </a:solidFill>
              </a:rPr>
              <a:t>T</a:t>
            </a:r>
            <a:r>
              <a:rPr lang="en-GB" sz="1800" dirty="0" smtClean="0">
                <a:solidFill>
                  <a:srgbClr val="006600"/>
                </a:solidFill>
              </a:rPr>
              <a:t> distribution</a:t>
            </a:r>
            <a:endParaRPr lang="fr-CA" sz="1800" dirty="0">
              <a:solidFill>
                <a:srgbClr val="006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E3F314-509D-43FF-90A8-61E15648E4E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W/</a:t>
            </a:r>
            <a:r>
              <a:rPr lang="en-GB" sz="44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Z+jets</a:t>
            </a:r>
            <a:r>
              <a:rPr lang="en-GB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GB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events (V)</a:t>
            </a:r>
            <a:endParaRPr lang="en-US" sz="4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7010400" y="601307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Mathematica6" pitchFamily="2" charset="2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Mathematica6" pitchFamily="2" charset="2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Mathematica6" pitchFamily="2" charset="2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Mathematica6" pitchFamily="2" charset="2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Mathematica6" pitchFamily="2" charset="2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Mathematica6" pitchFamily="2" charset="2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Mathematica6" pitchFamily="2" charset="2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Mathematica6" pitchFamily="2" charset="2"/>
                <a:ea typeface="+mn-ea"/>
                <a:cs typeface="+mn-cs"/>
              </a:defRPr>
            </a:lvl9pPr>
          </a:lstStyle>
          <a:p>
            <a:fld id="{204115BA-301E-42BF-BC38-83DA01C907B4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12976"/>
            <a:ext cx="2561625" cy="321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300929"/>
            <a:ext cx="2664296" cy="412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144463" y="3833441"/>
            <a:ext cx="3563937" cy="252095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31750">
            <a:solidFill>
              <a:srgbClr val="0033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280988" y="3833441"/>
            <a:ext cx="3354387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2300">
                <a:solidFill>
                  <a:srgbClr val="000066"/>
                </a:solidFill>
                <a:latin typeface="Arial" charset="0"/>
              </a:rPr>
              <a:t>ATLAS rediscovered the Standard Model with good precision </a:t>
            </a:r>
          </a:p>
          <a:p>
            <a:pPr>
              <a:spcBef>
                <a:spcPct val="75000"/>
              </a:spcBef>
              <a:buFont typeface="Symbol" pitchFamily="18" charset="2"/>
              <a:buChar char="Þ"/>
            </a:pPr>
            <a:r>
              <a:rPr lang="en-GB" b="1">
                <a:solidFill>
                  <a:srgbClr val="000066"/>
                </a:solidFill>
                <a:latin typeface="Arial" charset="0"/>
              </a:rPr>
              <a:t> These SM results </a:t>
            </a:r>
          </a:p>
          <a:p>
            <a:pPr>
              <a:buFont typeface="Symbol" pitchFamily="18" charset="2"/>
              <a:buNone/>
            </a:pPr>
            <a:r>
              <a:rPr lang="en-GB" b="1">
                <a:solidFill>
                  <a:srgbClr val="000066"/>
                </a:solidFill>
                <a:latin typeface="Arial" charset="0"/>
              </a:rPr>
              <a:t>    can be used to find</a:t>
            </a:r>
          </a:p>
          <a:p>
            <a:pPr>
              <a:buFont typeface="Symbol" pitchFamily="18" charset="2"/>
              <a:buNone/>
            </a:pPr>
            <a:r>
              <a:rPr lang="en-GB" b="1">
                <a:solidFill>
                  <a:srgbClr val="000066"/>
                </a:solidFill>
                <a:latin typeface="Arial" charset="0"/>
              </a:rPr>
              <a:t>    new physics</a:t>
            </a:r>
            <a:endParaRPr lang="en-US" b="1">
              <a:solidFill>
                <a:srgbClr val="0000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62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1C0CAB-F124-4CEC-9878-CFFD170546B2}" type="slidenum">
              <a:rPr lang="en-US"/>
              <a:pPr/>
              <a:t>31</a:t>
            </a:fld>
            <a:endParaRPr lang="en-US"/>
          </a:p>
        </p:txBody>
      </p:sp>
      <p:sp>
        <p:nvSpPr>
          <p:cNvPr id="382981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spcBef>
                <a:spcPct val="130000"/>
              </a:spcBef>
            </a:pPr>
            <a:r>
              <a:rPr lang="en-GB" sz="5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How to look for new phenomena?</a:t>
            </a:r>
            <a: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GB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4- Observe deviations with respect to Standard Model predictions</a:t>
            </a:r>
            <a: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br>
              <a:rPr lang="en-GB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791618-496F-4F8F-ACCF-E34F1B7DCBD5}" type="slidenum">
              <a:rPr lang="en-US"/>
              <a:pPr/>
              <a:t>32</a:t>
            </a:fld>
            <a:endParaRPr lang="en-US"/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125538"/>
            <a:ext cx="8856663" cy="374491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dirty="0"/>
              <a:t>  In a </a:t>
            </a:r>
            <a:r>
              <a:rPr lang="en-GB" u="sng" dirty="0"/>
              <a:t>counting experiment</a:t>
            </a:r>
            <a:r>
              <a:rPr lang="en-GB" dirty="0"/>
              <a:t>:</a:t>
            </a:r>
          </a:p>
          <a:p>
            <a:pPr>
              <a:spcBef>
                <a:spcPts val="1200"/>
              </a:spcBef>
              <a:buFont typeface="Wingdings" pitchFamily="2" charset="2"/>
              <a:buNone/>
            </a:pPr>
            <a:r>
              <a:rPr lang="en-GB" sz="2400" dirty="0"/>
              <a:t>	Determine how many SM events should pass the selections </a:t>
            </a:r>
            <a:r>
              <a:rPr lang="en-GB" sz="2400" dirty="0" smtClean="0"/>
              <a:t>defining </a:t>
            </a:r>
            <a:r>
              <a:rPr lang="en-GB" sz="2400" dirty="0"/>
              <a:t>the chosen final state</a:t>
            </a:r>
          </a:p>
          <a:p>
            <a:pPr>
              <a:spcBef>
                <a:spcPct val="120000"/>
              </a:spcBef>
              <a:buFont typeface="Wingdings" pitchFamily="2" charset="2"/>
              <a:buNone/>
            </a:pPr>
            <a:r>
              <a:rPr lang="en-GB" sz="2200" dirty="0">
                <a:solidFill>
                  <a:srgbClr val="0000CC"/>
                </a:solidFill>
                <a:effectLst/>
                <a:sym typeface="Symbol" pitchFamily="18" charset="2"/>
              </a:rPr>
              <a:t>          predict production rate:</a:t>
            </a:r>
          </a:p>
          <a:p>
            <a:pPr>
              <a:buFont typeface="Wingdings" pitchFamily="2" charset="2"/>
              <a:buNone/>
            </a:pPr>
            <a:endParaRPr lang="en-GB" sz="22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>
              <a:buFont typeface="Wingdings" pitchFamily="2" charset="2"/>
              <a:buNone/>
            </a:pPr>
            <a:endParaRPr lang="en-GB" sz="2200" dirty="0">
              <a:sym typeface="Symbol" pitchFamily="18" charset="2"/>
            </a:endParaRPr>
          </a:p>
          <a:p>
            <a:pPr>
              <a:spcBef>
                <a:spcPct val="75000"/>
              </a:spcBef>
              <a:buFont typeface="Wingdings" pitchFamily="2" charset="2"/>
              <a:buNone/>
            </a:pPr>
            <a:r>
              <a:rPr lang="en-GB" sz="2200" dirty="0">
                <a:solidFill>
                  <a:srgbClr val="0000CC"/>
                </a:solidFill>
                <a:effectLst/>
                <a:sym typeface="Symbol" pitchFamily="18" charset="2"/>
              </a:rPr>
              <a:t>	     predict selection efficiency:</a:t>
            </a:r>
          </a:p>
          <a:p>
            <a:pPr>
              <a:buFont typeface="Wingdings" pitchFamily="2" charset="2"/>
              <a:buNone/>
            </a:pPr>
            <a:endParaRPr lang="en-GB" sz="22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8101" name="Rectangle 5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88102" name="Rectangle 6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88103" name="Rectangle 7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SM prediction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88104" name="Rectangle 8"/>
          <p:cNvSpPr>
            <a:spLocks noChangeArrowheads="1"/>
          </p:cNvSpPr>
          <p:nvPr/>
        </p:nvSpPr>
        <p:spPr bwMode="auto">
          <a:xfrm>
            <a:off x="250825" y="5157788"/>
            <a:ext cx="8642350" cy="187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GB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The sensitivity to new phenomena depends on:</a:t>
            </a:r>
          </a:p>
          <a:p>
            <a:pPr marL="742950" lvl="1" indent="-285750">
              <a:lnSpc>
                <a:spcPct val="80000"/>
              </a:lnSpc>
              <a:spcBef>
                <a:spcPts val="900"/>
              </a:spcBef>
              <a:buClr>
                <a:srgbClr val="008000"/>
              </a:buClr>
              <a:buSzPct val="75000"/>
              <a:buFont typeface="Wingdings" pitchFamily="2" charset="2"/>
              <a:buChar char="l"/>
            </a:pPr>
            <a:r>
              <a:rPr lang="en-GB" sz="1900" b="1" dirty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The relative amount of new physics and SM contribution</a:t>
            </a:r>
          </a:p>
          <a:p>
            <a:pPr marL="742950" lvl="1" indent="-285750">
              <a:lnSpc>
                <a:spcPct val="80000"/>
              </a:lnSpc>
              <a:spcBef>
                <a:spcPct val="30000"/>
              </a:spcBef>
              <a:buClr>
                <a:srgbClr val="008000"/>
              </a:buClr>
              <a:buSzPct val="75000"/>
              <a:buFont typeface="Wingdings" pitchFamily="2" charset="2"/>
              <a:buChar char="l"/>
            </a:pPr>
            <a:r>
              <a:rPr lang="en-GB" sz="1900" b="1" dirty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The systematic uncertainty on the SM expectations</a:t>
            </a:r>
          </a:p>
          <a:p>
            <a:pPr marL="342900" indent="-342900">
              <a:lnSpc>
                <a:spcPct val="80000"/>
              </a:lnSpc>
              <a:spcBef>
                <a:spcPct val="45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GB" sz="2600" b="1" dirty="0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The key is to control systematic uncertainties</a:t>
            </a:r>
          </a:p>
        </p:txBody>
      </p:sp>
      <p:pic>
        <p:nvPicPr>
          <p:cNvPr id="38810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" t="11462" r="18526" b="15471"/>
          <a:stretch>
            <a:fillRect/>
          </a:stretch>
        </p:blipFill>
        <p:spPr bwMode="auto">
          <a:xfrm>
            <a:off x="4643438" y="2444750"/>
            <a:ext cx="1655762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8106" name="Text Box 10"/>
          <p:cNvSpPr txBox="1">
            <a:spLocks noChangeArrowheads="1"/>
          </p:cNvSpPr>
          <p:nvPr/>
        </p:nvSpPr>
        <p:spPr bwMode="auto">
          <a:xfrm>
            <a:off x="6084888" y="2414588"/>
            <a:ext cx="276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latin typeface="Symbol" pitchFamily="18" charset="2"/>
              </a:rPr>
              <a:t>n</a:t>
            </a:r>
            <a:endParaRPr lang="en-US" sz="1400" b="1">
              <a:latin typeface="Symbol" pitchFamily="18" charset="2"/>
            </a:endParaRPr>
          </a:p>
        </p:txBody>
      </p:sp>
      <p:sp>
        <p:nvSpPr>
          <p:cNvPr id="388107" name="Text Box 11"/>
          <p:cNvSpPr txBox="1">
            <a:spLocks noChangeArrowheads="1"/>
          </p:cNvSpPr>
          <p:nvPr/>
        </p:nvSpPr>
        <p:spPr bwMode="auto">
          <a:xfrm>
            <a:off x="6084888" y="2990850"/>
            <a:ext cx="276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latin typeface="Symbol" pitchFamily="18" charset="2"/>
              </a:rPr>
              <a:t>n</a:t>
            </a:r>
            <a:endParaRPr lang="en-US" sz="1400" b="1">
              <a:latin typeface="Symbol" pitchFamily="18" charset="2"/>
            </a:endParaRPr>
          </a:p>
        </p:txBody>
      </p:sp>
      <p:sp>
        <p:nvSpPr>
          <p:cNvPr id="388108" name="Text Box 12"/>
          <p:cNvSpPr txBox="1">
            <a:spLocks noChangeArrowheads="1"/>
          </p:cNvSpPr>
          <p:nvPr/>
        </p:nvSpPr>
        <p:spPr bwMode="auto">
          <a:xfrm>
            <a:off x="6515100" y="2668588"/>
            <a:ext cx="392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800" b="1">
                <a:latin typeface="Arial" charset="0"/>
              </a:rPr>
              <a:t>+</a:t>
            </a:r>
            <a:endParaRPr lang="en-US" sz="2800" b="1">
              <a:latin typeface="Arial" charset="0"/>
            </a:endParaRPr>
          </a:p>
        </p:txBody>
      </p:sp>
      <p:sp>
        <p:nvSpPr>
          <p:cNvPr id="388109" name="Text Box 13"/>
          <p:cNvSpPr txBox="1">
            <a:spLocks noChangeArrowheads="1"/>
          </p:cNvSpPr>
          <p:nvPr/>
        </p:nvSpPr>
        <p:spPr bwMode="auto">
          <a:xfrm>
            <a:off x="4695825" y="3338513"/>
            <a:ext cx="1698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>
                <a:latin typeface="Arial" charset="0"/>
              </a:rPr>
              <a:t>Irreducible bkg.</a:t>
            </a:r>
            <a:endParaRPr lang="en-US" sz="1600" b="1">
              <a:latin typeface="Arial" charset="0"/>
            </a:endParaRPr>
          </a:p>
        </p:txBody>
      </p:sp>
      <p:pic>
        <p:nvPicPr>
          <p:cNvPr id="388115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22336" r="35036" b="20479"/>
          <a:stretch>
            <a:fillRect/>
          </a:stretch>
        </p:blipFill>
        <p:spPr bwMode="auto">
          <a:xfrm>
            <a:off x="7018338" y="2432050"/>
            <a:ext cx="1655762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8116" name="Rectangle 20"/>
          <p:cNvSpPr>
            <a:spLocks noChangeArrowheads="1"/>
          </p:cNvSpPr>
          <p:nvPr/>
        </p:nvSpPr>
        <p:spPr bwMode="auto">
          <a:xfrm>
            <a:off x="8459788" y="2647950"/>
            <a:ext cx="76200" cy="1428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88117" name="Rectangle 21"/>
          <p:cNvSpPr>
            <a:spLocks noChangeArrowheads="1"/>
          </p:cNvSpPr>
          <p:nvPr/>
        </p:nvSpPr>
        <p:spPr bwMode="auto">
          <a:xfrm>
            <a:off x="8459788" y="3006725"/>
            <a:ext cx="73025" cy="2174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88118" name="Text Box 22"/>
          <p:cNvSpPr txBox="1">
            <a:spLocks noChangeArrowheads="1"/>
          </p:cNvSpPr>
          <p:nvPr/>
        </p:nvSpPr>
        <p:spPr bwMode="auto">
          <a:xfrm>
            <a:off x="8456613" y="2414588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latin typeface="Arial" charset="0"/>
              </a:rPr>
              <a:t>q</a:t>
            </a:r>
            <a:endParaRPr lang="en-US" sz="1400" b="1">
              <a:latin typeface="Arial" charset="0"/>
            </a:endParaRPr>
          </a:p>
        </p:txBody>
      </p:sp>
      <p:sp>
        <p:nvSpPr>
          <p:cNvPr id="388119" name="Text Box 23"/>
          <p:cNvSpPr txBox="1">
            <a:spLocks noChangeArrowheads="1"/>
          </p:cNvSpPr>
          <p:nvPr/>
        </p:nvSpPr>
        <p:spPr bwMode="auto">
          <a:xfrm>
            <a:off x="8388350" y="3006725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latin typeface="Arial Bar" pitchFamily="80" charset="0"/>
              </a:rPr>
              <a:t>q</a:t>
            </a:r>
            <a:endParaRPr lang="en-US" sz="1400" b="1">
              <a:latin typeface="Arial Bar" pitchFamily="80" charset="0"/>
            </a:endParaRPr>
          </a:p>
        </p:txBody>
      </p:sp>
      <p:sp>
        <p:nvSpPr>
          <p:cNvPr id="388121" name="AutoShape 25"/>
          <p:cNvSpPr>
            <a:spLocks noChangeArrowheads="1"/>
          </p:cNvSpPr>
          <p:nvPr/>
        </p:nvSpPr>
        <p:spPr bwMode="auto">
          <a:xfrm>
            <a:off x="8459788" y="2935288"/>
            <a:ext cx="215900" cy="215900"/>
          </a:xfrm>
          <a:prstGeom prst="flowChartSummingJunction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88122" name="Text Box 26"/>
          <p:cNvSpPr txBox="1">
            <a:spLocks noChangeArrowheads="1"/>
          </p:cNvSpPr>
          <p:nvPr/>
        </p:nvSpPr>
        <p:spPr bwMode="auto">
          <a:xfrm>
            <a:off x="7042150" y="3390900"/>
            <a:ext cx="1562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>
                <a:latin typeface="Arial" charset="0"/>
              </a:rPr>
              <a:t>reducible bkg.</a:t>
            </a:r>
            <a:endParaRPr lang="en-US" sz="1600" b="1">
              <a:latin typeface="Arial" charset="0"/>
            </a:endParaRPr>
          </a:p>
        </p:txBody>
      </p:sp>
      <p:pic>
        <p:nvPicPr>
          <p:cNvPr id="388123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3" r="11243"/>
          <a:stretch>
            <a:fillRect/>
          </a:stretch>
        </p:blipFill>
        <p:spPr bwMode="auto">
          <a:xfrm>
            <a:off x="5364163" y="3798888"/>
            <a:ext cx="1655762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8124" name="Text Box 28"/>
          <p:cNvSpPr txBox="1">
            <a:spLocks noChangeArrowheads="1"/>
          </p:cNvSpPr>
          <p:nvPr/>
        </p:nvSpPr>
        <p:spPr bwMode="auto">
          <a:xfrm>
            <a:off x="7418388" y="3983038"/>
            <a:ext cx="164782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1900" b="1">
                <a:solidFill>
                  <a:srgbClr val="800080"/>
                </a:solidFill>
                <a:latin typeface="Arial" charset="0"/>
              </a:rPr>
              <a:t>understand</a:t>
            </a:r>
          </a:p>
          <a:p>
            <a:pPr algn="ctr"/>
            <a:r>
              <a:rPr lang="en-GB" sz="1900" b="1">
                <a:solidFill>
                  <a:srgbClr val="800080"/>
                </a:solidFill>
                <a:latin typeface="Arial" charset="0"/>
              </a:rPr>
              <a:t>distributions</a:t>
            </a:r>
            <a:endParaRPr lang="en-US" sz="1900" b="1">
              <a:solidFill>
                <a:srgbClr val="800080"/>
              </a:solidFill>
              <a:latin typeface="Arial" charset="0"/>
            </a:endParaRPr>
          </a:p>
        </p:txBody>
      </p:sp>
      <p:sp>
        <p:nvSpPr>
          <p:cNvPr id="388125" name="Text Box 29"/>
          <p:cNvSpPr txBox="1">
            <a:spLocks noChangeArrowheads="1"/>
          </p:cNvSpPr>
          <p:nvPr/>
        </p:nvSpPr>
        <p:spPr bwMode="auto">
          <a:xfrm>
            <a:off x="7019925" y="4149725"/>
            <a:ext cx="4619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900" b="1">
                <a:solidFill>
                  <a:srgbClr val="800080"/>
                </a:solidFill>
                <a:latin typeface="Arial" charset="0"/>
                <a:sym typeface="Euclid Symbol" pitchFamily="18" charset="2"/>
              </a:rPr>
              <a:t>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8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8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8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8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8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8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8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8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8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8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8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8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8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8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8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8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8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8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88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8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8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8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8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8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8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8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8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88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8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8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88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88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8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8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8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8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88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88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88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88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8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8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104" grpId="0"/>
      <p:bldP spid="388106" grpId="0"/>
      <p:bldP spid="388107" grpId="0"/>
      <p:bldP spid="388108" grpId="0"/>
      <p:bldP spid="388109" grpId="0"/>
      <p:bldP spid="388116" grpId="0" animBg="1"/>
      <p:bldP spid="388117" grpId="0" animBg="1"/>
      <p:bldP spid="388118" grpId="0"/>
      <p:bldP spid="388119" grpId="0"/>
      <p:bldP spid="388121" grpId="0" animBg="1"/>
      <p:bldP spid="388122" grpId="0"/>
      <p:bldP spid="388124" grpId="0"/>
      <p:bldP spid="3881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CA4683-5919-4725-BE3C-B8DED7628147}" type="slidenum">
              <a:rPr lang="en-US"/>
              <a:pPr/>
              <a:t>33</a:t>
            </a:fld>
            <a:endParaRPr lang="en-US"/>
          </a:p>
        </p:txBody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268413"/>
            <a:ext cx="8856663" cy="5589587"/>
          </a:xfrm>
        </p:spPr>
        <p:txBody>
          <a:bodyPr/>
          <a:lstStyle/>
          <a:p>
            <a:pPr>
              <a:buSzPct val="200000"/>
              <a:buFontTx/>
              <a:buChar char="•"/>
            </a:pPr>
            <a:r>
              <a:rPr lang="en-GB" sz="2300" dirty="0">
                <a:sym typeface="Symbol" pitchFamily="18" charset="2"/>
              </a:rPr>
              <a:t>Use theory / simulations to estimate production rate and model detector effects on efficiency of events selections </a:t>
            </a:r>
          </a:p>
          <a:p>
            <a:pPr>
              <a:buSzPct val="200000"/>
              <a:buFontTx/>
              <a:buNone/>
            </a:pPr>
            <a:r>
              <a:rPr lang="en-US" sz="2600" dirty="0">
                <a:sym typeface="Symbol" pitchFamily="18" charset="2"/>
              </a:rPr>
              <a:t>  </a:t>
            </a:r>
            <a:r>
              <a:rPr lang="en-US" sz="2600" dirty="0">
                <a:solidFill>
                  <a:srgbClr val="FF0000"/>
                </a:solidFill>
                <a:sym typeface="Symbol" pitchFamily="18" charset="2"/>
              </a:rPr>
              <a:t> Systematic uncertainty from approximation and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sz="2600" dirty="0">
                <a:solidFill>
                  <a:srgbClr val="FF0000"/>
                </a:solidFill>
                <a:sym typeface="Symbol" pitchFamily="18" charset="2"/>
              </a:rPr>
              <a:t>       inaccuracy in modeling of:</a:t>
            </a:r>
          </a:p>
          <a:p>
            <a:pPr lvl="1">
              <a:spcBef>
                <a:spcPts val="2400"/>
              </a:spcBef>
            </a:pPr>
            <a:r>
              <a:rPr lang="en-US" dirty="0">
                <a:solidFill>
                  <a:srgbClr val="0000CC"/>
                </a:solidFill>
                <a:effectLst/>
                <a:sym typeface="Symbol" pitchFamily="18" charset="2"/>
              </a:rPr>
              <a:t>Jet and </a:t>
            </a:r>
            <a:r>
              <a:rPr lang="en-US" dirty="0" err="1">
                <a:solidFill>
                  <a:srgbClr val="0000CC"/>
                </a:solidFill>
                <a:effectLst/>
                <a:sym typeface="Symbol" pitchFamily="18" charset="2"/>
              </a:rPr>
              <a:t>E</a:t>
            </a:r>
            <a:r>
              <a:rPr lang="en-US" baseline="-25000" dirty="0" err="1">
                <a:solidFill>
                  <a:srgbClr val="0000CC"/>
                </a:solidFill>
                <a:effectLst/>
                <a:sym typeface="Symbol" pitchFamily="18" charset="2"/>
              </a:rPr>
              <a:t>T</a:t>
            </a:r>
            <a:r>
              <a:rPr lang="en-US" baseline="30000" dirty="0" err="1">
                <a:solidFill>
                  <a:srgbClr val="0000CC"/>
                </a:solidFill>
                <a:effectLst/>
                <a:sym typeface="Symbol" pitchFamily="18" charset="2"/>
              </a:rPr>
              <a:t>miss</a:t>
            </a:r>
            <a:r>
              <a:rPr lang="en-US" dirty="0">
                <a:solidFill>
                  <a:srgbClr val="0000CC"/>
                </a:solidFill>
                <a:effectLst/>
                <a:sym typeface="Symbol" pitchFamily="18" charset="2"/>
              </a:rPr>
              <a:t> energy scale and resolution</a:t>
            </a:r>
          </a:p>
          <a:p>
            <a:pPr lvl="1">
              <a:spcBef>
                <a:spcPct val="50000"/>
              </a:spcBef>
            </a:pPr>
            <a:r>
              <a:rPr lang="en-GB" dirty="0">
                <a:solidFill>
                  <a:srgbClr val="0000CC"/>
                </a:solidFill>
                <a:effectLst/>
                <a:sym typeface="Symbol" pitchFamily="18" charset="2"/>
              </a:rPr>
              <a:t>Lepton energy scale and resolution</a:t>
            </a:r>
            <a:endParaRPr lang="en-US" dirty="0">
              <a:solidFill>
                <a:srgbClr val="0000CC"/>
              </a:solidFill>
              <a:effectLst/>
              <a:sym typeface="Symbol" pitchFamily="18" charset="2"/>
            </a:endParaRPr>
          </a:p>
          <a:p>
            <a:pPr lvl="1">
              <a:spcBef>
                <a:spcPct val="50000"/>
              </a:spcBef>
            </a:pPr>
            <a:r>
              <a:rPr lang="en-US" dirty="0">
                <a:solidFill>
                  <a:srgbClr val="0000CC"/>
                </a:solidFill>
                <a:effectLst/>
                <a:sym typeface="Symbol" pitchFamily="18" charset="2"/>
              </a:rPr>
              <a:t>Trigger, Pile up and luminosity</a:t>
            </a:r>
          </a:p>
          <a:p>
            <a:pPr lvl="1">
              <a:spcBef>
                <a:spcPct val="50000"/>
              </a:spcBef>
            </a:pPr>
            <a:r>
              <a:rPr lang="en-US" dirty="0">
                <a:solidFill>
                  <a:srgbClr val="0000CC"/>
                </a:solidFill>
                <a:effectLst/>
                <a:sym typeface="Symbol" pitchFamily="18" charset="2"/>
              </a:rPr>
              <a:t>Fragmentation/</a:t>
            </a:r>
            <a:r>
              <a:rPr lang="en-US" dirty="0" err="1">
                <a:solidFill>
                  <a:srgbClr val="0000CC"/>
                </a:solidFill>
                <a:effectLst/>
                <a:sym typeface="Symbol" pitchFamily="18" charset="2"/>
              </a:rPr>
              <a:t>hadronization</a:t>
            </a:r>
            <a:endParaRPr lang="en-US" dirty="0">
              <a:solidFill>
                <a:srgbClr val="0000CC"/>
              </a:solidFill>
              <a:effectLst/>
              <a:sym typeface="Symbol" pitchFamily="18" charset="2"/>
            </a:endParaRPr>
          </a:p>
          <a:p>
            <a:pPr lvl="1">
              <a:spcBef>
                <a:spcPct val="50000"/>
              </a:spcBef>
            </a:pPr>
            <a:r>
              <a:rPr lang="en-US" dirty="0">
                <a:solidFill>
                  <a:srgbClr val="0000CC"/>
                </a:solidFill>
                <a:effectLst/>
                <a:sym typeface="Symbol" pitchFamily="18" charset="2"/>
              </a:rPr>
              <a:t>ISR/FSR effects </a:t>
            </a:r>
          </a:p>
          <a:p>
            <a:pPr lvl="1">
              <a:spcBef>
                <a:spcPct val="50000"/>
              </a:spcBef>
            </a:pPr>
            <a:r>
              <a:rPr lang="en-US" dirty="0">
                <a:solidFill>
                  <a:srgbClr val="0000CC"/>
                </a:solidFill>
                <a:effectLst/>
                <a:sym typeface="Symbol" pitchFamily="18" charset="2"/>
              </a:rPr>
              <a:t>Underlying events</a:t>
            </a:r>
          </a:p>
          <a:p>
            <a:pPr lvl="1">
              <a:spcBef>
                <a:spcPct val="50000"/>
              </a:spcBef>
            </a:pPr>
            <a:r>
              <a:rPr lang="en-US" dirty="0" smtClean="0">
                <a:solidFill>
                  <a:srgbClr val="0000CC"/>
                </a:solidFill>
                <a:effectLst/>
                <a:sym typeface="Symbol" pitchFamily="18" charset="2"/>
              </a:rPr>
              <a:t>Parton Distribution Function</a:t>
            </a:r>
            <a:endParaRPr lang="en-US" dirty="0">
              <a:solidFill>
                <a:srgbClr val="0000CC"/>
              </a:solidFill>
              <a:effectLst/>
              <a:sym typeface="Symbol" pitchFamily="18" charset="2"/>
            </a:endParaRPr>
          </a:p>
          <a:p>
            <a:pPr lvl="1">
              <a:spcBef>
                <a:spcPct val="50000"/>
              </a:spcBef>
            </a:pPr>
            <a:r>
              <a:rPr lang="en-US" dirty="0">
                <a:solidFill>
                  <a:srgbClr val="0000CC"/>
                </a:solidFill>
                <a:effectLst/>
                <a:sym typeface="Symbol" pitchFamily="18" charset="2"/>
              </a:rPr>
              <a:t>Matrix </a:t>
            </a:r>
            <a:r>
              <a:rPr lang="en-US" dirty="0" smtClean="0">
                <a:solidFill>
                  <a:srgbClr val="0000CC"/>
                </a:solidFill>
                <a:effectLst/>
                <a:sym typeface="Symbol" pitchFamily="18" charset="2"/>
              </a:rPr>
              <a:t>Element calculation</a:t>
            </a:r>
            <a:endParaRPr lang="en-US" dirty="0">
              <a:solidFill>
                <a:srgbClr val="0000CC"/>
              </a:solidFill>
              <a:effectLst/>
              <a:sym typeface="Symbol" pitchFamily="18" charset="2"/>
            </a:endParaRPr>
          </a:p>
          <a:p>
            <a:endParaRPr lang="en-US" dirty="0"/>
          </a:p>
        </p:txBody>
      </p:sp>
      <p:sp>
        <p:nvSpPr>
          <p:cNvPr id="389126" name="Rectangle 6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89127" name="Rectangle 7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89128" name="Rectangle 8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Monte Carlo based estimate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8913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2708275"/>
            <a:ext cx="271780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34" name="AutoShape 14"/>
          <p:cNvSpPr>
            <a:spLocks/>
          </p:cNvSpPr>
          <p:nvPr/>
        </p:nvSpPr>
        <p:spPr bwMode="auto">
          <a:xfrm>
            <a:off x="5580063" y="2924175"/>
            <a:ext cx="792162" cy="792163"/>
          </a:xfrm>
          <a:prstGeom prst="rightBrace">
            <a:avLst>
              <a:gd name="adj1" fmla="val 8333"/>
              <a:gd name="adj2" fmla="val 50000"/>
            </a:avLst>
          </a:prstGeom>
          <a:noFill/>
          <a:ln w="317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89135" name="Line 15"/>
          <p:cNvSpPr>
            <a:spLocks noChangeShapeType="1"/>
          </p:cNvSpPr>
          <p:nvPr/>
        </p:nvSpPr>
        <p:spPr bwMode="auto">
          <a:xfrm flipV="1">
            <a:off x="4427537" y="4580818"/>
            <a:ext cx="2808287" cy="72318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89136" name="Line 16"/>
          <p:cNvSpPr>
            <a:spLocks noChangeShapeType="1"/>
          </p:cNvSpPr>
          <p:nvPr/>
        </p:nvSpPr>
        <p:spPr bwMode="auto">
          <a:xfrm>
            <a:off x="2771800" y="5085184"/>
            <a:ext cx="4537049" cy="432048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89137" name="Line 17"/>
          <p:cNvSpPr>
            <a:spLocks noChangeShapeType="1"/>
          </p:cNvSpPr>
          <p:nvPr/>
        </p:nvSpPr>
        <p:spPr bwMode="auto">
          <a:xfrm>
            <a:off x="3131841" y="5517232"/>
            <a:ext cx="4177010" cy="1080418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89138" name="Line 18"/>
          <p:cNvSpPr>
            <a:spLocks noChangeShapeType="1"/>
          </p:cNvSpPr>
          <p:nvPr/>
        </p:nvSpPr>
        <p:spPr bwMode="auto">
          <a:xfrm>
            <a:off x="4283968" y="6020990"/>
            <a:ext cx="1943795" cy="71835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89139" name="Line 19"/>
          <p:cNvSpPr>
            <a:spLocks noChangeShapeType="1"/>
          </p:cNvSpPr>
          <p:nvPr/>
        </p:nvSpPr>
        <p:spPr bwMode="auto">
          <a:xfrm flipV="1">
            <a:off x="4139952" y="6165850"/>
            <a:ext cx="3095873" cy="215478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34" grpId="0" animBg="1"/>
      <p:bldP spid="389135" grpId="0" animBg="1"/>
      <p:bldP spid="389136" grpId="0" animBg="1"/>
      <p:bldP spid="389137" grpId="0" animBg="1"/>
      <p:bldP spid="389138" grpId="0" animBg="1"/>
      <p:bldP spid="38913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BC0B0-C981-41AF-9C5A-2D574535BFCB}" type="slidenum">
              <a:rPr lang="en-US"/>
              <a:pPr/>
              <a:t>34</a:t>
            </a:fld>
            <a:endParaRPr lang="en-US"/>
          </a:p>
        </p:txBody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13684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sz="2300"/>
              <a:t>	Reduce systematic uncertainty by replacing MC distribution with well understood data distribution closed to the process of interest to avoid bias</a:t>
            </a:r>
            <a:endParaRPr lang="en-GB" sz="1900"/>
          </a:p>
        </p:txBody>
      </p:sp>
      <p:sp>
        <p:nvSpPr>
          <p:cNvPr id="391172" name="Rectangle 4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91173" name="Rectangle 5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91174" name="Rectangle 6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Data-driven technique 101 (I)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91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644900"/>
            <a:ext cx="2519362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117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789363"/>
            <a:ext cx="2881313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117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4" r="9473"/>
          <a:stretch>
            <a:fillRect/>
          </a:stretch>
        </p:blipFill>
        <p:spPr bwMode="auto">
          <a:xfrm>
            <a:off x="3276600" y="3500438"/>
            <a:ext cx="3167063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117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5" r="9222"/>
          <a:stretch>
            <a:fillRect/>
          </a:stretch>
        </p:blipFill>
        <p:spPr bwMode="auto">
          <a:xfrm>
            <a:off x="3276600" y="3506788"/>
            <a:ext cx="316706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1183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" t="11462" r="18526" b="15471"/>
          <a:stretch>
            <a:fillRect/>
          </a:stretch>
        </p:blipFill>
        <p:spPr bwMode="auto">
          <a:xfrm>
            <a:off x="4068763" y="2522538"/>
            <a:ext cx="1728787" cy="93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1184" name="Text Box 16"/>
          <p:cNvSpPr txBox="1">
            <a:spLocks noChangeArrowheads="1"/>
          </p:cNvSpPr>
          <p:nvPr/>
        </p:nvSpPr>
        <p:spPr bwMode="auto">
          <a:xfrm>
            <a:off x="5510213" y="2492375"/>
            <a:ext cx="276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latin typeface="Symbol" pitchFamily="18" charset="2"/>
              </a:rPr>
              <a:t>n</a:t>
            </a:r>
            <a:endParaRPr lang="en-US" sz="1400" b="1">
              <a:latin typeface="Symbol" pitchFamily="18" charset="2"/>
            </a:endParaRPr>
          </a:p>
        </p:txBody>
      </p:sp>
      <p:sp>
        <p:nvSpPr>
          <p:cNvPr id="391185" name="Text Box 17"/>
          <p:cNvSpPr txBox="1">
            <a:spLocks noChangeArrowheads="1"/>
          </p:cNvSpPr>
          <p:nvPr/>
        </p:nvSpPr>
        <p:spPr bwMode="auto">
          <a:xfrm>
            <a:off x="5510213" y="3068638"/>
            <a:ext cx="276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latin typeface="Symbol" pitchFamily="18" charset="2"/>
              </a:rPr>
              <a:t>n</a:t>
            </a:r>
            <a:endParaRPr lang="en-US" sz="1400" b="1">
              <a:latin typeface="Symbol" pitchFamily="18" charset="2"/>
            </a:endParaRPr>
          </a:p>
        </p:txBody>
      </p:sp>
      <p:pic>
        <p:nvPicPr>
          <p:cNvPr id="391188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" t="11462" r="18526" b="15471"/>
          <a:stretch>
            <a:fillRect/>
          </a:stretch>
        </p:blipFill>
        <p:spPr bwMode="auto">
          <a:xfrm>
            <a:off x="4140200" y="5810250"/>
            <a:ext cx="1728788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1189" name="Text Box 21"/>
          <p:cNvSpPr txBox="1">
            <a:spLocks noChangeArrowheads="1"/>
          </p:cNvSpPr>
          <p:nvPr/>
        </p:nvSpPr>
        <p:spPr bwMode="auto">
          <a:xfrm>
            <a:off x="5581650" y="5780088"/>
            <a:ext cx="276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latin typeface="Symbol" pitchFamily="18" charset="2"/>
              </a:rPr>
              <a:t>n</a:t>
            </a:r>
            <a:endParaRPr lang="en-US" sz="1400" b="1">
              <a:latin typeface="Symbol" pitchFamily="18" charset="2"/>
            </a:endParaRPr>
          </a:p>
        </p:txBody>
      </p:sp>
      <p:sp>
        <p:nvSpPr>
          <p:cNvPr id="391190" name="Text Box 22"/>
          <p:cNvSpPr txBox="1">
            <a:spLocks noChangeArrowheads="1"/>
          </p:cNvSpPr>
          <p:nvPr/>
        </p:nvSpPr>
        <p:spPr bwMode="auto">
          <a:xfrm>
            <a:off x="5581650" y="6356350"/>
            <a:ext cx="276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latin typeface="Symbol" pitchFamily="18" charset="2"/>
              </a:rPr>
              <a:t>n</a:t>
            </a:r>
            <a:endParaRPr lang="en-US" sz="1400" b="1">
              <a:latin typeface="Symbol" pitchFamily="18" charset="2"/>
            </a:endParaRPr>
          </a:p>
        </p:txBody>
      </p:sp>
      <p:sp>
        <p:nvSpPr>
          <p:cNvPr id="391193" name="Rectangle 25"/>
          <p:cNvSpPr>
            <a:spLocks noChangeArrowheads="1"/>
          </p:cNvSpPr>
          <p:nvPr/>
        </p:nvSpPr>
        <p:spPr bwMode="auto">
          <a:xfrm>
            <a:off x="5076825" y="4441825"/>
            <a:ext cx="936625" cy="217488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91194" name="Text Box 26"/>
          <p:cNvSpPr txBox="1">
            <a:spLocks noChangeArrowheads="1"/>
          </p:cNvSpPr>
          <p:nvPr/>
        </p:nvSpPr>
        <p:spPr bwMode="auto">
          <a:xfrm>
            <a:off x="4787900" y="4441825"/>
            <a:ext cx="1225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 b="1">
                <a:latin typeface="Arial" charset="0"/>
              </a:rPr>
              <a:t>Stat error only</a:t>
            </a:r>
            <a:endParaRPr lang="en-US" sz="1200" b="1">
              <a:latin typeface="Arial" charset="0"/>
            </a:endParaRPr>
          </a:p>
        </p:txBody>
      </p:sp>
      <p:sp>
        <p:nvSpPr>
          <p:cNvPr id="391196" name="Line 28"/>
          <p:cNvSpPr>
            <a:spLocks noChangeShapeType="1"/>
          </p:cNvSpPr>
          <p:nvPr/>
        </p:nvSpPr>
        <p:spPr bwMode="auto">
          <a:xfrm flipV="1">
            <a:off x="1692275" y="2924175"/>
            <a:ext cx="2303463" cy="865188"/>
          </a:xfrm>
          <a:prstGeom prst="line">
            <a:avLst/>
          </a:prstGeom>
          <a:noFill/>
          <a:ln w="317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91197" name="Line 29"/>
          <p:cNvSpPr>
            <a:spLocks noChangeShapeType="1"/>
          </p:cNvSpPr>
          <p:nvPr/>
        </p:nvSpPr>
        <p:spPr bwMode="auto">
          <a:xfrm flipH="1">
            <a:off x="3851275" y="3429000"/>
            <a:ext cx="792163" cy="936625"/>
          </a:xfrm>
          <a:prstGeom prst="line">
            <a:avLst/>
          </a:prstGeom>
          <a:noFill/>
          <a:ln w="317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91198" name="Line 30"/>
          <p:cNvSpPr>
            <a:spLocks noChangeShapeType="1"/>
          </p:cNvSpPr>
          <p:nvPr/>
        </p:nvSpPr>
        <p:spPr bwMode="auto">
          <a:xfrm flipH="1">
            <a:off x="5867400" y="5589588"/>
            <a:ext cx="1225550" cy="6477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91199" name="Line 31"/>
          <p:cNvSpPr>
            <a:spLocks noChangeShapeType="1"/>
          </p:cNvSpPr>
          <p:nvPr/>
        </p:nvSpPr>
        <p:spPr bwMode="auto">
          <a:xfrm flipH="1" flipV="1">
            <a:off x="4067175" y="4797425"/>
            <a:ext cx="504825" cy="10080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91200" name="Text Box 32"/>
          <p:cNvSpPr txBox="1">
            <a:spLocks noChangeArrowheads="1"/>
          </p:cNvSpPr>
          <p:nvPr/>
        </p:nvSpPr>
        <p:spPr bwMode="auto">
          <a:xfrm>
            <a:off x="755650" y="5324475"/>
            <a:ext cx="161448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200" b="1">
                <a:latin typeface="Arial" charset="0"/>
              </a:rPr>
              <a:t>Simulation</a:t>
            </a:r>
            <a:endParaRPr lang="en-US" sz="2200" b="1">
              <a:latin typeface="Arial" charset="0"/>
            </a:endParaRPr>
          </a:p>
        </p:txBody>
      </p:sp>
      <p:sp>
        <p:nvSpPr>
          <p:cNvPr id="391201" name="Text Box 33"/>
          <p:cNvSpPr txBox="1">
            <a:spLocks noChangeArrowheads="1"/>
          </p:cNvSpPr>
          <p:nvPr/>
        </p:nvSpPr>
        <p:spPr bwMode="auto">
          <a:xfrm>
            <a:off x="7308850" y="5516563"/>
            <a:ext cx="7905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200" b="1">
                <a:latin typeface="Arial" charset="0"/>
              </a:rPr>
              <a:t>Data</a:t>
            </a:r>
            <a:endParaRPr lang="en-US" sz="2200" b="1">
              <a:latin typeface="Arial" charset="0"/>
            </a:endParaRPr>
          </a:p>
        </p:txBody>
      </p:sp>
      <p:sp>
        <p:nvSpPr>
          <p:cNvPr id="391202" name="AutoShape 34"/>
          <p:cNvSpPr>
            <a:spLocks noChangeArrowheads="1"/>
          </p:cNvSpPr>
          <p:nvPr/>
        </p:nvSpPr>
        <p:spPr bwMode="auto">
          <a:xfrm>
            <a:off x="755650" y="3644900"/>
            <a:ext cx="1655763" cy="1728788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2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91203" name="Rectangle 35"/>
          <p:cNvSpPr>
            <a:spLocks noChangeArrowheads="1"/>
          </p:cNvSpPr>
          <p:nvPr/>
        </p:nvSpPr>
        <p:spPr bwMode="auto">
          <a:xfrm>
            <a:off x="5003800" y="4149725"/>
            <a:ext cx="1223963" cy="142875"/>
          </a:xfrm>
          <a:prstGeom prst="rect">
            <a:avLst/>
          </a:prstGeom>
          <a:solidFill>
            <a:schemeClr val="bg2"/>
          </a:solidFill>
          <a:ln w="444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pic>
        <p:nvPicPr>
          <p:cNvPr id="391204" name="Picture 3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" t="11462" r="18526" b="15471"/>
          <a:stretch>
            <a:fillRect/>
          </a:stretch>
        </p:blipFill>
        <p:spPr bwMode="auto">
          <a:xfrm>
            <a:off x="4067175" y="2492375"/>
            <a:ext cx="1727200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1205" name="Text Box 37"/>
          <p:cNvSpPr txBox="1">
            <a:spLocks noChangeArrowheads="1"/>
          </p:cNvSpPr>
          <p:nvPr/>
        </p:nvSpPr>
        <p:spPr bwMode="auto">
          <a:xfrm>
            <a:off x="5508625" y="2465388"/>
            <a:ext cx="320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latin typeface="Arial" charset="0"/>
              </a:rPr>
              <a:t>e</a:t>
            </a:r>
            <a:r>
              <a:rPr lang="en-GB" sz="1400" b="1" baseline="30000">
                <a:latin typeface="Arial" charset="0"/>
              </a:rPr>
              <a:t>-</a:t>
            </a:r>
            <a:endParaRPr lang="en-US" sz="1400" b="1" baseline="30000">
              <a:latin typeface="Arial" charset="0"/>
            </a:endParaRPr>
          </a:p>
        </p:txBody>
      </p:sp>
      <p:sp>
        <p:nvSpPr>
          <p:cNvPr id="391206" name="Text Box 38"/>
          <p:cNvSpPr txBox="1">
            <a:spLocks noChangeArrowheads="1"/>
          </p:cNvSpPr>
          <p:nvPr/>
        </p:nvSpPr>
        <p:spPr bwMode="auto">
          <a:xfrm>
            <a:off x="5508625" y="3041650"/>
            <a:ext cx="349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latin typeface="Arial" charset="0"/>
              </a:rPr>
              <a:t>e</a:t>
            </a:r>
            <a:r>
              <a:rPr lang="en-GB" sz="1400" b="1" baseline="30000">
                <a:latin typeface="Arial" charset="0"/>
              </a:rPr>
              <a:t>+</a:t>
            </a:r>
            <a:endParaRPr lang="en-US" sz="1400" b="1" baseline="30000">
              <a:latin typeface="Arial" charset="0"/>
            </a:endParaRPr>
          </a:p>
        </p:txBody>
      </p:sp>
      <p:sp>
        <p:nvSpPr>
          <p:cNvPr id="391207" name="Line 39"/>
          <p:cNvSpPr>
            <a:spLocks noChangeShapeType="1"/>
          </p:cNvSpPr>
          <p:nvPr/>
        </p:nvSpPr>
        <p:spPr bwMode="auto">
          <a:xfrm flipV="1">
            <a:off x="5507038" y="2779713"/>
            <a:ext cx="287337" cy="144462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91208" name="Line 40"/>
          <p:cNvSpPr>
            <a:spLocks noChangeShapeType="1"/>
          </p:cNvSpPr>
          <p:nvPr/>
        </p:nvSpPr>
        <p:spPr bwMode="auto">
          <a:xfrm>
            <a:off x="5507038" y="2924175"/>
            <a:ext cx="287337" cy="215900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91209" name="Line 41"/>
          <p:cNvSpPr>
            <a:spLocks noChangeShapeType="1"/>
          </p:cNvSpPr>
          <p:nvPr/>
        </p:nvSpPr>
        <p:spPr bwMode="auto">
          <a:xfrm flipH="1" flipV="1">
            <a:off x="6011863" y="2852738"/>
            <a:ext cx="2089150" cy="576262"/>
          </a:xfrm>
          <a:prstGeom prst="line">
            <a:avLst/>
          </a:prstGeom>
          <a:noFill/>
          <a:ln w="31750">
            <a:solidFill>
              <a:srgbClr val="F2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91210" name="Line 42"/>
          <p:cNvSpPr>
            <a:spLocks noChangeShapeType="1"/>
          </p:cNvSpPr>
          <p:nvPr/>
        </p:nvSpPr>
        <p:spPr bwMode="auto">
          <a:xfrm flipH="1">
            <a:off x="3924300" y="3429000"/>
            <a:ext cx="792163" cy="863600"/>
          </a:xfrm>
          <a:prstGeom prst="line">
            <a:avLst/>
          </a:prstGeom>
          <a:noFill/>
          <a:ln w="31750">
            <a:solidFill>
              <a:srgbClr val="F2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391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91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391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391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91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2" dur="500"/>
                                        <p:tgtEl>
                                          <p:spTgt spid="391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5" dur="500"/>
                                        <p:tgtEl>
                                          <p:spTgt spid="391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8" dur="500"/>
                                        <p:tgtEl>
                                          <p:spTgt spid="391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91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9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1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91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91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1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1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91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91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91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117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117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1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84" grpId="0"/>
      <p:bldP spid="391185" grpId="0"/>
      <p:bldP spid="391189" grpId="0"/>
      <p:bldP spid="391190" grpId="0"/>
      <p:bldP spid="391196" grpId="0" animBg="1"/>
      <p:bldP spid="391197" grpId="0" animBg="1"/>
      <p:bldP spid="391198" grpId="0" animBg="1"/>
      <p:bldP spid="391199" grpId="0" animBg="1"/>
      <p:bldP spid="391200" grpId="0"/>
      <p:bldP spid="391201" grpId="0"/>
      <p:bldP spid="391202" grpId="0" animBg="1"/>
      <p:bldP spid="391202" grpId="1" animBg="1"/>
      <p:bldP spid="391205" grpId="0"/>
      <p:bldP spid="391206" grpId="0"/>
      <p:bldP spid="391207" grpId="0" animBg="1"/>
      <p:bldP spid="391208" grpId="0" animBg="1"/>
      <p:bldP spid="391209" grpId="0" animBg="1"/>
      <p:bldP spid="3912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C1B73C-E667-4BBA-8C3A-F14BA5BA1895}" type="slidenum">
              <a:rPr lang="en-US"/>
              <a:pPr/>
              <a:t>35</a:t>
            </a:fld>
            <a:endParaRPr lang="en-US"/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052513"/>
            <a:ext cx="8497887" cy="2146300"/>
          </a:xfrm>
        </p:spPr>
        <p:txBody>
          <a:bodyPr/>
          <a:lstStyle/>
          <a:p>
            <a:pPr>
              <a:spcBef>
                <a:spcPct val="45000"/>
              </a:spcBef>
              <a:spcAft>
                <a:spcPct val="20000"/>
              </a:spcAft>
              <a:buFont typeface="Wingdings" pitchFamily="2" charset="2"/>
              <a:buNone/>
            </a:pPr>
            <a:r>
              <a:rPr lang="en-US" sz="2200" dirty="0">
                <a:sym typeface="Symbol" pitchFamily="18" charset="2"/>
              </a:rPr>
              <a:t>In practice, to produce a data-driven predictions, we </a:t>
            </a:r>
            <a:r>
              <a:rPr lang="en-US" sz="2200" dirty="0" smtClean="0">
                <a:sym typeface="Symbol" pitchFamily="18" charset="2"/>
              </a:rPr>
              <a:t>can:</a:t>
            </a:r>
          </a:p>
          <a:p>
            <a:pPr lvl="1">
              <a:spcBef>
                <a:spcPct val="45000"/>
              </a:spcBef>
              <a:spcAft>
                <a:spcPct val="20000"/>
              </a:spcAft>
              <a:buFont typeface="Wingdings" pitchFamily="2" charset="2"/>
              <a:buNone/>
            </a:pPr>
            <a:r>
              <a:rPr lang="en-GB" sz="2000" dirty="0" smtClean="0">
                <a:solidFill>
                  <a:srgbClr val="000099"/>
                </a:solidFill>
                <a:effectLst/>
                <a:sym typeface="Symbol" pitchFamily="18" charset="2"/>
              </a:rPr>
              <a:t>1- </a:t>
            </a:r>
            <a:r>
              <a:rPr lang="en-GB" sz="2000" dirty="0" smtClean="0">
                <a:solidFill>
                  <a:srgbClr val="0000CC"/>
                </a:solidFill>
                <a:effectLst/>
                <a:sym typeface="Symbol" pitchFamily="18" charset="2"/>
              </a:rPr>
              <a:t>Reverse one (few) signal selection(s)</a:t>
            </a:r>
            <a:r>
              <a:rPr lang="en-GB" sz="2000" dirty="0" smtClean="0">
                <a:solidFill>
                  <a:srgbClr val="000099"/>
                </a:solidFill>
                <a:effectLst/>
                <a:sym typeface="Symbol" pitchFamily="18" charset="2"/>
              </a:rPr>
              <a:t> 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SzPct val="135000"/>
              <a:buFont typeface="Arial" pitchFamily="34" charset="0"/>
              <a:buChar char="•"/>
            </a:pPr>
            <a:r>
              <a:rPr lang="en-GB" sz="1800" dirty="0">
                <a:solidFill>
                  <a:srgbClr val="006600"/>
                </a:solidFill>
                <a:effectLst/>
                <a:sym typeface="Symbol" pitchFamily="18" charset="2"/>
              </a:rPr>
              <a:t>A</a:t>
            </a:r>
            <a:r>
              <a:rPr lang="en-GB" sz="1800" dirty="0" smtClean="0">
                <a:solidFill>
                  <a:srgbClr val="006600"/>
                </a:solidFill>
                <a:effectLst/>
                <a:sym typeface="Symbol" pitchFamily="18" charset="2"/>
              </a:rPr>
              <a:t>void signal contamination </a:t>
            </a:r>
            <a:endParaRPr lang="en-GB" sz="1800" dirty="0">
              <a:solidFill>
                <a:srgbClr val="006600"/>
              </a:solidFill>
              <a:effectLst/>
              <a:sym typeface="Symbol" pitchFamily="18" charset="2"/>
            </a:endParaRPr>
          </a:p>
        </p:txBody>
      </p:sp>
      <p:sp>
        <p:nvSpPr>
          <p:cNvPr id="294916" name="Rectangle 4"/>
          <p:cNvSpPr>
            <a:spLocks noChangeArrowheads="1"/>
          </p:cNvSpPr>
          <p:nvPr/>
        </p:nvSpPr>
        <p:spPr bwMode="auto">
          <a:xfrm>
            <a:off x="323850" y="152400"/>
            <a:ext cx="8351838" cy="838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94917" name="Rectangle 5"/>
          <p:cNvSpPr>
            <a:spLocks noChangeArrowheads="1"/>
          </p:cNvSpPr>
          <p:nvPr/>
        </p:nvSpPr>
        <p:spPr bwMode="auto">
          <a:xfrm>
            <a:off x="304800" y="228600"/>
            <a:ext cx="8370888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Data-driven techniques 101 (II)</a:t>
            </a:r>
          </a:p>
        </p:txBody>
      </p:sp>
      <p:sp>
        <p:nvSpPr>
          <p:cNvPr id="294926" name="AutoShape 14"/>
          <p:cNvSpPr>
            <a:spLocks/>
          </p:cNvSpPr>
          <p:nvPr/>
        </p:nvSpPr>
        <p:spPr bwMode="auto">
          <a:xfrm rot="10800000">
            <a:off x="7415436" y="4221223"/>
            <a:ext cx="201710" cy="324182"/>
          </a:xfrm>
          <a:prstGeom prst="leftBrace">
            <a:avLst>
              <a:gd name="adj1" fmla="val 20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94930" name="AutoShape 18"/>
          <p:cNvSpPr>
            <a:spLocks/>
          </p:cNvSpPr>
          <p:nvPr/>
        </p:nvSpPr>
        <p:spPr bwMode="auto">
          <a:xfrm rot="10800000">
            <a:off x="7378403" y="3053616"/>
            <a:ext cx="304366" cy="1052513"/>
          </a:xfrm>
          <a:prstGeom prst="leftBrace">
            <a:avLst>
              <a:gd name="adj1" fmla="val 40926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94931" name="Text Box 19"/>
          <p:cNvSpPr txBox="1">
            <a:spLocks noChangeArrowheads="1"/>
          </p:cNvSpPr>
          <p:nvPr/>
        </p:nvSpPr>
        <p:spPr bwMode="auto">
          <a:xfrm>
            <a:off x="7605117" y="4198648"/>
            <a:ext cx="4450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latin typeface="Arial" charset="0"/>
              </a:rPr>
              <a:t>X:</a:t>
            </a:r>
            <a:endParaRPr lang="en-US" sz="1800" b="1" dirty="0">
              <a:latin typeface="Arial" charset="0"/>
            </a:endParaRPr>
          </a:p>
        </p:txBody>
      </p:sp>
      <p:sp>
        <p:nvSpPr>
          <p:cNvPr id="294932" name="Text Box 20"/>
          <p:cNvSpPr txBox="1">
            <a:spLocks noChangeArrowheads="1"/>
          </p:cNvSpPr>
          <p:nvPr/>
        </p:nvSpPr>
        <p:spPr bwMode="auto">
          <a:xfrm>
            <a:off x="1580513" y="5031053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F20000"/>
                </a:solidFill>
                <a:latin typeface="Arial" charset="0"/>
              </a:rPr>
              <a:t>Z </a:t>
            </a:r>
            <a:r>
              <a:rPr lang="en-US" sz="1800" b="1" dirty="0">
                <a:solidFill>
                  <a:srgbClr val="F20000"/>
                </a:solidFill>
                <a:latin typeface="Arial" charset="0"/>
                <a:sym typeface="Symbol" pitchFamily="18" charset="2"/>
              </a:rPr>
              <a:t> </a:t>
            </a:r>
            <a:r>
              <a:rPr lang="en-US" sz="1800" b="1" dirty="0">
                <a:solidFill>
                  <a:srgbClr val="F20000"/>
                </a:solidFill>
                <a:latin typeface="Arial" charset="0"/>
              </a:rPr>
              <a:t>¬X</a:t>
            </a:r>
          </a:p>
        </p:txBody>
      </p:sp>
      <p:sp>
        <p:nvSpPr>
          <p:cNvPr id="294933" name="AutoShape 21"/>
          <p:cNvSpPr>
            <a:spLocks/>
          </p:cNvSpPr>
          <p:nvPr/>
        </p:nvSpPr>
        <p:spPr bwMode="auto">
          <a:xfrm rot="-5400000">
            <a:off x="3184773" y="4318757"/>
            <a:ext cx="223034" cy="1179825"/>
          </a:xfrm>
          <a:prstGeom prst="leftBrace">
            <a:avLst>
              <a:gd name="adj1" fmla="val 6444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94941" name="Rectangle 29"/>
          <p:cNvSpPr>
            <a:spLocks noChangeArrowheads="1"/>
          </p:cNvSpPr>
          <p:nvPr/>
        </p:nvSpPr>
        <p:spPr bwMode="auto">
          <a:xfrm>
            <a:off x="304800" y="5517406"/>
            <a:ext cx="8642350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75000"/>
              </a:spcBef>
              <a:spcAft>
                <a:spcPct val="20000"/>
              </a:spcAft>
              <a:buClr>
                <a:srgbClr val="008000"/>
              </a:buClr>
              <a:buSzPct val="75000"/>
              <a:buFont typeface="Wingdings" pitchFamily="2" charset="2"/>
              <a:buNone/>
            </a:pPr>
            <a:r>
              <a:rPr lang="en-US" sz="2000" b="1" dirty="0">
                <a:solidFill>
                  <a:srgbClr val="0000CC"/>
                </a:solidFill>
                <a:latin typeface="Arial" charset="0"/>
                <a:sym typeface="Symbol" pitchFamily="18" charset="2"/>
              </a:rPr>
              <a:t>2- Count the number of events in the YZ (Z  ¬X) sample </a:t>
            </a:r>
            <a:endParaRPr lang="en-US" sz="2000" b="1" dirty="0" smtClean="0">
              <a:solidFill>
                <a:srgbClr val="0000CC"/>
              </a:solidFill>
              <a:latin typeface="Arial" charset="0"/>
              <a:sym typeface="Symbol" pitchFamily="18" charset="2"/>
            </a:endParaRPr>
          </a:p>
          <a:p>
            <a:pPr marL="742950" lvl="1" indent="-285750">
              <a:lnSpc>
                <a:spcPct val="90000"/>
              </a:lnSpc>
              <a:spcBef>
                <a:spcPct val="75000"/>
              </a:spcBef>
              <a:spcAft>
                <a:spcPct val="20000"/>
              </a:spcAft>
              <a:buClr>
                <a:srgbClr val="008000"/>
              </a:buClr>
              <a:buSzPct val="75000"/>
              <a:buFont typeface="Wingdings" pitchFamily="2" charset="2"/>
              <a:buNone/>
            </a:pPr>
            <a:r>
              <a:rPr lang="en-US" sz="2000" b="1" dirty="0" smtClean="0">
                <a:solidFill>
                  <a:srgbClr val="0000CC"/>
                </a:solidFill>
                <a:latin typeface="Arial" charset="0"/>
                <a:sym typeface="Symbol" pitchFamily="18" charset="2"/>
              </a:rPr>
              <a:t>3- </a:t>
            </a:r>
            <a:r>
              <a:rPr lang="en-US" sz="2000" b="1" dirty="0">
                <a:solidFill>
                  <a:srgbClr val="0000CC"/>
                </a:solidFill>
                <a:latin typeface="Arial" charset="0"/>
                <a:sym typeface="Symbol" pitchFamily="18" charset="2"/>
              </a:rPr>
              <a:t>Compute the mapping factor giving the right normalization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71600" y="3212976"/>
            <a:ext cx="2977788" cy="15636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extBox 3"/>
          <p:cNvSpPr txBox="1"/>
          <p:nvPr/>
        </p:nvSpPr>
        <p:spPr>
          <a:xfrm>
            <a:off x="534224" y="2771636"/>
            <a:ext cx="3749744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latin typeface="+mj-lt"/>
              </a:rPr>
              <a:t>Set of events from a data stream</a:t>
            </a:r>
            <a:endParaRPr lang="fr-CA" sz="1800" b="1" dirty="0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51529" y="2919885"/>
            <a:ext cx="1826874" cy="1776439"/>
          </a:xfrm>
          <a:prstGeom prst="roundRect">
            <a:avLst/>
          </a:prstGeom>
          <a:solidFill>
            <a:schemeClr val="bg2"/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>
                <a:solidFill>
                  <a:srgbClr val="800080"/>
                </a:solidFill>
              </a:rPr>
              <a:t>Event cut 1</a:t>
            </a:r>
          </a:p>
          <a:p>
            <a:pPr algn="ctr"/>
            <a:r>
              <a:rPr lang="en-GB" sz="1800" b="1" dirty="0" smtClean="0">
                <a:solidFill>
                  <a:srgbClr val="800080"/>
                </a:solidFill>
              </a:rPr>
              <a:t>Event cut 2</a:t>
            </a:r>
          </a:p>
          <a:p>
            <a:pPr algn="ctr"/>
            <a:r>
              <a:rPr lang="en-GB" sz="1800" b="1" dirty="0">
                <a:solidFill>
                  <a:srgbClr val="800080"/>
                </a:solidFill>
              </a:rPr>
              <a:t>…</a:t>
            </a:r>
          </a:p>
          <a:p>
            <a:pPr algn="ctr"/>
            <a:r>
              <a:rPr lang="en-GB" sz="1800" b="1" dirty="0" smtClean="0">
                <a:solidFill>
                  <a:srgbClr val="800080"/>
                </a:solidFill>
              </a:rPr>
              <a:t>Event cut N-1</a:t>
            </a:r>
          </a:p>
          <a:p>
            <a:pPr algn="ctr"/>
            <a:r>
              <a:rPr lang="en-GB" sz="1800" b="1" dirty="0" smtClean="0">
                <a:solidFill>
                  <a:srgbClr val="800080"/>
                </a:solidFill>
              </a:rPr>
              <a:t>Event cut N</a:t>
            </a:r>
            <a:endParaRPr lang="fr-CA" sz="1800" b="1" dirty="0">
              <a:solidFill>
                <a:srgbClr val="80008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03457" y="2226999"/>
            <a:ext cx="3044424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800" b="1" dirty="0" smtClean="0">
                <a:latin typeface="+mj-lt"/>
              </a:rPr>
              <a:t>Set of selections </a:t>
            </a:r>
            <a:r>
              <a:rPr lang="en-GB" sz="1800" b="1" dirty="0">
                <a:latin typeface="+mj-lt"/>
              </a:rPr>
              <a:t>defining </a:t>
            </a:r>
            <a:endParaRPr lang="en-GB" sz="1800" b="1" dirty="0" smtClean="0">
              <a:latin typeface="+mj-lt"/>
            </a:endParaRPr>
          </a:p>
          <a:p>
            <a:pPr algn="ctr"/>
            <a:r>
              <a:rPr lang="en-GB" sz="1800" b="1" dirty="0" smtClean="0">
                <a:latin typeface="+mj-lt"/>
              </a:rPr>
              <a:t>signal </a:t>
            </a:r>
            <a:r>
              <a:rPr lang="en-GB" sz="1800" b="1" dirty="0" smtClean="0">
                <a:solidFill>
                  <a:srgbClr val="800080"/>
                </a:solidFill>
                <a:latin typeface="+mj-lt"/>
              </a:rPr>
              <a:t>(</a:t>
            </a:r>
            <a:r>
              <a:rPr lang="en-GB" sz="1800" b="1" dirty="0" err="1" smtClean="0">
                <a:solidFill>
                  <a:srgbClr val="800080"/>
                </a:solidFill>
                <a:latin typeface="+mj-lt"/>
              </a:rPr>
              <a:t>eg</a:t>
            </a:r>
            <a:r>
              <a:rPr lang="en-GB" sz="1800" b="1" dirty="0" smtClean="0">
                <a:solidFill>
                  <a:srgbClr val="800080"/>
                </a:solidFill>
                <a:latin typeface="+mj-lt"/>
              </a:rPr>
              <a:t>: </a:t>
            </a:r>
            <a:r>
              <a:rPr lang="en-GB" sz="1800" b="1" dirty="0" err="1" smtClean="0">
                <a:solidFill>
                  <a:srgbClr val="800080"/>
                </a:solidFill>
                <a:latin typeface="+mj-lt"/>
              </a:rPr>
              <a:t>monojet</a:t>
            </a:r>
            <a:r>
              <a:rPr lang="en-GB" sz="1800" b="1" dirty="0" smtClean="0">
                <a:solidFill>
                  <a:srgbClr val="800080"/>
                </a:solidFill>
                <a:latin typeface="+mj-lt"/>
              </a:rPr>
              <a:t>)</a:t>
            </a:r>
            <a:endParaRPr lang="fr-CA" sz="1800" b="1" dirty="0">
              <a:solidFill>
                <a:srgbClr val="800080"/>
              </a:solidFill>
              <a:latin typeface="+mj-lt"/>
            </a:endParaRP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2871361" y="3968243"/>
            <a:ext cx="908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800080"/>
                </a:solidFill>
                <a:latin typeface="Arial" charset="0"/>
              </a:rPr>
              <a:t>Signal</a:t>
            </a:r>
          </a:p>
          <a:p>
            <a:r>
              <a:rPr lang="en-US" sz="1800" b="1" dirty="0">
                <a:solidFill>
                  <a:srgbClr val="800080"/>
                </a:solidFill>
                <a:latin typeface="Arial" charset="0"/>
              </a:rPr>
              <a:t>events</a:t>
            </a:r>
          </a:p>
        </p:txBody>
      </p:sp>
      <p:sp>
        <p:nvSpPr>
          <p:cNvPr id="39" name="Line 33"/>
          <p:cNvSpPr>
            <a:spLocks noChangeShapeType="1"/>
          </p:cNvSpPr>
          <p:nvPr/>
        </p:nvSpPr>
        <p:spPr bwMode="auto">
          <a:xfrm flipV="1">
            <a:off x="3886203" y="3872905"/>
            <a:ext cx="1737333" cy="34831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2706376" y="3901864"/>
            <a:ext cx="124301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06376" y="3901864"/>
            <a:ext cx="0" cy="88822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7969924" y="4090476"/>
            <a:ext cx="12105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Arial" charset="0"/>
              </a:rPr>
              <a:t>Selections</a:t>
            </a:r>
          </a:p>
          <a:p>
            <a:r>
              <a:rPr lang="en-US" sz="1600" b="1" dirty="0">
                <a:latin typeface="Arial" charset="0"/>
              </a:rPr>
              <a:t>t</a:t>
            </a:r>
            <a:r>
              <a:rPr lang="en-US" sz="1600" b="1" dirty="0" smtClean="0">
                <a:latin typeface="Arial" charset="0"/>
              </a:rPr>
              <a:t>o reverse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48" name="Text Box 19"/>
          <p:cNvSpPr txBox="1">
            <a:spLocks noChangeArrowheads="1"/>
          </p:cNvSpPr>
          <p:nvPr/>
        </p:nvSpPr>
        <p:spPr bwMode="auto">
          <a:xfrm>
            <a:off x="7708725" y="3395207"/>
            <a:ext cx="4450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latin typeface="Arial" charset="0"/>
              </a:rPr>
              <a:t>Y</a:t>
            </a:r>
            <a:r>
              <a:rPr lang="en-US" sz="1800" b="1" dirty="0" smtClean="0">
                <a:latin typeface="Arial" charset="0"/>
              </a:rPr>
              <a:t>:</a:t>
            </a:r>
            <a:endParaRPr lang="en-US" sz="1800" b="1" dirty="0">
              <a:latin typeface="Arial" charset="0"/>
            </a:endParaRPr>
          </a:p>
        </p:txBody>
      </p:sp>
      <p:sp>
        <p:nvSpPr>
          <p:cNvPr id="49" name="Text Box 26"/>
          <p:cNvSpPr txBox="1">
            <a:spLocks noChangeArrowheads="1"/>
          </p:cNvSpPr>
          <p:nvPr/>
        </p:nvSpPr>
        <p:spPr bwMode="auto">
          <a:xfrm>
            <a:off x="8019754" y="3316688"/>
            <a:ext cx="11881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latin typeface="Arial" charset="0"/>
              </a:rPr>
              <a:t>All other</a:t>
            </a:r>
          </a:p>
          <a:p>
            <a:pPr algn="ctr"/>
            <a:r>
              <a:rPr lang="en-US" sz="1600" b="1" dirty="0" smtClean="0">
                <a:latin typeface="Arial" charset="0"/>
              </a:rPr>
              <a:t>selections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3131840" y="4998522"/>
            <a:ext cx="4450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latin typeface="Arial" charset="0"/>
              </a:rPr>
              <a:t>X</a:t>
            </a:r>
            <a:endParaRPr lang="en-US" sz="1800" b="1" dirty="0">
              <a:latin typeface="Arial" charset="0"/>
            </a:endParaRPr>
          </a:p>
        </p:txBody>
      </p:sp>
      <p:sp>
        <p:nvSpPr>
          <p:cNvPr id="53" name="Text Box 16"/>
          <p:cNvSpPr txBox="1">
            <a:spLocks noChangeArrowheads="1"/>
          </p:cNvSpPr>
          <p:nvPr/>
        </p:nvSpPr>
        <p:spPr bwMode="auto">
          <a:xfrm>
            <a:off x="4386691" y="4176509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 smtClean="0">
                <a:latin typeface="Arial" charset="0"/>
              </a:rPr>
              <a:t>Y</a:t>
            </a:r>
            <a:endParaRPr lang="en-US" sz="1800" dirty="0">
              <a:latin typeface="Arial" charset="0"/>
            </a:endParaRPr>
          </a:p>
        </p:txBody>
      </p:sp>
      <p:sp>
        <p:nvSpPr>
          <p:cNvPr id="54" name="AutoShape 18"/>
          <p:cNvSpPr>
            <a:spLocks/>
          </p:cNvSpPr>
          <p:nvPr/>
        </p:nvSpPr>
        <p:spPr bwMode="auto">
          <a:xfrm rot="10800000">
            <a:off x="4067945" y="3942798"/>
            <a:ext cx="304366" cy="782346"/>
          </a:xfrm>
          <a:prstGeom prst="leftBrace">
            <a:avLst>
              <a:gd name="adj1" fmla="val 40926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403648" y="3901463"/>
            <a:ext cx="13027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03648" y="3901463"/>
            <a:ext cx="0" cy="8751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AutoShape 21"/>
          <p:cNvSpPr>
            <a:spLocks/>
          </p:cNvSpPr>
          <p:nvPr/>
        </p:nvSpPr>
        <p:spPr bwMode="auto">
          <a:xfrm rot="-5400000">
            <a:off x="1913964" y="4325406"/>
            <a:ext cx="223035" cy="1243663"/>
          </a:xfrm>
          <a:prstGeom prst="leftBrace">
            <a:avLst>
              <a:gd name="adj1" fmla="val 64444"/>
              <a:gd name="adj2" fmla="val 50000"/>
            </a:avLst>
          </a:prstGeom>
          <a:ln w="28575">
            <a:solidFill>
              <a:srgbClr val="FF0000"/>
            </a:solidFill>
            <a:headEnd/>
            <a:tailEnd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fr-C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0" name="Text Box 37"/>
          <p:cNvSpPr txBox="1">
            <a:spLocks noChangeArrowheads="1"/>
          </p:cNvSpPr>
          <p:nvPr/>
        </p:nvSpPr>
        <p:spPr bwMode="auto">
          <a:xfrm>
            <a:off x="1341011" y="4025299"/>
            <a:ext cx="13949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F20000"/>
                </a:solidFill>
                <a:latin typeface="Arial" charset="0"/>
              </a:rPr>
              <a:t>Data model</a:t>
            </a:r>
          </a:p>
          <a:p>
            <a:pPr algn="ctr"/>
            <a:r>
              <a:rPr lang="en-US" sz="1600" b="1" dirty="0">
                <a:solidFill>
                  <a:srgbClr val="F20000"/>
                </a:solidFill>
                <a:latin typeface="Arial" charset="0"/>
              </a:rPr>
              <a:t>of the signal</a:t>
            </a:r>
          </a:p>
        </p:txBody>
      </p:sp>
      <p:sp>
        <p:nvSpPr>
          <p:cNvPr id="61" name="Rectangle 27"/>
          <p:cNvSpPr>
            <a:spLocks noChangeArrowheads="1"/>
          </p:cNvSpPr>
          <p:nvPr/>
        </p:nvSpPr>
        <p:spPr bwMode="auto">
          <a:xfrm>
            <a:off x="858996" y="5574826"/>
            <a:ext cx="7601436" cy="1094534"/>
          </a:xfrm>
          <a:prstGeom prst="rect">
            <a:avLst/>
          </a:prstGeom>
          <a:solidFill>
            <a:schemeClr val="accent1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62" name="Text Box 28"/>
          <p:cNvSpPr txBox="1">
            <a:spLocks noChangeArrowheads="1"/>
          </p:cNvSpPr>
          <p:nvPr/>
        </p:nvSpPr>
        <p:spPr bwMode="auto">
          <a:xfrm>
            <a:off x="923024" y="5573238"/>
            <a:ext cx="753740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CC0000"/>
                </a:solidFill>
                <a:latin typeface="Arial" charset="0"/>
              </a:rPr>
              <a:t>If X is unbiased with respect to Y, </a:t>
            </a:r>
            <a:endParaRPr lang="en-US" b="1" dirty="0" smtClean="0">
              <a:solidFill>
                <a:srgbClr val="CC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CC0000"/>
                </a:solidFill>
                <a:latin typeface="Arial" charset="0"/>
              </a:rPr>
              <a:t>than </a:t>
            </a:r>
            <a:r>
              <a:rPr lang="en-US" b="1" dirty="0">
                <a:solidFill>
                  <a:srgbClr val="CC0000"/>
                </a:solidFill>
                <a:latin typeface="Arial" charset="0"/>
              </a:rPr>
              <a:t>Y</a:t>
            </a:r>
            <a:r>
              <a:rPr lang="en-US" b="1" dirty="0">
                <a:solidFill>
                  <a:srgbClr val="CC0000"/>
                </a:solidFill>
                <a:latin typeface="Arial" charset="0"/>
                <a:sym typeface="Symbol" pitchFamily="18" charset="2"/>
              </a:rPr>
              <a:t>Z provide a good model for YX</a:t>
            </a:r>
            <a:endParaRPr lang="en-US" b="1" dirty="0">
              <a:solidFill>
                <a:srgbClr val="CC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26" grpId="0" animBg="1"/>
      <p:bldP spid="294930" grpId="0" animBg="1"/>
      <p:bldP spid="294931" grpId="0"/>
      <p:bldP spid="294932" grpId="0"/>
      <p:bldP spid="294933" grpId="0" animBg="1"/>
      <p:bldP spid="3" grpId="0" animBg="1"/>
      <p:bldP spid="4" grpId="0" animBg="1"/>
      <p:bldP spid="5" grpId="0" animBg="1"/>
      <p:bldP spid="33" grpId="0" animBg="1"/>
      <p:bldP spid="38" grpId="0"/>
      <p:bldP spid="39" grpId="0" animBg="1"/>
      <p:bldP spid="47" grpId="0"/>
      <p:bldP spid="48" grpId="0"/>
      <p:bldP spid="49" grpId="0"/>
      <p:bldP spid="50" grpId="0"/>
      <p:bldP spid="53" grpId="0"/>
      <p:bldP spid="54" grpId="0" animBg="1"/>
      <p:bldP spid="59" grpId="0" animBg="1"/>
      <p:bldP spid="60" grpId="0"/>
      <p:bldP spid="61" grpId="0" animBg="1"/>
      <p:bldP spid="61" grpId="1" animBg="1"/>
      <p:bldP spid="62" grpId="0"/>
      <p:bldP spid="62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2D88F0-C17F-41BD-993A-93EEAAE13E4B}" type="slidenum">
              <a:rPr lang="en-US"/>
              <a:pPr/>
              <a:t>36</a:t>
            </a:fld>
            <a:endParaRPr lang="en-US"/>
          </a:p>
        </p:txBody>
      </p:sp>
      <p:sp>
        <p:nvSpPr>
          <p:cNvPr id="392196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2565400"/>
            <a:ext cx="8229600" cy="1139825"/>
          </a:xfrm>
          <a:noFill/>
          <a:ln/>
        </p:spPr>
        <p:txBody>
          <a:bodyPr/>
          <a:lstStyle/>
          <a:p>
            <a:r>
              <a:rPr lang="en-GB" sz="4000"/>
              <a:t>Data-driven estimate of backgrounds in monojet events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7051B6-B1F7-4BF1-AC3D-92962B2345F9}" type="slidenum">
              <a:rPr lang="en-US"/>
              <a:pPr/>
              <a:t>37</a:t>
            </a:fld>
            <a:endParaRPr lang="en-US"/>
          </a:p>
        </p:txBody>
      </p:sp>
      <p:sp>
        <p:nvSpPr>
          <p:cNvPr id="2959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0825" y="1268760"/>
            <a:ext cx="8583613" cy="5444778"/>
          </a:xfrm>
          <a:noFill/>
          <a:ln/>
        </p:spPr>
        <p:txBody>
          <a:bodyPr/>
          <a:lstStyle/>
          <a:p>
            <a:pPr>
              <a:spcBef>
                <a:spcPct val="75000"/>
              </a:spcBef>
              <a:spcAft>
                <a:spcPct val="20000"/>
              </a:spcAft>
              <a:buFont typeface="Wingdings" pitchFamily="2" charset="2"/>
              <a:buNone/>
            </a:pPr>
            <a:r>
              <a:rPr lang="en-US" sz="2400" dirty="0" smtClean="0">
                <a:sym typeface="Symbol" pitchFamily="18" charset="2"/>
              </a:rPr>
              <a:t>Electroweak background:</a:t>
            </a:r>
            <a:endParaRPr lang="en-US" sz="2400" dirty="0">
              <a:sym typeface="Symbol" pitchFamily="18" charset="2"/>
            </a:endParaRPr>
          </a:p>
          <a:p>
            <a:pPr lvl="1"/>
            <a:r>
              <a:rPr lang="en-US" sz="2000" dirty="0" err="1">
                <a:solidFill>
                  <a:srgbClr val="0000CC"/>
                </a:solidFill>
                <a:sym typeface="Symbol" pitchFamily="18" charset="2"/>
              </a:rPr>
              <a:t>Z</a:t>
            </a:r>
            <a:r>
              <a:rPr lang="en-US" sz="2000" dirty="0" err="1">
                <a:solidFill>
                  <a:srgbClr val="0000CC"/>
                </a:solidFill>
                <a:latin typeface="Symbol" pitchFamily="18" charset="2"/>
                <a:sym typeface="Symbol" pitchFamily="18" charset="2"/>
              </a:rPr>
              <a:t>nn</a:t>
            </a:r>
            <a:r>
              <a:rPr lang="en-US" sz="2000" dirty="0">
                <a:solidFill>
                  <a:srgbClr val="0000CC"/>
                </a:solidFill>
                <a:sym typeface="Symbol" pitchFamily="18" charset="2"/>
              </a:rPr>
              <a:t> + jets (largest and irreducible background)</a:t>
            </a:r>
          </a:p>
          <a:p>
            <a:pPr lvl="1"/>
            <a:r>
              <a:rPr lang="en-US" sz="2000" dirty="0">
                <a:solidFill>
                  <a:srgbClr val="0000CC"/>
                </a:solidFill>
                <a:sym typeface="Symbol" pitchFamily="18" charset="2"/>
              </a:rPr>
              <a:t>W  </a:t>
            </a:r>
            <a:r>
              <a:rPr lang="en-US" sz="2000" dirty="0" err="1">
                <a:solidFill>
                  <a:srgbClr val="0000CC"/>
                </a:solidFill>
                <a:latin typeface="Script MT Bold" pitchFamily="66" charset="0"/>
                <a:sym typeface="MT Extra" pitchFamily="18" charset="2"/>
              </a:rPr>
              <a:t>l</a:t>
            </a:r>
            <a:r>
              <a:rPr lang="en-US" sz="2000" dirty="0" err="1">
                <a:solidFill>
                  <a:srgbClr val="0000CC"/>
                </a:solidFill>
                <a:latin typeface="Symbol" pitchFamily="18" charset="2"/>
                <a:sym typeface="Symbol" pitchFamily="18" charset="2"/>
              </a:rPr>
              <a:t>n</a:t>
            </a:r>
            <a:r>
              <a:rPr lang="en-US" sz="2000" dirty="0">
                <a:solidFill>
                  <a:srgbClr val="0000CC"/>
                </a:solidFill>
                <a:latin typeface="Symbol" pitchFamily="18" charset="2"/>
                <a:sym typeface="Symbol" pitchFamily="18" charset="2"/>
              </a:rPr>
              <a:t> </a:t>
            </a:r>
            <a:r>
              <a:rPr lang="en-US" sz="2000" dirty="0">
                <a:solidFill>
                  <a:srgbClr val="0000CC"/>
                </a:solidFill>
                <a:sym typeface="Symbol" pitchFamily="18" charset="2"/>
              </a:rPr>
              <a:t>+ jets where </a:t>
            </a:r>
            <a:r>
              <a:rPr lang="en-US" sz="2000" u="sng" dirty="0">
                <a:solidFill>
                  <a:srgbClr val="0000CC"/>
                </a:solidFill>
                <a:effectLst/>
                <a:sym typeface="Symbol" pitchFamily="18" charset="2"/>
              </a:rPr>
              <a:t>the lepton is not observed</a:t>
            </a:r>
            <a:r>
              <a:rPr lang="en-US" sz="2000" u="sng" dirty="0">
                <a:solidFill>
                  <a:srgbClr val="0000CC"/>
                </a:solidFill>
                <a:sym typeface="Symbol" pitchFamily="18" charset="2"/>
              </a:rPr>
              <a:t> </a:t>
            </a:r>
            <a:r>
              <a:rPr lang="en-US" sz="2000" dirty="0">
                <a:solidFill>
                  <a:srgbClr val="0000CC"/>
                </a:solidFill>
                <a:sym typeface="Symbol" pitchFamily="18" charset="2"/>
              </a:rPr>
              <a:t>in the detector</a:t>
            </a:r>
            <a:endParaRPr lang="en-GB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>
              <a:spcBef>
                <a:spcPct val="75000"/>
              </a:spcBef>
              <a:buFont typeface="Wingdings" pitchFamily="2" charset="2"/>
              <a:buNone/>
            </a:pP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 lvl="1">
              <a:spcBef>
                <a:spcPts val="4200"/>
              </a:spcBef>
              <a:buFont typeface="Wingdings" pitchFamily="2" charset="2"/>
              <a:buNone/>
            </a:pPr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	      In this case, the reversed cut 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X</a:t>
            </a:r>
            <a:r>
              <a:rPr lang="en-US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is the lepton veto</a:t>
            </a:r>
          </a:p>
          <a:p>
            <a:pPr>
              <a:buFont typeface="Wingdings" pitchFamily="2" charset="2"/>
              <a:buNone/>
            </a:pPr>
            <a:endParaRPr lang="en-US" sz="2400" dirty="0">
              <a:sym typeface="Symbol" pitchFamily="18" charset="2"/>
            </a:endParaRPr>
          </a:p>
          <a:p>
            <a:pPr>
              <a:spcBef>
                <a:spcPct val="10000"/>
              </a:spcBef>
              <a:buFont typeface="Wingdings" pitchFamily="2" charset="2"/>
              <a:buNone/>
            </a:pPr>
            <a:r>
              <a:rPr lang="en-US" sz="2400" dirty="0">
                <a:sym typeface="Symbol" pitchFamily="18" charset="2"/>
              </a:rPr>
              <a:t>QCD: </a:t>
            </a:r>
          </a:p>
          <a:p>
            <a:pPr lvl="1"/>
            <a:r>
              <a:rPr lang="en-US" sz="2000" dirty="0">
                <a:solidFill>
                  <a:srgbClr val="0000CC"/>
                </a:solidFill>
                <a:sym typeface="Symbol" pitchFamily="18" charset="2"/>
              </a:rPr>
              <a:t>Met originating from </a:t>
            </a:r>
            <a:r>
              <a:rPr lang="en-US" sz="2000" dirty="0" err="1">
                <a:solidFill>
                  <a:srgbClr val="0000CC"/>
                </a:solidFill>
                <a:sym typeface="Symbol" pitchFamily="18" charset="2"/>
              </a:rPr>
              <a:t>mismeasured</a:t>
            </a:r>
            <a:r>
              <a:rPr lang="en-US" sz="2000" dirty="0">
                <a:solidFill>
                  <a:srgbClr val="0000CC"/>
                </a:solidFill>
                <a:sym typeface="Symbol" pitchFamily="18" charset="2"/>
              </a:rPr>
              <a:t> jet energies</a:t>
            </a:r>
          </a:p>
          <a:p>
            <a:pPr>
              <a:spcBef>
                <a:spcPct val="75000"/>
              </a:spcBef>
              <a:buFont typeface="Wingdings" pitchFamily="2" charset="2"/>
              <a:buNone/>
            </a:pP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	</a:t>
            </a:r>
          </a:p>
          <a:p>
            <a:pPr>
              <a:spcBef>
                <a:spcPts val="4800"/>
              </a:spcBef>
              <a:buFont typeface="Wingdings" pitchFamily="2" charset="2"/>
              <a:buNone/>
            </a:pPr>
            <a:r>
              <a:rPr lang="en-GB" sz="19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		In this case, the reverse cut </a:t>
            </a:r>
            <a:r>
              <a:rPr lang="en-GB" sz="19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X</a:t>
            </a:r>
            <a:r>
              <a:rPr lang="en-GB" sz="1900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is the </a:t>
            </a:r>
            <a:r>
              <a:rPr lang="en-GB" sz="1900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number of jets in the event</a:t>
            </a:r>
            <a:endParaRPr lang="en-US" sz="1900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  <p:sp>
        <p:nvSpPr>
          <p:cNvPr id="295941" name="Rectangle 5"/>
          <p:cNvSpPr>
            <a:spLocks noChangeArrowheads="1"/>
          </p:cNvSpPr>
          <p:nvPr/>
        </p:nvSpPr>
        <p:spPr bwMode="auto">
          <a:xfrm>
            <a:off x="381000" y="0"/>
            <a:ext cx="8511480" cy="126876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611188" y="156592"/>
            <a:ext cx="8064500" cy="9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 dirty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SM background to </a:t>
            </a:r>
            <a:r>
              <a:rPr lang="en-US" sz="4400" b="1" dirty="0" err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Monojet</a:t>
            </a:r>
            <a:r>
              <a:rPr lang="en-US" sz="4400" b="1" dirty="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events</a:t>
            </a:r>
          </a:p>
        </p:txBody>
      </p:sp>
      <p:sp>
        <p:nvSpPr>
          <p:cNvPr id="295949" name="Rectangle 13"/>
          <p:cNvSpPr>
            <a:spLocks noChangeArrowheads="1"/>
          </p:cNvSpPr>
          <p:nvPr/>
        </p:nvSpPr>
        <p:spPr bwMode="auto">
          <a:xfrm>
            <a:off x="827584" y="2708275"/>
            <a:ext cx="7273925" cy="7207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100" b="1" dirty="0">
                <a:solidFill>
                  <a:srgbClr val="F2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We can use Z </a:t>
            </a:r>
            <a:r>
              <a:rPr lang="en-US" sz="2100" b="1" dirty="0">
                <a:solidFill>
                  <a:srgbClr val="F2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 </a:t>
            </a:r>
            <a:r>
              <a:rPr lang="en-US" sz="2100" b="1" dirty="0" err="1">
                <a:solidFill>
                  <a:srgbClr val="F2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cript MT Bold" pitchFamily="66" charset="0"/>
                <a:sym typeface="MT Extra" pitchFamily="18" charset="2"/>
              </a:rPr>
              <a:t>ll</a:t>
            </a:r>
            <a:r>
              <a:rPr lang="en-US" sz="2100" b="1" dirty="0">
                <a:solidFill>
                  <a:srgbClr val="F2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MT Extra" pitchFamily="18" charset="2"/>
              </a:rPr>
              <a:t> </a:t>
            </a:r>
            <a:r>
              <a:rPr lang="en-US" sz="2100" b="1" dirty="0">
                <a:solidFill>
                  <a:srgbClr val="F2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+ jets and W  </a:t>
            </a:r>
            <a:r>
              <a:rPr lang="en-US" sz="2100" b="1" dirty="0" err="1">
                <a:solidFill>
                  <a:srgbClr val="F2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cript MT Bold" pitchFamily="66" charset="0"/>
                <a:sym typeface="MT Extra" pitchFamily="18" charset="2"/>
              </a:rPr>
              <a:t>l</a:t>
            </a:r>
            <a:r>
              <a:rPr lang="en-US" sz="2100" b="1" dirty="0" err="1">
                <a:solidFill>
                  <a:srgbClr val="F2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rPr>
              <a:t>n</a:t>
            </a:r>
            <a:r>
              <a:rPr lang="en-US" sz="2100" b="1" dirty="0">
                <a:solidFill>
                  <a:srgbClr val="F2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 + jets events with </a:t>
            </a:r>
          </a:p>
          <a:p>
            <a:pPr algn="ctr"/>
            <a:r>
              <a:rPr lang="en-US" sz="2100" b="1" dirty="0">
                <a:solidFill>
                  <a:srgbClr val="F2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reconstructed leptons to estimate these backgrounds</a:t>
            </a:r>
          </a:p>
        </p:txBody>
      </p:sp>
      <p:sp>
        <p:nvSpPr>
          <p:cNvPr id="295951" name="Rectangle 15"/>
          <p:cNvSpPr>
            <a:spLocks noChangeArrowheads="1"/>
          </p:cNvSpPr>
          <p:nvPr/>
        </p:nvSpPr>
        <p:spPr bwMode="auto">
          <a:xfrm>
            <a:off x="827584" y="5300563"/>
            <a:ext cx="7273925" cy="7207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75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GB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Estimated using multi-jet events in which </a:t>
            </a:r>
            <a:r>
              <a:rPr lang="en-GB" sz="21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E</a:t>
            </a:r>
            <a:r>
              <a:rPr lang="en-GB" sz="2100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T</a:t>
            </a:r>
            <a:r>
              <a:rPr lang="en-GB" sz="2100" b="1" baseline="30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miss</a:t>
            </a:r>
            <a:r>
              <a:rPr lang="en-GB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 </a:t>
            </a:r>
            <a:r>
              <a:rPr lang="en-GB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points </a:t>
            </a:r>
          </a:p>
          <a:p>
            <a:pPr algn="ctr"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GB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along the direction of one of the jets</a:t>
            </a:r>
            <a:endParaRPr lang="en-US" sz="2100" b="1" dirty="0">
              <a:solidFill>
                <a:srgbClr val="F2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sym typeface="Symbol" pitchFamily="18" charset="2"/>
            </a:endParaRPr>
          </a:p>
        </p:txBody>
      </p:sp>
      <p:sp>
        <p:nvSpPr>
          <p:cNvPr id="295952" name="AutoShape 16"/>
          <p:cNvSpPr>
            <a:spLocks noChangeArrowheads="1"/>
          </p:cNvSpPr>
          <p:nvPr/>
        </p:nvSpPr>
        <p:spPr bwMode="auto">
          <a:xfrm>
            <a:off x="1403350" y="3501827"/>
            <a:ext cx="5832475" cy="503237"/>
          </a:xfrm>
          <a:prstGeom prst="roundRect">
            <a:avLst>
              <a:gd name="adj" fmla="val 16667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95953" name="AutoShape 17"/>
          <p:cNvSpPr>
            <a:spLocks noChangeArrowheads="1"/>
          </p:cNvSpPr>
          <p:nvPr/>
        </p:nvSpPr>
        <p:spPr bwMode="auto">
          <a:xfrm>
            <a:off x="1042988" y="6165304"/>
            <a:ext cx="7632700" cy="504056"/>
          </a:xfrm>
          <a:prstGeom prst="roundRect">
            <a:avLst>
              <a:gd name="adj" fmla="val 16667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5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5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5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5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49" grpId="0" animBg="1"/>
      <p:bldP spid="295951" grpId="0" animBg="1"/>
      <p:bldP spid="295952" grpId="0" animBg="1"/>
      <p:bldP spid="29595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E54EF4-DEBD-40E9-A4D4-04C6A7A036EA}" type="slidenum">
              <a:rPr lang="en-US"/>
              <a:pPr/>
              <a:t>38</a:t>
            </a:fld>
            <a:endParaRPr lang="en-US"/>
          </a:p>
        </p:txBody>
      </p:sp>
      <p:sp>
        <p:nvSpPr>
          <p:cNvPr id="286724" name="Oval 4"/>
          <p:cNvSpPr>
            <a:spLocks noChangeArrowheads="1"/>
          </p:cNvSpPr>
          <p:nvPr/>
        </p:nvSpPr>
        <p:spPr bwMode="auto">
          <a:xfrm>
            <a:off x="1098550" y="1631950"/>
            <a:ext cx="2971800" cy="2514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 sz="1800">
              <a:latin typeface="Arial" charset="0"/>
            </a:endParaRPr>
          </a:p>
        </p:txBody>
      </p:sp>
      <p:sp>
        <p:nvSpPr>
          <p:cNvPr id="286727" name="Freeform 7"/>
          <p:cNvSpPr>
            <a:spLocks/>
          </p:cNvSpPr>
          <p:nvPr/>
        </p:nvSpPr>
        <p:spPr bwMode="auto">
          <a:xfrm>
            <a:off x="1631950" y="1898650"/>
            <a:ext cx="914400" cy="800100"/>
          </a:xfrm>
          <a:custGeom>
            <a:avLst/>
            <a:gdLst>
              <a:gd name="T0" fmla="*/ 576 w 576"/>
              <a:gd name="T1" fmla="*/ 504 h 504"/>
              <a:gd name="T2" fmla="*/ 432 w 576"/>
              <a:gd name="T3" fmla="*/ 168 h 504"/>
              <a:gd name="T4" fmla="*/ 240 w 576"/>
              <a:gd name="T5" fmla="*/ 24 h 504"/>
              <a:gd name="T6" fmla="*/ 0 w 576"/>
              <a:gd name="T7" fmla="*/ 24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6" h="504">
                <a:moveTo>
                  <a:pt x="576" y="504"/>
                </a:moveTo>
                <a:cubicBezTo>
                  <a:pt x="532" y="376"/>
                  <a:pt x="488" y="248"/>
                  <a:pt x="432" y="168"/>
                </a:cubicBezTo>
                <a:cubicBezTo>
                  <a:pt x="376" y="88"/>
                  <a:pt x="312" y="48"/>
                  <a:pt x="240" y="24"/>
                </a:cubicBezTo>
                <a:cubicBezTo>
                  <a:pt x="168" y="0"/>
                  <a:pt x="84" y="12"/>
                  <a:pt x="0" y="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28" name="Freeform 8"/>
          <p:cNvSpPr>
            <a:spLocks/>
          </p:cNvSpPr>
          <p:nvPr/>
        </p:nvSpPr>
        <p:spPr bwMode="auto">
          <a:xfrm>
            <a:off x="1708150" y="1860550"/>
            <a:ext cx="838200" cy="838200"/>
          </a:xfrm>
          <a:custGeom>
            <a:avLst/>
            <a:gdLst>
              <a:gd name="T0" fmla="*/ 528 w 528"/>
              <a:gd name="T1" fmla="*/ 528 h 528"/>
              <a:gd name="T2" fmla="*/ 288 w 528"/>
              <a:gd name="T3" fmla="*/ 192 h 528"/>
              <a:gd name="T4" fmla="*/ 96 w 528"/>
              <a:gd name="T5" fmla="*/ 48 h 528"/>
              <a:gd name="T6" fmla="*/ 0 w 528"/>
              <a:gd name="T7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8" h="528">
                <a:moveTo>
                  <a:pt x="528" y="528"/>
                </a:moveTo>
                <a:cubicBezTo>
                  <a:pt x="444" y="400"/>
                  <a:pt x="360" y="272"/>
                  <a:pt x="288" y="192"/>
                </a:cubicBezTo>
                <a:cubicBezTo>
                  <a:pt x="216" y="112"/>
                  <a:pt x="144" y="80"/>
                  <a:pt x="96" y="48"/>
                </a:cubicBezTo>
                <a:cubicBezTo>
                  <a:pt x="48" y="16"/>
                  <a:pt x="24" y="8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29" name="Freeform 9"/>
          <p:cNvSpPr>
            <a:spLocks/>
          </p:cNvSpPr>
          <p:nvPr/>
        </p:nvSpPr>
        <p:spPr bwMode="auto">
          <a:xfrm>
            <a:off x="2000250" y="1708150"/>
            <a:ext cx="546100" cy="990600"/>
          </a:xfrm>
          <a:custGeom>
            <a:avLst/>
            <a:gdLst>
              <a:gd name="T0" fmla="*/ 344 w 344"/>
              <a:gd name="T1" fmla="*/ 624 h 624"/>
              <a:gd name="T2" fmla="*/ 56 w 344"/>
              <a:gd name="T3" fmla="*/ 144 h 624"/>
              <a:gd name="T4" fmla="*/ 8 w 344"/>
              <a:gd name="T5" fmla="*/ 0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4" h="624">
                <a:moveTo>
                  <a:pt x="344" y="624"/>
                </a:moveTo>
                <a:cubicBezTo>
                  <a:pt x="228" y="436"/>
                  <a:pt x="112" y="248"/>
                  <a:pt x="56" y="144"/>
                </a:cubicBezTo>
                <a:cubicBezTo>
                  <a:pt x="0" y="40"/>
                  <a:pt x="4" y="20"/>
                  <a:pt x="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30" name="Freeform 10"/>
          <p:cNvSpPr>
            <a:spLocks/>
          </p:cNvSpPr>
          <p:nvPr/>
        </p:nvSpPr>
        <p:spPr bwMode="auto">
          <a:xfrm>
            <a:off x="2190750" y="1631950"/>
            <a:ext cx="355600" cy="1066800"/>
          </a:xfrm>
          <a:custGeom>
            <a:avLst/>
            <a:gdLst>
              <a:gd name="T0" fmla="*/ 224 w 224"/>
              <a:gd name="T1" fmla="*/ 672 h 672"/>
              <a:gd name="T2" fmla="*/ 32 w 224"/>
              <a:gd name="T3" fmla="*/ 192 h 672"/>
              <a:gd name="T4" fmla="*/ 32 w 224"/>
              <a:gd name="T5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4" h="672">
                <a:moveTo>
                  <a:pt x="224" y="672"/>
                </a:moveTo>
                <a:cubicBezTo>
                  <a:pt x="144" y="488"/>
                  <a:pt x="64" y="304"/>
                  <a:pt x="32" y="192"/>
                </a:cubicBezTo>
                <a:cubicBezTo>
                  <a:pt x="0" y="80"/>
                  <a:pt x="16" y="40"/>
                  <a:pt x="3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31" name="Freeform 11"/>
          <p:cNvSpPr>
            <a:spLocks/>
          </p:cNvSpPr>
          <p:nvPr/>
        </p:nvSpPr>
        <p:spPr bwMode="auto">
          <a:xfrm>
            <a:off x="1479550" y="2063750"/>
            <a:ext cx="1066800" cy="635000"/>
          </a:xfrm>
          <a:custGeom>
            <a:avLst/>
            <a:gdLst>
              <a:gd name="T0" fmla="*/ 672 w 672"/>
              <a:gd name="T1" fmla="*/ 400 h 400"/>
              <a:gd name="T2" fmla="*/ 336 w 672"/>
              <a:gd name="T3" fmla="*/ 64 h 400"/>
              <a:gd name="T4" fmla="*/ 144 w 672"/>
              <a:gd name="T5" fmla="*/ 16 h 400"/>
              <a:gd name="T6" fmla="*/ 0 w 672"/>
              <a:gd name="T7" fmla="*/ 1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2" h="400">
                <a:moveTo>
                  <a:pt x="672" y="400"/>
                </a:moveTo>
                <a:cubicBezTo>
                  <a:pt x="548" y="264"/>
                  <a:pt x="424" y="128"/>
                  <a:pt x="336" y="64"/>
                </a:cubicBezTo>
                <a:cubicBezTo>
                  <a:pt x="248" y="0"/>
                  <a:pt x="200" y="24"/>
                  <a:pt x="144" y="16"/>
                </a:cubicBezTo>
                <a:cubicBezTo>
                  <a:pt x="88" y="8"/>
                  <a:pt x="44" y="12"/>
                  <a:pt x="0" y="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34" name="Freeform 14"/>
          <p:cNvSpPr>
            <a:spLocks/>
          </p:cNvSpPr>
          <p:nvPr/>
        </p:nvSpPr>
        <p:spPr bwMode="auto">
          <a:xfrm>
            <a:off x="2089150" y="1708150"/>
            <a:ext cx="533400" cy="914400"/>
          </a:xfrm>
          <a:custGeom>
            <a:avLst/>
            <a:gdLst>
              <a:gd name="T0" fmla="*/ 336 w 336"/>
              <a:gd name="T1" fmla="*/ 576 h 576"/>
              <a:gd name="T2" fmla="*/ 192 w 336"/>
              <a:gd name="T3" fmla="*/ 144 h 576"/>
              <a:gd name="T4" fmla="*/ 0 w 336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576">
                <a:moveTo>
                  <a:pt x="336" y="576"/>
                </a:moveTo>
                <a:cubicBezTo>
                  <a:pt x="292" y="408"/>
                  <a:pt x="248" y="240"/>
                  <a:pt x="192" y="144"/>
                </a:cubicBezTo>
                <a:cubicBezTo>
                  <a:pt x="136" y="48"/>
                  <a:pt x="68" y="24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35" name="Freeform 15"/>
          <p:cNvSpPr>
            <a:spLocks/>
          </p:cNvSpPr>
          <p:nvPr/>
        </p:nvSpPr>
        <p:spPr bwMode="auto">
          <a:xfrm>
            <a:off x="2279650" y="1631950"/>
            <a:ext cx="342900" cy="1066800"/>
          </a:xfrm>
          <a:custGeom>
            <a:avLst/>
            <a:gdLst>
              <a:gd name="T0" fmla="*/ 216 w 216"/>
              <a:gd name="T1" fmla="*/ 672 h 672"/>
              <a:gd name="T2" fmla="*/ 24 w 216"/>
              <a:gd name="T3" fmla="*/ 240 h 672"/>
              <a:gd name="T4" fmla="*/ 72 w 216"/>
              <a:gd name="T5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" h="672">
                <a:moveTo>
                  <a:pt x="216" y="672"/>
                </a:moveTo>
                <a:cubicBezTo>
                  <a:pt x="132" y="512"/>
                  <a:pt x="48" y="352"/>
                  <a:pt x="24" y="240"/>
                </a:cubicBezTo>
                <a:cubicBezTo>
                  <a:pt x="0" y="128"/>
                  <a:pt x="36" y="64"/>
                  <a:pt x="7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36" name="Freeform 16"/>
          <p:cNvSpPr>
            <a:spLocks/>
          </p:cNvSpPr>
          <p:nvPr/>
        </p:nvSpPr>
        <p:spPr bwMode="auto">
          <a:xfrm>
            <a:off x="1860550" y="1784350"/>
            <a:ext cx="685800" cy="914400"/>
          </a:xfrm>
          <a:custGeom>
            <a:avLst/>
            <a:gdLst>
              <a:gd name="T0" fmla="*/ 432 w 432"/>
              <a:gd name="T1" fmla="*/ 576 h 576"/>
              <a:gd name="T2" fmla="*/ 192 w 432"/>
              <a:gd name="T3" fmla="*/ 96 h 576"/>
              <a:gd name="T4" fmla="*/ 0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432" y="576"/>
                </a:moveTo>
                <a:cubicBezTo>
                  <a:pt x="348" y="384"/>
                  <a:pt x="264" y="192"/>
                  <a:pt x="192" y="96"/>
                </a:cubicBezTo>
                <a:cubicBezTo>
                  <a:pt x="120" y="0"/>
                  <a:pt x="60" y="0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37" name="Freeform 17"/>
          <p:cNvSpPr>
            <a:spLocks/>
          </p:cNvSpPr>
          <p:nvPr/>
        </p:nvSpPr>
        <p:spPr bwMode="auto">
          <a:xfrm>
            <a:off x="1555750" y="2012950"/>
            <a:ext cx="990600" cy="685800"/>
          </a:xfrm>
          <a:custGeom>
            <a:avLst/>
            <a:gdLst>
              <a:gd name="T0" fmla="*/ 624 w 624"/>
              <a:gd name="T1" fmla="*/ 432 h 432"/>
              <a:gd name="T2" fmla="*/ 96 w 624"/>
              <a:gd name="T3" fmla="*/ 144 h 432"/>
              <a:gd name="T4" fmla="*/ 48 w 624"/>
              <a:gd name="T5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432">
                <a:moveTo>
                  <a:pt x="624" y="432"/>
                </a:moveTo>
                <a:cubicBezTo>
                  <a:pt x="408" y="324"/>
                  <a:pt x="192" y="216"/>
                  <a:pt x="96" y="144"/>
                </a:cubicBezTo>
                <a:cubicBezTo>
                  <a:pt x="0" y="72"/>
                  <a:pt x="24" y="36"/>
                  <a:pt x="4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38" name="Freeform 18"/>
          <p:cNvSpPr>
            <a:spLocks/>
          </p:cNvSpPr>
          <p:nvPr/>
        </p:nvSpPr>
        <p:spPr bwMode="auto">
          <a:xfrm>
            <a:off x="1555750" y="1936750"/>
            <a:ext cx="990600" cy="685800"/>
          </a:xfrm>
          <a:custGeom>
            <a:avLst/>
            <a:gdLst>
              <a:gd name="T0" fmla="*/ 624 w 624"/>
              <a:gd name="T1" fmla="*/ 432 h 432"/>
              <a:gd name="T2" fmla="*/ 0 w 624"/>
              <a:gd name="T3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4" h="432">
                <a:moveTo>
                  <a:pt x="624" y="432"/>
                </a:moveTo>
                <a:cubicBezTo>
                  <a:pt x="624" y="432"/>
                  <a:pt x="312" y="21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46" name="Freeform 26"/>
          <p:cNvSpPr>
            <a:spLocks/>
          </p:cNvSpPr>
          <p:nvPr/>
        </p:nvSpPr>
        <p:spPr bwMode="auto">
          <a:xfrm>
            <a:off x="2089150" y="2698750"/>
            <a:ext cx="457200" cy="1371600"/>
          </a:xfrm>
          <a:custGeom>
            <a:avLst/>
            <a:gdLst>
              <a:gd name="T0" fmla="*/ 288 w 288"/>
              <a:gd name="T1" fmla="*/ 0 h 864"/>
              <a:gd name="T2" fmla="*/ 96 w 288"/>
              <a:gd name="T3" fmla="*/ 432 h 864"/>
              <a:gd name="T4" fmla="*/ 0 w 288"/>
              <a:gd name="T5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8" h="864">
                <a:moveTo>
                  <a:pt x="288" y="0"/>
                </a:moveTo>
                <a:cubicBezTo>
                  <a:pt x="216" y="144"/>
                  <a:pt x="144" y="288"/>
                  <a:pt x="96" y="432"/>
                </a:cubicBezTo>
                <a:cubicBezTo>
                  <a:pt x="48" y="576"/>
                  <a:pt x="24" y="720"/>
                  <a:pt x="0" y="864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47" name="Freeform 27"/>
          <p:cNvSpPr>
            <a:spLocks/>
          </p:cNvSpPr>
          <p:nvPr/>
        </p:nvSpPr>
        <p:spPr bwMode="auto">
          <a:xfrm>
            <a:off x="2622550" y="2533650"/>
            <a:ext cx="1371600" cy="88900"/>
          </a:xfrm>
          <a:custGeom>
            <a:avLst/>
            <a:gdLst>
              <a:gd name="T0" fmla="*/ 0 w 864"/>
              <a:gd name="T1" fmla="*/ 56 h 56"/>
              <a:gd name="T2" fmla="*/ 624 w 864"/>
              <a:gd name="T3" fmla="*/ 8 h 56"/>
              <a:gd name="T4" fmla="*/ 864 w 864"/>
              <a:gd name="T5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4" h="56">
                <a:moveTo>
                  <a:pt x="0" y="56"/>
                </a:moveTo>
                <a:cubicBezTo>
                  <a:pt x="240" y="36"/>
                  <a:pt x="480" y="16"/>
                  <a:pt x="624" y="8"/>
                </a:cubicBezTo>
                <a:cubicBezTo>
                  <a:pt x="768" y="0"/>
                  <a:pt x="816" y="4"/>
                  <a:pt x="864" y="8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48" name="Oval 28"/>
          <p:cNvSpPr>
            <a:spLocks noChangeArrowheads="1"/>
          </p:cNvSpPr>
          <p:nvPr/>
        </p:nvSpPr>
        <p:spPr bwMode="auto">
          <a:xfrm>
            <a:off x="4984750" y="1631950"/>
            <a:ext cx="2971800" cy="2514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49" name="Freeform 29"/>
          <p:cNvSpPr>
            <a:spLocks/>
          </p:cNvSpPr>
          <p:nvPr/>
        </p:nvSpPr>
        <p:spPr bwMode="auto">
          <a:xfrm>
            <a:off x="5518150" y="1898650"/>
            <a:ext cx="914400" cy="800100"/>
          </a:xfrm>
          <a:custGeom>
            <a:avLst/>
            <a:gdLst>
              <a:gd name="T0" fmla="*/ 576 w 576"/>
              <a:gd name="T1" fmla="*/ 504 h 504"/>
              <a:gd name="T2" fmla="*/ 432 w 576"/>
              <a:gd name="T3" fmla="*/ 168 h 504"/>
              <a:gd name="T4" fmla="*/ 240 w 576"/>
              <a:gd name="T5" fmla="*/ 24 h 504"/>
              <a:gd name="T6" fmla="*/ 0 w 576"/>
              <a:gd name="T7" fmla="*/ 24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6" h="504">
                <a:moveTo>
                  <a:pt x="576" y="504"/>
                </a:moveTo>
                <a:cubicBezTo>
                  <a:pt x="532" y="376"/>
                  <a:pt x="488" y="248"/>
                  <a:pt x="432" y="168"/>
                </a:cubicBezTo>
                <a:cubicBezTo>
                  <a:pt x="376" y="88"/>
                  <a:pt x="312" y="48"/>
                  <a:pt x="240" y="24"/>
                </a:cubicBezTo>
                <a:cubicBezTo>
                  <a:pt x="168" y="0"/>
                  <a:pt x="84" y="12"/>
                  <a:pt x="0" y="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50" name="Freeform 30"/>
          <p:cNvSpPr>
            <a:spLocks/>
          </p:cNvSpPr>
          <p:nvPr/>
        </p:nvSpPr>
        <p:spPr bwMode="auto">
          <a:xfrm>
            <a:off x="5594350" y="1860550"/>
            <a:ext cx="838200" cy="838200"/>
          </a:xfrm>
          <a:custGeom>
            <a:avLst/>
            <a:gdLst>
              <a:gd name="T0" fmla="*/ 528 w 528"/>
              <a:gd name="T1" fmla="*/ 528 h 528"/>
              <a:gd name="T2" fmla="*/ 288 w 528"/>
              <a:gd name="T3" fmla="*/ 192 h 528"/>
              <a:gd name="T4" fmla="*/ 96 w 528"/>
              <a:gd name="T5" fmla="*/ 48 h 528"/>
              <a:gd name="T6" fmla="*/ 0 w 528"/>
              <a:gd name="T7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8" h="528">
                <a:moveTo>
                  <a:pt x="528" y="528"/>
                </a:moveTo>
                <a:cubicBezTo>
                  <a:pt x="444" y="400"/>
                  <a:pt x="360" y="272"/>
                  <a:pt x="288" y="192"/>
                </a:cubicBezTo>
                <a:cubicBezTo>
                  <a:pt x="216" y="112"/>
                  <a:pt x="144" y="80"/>
                  <a:pt x="96" y="48"/>
                </a:cubicBezTo>
                <a:cubicBezTo>
                  <a:pt x="48" y="16"/>
                  <a:pt x="24" y="8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51" name="Freeform 31"/>
          <p:cNvSpPr>
            <a:spLocks/>
          </p:cNvSpPr>
          <p:nvPr/>
        </p:nvSpPr>
        <p:spPr bwMode="auto">
          <a:xfrm>
            <a:off x="5886450" y="1708150"/>
            <a:ext cx="546100" cy="990600"/>
          </a:xfrm>
          <a:custGeom>
            <a:avLst/>
            <a:gdLst>
              <a:gd name="T0" fmla="*/ 344 w 344"/>
              <a:gd name="T1" fmla="*/ 624 h 624"/>
              <a:gd name="T2" fmla="*/ 56 w 344"/>
              <a:gd name="T3" fmla="*/ 144 h 624"/>
              <a:gd name="T4" fmla="*/ 8 w 344"/>
              <a:gd name="T5" fmla="*/ 0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4" h="624">
                <a:moveTo>
                  <a:pt x="344" y="624"/>
                </a:moveTo>
                <a:cubicBezTo>
                  <a:pt x="228" y="436"/>
                  <a:pt x="112" y="248"/>
                  <a:pt x="56" y="144"/>
                </a:cubicBezTo>
                <a:cubicBezTo>
                  <a:pt x="0" y="40"/>
                  <a:pt x="4" y="20"/>
                  <a:pt x="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52" name="Freeform 32"/>
          <p:cNvSpPr>
            <a:spLocks/>
          </p:cNvSpPr>
          <p:nvPr/>
        </p:nvSpPr>
        <p:spPr bwMode="auto">
          <a:xfrm>
            <a:off x="6076950" y="1631950"/>
            <a:ext cx="355600" cy="1066800"/>
          </a:xfrm>
          <a:custGeom>
            <a:avLst/>
            <a:gdLst>
              <a:gd name="T0" fmla="*/ 224 w 224"/>
              <a:gd name="T1" fmla="*/ 672 h 672"/>
              <a:gd name="T2" fmla="*/ 32 w 224"/>
              <a:gd name="T3" fmla="*/ 192 h 672"/>
              <a:gd name="T4" fmla="*/ 32 w 224"/>
              <a:gd name="T5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4" h="672">
                <a:moveTo>
                  <a:pt x="224" y="672"/>
                </a:moveTo>
                <a:cubicBezTo>
                  <a:pt x="144" y="488"/>
                  <a:pt x="64" y="304"/>
                  <a:pt x="32" y="192"/>
                </a:cubicBezTo>
                <a:cubicBezTo>
                  <a:pt x="0" y="80"/>
                  <a:pt x="16" y="40"/>
                  <a:pt x="3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53" name="Freeform 33"/>
          <p:cNvSpPr>
            <a:spLocks/>
          </p:cNvSpPr>
          <p:nvPr/>
        </p:nvSpPr>
        <p:spPr bwMode="auto">
          <a:xfrm>
            <a:off x="5365750" y="2063750"/>
            <a:ext cx="1066800" cy="635000"/>
          </a:xfrm>
          <a:custGeom>
            <a:avLst/>
            <a:gdLst>
              <a:gd name="T0" fmla="*/ 672 w 672"/>
              <a:gd name="T1" fmla="*/ 400 h 400"/>
              <a:gd name="T2" fmla="*/ 336 w 672"/>
              <a:gd name="T3" fmla="*/ 64 h 400"/>
              <a:gd name="T4" fmla="*/ 144 w 672"/>
              <a:gd name="T5" fmla="*/ 16 h 400"/>
              <a:gd name="T6" fmla="*/ 0 w 672"/>
              <a:gd name="T7" fmla="*/ 1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2" h="400">
                <a:moveTo>
                  <a:pt x="672" y="400"/>
                </a:moveTo>
                <a:cubicBezTo>
                  <a:pt x="548" y="264"/>
                  <a:pt x="424" y="128"/>
                  <a:pt x="336" y="64"/>
                </a:cubicBezTo>
                <a:cubicBezTo>
                  <a:pt x="248" y="0"/>
                  <a:pt x="200" y="24"/>
                  <a:pt x="144" y="16"/>
                </a:cubicBezTo>
                <a:cubicBezTo>
                  <a:pt x="88" y="8"/>
                  <a:pt x="44" y="12"/>
                  <a:pt x="0" y="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54" name="Freeform 34"/>
          <p:cNvSpPr>
            <a:spLocks/>
          </p:cNvSpPr>
          <p:nvPr/>
        </p:nvSpPr>
        <p:spPr bwMode="auto">
          <a:xfrm>
            <a:off x="5975350" y="1708150"/>
            <a:ext cx="533400" cy="914400"/>
          </a:xfrm>
          <a:custGeom>
            <a:avLst/>
            <a:gdLst>
              <a:gd name="T0" fmla="*/ 336 w 336"/>
              <a:gd name="T1" fmla="*/ 576 h 576"/>
              <a:gd name="T2" fmla="*/ 192 w 336"/>
              <a:gd name="T3" fmla="*/ 144 h 576"/>
              <a:gd name="T4" fmla="*/ 0 w 336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576">
                <a:moveTo>
                  <a:pt x="336" y="576"/>
                </a:moveTo>
                <a:cubicBezTo>
                  <a:pt x="292" y="408"/>
                  <a:pt x="248" y="240"/>
                  <a:pt x="192" y="144"/>
                </a:cubicBezTo>
                <a:cubicBezTo>
                  <a:pt x="136" y="48"/>
                  <a:pt x="68" y="24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55" name="Freeform 35"/>
          <p:cNvSpPr>
            <a:spLocks/>
          </p:cNvSpPr>
          <p:nvPr/>
        </p:nvSpPr>
        <p:spPr bwMode="auto">
          <a:xfrm>
            <a:off x="6165850" y="1631950"/>
            <a:ext cx="342900" cy="1066800"/>
          </a:xfrm>
          <a:custGeom>
            <a:avLst/>
            <a:gdLst>
              <a:gd name="T0" fmla="*/ 216 w 216"/>
              <a:gd name="T1" fmla="*/ 672 h 672"/>
              <a:gd name="T2" fmla="*/ 24 w 216"/>
              <a:gd name="T3" fmla="*/ 240 h 672"/>
              <a:gd name="T4" fmla="*/ 72 w 216"/>
              <a:gd name="T5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" h="672">
                <a:moveTo>
                  <a:pt x="216" y="672"/>
                </a:moveTo>
                <a:cubicBezTo>
                  <a:pt x="132" y="512"/>
                  <a:pt x="48" y="352"/>
                  <a:pt x="24" y="240"/>
                </a:cubicBezTo>
                <a:cubicBezTo>
                  <a:pt x="0" y="128"/>
                  <a:pt x="36" y="64"/>
                  <a:pt x="7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56" name="Freeform 36"/>
          <p:cNvSpPr>
            <a:spLocks/>
          </p:cNvSpPr>
          <p:nvPr/>
        </p:nvSpPr>
        <p:spPr bwMode="auto">
          <a:xfrm>
            <a:off x="5746750" y="1784350"/>
            <a:ext cx="685800" cy="914400"/>
          </a:xfrm>
          <a:custGeom>
            <a:avLst/>
            <a:gdLst>
              <a:gd name="T0" fmla="*/ 432 w 432"/>
              <a:gd name="T1" fmla="*/ 576 h 576"/>
              <a:gd name="T2" fmla="*/ 192 w 432"/>
              <a:gd name="T3" fmla="*/ 96 h 576"/>
              <a:gd name="T4" fmla="*/ 0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432" y="576"/>
                </a:moveTo>
                <a:cubicBezTo>
                  <a:pt x="348" y="384"/>
                  <a:pt x="264" y="192"/>
                  <a:pt x="192" y="96"/>
                </a:cubicBezTo>
                <a:cubicBezTo>
                  <a:pt x="120" y="0"/>
                  <a:pt x="60" y="0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57" name="Freeform 37"/>
          <p:cNvSpPr>
            <a:spLocks/>
          </p:cNvSpPr>
          <p:nvPr/>
        </p:nvSpPr>
        <p:spPr bwMode="auto">
          <a:xfrm>
            <a:off x="5441950" y="2012950"/>
            <a:ext cx="990600" cy="685800"/>
          </a:xfrm>
          <a:custGeom>
            <a:avLst/>
            <a:gdLst>
              <a:gd name="T0" fmla="*/ 624 w 624"/>
              <a:gd name="T1" fmla="*/ 432 h 432"/>
              <a:gd name="T2" fmla="*/ 96 w 624"/>
              <a:gd name="T3" fmla="*/ 144 h 432"/>
              <a:gd name="T4" fmla="*/ 48 w 624"/>
              <a:gd name="T5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432">
                <a:moveTo>
                  <a:pt x="624" y="432"/>
                </a:moveTo>
                <a:cubicBezTo>
                  <a:pt x="408" y="324"/>
                  <a:pt x="192" y="216"/>
                  <a:pt x="96" y="144"/>
                </a:cubicBezTo>
                <a:cubicBezTo>
                  <a:pt x="0" y="72"/>
                  <a:pt x="24" y="36"/>
                  <a:pt x="4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58" name="Freeform 38"/>
          <p:cNvSpPr>
            <a:spLocks/>
          </p:cNvSpPr>
          <p:nvPr/>
        </p:nvSpPr>
        <p:spPr bwMode="auto">
          <a:xfrm>
            <a:off x="5441950" y="1936750"/>
            <a:ext cx="990600" cy="685800"/>
          </a:xfrm>
          <a:custGeom>
            <a:avLst/>
            <a:gdLst>
              <a:gd name="T0" fmla="*/ 624 w 624"/>
              <a:gd name="T1" fmla="*/ 432 h 432"/>
              <a:gd name="T2" fmla="*/ 0 w 624"/>
              <a:gd name="T3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4" h="432">
                <a:moveTo>
                  <a:pt x="624" y="432"/>
                </a:moveTo>
                <a:cubicBezTo>
                  <a:pt x="624" y="432"/>
                  <a:pt x="312" y="21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61" name="Line 41"/>
          <p:cNvSpPr>
            <a:spLocks noChangeShapeType="1"/>
          </p:cNvSpPr>
          <p:nvPr/>
        </p:nvSpPr>
        <p:spPr bwMode="auto">
          <a:xfrm>
            <a:off x="6508750" y="2698750"/>
            <a:ext cx="990600" cy="1066800"/>
          </a:xfrm>
          <a:prstGeom prst="line">
            <a:avLst/>
          </a:prstGeom>
          <a:noFill/>
          <a:ln w="19050">
            <a:solidFill>
              <a:srgbClr val="0080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62" name="Text Box 42"/>
          <p:cNvSpPr txBox="1">
            <a:spLocks noChangeArrowheads="1"/>
          </p:cNvSpPr>
          <p:nvPr/>
        </p:nvSpPr>
        <p:spPr bwMode="auto">
          <a:xfrm>
            <a:off x="1066800" y="981075"/>
            <a:ext cx="6840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C09B0"/>
                </a:solidFill>
                <a:latin typeface="Arial" charset="0"/>
              </a:rPr>
              <a:t>Jets observables present similar distributions</a:t>
            </a:r>
          </a:p>
        </p:txBody>
      </p:sp>
      <p:sp>
        <p:nvSpPr>
          <p:cNvPr id="286763" name="Oval 43"/>
          <p:cNvSpPr>
            <a:spLocks noChangeArrowheads="1"/>
          </p:cNvSpPr>
          <p:nvPr/>
        </p:nvSpPr>
        <p:spPr bwMode="auto">
          <a:xfrm>
            <a:off x="1479550" y="1555750"/>
            <a:ext cx="1447800" cy="1295400"/>
          </a:xfrm>
          <a:prstGeom prst="ellipse">
            <a:avLst/>
          </a:prstGeom>
          <a:noFill/>
          <a:ln w="28575">
            <a:solidFill>
              <a:srgbClr val="000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64" name="Oval 44"/>
          <p:cNvSpPr>
            <a:spLocks noChangeArrowheads="1"/>
          </p:cNvSpPr>
          <p:nvPr/>
        </p:nvSpPr>
        <p:spPr bwMode="auto">
          <a:xfrm>
            <a:off x="5289550" y="1555750"/>
            <a:ext cx="1447800" cy="1295400"/>
          </a:xfrm>
          <a:prstGeom prst="ellipse">
            <a:avLst/>
          </a:prstGeom>
          <a:noFill/>
          <a:ln w="28575">
            <a:solidFill>
              <a:srgbClr val="000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65" name="Line 45"/>
          <p:cNvSpPr>
            <a:spLocks noChangeShapeType="1"/>
          </p:cNvSpPr>
          <p:nvPr/>
        </p:nvSpPr>
        <p:spPr bwMode="auto">
          <a:xfrm flipV="1">
            <a:off x="2774950" y="1403350"/>
            <a:ext cx="1295400" cy="3048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66" name="Line 46"/>
          <p:cNvSpPr>
            <a:spLocks noChangeShapeType="1"/>
          </p:cNvSpPr>
          <p:nvPr/>
        </p:nvSpPr>
        <p:spPr bwMode="auto">
          <a:xfrm flipH="1" flipV="1">
            <a:off x="4527550" y="1403350"/>
            <a:ext cx="990600" cy="3048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68" name="Text Box 48"/>
          <p:cNvSpPr txBox="1">
            <a:spLocks noChangeArrowheads="1"/>
          </p:cNvSpPr>
          <p:nvPr/>
        </p:nvSpPr>
        <p:spPr bwMode="auto">
          <a:xfrm>
            <a:off x="2241550" y="346075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00"/>
                </a:solidFill>
                <a:latin typeface="Arial" charset="0"/>
              </a:rPr>
              <a:t>e</a:t>
            </a:r>
            <a:endParaRPr lang="en-US" sz="1800">
              <a:latin typeface="Arial" charset="0"/>
            </a:endParaRPr>
          </a:p>
        </p:txBody>
      </p:sp>
      <p:sp>
        <p:nvSpPr>
          <p:cNvPr id="286769" name="Text Box 49"/>
          <p:cNvSpPr txBox="1">
            <a:spLocks noChangeArrowheads="1"/>
          </p:cNvSpPr>
          <p:nvPr/>
        </p:nvSpPr>
        <p:spPr bwMode="auto">
          <a:xfrm>
            <a:off x="3384550" y="254635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00"/>
                </a:solidFill>
                <a:latin typeface="Arial" charset="0"/>
              </a:rPr>
              <a:t>e</a:t>
            </a:r>
            <a:endParaRPr lang="en-US" sz="1800">
              <a:latin typeface="Arial" charset="0"/>
            </a:endParaRPr>
          </a:p>
        </p:txBody>
      </p:sp>
      <p:sp>
        <p:nvSpPr>
          <p:cNvPr id="286770" name="Text Box 50"/>
          <p:cNvSpPr txBox="1">
            <a:spLocks noChangeArrowheads="1"/>
          </p:cNvSpPr>
          <p:nvPr/>
        </p:nvSpPr>
        <p:spPr bwMode="auto">
          <a:xfrm>
            <a:off x="6432550" y="3308350"/>
            <a:ext cx="70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" charset="0"/>
              </a:rPr>
              <a:t>Met</a:t>
            </a:r>
            <a:endParaRPr lang="en-US" sz="1800">
              <a:latin typeface="Arial" charset="0"/>
            </a:endParaRPr>
          </a:p>
        </p:txBody>
      </p:sp>
      <p:sp>
        <p:nvSpPr>
          <p:cNvPr id="286771" name="Text Box 51"/>
          <p:cNvSpPr txBox="1">
            <a:spLocks noChangeArrowheads="1"/>
          </p:cNvSpPr>
          <p:nvPr/>
        </p:nvSpPr>
        <p:spPr bwMode="auto">
          <a:xfrm>
            <a:off x="107950" y="2924175"/>
            <a:ext cx="1993900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800080"/>
                </a:solidFill>
                <a:latin typeface="Arial" charset="0"/>
              </a:rPr>
              <a:t>Z</a:t>
            </a:r>
            <a:r>
              <a:rPr lang="en-US" b="1">
                <a:solidFill>
                  <a:srgbClr val="800080"/>
                </a:solidFill>
                <a:latin typeface="Arial" charset="0"/>
                <a:sym typeface="Symbol" pitchFamily="18" charset="2"/>
              </a:rPr>
              <a:t>ee + 1-jet</a:t>
            </a:r>
            <a:endParaRPr lang="en-US" b="1">
              <a:solidFill>
                <a:srgbClr val="800080"/>
              </a:solidFill>
              <a:latin typeface="Arial" charset="0"/>
            </a:endParaRPr>
          </a:p>
        </p:txBody>
      </p:sp>
      <p:sp>
        <p:nvSpPr>
          <p:cNvPr id="286772" name="Text Box 52"/>
          <p:cNvSpPr txBox="1">
            <a:spLocks noChangeArrowheads="1"/>
          </p:cNvSpPr>
          <p:nvPr/>
        </p:nvSpPr>
        <p:spPr bwMode="auto">
          <a:xfrm>
            <a:off x="6948488" y="2349500"/>
            <a:ext cx="1971675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800080"/>
                </a:solidFill>
                <a:latin typeface="Arial" charset="0"/>
              </a:rPr>
              <a:t>Z</a:t>
            </a:r>
            <a:r>
              <a:rPr lang="en-US" b="1">
                <a:solidFill>
                  <a:srgbClr val="800080"/>
                </a:solidFill>
                <a:latin typeface="Arial" charset="0"/>
                <a:sym typeface="Symbol" pitchFamily="18" charset="2"/>
              </a:rPr>
              <a:t></a:t>
            </a:r>
            <a:r>
              <a:rPr lang="en-US" b="1">
                <a:solidFill>
                  <a:srgbClr val="800080"/>
                </a:solidFill>
                <a:latin typeface="Symbol" pitchFamily="18" charset="2"/>
                <a:sym typeface="Symbol" pitchFamily="18" charset="2"/>
              </a:rPr>
              <a:t></a:t>
            </a:r>
            <a:r>
              <a:rPr lang="en-US" b="1">
                <a:solidFill>
                  <a:srgbClr val="800080"/>
                </a:solidFill>
                <a:latin typeface="Arial" charset="0"/>
                <a:sym typeface="Symbol" pitchFamily="18" charset="2"/>
              </a:rPr>
              <a:t> + 1-jet</a:t>
            </a:r>
            <a:endParaRPr lang="en-US" b="1">
              <a:solidFill>
                <a:srgbClr val="800080"/>
              </a:solidFill>
              <a:latin typeface="Arial" charset="0"/>
            </a:endParaRPr>
          </a:p>
        </p:txBody>
      </p:sp>
      <p:sp>
        <p:nvSpPr>
          <p:cNvPr id="286790" name="Rectangle 70"/>
          <p:cNvSpPr>
            <a:spLocks noChangeArrowheads="1"/>
          </p:cNvSpPr>
          <p:nvPr/>
        </p:nvSpPr>
        <p:spPr bwMode="auto">
          <a:xfrm>
            <a:off x="381000" y="152400"/>
            <a:ext cx="8229600" cy="838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91" name="Rectangle 71"/>
          <p:cNvSpPr>
            <a:spLocks noChangeArrowheads="1"/>
          </p:cNvSpPr>
          <p:nvPr/>
        </p:nvSpPr>
        <p:spPr bwMode="auto">
          <a:xfrm>
            <a:off x="304800" y="228600"/>
            <a:ext cx="8229600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Electroweak bkg estimate (I)</a:t>
            </a:r>
          </a:p>
        </p:txBody>
      </p:sp>
      <p:pic>
        <p:nvPicPr>
          <p:cNvPr id="286793" name="Picture 7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8" r="8879"/>
          <a:stretch>
            <a:fillRect/>
          </a:stretch>
        </p:blipFill>
        <p:spPr bwMode="auto">
          <a:xfrm>
            <a:off x="2700338" y="3900488"/>
            <a:ext cx="3743325" cy="291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94" name="Rectangle 74"/>
          <p:cNvSpPr>
            <a:spLocks noGrp="1" noChangeArrowheads="1"/>
          </p:cNvSpPr>
          <p:nvPr>
            <p:ph type="body" idx="1"/>
          </p:nvPr>
        </p:nvSpPr>
        <p:spPr>
          <a:xfrm>
            <a:off x="0" y="4868863"/>
            <a:ext cx="2592388" cy="1512887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GB" sz="190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GB" sz="1900" baseline="-2500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GB" sz="1900" baseline="3000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miss</a:t>
            </a:r>
            <a:r>
              <a:rPr lang="en-GB" sz="190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can similarly be obtained after</a:t>
            </a:r>
          </a:p>
          <a:p>
            <a:pPr algn="ctr">
              <a:buFont typeface="Wingdings" pitchFamily="2" charset="2"/>
              <a:buNone/>
            </a:pPr>
            <a:r>
              <a:rPr lang="en-GB" sz="190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removing the two charged leptons</a:t>
            </a:r>
            <a:endParaRPr lang="en-US" sz="190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6795" name="Rectangle 75"/>
          <p:cNvSpPr>
            <a:spLocks noChangeArrowheads="1"/>
          </p:cNvSpPr>
          <p:nvPr/>
        </p:nvSpPr>
        <p:spPr bwMode="auto">
          <a:xfrm>
            <a:off x="4643438" y="4724400"/>
            <a:ext cx="1657350" cy="217488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96" name="Line 76"/>
          <p:cNvSpPr>
            <a:spLocks noChangeShapeType="1"/>
          </p:cNvSpPr>
          <p:nvPr/>
        </p:nvSpPr>
        <p:spPr bwMode="auto">
          <a:xfrm>
            <a:off x="2627313" y="2708275"/>
            <a:ext cx="720725" cy="1657350"/>
          </a:xfrm>
          <a:prstGeom prst="line">
            <a:avLst/>
          </a:prstGeom>
          <a:noFill/>
          <a:ln w="317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86797" name="Line 77"/>
          <p:cNvSpPr>
            <a:spLocks noChangeShapeType="1"/>
          </p:cNvSpPr>
          <p:nvPr/>
        </p:nvSpPr>
        <p:spPr bwMode="auto">
          <a:xfrm flipH="1">
            <a:off x="3492500" y="2781300"/>
            <a:ext cx="2159000" cy="20875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86798" name="Oval 78"/>
          <p:cNvSpPr>
            <a:spLocks noChangeArrowheads="1"/>
          </p:cNvSpPr>
          <p:nvPr/>
        </p:nvSpPr>
        <p:spPr bwMode="auto">
          <a:xfrm>
            <a:off x="34925" y="4221163"/>
            <a:ext cx="2592388" cy="2447925"/>
          </a:xfrm>
          <a:prstGeom prst="ellipse">
            <a:avLst/>
          </a:prstGeom>
          <a:noFill/>
          <a:ln w="3175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6799" name="Rectangle 79"/>
          <p:cNvSpPr>
            <a:spLocks noChangeArrowheads="1"/>
          </p:cNvSpPr>
          <p:nvPr/>
        </p:nvSpPr>
        <p:spPr bwMode="auto">
          <a:xfrm>
            <a:off x="6156325" y="4221163"/>
            <a:ext cx="273526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GB" sz="2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Before being used for a prediction, such distribution must be properly normalized</a:t>
            </a:r>
            <a:endParaRPr lang="en-US" sz="2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6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2516B3-A4FD-4A4D-9B2C-8B687FBC2096}" type="slidenum">
              <a:rPr lang="en-US"/>
              <a:pPr/>
              <a:t>39</a:t>
            </a:fld>
            <a:endParaRPr lang="en-US"/>
          </a:p>
        </p:txBody>
      </p:sp>
      <p:sp>
        <p:nvSpPr>
          <p:cNvPr id="34099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81075"/>
            <a:ext cx="8785225" cy="4968875"/>
          </a:xfrm>
          <a:noFill/>
          <a:ln/>
        </p:spPr>
        <p:txBody>
          <a:bodyPr/>
          <a:lstStyle/>
          <a:p>
            <a:r>
              <a:rPr lang="en-GB" sz="2200" dirty="0">
                <a:effectLst/>
              </a:rPr>
              <a:t>Jet selections are directly modelled in data </a:t>
            </a:r>
            <a:r>
              <a:rPr lang="en-GB" sz="2200" dirty="0">
                <a:solidFill>
                  <a:srgbClr val="800080"/>
                </a:solidFill>
                <a:effectLst/>
              </a:rPr>
              <a:t>(</a:t>
            </a:r>
            <a:r>
              <a:rPr lang="en-GB" sz="2200" dirty="0" err="1">
                <a:solidFill>
                  <a:srgbClr val="800080"/>
                </a:solidFill>
                <a:effectLst/>
              </a:rPr>
              <a:t>N</a:t>
            </a:r>
            <a:r>
              <a:rPr lang="en-GB" sz="2200" baseline="-25000" dirty="0" err="1">
                <a:solidFill>
                  <a:srgbClr val="800080"/>
                </a:solidFill>
                <a:effectLst/>
              </a:rPr>
              <a:t>cand</a:t>
            </a:r>
            <a:r>
              <a:rPr lang="en-GB" sz="2200" dirty="0">
                <a:solidFill>
                  <a:srgbClr val="800080"/>
                </a:solidFill>
                <a:effectLst/>
              </a:rPr>
              <a:t>)</a:t>
            </a:r>
            <a:r>
              <a:rPr lang="en-GB" sz="2200" dirty="0">
                <a:effectLst/>
              </a:rPr>
              <a:t>, but:</a:t>
            </a:r>
          </a:p>
          <a:p>
            <a:pPr>
              <a:spcBef>
                <a:spcPct val="45000"/>
              </a:spcBef>
              <a:buFont typeface="Wingdings" pitchFamily="2" charset="2"/>
              <a:buNone/>
            </a:pPr>
            <a:r>
              <a:rPr lang="en-GB" sz="2300" dirty="0">
                <a:solidFill>
                  <a:schemeClr val="hlink"/>
                </a:solidFill>
                <a:effectLst/>
              </a:rPr>
              <a:t>	Final predictions n</a:t>
            </a:r>
            <a:r>
              <a:rPr lang="en-GB" sz="2400" dirty="0">
                <a:solidFill>
                  <a:schemeClr val="hlink"/>
                </a:solidFill>
                <a:effectLst/>
              </a:rPr>
              <a:t>eed corrections for lepton acceptance </a:t>
            </a:r>
            <a:r>
              <a:rPr lang="en-GB" sz="2400" dirty="0">
                <a:solidFill>
                  <a:srgbClr val="800080"/>
                </a:solidFill>
                <a:effectLst/>
              </a:rPr>
              <a:t>(A</a:t>
            </a:r>
            <a:r>
              <a:rPr lang="en-GB" sz="2400" baseline="-25000" dirty="0">
                <a:solidFill>
                  <a:srgbClr val="800080"/>
                </a:solidFill>
                <a:effectLst/>
              </a:rPr>
              <a:t>lep</a:t>
            </a:r>
            <a:r>
              <a:rPr lang="en-GB" sz="2400" dirty="0">
                <a:solidFill>
                  <a:srgbClr val="800080"/>
                </a:solidFill>
                <a:effectLst/>
              </a:rPr>
              <a:t>)</a:t>
            </a:r>
            <a:r>
              <a:rPr lang="en-GB" sz="2400" dirty="0">
                <a:effectLst/>
              </a:rPr>
              <a:t>,</a:t>
            </a:r>
            <a:r>
              <a:rPr lang="en-GB" sz="2400" dirty="0">
                <a:solidFill>
                  <a:schemeClr val="hlink"/>
                </a:solidFill>
                <a:effectLst/>
              </a:rPr>
              <a:t> efficiency </a:t>
            </a:r>
            <a:r>
              <a:rPr lang="en-GB" sz="2400" dirty="0">
                <a:solidFill>
                  <a:srgbClr val="800080"/>
                </a:solidFill>
                <a:effectLst/>
              </a:rPr>
              <a:t>(</a:t>
            </a:r>
            <a:r>
              <a:rPr lang="en-GB" sz="2400" dirty="0" err="1">
                <a:solidFill>
                  <a:srgbClr val="800080"/>
                </a:solidFill>
                <a:effectLst/>
                <a:latin typeface="Symbol" pitchFamily="18" charset="2"/>
              </a:rPr>
              <a:t>e</a:t>
            </a:r>
            <a:r>
              <a:rPr lang="en-GB" sz="2400" baseline="-25000" dirty="0" err="1">
                <a:solidFill>
                  <a:srgbClr val="800080"/>
                </a:solidFill>
                <a:effectLst/>
              </a:rPr>
              <a:t>lep</a:t>
            </a:r>
            <a:r>
              <a:rPr lang="en-GB" sz="2400" dirty="0">
                <a:solidFill>
                  <a:srgbClr val="800080"/>
                </a:solidFill>
                <a:effectLst/>
              </a:rPr>
              <a:t>)</a:t>
            </a:r>
            <a:r>
              <a:rPr lang="en-GB" sz="2400" dirty="0">
                <a:solidFill>
                  <a:schemeClr val="hlink"/>
                </a:solidFill>
                <a:effectLst/>
              </a:rPr>
              <a:t> and background </a:t>
            </a:r>
            <a:r>
              <a:rPr lang="en-GB" sz="2400" dirty="0">
                <a:solidFill>
                  <a:srgbClr val="800080"/>
                </a:solidFill>
                <a:effectLst/>
              </a:rPr>
              <a:t>(</a:t>
            </a:r>
            <a:r>
              <a:rPr lang="en-GB" sz="2400" dirty="0" err="1">
                <a:solidFill>
                  <a:srgbClr val="800080"/>
                </a:solidFill>
                <a:effectLst/>
              </a:rPr>
              <a:t>N</a:t>
            </a:r>
            <a:r>
              <a:rPr lang="en-GB" sz="2400" baseline="-25000" dirty="0" err="1">
                <a:solidFill>
                  <a:srgbClr val="800080"/>
                </a:solidFill>
                <a:effectLst/>
              </a:rPr>
              <a:t>bkg</a:t>
            </a:r>
            <a:r>
              <a:rPr lang="en-GB" sz="2400" dirty="0">
                <a:solidFill>
                  <a:srgbClr val="800080"/>
                </a:solidFill>
                <a:effectLst/>
              </a:rPr>
              <a:t>)</a:t>
            </a:r>
          </a:p>
          <a:p>
            <a:pPr>
              <a:spcBef>
                <a:spcPct val="125000"/>
              </a:spcBef>
            </a:pPr>
            <a:r>
              <a:rPr lang="en-US" sz="2400" dirty="0"/>
              <a:t>Mapping factor also account for:</a:t>
            </a:r>
          </a:p>
          <a:p>
            <a:pPr lvl="1">
              <a:spcBef>
                <a:spcPct val="50000"/>
              </a:spcBef>
              <a:buClr>
                <a:schemeClr val="tx1"/>
              </a:buClr>
            </a:pPr>
            <a:r>
              <a:rPr lang="en-GB" sz="2100" dirty="0"/>
              <a:t>Different in </a:t>
            </a:r>
            <a:r>
              <a:rPr lang="en-GB" sz="2100" dirty="0" err="1"/>
              <a:t>Z</a:t>
            </a:r>
            <a:r>
              <a:rPr lang="en-GB" sz="2100" dirty="0" err="1">
                <a:sym typeface="Symbol" pitchFamily="18" charset="2"/>
              </a:rPr>
              <a:t></a:t>
            </a:r>
            <a:r>
              <a:rPr lang="en-GB" sz="2100" dirty="0" err="1">
                <a:latin typeface="Symbol" pitchFamily="18" charset="2"/>
              </a:rPr>
              <a:t>nn</a:t>
            </a:r>
            <a:r>
              <a:rPr lang="en-GB" sz="2100" dirty="0"/>
              <a:t> and </a:t>
            </a:r>
            <a:r>
              <a:rPr lang="en-GB" sz="2100" dirty="0" err="1"/>
              <a:t>Z</a:t>
            </a:r>
            <a:r>
              <a:rPr lang="en-GB" sz="2100" dirty="0" err="1">
                <a:sym typeface="Symbol" pitchFamily="18" charset="2"/>
              </a:rPr>
              <a:t></a:t>
            </a:r>
            <a:r>
              <a:rPr lang="en-GB" sz="2100" dirty="0" err="1"/>
              <a:t>ll</a:t>
            </a:r>
            <a:r>
              <a:rPr lang="en-GB" sz="2100" dirty="0"/>
              <a:t> branching ratio</a:t>
            </a:r>
          </a:p>
          <a:p>
            <a:pPr lvl="1">
              <a:spcBef>
                <a:spcPct val="50000"/>
              </a:spcBef>
              <a:buClr>
                <a:schemeClr val="tx1"/>
              </a:buClr>
            </a:pPr>
            <a:r>
              <a:rPr lang="en-GB" sz="2100" dirty="0"/>
              <a:t>2</a:t>
            </a:r>
            <a:r>
              <a:rPr lang="en-GB" sz="2100" baseline="30000" dirty="0"/>
              <a:t>nd</a:t>
            </a:r>
            <a:r>
              <a:rPr lang="en-GB" sz="2100" dirty="0"/>
              <a:t> order jet phase space corrections due to:</a:t>
            </a:r>
          </a:p>
          <a:p>
            <a:pPr lvl="2">
              <a:spcBef>
                <a:spcPct val="35000"/>
              </a:spcBef>
              <a:buClr>
                <a:srgbClr val="003300"/>
              </a:buClr>
            </a:pPr>
            <a:r>
              <a:rPr lang="en-GB" sz="1800" dirty="0">
                <a:solidFill>
                  <a:srgbClr val="006600"/>
                </a:solidFill>
                <a:effectLst/>
              </a:rPr>
              <a:t>Jet-electron overlap removal</a:t>
            </a:r>
          </a:p>
          <a:p>
            <a:pPr lvl="2">
              <a:spcBef>
                <a:spcPct val="35000"/>
              </a:spcBef>
              <a:buClr>
                <a:srgbClr val="003300"/>
              </a:buClr>
            </a:pPr>
            <a:r>
              <a:rPr lang="en-GB" sz="1800" dirty="0">
                <a:solidFill>
                  <a:srgbClr val="006600"/>
                </a:solidFill>
                <a:effectLst/>
              </a:rPr>
              <a:t>Extra jets produced by charged lepton radiation</a:t>
            </a:r>
          </a:p>
          <a:p>
            <a:pPr>
              <a:spcBef>
                <a:spcPct val="90000"/>
              </a:spcBef>
              <a:buFont typeface="Wingdings" pitchFamily="2" charset="2"/>
              <a:buNone/>
            </a:pPr>
            <a:r>
              <a:rPr lang="en-GB" sz="1900" dirty="0">
                <a:effectLst/>
              </a:rPr>
              <a:t>	  </a:t>
            </a:r>
            <a:r>
              <a:rPr lang="en-GB" dirty="0">
                <a:solidFill>
                  <a:srgbClr val="F20000"/>
                </a:solidFill>
                <a:effectLst/>
                <a:cs typeface="Arial" charset="0"/>
              </a:rPr>
              <a:t>→ Correction included in the mapping factor </a:t>
            </a:r>
            <a:r>
              <a:rPr lang="en-GB" dirty="0">
                <a:solidFill>
                  <a:srgbClr val="800080"/>
                </a:solidFill>
                <a:effectLst/>
                <a:cs typeface="Arial" charset="0"/>
              </a:rPr>
              <a:t>(</a:t>
            </a:r>
            <a:r>
              <a:rPr lang="en-GB" dirty="0" err="1">
                <a:solidFill>
                  <a:srgbClr val="800080"/>
                </a:solidFill>
                <a:effectLst/>
                <a:cs typeface="Arial" charset="0"/>
              </a:rPr>
              <a:t>A</a:t>
            </a:r>
            <a:r>
              <a:rPr lang="en-GB" baseline="-25000" dirty="0" err="1">
                <a:solidFill>
                  <a:srgbClr val="800080"/>
                </a:solidFill>
                <a:effectLst/>
                <a:cs typeface="Arial" charset="0"/>
              </a:rPr>
              <a:t>corr</a:t>
            </a:r>
            <a:r>
              <a:rPr lang="en-GB" baseline="-25000" dirty="0">
                <a:solidFill>
                  <a:srgbClr val="800080"/>
                </a:solidFill>
                <a:effectLst/>
                <a:cs typeface="Arial" charset="0"/>
              </a:rPr>
              <a:t> </a:t>
            </a:r>
            <a:r>
              <a:rPr lang="en-GB" dirty="0">
                <a:solidFill>
                  <a:srgbClr val="800080"/>
                </a:solidFill>
                <a:effectLst/>
                <a:cs typeface="Arial" charset="0"/>
              </a:rPr>
              <a:t>~4-10%)</a:t>
            </a:r>
            <a:endParaRPr lang="en-GB" dirty="0">
              <a:solidFill>
                <a:srgbClr val="800080"/>
              </a:solidFill>
              <a:effectLst/>
            </a:endParaRPr>
          </a:p>
          <a:p>
            <a:endParaRPr lang="en-US" sz="2500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341005" name="Object 1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948488" y="3049588"/>
          <a:ext cx="1871662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091" name="Equation" r:id="rId3" imgW="1091880" imgH="431640" progId="Equation.3">
                  <p:embed/>
                </p:oleObj>
              </mc:Choice>
              <mc:Fallback>
                <p:oleObj name="Equation" r:id="rId3" imgW="1091880" imgH="43164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8" y="3049588"/>
                        <a:ext cx="1871662" cy="73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1003" name="Rectangle 11"/>
          <p:cNvSpPr>
            <a:spLocks noChangeArrowheads="1"/>
          </p:cNvSpPr>
          <p:nvPr/>
        </p:nvSpPr>
        <p:spPr bwMode="auto">
          <a:xfrm>
            <a:off x="381000" y="115888"/>
            <a:ext cx="8229600" cy="838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41004" name="Rectangle 12"/>
          <p:cNvSpPr>
            <a:spLocks noChangeArrowheads="1"/>
          </p:cNvSpPr>
          <p:nvPr/>
        </p:nvSpPr>
        <p:spPr bwMode="auto">
          <a:xfrm>
            <a:off x="304800" y="192088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Electroweak bkg estimate (II)</a:t>
            </a:r>
          </a:p>
        </p:txBody>
      </p:sp>
      <p:sp>
        <p:nvSpPr>
          <p:cNvPr id="341008" name="Rectangle 16"/>
          <p:cNvSpPr>
            <a:spLocks noChangeArrowheads="1"/>
          </p:cNvSpPr>
          <p:nvPr/>
        </p:nvSpPr>
        <p:spPr bwMode="auto">
          <a:xfrm>
            <a:off x="1258888" y="5661025"/>
            <a:ext cx="6480175" cy="10810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graphicFrame>
        <p:nvGraphicFramePr>
          <p:cNvPr id="341009" name="Object 17"/>
          <p:cNvGraphicFramePr>
            <a:graphicFrameLocks noChangeAspect="1"/>
          </p:cNvGraphicFramePr>
          <p:nvPr/>
        </p:nvGraphicFramePr>
        <p:xfrm>
          <a:off x="1549400" y="5805488"/>
          <a:ext cx="5929313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092" name="Equation" r:id="rId5" imgW="3606480" imgH="469800" progId="Equation.3">
                  <p:embed/>
                </p:oleObj>
              </mc:Choice>
              <mc:Fallback>
                <p:oleObj name="Equation" r:id="rId5" imgW="3606480" imgH="4698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9400" y="5805488"/>
                        <a:ext cx="5929313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1013" name="Text Box 21"/>
          <p:cNvSpPr txBox="1">
            <a:spLocks noChangeArrowheads="1"/>
          </p:cNvSpPr>
          <p:nvPr/>
        </p:nvSpPr>
        <p:spPr bwMode="auto">
          <a:xfrm>
            <a:off x="7380288" y="2276475"/>
            <a:ext cx="15938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900" b="1">
                <a:solidFill>
                  <a:srgbClr val="FF0000"/>
                </a:solidFill>
                <a:latin typeface="Arial" charset="0"/>
              </a:rPr>
              <a:t>From theory</a:t>
            </a:r>
            <a:endParaRPr lang="en-US" sz="19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41015" name="Line 23"/>
          <p:cNvSpPr>
            <a:spLocks noChangeShapeType="1"/>
          </p:cNvSpPr>
          <p:nvPr/>
        </p:nvSpPr>
        <p:spPr bwMode="auto">
          <a:xfrm flipV="1">
            <a:off x="7812088" y="2636838"/>
            <a:ext cx="144462" cy="3603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41020" name="Rectangle 28"/>
          <p:cNvSpPr>
            <a:spLocks noChangeArrowheads="1"/>
          </p:cNvSpPr>
          <p:nvPr/>
        </p:nvSpPr>
        <p:spPr bwMode="auto">
          <a:xfrm>
            <a:off x="6877050" y="2997200"/>
            <a:ext cx="2016125" cy="792163"/>
          </a:xfrm>
          <a:prstGeom prst="rect">
            <a:avLst/>
          </a:prstGeom>
          <a:noFill/>
          <a:ln w="28575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1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1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1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1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41008" grpId="0" animBg="1"/>
      <p:bldP spid="341013" grpId="0"/>
      <p:bldP spid="341015" grpId="0" animBg="1"/>
      <p:bldP spid="3410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5CC079-A241-4939-8907-5ECAB47D7580}" type="slidenum">
              <a:rPr lang="en-US"/>
              <a:pPr/>
              <a:t>4</a:t>
            </a:fld>
            <a:endParaRPr lang="en-US"/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8858250" cy="10588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sz="2500"/>
              <a:t>SM provides an accurate description of the HEP data collected … so far!</a:t>
            </a:r>
            <a:endParaRPr lang="en-US" sz="2500"/>
          </a:p>
        </p:txBody>
      </p:sp>
      <p:pic>
        <p:nvPicPr>
          <p:cNvPr id="330761" name="Picture 9" descr="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16200"/>
            <a:ext cx="4284663" cy="297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76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365625"/>
            <a:ext cx="2232025" cy="208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0765" name="Picture 13" descr="ck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5289">
            <a:off x="684213" y="3933825"/>
            <a:ext cx="2663825" cy="25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0766" name="Rectangle 14"/>
          <p:cNvSpPr>
            <a:spLocks noChangeArrowheads="1"/>
          </p:cNvSpPr>
          <p:nvPr/>
        </p:nvSpPr>
        <p:spPr bwMode="auto">
          <a:xfrm rot="1401247">
            <a:off x="3708400" y="2616200"/>
            <a:ext cx="2736850" cy="26098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pic>
        <p:nvPicPr>
          <p:cNvPr id="330767" name="Picture 15" descr="w09_mt_mw_contou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9" b="4907"/>
          <a:stretch>
            <a:fillRect/>
          </a:stretch>
        </p:blipFill>
        <p:spPr bwMode="auto">
          <a:xfrm rot="1423120">
            <a:off x="3708400" y="2543175"/>
            <a:ext cx="2808288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768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2111375"/>
            <a:ext cx="2916237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0769" name="Picture 17" descr="lep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990818">
            <a:off x="6299200" y="4221163"/>
            <a:ext cx="2233613" cy="220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0770" name="Text Box 18"/>
          <p:cNvSpPr txBox="1">
            <a:spLocks noChangeArrowheads="1"/>
          </p:cNvSpPr>
          <p:nvPr/>
        </p:nvSpPr>
        <p:spPr bwMode="auto">
          <a:xfrm>
            <a:off x="250825" y="2255838"/>
            <a:ext cx="3816350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CC0000"/>
                </a:solidFill>
                <a:latin typeface="Arial" charset="0"/>
              </a:rPr>
              <a:t>Anomalous magnetic moment (g-2) </a:t>
            </a:r>
            <a:endParaRPr lang="en-US" sz="180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30771" name="Text Box 19"/>
          <p:cNvSpPr txBox="1">
            <a:spLocks noChangeArrowheads="1"/>
          </p:cNvSpPr>
          <p:nvPr/>
        </p:nvSpPr>
        <p:spPr bwMode="auto">
          <a:xfrm rot="-1013208">
            <a:off x="1624013" y="6273800"/>
            <a:ext cx="1428750" cy="3667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CC0000"/>
                </a:solidFill>
                <a:latin typeface="Arial" charset="0"/>
              </a:rPr>
              <a:t>CKM angles</a:t>
            </a:r>
            <a:endParaRPr lang="en-US" sz="180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30772" name="Text Box 20"/>
          <p:cNvSpPr txBox="1">
            <a:spLocks noChangeArrowheads="1"/>
          </p:cNvSpPr>
          <p:nvPr/>
        </p:nvSpPr>
        <p:spPr bwMode="auto">
          <a:xfrm>
            <a:off x="3851275" y="6446838"/>
            <a:ext cx="1230313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CC0000"/>
                </a:solidFill>
                <a:latin typeface="Symbol" pitchFamily="18" charset="2"/>
              </a:rPr>
              <a:t>a</a:t>
            </a:r>
            <a:r>
              <a:rPr lang="en-GB" sz="1800" baseline="-25000">
                <a:solidFill>
                  <a:srgbClr val="CC0000"/>
                </a:solidFill>
                <a:latin typeface="Arial" charset="0"/>
              </a:rPr>
              <a:t>s</a:t>
            </a:r>
            <a:r>
              <a:rPr lang="en-GB" sz="1800">
                <a:solidFill>
                  <a:srgbClr val="CC0000"/>
                </a:solidFill>
                <a:latin typeface="Arial" charset="0"/>
              </a:rPr>
              <a:t> running</a:t>
            </a:r>
            <a:endParaRPr lang="en-US" sz="180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30773" name="Text Box 21"/>
          <p:cNvSpPr txBox="1">
            <a:spLocks noChangeArrowheads="1"/>
          </p:cNvSpPr>
          <p:nvPr/>
        </p:nvSpPr>
        <p:spPr bwMode="auto">
          <a:xfrm>
            <a:off x="6804025" y="1889125"/>
            <a:ext cx="1924050" cy="3667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CC0000"/>
                </a:solidFill>
                <a:latin typeface="Arial" charset="0"/>
              </a:rPr>
              <a:t>EWK parameters</a:t>
            </a:r>
            <a:endParaRPr lang="en-US" sz="180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30774" name="Text Box 22"/>
          <p:cNvSpPr txBox="1">
            <a:spLocks noChangeArrowheads="1"/>
          </p:cNvSpPr>
          <p:nvPr/>
        </p:nvSpPr>
        <p:spPr bwMode="auto">
          <a:xfrm rot="1578129">
            <a:off x="6375400" y="6237288"/>
            <a:ext cx="1004888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CC0000"/>
                </a:solidFill>
                <a:latin typeface="Arial" charset="0"/>
              </a:rPr>
              <a:t>Z</a:t>
            </a:r>
            <a:r>
              <a:rPr lang="en-GB" sz="1800" baseline="30000">
                <a:solidFill>
                  <a:srgbClr val="CC0000"/>
                </a:solidFill>
                <a:latin typeface="Arial" charset="0"/>
              </a:rPr>
              <a:t>0</a:t>
            </a:r>
            <a:r>
              <a:rPr lang="en-GB" sz="1800">
                <a:solidFill>
                  <a:srgbClr val="CC0000"/>
                </a:solidFill>
                <a:latin typeface="Arial" charset="0"/>
              </a:rPr>
              <a:t> width</a:t>
            </a:r>
            <a:endParaRPr lang="en-US" sz="180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30775" name="Text Box 23"/>
          <p:cNvSpPr txBox="1">
            <a:spLocks noChangeArrowheads="1"/>
          </p:cNvSpPr>
          <p:nvPr/>
        </p:nvSpPr>
        <p:spPr bwMode="auto">
          <a:xfrm rot="1427809">
            <a:off x="4316413" y="2320925"/>
            <a:ext cx="1911350" cy="3667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CC0000"/>
                </a:solidFill>
                <a:latin typeface="Arial" charset="0"/>
              </a:rPr>
              <a:t>Top and W mass</a:t>
            </a:r>
            <a:endParaRPr lang="en-US" sz="180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30776" name="Rectangle 24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30777" name="Rectangle 25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30778" name="Rectangle 26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Standard Model success…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30780" name="AutoShape 28"/>
          <p:cNvSpPr>
            <a:spLocks noChangeArrowheads="1"/>
          </p:cNvSpPr>
          <p:nvPr/>
        </p:nvSpPr>
        <p:spPr bwMode="auto">
          <a:xfrm>
            <a:off x="250825" y="2349500"/>
            <a:ext cx="8640763" cy="2303463"/>
          </a:xfrm>
          <a:prstGeom prst="roundRect">
            <a:avLst>
              <a:gd name="adj" fmla="val 16667"/>
            </a:avLst>
          </a:prstGeom>
          <a:pattFill prst="pct90">
            <a:fgClr>
              <a:schemeClr val="bg2"/>
            </a:fgClr>
            <a:bgClr>
              <a:schemeClr val="bg1"/>
            </a:bgClr>
          </a:pattFill>
          <a:ln>
            <a:solidFill>
              <a:schemeClr val="bg2">
                <a:alpha val="24000"/>
              </a:schemeClr>
            </a:solidFill>
          </a:ln>
          <a:effectLst>
            <a:glow rad="127000">
              <a:schemeClr val="accent1"/>
            </a:glow>
            <a:outerShdw blurRad="50800" dist="50800" dir="180000" sx="19000" sy="19000" algn="ctr" rotWithShape="0">
              <a:srgbClr val="000000">
                <a:alpha val="91000"/>
              </a:srgbClr>
            </a:outerShdw>
          </a:effectLst>
          <a:scene3d>
            <a:camera prst="legacyPerspectiveBottom"/>
            <a:lightRig rig="legacyFlat3" dir="t"/>
          </a:scene3d>
          <a:sp3d extrusionH="121893000" prstMaterial="legacyMatte">
            <a:bevelT w="13500" h="13500" prst="angle"/>
            <a:bevelB w="13500" h="13500" prst="angle"/>
            <a:extrusionClr>
              <a:srgbClr val="FFFFFF"/>
            </a:extrusionClr>
          </a:sp3d>
          <a:extLst/>
        </p:spPr>
        <p:txBody>
          <a:bodyPr wrap="none" anchor="ctr">
            <a:flatTx/>
          </a:bodyPr>
          <a:lstStyle/>
          <a:p>
            <a:endParaRPr lang="fr-CA"/>
          </a:p>
        </p:txBody>
      </p:sp>
      <p:sp>
        <p:nvSpPr>
          <p:cNvPr id="330781" name="Rectangle 29"/>
          <p:cNvSpPr>
            <a:spLocks noChangeArrowheads="1"/>
          </p:cNvSpPr>
          <p:nvPr/>
        </p:nvSpPr>
        <p:spPr bwMode="auto">
          <a:xfrm>
            <a:off x="250825" y="2492375"/>
            <a:ext cx="8713788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GB" sz="2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	The Standard Model has withstood against the large spectrum of really precise experiments that tested it:</a:t>
            </a:r>
          </a:p>
          <a:p>
            <a:pPr marL="742950" lvl="1" indent="-285750">
              <a:spcBef>
                <a:spcPct val="60000"/>
              </a:spcBef>
              <a:buClr>
                <a:srgbClr val="FF0000"/>
              </a:buClr>
              <a:buSzPct val="130000"/>
              <a:buFont typeface="Symbol" pitchFamily="18" charset="2"/>
              <a:buChar char="Þ"/>
            </a:pPr>
            <a:r>
              <a:rPr lang="en-GB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 pitchFamily="18" charset="2"/>
              </a:rPr>
              <a:t> Ingenuity is required to go beyond SM</a:t>
            </a:r>
          </a:p>
          <a:p>
            <a:pPr marL="742950" lvl="1" indent="-285750">
              <a:spcBef>
                <a:spcPct val="40000"/>
              </a:spcBef>
              <a:buClr>
                <a:srgbClr val="FF0000"/>
              </a:buClr>
              <a:buSzPct val="130000"/>
              <a:buFont typeface="Symbol" pitchFamily="18" charset="2"/>
              <a:buChar char="Þ"/>
            </a:pPr>
            <a:r>
              <a:rPr lang="en-GB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Symbol" pitchFamily="18" charset="2"/>
              </a:rPr>
              <a:t> SM constitutes a powerful tool to allow to go beyond it…</a:t>
            </a:r>
          </a:p>
        </p:txBody>
      </p:sp>
      <p:sp>
        <p:nvSpPr>
          <p:cNvPr id="330782" name="AutoShape 30"/>
          <p:cNvSpPr>
            <a:spLocks noChangeArrowheads="1"/>
          </p:cNvSpPr>
          <p:nvPr/>
        </p:nvSpPr>
        <p:spPr bwMode="auto">
          <a:xfrm>
            <a:off x="250825" y="2349500"/>
            <a:ext cx="8642350" cy="23034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0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0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0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0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07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0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0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0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0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0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0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0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0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0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0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0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0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330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33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4" dur="500"/>
                                        <p:tgtEl>
                                          <p:spTgt spid="330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7" dur="500"/>
                                        <p:tgtEl>
                                          <p:spTgt spid="330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0" dur="500"/>
                                        <p:tgtEl>
                                          <p:spTgt spid="330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66" grpId="0" animBg="1"/>
      <p:bldP spid="330766" grpId="1" animBg="1"/>
      <p:bldP spid="330770" grpId="0" animBg="1"/>
      <p:bldP spid="330770" grpId="1" animBg="1"/>
      <p:bldP spid="330771" grpId="1" animBg="1"/>
      <p:bldP spid="330771" grpId="2" animBg="1"/>
      <p:bldP spid="330772" grpId="0" animBg="1"/>
      <p:bldP spid="330772" grpId="1" animBg="1"/>
      <p:bldP spid="330773" grpId="0" animBg="1"/>
      <p:bldP spid="330773" grpId="1" animBg="1"/>
      <p:bldP spid="330774" grpId="0" animBg="1"/>
      <p:bldP spid="330774" grpId="1" animBg="1"/>
      <p:bldP spid="330775" grpId="0" animBg="1"/>
      <p:bldP spid="330775" grpId="1" animBg="1"/>
      <p:bldP spid="330780" grpId="0" animBg="1"/>
      <p:bldP spid="330781" grpId="0"/>
      <p:bldP spid="33078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626CE-8ACF-47F8-A1DF-BDBB583BACDE}" type="slidenum">
              <a:rPr lang="en-US"/>
              <a:pPr/>
              <a:t>40</a:t>
            </a:fld>
            <a:endParaRPr lang="en-US"/>
          </a:p>
        </p:txBody>
      </p:sp>
      <p:sp>
        <p:nvSpPr>
          <p:cNvPr id="396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268413"/>
            <a:ext cx="8713788" cy="3384550"/>
          </a:xfrm>
        </p:spPr>
        <p:txBody>
          <a:bodyPr/>
          <a:lstStyle/>
          <a:p>
            <a:pPr>
              <a:spcBef>
                <a:spcPct val="85000"/>
              </a:spcBef>
            </a:pPr>
            <a:r>
              <a:rPr lang="en-US" sz="2400" dirty="0"/>
              <a:t>Similarly, </a:t>
            </a:r>
            <a:r>
              <a:rPr lang="en-US" sz="2400" dirty="0" err="1"/>
              <a:t>W</a:t>
            </a:r>
            <a:r>
              <a:rPr lang="en-US" sz="2400" dirty="0" err="1">
                <a:sym typeface="Symbol" pitchFamily="18" charset="2"/>
              </a:rPr>
              <a:t></a:t>
            </a:r>
            <a:r>
              <a:rPr lang="en-US" sz="2400" dirty="0" err="1">
                <a:latin typeface="Script MT Bold" pitchFamily="66" charset="0"/>
              </a:rPr>
              <a:t>l</a:t>
            </a:r>
            <a:r>
              <a:rPr lang="en-US" sz="2400" dirty="0">
                <a:sym typeface="Symbol" pitchFamily="18" charset="2"/>
              </a:rPr>
              <a:t></a:t>
            </a:r>
            <a:r>
              <a:rPr lang="en-US" sz="2400" dirty="0"/>
              <a:t>+ jets with a well reconstructed lepton are used to estimate the </a:t>
            </a:r>
            <a:r>
              <a:rPr lang="en-US" sz="2400" dirty="0" err="1"/>
              <a:t>W+jets</a:t>
            </a:r>
            <a:r>
              <a:rPr lang="en-US" sz="2400" dirty="0"/>
              <a:t> background to </a:t>
            </a:r>
            <a:r>
              <a:rPr lang="en-US" sz="2400" dirty="0" err="1"/>
              <a:t>monojet</a:t>
            </a:r>
            <a:r>
              <a:rPr lang="en-US" sz="2400" dirty="0"/>
              <a:t> events</a:t>
            </a:r>
          </a:p>
          <a:p>
            <a:pPr lvl="1">
              <a:spcBef>
                <a:spcPct val="125000"/>
              </a:spcBef>
            </a:pPr>
            <a:r>
              <a:rPr lang="en-GB" sz="2100" dirty="0"/>
              <a:t>Need to estimate the probability to survive to lepton veto</a:t>
            </a:r>
            <a:endParaRPr lang="en-US" sz="2100" dirty="0"/>
          </a:p>
          <a:p>
            <a:endParaRPr lang="en-US" dirty="0"/>
          </a:p>
        </p:txBody>
      </p:sp>
      <p:sp>
        <p:nvSpPr>
          <p:cNvPr id="396292" name="Rectangle 4"/>
          <p:cNvSpPr>
            <a:spLocks noChangeArrowheads="1"/>
          </p:cNvSpPr>
          <p:nvPr/>
        </p:nvSpPr>
        <p:spPr bwMode="auto">
          <a:xfrm>
            <a:off x="1260475" y="4652963"/>
            <a:ext cx="7056438" cy="1008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graphicFrame>
        <p:nvGraphicFramePr>
          <p:cNvPr id="396293" name="Object 5"/>
          <p:cNvGraphicFramePr>
            <a:graphicFrameLocks noChangeAspect="1"/>
          </p:cNvGraphicFramePr>
          <p:nvPr/>
        </p:nvGraphicFramePr>
        <p:xfrm>
          <a:off x="1431925" y="4762500"/>
          <a:ext cx="67437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76" name="Equation" r:id="rId3" imgW="4101840" imgH="469800" progId="Equation.3">
                  <p:embed/>
                </p:oleObj>
              </mc:Choice>
              <mc:Fallback>
                <p:oleObj name="Equation" r:id="rId3" imgW="410184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1925" y="4762500"/>
                        <a:ext cx="67437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6299" name="Object 11"/>
          <p:cNvGraphicFramePr>
            <a:graphicFrameLocks noChangeAspect="1"/>
          </p:cNvGraphicFramePr>
          <p:nvPr/>
        </p:nvGraphicFramePr>
        <p:xfrm>
          <a:off x="1430338" y="3467100"/>
          <a:ext cx="5157787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77" name="Equation" r:id="rId5" imgW="2933640" imgH="469800" progId="Equation.3">
                  <p:embed/>
                </p:oleObj>
              </mc:Choice>
              <mc:Fallback>
                <p:oleObj name="Equation" r:id="rId5" imgW="2933640" imgH="4698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0338" y="3467100"/>
                        <a:ext cx="5157787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6300" name="Text Box 12"/>
          <p:cNvSpPr txBox="1">
            <a:spLocks noChangeArrowheads="1"/>
          </p:cNvSpPr>
          <p:nvPr/>
        </p:nvSpPr>
        <p:spPr bwMode="auto">
          <a:xfrm>
            <a:off x="6877050" y="3509963"/>
            <a:ext cx="155257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1900" b="1">
                <a:solidFill>
                  <a:srgbClr val="FF0000"/>
                </a:solidFill>
                <a:latin typeface="Arial" charset="0"/>
              </a:rPr>
              <a:t>From MC</a:t>
            </a:r>
          </a:p>
          <a:p>
            <a:pPr algn="ctr"/>
            <a:r>
              <a:rPr lang="en-GB" sz="1700" b="1">
                <a:solidFill>
                  <a:srgbClr val="800080"/>
                </a:solidFill>
                <a:latin typeface="Arial" charset="0"/>
              </a:rPr>
              <a:t>(only a ratio!)</a:t>
            </a:r>
            <a:endParaRPr lang="en-US" sz="1700" b="1">
              <a:solidFill>
                <a:srgbClr val="800080"/>
              </a:solidFill>
              <a:latin typeface="Arial" charset="0"/>
            </a:endParaRPr>
          </a:p>
        </p:txBody>
      </p:sp>
      <p:sp>
        <p:nvSpPr>
          <p:cNvPr id="396303" name="Rectangle 15"/>
          <p:cNvSpPr>
            <a:spLocks noChangeArrowheads="1"/>
          </p:cNvSpPr>
          <p:nvPr/>
        </p:nvSpPr>
        <p:spPr bwMode="auto">
          <a:xfrm>
            <a:off x="381000" y="115888"/>
            <a:ext cx="8229600" cy="838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96304" name="Rectangle 16"/>
          <p:cNvSpPr>
            <a:spLocks noChangeArrowheads="1"/>
          </p:cNvSpPr>
          <p:nvPr/>
        </p:nvSpPr>
        <p:spPr bwMode="auto">
          <a:xfrm>
            <a:off x="304800" y="192088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Electroweak bkg estimate (III)</a:t>
            </a:r>
          </a:p>
        </p:txBody>
      </p:sp>
      <p:sp>
        <p:nvSpPr>
          <p:cNvPr id="396305" name="Rectangle 17"/>
          <p:cNvSpPr>
            <a:spLocks noChangeArrowheads="1"/>
          </p:cNvSpPr>
          <p:nvPr/>
        </p:nvSpPr>
        <p:spPr bwMode="auto">
          <a:xfrm>
            <a:off x="900113" y="6140450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5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* </a:t>
            </a:r>
            <a:r>
              <a:rPr lang="en-GB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Obtain independent predictions from electrons and </a:t>
            </a:r>
            <a:r>
              <a:rPr lang="en-GB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muons</a:t>
            </a:r>
            <a:endParaRPr lang="en-GB" sz="2000" b="1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6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6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6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6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6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292" grpId="0" animBg="1"/>
      <p:bldP spid="396300" grpId="0"/>
      <p:bldP spid="39630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8746DB-0C00-46A9-BE96-FF9A111381E5}" type="slidenum">
              <a:rPr lang="en-US"/>
              <a:pPr/>
              <a:t>41</a:t>
            </a:fld>
            <a:endParaRPr lang="en-US"/>
          </a:p>
        </p:txBody>
      </p:sp>
      <p:sp>
        <p:nvSpPr>
          <p:cNvPr id="342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125538"/>
            <a:ext cx="8893175" cy="4968875"/>
          </a:xfrm>
        </p:spPr>
        <p:txBody>
          <a:bodyPr/>
          <a:lstStyle/>
          <a:p>
            <a:pPr>
              <a:spcBef>
                <a:spcPct val="110000"/>
              </a:spcBef>
            </a:pPr>
            <a:r>
              <a:rPr lang="en-GB" sz="2300" dirty="0"/>
              <a:t>Can also estimate of </a:t>
            </a:r>
            <a:r>
              <a:rPr lang="en-GB" sz="2300" dirty="0" err="1"/>
              <a:t>Z</a:t>
            </a:r>
            <a:r>
              <a:rPr lang="en-GB" sz="2300" dirty="0" err="1">
                <a:cs typeface="Arial" charset="0"/>
              </a:rPr>
              <a:t>→</a:t>
            </a:r>
            <a:r>
              <a:rPr lang="en-GB" sz="2300" dirty="0" err="1">
                <a:latin typeface="Symbol" pitchFamily="18" charset="2"/>
              </a:rPr>
              <a:t>nn</a:t>
            </a:r>
            <a:r>
              <a:rPr lang="en-GB" sz="2300" dirty="0"/>
              <a:t> + jets background from high statistics </a:t>
            </a:r>
            <a:r>
              <a:rPr lang="en-GB" sz="2300" dirty="0" err="1"/>
              <a:t>W</a:t>
            </a:r>
            <a:r>
              <a:rPr lang="en-GB" sz="2300" dirty="0" err="1">
                <a:cs typeface="Arial" charset="0"/>
              </a:rPr>
              <a:t>→</a:t>
            </a:r>
            <a:r>
              <a:rPr lang="en-GB" sz="2300" dirty="0" err="1">
                <a:latin typeface="Script MT Bold" pitchFamily="66" charset="0"/>
              </a:rPr>
              <a:t>l</a:t>
            </a:r>
            <a:r>
              <a:rPr lang="en-GB" sz="2300" dirty="0" err="1">
                <a:latin typeface="Symbol" pitchFamily="18" charset="2"/>
              </a:rPr>
              <a:t>n</a:t>
            </a:r>
            <a:r>
              <a:rPr lang="en-GB" sz="2300" dirty="0"/>
              <a:t> + jets events</a:t>
            </a:r>
          </a:p>
          <a:p>
            <a:pPr lvl="1">
              <a:spcBef>
                <a:spcPct val="95000"/>
              </a:spcBef>
              <a:buFont typeface="Wingdings" pitchFamily="2" charset="2"/>
              <a:buNone/>
            </a:pPr>
            <a:r>
              <a:rPr lang="en-GB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    Use the theoretical prediction for  </a:t>
            </a:r>
            <a:endParaRPr lang="en-GB" sz="2000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>
              <a:spcBef>
                <a:spcPct val="150000"/>
              </a:spcBef>
              <a:buFont typeface="Wingdings" pitchFamily="2" charset="2"/>
              <a:buNone/>
            </a:pPr>
            <a:r>
              <a:rPr lang="en-GB" sz="2200" dirty="0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 4 statistically independent predictions for the </a:t>
            </a:r>
            <a:r>
              <a:rPr lang="en-GB" sz="2200" dirty="0" err="1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Z</a:t>
            </a:r>
            <a:r>
              <a:rPr lang="en-GB" sz="2200" dirty="0" err="1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Symbol" pitchFamily="18" charset="2"/>
              </a:rPr>
              <a:t>→</a:t>
            </a:r>
            <a:r>
              <a:rPr lang="en-GB" sz="2200" dirty="0" err="1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Symbol" pitchFamily="18" charset="2"/>
              </a:rPr>
              <a:t>nn</a:t>
            </a:r>
            <a:r>
              <a:rPr lang="en-GB" sz="2200" dirty="0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Symbol" pitchFamily="18" charset="2"/>
              </a:rPr>
              <a:t> </a:t>
            </a:r>
            <a:r>
              <a:rPr lang="en-GB" sz="2200" dirty="0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+ jets</a:t>
            </a:r>
          </a:p>
          <a:p>
            <a:pPr>
              <a:spcBef>
                <a:spcPct val="10000"/>
              </a:spcBef>
              <a:buFont typeface="Wingdings" pitchFamily="2" charset="2"/>
              <a:buNone/>
            </a:pPr>
            <a:r>
              <a:rPr lang="en-GB" sz="2200" dirty="0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     background!</a:t>
            </a:r>
          </a:p>
        </p:txBody>
      </p:sp>
      <p:sp>
        <p:nvSpPr>
          <p:cNvPr id="342020" name="Rectangle 4"/>
          <p:cNvSpPr>
            <a:spLocks noChangeArrowheads="1"/>
          </p:cNvSpPr>
          <p:nvPr/>
        </p:nvSpPr>
        <p:spPr bwMode="auto">
          <a:xfrm>
            <a:off x="323850" y="115888"/>
            <a:ext cx="8286750" cy="838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42021" name="Rectangle 5"/>
          <p:cNvSpPr>
            <a:spLocks noChangeArrowheads="1"/>
          </p:cNvSpPr>
          <p:nvPr/>
        </p:nvSpPr>
        <p:spPr bwMode="auto">
          <a:xfrm>
            <a:off x="304800" y="192088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Electroweak backgrounds (IV)</a:t>
            </a:r>
          </a:p>
        </p:txBody>
      </p:sp>
      <p:graphicFrame>
        <p:nvGraphicFramePr>
          <p:cNvPr id="342022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5651500" y="1916113"/>
          <a:ext cx="3095625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67" name="Equation" r:id="rId3" imgW="1549080" imgH="431640" progId="Equation.3">
                  <p:embed/>
                </p:oleObj>
              </mc:Choice>
              <mc:Fallback>
                <p:oleObj name="Equation" r:id="rId3" imgW="154908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1916113"/>
                        <a:ext cx="3095625" cy="858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2030" name="Picture 14" descr="mjet_v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6350"/>
            <a:ext cx="3922713" cy="286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2031" name="Rectangle 15"/>
          <p:cNvSpPr>
            <a:spLocks noChangeArrowheads="1"/>
          </p:cNvSpPr>
          <p:nvPr/>
        </p:nvSpPr>
        <p:spPr bwMode="auto">
          <a:xfrm>
            <a:off x="250825" y="4292600"/>
            <a:ext cx="3925888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GB" sz="2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Calculations performed at NLO (MCFM program)</a:t>
            </a:r>
          </a:p>
          <a:p>
            <a:pPr marL="742950" lvl="1" indent="-285750">
              <a:spcBef>
                <a:spcPct val="55000"/>
              </a:spcBef>
              <a:buClr>
                <a:srgbClr val="008000"/>
              </a:buClr>
              <a:buSzPct val="75000"/>
              <a:buFont typeface="Wingdings" pitchFamily="2" charset="2"/>
              <a:buChar char="l"/>
            </a:pPr>
            <a:r>
              <a:rPr lang="en-GB" sz="19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Uncertainty much smaller on R (ratio) than on individual cross sections</a:t>
            </a:r>
            <a:endParaRPr lang="en-US" sz="1900" b="1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3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C964EA-4265-4B0B-9FE9-F8068AC26843}" type="slidenum">
              <a:rPr lang="en-US"/>
              <a:pPr/>
              <a:t>42</a:t>
            </a:fld>
            <a:endParaRPr lang="en-US"/>
          </a:p>
        </p:txBody>
      </p:sp>
      <p:sp>
        <p:nvSpPr>
          <p:cNvPr id="347140" name="Rectangle 4"/>
          <p:cNvSpPr>
            <a:spLocks noChangeArrowheads="1"/>
          </p:cNvSpPr>
          <p:nvPr/>
        </p:nvSpPr>
        <p:spPr bwMode="auto">
          <a:xfrm>
            <a:off x="381000" y="115888"/>
            <a:ext cx="8229600" cy="838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47141" name="Rectangle 5"/>
          <p:cNvSpPr>
            <a:spLocks noChangeArrowheads="1"/>
          </p:cNvSpPr>
          <p:nvPr/>
        </p:nvSpPr>
        <p:spPr bwMode="auto">
          <a:xfrm>
            <a:off x="304800" y="192088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QCD backgrounds (I)</a:t>
            </a:r>
          </a:p>
        </p:txBody>
      </p:sp>
      <p:sp>
        <p:nvSpPr>
          <p:cNvPr id="34714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07950" y="1125538"/>
            <a:ext cx="8229600" cy="2232025"/>
          </a:xfrm>
          <a:noFill/>
          <a:ln/>
        </p:spPr>
        <p:txBody>
          <a:bodyPr/>
          <a:lstStyle/>
          <a:p>
            <a:r>
              <a:rPr lang="en-US" sz="2300" dirty="0"/>
              <a:t>Sources of QCD contribution:</a:t>
            </a:r>
          </a:p>
          <a:p>
            <a:pPr lvl="1">
              <a:buClr>
                <a:srgbClr val="006600"/>
              </a:buClr>
            </a:pPr>
            <a:r>
              <a:rPr lang="en-US" dirty="0">
                <a:solidFill>
                  <a:srgbClr val="006600"/>
                </a:solidFill>
                <a:effectLst/>
              </a:rPr>
              <a:t>2-jets events for which one of the jets is lost (dominate)</a:t>
            </a:r>
          </a:p>
          <a:p>
            <a:pPr lvl="1">
              <a:buClr>
                <a:srgbClr val="006600"/>
              </a:buClr>
            </a:pPr>
            <a:r>
              <a:rPr lang="en-US" dirty="0">
                <a:solidFill>
                  <a:srgbClr val="006600"/>
                </a:solidFill>
                <a:effectLst/>
              </a:rPr>
              <a:t>3-jets events for which two jets are lost (smaller)</a:t>
            </a:r>
            <a:r>
              <a:rPr lang="en-US" dirty="0">
                <a:effectLst/>
              </a:rPr>
              <a:t> </a:t>
            </a:r>
          </a:p>
          <a:p>
            <a:pPr>
              <a:spcBef>
                <a:spcPct val="150000"/>
              </a:spcBef>
            </a:pPr>
            <a:r>
              <a:rPr lang="en-US" sz="2200" dirty="0"/>
              <a:t>To estimate the 2-jets contribution:</a:t>
            </a:r>
          </a:p>
        </p:txBody>
      </p:sp>
      <p:sp>
        <p:nvSpPr>
          <p:cNvPr id="347143" name="Rectangle 7"/>
          <p:cNvSpPr>
            <a:spLocks noChangeArrowheads="1"/>
          </p:cNvSpPr>
          <p:nvPr/>
        </p:nvSpPr>
        <p:spPr bwMode="auto">
          <a:xfrm>
            <a:off x="323850" y="3316288"/>
            <a:ext cx="427513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sz="1900" b="1" dirty="0">
                <a:solidFill>
                  <a:srgbClr val="0000CC"/>
                </a:solidFill>
                <a:latin typeface="Arial" charset="0"/>
              </a:rPr>
              <a:t>1- Select 2-jets events with </a:t>
            </a:r>
            <a:r>
              <a:rPr lang="en-US" sz="1900" b="1" dirty="0" err="1">
                <a:solidFill>
                  <a:srgbClr val="0000CC"/>
                </a:solidFill>
                <a:latin typeface="Arial" charset="0"/>
              </a:rPr>
              <a:t>E</a:t>
            </a:r>
            <a:r>
              <a:rPr lang="en-US" sz="1900" b="1" baseline="-25000" dirty="0" err="1">
                <a:solidFill>
                  <a:srgbClr val="0000CC"/>
                </a:solidFill>
                <a:latin typeface="Arial" charset="0"/>
              </a:rPr>
              <a:t>T</a:t>
            </a:r>
            <a:r>
              <a:rPr lang="en-US" sz="1900" b="1" baseline="30000" dirty="0" err="1">
                <a:solidFill>
                  <a:srgbClr val="0000CC"/>
                </a:solidFill>
                <a:latin typeface="Arial" charset="0"/>
              </a:rPr>
              <a:t>miss</a:t>
            </a:r>
            <a:r>
              <a:rPr lang="en-US" sz="1900" b="1" dirty="0">
                <a:solidFill>
                  <a:srgbClr val="0000CC"/>
                </a:solidFill>
                <a:latin typeface="Arial" charset="0"/>
              </a:rPr>
              <a:t> toward the less energetic jet</a:t>
            </a:r>
          </a:p>
          <a:p>
            <a:pPr marL="342900" indent="-342900">
              <a:spcBef>
                <a:spcPct val="10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sz="1900" b="1" dirty="0">
                <a:solidFill>
                  <a:srgbClr val="0000CC"/>
                </a:solidFill>
                <a:latin typeface="Arial" charset="0"/>
              </a:rPr>
              <a:t>2- Extrapolate 2</a:t>
            </a:r>
            <a:r>
              <a:rPr lang="en-US" sz="1900" b="1" baseline="30000" dirty="0">
                <a:solidFill>
                  <a:srgbClr val="0000CC"/>
                </a:solidFill>
                <a:latin typeface="Arial" charset="0"/>
              </a:rPr>
              <a:t>nd</a:t>
            </a:r>
            <a:r>
              <a:rPr lang="en-US" sz="1900" b="1" dirty="0">
                <a:solidFill>
                  <a:srgbClr val="0000CC"/>
                </a:solidFill>
                <a:latin typeface="Arial" charset="0"/>
              </a:rPr>
              <a:t> jet E</a:t>
            </a:r>
            <a:r>
              <a:rPr lang="en-US" sz="1900" b="1" baseline="-25000" dirty="0">
                <a:solidFill>
                  <a:srgbClr val="0000CC"/>
                </a:solidFill>
                <a:latin typeface="Arial" charset="0"/>
              </a:rPr>
              <a:t>T</a:t>
            </a:r>
            <a:r>
              <a:rPr lang="en-US" sz="1900" b="1" dirty="0">
                <a:solidFill>
                  <a:srgbClr val="0000CC"/>
                </a:solidFill>
                <a:latin typeface="Arial" charset="0"/>
              </a:rPr>
              <a:t> below energy threshold (loose a jet) </a:t>
            </a:r>
          </a:p>
          <a:p>
            <a:pPr marL="342900" indent="-342900">
              <a:spcBef>
                <a:spcPct val="10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sz="1900" b="1" dirty="0">
                <a:solidFill>
                  <a:srgbClr val="0000CC"/>
                </a:solidFill>
                <a:latin typeface="Arial" charset="0"/>
              </a:rPr>
              <a:t>3- Background prediction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sz="1900" b="1" dirty="0">
                <a:solidFill>
                  <a:srgbClr val="0000CC"/>
                </a:solidFill>
                <a:latin typeface="Arial" charset="0"/>
              </a:rPr>
              <a:t>		       =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sz="1900" b="1" dirty="0">
                <a:solidFill>
                  <a:srgbClr val="0000CC"/>
                </a:solidFill>
                <a:latin typeface="Arial" charset="0"/>
              </a:rPr>
              <a:t>    area under the fit in the   extrapolated region</a:t>
            </a:r>
          </a:p>
        </p:txBody>
      </p:sp>
      <p:pic>
        <p:nvPicPr>
          <p:cNvPr id="347144" name="Picture 8" descr="qcd_background_d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" t="9979" r="8209" b="2025"/>
          <a:stretch>
            <a:fillRect/>
          </a:stretch>
        </p:blipFill>
        <p:spPr bwMode="auto">
          <a:xfrm>
            <a:off x="4643438" y="3357563"/>
            <a:ext cx="4343400" cy="2932112"/>
          </a:xfrm>
          <a:prstGeom prst="rect">
            <a:avLst/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7145" name="Line 9"/>
          <p:cNvSpPr>
            <a:spLocks noChangeShapeType="1"/>
          </p:cNvSpPr>
          <p:nvPr/>
        </p:nvSpPr>
        <p:spPr bwMode="auto">
          <a:xfrm flipV="1">
            <a:off x="6732588" y="4724400"/>
            <a:ext cx="0" cy="131445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47146" name="Line 10"/>
          <p:cNvSpPr>
            <a:spLocks noChangeShapeType="1"/>
          </p:cNvSpPr>
          <p:nvPr/>
        </p:nvSpPr>
        <p:spPr bwMode="auto">
          <a:xfrm flipH="1" flipV="1">
            <a:off x="5037138" y="4697413"/>
            <a:ext cx="1695450" cy="158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47148" name="Text Box 12"/>
          <p:cNvSpPr txBox="1">
            <a:spLocks noChangeArrowheads="1"/>
          </p:cNvSpPr>
          <p:nvPr/>
        </p:nvSpPr>
        <p:spPr bwMode="auto">
          <a:xfrm>
            <a:off x="5486400" y="3487738"/>
            <a:ext cx="16779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2-jets events</a:t>
            </a:r>
          </a:p>
        </p:txBody>
      </p:sp>
      <p:sp>
        <p:nvSpPr>
          <p:cNvPr id="347149" name="Line 13"/>
          <p:cNvSpPr>
            <a:spLocks noChangeShapeType="1"/>
          </p:cNvSpPr>
          <p:nvPr/>
        </p:nvSpPr>
        <p:spPr bwMode="auto">
          <a:xfrm flipH="1">
            <a:off x="5076825" y="4724400"/>
            <a:ext cx="1655763" cy="9366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47150" name="Line 14"/>
          <p:cNvSpPr>
            <a:spLocks noChangeShapeType="1"/>
          </p:cNvSpPr>
          <p:nvPr/>
        </p:nvSpPr>
        <p:spPr bwMode="auto">
          <a:xfrm>
            <a:off x="5148263" y="5661025"/>
            <a:ext cx="0" cy="360363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47151" name="Line 15"/>
          <p:cNvSpPr>
            <a:spLocks noChangeShapeType="1"/>
          </p:cNvSpPr>
          <p:nvPr/>
        </p:nvSpPr>
        <p:spPr bwMode="auto">
          <a:xfrm>
            <a:off x="5364163" y="5516563"/>
            <a:ext cx="0" cy="504825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47152" name="Line 16"/>
          <p:cNvSpPr>
            <a:spLocks noChangeShapeType="1"/>
          </p:cNvSpPr>
          <p:nvPr/>
        </p:nvSpPr>
        <p:spPr bwMode="auto">
          <a:xfrm>
            <a:off x="5580063" y="5445125"/>
            <a:ext cx="0" cy="576263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47153" name="Line 17"/>
          <p:cNvSpPr>
            <a:spLocks noChangeShapeType="1"/>
          </p:cNvSpPr>
          <p:nvPr/>
        </p:nvSpPr>
        <p:spPr bwMode="auto">
          <a:xfrm>
            <a:off x="5795963" y="5300663"/>
            <a:ext cx="0" cy="720725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47154" name="Line 18"/>
          <p:cNvSpPr>
            <a:spLocks noChangeShapeType="1"/>
          </p:cNvSpPr>
          <p:nvPr/>
        </p:nvSpPr>
        <p:spPr bwMode="auto">
          <a:xfrm>
            <a:off x="6011863" y="5157788"/>
            <a:ext cx="0" cy="863600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47155" name="Line 19"/>
          <p:cNvSpPr>
            <a:spLocks noChangeShapeType="1"/>
          </p:cNvSpPr>
          <p:nvPr/>
        </p:nvSpPr>
        <p:spPr bwMode="auto">
          <a:xfrm>
            <a:off x="6227763" y="5013325"/>
            <a:ext cx="0" cy="1008063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47156" name="Line 20"/>
          <p:cNvSpPr>
            <a:spLocks noChangeShapeType="1"/>
          </p:cNvSpPr>
          <p:nvPr/>
        </p:nvSpPr>
        <p:spPr bwMode="auto">
          <a:xfrm>
            <a:off x="6443663" y="4941888"/>
            <a:ext cx="0" cy="1079500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47157" name="Line 21"/>
          <p:cNvSpPr>
            <a:spLocks noChangeShapeType="1"/>
          </p:cNvSpPr>
          <p:nvPr/>
        </p:nvSpPr>
        <p:spPr bwMode="auto">
          <a:xfrm>
            <a:off x="6659563" y="4797425"/>
            <a:ext cx="0" cy="1223963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47158" name="Text Box 22"/>
          <p:cNvSpPr txBox="1">
            <a:spLocks noChangeArrowheads="1"/>
          </p:cNvSpPr>
          <p:nvPr/>
        </p:nvSpPr>
        <p:spPr bwMode="auto">
          <a:xfrm>
            <a:off x="5003800" y="4941888"/>
            <a:ext cx="1728788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n-US" sz="2800" b="1" baseline="-25000">
                <a:solidFill>
                  <a:srgbClr val="108E1A"/>
                </a:solidFill>
                <a:latin typeface="Arial" charset="0"/>
              </a:rPr>
              <a:t>Extrapolated</a:t>
            </a:r>
          </a:p>
          <a:p>
            <a:pPr algn="ctr" eaLnBrk="0" hangingPunct="0"/>
            <a:r>
              <a:rPr lang="en-US" sz="2800" b="1" baseline="-25000">
                <a:solidFill>
                  <a:srgbClr val="108E1A"/>
                </a:solidFill>
                <a:latin typeface="Arial" charset="0"/>
              </a:rPr>
              <a:t>region</a:t>
            </a:r>
            <a:endParaRPr lang="en-US" sz="2800" b="1" baseline="-2500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47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47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47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4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47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47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47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4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4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4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4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45" grpId="0" animBg="1"/>
      <p:bldP spid="347146" grpId="0" animBg="1"/>
      <p:bldP spid="347148" grpId="0"/>
      <p:bldP spid="347149" grpId="0" animBg="1"/>
      <p:bldP spid="347150" grpId="0" animBg="1"/>
      <p:bldP spid="347151" grpId="0" animBg="1"/>
      <p:bldP spid="347152" grpId="0" animBg="1"/>
      <p:bldP spid="347153" grpId="0" animBg="1"/>
      <p:bldP spid="347154" grpId="0" animBg="1"/>
      <p:bldP spid="347155" grpId="0" animBg="1"/>
      <p:bldP spid="347156" grpId="0" animBg="1"/>
      <p:bldP spid="347157" grpId="0" animBg="1"/>
      <p:bldP spid="34715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71FE66-FA38-446C-A2F9-0E0DD27B3474}" type="slidenum">
              <a:rPr lang="en-US"/>
              <a:pPr/>
              <a:t>43</a:t>
            </a:fld>
            <a:endParaRPr lang="en-US"/>
          </a:p>
        </p:txBody>
      </p:sp>
      <p:sp>
        <p:nvSpPr>
          <p:cNvPr id="3481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61938" y="1196975"/>
            <a:ext cx="8229600" cy="3136900"/>
          </a:xfrm>
          <a:noFill/>
          <a:ln/>
        </p:spPr>
        <p:txBody>
          <a:bodyPr/>
          <a:lstStyle/>
          <a:p>
            <a:r>
              <a:rPr lang="en-US" sz="2300" dirty="0"/>
              <a:t>There is an electroweak contamination in the E</a:t>
            </a:r>
            <a:r>
              <a:rPr lang="en-US" sz="2300" baseline="-25000" dirty="0"/>
              <a:t>T</a:t>
            </a:r>
            <a:r>
              <a:rPr lang="en-US" sz="2300" dirty="0"/>
              <a:t> distribution of the smallest jet</a:t>
            </a:r>
          </a:p>
          <a:p>
            <a:pPr lvl="1">
              <a:spcBef>
                <a:spcPct val="60000"/>
              </a:spcBef>
              <a:buFont typeface="Wingdings" pitchFamily="2" charset="2"/>
              <a:buNone/>
            </a:pPr>
            <a:r>
              <a:rPr lang="en-US" sz="2100" dirty="0">
                <a:solidFill>
                  <a:srgbClr val="F20000"/>
                </a:solidFill>
                <a:effectLst/>
              </a:rPr>
              <a:t>	   </a:t>
            </a:r>
            <a:r>
              <a:rPr lang="en-US" sz="2100" dirty="0" smtClean="0">
                <a:solidFill>
                  <a:srgbClr val="F20000"/>
                </a:solidFill>
                <a:effectLst/>
                <a:sym typeface="Symbol" pitchFamily="18" charset="2"/>
              </a:rPr>
              <a:t></a:t>
            </a:r>
            <a:r>
              <a:rPr lang="en-US" sz="2100" dirty="0" smtClean="0">
                <a:solidFill>
                  <a:srgbClr val="F20000"/>
                </a:solidFill>
                <a:effectLst/>
              </a:rPr>
              <a:t>  tends </a:t>
            </a:r>
            <a:r>
              <a:rPr lang="en-US" sz="2100" dirty="0">
                <a:solidFill>
                  <a:srgbClr val="F20000"/>
                </a:solidFill>
                <a:effectLst/>
              </a:rPr>
              <a:t>to overestimate the QCD background</a:t>
            </a:r>
          </a:p>
          <a:p>
            <a:pPr>
              <a:spcBef>
                <a:spcPct val="125000"/>
              </a:spcBef>
            </a:pPr>
            <a:r>
              <a:rPr lang="en-US" sz="2300" dirty="0"/>
              <a:t>To remove this contamination, we need from data:</a:t>
            </a:r>
          </a:p>
          <a:p>
            <a:pPr lvl="1">
              <a:spcBef>
                <a:spcPct val="45000"/>
              </a:spcBef>
            </a:pPr>
            <a:r>
              <a:rPr lang="en-US" sz="2000" dirty="0">
                <a:solidFill>
                  <a:srgbClr val="0000CC"/>
                </a:solidFill>
                <a:effectLst/>
              </a:rPr>
              <a:t>The shape of the smallest jet E</a:t>
            </a:r>
            <a:r>
              <a:rPr lang="en-US" sz="2000" baseline="-25000" dirty="0">
                <a:solidFill>
                  <a:srgbClr val="0000CC"/>
                </a:solidFill>
                <a:effectLst/>
              </a:rPr>
              <a:t>T</a:t>
            </a:r>
            <a:r>
              <a:rPr lang="en-US" sz="2000" dirty="0">
                <a:solidFill>
                  <a:srgbClr val="0000CC"/>
                </a:solidFill>
                <a:effectLst/>
              </a:rPr>
              <a:t> for this EWK contamination</a:t>
            </a:r>
          </a:p>
          <a:p>
            <a:pPr lvl="1">
              <a:spcBef>
                <a:spcPct val="45000"/>
              </a:spcBef>
            </a:pPr>
            <a:r>
              <a:rPr lang="en-US" sz="2000" dirty="0">
                <a:solidFill>
                  <a:srgbClr val="0000CC"/>
                </a:solidFill>
                <a:effectLst/>
              </a:rPr>
              <a:t>The right normalization</a:t>
            </a:r>
          </a:p>
        </p:txBody>
      </p:sp>
      <p:sp>
        <p:nvSpPr>
          <p:cNvPr id="348165" name="Rectangle 5"/>
          <p:cNvSpPr>
            <a:spLocks noChangeArrowheads="1"/>
          </p:cNvSpPr>
          <p:nvPr/>
        </p:nvSpPr>
        <p:spPr bwMode="auto">
          <a:xfrm>
            <a:off x="381000" y="115888"/>
            <a:ext cx="8229600" cy="838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48166" name="Rectangle 6"/>
          <p:cNvSpPr>
            <a:spLocks noChangeArrowheads="1"/>
          </p:cNvSpPr>
          <p:nvPr/>
        </p:nvSpPr>
        <p:spPr bwMode="auto">
          <a:xfrm>
            <a:off x="304800" y="192088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QCD backgrounds (II)</a:t>
            </a:r>
          </a:p>
        </p:txBody>
      </p:sp>
      <p:sp>
        <p:nvSpPr>
          <p:cNvPr id="348167" name="Rectangle 7"/>
          <p:cNvSpPr>
            <a:spLocks noChangeArrowheads="1"/>
          </p:cNvSpPr>
          <p:nvPr/>
        </p:nvSpPr>
        <p:spPr bwMode="auto">
          <a:xfrm>
            <a:off x="250825" y="4724400"/>
            <a:ext cx="82296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US" sz="23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Need to account for the smaller (</a:t>
            </a:r>
            <a:r>
              <a:rPr lang="en-US" sz="23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n+m</a:t>
            </a:r>
            <a:r>
              <a:rPr lang="en-US" sz="23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)-jets contribution</a:t>
            </a:r>
          </a:p>
          <a:p>
            <a:pPr marL="742950" lvl="1" indent="-285750">
              <a:spcBef>
                <a:spcPct val="55000"/>
              </a:spcBef>
              <a:buClr>
                <a:srgbClr val="008000"/>
              </a:buClr>
              <a:buSzPct val="75000"/>
              <a:buFont typeface="Wingdings" pitchFamily="2" charset="2"/>
              <a:buChar char="l"/>
            </a:pP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Contribution estimated from Monte Carlo </a:t>
            </a:r>
            <a:r>
              <a:rPr lang="en-GB" sz="2000" b="1" dirty="0">
                <a:solidFill>
                  <a:srgbClr val="800080"/>
                </a:solidFill>
                <a:latin typeface="Arial" charset="0"/>
                <a:cs typeface="Arial" charset="0"/>
              </a:rPr>
              <a:t>≈ </a:t>
            </a:r>
            <a:r>
              <a:rPr lang="en-GB" sz="2000" b="1" dirty="0">
                <a:solidFill>
                  <a:srgbClr val="800080"/>
                </a:solidFill>
                <a:latin typeface="Arial" charset="0"/>
              </a:rPr>
              <a:t>(20 </a:t>
            </a:r>
            <a:r>
              <a:rPr lang="en-GB" sz="2000" b="1" dirty="0">
                <a:solidFill>
                  <a:srgbClr val="800080"/>
                </a:solidFill>
                <a:latin typeface="Arial" charset="0"/>
                <a:cs typeface="Arial" charset="0"/>
              </a:rPr>
              <a:t>± 20)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273C3F-D317-4EEF-9B62-01ED1460B10C}" type="slidenum">
              <a:rPr lang="en-US"/>
              <a:pPr/>
              <a:t>44</a:t>
            </a:fld>
            <a:endParaRPr lang="en-US"/>
          </a:p>
        </p:txBody>
      </p:sp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565400"/>
            <a:ext cx="8229600" cy="1139825"/>
          </a:xfrm>
        </p:spPr>
        <p:txBody>
          <a:bodyPr/>
          <a:lstStyle/>
          <a:p>
            <a:r>
              <a:rPr lang="en-GB" sz="4000"/>
              <a:t>Model-Independence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02FC10-0305-4B79-BDDB-B6C8861D0C10}" type="slidenum">
              <a:rPr lang="en-US"/>
              <a:pPr/>
              <a:t>45</a:t>
            </a:fld>
            <a:endParaRPr lang="en-US"/>
          </a:p>
        </p:txBody>
      </p:sp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835025"/>
          </a:xfrm>
        </p:spPr>
        <p:txBody>
          <a:bodyPr/>
          <a:lstStyle/>
          <a:p>
            <a:r>
              <a:rPr lang="en-US" sz="3400">
                <a:solidFill>
                  <a:srgbClr val="FBF89C"/>
                </a:solidFill>
              </a:rPr>
              <a:t>A signature-based search</a:t>
            </a:r>
            <a:endParaRPr lang="en-US"/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219200"/>
            <a:ext cx="5256213" cy="5522913"/>
          </a:xfrm>
        </p:spPr>
        <p:txBody>
          <a:bodyPr/>
          <a:lstStyle/>
          <a:p>
            <a:r>
              <a:rPr lang="en-GB" sz="2300" dirty="0"/>
              <a:t>Except for choice of </a:t>
            </a:r>
            <a:r>
              <a:rPr lang="en-GB" sz="2300" dirty="0" err="1"/>
              <a:t>monojet</a:t>
            </a:r>
            <a:r>
              <a:rPr lang="en-GB" sz="2300" dirty="0"/>
              <a:t> signature, reference to LED models hasn’t been used</a:t>
            </a:r>
          </a:p>
          <a:p>
            <a:pPr lvl="1"/>
            <a:r>
              <a:rPr lang="en-GB" sz="2000" dirty="0">
                <a:solidFill>
                  <a:srgbClr val="0000CC"/>
                </a:solidFill>
              </a:rPr>
              <a:t>Kinematic regions can be optimised for LED models</a:t>
            </a:r>
            <a:endParaRPr lang="en-US" sz="2000" dirty="0">
              <a:solidFill>
                <a:srgbClr val="0000CC"/>
              </a:solidFill>
            </a:endParaRPr>
          </a:p>
          <a:p>
            <a:pPr>
              <a:spcBef>
                <a:spcPct val="100000"/>
              </a:spcBef>
            </a:pPr>
            <a:r>
              <a:rPr lang="en-US" sz="2300" dirty="0"/>
              <a:t>Different models can contribute to the same phenomena</a:t>
            </a:r>
            <a:r>
              <a:rPr lang="en-US" sz="2400" dirty="0"/>
              <a:t> </a:t>
            </a:r>
          </a:p>
          <a:p>
            <a:pPr lvl="1">
              <a:spcBef>
                <a:spcPct val="30000"/>
              </a:spcBef>
            </a:pPr>
            <a:r>
              <a:rPr lang="en-GB" sz="2000" dirty="0">
                <a:solidFill>
                  <a:srgbClr val="0000CC"/>
                </a:solidFill>
              </a:rPr>
              <a:t>Toy/simpler models are often used</a:t>
            </a:r>
          </a:p>
          <a:p>
            <a:pPr lvl="1">
              <a:spcBef>
                <a:spcPct val="30000"/>
              </a:spcBef>
            </a:pPr>
            <a:r>
              <a:rPr lang="en-GB" sz="2000" dirty="0">
                <a:solidFill>
                  <a:srgbClr val="0000CC"/>
                </a:solidFill>
              </a:rPr>
              <a:t>Often difficult to disentangle them</a:t>
            </a:r>
          </a:p>
          <a:p>
            <a:pPr lvl="1"/>
            <a:r>
              <a:rPr lang="en-GB" sz="2000" dirty="0">
                <a:solidFill>
                  <a:srgbClr val="0000CC"/>
                </a:solidFill>
              </a:rPr>
              <a:t>In case of discovery, </a:t>
            </a:r>
            <a:r>
              <a:rPr lang="en-GB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</a:t>
            </a:r>
            <a:r>
              <a:rPr 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erpretation</a:t>
            </a:r>
            <a:r>
              <a:rPr 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will only be speculative</a:t>
            </a:r>
            <a:endParaRPr lang="en-US" sz="2000" dirty="0">
              <a:solidFill>
                <a:srgbClr val="0000CC"/>
              </a:solidFill>
            </a:endParaRPr>
          </a:p>
          <a:p>
            <a:pPr>
              <a:spcBef>
                <a:spcPct val="75000"/>
              </a:spcBef>
              <a:buFont typeface="Wingdings" pitchFamily="2" charset="2"/>
              <a:buNone/>
            </a:pPr>
            <a:r>
              <a:rPr lang="en-GB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 </a:t>
            </a:r>
            <a:r>
              <a:rPr lang="en-GB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 good reason to favour a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GB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model over another</a:t>
            </a:r>
          </a:p>
        </p:txBody>
      </p:sp>
      <p:sp>
        <p:nvSpPr>
          <p:cNvPr id="274437" name="Rectangle 5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74438" name="Rectangle 6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Signatures-based searches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74442" name="Rectangle 10"/>
          <p:cNvSpPr>
            <a:spLocks noChangeArrowheads="1"/>
          </p:cNvSpPr>
          <p:nvPr/>
        </p:nvSpPr>
        <p:spPr bwMode="auto">
          <a:xfrm>
            <a:off x="-63500" y="1270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 sz="1800">
              <a:latin typeface="Arial" charset="0"/>
            </a:endParaRPr>
          </a:p>
        </p:txBody>
      </p:sp>
      <p:pic>
        <p:nvPicPr>
          <p:cNvPr id="27444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636838"/>
            <a:ext cx="2570162" cy="385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4450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5949950"/>
            <a:ext cx="685800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4451" name="Picture 19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13445" r="74660" b="54019"/>
          <a:stretch>
            <a:fillRect/>
          </a:stretch>
        </p:blipFill>
        <p:spPr bwMode="auto">
          <a:xfrm>
            <a:off x="7764463" y="5949950"/>
            <a:ext cx="747712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4452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68413"/>
            <a:ext cx="1368425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4453" name="Picture 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125538"/>
            <a:ext cx="1439863" cy="130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4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4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74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74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7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74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7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74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74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4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4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4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4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4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4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4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4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7466F2-3252-45CB-A068-9576E7B1DF92}" type="slidenum">
              <a:rPr lang="en-US"/>
              <a:pPr/>
              <a:t>46</a:t>
            </a:fld>
            <a:endParaRPr lang="en-US"/>
          </a:p>
        </p:txBody>
      </p:sp>
      <p:sp>
        <p:nvSpPr>
          <p:cNvPr id="28058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835025"/>
          </a:xfrm>
          <a:noFill/>
          <a:ln/>
        </p:spPr>
        <p:txBody>
          <a:bodyPr/>
          <a:lstStyle/>
          <a:p>
            <a:r>
              <a:rPr lang="en-US" sz="3400">
                <a:solidFill>
                  <a:srgbClr val="FBF89C"/>
                </a:solidFill>
              </a:rPr>
              <a:t>A signature-based search</a:t>
            </a:r>
            <a:endParaRPr lang="en-US"/>
          </a:p>
        </p:txBody>
      </p:sp>
      <p:sp>
        <p:nvSpPr>
          <p:cNvPr id="280581" name="Rectangle 5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0582" name="Rectangle 6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Model-Independence!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80583" name="Picture 7" descr="cover_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1700213"/>
            <a:ext cx="3414713" cy="424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584" name="Rectangle 8"/>
          <p:cNvSpPr>
            <a:spLocks noChangeArrowheads="1"/>
          </p:cNvSpPr>
          <p:nvPr/>
        </p:nvSpPr>
        <p:spPr bwMode="auto">
          <a:xfrm>
            <a:off x="0" y="4437063"/>
            <a:ext cx="5181600" cy="262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Aft>
                <a:spcPct val="8000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</a:pPr>
            <a:endParaRPr lang="fr-FR" sz="1800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80586" name="Line 10"/>
          <p:cNvSpPr>
            <a:spLocks noChangeShapeType="1"/>
          </p:cNvSpPr>
          <p:nvPr/>
        </p:nvSpPr>
        <p:spPr bwMode="auto">
          <a:xfrm flipV="1">
            <a:off x="3203575" y="5084763"/>
            <a:ext cx="4321175" cy="720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0592" name="Oval 16"/>
          <p:cNvSpPr>
            <a:spLocks noChangeArrowheads="1"/>
          </p:cNvSpPr>
          <p:nvPr/>
        </p:nvSpPr>
        <p:spPr bwMode="auto">
          <a:xfrm>
            <a:off x="5435600" y="2854325"/>
            <a:ext cx="1943100" cy="10795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80593" name="Line 17"/>
          <p:cNvSpPr>
            <a:spLocks noChangeShapeType="1"/>
          </p:cNvSpPr>
          <p:nvPr/>
        </p:nvSpPr>
        <p:spPr bwMode="auto">
          <a:xfrm>
            <a:off x="4572000" y="1557338"/>
            <a:ext cx="1295400" cy="13668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80594" name="Text Box 18"/>
          <p:cNvSpPr txBox="1">
            <a:spLocks noChangeArrowheads="1"/>
          </p:cNvSpPr>
          <p:nvPr/>
        </p:nvSpPr>
        <p:spPr bwMode="auto">
          <a:xfrm>
            <a:off x="1393825" y="6156325"/>
            <a:ext cx="6769100" cy="7016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000" b="1">
                <a:solidFill>
                  <a:srgbClr val="800080"/>
                </a:solidFill>
                <a:latin typeface="Arial" charset="0"/>
              </a:rPr>
              <a:t>The price to pay for model-independence is a potential</a:t>
            </a:r>
          </a:p>
          <a:p>
            <a:pPr algn="ctr"/>
            <a:r>
              <a:rPr lang="en-GB" sz="2000" b="1">
                <a:solidFill>
                  <a:srgbClr val="800080"/>
                </a:solidFill>
                <a:latin typeface="Arial" charset="0"/>
              </a:rPr>
              <a:t> loss of sensitivity to some benchmark models</a:t>
            </a:r>
            <a:endParaRPr lang="en-US" sz="2000" b="1">
              <a:solidFill>
                <a:srgbClr val="800080"/>
              </a:solidFill>
              <a:latin typeface="Arial" charset="0"/>
            </a:endParaRPr>
          </a:p>
        </p:txBody>
      </p:sp>
      <p:sp>
        <p:nvSpPr>
          <p:cNvPr id="280598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-36513" y="1196975"/>
            <a:ext cx="5688013" cy="5449888"/>
          </a:xfrm>
          <a:noFill/>
          <a:ln/>
        </p:spPr>
        <p:txBody>
          <a:bodyPr/>
          <a:lstStyle/>
          <a:p>
            <a:r>
              <a:rPr lang="en-GB" sz="2300" dirty="0">
                <a:sym typeface="Symbol" pitchFamily="18" charset="2"/>
              </a:rPr>
              <a:t>Don’t want to miss </a:t>
            </a:r>
            <a:r>
              <a:rPr lang="en-GB" sz="23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unexpected</a:t>
            </a:r>
            <a:r>
              <a:rPr lang="en-GB" sz="2300" dirty="0">
                <a:sym typeface="Symbol" pitchFamily="18" charset="2"/>
              </a:rPr>
              <a:t> new physics because of our selections…</a:t>
            </a:r>
            <a:endParaRPr lang="en-US" sz="2300" dirty="0">
              <a:sym typeface="Symbol" pitchFamily="18" charset="2"/>
            </a:endParaRPr>
          </a:p>
          <a:p>
            <a:pPr lvl="1">
              <a:spcBef>
                <a:spcPct val="40000"/>
              </a:spcBef>
            </a:pPr>
            <a:r>
              <a:rPr lang="en-US" sz="2000" dirty="0">
                <a:solidFill>
                  <a:srgbClr val="0000CC"/>
                </a:solidFill>
                <a:effectLst/>
                <a:sym typeface="Symbol" pitchFamily="18" charset="2"/>
              </a:rPr>
              <a:t>No</a:t>
            </a:r>
            <a:r>
              <a:rPr lang="en-US" sz="2000" dirty="0">
                <a:solidFill>
                  <a:srgbClr val="0000CC"/>
                </a:solidFill>
                <a:effectLst/>
              </a:rPr>
              <a:t> optimization for a particular model</a:t>
            </a:r>
          </a:p>
          <a:p>
            <a:pPr>
              <a:spcBef>
                <a:spcPts val="3000"/>
              </a:spcBef>
            </a:pPr>
            <a:r>
              <a:rPr lang="en-US" sz="2300" dirty="0" smtClean="0"/>
              <a:t>Look </a:t>
            </a:r>
            <a:r>
              <a:rPr lang="en-US" sz="2300" dirty="0"/>
              <a:t>for excess in different phase space volumes;</a:t>
            </a:r>
          </a:p>
          <a:p>
            <a:pPr lvl="1">
              <a:spcBef>
                <a:spcPct val="40000"/>
              </a:spcBef>
            </a:pPr>
            <a:r>
              <a:rPr lang="en-US" sz="2000" dirty="0">
                <a:solidFill>
                  <a:srgbClr val="0000CC"/>
                </a:solidFill>
                <a:effectLst/>
              </a:rPr>
              <a:t>Different sensitivity to S/B. </a:t>
            </a:r>
          </a:p>
          <a:p>
            <a:pPr>
              <a:spcBef>
                <a:spcPct val="80000"/>
              </a:spcBef>
            </a:pPr>
            <a:r>
              <a:rPr lang="en-US" sz="2300" dirty="0"/>
              <a:t>If no significant signal is found:</a:t>
            </a:r>
          </a:p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en-US" sz="2300" dirty="0"/>
              <a:t>	  severe constraints can be set on a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sz="2300" dirty="0"/>
              <a:t>      benchmark models for comparison:</a:t>
            </a:r>
          </a:p>
          <a:p>
            <a:pPr lvl="1">
              <a:spcBef>
                <a:spcPct val="40000"/>
              </a:spcBef>
              <a:buClr>
                <a:srgbClr val="006600"/>
              </a:buClr>
            </a:pPr>
            <a:r>
              <a:rPr lang="en-US" sz="2000" dirty="0" err="1">
                <a:solidFill>
                  <a:srgbClr val="006600"/>
                </a:solidFill>
                <a:effectLst/>
              </a:rPr>
              <a:t>Eg</a:t>
            </a:r>
            <a:r>
              <a:rPr lang="en-US" sz="2000" dirty="0">
                <a:solidFill>
                  <a:srgbClr val="006600"/>
                </a:solidFill>
                <a:effectLst/>
              </a:rPr>
              <a:t>: Large Extra Dimensions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86" grpId="0" animBg="1"/>
      <p:bldP spid="280592" grpId="0" animBg="1"/>
      <p:bldP spid="280593" grpId="0" animBg="1"/>
      <p:bldP spid="28059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0DA492-AADF-4D0E-9F5C-0499CF35810C}" type="slidenum">
              <a:rPr lang="en-US"/>
              <a:pPr/>
              <a:t>47</a:t>
            </a:fld>
            <a:endParaRPr lang="en-US"/>
          </a:p>
        </p:txBody>
      </p:sp>
      <p:sp>
        <p:nvSpPr>
          <p:cNvPr id="284677" name="Rectangle 5"/>
          <p:cNvSpPr>
            <a:spLocks noGrp="1" noChangeArrowheads="1"/>
          </p:cNvSpPr>
          <p:nvPr>
            <p:ph type="title"/>
          </p:nvPr>
        </p:nvSpPr>
        <p:spPr>
          <a:xfrm>
            <a:off x="611188" y="1700213"/>
            <a:ext cx="8070850" cy="3313112"/>
          </a:xfrm>
          <a:noFill/>
          <a:ln/>
        </p:spPr>
        <p:txBody>
          <a:bodyPr/>
          <a:lstStyle/>
          <a:p>
            <a:pPr>
              <a:spcBef>
                <a:spcPct val="75000"/>
              </a:spcBef>
            </a:pPr>
            <a:r>
              <a:rPr lang="en-US" sz="5000"/>
              <a:t>The CDF results:</a:t>
            </a:r>
            <a:br>
              <a:rPr lang="en-US" sz="5000"/>
            </a:br>
            <a:r>
              <a:rPr lang="en-US" sz="5000"/>
              <a:t/>
            </a:r>
            <a:br>
              <a:rPr lang="en-US" sz="5000"/>
            </a:br>
            <a:r>
              <a:rPr lang="en-US" sz="4000"/>
              <a:t>search for new physics with monojet events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D69388-E020-401A-9679-61BA2BF1C4DE}" type="slidenum">
              <a:rPr lang="en-US"/>
              <a:pPr/>
              <a:t>48</a:t>
            </a:fld>
            <a:endParaRPr lang="en-US"/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981075"/>
            <a:ext cx="8642350" cy="5256213"/>
          </a:xfrm>
        </p:spPr>
        <p:txBody>
          <a:bodyPr/>
          <a:lstStyle/>
          <a:p>
            <a:pPr>
              <a:spcBef>
                <a:spcPct val="90000"/>
              </a:spcBef>
            </a:pPr>
            <a:r>
              <a:rPr lang="en-GB" sz="2200" dirty="0"/>
              <a:t>Jet definition:</a:t>
            </a:r>
          </a:p>
          <a:p>
            <a:pPr lvl="1">
              <a:buFont typeface="Wingdings" pitchFamily="2" charset="2"/>
              <a:buNone/>
            </a:pPr>
            <a:r>
              <a:rPr lang="en-GB" sz="22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JETCLU reconstruction algorithm </a:t>
            </a:r>
          </a:p>
          <a:p>
            <a:pPr lvl="1">
              <a:buFont typeface="Wingdings" pitchFamily="2" charset="2"/>
              <a:buNone/>
            </a:pPr>
            <a:r>
              <a:rPr lang="en-GB" sz="22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with cone size of 0.7 and E</a:t>
            </a:r>
            <a:r>
              <a:rPr lang="en-GB" sz="2200" baseline="-250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GB" sz="22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&gt;15 </a:t>
            </a:r>
            <a:r>
              <a:rPr lang="en-GB" sz="2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GeV</a:t>
            </a:r>
            <a:endParaRPr lang="en-GB" sz="2200" dirty="0"/>
          </a:p>
          <a:p>
            <a:pPr>
              <a:spcBef>
                <a:spcPct val="90000"/>
              </a:spcBef>
            </a:pPr>
            <a:r>
              <a:rPr lang="en-GB" sz="2200" dirty="0"/>
              <a:t>Event </a:t>
            </a:r>
            <a:r>
              <a:rPr lang="en-GB" sz="2200" dirty="0" err="1"/>
              <a:t>Cleanup</a:t>
            </a:r>
            <a:r>
              <a:rPr lang="en-GB" sz="2200" dirty="0"/>
              <a:t> (good vertex, EM energy)</a:t>
            </a:r>
          </a:p>
          <a:p>
            <a:pPr>
              <a:spcBef>
                <a:spcPct val="90000"/>
              </a:spcBef>
            </a:pPr>
            <a:r>
              <a:rPr lang="en-GB" sz="2200" dirty="0"/>
              <a:t>Jet </a:t>
            </a:r>
            <a:r>
              <a:rPr lang="en-GB" sz="2200" dirty="0" err="1"/>
              <a:t>Cleanup</a:t>
            </a:r>
            <a:endParaRPr lang="en-GB" sz="2200" dirty="0"/>
          </a:p>
          <a:p>
            <a:pPr lvl="1">
              <a:spcBef>
                <a:spcPct val="50000"/>
              </a:spcBef>
            </a:pPr>
            <a:r>
              <a:rPr lang="en-GB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Matching charged tracks</a:t>
            </a:r>
          </a:p>
          <a:p>
            <a:pPr lvl="1">
              <a:spcBef>
                <a:spcPct val="55000"/>
              </a:spcBef>
            </a:pPr>
            <a:r>
              <a:rPr lang="en-GB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Not located in un-instrumented regions of the calorimeter</a:t>
            </a:r>
            <a:r>
              <a:rPr lang="en-GB" sz="2000" dirty="0"/>
              <a:t> </a:t>
            </a:r>
          </a:p>
          <a:p>
            <a:pPr lvl="2"/>
            <a:r>
              <a:rPr lang="en-GB" dirty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Crack or service regions</a:t>
            </a:r>
          </a:p>
          <a:p>
            <a:pPr lvl="1">
              <a:spcBef>
                <a:spcPct val="55000"/>
              </a:spcBef>
            </a:pPr>
            <a:r>
              <a:rPr lang="en-GB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Not pointing along the direction of the Met</a:t>
            </a:r>
            <a:endParaRPr lang="en-GB" sz="2000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90000"/>
              </a:spcBef>
            </a:pPr>
            <a:r>
              <a:rPr lang="en-GB" sz="2200" dirty="0"/>
              <a:t>Lepton veto (no EM jets, no isolated tracks)</a:t>
            </a:r>
            <a:endParaRPr lang="en-US" sz="2200" dirty="0"/>
          </a:p>
        </p:txBody>
      </p:sp>
      <p:sp>
        <p:nvSpPr>
          <p:cNvPr id="349188" name="Rectangle 4"/>
          <p:cNvSpPr>
            <a:spLocks noChangeArrowheads="1"/>
          </p:cNvSpPr>
          <p:nvPr/>
        </p:nvSpPr>
        <p:spPr bwMode="auto">
          <a:xfrm>
            <a:off x="381000" y="115888"/>
            <a:ext cx="8229600" cy="838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49189" name="Rectangle 5"/>
          <p:cNvSpPr>
            <a:spLocks noChangeArrowheads="1"/>
          </p:cNvSpPr>
          <p:nvPr/>
        </p:nvSpPr>
        <p:spPr bwMode="auto">
          <a:xfrm>
            <a:off x="304800" y="192088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Basic Selection Cuts</a:t>
            </a:r>
          </a:p>
        </p:txBody>
      </p:sp>
      <p:sp>
        <p:nvSpPr>
          <p:cNvPr id="349190" name="Text Box 6"/>
          <p:cNvSpPr txBox="1">
            <a:spLocks noChangeArrowheads="1"/>
          </p:cNvSpPr>
          <p:nvPr/>
        </p:nvSpPr>
        <p:spPr bwMode="auto">
          <a:xfrm>
            <a:off x="1042988" y="5919788"/>
            <a:ext cx="6889750" cy="8223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F20000"/>
                </a:solidFill>
                <a:latin typeface="Arial" charset="0"/>
              </a:rPr>
              <a:t>Clean-up cuts are essential for removing large</a:t>
            </a:r>
          </a:p>
          <a:p>
            <a:pPr algn="ctr"/>
            <a:r>
              <a:rPr lang="en-GB" b="1" dirty="0">
                <a:solidFill>
                  <a:srgbClr val="F20000"/>
                </a:solidFill>
                <a:latin typeface="Arial" charset="0"/>
              </a:rPr>
              <a:t>background from non-collision sources!</a:t>
            </a:r>
            <a:endParaRPr lang="en-US" b="1" dirty="0">
              <a:solidFill>
                <a:srgbClr val="F20000"/>
              </a:solidFill>
              <a:latin typeface="Arial" charset="0"/>
            </a:endParaRPr>
          </a:p>
        </p:txBody>
      </p:sp>
      <p:sp>
        <p:nvSpPr>
          <p:cNvPr id="349191" name="Text Box 7"/>
          <p:cNvSpPr txBox="1">
            <a:spLocks noChangeArrowheads="1"/>
          </p:cNvSpPr>
          <p:nvPr/>
        </p:nvSpPr>
        <p:spPr bwMode="auto">
          <a:xfrm>
            <a:off x="6446838" y="4724400"/>
            <a:ext cx="2301875" cy="3968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20000"/>
                </a:solidFill>
                <a:latin typeface="Arial" charset="0"/>
                <a:cs typeface="Arial" charset="0"/>
              </a:rPr>
              <a:t>→ </a:t>
            </a:r>
            <a:r>
              <a:rPr lang="en-GB" sz="2000" b="1">
                <a:solidFill>
                  <a:srgbClr val="F20000"/>
                </a:solidFill>
                <a:latin typeface="Arial" charset="0"/>
              </a:rPr>
              <a:t>Suppress QCD</a:t>
            </a:r>
            <a:endParaRPr lang="en-US" sz="2000" b="1">
              <a:solidFill>
                <a:srgbClr val="F20000"/>
              </a:solidFill>
              <a:latin typeface="Arial" charset="0"/>
            </a:endParaRPr>
          </a:p>
        </p:txBody>
      </p:sp>
      <p:sp>
        <p:nvSpPr>
          <p:cNvPr id="349192" name="Text Box 8"/>
          <p:cNvSpPr txBox="1">
            <a:spLocks noChangeArrowheads="1"/>
          </p:cNvSpPr>
          <p:nvPr/>
        </p:nvSpPr>
        <p:spPr bwMode="auto">
          <a:xfrm>
            <a:off x="6443663" y="5373688"/>
            <a:ext cx="2560637" cy="3968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20000"/>
                </a:solidFill>
                <a:latin typeface="Arial" charset="0"/>
                <a:cs typeface="Arial" charset="0"/>
              </a:rPr>
              <a:t>→ </a:t>
            </a:r>
            <a:r>
              <a:rPr lang="en-GB" sz="2000" b="1">
                <a:solidFill>
                  <a:srgbClr val="F20000"/>
                </a:solidFill>
                <a:latin typeface="Arial" charset="0"/>
              </a:rPr>
              <a:t>Suppress W+jets</a:t>
            </a:r>
            <a:endParaRPr lang="en-US" sz="2000" b="1">
              <a:solidFill>
                <a:srgbClr val="F20000"/>
              </a:solidFill>
              <a:latin typeface="Arial" charset="0"/>
            </a:endParaRPr>
          </a:p>
        </p:txBody>
      </p:sp>
      <p:pic>
        <p:nvPicPr>
          <p:cNvPr id="349212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125538"/>
            <a:ext cx="2730500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9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9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9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9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9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49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49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9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49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49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9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9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91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9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190" grpId="0" animBg="1"/>
      <p:bldP spid="349191" grpId="0" animBg="1"/>
      <p:bldP spid="34919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3A51CF-2A3B-47FC-AB77-FF5382E9E725}" type="slidenum">
              <a:rPr lang="en-US"/>
              <a:pPr/>
              <a:t>49</a:t>
            </a:fld>
            <a:endParaRPr lang="en-US"/>
          </a:p>
        </p:txBody>
      </p:sp>
      <p:sp>
        <p:nvSpPr>
          <p:cNvPr id="350212" name="Rectangle 4"/>
          <p:cNvSpPr>
            <a:spLocks noChangeArrowheads="1"/>
          </p:cNvSpPr>
          <p:nvPr/>
        </p:nvSpPr>
        <p:spPr bwMode="auto">
          <a:xfrm>
            <a:off x="381000" y="115888"/>
            <a:ext cx="8229600" cy="838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0213" name="Rectangle 5"/>
          <p:cNvSpPr>
            <a:spLocks noChangeArrowheads="1"/>
          </p:cNvSpPr>
          <p:nvPr/>
        </p:nvSpPr>
        <p:spPr bwMode="auto">
          <a:xfrm>
            <a:off x="304800" y="192088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Example of Cosmic event (I)</a:t>
            </a:r>
          </a:p>
        </p:txBody>
      </p:sp>
      <p:pic>
        <p:nvPicPr>
          <p:cNvPr id="3502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" r="3372" b="4813"/>
          <a:stretch>
            <a:fillRect/>
          </a:stretch>
        </p:blipFill>
        <p:spPr bwMode="auto">
          <a:xfrm>
            <a:off x="914400" y="1524000"/>
            <a:ext cx="76422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5" name="Text Box 7"/>
          <p:cNvSpPr txBox="1">
            <a:spLocks noChangeArrowheads="1"/>
          </p:cNvSpPr>
          <p:nvPr/>
        </p:nvSpPr>
        <p:spPr bwMode="auto">
          <a:xfrm>
            <a:off x="914400" y="5791200"/>
            <a:ext cx="7543800" cy="3968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solidFill>
                  <a:srgbClr val="000099"/>
                </a:solidFill>
                <a:latin typeface="Arial" charset="0"/>
              </a:rPr>
              <a:t>Appears to be good single jet plus Met event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2CA195-B8DB-44AB-9BC0-382ABD2B3D79}" type="slidenum">
              <a:rPr lang="en-US"/>
              <a:pPr/>
              <a:t>5</a:t>
            </a:fld>
            <a:endParaRPr lang="en-US"/>
          </a:p>
        </p:txBody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25538"/>
            <a:ext cx="8642350" cy="86518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sz="2500"/>
              <a:t>… But the SM cannot be the end of the story for it leaves many unanswered questions.</a:t>
            </a:r>
            <a:endParaRPr lang="en-US" sz="2500"/>
          </a:p>
        </p:txBody>
      </p:sp>
      <p:pic>
        <p:nvPicPr>
          <p:cNvPr id="331787" name="Picture 11" descr="higgs_graph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3370263"/>
            <a:ext cx="3846512" cy="272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92" name="Picture 16" descr="NEDM_limit_histo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28900"/>
            <a:ext cx="2370138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93" name="Picture 17" descr="running_coupl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66200">
            <a:off x="2411413" y="2462213"/>
            <a:ext cx="324485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96" name="Picture 20" descr="Espace_de_Calabi-Ya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6723">
            <a:off x="5867400" y="1989138"/>
            <a:ext cx="2727325" cy="20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1797" name="Text Box 21"/>
          <p:cNvSpPr txBox="1">
            <a:spLocks noChangeArrowheads="1"/>
          </p:cNvSpPr>
          <p:nvPr/>
        </p:nvSpPr>
        <p:spPr bwMode="auto">
          <a:xfrm>
            <a:off x="200025" y="2268538"/>
            <a:ext cx="2139950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CC0000"/>
                </a:solidFill>
                <a:latin typeface="Arial" charset="0"/>
              </a:rPr>
              <a:t>Strong-CP problem</a:t>
            </a:r>
            <a:endParaRPr lang="en-US" sz="180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31798" name="Text Box 22"/>
          <p:cNvSpPr txBox="1">
            <a:spLocks noChangeArrowheads="1"/>
          </p:cNvSpPr>
          <p:nvPr/>
        </p:nvSpPr>
        <p:spPr bwMode="auto">
          <a:xfrm rot="-1173071">
            <a:off x="2916238" y="2390775"/>
            <a:ext cx="1250950" cy="3667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CC0000"/>
                </a:solidFill>
                <a:latin typeface="Arial" charset="0"/>
              </a:rPr>
              <a:t>Unification</a:t>
            </a:r>
            <a:endParaRPr lang="en-US" sz="180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31800" name="Text Box 24"/>
          <p:cNvSpPr txBox="1">
            <a:spLocks noChangeArrowheads="1"/>
          </p:cNvSpPr>
          <p:nvPr/>
        </p:nvSpPr>
        <p:spPr bwMode="auto">
          <a:xfrm>
            <a:off x="5356225" y="6107113"/>
            <a:ext cx="3536950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CC0000"/>
                </a:solidFill>
                <a:latin typeface="Arial" charset="0"/>
              </a:rPr>
              <a:t>ElectroWeak Symmetry Breaking</a:t>
            </a:r>
            <a:endParaRPr lang="en-US" sz="1800">
              <a:solidFill>
                <a:srgbClr val="CC0000"/>
              </a:solidFill>
              <a:latin typeface="Arial" charset="0"/>
            </a:endParaRPr>
          </a:p>
        </p:txBody>
      </p:sp>
      <p:pic>
        <p:nvPicPr>
          <p:cNvPr id="331801" name="Picture 25" descr="darkenergy_pi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7603">
            <a:off x="3276600" y="3795713"/>
            <a:ext cx="2119313" cy="23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1802" name="Text Box 26"/>
          <p:cNvSpPr txBox="1">
            <a:spLocks noChangeArrowheads="1"/>
          </p:cNvSpPr>
          <p:nvPr/>
        </p:nvSpPr>
        <p:spPr bwMode="auto">
          <a:xfrm rot="1089957">
            <a:off x="3059113" y="5956300"/>
            <a:ext cx="145415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dirty="0">
                <a:solidFill>
                  <a:srgbClr val="CC0000"/>
                </a:solidFill>
                <a:latin typeface="Arial" charset="0"/>
              </a:rPr>
              <a:t>Dark Matter</a:t>
            </a:r>
          </a:p>
          <a:p>
            <a:r>
              <a:rPr lang="en-GB" sz="1800" dirty="0">
                <a:solidFill>
                  <a:srgbClr val="CC0000"/>
                </a:solidFill>
                <a:latin typeface="Arial" charset="0"/>
              </a:rPr>
              <a:t>Dark Energy</a:t>
            </a:r>
            <a:endParaRPr lang="en-US" sz="1800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31803" name="Text Box 27"/>
          <p:cNvSpPr txBox="1">
            <a:spLocks noChangeArrowheads="1"/>
          </p:cNvSpPr>
          <p:nvPr/>
        </p:nvSpPr>
        <p:spPr bwMode="auto">
          <a:xfrm rot="1122186">
            <a:off x="6659563" y="1916113"/>
            <a:ext cx="233045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1800">
                <a:solidFill>
                  <a:srgbClr val="CC0000"/>
                </a:solidFill>
                <a:latin typeface="Arial" charset="0"/>
              </a:rPr>
              <a:t>Space-time Structure</a:t>
            </a:r>
          </a:p>
          <a:p>
            <a:pPr algn="ctr"/>
            <a:r>
              <a:rPr lang="en-GB" sz="1800">
                <a:solidFill>
                  <a:srgbClr val="CC0000"/>
                </a:solidFill>
                <a:latin typeface="Arial" charset="0"/>
              </a:rPr>
              <a:t>&amp; Gravity</a:t>
            </a:r>
            <a:endParaRPr lang="en-US" sz="180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31805" name="Rectangle 29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31806" name="Rectangle 30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31807" name="Rectangle 31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… and its limitations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31810" name="AutoShape 34"/>
          <p:cNvSpPr>
            <a:spLocks noChangeArrowheads="1"/>
          </p:cNvSpPr>
          <p:nvPr/>
        </p:nvSpPr>
        <p:spPr bwMode="auto">
          <a:xfrm>
            <a:off x="468313" y="1916113"/>
            <a:ext cx="8424862" cy="4105275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Need to find New Physics!</a:t>
            </a: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4441095"/>
            <a:ext cx="1986136" cy="1539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847" y="4711106"/>
            <a:ext cx="1141596" cy="114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ight Arrow 21"/>
          <p:cNvSpPr/>
          <p:nvPr/>
        </p:nvSpPr>
        <p:spPr>
          <a:xfrm>
            <a:off x="1970137" y="5165003"/>
            <a:ext cx="432048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1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96839" y="4379539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latin typeface="+mj-lt"/>
              </a:rPr>
              <a:t>Fine tuning</a:t>
            </a:r>
            <a:endParaRPr lang="fr-CA" sz="1600" b="1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4200" y="6028076"/>
            <a:ext cx="2095445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FF0000"/>
                </a:solidFill>
                <a:latin typeface="+mn-lt"/>
              </a:rPr>
              <a:t>Hierarchy Problem</a:t>
            </a:r>
            <a:endParaRPr lang="fr-CA" sz="1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1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1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318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318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31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31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318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318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31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31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1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1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31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31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97" grpId="0" animBg="1"/>
      <p:bldP spid="331797" grpId="1" animBg="1"/>
      <p:bldP spid="331798" grpId="0" animBg="1"/>
      <p:bldP spid="331798" grpId="1" animBg="1"/>
      <p:bldP spid="331800" grpId="0" animBg="1"/>
      <p:bldP spid="331800" grpId="1" animBg="1"/>
      <p:bldP spid="331802" grpId="0" animBg="1"/>
      <p:bldP spid="331802" grpId="1" animBg="1"/>
      <p:bldP spid="331803" grpId="0" animBg="1"/>
      <p:bldP spid="331803" grpId="1" animBg="1"/>
      <p:bldP spid="331810" grpId="0" animBg="1"/>
      <p:bldP spid="22" grpId="0" animBg="1"/>
      <p:bldP spid="22" grpId="1" animBg="1"/>
      <p:bldP spid="23" grpId="0"/>
      <p:bldP spid="23" grpId="1"/>
      <p:bldP spid="24" grpId="0" animBg="1"/>
      <p:bldP spid="24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676C73-DDFF-4030-AE87-9E452A3FB759}" type="slidenum">
              <a:rPr lang="en-US"/>
              <a:pPr/>
              <a:t>50</a:t>
            </a:fld>
            <a:endParaRPr lang="en-US"/>
          </a:p>
        </p:txBody>
      </p:sp>
      <p:sp>
        <p:nvSpPr>
          <p:cNvPr id="351238" name="Rectangle 6"/>
          <p:cNvSpPr>
            <a:spLocks noChangeArrowheads="1"/>
          </p:cNvSpPr>
          <p:nvPr/>
        </p:nvSpPr>
        <p:spPr bwMode="auto">
          <a:xfrm>
            <a:off x="381000" y="115888"/>
            <a:ext cx="8229600" cy="838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1239" name="Rectangle 7"/>
          <p:cNvSpPr>
            <a:spLocks noChangeArrowheads="1"/>
          </p:cNvSpPr>
          <p:nvPr/>
        </p:nvSpPr>
        <p:spPr bwMode="auto">
          <a:xfrm>
            <a:off x="304800" y="192088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Example of Cosmic event (II)</a:t>
            </a:r>
          </a:p>
        </p:txBody>
      </p:sp>
      <p:sp>
        <p:nvSpPr>
          <p:cNvPr id="351240" name="Text Box 8"/>
          <p:cNvSpPr txBox="1">
            <a:spLocks noChangeArrowheads="1"/>
          </p:cNvSpPr>
          <p:nvPr/>
        </p:nvSpPr>
        <p:spPr bwMode="auto">
          <a:xfrm>
            <a:off x="914400" y="5591175"/>
            <a:ext cx="7543800" cy="10064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Arial" charset="0"/>
              </a:rPr>
              <a:t>Tracking views clearly indicate that jet originates from cosmic ray which passes far away from overlapping collision vertex </a:t>
            </a:r>
          </a:p>
        </p:txBody>
      </p:sp>
      <p:pic>
        <p:nvPicPr>
          <p:cNvPr id="3512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4" t="6143" r="16411" b="11334"/>
          <a:stretch>
            <a:fillRect/>
          </a:stretch>
        </p:blipFill>
        <p:spPr bwMode="auto">
          <a:xfrm>
            <a:off x="304800" y="1371600"/>
            <a:ext cx="40386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12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t="1645" r="6644" b="693"/>
          <a:stretch>
            <a:fillRect/>
          </a:stretch>
        </p:blipFill>
        <p:spPr bwMode="auto">
          <a:xfrm>
            <a:off x="4724400" y="1752600"/>
            <a:ext cx="3921125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AA96B2-ECD5-4CE9-87D0-70244D79D497}" type="slidenum">
              <a:rPr lang="en-US"/>
              <a:pPr/>
              <a:t>51</a:t>
            </a:fld>
            <a:endParaRPr lang="en-US"/>
          </a:p>
        </p:txBody>
      </p:sp>
      <p:sp>
        <p:nvSpPr>
          <p:cNvPr id="352260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229600" cy="682625"/>
          </a:xfrm>
          <a:noFill/>
          <a:ln/>
        </p:spPr>
        <p:txBody>
          <a:bodyPr/>
          <a:lstStyle/>
          <a:p>
            <a:r>
              <a:rPr lang="en-US"/>
              <a:t>Monojet events selections</a:t>
            </a:r>
          </a:p>
        </p:txBody>
      </p:sp>
      <p:sp>
        <p:nvSpPr>
          <p:cNvPr id="352261" name="Rectangle 5"/>
          <p:cNvSpPr>
            <a:spLocks noChangeArrowheads="1"/>
          </p:cNvSpPr>
          <p:nvPr/>
        </p:nvSpPr>
        <p:spPr bwMode="auto">
          <a:xfrm>
            <a:off x="381000" y="152400"/>
            <a:ext cx="8229600" cy="838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2262" name="Rectangle 6"/>
          <p:cNvSpPr>
            <a:spLocks noChangeArrowheads="1"/>
          </p:cNvSpPr>
          <p:nvPr/>
        </p:nvSpPr>
        <p:spPr bwMode="auto">
          <a:xfrm>
            <a:off x="457200" y="228600"/>
            <a:ext cx="82296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Monojet event selections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52287" name="Rectangle 31"/>
          <p:cNvSpPr>
            <a:spLocks noGrp="1" noChangeArrowheads="1"/>
          </p:cNvSpPr>
          <p:nvPr>
            <p:ph type="body" idx="1"/>
          </p:nvPr>
        </p:nvSpPr>
        <p:spPr>
          <a:xfrm>
            <a:off x="179388" y="1125538"/>
            <a:ext cx="5400675" cy="5732462"/>
          </a:xfrm>
          <a:noFill/>
          <a:ln/>
        </p:spPr>
        <p:txBody>
          <a:bodyPr/>
          <a:lstStyle/>
          <a:p>
            <a:r>
              <a:rPr lang="en-US" sz="2200" dirty="0"/>
              <a:t>Three kinematic regions based on Met and leading jet E</a:t>
            </a:r>
            <a:r>
              <a:rPr lang="en-US" sz="2200" baseline="-25000" dirty="0"/>
              <a:t>T</a:t>
            </a:r>
            <a:r>
              <a:rPr lang="en-US" sz="2200" dirty="0"/>
              <a:t>:</a:t>
            </a:r>
          </a:p>
          <a:p>
            <a:pPr lvl="1">
              <a:spcBef>
                <a:spcPct val="65000"/>
              </a:spcBef>
              <a:buClr>
                <a:srgbClr val="C00000"/>
              </a:buClr>
            </a:pPr>
            <a:r>
              <a:rPr lang="en-GB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 &gt; 80 </a:t>
            </a:r>
            <a:r>
              <a:rPr lang="en-GB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GB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Jet E</a:t>
            </a:r>
            <a:r>
              <a:rPr lang="en-GB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GB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 80 </a:t>
            </a:r>
            <a:r>
              <a:rPr lang="en-GB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endParaRPr lang="en-GB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ct val="50000"/>
              </a:spcBef>
              <a:buClr>
                <a:srgbClr val="006600"/>
              </a:buClr>
            </a:pPr>
            <a:r>
              <a:rPr lang="en-GB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 &gt; 120 </a:t>
            </a:r>
            <a:r>
              <a:rPr lang="en-GB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GB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Jet E</a:t>
            </a:r>
            <a:r>
              <a:rPr lang="en-GB" baseline="-25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GB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 150 </a:t>
            </a:r>
            <a:r>
              <a:rPr lang="en-GB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endParaRPr lang="en-GB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ct val="50000"/>
              </a:spcBef>
              <a:buClr>
                <a:srgbClr val="FFC000"/>
              </a:buClr>
            </a:pPr>
            <a:r>
              <a:rPr lang="en-GB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 &gt; 150 </a:t>
            </a:r>
            <a:r>
              <a:rPr lang="en-GB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GB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Jet E</a:t>
            </a:r>
            <a:r>
              <a:rPr lang="en-GB" baseline="-2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GB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 180 </a:t>
            </a:r>
            <a:r>
              <a:rPr lang="en-GB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endParaRPr lang="en-US" sz="25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85000"/>
              </a:spcBef>
            </a:pPr>
            <a:r>
              <a:rPr lang="en-US" sz="2200" dirty="0"/>
              <a:t>No 2</a:t>
            </a:r>
            <a:r>
              <a:rPr lang="en-US" sz="2200" baseline="30000" dirty="0"/>
              <a:t>nd</a:t>
            </a:r>
            <a:r>
              <a:rPr lang="en-US" sz="2200" dirty="0"/>
              <a:t> jet with E</a:t>
            </a:r>
            <a:r>
              <a:rPr lang="en-US" sz="2200" baseline="-25000" dirty="0"/>
              <a:t>T</a:t>
            </a:r>
            <a:r>
              <a:rPr lang="en-US" sz="2200" dirty="0"/>
              <a:t> &gt; 30 </a:t>
            </a:r>
            <a:r>
              <a:rPr lang="en-US" sz="2200" dirty="0" err="1"/>
              <a:t>GeV</a:t>
            </a:r>
            <a:r>
              <a:rPr lang="en-US" sz="2200" dirty="0"/>
              <a:t> (60 </a:t>
            </a:r>
            <a:r>
              <a:rPr lang="en-US" sz="2200" dirty="0" err="1"/>
              <a:t>GeV</a:t>
            </a:r>
            <a:r>
              <a:rPr lang="en-US" sz="2200" dirty="0"/>
              <a:t> if Jet E</a:t>
            </a:r>
            <a:r>
              <a:rPr lang="en-US" sz="2200" baseline="-25000" dirty="0"/>
              <a:t>T</a:t>
            </a:r>
            <a:r>
              <a:rPr lang="en-US" sz="2200" dirty="0"/>
              <a:t> &gt; 150 </a:t>
            </a:r>
            <a:r>
              <a:rPr lang="en-US" sz="2200" dirty="0" err="1"/>
              <a:t>GeV</a:t>
            </a:r>
            <a:r>
              <a:rPr lang="en-US" sz="2200" dirty="0"/>
              <a:t>)</a:t>
            </a:r>
          </a:p>
          <a:p>
            <a:pPr lvl="1">
              <a:spcBef>
                <a:spcPct val="35000"/>
              </a:spcBef>
              <a:buClr>
                <a:srgbClr val="006600"/>
              </a:buClr>
            </a:pPr>
            <a:r>
              <a:rPr lang="en-US" dirty="0">
                <a:solidFill>
                  <a:srgbClr val="006600"/>
                </a:solidFill>
                <a:effectLst/>
              </a:rPr>
              <a:t>No 3</a:t>
            </a:r>
            <a:r>
              <a:rPr lang="en-US" baseline="30000" dirty="0">
                <a:solidFill>
                  <a:srgbClr val="006600"/>
                </a:solidFill>
                <a:effectLst/>
              </a:rPr>
              <a:t>rd</a:t>
            </a:r>
            <a:r>
              <a:rPr lang="en-US" dirty="0">
                <a:solidFill>
                  <a:srgbClr val="006600"/>
                </a:solidFill>
                <a:effectLst/>
              </a:rPr>
              <a:t> jet with E</a:t>
            </a:r>
            <a:r>
              <a:rPr lang="en-US" baseline="-25000" dirty="0">
                <a:solidFill>
                  <a:srgbClr val="006600"/>
                </a:solidFill>
                <a:effectLst/>
              </a:rPr>
              <a:t>T</a:t>
            </a:r>
            <a:r>
              <a:rPr lang="en-US" dirty="0">
                <a:solidFill>
                  <a:srgbClr val="006600"/>
                </a:solidFill>
                <a:effectLst/>
              </a:rPr>
              <a:t> &gt; 15 </a:t>
            </a:r>
            <a:r>
              <a:rPr lang="en-US" dirty="0" err="1">
                <a:solidFill>
                  <a:srgbClr val="006600"/>
                </a:solidFill>
                <a:effectLst/>
              </a:rPr>
              <a:t>GeV</a:t>
            </a:r>
            <a:endParaRPr lang="en-US" dirty="0">
              <a:solidFill>
                <a:srgbClr val="006600"/>
              </a:solidFill>
              <a:effectLst/>
              <a:sym typeface="Symbol" pitchFamily="18" charset="2"/>
            </a:endParaRPr>
          </a:p>
          <a:p>
            <a:pPr lvl="1">
              <a:spcBef>
                <a:spcPct val="45000"/>
              </a:spcBef>
              <a:buClr>
                <a:srgbClr val="006600"/>
              </a:buClr>
            </a:pPr>
            <a:r>
              <a:rPr lang="en-US" dirty="0">
                <a:solidFill>
                  <a:srgbClr val="006600"/>
                </a:solidFill>
                <a:effectLst/>
                <a:sym typeface="Symbol" pitchFamily="18" charset="2"/>
              </a:rPr>
              <a:t>Asymmetric cuts to increase signal acceptance (ISR/FSR)</a:t>
            </a:r>
          </a:p>
        </p:txBody>
      </p:sp>
      <p:sp>
        <p:nvSpPr>
          <p:cNvPr id="352312" name="Line 56"/>
          <p:cNvSpPr>
            <a:spLocks noChangeShapeType="1"/>
          </p:cNvSpPr>
          <p:nvPr/>
        </p:nvSpPr>
        <p:spPr bwMode="auto">
          <a:xfrm>
            <a:off x="5973763" y="1679575"/>
            <a:ext cx="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2313" name="Line 57"/>
          <p:cNvSpPr>
            <a:spLocks noChangeShapeType="1"/>
          </p:cNvSpPr>
          <p:nvPr/>
        </p:nvSpPr>
        <p:spPr bwMode="auto">
          <a:xfrm flipV="1">
            <a:off x="5973763" y="3806825"/>
            <a:ext cx="2632075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2314" name="Text Box 58"/>
          <p:cNvSpPr txBox="1">
            <a:spLocks noChangeArrowheads="1"/>
          </p:cNvSpPr>
          <p:nvPr/>
        </p:nvSpPr>
        <p:spPr bwMode="auto">
          <a:xfrm>
            <a:off x="5059363" y="1831975"/>
            <a:ext cx="685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latin typeface="Arial" charset="0"/>
              </a:rPr>
              <a:t>E</a:t>
            </a:r>
            <a:r>
              <a:rPr lang="en-US" sz="2600" b="1" baseline="-25000">
                <a:latin typeface="Arial" charset="0"/>
              </a:rPr>
              <a:t>T</a:t>
            </a:r>
            <a:endParaRPr lang="en-US" sz="1800" b="1">
              <a:latin typeface="Arial" charset="0"/>
            </a:endParaRPr>
          </a:p>
        </p:txBody>
      </p:sp>
      <p:sp>
        <p:nvSpPr>
          <p:cNvPr id="352315" name="Line 59"/>
          <p:cNvSpPr>
            <a:spLocks noChangeShapeType="1"/>
          </p:cNvSpPr>
          <p:nvPr/>
        </p:nvSpPr>
        <p:spPr bwMode="auto">
          <a:xfrm flipH="1">
            <a:off x="5135563" y="1831975"/>
            <a:ext cx="2286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2316" name="Text Box 60"/>
          <p:cNvSpPr txBox="1">
            <a:spLocks noChangeArrowheads="1"/>
          </p:cNvSpPr>
          <p:nvPr/>
        </p:nvSpPr>
        <p:spPr bwMode="auto">
          <a:xfrm>
            <a:off x="7021513" y="4267200"/>
            <a:ext cx="2087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Arial" charset="0"/>
              </a:rPr>
              <a:t>Jet 1 E</a:t>
            </a:r>
            <a:r>
              <a:rPr lang="en-US" b="1" baseline="-25000">
                <a:latin typeface="Arial" charset="0"/>
              </a:rPr>
              <a:t>T</a:t>
            </a:r>
            <a:r>
              <a:rPr lang="en-US" b="1">
                <a:latin typeface="Arial" charset="0"/>
              </a:rPr>
              <a:t>(corr)</a:t>
            </a:r>
          </a:p>
        </p:txBody>
      </p:sp>
      <p:sp>
        <p:nvSpPr>
          <p:cNvPr id="352317" name="Text Box 61"/>
          <p:cNvSpPr txBox="1">
            <a:spLocks noChangeArrowheads="1"/>
          </p:cNvSpPr>
          <p:nvPr/>
        </p:nvSpPr>
        <p:spPr bwMode="auto">
          <a:xfrm>
            <a:off x="5668963" y="381317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0</a:t>
            </a:r>
          </a:p>
        </p:txBody>
      </p:sp>
      <p:sp>
        <p:nvSpPr>
          <p:cNvPr id="352318" name="Line 62"/>
          <p:cNvSpPr>
            <a:spLocks noChangeShapeType="1"/>
          </p:cNvSpPr>
          <p:nvPr/>
        </p:nvSpPr>
        <p:spPr bwMode="auto">
          <a:xfrm>
            <a:off x="6602413" y="3203575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2319" name="Line 63"/>
          <p:cNvSpPr>
            <a:spLocks noChangeShapeType="1"/>
          </p:cNvSpPr>
          <p:nvPr/>
        </p:nvSpPr>
        <p:spPr bwMode="auto">
          <a:xfrm flipH="1">
            <a:off x="5973763" y="3192463"/>
            <a:ext cx="6096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2320" name="Text Box 64"/>
          <p:cNvSpPr txBox="1">
            <a:spLocks noChangeArrowheads="1"/>
          </p:cNvSpPr>
          <p:nvPr/>
        </p:nvSpPr>
        <p:spPr bwMode="auto">
          <a:xfrm>
            <a:off x="5516563" y="304165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80</a:t>
            </a:r>
          </a:p>
        </p:txBody>
      </p:sp>
      <p:sp>
        <p:nvSpPr>
          <p:cNvPr id="352321" name="Text Box 65"/>
          <p:cNvSpPr txBox="1">
            <a:spLocks noChangeArrowheads="1"/>
          </p:cNvSpPr>
          <p:nvPr/>
        </p:nvSpPr>
        <p:spPr bwMode="auto">
          <a:xfrm>
            <a:off x="6380163" y="3813175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80</a:t>
            </a:r>
          </a:p>
        </p:txBody>
      </p:sp>
      <p:sp>
        <p:nvSpPr>
          <p:cNvPr id="352322" name="Text Box 66"/>
          <p:cNvSpPr txBox="1">
            <a:spLocks noChangeArrowheads="1"/>
          </p:cNvSpPr>
          <p:nvPr/>
        </p:nvSpPr>
        <p:spPr bwMode="auto">
          <a:xfrm>
            <a:off x="5440363" y="2536825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120</a:t>
            </a:r>
          </a:p>
        </p:txBody>
      </p:sp>
      <p:sp>
        <p:nvSpPr>
          <p:cNvPr id="352323" name="Text Box 67"/>
          <p:cNvSpPr txBox="1">
            <a:spLocks noChangeArrowheads="1"/>
          </p:cNvSpPr>
          <p:nvPr/>
        </p:nvSpPr>
        <p:spPr bwMode="auto">
          <a:xfrm>
            <a:off x="6962775" y="3813175"/>
            <a:ext cx="663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150</a:t>
            </a:r>
          </a:p>
        </p:txBody>
      </p:sp>
      <p:sp>
        <p:nvSpPr>
          <p:cNvPr id="352324" name="Text Box 68"/>
          <p:cNvSpPr txBox="1">
            <a:spLocks noChangeArrowheads="1"/>
          </p:cNvSpPr>
          <p:nvPr/>
        </p:nvSpPr>
        <p:spPr bwMode="auto">
          <a:xfrm>
            <a:off x="5440363" y="2136775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150</a:t>
            </a:r>
          </a:p>
        </p:txBody>
      </p:sp>
      <p:sp>
        <p:nvSpPr>
          <p:cNvPr id="352325" name="Text Box 69"/>
          <p:cNvSpPr txBox="1">
            <a:spLocks noChangeArrowheads="1"/>
          </p:cNvSpPr>
          <p:nvPr/>
        </p:nvSpPr>
        <p:spPr bwMode="auto">
          <a:xfrm>
            <a:off x="7550150" y="3813175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180</a:t>
            </a:r>
          </a:p>
        </p:txBody>
      </p:sp>
      <p:sp>
        <p:nvSpPr>
          <p:cNvPr id="352326" name="Rectangle 70" descr="50%"/>
          <p:cNvSpPr>
            <a:spLocks noChangeArrowheads="1"/>
          </p:cNvSpPr>
          <p:nvPr/>
        </p:nvSpPr>
        <p:spPr bwMode="auto">
          <a:xfrm>
            <a:off x="6602413" y="1824038"/>
            <a:ext cx="1871662" cy="1368425"/>
          </a:xfrm>
          <a:prstGeom prst="rect">
            <a:avLst/>
          </a:prstGeom>
          <a:pattFill prst="pct50">
            <a:fgClr>
              <a:srgbClr val="CC0000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2327" name="Line 71"/>
          <p:cNvSpPr>
            <a:spLocks noChangeShapeType="1"/>
          </p:cNvSpPr>
          <p:nvPr/>
        </p:nvSpPr>
        <p:spPr bwMode="auto">
          <a:xfrm>
            <a:off x="6589713" y="3192463"/>
            <a:ext cx="20161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2328" name="Line 72"/>
          <p:cNvSpPr>
            <a:spLocks noChangeShapeType="1"/>
          </p:cNvSpPr>
          <p:nvPr/>
        </p:nvSpPr>
        <p:spPr bwMode="auto">
          <a:xfrm flipV="1">
            <a:off x="6602413" y="1679575"/>
            <a:ext cx="0" cy="15240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2329" name="Rectangle 73" descr="50%"/>
          <p:cNvSpPr>
            <a:spLocks noChangeArrowheads="1"/>
          </p:cNvSpPr>
          <p:nvPr/>
        </p:nvSpPr>
        <p:spPr bwMode="auto">
          <a:xfrm>
            <a:off x="7250113" y="1824038"/>
            <a:ext cx="1223962" cy="863600"/>
          </a:xfrm>
          <a:prstGeom prst="rect">
            <a:avLst/>
          </a:prstGeom>
          <a:pattFill prst="pct50">
            <a:fgClr>
              <a:srgbClr val="0066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2330" name="Line 74"/>
          <p:cNvSpPr>
            <a:spLocks noChangeShapeType="1"/>
          </p:cNvSpPr>
          <p:nvPr/>
        </p:nvSpPr>
        <p:spPr bwMode="auto">
          <a:xfrm>
            <a:off x="7250113" y="2687638"/>
            <a:ext cx="1355725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2331" name="Line 75"/>
          <p:cNvSpPr>
            <a:spLocks noChangeShapeType="1"/>
          </p:cNvSpPr>
          <p:nvPr/>
        </p:nvSpPr>
        <p:spPr bwMode="auto">
          <a:xfrm flipV="1">
            <a:off x="7269163" y="1679575"/>
            <a:ext cx="0" cy="9906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2332" name="Rectangle 76" descr="50%"/>
          <p:cNvSpPr>
            <a:spLocks noChangeArrowheads="1"/>
          </p:cNvSpPr>
          <p:nvPr/>
        </p:nvSpPr>
        <p:spPr bwMode="auto">
          <a:xfrm>
            <a:off x="7826375" y="1824038"/>
            <a:ext cx="647700" cy="503237"/>
          </a:xfrm>
          <a:prstGeom prst="rect">
            <a:avLst/>
          </a:prstGeom>
          <a:pattFill prst="pct50">
            <a:fgClr>
              <a:srgbClr val="FF9900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2333" name="Line 77"/>
          <p:cNvSpPr>
            <a:spLocks noChangeShapeType="1"/>
          </p:cNvSpPr>
          <p:nvPr/>
        </p:nvSpPr>
        <p:spPr bwMode="auto">
          <a:xfrm>
            <a:off x="7813675" y="2327275"/>
            <a:ext cx="792163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2334" name="Line 78"/>
          <p:cNvSpPr>
            <a:spLocks noChangeShapeType="1"/>
          </p:cNvSpPr>
          <p:nvPr/>
        </p:nvSpPr>
        <p:spPr bwMode="auto">
          <a:xfrm flipH="1" flipV="1">
            <a:off x="7802563" y="1679575"/>
            <a:ext cx="23812" cy="6477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2335" name="Line 79"/>
          <p:cNvSpPr>
            <a:spLocks noChangeShapeType="1"/>
          </p:cNvSpPr>
          <p:nvPr/>
        </p:nvSpPr>
        <p:spPr bwMode="auto">
          <a:xfrm>
            <a:off x="5973763" y="2327275"/>
            <a:ext cx="18288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2336" name="Line 80"/>
          <p:cNvSpPr>
            <a:spLocks noChangeShapeType="1"/>
          </p:cNvSpPr>
          <p:nvPr/>
        </p:nvSpPr>
        <p:spPr bwMode="auto">
          <a:xfrm flipH="1">
            <a:off x="5973763" y="2687638"/>
            <a:ext cx="1295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2337" name="Line 81"/>
          <p:cNvSpPr>
            <a:spLocks noChangeShapeType="1"/>
          </p:cNvSpPr>
          <p:nvPr/>
        </p:nvSpPr>
        <p:spPr bwMode="auto">
          <a:xfrm>
            <a:off x="7250113" y="2687638"/>
            <a:ext cx="19050" cy="1125537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2338" name="Line 82"/>
          <p:cNvSpPr>
            <a:spLocks noChangeShapeType="1"/>
          </p:cNvSpPr>
          <p:nvPr/>
        </p:nvSpPr>
        <p:spPr bwMode="auto">
          <a:xfrm>
            <a:off x="7826375" y="2365375"/>
            <a:ext cx="0" cy="14478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2339" name="Rectangle 83"/>
          <p:cNvSpPr>
            <a:spLocks noChangeArrowheads="1"/>
          </p:cNvSpPr>
          <p:nvPr/>
        </p:nvSpPr>
        <p:spPr bwMode="auto">
          <a:xfrm>
            <a:off x="179388" y="5445125"/>
            <a:ext cx="8713787" cy="134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75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GB" sz="2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Use </a:t>
            </a:r>
            <a:r>
              <a:rPr lang="en-GB" sz="21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 fb</a:t>
            </a:r>
            <a:r>
              <a:rPr lang="en-GB" sz="2100" b="1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-1</a:t>
            </a:r>
            <a:r>
              <a:rPr lang="en-GB" sz="21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of data</a:t>
            </a:r>
            <a:r>
              <a:rPr lang="en-GB" sz="2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 from JET100 and MET45 triggers</a:t>
            </a:r>
          </a:p>
          <a:p>
            <a:pPr marL="742950" lvl="1" indent="-285750">
              <a:lnSpc>
                <a:spcPct val="80000"/>
              </a:lnSpc>
              <a:spcBef>
                <a:spcPct val="75000"/>
              </a:spcBef>
              <a:buClr>
                <a:srgbClr val="0000CC"/>
              </a:buClr>
              <a:buSzPct val="75000"/>
              <a:buFont typeface="Wingdings" pitchFamily="2" charset="2"/>
              <a:buChar char="l"/>
            </a:pPr>
            <a:r>
              <a:rPr lang="en-GB" sz="2000" b="1" dirty="0">
                <a:solidFill>
                  <a:srgbClr val="0000CC"/>
                </a:solidFill>
                <a:latin typeface="Arial" charset="0"/>
                <a:sym typeface="Symbol" pitchFamily="18" charset="2"/>
              </a:rPr>
              <a:t>JET100 trigger is fully efficient for Jet E</a:t>
            </a:r>
            <a:r>
              <a:rPr lang="en-GB" sz="2000" b="1" baseline="-25000" dirty="0">
                <a:solidFill>
                  <a:srgbClr val="0000CC"/>
                </a:solidFill>
                <a:latin typeface="Arial" charset="0"/>
                <a:sym typeface="Symbol" pitchFamily="18" charset="2"/>
              </a:rPr>
              <a:t>T</a:t>
            </a:r>
            <a:r>
              <a:rPr lang="en-GB" sz="2000" b="1" dirty="0">
                <a:solidFill>
                  <a:srgbClr val="0000CC"/>
                </a:solidFill>
                <a:latin typeface="Arial" charset="0"/>
                <a:sym typeface="Symbol" pitchFamily="18" charset="2"/>
              </a:rPr>
              <a:t> &gt; 150 </a:t>
            </a:r>
            <a:r>
              <a:rPr lang="en-GB" sz="2000" b="1" dirty="0" err="1">
                <a:solidFill>
                  <a:srgbClr val="0000CC"/>
                </a:solidFill>
                <a:latin typeface="Arial" charset="0"/>
                <a:sym typeface="Symbol" pitchFamily="18" charset="2"/>
              </a:rPr>
              <a:t>GeV</a:t>
            </a:r>
            <a:endParaRPr lang="en-GB" sz="2000" b="1" dirty="0">
              <a:solidFill>
                <a:srgbClr val="0000CC"/>
              </a:solidFill>
              <a:latin typeface="Arial" charset="0"/>
              <a:sym typeface="Symbol" pitchFamily="18" charset="2"/>
            </a:endParaRPr>
          </a:p>
          <a:p>
            <a:pPr marL="742950" lvl="1" indent="-285750">
              <a:lnSpc>
                <a:spcPct val="80000"/>
              </a:lnSpc>
              <a:spcBef>
                <a:spcPct val="40000"/>
              </a:spcBef>
              <a:buClr>
                <a:srgbClr val="0000CC"/>
              </a:buClr>
              <a:buSzPct val="75000"/>
              <a:buFont typeface="Wingdings" pitchFamily="2" charset="2"/>
              <a:buChar char="l"/>
            </a:pPr>
            <a:r>
              <a:rPr lang="en-GB" sz="2000" b="1" dirty="0">
                <a:solidFill>
                  <a:srgbClr val="0000CC"/>
                </a:solidFill>
                <a:latin typeface="Arial" charset="0"/>
                <a:sym typeface="Symbol" pitchFamily="18" charset="2"/>
              </a:rPr>
              <a:t>MET45 trigger is fully efficient for Met &gt; 80 </a:t>
            </a:r>
            <a:r>
              <a:rPr lang="en-GB" sz="2000" b="1" dirty="0" err="1">
                <a:solidFill>
                  <a:srgbClr val="0000CC"/>
                </a:solidFill>
                <a:latin typeface="Arial" charset="0"/>
                <a:sym typeface="Symbol" pitchFamily="18" charset="2"/>
              </a:rPr>
              <a:t>GeV</a:t>
            </a:r>
            <a:endParaRPr lang="en-US" sz="2000" b="1" dirty="0">
              <a:solidFill>
                <a:srgbClr val="0000CC"/>
              </a:solidFill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E5F397-36AC-4AEF-9542-4CC9BA4B8611}" type="slidenum">
              <a:rPr lang="en-US"/>
              <a:pPr/>
              <a:t>52</a:t>
            </a:fld>
            <a:endParaRPr lang="en-US"/>
          </a:p>
        </p:txBody>
      </p:sp>
      <p:sp>
        <p:nvSpPr>
          <p:cNvPr id="353291" name="Text Box 11"/>
          <p:cNvSpPr txBox="1">
            <a:spLocks noChangeArrowheads="1"/>
          </p:cNvSpPr>
          <p:nvPr/>
        </p:nvSpPr>
        <p:spPr bwMode="auto">
          <a:xfrm>
            <a:off x="304800" y="5486400"/>
            <a:ext cx="8534400" cy="64135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FF00"/>
                </a:solidFill>
                <a:latin typeface="Arial" charset="0"/>
              </a:rPr>
              <a:t>Jet E</a:t>
            </a:r>
            <a:r>
              <a:rPr lang="en-US" sz="3600" baseline="-25000">
                <a:solidFill>
                  <a:srgbClr val="00FF00"/>
                </a:solidFill>
                <a:latin typeface="Arial" charset="0"/>
              </a:rPr>
              <a:t>T</a:t>
            </a:r>
            <a:r>
              <a:rPr lang="en-US" sz="3600">
                <a:solidFill>
                  <a:srgbClr val="00FF00"/>
                </a:solidFill>
                <a:latin typeface="Arial" charset="0"/>
              </a:rPr>
              <a:t> = 419</a:t>
            </a:r>
            <a:r>
              <a:rPr lang="en-US" sz="360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600">
                <a:solidFill>
                  <a:srgbClr val="00FF00"/>
                </a:solidFill>
                <a:latin typeface="Arial" charset="0"/>
              </a:rPr>
              <a:t>GeV,</a:t>
            </a:r>
            <a:r>
              <a:rPr lang="en-US" sz="3600">
                <a:solidFill>
                  <a:srgbClr val="FF0000"/>
                </a:solidFill>
                <a:latin typeface="Arial" charset="0"/>
              </a:rPr>
              <a:t> Missing E</a:t>
            </a:r>
            <a:r>
              <a:rPr lang="en-US" sz="3600" baseline="-25000">
                <a:solidFill>
                  <a:srgbClr val="FF0000"/>
                </a:solidFill>
                <a:latin typeface="Arial" charset="0"/>
              </a:rPr>
              <a:t>T</a:t>
            </a:r>
            <a:r>
              <a:rPr lang="en-US" sz="3600">
                <a:solidFill>
                  <a:srgbClr val="FF0000"/>
                </a:solidFill>
                <a:latin typeface="Arial" charset="0"/>
              </a:rPr>
              <a:t> = 417 GeV</a:t>
            </a:r>
            <a:endParaRPr lang="en-US" sz="3600">
              <a:latin typeface="Arial" charset="0"/>
            </a:endParaRPr>
          </a:p>
        </p:txBody>
      </p:sp>
      <p:sp>
        <p:nvSpPr>
          <p:cNvPr id="353292" name="Rectangle 12"/>
          <p:cNvSpPr>
            <a:spLocks noChangeArrowheads="1"/>
          </p:cNvSpPr>
          <p:nvPr/>
        </p:nvSpPr>
        <p:spPr bwMode="auto">
          <a:xfrm>
            <a:off x="304800" y="5486400"/>
            <a:ext cx="8534400" cy="609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pic>
        <p:nvPicPr>
          <p:cNvPr id="353293" name="Picture 13" descr="lego1_1_r209070_e3863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419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294" name="Picture 14" descr="cot_1_r209070_e3863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4114800" cy="33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3295" name="Rectangle 15"/>
          <p:cNvSpPr>
            <a:spLocks noChangeArrowheads="1"/>
          </p:cNvSpPr>
          <p:nvPr/>
        </p:nvSpPr>
        <p:spPr bwMode="auto">
          <a:xfrm>
            <a:off x="4800600" y="1600200"/>
            <a:ext cx="4114800" cy="3352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3296" name="Rectangle 16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3297" name="Rectangle 17"/>
          <p:cNvSpPr>
            <a:spLocks noChangeArrowheads="1"/>
          </p:cNvSpPr>
          <p:nvPr/>
        </p:nvSpPr>
        <p:spPr bwMode="auto">
          <a:xfrm>
            <a:off x="381000" y="304800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Most Energetic Monojet Event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5438E-B1DC-4F3C-B4E3-9286C0BDC32D}" type="slidenum">
              <a:rPr lang="en-US"/>
              <a:pPr/>
              <a:t>53</a:t>
            </a:fld>
            <a:endParaRPr lang="en-US"/>
          </a:p>
        </p:txBody>
      </p:sp>
      <p:sp>
        <p:nvSpPr>
          <p:cNvPr id="354308" name="Text Box 4"/>
          <p:cNvSpPr txBox="1">
            <a:spLocks noChangeArrowheads="1"/>
          </p:cNvSpPr>
          <p:nvPr/>
        </p:nvSpPr>
        <p:spPr bwMode="auto">
          <a:xfrm>
            <a:off x="1665288" y="4859338"/>
            <a:ext cx="6507162" cy="946150"/>
          </a:xfrm>
          <a:prstGeom prst="rect">
            <a:avLst/>
          </a:prstGeom>
          <a:solidFill>
            <a:srgbClr val="FBF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Results are consistent with SM in all three kinematic regions</a:t>
            </a:r>
          </a:p>
        </p:txBody>
      </p:sp>
      <p:sp>
        <p:nvSpPr>
          <p:cNvPr id="354309" name="Rectangle 5"/>
          <p:cNvSpPr>
            <a:spLocks noChangeArrowheads="1"/>
          </p:cNvSpPr>
          <p:nvPr/>
        </p:nvSpPr>
        <p:spPr bwMode="auto">
          <a:xfrm>
            <a:off x="1665288" y="4859338"/>
            <a:ext cx="6481762" cy="9366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4310" name="Rectangle 6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graphicFrame>
        <p:nvGraphicFramePr>
          <p:cNvPr id="354384" name="Group 80"/>
          <p:cNvGraphicFramePr>
            <a:graphicFrameLocks noGrp="1"/>
          </p:cNvGraphicFramePr>
          <p:nvPr/>
        </p:nvGraphicFramePr>
        <p:xfrm>
          <a:off x="4343400" y="1295400"/>
          <a:ext cx="4648200" cy="3276602"/>
        </p:xfrm>
        <a:graphic>
          <a:graphicData uri="http://schemas.openxmlformats.org/drawingml/2006/table">
            <a:tbl>
              <a:tblPr/>
              <a:tblGrid>
                <a:gridCol w="1323975"/>
                <a:gridCol w="1117600"/>
                <a:gridCol w="1103313"/>
                <a:gridCol w="1103312"/>
              </a:tblGrid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Background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80/80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150/120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180/150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Z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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sym typeface="Symbol" pitchFamily="18" charset="2"/>
                        </a:rPr>
                        <a:t>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 + jet</a:t>
                      </a:r>
                      <a:endParaRPr kumimoji="0" lang="en-US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3203 ± 137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390 ± 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141 ± 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W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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sym typeface="Symbol" pitchFamily="18" charset="2"/>
                        </a:rPr>
                        <a:t>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 + jet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2010 ±   69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187 ± 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58 ± 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W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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sym typeface="Symbol" pitchFamily="18" charset="2"/>
                        </a:rPr>
                        <a:t>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 + jet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1570 ±   54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117 ±   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35 ± 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W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e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sym typeface="Symbol" pitchFamily="18" charset="2"/>
                        </a:rPr>
                        <a:t>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 + jet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824 ±   28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58 ±  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18 ± 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Z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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choolHouse Cursive B" pitchFamily="80" charset="0"/>
                        </a:rPr>
                        <a:t>ll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 + jet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 87 ±    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  6 ±  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 2 ±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QCD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708 ± 146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23 ± 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12 ± 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sym typeface="Symbol" pitchFamily="18" charset="2"/>
                        </a:rPr>
                        <a:t>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+ jet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209 ±   41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17 ±  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 8 ± 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Non-collision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 52 ±   52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10 ±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3 ±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Predicted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8663 ± 332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808 ± 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277 ± 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Observed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8449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809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354374" name="Picture 70" descr="myplo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7143" r="11111" b="2380"/>
          <a:stretch>
            <a:fillRect/>
          </a:stretch>
        </p:blipFill>
        <p:spPr bwMode="auto">
          <a:xfrm>
            <a:off x="152400" y="1295400"/>
            <a:ext cx="4038600" cy="333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4375" name="Rectangle 71"/>
          <p:cNvSpPr>
            <a:spLocks noChangeArrowheads="1"/>
          </p:cNvSpPr>
          <p:nvPr/>
        </p:nvSpPr>
        <p:spPr bwMode="auto">
          <a:xfrm>
            <a:off x="152400" y="1295400"/>
            <a:ext cx="4038600" cy="3352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4377" name="Rectangle 73"/>
          <p:cNvSpPr>
            <a:spLocks noChangeArrowheads="1"/>
          </p:cNvSpPr>
          <p:nvPr/>
        </p:nvSpPr>
        <p:spPr bwMode="auto">
          <a:xfrm>
            <a:off x="457200" y="228600"/>
            <a:ext cx="82296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Monojet Results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54380" name="Line 76"/>
          <p:cNvSpPr>
            <a:spLocks noChangeShapeType="1"/>
          </p:cNvSpPr>
          <p:nvPr/>
        </p:nvSpPr>
        <p:spPr bwMode="auto">
          <a:xfrm>
            <a:off x="381000" y="4495800"/>
            <a:ext cx="0" cy="175260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4381" name="Line 77"/>
          <p:cNvSpPr>
            <a:spLocks noChangeShapeType="1"/>
          </p:cNvSpPr>
          <p:nvPr/>
        </p:nvSpPr>
        <p:spPr bwMode="auto">
          <a:xfrm>
            <a:off x="395288" y="6237288"/>
            <a:ext cx="398462" cy="11112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4382" name="Rectangle 78"/>
          <p:cNvSpPr>
            <a:spLocks noChangeArrowheads="1"/>
          </p:cNvSpPr>
          <p:nvPr/>
        </p:nvSpPr>
        <p:spPr bwMode="auto">
          <a:xfrm>
            <a:off x="827088" y="6056313"/>
            <a:ext cx="7924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4383" name="Text Box 79"/>
          <p:cNvSpPr txBox="1">
            <a:spLocks noChangeArrowheads="1"/>
          </p:cNvSpPr>
          <p:nvPr/>
        </p:nvSpPr>
        <p:spPr bwMode="auto">
          <a:xfrm>
            <a:off x="827088" y="6032500"/>
            <a:ext cx="78771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800080"/>
                </a:solidFill>
                <a:latin typeface="Arial" charset="0"/>
              </a:rPr>
              <a:t>Our measurement is really just a number (table). This is a check</a:t>
            </a:r>
          </a:p>
          <a:p>
            <a:r>
              <a:rPr lang="en-US" sz="2000" b="1">
                <a:solidFill>
                  <a:srgbClr val="800080"/>
                </a:solidFill>
                <a:latin typeface="Arial" charset="0"/>
              </a:rPr>
              <a:t>to see if it would worth to do a further investigation with shapes</a:t>
            </a:r>
            <a:endParaRPr lang="en-US" sz="20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9337A6-0030-4E68-8859-B02A4A3ADB0A}" type="slidenum">
              <a:rPr lang="en-US"/>
              <a:pPr/>
              <a:t>54</a:t>
            </a:fld>
            <a:endParaRPr lang="en-US"/>
          </a:p>
        </p:txBody>
      </p:sp>
      <p:sp>
        <p:nvSpPr>
          <p:cNvPr id="355372" name="Rectangle 44"/>
          <p:cNvSpPr>
            <a:spLocks noChangeArrowheads="1"/>
          </p:cNvSpPr>
          <p:nvPr/>
        </p:nvSpPr>
        <p:spPr bwMode="auto">
          <a:xfrm>
            <a:off x="1828800" y="6172200"/>
            <a:ext cx="5410200" cy="5334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sz="22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22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ö</a:t>
            </a:r>
            <a:r>
              <a:rPr lang="en-US" sz="22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t-Wash limit: </a:t>
            </a:r>
            <a:r>
              <a:rPr lang="en-US" sz="2200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</a:t>
            </a:r>
            <a:r>
              <a:rPr lang="en-US" sz="22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&lt; 1.3 × 10</a:t>
            </a:r>
            <a:r>
              <a:rPr lang="en-US" sz="2200" b="1" baseline="3200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-1</a:t>
            </a:r>
            <a:r>
              <a:rPr lang="en-US" sz="22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mm (</a:t>
            </a:r>
            <a:r>
              <a:rPr lang="en-US" sz="2200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</a:t>
            </a:r>
            <a:r>
              <a:rPr lang="en-US" sz="22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=2)</a:t>
            </a:r>
          </a:p>
        </p:txBody>
      </p:sp>
      <p:sp>
        <p:nvSpPr>
          <p:cNvPr id="355373" name="Rectangle 45"/>
          <p:cNvSpPr>
            <a:spLocks noChangeArrowheads="1"/>
          </p:cNvSpPr>
          <p:nvPr/>
        </p:nvSpPr>
        <p:spPr bwMode="auto">
          <a:xfrm>
            <a:off x="1828800" y="6172200"/>
            <a:ext cx="5410200" cy="5334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5376" name="Text Box 48"/>
          <p:cNvSpPr txBox="1">
            <a:spLocks noChangeArrowheads="1"/>
          </p:cNvSpPr>
          <p:nvPr/>
        </p:nvSpPr>
        <p:spPr bwMode="auto">
          <a:xfrm>
            <a:off x="192088" y="1143000"/>
            <a:ext cx="89519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latin typeface="Arial" charset="0"/>
              </a:rPr>
              <a:t>* The 150/120 analysis provides the best sensitivity for LED scenario.</a:t>
            </a:r>
          </a:p>
        </p:txBody>
      </p:sp>
      <p:sp>
        <p:nvSpPr>
          <p:cNvPr id="355377" name="Rectangle 49"/>
          <p:cNvSpPr>
            <a:spLocks noChangeArrowheads="1"/>
          </p:cNvSpPr>
          <p:nvPr/>
        </p:nvSpPr>
        <p:spPr bwMode="auto">
          <a:xfrm>
            <a:off x="609600" y="1752600"/>
            <a:ext cx="7902575" cy="488950"/>
          </a:xfrm>
          <a:prstGeom prst="rect">
            <a:avLst/>
          </a:prstGeom>
          <a:solidFill>
            <a:srgbClr val="FBF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 b="1" u="sng">
                <a:solidFill>
                  <a:srgbClr val="0B075A"/>
                </a:solidFill>
                <a:latin typeface="Times New Roman" pitchFamily="18" charset="0"/>
              </a:rPr>
              <a:t>Signal Upper limits (95% CL) for 150/120 = 125 events</a:t>
            </a:r>
          </a:p>
        </p:txBody>
      </p:sp>
      <p:sp>
        <p:nvSpPr>
          <p:cNvPr id="355378" name="Rectangle 50"/>
          <p:cNvSpPr>
            <a:spLocks noChangeArrowheads="1"/>
          </p:cNvSpPr>
          <p:nvPr/>
        </p:nvSpPr>
        <p:spPr bwMode="auto">
          <a:xfrm>
            <a:off x="381000" y="2420938"/>
            <a:ext cx="84216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rgbClr val="FF0000"/>
                </a:solidFill>
                <a:latin typeface="Times New Roman" pitchFamily="18" charset="0"/>
              </a:rPr>
              <a:t>Limits on the 4+n dimensional Planck scale M</a:t>
            </a:r>
            <a:r>
              <a:rPr lang="en-US" b="1" baseline="-25000">
                <a:solidFill>
                  <a:srgbClr val="FF0000"/>
                </a:solidFill>
                <a:latin typeface="Times New Roman" pitchFamily="18" charset="0"/>
              </a:rPr>
              <a:t>D 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</a:rPr>
              <a:t>and on the radius R of the extra dimensions</a:t>
            </a:r>
          </a:p>
        </p:txBody>
      </p:sp>
      <p:graphicFrame>
        <p:nvGraphicFramePr>
          <p:cNvPr id="355381" name="Group 53"/>
          <p:cNvGraphicFramePr>
            <a:graphicFrameLocks noGrp="1"/>
          </p:cNvGraphicFramePr>
          <p:nvPr/>
        </p:nvGraphicFramePr>
        <p:xfrm>
          <a:off x="5105400" y="3352800"/>
          <a:ext cx="3810000" cy="2590800"/>
        </p:xfrm>
        <a:graphic>
          <a:graphicData uri="http://schemas.openxmlformats.org/drawingml/2006/table">
            <a:tbl>
              <a:tblPr/>
              <a:tblGrid>
                <a:gridCol w="776288"/>
                <a:gridCol w="1357312"/>
                <a:gridCol w="1676400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M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D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(TeV)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R (mm)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&gt; 1.33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&lt; 2.7 E-01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&gt; 1.09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&lt; 3.1 E-06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&gt; 0.99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&lt; 9.9 E-09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&gt; 0.92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&lt; 3.2 E-10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&gt; 0.88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&lt; 3.1 E-11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355412" name="Rectangle 8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229600" cy="682625"/>
          </a:xfrm>
          <a:noFill/>
          <a:ln/>
        </p:spPr>
        <p:txBody>
          <a:bodyPr/>
          <a:lstStyle/>
          <a:p>
            <a:r>
              <a:rPr lang="en-US"/>
              <a:t>Monojet events selections</a:t>
            </a:r>
          </a:p>
        </p:txBody>
      </p:sp>
      <p:sp>
        <p:nvSpPr>
          <p:cNvPr id="355413" name="Rectangle 85"/>
          <p:cNvSpPr>
            <a:spLocks noChangeArrowheads="1"/>
          </p:cNvSpPr>
          <p:nvPr/>
        </p:nvSpPr>
        <p:spPr bwMode="auto">
          <a:xfrm>
            <a:off x="142875" y="152400"/>
            <a:ext cx="8893175" cy="838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5414" name="Rectangle 86"/>
          <p:cNvSpPr>
            <a:spLocks noChangeArrowheads="1"/>
          </p:cNvSpPr>
          <p:nvPr/>
        </p:nvSpPr>
        <p:spPr bwMode="auto">
          <a:xfrm>
            <a:off x="71438" y="260350"/>
            <a:ext cx="8964612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Limit on Large Extra Dimensions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55417" name="Picture 89" descr="LED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9" r="1697"/>
          <a:stretch>
            <a:fillRect/>
          </a:stretch>
        </p:blipFill>
        <p:spPr bwMode="auto">
          <a:xfrm>
            <a:off x="395288" y="3284538"/>
            <a:ext cx="3889375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5418" name="Rectangle 90"/>
          <p:cNvSpPr>
            <a:spLocks noChangeArrowheads="1"/>
          </p:cNvSpPr>
          <p:nvPr/>
        </p:nvSpPr>
        <p:spPr bwMode="auto">
          <a:xfrm>
            <a:off x="395288" y="3284538"/>
            <a:ext cx="3889375" cy="27368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67B143-AF57-4461-9CCD-4620E8895655}" type="slidenum">
              <a:rPr lang="en-US"/>
              <a:pPr/>
              <a:t>55</a:t>
            </a:fld>
            <a:endParaRPr lang="en-US"/>
          </a:p>
        </p:txBody>
      </p:sp>
      <p:graphicFrame>
        <p:nvGraphicFramePr>
          <p:cNvPr id="356357" name="Group 5"/>
          <p:cNvGraphicFramePr>
            <a:graphicFrameLocks noGrp="1"/>
          </p:cNvGraphicFramePr>
          <p:nvPr/>
        </p:nvGraphicFramePr>
        <p:xfrm>
          <a:off x="5292725" y="1735138"/>
          <a:ext cx="3724275" cy="4214816"/>
        </p:xfrm>
        <a:graphic>
          <a:graphicData uri="http://schemas.openxmlformats.org/drawingml/2006/table">
            <a:tbl>
              <a:tblPr/>
              <a:tblGrid>
                <a:gridCol w="2019300"/>
                <a:gridCol w="1704975"/>
              </a:tblGrid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Background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80/80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Z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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sym typeface="Symbol" pitchFamily="18" charset="2"/>
                        </a:rPr>
                        <a:t>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 + jet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3203 ± 137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W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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sym typeface="Symbol" pitchFamily="18" charset="2"/>
                        </a:rPr>
                        <a:t>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 + jet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2010 ±   69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W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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sym typeface="Symbol" pitchFamily="18" charset="2"/>
                        </a:rPr>
                        <a:t>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 + jet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1570 ±   54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W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e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sym typeface="Symbol" pitchFamily="18" charset="2"/>
                        </a:rPr>
                        <a:t>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 + jet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824 ±   28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Z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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choolHouse Cursive B" pitchFamily="80" charset="0"/>
                        </a:rPr>
                        <a:t>ll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 + jet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 87 ±    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QCD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708 ± 146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sym typeface="Symbol" pitchFamily="18" charset="2"/>
                        </a:rPr>
                        <a:t>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+ jet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209 ±   41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Non-collision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   52 ±   52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Predicted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8663 ± 332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Observed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8449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356396" name="Rectangle 4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229600" cy="682625"/>
          </a:xfrm>
          <a:noFill/>
          <a:ln/>
        </p:spPr>
        <p:txBody>
          <a:bodyPr/>
          <a:lstStyle/>
          <a:p>
            <a:r>
              <a:rPr lang="en-US"/>
              <a:t>Monojet events selections</a:t>
            </a:r>
          </a:p>
        </p:txBody>
      </p:sp>
      <p:sp>
        <p:nvSpPr>
          <p:cNvPr id="356397" name="Rectangle 45"/>
          <p:cNvSpPr>
            <a:spLocks noChangeArrowheads="1"/>
          </p:cNvSpPr>
          <p:nvPr/>
        </p:nvSpPr>
        <p:spPr bwMode="auto">
          <a:xfrm>
            <a:off x="142875" y="152400"/>
            <a:ext cx="8893175" cy="838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6398" name="Rectangle 46"/>
          <p:cNvSpPr>
            <a:spLocks noChangeArrowheads="1"/>
          </p:cNvSpPr>
          <p:nvPr/>
        </p:nvSpPr>
        <p:spPr bwMode="auto">
          <a:xfrm>
            <a:off x="71438" y="260350"/>
            <a:ext cx="8964612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Perform a SM measurement too!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56400" name="Rectangle 48"/>
          <p:cNvSpPr>
            <a:spLocks noChangeArrowheads="1"/>
          </p:cNvSpPr>
          <p:nvPr/>
        </p:nvSpPr>
        <p:spPr bwMode="auto">
          <a:xfrm>
            <a:off x="969963" y="1916113"/>
            <a:ext cx="3889375" cy="503237"/>
          </a:xfrm>
          <a:prstGeom prst="rect">
            <a:avLst/>
          </a:prstGeom>
          <a:solidFill>
            <a:schemeClr val="bg2"/>
          </a:solidFill>
          <a:ln w="38100">
            <a:solidFill>
              <a:srgbClr val="F2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6403" name="Rectangle 51"/>
          <p:cNvSpPr>
            <a:spLocks noGrp="1" noChangeArrowheads="1"/>
          </p:cNvSpPr>
          <p:nvPr>
            <p:ph type="body" idx="1"/>
          </p:nvPr>
        </p:nvSpPr>
        <p:spPr>
          <a:xfrm>
            <a:off x="34925" y="1196975"/>
            <a:ext cx="5327650" cy="5661025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The precision of the lowest kinematic region is ~3.8%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GB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</a:t>
            </a:r>
            <a:r>
              <a:rPr lang="en-US" sz="2300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 can measure N</a:t>
            </a:r>
            <a:r>
              <a:rPr lang="en-US" sz="2300" baseline="-25000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Symbol" pitchFamily="18" charset="2"/>
              </a:rPr>
              <a:t>n</a:t>
            </a:r>
            <a:r>
              <a:rPr lang="en-US" sz="2300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, </a:t>
            </a:r>
            <a:r>
              <a:rPr lang="en-US" sz="2300" baseline="-25000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</a:t>
            </a:r>
            <a:r>
              <a:rPr lang="en-US" sz="2300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(inv)!</a:t>
            </a:r>
            <a:endParaRPr lang="en-US" sz="2300">
              <a:solidFill>
                <a:srgbClr val="F2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ct val="110000"/>
              </a:spcBef>
            </a:pPr>
            <a:r>
              <a:rPr lang="en-US"/>
              <a:t>LEP: 2 types of measurements</a:t>
            </a:r>
          </a:p>
          <a:p>
            <a:pPr lvl="1">
              <a:lnSpc>
                <a:spcPct val="90000"/>
              </a:lnSpc>
              <a:spcBef>
                <a:spcPct val="35000"/>
              </a:spcBef>
            </a:pPr>
            <a:r>
              <a:rPr lang="en-US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Indirect: lineshape</a:t>
            </a:r>
            <a:r>
              <a:rPr lang="en-US"/>
              <a:t> </a:t>
            </a:r>
            <a:r>
              <a:rPr lang="en-US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 </a:t>
            </a:r>
            <a:r>
              <a:rPr lang="en-US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really precise</a:t>
            </a:r>
          </a:p>
          <a:p>
            <a:pPr lvl="1">
              <a:lnSpc>
                <a:spcPct val="90000"/>
              </a:lnSpc>
              <a:spcBef>
                <a:spcPct val="35000"/>
              </a:spcBef>
            </a:pPr>
            <a:r>
              <a:rPr lang="en-US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Direct: </a:t>
            </a:r>
            <a:r>
              <a:rPr lang="en-US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</a:t>
            </a:r>
            <a:r>
              <a:rPr lang="en-US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+Met topology</a:t>
            </a:r>
            <a:r>
              <a:rPr lang="en-US"/>
              <a:t> </a:t>
            </a:r>
            <a:r>
              <a:rPr lang="en-US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 less precise</a:t>
            </a:r>
          </a:p>
          <a:p>
            <a:pPr>
              <a:lnSpc>
                <a:spcPct val="90000"/>
              </a:lnSpc>
              <a:spcBef>
                <a:spcPct val="90000"/>
              </a:spcBef>
            </a:pPr>
            <a:r>
              <a:rPr lang="en-US"/>
              <a:t>Fewer theoretical assumptions in  direct measurement.</a:t>
            </a:r>
          </a:p>
          <a:p>
            <a:pPr>
              <a:lnSpc>
                <a:spcPct val="90000"/>
              </a:lnSpc>
              <a:spcBef>
                <a:spcPct val="90000"/>
              </a:spcBef>
            </a:pPr>
            <a:r>
              <a:rPr lang="en-US"/>
              <a:t>Tevatron: </a:t>
            </a:r>
          </a:p>
          <a:p>
            <a:pPr lvl="1">
              <a:lnSpc>
                <a:spcPct val="90000"/>
              </a:lnSpc>
              <a:spcBef>
                <a:spcPct val="35000"/>
              </a:spcBef>
            </a:pPr>
            <a:r>
              <a:rPr lang="en-US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Expect similar sensitivity to LEP direct</a:t>
            </a:r>
          </a:p>
          <a:p>
            <a:pPr lvl="1">
              <a:lnSpc>
                <a:spcPct val="90000"/>
              </a:lnSpc>
              <a:spcBef>
                <a:spcPct val="35000"/>
              </a:spcBef>
            </a:pPr>
            <a:r>
              <a:rPr lang="en-US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Even fewer theoretical inputs</a:t>
            </a:r>
          </a:p>
          <a:p>
            <a:pPr lvl="1">
              <a:lnSpc>
                <a:spcPct val="90000"/>
              </a:lnSpc>
              <a:spcBef>
                <a:spcPct val="35000"/>
              </a:spcBef>
            </a:pPr>
            <a:r>
              <a:rPr lang="en-US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Completely independent of LEP measurements</a:t>
            </a:r>
            <a:endParaRPr lang="en-GB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1768A8-F91A-4649-A8D9-A7E612789266}" type="slidenum">
              <a:rPr lang="en-US"/>
              <a:pPr/>
              <a:t>56</a:t>
            </a:fld>
            <a:endParaRPr lang="en-US"/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229600" cy="682625"/>
          </a:xfrm>
          <a:noFill/>
          <a:ln/>
        </p:spPr>
        <p:txBody>
          <a:bodyPr/>
          <a:lstStyle/>
          <a:p>
            <a:r>
              <a:rPr lang="en-US"/>
              <a:t>Monojet events selections</a:t>
            </a:r>
          </a:p>
        </p:txBody>
      </p:sp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381000" y="152400"/>
            <a:ext cx="8229600" cy="838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7382" name="Rectangle 6"/>
          <p:cNvSpPr>
            <a:spLocks noChangeArrowheads="1"/>
          </p:cNvSpPr>
          <p:nvPr/>
        </p:nvSpPr>
        <p:spPr bwMode="auto">
          <a:xfrm>
            <a:off x="457200" y="228600"/>
            <a:ext cx="82296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4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Invisible width of the Z</a:t>
            </a:r>
            <a:r>
              <a:rPr lang="en-US" sz="4400" b="1" baseline="30000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357383" name="Text Box 7"/>
          <p:cNvSpPr txBox="1">
            <a:spLocks noChangeArrowheads="1"/>
          </p:cNvSpPr>
          <p:nvPr/>
        </p:nvSpPr>
        <p:spPr bwMode="auto">
          <a:xfrm>
            <a:off x="533400" y="1412875"/>
            <a:ext cx="8153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200" b="1">
                <a:latin typeface="Arial" charset="0"/>
                <a:ea typeface="ＭＳ Ｐゴシック" pitchFamily="80" charset="-128"/>
              </a:rPr>
              <a:t>Assuming the PDG value for </a:t>
            </a:r>
            <a:r>
              <a:rPr lang="en-US" sz="2200" b="1">
                <a:latin typeface="Symbol" pitchFamily="18" charset="2"/>
                <a:ea typeface="ＭＳ Ｐゴシック" pitchFamily="80" charset="-128"/>
                <a:sym typeface="Symbol" pitchFamily="18" charset="2"/>
              </a:rPr>
              <a:t></a:t>
            </a:r>
            <a:r>
              <a:rPr lang="en-US" sz="2200" b="1" baseline="-25000">
                <a:latin typeface="Arial" charset="0"/>
                <a:ea typeface="ＭＳ Ｐゴシック" pitchFamily="80" charset="-128"/>
              </a:rPr>
              <a:t>Z</a:t>
            </a:r>
            <a:r>
              <a:rPr lang="en-US" sz="2200" b="1">
                <a:latin typeface="Arial" charset="0"/>
                <a:ea typeface="ＭＳ Ｐゴシック" pitchFamily="80" charset="-128"/>
              </a:rPr>
              <a:t>(</a:t>
            </a:r>
            <a:r>
              <a:rPr lang="en-US" sz="2200" b="1">
                <a:latin typeface="SchoolHouse Cursive B" pitchFamily="80" charset="0"/>
                <a:ea typeface="ＭＳ Ｐゴシック" pitchFamily="80" charset="-128"/>
              </a:rPr>
              <a:t>ll</a:t>
            </a:r>
            <a:r>
              <a:rPr lang="en-US" sz="2200" b="1">
                <a:latin typeface="Arial" charset="0"/>
                <a:ea typeface="ＭＳ Ｐゴシック" pitchFamily="80" charset="-128"/>
              </a:rPr>
              <a:t>), 83.984 ± 0.086 MeV:</a:t>
            </a:r>
          </a:p>
        </p:txBody>
      </p:sp>
      <p:sp>
        <p:nvSpPr>
          <p:cNvPr id="357384" name="Text Box 8"/>
          <p:cNvSpPr txBox="1">
            <a:spLocks noChangeArrowheads="1"/>
          </p:cNvSpPr>
          <p:nvPr/>
        </p:nvSpPr>
        <p:spPr bwMode="auto">
          <a:xfrm>
            <a:off x="2819400" y="2022475"/>
            <a:ext cx="4073525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C40F28"/>
                </a:solidFill>
                <a:latin typeface="Symbol" pitchFamily="18" charset="2"/>
                <a:ea typeface="ＭＳ Ｐゴシック" pitchFamily="80" charset="-128"/>
                <a:sym typeface="Symbol" pitchFamily="18" charset="2"/>
              </a:rPr>
              <a:t></a:t>
            </a:r>
            <a:r>
              <a:rPr lang="en-US" b="1" baseline="-25000">
                <a:solidFill>
                  <a:srgbClr val="C40F28"/>
                </a:solidFill>
                <a:latin typeface="Arial" charset="0"/>
                <a:ea typeface="ＭＳ Ｐゴシック" pitchFamily="80" charset="-128"/>
              </a:rPr>
              <a:t>Z</a:t>
            </a:r>
            <a:r>
              <a:rPr lang="en-US" b="1">
                <a:solidFill>
                  <a:srgbClr val="C40F28"/>
                </a:solidFill>
                <a:latin typeface="Arial" charset="0"/>
                <a:ea typeface="ＭＳ Ｐゴシック" pitchFamily="80" charset="-128"/>
              </a:rPr>
              <a:t>(inv) = 466 ± 14 ± 40 MeV</a:t>
            </a:r>
          </a:p>
        </p:txBody>
      </p:sp>
      <p:sp>
        <p:nvSpPr>
          <p:cNvPr id="357385" name="Text Box 9"/>
          <p:cNvSpPr txBox="1">
            <a:spLocks noChangeArrowheads="1"/>
          </p:cNvSpPr>
          <p:nvPr/>
        </p:nvSpPr>
        <p:spPr bwMode="auto">
          <a:xfrm>
            <a:off x="34925" y="3416300"/>
            <a:ext cx="38100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200" b="1">
                <a:latin typeface="Arial" charset="0"/>
                <a:ea typeface="ＭＳ Ｐゴシック" pitchFamily="80" charset="-128"/>
              </a:rPr>
              <a:t>Comparing this value with SM expectation gives the number of light </a:t>
            </a:r>
            <a:r>
              <a:rPr lang="en-US" sz="2200" b="1">
                <a:latin typeface="Symbol" pitchFamily="18" charset="2"/>
                <a:ea typeface="ＭＳ Ｐゴシック" pitchFamily="80" charset="-128"/>
                <a:sym typeface="Symbol" pitchFamily="18" charset="2"/>
              </a:rPr>
              <a:t></a:t>
            </a:r>
            <a:r>
              <a:rPr lang="en-US" sz="2200" b="1">
                <a:latin typeface="Arial" charset="0"/>
                <a:ea typeface="ＭＳ Ｐゴシック" pitchFamily="80" charset="-128"/>
              </a:rPr>
              <a:t> types:</a:t>
            </a:r>
          </a:p>
        </p:txBody>
      </p:sp>
      <p:sp>
        <p:nvSpPr>
          <p:cNvPr id="357386" name="Text Box 10"/>
          <p:cNvSpPr txBox="1">
            <a:spLocks noChangeArrowheads="1"/>
          </p:cNvSpPr>
          <p:nvPr/>
        </p:nvSpPr>
        <p:spPr bwMode="auto">
          <a:xfrm>
            <a:off x="250825" y="4843463"/>
            <a:ext cx="3330575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C40F28"/>
                </a:solidFill>
                <a:latin typeface="Arial" charset="0"/>
                <a:ea typeface="ＭＳ Ｐゴシック" pitchFamily="80" charset="-128"/>
              </a:rPr>
              <a:t>N</a:t>
            </a:r>
            <a:r>
              <a:rPr lang="en-US" b="1" baseline="-25000">
                <a:solidFill>
                  <a:srgbClr val="C40F28"/>
                </a:solidFill>
                <a:latin typeface="Symbol" pitchFamily="18" charset="2"/>
                <a:ea typeface="ＭＳ Ｐゴシック" pitchFamily="80" charset="-128"/>
                <a:sym typeface="Symbol" pitchFamily="18" charset="2"/>
              </a:rPr>
              <a:t></a:t>
            </a:r>
            <a:r>
              <a:rPr lang="en-US" b="1">
                <a:solidFill>
                  <a:srgbClr val="C40F28"/>
                </a:solidFill>
                <a:latin typeface="Arial" charset="0"/>
                <a:ea typeface="ＭＳ Ｐゴシック" pitchFamily="80" charset="-128"/>
              </a:rPr>
              <a:t> = 2.78 ± 0.08 ± 0.25</a:t>
            </a:r>
          </a:p>
        </p:txBody>
      </p:sp>
      <p:graphicFrame>
        <p:nvGraphicFramePr>
          <p:cNvPr id="357387" name="Group 11"/>
          <p:cNvGraphicFramePr>
            <a:graphicFrameLocks noGrp="1"/>
          </p:cNvGraphicFramePr>
          <p:nvPr/>
        </p:nvGraphicFramePr>
        <p:xfrm>
          <a:off x="3994150" y="2997200"/>
          <a:ext cx="5041900" cy="2951164"/>
        </p:xfrm>
        <a:graphic>
          <a:graphicData uri="http://schemas.openxmlformats.org/drawingml/2006/table">
            <a:tbl>
              <a:tblPr/>
              <a:tblGrid>
                <a:gridCol w="1681163"/>
                <a:gridCol w="1679575"/>
                <a:gridCol w="1681162"/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Experiment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sym typeface="Symbol" pitchFamily="18" charset="2"/>
                        </a:rPr>
                        <a:t></a:t>
                      </a:r>
                      <a:r>
                        <a:rPr kumimoji="0" lang="en-US" sz="17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Z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(inv) MeV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N</a:t>
                      </a:r>
                      <a:r>
                        <a:rPr kumimoji="0" lang="en-US" sz="17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sym typeface="Symbol" pitchFamily="18" charset="2"/>
                        </a:rPr>
                        <a:t>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40F28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CDF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40F28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466 ± 42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40F28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2.78 ± 0.26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L3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498 ± 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2.98 ± 0.06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OPAL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539 ± 31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2.69 ± 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ALEPH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450 ± 48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2.86 ± 0.09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DELPHI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---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2.84 ± 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LEP comb.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503 ± 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2.92 ± 0.06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LEP indirect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499.0 ± 1.5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2.984 ± 0.008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357426" name="Rectangle 50"/>
          <p:cNvSpPr>
            <a:spLocks noChangeArrowheads="1"/>
          </p:cNvSpPr>
          <p:nvPr/>
        </p:nvSpPr>
        <p:spPr bwMode="auto">
          <a:xfrm>
            <a:off x="250825" y="4856163"/>
            <a:ext cx="3311525" cy="433387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57427" name="Rectangle 51"/>
          <p:cNvSpPr>
            <a:spLocks noChangeArrowheads="1"/>
          </p:cNvSpPr>
          <p:nvPr/>
        </p:nvSpPr>
        <p:spPr bwMode="auto">
          <a:xfrm>
            <a:off x="2843213" y="2012950"/>
            <a:ext cx="4033837" cy="504825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2761D5-021E-4832-B7E4-DF56E8720C48}" type="slidenum">
              <a:rPr lang="en-US"/>
              <a:pPr/>
              <a:t>57</a:t>
            </a:fld>
            <a:endParaRPr lang="en-US"/>
          </a:p>
        </p:txBody>
      </p:sp>
      <p:sp>
        <p:nvSpPr>
          <p:cNvPr id="283653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2743200"/>
            <a:ext cx="8229600" cy="1371600"/>
          </a:xfrm>
          <a:noFill/>
          <a:ln/>
        </p:spPr>
        <p:txBody>
          <a:bodyPr/>
          <a:lstStyle/>
          <a:p>
            <a:r>
              <a:rPr lang="en-US" sz="5000"/>
              <a:t>CONCLUSION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8ACC68-7554-47DB-AA3A-415257957A2C}" type="slidenum">
              <a:rPr lang="en-US"/>
              <a:pPr/>
              <a:t>58</a:t>
            </a:fld>
            <a:endParaRPr lang="en-US"/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622300"/>
            <a:ext cx="8964612" cy="511175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80000"/>
              </a:spcBef>
            </a:pPr>
            <a:r>
              <a:rPr lang="en-GB" sz="2200" dirty="0"/>
              <a:t>The LHC delivered a sufficient amount of data in 2010 for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GB" sz="2000" dirty="0">
                <a:solidFill>
                  <a:srgbClr val="0000CC"/>
                </a:solidFill>
                <a:effectLst/>
              </a:rPr>
              <a:t>a good understanding of the ATLAS detector 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GB" sz="2000" dirty="0" smtClean="0">
                <a:solidFill>
                  <a:srgbClr val="0000CC"/>
                </a:solidFill>
                <a:effectLst/>
              </a:rPr>
              <a:t>a </a:t>
            </a:r>
            <a:r>
              <a:rPr lang="en-GB" sz="2000" dirty="0">
                <a:solidFill>
                  <a:srgbClr val="0000CC"/>
                </a:solidFill>
                <a:effectLst/>
              </a:rPr>
              <a:t>rediscovery of many aspects of the Standard Model.</a:t>
            </a:r>
          </a:p>
          <a:p>
            <a:pPr>
              <a:lnSpc>
                <a:spcPct val="90000"/>
              </a:lnSpc>
              <a:spcBef>
                <a:spcPct val="125000"/>
              </a:spcBef>
            </a:pPr>
            <a:r>
              <a:rPr lang="en-GB" sz="2200" dirty="0"/>
              <a:t>These Standard Model measurements can then be used to make background predictions for new physics searches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GB" sz="2000" dirty="0">
                <a:solidFill>
                  <a:srgbClr val="0000CC"/>
                </a:solidFill>
                <a:effectLst/>
              </a:rPr>
              <a:t>Data-driven background estimates improve the sensitivity to new physics by keeping systematic uncertainties low</a:t>
            </a:r>
          </a:p>
          <a:p>
            <a:pPr>
              <a:lnSpc>
                <a:spcPct val="90000"/>
              </a:lnSpc>
              <a:spcBef>
                <a:spcPct val="125000"/>
              </a:spcBef>
            </a:pPr>
            <a:r>
              <a:rPr lang="en-GB" sz="2200" dirty="0"/>
              <a:t>Techniques specific to searches for new physics in </a:t>
            </a:r>
            <a:r>
              <a:rPr lang="en-GB" sz="2200" dirty="0" err="1"/>
              <a:t>jets+E</a:t>
            </a:r>
            <a:r>
              <a:rPr lang="en-GB" sz="2200" baseline="-25000" dirty="0" err="1"/>
              <a:t>T</a:t>
            </a:r>
            <a:r>
              <a:rPr lang="en-GB" sz="2200" baseline="30000" dirty="0" err="1"/>
              <a:t>miss</a:t>
            </a:r>
            <a:r>
              <a:rPr lang="en-GB" sz="2200" baseline="30000" dirty="0"/>
              <a:t> </a:t>
            </a:r>
            <a:r>
              <a:rPr lang="en-GB" sz="2200" dirty="0"/>
              <a:t>events have been </a:t>
            </a:r>
            <a:r>
              <a:rPr lang="en-GB" sz="2200" dirty="0" err="1"/>
              <a:t>developped</a:t>
            </a:r>
            <a:endParaRPr lang="en-GB" sz="2200" dirty="0"/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GB" dirty="0">
                <a:solidFill>
                  <a:srgbClr val="0000CC"/>
                </a:solidFill>
                <a:effectLst/>
              </a:rPr>
              <a:t>Limits on </a:t>
            </a:r>
            <a:r>
              <a:rPr lang="en-GB" dirty="0" err="1">
                <a:solidFill>
                  <a:srgbClr val="0000CC"/>
                </a:solidFill>
                <a:effectLst/>
              </a:rPr>
              <a:t>monojet</a:t>
            </a:r>
            <a:r>
              <a:rPr lang="en-GB" dirty="0">
                <a:solidFill>
                  <a:srgbClr val="0000CC"/>
                </a:solidFill>
                <a:effectLst/>
              </a:rPr>
              <a:t> events constrain Large Extra Dimensions models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GB" dirty="0">
                <a:solidFill>
                  <a:srgbClr val="0000CC"/>
                </a:solidFill>
                <a:effectLst/>
              </a:rPr>
              <a:t>LHC expect to double </a:t>
            </a:r>
            <a:r>
              <a:rPr lang="en-GB" dirty="0" err="1">
                <a:solidFill>
                  <a:srgbClr val="0000CC"/>
                </a:solidFill>
                <a:effectLst/>
              </a:rPr>
              <a:t>Tevatron</a:t>
            </a:r>
            <a:r>
              <a:rPr lang="en-GB" dirty="0">
                <a:solidFill>
                  <a:srgbClr val="0000CC"/>
                </a:solidFill>
                <a:effectLst/>
              </a:rPr>
              <a:t> limits with only 35pb</a:t>
            </a:r>
            <a:r>
              <a:rPr lang="en-GB" baseline="30000" dirty="0">
                <a:solidFill>
                  <a:srgbClr val="0000CC"/>
                </a:solidFill>
                <a:effectLst/>
              </a:rPr>
              <a:t>-1</a:t>
            </a:r>
            <a:r>
              <a:rPr lang="en-GB" dirty="0">
                <a:solidFill>
                  <a:srgbClr val="0000CC"/>
                </a:solidFill>
                <a:effectLst/>
              </a:rPr>
              <a:t> of data</a:t>
            </a:r>
            <a:endParaRPr lang="en-US" dirty="0">
              <a:solidFill>
                <a:srgbClr val="0000CC"/>
              </a:solidFill>
              <a:effectLst/>
            </a:endParaRPr>
          </a:p>
        </p:txBody>
      </p:sp>
      <p:sp>
        <p:nvSpPr>
          <p:cNvPr id="263182" name="Rectangle 14"/>
          <p:cNvSpPr>
            <a:spLocks noChangeArrowheads="1"/>
          </p:cNvSpPr>
          <p:nvPr/>
        </p:nvSpPr>
        <p:spPr bwMode="auto">
          <a:xfrm>
            <a:off x="1187450" y="5518150"/>
            <a:ext cx="6264275" cy="647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263183" name="Text Box 15"/>
          <p:cNvSpPr txBox="1">
            <a:spLocks noChangeArrowheads="1"/>
          </p:cNvSpPr>
          <p:nvPr/>
        </p:nvSpPr>
        <p:spPr bwMode="auto">
          <a:xfrm>
            <a:off x="1116013" y="5589588"/>
            <a:ext cx="87137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2800" b="1">
                <a:solidFill>
                  <a:srgbClr val="F20000"/>
                </a:solidFill>
                <a:latin typeface="Arial" charset="0"/>
              </a:rPr>
              <a:t>We are now surfing in new territory!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AF0E4C-5694-41ED-8DD1-1174BE2AA672}" type="slidenum">
              <a:rPr lang="en-US"/>
              <a:pPr/>
              <a:t>6</a:t>
            </a:fld>
            <a:endParaRPr lang="en-US"/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565400"/>
            <a:ext cx="6121400" cy="3960813"/>
          </a:xfrm>
        </p:spPr>
        <p:txBody>
          <a:bodyPr/>
          <a:lstStyle/>
          <a:p>
            <a:r>
              <a:rPr lang="en-GB" dirty="0">
                <a:solidFill>
                  <a:srgbClr val="0000CC"/>
                </a:solidFill>
                <a:effectLst/>
              </a:rPr>
              <a:t>Find new phenomena </a:t>
            </a:r>
          </a:p>
          <a:p>
            <a:pPr lvl="1">
              <a:buClr>
                <a:srgbClr val="006600"/>
              </a:buClr>
            </a:pPr>
            <a:r>
              <a:rPr lang="en-GB" dirty="0">
                <a:solidFill>
                  <a:srgbClr val="006600"/>
                </a:solidFill>
              </a:rPr>
              <a:t>new particles </a:t>
            </a:r>
          </a:p>
          <a:p>
            <a:pPr lvl="1">
              <a:buClr>
                <a:srgbClr val="006600"/>
              </a:buClr>
            </a:pPr>
            <a:r>
              <a:rPr lang="en-GB" dirty="0">
                <a:solidFill>
                  <a:srgbClr val="006600"/>
                </a:solidFill>
              </a:rPr>
              <a:t>new behaviour of the known particles</a:t>
            </a:r>
          </a:p>
          <a:p>
            <a:pPr lvl="1"/>
            <a:endParaRPr lang="en-GB" dirty="0">
              <a:solidFill>
                <a:srgbClr val="006600"/>
              </a:solidFill>
            </a:endParaRPr>
          </a:p>
          <a:p>
            <a:pPr>
              <a:spcBef>
                <a:spcPct val="70000"/>
              </a:spcBef>
            </a:pPr>
            <a:r>
              <a:rPr lang="en-GB" dirty="0">
                <a:solidFill>
                  <a:srgbClr val="0000CC"/>
                </a:solidFill>
                <a:effectLst/>
              </a:rPr>
              <a:t>Characterize the new phenomena</a:t>
            </a:r>
          </a:p>
          <a:p>
            <a:pPr lvl="1">
              <a:buClr>
                <a:srgbClr val="006600"/>
              </a:buClr>
            </a:pPr>
            <a:r>
              <a:rPr lang="en-GB" dirty="0" err="1">
                <a:solidFill>
                  <a:srgbClr val="006600"/>
                </a:solidFill>
              </a:rPr>
              <a:t>Eg</a:t>
            </a:r>
            <a:r>
              <a:rPr lang="en-GB" dirty="0">
                <a:solidFill>
                  <a:srgbClr val="006600"/>
                </a:solidFill>
              </a:rPr>
              <a:t>: mass, charge or spin of new particles</a:t>
            </a:r>
          </a:p>
          <a:p>
            <a:pPr lvl="1">
              <a:buClr>
                <a:srgbClr val="006600"/>
              </a:buClr>
            </a:pPr>
            <a:r>
              <a:rPr lang="en-GB" dirty="0">
                <a:solidFill>
                  <a:srgbClr val="006600"/>
                </a:solidFill>
              </a:rPr>
              <a:t>Production and decay rates </a:t>
            </a:r>
            <a:r>
              <a:rPr lang="en-GB" dirty="0">
                <a:solidFill>
                  <a:srgbClr val="006600"/>
                </a:solidFill>
                <a:sym typeface="Symbol" pitchFamily="18" charset="2"/>
              </a:rPr>
              <a:t> coupling</a:t>
            </a:r>
          </a:p>
          <a:p>
            <a:pPr lvl="1">
              <a:buFont typeface="Wingdings" pitchFamily="2" charset="2"/>
              <a:buNone/>
            </a:pPr>
            <a:endParaRPr lang="en-GB" dirty="0">
              <a:sym typeface="Symbol" pitchFamily="18" charset="2"/>
            </a:endParaRPr>
          </a:p>
          <a:p>
            <a:pPr>
              <a:spcBef>
                <a:spcPct val="70000"/>
              </a:spcBef>
            </a:pPr>
            <a:r>
              <a:rPr lang="en-GB" dirty="0">
                <a:solidFill>
                  <a:srgbClr val="0000CC"/>
                </a:solidFill>
                <a:effectLst/>
                <a:sym typeface="Symbol" pitchFamily="18" charset="2"/>
              </a:rPr>
              <a:t>Integrate this experimental information in an extension of the theory</a:t>
            </a:r>
          </a:p>
        </p:txBody>
      </p:sp>
      <p:sp>
        <p:nvSpPr>
          <p:cNvPr id="377861" name="Rectangle 5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77862" name="Rectangle 6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77863" name="Rectangle 7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quest for New Physics!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77864" name="Rectangle 8"/>
          <p:cNvSpPr>
            <a:spLocks noChangeArrowheads="1"/>
          </p:cNvSpPr>
          <p:nvPr/>
        </p:nvSpPr>
        <p:spPr bwMode="auto">
          <a:xfrm>
            <a:off x="250825" y="1412875"/>
            <a:ext cx="8642350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GB" sz="25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In order to solve some of these problems and make a giant step in our understanding of Nature:</a:t>
            </a:r>
            <a:endParaRPr lang="en-US" sz="2500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77865" name="AutoShape 9"/>
          <p:cNvSpPr>
            <a:spLocks noChangeArrowheads="1"/>
          </p:cNvSpPr>
          <p:nvPr/>
        </p:nvSpPr>
        <p:spPr bwMode="auto">
          <a:xfrm>
            <a:off x="6732588" y="2852738"/>
            <a:ext cx="1152525" cy="720725"/>
          </a:xfrm>
          <a:prstGeom prst="leftArrow">
            <a:avLst>
              <a:gd name="adj1" fmla="val 50000"/>
              <a:gd name="adj2" fmla="val 399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pic>
        <p:nvPicPr>
          <p:cNvPr id="37786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76700"/>
            <a:ext cx="1449388" cy="12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7869" name="Text Box 13"/>
          <p:cNvSpPr txBox="1">
            <a:spLocks noChangeArrowheads="1"/>
          </p:cNvSpPr>
          <p:nvPr/>
        </p:nvSpPr>
        <p:spPr bwMode="auto">
          <a:xfrm>
            <a:off x="6227763" y="5540375"/>
            <a:ext cx="242093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6000" b="1">
                <a:latin typeface="Times New Roman" pitchFamily="18" charset="0"/>
              </a:rPr>
              <a:t>S </a:t>
            </a:r>
            <a:r>
              <a:rPr lang="en-GB" sz="7000" b="1">
                <a:latin typeface="Script MT Bold" pitchFamily="66" charset="0"/>
              </a:rPr>
              <a:t>= </a:t>
            </a:r>
            <a:r>
              <a:rPr lang="en-GB" sz="7000" b="1">
                <a:latin typeface="Arial" charset="0"/>
                <a:cs typeface="Arial" charset="0"/>
              </a:rPr>
              <a:t>∫</a:t>
            </a:r>
            <a:r>
              <a:rPr lang="en-GB" sz="7000" b="1">
                <a:latin typeface="Script MT Bold" pitchFamily="66" charset="0"/>
              </a:rPr>
              <a:t>L</a:t>
            </a:r>
            <a:endParaRPr lang="en-US" sz="7000" b="1">
              <a:latin typeface="Script MT Bold" pitchFamily="66" charset="0"/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4087813"/>
            <a:ext cx="1050925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7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7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7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7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15B082-24E0-474E-9A8B-FFF76894EFBD}" type="slidenum">
              <a:rPr lang="en-US"/>
              <a:pPr/>
              <a:t>7</a:t>
            </a:fld>
            <a:endParaRPr lang="en-US"/>
          </a:p>
        </p:txBody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197818"/>
            <a:ext cx="6119813" cy="5543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300" dirty="0"/>
              <a:t>Need new ideas </a:t>
            </a:r>
          </a:p>
          <a:p>
            <a:pPr lvl="1">
              <a:lnSpc>
                <a:spcPct val="90000"/>
              </a:lnSpc>
            </a:pPr>
            <a:r>
              <a:rPr lang="en-GB" sz="2000" dirty="0">
                <a:solidFill>
                  <a:srgbClr val="0000CC"/>
                </a:solidFill>
                <a:effectLst/>
              </a:rPr>
              <a:t>hint on what to look for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300" dirty="0"/>
              <a:t>Powerful devices </a:t>
            </a:r>
          </a:p>
          <a:p>
            <a:pPr lvl="1">
              <a:lnSpc>
                <a:spcPct val="90000"/>
              </a:lnSpc>
            </a:pPr>
            <a:r>
              <a:rPr lang="en-GB" sz="2000" dirty="0">
                <a:solidFill>
                  <a:srgbClr val="0000CC"/>
                </a:solidFill>
                <a:effectLst/>
              </a:rPr>
              <a:t>see phenomena inaccessible before</a:t>
            </a:r>
          </a:p>
          <a:p>
            <a:pPr>
              <a:lnSpc>
                <a:spcPct val="90000"/>
              </a:lnSpc>
            </a:pPr>
            <a:endParaRPr lang="en-GB" dirty="0"/>
          </a:p>
          <a:p>
            <a:pPr>
              <a:lnSpc>
                <a:spcPct val="90000"/>
              </a:lnSpc>
            </a:pPr>
            <a:r>
              <a:rPr lang="en-GB" sz="2300" dirty="0"/>
              <a:t>Understand well how the device works</a:t>
            </a:r>
          </a:p>
          <a:p>
            <a:pPr lvl="1">
              <a:lnSpc>
                <a:spcPct val="90000"/>
              </a:lnSpc>
            </a:pPr>
            <a:r>
              <a:rPr lang="en-GB" sz="2000" dirty="0">
                <a:solidFill>
                  <a:srgbClr val="0000CC"/>
                </a:solidFill>
                <a:effectLst/>
              </a:rPr>
              <a:t>Calibrate apparatus, </a:t>
            </a:r>
          </a:p>
          <a:p>
            <a:pPr lvl="1">
              <a:lnSpc>
                <a:spcPct val="90000"/>
              </a:lnSpc>
            </a:pPr>
            <a:r>
              <a:rPr lang="en-GB" sz="2000" dirty="0">
                <a:solidFill>
                  <a:srgbClr val="0000CC"/>
                </a:solidFill>
                <a:effectLst/>
              </a:rPr>
              <a:t>understand its systematic effects</a:t>
            </a:r>
          </a:p>
          <a:p>
            <a:pPr lvl="1">
              <a:lnSpc>
                <a:spcPct val="90000"/>
              </a:lnSpc>
            </a:pPr>
            <a:r>
              <a:rPr lang="en-GB" sz="2000" dirty="0">
                <a:solidFill>
                  <a:srgbClr val="0000CC"/>
                </a:solidFill>
                <a:effectLst/>
              </a:rPr>
              <a:t> re-discover known phenomena</a:t>
            </a:r>
          </a:p>
          <a:p>
            <a:pPr>
              <a:lnSpc>
                <a:spcPct val="90000"/>
              </a:lnSpc>
            </a:pPr>
            <a:endParaRPr lang="en-GB" sz="2200" dirty="0"/>
          </a:p>
          <a:p>
            <a:pPr>
              <a:lnSpc>
                <a:spcPct val="90000"/>
              </a:lnSpc>
            </a:pPr>
            <a:r>
              <a:rPr lang="en-GB" sz="2300" dirty="0"/>
              <a:t>Find inexplicable deviations with respect to accepted theories</a:t>
            </a:r>
          </a:p>
          <a:p>
            <a:pPr lvl="1">
              <a:lnSpc>
                <a:spcPct val="90000"/>
              </a:lnSpc>
              <a:spcBef>
                <a:spcPct val="60000"/>
              </a:spcBef>
              <a:buFont typeface="Wingdings" pitchFamily="2" charset="2"/>
              <a:buNone/>
            </a:pP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Deviations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new phenomena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2806" name="Rectangle 6"/>
          <p:cNvSpPr>
            <a:spLocks noChangeArrowheads="1"/>
          </p:cNvSpPr>
          <p:nvPr/>
        </p:nvSpPr>
        <p:spPr bwMode="auto">
          <a:xfrm>
            <a:off x="523875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32807" name="Rectangle 7"/>
          <p:cNvSpPr>
            <a:spLocks noChangeArrowheads="1"/>
          </p:cNvSpPr>
          <p:nvPr/>
        </p:nvSpPr>
        <p:spPr bwMode="auto">
          <a:xfrm>
            <a:off x="177800" y="188913"/>
            <a:ext cx="8785225" cy="954087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32808" name="Rectangle 8"/>
          <p:cNvSpPr>
            <a:spLocks noChangeArrowheads="1"/>
          </p:cNvSpPr>
          <p:nvPr/>
        </p:nvSpPr>
        <p:spPr bwMode="auto">
          <a:xfrm>
            <a:off x="142875" y="228600"/>
            <a:ext cx="88931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How to look for new phenomena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32811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786188"/>
            <a:ext cx="1801812" cy="17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2812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196975"/>
            <a:ext cx="1455738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2813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0"/>
          <a:stretch>
            <a:fillRect/>
          </a:stretch>
        </p:blipFill>
        <p:spPr bwMode="auto">
          <a:xfrm>
            <a:off x="6516688" y="2133600"/>
            <a:ext cx="2255837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2815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>
            <a:fillRect/>
          </a:stretch>
        </p:blipFill>
        <p:spPr bwMode="auto">
          <a:xfrm>
            <a:off x="7451725" y="3716338"/>
            <a:ext cx="1612900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2817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221163"/>
            <a:ext cx="3203575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2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2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28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2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2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2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32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341F62-4FE7-4F64-89A2-A3C4E836E90C}" type="slidenum">
              <a:rPr lang="en-US"/>
              <a:pPr/>
              <a:t>8</a:t>
            </a:fld>
            <a:endParaRPr lang="en-US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23850" y="1773238"/>
            <a:ext cx="86423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GB" sz="2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We will </a:t>
            </a:r>
            <a:r>
              <a:rPr lang="en-GB" sz="2500" b="1" dirty="0">
                <a:solidFill>
                  <a:srgbClr val="F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illustrate</a:t>
            </a:r>
            <a:r>
              <a:rPr lang="en-GB" sz="2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all this process with one specific </a:t>
            </a:r>
            <a:r>
              <a:rPr lang="en-GB" sz="25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example</a:t>
            </a:r>
            <a:r>
              <a:rPr lang="en-GB" sz="2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: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endParaRPr lang="en-GB" sz="25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GB" sz="25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Search for Large Extra Dimensions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endParaRPr lang="en-GB" sz="25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GB" sz="25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Pretext</a:t>
            </a:r>
            <a:r>
              <a:rPr lang="en-GB" sz="2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to see:</a:t>
            </a:r>
          </a:p>
          <a:p>
            <a:pPr marL="742950" lvl="1" indent="-285750">
              <a:spcBef>
                <a:spcPct val="55000"/>
              </a:spcBef>
              <a:buClr>
                <a:srgbClr val="008000"/>
              </a:buClr>
              <a:buSzPct val="150000"/>
              <a:buFontTx/>
              <a:buChar char="•"/>
            </a:pPr>
            <a:r>
              <a:rPr lang="en-GB" sz="2100" b="1" dirty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How well the ATLAS detector is doing</a:t>
            </a:r>
          </a:p>
          <a:p>
            <a:pPr marL="742950" lvl="1" indent="-285750">
              <a:spcBef>
                <a:spcPct val="55000"/>
              </a:spcBef>
              <a:buClr>
                <a:srgbClr val="008000"/>
              </a:buClr>
              <a:buSzPct val="150000"/>
              <a:buFontTx/>
              <a:buChar char="•"/>
            </a:pPr>
            <a:r>
              <a:rPr lang="en-GB" sz="2100" b="1" dirty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How works data-driven background estimates</a:t>
            </a:r>
          </a:p>
          <a:p>
            <a:pPr marL="742950" lvl="1" indent="-285750">
              <a:spcBef>
                <a:spcPct val="55000"/>
              </a:spcBef>
              <a:buClr>
                <a:srgbClr val="008000"/>
              </a:buClr>
              <a:buSzPct val="150000"/>
              <a:buFontTx/>
              <a:buChar char="•"/>
            </a:pPr>
            <a:r>
              <a:rPr lang="en-GB" sz="2100" b="1" dirty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How current best LED limits </a:t>
            </a:r>
            <a:r>
              <a:rPr lang="en-GB" sz="21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have </a:t>
            </a:r>
            <a:r>
              <a:rPr lang="en-GB" sz="2100" b="1" dirty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been obtained </a:t>
            </a:r>
            <a:endParaRPr lang="en-US" sz="2100" b="1" dirty="0">
              <a:solidFill>
                <a:srgbClr val="0066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78885" name="Rectangle 5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sz="3400" b="1">
                <a:solidFill>
                  <a:srgbClr val="FBF89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signature-based search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78886" name="Rectangle 6"/>
          <p:cNvSpPr>
            <a:spLocks noChangeArrowheads="1"/>
          </p:cNvSpPr>
          <p:nvPr/>
        </p:nvSpPr>
        <p:spPr bwMode="auto">
          <a:xfrm>
            <a:off x="381000" y="152400"/>
            <a:ext cx="8229600" cy="990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sp>
        <p:nvSpPr>
          <p:cNvPr id="378887" name="Rectangle 7"/>
          <p:cNvSpPr>
            <a:spLocks noChangeArrowheads="1"/>
          </p:cNvSpPr>
          <p:nvPr/>
        </p:nvSpPr>
        <p:spPr bwMode="auto">
          <a:xfrm>
            <a:off x="381000" y="228600"/>
            <a:ext cx="82296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GB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 today’s presentation</a:t>
            </a:r>
            <a:endParaRPr lang="en-US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B8C5E-2C8A-4292-A8A5-0B6ECE9895D9}" type="slidenum">
              <a:rPr lang="en-US"/>
              <a:pPr/>
              <a:t>9</a:t>
            </a:fld>
            <a:endParaRPr lang="en-US"/>
          </a:p>
        </p:txBody>
      </p:sp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5329238"/>
          </a:xfrm>
        </p:spPr>
        <p:txBody>
          <a:bodyPr/>
          <a:lstStyle/>
          <a:p>
            <a:pPr>
              <a:spcBef>
                <a:spcPct val="130000"/>
              </a:spcBef>
            </a:pPr>
            <a:r>
              <a:rPr lang="en-GB" sz="5000"/>
              <a:t>How to look for new phenomena?</a:t>
            </a:r>
            <a:r>
              <a:rPr lang="en-GB"/>
              <a:t/>
            </a:r>
            <a:br>
              <a:rPr lang="en-GB"/>
            </a:br>
            <a:r>
              <a:rPr lang="en-GB"/>
              <a:t/>
            </a:r>
            <a:br>
              <a:rPr lang="en-GB"/>
            </a:br>
            <a:r>
              <a:rPr lang="en-GB"/>
              <a:t/>
            </a:r>
            <a:br>
              <a:rPr lang="en-GB"/>
            </a:br>
            <a:r>
              <a:rPr lang="en-GB" sz="4000"/>
              <a:t>1- A new Idea: </a:t>
            </a:r>
            <a:br>
              <a:rPr lang="en-GB" sz="4000"/>
            </a:br>
            <a:r>
              <a:rPr lang="en-GB" sz="4000"/>
              <a:t/>
            </a:r>
            <a:br>
              <a:rPr lang="en-GB" sz="4000"/>
            </a:br>
            <a:r>
              <a:rPr lang="en-GB" sz="4000"/>
              <a:t>Large Extra Dimensions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rbit">
  <a:themeElements>
    <a:clrScheme name="Orbit 8">
      <a:dk1>
        <a:srgbClr val="000000"/>
      </a:dk1>
      <a:lt1>
        <a:srgbClr val="C5D9ED"/>
      </a:lt1>
      <a:dk2>
        <a:srgbClr val="000000"/>
      </a:dk2>
      <a:lt2>
        <a:srgbClr val="FFFFFF"/>
      </a:lt2>
      <a:accent1>
        <a:srgbClr val="F3F6FF"/>
      </a:accent1>
      <a:accent2>
        <a:srgbClr val="33CCCC"/>
      </a:accent2>
      <a:accent3>
        <a:srgbClr val="DFE9F4"/>
      </a:accent3>
      <a:accent4>
        <a:srgbClr val="000000"/>
      </a:accent4>
      <a:accent5>
        <a:srgbClr val="F8FAFF"/>
      </a:accent5>
      <a:accent6>
        <a:srgbClr val="2DB9B9"/>
      </a:accent6>
      <a:hlink>
        <a:srgbClr val="0000FF"/>
      </a:hlink>
      <a:folHlink>
        <a:srgbClr val="006699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39323</TotalTime>
  <Words>2778</Words>
  <Application>Microsoft Office PowerPoint</Application>
  <PresentationFormat>On-screen Show (4:3)</PresentationFormat>
  <Paragraphs>678</Paragraphs>
  <Slides>58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Orbit</vt:lpstr>
      <vt:lpstr>Equation</vt:lpstr>
      <vt:lpstr>Événements monojet: voyage au centre du Modèle Standard et au delà</vt:lpstr>
      <vt:lpstr>A signature-based search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look for new phenomena?   1- A new Idea:   Large Extra Dimensions</vt:lpstr>
      <vt:lpstr>A signature-based search</vt:lpstr>
      <vt:lpstr>A signature-based 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Data-driven estimate of backgrounds in monojet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Model-Independence</vt:lpstr>
      <vt:lpstr>A signature-based search</vt:lpstr>
      <vt:lpstr>A signature-based search</vt:lpstr>
      <vt:lpstr>The CDF results:  search for new physics with monojet events</vt:lpstr>
      <vt:lpstr>PowerPoint Presentation</vt:lpstr>
      <vt:lpstr>PowerPoint Presentation</vt:lpstr>
      <vt:lpstr>PowerPoint Presentation</vt:lpstr>
      <vt:lpstr>Monojet events selections</vt:lpstr>
      <vt:lpstr>PowerPoint Presentation</vt:lpstr>
      <vt:lpstr>PowerPoint Presentation</vt:lpstr>
      <vt:lpstr>Monojet events selections</vt:lpstr>
      <vt:lpstr>Monojet events selections</vt:lpstr>
      <vt:lpstr>Monojet events selections</vt:lpstr>
      <vt:lpstr>CONCLUSION</vt:lpstr>
      <vt:lpstr>PowerPoint Presentation</vt:lpstr>
    </vt:vector>
  </TitlesOfParts>
  <Company>Toronto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Phenomenology of bulk scalar production at the LHC</dc:title>
  <dc:creator>CDF User</dc:creator>
  <cp:lastModifiedBy>User</cp:lastModifiedBy>
  <cp:revision>379</cp:revision>
  <dcterms:created xsi:type="dcterms:W3CDTF">2005-05-02T18:51:57Z</dcterms:created>
  <dcterms:modified xsi:type="dcterms:W3CDTF">2011-02-10T09:51:01Z</dcterms:modified>
</cp:coreProperties>
</file>