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044" r:id="rId2"/>
    <p:sldId id="1967" r:id="rId3"/>
    <p:sldId id="2062" r:id="rId4"/>
    <p:sldId id="2057" r:id="rId5"/>
    <p:sldId id="2058" r:id="rId6"/>
    <p:sldId id="2061" r:id="rId7"/>
    <p:sldId id="2063" r:id="rId8"/>
    <p:sldId id="2050" r:id="rId9"/>
    <p:sldId id="2028" r:id="rId10"/>
    <p:sldId id="2029" r:id="rId11"/>
    <p:sldId id="2030" r:id="rId12"/>
    <p:sldId id="2046" r:id="rId13"/>
    <p:sldId id="2064" r:id="rId14"/>
    <p:sldId id="2068" r:id="rId15"/>
    <p:sldId id="2055" r:id="rId16"/>
    <p:sldId id="2069" r:id="rId17"/>
    <p:sldId id="2070" r:id="rId18"/>
    <p:sldId id="2071" r:id="rId19"/>
    <p:sldId id="2073" r:id="rId20"/>
    <p:sldId id="2060" r:id="rId21"/>
    <p:sldId id="2051" r:id="rId22"/>
    <p:sldId id="2052" r:id="rId23"/>
    <p:sldId id="2053" r:id="rId24"/>
    <p:sldId id="2059" r:id="rId25"/>
    <p:sldId id="2054" r:id="rId26"/>
    <p:sldId id="1992" r:id="rId27"/>
    <p:sldId id="2048" r:id="rId28"/>
    <p:sldId id="2072" r:id="rId29"/>
  </p:sldIdLst>
  <p:sldSz cx="9906000" cy="6858000" type="A4"/>
  <p:notesSz cx="7099300" cy="102346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2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2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2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2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4739FD"/>
    <a:srgbClr val="543EF8"/>
    <a:srgbClr val="9BA2FF"/>
    <a:srgbClr val="FE3859"/>
    <a:srgbClr val="F25D44"/>
    <a:srgbClr val="FCBB3A"/>
    <a:srgbClr val="7FFC3A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7" autoAdjust="0"/>
    <p:restoredTop sz="86465" autoAdjust="0"/>
  </p:normalViewPr>
  <p:slideViewPr>
    <p:cSldViewPr snapToGrid="0">
      <p:cViewPr>
        <p:scale>
          <a:sx n="60" d="100"/>
          <a:sy n="60" d="100"/>
        </p:scale>
        <p:origin x="42" y="-114"/>
      </p:cViewPr>
      <p:guideLst>
        <p:guide orient="horz" pos="884"/>
        <p:guide pos="33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0"/>
    </p:cViewPr>
  </p:sorterViewPr>
  <p:notesViewPr>
    <p:cSldViewPr snapToGrid="0">
      <p:cViewPr varScale="1">
        <p:scale>
          <a:sx n="77" d="100"/>
          <a:sy n="77" d="100"/>
        </p:scale>
        <p:origin x="-1584" y="-104"/>
      </p:cViewPr>
      <p:guideLst>
        <p:guide orient="horz" pos="3224"/>
        <p:guide pos="2236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770" tIns="46063" rIns="93770" bIns="460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de texte du masque</a:t>
            </a:r>
          </a:p>
          <a:p>
            <a:pPr lvl="1"/>
            <a:r>
              <a:rPr lang="fr-FR" smtClean="0"/>
              <a:t>Second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87400" y="774700"/>
            <a:ext cx="5524500" cy="38242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862888" y="0"/>
            <a:ext cx="2043112" cy="63246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733550" y="0"/>
            <a:ext cx="5976938" cy="63246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74991" y="-7288"/>
            <a:ext cx="5031009" cy="72231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47651" y="1920875"/>
            <a:ext cx="4619360" cy="4800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2111" y="1920875"/>
            <a:ext cx="4621081" cy="4800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733550" y="762000"/>
            <a:ext cx="3762375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48325" y="762000"/>
            <a:ext cx="3762375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5924550" y="0"/>
            <a:ext cx="398145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1" tIns="44448" rIns="90481" bIns="44448" anchor="ctr"/>
          <a:lstStyle/>
          <a:p>
            <a:pPr algn="r"/>
            <a:r>
              <a:rPr lang="en-GB" sz="1400" dirty="0" smtClean="0">
                <a:solidFill>
                  <a:srgbClr val="010090"/>
                </a:solidFill>
              </a:rPr>
              <a:t>Unknown (?) disease of a </a:t>
            </a:r>
            <a:r>
              <a:rPr lang="en-GB" sz="1400" dirty="0" err="1" smtClean="0">
                <a:solidFill>
                  <a:srgbClr val="010090"/>
                </a:solidFill>
              </a:rPr>
              <a:t>rebuncher</a:t>
            </a:r>
            <a:r>
              <a:rPr lang="en-GB" sz="1400" dirty="0" smtClean="0">
                <a:solidFill>
                  <a:srgbClr val="010090"/>
                </a:solidFill>
              </a:rPr>
              <a:t> cavity</a:t>
            </a:r>
            <a:endParaRPr lang="fr-FR" sz="1400" dirty="0">
              <a:solidFill>
                <a:srgbClr val="01009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33550" y="0"/>
            <a:ext cx="817245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1" tIns="44448" rIns="90481" bIns="444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3550" y="762000"/>
            <a:ext cx="7677150" cy="556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1" tIns="44448" rIns="90481" bIns="444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1149" name="Picture 125" descr="Template4-test4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334500" y="-63500"/>
            <a:ext cx="622300" cy="6934200"/>
          </a:xfrm>
          <a:prstGeom prst="rect">
            <a:avLst/>
          </a:prstGeom>
          <a:noFill/>
        </p:spPr>
      </p:pic>
      <p:pic>
        <p:nvPicPr>
          <p:cNvPr id="1148" name="Picture 124" descr="Template4-test5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71438" y="-7938"/>
            <a:ext cx="1250951" cy="6894513"/>
          </a:xfrm>
          <a:prstGeom prst="rect">
            <a:avLst/>
          </a:prstGeom>
          <a:noFill/>
        </p:spPr>
      </p:pic>
      <p:sp>
        <p:nvSpPr>
          <p:cNvPr id="1110" name="Line 86"/>
          <p:cNvSpPr>
            <a:spLocks noChangeShapeType="1"/>
          </p:cNvSpPr>
          <p:nvPr userDrawn="1"/>
        </p:nvSpPr>
        <p:spPr bwMode="auto">
          <a:xfrm>
            <a:off x="1757363" y="514350"/>
            <a:ext cx="8172450" cy="0"/>
          </a:xfrm>
          <a:prstGeom prst="line">
            <a:avLst/>
          </a:prstGeom>
          <a:noFill/>
          <a:ln w="28575">
            <a:solidFill>
              <a:srgbClr val="000AFE"/>
            </a:solidFill>
            <a:round/>
            <a:headEnd/>
            <a:tailEnd/>
          </a:ln>
          <a:effectLst/>
        </p:spPr>
        <p:txBody>
          <a:bodyPr wrap="none" lIns="90487" tIns="44450" rIns="90487" bIns="44450" anchor="ctr"/>
          <a:lstStyle/>
          <a:p>
            <a:endParaRPr lang="fr-FR"/>
          </a:p>
        </p:txBody>
      </p:sp>
      <p:sp>
        <p:nvSpPr>
          <p:cNvPr id="1124" name="Text Box 100"/>
          <p:cNvSpPr txBox="1">
            <a:spLocks noChangeArrowheads="1"/>
          </p:cNvSpPr>
          <p:nvPr userDrawn="1"/>
        </p:nvSpPr>
        <p:spPr bwMode="auto">
          <a:xfrm rot="-5400000">
            <a:off x="-1581943" y="4807743"/>
            <a:ext cx="347345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1" tIns="44448" rIns="90481" bIns="44448" anchor="ctr">
            <a:spAutoFit/>
          </a:bodyPr>
          <a:lstStyle/>
          <a:p>
            <a:r>
              <a:rPr lang="fr-FR" sz="1200">
                <a:solidFill>
                  <a:srgbClr val="F0ECFF"/>
                </a:solidFill>
              </a:rPr>
              <a:t>Laboratoire commun CEA/DSM - CNRS/IN2P3</a:t>
            </a:r>
          </a:p>
        </p:txBody>
      </p:sp>
      <p:sp>
        <p:nvSpPr>
          <p:cNvPr id="1135" name="Text Box 111"/>
          <p:cNvSpPr txBox="1">
            <a:spLocks noChangeArrowheads="1"/>
          </p:cNvSpPr>
          <p:nvPr userDrawn="1"/>
        </p:nvSpPr>
        <p:spPr bwMode="auto">
          <a:xfrm rot="-5400000">
            <a:off x="8647574" y="5269811"/>
            <a:ext cx="2388269" cy="2744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1" tIns="44448" rIns="90481" bIns="44448" anchor="ctr">
            <a:spAutoFit/>
          </a:bodyPr>
          <a:lstStyle/>
          <a:p>
            <a:r>
              <a:rPr lang="fr-FR" sz="1200" dirty="0">
                <a:solidFill>
                  <a:srgbClr val="F0ECFF"/>
                </a:solidFill>
              </a:rPr>
              <a:t>Marco Di Giacomo </a:t>
            </a:r>
            <a:r>
              <a:rPr lang="fr-FR" sz="1200" dirty="0" smtClean="0">
                <a:solidFill>
                  <a:srgbClr val="F0ECFF"/>
                </a:solidFill>
              </a:rPr>
              <a:t>– </a:t>
            </a:r>
            <a:r>
              <a:rPr lang="fr-FR" sz="1200" dirty="0" err="1" smtClean="0">
                <a:solidFill>
                  <a:srgbClr val="F0ECFF"/>
                </a:solidFill>
              </a:rPr>
              <a:t>RFTech</a:t>
            </a:r>
            <a:r>
              <a:rPr lang="fr-FR" sz="1200" dirty="0" smtClean="0">
                <a:solidFill>
                  <a:srgbClr val="F0ECFF"/>
                </a:solidFill>
              </a:rPr>
              <a:t> 3</a:t>
            </a:r>
            <a:endParaRPr lang="fr-FR" sz="1000" dirty="0">
              <a:solidFill>
                <a:srgbClr val="F0ECFF"/>
              </a:solidFill>
            </a:endParaRPr>
          </a:p>
        </p:txBody>
      </p:sp>
      <p:sp>
        <p:nvSpPr>
          <p:cNvPr id="1150" name="Rectangle 126"/>
          <p:cNvSpPr>
            <a:spLocks noChangeArrowheads="1"/>
          </p:cNvSpPr>
          <p:nvPr userDrawn="1"/>
        </p:nvSpPr>
        <p:spPr bwMode="auto">
          <a:xfrm>
            <a:off x="9442450" y="6308725"/>
            <a:ext cx="334963" cy="522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/>
          <a:lstStyle/>
          <a:p>
            <a:pPr algn="ctr"/>
            <a:fld id="{B5E79E08-CE12-41E4-9EED-D3454345E55B}" type="slidenum">
              <a:rPr lang="fr-FR" sz="1400">
                <a:solidFill>
                  <a:schemeClr val="bg1"/>
                </a:solidFill>
              </a:rPr>
              <a:pPr algn="ctr"/>
              <a:t>‹N°›</a:t>
            </a:fld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1154" name="Freeform 130"/>
          <p:cNvSpPr>
            <a:spLocks/>
          </p:cNvSpPr>
          <p:nvPr userDrawn="1"/>
        </p:nvSpPr>
        <p:spPr bwMode="auto">
          <a:xfrm>
            <a:off x="273050" y="-19050"/>
            <a:ext cx="796925" cy="6905625"/>
          </a:xfrm>
          <a:custGeom>
            <a:avLst/>
            <a:gdLst/>
            <a:ahLst/>
            <a:cxnLst>
              <a:cxn ang="0">
                <a:pos x="464" y="0"/>
              </a:cxn>
              <a:cxn ang="0">
                <a:pos x="322" y="508"/>
              </a:cxn>
              <a:cxn ang="0">
                <a:pos x="206" y="1042"/>
              </a:cxn>
              <a:cxn ang="0">
                <a:pos x="82" y="1850"/>
              </a:cxn>
              <a:cxn ang="0">
                <a:pos x="10" y="2898"/>
              </a:cxn>
              <a:cxn ang="0">
                <a:pos x="24" y="3824"/>
              </a:cxn>
              <a:cxn ang="0">
                <a:pos x="62" y="4316"/>
              </a:cxn>
            </a:cxnLst>
            <a:rect l="0" t="0" r="r" b="b"/>
            <a:pathLst>
              <a:path w="464" h="4316">
                <a:moveTo>
                  <a:pt x="464" y="0"/>
                </a:moveTo>
                <a:cubicBezTo>
                  <a:pt x="440" y="85"/>
                  <a:pt x="365" y="334"/>
                  <a:pt x="322" y="508"/>
                </a:cubicBezTo>
                <a:cubicBezTo>
                  <a:pt x="279" y="682"/>
                  <a:pt x="246" y="818"/>
                  <a:pt x="206" y="1042"/>
                </a:cubicBezTo>
                <a:cubicBezTo>
                  <a:pt x="166" y="1266"/>
                  <a:pt x="115" y="1541"/>
                  <a:pt x="82" y="1850"/>
                </a:cubicBezTo>
                <a:cubicBezTo>
                  <a:pt x="49" y="2159"/>
                  <a:pt x="20" y="2569"/>
                  <a:pt x="10" y="2898"/>
                </a:cubicBezTo>
                <a:cubicBezTo>
                  <a:pt x="0" y="3227"/>
                  <a:pt x="15" y="3588"/>
                  <a:pt x="24" y="3824"/>
                </a:cubicBezTo>
                <a:cubicBezTo>
                  <a:pt x="33" y="4060"/>
                  <a:pt x="54" y="4214"/>
                  <a:pt x="62" y="4316"/>
                </a:cubicBezTo>
              </a:path>
            </a:pathLst>
          </a:custGeom>
          <a:noFill/>
          <a:ln w="28575" cap="flat" cmpd="sng">
            <a:solidFill>
              <a:srgbClr val="050998"/>
            </a:solidFill>
            <a:prstDash val="solid"/>
            <a:round/>
            <a:headEnd/>
            <a:tailEnd/>
          </a:ln>
          <a:effectLst/>
        </p:spPr>
        <p:txBody>
          <a:bodyPr wrap="none" lIns="90487" tIns="44450" rIns="90487" bIns="44450" anchor="ctr"/>
          <a:lstStyle/>
          <a:p>
            <a:endParaRPr lang="fr-FR"/>
          </a:p>
        </p:txBody>
      </p:sp>
      <p:sp>
        <p:nvSpPr>
          <p:cNvPr id="1155" name="Freeform 131"/>
          <p:cNvSpPr>
            <a:spLocks/>
          </p:cNvSpPr>
          <p:nvPr userDrawn="1"/>
        </p:nvSpPr>
        <p:spPr bwMode="auto">
          <a:xfrm>
            <a:off x="9374188" y="-100013"/>
            <a:ext cx="571500" cy="6950076"/>
          </a:xfrm>
          <a:custGeom>
            <a:avLst/>
            <a:gdLst/>
            <a:ahLst/>
            <a:cxnLst>
              <a:cxn ang="0">
                <a:pos x="0" y="4378"/>
              </a:cxn>
              <a:cxn ang="0">
                <a:pos x="80" y="3898"/>
              </a:cxn>
              <a:cxn ang="0">
                <a:pos x="160" y="3333"/>
              </a:cxn>
              <a:cxn ang="0">
                <a:pos x="240" y="2522"/>
              </a:cxn>
              <a:cxn ang="0">
                <a:pos x="309" y="1470"/>
              </a:cxn>
              <a:cxn ang="0">
                <a:pos x="331" y="538"/>
              </a:cxn>
              <a:cxn ang="0">
                <a:pos x="320" y="0"/>
              </a:cxn>
            </a:cxnLst>
            <a:rect l="0" t="0" r="r" b="b"/>
            <a:pathLst>
              <a:path w="333" h="4378">
                <a:moveTo>
                  <a:pt x="0" y="4378"/>
                </a:moveTo>
                <a:cubicBezTo>
                  <a:pt x="15" y="4298"/>
                  <a:pt x="53" y="4072"/>
                  <a:pt x="80" y="3898"/>
                </a:cubicBezTo>
                <a:cubicBezTo>
                  <a:pt x="107" y="3724"/>
                  <a:pt x="133" y="3562"/>
                  <a:pt x="160" y="3333"/>
                </a:cubicBezTo>
                <a:cubicBezTo>
                  <a:pt x="187" y="3104"/>
                  <a:pt x="215" y="2832"/>
                  <a:pt x="240" y="2522"/>
                </a:cubicBezTo>
                <a:cubicBezTo>
                  <a:pt x="265" y="2212"/>
                  <a:pt x="294" y="1801"/>
                  <a:pt x="309" y="1470"/>
                </a:cubicBezTo>
                <a:cubicBezTo>
                  <a:pt x="324" y="1139"/>
                  <a:pt x="329" y="783"/>
                  <a:pt x="331" y="538"/>
                </a:cubicBezTo>
                <a:cubicBezTo>
                  <a:pt x="333" y="293"/>
                  <a:pt x="322" y="112"/>
                  <a:pt x="320" y="0"/>
                </a:cubicBezTo>
              </a:path>
            </a:pathLst>
          </a:custGeom>
          <a:noFill/>
          <a:ln w="28575" cap="flat" cmpd="sng">
            <a:solidFill>
              <a:srgbClr val="050998"/>
            </a:solidFill>
            <a:prstDash val="solid"/>
            <a:round/>
            <a:headEnd/>
            <a:tailEnd/>
          </a:ln>
          <a:effectLst/>
        </p:spPr>
        <p:txBody>
          <a:bodyPr wrap="none" lIns="90487" tIns="44450" rIns="90487" bIns="44450" anchor="ctr"/>
          <a:lstStyle/>
          <a:p>
            <a:endParaRPr lang="fr-FR"/>
          </a:p>
        </p:txBody>
      </p:sp>
      <p:sp>
        <p:nvSpPr>
          <p:cNvPr id="1156" name="WordArt 132"/>
          <p:cNvSpPr>
            <a:spLocks noChangeArrowheads="1" noChangeShapeType="1"/>
          </p:cNvSpPr>
          <p:nvPr userDrawn="1"/>
        </p:nvSpPr>
        <p:spPr bwMode="auto">
          <a:xfrm rot="-5400000">
            <a:off x="-399256" y="567531"/>
            <a:ext cx="1292225" cy="277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B1B1FF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GANIL</a:t>
            </a:r>
          </a:p>
        </p:txBody>
      </p:sp>
      <p:pic>
        <p:nvPicPr>
          <p:cNvPr id="1157" name="Picture 133" descr="Spiral2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39725" y="57150"/>
            <a:ext cx="266700" cy="1143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10090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10090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10090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10090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10090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10090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10090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10090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1009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AFE"/>
        </a:buClr>
        <a:buSzPct val="75000"/>
        <a:buFont typeface="Monotype Sorts" pitchFamily="48" charset="2"/>
        <a:buChar char=""/>
        <a:defRPr sz="2400" b="1">
          <a:solidFill>
            <a:srgbClr val="04028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6A3"/>
        </a:buClr>
        <a:buSzPct val="75000"/>
        <a:buFont typeface="Monotype Sorts" pitchFamily="48" charset="2"/>
        <a:buChar char=""/>
        <a:defRPr sz="2000" b="1">
          <a:solidFill>
            <a:srgbClr val="000AFE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6A3"/>
        </a:buClr>
        <a:buSzPct val="65000"/>
        <a:buFont typeface="Monotype Sorts" pitchFamily="48" charset="2"/>
        <a:buChar char=""/>
        <a:defRPr b="1">
          <a:solidFill>
            <a:srgbClr val="000AFE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6A3"/>
        </a:buClr>
        <a:buSzPct val="100000"/>
        <a:buChar char="•"/>
        <a:defRPr sz="1600" b="1">
          <a:solidFill>
            <a:srgbClr val="000AFE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6A3"/>
        </a:buClr>
        <a:buSzPct val="100000"/>
        <a:buChar char="–"/>
        <a:defRPr sz="1600" b="1">
          <a:solidFill>
            <a:srgbClr val="000AFE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0006A3"/>
        </a:buClr>
        <a:buSzPct val="100000"/>
        <a:buChar char="–"/>
        <a:defRPr sz="1600" b="1">
          <a:solidFill>
            <a:srgbClr val="000AFE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0006A3"/>
        </a:buClr>
        <a:buSzPct val="100000"/>
        <a:buChar char="–"/>
        <a:defRPr sz="1600" b="1">
          <a:solidFill>
            <a:srgbClr val="000AFE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0006A3"/>
        </a:buClr>
        <a:buSzPct val="100000"/>
        <a:buChar char="–"/>
        <a:defRPr sz="1600" b="1">
          <a:solidFill>
            <a:srgbClr val="000AFE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0006A3"/>
        </a:buClr>
        <a:buSzPct val="100000"/>
        <a:buChar char="–"/>
        <a:defRPr sz="1600" b="1">
          <a:solidFill>
            <a:srgbClr val="000AFE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em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emf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3.jpeg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2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fr-FR" sz="2000" dirty="0" smtClean="0"/>
              <a:t>Rostock, </a:t>
            </a:r>
            <a:r>
              <a:rPr lang="fr-FR" sz="2000" dirty="0" err="1" smtClean="0"/>
              <a:t>Dec</a:t>
            </a:r>
            <a:r>
              <a:rPr lang="fr-FR" sz="2000" dirty="0" smtClean="0"/>
              <a:t> 12</a:t>
            </a:r>
            <a:r>
              <a:rPr lang="fr-FR" sz="2000" baseline="30000" dirty="0" smtClean="0"/>
              <a:t>th</a:t>
            </a:r>
            <a:r>
              <a:rPr lang="fr-FR" sz="2000" dirty="0" smtClean="0"/>
              <a:t> 2011, </a:t>
            </a:r>
            <a:r>
              <a:rPr lang="fr-FR" sz="2000" dirty="0" err="1" smtClean="0"/>
              <a:t>RFTech</a:t>
            </a:r>
            <a:r>
              <a:rPr lang="fr-FR" sz="2000" dirty="0" smtClean="0"/>
              <a:t> 3</a:t>
            </a:r>
            <a:r>
              <a:rPr lang="fr-FR" sz="2000" baseline="30000" dirty="0" smtClean="0"/>
              <a:t>rd</a:t>
            </a:r>
            <a:r>
              <a:rPr lang="fr-FR" sz="2000" dirty="0" smtClean="0"/>
              <a:t> Workshop </a:t>
            </a:r>
            <a:endParaRPr lang="fr-FR" dirty="0"/>
          </a:p>
        </p:txBody>
      </p:sp>
      <p:sp>
        <p:nvSpPr>
          <p:cNvPr id="3372036" name="Rectangle 4"/>
          <p:cNvSpPr>
            <a:spLocks noChangeArrowheads="1"/>
          </p:cNvSpPr>
          <p:nvPr/>
        </p:nvSpPr>
        <p:spPr bwMode="auto">
          <a:xfrm>
            <a:off x="776288" y="1003542"/>
            <a:ext cx="8582025" cy="22993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38088" anchor="ctr">
            <a:spAutoFit/>
          </a:bodyPr>
          <a:lstStyle/>
          <a:p>
            <a:pPr algn="ctr"/>
            <a:r>
              <a:rPr lang="en-US" sz="3200" dirty="0" smtClean="0">
                <a:solidFill>
                  <a:srgbClr val="010090"/>
                </a:solidFill>
              </a:rPr>
              <a:t>Status of the RF SYSTEMS </a:t>
            </a:r>
          </a:p>
          <a:p>
            <a:pPr algn="ctr"/>
            <a:r>
              <a:rPr lang="en-US" sz="3200" dirty="0" smtClean="0">
                <a:solidFill>
                  <a:srgbClr val="010090"/>
                </a:solidFill>
              </a:rPr>
              <a:t>of the Spiral2 accelerator </a:t>
            </a:r>
          </a:p>
          <a:p>
            <a:pPr algn="ctr"/>
            <a:r>
              <a:rPr lang="en-US" sz="3200" dirty="0" smtClean="0">
                <a:solidFill>
                  <a:srgbClr val="0304A6"/>
                </a:solidFill>
              </a:rPr>
              <a:t> </a:t>
            </a:r>
          </a:p>
          <a:p>
            <a:pPr algn="ctr"/>
            <a:r>
              <a:rPr lang="en-US" sz="3200" i="1" dirty="0" smtClean="0">
                <a:solidFill>
                  <a:srgbClr val="0304A6"/>
                </a:solidFill>
              </a:rPr>
              <a:t>Marco Di Giacomo</a:t>
            </a:r>
          </a:p>
          <a:p>
            <a:pPr algn="ctr"/>
            <a:r>
              <a:rPr lang="en-US" sz="1400" i="1" dirty="0" err="1" smtClean="0">
                <a:solidFill>
                  <a:srgbClr val="0304A6"/>
                </a:solidFill>
              </a:rPr>
              <a:t>Linac</a:t>
            </a:r>
            <a:r>
              <a:rPr lang="en-US" sz="1400" i="1" dirty="0" smtClean="0">
                <a:solidFill>
                  <a:srgbClr val="0304A6"/>
                </a:solidFill>
              </a:rPr>
              <a:t> RF System coordinator</a:t>
            </a:r>
            <a:endParaRPr lang="en-US" sz="1400" i="1" dirty="0">
              <a:solidFill>
                <a:srgbClr val="0304A6"/>
              </a:solidFill>
            </a:endParaRPr>
          </a:p>
        </p:txBody>
      </p:sp>
      <p:pic>
        <p:nvPicPr>
          <p:cNvPr id="6" name="Image 5" descr="logo_GANIL_30cm"/>
          <p:cNvPicPr/>
          <p:nvPr/>
        </p:nvPicPr>
        <p:blipFill>
          <a:blip r:embed="rId3" cstate="email"/>
          <a:srcRect r="-3890"/>
          <a:stretch>
            <a:fillRect/>
          </a:stretch>
        </p:blipFill>
        <p:spPr bwMode="auto">
          <a:xfrm>
            <a:off x="3904433" y="3482984"/>
            <a:ext cx="2483768" cy="72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814" y="4588624"/>
            <a:ext cx="3040615" cy="22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baies 7 3 et énergi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672943" y="4585624"/>
            <a:ext cx="2549302" cy="2268000"/>
          </a:xfrm>
          <a:prstGeom prst="rect">
            <a:avLst/>
          </a:prstGeom>
        </p:spPr>
      </p:pic>
      <p:pic>
        <p:nvPicPr>
          <p:cNvPr id="23" name="Image 22" descr="FAST CHOP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147456" y="4566688"/>
            <a:ext cx="2145405" cy="226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39018" y="2"/>
            <a:ext cx="8266981" cy="510638"/>
          </a:xfrm>
        </p:spPr>
        <p:txBody>
          <a:bodyPr/>
          <a:lstStyle/>
          <a:p>
            <a:pPr algn="l"/>
            <a:r>
              <a:rPr lang="en-US" sz="2800" b="1" noProof="0" dirty="0" smtClean="0">
                <a:solidFill>
                  <a:srgbClr val="010090"/>
                </a:solidFill>
                <a:latin typeface="+mj-lt"/>
                <a:ea typeface="+mj-ea"/>
                <a:cs typeface="+mj-cs"/>
              </a:rPr>
              <a:t>Cavity description</a:t>
            </a:r>
            <a:endParaRPr lang="en-US" sz="2800" b="1" noProof="0" dirty="0">
              <a:solidFill>
                <a:srgbClr val="01009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591" y="1198165"/>
            <a:ext cx="9442554" cy="518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358743" y="0"/>
            <a:ext cx="2547257" cy="510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1" tIns="44448" rIns="90481" bIns="44448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5kW @120 kV </a:t>
            </a:r>
            <a:r>
              <a:rPr kumimoji="0" lang="fr-FR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cw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39020" y="1"/>
            <a:ext cx="7990094" cy="520261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010090"/>
                </a:solidFill>
                <a:latin typeface="+mj-lt"/>
                <a:ea typeface="+mj-ea"/>
                <a:cs typeface="+mj-cs"/>
              </a:rPr>
              <a:t>Technology</a:t>
            </a:r>
            <a:endParaRPr lang="en-US" sz="2800" b="1" dirty="0">
              <a:solidFill>
                <a:srgbClr val="01009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67442" y="1233820"/>
            <a:ext cx="6899935" cy="32085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0850">
              <a:lnSpc>
                <a:spcPts val="2700"/>
              </a:lnSpc>
            </a:pPr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</a:rPr>
              <a:t>Technology:</a:t>
            </a:r>
          </a:p>
          <a:p>
            <a:pPr marL="450850">
              <a:lnSpc>
                <a:spcPts val="2700"/>
              </a:lnSpc>
            </a:pPr>
            <a:endParaRPr lang="en-US" sz="2000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marL="450850" indent="177800">
              <a:lnSpc>
                <a:spcPts val="2700"/>
              </a:lnSpc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002060"/>
                </a:solidFill>
                <a:latin typeface="Arial Narrow" pitchFamily="34" charset="0"/>
              </a:rPr>
              <a:t>Cu plated chamber, </a:t>
            </a:r>
          </a:p>
          <a:p>
            <a:pPr marL="450850" indent="177800">
              <a:lnSpc>
                <a:spcPts val="2700"/>
              </a:lnSpc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002060"/>
                </a:solidFill>
                <a:latin typeface="Arial Narrow" pitchFamily="34" charset="0"/>
              </a:rPr>
              <a:t>Solid Cu for all other parts</a:t>
            </a:r>
          </a:p>
          <a:p>
            <a:pPr marL="450850" indent="177800">
              <a:lnSpc>
                <a:spcPts val="2700"/>
              </a:lnSpc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002060"/>
                </a:solidFill>
                <a:latin typeface="Arial Narrow" pitchFamily="34" charset="0"/>
              </a:rPr>
              <a:t>Water cooled stems and chamber</a:t>
            </a:r>
          </a:p>
          <a:p>
            <a:pPr marL="450850" indent="177800">
              <a:lnSpc>
                <a:spcPts val="2700"/>
              </a:lnSpc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002060"/>
                </a:solidFill>
                <a:latin typeface="Arial Narrow" pitchFamily="34" charset="0"/>
              </a:rPr>
              <a:t>Drift tubes, beam port and </a:t>
            </a:r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</a:rPr>
              <a:t>trimmers cooled by conduction</a:t>
            </a:r>
          </a:p>
          <a:p>
            <a:pPr marL="450850" indent="177800">
              <a:lnSpc>
                <a:spcPts val="27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</a:rPr>
              <a:t>Cu braids </a:t>
            </a:r>
            <a:r>
              <a:rPr lang="en-US" sz="2000" b="0" dirty="0" smtClean="0">
                <a:solidFill>
                  <a:srgbClr val="FF0000"/>
                </a:solidFill>
                <a:latin typeface="Arial Narrow" pitchFamily="34" charset="0"/>
              </a:rPr>
              <a:t>for RF (short stroke) </a:t>
            </a:r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</a:rPr>
              <a:t>and thermal conduction</a:t>
            </a:r>
          </a:p>
          <a:p>
            <a:pPr marL="450850" indent="177800">
              <a:lnSpc>
                <a:spcPts val="2700"/>
              </a:lnSpc>
              <a:buFont typeface="Arial" pitchFamily="34" charset="0"/>
              <a:buChar char="•"/>
            </a:pPr>
            <a:r>
              <a:rPr lang="en-US" sz="2000" b="0" dirty="0" err="1" smtClean="0">
                <a:solidFill>
                  <a:srgbClr val="002060"/>
                </a:solidFill>
                <a:latin typeface="Arial Narrow" pitchFamily="34" charset="0"/>
              </a:rPr>
              <a:t>Helicoflex</a:t>
            </a:r>
            <a:r>
              <a:rPr lang="en-US" sz="2000" b="0" dirty="0" smtClean="0">
                <a:solidFill>
                  <a:srgbClr val="002060"/>
                </a:solidFill>
                <a:latin typeface="Arial Narrow" pitchFamily="34" charset="0"/>
              </a:rPr>
              <a:t> joints for RF and vacuum</a:t>
            </a:r>
          </a:p>
          <a:p>
            <a:pPr marL="450850" indent="177800">
              <a:lnSpc>
                <a:spcPts val="2700"/>
              </a:lnSpc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002060"/>
                </a:solidFill>
                <a:latin typeface="Arial Narrow" pitchFamily="34" charset="0"/>
              </a:rPr>
              <a:t>Inductive power-coupler and probes</a:t>
            </a:r>
          </a:p>
        </p:txBody>
      </p:sp>
      <p:pic>
        <p:nvPicPr>
          <p:cNvPr id="6" name="Picture 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3557" y="622739"/>
            <a:ext cx="2001837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0614" y="596627"/>
            <a:ext cx="2516187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6112" y="4619486"/>
            <a:ext cx="8339976" cy="223851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22529" name="Picture 1" descr="M:\Documents GANIL\Mes images\RegroupeursLME\BE\RIMG0896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2176" y="3352800"/>
            <a:ext cx="2016000" cy="1195932"/>
          </a:xfrm>
          <a:prstGeom prst="rect">
            <a:avLst/>
          </a:prstGeom>
          <a:noFill/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961994" y="0"/>
            <a:ext cx="3944006" cy="510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1" tIns="44448" rIns="90481" bIns="4444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First Cu</a:t>
            </a:r>
            <a:r>
              <a:rPr kumimoji="0" lang="fr-FR" sz="2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2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plated</a:t>
            </a:r>
            <a:r>
              <a:rPr kumimoji="0" lang="fr-FR" sz="2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2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cavity</a:t>
            </a:r>
            <a:r>
              <a:rPr kumimoji="0" lang="fr-FR" sz="2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2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</a:t>
            </a:r>
            <a:r>
              <a:rPr kumimoji="0" lang="fr-FR" sz="2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2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Ganil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961697" y="4650828"/>
            <a:ext cx="2396358" cy="31531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3050" y="0"/>
            <a:ext cx="8362950" cy="533400"/>
          </a:xfrm>
        </p:spPr>
        <p:txBody>
          <a:bodyPr/>
          <a:lstStyle/>
          <a:p>
            <a:pPr marL="95250" lvl="0" algn="l">
              <a:defRPr/>
            </a:pPr>
            <a:r>
              <a:rPr lang="en-US" dirty="0" smtClean="0"/>
              <a:t>Problem remind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849031" y="547159"/>
            <a:ext cx="8161009" cy="2264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6700" indent="-266700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Power range (50-800W) of mismatching but RF voltage still there</a:t>
            </a:r>
            <a:b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latin typeface="Arial Narrow" pitchFamily="34" charset="0"/>
              </a:rPr>
              <a:t>Multipactor</a:t>
            </a: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?) </a:t>
            </a:r>
          </a:p>
          <a:p>
            <a:pPr marL="266700" indent="-266700"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Vacuum pressure increasing too much with power</a:t>
            </a:r>
          </a:p>
          <a:p>
            <a:endParaRPr lang="en-US" dirty="0" smtClean="0">
              <a:solidFill>
                <a:srgbClr val="543EF8"/>
              </a:solidFill>
              <a:latin typeface="Arial Narrow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Arial Narrow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259067" y="0"/>
            <a:ext cx="3788979" cy="4729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1" tIns="44448" rIns="90481" bIns="4444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01009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mage 5" descr="cavite_reg_acc1sept11_n20_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1829" y="2161305"/>
            <a:ext cx="7259394" cy="469669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114801" y="2804615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power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949149" y="2120348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pressure</a:t>
            </a:r>
            <a:endParaRPr lang="fr-FR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3050" y="0"/>
            <a:ext cx="8362950" cy="533400"/>
          </a:xfrm>
        </p:spPr>
        <p:txBody>
          <a:bodyPr/>
          <a:lstStyle/>
          <a:p>
            <a:pPr marL="95250" lvl="0" algn="l">
              <a:defRPr/>
            </a:pPr>
            <a:r>
              <a:rPr lang="en-US" dirty="0" smtClean="0"/>
              <a:t>Problem solution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977548" y="713961"/>
            <a:ext cx="8161009" cy="50663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 smtClean="0">
                <a:solidFill>
                  <a:srgbClr val="543EF8"/>
                </a:solidFill>
                <a:latin typeface="Arial Narrow" pitchFamily="34" charset="0"/>
              </a:rPr>
              <a:t>The vacuum increase was due to the temperature of the panels. </a:t>
            </a:r>
          </a:p>
          <a:p>
            <a:endParaRPr lang="en-US" dirty="0" smtClean="0">
              <a:solidFill>
                <a:srgbClr val="543EF8"/>
              </a:solidFill>
              <a:latin typeface="Arial Narrow" pitchFamily="34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Lesson: very bad thermal contact at Cu/ Stainless steel interface</a:t>
            </a:r>
          </a:p>
          <a:p>
            <a:endParaRPr lang="en-US" dirty="0" smtClean="0">
              <a:solidFill>
                <a:srgbClr val="543EF8"/>
              </a:solidFill>
              <a:latin typeface="Arial Narrow" pitchFamily="34" charset="0"/>
            </a:endParaRPr>
          </a:p>
          <a:p>
            <a:r>
              <a:rPr lang="en-US" dirty="0" smtClean="0">
                <a:solidFill>
                  <a:srgbClr val="543EF8"/>
                </a:solidFill>
                <a:latin typeface="Arial Narrow" pitchFamily="34" charset="0"/>
              </a:rPr>
              <a:t>As soon as the panels have been water cooled, it has been possible to process the </a:t>
            </a:r>
            <a:r>
              <a:rPr lang="en-US" dirty="0" err="1" smtClean="0">
                <a:solidFill>
                  <a:srgbClr val="543EF8"/>
                </a:solidFill>
                <a:latin typeface="Arial Narrow" pitchFamily="34" charset="0"/>
              </a:rPr>
              <a:t>multipactor</a:t>
            </a:r>
            <a:r>
              <a:rPr lang="en-US" dirty="0" smtClean="0">
                <a:solidFill>
                  <a:srgbClr val="543EF8"/>
                </a:solidFill>
                <a:latin typeface="Arial Narrow" pitchFamily="34" charset="0"/>
              </a:rPr>
              <a:t> at high power and the problem has disappeared. </a:t>
            </a:r>
          </a:p>
          <a:p>
            <a:pPr>
              <a:buFont typeface="Arial" pitchFamily="34" charset="0"/>
              <a:buChar char="•"/>
            </a:pPr>
            <a:endParaRPr lang="en-US" dirty="0">
              <a:latin typeface="Arial Narrow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135117" y="0"/>
            <a:ext cx="3788979" cy="4729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1" tIns="44448" rIns="90481" bIns="4444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01009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mage 5" descr="cavite_reg_acc1sept11_n11_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7424" y="3120889"/>
            <a:ext cx="5298076" cy="36178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604513" y="-7287"/>
            <a:ext cx="8301488" cy="507620"/>
          </a:xfrm>
        </p:spPr>
        <p:txBody>
          <a:bodyPr/>
          <a:lstStyle/>
          <a:p>
            <a:pPr algn="l"/>
            <a:r>
              <a:rPr lang="en-US" sz="2800" dirty="0" smtClean="0"/>
              <a:t>Solid State Amplifiers</a:t>
            </a:r>
            <a:endParaRPr lang="en-US" sz="2800" dirty="0"/>
          </a:p>
        </p:txBody>
      </p:sp>
      <p:pic>
        <p:nvPicPr>
          <p:cNvPr id="7" name="Image 6" descr="baies 7 3 et énergie.jpg"/>
          <p:cNvPicPr>
            <a:picLocks noChangeAspect="1"/>
          </p:cNvPicPr>
          <p:nvPr/>
        </p:nvPicPr>
        <p:blipFill>
          <a:blip r:embed="rId3" cstate="print"/>
          <a:srcRect r="53290" b="13530"/>
          <a:stretch>
            <a:fillRect/>
          </a:stretch>
        </p:blipFill>
        <p:spPr>
          <a:xfrm>
            <a:off x="5361859" y="645598"/>
            <a:ext cx="3060613" cy="5004000"/>
          </a:xfrm>
          <a:prstGeom prst="rect">
            <a:avLst/>
          </a:prstGeom>
        </p:spPr>
      </p:pic>
      <p:pic>
        <p:nvPicPr>
          <p:cNvPr id="8" name="Image 7" descr="20 kW à Orsay.JPG"/>
          <p:cNvPicPr>
            <a:picLocks noChangeAspect="1"/>
          </p:cNvPicPr>
          <p:nvPr/>
        </p:nvPicPr>
        <p:blipFill>
          <a:blip r:embed="rId4" cstate="print"/>
          <a:srcRect l="27798" t="3810" r="25417" b="3809"/>
          <a:stretch>
            <a:fillRect/>
          </a:stretch>
        </p:blipFill>
        <p:spPr>
          <a:xfrm>
            <a:off x="1627905" y="636815"/>
            <a:ext cx="3384981" cy="501287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649188" y="5657671"/>
            <a:ext cx="3363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2005</a:t>
            </a:r>
          </a:p>
          <a:p>
            <a:r>
              <a:rPr lang="fr-FR" dirty="0" smtClean="0"/>
              <a:t>Class C, FM modules</a:t>
            </a:r>
          </a:p>
          <a:p>
            <a:r>
              <a:rPr lang="fr-FR" dirty="0" smtClean="0"/>
              <a:t>&gt; 10 kW / cabinet 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328560" y="5657671"/>
            <a:ext cx="3363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2011</a:t>
            </a:r>
          </a:p>
          <a:p>
            <a:r>
              <a:rPr lang="fr-FR" dirty="0" smtClean="0"/>
              <a:t>Class AB modules</a:t>
            </a:r>
          </a:p>
          <a:p>
            <a:r>
              <a:rPr lang="fr-FR" dirty="0" smtClean="0"/>
              <a:t>&gt; 25 kW / cabinet 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95302" y="2887257"/>
            <a:ext cx="1121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SD2942</a:t>
            </a:r>
          </a:p>
          <a:p>
            <a:r>
              <a:rPr lang="fr-FR" sz="2000" dirty="0" smtClean="0"/>
              <a:t>400W</a:t>
            </a:r>
          </a:p>
          <a:p>
            <a:r>
              <a:rPr lang="fr-FR" sz="2000" dirty="0" smtClean="0"/>
              <a:t>Class C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420104" y="2843714"/>
            <a:ext cx="1328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BLF578</a:t>
            </a:r>
          </a:p>
          <a:p>
            <a:r>
              <a:rPr lang="fr-FR" sz="2000" dirty="0" smtClean="0"/>
              <a:t>&gt; 900W</a:t>
            </a:r>
          </a:p>
          <a:p>
            <a:r>
              <a:rPr lang="fr-FR" sz="2000" dirty="0" smtClean="0"/>
              <a:t>Class AB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  <p:bldP spid="11" grpId="0" build="allAtOnce"/>
      <p:bldP spid="12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_05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0676" y="685800"/>
            <a:ext cx="7978384" cy="5299076"/>
          </a:xfrm>
          <a:prstGeom prst="rect">
            <a:avLst/>
          </a:prstGeom>
        </p:spPr>
      </p:pic>
      <p:pic>
        <p:nvPicPr>
          <p:cNvPr id="6" name="Image 5" descr="65 kW fo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58988"/>
            <a:ext cx="2671947" cy="2607116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665515" y="-7287"/>
            <a:ext cx="8240486" cy="529802"/>
          </a:xfrm>
        </p:spPr>
        <p:txBody>
          <a:bodyPr/>
          <a:lstStyle/>
          <a:p>
            <a:pPr algn="l"/>
            <a:r>
              <a:rPr lang="fr-FR" sz="2800" dirty="0" smtClean="0"/>
              <a:t>88 MHz SSA - 25-30 kW (</a:t>
            </a:r>
            <a:r>
              <a:rPr lang="fr-FR" sz="2800" dirty="0" err="1" smtClean="0"/>
              <a:t>cw</a:t>
            </a:r>
            <a:r>
              <a:rPr lang="fr-FR" sz="2800" dirty="0" smtClean="0"/>
              <a:t>) per cabinet</a:t>
            </a:r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1355280" y="6149037"/>
            <a:ext cx="8229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75 kW  of solid state CW RF power  stay on a surface of 2.4x1.2 m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Roughly the same area of the 65 kW tube amplifier for the RFQ!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r="51142"/>
          <a:stretch>
            <a:fillRect/>
          </a:stretch>
        </p:blipFill>
        <p:spPr bwMode="auto">
          <a:xfrm>
            <a:off x="5805263" y="1970690"/>
            <a:ext cx="3790163" cy="257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364795" y="4455080"/>
            <a:ext cx="84796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304A6"/>
                </a:solidFill>
              </a:rPr>
              <a:t>Class C modules (for higher efficiency in 2005)</a:t>
            </a:r>
          </a:p>
          <a:p>
            <a:r>
              <a:rPr lang="en-US" sz="2000" b="0" dirty="0" smtClean="0">
                <a:solidFill>
                  <a:srgbClr val="0304A6"/>
                </a:solidFill>
              </a:rPr>
              <a:t>90°, isolated combiners</a:t>
            </a:r>
          </a:p>
          <a:p>
            <a:endParaRPr lang="en-US" sz="2000" b="0" dirty="0" smtClean="0">
              <a:solidFill>
                <a:srgbClr val="0304A6"/>
              </a:solidFill>
            </a:endParaRPr>
          </a:p>
          <a:p>
            <a:r>
              <a:rPr lang="en-US" sz="2000" b="0" dirty="0" smtClean="0">
                <a:solidFill>
                  <a:srgbClr val="0304A6"/>
                </a:solidFill>
              </a:rPr>
              <a:t>Forward and Reverse powers available for each module</a:t>
            </a:r>
          </a:p>
          <a:p>
            <a:r>
              <a:rPr lang="en-US" sz="2000" b="0" dirty="0" smtClean="0">
                <a:solidFill>
                  <a:srgbClr val="0304A6"/>
                </a:solidFill>
              </a:rPr>
              <a:t>Reverse power not uniformly distributed among the four modules </a:t>
            </a:r>
          </a:p>
          <a:p>
            <a:endParaRPr lang="en-US" sz="2000" b="0" dirty="0" smtClean="0">
              <a:solidFill>
                <a:srgbClr val="0304A6"/>
              </a:solidFill>
            </a:endParaRPr>
          </a:p>
          <a:p>
            <a:r>
              <a:rPr lang="en-US" sz="2000" b="0" dirty="0" smtClean="0">
                <a:solidFill>
                  <a:srgbClr val="0304A6"/>
                </a:solidFill>
              </a:rPr>
              <a:t>Not easy to find a good working length for L1.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6761" y="578144"/>
            <a:ext cx="4378251" cy="1260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315" y="2065283"/>
            <a:ext cx="4391875" cy="2156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656273" y="-7287"/>
            <a:ext cx="8249728" cy="542126"/>
          </a:xfrm>
        </p:spPr>
        <p:txBody>
          <a:bodyPr/>
          <a:lstStyle/>
          <a:p>
            <a:pPr algn="l"/>
            <a:r>
              <a:rPr lang="fr-FR" sz="2800" dirty="0" smtClean="0"/>
              <a:t>SSA</a:t>
            </a:r>
            <a:r>
              <a:rPr lang="fr-FR" sz="2800" baseline="0" dirty="0" smtClean="0"/>
              <a:t> – </a:t>
            </a:r>
            <a:r>
              <a:rPr lang="fr-FR" sz="2800" baseline="0" dirty="0" err="1" smtClean="0"/>
              <a:t>Préf</a:t>
            </a:r>
            <a:r>
              <a:rPr lang="fr-FR" sz="2800" dirty="0" smtClean="0"/>
              <a:t> re</a:t>
            </a:r>
            <a:r>
              <a:rPr lang="fr-FR" sz="2800" baseline="0" dirty="0" smtClean="0"/>
              <a:t>distribution vs architecture + L1</a:t>
            </a:r>
            <a:endParaRPr lang="fr-FR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51497" y="2441633"/>
            <a:ext cx="91210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rgbClr val="0304A6"/>
                </a:solidFill>
              </a:rPr>
              <a:t>Class AB pallets </a:t>
            </a:r>
            <a:br>
              <a:rPr lang="en-US" sz="1800" b="0" dirty="0" smtClean="0">
                <a:solidFill>
                  <a:srgbClr val="0304A6"/>
                </a:solidFill>
              </a:rPr>
            </a:br>
            <a:r>
              <a:rPr lang="en-US" sz="1800" b="0" dirty="0" smtClean="0">
                <a:solidFill>
                  <a:srgbClr val="0304A6"/>
                </a:solidFill>
              </a:rPr>
              <a:t>0°, isolated combiners (Wilkinson) up to 5 kW, </a:t>
            </a:r>
          </a:p>
          <a:p>
            <a:r>
              <a:rPr lang="en-US" sz="1800" b="0" dirty="0" smtClean="0">
                <a:solidFill>
                  <a:srgbClr val="0304A6"/>
                </a:solidFill>
              </a:rPr>
              <a:t>simple star combiner after</a:t>
            </a:r>
          </a:p>
          <a:p>
            <a:endParaRPr lang="en-US" sz="1800" b="0" dirty="0" smtClean="0">
              <a:solidFill>
                <a:srgbClr val="0304A6"/>
              </a:solidFill>
            </a:endParaRPr>
          </a:p>
          <a:p>
            <a:r>
              <a:rPr lang="en-US" sz="1800" b="0" dirty="0" smtClean="0">
                <a:solidFill>
                  <a:srgbClr val="0304A6"/>
                </a:solidFill>
              </a:rPr>
              <a:t>No direct monitoring of the reverse power. Only drain and power supply currents available</a:t>
            </a:r>
          </a:p>
          <a:p>
            <a:endParaRPr lang="en-US" sz="1800" b="0" dirty="0" smtClean="0">
              <a:solidFill>
                <a:srgbClr val="0304A6"/>
              </a:solidFill>
            </a:endParaRPr>
          </a:p>
          <a:p>
            <a:r>
              <a:rPr lang="en-US" sz="1800" b="0" dirty="0" smtClean="0">
                <a:solidFill>
                  <a:srgbClr val="0304A6"/>
                </a:solidFill>
              </a:rPr>
              <a:t>For all transistors, same modification of the current </a:t>
            </a:r>
            <a:r>
              <a:rPr lang="en-US" sz="1800" b="0" dirty="0" err="1" smtClean="0">
                <a:solidFill>
                  <a:srgbClr val="0304A6"/>
                </a:solidFill>
              </a:rPr>
              <a:t>vs</a:t>
            </a:r>
            <a:r>
              <a:rPr lang="en-US" sz="1800" b="0" dirty="0" smtClean="0">
                <a:solidFill>
                  <a:srgbClr val="0304A6"/>
                </a:solidFill>
              </a:rPr>
              <a:t> L1 at constant VSWR.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987" y="608006"/>
            <a:ext cx="2880000" cy="166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5698" y="644780"/>
            <a:ext cx="2363624" cy="2258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3829" y="576204"/>
            <a:ext cx="2964523" cy="1707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1684" y="4897082"/>
            <a:ext cx="3087641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0892" y="4900822"/>
            <a:ext cx="2960109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5967" y="4900821"/>
            <a:ext cx="3077311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708029" y="-7287"/>
            <a:ext cx="8197971" cy="507620"/>
          </a:xfrm>
        </p:spPr>
        <p:txBody>
          <a:bodyPr/>
          <a:lstStyle/>
          <a:p>
            <a:pPr algn="l"/>
            <a:r>
              <a:rPr lang="fr-FR" sz="2800" b="1" dirty="0" smtClean="0">
                <a:solidFill>
                  <a:srgbClr val="010090"/>
                </a:solidFill>
                <a:latin typeface="Arial"/>
                <a:ea typeface="+mj-ea"/>
                <a:cs typeface="+mj-cs"/>
              </a:rPr>
              <a:t>SSA</a:t>
            </a:r>
            <a:r>
              <a:rPr lang="fr-FR" sz="2800" b="1" baseline="0" dirty="0" smtClean="0">
                <a:solidFill>
                  <a:srgbClr val="010090"/>
                </a:solidFill>
                <a:latin typeface="Arial"/>
                <a:ea typeface="+mj-ea"/>
                <a:cs typeface="+mj-cs"/>
              </a:rPr>
              <a:t> – </a:t>
            </a:r>
            <a:r>
              <a:rPr lang="fr-FR" sz="2800" b="1" baseline="0" dirty="0" err="1" smtClean="0">
                <a:solidFill>
                  <a:srgbClr val="010090"/>
                </a:solidFill>
                <a:latin typeface="Arial"/>
                <a:ea typeface="+mj-ea"/>
                <a:cs typeface="+mj-cs"/>
              </a:rPr>
              <a:t>Préf</a:t>
            </a:r>
            <a:r>
              <a:rPr lang="fr-FR" sz="2800" b="1" dirty="0" smtClean="0">
                <a:solidFill>
                  <a:srgbClr val="010090"/>
                </a:solidFill>
                <a:latin typeface="Arial"/>
                <a:ea typeface="+mj-ea"/>
                <a:cs typeface="+mj-cs"/>
              </a:rPr>
              <a:t> re</a:t>
            </a:r>
            <a:r>
              <a:rPr lang="fr-FR" sz="2800" b="1" baseline="0" dirty="0" smtClean="0">
                <a:solidFill>
                  <a:srgbClr val="010090"/>
                </a:solidFill>
                <a:latin typeface="Arial"/>
                <a:ea typeface="+mj-ea"/>
                <a:cs typeface="+mj-cs"/>
              </a:rPr>
              <a:t>distribution vs architecture + L1 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72350" y="868695"/>
            <a:ext cx="90336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0" dirty="0" smtClean="0">
                <a:solidFill>
                  <a:srgbClr val="0304A6"/>
                </a:solidFill>
              </a:rPr>
              <a:t>The L1 operating length can be chosen to have maximum efficiency .</a:t>
            </a:r>
            <a:br>
              <a:rPr lang="en-US" sz="2000" b="0" dirty="0" smtClean="0">
                <a:solidFill>
                  <a:srgbClr val="0304A6"/>
                </a:solidFill>
              </a:rPr>
            </a:br>
            <a:r>
              <a:rPr lang="en-US" sz="2000" b="0" dirty="0" smtClean="0">
                <a:solidFill>
                  <a:srgbClr val="0304A6"/>
                </a:solidFill>
              </a:rPr>
              <a:t>Figure of all amplifiers up to 20 kW &gt; 65%</a:t>
            </a:r>
          </a:p>
          <a:p>
            <a:pPr>
              <a:spcBef>
                <a:spcPts val="1200"/>
              </a:spcBef>
            </a:pPr>
            <a:endParaRPr lang="en-US" sz="2000" b="0" dirty="0" smtClean="0">
              <a:solidFill>
                <a:srgbClr val="0304A6"/>
              </a:solidFill>
            </a:endParaRPr>
          </a:p>
          <a:p>
            <a:endParaRPr lang="en-US" sz="2000" b="0" dirty="0" smtClean="0">
              <a:solidFill>
                <a:srgbClr val="0304A6"/>
              </a:solidFill>
            </a:endParaRPr>
          </a:p>
          <a:p>
            <a:endParaRPr lang="en-US" sz="2000" b="0" dirty="0" smtClean="0">
              <a:solidFill>
                <a:srgbClr val="0304A6"/>
              </a:solidFill>
            </a:endParaRPr>
          </a:p>
          <a:p>
            <a:endParaRPr lang="en-US" sz="2000" b="0" dirty="0" smtClean="0">
              <a:solidFill>
                <a:srgbClr val="0304A6"/>
              </a:solidFill>
            </a:endParaRPr>
          </a:p>
          <a:p>
            <a:endParaRPr lang="en-US" sz="2000" b="0" dirty="0" smtClean="0">
              <a:solidFill>
                <a:srgbClr val="0304A6"/>
              </a:solidFill>
            </a:endParaRPr>
          </a:p>
          <a:p>
            <a:endParaRPr lang="en-US" sz="2000" b="0" dirty="0" smtClean="0">
              <a:solidFill>
                <a:srgbClr val="0304A6"/>
              </a:solidFill>
            </a:endParaRPr>
          </a:p>
          <a:p>
            <a:r>
              <a:rPr lang="en-US" sz="2000" b="0" dirty="0" smtClean="0">
                <a:solidFill>
                  <a:srgbClr val="0304A6"/>
                </a:solidFill>
              </a:rPr>
              <a:t>Results due to the high efficiency of power combiners and of new (2011) </a:t>
            </a:r>
            <a:r>
              <a:rPr lang="en-US" sz="2000" b="0" dirty="0" err="1" smtClean="0">
                <a:solidFill>
                  <a:srgbClr val="0304A6"/>
                </a:solidFill>
              </a:rPr>
              <a:t>MosFet</a:t>
            </a:r>
            <a:r>
              <a:rPr lang="en-US" sz="2000" b="0" dirty="0" smtClean="0">
                <a:solidFill>
                  <a:srgbClr val="0304A6"/>
                </a:solidFill>
              </a:rPr>
              <a:t> (BLF 578 in our case):</a:t>
            </a:r>
            <a:br>
              <a:rPr lang="en-US" sz="2000" b="0" dirty="0" smtClean="0">
                <a:solidFill>
                  <a:srgbClr val="0304A6"/>
                </a:solidFill>
              </a:rPr>
            </a:br>
            <a:r>
              <a:rPr lang="en-US" sz="2000" b="0" dirty="0" smtClean="0">
                <a:solidFill>
                  <a:srgbClr val="0304A6"/>
                </a:solidFill>
              </a:rPr>
              <a:t>Class AB modules,  &gt; 800 W pallets for CW, &gt;75% efficiency </a:t>
            </a:r>
          </a:p>
          <a:p>
            <a:pPr>
              <a:spcBef>
                <a:spcPts val="1200"/>
              </a:spcBef>
            </a:pPr>
            <a:endParaRPr lang="en-US" sz="2000" b="0" dirty="0" smtClean="0">
              <a:solidFill>
                <a:srgbClr val="0304A6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000" b="0" dirty="0" smtClean="0">
                <a:solidFill>
                  <a:srgbClr val="0304A6"/>
                </a:solidFill>
              </a:rPr>
              <a:t>Operating power limited by the manufacturer to 700W </a:t>
            </a:r>
            <a:br>
              <a:rPr lang="en-US" sz="2000" b="0" dirty="0" smtClean="0">
                <a:solidFill>
                  <a:srgbClr val="0304A6"/>
                </a:solidFill>
              </a:rPr>
            </a:br>
            <a:r>
              <a:rPr lang="en-US" sz="2000" b="0" dirty="0" smtClean="0">
                <a:solidFill>
                  <a:srgbClr val="0304A6"/>
                </a:solidFill>
              </a:rPr>
              <a:t>to withstand SWVR of 1.5 : 1, all phases at the output of the amplifier.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277" y="1584731"/>
            <a:ext cx="3154536" cy="165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4265" y="1596607"/>
            <a:ext cx="3230049" cy="164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9174" y="1581229"/>
            <a:ext cx="3141362" cy="1666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14500" y="-7288"/>
            <a:ext cx="8191500" cy="507620"/>
          </a:xfrm>
        </p:spPr>
        <p:txBody>
          <a:bodyPr/>
          <a:lstStyle/>
          <a:p>
            <a:pPr algn="l"/>
            <a:r>
              <a:rPr lang="en-US" sz="2400" smtClean="0"/>
              <a:t>SSA – Efficiency  figures</a:t>
            </a:r>
            <a:endParaRPr lang="en-US" sz="240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 b="55988"/>
          <a:stretch>
            <a:fillRect/>
          </a:stretch>
        </p:blipFill>
        <p:spPr bwMode="auto">
          <a:xfrm>
            <a:off x="1539025" y="652491"/>
            <a:ext cx="7231037" cy="224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604513" y="-7287"/>
            <a:ext cx="8301488" cy="507620"/>
          </a:xfrm>
        </p:spPr>
        <p:txBody>
          <a:bodyPr/>
          <a:lstStyle/>
          <a:p>
            <a:pPr algn="l"/>
            <a:r>
              <a:rPr lang="en-US" sz="2800" dirty="0" smtClean="0"/>
              <a:t>SSA - external and internal circulators</a:t>
            </a:r>
            <a:endParaRPr lang="en-US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1069678" y="5664694"/>
            <a:ext cx="821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2060"/>
                </a:solidFill>
              </a:rPr>
              <a:t>Probably soon an </a:t>
            </a:r>
            <a:r>
              <a:rPr lang="en-US" sz="2000" b="0" dirty="0" err="1" smtClean="0">
                <a:solidFill>
                  <a:srgbClr val="002060"/>
                </a:solidFill>
              </a:rPr>
              <a:t>obslete</a:t>
            </a:r>
            <a:r>
              <a:rPr lang="en-US" sz="2000" b="0" dirty="0" smtClean="0">
                <a:solidFill>
                  <a:srgbClr val="002060"/>
                </a:solidFill>
              </a:rPr>
              <a:t> discussion with the new </a:t>
            </a:r>
            <a:r>
              <a:rPr lang="en-US" sz="2000" b="0" i="1" dirty="0" smtClean="0">
                <a:solidFill>
                  <a:srgbClr val="002060"/>
                </a:solidFill>
              </a:rPr>
              <a:t>bullet-proof</a:t>
            </a:r>
            <a:r>
              <a:rPr lang="en-US" sz="2000" b="0" dirty="0" smtClean="0">
                <a:solidFill>
                  <a:srgbClr val="002060"/>
                </a:solidFill>
              </a:rPr>
              <a:t> </a:t>
            </a:r>
            <a:r>
              <a:rPr lang="en-US" sz="2000" b="0" dirty="0" err="1" smtClean="0">
                <a:solidFill>
                  <a:srgbClr val="002060"/>
                </a:solidFill>
              </a:rPr>
              <a:t>MosFets</a:t>
            </a:r>
            <a:endParaRPr lang="en-US" sz="2000" b="0" dirty="0" smtClean="0">
              <a:solidFill>
                <a:srgbClr val="002060"/>
              </a:solidFill>
            </a:endParaRPr>
          </a:p>
          <a:p>
            <a:r>
              <a:rPr lang="en-US" sz="2000" b="0" dirty="0" smtClean="0">
                <a:solidFill>
                  <a:srgbClr val="002060"/>
                </a:solidFill>
              </a:rPr>
              <a:t>accepting VSWR = 65:1 !!!! </a:t>
            </a:r>
            <a:endParaRPr lang="en-US" sz="2000" b="0" dirty="0">
              <a:solidFill>
                <a:srgbClr val="00206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t="55226" b="-5600"/>
          <a:stretch>
            <a:fillRect/>
          </a:stretch>
        </p:blipFill>
        <p:spPr bwMode="auto">
          <a:xfrm>
            <a:off x="1553402" y="2915728"/>
            <a:ext cx="7231037" cy="257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3720659" y="3499563"/>
            <a:ext cx="3058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rgbClr val="002060"/>
                </a:solidFill>
              </a:rPr>
              <a:t>Circulator at the output </a:t>
            </a:r>
            <a:br>
              <a:rPr lang="en-US" sz="1800" b="0" dirty="0" smtClean="0">
                <a:solidFill>
                  <a:srgbClr val="002060"/>
                </a:solidFill>
              </a:rPr>
            </a:br>
            <a:r>
              <a:rPr lang="en-US" sz="1800" b="0" dirty="0" smtClean="0">
                <a:solidFill>
                  <a:srgbClr val="002060"/>
                </a:solidFill>
              </a:rPr>
              <a:t>of each transistor</a:t>
            </a:r>
            <a:endParaRPr lang="en-US" sz="1800" b="0" dirty="0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0"/>
            <a:ext cx="2247900" cy="533400"/>
          </a:xfrm>
        </p:spPr>
        <p:txBody>
          <a:bodyPr/>
          <a:lstStyle/>
          <a:p>
            <a:pPr algn="l"/>
            <a:r>
              <a:rPr lang="fr-FR" dirty="0"/>
              <a:t>Contents</a:t>
            </a:r>
          </a:p>
        </p:txBody>
      </p:sp>
      <p:sp>
        <p:nvSpPr>
          <p:cNvPr id="3331080" name="Rectangle 8"/>
          <p:cNvSpPr>
            <a:spLocks noChangeArrowheads="1"/>
          </p:cNvSpPr>
          <p:nvPr/>
        </p:nvSpPr>
        <p:spPr bwMode="auto">
          <a:xfrm>
            <a:off x="970383" y="1514406"/>
            <a:ext cx="8232795" cy="2859757"/>
          </a:xfrm>
          <a:prstGeom prst="rect">
            <a:avLst/>
          </a:prstGeom>
          <a:solidFill>
            <a:srgbClr val="000370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indent="266700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Project status</a:t>
            </a:r>
            <a:endParaRPr lang="en-US" sz="2000" dirty="0">
              <a:solidFill>
                <a:schemeClr val="bg1"/>
              </a:solidFill>
            </a:endParaRPr>
          </a:p>
          <a:p>
            <a:pPr indent="266700">
              <a:lnSpc>
                <a:spcPct val="120000"/>
              </a:lnSpc>
              <a:spcBef>
                <a:spcPts val="0"/>
              </a:spcBef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Remind of main RF systems and choices</a:t>
            </a:r>
          </a:p>
          <a:p>
            <a:pPr indent="266700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Rebuncher</a:t>
            </a:r>
            <a:r>
              <a:rPr lang="en-US" dirty="0" smtClean="0">
                <a:solidFill>
                  <a:schemeClr val="bg1"/>
                </a:solidFill>
              </a:rPr>
              <a:t> Cavity</a:t>
            </a:r>
          </a:p>
          <a:p>
            <a:pPr indent="266700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Solid State Amplifiers</a:t>
            </a:r>
            <a:endParaRPr lang="en-US" dirty="0">
              <a:solidFill>
                <a:schemeClr val="bg1"/>
              </a:solidFill>
            </a:endParaRPr>
          </a:p>
          <a:p>
            <a:pPr indent="266700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Single Bunch Selector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(fast chopper)</a:t>
            </a:r>
            <a:r>
              <a:rPr lang="en-US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3331081" name="Rectangle 9"/>
          <p:cNvSpPr>
            <a:spLocks noChangeArrowheads="1"/>
          </p:cNvSpPr>
          <p:nvPr/>
        </p:nvSpPr>
        <p:spPr bwMode="auto">
          <a:xfrm>
            <a:off x="4690753" y="0"/>
            <a:ext cx="5215248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1" tIns="44448" rIns="90481" bIns="44448" anchor="ctr"/>
          <a:lstStyle/>
          <a:p>
            <a:pPr algn="r"/>
            <a:endParaRPr lang="fr-FR" sz="1800" dirty="0">
              <a:solidFill>
                <a:srgbClr val="01009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0077" t="8133" r="25984" b="45122"/>
          <a:stretch>
            <a:fillRect/>
          </a:stretch>
        </p:blipFill>
        <p:spPr bwMode="auto">
          <a:xfrm>
            <a:off x="391885" y="1959429"/>
            <a:ext cx="9409074" cy="489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Single </a:t>
            </a:r>
            <a:r>
              <a:rPr lang="fr-FR" dirty="0" err="1" smtClean="0"/>
              <a:t>Bunch</a:t>
            </a:r>
            <a:r>
              <a:rPr lang="fr-FR" dirty="0" smtClean="0"/>
              <a:t> </a:t>
            </a:r>
            <a:r>
              <a:rPr lang="fr-FR" dirty="0" err="1" smtClean="0"/>
              <a:t>Selector</a:t>
            </a:r>
            <a:endParaRPr lang="fr-FR" dirty="0"/>
          </a:p>
        </p:txBody>
      </p:sp>
      <p:pic>
        <p:nvPicPr>
          <p:cNvPr id="3" name="Image 2" descr="3D Daudin 2009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75043" y="919330"/>
            <a:ext cx="3921508" cy="2803585"/>
          </a:xfrm>
          <a:prstGeom prst="rect">
            <a:avLst/>
          </a:prstGeom>
          <a:noFill/>
        </p:spPr>
      </p:pic>
      <p:pic>
        <p:nvPicPr>
          <p:cNvPr id="5" name="Image 4" descr="cotes beam dump LME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5306" y="4597710"/>
            <a:ext cx="2866785" cy="2260289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2351314" y="6343650"/>
            <a:ext cx="3347973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100" b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MEBT line - Beta 0,04</a:t>
            </a:r>
            <a:endParaRPr lang="fr-FR" sz="2100" b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3468414" y="2506718"/>
            <a:ext cx="2230257" cy="12815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/>
          <p:cNvSpPr txBox="1">
            <a:spLocks/>
          </p:cNvSpPr>
          <p:nvPr/>
        </p:nvSpPr>
        <p:spPr>
          <a:xfrm>
            <a:off x="4149308" y="644979"/>
            <a:ext cx="4900099" cy="75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SBS </a:t>
            </a:r>
            <a:br>
              <a:rPr lang="en-US" sz="2100" b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sz="2100" b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DC </a:t>
            </a:r>
            <a:r>
              <a:rPr lang="en-US" sz="2100" b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steerer</a:t>
            </a:r>
            <a:r>
              <a:rPr lang="en-US" sz="2100" b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+ pulsed electrodes</a:t>
            </a:r>
            <a:endParaRPr lang="en-US" sz="2100" b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7861336" y="4928507"/>
            <a:ext cx="2044664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100" b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Beam</a:t>
            </a:r>
            <a:r>
              <a:rPr lang="fr-FR" sz="2100" b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stop</a:t>
            </a:r>
            <a:endParaRPr lang="fr-FR" sz="2100" b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7478486" y="3510643"/>
            <a:ext cx="1" cy="9470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"/>
            <a:ext cx="8686800" cy="510638"/>
          </a:xfrm>
        </p:spPr>
        <p:txBody>
          <a:bodyPr/>
          <a:lstStyle/>
          <a:p>
            <a:pPr>
              <a:defRPr/>
            </a:pPr>
            <a:r>
              <a:rPr lang="fr-FR" sz="2800" dirty="0" smtClean="0"/>
              <a:t>SBS</a:t>
            </a:r>
            <a:r>
              <a:rPr lang="fr-FR" sz="2800" baseline="0" dirty="0" smtClean="0"/>
              <a:t> - </a:t>
            </a:r>
            <a:r>
              <a:rPr lang="en-US" sz="2800" dirty="0" smtClean="0"/>
              <a:t>Physics requirements and technical issues</a:t>
            </a:r>
            <a:endParaRPr lang="en-US" sz="2800" dirty="0"/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1059669" y="0"/>
            <a:ext cx="1092981" cy="5225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1" tIns="44448" rIns="90481" bIns="44448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endParaRPr lang="fr-FR" sz="2800" kern="0" dirty="0">
              <a:solidFill>
                <a:srgbClr val="01009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81000" y="576202"/>
            <a:ext cx="9429750" cy="617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342900"/>
            <a:r>
              <a:rPr lang="en-US" sz="2800" dirty="0" smtClean="0"/>
              <a:t>Physics requirements in CW ion accelerators: </a:t>
            </a:r>
          </a:p>
          <a:p>
            <a:pPr marL="895350" indent="-342900"/>
            <a:endParaRPr lang="en-US" sz="900" dirty="0" smtClean="0"/>
          </a:p>
          <a:p>
            <a:pPr marL="895350" indent="-342900"/>
            <a:r>
              <a:rPr lang="en-US" sz="2000" dirty="0" smtClean="0">
                <a:solidFill>
                  <a:srgbClr val="4739FD"/>
                </a:solidFill>
              </a:rPr>
              <a:t>Reduce the bunch rate at the experimental target:  </a:t>
            </a:r>
          </a:p>
          <a:p>
            <a:pPr marL="895350" indent="-342900"/>
            <a:r>
              <a:rPr lang="en-US" sz="2000" dirty="0" smtClean="0">
                <a:solidFill>
                  <a:srgbClr val="4739FD"/>
                </a:solidFill>
              </a:rPr>
              <a:t>Bunch rate 1/100 to 1/10000  ~ </a:t>
            </a:r>
            <a:r>
              <a:rPr lang="en-US" sz="2000" dirty="0" smtClean="0">
                <a:solidFill>
                  <a:srgbClr val="FF0000"/>
                </a:solidFill>
              </a:rPr>
              <a:t>10 kHz to 1 </a:t>
            </a:r>
            <a:r>
              <a:rPr lang="en-US" sz="2000" dirty="0" err="1" smtClean="0">
                <a:solidFill>
                  <a:srgbClr val="FF0000"/>
                </a:solidFill>
              </a:rPr>
              <a:t>MHz</a:t>
            </a:r>
            <a:r>
              <a:rPr lang="en-US" sz="2000" dirty="0" err="1" smtClean="0">
                <a:solidFill>
                  <a:srgbClr val="9BA2FF"/>
                </a:solidFill>
              </a:rPr>
              <a:t>.</a:t>
            </a:r>
            <a:r>
              <a:rPr lang="en-US" sz="2000" dirty="0" smtClean="0">
                <a:solidFill>
                  <a:srgbClr val="9BA2FF"/>
                </a:solidFill>
              </a:rPr>
              <a:t> </a:t>
            </a:r>
          </a:p>
          <a:p>
            <a:pPr marL="533400" indent="-342900"/>
            <a:r>
              <a:rPr lang="en-US" sz="2000" dirty="0" smtClean="0">
                <a:solidFill>
                  <a:srgbClr val="9BA2FF"/>
                </a:solidFill>
              </a:rPr>
              <a:t>	</a:t>
            </a:r>
            <a:endParaRPr lang="en-US" sz="2000" dirty="0" smtClean="0"/>
          </a:p>
          <a:p>
            <a:pPr marL="342900" indent="-342900"/>
            <a:endParaRPr lang="en-US" sz="2800" dirty="0" smtClean="0"/>
          </a:p>
          <a:p>
            <a:pPr marL="342900" indent="-342900"/>
            <a:endParaRPr lang="en-US" sz="3200" dirty="0" smtClean="0"/>
          </a:p>
          <a:p>
            <a:pPr marL="457200" indent="-342900"/>
            <a:r>
              <a:rPr lang="en-US" sz="2800" dirty="0" smtClean="0"/>
              <a:t>Technical issues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rgbClr val="4739FD"/>
                </a:solidFill>
              </a:rPr>
              <a:t>Only one bunch at time =&gt; </a:t>
            </a:r>
            <a:r>
              <a:rPr lang="en-US" sz="2000" b="1" dirty="0" smtClean="0">
                <a:solidFill>
                  <a:srgbClr val="4739FD"/>
                </a:solidFill>
              </a:rPr>
              <a:t>Fast transient time: </a:t>
            </a:r>
            <a:r>
              <a:rPr lang="en-US" sz="2000" b="1" dirty="0" smtClean="0">
                <a:solidFill>
                  <a:srgbClr val="FF0000"/>
                </a:solidFill>
              </a:rPr>
              <a:t>&lt; 6ns </a:t>
            </a:r>
            <a:r>
              <a:rPr lang="en-US" sz="2000" b="1" dirty="0" smtClean="0">
                <a:solidFill>
                  <a:srgbClr val="4739FD"/>
                </a:solidFill>
              </a:rPr>
              <a:t>(to </a:t>
            </a:r>
            <a:r>
              <a:rPr lang="en-US" sz="2000" dirty="0" smtClean="0">
                <a:solidFill>
                  <a:srgbClr val="4739FD"/>
                </a:solidFill>
              </a:rPr>
              <a:t>change level in between two bunches)</a:t>
            </a:r>
            <a:endParaRPr lang="en-US" sz="2000" b="1" dirty="0" smtClean="0">
              <a:solidFill>
                <a:srgbClr val="4739FD"/>
              </a:solidFill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rgbClr val="4739FD"/>
                </a:solidFill>
              </a:rPr>
              <a:t>High rep. rate</a:t>
            </a:r>
            <a:r>
              <a:rPr lang="en-US" sz="2000" dirty="0" smtClean="0">
                <a:solidFill>
                  <a:srgbClr val="4739FD"/>
                </a:solidFill>
              </a:rPr>
              <a:t>,</a:t>
            </a:r>
            <a:r>
              <a:rPr lang="en-US" sz="2000" b="1" dirty="0" smtClean="0">
                <a:solidFill>
                  <a:srgbClr val="4739FD"/>
                </a:solidFill>
              </a:rPr>
              <a:t> fast transient times, high voltage </a:t>
            </a:r>
            <a:r>
              <a:rPr lang="en-US" sz="2000" b="1" dirty="0" smtClean="0">
                <a:solidFill>
                  <a:srgbClr val="FF0000"/>
                </a:solidFill>
              </a:rPr>
              <a:t>(2 kV)</a:t>
            </a:r>
            <a:r>
              <a:rPr lang="en-US" sz="2000" b="1" dirty="0" smtClean="0">
                <a:solidFill>
                  <a:srgbClr val="9BA2FF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543EF8"/>
                </a:solidFill>
              </a:rPr>
              <a:t>=&gt; </a:t>
            </a:r>
            <a:r>
              <a:rPr lang="en-US" sz="2000" dirty="0" smtClean="0">
                <a:solidFill>
                  <a:srgbClr val="4739FD"/>
                </a:solidFill>
              </a:rPr>
              <a:t>low beta </a:t>
            </a:r>
            <a:r>
              <a:rPr lang="en-US" sz="2000" dirty="0" smtClean="0">
                <a:solidFill>
                  <a:srgbClr val="FF0000"/>
                </a:solidFill>
              </a:rPr>
              <a:t>(4%)</a:t>
            </a:r>
            <a:r>
              <a:rPr lang="en-US" sz="2000" dirty="0" smtClean="0">
                <a:solidFill>
                  <a:srgbClr val="4739FD"/>
                </a:solidFill>
              </a:rPr>
              <a:t>, travelling wave structures: </a:t>
            </a:r>
            <a:r>
              <a:rPr lang="en-US" sz="2000" dirty="0" smtClean="0">
                <a:solidFill>
                  <a:srgbClr val="FF0000"/>
                </a:solidFill>
              </a:rPr>
              <a:t>meander line</a:t>
            </a:r>
          </a:p>
          <a:p>
            <a:pPr marL="36195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rgbClr val="543EF8"/>
                </a:solidFill>
              </a:rPr>
              <a:t>Low impedance structures</a:t>
            </a:r>
            <a:r>
              <a:rPr lang="en-US" sz="2000" dirty="0" smtClean="0"/>
              <a:t>: </a:t>
            </a:r>
            <a:r>
              <a:rPr lang="en-US" sz="2000" dirty="0" smtClean="0">
                <a:solidFill>
                  <a:srgbClr val="4739FD"/>
                </a:solidFill>
              </a:rPr>
              <a:t>Maximum realistic </a:t>
            </a:r>
            <a:r>
              <a:rPr lang="en-US" sz="2000" dirty="0" err="1" smtClean="0">
                <a:solidFill>
                  <a:srgbClr val="FF0000"/>
                </a:solidFill>
              </a:rPr>
              <a:t>Zc</a:t>
            </a:r>
            <a:r>
              <a:rPr lang="en-US" sz="2000" dirty="0" smtClean="0">
                <a:solidFill>
                  <a:srgbClr val="FF0000"/>
                </a:solidFill>
              </a:rPr>
              <a:t>= 100 Ohm</a:t>
            </a:r>
            <a:endParaRPr lang="en-US" sz="2000" dirty="0" smtClean="0"/>
          </a:p>
          <a:p>
            <a:pPr marL="628650" lvl="1" indent="-2667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P ≈ duty-cycle* V</a:t>
            </a:r>
            <a:r>
              <a:rPr lang="en-US" sz="2000" baseline="30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/</a:t>
            </a:r>
            <a:r>
              <a:rPr lang="en-US" sz="2000" dirty="0" err="1" smtClean="0">
                <a:solidFill>
                  <a:srgbClr val="FF0000"/>
                </a:solidFill>
              </a:rPr>
              <a:t>Zc</a:t>
            </a:r>
            <a:r>
              <a:rPr lang="en-US" sz="2000" dirty="0" smtClean="0">
                <a:solidFill>
                  <a:srgbClr val="FF0000"/>
                </a:solidFill>
              </a:rPr>
              <a:t> (duty~99%)</a:t>
            </a:r>
            <a:endParaRPr lang="en-US" sz="2000" dirty="0" smtClean="0"/>
          </a:p>
          <a:p>
            <a:pPr marL="628650" lvl="1" indent="-2667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543EF8"/>
                </a:solidFill>
              </a:rPr>
              <a:t>Deuterons only: ± 720 V, </a:t>
            </a:r>
            <a:r>
              <a:rPr lang="en-US" sz="2000" b="1" dirty="0" smtClean="0">
                <a:solidFill>
                  <a:srgbClr val="FF0000"/>
                </a:solidFill>
              </a:rPr>
              <a:t>5 to 10 kW </a:t>
            </a:r>
            <a:r>
              <a:rPr lang="en-US" sz="2000" dirty="0" smtClean="0">
                <a:solidFill>
                  <a:srgbClr val="543EF8"/>
                </a:solidFill>
              </a:rPr>
              <a:t>depending on </a:t>
            </a:r>
            <a:r>
              <a:rPr lang="en-US" sz="2000" dirty="0" err="1" smtClean="0">
                <a:solidFill>
                  <a:srgbClr val="543EF8"/>
                </a:solidFill>
              </a:rPr>
              <a:t>Zc</a:t>
            </a:r>
            <a:r>
              <a:rPr lang="en-US" sz="2000" dirty="0" smtClean="0">
                <a:solidFill>
                  <a:srgbClr val="543EF8"/>
                </a:solidFill>
              </a:rPr>
              <a:t> (100 or 50 </a:t>
            </a:r>
            <a:r>
              <a:rPr lang="el-GR" sz="2000" dirty="0" smtClean="0">
                <a:solidFill>
                  <a:srgbClr val="543EF8"/>
                </a:solidFill>
              </a:rPr>
              <a:t>Ω</a:t>
            </a:r>
            <a:r>
              <a:rPr lang="en-US" sz="2000" dirty="0" smtClean="0">
                <a:solidFill>
                  <a:srgbClr val="543EF8"/>
                </a:solidFill>
              </a:rPr>
              <a:t>)</a:t>
            </a:r>
          </a:p>
          <a:p>
            <a:pPr marL="628650" lvl="1" indent="-2667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543EF8"/>
                </a:solidFill>
              </a:rPr>
              <a:t>Heavy ions too: ± 2250 V,  </a:t>
            </a:r>
            <a:r>
              <a:rPr lang="en-US" sz="2000" b="1" dirty="0" smtClean="0">
                <a:solidFill>
                  <a:srgbClr val="FF0000"/>
                </a:solidFill>
              </a:rPr>
              <a:t>50 to 100 kW </a:t>
            </a:r>
            <a:r>
              <a:rPr lang="en-US" sz="2000" dirty="0" smtClean="0">
                <a:solidFill>
                  <a:srgbClr val="543EF8"/>
                </a:solidFill>
              </a:rPr>
              <a:t>depending on </a:t>
            </a:r>
            <a:r>
              <a:rPr lang="en-US" sz="2000" dirty="0" err="1" smtClean="0">
                <a:solidFill>
                  <a:srgbClr val="543EF8"/>
                </a:solidFill>
              </a:rPr>
              <a:t>Zc</a:t>
            </a:r>
            <a:r>
              <a:rPr lang="en-US" sz="2000" dirty="0" smtClean="0">
                <a:solidFill>
                  <a:srgbClr val="543EF8"/>
                </a:solidFill>
              </a:rPr>
              <a:t> (100 or 50 </a:t>
            </a:r>
            <a:r>
              <a:rPr lang="el-GR" sz="2000" dirty="0" smtClean="0">
                <a:solidFill>
                  <a:srgbClr val="543EF8"/>
                </a:solidFill>
              </a:rPr>
              <a:t>Ω</a:t>
            </a:r>
            <a:r>
              <a:rPr lang="en-US" sz="2000" dirty="0" smtClean="0">
                <a:solidFill>
                  <a:srgbClr val="543EF8"/>
                </a:solidFill>
              </a:rPr>
              <a:t>)</a:t>
            </a:r>
          </a:p>
          <a:p>
            <a:pPr marL="628650" lvl="1" indent="-266700">
              <a:buFont typeface="Arial" pitchFamily="34" charset="0"/>
              <a:buChar char="•"/>
            </a:pPr>
            <a:endParaRPr lang="en-US" sz="2000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r="6059"/>
          <a:stretch>
            <a:fillRect/>
          </a:stretch>
        </p:blipFill>
        <p:spPr bwMode="auto">
          <a:xfrm>
            <a:off x="5290318" y="1845986"/>
            <a:ext cx="4101332" cy="199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9613" y="-7287"/>
            <a:ext cx="8266387" cy="483538"/>
          </a:xfrm>
        </p:spPr>
        <p:txBody>
          <a:bodyPr/>
          <a:lstStyle/>
          <a:p>
            <a:pPr lvl="0" algn="l">
              <a:defRPr/>
            </a:pPr>
            <a:r>
              <a:rPr lang="en-US" sz="2800" dirty="0" smtClean="0"/>
              <a:t>SBS - Inverted duty cycle solution</a:t>
            </a:r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9144" y="676256"/>
            <a:ext cx="4347980" cy="2020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438150" y="2938458"/>
            <a:ext cx="864399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543EF8"/>
                </a:solidFill>
                <a:latin typeface="Arial Narrow" pitchFamily="34" charset="0"/>
              </a:rPr>
              <a:t>Eurisol</a:t>
            </a:r>
            <a:r>
              <a:rPr lang="en-US" sz="2000" b="1" dirty="0" smtClean="0">
                <a:solidFill>
                  <a:srgbClr val="543EF8"/>
                </a:solidFill>
                <a:latin typeface="Arial Narrow" pitchFamily="34" charset="0"/>
              </a:rPr>
              <a:t> DS </a:t>
            </a:r>
            <a:r>
              <a:rPr lang="en-US" sz="1600" b="1" dirty="0" smtClean="0">
                <a:solidFill>
                  <a:srgbClr val="543EF8"/>
                </a:solidFill>
                <a:latin typeface="Arial Narrow" pitchFamily="34" charset="0"/>
              </a:rPr>
              <a:t>(2007) </a:t>
            </a:r>
            <a:r>
              <a:rPr lang="en-US" sz="2000" b="1" dirty="0" smtClean="0">
                <a:solidFill>
                  <a:srgbClr val="543EF8"/>
                </a:solidFill>
                <a:latin typeface="Arial Narrow" pitchFamily="34" charset="0"/>
              </a:rPr>
              <a:t>proposal</a:t>
            </a:r>
            <a:r>
              <a:rPr lang="en-US" sz="1800" b="1" dirty="0" smtClean="0">
                <a:solidFill>
                  <a:srgbClr val="543EF8"/>
                </a:solidFill>
                <a:latin typeface="Arial Narrow" pitchFamily="34" charset="0"/>
              </a:rPr>
              <a:t>:  INVERTED DUTY CYCLE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>
                <a:latin typeface="Arial Narrow" pitchFamily="34" charset="0"/>
              </a:rPr>
              <a:t> Advantages: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3CC33"/>
                </a:solidFill>
                <a:latin typeface="Arial Narrow" pitchFamily="34" charset="0"/>
              </a:rPr>
              <a:t>RF power reduced by  ~80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 dirty="0" err="1" smtClean="0">
                <a:latin typeface="Arial Narrow" pitchFamily="34" charset="0"/>
              </a:rPr>
              <a:t>Pulser</a:t>
            </a:r>
            <a:r>
              <a:rPr lang="en-US" sz="2000" dirty="0" smtClean="0">
                <a:latin typeface="Arial Narrow" pitchFamily="34" charset="0"/>
              </a:rPr>
              <a:t> and device costs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 dirty="0" smtClean="0">
                <a:latin typeface="Arial Narrow" pitchFamily="34" charset="0"/>
              </a:rPr>
              <a:t>Plate cooling achievable (5 to 10% RF power)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3CC33"/>
                </a:solidFill>
                <a:latin typeface="Arial Narrow" pitchFamily="34" charset="0"/>
              </a:rPr>
              <a:t>Safer operating  mode: 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 dirty="0" smtClean="0">
                <a:latin typeface="Arial Narrow" pitchFamily="34" charset="0"/>
              </a:rPr>
              <a:t>Beam permanently stopped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 dirty="0" smtClean="0">
                <a:latin typeface="Arial Narrow" pitchFamily="34" charset="0"/>
              </a:rPr>
              <a:t>Beam deviation relying on magnet </a:t>
            </a:r>
            <a:br>
              <a:rPr lang="en-US" sz="2000" dirty="0" smtClean="0">
                <a:latin typeface="Arial Narrow" pitchFamily="34" charset="0"/>
              </a:rPr>
            </a:br>
            <a:r>
              <a:rPr lang="en-US" sz="2000" dirty="0" smtClean="0">
                <a:latin typeface="Arial Narrow" pitchFamily="34" charset="0"/>
              </a:rPr>
              <a:t>and supply reliability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3CC33"/>
                </a:solidFill>
                <a:latin typeface="Arial Narrow" pitchFamily="34" charset="0"/>
              </a:rPr>
              <a:t>Constant length pulse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1000" dirty="0" smtClean="0">
              <a:latin typeface="Arial Narrow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>
                <a:latin typeface="Arial Narrow" pitchFamily="34" charset="0"/>
              </a:rPr>
              <a:t>Disadvantages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Arial Narrow" pitchFamily="34" charset="0"/>
              </a:rPr>
              <a:t>Beam dynamics issues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2694" y="523856"/>
            <a:ext cx="3643306" cy="204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8420" y="2573308"/>
            <a:ext cx="3205170" cy="255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7" y="5143512"/>
            <a:ext cx="3357554" cy="1447802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0" name="Titre 7"/>
          <p:cNvSpPr txBox="1">
            <a:spLocks/>
          </p:cNvSpPr>
          <p:nvPr/>
        </p:nvSpPr>
        <p:spPr bwMode="auto">
          <a:xfrm>
            <a:off x="9115414" y="0"/>
            <a:ext cx="790586" cy="5000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1" tIns="44448" rIns="90481" bIns="4444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1009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fd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01009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92317" y="-7287"/>
            <a:ext cx="8313684" cy="502588"/>
          </a:xfrm>
        </p:spPr>
        <p:txBody>
          <a:bodyPr/>
          <a:lstStyle/>
          <a:p>
            <a:pPr algn="l"/>
            <a:r>
              <a:rPr lang="fr-FR" sz="2800" dirty="0" smtClean="0"/>
              <a:t>SBS - 100 </a:t>
            </a:r>
            <a:r>
              <a:rPr lang="el-GR" sz="2800" dirty="0" smtClean="0"/>
              <a:t>Ω</a:t>
            </a:r>
            <a:r>
              <a:rPr lang="fr-FR" sz="2800" dirty="0" smtClean="0"/>
              <a:t> :custom components</a:t>
            </a:r>
            <a:endParaRPr lang="fr-FR" sz="28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0617" y="705686"/>
            <a:ext cx="4782488" cy="354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49" name="Picture 1" descr="M:\Documents GANIL\Mes images\Fast Chopper\plaque sur support\DSCF0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792" y="5156100"/>
            <a:ext cx="2590800" cy="1398408"/>
          </a:xfrm>
          <a:prstGeom prst="rect">
            <a:avLst/>
          </a:prstGeom>
          <a:noFill/>
        </p:spPr>
      </p:pic>
      <p:pic>
        <p:nvPicPr>
          <p:cNvPr id="17" name="Image 9"/>
          <p:cNvPicPr>
            <a:picLocks noChangeAspect="1" noChangeArrowheads="1"/>
          </p:cNvPicPr>
          <p:nvPr/>
        </p:nvPicPr>
        <p:blipFill>
          <a:blip r:embed="rId4" cstate="print"/>
          <a:srcRect t="-6895"/>
          <a:stretch>
            <a:fillRect/>
          </a:stretch>
        </p:blipFill>
        <p:spPr bwMode="auto">
          <a:xfrm>
            <a:off x="7113690" y="4825944"/>
            <a:ext cx="1837644" cy="1007740"/>
          </a:xfrm>
          <a:prstGeom prst="rect">
            <a:avLst/>
          </a:prstGeom>
          <a:noFill/>
        </p:spPr>
      </p:pic>
      <p:pic>
        <p:nvPicPr>
          <p:cNvPr id="18" name="Image 17"/>
          <p:cNvPicPr/>
          <p:nvPr/>
        </p:nvPicPr>
        <p:blipFill>
          <a:blip r:embed="rId5" cstate="print"/>
          <a:srcRect t="-9836" b="-3579"/>
          <a:stretch>
            <a:fillRect/>
          </a:stretch>
        </p:blipFill>
        <p:spPr bwMode="auto">
          <a:xfrm>
            <a:off x="4195592" y="5077786"/>
            <a:ext cx="197971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4043192" y="5903772"/>
            <a:ext cx="4953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000" dirty="0" smtClean="0">
                <a:solidFill>
                  <a:srgbClr val="0070C0"/>
                </a:solidFill>
                <a:latin typeface="Arial Narrow" pitchFamily="34" charset="0"/>
              </a:rPr>
              <a:t>Modified U bend </a:t>
            </a:r>
            <a:br>
              <a:rPr lang="en-US" sz="2000" dirty="0" smtClean="0">
                <a:solidFill>
                  <a:srgbClr val="0070C0"/>
                </a:solidFill>
                <a:latin typeface="Arial Narrow" pitchFamily="34" charset="0"/>
              </a:rPr>
            </a:br>
            <a:r>
              <a:rPr lang="en-US" sz="2000" dirty="0" smtClean="0">
                <a:solidFill>
                  <a:srgbClr val="0070C0"/>
                </a:solidFill>
                <a:latin typeface="Arial Narrow" pitchFamily="34" charset="0"/>
              </a:rPr>
              <a:t>to avoid burning at corners</a:t>
            </a:r>
            <a:endParaRPr lang="en-US" sz="1800" dirty="0" smtClean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2504" y="4744698"/>
            <a:ext cx="68901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latin typeface="Arial Narrow" pitchFamily="34" charset="0"/>
              </a:rPr>
              <a:t>Meander plate on housing           first U bend (</a:t>
            </a:r>
            <a:r>
              <a:rPr lang="en-US" sz="2000" dirty="0" err="1" smtClean="0">
                <a:solidFill>
                  <a:srgbClr val="0070C0"/>
                </a:solidFill>
                <a:latin typeface="Arial Narrow" pitchFamily="34" charset="0"/>
              </a:rPr>
              <a:t>Cern</a:t>
            </a:r>
            <a:r>
              <a:rPr lang="en-US" sz="2000" dirty="0" smtClean="0">
                <a:solidFill>
                  <a:srgbClr val="0070C0"/>
                </a:solidFill>
                <a:latin typeface="Arial Narrow" pitchFamily="34" charset="0"/>
              </a:rPr>
              <a:t> like)</a:t>
            </a:r>
            <a:endParaRPr lang="en-US" sz="1800" dirty="0" smtClean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67400" y="1435917"/>
            <a:ext cx="4038600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266700"/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</a:rPr>
              <a:t>ELECTRODES</a:t>
            </a:r>
            <a:r>
              <a:rPr lang="en-US" sz="2000" dirty="0" smtClean="0">
                <a:solidFill>
                  <a:srgbClr val="543EF8"/>
                </a:solidFill>
                <a:latin typeface="Arial Narrow" pitchFamily="34" charset="0"/>
              </a:rPr>
              <a:t> :</a:t>
            </a:r>
          </a:p>
          <a:p>
            <a:pPr marL="361950" indent="-266700"/>
            <a:r>
              <a:rPr lang="en-US" sz="2000" dirty="0" smtClean="0">
                <a:solidFill>
                  <a:srgbClr val="543EF8"/>
                </a:solidFill>
                <a:latin typeface="Arial Narrow" pitchFamily="34" charset="0"/>
              </a:rPr>
              <a:t>Ceramics is required to </a:t>
            </a:r>
          </a:p>
          <a:p>
            <a:pPr marL="361950" indent="-2667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543EF8"/>
                </a:solidFill>
                <a:latin typeface="Arial Narrow" pitchFamily="34" charset="0"/>
              </a:rPr>
              <a:t>to reduce meander width (</a:t>
            </a:r>
            <a:r>
              <a:rPr lang="en-US" sz="2000" dirty="0" err="1" smtClean="0">
                <a:solidFill>
                  <a:srgbClr val="543EF8"/>
                </a:solidFill>
                <a:latin typeface="Arial Narrow" pitchFamily="34" charset="0"/>
              </a:rPr>
              <a:t>steerer</a:t>
            </a:r>
            <a:r>
              <a:rPr lang="en-US" sz="2000" dirty="0" smtClean="0">
                <a:solidFill>
                  <a:srgbClr val="543EF8"/>
                </a:solidFill>
                <a:latin typeface="Arial Narrow" pitchFamily="34" charset="0"/>
              </a:rPr>
              <a:t> </a:t>
            </a:r>
            <a:r>
              <a:rPr lang="en-US" sz="2000" dirty="0" err="1" smtClean="0">
                <a:solidFill>
                  <a:srgbClr val="543EF8"/>
                </a:solidFill>
                <a:latin typeface="Arial Narrow" pitchFamily="34" charset="0"/>
              </a:rPr>
              <a:t>entrefer</a:t>
            </a:r>
            <a:r>
              <a:rPr lang="en-US" sz="2000" dirty="0" smtClean="0">
                <a:solidFill>
                  <a:srgbClr val="543EF8"/>
                </a:solidFill>
                <a:latin typeface="Arial Narrow" pitchFamily="34" charset="0"/>
              </a:rPr>
              <a:t>)</a:t>
            </a:r>
          </a:p>
          <a:p>
            <a:pPr marL="361950" indent="-2667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543EF8"/>
                </a:solidFill>
                <a:latin typeface="Arial Narrow" pitchFamily="34" charset="0"/>
              </a:rPr>
              <a:t>to dissipate RF and beam losses </a:t>
            </a:r>
            <a:br>
              <a:rPr lang="en-US" sz="2000" dirty="0" smtClean="0">
                <a:solidFill>
                  <a:srgbClr val="543EF8"/>
                </a:solidFill>
                <a:latin typeface="Arial Narrow" pitchFamily="34" charset="0"/>
              </a:rPr>
            </a:br>
            <a:r>
              <a:rPr lang="en-US" sz="2000" dirty="0" smtClean="0">
                <a:solidFill>
                  <a:srgbClr val="543EF8"/>
                </a:solidFill>
                <a:latin typeface="Arial Narrow" pitchFamily="34" charset="0"/>
              </a:rPr>
              <a:t>(SNS experience)</a:t>
            </a:r>
          </a:p>
          <a:p>
            <a:pPr marL="361950" indent="-2667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543EF8"/>
                </a:solidFill>
                <a:latin typeface="Arial Narrow" pitchFamily="34" charset="0"/>
              </a:rPr>
              <a:t>to be radiation resistant</a:t>
            </a:r>
          </a:p>
          <a:p>
            <a:endParaRPr lang="en-US" sz="1800" dirty="0" smtClean="0">
              <a:solidFill>
                <a:srgbClr val="0070C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3847" y="-7287"/>
            <a:ext cx="8282153" cy="502588"/>
          </a:xfrm>
        </p:spPr>
        <p:txBody>
          <a:bodyPr/>
          <a:lstStyle/>
          <a:p>
            <a:pPr algn="l"/>
            <a:r>
              <a:rPr lang="fr-FR" dirty="0" smtClean="0"/>
              <a:t>SBS - 100 </a:t>
            </a:r>
            <a:r>
              <a:rPr lang="el-GR" dirty="0" smtClean="0"/>
              <a:t>Ω</a:t>
            </a:r>
            <a:r>
              <a:rPr lang="fr-FR" dirty="0" smtClean="0"/>
              <a:t> </a:t>
            </a:r>
            <a:r>
              <a:rPr lang="en-US" noProof="0" dirty="0" smtClean="0"/>
              <a:t>measurements</a:t>
            </a:r>
            <a:endParaRPr lang="en-US" noProof="0" dirty="0"/>
          </a:p>
        </p:txBody>
      </p:sp>
      <p:pic>
        <p:nvPicPr>
          <p:cNvPr id="9" name="Image 8" descr="SCRN0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4039" y="734566"/>
            <a:ext cx="3686847" cy="252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SCRN0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2722" y="3927326"/>
            <a:ext cx="3479221" cy="2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20824"/>
            <a:ext cx="3853753" cy="231762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2" name="Tableau 11"/>
          <p:cNvGraphicFramePr>
            <a:graphicFrameLocks noGrp="1"/>
          </p:cNvGraphicFramePr>
          <p:nvPr/>
        </p:nvGraphicFramePr>
        <p:xfrm>
          <a:off x="666752" y="4019016"/>
          <a:ext cx="4457699" cy="1950720"/>
        </p:xfrm>
        <a:graphic>
          <a:graphicData uri="http://schemas.openxmlformats.org/drawingml/2006/table">
            <a:tbl>
              <a:tblPr/>
              <a:tblGrid>
                <a:gridCol w="2708877"/>
                <a:gridCol w="863491"/>
                <a:gridCol w="885331"/>
              </a:tblGrid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Method</a:t>
                      </a:r>
                      <a:endParaRPr lang="fr-FR" sz="20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 dirty="0" err="1" smtClean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Z</a:t>
                      </a:r>
                      <a:r>
                        <a:rPr lang="en-GB" sz="1400" b="1" kern="800" dirty="0" err="1" smtClean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ml</a:t>
                      </a:r>
                      <a:endParaRPr lang="fr-FR" sz="20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kern="80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Beta</a:t>
                      </a:r>
                      <a:endParaRPr lang="fr-FR" sz="200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kern="800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en-GB" sz="1800" kern="800" baseline="-25000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11</a:t>
                      </a:r>
                      <a:r>
                        <a:rPr lang="en-GB" sz="1800" kern="800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- 50 Ω load  </a:t>
                      </a:r>
                      <a:endParaRPr lang="fr-FR" sz="20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kern="80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117</a:t>
                      </a:r>
                      <a:endParaRPr lang="fr-FR" sz="200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kern="80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0.0417</a:t>
                      </a:r>
                      <a:endParaRPr lang="fr-FR" sz="200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kern="800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en-GB" sz="1800" kern="800" baseline="-25000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11</a:t>
                      </a:r>
                      <a:r>
                        <a:rPr lang="en-GB" sz="1800" kern="800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GB" sz="1800" kern="800" dirty="0" err="1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meas</a:t>
                      </a:r>
                      <a:r>
                        <a:rPr lang="en-GB" sz="1800" kern="800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/model fitting </a:t>
                      </a:r>
                      <a:endParaRPr lang="fr-FR" sz="20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kern="800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112</a:t>
                      </a:r>
                      <a:endParaRPr lang="fr-FR" sz="20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kern="80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0.042</a:t>
                      </a:r>
                      <a:endParaRPr lang="fr-FR" sz="200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kern="80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en-GB" sz="1800" kern="800" baseline="-2500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11</a:t>
                      </a:r>
                      <a:r>
                        <a:rPr lang="en-GB" sz="1800" kern="80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- 50 Ω NA port2 </a:t>
                      </a:r>
                      <a:endParaRPr lang="fr-FR" sz="200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kern="800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109</a:t>
                      </a:r>
                      <a:endParaRPr lang="fr-FR" sz="20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kern="800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0.042</a:t>
                      </a:r>
                      <a:endParaRPr lang="fr-FR" sz="20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kern="800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en-GB" sz="1800" kern="800" baseline="-25000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11</a:t>
                      </a:r>
                      <a:r>
                        <a:rPr lang="en-GB" sz="1800" kern="800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- open/short </a:t>
                      </a:r>
                      <a:endParaRPr lang="fr-FR" sz="20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kern="800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115</a:t>
                      </a:r>
                      <a:endParaRPr lang="fr-FR" sz="20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kern="800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0.0415</a:t>
                      </a:r>
                      <a:endParaRPr lang="fr-FR" sz="20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kern="80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en-GB" sz="1800" kern="800" baseline="-2500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11</a:t>
                      </a:r>
                      <a:r>
                        <a:rPr lang="en-GB" sz="1800" kern="80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- minimum reflection</a:t>
                      </a:r>
                      <a:endParaRPr lang="fr-FR" sz="200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kern="80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114</a:t>
                      </a:r>
                      <a:endParaRPr lang="fr-FR" sz="200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FR" sz="20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kern="800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en-GB" sz="1800" kern="800" baseline="-25000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12 – </a:t>
                      </a:r>
                      <a:r>
                        <a:rPr lang="en-GB" sz="1800" kern="800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phase difference</a:t>
                      </a:r>
                      <a:endParaRPr lang="fr-FR" sz="20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GB" sz="1800" kern="8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kern="800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0.043</a:t>
                      </a:r>
                      <a:endParaRPr lang="fr-FR" sz="20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93947" y="2979608"/>
            <a:ext cx="4855969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1800" baseline="0" dirty="0" smtClean="0">
                <a:solidFill>
                  <a:srgbClr val="FF0000"/>
                </a:solidFill>
                <a:latin typeface="Arial" pitchFamily="34" charset="0"/>
              </a:rPr>
              <a:t>Measured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</a:rPr>
              <a:t> values higher than expected:</a:t>
            </a:r>
            <a:br>
              <a:rPr lang="en-US" sz="1800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en-US" sz="1800" b="0" i="1" baseline="0" dirty="0" smtClean="0">
                <a:solidFill>
                  <a:srgbClr val="4739FD"/>
                </a:solidFill>
                <a:latin typeface="Arial" pitchFamily="34" charset="0"/>
              </a:rPr>
              <a:t>Still looking for an explanation </a:t>
            </a:r>
            <a:endParaRPr lang="en-US" sz="1600" b="0" i="1" baseline="0" dirty="0" smtClean="0">
              <a:solidFill>
                <a:srgbClr val="4739FD"/>
              </a:solidFill>
              <a:latin typeface="Arial" pitchFamily="34" charset="0"/>
            </a:endParaRPr>
          </a:p>
          <a:p>
            <a:pPr marL="266700" indent="-2667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</a:rPr>
              <a:t>Several  other methods tested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43261" y="6596390"/>
            <a:ext cx="431560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i="1" dirty="0" smtClean="0">
                <a:solidFill>
                  <a:prstClr val="black"/>
                </a:solidFill>
                <a:latin typeface="Arial" pitchFamily="34" charset="0"/>
              </a:rPr>
              <a:t>Impedance and beta Measurements </a:t>
            </a:r>
            <a:r>
              <a:rPr lang="fr-FR" sz="1100" i="1" dirty="0" smtClean="0"/>
              <a:t>(Réf: TUPS075 IPAC2011)</a:t>
            </a:r>
            <a:endParaRPr lang="en-US" sz="1100" i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81899" y="3124200"/>
            <a:ext cx="1938539" cy="809625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5226725" y="3445818"/>
            <a:ext cx="2031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 smtClean="0">
                <a:sym typeface="Symbol"/>
              </a:rPr>
              <a:t></a:t>
            </a:r>
            <a:r>
              <a:rPr lang="en-GB" sz="1600" i="1" dirty="0" smtClean="0"/>
              <a:t> = 2L</a:t>
            </a:r>
            <a:r>
              <a:rPr lang="en-GB" sz="1600" i="1" baseline="-25000" dirty="0" smtClean="0"/>
              <a:t>ml </a:t>
            </a:r>
            <a:r>
              <a:rPr lang="en-GB" sz="1600" i="1" dirty="0" smtClean="0">
                <a:sym typeface="Symbol"/>
              </a:rPr>
              <a:t></a:t>
            </a:r>
            <a:r>
              <a:rPr lang="en-GB" sz="1600" i="1" dirty="0" smtClean="0"/>
              <a:t>f /c	</a:t>
            </a:r>
            <a:endParaRPr lang="fr-FR" sz="1600" dirty="0"/>
          </a:p>
        </p:txBody>
      </p:sp>
      <p:sp>
        <p:nvSpPr>
          <p:cNvPr id="15" name="Rectangle 14"/>
          <p:cNvSpPr/>
          <p:nvPr/>
        </p:nvSpPr>
        <p:spPr>
          <a:xfrm>
            <a:off x="442749" y="6063752"/>
            <a:ext cx="4953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6700" lvl="0" indent="-2667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4739FD"/>
                </a:solidFill>
                <a:latin typeface="Arial" pitchFamily="34" charset="0"/>
              </a:rPr>
              <a:t>Numerical </a:t>
            </a:r>
            <a:r>
              <a:rPr lang="en-US" sz="2000" dirty="0" err="1" smtClean="0">
                <a:solidFill>
                  <a:srgbClr val="4739FD"/>
                </a:solidFill>
                <a:latin typeface="Arial" pitchFamily="34" charset="0"/>
              </a:rPr>
              <a:t>deembedding</a:t>
            </a:r>
            <a:r>
              <a:rPr lang="en-US" sz="2000" dirty="0" smtClean="0">
                <a:solidFill>
                  <a:srgbClr val="4739FD"/>
                </a:solidFill>
                <a:latin typeface="Arial" pitchFamily="34" charset="0"/>
              </a:rPr>
              <a:t> in progress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6491" y="1"/>
            <a:ext cx="8269509" cy="495300"/>
          </a:xfrm>
        </p:spPr>
        <p:txBody>
          <a:bodyPr/>
          <a:lstStyle/>
          <a:p>
            <a:pPr algn="l"/>
            <a:r>
              <a:rPr lang="en-US" sz="2400" dirty="0" smtClean="0"/>
              <a:t>SBS - Next Step: Vacuum chamber and feed-through</a:t>
            </a:r>
            <a:endParaRPr lang="fr-FR" sz="24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4426" y="4112120"/>
            <a:ext cx="87058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4739FD"/>
                </a:solidFill>
                <a:effectLst/>
                <a:latin typeface="Arial" pitchFamily="34" charset="0"/>
              </a:rPr>
              <a:t>Vacuum chamber and electrode housing : designed and ordered </a:t>
            </a:r>
          </a:p>
          <a:p>
            <a:pPr marL="266700" lvl="0" indent="-266700">
              <a:buFont typeface="Arial" pitchFamily="34" charset="0"/>
              <a:buChar char="•"/>
            </a:pP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rPr>
              <a:t>Feed-through: several geometry compared. Designed (TUP277 Pac 2011</a:t>
            </a:r>
            <a:r>
              <a:rPr lang="en-US" sz="1800" b="0" dirty="0" smtClean="0">
                <a:solidFill>
                  <a:srgbClr val="FF0000"/>
                </a:solidFill>
                <a:latin typeface="Arial" pitchFamily="34" charset="0"/>
              </a:rPr>
              <a:t>) and  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rPr>
              <a:t>ordered.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1800" dirty="0" smtClean="0">
                <a:solidFill>
                  <a:srgbClr val="4739FD"/>
                </a:solidFill>
                <a:latin typeface="Arial" pitchFamily="34" charset="0"/>
              </a:rPr>
              <a:t>Measurement  beginning of 2012:</a:t>
            </a:r>
          </a:p>
          <a:p>
            <a:pPr marL="723900" lvl="1" indent="-266700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sz="1800" dirty="0" smtClean="0">
                <a:solidFill>
                  <a:srgbClr val="4739FD"/>
                </a:solidFill>
                <a:latin typeface="Arial" pitchFamily="34" charset="0"/>
              </a:rPr>
              <a:t>Vacuum (dependence on ceramics temperature)</a:t>
            </a:r>
          </a:p>
          <a:p>
            <a:pPr marL="723900" lvl="1" indent="-266700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sz="1800" dirty="0" smtClean="0">
                <a:solidFill>
                  <a:srgbClr val="4739FD"/>
                </a:solidFill>
                <a:latin typeface="Arial" pitchFamily="34" charset="0"/>
              </a:rPr>
              <a:t>RF response</a:t>
            </a:r>
          </a:p>
          <a:p>
            <a:pPr marL="723900" lvl="1" indent="-266700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sz="1800" dirty="0" smtClean="0">
                <a:solidFill>
                  <a:srgbClr val="4739FD"/>
                </a:solidFill>
                <a:latin typeface="Arial" pitchFamily="34" charset="0"/>
              </a:rPr>
              <a:t>Thermal</a:t>
            </a:r>
          </a:p>
          <a:p>
            <a:pPr marL="723900" lvl="1" indent="-266700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sz="1800" dirty="0" smtClean="0">
                <a:solidFill>
                  <a:srgbClr val="4739FD"/>
                </a:solidFill>
                <a:latin typeface="Arial" pitchFamily="34" charset="0"/>
              </a:rPr>
              <a:t>Pulse transit</a:t>
            </a:r>
          </a:p>
        </p:txBody>
      </p:sp>
      <p:pic>
        <p:nvPicPr>
          <p:cNvPr id="8" name="Image 7" descr="FAST CHOP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601616" y="764704"/>
            <a:ext cx="1600128" cy="3096344"/>
          </a:xfrm>
          <a:prstGeom prst="rect">
            <a:avLst/>
          </a:prstGeom>
        </p:spPr>
      </p:pic>
      <p:pic>
        <p:nvPicPr>
          <p:cNvPr id="9" name="Image 8" descr="FAST CHOP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85800" y="764704"/>
            <a:ext cx="2927493" cy="3094778"/>
          </a:xfrm>
          <a:prstGeom prst="rect">
            <a:avLst/>
          </a:prstGeom>
        </p:spPr>
      </p:pic>
      <p:pic>
        <p:nvPicPr>
          <p:cNvPr id="10" name="Image 9" descr="MEANDR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457600" y="820032"/>
            <a:ext cx="720080" cy="1312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587802" y="574149"/>
            <a:ext cx="410864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66700" indent="-266700"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FF0000"/>
                </a:solidFill>
                <a:latin typeface="Arial" pitchFamily="34" charset="0"/>
              </a:rPr>
              <a:t>Transition to meander</a:t>
            </a:r>
          </a:p>
          <a:p>
            <a:pPr marL="266700" indent="-2667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4739FD"/>
                </a:solidFill>
                <a:latin typeface="Arial" pitchFamily="34" charset="0"/>
              </a:rPr>
              <a:t>Water cooled housing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rPr>
              <a:t>Water inlet</a:t>
            </a:r>
          </a:p>
          <a:p>
            <a:pPr marL="266700" indent="-2667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4739FD"/>
                </a:solidFill>
                <a:effectLst/>
                <a:latin typeface="Arial" pitchFamily="34" charset="0"/>
              </a:rPr>
              <a:t>Pumping  holes in the outer coaxial to avoid sparks.</a:t>
            </a:r>
          </a:p>
          <a:p>
            <a:pPr marL="266700" indent="-2667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</a:rPr>
              <a:t>Alumina window</a:t>
            </a:r>
            <a:endParaRPr lang="en-US" sz="1800" dirty="0" smtClean="0">
              <a:solidFill>
                <a:srgbClr val="4739FD"/>
              </a:solidFill>
              <a:latin typeface="Arial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4739FD"/>
                </a:solidFill>
                <a:effectLst/>
                <a:latin typeface="Arial" pitchFamily="34" charset="0"/>
              </a:rPr>
              <a:t>External connections to coax cables </a:t>
            </a:r>
            <a:endParaRPr lang="en-US" sz="1800" dirty="0" smtClean="0">
              <a:solidFill>
                <a:srgbClr val="4739FD"/>
              </a:solidFill>
              <a:latin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n-US" sz="1800" b="0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4393704" y="2416629"/>
            <a:ext cx="1272310" cy="94036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4465712" y="2171700"/>
            <a:ext cx="1232959" cy="96926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3457600" y="1338943"/>
            <a:ext cx="2257400" cy="93792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4947557" y="1061357"/>
            <a:ext cx="751114" cy="9797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4465712" y="1583871"/>
            <a:ext cx="1265617" cy="98103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3961657" y="816429"/>
            <a:ext cx="1737014" cy="23630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 descr="IMG_54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8541" y="4859835"/>
            <a:ext cx="2664220" cy="1998165"/>
          </a:xfrm>
          <a:prstGeom prst="rect">
            <a:avLst/>
          </a:prstGeom>
        </p:spPr>
      </p:pic>
      <p:pic>
        <p:nvPicPr>
          <p:cNvPr id="19" name="Segnaposto contenuto 3" descr="FAST CHOPPER QUADRO 3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10064" t="6826" r="16746" b="5827"/>
          <a:stretch>
            <a:fillRect/>
          </a:stretch>
        </p:blipFill>
        <p:spPr>
          <a:xfrm>
            <a:off x="7445832" y="2591993"/>
            <a:ext cx="2290336" cy="180039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49714" y="0"/>
            <a:ext cx="4592637" cy="533400"/>
          </a:xfrm>
        </p:spPr>
        <p:txBody>
          <a:bodyPr/>
          <a:lstStyle/>
          <a:p>
            <a:pPr algn="l"/>
            <a:r>
              <a:rPr lang="en-GB" sz="2800" dirty="0"/>
              <a:t>ACKNOWLEDGEMENTS</a:t>
            </a:r>
            <a:endParaRPr lang="en-US" sz="2800" dirty="0"/>
          </a:p>
        </p:txBody>
      </p:sp>
      <p:sp>
        <p:nvSpPr>
          <p:cNvPr id="3431428" name="Rectangle 4"/>
          <p:cNvSpPr>
            <a:spLocks noChangeArrowheads="1"/>
          </p:cNvSpPr>
          <p:nvPr/>
        </p:nvSpPr>
        <p:spPr bwMode="auto">
          <a:xfrm>
            <a:off x="5404513" y="0"/>
            <a:ext cx="4501487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1" tIns="44448" rIns="90481" bIns="44448" anchor="ctr"/>
          <a:lstStyle/>
          <a:p>
            <a:pPr algn="r"/>
            <a:endParaRPr lang="fr-FR" sz="1600" dirty="0">
              <a:solidFill>
                <a:srgbClr val="010090"/>
              </a:solidFill>
            </a:endParaRPr>
          </a:p>
        </p:txBody>
      </p:sp>
      <p:sp>
        <p:nvSpPr>
          <p:cNvPr id="3431435" name="Line 11"/>
          <p:cNvSpPr>
            <a:spLocks noChangeShapeType="1"/>
          </p:cNvSpPr>
          <p:nvPr/>
        </p:nvSpPr>
        <p:spPr bwMode="auto">
          <a:xfrm>
            <a:off x="1042988" y="2060575"/>
            <a:ext cx="720725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431441" name="Line 17"/>
          <p:cNvSpPr>
            <a:spLocks noChangeShapeType="1"/>
          </p:cNvSpPr>
          <p:nvPr/>
        </p:nvSpPr>
        <p:spPr bwMode="auto">
          <a:xfrm>
            <a:off x="2124075" y="1844675"/>
            <a:ext cx="0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431442" name="Rectangle 18"/>
          <p:cNvSpPr>
            <a:spLocks noChangeArrowheads="1"/>
          </p:cNvSpPr>
          <p:nvPr/>
        </p:nvSpPr>
        <p:spPr bwMode="auto">
          <a:xfrm>
            <a:off x="628487" y="1909670"/>
            <a:ext cx="9046191" cy="2398092"/>
          </a:xfrm>
          <a:prstGeom prst="rect">
            <a:avLst/>
          </a:prstGeom>
          <a:solidFill>
            <a:srgbClr val="000370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square" lIns="90487" tIns="44450" rIns="90487" bIns="44450" anchor="ctr">
            <a:spAutoFit/>
          </a:bodyPr>
          <a:lstStyle/>
          <a:p>
            <a:pPr marL="95250">
              <a:spcBef>
                <a:spcPts val="1800"/>
              </a:spcBef>
            </a:pPr>
            <a:r>
              <a:rPr lang="en-GB" b="0" dirty="0" smtClean="0">
                <a:solidFill>
                  <a:srgbClr val="FFFF00"/>
                </a:solidFill>
              </a:rPr>
              <a:t>B. Ducoudret, Solid State Amplifier  team leader (GANIL)P. </a:t>
            </a:r>
          </a:p>
          <a:p>
            <a:pPr marL="95250">
              <a:spcBef>
                <a:spcPts val="1800"/>
              </a:spcBef>
            </a:pPr>
            <a:r>
              <a:rPr lang="en-GB" b="0" dirty="0" smtClean="0">
                <a:solidFill>
                  <a:srgbClr val="FFFF00"/>
                </a:solidFill>
              </a:rPr>
              <a:t>A. Caruso: Single Bunch Selector (SBS) INFN-LNS team leader</a:t>
            </a:r>
            <a:br>
              <a:rPr lang="en-GB" b="0" dirty="0" smtClean="0">
                <a:solidFill>
                  <a:srgbClr val="FFFF00"/>
                </a:solidFill>
              </a:rPr>
            </a:br>
            <a:r>
              <a:rPr lang="en-GB" b="0" dirty="0" smtClean="0">
                <a:solidFill>
                  <a:srgbClr val="FFFF00"/>
                </a:solidFill>
              </a:rPr>
              <a:t>P. Balleyguier (CEA –DAM), F. Consoli (INFN-LNS):  </a:t>
            </a:r>
            <a:br>
              <a:rPr lang="en-GB" b="0" dirty="0" smtClean="0">
                <a:solidFill>
                  <a:srgbClr val="FFFF00"/>
                </a:solidFill>
              </a:rPr>
            </a:br>
            <a:r>
              <a:rPr lang="en-GB" b="0" dirty="0" smtClean="0">
                <a:solidFill>
                  <a:srgbClr val="FFFF00"/>
                </a:solidFill>
              </a:rPr>
              <a:t>SBS - RF simulations and measurements analysis</a:t>
            </a:r>
          </a:p>
          <a:p>
            <a:pPr marL="95250">
              <a:spcBef>
                <a:spcPts val="1800"/>
              </a:spcBef>
            </a:pPr>
            <a:r>
              <a:rPr lang="en-GB" b="0" dirty="0" smtClean="0">
                <a:solidFill>
                  <a:srgbClr val="FFFF00"/>
                </a:solidFill>
              </a:rPr>
              <a:t>J.F. Leyge: MEBT </a:t>
            </a:r>
            <a:r>
              <a:rPr lang="en-GB" b="0" dirty="0" err="1" smtClean="0">
                <a:solidFill>
                  <a:srgbClr val="FFFF00"/>
                </a:solidFill>
              </a:rPr>
              <a:t>rebuncher</a:t>
            </a:r>
            <a:r>
              <a:rPr lang="en-GB" b="0" dirty="0" smtClean="0">
                <a:solidFill>
                  <a:srgbClr val="FFFF00"/>
                </a:solidFill>
              </a:rPr>
              <a:t> team leader (GANIL)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69472" y="5404758"/>
            <a:ext cx="8525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For their every-day work, producing material for this talk.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210794" y="1"/>
            <a:ext cx="3695205" cy="498763"/>
          </a:xfrm>
        </p:spPr>
        <p:txBody>
          <a:bodyPr/>
          <a:lstStyle/>
          <a:p>
            <a:pPr lvl="0">
              <a:defRPr/>
            </a:pPr>
            <a:r>
              <a:rPr lang="en-US" sz="2800" dirty="0" smtClean="0"/>
              <a:t>END</a:t>
            </a:r>
          </a:p>
        </p:txBody>
      </p:sp>
      <p:sp>
        <p:nvSpPr>
          <p:cNvPr id="17" name="ZoneTexte 44"/>
          <p:cNvSpPr txBox="1">
            <a:spLocks noChangeArrowheads="1"/>
          </p:cNvSpPr>
          <p:nvPr/>
        </p:nvSpPr>
        <p:spPr bwMode="auto">
          <a:xfrm>
            <a:off x="1618532" y="2724937"/>
            <a:ext cx="710604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4400" dirty="0" smtClean="0">
                <a:solidFill>
                  <a:srgbClr val="543EF8"/>
                </a:solidFill>
                <a:latin typeface="Arial Narrow" pitchFamily="34" charset="0"/>
              </a:rPr>
              <a:t>Thank you for your attention</a:t>
            </a:r>
          </a:p>
          <a:p>
            <a:pPr algn="l"/>
            <a:endParaRPr lang="en-US" sz="4400" dirty="0" smtClean="0">
              <a:solidFill>
                <a:srgbClr val="543EF8"/>
              </a:solidFill>
              <a:latin typeface="Arial Narrow" pitchFamily="34" charset="0"/>
            </a:endParaRPr>
          </a:p>
          <a:p>
            <a:pPr algn="l"/>
            <a:r>
              <a:rPr lang="en-US" sz="4400" dirty="0" smtClean="0">
                <a:solidFill>
                  <a:srgbClr val="543EF8"/>
                </a:solidFill>
                <a:latin typeface="Arial Narrow" pitchFamily="34" charset="0"/>
              </a:rPr>
              <a:t>and for this interesting WS in Rostock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980738" y="0"/>
            <a:ext cx="7640747" cy="5225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1" tIns="44448" rIns="90481" bIns="44448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dirty="0" smtClean="0">
              <a:ln>
                <a:noFill/>
              </a:ln>
              <a:solidFill>
                <a:srgbClr val="01009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2382" y="514813"/>
            <a:ext cx="2892516" cy="386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re 5"/>
          <p:cNvSpPr>
            <a:spLocks noGrp="1"/>
          </p:cNvSpPr>
          <p:nvPr>
            <p:ph type="title" idx="4294967295"/>
          </p:nvPr>
        </p:nvSpPr>
        <p:spPr>
          <a:xfrm>
            <a:off x="1673525" y="0"/>
            <a:ext cx="8232475" cy="533400"/>
          </a:xfrm>
        </p:spPr>
        <p:txBody>
          <a:bodyPr/>
          <a:lstStyle/>
          <a:p>
            <a:pPr algn="l"/>
            <a:r>
              <a:rPr lang="fr-FR" sz="2800" dirty="0" smtClean="0"/>
              <a:t>RFQ, CMA, CMB</a:t>
            </a:r>
            <a:endParaRPr lang="fr-FR" sz="2800" dirty="0"/>
          </a:p>
        </p:txBody>
      </p:sp>
      <p:pic>
        <p:nvPicPr>
          <p:cNvPr id="7" name="Picture 9" descr="cavité IPN Ors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597" y="3273796"/>
            <a:ext cx="5639120" cy="358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IMG_1019.jpg"/>
          <p:cNvPicPr>
            <a:picLocks noChangeAspect="1"/>
          </p:cNvPicPr>
          <p:nvPr/>
        </p:nvPicPr>
        <p:blipFill>
          <a:blip r:embed="rId4" cstate="print"/>
          <a:srcRect l="13165"/>
          <a:stretch>
            <a:fillRect/>
          </a:stretch>
        </p:blipFill>
        <p:spPr>
          <a:xfrm>
            <a:off x="966156" y="583245"/>
            <a:ext cx="2950235" cy="254814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988676" y="551793"/>
            <a:ext cx="19351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0" dirty="0" smtClean="0">
                <a:solidFill>
                  <a:srgbClr val="002060"/>
                </a:solidFill>
              </a:rPr>
              <a:t>RFQ prototype </a:t>
            </a:r>
          </a:p>
          <a:p>
            <a:r>
              <a:rPr lang="fr-FR" sz="2000" b="0" dirty="0" smtClean="0">
                <a:solidFill>
                  <a:srgbClr val="002060"/>
                </a:solidFill>
              </a:rPr>
              <a:t>section</a:t>
            </a:r>
          </a:p>
          <a:p>
            <a:endParaRPr lang="fr-FR" dirty="0"/>
          </a:p>
        </p:txBody>
      </p:sp>
      <p:sp>
        <p:nvSpPr>
          <p:cNvPr id="10" name="ZoneTexte 3"/>
          <p:cNvSpPr txBox="1"/>
          <p:nvPr/>
        </p:nvSpPr>
        <p:spPr>
          <a:xfrm>
            <a:off x="6175572" y="6150114"/>
            <a:ext cx="3283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0" smtClean="0">
                <a:solidFill>
                  <a:srgbClr val="002060"/>
                </a:solidFill>
              </a:rPr>
              <a:t>High beta cavities and cryomodule</a:t>
            </a:r>
            <a:endParaRPr lang="en-US" sz="2000" b="0">
              <a:solidFill>
                <a:srgbClr val="002060"/>
              </a:solidFill>
            </a:endParaRPr>
          </a:p>
        </p:txBody>
      </p:sp>
      <p:sp>
        <p:nvSpPr>
          <p:cNvPr id="11" name="ZoneTexte 3"/>
          <p:cNvSpPr txBox="1"/>
          <p:nvPr/>
        </p:nvSpPr>
        <p:spPr>
          <a:xfrm>
            <a:off x="7179310" y="4331824"/>
            <a:ext cx="1849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0" dirty="0" smtClean="0">
                <a:solidFill>
                  <a:srgbClr val="002060"/>
                </a:solidFill>
              </a:rPr>
              <a:t>Low beta </a:t>
            </a:r>
            <a:r>
              <a:rPr lang="en-US" sz="2000" b="0" dirty="0" err="1" smtClean="0">
                <a:solidFill>
                  <a:srgbClr val="002060"/>
                </a:solidFill>
              </a:rPr>
              <a:t>cryomodule</a:t>
            </a:r>
            <a:endParaRPr lang="en-US" sz="2000" b="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49714" y="0"/>
            <a:ext cx="4592637" cy="533400"/>
          </a:xfrm>
        </p:spPr>
        <p:txBody>
          <a:bodyPr/>
          <a:lstStyle/>
          <a:p>
            <a:pPr algn="l"/>
            <a:r>
              <a:rPr lang="en-GB" sz="2800" dirty="0" smtClean="0"/>
              <a:t>The SPIRAL2 Project</a:t>
            </a:r>
            <a:endParaRPr lang="en-US" sz="2800" dirty="0"/>
          </a:p>
        </p:txBody>
      </p:sp>
      <p:sp>
        <p:nvSpPr>
          <p:cNvPr id="3431428" name="Rectangle 4"/>
          <p:cNvSpPr>
            <a:spLocks noChangeArrowheads="1"/>
          </p:cNvSpPr>
          <p:nvPr/>
        </p:nvSpPr>
        <p:spPr bwMode="auto">
          <a:xfrm>
            <a:off x="5404513" y="0"/>
            <a:ext cx="4501487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1" tIns="44448" rIns="90481" bIns="44448" anchor="ctr"/>
          <a:lstStyle/>
          <a:p>
            <a:pPr algn="r"/>
            <a:endParaRPr lang="fr-FR" sz="1600" dirty="0">
              <a:solidFill>
                <a:srgbClr val="010090"/>
              </a:solidFill>
            </a:endParaRPr>
          </a:p>
        </p:txBody>
      </p:sp>
      <p:sp>
        <p:nvSpPr>
          <p:cNvPr id="45" name="ZoneTexte 44"/>
          <p:cNvSpPr txBox="1">
            <a:spLocks noChangeArrowheads="1"/>
          </p:cNvSpPr>
          <p:nvPr/>
        </p:nvSpPr>
        <p:spPr bwMode="auto">
          <a:xfrm>
            <a:off x="1739007" y="531813"/>
            <a:ext cx="7734300" cy="276999"/>
          </a:xfrm>
          <a:prstGeom prst="rect">
            <a:avLst/>
          </a:prstGeom>
          <a:gradFill rotWithShape="1">
            <a:gsLst>
              <a:gs pos="0">
                <a:srgbClr val="E3E7FF"/>
              </a:gs>
              <a:gs pos="64999">
                <a:srgbClr val="B9C2FF"/>
              </a:gs>
              <a:gs pos="100000">
                <a:srgbClr val="9BA9FF"/>
              </a:gs>
            </a:gsLst>
            <a:lin ang="5400000" scaled="1"/>
          </a:gradFill>
          <a:ln w="9525">
            <a:solidFill>
              <a:srgbClr val="3D5AC6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 dirty="0">
                <a:solidFill>
                  <a:srgbClr val="000000"/>
                </a:solidFill>
                <a:latin typeface="+mn-lt"/>
              </a:rPr>
              <a:t>SPIRAL2 is one of the ESFRI list projects </a:t>
            </a:r>
            <a:r>
              <a:rPr lang="en-GB" sz="1200" dirty="0" smtClean="0">
                <a:solidFill>
                  <a:srgbClr val="000000"/>
                </a:solidFill>
                <a:latin typeface="+mn-lt"/>
              </a:rPr>
              <a:t>(most </a:t>
            </a:r>
            <a:r>
              <a:rPr lang="en-GB" sz="1200" dirty="0">
                <a:solidFill>
                  <a:srgbClr val="000000"/>
                </a:solidFill>
                <a:latin typeface="+mn-lt"/>
              </a:rPr>
              <a:t>important EU research infrastructure projects)</a:t>
            </a:r>
          </a:p>
        </p:txBody>
      </p:sp>
      <p:pic>
        <p:nvPicPr>
          <p:cNvPr id="50" name="Image 17" descr="SPIRAL2 22-12-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046162"/>
            <a:ext cx="6634163" cy="556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ZoneTexte 50"/>
          <p:cNvSpPr txBox="1">
            <a:spLocks noChangeArrowheads="1"/>
          </p:cNvSpPr>
          <p:nvPr/>
        </p:nvSpPr>
        <p:spPr bwMode="auto">
          <a:xfrm>
            <a:off x="7797800" y="6113462"/>
            <a:ext cx="1538288" cy="707886"/>
          </a:xfrm>
          <a:prstGeom prst="rect">
            <a:avLst/>
          </a:prstGeom>
          <a:solidFill>
            <a:srgbClr val="CC99FF">
              <a:alpha val="58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 sz="2000">
                <a:solidFill>
                  <a:srgbClr val="000000"/>
                </a:solidFill>
                <a:latin typeface="Arial" pitchFamily="34" charset="0"/>
                <a:ea typeface="ヒラギノ角ゴ Pro W3" pitchFamily="96" charset="-128"/>
                <a:sym typeface="Arial" pitchFamily="34" charset="0"/>
              </a:rPr>
              <a:t>A/q=6 option</a:t>
            </a:r>
          </a:p>
        </p:txBody>
      </p:sp>
      <p:sp>
        <p:nvSpPr>
          <p:cNvPr id="52" name="ZoneTexte 51"/>
          <p:cNvSpPr txBox="1">
            <a:spLocks noChangeArrowheads="1"/>
          </p:cNvSpPr>
          <p:nvPr/>
        </p:nvSpPr>
        <p:spPr bwMode="auto">
          <a:xfrm>
            <a:off x="454025" y="3344862"/>
            <a:ext cx="1955800" cy="584775"/>
          </a:xfrm>
          <a:prstGeom prst="rect">
            <a:avLst/>
          </a:prstGeom>
          <a:solidFill>
            <a:srgbClr val="FFCC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1800" dirty="0">
                <a:solidFill>
                  <a:srgbClr val="000000"/>
                </a:solidFill>
                <a:latin typeface="Arial" pitchFamily="34" charset="0"/>
                <a:ea typeface="ヒラギノ角ゴ Pro W3" pitchFamily="96" charset="-128"/>
                <a:sym typeface="Arial" pitchFamily="34" charset="0"/>
              </a:rPr>
              <a:t>DESIR</a:t>
            </a:r>
          </a:p>
          <a:p>
            <a:pPr eaLnBrk="0" hangingPunct="0">
              <a:defRPr/>
            </a:pPr>
            <a:r>
              <a:rPr lang="en-GB" sz="1400" i="1" dirty="0">
                <a:solidFill>
                  <a:srgbClr val="000000"/>
                </a:solidFill>
                <a:latin typeface="Arial" pitchFamily="34" charset="0"/>
                <a:ea typeface="ヒラギノ角ゴ Pro W3" pitchFamily="96" charset="-128"/>
                <a:sym typeface="Arial" pitchFamily="34" charset="0"/>
              </a:rPr>
              <a:t>Low Energy RIBS</a:t>
            </a:r>
          </a:p>
        </p:txBody>
      </p:sp>
      <p:sp>
        <p:nvSpPr>
          <p:cNvPr id="53" name="ZoneTexte 52"/>
          <p:cNvSpPr txBox="1">
            <a:spLocks noChangeArrowheads="1"/>
          </p:cNvSpPr>
          <p:nvPr/>
        </p:nvSpPr>
        <p:spPr bwMode="auto">
          <a:xfrm>
            <a:off x="5715000" y="3408362"/>
            <a:ext cx="2044700" cy="369332"/>
          </a:xfrm>
          <a:prstGeom prst="rect">
            <a:avLst/>
          </a:prstGeom>
          <a:solidFill>
            <a:srgbClr val="FFCC99"/>
          </a:solidFill>
          <a:ln w="9525">
            <a:solidFill>
              <a:srgbClr val="666699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 sz="1800" dirty="0">
                <a:solidFill>
                  <a:srgbClr val="000000"/>
                </a:solidFill>
                <a:latin typeface="Arial" pitchFamily="34" charset="0"/>
                <a:ea typeface="ヒラギノ角ゴ Pro W3" pitchFamily="96" charset="-128"/>
                <a:sym typeface="Arial" pitchFamily="34" charset="0"/>
              </a:rPr>
              <a:t>RIB Production</a:t>
            </a:r>
          </a:p>
        </p:txBody>
      </p:sp>
      <p:sp>
        <p:nvSpPr>
          <p:cNvPr id="54" name="ZoneTexte 53"/>
          <p:cNvSpPr txBox="1">
            <a:spLocks noChangeArrowheads="1"/>
          </p:cNvSpPr>
          <p:nvPr/>
        </p:nvSpPr>
        <p:spPr bwMode="auto">
          <a:xfrm>
            <a:off x="7480299" y="5264150"/>
            <a:ext cx="2153557" cy="646331"/>
          </a:xfrm>
          <a:prstGeom prst="rect">
            <a:avLst/>
          </a:prstGeom>
          <a:solidFill>
            <a:srgbClr val="CC99FF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GB" sz="1800" dirty="0">
                <a:solidFill>
                  <a:srgbClr val="000000"/>
                </a:solidFill>
                <a:latin typeface="Arial" pitchFamily="34" charset="0"/>
                <a:ea typeface="ヒラギノ角ゴ Pro W3" pitchFamily="96" charset="-128"/>
                <a:sym typeface="Arial" pitchFamily="34" charset="0"/>
              </a:rPr>
              <a:t>A/q=3   HI ECR</a:t>
            </a:r>
          </a:p>
          <a:p>
            <a:pPr algn="ctr" eaLnBrk="0" hangingPunct="0">
              <a:defRPr/>
            </a:pPr>
            <a:r>
              <a:rPr lang="en-GB" sz="1800" dirty="0" smtClean="0">
                <a:solidFill>
                  <a:srgbClr val="000000"/>
                </a:solidFill>
                <a:latin typeface="Arial" pitchFamily="34" charset="0"/>
                <a:ea typeface="ヒラギノ角ゴ Pro W3" pitchFamily="96" charset="-128"/>
                <a:sym typeface="Arial" pitchFamily="34" charset="0"/>
              </a:rPr>
              <a:t>A/q=1;2   </a:t>
            </a:r>
            <a:r>
              <a:rPr lang="en-GB" sz="1800" dirty="0">
                <a:solidFill>
                  <a:srgbClr val="000000"/>
                </a:solidFill>
                <a:latin typeface="Arial" pitchFamily="34" charset="0"/>
                <a:ea typeface="ヒラギノ角ゴ Pro W3" pitchFamily="96" charset="-128"/>
                <a:sym typeface="Arial" pitchFamily="34" charset="0"/>
              </a:rPr>
              <a:t>LI ECR</a:t>
            </a:r>
          </a:p>
        </p:txBody>
      </p:sp>
      <p:sp>
        <p:nvSpPr>
          <p:cNvPr id="55" name="ZoneTexte 54"/>
          <p:cNvSpPr txBox="1">
            <a:spLocks noChangeArrowheads="1"/>
          </p:cNvSpPr>
          <p:nvPr/>
        </p:nvSpPr>
        <p:spPr bwMode="auto">
          <a:xfrm>
            <a:off x="6019799" y="4235672"/>
            <a:ext cx="1442358" cy="369332"/>
          </a:xfrm>
          <a:prstGeom prst="rect">
            <a:avLst/>
          </a:prstGeom>
          <a:solidFill>
            <a:srgbClr val="CC99FF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1800" dirty="0" smtClean="0">
                <a:solidFill>
                  <a:srgbClr val="000000"/>
                </a:solidFill>
                <a:latin typeface="Arial" pitchFamily="34" charset="0"/>
                <a:ea typeface="ヒラギノ角ゴ Pro W3" pitchFamily="96" charset="-128"/>
                <a:sym typeface="Arial" pitchFamily="34" charset="0"/>
              </a:rPr>
              <a:t>SC LINAC</a:t>
            </a:r>
            <a:endParaRPr lang="en-GB" sz="1800" dirty="0">
              <a:solidFill>
                <a:srgbClr val="000000"/>
              </a:solidFill>
              <a:latin typeface="Arial" pitchFamily="34" charset="0"/>
              <a:ea typeface="ヒラギノ角ゴ Pro W3" pitchFamily="96" charset="-128"/>
              <a:sym typeface="Arial" pitchFamily="34" charset="0"/>
            </a:endParaRPr>
          </a:p>
        </p:txBody>
      </p:sp>
      <p:sp>
        <p:nvSpPr>
          <p:cNvPr id="56" name="ZoneTexte 55"/>
          <p:cNvSpPr txBox="1">
            <a:spLocks noChangeArrowheads="1"/>
          </p:cNvSpPr>
          <p:nvPr/>
        </p:nvSpPr>
        <p:spPr bwMode="auto">
          <a:xfrm>
            <a:off x="5727700" y="2393950"/>
            <a:ext cx="3581400" cy="620712"/>
          </a:xfrm>
          <a:prstGeom prst="rect">
            <a:avLst/>
          </a:prstGeom>
          <a:solidFill>
            <a:srgbClr val="FFCC99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>
                <a:solidFill>
                  <a:srgbClr val="000000"/>
                </a:solidFill>
                <a:latin typeface="Arial" pitchFamily="34" charset="0"/>
                <a:ea typeface="ヒラギノ角ゴ Pro W3" pitchFamily="96" charset="-128"/>
                <a:sym typeface="Arial" pitchFamily="34" charset="0"/>
              </a:rPr>
              <a:t>CIME cyclotron</a:t>
            </a:r>
          </a:p>
          <a:p>
            <a:pPr algn="ctr" eaLnBrk="0" hangingPunct="0">
              <a:defRPr/>
            </a:pPr>
            <a:r>
              <a:rPr lang="en-GB" sz="1600" i="1">
                <a:solidFill>
                  <a:srgbClr val="000000"/>
                </a:solidFill>
                <a:latin typeface="Arial" pitchFamily="34" charset="0"/>
                <a:ea typeface="ヒラギノ角ゴ Pro W3" pitchFamily="96" charset="-128"/>
                <a:sym typeface="Arial" pitchFamily="34" charset="0"/>
              </a:rPr>
              <a:t>Radioactive beams (SPIRAL1) 1999</a:t>
            </a:r>
          </a:p>
        </p:txBody>
      </p:sp>
      <p:sp>
        <p:nvSpPr>
          <p:cNvPr id="57" name="ZoneTexte 56"/>
          <p:cNvSpPr txBox="1">
            <a:spLocks noChangeArrowheads="1"/>
          </p:cNvSpPr>
          <p:nvPr/>
        </p:nvSpPr>
        <p:spPr bwMode="auto">
          <a:xfrm>
            <a:off x="1498600" y="4362450"/>
            <a:ext cx="685800" cy="369332"/>
          </a:xfrm>
          <a:prstGeom prst="rect">
            <a:avLst/>
          </a:pr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 sz="1800" dirty="0">
                <a:solidFill>
                  <a:srgbClr val="000000"/>
                </a:solidFill>
                <a:latin typeface="Arial" pitchFamily="34" charset="0"/>
                <a:ea typeface="ヒラギノ角ゴ Pro W3" pitchFamily="96" charset="-128"/>
                <a:sym typeface="Arial" pitchFamily="34" charset="0"/>
              </a:rPr>
              <a:t>S3</a:t>
            </a:r>
          </a:p>
        </p:txBody>
      </p:sp>
      <p:sp>
        <p:nvSpPr>
          <p:cNvPr id="58" name="ZoneTexte 57"/>
          <p:cNvSpPr txBox="1">
            <a:spLocks noChangeArrowheads="1"/>
          </p:cNvSpPr>
          <p:nvPr/>
        </p:nvSpPr>
        <p:spPr bwMode="auto">
          <a:xfrm>
            <a:off x="1282700" y="5948362"/>
            <a:ext cx="965200" cy="369332"/>
          </a:xfrm>
          <a:prstGeom prst="rect">
            <a:avLst/>
          </a:pr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 sz="1800">
                <a:solidFill>
                  <a:srgbClr val="000000"/>
                </a:solidFill>
                <a:latin typeface="Arial" pitchFamily="34" charset="0"/>
                <a:ea typeface="ヒラギノ角ゴ Pro W3" pitchFamily="96" charset="-128"/>
                <a:sym typeface="Arial" pitchFamily="34" charset="0"/>
              </a:rPr>
              <a:t>NFS</a:t>
            </a:r>
          </a:p>
        </p:txBody>
      </p:sp>
      <p:sp>
        <p:nvSpPr>
          <p:cNvPr id="60" name="ZoneTexte 45"/>
          <p:cNvSpPr txBox="1">
            <a:spLocks noChangeArrowheads="1"/>
          </p:cNvSpPr>
          <p:nvPr/>
        </p:nvSpPr>
        <p:spPr bwMode="auto">
          <a:xfrm>
            <a:off x="5495925" y="1473200"/>
            <a:ext cx="3949700" cy="584775"/>
          </a:xfrm>
          <a:prstGeom prst="rect">
            <a:avLst/>
          </a:prstGeom>
          <a:solidFill>
            <a:srgbClr val="CCFFCC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 sz="1800" dirty="0">
                <a:solidFill>
                  <a:srgbClr val="000000"/>
                </a:solidFill>
                <a:latin typeface="Arial" pitchFamily="34" charset="0"/>
                <a:ea typeface="ヒラギノ角ゴ Pro W3" pitchFamily="96" charset="-128"/>
                <a:sym typeface="Arial" pitchFamily="34" charset="0"/>
              </a:rPr>
              <a:t>C01,C02,CSS1,CSS2 (since 1982)</a:t>
            </a:r>
          </a:p>
          <a:p>
            <a:pPr algn="ctr" eaLnBrk="0" hangingPunct="0">
              <a:defRPr/>
            </a:pPr>
            <a:r>
              <a:rPr lang="en-GB" sz="1400" i="1" dirty="0">
                <a:solidFill>
                  <a:srgbClr val="000000"/>
                </a:solidFill>
                <a:latin typeface="Arial" pitchFamily="34" charset="0"/>
                <a:ea typeface="ヒラギノ角ゴ Pro W3" pitchFamily="96" charset="-128"/>
                <a:sym typeface="Arial" pitchFamily="34" charset="0"/>
              </a:rPr>
              <a:t>Stable beams : C…Uranium &lt; 96 </a:t>
            </a:r>
            <a:r>
              <a:rPr lang="en-GB" sz="1400" i="1" dirty="0" err="1">
                <a:solidFill>
                  <a:srgbClr val="000000"/>
                </a:solidFill>
                <a:latin typeface="Arial" pitchFamily="34" charset="0"/>
                <a:ea typeface="ヒラギノ角ゴ Pro W3" pitchFamily="96" charset="-128"/>
                <a:sym typeface="Arial" pitchFamily="34" charset="0"/>
              </a:rPr>
              <a:t>Mev</a:t>
            </a:r>
            <a:r>
              <a:rPr lang="en-GB" sz="1400" i="1" dirty="0">
                <a:solidFill>
                  <a:srgbClr val="000000"/>
                </a:solidFill>
                <a:latin typeface="Arial" pitchFamily="34" charset="0"/>
                <a:ea typeface="ヒラギノ角ゴ Pro W3" pitchFamily="96" charset="-128"/>
                <a:sym typeface="Arial" pitchFamily="34" charset="0"/>
              </a:rPr>
              <a:t>/A</a:t>
            </a:r>
          </a:p>
        </p:txBody>
      </p:sp>
      <p:sp>
        <p:nvSpPr>
          <p:cNvPr id="61" name="Line 14"/>
          <p:cNvSpPr>
            <a:spLocks noChangeShapeType="1"/>
          </p:cNvSpPr>
          <p:nvPr/>
        </p:nvSpPr>
        <p:spPr bwMode="auto">
          <a:xfrm flipH="1">
            <a:off x="6159500" y="4800600"/>
            <a:ext cx="1661886" cy="804862"/>
          </a:xfrm>
          <a:prstGeom prst="line">
            <a:avLst/>
          </a:prstGeom>
          <a:noFill/>
          <a:ln w="47625">
            <a:solidFill>
              <a:srgbClr val="CC99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2" name="Line 15"/>
          <p:cNvSpPr>
            <a:spLocks noChangeShapeType="1"/>
          </p:cNvSpPr>
          <p:nvPr/>
        </p:nvSpPr>
        <p:spPr bwMode="auto">
          <a:xfrm flipH="1">
            <a:off x="6705600" y="5376862"/>
            <a:ext cx="762000" cy="431800"/>
          </a:xfrm>
          <a:prstGeom prst="line">
            <a:avLst/>
          </a:prstGeom>
          <a:noFill/>
          <a:ln w="47625">
            <a:solidFill>
              <a:srgbClr val="CC99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3" name="Line 16"/>
          <p:cNvSpPr>
            <a:spLocks noChangeShapeType="1"/>
          </p:cNvSpPr>
          <p:nvPr/>
        </p:nvSpPr>
        <p:spPr bwMode="auto">
          <a:xfrm flipH="1" flipV="1">
            <a:off x="7061200" y="6265862"/>
            <a:ext cx="711200" cy="0"/>
          </a:xfrm>
          <a:prstGeom prst="line">
            <a:avLst/>
          </a:prstGeom>
          <a:noFill/>
          <a:ln w="47625">
            <a:solidFill>
              <a:srgbClr val="CC99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4" name="Line 17"/>
          <p:cNvSpPr>
            <a:spLocks noChangeShapeType="1"/>
          </p:cNvSpPr>
          <p:nvPr/>
        </p:nvSpPr>
        <p:spPr bwMode="auto">
          <a:xfrm flipH="1">
            <a:off x="5067300" y="4589462"/>
            <a:ext cx="952500" cy="635000"/>
          </a:xfrm>
          <a:prstGeom prst="line">
            <a:avLst/>
          </a:prstGeom>
          <a:noFill/>
          <a:ln w="47625">
            <a:solidFill>
              <a:srgbClr val="CC99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5" name="Line 18"/>
          <p:cNvSpPr>
            <a:spLocks noChangeShapeType="1"/>
          </p:cNvSpPr>
          <p:nvPr/>
        </p:nvSpPr>
        <p:spPr bwMode="auto">
          <a:xfrm flipV="1">
            <a:off x="2286000" y="5656262"/>
            <a:ext cx="1143000" cy="469900"/>
          </a:xfrm>
          <a:prstGeom prst="line">
            <a:avLst/>
          </a:prstGeom>
          <a:noFill/>
          <a:ln w="47625">
            <a:solidFill>
              <a:srgbClr val="CC99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6" name="Line 19"/>
          <p:cNvSpPr>
            <a:spLocks noChangeShapeType="1"/>
          </p:cNvSpPr>
          <p:nvPr/>
        </p:nvSpPr>
        <p:spPr bwMode="auto">
          <a:xfrm flipV="1">
            <a:off x="2197100" y="4132262"/>
            <a:ext cx="1079500" cy="406400"/>
          </a:xfrm>
          <a:prstGeom prst="line">
            <a:avLst/>
          </a:prstGeom>
          <a:noFill/>
          <a:ln w="47625">
            <a:solidFill>
              <a:srgbClr val="CC99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7" name="Line 20"/>
          <p:cNvSpPr>
            <a:spLocks noChangeShapeType="1"/>
          </p:cNvSpPr>
          <p:nvPr/>
        </p:nvSpPr>
        <p:spPr bwMode="auto">
          <a:xfrm flipV="1">
            <a:off x="2413000" y="3294062"/>
            <a:ext cx="825500" cy="355600"/>
          </a:xfrm>
          <a:prstGeom prst="line">
            <a:avLst/>
          </a:prstGeom>
          <a:noFill/>
          <a:ln w="47625">
            <a:solidFill>
              <a:srgbClr val="FFCC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8" name="Line 21"/>
          <p:cNvSpPr>
            <a:spLocks noChangeShapeType="1"/>
          </p:cNvSpPr>
          <p:nvPr/>
        </p:nvSpPr>
        <p:spPr bwMode="auto">
          <a:xfrm flipH="1">
            <a:off x="4889500" y="3586162"/>
            <a:ext cx="838200" cy="215900"/>
          </a:xfrm>
          <a:prstGeom prst="line">
            <a:avLst/>
          </a:prstGeom>
          <a:noFill/>
          <a:ln w="47625">
            <a:solidFill>
              <a:srgbClr val="FFCC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9" name="Line 22"/>
          <p:cNvSpPr>
            <a:spLocks noChangeShapeType="1"/>
          </p:cNvSpPr>
          <p:nvPr/>
        </p:nvSpPr>
        <p:spPr bwMode="auto">
          <a:xfrm flipH="1">
            <a:off x="4457700" y="2760662"/>
            <a:ext cx="1282700" cy="101600"/>
          </a:xfrm>
          <a:prstGeom prst="line">
            <a:avLst/>
          </a:prstGeom>
          <a:noFill/>
          <a:ln w="47625">
            <a:solidFill>
              <a:srgbClr val="00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70" name="Line 23"/>
          <p:cNvSpPr>
            <a:spLocks noChangeShapeType="1"/>
          </p:cNvSpPr>
          <p:nvPr/>
        </p:nvSpPr>
        <p:spPr bwMode="auto">
          <a:xfrm flipH="1" flipV="1">
            <a:off x="4991100" y="1389062"/>
            <a:ext cx="520700" cy="444500"/>
          </a:xfrm>
          <a:prstGeom prst="line">
            <a:avLst/>
          </a:prstGeom>
          <a:noFill/>
          <a:ln w="47625">
            <a:solidFill>
              <a:srgbClr val="33CC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71" name="Line 24"/>
          <p:cNvSpPr>
            <a:spLocks noChangeShapeType="1"/>
          </p:cNvSpPr>
          <p:nvPr/>
        </p:nvSpPr>
        <p:spPr bwMode="auto">
          <a:xfrm flipH="1" flipV="1">
            <a:off x="4876800" y="1770062"/>
            <a:ext cx="622300" cy="165100"/>
          </a:xfrm>
          <a:prstGeom prst="line">
            <a:avLst/>
          </a:prstGeom>
          <a:noFill/>
          <a:ln w="47625">
            <a:solidFill>
              <a:srgbClr val="00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72" name="Line 25"/>
          <p:cNvSpPr>
            <a:spLocks noChangeShapeType="1"/>
          </p:cNvSpPr>
          <p:nvPr/>
        </p:nvSpPr>
        <p:spPr bwMode="auto">
          <a:xfrm flipH="1">
            <a:off x="4559300" y="2011362"/>
            <a:ext cx="939800" cy="177800"/>
          </a:xfrm>
          <a:prstGeom prst="line">
            <a:avLst/>
          </a:prstGeom>
          <a:noFill/>
          <a:ln w="47625">
            <a:solidFill>
              <a:srgbClr val="00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73" name="ZoneTexte 45"/>
          <p:cNvSpPr txBox="1">
            <a:spLocks noChangeArrowheads="1"/>
          </p:cNvSpPr>
          <p:nvPr/>
        </p:nvSpPr>
        <p:spPr bwMode="auto">
          <a:xfrm>
            <a:off x="711200" y="1123950"/>
            <a:ext cx="2743200" cy="584775"/>
          </a:xfrm>
          <a:prstGeom prst="rect">
            <a:avLst/>
          </a:prstGeom>
          <a:solidFill>
            <a:srgbClr val="CCFFCC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 sz="1800" dirty="0">
                <a:solidFill>
                  <a:srgbClr val="000000"/>
                </a:solidFill>
                <a:latin typeface="Arial" pitchFamily="34" charset="0"/>
                <a:ea typeface="ヒラギノ角ゴ Pro W3" pitchFamily="96" charset="-128"/>
                <a:sym typeface="Arial" pitchFamily="34" charset="0"/>
              </a:rPr>
              <a:t>Existing Exp. Areas</a:t>
            </a:r>
          </a:p>
          <a:p>
            <a:pPr algn="ctr" eaLnBrk="0" hangingPunct="0">
              <a:defRPr/>
            </a:pPr>
            <a:r>
              <a:rPr lang="en-GB" sz="1400" i="1" dirty="0">
                <a:solidFill>
                  <a:srgbClr val="000000"/>
                </a:solidFill>
                <a:latin typeface="Arial" pitchFamily="34" charset="0"/>
                <a:ea typeface="ヒラギノ角ゴ Pro W3" pitchFamily="96" charset="-128"/>
                <a:sym typeface="Arial" pitchFamily="34" charset="0"/>
              </a:rPr>
              <a:t>Stable beams and RIBs</a:t>
            </a:r>
          </a:p>
        </p:txBody>
      </p:sp>
      <p:sp>
        <p:nvSpPr>
          <p:cNvPr id="74" name="Line 27"/>
          <p:cNvSpPr>
            <a:spLocks noChangeShapeType="1"/>
          </p:cNvSpPr>
          <p:nvPr/>
        </p:nvSpPr>
        <p:spPr bwMode="auto">
          <a:xfrm>
            <a:off x="2032000" y="1820862"/>
            <a:ext cx="774700" cy="279400"/>
          </a:xfrm>
          <a:prstGeom prst="line">
            <a:avLst/>
          </a:prstGeom>
          <a:noFill/>
          <a:ln w="47625">
            <a:solidFill>
              <a:srgbClr val="00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75" name="ZoneTexte 45"/>
          <p:cNvSpPr txBox="1">
            <a:spLocks noChangeArrowheads="1"/>
          </p:cNvSpPr>
          <p:nvPr/>
        </p:nvSpPr>
        <p:spPr bwMode="auto">
          <a:xfrm>
            <a:off x="5727700" y="2330450"/>
            <a:ext cx="3835400" cy="830997"/>
          </a:xfrm>
          <a:prstGeom prst="rect">
            <a:avLst/>
          </a:prstGeom>
          <a:solidFill>
            <a:srgbClr val="CCFFCC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 sz="1800" dirty="0">
                <a:solidFill>
                  <a:srgbClr val="000000"/>
                </a:solidFill>
                <a:latin typeface="Arial" pitchFamily="34" charset="0"/>
                <a:ea typeface="ヒラギノ角ゴ Pro W3" pitchFamily="96" charset="-128"/>
                <a:sym typeface="Arial" pitchFamily="34" charset="0"/>
              </a:rPr>
              <a:t>CIME cyclotron</a:t>
            </a:r>
          </a:p>
          <a:p>
            <a:pPr algn="ctr" eaLnBrk="0" hangingPunct="0">
              <a:defRPr/>
            </a:pPr>
            <a:r>
              <a:rPr lang="en-GB" sz="1400" i="1" dirty="0">
                <a:solidFill>
                  <a:srgbClr val="000000"/>
                </a:solidFill>
                <a:latin typeface="Arial" pitchFamily="34" charset="0"/>
                <a:ea typeface="ヒラギノ角ゴ Pro W3" pitchFamily="96" charset="-128"/>
                <a:sym typeface="Arial" pitchFamily="34" charset="0"/>
              </a:rPr>
              <a:t>   Radioactive beams (SPIRAL1) 1999</a:t>
            </a:r>
          </a:p>
          <a:p>
            <a:pPr algn="ctr" eaLnBrk="0" hangingPunct="0">
              <a:defRPr/>
            </a:pPr>
            <a:r>
              <a:rPr lang="en-GB" sz="1400" i="1" dirty="0">
                <a:solidFill>
                  <a:srgbClr val="000000"/>
                </a:solidFill>
                <a:latin typeface="Arial" pitchFamily="34" charset="0"/>
                <a:ea typeface="ヒラギノ角ゴ Pro W3" pitchFamily="96" charset="-128"/>
                <a:sym typeface="Arial" pitchFamily="34" charset="0"/>
              </a:rPr>
              <a:t>+ Radioactive beams (SPIRAL2) 2013</a:t>
            </a:r>
          </a:p>
        </p:txBody>
      </p:sp>
      <p:sp>
        <p:nvSpPr>
          <p:cNvPr id="59" name="ZoneTexte 38"/>
          <p:cNvSpPr txBox="1">
            <a:spLocks noChangeArrowheads="1"/>
          </p:cNvSpPr>
          <p:nvPr/>
        </p:nvSpPr>
        <p:spPr bwMode="auto">
          <a:xfrm>
            <a:off x="7812315" y="4453390"/>
            <a:ext cx="723900" cy="369332"/>
          </a:xfrm>
          <a:prstGeom prst="rect">
            <a:avLst/>
          </a:prstGeom>
          <a:solidFill>
            <a:srgbClr val="CC99FF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1800">
                <a:solidFill>
                  <a:srgbClr val="000000"/>
                </a:solidFill>
                <a:latin typeface="Arial" pitchFamily="34" charset="0"/>
                <a:ea typeface="ヒラギノ角ゴ Pro W3" pitchFamily="96" charset="-128"/>
                <a:sym typeface="Arial" pitchFamily="34" charset="0"/>
              </a:rPr>
              <a:t>RFQ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49714" y="0"/>
            <a:ext cx="4093786" cy="914400"/>
          </a:xfrm>
        </p:spPr>
        <p:txBody>
          <a:bodyPr/>
          <a:lstStyle/>
          <a:p>
            <a:pPr algn="l"/>
            <a:r>
              <a:rPr lang="en-GB" sz="2800" dirty="0" smtClean="0"/>
              <a:t>The SPIRAL2 Project </a:t>
            </a:r>
            <a:br>
              <a:rPr lang="en-GB" sz="2800" dirty="0" smtClean="0"/>
            </a:br>
            <a:r>
              <a:rPr lang="en-GB" sz="2800" dirty="0" smtClean="0"/>
              <a:t>Schedule</a:t>
            </a:r>
            <a:endParaRPr lang="en-US" sz="2800" dirty="0"/>
          </a:p>
        </p:txBody>
      </p:sp>
      <p:sp>
        <p:nvSpPr>
          <p:cNvPr id="3431428" name="Rectangle 4"/>
          <p:cNvSpPr>
            <a:spLocks noChangeArrowheads="1"/>
          </p:cNvSpPr>
          <p:nvPr/>
        </p:nvSpPr>
        <p:spPr bwMode="auto">
          <a:xfrm>
            <a:off x="5404513" y="0"/>
            <a:ext cx="4501487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1" tIns="44448" rIns="90481" bIns="44448" anchor="ctr"/>
          <a:lstStyle/>
          <a:p>
            <a:pPr algn="r"/>
            <a:endParaRPr lang="fr-FR" sz="1600" dirty="0">
              <a:solidFill>
                <a:srgbClr val="010090"/>
              </a:solidFill>
            </a:endParaRPr>
          </a:p>
        </p:txBody>
      </p:sp>
      <p:sp>
        <p:nvSpPr>
          <p:cNvPr id="3431435" name="Line 11"/>
          <p:cNvSpPr>
            <a:spLocks noChangeShapeType="1"/>
          </p:cNvSpPr>
          <p:nvPr/>
        </p:nvSpPr>
        <p:spPr bwMode="auto">
          <a:xfrm>
            <a:off x="1042988" y="2060575"/>
            <a:ext cx="720725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431441" name="Line 17"/>
          <p:cNvSpPr>
            <a:spLocks noChangeShapeType="1"/>
          </p:cNvSpPr>
          <p:nvPr/>
        </p:nvSpPr>
        <p:spPr bwMode="auto">
          <a:xfrm>
            <a:off x="2124075" y="1844675"/>
            <a:ext cx="0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7" name="Groupe 27"/>
          <p:cNvGrpSpPr>
            <a:grpSpLocks/>
          </p:cNvGrpSpPr>
          <p:nvPr/>
        </p:nvGrpSpPr>
        <p:grpSpPr bwMode="auto">
          <a:xfrm>
            <a:off x="276580" y="3314700"/>
            <a:ext cx="5841188" cy="3181350"/>
            <a:chOff x="1187450" y="1704657"/>
            <a:chExt cx="6877050" cy="4391740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47813" y="1916113"/>
              <a:ext cx="6516687" cy="415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ZoneTexte 9"/>
            <p:cNvSpPr txBox="1">
              <a:spLocks noChangeArrowheads="1"/>
            </p:cNvSpPr>
            <p:nvPr/>
          </p:nvSpPr>
          <p:spPr bwMode="auto">
            <a:xfrm>
              <a:off x="1187450" y="2492375"/>
              <a:ext cx="1439863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2400" b="1">
                  <a:solidFill>
                    <a:srgbClr val="92D050"/>
                  </a:solidFill>
                </a:rPr>
                <a:t>Phase 1</a:t>
              </a:r>
            </a:p>
          </p:txBody>
        </p:sp>
        <p:sp>
          <p:nvSpPr>
            <p:cNvPr id="10" name="ZoneTexte 10"/>
            <p:cNvSpPr txBox="1">
              <a:spLocks noChangeArrowheads="1"/>
            </p:cNvSpPr>
            <p:nvPr/>
          </p:nvSpPr>
          <p:spPr bwMode="auto">
            <a:xfrm>
              <a:off x="2051050" y="5229225"/>
              <a:ext cx="1439863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2400" b="1">
                  <a:solidFill>
                    <a:srgbClr val="C00000"/>
                  </a:solidFill>
                </a:rPr>
                <a:t>Phase 2</a:t>
              </a:r>
            </a:p>
          </p:txBody>
        </p:sp>
        <p:cxnSp>
          <p:nvCxnSpPr>
            <p:cNvPr id="11" name="Connecteur droit 10"/>
            <p:cNvCxnSpPr/>
            <p:nvPr/>
          </p:nvCxnSpPr>
          <p:spPr bwMode="auto">
            <a:xfrm flipV="1">
              <a:off x="1259508" y="3068824"/>
              <a:ext cx="1945570" cy="719929"/>
            </a:xfrm>
            <a:prstGeom prst="line">
              <a:avLst/>
            </a:prstGeom>
            <a:ln w="508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 bwMode="auto">
            <a:xfrm rot="16200000" flipV="1">
              <a:off x="2540461" y="2404208"/>
              <a:ext cx="932915" cy="396320"/>
            </a:xfrm>
            <a:prstGeom prst="line">
              <a:avLst/>
            </a:prstGeom>
            <a:ln w="508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 bwMode="auto">
            <a:xfrm flipV="1">
              <a:off x="2808759" y="1704657"/>
              <a:ext cx="1079371" cy="431253"/>
            </a:xfrm>
            <a:prstGeom prst="line">
              <a:avLst/>
            </a:prstGeom>
            <a:ln w="508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 bwMode="auto">
            <a:xfrm rot="16200000" flipH="1">
              <a:off x="3583636" y="2009150"/>
              <a:ext cx="1149421" cy="540436"/>
            </a:xfrm>
            <a:prstGeom prst="line">
              <a:avLst/>
            </a:prstGeom>
            <a:ln w="508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 bwMode="auto">
            <a:xfrm flipV="1">
              <a:off x="4427065" y="2563643"/>
              <a:ext cx="720582" cy="288676"/>
            </a:xfrm>
            <a:prstGeom prst="line">
              <a:avLst/>
            </a:prstGeom>
            <a:ln w="508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 bwMode="auto">
            <a:xfrm rot="16200000" flipH="1">
              <a:off x="4932439" y="2778850"/>
              <a:ext cx="864266" cy="433850"/>
            </a:xfrm>
            <a:prstGeom prst="line">
              <a:avLst/>
            </a:prstGeom>
            <a:ln w="508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 bwMode="auto">
            <a:xfrm rot="10800000" flipV="1">
              <a:off x="1763915" y="3427909"/>
              <a:ext cx="3817581" cy="1584195"/>
            </a:xfrm>
            <a:prstGeom prst="line">
              <a:avLst/>
            </a:prstGeom>
            <a:ln w="508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 bwMode="auto">
            <a:xfrm rot="16200000" flipV="1">
              <a:off x="863952" y="4184310"/>
              <a:ext cx="1295519" cy="504407"/>
            </a:xfrm>
            <a:prstGeom prst="line">
              <a:avLst/>
            </a:prstGeom>
            <a:ln w="508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 bwMode="auto">
            <a:xfrm flipV="1">
              <a:off x="3205078" y="3786993"/>
              <a:ext cx="1727894" cy="719929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 bwMode="auto">
            <a:xfrm flipV="1">
              <a:off x="3924158" y="5087793"/>
              <a:ext cx="2302859" cy="1008604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 bwMode="auto">
            <a:xfrm rot="16200000" flipV="1">
              <a:off x="2770760" y="4941240"/>
              <a:ext cx="1587715" cy="71908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 bwMode="auto">
            <a:xfrm rot="16200000" flipV="1">
              <a:off x="4644076" y="4003832"/>
              <a:ext cx="866027" cy="432349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 bwMode="auto">
            <a:xfrm rot="10800000">
              <a:off x="5293263" y="4653019"/>
              <a:ext cx="863197" cy="144338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 bwMode="auto">
            <a:xfrm rot="16200000" flipV="1">
              <a:off x="6589573" y="2131182"/>
              <a:ext cx="1295519" cy="720582"/>
            </a:xfrm>
            <a:prstGeom prst="line">
              <a:avLst/>
            </a:prstGeom>
            <a:ln w="508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 bwMode="auto">
            <a:xfrm flipV="1">
              <a:off x="5221205" y="3139233"/>
              <a:ext cx="2376418" cy="1152942"/>
            </a:xfrm>
            <a:prstGeom prst="line">
              <a:avLst/>
            </a:prstGeom>
            <a:ln w="508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 bwMode="auto">
            <a:xfrm flipV="1">
              <a:off x="5363821" y="1843714"/>
              <a:ext cx="1513221" cy="647760"/>
            </a:xfrm>
            <a:prstGeom prst="line">
              <a:avLst/>
            </a:prstGeom>
            <a:ln w="508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 bwMode="auto">
            <a:xfrm rot="16200000" flipV="1">
              <a:off x="5077360" y="2707377"/>
              <a:ext cx="792097" cy="360291"/>
            </a:xfrm>
            <a:prstGeom prst="line">
              <a:avLst/>
            </a:prstGeom>
            <a:ln w="508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 bwMode="auto">
            <a:xfrm flipV="1">
              <a:off x="4932973" y="3355740"/>
              <a:ext cx="720582" cy="431253"/>
            </a:xfrm>
            <a:prstGeom prst="line">
              <a:avLst/>
            </a:prstGeom>
            <a:ln w="508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Image 25"/>
          <p:cNvPicPr>
            <a:picLocks noChangeAspect="1" noChangeArrowheads="1"/>
          </p:cNvPicPr>
          <p:nvPr/>
        </p:nvPicPr>
        <p:blipFill>
          <a:blip r:embed="rId5" cstate="print">
            <a:lum bright="34000" contrast="-30000"/>
          </a:blip>
          <a:srcRect/>
          <a:stretch>
            <a:fillRect/>
          </a:stretch>
        </p:blipFill>
        <p:spPr bwMode="auto">
          <a:xfrm>
            <a:off x="4922625" y="76200"/>
            <a:ext cx="4907175" cy="297497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</p:spPr>
      </p:pic>
      <p:sp>
        <p:nvSpPr>
          <p:cNvPr id="32" name="Rectangle 31"/>
          <p:cNvSpPr/>
          <p:nvPr/>
        </p:nvSpPr>
        <p:spPr>
          <a:xfrm>
            <a:off x="536118" y="1340278"/>
            <a:ext cx="436245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indent="-14288"/>
            <a:r>
              <a:rPr lang="en-US" sz="2000" dirty="0" smtClean="0">
                <a:solidFill>
                  <a:srgbClr val="0070C0"/>
                </a:solidFill>
              </a:rPr>
              <a:t>Construction in 2 phases </a:t>
            </a:r>
            <a:br>
              <a:rPr lang="en-US" sz="2000" dirty="0" smtClean="0">
                <a:solidFill>
                  <a:srgbClr val="0070C0"/>
                </a:solidFill>
              </a:rPr>
            </a:br>
            <a:r>
              <a:rPr lang="en-US" sz="2000" dirty="0" smtClean="0">
                <a:solidFill>
                  <a:srgbClr val="0070C0"/>
                </a:solidFill>
              </a:rPr>
              <a:t>due to the different design status between the driver accelerator and the RIB production systems</a:t>
            </a:r>
            <a:endParaRPr lang="en-US" sz="2800" dirty="0" smtClean="0">
              <a:solidFill>
                <a:srgbClr val="0070C0"/>
              </a:solidFill>
            </a:endParaRPr>
          </a:p>
          <a:p>
            <a:pPr marL="895350" indent="-342900"/>
            <a:endParaRPr lang="en-US" sz="900" dirty="0" smtClean="0"/>
          </a:p>
        </p:txBody>
      </p:sp>
      <p:sp>
        <p:nvSpPr>
          <p:cNvPr id="33" name="Rectangle 32"/>
          <p:cNvSpPr/>
          <p:nvPr/>
        </p:nvSpPr>
        <p:spPr>
          <a:xfrm>
            <a:off x="5935431" y="3710632"/>
            <a:ext cx="41910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/>
            <a:r>
              <a:rPr lang="en-US" sz="2000" dirty="0" smtClean="0">
                <a:solidFill>
                  <a:srgbClr val="FF0000"/>
                </a:solidFill>
              </a:rPr>
              <a:t>First beam Phase 1: end 2013</a:t>
            </a:r>
          </a:p>
          <a:p>
            <a:pPr marL="95250"/>
            <a:endParaRPr lang="en-US" sz="2000" dirty="0" smtClean="0">
              <a:solidFill>
                <a:srgbClr val="4739FD"/>
              </a:solidFill>
            </a:endParaRPr>
          </a:p>
          <a:p>
            <a:pPr marL="95250"/>
            <a:r>
              <a:rPr lang="en-US" sz="2000" dirty="0" smtClean="0">
                <a:solidFill>
                  <a:srgbClr val="4739FD"/>
                </a:solidFill>
              </a:rPr>
              <a:t>First beam Phase </a:t>
            </a:r>
            <a:r>
              <a:rPr lang="en-US" dirty="0" smtClean="0">
                <a:solidFill>
                  <a:srgbClr val="4739FD"/>
                </a:solidFill>
              </a:rPr>
              <a:t>2: being </a:t>
            </a:r>
            <a:r>
              <a:rPr lang="en-US" sz="2000" dirty="0" smtClean="0">
                <a:solidFill>
                  <a:srgbClr val="4739FD"/>
                </a:solidFill>
              </a:rPr>
              <a:t>postponed (&gt; 2015) due to budget problems …</a:t>
            </a:r>
            <a:endParaRPr lang="en-US" sz="2800" dirty="0" smtClean="0">
              <a:solidFill>
                <a:srgbClr val="4739FD"/>
              </a:solidFill>
            </a:endParaRPr>
          </a:p>
          <a:p>
            <a:pPr marL="895350" indent="-342900"/>
            <a:endParaRPr lang="en-US" sz="900" dirty="0" smtClean="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95450" y="0"/>
            <a:ext cx="7660821" cy="533400"/>
          </a:xfrm>
        </p:spPr>
        <p:txBody>
          <a:bodyPr/>
          <a:lstStyle/>
          <a:p>
            <a:pPr algn="l"/>
            <a:r>
              <a:rPr lang="en-GB" sz="2800" dirty="0" smtClean="0"/>
              <a:t>Project Status: Phase 1 building </a:t>
            </a:r>
            <a:endParaRPr lang="en-US" sz="2800" dirty="0"/>
          </a:p>
        </p:txBody>
      </p:sp>
      <p:sp>
        <p:nvSpPr>
          <p:cNvPr id="3431428" name="Rectangle 4"/>
          <p:cNvSpPr>
            <a:spLocks noChangeArrowheads="1"/>
          </p:cNvSpPr>
          <p:nvPr/>
        </p:nvSpPr>
        <p:spPr bwMode="auto">
          <a:xfrm>
            <a:off x="5780080" y="-2988207"/>
            <a:ext cx="4501487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1" tIns="44448" rIns="90481" bIns="44448" anchor="ctr"/>
          <a:lstStyle/>
          <a:p>
            <a:pPr algn="r"/>
            <a:endParaRPr lang="fr-FR" sz="1600" dirty="0">
              <a:solidFill>
                <a:srgbClr val="010090"/>
              </a:solidFill>
            </a:endParaRPr>
          </a:p>
        </p:txBody>
      </p:sp>
      <p:sp>
        <p:nvSpPr>
          <p:cNvPr id="3431435" name="Line 11"/>
          <p:cNvSpPr>
            <a:spLocks noChangeShapeType="1"/>
          </p:cNvSpPr>
          <p:nvPr/>
        </p:nvSpPr>
        <p:spPr bwMode="auto">
          <a:xfrm>
            <a:off x="1418555" y="-927632"/>
            <a:ext cx="720725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431441" name="Line 17"/>
          <p:cNvSpPr>
            <a:spLocks noChangeShapeType="1"/>
          </p:cNvSpPr>
          <p:nvPr/>
        </p:nvSpPr>
        <p:spPr bwMode="auto">
          <a:xfrm>
            <a:off x="2499642" y="-1143532"/>
            <a:ext cx="0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7" name="Picture 3" descr="IMG_13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167" y="650343"/>
            <a:ext cx="4464050" cy="2982901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</p:spPr>
      </p:pic>
      <p:sp>
        <p:nvSpPr>
          <p:cNvPr id="8" name="ZoneTexte 6"/>
          <p:cNvSpPr txBox="1">
            <a:spLocks noChangeArrowheads="1"/>
          </p:cNvSpPr>
          <p:nvPr/>
        </p:nvSpPr>
        <p:spPr bwMode="auto">
          <a:xfrm>
            <a:off x="2312236" y="3223462"/>
            <a:ext cx="1454309" cy="369332"/>
          </a:xfrm>
          <a:prstGeom prst="rect">
            <a:avLst/>
          </a:prstGeom>
          <a:solidFill>
            <a:srgbClr val="FFFF99"/>
          </a:solidFill>
          <a:ln w="127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800" dirty="0">
                <a:latin typeface="Arial" charset="0"/>
              </a:rPr>
              <a:t>20 Mai </a:t>
            </a:r>
            <a:r>
              <a:rPr lang="fr-FR" sz="1800" dirty="0" smtClean="0">
                <a:latin typeface="Arial" charset="0"/>
              </a:rPr>
              <a:t>2011</a:t>
            </a:r>
            <a:endParaRPr lang="fr-FR" sz="1800" dirty="0">
              <a:latin typeface="Arial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7938" y="3759699"/>
            <a:ext cx="3908425" cy="2865418"/>
          </a:xfrm>
          <a:prstGeom prst="rect">
            <a:avLst/>
          </a:prstGeom>
          <a:noFill/>
          <a:ln w="34925">
            <a:solidFill>
              <a:schemeClr val="accent6"/>
            </a:solidFill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778112" y="4266460"/>
            <a:ext cx="493194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4739FD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Building underground halls completed by July 2012</a:t>
            </a:r>
          </a:p>
          <a:p>
            <a:pPr marL="358775" lvl="0" indent="-358775" eaLnBrk="1" hangingPunct="1"/>
            <a:r>
              <a:rPr lang="en-US" sz="2000" b="0" dirty="0" smtClean="0">
                <a:solidFill>
                  <a:srgbClr val="4739FD"/>
                </a:solidFill>
                <a:latin typeface="Arial Narrow" pitchFamily="34" charset="0"/>
                <a:cs typeface="Times New Roman" pitchFamily="18" charset="0"/>
              </a:rPr>
              <a:t>=&gt; 	Begin installation of beam line devices.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4739FD"/>
              </a:solidFill>
              <a:effectLst/>
              <a:latin typeface="Arial Narrow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4739FD"/>
              </a:solidFill>
              <a:effectLst/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4739FD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Building ground floor completed by March 2013</a:t>
            </a:r>
          </a:p>
          <a:p>
            <a:pPr marL="358775" marR="0" lvl="0" indent="-358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 smtClean="0">
                <a:solidFill>
                  <a:srgbClr val="4739FD"/>
                </a:solidFill>
                <a:latin typeface="Arial Narrow" pitchFamily="34" charset="0"/>
                <a:cs typeface="Times New Roman" pitchFamily="18" charset="0"/>
              </a:rPr>
              <a:t>=&gt; 	Installation of ancillary systems, interconnections, beam commissioning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4739FD"/>
              </a:solidFill>
              <a:effectLst/>
              <a:latin typeface="Arial Narrow" pitchFamily="34" charset="0"/>
            </a:endParaRPr>
          </a:p>
        </p:txBody>
      </p:sp>
      <p:pic>
        <p:nvPicPr>
          <p:cNvPr id="12" name="Image 11" descr="Chantier Novembre 20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0467" y="605893"/>
            <a:ext cx="4552950" cy="3035300"/>
          </a:xfrm>
          <a:prstGeom prst="rect">
            <a:avLst/>
          </a:prstGeom>
        </p:spPr>
      </p:pic>
      <p:sp>
        <p:nvSpPr>
          <p:cNvPr id="14" name="ZoneTexte 6"/>
          <p:cNvSpPr txBox="1">
            <a:spLocks noChangeArrowheads="1"/>
          </p:cNvSpPr>
          <p:nvPr/>
        </p:nvSpPr>
        <p:spPr bwMode="auto">
          <a:xfrm>
            <a:off x="7049088" y="3204412"/>
            <a:ext cx="1505605" cy="369332"/>
          </a:xfrm>
          <a:prstGeom prst="rect">
            <a:avLst/>
          </a:prstGeom>
          <a:solidFill>
            <a:srgbClr val="FFFF99"/>
          </a:solidFill>
          <a:ln w="127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800" dirty="0" smtClean="0">
                <a:latin typeface="Arial" charset="0"/>
              </a:rPr>
              <a:t>15 </a:t>
            </a:r>
            <a:r>
              <a:rPr lang="fr-FR" sz="1800" dirty="0" err="1" smtClean="0">
                <a:latin typeface="Arial" charset="0"/>
              </a:rPr>
              <a:t>Nov</a:t>
            </a:r>
            <a:r>
              <a:rPr lang="fr-FR" sz="1800" dirty="0" smtClean="0">
                <a:latin typeface="Arial" charset="0"/>
              </a:rPr>
              <a:t> 2011</a:t>
            </a:r>
            <a:endParaRPr lang="fr-FR" sz="1800" dirty="0">
              <a:latin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684479">
            <a:off x="439907" y="5736847"/>
            <a:ext cx="337595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414732" y="0"/>
            <a:ext cx="8491268" cy="533400"/>
          </a:xfrm>
        </p:spPr>
        <p:txBody>
          <a:bodyPr/>
          <a:lstStyle/>
          <a:p>
            <a:pPr algn="l"/>
            <a:r>
              <a:rPr lang="en-US" sz="2800" dirty="0" err="1" smtClean="0"/>
              <a:t>Linac</a:t>
            </a:r>
            <a:r>
              <a:rPr lang="en-US" sz="2800" dirty="0" smtClean="0"/>
              <a:t> RF : Remind of main systems and choices</a:t>
            </a:r>
            <a:endParaRPr lang="en-US" sz="28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2763" y="525928"/>
            <a:ext cx="8767763" cy="493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fr-FR" dirty="0" smtClean="0"/>
              <a:t>RF</a:t>
            </a:r>
            <a:r>
              <a:rPr lang="fr-FR" baseline="0" dirty="0" smtClean="0"/>
              <a:t> Systems </a:t>
            </a:r>
            <a:r>
              <a:rPr lang="fr-FR" baseline="0" dirty="0" err="1" smtClean="0"/>
              <a:t>Status</a:t>
            </a:r>
            <a:endParaRPr lang="fr-FR" dirty="0"/>
          </a:p>
        </p:txBody>
      </p:sp>
      <p:sp>
        <p:nvSpPr>
          <p:cNvPr id="3" name="Rectangle 84"/>
          <p:cNvSpPr>
            <a:spLocks noChangeArrowheads="1"/>
          </p:cNvSpPr>
          <p:nvPr/>
        </p:nvSpPr>
        <p:spPr bwMode="auto">
          <a:xfrm>
            <a:off x="523875" y="537827"/>
            <a:ext cx="9382125" cy="336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795338" indent="-357188">
              <a:spcBef>
                <a:spcPts val="900"/>
              </a:spcBef>
              <a:buFont typeface="Wingdings" pitchFamily="2" charset="2"/>
              <a:buChar char="Ø"/>
              <a:tabLst>
                <a:tab pos="457200" algn="l"/>
                <a:tab pos="3951288" algn="l"/>
              </a:tabLst>
            </a:pPr>
            <a:r>
              <a:rPr lang="en-US" sz="2000" b="0" dirty="0" smtClean="0">
                <a:solidFill>
                  <a:srgbClr val="FF0000"/>
                </a:solidFill>
              </a:rPr>
              <a:t>Slow chopper</a:t>
            </a:r>
            <a:r>
              <a:rPr lang="en-US" sz="2000" b="0" dirty="0" smtClean="0">
                <a:solidFill>
                  <a:srgbClr val="543EF8"/>
                </a:solidFill>
              </a:rPr>
              <a:t>	commissioned on LEBT line at </a:t>
            </a:r>
            <a:r>
              <a:rPr lang="en-US" sz="2000" b="0" dirty="0" err="1" smtClean="0">
                <a:solidFill>
                  <a:srgbClr val="543EF8"/>
                </a:solidFill>
              </a:rPr>
              <a:t>Saclay</a:t>
            </a:r>
            <a:r>
              <a:rPr lang="en-US" sz="2000" b="0" dirty="0" smtClean="0">
                <a:solidFill>
                  <a:srgbClr val="543EF8"/>
                </a:solidFill>
              </a:rPr>
              <a:t> </a:t>
            </a:r>
            <a:r>
              <a:rPr lang="en-US" sz="1600" b="0" dirty="0" smtClean="0">
                <a:solidFill>
                  <a:srgbClr val="543EF8"/>
                </a:solidFill>
              </a:rPr>
              <a:t>(11/2012)</a:t>
            </a:r>
            <a:endParaRPr lang="en-US" sz="2000" b="0" dirty="0" smtClean="0">
              <a:solidFill>
                <a:srgbClr val="543EF8"/>
              </a:solidFill>
            </a:endParaRPr>
          </a:p>
          <a:p>
            <a:pPr marL="719138" indent="-357188">
              <a:spcBef>
                <a:spcPts val="900"/>
              </a:spcBef>
              <a:buFont typeface="Wingdings" pitchFamily="2" charset="2"/>
              <a:buChar char="Ø"/>
              <a:tabLst>
                <a:tab pos="457200" algn="l"/>
                <a:tab pos="3852863" algn="l"/>
              </a:tabLst>
            </a:pPr>
            <a:r>
              <a:rPr lang="en-US" sz="2000" b="0" u="sng" dirty="0" smtClean="0">
                <a:solidFill>
                  <a:srgbClr val="FF0000"/>
                </a:solidFill>
              </a:rPr>
              <a:t>Single Bunch Selector	</a:t>
            </a:r>
            <a:r>
              <a:rPr lang="en-US" sz="2000" b="0" u="sng" dirty="0" smtClean="0">
                <a:solidFill>
                  <a:srgbClr val="543EF8"/>
                </a:solidFill>
              </a:rPr>
              <a:t>design study in progress</a:t>
            </a:r>
          </a:p>
          <a:p>
            <a:pPr marL="623888" indent="-357188">
              <a:spcBef>
                <a:spcPts val="900"/>
              </a:spcBef>
              <a:buFont typeface="Wingdings" pitchFamily="2" charset="2"/>
              <a:buChar char="Ø"/>
              <a:tabLst>
                <a:tab pos="628650" algn="l"/>
                <a:tab pos="3771900" algn="l"/>
              </a:tabLst>
            </a:pPr>
            <a:r>
              <a:rPr lang="en-US" sz="2000" b="0" u="sng" dirty="0" smtClean="0">
                <a:solidFill>
                  <a:srgbClr val="FF0000"/>
                </a:solidFill>
              </a:rPr>
              <a:t>MEBT Rebuncher 	</a:t>
            </a:r>
            <a:r>
              <a:rPr lang="en-US" sz="2000" b="0" u="sng" dirty="0" smtClean="0">
                <a:solidFill>
                  <a:srgbClr val="543EF8"/>
                </a:solidFill>
              </a:rPr>
              <a:t>first cavity commissioned</a:t>
            </a:r>
          </a:p>
          <a:p>
            <a:pPr marL="528638" indent="-357188">
              <a:spcBef>
                <a:spcPts val="900"/>
              </a:spcBef>
              <a:buFont typeface="Wingdings" pitchFamily="2" charset="2"/>
              <a:buChar char="Ø"/>
              <a:tabLst>
                <a:tab pos="457200" algn="l"/>
                <a:tab pos="3673475" algn="l"/>
              </a:tabLst>
            </a:pPr>
            <a:r>
              <a:rPr lang="en-US" sz="2000" b="0" dirty="0" smtClean="0">
                <a:solidFill>
                  <a:srgbClr val="FF0000"/>
                </a:solidFill>
              </a:rPr>
              <a:t>RFQ amplifiers  	</a:t>
            </a:r>
            <a:r>
              <a:rPr lang="en-US" sz="2000" b="0" dirty="0" smtClean="0">
                <a:solidFill>
                  <a:srgbClr val="543EF8"/>
                </a:solidFill>
              </a:rPr>
              <a:t>delivered and used for circulator commissioning</a:t>
            </a:r>
          </a:p>
          <a:p>
            <a:pPr marL="452438" indent="-357188">
              <a:spcBef>
                <a:spcPts val="900"/>
              </a:spcBef>
              <a:buFont typeface="Wingdings" pitchFamily="2" charset="2"/>
              <a:buChar char="Ø"/>
              <a:tabLst>
                <a:tab pos="457200" algn="l"/>
                <a:tab pos="3592513" algn="l"/>
              </a:tabLst>
            </a:pPr>
            <a:r>
              <a:rPr lang="en-US" sz="2000" b="0" dirty="0" smtClean="0">
                <a:solidFill>
                  <a:srgbClr val="FF0000"/>
                </a:solidFill>
              </a:rPr>
              <a:t>Circulators	</a:t>
            </a:r>
            <a:r>
              <a:rPr lang="en-US" sz="2000" b="0" dirty="0" smtClean="0">
                <a:solidFill>
                  <a:srgbClr val="543EF8"/>
                </a:solidFill>
              </a:rPr>
              <a:t>delivered</a:t>
            </a:r>
          </a:p>
          <a:p>
            <a:pPr marL="357188" indent="-357188">
              <a:spcBef>
                <a:spcPts val="900"/>
              </a:spcBef>
              <a:buFont typeface="Wingdings" pitchFamily="2" charset="2"/>
              <a:buChar char="Ø"/>
              <a:tabLst>
                <a:tab pos="457200" algn="l"/>
                <a:tab pos="3494088" algn="l"/>
              </a:tabLst>
            </a:pPr>
            <a:r>
              <a:rPr lang="en-US" sz="2000" b="0" u="sng" dirty="0" smtClean="0">
                <a:solidFill>
                  <a:srgbClr val="FF0000"/>
                </a:solidFill>
              </a:rPr>
              <a:t>Solid State Amps	</a:t>
            </a:r>
            <a:r>
              <a:rPr lang="en-US" sz="2000" b="0" u="sng" dirty="0" smtClean="0">
                <a:solidFill>
                  <a:srgbClr val="543EF8"/>
                </a:solidFill>
              </a:rPr>
              <a:t>first units delivered</a:t>
            </a:r>
            <a:r>
              <a:rPr lang="en-US" sz="2000" b="0" dirty="0" smtClean="0">
                <a:solidFill>
                  <a:srgbClr val="543EF8"/>
                </a:solidFill>
              </a:rPr>
              <a:t>. </a:t>
            </a:r>
          </a:p>
          <a:p>
            <a:pPr marL="357188" indent="-357188">
              <a:spcBef>
                <a:spcPts val="900"/>
              </a:spcBef>
              <a:buFont typeface="Wingdings" pitchFamily="2" charset="2"/>
              <a:buChar char="Ø"/>
              <a:tabLst>
                <a:tab pos="457200" algn="l"/>
                <a:tab pos="3494088" algn="l"/>
              </a:tabLst>
            </a:pPr>
            <a:r>
              <a:rPr lang="en-US" sz="2000" b="0" dirty="0" smtClean="0">
                <a:solidFill>
                  <a:srgbClr val="FF0000"/>
                </a:solidFill>
              </a:rPr>
              <a:t>DLLRF	</a:t>
            </a:r>
            <a:r>
              <a:rPr lang="en-US" sz="2000" b="0" dirty="0" smtClean="0">
                <a:solidFill>
                  <a:srgbClr val="543EF8"/>
                </a:solidFill>
              </a:rPr>
              <a:t>first prototype tested</a:t>
            </a:r>
          </a:p>
          <a:p>
            <a:pPr marL="357188" indent="-357188">
              <a:spcBef>
                <a:spcPts val="900"/>
              </a:spcBef>
              <a:buFont typeface="Wingdings" pitchFamily="2" charset="2"/>
              <a:buChar char="Ø"/>
              <a:tabLst>
                <a:tab pos="457200" algn="l"/>
                <a:tab pos="3494088" algn="l"/>
              </a:tabLst>
            </a:pPr>
            <a:r>
              <a:rPr lang="en-US" sz="2000" b="0" dirty="0" smtClean="0">
                <a:solidFill>
                  <a:srgbClr val="FF0000"/>
                </a:solidFill>
              </a:rPr>
              <a:t>MO and Timing</a:t>
            </a:r>
            <a:r>
              <a:rPr lang="en-US" sz="2000" b="0" dirty="0" smtClean="0">
                <a:solidFill>
                  <a:srgbClr val="543EF8"/>
                </a:solidFill>
              </a:rPr>
              <a:t>	specifications being frozen</a:t>
            </a:r>
          </a:p>
        </p:txBody>
      </p:sp>
      <p:pic>
        <p:nvPicPr>
          <p:cNvPr id="4" name="Image 3" descr="DSCF001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443786" y="2655823"/>
            <a:ext cx="2462214" cy="4202177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5" cstate="email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-3704"/>
          <a:stretch>
            <a:fillRect/>
          </a:stretch>
        </p:blipFill>
        <p:spPr bwMode="auto">
          <a:xfrm>
            <a:off x="707367" y="3881887"/>
            <a:ext cx="3769384" cy="2976113"/>
          </a:xfrm>
          <a:prstGeom prst="rect">
            <a:avLst/>
          </a:prstGeom>
          <a:noFill/>
        </p:spPr>
      </p:pic>
      <p:pic>
        <p:nvPicPr>
          <p:cNvPr id="6" name="Image 5" descr="RCAV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865298" y="4006185"/>
            <a:ext cx="2316552" cy="2851816"/>
          </a:xfrm>
          <a:prstGeom prst="rect">
            <a:avLst/>
          </a:prstGeom>
        </p:spPr>
      </p:pic>
      <p:pic>
        <p:nvPicPr>
          <p:cNvPr id="7" name="Image 6" descr="chopped beam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flipH="1">
            <a:off x="2954001" y="4466686"/>
            <a:ext cx="1438956" cy="685800"/>
          </a:xfrm>
          <a:prstGeom prst="rect">
            <a:avLst/>
          </a:prstGeom>
        </p:spPr>
      </p:pic>
      <p:pic>
        <p:nvPicPr>
          <p:cNvPr id="8" name="Image 7" descr="unchopped pulsed beam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476250" y="6209461"/>
            <a:ext cx="1314450" cy="6485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32857" y="0"/>
            <a:ext cx="4914900" cy="533400"/>
          </a:xfrm>
        </p:spPr>
        <p:txBody>
          <a:bodyPr/>
          <a:lstStyle/>
          <a:p>
            <a:pPr lvl="0" algn="l">
              <a:defRPr/>
            </a:pPr>
            <a:r>
              <a:rPr lang="fr-FR" sz="2800" dirty="0" smtClean="0"/>
              <a:t>MEBT Line </a:t>
            </a:r>
            <a:r>
              <a:rPr lang="fr-FR" sz="2800" dirty="0" err="1" smtClean="0"/>
              <a:t>rebunchers</a:t>
            </a:r>
            <a:endParaRPr lang="fr-FR" sz="2800" dirty="0"/>
          </a:p>
        </p:txBody>
      </p:sp>
      <p:sp>
        <p:nvSpPr>
          <p:cNvPr id="3431435" name="Line 11"/>
          <p:cNvSpPr>
            <a:spLocks noChangeShapeType="1"/>
          </p:cNvSpPr>
          <p:nvPr/>
        </p:nvSpPr>
        <p:spPr bwMode="auto">
          <a:xfrm>
            <a:off x="1042988" y="2060575"/>
            <a:ext cx="720725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431441" name="Line 17"/>
          <p:cNvSpPr>
            <a:spLocks noChangeShapeType="1"/>
          </p:cNvSpPr>
          <p:nvPr/>
        </p:nvSpPr>
        <p:spPr bwMode="auto">
          <a:xfrm>
            <a:off x="2124075" y="1844675"/>
            <a:ext cx="0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17" name="Image 16" descr="Image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30165" y="540721"/>
            <a:ext cx="3136488" cy="3770022"/>
          </a:xfrm>
          <a:prstGeom prst="rect">
            <a:avLst/>
          </a:prstGeom>
        </p:spPr>
      </p:pic>
      <p:pic>
        <p:nvPicPr>
          <p:cNvPr id="18" name="Image 17" descr="Image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187998" y="571278"/>
            <a:ext cx="3826542" cy="2841393"/>
          </a:xfrm>
          <a:prstGeom prst="rect">
            <a:avLst/>
          </a:prstGeom>
        </p:spPr>
      </p:pic>
      <p:cxnSp>
        <p:nvCxnSpPr>
          <p:cNvPr id="20" name="Connecteur droit avec flèche 19"/>
          <p:cNvCxnSpPr/>
          <p:nvPr/>
        </p:nvCxnSpPr>
        <p:spPr>
          <a:xfrm flipH="1" flipV="1">
            <a:off x="3468414" y="2506717"/>
            <a:ext cx="1198180" cy="9932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 txBox="1">
            <a:spLocks/>
          </p:cNvSpPr>
          <p:nvPr/>
        </p:nvSpPr>
        <p:spPr>
          <a:xfrm>
            <a:off x="7597358" y="5241470"/>
            <a:ext cx="15716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100" b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Single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100" b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bunch</a:t>
            </a:r>
            <a:r>
              <a:rPr lang="fr-FR" sz="2100" b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2100" b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selector</a:t>
            </a:r>
            <a:endParaRPr lang="fr-FR" sz="2100" b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4900422" y="3420836"/>
            <a:ext cx="3786378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100" b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3-gap </a:t>
            </a:r>
            <a:r>
              <a:rPr lang="fr-FR" sz="2100" b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cavity</a:t>
            </a:r>
            <a:endParaRPr lang="fr-FR" sz="2100" b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4978" y="4173537"/>
            <a:ext cx="7480300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re 1"/>
          <p:cNvSpPr txBox="1">
            <a:spLocks/>
          </p:cNvSpPr>
          <p:nvPr/>
        </p:nvSpPr>
        <p:spPr>
          <a:xfrm>
            <a:off x="5486400" y="6343650"/>
            <a:ext cx="3347973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100" b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MEBT line - Beta 0,04</a:t>
            </a:r>
            <a:endParaRPr lang="fr-FR" sz="2100" b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4"/>
          <p:cNvSpPr>
            <a:spLocks noChangeArrowheads="1"/>
          </p:cNvSpPr>
          <p:nvPr/>
        </p:nvSpPr>
        <p:spPr bwMode="auto">
          <a:xfrm>
            <a:off x="807111" y="839821"/>
            <a:ext cx="896302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57188" indent="-357188">
              <a:spcBef>
                <a:spcPts val="1200"/>
              </a:spcBef>
              <a:buFont typeface="Wingdings" pitchFamily="2" charset="2"/>
              <a:buChar char="Ø"/>
              <a:tabLst>
                <a:tab pos="457200" algn="l"/>
                <a:tab pos="3314700" algn="l"/>
              </a:tabLst>
            </a:pPr>
            <a:r>
              <a:rPr lang="en-US" sz="2800" b="0" dirty="0" smtClean="0">
                <a:solidFill>
                  <a:srgbClr val="FF0000"/>
                </a:solidFill>
              </a:rPr>
              <a:t>Frequency: </a:t>
            </a:r>
            <a:r>
              <a:rPr lang="en-US" sz="2800" b="0" dirty="0" smtClean="0">
                <a:solidFill>
                  <a:srgbClr val="543EF8"/>
                </a:solidFill>
              </a:rPr>
              <a:t>88,0525 MHz</a:t>
            </a:r>
          </a:p>
          <a:p>
            <a:pPr marL="357188" indent="-357188">
              <a:spcBef>
                <a:spcPts val="1200"/>
              </a:spcBef>
              <a:buFont typeface="Wingdings" pitchFamily="2" charset="2"/>
              <a:buChar char="Ø"/>
              <a:tabLst>
                <a:tab pos="457200" algn="l"/>
                <a:tab pos="3314700" algn="l"/>
              </a:tabLst>
            </a:pPr>
            <a:r>
              <a:rPr lang="en-US" sz="2800" b="0" dirty="0" smtClean="0">
                <a:solidFill>
                  <a:srgbClr val="FF0000"/>
                </a:solidFill>
              </a:rPr>
              <a:t>Minimum beam voltage</a:t>
            </a:r>
          </a:p>
          <a:p>
            <a:pPr marL="814388" lvl="1" indent="-357188">
              <a:spcBef>
                <a:spcPts val="1200"/>
              </a:spcBef>
              <a:buFont typeface="Arial" pitchFamily="34" charset="0"/>
              <a:buChar char="•"/>
              <a:tabLst>
                <a:tab pos="457200" algn="l"/>
                <a:tab pos="3314700" algn="l"/>
              </a:tabLst>
            </a:pPr>
            <a:r>
              <a:rPr lang="en-US" sz="2800" b="0" dirty="0" smtClean="0">
                <a:solidFill>
                  <a:srgbClr val="543EF8"/>
                </a:solidFill>
              </a:rPr>
              <a:t>All cavities: 20 kV (for proton beam)</a:t>
            </a:r>
          </a:p>
          <a:p>
            <a:pPr marL="357188" indent="-357188">
              <a:spcBef>
                <a:spcPts val="1200"/>
              </a:spcBef>
              <a:buFont typeface="Wingdings" pitchFamily="2" charset="2"/>
              <a:buChar char="Ø"/>
              <a:tabLst>
                <a:tab pos="457200" algn="l"/>
                <a:tab pos="3314700" algn="l"/>
              </a:tabLst>
            </a:pPr>
            <a:r>
              <a:rPr lang="en-US" sz="2800" b="0" dirty="0" smtClean="0">
                <a:solidFill>
                  <a:srgbClr val="FF0000"/>
                </a:solidFill>
              </a:rPr>
              <a:t>Maximum beam voltage</a:t>
            </a:r>
          </a:p>
          <a:p>
            <a:pPr marL="814388" lvl="1" indent="-357188">
              <a:spcBef>
                <a:spcPts val="1200"/>
              </a:spcBef>
              <a:buFont typeface="Arial" pitchFamily="34" charset="0"/>
              <a:buChar char="•"/>
              <a:tabLst>
                <a:tab pos="457200" algn="l"/>
                <a:tab pos="1349375" algn="l"/>
                <a:tab pos="1617663" algn="dec"/>
                <a:tab pos="3314700" algn="l"/>
              </a:tabLst>
            </a:pPr>
            <a:r>
              <a:rPr lang="en-US" sz="2800" dirty="0" smtClean="0">
                <a:solidFill>
                  <a:srgbClr val="543EF8"/>
                </a:solidFill>
              </a:rPr>
              <a:t>R1:	 </a:t>
            </a:r>
            <a:r>
              <a:rPr lang="en-US" sz="2800" b="0" dirty="0" smtClean="0">
                <a:solidFill>
                  <a:srgbClr val="543EF8"/>
                </a:solidFill>
              </a:rPr>
              <a:t>120 kV in CW for normal operation</a:t>
            </a:r>
            <a:br>
              <a:rPr lang="en-US" sz="2800" b="0" dirty="0" smtClean="0">
                <a:solidFill>
                  <a:srgbClr val="543EF8"/>
                </a:solidFill>
              </a:rPr>
            </a:br>
            <a:r>
              <a:rPr lang="en-US" sz="2800" b="0" dirty="0" smtClean="0">
                <a:solidFill>
                  <a:srgbClr val="543EF8"/>
                </a:solidFill>
              </a:rPr>
              <a:t>	 190 kV pulsed for bunch length measurement</a:t>
            </a:r>
          </a:p>
          <a:p>
            <a:pPr marL="814388" lvl="1" indent="-357188">
              <a:spcBef>
                <a:spcPts val="1200"/>
              </a:spcBef>
              <a:buFont typeface="Arial" pitchFamily="34" charset="0"/>
              <a:buChar char="•"/>
              <a:tabLst>
                <a:tab pos="457200" algn="l"/>
                <a:tab pos="1349375" algn="l"/>
                <a:tab pos="3314700" algn="l"/>
              </a:tabLst>
            </a:pPr>
            <a:r>
              <a:rPr lang="en-US" sz="2800" dirty="0" smtClean="0">
                <a:solidFill>
                  <a:srgbClr val="543EF8"/>
                </a:solidFill>
              </a:rPr>
              <a:t>R2:</a:t>
            </a:r>
            <a:r>
              <a:rPr lang="en-US" sz="2800" b="0" dirty="0" smtClean="0">
                <a:solidFill>
                  <a:srgbClr val="543EF8"/>
                </a:solidFill>
              </a:rPr>
              <a:t>   60 kV (1/6)</a:t>
            </a:r>
          </a:p>
          <a:p>
            <a:pPr marL="814388" lvl="1" indent="-357188">
              <a:spcBef>
                <a:spcPts val="1200"/>
              </a:spcBef>
              <a:buFont typeface="Arial" pitchFamily="34" charset="0"/>
              <a:buChar char="•"/>
              <a:tabLst>
                <a:tab pos="457200" algn="l"/>
                <a:tab pos="1349375" algn="l"/>
                <a:tab pos="3314700" algn="l"/>
              </a:tabLst>
            </a:pPr>
            <a:r>
              <a:rPr lang="en-US" sz="2800" dirty="0" smtClean="0">
                <a:solidFill>
                  <a:srgbClr val="543EF8"/>
                </a:solidFill>
              </a:rPr>
              <a:t>R3:</a:t>
            </a:r>
            <a:r>
              <a:rPr lang="en-US" sz="2800" b="0" dirty="0" smtClean="0">
                <a:solidFill>
                  <a:srgbClr val="543EF8"/>
                </a:solidFill>
              </a:rPr>
              <a:t> 120 kV (1/6) </a:t>
            </a:r>
          </a:p>
          <a:p>
            <a:pPr marL="357188" indent="-357188" defTabSz="438150">
              <a:spcBef>
                <a:spcPts val="1200"/>
              </a:spcBef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2800" b="0" dirty="0" smtClean="0">
                <a:solidFill>
                  <a:srgbClr val="FF0000"/>
                </a:solidFill>
              </a:rPr>
              <a:t>Vacuum pressure :</a:t>
            </a:r>
            <a:r>
              <a:rPr lang="en-US" sz="2800" b="0" dirty="0" smtClean="0"/>
              <a:t>		</a:t>
            </a:r>
            <a:r>
              <a:rPr lang="en-US" sz="2800" b="0" dirty="0" smtClean="0">
                <a:solidFill>
                  <a:srgbClr val="543EF8"/>
                </a:solidFill>
              </a:rPr>
              <a:t>1·10</a:t>
            </a:r>
            <a:r>
              <a:rPr lang="en-US" sz="2800" b="0" baseline="30000" dirty="0" smtClean="0">
                <a:solidFill>
                  <a:srgbClr val="543EF8"/>
                </a:solidFill>
              </a:rPr>
              <a:t>-7</a:t>
            </a:r>
            <a:r>
              <a:rPr lang="en-US" sz="2800" b="0" dirty="0" smtClean="0">
                <a:solidFill>
                  <a:srgbClr val="543EF8"/>
                </a:solidFill>
              </a:rPr>
              <a:t>mbar </a:t>
            </a:r>
          </a:p>
          <a:p>
            <a:pPr marL="357188" indent="-357188" defTabSz="285750">
              <a:spcBef>
                <a:spcPts val="1200"/>
              </a:spcBef>
              <a:buFont typeface="Wingdings" pitchFamily="2" charset="2"/>
              <a:buChar char="Ø"/>
              <a:tabLst>
                <a:tab pos="457200" algn="l"/>
                <a:tab pos="3314700" algn="l"/>
              </a:tabLst>
            </a:pPr>
            <a:r>
              <a:rPr lang="en-US" sz="2800" b="0" dirty="0" smtClean="0">
                <a:solidFill>
                  <a:srgbClr val="FF0000"/>
                </a:solidFill>
              </a:rPr>
              <a:t>Alignment precision :</a:t>
            </a:r>
            <a:r>
              <a:rPr lang="en-US" sz="2800" b="0" dirty="0" smtClean="0"/>
              <a:t> 	</a:t>
            </a:r>
            <a:r>
              <a:rPr lang="en-US" sz="2800" b="0" dirty="0" smtClean="0">
                <a:solidFill>
                  <a:srgbClr val="543EF8"/>
                </a:solidFill>
              </a:rPr>
              <a:t>&lt;±0.5 mm on x and y</a:t>
            </a:r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38300" y="0"/>
            <a:ext cx="8267700" cy="520262"/>
          </a:xfrm>
        </p:spPr>
        <p:txBody>
          <a:bodyPr/>
          <a:lstStyle/>
          <a:p>
            <a:pPr lvl="0" algn="l"/>
            <a:r>
              <a:rPr lang="en-US" sz="2800" dirty="0" smtClean="0"/>
              <a:t>Cavity requirements</a:t>
            </a:r>
            <a:endParaRPr lang="fr-FR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3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5.8|3|1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9.1|0.4|16.1|23.7|25.1|15|3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6|1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47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30.8|47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1|33.3"/>
</p:tagLst>
</file>

<file path=ppt/theme/theme1.xml><?xml version="1.0" encoding="utf-8"?>
<a:theme xmlns:a="http://schemas.openxmlformats.org/drawingml/2006/main" name="azured">
  <a:themeElements>
    <a:clrScheme name="">
      <a:dk1>
        <a:srgbClr val="FFFFFF"/>
      </a:dk1>
      <a:lt1>
        <a:srgbClr val="FFFFFF"/>
      </a:lt1>
      <a:dk2>
        <a:srgbClr val="8CF4EA"/>
      </a:dk2>
      <a:lt2>
        <a:srgbClr val="000000"/>
      </a:lt2>
      <a:accent1>
        <a:srgbClr val="00B7A5"/>
      </a:accent1>
      <a:accent2>
        <a:srgbClr val="D49FFF"/>
      </a:accent2>
      <a:accent3>
        <a:srgbClr val="FFFFFF"/>
      </a:accent3>
      <a:accent4>
        <a:srgbClr val="DADADA"/>
      </a:accent4>
      <a:accent5>
        <a:srgbClr val="AAD8CF"/>
      </a:accent5>
      <a:accent6>
        <a:srgbClr val="C090E7"/>
      </a:accent6>
      <a:hlink>
        <a:srgbClr val="7B00E4"/>
      </a:hlink>
      <a:folHlink>
        <a:srgbClr val="618FFD"/>
      </a:folHlink>
    </a:clrScheme>
    <a:fontScheme name="azu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7" tIns="44450" rIns="90487" bIns="4445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7" tIns="44450" rIns="90487" bIns="4445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zu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78463</TotalTime>
  <Pages>19</Pages>
  <Words>882</Words>
  <Application>Microsoft Office PowerPoint</Application>
  <PresentationFormat>Format A4 (210 x 297 mm)</PresentationFormat>
  <Paragraphs>238</Paragraphs>
  <Slides>28</Slides>
  <Notes>14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azured</vt:lpstr>
      <vt:lpstr>Rostock, Dec 12th 2011, RFTech 3rd Workshop </vt:lpstr>
      <vt:lpstr>Contents</vt:lpstr>
      <vt:lpstr>The SPIRAL2 Project</vt:lpstr>
      <vt:lpstr>The SPIRAL2 Project  Schedule</vt:lpstr>
      <vt:lpstr>Project Status: Phase 1 building </vt:lpstr>
      <vt:lpstr>Linac RF : Remind of main systems and choices</vt:lpstr>
      <vt:lpstr>RF Systems Status</vt:lpstr>
      <vt:lpstr>MEBT Line rebunchers</vt:lpstr>
      <vt:lpstr>Cavity requirements</vt:lpstr>
      <vt:lpstr>Cavity description</vt:lpstr>
      <vt:lpstr>Technology</vt:lpstr>
      <vt:lpstr>Problem remind</vt:lpstr>
      <vt:lpstr>Problem solution</vt:lpstr>
      <vt:lpstr>Solid State Amplifiers</vt:lpstr>
      <vt:lpstr>88 MHz SSA - 25-30 kW (cw) per cabinet</vt:lpstr>
      <vt:lpstr>SSA – Préf redistribution vs architecture + L1</vt:lpstr>
      <vt:lpstr>SSA – Préf redistribution vs architecture + L1 </vt:lpstr>
      <vt:lpstr>SSA – Efficiency  figures</vt:lpstr>
      <vt:lpstr>SSA - external and internal circulators</vt:lpstr>
      <vt:lpstr>Single Bunch Selector</vt:lpstr>
      <vt:lpstr>SBS - Physics requirements and technical issues</vt:lpstr>
      <vt:lpstr>SBS - Inverted duty cycle solution</vt:lpstr>
      <vt:lpstr>SBS - 100 Ω :custom components</vt:lpstr>
      <vt:lpstr>SBS - 100 Ω measurements</vt:lpstr>
      <vt:lpstr>SBS - Next Step: Vacuum chamber and feed-through</vt:lpstr>
      <vt:lpstr>ACKNOWLEDGEMENTS</vt:lpstr>
      <vt:lpstr>END</vt:lpstr>
      <vt:lpstr>RFQ, CMA, CMB</vt:lpstr>
    </vt:vector>
  </TitlesOfParts>
  <Company>GANIL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Spiral 2 rebuncher</dc:title>
  <dc:subject>multipactor rebuncher</dc:subject>
  <dc:creator>Di Giacomo Marco</dc:creator>
  <cp:keywords/>
  <dc:description>copyrights CEA, GANIL, Di Giacomo, Leyge JF</dc:description>
  <cp:lastModifiedBy>Marco Di Giacomo</cp:lastModifiedBy>
  <cp:revision>993</cp:revision>
  <cp:lastPrinted>2005-08-31T23:34:00Z</cp:lastPrinted>
  <dcterms:created xsi:type="dcterms:W3CDTF">2000-05-28T16:38:10Z</dcterms:created>
  <dcterms:modified xsi:type="dcterms:W3CDTF">2011-12-12T08:44:52Z</dcterms:modified>
  <cp:category>Leyge JF</cp:category>
</cp:coreProperties>
</file>