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3" r:id="rId2"/>
    <p:sldId id="266" r:id="rId3"/>
    <p:sldId id="267" r:id="rId4"/>
    <p:sldId id="293" r:id="rId5"/>
    <p:sldId id="268" r:id="rId6"/>
    <p:sldId id="295" r:id="rId7"/>
    <p:sldId id="269" r:id="rId8"/>
    <p:sldId id="270" r:id="rId9"/>
    <p:sldId id="286" r:id="rId10"/>
    <p:sldId id="271" r:id="rId11"/>
    <p:sldId id="283" r:id="rId12"/>
    <p:sldId id="276" r:id="rId13"/>
    <p:sldId id="277" r:id="rId14"/>
    <p:sldId id="278" r:id="rId15"/>
    <p:sldId id="279" r:id="rId16"/>
    <p:sldId id="287" r:id="rId17"/>
    <p:sldId id="280" r:id="rId18"/>
    <p:sldId id="281" r:id="rId19"/>
    <p:sldId id="282" r:id="rId20"/>
    <p:sldId id="272" r:id="rId21"/>
    <p:sldId id="273" r:id="rId22"/>
    <p:sldId id="284" r:id="rId23"/>
    <p:sldId id="291" r:id="rId24"/>
    <p:sldId id="290" r:id="rId25"/>
    <p:sldId id="288" r:id="rId2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5EB"/>
    <a:srgbClr val="9C9E9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134" d="100"/>
          <a:sy n="134" d="100"/>
        </p:scale>
        <p:origin x="-1674" y="-7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3766528135534"/>
          <c:y val="6.0000054410153124E-2"/>
          <c:w val="0.70476146604893475"/>
          <c:h val="0.80429508802449845"/>
        </c:manualLayout>
      </c:layout>
      <c:scatterChart>
        <c:scatterStyle val="smoothMarker"/>
        <c:varyColors val="0"/>
        <c:ser>
          <c:idx val="0"/>
          <c:order val="0"/>
          <c:tx>
            <c:v>ACC6.1</c:v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-0.2</c:v>
                </c:pt>
                <c:pt idx="1">
                  <c:v>0.68</c:v>
                </c:pt>
                <c:pt idx="2">
                  <c:v>1.6</c:v>
                </c:pt>
                <c:pt idx="3">
                  <c:v>2.48</c:v>
                </c:pt>
                <c:pt idx="4">
                  <c:v>3.36</c:v>
                </c:pt>
                <c:pt idx="5">
                  <c:v>4.24</c:v>
                </c:pt>
                <c:pt idx="6">
                  <c:v>5.12</c:v>
                </c:pt>
                <c:pt idx="7">
                  <c:v>6.04</c:v>
                </c:pt>
                <c:pt idx="8">
                  <c:v>6.92</c:v>
                </c:pt>
                <c:pt idx="9">
                  <c:v>7.79</c:v>
                </c:pt>
              </c:numCache>
            </c:numRef>
          </c:yVal>
          <c:smooth val="1"/>
        </c:ser>
        <c:ser>
          <c:idx val="1"/>
          <c:order val="1"/>
          <c:tx>
            <c:v>ACC6.2</c:v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-0.09</c:v>
                </c:pt>
                <c:pt idx="1">
                  <c:v>1.02</c:v>
                </c:pt>
                <c:pt idx="2">
                  <c:v>2.1800000000000002</c:v>
                </c:pt>
                <c:pt idx="3">
                  <c:v>3.29</c:v>
                </c:pt>
                <c:pt idx="4">
                  <c:v>4.4000000000000004</c:v>
                </c:pt>
                <c:pt idx="5">
                  <c:v>5.52</c:v>
                </c:pt>
                <c:pt idx="6">
                  <c:v>6.63</c:v>
                </c:pt>
                <c:pt idx="7">
                  <c:v>7.79</c:v>
                </c:pt>
                <c:pt idx="8">
                  <c:v>8.9</c:v>
                </c:pt>
                <c:pt idx="9">
                  <c:v>10.01</c:v>
                </c:pt>
              </c:numCache>
            </c:numRef>
          </c:yVal>
          <c:smooth val="1"/>
        </c:ser>
        <c:ser>
          <c:idx val="2"/>
          <c:order val="2"/>
          <c:tx>
            <c:v>ACC6.3</c:v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0.06</c:v>
                </c:pt>
                <c:pt idx="1">
                  <c:v>0.71</c:v>
                </c:pt>
                <c:pt idx="2">
                  <c:v>1.39</c:v>
                </c:pt>
                <c:pt idx="3">
                  <c:v>2.04</c:v>
                </c:pt>
                <c:pt idx="4">
                  <c:v>2.7</c:v>
                </c:pt>
                <c:pt idx="5">
                  <c:v>3.35</c:v>
                </c:pt>
                <c:pt idx="6">
                  <c:v>4</c:v>
                </c:pt>
                <c:pt idx="7">
                  <c:v>4.68</c:v>
                </c:pt>
                <c:pt idx="8">
                  <c:v>5.33</c:v>
                </c:pt>
                <c:pt idx="9">
                  <c:v>5.98</c:v>
                </c:pt>
              </c:numCache>
            </c:numRef>
          </c:yVal>
          <c:smooth val="1"/>
        </c:ser>
        <c:ser>
          <c:idx val="3"/>
          <c:order val="3"/>
          <c:tx>
            <c:v>ACC6.4</c:v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Sheet1!$E$2:$E$11</c:f>
              <c:numCache>
                <c:formatCode>General</c:formatCode>
                <c:ptCount val="10"/>
                <c:pt idx="0">
                  <c:v>-0.04</c:v>
                </c:pt>
                <c:pt idx="1">
                  <c:v>0.49</c:v>
                </c:pt>
                <c:pt idx="2">
                  <c:v>1.04</c:v>
                </c:pt>
                <c:pt idx="3">
                  <c:v>1.57</c:v>
                </c:pt>
                <c:pt idx="4">
                  <c:v>2.1</c:v>
                </c:pt>
                <c:pt idx="5">
                  <c:v>2.63</c:v>
                </c:pt>
                <c:pt idx="6">
                  <c:v>3.16</c:v>
                </c:pt>
                <c:pt idx="7">
                  <c:v>3.72</c:v>
                </c:pt>
                <c:pt idx="8">
                  <c:v>4.25</c:v>
                </c:pt>
                <c:pt idx="9">
                  <c:v>4.78</c:v>
                </c:pt>
              </c:numCache>
            </c:numRef>
          </c:yVal>
          <c:smooth val="1"/>
        </c:ser>
        <c:ser>
          <c:idx val="4"/>
          <c:order val="4"/>
          <c:tx>
            <c:v>ACC6.5</c:v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Sheet1!$F$2:$F$11</c:f>
              <c:numCache>
                <c:formatCode>General</c:formatCode>
                <c:ptCount val="10"/>
                <c:pt idx="0">
                  <c:v>0.06</c:v>
                </c:pt>
                <c:pt idx="1">
                  <c:v>-3.4</c:v>
                </c:pt>
                <c:pt idx="2">
                  <c:v>-7.02</c:v>
                </c:pt>
                <c:pt idx="3">
                  <c:v>-10.48</c:v>
                </c:pt>
                <c:pt idx="4">
                  <c:v>-13.94</c:v>
                </c:pt>
                <c:pt idx="5">
                  <c:v>-17.41</c:v>
                </c:pt>
                <c:pt idx="6">
                  <c:v>-20.87</c:v>
                </c:pt>
                <c:pt idx="7">
                  <c:v>-24.49</c:v>
                </c:pt>
                <c:pt idx="8">
                  <c:v>-27.95</c:v>
                </c:pt>
                <c:pt idx="9">
                  <c:v>-31.42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ACC6.6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Sheet1!$G$2:$G$11</c:f>
              <c:numCache>
                <c:formatCode>General</c:formatCode>
                <c:ptCount val="10"/>
                <c:pt idx="0">
                  <c:v>-0.04</c:v>
                </c:pt>
                <c:pt idx="1">
                  <c:v>-3.19</c:v>
                </c:pt>
                <c:pt idx="2">
                  <c:v>-6.48</c:v>
                </c:pt>
                <c:pt idx="3">
                  <c:v>-9.64</c:v>
                </c:pt>
                <c:pt idx="4">
                  <c:v>-12.79</c:v>
                </c:pt>
                <c:pt idx="5">
                  <c:v>-15.94</c:v>
                </c:pt>
                <c:pt idx="6">
                  <c:v>-19.09</c:v>
                </c:pt>
                <c:pt idx="7">
                  <c:v>-22.38</c:v>
                </c:pt>
                <c:pt idx="8">
                  <c:v>-25.53</c:v>
                </c:pt>
                <c:pt idx="9">
                  <c:v>-28.68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ACC6.7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Sheet1!$H$2:$H$11</c:f>
              <c:numCache>
                <c:formatCode>General</c:formatCode>
                <c:ptCount val="10"/>
                <c:pt idx="0">
                  <c:v>0.01</c:v>
                </c:pt>
                <c:pt idx="1">
                  <c:v>-1.21</c:v>
                </c:pt>
                <c:pt idx="2">
                  <c:v>-2.5</c:v>
                </c:pt>
                <c:pt idx="3">
                  <c:v>-3.72</c:v>
                </c:pt>
                <c:pt idx="4">
                  <c:v>-4.95</c:v>
                </c:pt>
                <c:pt idx="5">
                  <c:v>-6.17</c:v>
                </c:pt>
                <c:pt idx="6">
                  <c:v>-7.4</c:v>
                </c:pt>
                <c:pt idx="7">
                  <c:v>-8.68</c:v>
                </c:pt>
                <c:pt idx="8">
                  <c:v>-9.9</c:v>
                </c:pt>
                <c:pt idx="9">
                  <c:v>-11.13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ACC6.8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Sheet1!$I$2:$I$11</c:f>
              <c:numCache>
                <c:formatCode>General</c:formatCode>
                <c:ptCount val="10"/>
                <c:pt idx="0">
                  <c:v>-0.04</c:v>
                </c:pt>
                <c:pt idx="1">
                  <c:v>-1.35</c:v>
                </c:pt>
                <c:pt idx="2">
                  <c:v>-2.73</c:v>
                </c:pt>
                <c:pt idx="3">
                  <c:v>-4.04</c:v>
                </c:pt>
                <c:pt idx="4">
                  <c:v>-5.35</c:v>
                </c:pt>
                <c:pt idx="5">
                  <c:v>-6.66</c:v>
                </c:pt>
                <c:pt idx="6">
                  <c:v>-7.98</c:v>
                </c:pt>
                <c:pt idx="7">
                  <c:v>-9.35</c:v>
                </c:pt>
                <c:pt idx="8">
                  <c:v>-10.66</c:v>
                </c:pt>
                <c:pt idx="9">
                  <c:v>-11.97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239104"/>
        <c:axId val="106241024"/>
      </c:scatterChart>
      <c:valAx>
        <c:axId val="106239104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Beam current [ mA ]</a:t>
                </a:r>
              </a:p>
            </c:rich>
          </c:tx>
          <c:layout>
            <c:manualLayout>
              <c:xMode val="edge"/>
              <c:yMode val="edge"/>
              <c:x val="0.36480420540637409"/>
              <c:y val="0.930417328347714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6241024"/>
        <c:crossesAt val="-35"/>
        <c:crossBetween val="midCat"/>
        <c:majorUnit val="1"/>
      </c:valAx>
      <c:valAx>
        <c:axId val="106241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Gradient tilts   [ % ]</a:t>
                </a:r>
              </a:p>
            </c:rich>
          </c:tx>
          <c:layout>
            <c:manualLayout>
              <c:xMode val="edge"/>
              <c:yMode val="edge"/>
              <c:x val="1.6028047821636856E-2"/>
              <c:y val="0.3275342827245538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623910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How did we proceed to flatten individual cavity gradients: knobs</a:t>
            </a:r>
            <a:r>
              <a:rPr lang="en-US" baseline="0" dirty="0" smtClean="0"/>
              <a:t> we used are: adjusting </a:t>
            </a:r>
            <a:r>
              <a:rPr lang="en-US" dirty="0" smtClean="0"/>
              <a:t>QLs and setting cavity on resonance</a:t>
            </a:r>
          </a:p>
          <a:p>
            <a:r>
              <a:rPr lang="en-US" dirty="0" smtClean="0"/>
              <a:t>Step</a:t>
            </a:r>
            <a:r>
              <a:rPr lang="en-US" baseline="0" dirty="0" smtClean="0"/>
              <a:t> 1: load DAQ data, decay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Checking the impact of beam change on tilts (</a:t>
            </a:r>
            <a:r>
              <a:rPr lang="en-US" dirty="0" err="1" smtClean="0"/>
              <a:t>Qls</a:t>
            </a:r>
            <a:r>
              <a:rPr lang="en-US" dirty="0" smtClean="0"/>
              <a:t> are optimized for 1 beam current, not</a:t>
            </a:r>
            <a:r>
              <a:rPr lang="en-US" baseline="0" dirty="0" smtClean="0"/>
              <a:t> any other beam current)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Step 2: simulate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Check</a:t>
            </a:r>
            <a:r>
              <a:rPr lang="en-US" baseline="0" dirty="0" smtClean="0"/>
              <a:t> agreement between simulation and experimental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Adjust QL using simulator “by eye”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Adjust QL using simulator “by eye”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Note that while adjusting the QL flattens</a:t>
            </a:r>
            <a:r>
              <a:rPr lang="en-US" baseline="0" dirty="0" smtClean="0"/>
              <a:t> cavity gradients during beam time, it also introduces a tilt when beam is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Verify benefits (in tilts)</a:t>
            </a:r>
            <a:r>
              <a:rPr lang="en-US" baseline="0" dirty="0" smtClean="0"/>
              <a:t> of </a:t>
            </a:r>
            <a:r>
              <a:rPr lang="en-US" dirty="0" smtClean="0"/>
              <a:t>the </a:t>
            </a:r>
            <a:r>
              <a:rPr lang="en-US" dirty="0" err="1" smtClean="0"/>
              <a:t>Ql</a:t>
            </a:r>
            <a:r>
              <a:rPr lang="en-US" dirty="0" smtClean="0"/>
              <a:t> change (retune cavity after QL adjustments)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Close up on simulation</a:t>
            </a:r>
            <a:r>
              <a:rPr lang="en-US" baseline="0" dirty="0" smtClean="0"/>
              <a:t> vs. experiment data: discrepancies are due to: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Inaccuracy in assessing power distribution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Inaccuracy in the </a:t>
            </a:r>
            <a:r>
              <a:rPr lang="en-US" baseline="0" dirty="0" err="1" smtClean="0"/>
              <a:t>Ql</a:t>
            </a:r>
            <a:r>
              <a:rPr lang="en-US" baseline="0" dirty="0" smtClean="0"/>
              <a:t> estimate “by eye”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Inaccuracy in setting up the </a:t>
            </a:r>
            <a:r>
              <a:rPr lang="en-US" baseline="0" dirty="0" err="1" smtClean="0"/>
              <a:t>Ql</a:t>
            </a:r>
            <a:r>
              <a:rPr lang="en-US" baseline="0" dirty="0" smtClean="0"/>
              <a:t> (settings + measurement)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Inaccuracy in cavity tuning (static + dynamic)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06027"/>
            <a:ext cx="5435600" cy="4457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Checking if the </a:t>
            </a:r>
            <a:r>
              <a:rPr lang="en-US" dirty="0" err="1" smtClean="0"/>
              <a:t>Ql</a:t>
            </a:r>
            <a:r>
              <a:rPr lang="en-US" dirty="0" smtClean="0"/>
              <a:t> settings</a:t>
            </a:r>
            <a:r>
              <a:rPr lang="en-US" baseline="0" dirty="0" smtClean="0"/>
              <a:t> are indeed optimal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8C1C-5961-469D-B773-F42B8E51F0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Julien Branlard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Minimizing</a:t>
            </a:r>
            <a:r>
              <a:rPr lang="en-GB" sz="900" baseline="0" dirty="0" smtClean="0">
                <a:solidFill>
                  <a:schemeClr val="bg2"/>
                </a:solidFill>
              </a:rPr>
              <a:t> the Field </a:t>
            </a:r>
            <a:r>
              <a:rPr lang="en-GB" sz="900" dirty="0" smtClean="0">
                <a:solidFill>
                  <a:schemeClr val="bg2"/>
                </a:solidFill>
              </a:rPr>
              <a:t>Tilts in Superconducting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Cavities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Dec. 12 2011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Minimizing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tilts</a:t>
            </a:r>
            <a:r>
              <a:rPr lang="de-DE" dirty="0" smtClean="0"/>
              <a:t> in </a:t>
            </a:r>
            <a:r>
              <a:rPr lang="de-DE" dirty="0" err="1" smtClean="0"/>
              <a:t>superconductive</a:t>
            </a:r>
            <a:r>
              <a:rPr lang="de-DE" dirty="0" smtClean="0"/>
              <a:t> cavities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2011 ILC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FLASH, DESY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Julien Branlard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err="1" smtClean="0"/>
              <a:t>RFTech</a:t>
            </a:r>
            <a:r>
              <a:rPr lang="de-DE" dirty="0" smtClean="0"/>
              <a:t>, 3rd Workshop</a:t>
            </a:r>
            <a:endParaRPr lang="de-DE" dirty="0"/>
          </a:p>
          <a:p>
            <a:r>
              <a:rPr lang="de-DE" dirty="0" smtClean="0"/>
              <a:t>Rostock, </a:t>
            </a:r>
            <a:r>
              <a:rPr lang="de-DE" dirty="0" err="1" smtClean="0"/>
              <a:t>Dec</a:t>
            </a:r>
            <a:r>
              <a:rPr lang="de-DE" dirty="0" smtClean="0"/>
              <a:t>. 12</a:t>
            </a:r>
            <a:r>
              <a:rPr lang="de-DE" baseline="30000" dirty="0" smtClean="0"/>
              <a:t>th</a:t>
            </a:r>
            <a:r>
              <a:rPr lang="de-DE" dirty="0" smtClean="0"/>
              <a:t>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SIMCAV: Cavity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MC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2671"/>
            <a:ext cx="9144000" cy="61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SIMCAV: Cavity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MC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2671"/>
            <a:ext cx="9144000" cy="6135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4850" y="2573580"/>
            <a:ext cx="838200" cy="2728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4" y="737400"/>
            <a:ext cx="1981200" cy="1437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86115" y="2571125"/>
            <a:ext cx="838200" cy="2728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AQ_beam4.5mA_noQlcorrec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</p:spPr>
      </p:pic>
      <p:sp>
        <p:nvSpPr>
          <p:cNvPr id="11" name="TextBox 10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Load </a:t>
            </a:r>
            <a:r>
              <a:rPr lang="en-US" sz="1600" i="1" dirty="0" err="1" smtClean="0"/>
              <a:t>V</a:t>
            </a:r>
            <a:r>
              <a:rPr lang="en-US" sz="1600" i="1" baseline="-25000" dirty="0" err="1" smtClean="0"/>
              <a:t>cav</a:t>
            </a:r>
            <a:r>
              <a:rPr lang="en-US" sz="1600" dirty="0" smtClean="0"/>
              <a:t> from DAQ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Compute actual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,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K</a:t>
            </a:r>
            <a:r>
              <a:rPr lang="en-US" sz="1600" dirty="0" smtClean="0"/>
              <a:t>  and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baseline="-25000" dirty="0" smtClean="0">
                <a:sym typeface="Symbol"/>
              </a:rPr>
              <a:t>f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Adjust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gradient flatness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906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DAQ data: Feb. 07 2011, 22:37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= 4.5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FLASH DAQ data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42280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M_beam4.5mA_noQlcorr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</a:t>
            </a:r>
            <a:r>
              <a:rPr lang="en-US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from DAQ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 actual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/>
              <a:t>Type in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,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K</a:t>
            </a:r>
            <a:r>
              <a:rPr lang="en-US" sz="1600" i="1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baseline="-25000" dirty="0" smtClean="0">
                <a:sym typeface="Symbol"/>
              </a:rPr>
              <a:t>f </a:t>
            </a:r>
            <a:r>
              <a:rPr lang="en-US" sz="1600" dirty="0" smtClean="0"/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Adjust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gradient flatness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75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simulated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22161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Q_SIM_beam4.5mA_noQlcorrec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</a:t>
            </a:r>
            <a:r>
              <a:rPr lang="en-US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from DAQ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 actual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/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Adjust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gradient flatness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FLASH DAQ data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75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simulated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4732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IM_beam1.5mA_Qlcorrec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</p:spPr>
      </p:pic>
      <p:sp>
        <p:nvSpPr>
          <p:cNvPr id="9" name="TextBox 8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</a:t>
            </a:r>
            <a:r>
              <a:rPr lang="en-US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from DAQ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 actual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/>
              <a:t>Adjust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gradient flatness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75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simulated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743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IM_beam1.5mA_Qlcorrec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</p:spPr>
      </p:pic>
      <p:sp>
        <p:nvSpPr>
          <p:cNvPr id="9" name="TextBox 8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</a:t>
            </a:r>
            <a:r>
              <a:rPr lang="en-US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from DAQ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 actual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/>
              <a:t>Adjust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gradient flatness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75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simulated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86275" y="1581150"/>
            <a:ext cx="1104900" cy="2667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IM_beam1.5mA_Qlcorrec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</p:spPr>
      </p:pic>
      <p:sp>
        <p:nvSpPr>
          <p:cNvPr id="9" name="TextBox 8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</a:t>
            </a:r>
            <a:r>
              <a:rPr lang="en-US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from DAQ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 actual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/>
              <a:t>Adjust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gradient flatness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6999998">
            <a:off x="5664386" y="1321630"/>
            <a:ext cx="389099" cy="121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073049">
            <a:off x="5691092" y="3111362"/>
            <a:ext cx="407793" cy="121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175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simulated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9626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Q_SIM_beam1.5mA_Qlcorr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</a:t>
            </a:r>
            <a:r>
              <a:rPr lang="en-US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from DAQ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 actual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Adjust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/>
              <a:t>Implement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Check gradient flatness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FLASH DAQ data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75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simulated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8365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Q_SIM_beam1.5mA_Qlcorr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0666" y="914400"/>
            <a:ext cx="6933334" cy="52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259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</a:t>
            </a:r>
            <a:r>
              <a:rPr lang="en-US" sz="1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from DAQ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 actual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from DAQ data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 in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</a:t>
            </a:r>
            <a:r>
              <a:rPr lang="en-US" sz="16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/>
              </a:rPr>
              <a:t>f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into simulator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Check agreement between simulated and FLASH data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Adjust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simulator to flatten tilts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/>
              <a:t>Implement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corrections in FLASH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Check gradient flatness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37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FLASH DAQ data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75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simulated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sum</a:t>
            </a:r>
            <a:endParaRPr lang="en-US" dirty="0"/>
          </a:p>
        </p:txBody>
      </p:sp>
      <p:pic>
        <p:nvPicPr>
          <p:cNvPr id="14" name="Picture 13" descr="DAQ_SIM_comparison_07Feb0259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838200"/>
            <a:ext cx="7619467" cy="57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Calibration </a:t>
            </a:r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701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Problem statement and historical background</a:t>
            </a:r>
          </a:p>
          <a:p>
            <a:pPr lvl="1"/>
            <a:r>
              <a:rPr lang="en-US" sz="1800" dirty="0"/>
              <a:t>Why do we care about individual flat gradients?</a:t>
            </a:r>
          </a:p>
          <a:p>
            <a:pPr lvl="1"/>
            <a:r>
              <a:rPr lang="en-US" sz="1800" dirty="0"/>
              <a:t>What solutions were offered to achieve flat gradients with beam loading?</a:t>
            </a:r>
          </a:p>
          <a:p>
            <a:pPr lvl="1"/>
            <a:r>
              <a:rPr lang="en-US" sz="1800" dirty="0"/>
              <a:t>What can we actually implement at FLASH?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The Feb.’11 study at FLASH</a:t>
            </a:r>
          </a:p>
          <a:p>
            <a:pPr lvl="1"/>
            <a:r>
              <a:rPr lang="en-US" sz="1800" dirty="0"/>
              <a:t>What approach have we followed during the FLASH test studies?</a:t>
            </a:r>
          </a:p>
          <a:p>
            <a:pPr lvl="1"/>
            <a:r>
              <a:rPr lang="en-US" sz="1800" dirty="0"/>
              <a:t>Results of the </a:t>
            </a:r>
            <a:r>
              <a:rPr lang="en-US" sz="1800" i="1" dirty="0"/>
              <a:t>P</a:t>
            </a:r>
            <a:r>
              <a:rPr lang="en-US" sz="1800" i="1" baseline="-25000" dirty="0"/>
              <a:t>K </a:t>
            </a:r>
            <a:r>
              <a:rPr lang="en-US" sz="1800" i="1" dirty="0"/>
              <a:t>|Q</a:t>
            </a:r>
            <a:r>
              <a:rPr lang="en-US" sz="1800" i="1" baseline="-25000" dirty="0"/>
              <a:t>L</a:t>
            </a:r>
            <a:r>
              <a:rPr lang="en-US" sz="1800" dirty="0"/>
              <a:t> </a:t>
            </a:r>
            <a:r>
              <a:rPr lang="en-US" sz="1800" dirty="0" smtClean="0"/>
              <a:t>studies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Conclusions and </a:t>
            </a:r>
            <a:r>
              <a:rPr lang="en-US" dirty="0" smtClean="0">
                <a:solidFill>
                  <a:schemeClr val="accent1"/>
                </a:solidFill>
              </a:rPr>
              <a:t>prospects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sz="1800" dirty="0" smtClean="0"/>
              <a:t>Approach </a:t>
            </a:r>
            <a:r>
              <a:rPr lang="en-US" sz="1800" dirty="0"/>
              <a:t>limitations </a:t>
            </a:r>
          </a:p>
          <a:p>
            <a:pPr lvl="1"/>
            <a:r>
              <a:rPr lang="en-US" sz="1800" dirty="0"/>
              <a:t>Improvements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2819400" cy="4800601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Q</a:t>
            </a:r>
            <a:r>
              <a:rPr lang="en-US" i="1" baseline="-25000" dirty="0" smtClean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 scan</a:t>
            </a:r>
          </a:p>
          <a:p>
            <a:pPr lvl="1">
              <a:buNone/>
            </a:pP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Keep beam current constant but walk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’s around  optimized value</a:t>
            </a:r>
          </a:p>
          <a:p>
            <a:endParaRPr lang="en-US" i="1" dirty="0" smtClean="0">
              <a:solidFill>
                <a:schemeClr val="accent1"/>
              </a:solidFill>
            </a:endParaRPr>
          </a:p>
          <a:p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Keep optimized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but ramp beam up/down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07268" y="1211282"/>
            <a:ext cx="6160532" cy="5150049"/>
            <a:chOff x="2907268" y="1211282"/>
            <a:chExt cx="6160532" cy="515004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1713"/>
            <a:stretch>
              <a:fillRect/>
            </a:stretch>
          </p:blipFill>
          <p:spPr bwMode="auto">
            <a:xfrm>
              <a:off x="3269789" y="1295400"/>
              <a:ext cx="5645611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3614829" y="3518916"/>
              <a:ext cx="51137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614829" y="3249168"/>
              <a:ext cx="51137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14829" y="3994404"/>
              <a:ext cx="51137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614829" y="3264266"/>
              <a:ext cx="5113738" cy="716422"/>
            </a:xfrm>
            <a:prstGeom prst="rect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94651" y="2980303"/>
              <a:ext cx="511374" cy="12163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5715000"/>
              <a:ext cx="5943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-0.6      -0.4      - 0.2          0         0.2         0.4       0.6       0.8</a:t>
              </a:r>
            </a:p>
            <a:p>
              <a:pPr algn="ctr"/>
              <a:r>
                <a:rPr lang="en-US" dirty="0" smtClean="0">
                  <a:sym typeface="Symbol"/>
                </a:rPr>
                <a:t></a:t>
              </a:r>
              <a:r>
                <a:rPr lang="en-US" i="1" dirty="0" smtClean="0">
                  <a:sym typeface="Symbol"/>
                </a:rPr>
                <a:t>Q</a:t>
              </a:r>
              <a:r>
                <a:rPr lang="en-US" i="1" baseline="-25000" dirty="0" smtClean="0">
                  <a:sym typeface="Symbol"/>
                </a:rPr>
                <a:t>L</a:t>
              </a:r>
              <a:r>
                <a:rPr lang="en-US" dirty="0" smtClean="0"/>
                <a:t>      [ x 10</a:t>
              </a:r>
              <a:r>
                <a:rPr lang="en-US" baseline="30000" dirty="0" smtClean="0"/>
                <a:t>6</a:t>
              </a:r>
              <a:r>
                <a:rPr lang="en-US" dirty="0" smtClean="0"/>
                <a:t> ]</a:t>
              </a:r>
              <a:r>
                <a:rPr lang="en-US" baseline="30000" dirty="0" smtClean="0"/>
                <a:t> </a:t>
              </a:r>
              <a:endParaRPr lang="en-US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4078" y="1211282"/>
              <a:ext cx="457200" cy="48013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3</a:t>
              </a:r>
            </a:p>
            <a:p>
              <a:pPr algn="r"/>
              <a:endParaRPr lang="en-US" sz="800" dirty="0" smtClean="0"/>
            </a:p>
            <a:p>
              <a:pPr algn="r"/>
              <a:endParaRPr lang="en-US" dirty="0"/>
            </a:p>
            <a:p>
              <a:pPr algn="r"/>
              <a:r>
                <a:rPr lang="en-US" dirty="0" smtClean="0"/>
                <a:t>2</a:t>
              </a:r>
            </a:p>
            <a:p>
              <a:pPr algn="r"/>
              <a:endParaRPr lang="en-US" sz="1200" dirty="0" smtClean="0"/>
            </a:p>
            <a:p>
              <a:pPr algn="r"/>
              <a:endParaRPr lang="en-US" dirty="0"/>
            </a:p>
            <a:p>
              <a:pPr algn="r"/>
              <a:r>
                <a:rPr lang="en-US" dirty="0" smtClean="0"/>
                <a:t>1</a:t>
              </a:r>
              <a:endParaRPr lang="en-US" sz="1600" dirty="0" smtClean="0"/>
            </a:p>
            <a:p>
              <a:pPr algn="r"/>
              <a:endParaRPr lang="en-US" sz="1600" dirty="0" smtClean="0"/>
            </a:p>
            <a:p>
              <a:pPr algn="r"/>
              <a:endParaRPr lang="en-US" sz="1600" dirty="0"/>
            </a:p>
            <a:p>
              <a:pPr algn="r"/>
              <a:r>
                <a:rPr lang="en-US" dirty="0" smtClean="0"/>
                <a:t>0</a:t>
              </a:r>
              <a:endParaRPr lang="en-US" sz="1400" dirty="0" smtClean="0"/>
            </a:p>
            <a:p>
              <a:pPr algn="r"/>
              <a:endParaRPr lang="en-US" sz="1400" dirty="0" smtClean="0"/>
            </a:p>
            <a:p>
              <a:pPr algn="r"/>
              <a:endParaRPr lang="en-US" sz="1400" dirty="0"/>
            </a:p>
            <a:p>
              <a:pPr algn="r"/>
              <a:r>
                <a:rPr lang="en-US" dirty="0" smtClean="0"/>
                <a:t>-1</a:t>
              </a:r>
              <a:endParaRPr lang="en-US" sz="1400" dirty="0" smtClean="0"/>
            </a:p>
            <a:p>
              <a:pPr algn="r"/>
              <a:endParaRPr lang="en-US" sz="1400" dirty="0" smtClean="0"/>
            </a:p>
            <a:p>
              <a:pPr algn="r"/>
              <a:endParaRPr lang="en-US" sz="1400" dirty="0"/>
            </a:p>
            <a:p>
              <a:pPr algn="r"/>
              <a:r>
                <a:rPr lang="en-US" dirty="0" smtClean="0"/>
                <a:t>-2</a:t>
              </a:r>
              <a:endParaRPr lang="en-US" sz="1600" dirty="0" smtClean="0"/>
            </a:p>
            <a:p>
              <a:pPr algn="r"/>
              <a:endParaRPr lang="en-US" sz="1600" dirty="0" smtClean="0"/>
            </a:p>
            <a:p>
              <a:pPr algn="r"/>
              <a:endParaRPr lang="en-US" sz="1600" dirty="0"/>
            </a:p>
            <a:p>
              <a:pPr algn="r"/>
              <a:r>
                <a:rPr lang="en-US" dirty="0" smtClean="0"/>
                <a:t>-3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1910834" y="3206235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gradient tilts   [%]</a:t>
              </a:r>
              <a:endParaRPr lang="en-US" dirty="0"/>
            </a:p>
          </p:txBody>
        </p:sp>
      </p:grpSp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Assessing </a:t>
            </a:r>
            <a:r>
              <a:rPr lang="en-US" dirty="0"/>
              <a:t>the accuracy of the </a:t>
            </a:r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43000"/>
            <a:ext cx="6477000" cy="500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2819400" cy="4800601"/>
          </a:xfrm>
        </p:spPr>
        <p:txBody>
          <a:bodyPr/>
          <a:lstStyle/>
          <a:p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scan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Keep beam current constant but walk </a:t>
            </a:r>
            <a:r>
              <a:rPr lang="en-US" sz="16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1600" i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’s around  optimized value</a:t>
            </a:r>
          </a:p>
          <a:p>
            <a:endParaRPr lang="en-US" i="1" dirty="0" smtClean="0">
              <a:solidFill>
                <a:schemeClr val="accent1"/>
              </a:solidFill>
            </a:endParaRPr>
          </a:p>
          <a:p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chemeClr val="accent1"/>
                </a:solidFill>
              </a:rPr>
              <a:t>I</a:t>
            </a:r>
            <a:r>
              <a:rPr lang="en-US" i="1" baseline="-25000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can </a:t>
            </a:r>
          </a:p>
          <a:p>
            <a:pPr lvl="1">
              <a:buNone/>
            </a:pP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Keep optimized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but ramp beam up/down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11510" y="2716566"/>
            <a:ext cx="5553456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826190" y="3083512"/>
            <a:ext cx="6096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943078" y="2151356"/>
            <a:ext cx="341853" cy="937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7028893" y="5508595"/>
            <a:ext cx="19679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Assessing </a:t>
            </a:r>
            <a:r>
              <a:rPr lang="en-US" dirty="0"/>
              <a:t>the accuracy of the </a:t>
            </a:r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Assessing the accuracy of the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A5EB"/>
                </a:solidFill>
              </a:rPr>
              <a:t>Q</a:t>
            </a:r>
            <a:r>
              <a:rPr lang="en-US" i="1" baseline="-25000" dirty="0" smtClean="0">
                <a:solidFill>
                  <a:srgbClr val="00A5EB"/>
                </a:solidFill>
              </a:rPr>
              <a:t>L</a:t>
            </a:r>
            <a:r>
              <a:rPr lang="en-US" dirty="0" smtClean="0">
                <a:solidFill>
                  <a:srgbClr val="00A5EB"/>
                </a:solidFill>
              </a:rPr>
              <a:t> settings are limited</a:t>
            </a:r>
            <a:endParaRPr lang="en-US" dirty="0">
              <a:solidFill>
                <a:srgbClr val="00A5EB"/>
              </a:solidFill>
            </a:endParaRPr>
          </a:p>
        </p:txBody>
      </p:sp>
      <p:pic>
        <p:nvPicPr>
          <p:cNvPr id="4" name="Picture 8" descr="D:\ILC\Workshop\2011\simulatedQlvsIbeam-matla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304" r="7571"/>
          <a:stretch/>
        </p:blipFill>
        <p:spPr bwMode="auto">
          <a:xfrm>
            <a:off x="738819" y="1502925"/>
            <a:ext cx="6319205" cy="47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8024" y="5573762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ILC specs : 9 mA 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713095" y="5743039"/>
            <a:ext cx="127634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1363980" y="1668779"/>
            <a:ext cx="4259580" cy="238005"/>
          </a:xfrm>
          <a:prstGeom prst="rect">
            <a:avLst/>
          </a:prstGeom>
          <a:solidFill>
            <a:srgbClr val="FF0000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63980" y="5379720"/>
            <a:ext cx="4259580" cy="363319"/>
          </a:xfrm>
          <a:prstGeom prst="rect">
            <a:avLst/>
          </a:prstGeom>
          <a:solidFill>
            <a:srgbClr val="FF0000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392555" y="1905000"/>
            <a:ext cx="42595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363980" y="5379720"/>
            <a:ext cx="42595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756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08Feb_0133_ACC7tunedphas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4952" y="3762375"/>
            <a:ext cx="4739048" cy="3093314"/>
          </a:xfrm>
          <a:prstGeom prst="rect">
            <a:avLst/>
          </a:prstGeom>
        </p:spPr>
      </p:pic>
      <p:pic>
        <p:nvPicPr>
          <p:cNvPr id="6" name="Picture 5" descr="08Feb_0133_ACC7tunedphas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62375"/>
            <a:ext cx="4739048" cy="3093314"/>
          </a:xfrm>
          <a:prstGeom prst="rect">
            <a:avLst/>
          </a:prstGeom>
        </p:spPr>
      </p:pic>
      <p:pic>
        <p:nvPicPr>
          <p:cNvPr id="5" name="Content Placeholder 4" descr="08Feb_0133_ACC7tunedampl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847725"/>
            <a:ext cx="4739048" cy="3093314"/>
          </a:xfrm>
        </p:spPr>
      </p:pic>
      <p:pic>
        <p:nvPicPr>
          <p:cNvPr id="7" name="Picture 6" descr="08Feb_0133_ACC7tunedampl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4952" y="847725"/>
            <a:ext cx="4739048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75830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freq. tuner adjustments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75830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freq. tuner adjustments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15252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AMPLITUDE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15252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AMPLITUDE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06717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PHASE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406717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PHASE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85800" y="1152525"/>
            <a:ext cx="3505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2143125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183832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~ 0.1 MV/m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3581400" y="1990725"/>
            <a:ext cx="10668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52600" y="282892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Q</a:t>
            </a:r>
            <a:r>
              <a:rPr lang="en-US" sz="1400" i="1" baseline="-25000" dirty="0" smtClean="0"/>
              <a:t>L</a:t>
            </a:r>
            <a:r>
              <a:rPr lang="en-US" sz="1400" dirty="0" smtClean="0"/>
              <a:t> = 1.58x10</a:t>
            </a:r>
            <a:r>
              <a:rPr lang="en-US" sz="1400" baseline="30000" dirty="0" smtClean="0"/>
              <a:t>6</a:t>
            </a:r>
            <a:endParaRPr lang="en-US" sz="1400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282892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Q</a:t>
            </a:r>
            <a:r>
              <a:rPr lang="en-US" sz="1400" i="1" baseline="-25000" dirty="0" smtClean="0"/>
              <a:t>L</a:t>
            </a:r>
            <a:r>
              <a:rPr lang="en-US" sz="1400" dirty="0" smtClean="0"/>
              <a:t> = 1.58x10</a:t>
            </a:r>
            <a:r>
              <a:rPr lang="en-US" sz="1400" baseline="30000" dirty="0" smtClean="0"/>
              <a:t>6</a:t>
            </a:r>
            <a:endParaRPr lang="en-US" sz="1400" baseline="30000" dirty="0"/>
          </a:p>
        </p:txBody>
      </p:sp>
      <p:sp>
        <p:nvSpPr>
          <p:cNvPr id="30" name="Right Arrow 29"/>
          <p:cNvSpPr/>
          <p:nvPr/>
        </p:nvSpPr>
        <p:spPr>
          <a:xfrm>
            <a:off x="3810000" y="4905375"/>
            <a:ext cx="1828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30040" y="507278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n-US" sz="1600" i="1" dirty="0" smtClean="0">
                <a:solidFill>
                  <a:schemeClr val="bg1"/>
                </a:solidFill>
              </a:rPr>
              <a:t>f</a:t>
            </a:r>
            <a:r>
              <a:rPr lang="en-US" sz="1600" dirty="0" smtClean="0">
                <a:solidFill>
                  <a:schemeClr val="bg1"/>
                </a:solidFill>
              </a:rPr>
              <a:t> = 70 Hz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 smtClean="0"/>
              <a:t>II. Impact of cavity frequency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981075"/>
            <a:ext cx="845820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What went well</a:t>
            </a:r>
          </a:p>
          <a:p>
            <a:r>
              <a:rPr lang="en-US" sz="1900" dirty="0" smtClean="0"/>
              <a:t>Motorized couplers / tuners</a:t>
            </a:r>
          </a:p>
          <a:p>
            <a:r>
              <a:rPr lang="en-US" sz="1900" dirty="0" smtClean="0"/>
              <a:t>Analytical approach proved to be useful</a:t>
            </a:r>
          </a:p>
          <a:p>
            <a:r>
              <a:rPr lang="en-US" sz="1900" dirty="0" smtClean="0"/>
              <a:t>Predicted optimized </a:t>
            </a:r>
            <a:r>
              <a:rPr lang="en-US" sz="1900" i="1" dirty="0" smtClean="0"/>
              <a:t>Q</a:t>
            </a:r>
            <a:r>
              <a:rPr lang="en-US" sz="1900" i="1" baseline="-25000" dirty="0" smtClean="0"/>
              <a:t>L</a:t>
            </a:r>
            <a:r>
              <a:rPr lang="en-US" sz="1900" dirty="0" smtClean="0"/>
              <a:t> values were accurate   </a:t>
            </a:r>
            <a:r>
              <a:rPr lang="en-US" sz="1900" dirty="0" smtClean="0">
                <a:solidFill>
                  <a:srgbClr val="0070C0"/>
                </a:solidFill>
                <a:sym typeface="Wingdings" pitchFamily="2" charset="2"/>
              </a:rPr>
              <a:t> to 0.2e6</a:t>
            </a:r>
            <a:endParaRPr lang="en-US" sz="1900" dirty="0" smtClean="0">
              <a:solidFill>
                <a:srgbClr val="0070C0"/>
              </a:solidFill>
            </a:endParaRPr>
          </a:p>
          <a:p>
            <a:r>
              <a:rPr lang="en-US" sz="1900" dirty="0" smtClean="0"/>
              <a:t>Successfully implemented the tuning plan        </a:t>
            </a:r>
            <a:r>
              <a:rPr lang="en-US" sz="1900" dirty="0" smtClean="0">
                <a:solidFill>
                  <a:srgbClr val="0070C0"/>
                </a:solidFill>
                <a:sym typeface="Wingdings" pitchFamily="2" charset="2"/>
              </a:rPr>
              <a:t> tilts  &lt; 0.1MV/m</a:t>
            </a:r>
            <a:endParaRPr lang="en-US" sz="1900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What we’ve learnt</a:t>
            </a:r>
          </a:p>
          <a:p>
            <a:r>
              <a:rPr lang="en-US" sz="1900" dirty="0" smtClean="0"/>
              <a:t>Cavity resonance control is crucial for gradient tilts</a:t>
            </a:r>
          </a:p>
          <a:p>
            <a:r>
              <a:rPr lang="en-US" sz="1900" dirty="0" smtClean="0"/>
              <a:t>Limitations to the analytical approach:</a:t>
            </a:r>
          </a:p>
          <a:p>
            <a:pPr lvl="1"/>
            <a:r>
              <a:rPr lang="en-US" sz="1900" dirty="0" smtClean="0"/>
              <a:t>How accurately can we compensate for LFD  OR  include in model? </a:t>
            </a:r>
          </a:p>
          <a:p>
            <a:pPr lvl="1"/>
            <a:r>
              <a:rPr lang="en-US" sz="1900" dirty="0" smtClean="0"/>
              <a:t>How accurately can we measure and set </a:t>
            </a:r>
            <a:r>
              <a:rPr lang="en-US" sz="1900" i="1" dirty="0" smtClean="0"/>
              <a:t>Q</a:t>
            </a:r>
            <a:r>
              <a:rPr lang="en-US" sz="1900" i="1" baseline="-25000" dirty="0" smtClean="0"/>
              <a:t>L</a:t>
            </a:r>
            <a:r>
              <a:rPr lang="en-US" sz="1900" dirty="0" smtClean="0"/>
              <a:t>’s 	</a:t>
            </a:r>
            <a:r>
              <a:rPr lang="en-US" sz="19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1900" dirty="0" smtClean="0">
                <a:solidFill>
                  <a:srgbClr val="0070C0"/>
                </a:solidFill>
              </a:rPr>
              <a:t>+/-  2 to 5%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What is still unanswered</a:t>
            </a:r>
          </a:p>
          <a:p>
            <a:r>
              <a:rPr lang="en-US" sz="1900" dirty="0" smtClean="0"/>
              <a:t>No proposed solution for high beam currents (&gt;6mA) implementable at FLASH</a:t>
            </a:r>
          </a:p>
          <a:p>
            <a:r>
              <a:rPr lang="en-US" sz="1900" dirty="0" smtClean="0"/>
              <a:t>There is not always a solution to flatten all cavities (especially when gradient spread is large)</a:t>
            </a:r>
          </a:p>
          <a:p>
            <a:r>
              <a:rPr lang="en-US" sz="1900" dirty="0" smtClean="0"/>
              <a:t>No solution to bring up the machine at its highest gradient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Study insights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Conclusions and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5EB"/>
                </a:solidFill>
              </a:rPr>
              <a:t>Machine automation</a:t>
            </a:r>
          </a:p>
          <a:p>
            <a:pPr lvl="1"/>
            <a:r>
              <a:rPr lang="en-US" dirty="0" smtClean="0"/>
              <a:t>Automatic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settings</a:t>
            </a:r>
          </a:p>
          <a:p>
            <a:pPr lvl="1"/>
            <a:r>
              <a:rPr lang="en-US" dirty="0" smtClean="0"/>
              <a:t>Automatic quench detection </a:t>
            </a:r>
          </a:p>
          <a:p>
            <a:r>
              <a:rPr lang="en-US" dirty="0" smtClean="0">
                <a:solidFill>
                  <a:srgbClr val="00A5EB"/>
                </a:solidFill>
              </a:rPr>
              <a:t>Machine operation scenarios</a:t>
            </a:r>
          </a:p>
          <a:p>
            <a:pPr lvl="1"/>
            <a:r>
              <a:rPr lang="en-US" dirty="0" smtClean="0"/>
              <a:t>Tuning strategies</a:t>
            </a:r>
          </a:p>
          <a:p>
            <a:pPr lvl="1"/>
            <a:r>
              <a:rPr lang="en-US" dirty="0" smtClean="0"/>
              <a:t>How to ramp up the beam</a:t>
            </a:r>
          </a:p>
          <a:p>
            <a:pPr lvl="1"/>
            <a:r>
              <a:rPr lang="en-US" dirty="0" smtClean="0"/>
              <a:t>How to recover from a quench</a:t>
            </a:r>
          </a:p>
          <a:p>
            <a:r>
              <a:rPr lang="en-US" dirty="0" smtClean="0">
                <a:solidFill>
                  <a:srgbClr val="00A5EB"/>
                </a:solidFill>
              </a:rPr>
              <a:t>Next study time </a:t>
            </a:r>
          </a:p>
          <a:p>
            <a:pPr lvl="1"/>
            <a:r>
              <a:rPr lang="en-US" dirty="0" smtClean="0"/>
              <a:t>February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1250" y="5285720"/>
            <a:ext cx="463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A5EB"/>
                </a:solidFill>
              </a:rPr>
              <a:t>Thank You!</a:t>
            </a:r>
            <a:endParaRPr lang="en-US" sz="2800" b="1" dirty="0">
              <a:solidFill>
                <a:srgbClr val="00A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Introduction: </a:t>
            </a:r>
            <a:r>
              <a:rPr lang="en-US" dirty="0" smtClean="0"/>
              <a:t>ILC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9565" r="2130" b="13656"/>
          <a:stretch/>
        </p:blipFill>
        <p:spPr bwMode="auto">
          <a:xfrm rot="21022647">
            <a:off x="1210558" y="1365870"/>
            <a:ext cx="7121570" cy="25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300484" y="2417390"/>
            <a:ext cx="647790" cy="87870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5330" r="5378" b="4252"/>
          <a:stretch/>
        </p:blipFill>
        <p:spPr bwMode="auto">
          <a:xfrm>
            <a:off x="5628168" y="3080172"/>
            <a:ext cx="3253563" cy="2984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The International Linear Collider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85337"/>
              </p:ext>
            </p:extLst>
          </p:nvPr>
        </p:nvGraphicFramePr>
        <p:xfrm>
          <a:off x="537755" y="4194760"/>
          <a:ext cx="4707640" cy="21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105"/>
                <a:gridCol w="1261730"/>
                <a:gridCol w="1342809"/>
                <a:gridCol w="726996"/>
              </a:tblGrid>
              <a:tr h="27756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Accel</a:t>
                      </a:r>
                      <a:r>
                        <a:rPr lang="en-US" sz="1200" dirty="0" smtClean="0"/>
                        <a:t>. </a:t>
                      </a:r>
                      <a:r>
                        <a:rPr lang="en-US" sz="1200" dirty="0" err="1" smtClean="0"/>
                        <a:t>Params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ILC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FLASH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/>
                </a:tc>
              </a:tr>
              <a:tr h="277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Cavity</a:t>
                      </a:r>
                      <a:r>
                        <a:rPr lang="en-US" sz="1200" baseline="0" dirty="0" smtClean="0"/>
                        <a:t> tech.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75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RF </a:t>
                      </a:r>
                      <a:r>
                        <a:rPr lang="de-DE" sz="1200" dirty="0" err="1" smtClean="0"/>
                        <a:t>freq</a:t>
                      </a:r>
                      <a:r>
                        <a:rPr lang="de-DE" sz="1200" dirty="0" smtClean="0"/>
                        <a:t>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GHz</a:t>
                      </a:r>
                      <a:endParaRPr lang="en-US" sz="1200" dirty="0"/>
                    </a:p>
                  </a:txBody>
                  <a:tcPr/>
                </a:tc>
              </a:tr>
              <a:tr h="2775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Rep.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5-10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Hz</a:t>
                      </a:r>
                      <a:endParaRPr lang="en-US" sz="1200" dirty="0"/>
                    </a:p>
                  </a:txBody>
                  <a:tcPr/>
                </a:tc>
              </a:tr>
              <a:tr h="2775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Beam </a:t>
                      </a:r>
                      <a:r>
                        <a:rPr lang="de-DE" sz="1200" dirty="0" err="1" smtClean="0"/>
                        <a:t>current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1-9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mA</a:t>
                      </a:r>
                      <a:endParaRPr lang="en-US" sz="1200" dirty="0"/>
                    </a:p>
                  </a:txBody>
                  <a:tcPr/>
                </a:tc>
              </a:tr>
              <a:tr h="2775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Average </a:t>
                      </a:r>
                      <a:r>
                        <a:rPr lang="de-DE" sz="1200" dirty="0" err="1" smtClean="0"/>
                        <a:t>gradient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MV/m</a:t>
                      </a:r>
                      <a:endParaRPr lang="en-US" sz="1200" dirty="0"/>
                    </a:p>
                  </a:txBody>
                  <a:tcPr/>
                </a:tc>
              </a:tr>
              <a:tr h="34219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RF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 MW klystron </a:t>
                      </a:r>
                      <a:r>
                        <a:rPr lang="de-DE" sz="1200" dirty="0" err="1" smtClean="0"/>
                        <a:t>for</a:t>
                      </a:r>
                      <a:r>
                        <a:rPr lang="de-DE" sz="1200" dirty="0" smtClean="0"/>
                        <a:t> 26 cavities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 MW klystron </a:t>
                      </a:r>
                      <a:r>
                        <a:rPr lang="de-DE" sz="1200" dirty="0" err="1" smtClean="0"/>
                        <a:t>for</a:t>
                      </a:r>
                      <a:r>
                        <a:rPr lang="de-DE" sz="1200" dirty="0" smtClean="0"/>
                        <a:t> 16 cavities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Introduction: FLASH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54370"/>
            <a:ext cx="8991600" cy="25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" y="1428644"/>
            <a:ext cx="9105503" cy="192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A5EB"/>
                </a:solidFill>
              </a:rPr>
              <a:t>FLASH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00A5EB"/>
                </a:solidFill>
              </a:rPr>
              <a:t>ACC67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80" y="2581651"/>
            <a:ext cx="8686800" cy="34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Introduction: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5EB"/>
                </a:solidFill>
              </a:rPr>
              <a:t>Why do we </a:t>
            </a:r>
            <a:r>
              <a:rPr lang="en-US" dirty="0">
                <a:solidFill>
                  <a:srgbClr val="00A5EB"/>
                </a:solidFill>
              </a:rPr>
              <a:t>care about individual flat gradients</a:t>
            </a:r>
            <a:r>
              <a:rPr lang="en-US" dirty="0" smtClean="0">
                <a:solidFill>
                  <a:srgbClr val="00A5EB"/>
                </a:solidFill>
              </a:rPr>
              <a:t>?</a:t>
            </a:r>
          </a:p>
          <a:p>
            <a:pPr lvl="1"/>
            <a:r>
              <a:rPr lang="en-US" dirty="0" smtClean="0"/>
              <a:t>“Effect of Cavity Tilt and RF Fluctuations to Transverse Beam Orbit Change in ILC Main Linac” </a:t>
            </a:r>
            <a:r>
              <a:rPr lang="en-US" sz="2000" dirty="0" smtClean="0"/>
              <a:t> </a:t>
            </a:r>
            <a:r>
              <a:rPr lang="en-US" dirty="0" smtClean="0"/>
              <a:t>K. Kubo, Jan. 2010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Beam loading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40" y="2980590"/>
            <a:ext cx="122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BEAM OFF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3303" y="2980589"/>
            <a:ext cx="863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BEAM </a:t>
            </a:r>
            <a:r>
              <a:rPr lang="en-US" b="1" dirty="0" smtClean="0">
                <a:solidFill>
                  <a:srgbClr val="FF0000"/>
                </a:solidFill>
              </a:rPr>
              <a:t>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Introduction: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5EB"/>
                </a:solidFill>
              </a:rPr>
              <a:t>Beam loading tilts scale linearly with beam </a:t>
            </a:r>
            <a:r>
              <a:rPr lang="en-US" dirty="0" smtClean="0">
                <a:solidFill>
                  <a:srgbClr val="00A5EB"/>
                </a:solidFill>
              </a:rPr>
              <a:t>current</a:t>
            </a:r>
          </a:p>
          <a:p>
            <a:pPr lvl="1"/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tilts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ACC6 </a:t>
            </a:r>
            <a:r>
              <a:rPr lang="de-DE" dirty="0" err="1" smtClean="0"/>
              <a:t>at</a:t>
            </a:r>
            <a:r>
              <a:rPr lang="de-DE" dirty="0" smtClean="0"/>
              <a:t> FLASH, </a:t>
            </a:r>
            <a:r>
              <a:rPr lang="de-DE" dirty="0" err="1" smtClean="0"/>
              <a:t>with</a:t>
            </a:r>
            <a:r>
              <a:rPr lang="de-DE" dirty="0" smtClean="0"/>
              <a:t> 800 </a:t>
            </a:r>
            <a:r>
              <a:rPr lang="de-DE" dirty="0" err="1" smtClean="0"/>
              <a:t>usec</a:t>
            </a:r>
            <a:r>
              <a:rPr lang="de-DE" dirty="0" smtClean="0"/>
              <a:t> flat top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84730"/>
              </p:ext>
            </p:extLst>
          </p:nvPr>
        </p:nvGraphicFramePr>
        <p:xfrm>
          <a:off x="1296230" y="1804268"/>
          <a:ext cx="6720718" cy="438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47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</a:t>
            </a:r>
            <a:r>
              <a:rPr lang="en-US" dirty="0"/>
              <a:t>: 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5EB"/>
                </a:solidFill>
              </a:rPr>
              <a:t>“Solutions” to flat cavity gradient with beam</a:t>
            </a:r>
          </a:p>
          <a:p>
            <a:pPr lvl="1"/>
            <a:r>
              <a:rPr lang="en-US" dirty="0" smtClean="0"/>
              <a:t>“RF Distribution Optimization in the Main </a:t>
            </a:r>
            <a:r>
              <a:rPr lang="en-US" dirty="0" err="1" smtClean="0"/>
              <a:t>Linacs</a:t>
            </a:r>
            <a:r>
              <a:rPr lang="en-US" dirty="0" smtClean="0"/>
              <a:t> of the ILC”, Bane, </a:t>
            </a:r>
            <a:r>
              <a:rPr lang="en-US" dirty="0" err="1" smtClean="0"/>
              <a:t>Adolphsen</a:t>
            </a:r>
            <a:r>
              <a:rPr lang="en-US" dirty="0" smtClean="0"/>
              <a:t>, </a:t>
            </a:r>
            <a:r>
              <a:rPr lang="en-US" dirty="0" err="1" smtClean="0"/>
              <a:t>Nantista</a:t>
            </a:r>
            <a:r>
              <a:rPr lang="en-US" dirty="0" smtClean="0"/>
              <a:t> – PAC07</a:t>
            </a:r>
          </a:p>
          <a:p>
            <a:pPr lvl="1"/>
            <a:r>
              <a:rPr lang="en-US" dirty="0"/>
              <a:t>“Optimal Coupler and Power Settings for Superconductive Linear Accelerators</a:t>
            </a:r>
            <a:r>
              <a:rPr lang="en-US" dirty="0" smtClean="0"/>
              <a:t>”, </a:t>
            </a:r>
            <a:r>
              <a:rPr lang="en-US" dirty="0"/>
              <a:t>Branlard, </a:t>
            </a:r>
            <a:r>
              <a:rPr lang="en-US" dirty="0" smtClean="0"/>
              <a:t>Chase - LINAC08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PkQl</a:t>
            </a:r>
            <a:r>
              <a:rPr lang="en-US" dirty="0"/>
              <a:t>-like control for ACC6/7 at </a:t>
            </a:r>
            <a:r>
              <a:rPr lang="en-US" dirty="0" smtClean="0"/>
              <a:t>FLASH”, Michizono</a:t>
            </a:r>
            <a:r>
              <a:rPr lang="en-US" dirty="0"/>
              <a:t>, unpublished</a:t>
            </a:r>
            <a:r>
              <a:rPr lang="en-US" dirty="0" smtClean="0"/>
              <a:t> </a:t>
            </a:r>
            <a:r>
              <a:rPr lang="en-US" dirty="0"/>
              <a:t>2010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algn="ctr">
              <a:buNone/>
            </a:pPr>
            <a:r>
              <a:rPr lang="en-US" sz="1800" dirty="0"/>
              <a:t>“RF Distribution Optimization in the Main </a:t>
            </a:r>
            <a:r>
              <a:rPr lang="en-US" sz="1800" dirty="0" err="1"/>
              <a:t>Linacs</a:t>
            </a:r>
            <a:r>
              <a:rPr lang="en-US" sz="1800" dirty="0"/>
              <a:t> of the ILC”</a:t>
            </a:r>
            <a:br>
              <a:rPr lang="en-US" sz="1800" dirty="0"/>
            </a:br>
            <a:r>
              <a:rPr lang="en-US" sz="1800" dirty="0"/>
              <a:t> Bane, </a:t>
            </a:r>
            <a:r>
              <a:rPr lang="en-US" sz="1800" dirty="0" err="1"/>
              <a:t>Adolphsen</a:t>
            </a:r>
            <a:r>
              <a:rPr lang="en-US" sz="1800" dirty="0"/>
              <a:t>, </a:t>
            </a:r>
            <a:r>
              <a:rPr lang="en-US" sz="1800" dirty="0" err="1"/>
              <a:t>Nantista</a:t>
            </a:r>
            <a:r>
              <a:rPr lang="en-US" sz="1800" dirty="0"/>
              <a:t> - WEPMS037.pdf, 2007 </a:t>
            </a:r>
          </a:p>
          <a:p>
            <a:pPr lvl="2"/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Assumes a square forward power pulse</a:t>
            </a:r>
          </a:p>
          <a:p>
            <a:pPr lvl="2"/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Assumes adjustable </a:t>
            </a:r>
            <a:r>
              <a:rPr lang="en-US" i="1" dirty="0"/>
              <a:t>P</a:t>
            </a:r>
            <a:r>
              <a:rPr lang="en-US" i="1" baseline="-25000" dirty="0"/>
              <a:t>K</a:t>
            </a:r>
            <a:r>
              <a:rPr lang="en-US" dirty="0"/>
              <a:t>’s</a:t>
            </a:r>
            <a:endParaRPr lang="en-US" dirty="0" smtClean="0"/>
          </a:p>
          <a:p>
            <a:pPr lvl="1"/>
            <a:endParaRPr lang="en-US" dirty="0"/>
          </a:p>
          <a:p>
            <a:pPr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333134"/>
            <a:ext cx="8229600" cy="31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Arial Black" pitchFamily="34" charset="0"/>
              <a:buNone/>
            </a:pPr>
            <a:endParaRPr lang="en-US" sz="1800" dirty="0" smtClean="0"/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32" y="3396299"/>
            <a:ext cx="7677778" cy="286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026" y="4003439"/>
            <a:ext cx="1606153" cy="6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1179" y="3241439"/>
            <a:ext cx="1524000" cy="6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2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813800" cy="544512"/>
          </a:xfrm>
        </p:spPr>
        <p:txBody>
          <a:bodyPr/>
          <a:lstStyle/>
          <a:p>
            <a:r>
              <a:rPr lang="en-US" dirty="0" smtClean="0"/>
              <a:t>I. Introduction</a:t>
            </a:r>
            <a:r>
              <a:rPr lang="en-US" dirty="0"/>
              <a:t>: problem </a:t>
            </a:r>
            <a:r>
              <a:rPr lang="en-US" dirty="0" smtClean="0"/>
              <a:t>statement – FLASH working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ACC6 and ACC7</a:t>
            </a:r>
          </a:p>
          <a:p>
            <a:r>
              <a:rPr lang="en-US" dirty="0" smtClean="0"/>
              <a:t>Motorized couplers (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adjustments, limited range)</a:t>
            </a:r>
          </a:p>
          <a:p>
            <a:r>
              <a:rPr lang="en-US" dirty="0" smtClean="0"/>
              <a:t>Fixed power distribution (i.e. </a:t>
            </a:r>
            <a:r>
              <a:rPr lang="en-US" i="1" dirty="0" smtClean="0"/>
              <a:t>P</a:t>
            </a:r>
            <a:r>
              <a:rPr lang="en-US" i="1" baseline="-25000" dirty="0" smtClean="0"/>
              <a:t>K</a:t>
            </a:r>
            <a:r>
              <a:rPr lang="en-US" dirty="0" smtClean="0"/>
              <a:t>), except for 3dB hybrid</a:t>
            </a:r>
          </a:p>
          <a:p>
            <a:r>
              <a:rPr lang="en-US" dirty="0" smtClean="0"/>
              <a:t>Motorized slow tuners</a:t>
            </a:r>
          </a:p>
          <a:p>
            <a:r>
              <a:rPr lang="en-US" dirty="0" smtClean="0"/>
              <a:t>Dynamic </a:t>
            </a:r>
            <a:r>
              <a:rPr lang="en-US" dirty="0" smtClean="0">
                <a:sym typeface="Wingdings" pitchFamily="2" charset="2"/>
              </a:rPr>
              <a:t>cavity </a:t>
            </a:r>
            <a:r>
              <a:rPr lang="en-US" dirty="0">
                <a:sym typeface="Wingdings" pitchFamily="2" charset="2"/>
              </a:rPr>
              <a:t>resonance control with piezo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32248"/>
            <a:ext cx="8991600" cy="25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8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Analytical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5EB"/>
                </a:solidFill>
              </a:rPr>
              <a:t>Analytical ‘solution’ for optimal </a:t>
            </a:r>
            <a:r>
              <a:rPr lang="en-US" i="1" dirty="0" smtClean="0">
                <a:solidFill>
                  <a:srgbClr val="00A5EB"/>
                </a:solidFill>
              </a:rPr>
              <a:t>Q</a:t>
            </a:r>
            <a:r>
              <a:rPr lang="en-US" i="1" baseline="-25000" dirty="0" smtClean="0">
                <a:solidFill>
                  <a:srgbClr val="00A5EB"/>
                </a:solidFill>
              </a:rPr>
              <a:t>L</a:t>
            </a:r>
          </a:p>
          <a:p>
            <a:pPr marL="0" indent="0">
              <a:buNone/>
            </a:pPr>
            <a:endParaRPr lang="en-US" i="1" dirty="0">
              <a:solidFill>
                <a:srgbClr val="00A5EB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A5EB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A5EB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A5EB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834" y="3193427"/>
            <a:ext cx="3381650" cy="26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63612" y="201097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assumes “perfect” tuning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s</a:t>
            </a:r>
            <a:r>
              <a:rPr lang="en-US" dirty="0" smtClean="0">
                <a:solidFill>
                  <a:srgbClr val="00B050"/>
                </a:solidFill>
              </a:rPr>
              <a:t>olve for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dirty="0" smtClean="0">
                <a:solidFill>
                  <a:srgbClr val="00B050"/>
                </a:solidFill>
              </a:rPr>
              <a:t> when possible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8283" y="3547352"/>
            <a:ext cx="6714744" cy="2111299"/>
            <a:chOff x="609600" y="3200400"/>
            <a:chExt cx="6714744" cy="211129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8462" t="48284" r="50000" b="24892"/>
            <a:stretch>
              <a:fillRect/>
            </a:stretch>
          </p:blipFill>
          <p:spPr bwMode="auto">
            <a:xfrm>
              <a:off x="609600" y="32004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92308" t="53649" b="30256"/>
            <a:stretch>
              <a:fillRect/>
            </a:stretch>
          </p:blipFill>
          <p:spPr bwMode="auto">
            <a:xfrm>
              <a:off x="627888" y="4806696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1539" t="26824" r="30769" b="46351"/>
            <a:stretch>
              <a:fillRect/>
            </a:stretch>
          </p:blipFill>
          <p:spPr bwMode="auto">
            <a:xfrm>
              <a:off x="637032" y="4038600"/>
              <a:ext cx="304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55769" t="64379" r="32692" b="8797"/>
            <a:stretch>
              <a:fillRect/>
            </a:stretch>
          </p:blipFill>
          <p:spPr bwMode="auto">
            <a:xfrm>
              <a:off x="609600" y="36576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464" y="4459224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5400" y="324612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cavity </a:t>
              </a:r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loaded Q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0" y="3627120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cavity </a:t>
              </a:r>
              <a:r>
                <a:rPr lang="en-US" sz="1600" i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600" smtClean="0">
                  <a:latin typeface="Arial" pitchFamily="34" charset="0"/>
                  <a:cs typeface="Arial" pitchFamily="34" charset="0"/>
                </a:rPr>
                <a:t> forward power during fill time [W]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5400" y="4026408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DC beam current [A]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3688" y="4376404"/>
              <a:ext cx="457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fill time (</a:t>
              </a:r>
              <a:r>
                <a:rPr lang="en-US" sz="1600" dirty="0" smtClean="0">
                  <a:sym typeface="Symbol"/>
                </a:rPr>
                <a:t></a:t>
              </a:r>
              <a:r>
                <a:rPr lang="en-US" sz="1600" dirty="0" smtClean="0"/>
                <a:t> beam arrival time) [s]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04544" y="4726924"/>
              <a:ext cx="601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fill time to flat top voltage ratio </a:t>
              </a:r>
              <a:br>
                <a:rPr lang="en-US" sz="1600" smtClean="0"/>
              </a:br>
              <a:r>
                <a:rPr lang="en-US" sz="1600" smtClean="0"/>
                <a:t>(including beam compensation)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973" y="1780254"/>
            <a:ext cx="3604154" cy="1183442"/>
            <a:chOff x="304800" y="2133600"/>
            <a:chExt cx="4114800" cy="1524000"/>
          </a:xfrm>
        </p:grpSpPr>
        <p:sp>
          <p:nvSpPr>
            <p:cNvPr id="18" name="Rectangle 17"/>
            <p:cNvSpPr/>
            <p:nvPr/>
          </p:nvSpPr>
          <p:spPr>
            <a:xfrm>
              <a:off x="304800" y="2133600"/>
              <a:ext cx="4114800" cy="15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675" y="2193941"/>
              <a:ext cx="3914775" cy="141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71472243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1335</Words>
  <Application>Microsoft Office PowerPoint</Application>
  <PresentationFormat>On-screen Show (4:3)</PresentationFormat>
  <Paragraphs>335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PPT-Vorlage_en</vt:lpstr>
      <vt:lpstr>Minimizing the field tilts in superconductive cavities</vt:lpstr>
      <vt:lpstr>Overview</vt:lpstr>
      <vt:lpstr>I. Introduction: ILC</vt:lpstr>
      <vt:lpstr>I. Introduction: FLASH</vt:lpstr>
      <vt:lpstr>I. Introduction: problem statement</vt:lpstr>
      <vt:lpstr>I. Introduction: problem statement</vt:lpstr>
      <vt:lpstr>I. Introduction: problem statement</vt:lpstr>
      <vt:lpstr>I. Introduction: problem statement – FLASH working space</vt:lpstr>
      <vt:lpstr>II. Analytical approach</vt:lpstr>
      <vt:lpstr>II. SIMCAV: Cavity simulator</vt:lpstr>
      <vt:lpstr>II. SIMCAV: Cavity simulator</vt:lpstr>
      <vt:lpstr>II. Calibration procedure</vt:lpstr>
      <vt:lpstr>II. Calibration procedure</vt:lpstr>
      <vt:lpstr>II. Calibration procedure</vt:lpstr>
      <vt:lpstr>II. Calibration procedure</vt:lpstr>
      <vt:lpstr>II. Calibration procedure</vt:lpstr>
      <vt:lpstr>II. Calibration procedure</vt:lpstr>
      <vt:lpstr>II. Calibration procedure</vt:lpstr>
      <vt:lpstr>II. Calibration procedure</vt:lpstr>
      <vt:lpstr>II. Assessing the accuracy of the method</vt:lpstr>
      <vt:lpstr>II. Assessing the accuracy of the method</vt:lpstr>
      <vt:lpstr>II. Assessing the accuracy of the method</vt:lpstr>
      <vt:lpstr>II. Impact of cavity frequency tuning</vt:lpstr>
      <vt:lpstr>III. Study insights</vt:lpstr>
      <vt:lpstr>III. Conclusions and prospects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Branlard, Julien</dc:creator>
  <cp:lastModifiedBy>Branlard, Julien</cp:lastModifiedBy>
  <cp:revision>30</cp:revision>
  <dcterms:created xsi:type="dcterms:W3CDTF">2011-12-05T10:05:08Z</dcterms:created>
  <dcterms:modified xsi:type="dcterms:W3CDTF">2011-12-10T16:38:39Z</dcterms:modified>
</cp:coreProperties>
</file>