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1" r:id="rId4"/>
    <p:sldId id="313" r:id="rId5"/>
    <p:sldId id="314" r:id="rId6"/>
    <p:sldId id="260" r:id="rId7"/>
    <p:sldId id="297" r:id="rId8"/>
    <p:sldId id="281" r:id="rId9"/>
    <p:sldId id="292" r:id="rId10"/>
    <p:sldId id="280" r:id="rId11"/>
    <p:sldId id="277" r:id="rId12"/>
    <p:sldId id="298" r:id="rId13"/>
    <p:sldId id="299" r:id="rId14"/>
    <p:sldId id="300" r:id="rId15"/>
    <p:sldId id="301" r:id="rId16"/>
    <p:sldId id="324" r:id="rId17"/>
    <p:sldId id="302" r:id="rId18"/>
    <p:sldId id="304" r:id="rId19"/>
    <p:sldId id="311" r:id="rId20"/>
    <p:sldId id="303" r:id="rId21"/>
    <p:sldId id="308" r:id="rId22"/>
    <p:sldId id="309" r:id="rId23"/>
    <p:sldId id="310" r:id="rId24"/>
    <p:sldId id="312" r:id="rId25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0000"/>
    <a:srgbClr val="FF3300"/>
    <a:srgbClr val="00CC00"/>
    <a:srgbClr val="292929"/>
    <a:srgbClr val="333333"/>
    <a:srgbClr val="4D4D4D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97" autoAdjust="0"/>
    <p:restoredTop sz="94243" autoAdjust="0"/>
  </p:normalViewPr>
  <p:slideViewPr>
    <p:cSldViewPr>
      <p:cViewPr varScale="1">
        <p:scale>
          <a:sx n="71" d="100"/>
          <a:sy n="71" d="100"/>
        </p:scale>
        <p:origin x="-1848" y="-90"/>
      </p:cViewPr>
      <p:guideLst>
        <p:guide orient="horz" pos="295"/>
        <p:guide orient="horz" pos="5"/>
        <p:guide orient="horz" pos="799"/>
        <p:guide orient="horz" pos="1142"/>
        <p:guide orient="horz" pos="2160"/>
        <p:guide orient="horz" pos="1661"/>
        <p:guide pos="295"/>
        <p:guide/>
        <p:guide pos="589"/>
        <p:guide pos="5534"/>
        <p:guide pos="5363"/>
        <p:guide pos="17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60"/>
    </p:cViewPr>
  </p:sorter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66F600-C6EC-4DCF-9A17-A59D15CD5AF4}" type="datetimeFigureOut">
              <a:rPr lang="de-DE"/>
              <a:pPr>
                <a:defRPr/>
              </a:pPr>
              <a:t>11.12.2011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C4ED04B-1AAE-4E3B-9C9D-85886DBFE5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4E2F307F-0BD1-41D3-9188-D4F325EAF5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 descr="Hauptgebäude_uniblau_ppt"/>
          <p:cNvSpPr>
            <a:spLocks/>
          </p:cNvSpPr>
          <p:nvPr userDrawn="1"/>
        </p:nvSpPr>
        <p:spPr bwMode="auto">
          <a:xfrm>
            <a:off x="-3175" y="1268413"/>
            <a:ext cx="8788400" cy="5313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67" y="0"/>
              </a:cxn>
              <a:cxn ang="0">
                <a:pos x="5384" y="2"/>
              </a:cxn>
              <a:cxn ang="0">
                <a:pos x="5401" y="4"/>
              </a:cxn>
              <a:cxn ang="0">
                <a:pos x="5417" y="8"/>
              </a:cxn>
              <a:cxn ang="0">
                <a:pos x="5432" y="14"/>
              </a:cxn>
              <a:cxn ang="0">
                <a:pos x="5447" y="20"/>
              </a:cxn>
              <a:cxn ang="0">
                <a:pos x="5461" y="27"/>
              </a:cxn>
              <a:cxn ang="0">
                <a:pos x="5474" y="35"/>
              </a:cxn>
              <a:cxn ang="0">
                <a:pos x="5486" y="45"/>
              </a:cxn>
              <a:cxn ang="0">
                <a:pos x="5497" y="56"/>
              </a:cxn>
              <a:cxn ang="0">
                <a:pos x="5507" y="68"/>
              </a:cxn>
              <a:cxn ang="0">
                <a:pos x="5514" y="81"/>
              </a:cxn>
              <a:cxn ang="0">
                <a:pos x="5522" y="93"/>
              </a:cxn>
              <a:cxn ang="0">
                <a:pos x="5528" y="108"/>
              </a:cxn>
              <a:cxn ang="0">
                <a:pos x="5532" y="121"/>
              </a:cxn>
              <a:cxn ang="0">
                <a:pos x="5534" y="137"/>
              </a:cxn>
              <a:cxn ang="0">
                <a:pos x="5536" y="152"/>
              </a:cxn>
              <a:cxn ang="0">
                <a:pos x="5536" y="3347"/>
              </a:cxn>
              <a:cxn ang="0">
                <a:pos x="0" y="3347"/>
              </a:cxn>
              <a:cxn ang="0">
                <a:pos x="0" y="0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Rechteck 20"/>
          <p:cNvSpPr/>
          <p:nvPr userDrawn="1"/>
        </p:nvSpPr>
        <p:spPr>
          <a:xfrm>
            <a:off x="0" y="6570663"/>
            <a:ext cx="8785225" cy="2873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400"/>
          </a:p>
        </p:txBody>
      </p:sp>
      <p:pic>
        <p:nvPicPr>
          <p:cNvPr id="6" name="Picture 8" descr="UNI-Logo_Siegel_4c_89mm_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32035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62038" y="1557338"/>
            <a:ext cx="7578725" cy="612775"/>
          </a:xfrm>
        </p:spPr>
        <p:txBody>
          <a:bodyPr/>
          <a:lstStyle>
            <a:lvl1pPr>
              <a:defRPr sz="2900">
                <a:solidFill>
                  <a:schemeClr val="tx2"/>
                </a:solidFill>
              </a:defRPr>
            </a:lvl1pPr>
          </a:lstStyle>
          <a:p>
            <a:r>
              <a:rPr lang="de-DE"/>
              <a:t>Hier steht eine Musterüberschrift</a:t>
            </a:r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08175" y="2384425"/>
            <a:ext cx="6400800" cy="1752600"/>
          </a:xfrm>
        </p:spPr>
        <p:txBody>
          <a:bodyPr lIns="91440" rIns="91440"/>
          <a:lstStyle>
            <a:lvl1pPr marL="0" indent="0" algn="ctr">
              <a:buFont typeface="Wingdings" pitchFamily="2" charset="2"/>
              <a:buNone/>
              <a:defRPr i="1"/>
            </a:lvl1pPr>
          </a:lstStyle>
          <a:p>
            <a:r>
              <a:rPr lang="de-DE"/>
              <a:t>Referent(en) durch Überschreiben</a:t>
            </a:r>
          </a:p>
        </p:txBody>
      </p:sp>
      <p:sp>
        <p:nvSpPr>
          <p:cNvPr id="7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3282D-C3DB-4B62-B43D-528A3697AB29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8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7280275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 2011  </a:t>
            </a:r>
            <a:r>
              <a:rPr lang="de-DE" b="1"/>
              <a:t>UNIVERSITY OF ROSTOCK | Institute for General Electrical Engineering               K. Brackebusch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90D5A-A1C8-4EAB-A81E-93D29962F4F8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© 2011  </a:t>
            </a:r>
            <a:r>
              <a:rPr lang="de-DE" b="1"/>
              <a:t>UNIVERSITY OF ROSTOCK | Institute for General Electrical Engineering               K. Brackebusch</a:t>
            </a:r>
            <a:r>
              <a:rPr lang="de-DE"/>
              <a:t> 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38863-52DA-4CE0-B7BE-F5322D0A610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1557338"/>
            <a:ext cx="1893888" cy="4568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5038" y="1557338"/>
            <a:ext cx="5532437" cy="4568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D2558-4055-4DAB-840A-FAF2D3FC9DBD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© 2011  </a:t>
            </a:r>
            <a:r>
              <a:rPr lang="de-DE" b="1"/>
              <a:t>UNIVERSITY OF ROSTOCK | Institute for General Electrical Engineering               K. Brackebusch</a:t>
            </a:r>
            <a:r>
              <a:rPr lang="de-DE"/>
              <a:t> 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34E04-31C0-4902-A8BF-7FEA42FECC8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2CFE5-2524-4C65-A90B-A182E8BC108D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© 2011  </a:t>
            </a:r>
            <a:r>
              <a:rPr lang="de-DE" b="1"/>
              <a:t>UNIVERSITY OF ROSTOCK | Institute for General Electrical Engineering               K. Brackebusch</a:t>
            </a:r>
            <a:r>
              <a:rPr lang="de-DE"/>
              <a:t> 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DE1F3-54F4-41F2-8712-4E07FC5EF8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E19E-E4C9-4CE3-ADF1-94A13F4A489D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5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© 2011  </a:t>
            </a:r>
            <a:r>
              <a:rPr lang="de-DE" b="1"/>
              <a:t>UNIVERSITY OF ROSTOCK | Institute for General Electrical Engineering               K. Brackebusch</a:t>
            </a:r>
            <a:r>
              <a:rPr lang="de-DE"/>
              <a:t> </a:t>
            </a:r>
          </a:p>
        </p:txBody>
      </p:sp>
      <p:sp>
        <p:nvSpPr>
          <p:cNvPr id="6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517A1-DDAF-4FD3-AC46-AEACC398FD7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5038" y="3429000"/>
            <a:ext cx="3713162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3429000"/>
            <a:ext cx="3713163" cy="2697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FD05C-43A2-46B2-AA0F-248097A4F758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© 2011  </a:t>
            </a:r>
            <a:r>
              <a:rPr lang="de-DE" b="1"/>
              <a:t>UNIVERSITY OF ROSTOCK | Institute for General Electrical Engineering               K. Brackebusch</a:t>
            </a:r>
            <a:r>
              <a:rPr lang="de-DE"/>
              <a:t> 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9A0D7-073F-4D78-B059-5A04E2C457F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44582-2D3F-4C2C-BDDA-98A9EDC39B51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8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© 2011  </a:t>
            </a:r>
            <a:r>
              <a:rPr lang="de-DE" b="1"/>
              <a:t>UNIVERSITY OF ROSTOCK | Institute for General Electrical Engineering               K. Brackebusch</a:t>
            </a:r>
            <a:r>
              <a:rPr lang="de-DE"/>
              <a:t> </a:t>
            </a:r>
          </a:p>
        </p:txBody>
      </p:sp>
      <p:sp>
        <p:nvSpPr>
          <p:cNvPr id="9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C9BCA-5632-4D20-95DA-CB8D0AD5814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408C-00DE-478E-88DC-E722773D114D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4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© 2011  </a:t>
            </a:r>
            <a:r>
              <a:rPr lang="de-DE" b="1"/>
              <a:t>UNIVERSITY OF ROSTOCK | Institute for General Electrical Engineering               K. Brackebusch</a:t>
            </a:r>
            <a:r>
              <a:rPr lang="de-DE"/>
              <a:t> </a:t>
            </a:r>
          </a:p>
        </p:txBody>
      </p:sp>
      <p:sp>
        <p:nvSpPr>
          <p:cNvPr id="5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809A5-033A-46DA-8D62-F958174EF98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C8713-ACED-4A39-ACB1-35EA793E3966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3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© 2011  </a:t>
            </a:r>
            <a:r>
              <a:rPr lang="de-DE" b="1"/>
              <a:t>UNIVERSITY OF ROSTOCK | Institute for General Electrical Engineering               K. Brackebusch</a:t>
            </a:r>
            <a:r>
              <a:rPr lang="de-DE"/>
              <a:t> </a:t>
            </a:r>
          </a:p>
        </p:txBody>
      </p:sp>
      <p:sp>
        <p:nvSpPr>
          <p:cNvPr id="4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E3B42-2BBA-42DD-9E2F-5A63BD9F92F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F6270-3F25-4499-AE4C-FDAEA87E0644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© 2011  </a:t>
            </a:r>
            <a:r>
              <a:rPr lang="de-DE" b="1"/>
              <a:t>UNIVERSITY OF ROSTOCK | Institute for General Electrical Engineering               K. Brackebusch</a:t>
            </a:r>
            <a:r>
              <a:rPr lang="de-DE"/>
              <a:t> 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97D9A-587E-4150-AA1E-B2F59436986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E3566-58F4-457F-A1B5-374930BEF61A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6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 © 2011  </a:t>
            </a:r>
            <a:r>
              <a:rPr lang="de-DE" b="1"/>
              <a:t>UNIVERSITY OF ROSTOCK | Institute for General Electrical Engineering               K. Brackebusch</a:t>
            </a:r>
            <a:r>
              <a:rPr lang="de-DE"/>
              <a:t> </a:t>
            </a:r>
          </a:p>
        </p:txBody>
      </p:sp>
      <p:sp>
        <p:nvSpPr>
          <p:cNvPr id="7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ED509-16A9-415A-980A-CAFBB679E87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5038" y="1557338"/>
            <a:ext cx="7578725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steht eine Musterüberschrift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3429000"/>
            <a:ext cx="7578725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21" name="Rechteck 20"/>
          <p:cNvSpPr>
            <a:spLocks noChangeArrowheads="1"/>
          </p:cNvSpPr>
          <p:nvPr userDrawn="1"/>
        </p:nvSpPr>
        <p:spPr bwMode="auto">
          <a:xfrm>
            <a:off x="0" y="6570663"/>
            <a:ext cx="8788400" cy="2873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de-DE" sz="24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8" name="Datumsplatzhalter 17"/>
          <p:cNvSpPr>
            <a:spLocks noGrp="1"/>
          </p:cNvSpPr>
          <p:nvPr>
            <p:ph type="dt" sz="half" idx="2"/>
          </p:nvPr>
        </p:nvSpPr>
        <p:spPr>
          <a:xfrm>
            <a:off x="468313" y="6569075"/>
            <a:ext cx="963612" cy="2889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F029C92C-7AC5-416D-A10E-3825EB14B8C7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3"/>
          </p:nvPr>
        </p:nvSpPr>
        <p:spPr>
          <a:xfrm>
            <a:off x="1468438" y="6569075"/>
            <a:ext cx="6632575" cy="2889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FFFFFF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/>
              <a:t> © 2011  </a:t>
            </a:r>
            <a:r>
              <a:rPr lang="de-DE" b="1"/>
              <a:t>UNIVERSITY OF ROSTOCK | Institute for General Electrical Engineering               K. Brackebusch</a:t>
            </a:r>
            <a:r>
              <a:rPr lang="de-DE"/>
              <a:t> </a:t>
            </a: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4"/>
          </p:nvPr>
        </p:nvSpPr>
        <p:spPr>
          <a:xfrm>
            <a:off x="8077200" y="6569075"/>
            <a:ext cx="70802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464591C1-74BA-4A4E-98A7-CD636BBAFBE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1992" name="Freeform 8"/>
          <p:cNvSpPr>
            <a:spLocks/>
          </p:cNvSpPr>
          <p:nvPr userDrawn="1"/>
        </p:nvSpPr>
        <p:spPr bwMode="auto">
          <a:xfrm>
            <a:off x="0" y="1268413"/>
            <a:ext cx="8788400" cy="5313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67" y="0"/>
              </a:cxn>
              <a:cxn ang="0">
                <a:pos x="5384" y="2"/>
              </a:cxn>
              <a:cxn ang="0">
                <a:pos x="5401" y="4"/>
              </a:cxn>
              <a:cxn ang="0">
                <a:pos x="5417" y="8"/>
              </a:cxn>
              <a:cxn ang="0">
                <a:pos x="5432" y="14"/>
              </a:cxn>
              <a:cxn ang="0">
                <a:pos x="5447" y="20"/>
              </a:cxn>
              <a:cxn ang="0">
                <a:pos x="5461" y="27"/>
              </a:cxn>
              <a:cxn ang="0">
                <a:pos x="5474" y="35"/>
              </a:cxn>
              <a:cxn ang="0">
                <a:pos x="5486" y="45"/>
              </a:cxn>
              <a:cxn ang="0">
                <a:pos x="5497" y="56"/>
              </a:cxn>
              <a:cxn ang="0">
                <a:pos x="5507" y="68"/>
              </a:cxn>
              <a:cxn ang="0">
                <a:pos x="5514" y="81"/>
              </a:cxn>
              <a:cxn ang="0">
                <a:pos x="5522" y="93"/>
              </a:cxn>
              <a:cxn ang="0">
                <a:pos x="5528" y="108"/>
              </a:cxn>
              <a:cxn ang="0">
                <a:pos x="5532" y="121"/>
              </a:cxn>
              <a:cxn ang="0">
                <a:pos x="5534" y="137"/>
              </a:cxn>
              <a:cxn ang="0">
                <a:pos x="5536" y="152"/>
              </a:cxn>
              <a:cxn ang="0">
                <a:pos x="5536" y="3347"/>
              </a:cxn>
              <a:cxn ang="0">
                <a:pos x="0" y="3347"/>
              </a:cxn>
              <a:cxn ang="0">
                <a:pos x="0" y="0"/>
              </a:cxn>
            </a:cxnLst>
            <a:rect l="0" t="0" r="r" b="b"/>
            <a:pathLst>
              <a:path w="5536" h="3347">
                <a:moveTo>
                  <a:pt x="0" y="0"/>
                </a:moveTo>
                <a:lnTo>
                  <a:pt x="5367" y="0"/>
                </a:lnTo>
                <a:lnTo>
                  <a:pt x="5384" y="2"/>
                </a:lnTo>
                <a:lnTo>
                  <a:pt x="5401" y="4"/>
                </a:lnTo>
                <a:lnTo>
                  <a:pt x="5417" y="8"/>
                </a:lnTo>
                <a:lnTo>
                  <a:pt x="5432" y="14"/>
                </a:lnTo>
                <a:lnTo>
                  <a:pt x="5447" y="20"/>
                </a:lnTo>
                <a:lnTo>
                  <a:pt x="5461" y="27"/>
                </a:lnTo>
                <a:lnTo>
                  <a:pt x="5474" y="35"/>
                </a:lnTo>
                <a:lnTo>
                  <a:pt x="5486" y="45"/>
                </a:lnTo>
                <a:lnTo>
                  <a:pt x="5497" y="56"/>
                </a:lnTo>
                <a:lnTo>
                  <a:pt x="5507" y="68"/>
                </a:lnTo>
                <a:lnTo>
                  <a:pt x="5514" y="81"/>
                </a:lnTo>
                <a:lnTo>
                  <a:pt x="5522" y="93"/>
                </a:lnTo>
                <a:lnTo>
                  <a:pt x="5528" y="108"/>
                </a:lnTo>
                <a:lnTo>
                  <a:pt x="5532" y="121"/>
                </a:lnTo>
                <a:lnTo>
                  <a:pt x="5534" y="137"/>
                </a:lnTo>
                <a:lnTo>
                  <a:pt x="5536" y="152"/>
                </a:lnTo>
                <a:lnTo>
                  <a:pt x="5536" y="3347"/>
                </a:lnTo>
                <a:lnTo>
                  <a:pt x="0" y="3347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rgbClr val="004A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033" name="Picture 9" descr="UNI-Logo_Siegel_4c_89mm_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68313" y="333375"/>
            <a:ext cx="320357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rgbClr val="004A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-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Arial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5" descr="HOM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824288"/>
            <a:ext cx="2987675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4506E6-0F1B-415A-AB9D-A258E8D922B6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5" name="Fußzeilenplatzhalter 10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6426200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 © 2009 </a:t>
            </a:r>
            <a:r>
              <a:rPr lang="de-DE" b="1" dirty="0"/>
              <a:t>UNIVERSITÄT ROSTOCK</a:t>
            </a:r>
            <a:r>
              <a:rPr lang="de-DE" dirty="0"/>
              <a:t> | FAKULTÄT INFORMATIK UND ELEKTROTECHNIK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698750" y="2349500"/>
            <a:ext cx="5618163" cy="1081088"/>
          </a:xfrm>
        </p:spPr>
        <p:txBody>
          <a:bodyPr/>
          <a:lstStyle/>
          <a:p>
            <a:pPr eaLnBrk="1" hangingPunct="1"/>
            <a:r>
              <a:rPr lang="de-DE" sz="3100" smtClean="0">
                <a:solidFill>
                  <a:schemeClr val="tx2"/>
                </a:solidFill>
              </a:rPr>
              <a:t>Implementation and Investigation of a Local Time Stepping Scheme Based on DG-FEM</a:t>
            </a:r>
            <a:endParaRPr lang="de-DE" sz="3500" smtClean="0">
              <a:solidFill>
                <a:schemeClr val="tx2"/>
              </a:solidFill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2698750" y="4833938"/>
            <a:ext cx="11726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i="1" dirty="0">
                <a:latin typeface="Arial Narrow" pitchFamily="34" charset="0"/>
              </a:rPr>
              <a:t>Kai Papke</a:t>
            </a:r>
          </a:p>
          <a:p>
            <a:r>
              <a:rPr lang="de-DE" sz="1800" i="1" dirty="0" smtClean="0">
                <a:latin typeface="Arial Narrow" pitchFamily="34" charset="0"/>
              </a:rPr>
              <a:t>12.12.2011</a:t>
            </a:r>
            <a:r>
              <a:rPr lang="de-DE" sz="1800" i="1" dirty="0">
                <a:latin typeface="Arial Narrow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AA864A3-BAAC-4530-8392-1751230EAB54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6416675" cy="288925"/>
          </a:xfrm>
        </p:spPr>
        <p:txBody>
          <a:bodyPr/>
          <a:lstStyle/>
          <a:p>
            <a:pPr>
              <a:defRPr/>
            </a:pPr>
            <a:r>
              <a:rPr lang="de-DE"/>
              <a:t> © 2009 </a:t>
            </a:r>
            <a:r>
              <a:rPr lang="de-DE" b="1"/>
              <a:t>UNIVERSITÄT ROSTOCK</a:t>
            </a:r>
            <a:r>
              <a:rPr lang="de-DE"/>
              <a:t> | FAKULTÄT INFORMATIK UND ELEKTROTECHNIK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FE06D4-D767-44AB-B8F9-13132B355060}" type="slidenum">
              <a:rPr lang="de-DE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Local Time Stepping (LTS)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2744788"/>
            <a:ext cx="7740650" cy="2697162"/>
          </a:xfrm>
        </p:spPr>
        <p:txBody>
          <a:bodyPr/>
          <a:lstStyle/>
          <a:p>
            <a:pPr eaLnBrk="1" hangingPunct="1"/>
            <a:r>
              <a:rPr lang="en-GB" smtClean="0"/>
              <a:t>Grid partitioning in sub-regions which contain only fine or coarse elements </a:t>
            </a:r>
          </a:p>
          <a:p>
            <a:pPr eaLnBrk="1" hangingPunct="1"/>
            <a:r>
              <a:rPr lang="en-GB" smtClean="0"/>
              <a:t>Two different time steps (micro step / macro step)</a:t>
            </a:r>
          </a:p>
          <a:p>
            <a:pPr eaLnBrk="1" hangingPunct="1"/>
            <a:r>
              <a:rPr lang="en-GB" smtClean="0"/>
              <a:t>Coupling between the sub-grids realized by the numerical flux</a:t>
            </a: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935038" y="2241550"/>
            <a:ext cx="757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latin typeface="Arial Narrow" pitchFamily="34" charset="0"/>
              </a:rPr>
              <a:t>Classification</a:t>
            </a:r>
          </a:p>
        </p:txBody>
      </p:sp>
      <p:pic>
        <p:nvPicPr>
          <p:cNvPr id="33799" name="Picture 18" descr="Partitionier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3" y="3800475"/>
            <a:ext cx="6300787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20"/>
          <p:cNvSpPr txBox="1">
            <a:spLocks noChangeArrowheads="1"/>
          </p:cNvSpPr>
          <p:nvPr/>
        </p:nvSpPr>
        <p:spPr bwMode="auto">
          <a:xfrm>
            <a:off x="7380288" y="5948363"/>
            <a:ext cx="9969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Arial Narrow" pitchFamily="34" charset="0"/>
              </a:rPr>
              <a:t>macro micro</a:t>
            </a:r>
          </a:p>
          <a:p>
            <a:r>
              <a:rPr lang="de-DE">
                <a:latin typeface="Arial Narrow" pitchFamily="34" charset="0"/>
              </a:rPr>
              <a:t>step ratio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097331" y="4159260"/>
            <a:ext cx="369332" cy="17161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>
            <a:spAutoFit/>
          </a:bodyPr>
          <a:lstStyle/>
          <a:p>
            <a:pPr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    number of elements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069013" y="4132263"/>
            <a:ext cx="1204912" cy="2460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coarse elements (C)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069013" y="4341813"/>
            <a:ext cx="1204912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fine-coarse elements (FC)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069013" y="4752975"/>
            <a:ext cx="1204912" cy="2460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fine elements (F)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6569B6C-FDEC-47A5-A263-C9770BCE7E29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6416675" cy="288925"/>
          </a:xfrm>
        </p:spPr>
        <p:txBody>
          <a:bodyPr/>
          <a:lstStyle/>
          <a:p>
            <a:pPr>
              <a:defRPr/>
            </a:pPr>
            <a:r>
              <a:rPr lang="de-DE"/>
              <a:t> © 2009 </a:t>
            </a:r>
            <a:r>
              <a:rPr lang="de-DE" b="1"/>
              <a:t>UNIVERSITÄT ROSTOCK</a:t>
            </a:r>
            <a:r>
              <a:rPr lang="de-DE"/>
              <a:t> | FAKULTÄT INFORMATIK UND ELEKTROTECHNIK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FC13B-1DF2-40D6-9EB6-1DE56B7A1CE1}" type="slidenum">
              <a:rPr lang="de-DE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Local Time Stepping (LTS)</a:t>
            </a:r>
          </a:p>
        </p:txBody>
      </p:sp>
      <p:pic>
        <p:nvPicPr>
          <p:cNvPr id="35845" name="Picture 54" descr="Algo1"/>
          <p:cNvPicPr>
            <a:picLocks noChangeAspect="1" noChangeArrowheads="1"/>
          </p:cNvPicPr>
          <p:nvPr/>
        </p:nvPicPr>
        <p:blipFill>
          <a:blip r:embed="rId3"/>
          <a:srcRect l="1324" r="52718"/>
          <a:stretch>
            <a:fillRect/>
          </a:stretch>
        </p:blipFill>
        <p:spPr bwMode="auto">
          <a:xfrm>
            <a:off x="4967288" y="2457450"/>
            <a:ext cx="3744912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50" name="Rectangle 58"/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2732088"/>
            <a:ext cx="3779838" cy="3024187"/>
          </a:xfrm>
        </p:spPr>
        <p:txBody>
          <a:bodyPr/>
          <a:lstStyle/>
          <a:p>
            <a:pPr algn="just" eaLnBrk="1" hangingPunct="1"/>
            <a:r>
              <a:rPr lang="en-GB" smtClean="0"/>
              <a:t>Evaluation of spatial derivatives at time </a:t>
            </a:r>
            <a:r>
              <a:rPr lang="en-GB" b="1" smtClean="0"/>
              <a:t>t</a:t>
            </a:r>
            <a:r>
              <a:rPr lang="en-GB" b="1" baseline="-25000" smtClean="0"/>
              <a:t>n</a:t>
            </a:r>
            <a:r>
              <a:rPr lang="en-GB" smtClean="0"/>
              <a:t> for </a:t>
            </a:r>
            <a:r>
              <a:rPr lang="en-GB" b="1" smtClean="0"/>
              <a:t>coarse and fine</a:t>
            </a:r>
            <a:r>
              <a:rPr lang="en-GB" smtClean="0"/>
              <a:t> sub-grid, respectively</a:t>
            </a:r>
          </a:p>
          <a:p>
            <a:pPr algn="just" eaLnBrk="1" hangingPunct="1"/>
            <a:endParaRPr lang="en-GB" smtClean="0"/>
          </a:p>
          <a:p>
            <a:pPr algn="just" eaLnBrk="1" hangingPunct="1"/>
            <a:endParaRPr lang="de-DE" smtClean="0"/>
          </a:p>
          <a:p>
            <a:pPr algn="just" eaLnBrk="1" hangingPunct="1"/>
            <a:endParaRPr lang="de-DE" smtClean="0"/>
          </a:p>
          <a:p>
            <a:pPr algn="just" eaLnBrk="1" hangingPunct="1"/>
            <a:endParaRPr lang="de-DE" smtClean="0"/>
          </a:p>
          <a:p>
            <a:pPr algn="just" eaLnBrk="1" hangingPunct="1"/>
            <a:endParaRPr lang="de-DE" smtClean="0"/>
          </a:p>
          <a:p>
            <a:pPr algn="just" eaLnBrk="1" hangingPunct="1"/>
            <a:r>
              <a:rPr lang="de-DE" smtClean="0"/>
              <a:t>Storage of results:</a:t>
            </a:r>
          </a:p>
        </p:txBody>
      </p:sp>
      <p:pic>
        <p:nvPicPr>
          <p:cNvPr id="59453" name="Picture 61"/>
          <p:cNvPicPr>
            <a:picLocks noChangeAspect="1" noChangeArrowheads="1"/>
          </p:cNvPicPr>
          <p:nvPr/>
        </p:nvPicPr>
        <p:blipFill>
          <a:blip r:embed="rId4"/>
          <a:srcRect r="1065"/>
          <a:stretch>
            <a:fillRect/>
          </a:stretch>
        </p:blipFill>
        <p:spPr bwMode="auto">
          <a:xfrm>
            <a:off x="5040313" y="5721350"/>
            <a:ext cx="15113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54" name="Picture 62"/>
          <p:cNvPicPr>
            <a:picLocks noChangeAspect="1" noChangeArrowheads="1"/>
          </p:cNvPicPr>
          <p:nvPr/>
        </p:nvPicPr>
        <p:blipFill>
          <a:blip r:embed="rId5"/>
          <a:srcRect r="838"/>
          <a:stretch>
            <a:fillRect/>
          </a:stretch>
        </p:blipFill>
        <p:spPr bwMode="auto">
          <a:xfrm>
            <a:off x="1079500" y="5697538"/>
            <a:ext cx="15478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56" name="Picture 64"/>
          <p:cNvPicPr>
            <a:picLocks noChangeAspect="1" noChangeArrowheads="1"/>
          </p:cNvPicPr>
          <p:nvPr/>
        </p:nvPicPr>
        <p:blipFill>
          <a:blip r:embed="rId6"/>
          <a:srcRect r="1814"/>
          <a:stretch>
            <a:fillRect/>
          </a:stretch>
        </p:blipFill>
        <p:spPr bwMode="auto">
          <a:xfrm>
            <a:off x="2987675" y="5697538"/>
            <a:ext cx="1544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62" name="Text Box 70"/>
          <p:cNvSpPr txBox="1">
            <a:spLocks noChangeArrowheads="1"/>
          </p:cNvSpPr>
          <p:nvPr/>
        </p:nvSpPr>
        <p:spPr bwMode="auto">
          <a:xfrm>
            <a:off x="6911975" y="5913438"/>
            <a:ext cx="17637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latin typeface="Arial Narrow" pitchFamily="34" charset="0"/>
              </a:rPr>
              <a:t>s –  macro micro   </a:t>
            </a:r>
          </a:p>
          <a:p>
            <a:r>
              <a:rPr lang="de-DE" sz="1600">
                <a:latin typeface="Arial Narrow" pitchFamily="34" charset="0"/>
              </a:rPr>
              <a:t>       step ratio</a:t>
            </a:r>
          </a:p>
        </p:txBody>
      </p:sp>
      <p:sp>
        <p:nvSpPr>
          <p:cNvPr id="35851" name="Text Box 71"/>
          <p:cNvSpPr txBox="1">
            <a:spLocks noChangeArrowheads="1"/>
          </p:cNvSpPr>
          <p:nvPr/>
        </p:nvSpPr>
        <p:spPr bwMode="auto">
          <a:xfrm>
            <a:off x="935038" y="2241550"/>
            <a:ext cx="757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latin typeface="Arial Narrow" pitchFamily="34" charset="0"/>
              </a:rPr>
              <a:t>Algorithm</a:t>
            </a:r>
          </a:p>
        </p:txBody>
      </p:sp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1439863" y="3933825"/>
            <a:ext cx="2438400" cy="857250"/>
            <a:chOff x="930" y="2478"/>
            <a:chExt cx="1536" cy="540"/>
          </a:xfrm>
        </p:grpSpPr>
        <p:pic>
          <p:nvPicPr>
            <p:cNvPr id="35859" name="Picture 7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30" y="2478"/>
              <a:ext cx="1536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60" name="Rectangle 75"/>
            <p:cNvSpPr>
              <a:spLocks noChangeArrowheads="1"/>
            </p:cNvSpPr>
            <p:nvPr/>
          </p:nvSpPr>
          <p:spPr bwMode="auto">
            <a:xfrm>
              <a:off x="1701" y="2546"/>
              <a:ext cx="749" cy="362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" name="Rechteck 16"/>
          <p:cNvSpPr/>
          <p:nvPr/>
        </p:nvSpPr>
        <p:spPr>
          <a:xfrm>
            <a:off x="6835775" y="3429000"/>
            <a:ext cx="803275" cy="474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6835775" y="3416300"/>
            <a:ext cx="985838" cy="52387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fine </a:t>
            </a: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   element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557838" y="4779963"/>
            <a:ext cx="1825625" cy="307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fine-coarse element </a:t>
            </a:r>
          </a:p>
        </p:txBody>
      </p:sp>
      <p:grpSp>
        <p:nvGrpSpPr>
          <p:cNvPr id="35856" name="Gruppieren 21"/>
          <p:cNvGrpSpPr>
            <a:grpSpLocks/>
          </p:cNvGrpSpPr>
          <p:nvPr/>
        </p:nvGrpSpPr>
        <p:grpSpPr bwMode="auto">
          <a:xfrm>
            <a:off x="5083175" y="2808288"/>
            <a:ext cx="1168400" cy="527050"/>
            <a:chOff x="5083182" y="2808279"/>
            <a:chExt cx="1168416" cy="526855"/>
          </a:xfrm>
        </p:grpSpPr>
        <p:sp>
          <p:nvSpPr>
            <p:cNvPr id="20" name="Rechteck 19"/>
            <p:cNvSpPr/>
            <p:nvPr/>
          </p:nvSpPr>
          <p:spPr>
            <a:xfrm>
              <a:off x="5083182" y="2808279"/>
              <a:ext cx="693748" cy="5109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5265748" y="3027273"/>
              <a:ext cx="985850" cy="307861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cs typeface="Times New Roman" pitchFamily="18" charset="0"/>
                </a:rPr>
                <a:t>interface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6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78B68FC-696A-4A6A-8B36-8F45C30F9B7C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6416675" cy="288925"/>
          </a:xfrm>
        </p:spPr>
        <p:txBody>
          <a:bodyPr/>
          <a:lstStyle/>
          <a:p>
            <a:pPr>
              <a:defRPr/>
            </a:pPr>
            <a:r>
              <a:rPr lang="de-DE"/>
              <a:t> © 2009 </a:t>
            </a:r>
            <a:r>
              <a:rPr lang="de-DE" b="1"/>
              <a:t>UNIVERSITÄT ROSTOCK</a:t>
            </a:r>
            <a:r>
              <a:rPr lang="de-DE"/>
              <a:t> | FAKULTÄT INFORMATIK UND ELEKTROTECHNIK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7EFDAA-F6DF-4AFC-A595-6FC548340E49}" type="slidenum">
              <a:rPr lang="de-DE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Local Time Stepping (LTS)</a:t>
            </a:r>
          </a:p>
        </p:txBody>
      </p:sp>
      <p:pic>
        <p:nvPicPr>
          <p:cNvPr id="37893" name="Picture 7" descr="Algo1"/>
          <p:cNvPicPr>
            <a:picLocks noChangeAspect="1" noChangeArrowheads="1"/>
          </p:cNvPicPr>
          <p:nvPr/>
        </p:nvPicPr>
        <p:blipFill>
          <a:blip r:embed="rId3"/>
          <a:srcRect l="51685" r="1480"/>
          <a:stretch>
            <a:fillRect/>
          </a:stretch>
        </p:blipFill>
        <p:spPr bwMode="auto">
          <a:xfrm>
            <a:off x="4932363" y="2457450"/>
            <a:ext cx="3816350" cy="319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0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2744788"/>
            <a:ext cx="3924300" cy="2697162"/>
          </a:xfrm>
        </p:spPr>
        <p:txBody>
          <a:bodyPr/>
          <a:lstStyle/>
          <a:p>
            <a:pPr eaLnBrk="1" hangingPunct="1"/>
            <a:r>
              <a:rPr lang="en-GB" smtClean="0"/>
              <a:t>Time integration with respect to </a:t>
            </a:r>
            <a:r>
              <a:rPr lang="en-GB" b="1" smtClean="0"/>
              <a:t>fine and fine-coarse</a:t>
            </a:r>
            <a:r>
              <a:rPr lang="en-GB" smtClean="0"/>
              <a:t> elements by micro step </a:t>
            </a:r>
            <a:r>
              <a:rPr lang="en-GB" smtClean="0">
                <a:sym typeface="Symbol" pitchFamily="18" charset="2"/>
              </a:rPr>
              <a:t>t/s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Example: Discretized Ampere‘s Law on fine elements</a:t>
            </a:r>
          </a:p>
          <a:p>
            <a:pPr eaLnBrk="1" hangingPunct="1"/>
            <a:endParaRPr lang="de-DE" smtClean="0"/>
          </a:p>
        </p:txBody>
      </p:sp>
      <p:sp>
        <p:nvSpPr>
          <p:cNvPr id="37895" name="Rectangle 13"/>
          <p:cNvSpPr>
            <a:spLocks noChangeArrowheads="1"/>
          </p:cNvSpPr>
          <p:nvPr/>
        </p:nvSpPr>
        <p:spPr bwMode="auto">
          <a:xfrm>
            <a:off x="5040313" y="3465513"/>
            <a:ext cx="611187" cy="4318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5009" name="Text Box 17"/>
          <p:cNvSpPr txBox="1">
            <a:spLocks noChangeArrowheads="1"/>
          </p:cNvSpPr>
          <p:nvPr/>
        </p:nvSpPr>
        <p:spPr bwMode="auto">
          <a:xfrm>
            <a:off x="5616575" y="5875338"/>
            <a:ext cx="2095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latin typeface="Arial Narrow" pitchFamily="34" charset="0"/>
              </a:rPr>
              <a:t>s – macro micro step ratio</a:t>
            </a:r>
          </a:p>
        </p:txBody>
      </p:sp>
      <p:pic>
        <p:nvPicPr>
          <p:cNvPr id="85013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163" y="4689475"/>
            <a:ext cx="4357687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 Box 24"/>
          <p:cNvSpPr txBox="1">
            <a:spLocks noChangeArrowheads="1"/>
          </p:cNvSpPr>
          <p:nvPr/>
        </p:nvSpPr>
        <p:spPr bwMode="auto">
          <a:xfrm>
            <a:off x="935038" y="2241550"/>
            <a:ext cx="757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latin typeface="Arial Narrow" pitchFamily="34" charset="0"/>
              </a:rPr>
              <a:t>Algorithm</a:t>
            </a:r>
          </a:p>
        </p:txBody>
      </p:sp>
      <p:sp>
        <p:nvSpPr>
          <p:cNvPr id="13" name="Freihandform 12"/>
          <p:cNvSpPr/>
          <p:nvPr/>
        </p:nvSpPr>
        <p:spPr>
          <a:xfrm>
            <a:off x="6648450" y="3395663"/>
            <a:ext cx="1157288" cy="738187"/>
          </a:xfrm>
          <a:custGeom>
            <a:avLst/>
            <a:gdLst>
              <a:gd name="connsiteX0" fmla="*/ 142875 w 1157023"/>
              <a:gd name="connsiteY0" fmla="*/ 61264 h 737539"/>
              <a:gd name="connsiteX1" fmla="*/ 171450 w 1157023"/>
              <a:gd name="connsiteY1" fmla="*/ 70789 h 737539"/>
              <a:gd name="connsiteX2" fmla="*/ 552450 w 1157023"/>
              <a:gd name="connsiteY2" fmla="*/ 80314 h 737539"/>
              <a:gd name="connsiteX3" fmla="*/ 600075 w 1157023"/>
              <a:gd name="connsiteY3" fmla="*/ 89839 h 737539"/>
              <a:gd name="connsiteX4" fmla="*/ 628650 w 1157023"/>
              <a:gd name="connsiteY4" fmla="*/ 80314 h 737539"/>
              <a:gd name="connsiteX5" fmla="*/ 638175 w 1157023"/>
              <a:gd name="connsiteY5" fmla="*/ 80314 h 737539"/>
              <a:gd name="connsiteX6" fmla="*/ 723900 w 1157023"/>
              <a:gd name="connsiteY6" fmla="*/ 42214 h 737539"/>
              <a:gd name="connsiteX7" fmla="*/ 1009650 w 1157023"/>
              <a:gd name="connsiteY7" fmla="*/ 556564 h 737539"/>
              <a:gd name="connsiteX8" fmla="*/ 1019175 w 1157023"/>
              <a:gd name="connsiteY8" fmla="*/ 737539 h 737539"/>
              <a:gd name="connsiteX9" fmla="*/ 590550 w 1157023"/>
              <a:gd name="connsiteY9" fmla="*/ 718489 h 737539"/>
              <a:gd name="connsiteX10" fmla="*/ 409575 w 1157023"/>
              <a:gd name="connsiteY10" fmla="*/ 680389 h 737539"/>
              <a:gd name="connsiteX11" fmla="*/ 323850 w 1157023"/>
              <a:gd name="connsiteY11" fmla="*/ 499414 h 737539"/>
              <a:gd name="connsiteX12" fmla="*/ 0 w 1157023"/>
              <a:gd name="connsiteY12" fmla="*/ 194614 h 737539"/>
              <a:gd name="connsiteX13" fmla="*/ 85725 w 1157023"/>
              <a:gd name="connsiteY13" fmla="*/ 70789 h 73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7023" h="737539">
                <a:moveTo>
                  <a:pt x="142875" y="61264"/>
                </a:moveTo>
                <a:cubicBezTo>
                  <a:pt x="152400" y="64439"/>
                  <a:pt x="161633" y="68685"/>
                  <a:pt x="171450" y="70789"/>
                </a:cubicBezTo>
                <a:cubicBezTo>
                  <a:pt x="341364" y="107199"/>
                  <a:pt x="306943" y="88780"/>
                  <a:pt x="552450" y="80314"/>
                </a:cubicBezTo>
                <a:cubicBezTo>
                  <a:pt x="568325" y="83489"/>
                  <a:pt x="583886" y="89839"/>
                  <a:pt x="600075" y="89839"/>
                </a:cubicBezTo>
                <a:cubicBezTo>
                  <a:pt x="610115" y="89839"/>
                  <a:pt x="618910" y="82749"/>
                  <a:pt x="628650" y="80314"/>
                </a:cubicBezTo>
                <a:cubicBezTo>
                  <a:pt x="631730" y="79544"/>
                  <a:pt x="635000" y="80314"/>
                  <a:pt x="638175" y="80314"/>
                </a:cubicBezTo>
                <a:cubicBezTo>
                  <a:pt x="726675" y="31147"/>
                  <a:pt x="723900" y="0"/>
                  <a:pt x="723900" y="42214"/>
                </a:cubicBezTo>
                <a:cubicBezTo>
                  <a:pt x="1021442" y="550915"/>
                  <a:pt x="1157023" y="409191"/>
                  <a:pt x="1009650" y="556564"/>
                </a:cubicBezTo>
                <a:lnTo>
                  <a:pt x="1019175" y="737539"/>
                </a:lnTo>
                <a:lnTo>
                  <a:pt x="590550" y="718489"/>
                </a:lnTo>
                <a:cubicBezTo>
                  <a:pt x="416001" y="679700"/>
                  <a:pt x="477644" y="680389"/>
                  <a:pt x="409575" y="680389"/>
                </a:cubicBezTo>
                <a:lnTo>
                  <a:pt x="323850" y="499414"/>
                </a:lnTo>
                <a:lnTo>
                  <a:pt x="0" y="194614"/>
                </a:lnTo>
                <a:lnTo>
                  <a:pt x="85725" y="70789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feld 13"/>
          <p:cNvSpPr txBox="1"/>
          <p:nvPr/>
        </p:nvSpPr>
        <p:spPr>
          <a:xfrm>
            <a:off x="6762750" y="3465513"/>
            <a:ext cx="985838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1</a:t>
            </a:r>
            <a:r>
              <a:rPr lang="en-US" sz="1000" dirty="0">
                <a:cs typeface="Times New Roman" pitchFamily="18" charset="0"/>
              </a:rPr>
              <a:t>st</a:t>
            </a:r>
            <a:r>
              <a:rPr lang="en-US" dirty="0">
                <a:cs typeface="Times New Roman" pitchFamily="18" charset="0"/>
              </a:rPr>
              <a:t> micro</a:t>
            </a: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     step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557838" y="4779963"/>
            <a:ext cx="1825625" cy="307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partial time integration</a:t>
            </a:r>
          </a:p>
        </p:txBody>
      </p:sp>
      <p:grpSp>
        <p:nvGrpSpPr>
          <p:cNvPr id="37902" name="Gruppieren 15"/>
          <p:cNvGrpSpPr>
            <a:grpSpLocks/>
          </p:cNvGrpSpPr>
          <p:nvPr/>
        </p:nvGrpSpPr>
        <p:grpSpPr bwMode="auto">
          <a:xfrm>
            <a:off x="5083175" y="2808288"/>
            <a:ext cx="1168400" cy="527050"/>
            <a:chOff x="5083182" y="2808279"/>
            <a:chExt cx="1168416" cy="526855"/>
          </a:xfrm>
        </p:grpSpPr>
        <p:sp>
          <p:nvSpPr>
            <p:cNvPr id="17" name="Rechteck 16"/>
            <p:cNvSpPr/>
            <p:nvPr/>
          </p:nvSpPr>
          <p:spPr>
            <a:xfrm>
              <a:off x="5083182" y="2808279"/>
              <a:ext cx="693748" cy="5109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265748" y="3027273"/>
              <a:ext cx="985850" cy="307861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cs typeface="Times New Roman" pitchFamily="18" charset="0"/>
                </a:rPr>
                <a:t>interface</a:t>
              </a:r>
            </a:p>
          </p:txBody>
        </p:sp>
      </p:grpSp>
      <p:sp>
        <p:nvSpPr>
          <p:cNvPr id="37903" name="Rectangle 14"/>
          <p:cNvSpPr>
            <a:spLocks noChangeArrowheads="1"/>
          </p:cNvSpPr>
          <p:nvPr/>
        </p:nvSpPr>
        <p:spPr bwMode="auto">
          <a:xfrm>
            <a:off x="5976938" y="2636838"/>
            <a:ext cx="611187" cy="4318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9FFB8F-297F-490D-BFA2-88438BB5235A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6416675" cy="288925"/>
          </a:xfrm>
        </p:spPr>
        <p:txBody>
          <a:bodyPr/>
          <a:lstStyle/>
          <a:p>
            <a:pPr>
              <a:defRPr/>
            </a:pPr>
            <a:r>
              <a:rPr lang="de-DE"/>
              <a:t> © 2009 </a:t>
            </a:r>
            <a:r>
              <a:rPr lang="de-DE" b="1"/>
              <a:t>UNIVERSITÄT ROSTOCK</a:t>
            </a:r>
            <a:r>
              <a:rPr lang="de-DE"/>
              <a:t> | FAKULTÄT INFORMATIK UND ELEKTROTECHNIK</a:t>
            </a:r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020EEC-8B3D-4426-BB09-B28456E5C7F1}" type="slidenum">
              <a:rPr lang="de-DE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Local Time Stepping (LTS)</a:t>
            </a:r>
          </a:p>
        </p:txBody>
      </p:sp>
      <p:pic>
        <p:nvPicPr>
          <p:cNvPr id="39941" name="Picture 5" descr="Algo2"/>
          <p:cNvPicPr>
            <a:picLocks noChangeAspect="1" noChangeArrowheads="1"/>
          </p:cNvPicPr>
          <p:nvPr/>
        </p:nvPicPr>
        <p:blipFill>
          <a:blip r:embed="rId3"/>
          <a:srcRect l="1303" r="53029"/>
          <a:stretch>
            <a:fillRect/>
          </a:stretch>
        </p:blipFill>
        <p:spPr bwMode="auto">
          <a:xfrm>
            <a:off x="4930775" y="2420938"/>
            <a:ext cx="3781425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2744788"/>
            <a:ext cx="3924300" cy="3132137"/>
          </a:xfrm>
        </p:spPr>
        <p:txBody>
          <a:bodyPr/>
          <a:lstStyle/>
          <a:p>
            <a:pPr eaLnBrk="1" hangingPunct="1"/>
            <a:r>
              <a:rPr lang="en-US" smtClean="0"/>
              <a:t>Computation of spatial deviations at time </a:t>
            </a:r>
            <a:r>
              <a:rPr lang="de-DE" b="1" smtClean="0"/>
              <a:t>t</a:t>
            </a:r>
            <a:r>
              <a:rPr lang="de-DE" b="1" baseline="-25000" smtClean="0"/>
              <a:t>n+1/s</a:t>
            </a:r>
            <a:r>
              <a:rPr lang="de-DE" smtClean="0"/>
              <a:t> </a:t>
            </a:r>
            <a:r>
              <a:rPr lang="en-US" smtClean="0"/>
              <a:t>for the </a:t>
            </a:r>
            <a:r>
              <a:rPr lang="en-US" b="1" smtClean="0"/>
              <a:t>fine</a:t>
            </a:r>
            <a:r>
              <a:rPr lang="en-US" smtClean="0"/>
              <a:t> sub-grid</a:t>
            </a:r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eaLnBrk="1" hangingPunct="1"/>
            <a:endParaRPr lang="de-DE" smtClean="0"/>
          </a:p>
          <a:p>
            <a:pPr algn="just" eaLnBrk="1" hangingPunct="1"/>
            <a:r>
              <a:rPr lang="de-DE" smtClean="0"/>
              <a:t>Storage of results:</a:t>
            </a:r>
          </a:p>
        </p:txBody>
      </p:sp>
      <p:pic>
        <p:nvPicPr>
          <p:cNvPr id="86027" name="Picture 11"/>
          <p:cNvPicPr>
            <a:picLocks noChangeAspect="1" noChangeArrowheads="1"/>
          </p:cNvPicPr>
          <p:nvPr/>
        </p:nvPicPr>
        <p:blipFill>
          <a:blip r:embed="rId4"/>
          <a:srcRect r="838"/>
          <a:stretch>
            <a:fillRect/>
          </a:stretch>
        </p:blipFill>
        <p:spPr bwMode="auto">
          <a:xfrm>
            <a:off x="1079500" y="5697538"/>
            <a:ext cx="1547813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8" name="Picture 12"/>
          <p:cNvPicPr>
            <a:picLocks noChangeAspect="1" noChangeArrowheads="1"/>
          </p:cNvPicPr>
          <p:nvPr/>
        </p:nvPicPr>
        <p:blipFill>
          <a:blip r:embed="rId5"/>
          <a:srcRect r="1814"/>
          <a:stretch>
            <a:fillRect/>
          </a:stretch>
        </p:blipFill>
        <p:spPr bwMode="auto">
          <a:xfrm>
            <a:off x="2987675" y="5697538"/>
            <a:ext cx="15446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824413" y="5553075"/>
            <a:ext cx="2122487" cy="912813"/>
            <a:chOff x="3039" y="3498"/>
            <a:chExt cx="1337" cy="575"/>
          </a:xfrm>
        </p:grpSpPr>
        <p:pic>
          <p:nvPicPr>
            <p:cNvPr id="39954" name="Picture 18"/>
            <p:cNvPicPr>
              <a:picLocks noChangeAspect="1" noChangeArrowheads="1"/>
            </p:cNvPicPr>
            <p:nvPr/>
          </p:nvPicPr>
          <p:blipFill>
            <a:blip r:embed="rId6"/>
            <a:srcRect r="1575"/>
            <a:stretch>
              <a:fillRect/>
            </a:stretch>
          </p:blipFill>
          <p:spPr bwMode="auto">
            <a:xfrm>
              <a:off x="3084" y="3612"/>
              <a:ext cx="1134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5" name="Rectangle 19"/>
            <p:cNvSpPr>
              <a:spLocks noChangeArrowheads="1"/>
            </p:cNvSpPr>
            <p:nvPr/>
          </p:nvSpPr>
          <p:spPr bwMode="auto">
            <a:xfrm>
              <a:off x="4127" y="3521"/>
              <a:ext cx="249" cy="1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6" name="Rectangle 20"/>
            <p:cNvSpPr>
              <a:spLocks noChangeArrowheads="1"/>
            </p:cNvSpPr>
            <p:nvPr/>
          </p:nvSpPr>
          <p:spPr bwMode="auto">
            <a:xfrm>
              <a:off x="3039" y="3498"/>
              <a:ext cx="249" cy="1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7" name="Rectangle 22"/>
            <p:cNvSpPr>
              <a:spLocks noChangeArrowheads="1"/>
            </p:cNvSpPr>
            <p:nvPr/>
          </p:nvSpPr>
          <p:spPr bwMode="auto">
            <a:xfrm>
              <a:off x="3039" y="3498"/>
              <a:ext cx="249" cy="1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8" name="Rectangle 23"/>
            <p:cNvSpPr>
              <a:spLocks noChangeArrowheads="1"/>
            </p:cNvSpPr>
            <p:nvPr/>
          </p:nvSpPr>
          <p:spPr bwMode="auto">
            <a:xfrm>
              <a:off x="4127" y="3521"/>
              <a:ext cx="249" cy="1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59" name="Rectangle 25"/>
            <p:cNvSpPr>
              <a:spLocks noChangeArrowheads="1"/>
            </p:cNvSpPr>
            <p:nvPr/>
          </p:nvSpPr>
          <p:spPr bwMode="auto">
            <a:xfrm>
              <a:off x="3039" y="3498"/>
              <a:ext cx="249" cy="1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960" name="Rectangle 28"/>
            <p:cNvSpPr>
              <a:spLocks noChangeArrowheads="1"/>
            </p:cNvSpPr>
            <p:nvPr/>
          </p:nvSpPr>
          <p:spPr bwMode="auto">
            <a:xfrm>
              <a:off x="4127" y="3521"/>
              <a:ext cx="249" cy="15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6063" name="Rectangle 47"/>
          <p:cNvSpPr>
            <a:spLocks noChangeArrowheads="1"/>
          </p:cNvSpPr>
          <p:nvPr/>
        </p:nvSpPr>
        <p:spPr bwMode="auto">
          <a:xfrm>
            <a:off x="4787900" y="5697538"/>
            <a:ext cx="2016125" cy="827087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9947" name="Text Box 48"/>
          <p:cNvSpPr txBox="1">
            <a:spLocks noChangeArrowheads="1"/>
          </p:cNvSpPr>
          <p:nvPr/>
        </p:nvSpPr>
        <p:spPr bwMode="auto">
          <a:xfrm>
            <a:off x="935038" y="2241550"/>
            <a:ext cx="757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latin typeface="Arial Narrow" pitchFamily="34" charset="0"/>
              </a:rPr>
              <a:t>Algorithm</a:t>
            </a:r>
          </a:p>
        </p:txBody>
      </p:sp>
      <p:grpSp>
        <p:nvGrpSpPr>
          <p:cNvPr id="39948" name="Group 50"/>
          <p:cNvGrpSpPr>
            <a:grpSpLocks/>
          </p:cNvGrpSpPr>
          <p:nvPr/>
        </p:nvGrpSpPr>
        <p:grpSpPr bwMode="auto">
          <a:xfrm>
            <a:off x="1476375" y="3933825"/>
            <a:ext cx="2438400" cy="857250"/>
            <a:chOff x="930" y="2478"/>
            <a:chExt cx="1536" cy="540"/>
          </a:xfrm>
        </p:grpSpPr>
        <p:pic>
          <p:nvPicPr>
            <p:cNvPr id="39952" name="Picture 5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30" y="2478"/>
              <a:ext cx="1536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53" name="Rectangle 52"/>
            <p:cNvSpPr>
              <a:spLocks noChangeArrowheads="1"/>
            </p:cNvSpPr>
            <p:nvPr/>
          </p:nvSpPr>
          <p:spPr bwMode="auto">
            <a:xfrm>
              <a:off x="1701" y="2546"/>
              <a:ext cx="749" cy="362"/>
            </a:xfrm>
            <a:prstGeom prst="rect">
              <a:avLst/>
            </a:prstGeom>
            <a:noFill/>
            <a:ln w="19050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9949" name="Gruppieren 22"/>
          <p:cNvGrpSpPr>
            <a:grpSpLocks/>
          </p:cNvGrpSpPr>
          <p:nvPr/>
        </p:nvGrpSpPr>
        <p:grpSpPr bwMode="auto">
          <a:xfrm>
            <a:off x="5083175" y="2808288"/>
            <a:ext cx="1168400" cy="527050"/>
            <a:chOff x="5083182" y="2808279"/>
            <a:chExt cx="1168416" cy="526855"/>
          </a:xfrm>
        </p:grpSpPr>
        <p:sp>
          <p:nvSpPr>
            <p:cNvPr id="24" name="Rechteck 23"/>
            <p:cNvSpPr/>
            <p:nvPr/>
          </p:nvSpPr>
          <p:spPr>
            <a:xfrm>
              <a:off x="5083182" y="2808279"/>
              <a:ext cx="693748" cy="5109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Textfeld 24"/>
            <p:cNvSpPr txBox="1"/>
            <p:nvPr/>
          </p:nvSpPr>
          <p:spPr>
            <a:xfrm>
              <a:off x="5265748" y="3027273"/>
              <a:ext cx="985850" cy="307861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cs typeface="Times New Roman" pitchFamily="18" charset="0"/>
                </a:rPr>
                <a:t>interface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F4E881-87BC-4D54-92BE-DE7DB37154EF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6416675" cy="288925"/>
          </a:xfrm>
        </p:spPr>
        <p:txBody>
          <a:bodyPr/>
          <a:lstStyle/>
          <a:p>
            <a:pPr>
              <a:defRPr/>
            </a:pPr>
            <a:r>
              <a:rPr lang="de-DE"/>
              <a:t> © 2009 </a:t>
            </a:r>
            <a:r>
              <a:rPr lang="de-DE" b="1"/>
              <a:t>UNIVERSITÄT ROSTOCK</a:t>
            </a:r>
            <a:r>
              <a:rPr lang="de-DE"/>
              <a:t> | FAKULTÄT INFORMATIK UND ELEKTROTECHNIK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9BD9F-F44D-4837-9E82-E80CA38ACBAF}" type="slidenum">
              <a:rPr lang="de-DE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Local Time Stepping (LTS)</a:t>
            </a:r>
          </a:p>
        </p:txBody>
      </p:sp>
      <p:pic>
        <p:nvPicPr>
          <p:cNvPr id="41989" name="Picture 4" descr="Algo2"/>
          <p:cNvPicPr>
            <a:picLocks noChangeAspect="1" noChangeArrowheads="1"/>
          </p:cNvPicPr>
          <p:nvPr/>
        </p:nvPicPr>
        <p:blipFill>
          <a:blip r:embed="rId3"/>
          <a:srcRect l="51303" r="2167"/>
          <a:stretch>
            <a:fillRect/>
          </a:stretch>
        </p:blipFill>
        <p:spPr bwMode="auto">
          <a:xfrm>
            <a:off x="4932363" y="2454275"/>
            <a:ext cx="3852862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2744788"/>
            <a:ext cx="3924300" cy="2697162"/>
          </a:xfrm>
        </p:spPr>
        <p:txBody>
          <a:bodyPr/>
          <a:lstStyle/>
          <a:p>
            <a:pPr eaLnBrk="1" hangingPunct="1"/>
            <a:r>
              <a:rPr lang="en-GB" smtClean="0"/>
              <a:t>Time integration with respect to </a:t>
            </a:r>
            <a:r>
              <a:rPr lang="en-GB" b="1" smtClean="0"/>
              <a:t>fine </a:t>
            </a:r>
            <a:r>
              <a:rPr lang="en-GB" smtClean="0"/>
              <a:t>elements by second micro step </a:t>
            </a:r>
            <a:r>
              <a:rPr lang="en-GB" b="1" smtClean="0">
                <a:sym typeface="Symbol" pitchFamily="18" charset="2"/>
              </a:rPr>
              <a:t>t/s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de-DE" smtClean="0"/>
              <a:t>Example: Discretized Ampere‘s Law on fine elements</a:t>
            </a:r>
          </a:p>
          <a:p>
            <a:pPr eaLnBrk="1" hangingPunct="1"/>
            <a:endParaRPr lang="de-DE" smtClean="0"/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5616575" y="5875338"/>
            <a:ext cx="2095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latin typeface="Arial Narrow" pitchFamily="34" charset="0"/>
              </a:rPr>
              <a:t>s – macro micro step ratio</a:t>
            </a:r>
          </a:p>
        </p:txBody>
      </p:sp>
      <p:pic>
        <p:nvPicPr>
          <p:cNvPr id="9012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724400"/>
            <a:ext cx="43211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 Box 10"/>
          <p:cNvSpPr txBox="1">
            <a:spLocks noChangeArrowheads="1"/>
          </p:cNvSpPr>
          <p:nvPr/>
        </p:nvSpPr>
        <p:spPr bwMode="auto">
          <a:xfrm>
            <a:off x="935038" y="2241550"/>
            <a:ext cx="757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latin typeface="Arial Narrow" pitchFamily="34" charset="0"/>
              </a:rPr>
              <a:t>Algorithm</a:t>
            </a:r>
          </a:p>
        </p:txBody>
      </p:sp>
      <p:grpSp>
        <p:nvGrpSpPr>
          <p:cNvPr id="41994" name="Gruppieren 11"/>
          <p:cNvGrpSpPr>
            <a:grpSpLocks/>
          </p:cNvGrpSpPr>
          <p:nvPr/>
        </p:nvGrpSpPr>
        <p:grpSpPr bwMode="auto">
          <a:xfrm>
            <a:off x="5083175" y="2808288"/>
            <a:ext cx="1168400" cy="527050"/>
            <a:chOff x="5083182" y="2808279"/>
            <a:chExt cx="1168416" cy="526855"/>
          </a:xfrm>
        </p:grpSpPr>
        <p:sp>
          <p:nvSpPr>
            <p:cNvPr id="13" name="Rechteck 12"/>
            <p:cNvSpPr/>
            <p:nvPr/>
          </p:nvSpPr>
          <p:spPr>
            <a:xfrm>
              <a:off x="5083182" y="2808279"/>
              <a:ext cx="693748" cy="5109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5265748" y="3027273"/>
              <a:ext cx="985850" cy="307861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cs typeface="Times New Roman" pitchFamily="18" charset="0"/>
                </a:rPr>
                <a:t>interface</a:t>
              </a:r>
            </a:p>
          </p:txBody>
        </p:sp>
      </p:grpSp>
      <p:sp>
        <p:nvSpPr>
          <p:cNvPr id="41995" name="Rectangle 9"/>
          <p:cNvSpPr>
            <a:spLocks noChangeArrowheads="1"/>
          </p:cNvSpPr>
          <p:nvPr/>
        </p:nvSpPr>
        <p:spPr bwMode="auto">
          <a:xfrm>
            <a:off x="5976938" y="2636838"/>
            <a:ext cx="611187" cy="431800"/>
          </a:xfrm>
          <a:prstGeom prst="rect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5" name="Freihandform 14"/>
          <p:cNvSpPr/>
          <p:nvPr/>
        </p:nvSpPr>
        <p:spPr>
          <a:xfrm>
            <a:off x="6648450" y="3395663"/>
            <a:ext cx="1157288" cy="738187"/>
          </a:xfrm>
          <a:custGeom>
            <a:avLst/>
            <a:gdLst>
              <a:gd name="connsiteX0" fmla="*/ 142875 w 1157023"/>
              <a:gd name="connsiteY0" fmla="*/ 61264 h 737539"/>
              <a:gd name="connsiteX1" fmla="*/ 171450 w 1157023"/>
              <a:gd name="connsiteY1" fmla="*/ 70789 h 737539"/>
              <a:gd name="connsiteX2" fmla="*/ 552450 w 1157023"/>
              <a:gd name="connsiteY2" fmla="*/ 80314 h 737539"/>
              <a:gd name="connsiteX3" fmla="*/ 600075 w 1157023"/>
              <a:gd name="connsiteY3" fmla="*/ 89839 h 737539"/>
              <a:gd name="connsiteX4" fmla="*/ 628650 w 1157023"/>
              <a:gd name="connsiteY4" fmla="*/ 80314 h 737539"/>
              <a:gd name="connsiteX5" fmla="*/ 638175 w 1157023"/>
              <a:gd name="connsiteY5" fmla="*/ 80314 h 737539"/>
              <a:gd name="connsiteX6" fmla="*/ 723900 w 1157023"/>
              <a:gd name="connsiteY6" fmla="*/ 42214 h 737539"/>
              <a:gd name="connsiteX7" fmla="*/ 1009650 w 1157023"/>
              <a:gd name="connsiteY7" fmla="*/ 556564 h 737539"/>
              <a:gd name="connsiteX8" fmla="*/ 1019175 w 1157023"/>
              <a:gd name="connsiteY8" fmla="*/ 737539 h 737539"/>
              <a:gd name="connsiteX9" fmla="*/ 590550 w 1157023"/>
              <a:gd name="connsiteY9" fmla="*/ 718489 h 737539"/>
              <a:gd name="connsiteX10" fmla="*/ 409575 w 1157023"/>
              <a:gd name="connsiteY10" fmla="*/ 680389 h 737539"/>
              <a:gd name="connsiteX11" fmla="*/ 323850 w 1157023"/>
              <a:gd name="connsiteY11" fmla="*/ 499414 h 737539"/>
              <a:gd name="connsiteX12" fmla="*/ 0 w 1157023"/>
              <a:gd name="connsiteY12" fmla="*/ 194614 h 737539"/>
              <a:gd name="connsiteX13" fmla="*/ 85725 w 1157023"/>
              <a:gd name="connsiteY13" fmla="*/ 70789 h 737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7023" h="737539">
                <a:moveTo>
                  <a:pt x="142875" y="61264"/>
                </a:moveTo>
                <a:cubicBezTo>
                  <a:pt x="152400" y="64439"/>
                  <a:pt x="161633" y="68685"/>
                  <a:pt x="171450" y="70789"/>
                </a:cubicBezTo>
                <a:cubicBezTo>
                  <a:pt x="341364" y="107199"/>
                  <a:pt x="306943" y="88780"/>
                  <a:pt x="552450" y="80314"/>
                </a:cubicBezTo>
                <a:cubicBezTo>
                  <a:pt x="568325" y="83489"/>
                  <a:pt x="583886" y="89839"/>
                  <a:pt x="600075" y="89839"/>
                </a:cubicBezTo>
                <a:cubicBezTo>
                  <a:pt x="610115" y="89839"/>
                  <a:pt x="618910" y="82749"/>
                  <a:pt x="628650" y="80314"/>
                </a:cubicBezTo>
                <a:cubicBezTo>
                  <a:pt x="631730" y="79544"/>
                  <a:pt x="635000" y="80314"/>
                  <a:pt x="638175" y="80314"/>
                </a:cubicBezTo>
                <a:cubicBezTo>
                  <a:pt x="726675" y="31147"/>
                  <a:pt x="723900" y="0"/>
                  <a:pt x="723900" y="42214"/>
                </a:cubicBezTo>
                <a:cubicBezTo>
                  <a:pt x="1021442" y="550915"/>
                  <a:pt x="1157023" y="409191"/>
                  <a:pt x="1009650" y="556564"/>
                </a:cubicBezTo>
                <a:lnTo>
                  <a:pt x="1019175" y="737539"/>
                </a:lnTo>
                <a:lnTo>
                  <a:pt x="590550" y="718489"/>
                </a:lnTo>
                <a:cubicBezTo>
                  <a:pt x="416001" y="679700"/>
                  <a:pt x="477644" y="680389"/>
                  <a:pt x="409575" y="680389"/>
                </a:cubicBezTo>
                <a:lnTo>
                  <a:pt x="323850" y="499414"/>
                </a:lnTo>
                <a:lnTo>
                  <a:pt x="0" y="194614"/>
                </a:lnTo>
                <a:lnTo>
                  <a:pt x="85725" y="70789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feld 15"/>
          <p:cNvSpPr txBox="1"/>
          <p:nvPr/>
        </p:nvSpPr>
        <p:spPr>
          <a:xfrm>
            <a:off x="6799263" y="3525838"/>
            <a:ext cx="985837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2</a:t>
            </a:r>
            <a:r>
              <a:rPr lang="en-US" sz="1000" dirty="0">
                <a:cs typeface="Times New Roman" pitchFamily="18" charset="0"/>
              </a:rPr>
              <a:t>nd</a:t>
            </a:r>
            <a:r>
              <a:rPr lang="en-US" dirty="0">
                <a:cs typeface="Times New Roman" pitchFamily="18" charset="0"/>
              </a:rPr>
              <a:t> micro</a:t>
            </a:r>
          </a:p>
          <a:p>
            <a:pPr>
              <a:defRPr/>
            </a:pPr>
            <a:r>
              <a:rPr lang="en-US" dirty="0">
                <a:cs typeface="Times New Roman" pitchFamily="18" charset="0"/>
              </a:rPr>
              <a:t>    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8C7439-F92A-4D06-AAA4-C031470E244F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6416675" cy="288925"/>
          </a:xfrm>
        </p:spPr>
        <p:txBody>
          <a:bodyPr/>
          <a:lstStyle/>
          <a:p>
            <a:pPr>
              <a:defRPr/>
            </a:pPr>
            <a:r>
              <a:rPr lang="de-DE"/>
              <a:t> © 2009 </a:t>
            </a:r>
            <a:r>
              <a:rPr lang="de-DE" b="1"/>
              <a:t>UNIVERSITÄT ROSTOCK</a:t>
            </a:r>
            <a:r>
              <a:rPr lang="de-DE"/>
              <a:t> | FAKULTÄT INFORMATIK UND ELEKTROTECHNIK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2F04E-A5CF-4FE4-A69D-8292241DE2E8}" type="slidenum">
              <a:rPr lang="de-DE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Local Time Stepping (LTS)</a:t>
            </a:r>
          </a:p>
        </p:txBody>
      </p:sp>
      <p:grpSp>
        <p:nvGrpSpPr>
          <p:cNvPr id="44037" name="Group 22"/>
          <p:cNvGrpSpPr>
            <a:grpSpLocks/>
          </p:cNvGrpSpPr>
          <p:nvPr/>
        </p:nvGrpSpPr>
        <p:grpSpPr bwMode="auto">
          <a:xfrm>
            <a:off x="4895850" y="2528888"/>
            <a:ext cx="3816350" cy="3189287"/>
            <a:chOff x="3084" y="1593"/>
            <a:chExt cx="2404" cy="2009"/>
          </a:xfrm>
        </p:grpSpPr>
        <p:pic>
          <p:nvPicPr>
            <p:cNvPr id="44044" name="Picture 5" descr="Algo3"/>
            <p:cNvPicPr>
              <a:picLocks noChangeAspect="1" noChangeArrowheads="1"/>
            </p:cNvPicPr>
            <p:nvPr/>
          </p:nvPicPr>
          <p:blipFill>
            <a:blip r:embed="rId3"/>
            <a:srcRect r="52881"/>
            <a:stretch>
              <a:fillRect/>
            </a:stretch>
          </p:blipFill>
          <p:spPr bwMode="auto">
            <a:xfrm>
              <a:off x="3084" y="1593"/>
              <a:ext cx="2404" cy="2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5" name="Rectangle 7"/>
            <p:cNvSpPr>
              <a:spLocks noChangeArrowheads="1"/>
            </p:cNvSpPr>
            <p:nvPr/>
          </p:nvSpPr>
          <p:spPr bwMode="auto">
            <a:xfrm>
              <a:off x="3175" y="2251"/>
              <a:ext cx="227" cy="204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4038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2744788"/>
            <a:ext cx="3779838" cy="2697162"/>
          </a:xfrm>
        </p:spPr>
        <p:txBody>
          <a:bodyPr/>
          <a:lstStyle/>
          <a:p>
            <a:pPr eaLnBrk="1" hangingPunct="1"/>
            <a:r>
              <a:rPr lang="de-DE" smtClean="0"/>
              <a:t>Field </a:t>
            </a:r>
            <a:r>
              <a:rPr lang="en-US" smtClean="0"/>
              <a:t>coefficients</a:t>
            </a:r>
            <a:r>
              <a:rPr lang="de-DE" smtClean="0"/>
              <a:t> </a:t>
            </a:r>
            <a:r>
              <a:rPr lang="en-US" smtClean="0"/>
              <a:t>of</a:t>
            </a:r>
            <a:r>
              <a:rPr lang="de-DE" smtClean="0"/>
              <a:t> </a:t>
            </a:r>
            <a:r>
              <a:rPr lang="de-DE" b="1" smtClean="0"/>
              <a:t>fine-coarse</a:t>
            </a:r>
            <a:r>
              <a:rPr lang="de-DE" smtClean="0"/>
              <a:t> elements restored at time </a:t>
            </a:r>
            <a:r>
              <a:rPr lang="de-DE" b="1" smtClean="0"/>
              <a:t>t</a:t>
            </a:r>
            <a:r>
              <a:rPr lang="en-GB" b="1" baseline="-25000" smtClean="0"/>
              <a:t>n</a:t>
            </a:r>
          </a:p>
          <a:p>
            <a:pPr eaLnBrk="1" hangingPunct="1"/>
            <a:endParaRPr lang="de-DE" b="1" smtClean="0">
              <a:sym typeface="Symbol" pitchFamily="18" charset="2"/>
            </a:endParaRPr>
          </a:p>
        </p:txBody>
      </p:sp>
      <p:sp>
        <p:nvSpPr>
          <p:cNvPr id="44039" name="Text Box 28"/>
          <p:cNvSpPr txBox="1">
            <a:spLocks noChangeArrowheads="1"/>
          </p:cNvSpPr>
          <p:nvPr/>
        </p:nvSpPr>
        <p:spPr bwMode="auto">
          <a:xfrm>
            <a:off x="5616575" y="5875338"/>
            <a:ext cx="2095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latin typeface="Arial Narrow" pitchFamily="34" charset="0"/>
              </a:rPr>
              <a:t>s – macro micro step ratio</a:t>
            </a:r>
          </a:p>
        </p:txBody>
      </p:sp>
      <p:sp>
        <p:nvSpPr>
          <p:cNvPr id="44040" name="Text Box 29"/>
          <p:cNvSpPr txBox="1">
            <a:spLocks noChangeArrowheads="1"/>
          </p:cNvSpPr>
          <p:nvPr/>
        </p:nvSpPr>
        <p:spPr bwMode="auto">
          <a:xfrm>
            <a:off x="935038" y="2241550"/>
            <a:ext cx="757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latin typeface="Arial Narrow" pitchFamily="34" charset="0"/>
              </a:rPr>
              <a:t>Algorithm</a:t>
            </a:r>
          </a:p>
        </p:txBody>
      </p:sp>
      <p:grpSp>
        <p:nvGrpSpPr>
          <p:cNvPr id="44041" name="Gruppieren 15"/>
          <p:cNvGrpSpPr>
            <a:grpSpLocks/>
          </p:cNvGrpSpPr>
          <p:nvPr/>
        </p:nvGrpSpPr>
        <p:grpSpPr bwMode="auto">
          <a:xfrm>
            <a:off x="5083175" y="2808288"/>
            <a:ext cx="1168400" cy="527050"/>
            <a:chOff x="5083182" y="2808279"/>
            <a:chExt cx="1168416" cy="526855"/>
          </a:xfrm>
        </p:grpSpPr>
        <p:sp>
          <p:nvSpPr>
            <p:cNvPr id="17" name="Rechteck 16"/>
            <p:cNvSpPr/>
            <p:nvPr/>
          </p:nvSpPr>
          <p:spPr>
            <a:xfrm>
              <a:off x="5083182" y="2808279"/>
              <a:ext cx="693748" cy="5109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265748" y="3027273"/>
              <a:ext cx="985850" cy="307861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cs typeface="Times New Roman" pitchFamily="18" charset="0"/>
                </a:rPr>
                <a:t>interface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8C7439-F92A-4D06-AAA4-C031470E244F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6416675" cy="288925"/>
          </a:xfrm>
        </p:spPr>
        <p:txBody>
          <a:bodyPr/>
          <a:lstStyle/>
          <a:p>
            <a:pPr>
              <a:defRPr/>
            </a:pPr>
            <a:r>
              <a:rPr lang="de-DE"/>
              <a:t> © 2009 </a:t>
            </a:r>
            <a:r>
              <a:rPr lang="de-DE" b="1"/>
              <a:t>UNIVERSITÄT ROSTOCK</a:t>
            </a:r>
            <a:r>
              <a:rPr lang="de-DE"/>
              <a:t> | FAKULTÄT INFORMATIK UND ELEKTROTECHNIK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7CBDA3-7D7B-427E-A273-11B9390E5E35}" type="slidenum">
              <a:rPr lang="de-DE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Local Time Stepping (LTS)</a:t>
            </a:r>
          </a:p>
        </p:txBody>
      </p:sp>
      <p:grpSp>
        <p:nvGrpSpPr>
          <p:cNvPr id="46085" name="Group 24"/>
          <p:cNvGrpSpPr>
            <a:grpSpLocks/>
          </p:cNvGrpSpPr>
          <p:nvPr/>
        </p:nvGrpSpPr>
        <p:grpSpPr bwMode="auto">
          <a:xfrm>
            <a:off x="4643438" y="2528888"/>
            <a:ext cx="4103687" cy="3189287"/>
            <a:chOff x="2925" y="1548"/>
            <a:chExt cx="2585" cy="2009"/>
          </a:xfrm>
        </p:grpSpPr>
        <p:pic>
          <p:nvPicPr>
            <p:cNvPr id="46094" name="Picture 21" descr="Algo3"/>
            <p:cNvPicPr>
              <a:picLocks noChangeAspect="1" noChangeArrowheads="1"/>
            </p:cNvPicPr>
            <p:nvPr/>
          </p:nvPicPr>
          <p:blipFill>
            <a:blip r:embed="rId3"/>
            <a:srcRect l="47569" r="1764"/>
            <a:stretch>
              <a:fillRect/>
            </a:stretch>
          </p:blipFill>
          <p:spPr bwMode="auto">
            <a:xfrm>
              <a:off x="2925" y="1548"/>
              <a:ext cx="2585" cy="2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5" name="Rectangle 23"/>
            <p:cNvSpPr>
              <a:spLocks noChangeArrowheads="1"/>
            </p:cNvSpPr>
            <p:nvPr/>
          </p:nvSpPr>
          <p:spPr bwMode="auto">
            <a:xfrm>
              <a:off x="3039" y="2160"/>
              <a:ext cx="363" cy="295"/>
            </a:xfrm>
            <a:prstGeom prst="rect">
              <a:avLst/>
            </a:prstGeom>
            <a:noFill/>
            <a:ln w="28575">
              <a:solidFill>
                <a:srgbClr val="FF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46086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4833938"/>
            <a:ext cx="4319587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2744788"/>
            <a:ext cx="3779838" cy="2697162"/>
          </a:xfrm>
        </p:spPr>
        <p:txBody>
          <a:bodyPr/>
          <a:lstStyle/>
          <a:p>
            <a:pPr eaLnBrk="1" hangingPunct="1"/>
            <a:r>
              <a:rPr lang="de-DE" smtClean="0"/>
              <a:t>Field </a:t>
            </a:r>
            <a:r>
              <a:rPr lang="en-US" smtClean="0"/>
              <a:t>coefficients</a:t>
            </a:r>
            <a:r>
              <a:rPr lang="de-DE" smtClean="0"/>
              <a:t> </a:t>
            </a:r>
            <a:r>
              <a:rPr lang="en-US" smtClean="0"/>
              <a:t>of</a:t>
            </a:r>
            <a:r>
              <a:rPr lang="de-DE" smtClean="0"/>
              <a:t> </a:t>
            </a:r>
            <a:r>
              <a:rPr lang="de-DE" b="1" smtClean="0"/>
              <a:t>fine-coarse</a:t>
            </a:r>
            <a:r>
              <a:rPr lang="de-DE" smtClean="0"/>
              <a:t> elements restored at time </a:t>
            </a:r>
            <a:r>
              <a:rPr lang="de-DE" b="1" smtClean="0"/>
              <a:t>t</a:t>
            </a:r>
            <a:r>
              <a:rPr lang="de-DE" b="1" baseline="-25000" smtClean="0"/>
              <a:t>n</a:t>
            </a:r>
          </a:p>
          <a:p>
            <a:pPr eaLnBrk="1" hangingPunct="1"/>
            <a:r>
              <a:rPr lang="de-DE" smtClean="0"/>
              <a:t>Time integration with </a:t>
            </a:r>
            <a:r>
              <a:rPr lang="en-US" smtClean="0"/>
              <a:t>respect</a:t>
            </a:r>
            <a:r>
              <a:rPr lang="de-DE" smtClean="0"/>
              <a:t> to the </a:t>
            </a:r>
            <a:r>
              <a:rPr lang="de-DE" b="1" smtClean="0"/>
              <a:t>fine-coarse </a:t>
            </a:r>
            <a:r>
              <a:rPr lang="de-DE" smtClean="0"/>
              <a:t>elements by a time step </a:t>
            </a:r>
            <a:r>
              <a:rPr lang="de-DE" b="1" smtClean="0"/>
              <a:t>2</a:t>
            </a:r>
            <a:r>
              <a:rPr lang="de-DE" b="1" smtClean="0">
                <a:sym typeface="Symbol" pitchFamily="18" charset="2"/>
              </a:rPr>
              <a:t>t/s</a:t>
            </a:r>
          </a:p>
          <a:p>
            <a:pPr eaLnBrk="1" hangingPunct="1"/>
            <a:endParaRPr lang="de-DE" b="1" smtClean="0">
              <a:sym typeface="Symbol" pitchFamily="18" charset="2"/>
            </a:endParaRPr>
          </a:p>
          <a:p>
            <a:pPr eaLnBrk="1" hangingPunct="1"/>
            <a:r>
              <a:rPr lang="de-DE" smtClean="0"/>
              <a:t>Example: Discretized Ampere‘s Law on </a:t>
            </a:r>
            <a:r>
              <a:rPr lang="en-US" smtClean="0"/>
              <a:t>fine-coarse</a:t>
            </a:r>
            <a:r>
              <a:rPr lang="de-DE" smtClean="0"/>
              <a:t> elements</a:t>
            </a:r>
          </a:p>
        </p:txBody>
      </p:sp>
      <p:sp>
        <p:nvSpPr>
          <p:cNvPr id="46088" name="Text Box 29"/>
          <p:cNvSpPr txBox="1">
            <a:spLocks noChangeArrowheads="1"/>
          </p:cNvSpPr>
          <p:nvPr/>
        </p:nvSpPr>
        <p:spPr bwMode="auto">
          <a:xfrm>
            <a:off x="935038" y="2241550"/>
            <a:ext cx="757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latin typeface="Arial Narrow" pitchFamily="34" charset="0"/>
              </a:rPr>
              <a:t>Algorithm</a:t>
            </a:r>
          </a:p>
        </p:txBody>
      </p:sp>
      <p:grpSp>
        <p:nvGrpSpPr>
          <p:cNvPr id="46089" name="Gruppieren 15"/>
          <p:cNvGrpSpPr>
            <a:grpSpLocks/>
          </p:cNvGrpSpPr>
          <p:nvPr/>
        </p:nvGrpSpPr>
        <p:grpSpPr bwMode="auto">
          <a:xfrm>
            <a:off x="5083175" y="2808288"/>
            <a:ext cx="1168400" cy="527050"/>
            <a:chOff x="5083182" y="2808279"/>
            <a:chExt cx="1168416" cy="526855"/>
          </a:xfrm>
        </p:grpSpPr>
        <p:sp>
          <p:nvSpPr>
            <p:cNvPr id="17" name="Rechteck 16"/>
            <p:cNvSpPr/>
            <p:nvPr/>
          </p:nvSpPr>
          <p:spPr>
            <a:xfrm>
              <a:off x="5083182" y="2808279"/>
              <a:ext cx="693748" cy="5109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265748" y="3027273"/>
              <a:ext cx="985850" cy="307861"/>
            </a:xfrm>
            <a:prstGeom prst="rect">
              <a:avLst/>
            </a:prstGeom>
            <a:noFill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cs typeface="Times New Roman" pitchFamily="18" charset="0"/>
                </a:rPr>
                <a:t>interface</a:t>
              </a:r>
            </a:p>
          </p:txBody>
        </p:sp>
      </p:grpSp>
      <p:sp>
        <p:nvSpPr>
          <p:cNvPr id="46090" name="Text Box 28"/>
          <p:cNvSpPr txBox="1">
            <a:spLocks noChangeArrowheads="1"/>
          </p:cNvSpPr>
          <p:nvPr/>
        </p:nvSpPr>
        <p:spPr bwMode="auto">
          <a:xfrm>
            <a:off x="5616575" y="5875338"/>
            <a:ext cx="2095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latin typeface="Arial Narrow" pitchFamily="34" charset="0"/>
              </a:rPr>
              <a:t>s – macro micro step ratio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557838" y="4779963"/>
            <a:ext cx="1825625" cy="307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partial time integration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719E523-7AAF-48A8-8998-DD69123A230E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6416675" cy="288925"/>
          </a:xfrm>
        </p:spPr>
        <p:txBody>
          <a:bodyPr/>
          <a:lstStyle/>
          <a:p>
            <a:pPr>
              <a:defRPr/>
            </a:pPr>
            <a:r>
              <a:rPr lang="de-DE"/>
              <a:t> © 2009 </a:t>
            </a:r>
            <a:r>
              <a:rPr lang="de-DE" b="1"/>
              <a:t>UNIVERSITÄT ROSTOCK</a:t>
            </a:r>
            <a:r>
              <a:rPr lang="de-DE"/>
              <a:t> | FAKULTÄT INFORMATIK UND ELEKTROTECHNIK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D56A4-E1DE-4305-99A4-1835416F1967}" type="slidenum">
              <a:rPr lang="de-DE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5038" y="1557338"/>
            <a:ext cx="7762875" cy="679450"/>
          </a:xfrm>
        </p:spPr>
        <p:txBody>
          <a:bodyPr/>
          <a:lstStyle/>
          <a:p>
            <a:pPr eaLnBrk="1" hangingPunct="1"/>
            <a:r>
              <a:rPr lang="de-DE" smtClean="0"/>
              <a:t>Example: Lossless Rectangular Resonant Cavity</a:t>
            </a:r>
          </a:p>
        </p:txBody>
      </p:sp>
      <p:pic>
        <p:nvPicPr>
          <p:cNvPr id="48133" name="Picture 4" descr="Rechteckresona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3698875"/>
            <a:ext cx="5702300" cy="282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2744788"/>
            <a:ext cx="7453313" cy="1079500"/>
          </a:xfrm>
        </p:spPr>
        <p:txBody>
          <a:bodyPr/>
          <a:lstStyle/>
          <a:p>
            <a:pPr eaLnBrk="1" hangingPunct="1"/>
            <a:r>
              <a:rPr lang="en-US" smtClean="0"/>
              <a:t>Helmholtz equation for this geometry can be solved analytically</a:t>
            </a:r>
          </a:p>
          <a:p>
            <a:pPr eaLnBrk="1" hangingPunct="1"/>
            <a:r>
              <a:rPr lang="de-DE" smtClean="0"/>
              <a:t>Size: 1m x 1,5m x 0,5m --- material: </a:t>
            </a:r>
            <a:r>
              <a:rPr lang="de-DE" smtClean="0">
                <a:sym typeface="Symbol" pitchFamily="18" charset="2"/>
              </a:rPr>
              <a:t></a:t>
            </a:r>
            <a:r>
              <a:rPr lang="de-DE" baseline="-25000" smtClean="0">
                <a:sym typeface="Symbol" pitchFamily="18" charset="2"/>
              </a:rPr>
              <a:t>0</a:t>
            </a:r>
            <a:r>
              <a:rPr lang="de-DE" smtClean="0">
                <a:sym typeface="Symbol" pitchFamily="18" charset="2"/>
              </a:rPr>
              <a:t>, </a:t>
            </a:r>
            <a:r>
              <a:rPr lang="de-DE" baseline="-25000" smtClean="0">
                <a:sym typeface="Symbol" pitchFamily="18" charset="2"/>
              </a:rPr>
              <a:t>0</a:t>
            </a:r>
          </a:p>
          <a:p>
            <a:pPr eaLnBrk="1" hangingPunct="1"/>
            <a:r>
              <a:rPr lang="de-DE" smtClean="0">
                <a:sym typeface="Symbol" pitchFamily="18" charset="2"/>
              </a:rPr>
              <a:t>Fundamental mode:</a:t>
            </a:r>
          </a:p>
          <a:p>
            <a:pPr eaLnBrk="1" hangingPunct="1"/>
            <a:endParaRPr lang="de-DE" smtClean="0"/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935038" y="2241550"/>
            <a:ext cx="757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latin typeface="Arial Narrow" pitchFamily="34" charset="0"/>
              </a:rPr>
              <a:t>Simulation model</a:t>
            </a:r>
          </a:p>
        </p:txBody>
      </p:sp>
      <p:sp>
        <p:nvSpPr>
          <p:cNvPr id="48136" name="Textfeld 8"/>
          <p:cNvSpPr txBox="1">
            <a:spLocks noChangeArrowheads="1"/>
          </p:cNvSpPr>
          <p:nvPr/>
        </p:nvSpPr>
        <p:spPr bwMode="auto">
          <a:xfrm>
            <a:off x="1906588" y="6203950"/>
            <a:ext cx="2081212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</a:t>
            </a:r>
            <a:r>
              <a:rPr lang="en-US">
                <a:latin typeface="Arial Narrow" pitchFamily="34" charset="0"/>
              </a:rPr>
              <a:t>E</a:t>
            </a:r>
            <a:r>
              <a:rPr lang="en-US" baseline="-25000">
                <a:latin typeface="Arial Narrow" pitchFamily="34" charset="0"/>
              </a:rPr>
              <a:t>z</a:t>
            </a:r>
            <a:r>
              <a:rPr lang="en-US">
                <a:latin typeface="Arial Narrow" pitchFamily="34" charset="0"/>
              </a:rPr>
              <a:t> at time t = 0</a:t>
            </a:r>
          </a:p>
        </p:txBody>
      </p:sp>
      <p:sp>
        <p:nvSpPr>
          <p:cNvPr id="48137" name="Textfeld 9"/>
          <p:cNvSpPr txBox="1">
            <a:spLocks noChangeArrowheads="1"/>
          </p:cNvSpPr>
          <p:nvPr/>
        </p:nvSpPr>
        <p:spPr bwMode="auto">
          <a:xfrm>
            <a:off x="5046663" y="6203950"/>
            <a:ext cx="1643062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        </a:t>
            </a:r>
            <a:r>
              <a:rPr lang="en-US">
                <a:latin typeface="Arial Narrow" pitchFamily="34" charset="0"/>
              </a:rPr>
              <a:t>time in ns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254570" y="4232286"/>
            <a:ext cx="400110" cy="1472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/>
              <a:t>     </a:t>
            </a:r>
            <a:r>
              <a:rPr lang="en-US" dirty="0" err="1"/>
              <a:t>Ez</a:t>
            </a:r>
            <a:r>
              <a:rPr lang="en-US" dirty="0"/>
              <a:t> located in 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35AAC7A-202E-4672-BD70-130B3FEAE4B6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6416675" cy="288925"/>
          </a:xfrm>
        </p:spPr>
        <p:txBody>
          <a:bodyPr/>
          <a:lstStyle/>
          <a:p>
            <a:pPr>
              <a:defRPr/>
            </a:pPr>
            <a:r>
              <a:rPr lang="de-DE"/>
              <a:t> © 2009 </a:t>
            </a:r>
            <a:r>
              <a:rPr lang="de-DE" b="1"/>
              <a:t>UNIVERSITÄT ROSTOCK</a:t>
            </a:r>
            <a:r>
              <a:rPr lang="de-DE"/>
              <a:t> | FAKULTÄT INFORMATIK UND ELEKTROTECHNIK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6FE67-8501-434F-9556-A4A0313852AB}" type="slidenum">
              <a:rPr lang="de-DE"/>
              <a:pPr>
                <a:defRPr/>
              </a:pPr>
              <a:t>18</a:t>
            </a:fld>
            <a:endParaRPr lang="de-DE" dirty="0"/>
          </a:p>
        </p:txBody>
      </p:sp>
      <p:pic>
        <p:nvPicPr>
          <p:cNvPr id="50180" name="Picture 9" descr="FG-Gitter"/>
          <p:cNvPicPr>
            <a:picLocks noChangeAspect="1" noChangeArrowheads="1"/>
          </p:cNvPicPr>
          <p:nvPr/>
        </p:nvPicPr>
        <p:blipFill>
          <a:blip r:embed="rId3"/>
          <a:srcRect l="64677" t="21884" r="1672" b="31009"/>
          <a:stretch>
            <a:fillRect/>
          </a:stretch>
        </p:blipFill>
        <p:spPr bwMode="auto">
          <a:xfrm>
            <a:off x="5903913" y="4400550"/>
            <a:ext cx="1735137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2708275"/>
            <a:ext cx="7885113" cy="900113"/>
          </a:xfrm>
        </p:spPr>
        <p:txBody>
          <a:bodyPr/>
          <a:lstStyle/>
          <a:p>
            <a:pPr eaLnBrk="1" hangingPunct="1"/>
            <a:r>
              <a:rPr lang="de-DE" smtClean="0">
                <a:sym typeface="Symbol" pitchFamily="18" charset="2"/>
              </a:rPr>
              <a:t>Four grids with different optimal macro micro step ratios s: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de-DE" smtClean="0">
                <a:sym typeface="Symbol" pitchFamily="18" charset="2"/>
              </a:rPr>
              <a:t>   Grid A: s = 2            Grid B: s = 4            Grid C: s = 8            Grid D: s = 16</a:t>
            </a:r>
          </a:p>
        </p:txBody>
      </p:sp>
      <p:sp>
        <p:nvSpPr>
          <p:cNvPr id="50182" name="Text Box 4"/>
          <p:cNvSpPr txBox="1">
            <a:spLocks noChangeArrowheads="1"/>
          </p:cNvSpPr>
          <p:nvPr/>
        </p:nvSpPr>
        <p:spPr bwMode="auto">
          <a:xfrm>
            <a:off x="935038" y="2241550"/>
            <a:ext cx="757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latin typeface="Arial Narrow" pitchFamily="34" charset="0"/>
              </a:rPr>
              <a:t>Time required for the integration procedures</a:t>
            </a:r>
          </a:p>
        </p:txBody>
      </p:sp>
      <p:pic>
        <p:nvPicPr>
          <p:cNvPr id="50183" name="Picture 7" descr="FG-Gitter"/>
          <p:cNvPicPr>
            <a:picLocks noChangeAspect="1" noChangeArrowheads="1"/>
          </p:cNvPicPr>
          <p:nvPr/>
        </p:nvPicPr>
        <p:blipFill>
          <a:blip r:embed="rId4"/>
          <a:srcRect r="37035"/>
          <a:stretch>
            <a:fillRect/>
          </a:stretch>
        </p:blipFill>
        <p:spPr bwMode="auto">
          <a:xfrm>
            <a:off x="1943100" y="3608388"/>
            <a:ext cx="3636963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Text Box 14"/>
          <p:cNvSpPr txBox="1">
            <a:spLocks noChangeArrowheads="1"/>
          </p:cNvSpPr>
          <p:nvPr/>
        </p:nvSpPr>
        <p:spPr bwMode="auto">
          <a:xfrm>
            <a:off x="5995988" y="5948363"/>
            <a:ext cx="1525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latin typeface="Arial Narrow" pitchFamily="34" charset="0"/>
              </a:rPr>
              <a:t>Mesher: NETGEN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324600" y="4643438"/>
            <a:ext cx="1204913" cy="2460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coarse elements (C)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324600" y="4852988"/>
            <a:ext cx="1204913" cy="4000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fine-coarse elements (FC)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324600" y="5254625"/>
            <a:ext cx="1204913" cy="2460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fine elements (F)</a:t>
            </a:r>
          </a:p>
        </p:txBody>
      </p:sp>
      <p:sp>
        <p:nvSpPr>
          <p:cNvPr id="501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5038" y="1557338"/>
            <a:ext cx="7762875" cy="679450"/>
          </a:xfrm>
        </p:spPr>
        <p:txBody>
          <a:bodyPr/>
          <a:lstStyle/>
          <a:p>
            <a:pPr eaLnBrk="1" hangingPunct="1"/>
            <a:r>
              <a:rPr lang="de-DE" smtClean="0"/>
              <a:t>Example: Lossless Rectangular Resonant Cavity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4190336-A55F-4341-A6D7-ED095EB12F08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6416675" cy="288925"/>
          </a:xfrm>
        </p:spPr>
        <p:txBody>
          <a:bodyPr/>
          <a:lstStyle/>
          <a:p>
            <a:pPr>
              <a:defRPr/>
            </a:pPr>
            <a:r>
              <a:rPr lang="de-DE"/>
              <a:t> © 2009 </a:t>
            </a:r>
            <a:r>
              <a:rPr lang="de-DE" b="1"/>
              <a:t>UNIVERSITÄT ROSTOCK</a:t>
            </a:r>
            <a:r>
              <a:rPr lang="de-DE"/>
              <a:t> | FAKULTÄT INFORMATIK UND ELEKTROTECHNIK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0B480-0CA4-47CE-B046-9516603904DB}" type="slidenum">
              <a:rPr lang="de-DE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2708275"/>
            <a:ext cx="7980363" cy="900113"/>
          </a:xfrm>
        </p:spPr>
        <p:txBody>
          <a:bodyPr/>
          <a:lstStyle/>
          <a:p>
            <a:pPr eaLnBrk="1" hangingPunct="1"/>
            <a:r>
              <a:rPr lang="de-DE" smtClean="0">
                <a:sym typeface="Symbol" pitchFamily="18" charset="2"/>
              </a:rPr>
              <a:t>Four grids with different optimal macro micro step ratios:</a:t>
            </a:r>
          </a:p>
          <a:p>
            <a:pPr eaLnBrk="1" hangingPunct="1"/>
            <a:r>
              <a:rPr lang="de-DE" smtClean="0">
                <a:sym typeface="Symbol" pitchFamily="18" charset="2"/>
              </a:rPr>
              <a:t>Compared: Runge-Kutta (LSERK), Adams-Bashforth global (AB-GTS) and local (AB-LTS)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935038" y="2241550"/>
            <a:ext cx="757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latin typeface="Arial Narrow" pitchFamily="34" charset="0"/>
              </a:rPr>
              <a:t>Time required for the integration procedures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863600" y="6092825"/>
            <a:ext cx="7650163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de-DE" sz="1800">
                <a:latin typeface="Arial Narrow" pitchFamily="34" charset="0"/>
                <a:sym typeface="Symbol" pitchFamily="18" charset="2"/>
              </a:rPr>
              <a:t>Computation time:   T</a:t>
            </a:r>
            <a:r>
              <a:rPr lang="de-DE" sz="1200">
                <a:latin typeface="Arial Narrow" pitchFamily="34" charset="0"/>
                <a:sym typeface="Symbol" pitchFamily="18" charset="2"/>
              </a:rPr>
              <a:t>AB-LTS</a:t>
            </a:r>
            <a:r>
              <a:rPr lang="de-DE" sz="1800">
                <a:latin typeface="Arial Narrow" pitchFamily="34" charset="0"/>
                <a:sym typeface="Symbol" pitchFamily="18" charset="2"/>
              </a:rPr>
              <a:t>   0.3  T</a:t>
            </a:r>
            <a:r>
              <a:rPr lang="de-DE" sz="1200">
                <a:latin typeface="Arial Narrow" pitchFamily="34" charset="0"/>
                <a:sym typeface="Symbol" pitchFamily="18" charset="2"/>
              </a:rPr>
              <a:t>LSERK  </a:t>
            </a:r>
            <a:r>
              <a:rPr lang="de-DE" sz="1800">
                <a:latin typeface="Arial Narrow" pitchFamily="34" charset="0"/>
                <a:sym typeface="Symbol" pitchFamily="18" charset="2"/>
              </a:rPr>
              <a:t>(s = 16)</a:t>
            </a:r>
            <a:r>
              <a:rPr lang="de-DE" sz="1200">
                <a:latin typeface="Arial Narrow" pitchFamily="34" charset="0"/>
                <a:sym typeface="Symbol" pitchFamily="18" charset="2"/>
              </a:rPr>
              <a:t> 	        </a:t>
            </a:r>
            <a:r>
              <a:rPr lang="de-DE" sz="1800">
                <a:latin typeface="Arial Narrow" pitchFamily="34" charset="0"/>
                <a:sym typeface="Symbol" pitchFamily="18" charset="2"/>
              </a:rPr>
              <a:t>T</a:t>
            </a:r>
            <a:r>
              <a:rPr lang="de-DE" sz="1200">
                <a:latin typeface="Arial Narrow" pitchFamily="34" charset="0"/>
                <a:sym typeface="Symbol" pitchFamily="18" charset="2"/>
              </a:rPr>
              <a:t>AB-GTS</a:t>
            </a:r>
            <a:r>
              <a:rPr lang="de-DE" sz="1800">
                <a:latin typeface="Arial Narrow" pitchFamily="34" charset="0"/>
                <a:sym typeface="Symbol" pitchFamily="18" charset="2"/>
              </a:rPr>
              <a:t>   1.7  T</a:t>
            </a:r>
            <a:r>
              <a:rPr lang="de-DE" sz="1200">
                <a:latin typeface="Arial Narrow" pitchFamily="34" charset="0"/>
                <a:sym typeface="Symbol" pitchFamily="18" charset="2"/>
              </a:rPr>
              <a:t>LSERK</a:t>
            </a:r>
            <a:endParaRPr lang="de-DE" sz="1800">
              <a:latin typeface="Arial Narrow" pitchFamily="34" charset="0"/>
            </a:endParaRPr>
          </a:p>
        </p:txBody>
      </p:sp>
      <p:pic>
        <p:nvPicPr>
          <p:cNvPr id="52231" name="Picture 8" descr="Verfahren_Zeitvergleich"/>
          <p:cNvPicPr>
            <a:picLocks noChangeAspect="1" noChangeArrowheads="1"/>
          </p:cNvPicPr>
          <p:nvPr/>
        </p:nvPicPr>
        <p:blipFill>
          <a:blip r:embed="rId3"/>
          <a:srcRect r="-5757"/>
          <a:stretch>
            <a:fillRect/>
          </a:stretch>
        </p:blipFill>
        <p:spPr bwMode="auto">
          <a:xfrm>
            <a:off x="1625600" y="3608388"/>
            <a:ext cx="5976938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5038" y="1557338"/>
            <a:ext cx="7762875" cy="679450"/>
          </a:xfrm>
        </p:spPr>
        <p:txBody>
          <a:bodyPr/>
          <a:lstStyle/>
          <a:p>
            <a:pPr eaLnBrk="1" hangingPunct="1"/>
            <a:r>
              <a:rPr lang="de-DE" smtClean="0"/>
              <a:t>Example: Lossless Rectangular Resonant Cavity</a:t>
            </a:r>
          </a:p>
        </p:txBody>
      </p:sp>
      <p:grpSp>
        <p:nvGrpSpPr>
          <p:cNvPr id="52233" name="Gruppieren 16"/>
          <p:cNvGrpSpPr>
            <a:grpSpLocks/>
          </p:cNvGrpSpPr>
          <p:nvPr/>
        </p:nvGrpSpPr>
        <p:grpSpPr bwMode="auto">
          <a:xfrm>
            <a:off x="1958975" y="5437188"/>
            <a:ext cx="2357438" cy="511175"/>
            <a:chOff x="1958677" y="5437215"/>
            <a:chExt cx="2357732" cy="511182"/>
          </a:xfrm>
        </p:grpSpPr>
        <p:sp>
          <p:nvSpPr>
            <p:cNvPr id="13" name="Rechteck 12"/>
            <p:cNvSpPr/>
            <p:nvPr/>
          </p:nvSpPr>
          <p:spPr>
            <a:xfrm>
              <a:off x="2125386" y="5437215"/>
              <a:ext cx="2081472" cy="5111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1958677" y="5510241"/>
              <a:ext cx="678134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2700000"/>
                </a:camera>
                <a:lightRig rig="threePt" dir="t"/>
              </a:scene3d>
            </a:bodyPr>
            <a:lstStyle/>
            <a:p>
              <a:pPr>
                <a:defRPr/>
              </a:pPr>
              <a:r>
                <a:rPr lang="en-US" dirty="0"/>
                <a:t>Grid A</a:t>
              </a: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2527272" y="5510241"/>
              <a:ext cx="678134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2700000"/>
                </a:camera>
                <a:lightRig rig="threePt" dir="t"/>
              </a:scene3d>
            </a:bodyPr>
            <a:lstStyle/>
            <a:p>
              <a:pPr>
                <a:defRPr/>
              </a:pPr>
              <a:r>
                <a:rPr lang="en-US" dirty="0"/>
                <a:t>Grid B</a:t>
              </a: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3571597" y="5494568"/>
              <a:ext cx="744812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2700000"/>
                </a:camera>
                <a:lightRig rig="threePt" dir="t"/>
              </a:scene3d>
            </a:bodyPr>
            <a:lstStyle/>
            <a:p>
              <a:pPr>
                <a:defRPr/>
              </a:pPr>
              <a:r>
                <a:rPr lang="en-US" dirty="0"/>
                <a:t>Grid D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3038454" y="5510241"/>
              <a:ext cx="678134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2700000"/>
                </a:camera>
                <a:lightRig rig="threePt" dir="t"/>
              </a:scene3d>
            </a:bodyPr>
            <a:lstStyle/>
            <a:p>
              <a:pPr>
                <a:defRPr/>
              </a:pPr>
              <a:r>
                <a:rPr lang="en-US" dirty="0"/>
                <a:t>Grid C</a:t>
              </a:r>
            </a:p>
          </p:txBody>
        </p:sp>
      </p:grpSp>
      <p:grpSp>
        <p:nvGrpSpPr>
          <p:cNvPr id="52234" name="Gruppieren 17"/>
          <p:cNvGrpSpPr>
            <a:grpSpLocks/>
          </p:cNvGrpSpPr>
          <p:nvPr/>
        </p:nvGrpSpPr>
        <p:grpSpPr bwMode="auto">
          <a:xfrm>
            <a:off x="4843463" y="5437188"/>
            <a:ext cx="2357437" cy="511175"/>
            <a:chOff x="1958677" y="5437215"/>
            <a:chExt cx="2357732" cy="511182"/>
          </a:xfrm>
        </p:grpSpPr>
        <p:sp>
          <p:nvSpPr>
            <p:cNvPr id="19" name="Rechteck 18"/>
            <p:cNvSpPr/>
            <p:nvPr/>
          </p:nvSpPr>
          <p:spPr>
            <a:xfrm>
              <a:off x="2125385" y="5437215"/>
              <a:ext cx="2081473" cy="51118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958677" y="5510241"/>
              <a:ext cx="678134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2700000"/>
                </a:camera>
                <a:lightRig rig="threePt" dir="t"/>
              </a:scene3d>
            </a:bodyPr>
            <a:lstStyle/>
            <a:p>
              <a:pPr>
                <a:defRPr/>
              </a:pPr>
              <a:r>
                <a:rPr lang="en-US" dirty="0"/>
                <a:t>Grid A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2527272" y="5510241"/>
              <a:ext cx="678134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2700000"/>
                </a:camera>
                <a:lightRig rig="threePt" dir="t"/>
              </a:scene3d>
            </a:bodyPr>
            <a:lstStyle/>
            <a:p>
              <a:pPr>
                <a:defRPr/>
              </a:pPr>
              <a:r>
                <a:rPr lang="en-US" dirty="0"/>
                <a:t>Grid B</a:t>
              </a: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3571597" y="5494568"/>
              <a:ext cx="744812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2700000"/>
                </a:camera>
                <a:lightRig rig="threePt" dir="t"/>
              </a:scene3d>
            </a:bodyPr>
            <a:lstStyle/>
            <a:p>
              <a:pPr>
                <a:defRPr/>
              </a:pPr>
              <a:r>
                <a:rPr lang="en-US" dirty="0"/>
                <a:t>Grid D</a:t>
              </a:r>
            </a:p>
          </p:txBody>
        </p:sp>
        <p:sp>
          <p:nvSpPr>
            <p:cNvPr id="23" name="Textfeld 22"/>
            <p:cNvSpPr txBox="1"/>
            <p:nvPr/>
          </p:nvSpPr>
          <p:spPr>
            <a:xfrm>
              <a:off x="3038454" y="5510241"/>
              <a:ext cx="678134" cy="30777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>
                  <a:rot lat="0" lon="0" rev="2700000"/>
                </a:camera>
                <a:lightRig rig="threePt" dir="t"/>
              </a:scene3d>
            </a:bodyPr>
            <a:lstStyle/>
            <a:p>
              <a:pPr>
                <a:defRPr/>
              </a:pPr>
              <a:r>
                <a:rPr lang="en-US" dirty="0"/>
                <a:t>Grid C</a:t>
              </a:r>
            </a:p>
          </p:txBody>
        </p:sp>
      </p:grpSp>
      <p:sp>
        <p:nvSpPr>
          <p:cNvPr id="25" name="Rechteck 24"/>
          <p:cNvSpPr/>
          <p:nvPr/>
        </p:nvSpPr>
        <p:spPr>
          <a:xfrm>
            <a:off x="6069013" y="3940175"/>
            <a:ext cx="985837" cy="6572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feld 23"/>
          <p:cNvSpPr txBox="1"/>
          <p:nvPr/>
        </p:nvSpPr>
        <p:spPr>
          <a:xfrm>
            <a:off x="6061075" y="3903663"/>
            <a:ext cx="1030288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/>
              <a:t>Grid A:   s = 2</a:t>
            </a:r>
          </a:p>
          <a:p>
            <a:pPr>
              <a:defRPr/>
            </a:pPr>
            <a:r>
              <a:rPr lang="en-US" sz="1050" dirty="0"/>
              <a:t>Grid B:   s = 4</a:t>
            </a:r>
          </a:p>
          <a:p>
            <a:pPr>
              <a:defRPr/>
            </a:pPr>
            <a:r>
              <a:rPr lang="en-US" sz="1050" dirty="0"/>
              <a:t>Grid C:   s = 8</a:t>
            </a:r>
          </a:p>
          <a:p>
            <a:pPr>
              <a:defRPr/>
            </a:pPr>
            <a:r>
              <a:rPr lang="en-US" sz="1050" dirty="0"/>
              <a:t>Grid D:   s = 16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504908" y="3632633"/>
            <a:ext cx="400110" cy="1897314"/>
          </a:xfrm>
          <a:prstGeom prst="rect">
            <a:avLst/>
          </a:prstGeom>
          <a:solidFill>
            <a:schemeClr val="bg1"/>
          </a:solidFill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dirty="0"/>
              <a:t>calculation time (</a:t>
            </a:r>
            <a:r>
              <a:rPr lang="en-US" dirty="0" err="1"/>
              <a:t>relatve</a:t>
            </a:r>
            <a:r>
              <a:rPr lang="en-US" dirty="0"/>
              <a:t>)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4389435" y="3632633"/>
            <a:ext cx="400110" cy="1897314"/>
          </a:xfrm>
          <a:prstGeom prst="rect">
            <a:avLst/>
          </a:prstGeom>
          <a:solidFill>
            <a:schemeClr val="bg1"/>
          </a:solidFill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en-US" dirty="0"/>
              <a:t>calculation time (</a:t>
            </a:r>
            <a:r>
              <a:rPr lang="en-US" dirty="0" err="1"/>
              <a:t>relatve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D68E774-AEF9-446B-A3EC-17BEE6307BF0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6416675" cy="288925"/>
          </a:xfrm>
        </p:spPr>
        <p:txBody>
          <a:bodyPr/>
          <a:lstStyle/>
          <a:p>
            <a:pPr>
              <a:defRPr/>
            </a:pPr>
            <a:r>
              <a:rPr lang="de-DE"/>
              <a:t> © 2009 </a:t>
            </a:r>
            <a:r>
              <a:rPr lang="de-DE" b="1"/>
              <a:t>UNIVERSITÄT ROSTOCK</a:t>
            </a:r>
            <a:r>
              <a:rPr lang="de-DE"/>
              <a:t> | FAKULTÄT INFORMATIK UND ELEKTROTECHNIK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97BE39-C440-4D92-8771-EEF9707FCC4B}" type="slidenum">
              <a:rPr lang="de-DE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Ins="0"/>
          <a:lstStyle/>
          <a:p>
            <a:pPr eaLnBrk="1" hangingPunct="1"/>
            <a:r>
              <a:rPr lang="en-GB" smtClean="0"/>
              <a:t>Outline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935038" y="2316163"/>
            <a:ext cx="7578725" cy="269716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GB" sz="2000" smtClean="0"/>
              <a:t>Introduction</a:t>
            </a:r>
          </a:p>
          <a:p>
            <a:pPr eaLnBrk="1" hangingPunct="1">
              <a:lnSpc>
                <a:spcPct val="150000"/>
              </a:lnSpc>
            </a:pPr>
            <a:r>
              <a:rPr lang="en-GB" sz="2000" smtClean="0"/>
              <a:t>Discontinuous Galerkin FEM</a:t>
            </a:r>
          </a:p>
          <a:p>
            <a:pPr eaLnBrk="1" hangingPunct="1">
              <a:lnSpc>
                <a:spcPct val="150000"/>
              </a:lnSpc>
            </a:pPr>
            <a:r>
              <a:rPr lang="en-GB" sz="2000" smtClean="0"/>
              <a:t>Numerical Integration</a:t>
            </a:r>
          </a:p>
          <a:p>
            <a:pPr eaLnBrk="1" hangingPunct="1">
              <a:lnSpc>
                <a:spcPct val="150000"/>
              </a:lnSpc>
            </a:pPr>
            <a:r>
              <a:rPr lang="en-GB" sz="2000" smtClean="0"/>
              <a:t>Local Time Stepping Scheme </a:t>
            </a:r>
          </a:p>
          <a:p>
            <a:pPr eaLnBrk="1" hangingPunct="1">
              <a:lnSpc>
                <a:spcPct val="150000"/>
              </a:lnSpc>
            </a:pPr>
            <a:r>
              <a:rPr lang="en-GB" sz="2000" smtClean="0"/>
              <a:t>Example: Lossless Rectangular Resonant Cavity</a:t>
            </a:r>
          </a:p>
          <a:p>
            <a:pPr eaLnBrk="1" hangingPunct="1">
              <a:lnSpc>
                <a:spcPct val="150000"/>
              </a:lnSpc>
            </a:pPr>
            <a:r>
              <a:rPr lang="en-GB" sz="2000" smtClean="0"/>
              <a:t>Example: Higher-Order-Mode Coupler</a:t>
            </a:r>
          </a:p>
          <a:p>
            <a:pPr eaLnBrk="1" hangingPunct="1">
              <a:lnSpc>
                <a:spcPct val="150000"/>
              </a:lnSpc>
            </a:pPr>
            <a:r>
              <a:rPr lang="en-GB" sz="2000" smtClean="0"/>
              <a:t>Summary</a:t>
            </a:r>
          </a:p>
        </p:txBody>
      </p:sp>
      <p:sp>
        <p:nvSpPr>
          <p:cNvPr id="17414" name="Rectangle 18"/>
          <p:cNvSpPr>
            <a:spLocks noChangeArrowheads="1"/>
          </p:cNvSpPr>
          <p:nvPr/>
        </p:nvSpPr>
        <p:spPr bwMode="auto">
          <a:xfrm>
            <a:off x="0" y="-1524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15" name="Rectangle 19"/>
          <p:cNvSpPr>
            <a:spLocks noChangeArrowheads="1"/>
          </p:cNvSpPr>
          <p:nvPr/>
        </p:nvSpPr>
        <p:spPr bwMode="auto">
          <a:xfrm>
            <a:off x="0" y="-1524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16" name="Rectangle 20"/>
          <p:cNvSpPr>
            <a:spLocks noChangeArrowheads="1"/>
          </p:cNvSpPr>
          <p:nvPr/>
        </p:nvSpPr>
        <p:spPr bwMode="auto">
          <a:xfrm>
            <a:off x="0" y="32766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7417" name="Rectangle 22"/>
          <p:cNvSpPr>
            <a:spLocks noChangeArrowheads="1"/>
          </p:cNvSpPr>
          <p:nvPr/>
        </p:nvSpPr>
        <p:spPr bwMode="auto">
          <a:xfrm>
            <a:off x="0" y="-1524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380940-3020-4DB6-BAE5-813415E0D952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6416675" cy="288925"/>
          </a:xfrm>
        </p:spPr>
        <p:txBody>
          <a:bodyPr/>
          <a:lstStyle/>
          <a:p>
            <a:pPr>
              <a:defRPr/>
            </a:pPr>
            <a:r>
              <a:rPr lang="de-DE"/>
              <a:t> © 2009 </a:t>
            </a:r>
            <a:r>
              <a:rPr lang="de-DE" b="1"/>
              <a:t>UNIVERSITÄT ROSTOCK</a:t>
            </a:r>
            <a:r>
              <a:rPr lang="de-DE"/>
              <a:t> | FAKULTÄT INFORMATIK UND ELEKTROTECHNIK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42BDE-1300-4A94-ADFE-57F529488624}" type="slidenum">
              <a:rPr lang="de-DE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2708275"/>
            <a:ext cx="7885113" cy="792163"/>
          </a:xfrm>
        </p:spPr>
        <p:txBody>
          <a:bodyPr/>
          <a:lstStyle/>
          <a:p>
            <a:pPr eaLnBrk="1" hangingPunct="1"/>
            <a:r>
              <a:rPr lang="en-US" smtClean="0">
                <a:sym typeface="Symbol" pitchFamily="18" charset="2"/>
              </a:rPr>
              <a:t>Consider</a:t>
            </a:r>
            <a:r>
              <a:rPr lang="de-DE" smtClean="0">
                <a:sym typeface="Symbol" pitchFamily="18" charset="2"/>
              </a:rPr>
              <a:t>: E</a:t>
            </a:r>
            <a:r>
              <a:rPr lang="de-DE" baseline="-25000" smtClean="0">
                <a:sym typeface="Symbol" pitchFamily="18" charset="2"/>
              </a:rPr>
              <a:t>z</a:t>
            </a:r>
            <a:r>
              <a:rPr lang="de-DE" smtClean="0">
                <a:sym typeface="Symbol" pitchFamily="18" charset="2"/>
              </a:rPr>
              <a:t>-component of fundamental mode in P</a:t>
            </a:r>
          </a:p>
          <a:p>
            <a:pPr eaLnBrk="1" hangingPunct="1"/>
            <a:r>
              <a:rPr lang="de-DE" smtClean="0">
                <a:sym typeface="Symbol" pitchFamily="18" charset="2"/>
              </a:rPr>
              <a:t>Compared: Runge-Kutta (LSERK), Adams-Bashforth global (AB-GTS) and local (AB-LTS) </a:t>
            </a:r>
          </a:p>
          <a:p>
            <a:pPr eaLnBrk="1" hangingPunct="1"/>
            <a:endParaRPr lang="de-DE" smtClean="0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935038" y="2241550"/>
            <a:ext cx="757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latin typeface="Arial Narrow" pitchFamily="34" charset="0"/>
              </a:rPr>
              <a:t>Convergence</a:t>
            </a:r>
          </a:p>
        </p:txBody>
      </p:sp>
      <p:pic>
        <p:nvPicPr>
          <p:cNvPr id="54278" name="Picture 6" descr="Konvergen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0938" y="3500438"/>
            <a:ext cx="6157912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863600" y="6069013"/>
            <a:ext cx="74533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de-DE" sz="1800">
                <a:latin typeface="Arial Narrow" pitchFamily="34" charset="0"/>
                <a:sym typeface="Symbol" pitchFamily="18" charset="2"/>
              </a:rPr>
              <a:t>Minimum of relative error   10</a:t>
            </a:r>
            <a:r>
              <a:rPr lang="de-DE" sz="1800" baseline="30000">
                <a:latin typeface="Arial Narrow" pitchFamily="34" charset="0"/>
                <a:sym typeface="Symbol" pitchFamily="18" charset="2"/>
              </a:rPr>
              <a:t>-5</a:t>
            </a:r>
            <a:r>
              <a:rPr lang="de-DE" sz="1800">
                <a:latin typeface="Arial Narrow" pitchFamily="34" charset="0"/>
                <a:sym typeface="Symbol" pitchFamily="18" charset="2"/>
              </a:rPr>
              <a:t>     (GPU)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 sz="1800">
              <a:latin typeface="Arial Narrow" pitchFamily="34" charset="0"/>
            </a:endParaRPr>
          </a:p>
        </p:txBody>
      </p:sp>
      <p:sp>
        <p:nvSpPr>
          <p:cNvPr id="54280" name="Text Box 13"/>
          <p:cNvSpPr txBox="1">
            <a:spLocks noChangeArrowheads="1"/>
          </p:cNvSpPr>
          <p:nvPr/>
        </p:nvSpPr>
        <p:spPr bwMode="auto">
          <a:xfrm>
            <a:off x="7164388" y="4138613"/>
            <a:ext cx="1504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latin typeface="Arial Narrow" pitchFamily="34" charset="0"/>
              </a:rPr>
              <a:t>Error is averaged </a:t>
            </a:r>
          </a:p>
          <a:p>
            <a:r>
              <a:rPr lang="de-DE" sz="1600">
                <a:latin typeface="Arial Narrow" pitchFamily="34" charset="0"/>
              </a:rPr>
              <a:t>over 10 periods</a:t>
            </a:r>
          </a:p>
        </p:txBody>
      </p:sp>
      <p:sp>
        <p:nvSpPr>
          <p:cNvPr id="542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5038" y="1557338"/>
            <a:ext cx="7762875" cy="679450"/>
          </a:xfrm>
        </p:spPr>
        <p:txBody>
          <a:bodyPr/>
          <a:lstStyle/>
          <a:p>
            <a:pPr eaLnBrk="1" hangingPunct="1"/>
            <a:r>
              <a:rPr lang="de-DE" smtClean="0"/>
              <a:t>Example: Lossless Rectangular Resonant Cavity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030239" y="3648078"/>
            <a:ext cx="400110" cy="1825650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/>
              <a:t>   relative error of  </a:t>
            </a:r>
            <a:r>
              <a:rPr lang="en-US" dirty="0" err="1"/>
              <a:t>Ez</a:t>
            </a:r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4098864" y="3648078"/>
            <a:ext cx="400110" cy="1825650"/>
          </a:xfrm>
          <a:prstGeom prst="rect">
            <a:avLst/>
          </a:prstGeom>
          <a:solidFill>
            <a:schemeClr val="bg1"/>
          </a:solidFill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/>
              <a:t>   relative error of  </a:t>
            </a:r>
            <a:r>
              <a:rPr lang="en-US" dirty="0" err="1"/>
              <a:t>Ez</a:t>
            </a:r>
            <a:endParaRPr lang="en-US" dirty="0"/>
          </a:p>
        </p:txBody>
      </p:sp>
      <p:sp>
        <p:nvSpPr>
          <p:cNvPr id="54284" name="Textfeld 14"/>
          <p:cNvSpPr txBox="1">
            <a:spLocks noChangeArrowheads="1"/>
          </p:cNvSpPr>
          <p:nvPr/>
        </p:nvSpPr>
        <p:spPr bwMode="auto">
          <a:xfrm>
            <a:off x="1906588" y="5692775"/>
            <a:ext cx="2128837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number of elements in grid</a:t>
            </a:r>
          </a:p>
        </p:txBody>
      </p:sp>
      <p:sp>
        <p:nvSpPr>
          <p:cNvPr id="54285" name="Textfeld 15"/>
          <p:cNvSpPr txBox="1">
            <a:spLocks noChangeArrowheads="1"/>
          </p:cNvSpPr>
          <p:nvPr/>
        </p:nvSpPr>
        <p:spPr bwMode="auto">
          <a:xfrm>
            <a:off x="4889500" y="5692775"/>
            <a:ext cx="2128838" cy="307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number of elements in grid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C296127-15BE-4E6C-8016-31C50085FC9C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1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6416675" cy="288925"/>
          </a:xfrm>
        </p:spPr>
        <p:txBody>
          <a:bodyPr/>
          <a:lstStyle/>
          <a:p>
            <a:pPr>
              <a:defRPr/>
            </a:pPr>
            <a:r>
              <a:rPr lang="de-DE"/>
              <a:t> © 2009 </a:t>
            </a:r>
            <a:r>
              <a:rPr lang="de-DE" b="1"/>
              <a:t>UNIVERSITÄT ROSTOCK</a:t>
            </a:r>
            <a:r>
              <a:rPr lang="de-DE"/>
              <a:t> | FAKULTÄT INFORMATIK UND ELEKTROTECHNIK</a:t>
            </a: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8E7B89-20DE-4B44-A12B-BB350B9360A7}" type="slidenum">
              <a:rPr lang="de-DE"/>
              <a:pPr>
                <a:defRPr/>
              </a:pPr>
              <a:t>21</a:t>
            </a:fld>
            <a:endParaRPr lang="de-DE" dirty="0"/>
          </a:p>
        </p:txBody>
      </p:sp>
      <p:pic>
        <p:nvPicPr>
          <p:cNvPr id="56324" name="Picture 4" descr="HOM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525" y="3500438"/>
            <a:ext cx="2916238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HO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8513" y="3608388"/>
            <a:ext cx="2987675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5038" y="1557338"/>
            <a:ext cx="7762875" cy="679450"/>
          </a:xfrm>
        </p:spPr>
        <p:txBody>
          <a:bodyPr/>
          <a:lstStyle/>
          <a:p>
            <a:pPr eaLnBrk="1" hangingPunct="1"/>
            <a:r>
              <a:rPr lang="de-DE" smtClean="0"/>
              <a:t>Example: Higher-Order-Mode Coupler (HOM-Coupler)</a:t>
            </a:r>
          </a:p>
        </p:txBody>
      </p:sp>
      <p:sp>
        <p:nvSpPr>
          <p:cNvPr id="563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2600325"/>
            <a:ext cx="7813675" cy="2697163"/>
          </a:xfrm>
        </p:spPr>
        <p:txBody>
          <a:bodyPr/>
          <a:lstStyle/>
          <a:p>
            <a:pPr eaLnBrk="1" hangingPunct="1"/>
            <a:r>
              <a:rPr lang="en-GB" smtClean="0"/>
              <a:t>Design: tapered beam pipe with Higher-Order-Mode Coupler</a:t>
            </a:r>
          </a:p>
          <a:p>
            <a:pPr eaLnBrk="1" hangingPunct="1"/>
            <a:r>
              <a:rPr lang="en-GB" smtClean="0"/>
              <a:t>Coupling antenna provides damping of beam-induced fields in cavities of particle  accelerator</a:t>
            </a:r>
            <a:r>
              <a:rPr lang="de-DE" smtClean="0"/>
              <a:t> </a:t>
            </a:r>
          </a:p>
        </p:txBody>
      </p:sp>
      <p:sp>
        <p:nvSpPr>
          <p:cNvPr id="56328" name="Text Box 6"/>
          <p:cNvSpPr txBox="1">
            <a:spLocks noChangeArrowheads="1"/>
          </p:cNvSpPr>
          <p:nvPr/>
        </p:nvSpPr>
        <p:spPr bwMode="auto">
          <a:xfrm>
            <a:off x="935038" y="2241550"/>
            <a:ext cx="757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latin typeface="Arial Narrow" pitchFamily="34" charset="0"/>
              </a:rPr>
              <a:t>Simulation model</a:t>
            </a:r>
          </a:p>
        </p:txBody>
      </p:sp>
      <p:sp>
        <p:nvSpPr>
          <p:cNvPr id="56329" name="Line 11"/>
          <p:cNvSpPr>
            <a:spLocks noChangeShapeType="1"/>
          </p:cNvSpPr>
          <p:nvPr/>
        </p:nvSpPr>
        <p:spPr bwMode="auto">
          <a:xfrm>
            <a:off x="2989263" y="3752850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6330" name="Line 12"/>
          <p:cNvSpPr>
            <a:spLocks noChangeShapeType="1"/>
          </p:cNvSpPr>
          <p:nvPr/>
        </p:nvSpPr>
        <p:spPr bwMode="auto">
          <a:xfrm>
            <a:off x="3457575" y="551815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6331" name="Line 13"/>
          <p:cNvSpPr>
            <a:spLocks noChangeShapeType="1"/>
          </p:cNvSpPr>
          <p:nvPr/>
        </p:nvSpPr>
        <p:spPr bwMode="auto">
          <a:xfrm>
            <a:off x="1368425" y="4581525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792163" y="4419600"/>
            <a:ext cx="57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Arial Narrow" pitchFamily="34" charset="0"/>
              </a:rPr>
              <a:t>Port 1</a:t>
            </a:r>
          </a:p>
        </p:txBody>
      </p:sp>
      <p:sp>
        <p:nvSpPr>
          <p:cNvPr id="56333" name="Text Box 15"/>
          <p:cNvSpPr txBox="1">
            <a:spLocks noChangeArrowheads="1"/>
          </p:cNvSpPr>
          <p:nvPr/>
        </p:nvSpPr>
        <p:spPr bwMode="auto">
          <a:xfrm>
            <a:off x="3565525" y="3571875"/>
            <a:ext cx="817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Arial Narrow" pitchFamily="34" charset="0"/>
              </a:rPr>
              <a:t>Coax port</a:t>
            </a:r>
          </a:p>
        </p:txBody>
      </p:sp>
      <p:sp>
        <p:nvSpPr>
          <p:cNvPr id="56334" name="Text Box 16"/>
          <p:cNvSpPr txBox="1">
            <a:spLocks noChangeArrowheads="1"/>
          </p:cNvSpPr>
          <p:nvPr/>
        </p:nvSpPr>
        <p:spPr bwMode="auto">
          <a:xfrm>
            <a:off x="4103688" y="5372100"/>
            <a:ext cx="57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Arial Narrow" pitchFamily="34" charset="0"/>
              </a:rPr>
              <a:t>Port 2</a:t>
            </a:r>
          </a:p>
        </p:txBody>
      </p:sp>
      <p:sp>
        <p:nvSpPr>
          <p:cNvPr id="56335" name="Line 17"/>
          <p:cNvSpPr>
            <a:spLocks noChangeShapeType="1"/>
          </p:cNvSpPr>
          <p:nvPr/>
        </p:nvSpPr>
        <p:spPr bwMode="auto">
          <a:xfrm>
            <a:off x="6264275" y="41497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6336" name="Text Box 18"/>
          <p:cNvSpPr txBox="1">
            <a:spLocks noChangeArrowheads="1"/>
          </p:cNvSpPr>
          <p:nvPr/>
        </p:nvSpPr>
        <p:spPr bwMode="auto">
          <a:xfrm>
            <a:off x="6948488" y="3881438"/>
            <a:ext cx="6937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Arial Narrow" pitchFamily="34" charset="0"/>
              </a:rPr>
              <a:t>HOM</a:t>
            </a:r>
          </a:p>
          <a:p>
            <a:r>
              <a:rPr lang="de-DE">
                <a:latin typeface="Arial Narrow" pitchFamily="34" charset="0"/>
              </a:rPr>
              <a:t>Coupler</a:t>
            </a:r>
          </a:p>
        </p:txBody>
      </p:sp>
      <p:sp>
        <p:nvSpPr>
          <p:cNvPr id="56337" name="Text Box 22"/>
          <p:cNvSpPr txBox="1">
            <a:spLocks noChangeArrowheads="1"/>
          </p:cNvSpPr>
          <p:nvPr/>
        </p:nvSpPr>
        <p:spPr bwMode="auto">
          <a:xfrm>
            <a:off x="2870200" y="6286500"/>
            <a:ext cx="6192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>
                <a:latin typeface="Arial Narrow" pitchFamily="34" charset="0"/>
              </a:rPr>
              <a:t>Construction by Carsten Potratz, Mesher: Salome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EE17A2E-9CEA-4AE3-81DA-3D4D0237E701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6416675" cy="288925"/>
          </a:xfrm>
        </p:spPr>
        <p:txBody>
          <a:bodyPr/>
          <a:lstStyle/>
          <a:p>
            <a:pPr>
              <a:defRPr/>
            </a:pPr>
            <a:r>
              <a:rPr lang="de-DE"/>
              <a:t> © 2009 </a:t>
            </a:r>
            <a:r>
              <a:rPr lang="de-DE" b="1"/>
              <a:t>UNIVERSITÄT ROSTOCK</a:t>
            </a:r>
            <a:r>
              <a:rPr lang="de-DE"/>
              <a:t> | FAKULTÄT INFORMATIK UND ELEKTROTECHNIK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AEAEB-2DE3-4B8D-9511-6A62659CD95C}" type="slidenum">
              <a:rPr lang="de-DE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5837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2744788"/>
            <a:ext cx="7907338" cy="1044575"/>
          </a:xfrm>
        </p:spPr>
        <p:txBody>
          <a:bodyPr/>
          <a:lstStyle/>
          <a:p>
            <a:pPr eaLnBrk="1" hangingPunct="1"/>
            <a:r>
              <a:rPr lang="en-GB" smtClean="0"/>
              <a:t>Design of HOM coupler is a typical application of numerical field computation in time domain</a:t>
            </a:r>
          </a:p>
          <a:p>
            <a:pPr eaLnBrk="1" hangingPunct="1"/>
            <a:r>
              <a:rPr lang="en-GB" smtClean="0"/>
              <a:t>S-Parameters describe the transmission and reflection characteristics as a function of frequency</a:t>
            </a:r>
          </a:p>
        </p:txBody>
      </p:sp>
      <p:sp>
        <p:nvSpPr>
          <p:cNvPr id="58373" name="Text Box 6"/>
          <p:cNvSpPr txBox="1">
            <a:spLocks noChangeArrowheads="1"/>
          </p:cNvSpPr>
          <p:nvPr/>
        </p:nvSpPr>
        <p:spPr bwMode="auto">
          <a:xfrm>
            <a:off x="935038" y="2241550"/>
            <a:ext cx="757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latin typeface="Arial Narrow" pitchFamily="34" charset="0"/>
              </a:rPr>
              <a:t>Scattering parameters (S-Parameter)</a:t>
            </a:r>
          </a:p>
        </p:txBody>
      </p:sp>
      <p:pic>
        <p:nvPicPr>
          <p:cNvPr id="58374" name="Picture 15" descr="StreuParameter"/>
          <p:cNvPicPr>
            <a:picLocks noChangeAspect="1" noChangeArrowheads="1"/>
          </p:cNvPicPr>
          <p:nvPr/>
        </p:nvPicPr>
        <p:blipFill>
          <a:blip r:embed="rId3"/>
          <a:srcRect r="2307"/>
          <a:stretch>
            <a:fillRect/>
          </a:stretch>
        </p:blipFill>
        <p:spPr bwMode="auto">
          <a:xfrm>
            <a:off x="4067175" y="3752850"/>
            <a:ext cx="4645025" cy="281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Rectangle 16"/>
          <p:cNvSpPr>
            <a:spLocks noChangeArrowheads="1"/>
          </p:cNvSpPr>
          <p:nvPr/>
        </p:nvSpPr>
        <p:spPr bwMode="auto">
          <a:xfrm>
            <a:off x="863600" y="3968750"/>
            <a:ext cx="30241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1800">
                <a:latin typeface="Arial Narrow" pitchFamily="34" charset="0"/>
              </a:rPr>
              <a:t>Example: </a:t>
            </a:r>
            <a:r>
              <a:rPr lang="en-GB" sz="1800" u="sng">
                <a:latin typeface="Arial Narrow" pitchFamily="34" charset="0"/>
              </a:rPr>
              <a:t>S</a:t>
            </a:r>
            <a:r>
              <a:rPr lang="en-GB" sz="1200">
                <a:latin typeface="Arial Narrow" pitchFamily="34" charset="0"/>
              </a:rPr>
              <a:t>2(3)3(1)</a:t>
            </a:r>
            <a:r>
              <a:rPr lang="en-GB" sz="1800">
                <a:latin typeface="Arial Narrow" pitchFamily="34" charset="0"/>
              </a:rPr>
              <a:t> – Transmission of TEM-mode of the incident wave at port 3 to the TM</a:t>
            </a:r>
            <a:r>
              <a:rPr lang="en-GB" sz="1800" baseline="-25000">
                <a:latin typeface="Arial Narrow" pitchFamily="34" charset="0"/>
              </a:rPr>
              <a:t>01</a:t>
            </a:r>
            <a:r>
              <a:rPr lang="en-GB" sz="1800">
                <a:latin typeface="Arial Narrow" pitchFamily="34" charset="0"/>
              </a:rPr>
              <a:t>-mode of the scattered wave at port 2</a:t>
            </a:r>
          </a:p>
        </p:txBody>
      </p:sp>
      <p:pic>
        <p:nvPicPr>
          <p:cNvPr id="58376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5553075"/>
            <a:ext cx="26336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5038" y="1557338"/>
            <a:ext cx="7762875" cy="679450"/>
          </a:xfrm>
        </p:spPr>
        <p:txBody>
          <a:bodyPr/>
          <a:lstStyle/>
          <a:p>
            <a:pPr eaLnBrk="1" hangingPunct="1"/>
            <a:r>
              <a:rPr lang="de-DE" smtClean="0"/>
              <a:t>Example: Higher-Order-Mode Coupler (HOM-Coupler)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F09A095-04F2-4F6F-B1E0-B03AB8F64467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6416675" cy="288925"/>
          </a:xfrm>
        </p:spPr>
        <p:txBody>
          <a:bodyPr/>
          <a:lstStyle/>
          <a:p>
            <a:pPr>
              <a:defRPr/>
            </a:pPr>
            <a:r>
              <a:rPr lang="de-DE"/>
              <a:t> © 2009 </a:t>
            </a:r>
            <a:r>
              <a:rPr lang="de-DE" b="1"/>
              <a:t>UNIVERSITÄT ROSTOCK</a:t>
            </a:r>
            <a:r>
              <a:rPr lang="de-DE"/>
              <a:t> | FAKULTÄT INFORMATIK UND ELEKTROTECHNIK</a:t>
            </a:r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197736-D2F1-4756-8593-A7501752E653}" type="slidenum">
              <a:rPr lang="de-DE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2744788"/>
            <a:ext cx="7813675" cy="1044575"/>
          </a:xfrm>
        </p:spPr>
        <p:txBody>
          <a:bodyPr/>
          <a:lstStyle/>
          <a:p>
            <a:pPr eaLnBrk="1" hangingPunct="1"/>
            <a:r>
              <a:rPr lang="de-DE" smtClean="0"/>
              <a:t>Two geometries with different macro micro step ratios s: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935038" y="2241550"/>
            <a:ext cx="7578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latin typeface="Arial Narrow" pitchFamily="34" charset="0"/>
              </a:rPr>
              <a:t>Comparison of Runge-Kutta and local Adams-Bashforth procedures</a:t>
            </a:r>
          </a:p>
        </p:txBody>
      </p:sp>
      <p:grpSp>
        <p:nvGrpSpPr>
          <p:cNvPr id="60422" name="Group 16"/>
          <p:cNvGrpSpPr>
            <a:grpSpLocks/>
          </p:cNvGrpSpPr>
          <p:nvPr/>
        </p:nvGrpSpPr>
        <p:grpSpPr bwMode="auto">
          <a:xfrm>
            <a:off x="1763713" y="3105150"/>
            <a:ext cx="5903912" cy="2651125"/>
            <a:chOff x="1111" y="2047"/>
            <a:chExt cx="3757" cy="1693"/>
          </a:xfrm>
        </p:grpSpPr>
        <p:pic>
          <p:nvPicPr>
            <p:cNvPr id="60429" name="Picture 9" descr="HOM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11" y="2047"/>
              <a:ext cx="3757" cy="1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30" name="Text Box 10"/>
            <p:cNvSpPr txBox="1">
              <a:spLocks noChangeArrowheads="1"/>
            </p:cNvSpPr>
            <p:nvPr/>
          </p:nvSpPr>
          <p:spPr bwMode="auto">
            <a:xfrm>
              <a:off x="1338" y="2160"/>
              <a:ext cx="339" cy="1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s = 4</a:t>
              </a:r>
            </a:p>
          </p:txBody>
        </p:sp>
        <p:sp>
          <p:nvSpPr>
            <p:cNvPr id="60431" name="Text Box 11"/>
            <p:cNvSpPr txBox="1">
              <a:spLocks noChangeArrowheads="1"/>
            </p:cNvSpPr>
            <p:nvPr/>
          </p:nvSpPr>
          <p:spPr bwMode="auto">
            <a:xfrm>
              <a:off x="3175" y="2160"/>
              <a:ext cx="338" cy="1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s = 8</a:t>
              </a:r>
            </a:p>
          </p:txBody>
        </p:sp>
      </p:grpSp>
      <p:sp>
        <p:nvSpPr>
          <p:cNvPr id="60423" name="Rectangle 12"/>
          <p:cNvSpPr>
            <a:spLocks noChangeArrowheads="1"/>
          </p:cNvSpPr>
          <p:nvPr/>
        </p:nvSpPr>
        <p:spPr bwMode="auto">
          <a:xfrm>
            <a:off x="5148263" y="6157913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de-DE" sz="1800">
                <a:latin typeface="Arial Narrow" pitchFamily="34" charset="0"/>
                <a:sym typeface="Symbol" pitchFamily="18" charset="2"/>
              </a:rPr>
              <a:t>T</a:t>
            </a:r>
            <a:r>
              <a:rPr lang="de-DE" sz="1200">
                <a:latin typeface="Arial Narrow" pitchFamily="34" charset="0"/>
                <a:sym typeface="Symbol" pitchFamily="18" charset="2"/>
              </a:rPr>
              <a:t>AB-LTS</a:t>
            </a:r>
            <a:r>
              <a:rPr lang="de-DE" sz="1800">
                <a:latin typeface="Arial Narrow" pitchFamily="34" charset="0"/>
                <a:sym typeface="Symbol" pitchFamily="18" charset="2"/>
              </a:rPr>
              <a:t>   0.45  T</a:t>
            </a:r>
            <a:r>
              <a:rPr lang="de-DE" sz="1200">
                <a:latin typeface="Arial Narrow" pitchFamily="34" charset="0"/>
                <a:sym typeface="Symbol" pitchFamily="18" charset="2"/>
              </a:rPr>
              <a:t>LSERK</a:t>
            </a:r>
          </a:p>
        </p:txBody>
      </p:sp>
      <p:sp>
        <p:nvSpPr>
          <p:cNvPr id="60424" name="Rectangle 14"/>
          <p:cNvSpPr>
            <a:spLocks noChangeArrowheads="1"/>
          </p:cNvSpPr>
          <p:nvPr/>
        </p:nvSpPr>
        <p:spPr bwMode="auto">
          <a:xfrm>
            <a:off x="2195513" y="6157913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de-DE" sz="1800">
                <a:latin typeface="Arial Narrow" pitchFamily="34" charset="0"/>
                <a:sym typeface="Symbol" pitchFamily="18" charset="2"/>
              </a:rPr>
              <a:t>T</a:t>
            </a:r>
            <a:r>
              <a:rPr lang="de-DE" sz="1200">
                <a:latin typeface="Arial Narrow" pitchFamily="34" charset="0"/>
                <a:sym typeface="Symbol" pitchFamily="18" charset="2"/>
              </a:rPr>
              <a:t>AB-LTS</a:t>
            </a:r>
            <a:r>
              <a:rPr lang="de-DE" sz="1800">
                <a:latin typeface="Arial Narrow" pitchFamily="34" charset="0"/>
                <a:sym typeface="Symbol" pitchFamily="18" charset="2"/>
              </a:rPr>
              <a:t>   0.71  T</a:t>
            </a:r>
            <a:r>
              <a:rPr lang="de-DE" sz="1200">
                <a:latin typeface="Arial Narrow" pitchFamily="34" charset="0"/>
                <a:sym typeface="Symbol" pitchFamily="18" charset="2"/>
              </a:rPr>
              <a:t>LSERK</a:t>
            </a:r>
          </a:p>
        </p:txBody>
      </p:sp>
      <p:sp>
        <p:nvSpPr>
          <p:cNvPr id="60425" name="Rectangle 15"/>
          <p:cNvSpPr>
            <a:spLocks noChangeArrowheads="1"/>
          </p:cNvSpPr>
          <p:nvPr/>
        </p:nvSpPr>
        <p:spPr bwMode="auto">
          <a:xfrm>
            <a:off x="863600" y="5805488"/>
            <a:ext cx="2759075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de-DE" sz="1800">
                <a:latin typeface="Arial Narrow" pitchFamily="34" charset="0"/>
              </a:rPr>
              <a:t>computation time:</a:t>
            </a:r>
          </a:p>
        </p:txBody>
      </p:sp>
      <p:sp>
        <p:nvSpPr>
          <p:cNvPr id="604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35038" y="1557338"/>
            <a:ext cx="7762875" cy="679450"/>
          </a:xfrm>
        </p:spPr>
        <p:txBody>
          <a:bodyPr/>
          <a:lstStyle/>
          <a:p>
            <a:pPr eaLnBrk="1" hangingPunct="1"/>
            <a:r>
              <a:rPr lang="de-DE" smtClean="0"/>
              <a:t>Example: Higher-Order-Mode Coupler (HOM-Coupler)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308225" y="5510213"/>
            <a:ext cx="1898650" cy="3079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element surface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192713" y="5510213"/>
            <a:ext cx="1898650" cy="3079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element surface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B37C37-D215-4E7E-B52A-8F43E763877E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6416675" cy="288925"/>
          </a:xfrm>
        </p:spPr>
        <p:txBody>
          <a:bodyPr/>
          <a:lstStyle/>
          <a:p>
            <a:pPr>
              <a:defRPr/>
            </a:pPr>
            <a:r>
              <a:rPr lang="de-DE"/>
              <a:t> © 2009 </a:t>
            </a:r>
            <a:r>
              <a:rPr lang="de-DE" b="1"/>
              <a:t>UNIVERSITÄT ROSTOCK</a:t>
            </a:r>
            <a:r>
              <a:rPr lang="de-DE"/>
              <a:t> | FAKULTÄT INFORMATIK UND ELEKTROTECHNIK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6A47FD-E85B-40C9-B1EE-471CA6A8E9DA}" type="slidenum">
              <a:rPr lang="de-DE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Summary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47725" y="2205038"/>
            <a:ext cx="7578725" cy="31686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5000"/>
              </a:spcBef>
            </a:pPr>
            <a:r>
              <a:rPr lang="en-GB" sz="2000" smtClean="0"/>
              <a:t>Implementation of local Adams-Bashforth procedure on CPU and GPU</a:t>
            </a:r>
          </a:p>
          <a:p>
            <a:pPr eaLnBrk="1" hangingPunct="1">
              <a:lnSpc>
                <a:spcPct val="150000"/>
              </a:lnSpc>
              <a:spcBef>
                <a:spcPct val="5000"/>
              </a:spcBef>
            </a:pPr>
            <a:r>
              <a:rPr lang="en-GB" sz="2000" smtClean="0"/>
              <a:t>Example – rectangular cavity: Investigation of accuracy, convergence, computation time in comparison with other time integration schemes</a:t>
            </a:r>
          </a:p>
          <a:p>
            <a:pPr lvl="1" eaLnBrk="1" hangingPunct="1">
              <a:lnSpc>
                <a:spcPct val="150000"/>
              </a:lnSpc>
              <a:spcBef>
                <a:spcPct val="5000"/>
              </a:spcBef>
            </a:pPr>
            <a:r>
              <a:rPr lang="en-GB" sz="2000" smtClean="0"/>
              <a:t>Relative error: </a:t>
            </a:r>
            <a:r>
              <a:rPr lang="en-GB" sz="2000" smtClean="0">
                <a:sym typeface="Symbol" pitchFamily="18" charset="2"/>
              </a:rPr>
              <a:t> 10</a:t>
            </a:r>
            <a:r>
              <a:rPr lang="en-GB" sz="2000" baseline="30000" smtClean="0">
                <a:sym typeface="Symbol" pitchFamily="18" charset="2"/>
              </a:rPr>
              <a:t>-3</a:t>
            </a:r>
            <a:r>
              <a:rPr lang="en-GB" sz="2000" smtClean="0">
                <a:sym typeface="Symbol" pitchFamily="18" charset="2"/>
              </a:rPr>
              <a:t> bis 10</a:t>
            </a:r>
            <a:r>
              <a:rPr lang="en-GB" sz="2000" baseline="30000" smtClean="0">
                <a:sym typeface="Symbol" pitchFamily="18" charset="2"/>
              </a:rPr>
              <a:t>-5</a:t>
            </a:r>
            <a:r>
              <a:rPr lang="en-GB" sz="2000" baseline="30000" smtClean="0"/>
              <a:t> </a:t>
            </a:r>
          </a:p>
          <a:p>
            <a:pPr lvl="1" eaLnBrk="1" hangingPunct="1">
              <a:lnSpc>
                <a:spcPct val="150000"/>
              </a:lnSpc>
              <a:spcBef>
                <a:spcPct val="5000"/>
              </a:spcBef>
            </a:pPr>
            <a:r>
              <a:rPr lang="en-GB" sz="2000" smtClean="0"/>
              <a:t>computation time: </a:t>
            </a:r>
            <a:r>
              <a:rPr lang="en-GB" sz="2000" smtClean="0">
                <a:sym typeface="Symbol" pitchFamily="18" charset="2"/>
              </a:rPr>
              <a:t>TAB-LTS   0,3  TLSERK   for a grid with s = 16</a:t>
            </a:r>
            <a:endParaRPr lang="en-GB" sz="2000" smtClean="0"/>
          </a:p>
          <a:p>
            <a:pPr eaLnBrk="1" hangingPunct="1">
              <a:lnSpc>
                <a:spcPct val="150000"/>
              </a:lnSpc>
              <a:spcBef>
                <a:spcPct val="5000"/>
              </a:spcBef>
            </a:pPr>
            <a:r>
              <a:rPr lang="en-GB" sz="2000" smtClean="0"/>
              <a:t>Practical application: Design of Higher-Order-Mode coupler</a:t>
            </a:r>
          </a:p>
          <a:p>
            <a:pPr lvl="1" eaLnBrk="1" hangingPunct="1">
              <a:lnSpc>
                <a:spcPct val="150000"/>
              </a:lnSpc>
              <a:spcBef>
                <a:spcPct val="5000"/>
              </a:spcBef>
            </a:pPr>
            <a:r>
              <a:rPr lang="en-GB" sz="2000" smtClean="0"/>
              <a:t>Reduction of computation time by 30% or 55% according to Runge-Kutta</a:t>
            </a:r>
          </a:p>
          <a:p>
            <a:pPr eaLnBrk="1" hangingPunct="1">
              <a:lnSpc>
                <a:spcPct val="150000"/>
              </a:lnSpc>
              <a:spcBef>
                <a:spcPct val="5000"/>
              </a:spcBef>
            </a:pPr>
            <a:r>
              <a:rPr lang="en-GB" sz="2000" smtClean="0"/>
              <a:t>Certainly the local time stepping scheme is only suitable for discretized geometries with high aspect-ratio (</a:t>
            </a:r>
            <a:r>
              <a:rPr lang="en-GB" sz="2000" smtClean="0">
                <a:sym typeface="Symbol" pitchFamily="18" charset="2"/>
              </a:rPr>
              <a:t>x</a:t>
            </a:r>
            <a:r>
              <a:rPr lang="en-GB" sz="2000" baseline="-25000" smtClean="0">
                <a:sym typeface="Symbol" pitchFamily="18" charset="2"/>
              </a:rPr>
              <a:t>max</a:t>
            </a:r>
            <a:r>
              <a:rPr lang="en-GB" sz="2000" smtClean="0">
                <a:sym typeface="Symbol" pitchFamily="18" charset="2"/>
              </a:rPr>
              <a:t>/x</a:t>
            </a:r>
            <a:r>
              <a:rPr lang="en-GB" sz="2000" baseline="-25000" smtClean="0">
                <a:sym typeface="Symbol" pitchFamily="18" charset="2"/>
              </a:rPr>
              <a:t>min</a:t>
            </a:r>
            <a:r>
              <a:rPr lang="en-GB" sz="2000" smtClean="0">
                <a:sym typeface="Symbol" pitchFamily="18" charset="2"/>
              </a:rPr>
              <a:t>)</a:t>
            </a:r>
            <a:endParaRPr lang="en-GB" sz="2000" smtClean="0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5959475" y="6167438"/>
            <a:ext cx="2535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>
                <a:latin typeface="Arial Narrow" pitchFamily="34" charset="0"/>
                <a:sym typeface="Symbol" pitchFamily="18" charset="2"/>
              </a:rPr>
              <a:t>x</a:t>
            </a:r>
            <a:r>
              <a:rPr lang="de-DE" sz="1600">
                <a:latin typeface="Arial Narrow" pitchFamily="34" charset="0"/>
              </a:rPr>
              <a:t> – characteristic element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1C860F3-7BF5-4F2A-B873-B10053174622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6416675" cy="288925"/>
          </a:xfrm>
        </p:spPr>
        <p:txBody>
          <a:bodyPr/>
          <a:lstStyle/>
          <a:p>
            <a:pPr>
              <a:defRPr/>
            </a:pPr>
            <a:r>
              <a:rPr lang="de-DE"/>
              <a:t> © 2009 </a:t>
            </a:r>
            <a:r>
              <a:rPr lang="de-DE" b="1"/>
              <a:t>UNIVERSITÄT ROSTOCK</a:t>
            </a:r>
            <a:r>
              <a:rPr lang="de-DE"/>
              <a:t> | FAKULTÄT INFORMATIK UND ELEKTROTECHNIK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92CE1-3E19-4ECA-8CD6-4DCFCDDED980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z="2000" smtClean="0"/>
              <a:t>Introduction</a:t>
            </a:r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863600" y="2420938"/>
            <a:ext cx="7596188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1800">
                <a:latin typeface="Arial Narrow" pitchFamily="34" charset="0"/>
                <a:sym typeface="Wingdings" pitchFamily="2" charset="2"/>
              </a:rPr>
              <a:t>Numerical methods to solve Maxwell’s equations usually lead to spatial and temporal discretization of the problem.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1800" b="1">
                <a:latin typeface="Arial Narrow" pitchFamily="34" charset="0"/>
                <a:sym typeface="Wingdings" pitchFamily="2" charset="2"/>
              </a:rPr>
              <a:t>Problem</a:t>
            </a:r>
            <a:r>
              <a:rPr lang="en-GB" sz="1800">
                <a:latin typeface="Arial Narrow" pitchFamily="34" charset="0"/>
                <a:sym typeface="Wingdings" pitchFamily="2" charset="2"/>
              </a:rPr>
              <a:t>: tiny geometrical structures cause small step sizes thus strongly limiting the maximal stable time step for the time integration scheme  computation time increases accordingly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GB" sz="1800">
              <a:latin typeface="Arial Narrow" pitchFamily="34" charset="0"/>
              <a:sym typeface="Wingdings" pitchFamily="2" charset="2"/>
            </a:endParaRPr>
          </a:p>
        </p:txBody>
      </p:sp>
      <p:pic>
        <p:nvPicPr>
          <p:cNvPr id="19462" name="Picture 91" descr="Partition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025" y="4041775"/>
            <a:ext cx="49672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C5B615B-5318-4EA8-B7B1-BCF2BBD0286F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6416675" cy="288925"/>
          </a:xfrm>
        </p:spPr>
        <p:txBody>
          <a:bodyPr/>
          <a:lstStyle/>
          <a:p>
            <a:pPr>
              <a:defRPr/>
            </a:pPr>
            <a:r>
              <a:rPr lang="de-DE"/>
              <a:t> © 2009 </a:t>
            </a:r>
            <a:r>
              <a:rPr lang="de-DE" b="1"/>
              <a:t>UNIVERSITÄT ROSTOCK</a:t>
            </a:r>
            <a:r>
              <a:rPr lang="de-DE"/>
              <a:t> | FAKULTÄT INFORMATIK UND ELEKTROTECHNIK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3A467-209C-49F5-B990-C2EC78EF80EA}" type="slidenum">
              <a:rPr lang="de-DE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21508" name="Picture 10" descr="Partitio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2025" y="3860800"/>
            <a:ext cx="49672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z="2000" smtClean="0"/>
              <a:t>Introduction</a:t>
            </a:r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863600" y="6129338"/>
            <a:ext cx="78120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1800">
                <a:latin typeface="Arial Narrow" pitchFamily="34" charset="0"/>
                <a:sym typeface="Wingdings" pitchFamily="2" charset="2"/>
              </a:rPr>
              <a:t>Solution approach: local time stepping scheme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5364163" y="4468813"/>
            <a:ext cx="433387" cy="409575"/>
          </a:xfrm>
          <a:prstGeom prst="rect">
            <a:avLst/>
          </a:prstGeom>
          <a:solidFill>
            <a:schemeClr val="bg1"/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rgbClr val="FF6600"/>
                </a:solidFill>
                <a:latin typeface="Arial Narrow" pitchFamily="34" charset="0"/>
                <a:sym typeface="Symbol" pitchFamily="18" charset="2"/>
              </a:rPr>
              <a:t></a:t>
            </a:r>
            <a:r>
              <a:rPr lang="de-DE" sz="2000">
                <a:solidFill>
                  <a:srgbClr val="FF6600"/>
                </a:solidFill>
                <a:latin typeface="Arial Narrow" pitchFamily="34" charset="0"/>
                <a:sym typeface="Symbol" pitchFamily="18" charset="2"/>
              </a:rPr>
              <a:t>t</a:t>
            </a:r>
            <a:r>
              <a:rPr lang="de-DE" sz="1200">
                <a:solidFill>
                  <a:srgbClr val="FF6600"/>
                </a:solidFill>
                <a:latin typeface="Arial Narrow" pitchFamily="34" charset="0"/>
                <a:sym typeface="Symbol" pitchFamily="18" charset="2"/>
              </a:rPr>
              <a:t>1</a:t>
            </a: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6480175" y="5621338"/>
            <a:ext cx="433388" cy="409575"/>
          </a:xfrm>
          <a:prstGeom prst="rect">
            <a:avLst/>
          </a:prstGeom>
          <a:solidFill>
            <a:schemeClr val="bg1"/>
          </a:solidFill>
          <a:ln w="12700">
            <a:solidFill>
              <a:srgbClr val="4D4D4D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Arial Narrow" pitchFamily="34" charset="0"/>
                <a:sym typeface="Symbol" pitchFamily="18" charset="2"/>
              </a:rPr>
              <a:t></a:t>
            </a:r>
            <a:r>
              <a:rPr lang="de-DE" sz="2000">
                <a:latin typeface="Arial Narrow" pitchFamily="34" charset="0"/>
                <a:sym typeface="Symbol" pitchFamily="18" charset="2"/>
              </a:rPr>
              <a:t>t</a:t>
            </a:r>
            <a:r>
              <a:rPr lang="de-DE" sz="1200">
                <a:latin typeface="Arial Narrow" pitchFamily="34" charset="0"/>
                <a:sym typeface="Symbol" pitchFamily="18" charset="2"/>
              </a:rPr>
              <a:t>2</a:t>
            </a:r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7272338" y="4619625"/>
            <a:ext cx="1250950" cy="4730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500">
                <a:latin typeface="Arial Narrow" pitchFamily="34" charset="0"/>
                <a:sym typeface="Symbol" pitchFamily="18" charset="2"/>
              </a:rPr>
              <a:t>t</a:t>
            </a:r>
            <a:r>
              <a:rPr lang="de-DE">
                <a:latin typeface="Arial Narrow" pitchFamily="34" charset="0"/>
                <a:sym typeface="Symbol" pitchFamily="18" charset="2"/>
              </a:rPr>
              <a:t>2</a:t>
            </a:r>
            <a:r>
              <a:rPr lang="de-DE" sz="2500">
                <a:latin typeface="Arial Narrow" pitchFamily="34" charset="0"/>
                <a:sym typeface="Symbol" pitchFamily="18" charset="2"/>
              </a:rPr>
              <a:t> &gt;</a:t>
            </a:r>
            <a:r>
              <a:rPr lang="de-DE" sz="2500">
                <a:solidFill>
                  <a:srgbClr val="990000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de-DE" sz="2500">
                <a:latin typeface="Arial Narrow" pitchFamily="34" charset="0"/>
                <a:sym typeface="Symbol" pitchFamily="18" charset="2"/>
              </a:rPr>
              <a:t>t</a:t>
            </a:r>
            <a:r>
              <a:rPr lang="de-DE">
                <a:latin typeface="Arial Narrow" pitchFamily="34" charset="0"/>
                <a:sym typeface="Symbol" pitchFamily="18" charset="2"/>
              </a:rPr>
              <a:t>1</a:t>
            </a:r>
            <a:r>
              <a:rPr lang="de-DE" sz="2500">
                <a:solidFill>
                  <a:srgbClr val="990000"/>
                </a:solidFill>
                <a:latin typeface="Arial Narrow" pitchFamily="34" charset="0"/>
                <a:sym typeface="Symbol" pitchFamily="18" charset="2"/>
              </a:rPr>
              <a:t> </a:t>
            </a:r>
          </a:p>
        </p:txBody>
      </p:sp>
      <p:sp>
        <p:nvSpPr>
          <p:cNvPr id="21514" name="Rectangle 9"/>
          <p:cNvSpPr>
            <a:spLocks noChangeArrowheads="1"/>
          </p:cNvSpPr>
          <p:nvPr/>
        </p:nvSpPr>
        <p:spPr bwMode="auto">
          <a:xfrm>
            <a:off x="863600" y="2420938"/>
            <a:ext cx="7596188" cy="133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1800">
                <a:latin typeface="Arial Narrow" pitchFamily="34" charset="0"/>
                <a:sym typeface="Wingdings" pitchFamily="2" charset="2"/>
              </a:rPr>
              <a:t>Numerical methods to solve Maxwell’s equations usually lead to spatial and temporal discretization of the problem.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1800" b="1">
                <a:latin typeface="Arial Narrow" pitchFamily="34" charset="0"/>
                <a:sym typeface="Wingdings" pitchFamily="2" charset="2"/>
              </a:rPr>
              <a:t>Problem</a:t>
            </a:r>
            <a:r>
              <a:rPr lang="en-GB" sz="1800">
                <a:latin typeface="Arial Narrow" pitchFamily="34" charset="0"/>
                <a:sym typeface="Wingdings" pitchFamily="2" charset="2"/>
              </a:rPr>
              <a:t>: tiny geometrical structures cause small step sizes thus strongly limiting the maximal stable time step for the time integration scheme  computation time increases accordingly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GB" sz="1800">
              <a:latin typeface="Arial Narrow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8FDB30C-E0E1-4C0E-A27E-5134EE569D8B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6416675" cy="288925"/>
          </a:xfrm>
        </p:spPr>
        <p:txBody>
          <a:bodyPr/>
          <a:lstStyle/>
          <a:p>
            <a:pPr>
              <a:defRPr/>
            </a:pPr>
            <a:r>
              <a:rPr lang="de-DE" dirty="0"/>
              <a:t> © 2009 </a:t>
            </a:r>
            <a:r>
              <a:rPr lang="de-DE" b="1" dirty="0"/>
              <a:t>UNIVERSITÄT ROSTOCK</a:t>
            </a:r>
            <a:r>
              <a:rPr lang="de-DE" dirty="0"/>
              <a:t> | FAKULTÄT INFORMATIK UND ELEKTROTECHNIK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255B5-1CE8-477E-A524-06070E0EFF5F}" type="slidenum">
              <a:rPr lang="de-DE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z="2000" smtClean="0"/>
              <a:t>Introduction</a:t>
            </a: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863600" y="2411413"/>
            <a:ext cx="774065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1800">
                <a:latin typeface="Arial Narrow" pitchFamily="34" charset="0"/>
              </a:rPr>
              <a:t>Implementation of a local time stepping scheme (LTS) in NUDG++</a:t>
            </a:r>
            <a:r>
              <a:rPr lang="en-GB" sz="1800" baseline="30000">
                <a:latin typeface="Arial Narrow" pitchFamily="34" charset="0"/>
              </a:rPr>
              <a:t>1 </a:t>
            </a:r>
            <a:endParaRPr lang="en-GB" sz="180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1800">
                <a:latin typeface="Arial Narrow" pitchFamily="34" charset="0"/>
              </a:rPr>
              <a:t>Implementation architectures: CPU and GPU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1800">
                <a:latin typeface="Arial Narrow" pitchFamily="34" charset="0"/>
              </a:rPr>
              <a:t>Some developers of NUDG++: 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GB" sz="1800">
                <a:latin typeface="Arial Narrow" pitchFamily="34" charset="0"/>
              </a:rPr>
              <a:t>Nigel Nunn, Tim Warburton, Nico Gödel, Carsten Potratz, Christian Rüdiger Bahls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1800">
                <a:latin typeface="Arial Narrow" pitchFamily="34" charset="0"/>
              </a:rPr>
              <a:t>Information on NUDG++: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1800">
                <a:latin typeface="Arial Narrow" pitchFamily="34" charset="0"/>
              </a:rPr>
              <a:t>http://www.caam.rice.edu/~timwar/NUDG/Software/NUDG++.html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1800">
                <a:latin typeface="Arial Narrow" pitchFamily="34" charset="0"/>
              </a:rPr>
              <a:t>http://www.nudg.org/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GB" sz="180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de-DE" sz="180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 sz="180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 sz="180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 sz="1800" baseline="30000">
              <a:latin typeface="Arial Narrow" pitchFamily="34" charset="0"/>
            </a:endParaRPr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900113" y="5218113"/>
            <a:ext cx="3544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baseline="30000">
                <a:latin typeface="Arial Narrow" pitchFamily="34" charset="0"/>
              </a:rPr>
              <a:t>1</a:t>
            </a:r>
            <a:r>
              <a:rPr lang="de-DE">
                <a:latin typeface="Arial Narrow" pitchFamily="34" charset="0"/>
              </a:rPr>
              <a:t> Nodal Unstructured Discontinuous Galerkin in C++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B8D2E54-75EA-4438-AD07-244EB92EAD23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2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6416675" cy="288925"/>
          </a:xfrm>
        </p:spPr>
        <p:txBody>
          <a:bodyPr/>
          <a:lstStyle/>
          <a:p>
            <a:pPr>
              <a:defRPr/>
            </a:pPr>
            <a:r>
              <a:rPr lang="de-DE"/>
              <a:t> © 2009 </a:t>
            </a:r>
            <a:r>
              <a:rPr lang="de-DE" b="1"/>
              <a:t>UNIVERSITÄT ROSTOCK</a:t>
            </a:r>
            <a:r>
              <a:rPr lang="de-DE"/>
              <a:t> | FAKULTÄT INFORMATIK UND ELEKTROTECHNIK</a:t>
            </a:r>
          </a:p>
        </p:txBody>
      </p:sp>
      <p:sp>
        <p:nvSpPr>
          <p:cNvPr id="2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90C7F-22CC-48E7-A92B-765C9FFFA6A7}" type="slidenum">
              <a:rPr lang="de-DE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25604" name="Picture 31"/>
          <p:cNvPicPr>
            <a:picLocks noChangeAspect="1" noChangeArrowheads="1"/>
          </p:cNvPicPr>
          <p:nvPr/>
        </p:nvPicPr>
        <p:blipFill>
          <a:blip r:embed="rId3"/>
          <a:srcRect r="2313"/>
          <a:stretch>
            <a:fillRect/>
          </a:stretch>
        </p:blipFill>
        <p:spPr bwMode="auto">
          <a:xfrm>
            <a:off x="1228725" y="3465513"/>
            <a:ext cx="525145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Ins="0"/>
          <a:lstStyle/>
          <a:p>
            <a:pPr eaLnBrk="1" hangingPunct="1"/>
            <a:r>
              <a:rPr lang="de-DE" sz="2000" smtClean="0"/>
              <a:t>Spatial Discretization</a:t>
            </a:r>
          </a:p>
        </p:txBody>
      </p:sp>
      <p:sp>
        <p:nvSpPr>
          <p:cNvPr id="25606" name="Rectangle 3"/>
          <p:cNvSpPr txBox="1">
            <a:spLocks noChangeArrowheads="1"/>
          </p:cNvSpPr>
          <p:nvPr/>
        </p:nvSpPr>
        <p:spPr bwMode="auto">
          <a:xfrm>
            <a:off x="863600" y="2924175"/>
            <a:ext cx="7578725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1800">
                <a:latin typeface="Arial Narrow" pitchFamily="34" charset="0"/>
              </a:rPr>
              <a:t>Semi-discrete formulation of Maxwell’s equations based on DG-FEM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GB" sz="180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GB" sz="180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GB" sz="180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GB" sz="180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GB" sz="180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en-GB" sz="1800">
              <a:latin typeface="Arial Narrow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1800">
                <a:latin typeface="Arial Narrow" pitchFamily="34" charset="0"/>
              </a:rPr>
              <a:t>Application of explicit time integration schemes is beneficial since equations for the temporal derivatives are given in an explicit manner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l"/>
            </a:pPr>
            <a:r>
              <a:rPr lang="en-GB" sz="1800">
                <a:latin typeface="Arial Narrow" pitchFamily="34" charset="0"/>
              </a:rPr>
              <a:t>Very suitable for the implementation on massively parallel architectures </a:t>
            </a:r>
            <a:r>
              <a:rPr lang="en-GB" sz="1800">
                <a:latin typeface="Arial Narrow" pitchFamily="34" charset="0"/>
                <a:sym typeface="Wingdings" pitchFamily="2" charset="2"/>
              </a:rPr>
              <a:t> GPU</a:t>
            </a:r>
            <a:r>
              <a:rPr lang="en-GB" sz="1800">
                <a:latin typeface="Arial Narrow" pitchFamily="34" charset="0"/>
              </a:rPr>
              <a:t> </a:t>
            </a:r>
          </a:p>
        </p:txBody>
      </p:sp>
      <p:sp>
        <p:nvSpPr>
          <p:cNvPr id="25607" name="Text Box 4"/>
          <p:cNvSpPr txBox="1">
            <a:spLocks noChangeArrowheads="1"/>
          </p:cNvSpPr>
          <p:nvPr/>
        </p:nvSpPr>
        <p:spPr bwMode="auto">
          <a:xfrm>
            <a:off x="792163" y="2241550"/>
            <a:ext cx="757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latin typeface="Arial Narrow" pitchFamily="34" charset="0"/>
              </a:rPr>
              <a:t>Discontinuous Galerkin FEM</a:t>
            </a:r>
          </a:p>
        </p:txBody>
      </p:sp>
      <p:grpSp>
        <p:nvGrpSpPr>
          <p:cNvPr id="27" name="Group 37"/>
          <p:cNvGrpSpPr>
            <a:grpSpLocks/>
          </p:cNvGrpSpPr>
          <p:nvPr/>
        </p:nvGrpSpPr>
        <p:grpSpPr bwMode="auto">
          <a:xfrm>
            <a:off x="3816350" y="3608388"/>
            <a:ext cx="3198813" cy="1525587"/>
            <a:chOff x="2903" y="2273"/>
            <a:chExt cx="2015" cy="961"/>
          </a:xfrm>
        </p:grpSpPr>
        <p:sp>
          <p:nvSpPr>
            <p:cNvPr id="25615" name="Rectangle 24"/>
            <p:cNvSpPr>
              <a:spLocks noChangeArrowheads="1"/>
            </p:cNvSpPr>
            <p:nvPr/>
          </p:nvSpPr>
          <p:spPr bwMode="auto">
            <a:xfrm>
              <a:off x="2903" y="2273"/>
              <a:ext cx="1701" cy="590"/>
            </a:xfrm>
            <a:prstGeom prst="rect">
              <a:avLst/>
            </a:prstGeom>
            <a:noFill/>
            <a:ln w="28575" algn="ctr">
              <a:solidFill>
                <a:srgbClr val="00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616" name="Text Box 25"/>
            <p:cNvSpPr txBox="1">
              <a:spLocks noChangeArrowheads="1"/>
            </p:cNvSpPr>
            <p:nvPr/>
          </p:nvSpPr>
          <p:spPr bwMode="auto">
            <a:xfrm>
              <a:off x="3149" y="3022"/>
              <a:ext cx="176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rgbClr val="00CC00"/>
                  </a:solidFill>
                  <a:latin typeface="Arial Narrow" pitchFamily="34" charset="0"/>
                </a:rPr>
                <a:t>coupling of adjoining elements</a:t>
              </a:r>
            </a:p>
          </p:txBody>
        </p:sp>
      </p:grpSp>
      <p:grpSp>
        <p:nvGrpSpPr>
          <p:cNvPr id="20498" name="Group 18"/>
          <p:cNvGrpSpPr>
            <a:grpSpLocks/>
          </p:cNvGrpSpPr>
          <p:nvPr/>
        </p:nvGrpSpPr>
        <p:grpSpPr bwMode="auto">
          <a:xfrm>
            <a:off x="638175" y="3608388"/>
            <a:ext cx="3538538" cy="1527175"/>
            <a:chOff x="402" y="2273"/>
            <a:chExt cx="2229" cy="962"/>
          </a:xfrm>
        </p:grpSpPr>
        <p:sp>
          <p:nvSpPr>
            <p:cNvPr id="25613" name="Text Box 26"/>
            <p:cNvSpPr txBox="1">
              <a:spLocks noChangeArrowheads="1"/>
            </p:cNvSpPr>
            <p:nvPr/>
          </p:nvSpPr>
          <p:spPr bwMode="auto">
            <a:xfrm>
              <a:off x="402" y="3023"/>
              <a:ext cx="222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>
                  <a:solidFill>
                    <a:schemeClr val="accent1"/>
                  </a:solidFill>
                  <a:latin typeface="Arial Narrow" pitchFamily="34" charset="0"/>
                </a:rPr>
                <a:t>separately computable for each element </a:t>
              </a:r>
            </a:p>
          </p:txBody>
        </p:sp>
        <p:sp>
          <p:nvSpPr>
            <p:cNvPr id="25614" name="Rectangle 35"/>
            <p:cNvSpPr>
              <a:spLocks noChangeArrowheads="1"/>
            </p:cNvSpPr>
            <p:nvPr/>
          </p:nvSpPr>
          <p:spPr bwMode="auto">
            <a:xfrm>
              <a:off x="1429" y="2273"/>
              <a:ext cx="862" cy="590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5610" name="Text Box 39"/>
          <p:cNvSpPr txBox="1">
            <a:spLocks noChangeArrowheads="1"/>
          </p:cNvSpPr>
          <p:nvPr/>
        </p:nvSpPr>
        <p:spPr bwMode="auto">
          <a:xfrm>
            <a:off x="6948488" y="3500438"/>
            <a:ext cx="13049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Arial Narrow" pitchFamily="34" charset="0"/>
              </a:rPr>
              <a:t>M</a:t>
            </a:r>
            <a:r>
              <a:rPr lang="de-DE" sz="1300">
                <a:latin typeface="Arial Narrow" pitchFamily="34" charset="0"/>
              </a:rPr>
              <a:t>  </a:t>
            </a:r>
            <a:r>
              <a:rPr lang="de-DE">
                <a:latin typeface="Arial Narrow" pitchFamily="34" charset="0"/>
              </a:rPr>
              <a:t>– Mass matrix</a:t>
            </a:r>
          </a:p>
        </p:txBody>
      </p:sp>
      <p:sp>
        <p:nvSpPr>
          <p:cNvPr id="25611" name="Text Box 41"/>
          <p:cNvSpPr txBox="1">
            <a:spLocks noChangeArrowheads="1"/>
          </p:cNvSpPr>
          <p:nvPr/>
        </p:nvSpPr>
        <p:spPr bwMode="auto">
          <a:xfrm>
            <a:off x="6970713" y="3824288"/>
            <a:ext cx="1497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Arial Narrow" pitchFamily="34" charset="0"/>
              </a:rPr>
              <a:t>S  – Stiffness matrix</a:t>
            </a:r>
          </a:p>
        </p:txBody>
      </p:sp>
      <p:sp>
        <p:nvSpPr>
          <p:cNvPr id="25612" name="Text Box 42"/>
          <p:cNvSpPr txBox="1">
            <a:spLocks noChangeArrowheads="1"/>
          </p:cNvSpPr>
          <p:nvPr/>
        </p:nvSpPr>
        <p:spPr bwMode="auto">
          <a:xfrm>
            <a:off x="6983413" y="4183063"/>
            <a:ext cx="17605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Arial Narrow" pitchFamily="34" charset="0"/>
              </a:rPr>
              <a:t>F  – Surface integration </a:t>
            </a:r>
          </a:p>
          <a:p>
            <a:r>
              <a:rPr lang="de-DE">
                <a:latin typeface="Arial Narrow" pitchFamily="34" charset="0"/>
              </a:rPr>
              <a:t>      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06E9508-6276-4650-8394-964E8431AF82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6416675" cy="288925"/>
          </a:xfrm>
        </p:spPr>
        <p:txBody>
          <a:bodyPr/>
          <a:lstStyle/>
          <a:p>
            <a:pPr>
              <a:defRPr/>
            </a:pPr>
            <a:r>
              <a:rPr lang="de-DE"/>
              <a:t> © 2009 </a:t>
            </a:r>
            <a:r>
              <a:rPr lang="de-DE" b="1"/>
              <a:t>UNIVERSITÄT ROSTOCK</a:t>
            </a:r>
            <a:r>
              <a:rPr lang="de-DE"/>
              <a:t> | FAKULTÄT INFORMATIK UND ELEKTROTECHNIK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9FA8A-D3F9-41ED-AABC-90EF89F3CD86}" type="slidenum">
              <a:rPr lang="de-DE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z="2000" smtClean="0"/>
              <a:t>Spatial Discretization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2673350"/>
            <a:ext cx="7812088" cy="2697163"/>
          </a:xfrm>
        </p:spPr>
        <p:txBody>
          <a:bodyPr/>
          <a:lstStyle/>
          <a:p>
            <a:pPr eaLnBrk="1" hangingPunct="1"/>
            <a:r>
              <a:rPr lang="de-DE" smtClean="0"/>
              <a:t>Motivation for implementation on GPUs:</a:t>
            </a: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935038" y="2241550"/>
            <a:ext cx="757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latin typeface="Arial Narrow" pitchFamily="34" charset="0"/>
              </a:rPr>
              <a:t>Discontinuous Galerkin FEM</a:t>
            </a:r>
          </a:p>
        </p:txBody>
      </p:sp>
      <p:grpSp>
        <p:nvGrpSpPr>
          <p:cNvPr id="27655" name="Group 13"/>
          <p:cNvGrpSpPr>
            <a:grpSpLocks/>
          </p:cNvGrpSpPr>
          <p:nvPr/>
        </p:nvGrpSpPr>
        <p:grpSpPr bwMode="auto">
          <a:xfrm>
            <a:off x="936625" y="5949950"/>
            <a:ext cx="7956550" cy="555625"/>
            <a:chOff x="522" y="3714"/>
            <a:chExt cx="5012" cy="350"/>
          </a:xfrm>
        </p:grpSpPr>
        <p:sp>
          <p:nvSpPr>
            <p:cNvPr id="27657" name="Text Box 11"/>
            <p:cNvSpPr txBox="1">
              <a:spLocks noChangeArrowheads="1"/>
            </p:cNvSpPr>
            <p:nvPr/>
          </p:nvSpPr>
          <p:spPr bwMode="auto">
            <a:xfrm>
              <a:off x="522" y="3714"/>
              <a:ext cx="52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>
                  <a:latin typeface="Arial Narrow" pitchFamily="34" charset="0"/>
                </a:rPr>
                <a:t>Sources:</a:t>
              </a:r>
            </a:p>
          </p:txBody>
        </p:sp>
        <p:sp>
          <p:nvSpPr>
            <p:cNvPr id="27658" name="Text Box 12"/>
            <p:cNvSpPr txBox="1">
              <a:spLocks noChangeArrowheads="1"/>
            </p:cNvSpPr>
            <p:nvPr/>
          </p:nvSpPr>
          <p:spPr bwMode="auto">
            <a:xfrm>
              <a:off x="975" y="3725"/>
              <a:ext cx="4559" cy="3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-"/>
              </a:pPr>
              <a:r>
                <a:rPr lang="de-DE">
                  <a:latin typeface="Arial Narrow" pitchFamily="34" charset="0"/>
                </a:rPr>
                <a:t>  http://theinf2.informatik.uni-jena.de/Lectures/Programming+with+CUDA/SS+2011.html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  <a:buFontTx/>
                <a:buChar char="-"/>
              </a:pPr>
              <a:r>
                <a:rPr lang="de-DE">
                  <a:latin typeface="Arial Narrow" pitchFamily="34" charset="0"/>
                </a:rPr>
                <a:t>  http://www.gpureview.com/database.php</a:t>
              </a:r>
            </a:p>
          </p:txBody>
        </p:sp>
      </p:grpSp>
      <p:pic>
        <p:nvPicPr>
          <p:cNvPr id="27656" name="Picture 16" descr="CPU_GPU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7200" y="3013075"/>
            <a:ext cx="55816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15D2A20-4AA5-42B8-861F-880FC9B63DFF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6416675" cy="288925"/>
          </a:xfrm>
        </p:spPr>
        <p:txBody>
          <a:bodyPr/>
          <a:lstStyle/>
          <a:p>
            <a:pPr>
              <a:defRPr/>
            </a:pPr>
            <a:r>
              <a:rPr lang="de-DE"/>
              <a:t> © 2009 </a:t>
            </a:r>
            <a:r>
              <a:rPr lang="de-DE" b="1"/>
              <a:t>UNIVERSITÄT ROSTOCK</a:t>
            </a:r>
            <a:r>
              <a:rPr lang="de-DE"/>
              <a:t> | FAKULTÄT INFORMATIK UND ELEKTROTECHNIK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3E4C6-7ED4-4040-8BD6-7E96A0FE59E1}" type="slidenum">
              <a:rPr lang="de-DE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Numerical Integration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2852738"/>
            <a:ext cx="7578725" cy="3241675"/>
          </a:xfrm>
        </p:spPr>
        <p:txBody>
          <a:bodyPr/>
          <a:lstStyle/>
          <a:p>
            <a:pPr eaLnBrk="1" hangingPunct="1"/>
            <a:r>
              <a:rPr lang="de-DE" smtClean="0"/>
              <a:t>Problem:</a:t>
            </a:r>
            <a:r>
              <a:rPr lang="de-DE" sz="1600" smtClean="0"/>
              <a:t> 		</a:t>
            </a:r>
            <a:endParaRPr lang="de-DE" sz="1600" i="1" smtClean="0"/>
          </a:p>
          <a:p>
            <a:pPr eaLnBrk="1" hangingPunct="1"/>
            <a:endParaRPr lang="de-DE" sz="1600" i="1" smtClean="0"/>
          </a:p>
          <a:p>
            <a:pPr eaLnBrk="1" hangingPunct="1"/>
            <a:r>
              <a:rPr lang="en-GB" smtClean="0"/>
              <a:t>Solution algorithm: Adams-Bashforth with three steps</a:t>
            </a:r>
          </a:p>
          <a:p>
            <a:pPr eaLnBrk="1" hangingPunct="1"/>
            <a:endParaRPr lang="en-GB" smtClean="0"/>
          </a:p>
          <a:p>
            <a:pPr eaLnBrk="1" hangingPunct="1"/>
            <a:endParaRPr lang="de-DE" sz="1000" smtClean="0"/>
          </a:p>
          <a:p>
            <a:pPr eaLnBrk="1" hangingPunct="1"/>
            <a:endParaRPr lang="de-DE" sz="1000" smtClean="0"/>
          </a:p>
          <a:p>
            <a:pPr eaLnBrk="1" hangingPunct="1"/>
            <a:endParaRPr lang="de-DE" sz="1000" smtClean="0"/>
          </a:p>
          <a:p>
            <a:pPr eaLnBrk="1" hangingPunct="1"/>
            <a:endParaRPr lang="de-DE" sz="1000" smtClean="0"/>
          </a:p>
          <a:p>
            <a:pPr eaLnBrk="1" hangingPunct="1">
              <a:buFont typeface="Wingdings" pitchFamily="2" charset="2"/>
              <a:buNone/>
            </a:pPr>
            <a:endParaRPr lang="de-DE" sz="800" smtClean="0"/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935038" y="2241550"/>
            <a:ext cx="757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b="1">
                <a:latin typeface="Arial Narrow" pitchFamily="34" charset="0"/>
              </a:rPr>
              <a:t>Explicit  linear multistep methods</a:t>
            </a:r>
          </a:p>
        </p:txBody>
      </p:sp>
      <p:pic>
        <p:nvPicPr>
          <p:cNvPr id="29703" name="Picture 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2671763"/>
            <a:ext cx="4141787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46" descr="AB_Algo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3600" y="4113213"/>
            <a:ext cx="770413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DCF1EFE-6C88-4709-B080-2EA69933D7FB}" type="datetime1">
              <a:rPr lang="de-DE"/>
              <a:pPr>
                <a:defRPr/>
              </a:pPr>
              <a:t>11.12.2011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468438" y="6569075"/>
            <a:ext cx="6416675" cy="288925"/>
          </a:xfrm>
        </p:spPr>
        <p:txBody>
          <a:bodyPr/>
          <a:lstStyle/>
          <a:p>
            <a:pPr>
              <a:defRPr/>
            </a:pPr>
            <a:r>
              <a:rPr lang="de-DE"/>
              <a:t> © 2009 </a:t>
            </a:r>
            <a:r>
              <a:rPr lang="de-DE" b="1"/>
              <a:t>UNIVERSITÄT ROSTOCK</a:t>
            </a:r>
            <a:r>
              <a:rPr lang="de-DE"/>
              <a:t> | FAKULTÄT INFORMATIK UND ELEKTROTECHNIK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BEAE4-C522-4C14-BA07-2C0220C37BEF}" type="slidenum">
              <a:rPr lang="de-DE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2159000" y="6129338"/>
            <a:ext cx="36513" cy="3651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31749" name="Rectangle 39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Local Time Stepping (LTS)</a:t>
            </a:r>
          </a:p>
        </p:txBody>
      </p:sp>
      <p:pic>
        <p:nvPicPr>
          <p:cNvPr id="31750" name="Picture 40" descr="LTS"/>
          <p:cNvPicPr>
            <a:picLocks noChangeAspect="1" noChangeArrowheads="1"/>
          </p:cNvPicPr>
          <p:nvPr/>
        </p:nvPicPr>
        <p:blipFill>
          <a:blip r:embed="rId3"/>
          <a:srcRect b="12134"/>
          <a:stretch>
            <a:fillRect/>
          </a:stretch>
        </p:blipFill>
        <p:spPr bwMode="auto">
          <a:xfrm>
            <a:off x="971550" y="4013200"/>
            <a:ext cx="74168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Rectangle 41"/>
          <p:cNvSpPr>
            <a:spLocks noGrp="1" noChangeArrowheads="1"/>
          </p:cNvSpPr>
          <p:nvPr>
            <p:ph type="body" idx="4294967295"/>
          </p:nvPr>
        </p:nvSpPr>
        <p:spPr>
          <a:xfrm>
            <a:off x="863600" y="2744788"/>
            <a:ext cx="7740650" cy="2697162"/>
          </a:xfrm>
        </p:spPr>
        <p:txBody>
          <a:bodyPr/>
          <a:lstStyle/>
          <a:p>
            <a:pPr eaLnBrk="1" hangingPunct="1"/>
            <a:r>
              <a:rPr lang="en-GB" smtClean="0"/>
              <a:t>Different time steps in accordance with element size</a:t>
            </a:r>
          </a:p>
          <a:p>
            <a:pPr eaLnBrk="1" hangingPunct="1"/>
            <a:r>
              <a:rPr lang="en-GB" smtClean="0"/>
              <a:t>Time-synchronous evaluation of numerical flux </a:t>
            </a:r>
            <a:r>
              <a:rPr lang="en-GB" smtClean="0">
                <a:sym typeface="Wingdings" pitchFamily="2" charset="2"/>
              </a:rPr>
              <a:t> additional temporary i</a:t>
            </a:r>
            <a:r>
              <a:rPr lang="en-GB" smtClean="0"/>
              <a:t>nformation required (blue arrows)</a:t>
            </a:r>
          </a:p>
          <a:p>
            <a:pPr eaLnBrk="1" hangingPunct="1"/>
            <a:r>
              <a:rPr lang="en-GB" smtClean="0"/>
              <a:t>Arrangement of elements in classes with constant time steps</a:t>
            </a:r>
          </a:p>
        </p:txBody>
      </p:sp>
      <p:sp>
        <p:nvSpPr>
          <p:cNvPr id="31752" name="Text Box 42"/>
          <p:cNvSpPr txBox="1">
            <a:spLocks noChangeArrowheads="1"/>
          </p:cNvSpPr>
          <p:nvPr/>
        </p:nvSpPr>
        <p:spPr bwMode="auto">
          <a:xfrm>
            <a:off x="935038" y="2238375"/>
            <a:ext cx="7578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b="1">
                <a:latin typeface="Arial Narrow" pitchFamily="34" charset="0"/>
              </a:rPr>
              <a:t>Concept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enutzerdefiniertes Design">
  <a:themeElements>
    <a:clrScheme name="1_Benutzerdefiniertes Design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A99"/>
      </a:accent1>
      <a:accent2>
        <a:srgbClr val="0063D0"/>
      </a:accent2>
      <a:accent3>
        <a:srgbClr val="FFFFFF"/>
      </a:accent3>
      <a:accent4>
        <a:srgbClr val="000000"/>
      </a:accent4>
      <a:accent5>
        <a:srgbClr val="AAB1CA"/>
      </a:accent5>
      <a:accent6>
        <a:srgbClr val="0059BC"/>
      </a:accent6>
      <a:hlink>
        <a:srgbClr val="1182FF"/>
      </a:hlink>
      <a:folHlink>
        <a:srgbClr val="4BA1FF"/>
      </a:folHlink>
    </a:clrScheme>
    <a:fontScheme name="1_Benutzerdefiniertes Design">
      <a:majorFont>
        <a:latin typeface="Verdan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A99"/>
        </a:accent1>
        <a:accent2>
          <a:srgbClr val="0063D0"/>
        </a:accent2>
        <a:accent3>
          <a:srgbClr val="FFFFFF"/>
        </a:accent3>
        <a:accent4>
          <a:srgbClr val="000000"/>
        </a:accent4>
        <a:accent5>
          <a:srgbClr val="AAB1CA"/>
        </a:accent5>
        <a:accent6>
          <a:srgbClr val="0059BC"/>
        </a:accent6>
        <a:hlink>
          <a:srgbClr val="1182FF"/>
        </a:hlink>
        <a:folHlink>
          <a:srgbClr val="4BA1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0</TotalTime>
  <Words>1447</Words>
  <Application>Microsoft Office PowerPoint</Application>
  <PresentationFormat>Bildschirmpräsentation (4:3)</PresentationFormat>
  <Paragraphs>290</Paragraphs>
  <Slides>24</Slides>
  <Notes>24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1_Benutzerdefiniertes Design</vt:lpstr>
      <vt:lpstr>Implementation and Investigation of a Local Time Stepping Scheme Based on DG-FEM</vt:lpstr>
      <vt:lpstr>Outline</vt:lpstr>
      <vt:lpstr>Introduction</vt:lpstr>
      <vt:lpstr>Introduction</vt:lpstr>
      <vt:lpstr>Introduction</vt:lpstr>
      <vt:lpstr>Spatial Discretization</vt:lpstr>
      <vt:lpstr>Spatial Discretization</vt:lpstr>
      <vt:lpstr>Numerical Integration</vt:lpstr>
      <vt:lpstr>Local Time Stepping (LTS)</vt:lpstr>
      <vt:lpstr>Local Time Stepping (LTS)</vt:lpstr>
      <vt:lpstr>Local Time Stepping (LTS)</vt:lpstr>
      <vt:lpstr>Local Time Stepping (LTS)</vt:lpstr>
      <vt:lpstr>Local Time Stepping (LTS)</vt:lpstr>
      <vt:lpstr>Local Time Stepping (LTS)</vt:lpstr>
      <vt:lpstr>Local Time Stepping (LTS)</vt:lpstr>
      <vt:lpstr>Local Time Stepping (LTS)</vt:lpstr>
      <vt:lpstr>Example: Lossless Rectangular Resonant Cavity</vt:lpstr>
      <vt:lpstr>Example: Lossless Rectangular Resonant Cavity</vt:lpstr>
      <vt:lpstr>Example: Lossless Rectangular Resonant Cavity</vt:lpstr>
      <vt:lpstr>Example: Lossless Rectangular Resonant Cavity</vt:lpstr>
      <vt:lpstr>Example: Higher-Order-Mode Coupler (HOM-Coupler)</vt:lpstr>
      <vt:lpstr>Example: Higher-Order-Mode Coupler (HOM-Coupler)</vt:lpstr>
      <vt:lpstr>Example: Higher-Order-Mode Coupler (HOM-Coupler)</vt:lpstr>
      <vt:lpstr>Summary</vt:lpstr>
    </vt:vector>
  </TitlesOfParts>
  <Company>URZ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r06</dc:creator>
  <cp:lastModifiedBy>Hildegard</cp:lastModifiedBy>
  <cp:revision>754</cp:revision>
  <dcterms:created xsi:type="dcterms:W3CDTF">2009-05-15T06:28:25Z</dcterms:created>
  <dcterms:modified xsi:type="dcterms:W3CDTF">2011-12-11T21:58:13Z</dcterms:modified>
</cp:coreProperties>
</file>