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93" r:id="rId4"/>
    <p:sldId id="259" r:id="rId5"/>
    <p:sldId id="260" r:id="rId6"/>
    <p:sldId id="261" r:id="rId7"/>
    <p:sldId id="262" r:id="rId8"/>
    <p:sldId id="264" r:id="rId9"/>
    <p:sldId id="265" r:id="rId10"/>
    <p:sldId id="290" r:id="rId11"/>
    <p:sldId id="291" r:id="rId12"/>
    <p:sldId id="266" r:id="rId13"/>
    <p:sldId id="267" r:id="rId14"/>
    <p:sldId id="292" r:id="rId15"/>
    <p:sldId id="269" r:id="rId16"/>
    <p:sldId id="296" r:id="rId17"/>
    <p:sldId id="298" r:id="rId18"/>
    <p:sldId id="270" r:id="rId19"/>
    <p:sldId id="271" r:id="rId20"/>
    <p:sldId id="272" r:id="rId21"/>
    <p:sldId id="273" r:id="rId22"/>
    <p:sldId id="274" r:id="rId23"/>
    <p:sldId id="299" r:id="rId24"/>
    <p:sldId id="300" r:id="rId25"/>
    <p:sldId id="301" r:id="rId26"/>
    <p:sldId id="275" r:id="rId27"/>
    <p:sldId id="276" r:id="rId28"/>
    <p:sldId id="277" r:id="rId29"/>
    <p:sldId id="278" r:id="rId30"/>
    <p:sldId id="297" r:id="rId31"/>
    <p:sldId id="279" r:id="rId32"/>
    <p:sldId id="281" r:id="rId33"/>
    <p:sldId id="284" r:id="rId34"/>
    <p:sldId id="282" r:id="rId35"/>
    <p:sldId id="283" r:id="rId36"/>
    <p:sldId id="302" r:id="rId37"/>
    <p:sldId id="303" r:id="rId38"/>
    <p:sldId id="294" r:id="rId39"/>
    <p:sldId id="286" r:id="rId40"/>
    <p:sldId id="304" r:id="rId41"/>
    <p:sldId id="287" r:id="rId42"/>
    <p:sldId id="288" r:id="rId43"/>
    <p:sldId id="289" r:id="rId44"/>
    <p:sldId id="306" r:id="rId45"/>
    <p:sldId id="295" r:id="rId46"/>
    <p:sldId id="258" r:id="rId47"/>
    <p:sldId id="307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4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Relationship Id="rId2" Type="http://schemas.openxmlformats.org/officeDocument/2006/relationships/image" Target="../media/image118.emf"/><Relationship Id="rId3" Type="http://schemas.openxmlformats.org/officeDocument/2006/relationships/image" Target="../media/image1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C0BE-B887-6648-9996-7B0A93EF45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3FB6C-B1EB-6841-A544-65C428009E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49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5EA47-9BE0-5148-988A-37B1CBF3E924}" type="slidenum">
              <a:rPr lang="en-GB"/>
              <a:pPr/>
              <a:t>5</a:t>
            </a:fld>
            <a:endParaRPr lang="en-GB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30BC5-FD9F-EE49-AF93-92E6737A4745}" type="slidenum">
              <a:rPr lang="en-GB"/>
              <a:pPr/>
              <a:t>33</a:t>
            </a:fld>
            <a:endParaRPr lang="en-GB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30BC5-FD9F-EE49-AF93-92E6737A4745}" type="slidenum">
              <a:rPr lang="en-GB"/>
              <a:pPr/>
              <a:t>34</a:t>
            </a:fld>
            <a:endParaRPr lang="en-GB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B53D3-AC04-184B-8FF7-4F198FE6C548}" type="slidenum">
              <a:rPr lang="en-GB"/>
              <a:pPr/>
              <a:t>39</a:t>
            </a:fld>
            <a:endParaRPr lang="en-GB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B53D3-AC04-184B-8FF7-4F198FE6C548}" type="slidenum">
              <a:rPr lang="en-GB"/>
              <a:pPr/>
              <a:t>40</a:t>
            </a:fld>
            <a:endParaRPr lang="en-GB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98C21-6B4E-AB48-8032-827537B24C6F}" type="slidenum">
              <a:rPr lang="en-GB"/>
              <a:pPr/>
              <a:t>41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E87D1C-40BD-4B4C-BBC4-81904D85299D}" type="slidenum">
              <a:rPr lang="en-GB"/>
              <a:pPr/>
              <a:t>42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A9A63-700B-2F40-A5D5-74F0850E803A}" type="slidenum">
              <a:rPr lang="en-GB"/>
              <a:pPr/>
              <a:t>43</a:t>
            </a:fld>
            <a:endParaRPr lang="en-GB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A9A63-700B-2F40-A5D5-74F0850E803A}" type="slidenum">
              <a:rPr lang="en-GB"/>
              <a:pPr/>
              <a:t>44</a:t>
            </a:fld>
            <a:endParaRPr lang="en-GB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CBF84-871E-E849-8BDA-03C081188CF6}" type="slidenum">
              <a:rPr lang="en-GB"/>
              <a:pPr/>
              <a:t>6</a:t>
            </a:fld>
            <a:endParaRPr lang="en-GB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033DF8-AA13-AC41-A1B9-BC0C5B18B93A}" type="slidenum">
              <a:rPr lang="en-GB"/>
              <a:pPr/>
              <a:t>7</a:t>
            </a:fld>
            <a:endParaRPr lang="en-GB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913B2-B88C-0E43-ADCF-84FD2BBAC6DE}" type="slidenum">
              <a:rPr lang="en-GB"/>
              <a:pPr/>
              <a:t>9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913B2-B88C-0E43-ADCF-84FD2BBAC6DE}" type="slidenum">
              <a:rPr lang="en-GB"/>
              <a:pPr/>
              <a:t>10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913B2-B88C-0E43-ADCF-84FD2BBAC6DE}" type="slidenum">
              <a:rPr lang="en-GB"/>
              <a:pPr/>
              <a:t>11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922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83CD7-1913-D844-A5D2-96DB60D3D66C}" type="slidenum">
              <a:rPr lang="en-GB"/>
              <a:pPr/>
              <a:t>13</a:t>
            </a:fld>
            <a:endParaRPr lang="en-GB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4057BF-8DCF-4E41-ADAC-50F345B97F57}" type="slidenum">
              <a:rPr lang="en-GB"/>
              <a:pPr/>
              <a:t>14</a:t>
            </a:fld>
            <a:endParaRPr lang="en-GB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91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52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07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23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09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13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27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76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4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305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84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CECCF-0F7F-C64B-9BCC-2755FF15D21A}" type="datetimeFigureOut">
              <a:rPr lang="fr-FR" smtClean="0"/>
              <a:t>20/03/13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17C20-FC2F-DB4B-9942-A84D43CE7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64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.emf"/><Relationship Id="rId6" Type="http://schemas.openxmlformats.org/officeDocument/2006/relationships/image" Target="../media/image2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29.emf"/><Relationship Id="rId9" Type="http://schemas.openxmlformats.org/officeDocument/2006/relationships/image" Target="../media/image3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6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5.emf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1.emf"/><Relationship Id="rId8" Type="http://schemas.openxmlformats.org/officeDocument/2006/relationships/image" Target="../media/image44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4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48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49.emf"/><Relationship Id="rId7" Type="http://schemas.openxmlformats.org/officeDocument/2006/relationships/image" Target="../media/image5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.emf"/><Relationship Id="rId5" Type="http://schemas.openxmlformats.org/officeDocument/2006/relationships/image" Target="../media/image5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.emf"/><Relationship Id="rId5" Type="http://schemas.openxmlformats.org/officeDocument/2006/relationships/image" Target="../media/image66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.emf"/><Relationship Id="rId5" Type="http://schemas.openxmlformats.org/officeDocument/2006/relationships/image" Target="../media/image7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77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7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80.emf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02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103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104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e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11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20.png"/><Relationship Id="rId5" Type="http://schemas.openxmlformats.org/officeDocument/2006/relationships/image" Target="../media/image116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oleObject" Target="../embeddings/oleObject23.bin"/><Relationship Id="rId9" Type="http://schemas.openxmlformats.org/officeDocument/2006/relationships/image" Target="../media/image117.emf"/><Relationship Id="rId10" Type="http://schemas.openxmlformats.org/officeDocument/2006/relationships/oleObject" Target="../embeddings/oleObject2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4" Type="http://schemas.openxmlformats.org/officeDocument/2006/relationships/image" Target="../media/image13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3-03-16 à 17.1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007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8597" y="2704398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14/03/2012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525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ig_09g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/>
          <a:stretch/>
        </p:blipFill>
        <p:spPr>
          <a:xfrm>
            <a:off x="4426855" y="48384"/>
            <a:ext cx="4666655" cy="2918582"/>
          </a:xfrm>
          <a:prstGeom prst="rect">
            <a:avLst/>
          </a:prstGeom>
        </p:spPr>
      </p:pic>
      <p:pic>
        <p:nvPicPr>
          <p:cNvPr id="6" name="Image 5" descr="fig_07g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/>
          <a:stretch/>
        </p:blipFill>
        <p:spPr>
          <a:xfrm>
            <a:off x="66350" y="3233813"/>
            <a:ext cx="4638704" cy="3447143"/>
          </a:xfrm>
          <a:prstGeom prst="rect">
            <a:avLst/>
          </a:prstGeom>
        </p:spPr>
      </p:pic>
      <p:pic>
        <p:nvPicPr>
          <p:cNvPr id="7" name="Image 6" descr="fig_08g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/>
          <a:stretch/>
        </p:blipFill>
        <p:spPr>
          <a:xfrm>
            <a:off x="4562893" y="3233813"/>
            <a:ext cx="4556916" cy="3505855"/>
          </a:xfrm>
          <a:prstGeom prst="rect">
            <a:avLst/>
          </a:prstGeom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42160" y="387048"/>
            <a:ext cx="4576084" cy="22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/>
              <a:t>Impact of Categories</a:t>
            </a:r>
          </a:p>
          <a:p>
            <a:endParaRPr lang="en-US" sz="2800" dirty="0" smtClean="0"/>
          </a:p>
          <a:p>
            <a:r>
              <a:rPr lang="en-US" sz="2800" dirty="0" smtClean="0"/>
              <a:t>Fitting VBF+VH and </a:t>
            </a:r>
            <a:r>
              <a:rPr lang="en-US" sz="2800" dirty="0" err="1" smtClean="0"/>
              <a:t>ggH+ttH</a:t>
            </a:r>
            <a:r>
              <a:rPr lang="en-US" sz="2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1468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ig_06g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22" y="1872055"/>
            <a:ext cx="6410476" cy="4601524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501778" y="157245"/>
            <a:ext cx="7783459" cy="1644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/>
              <a:t>Impact of Categories</a:t>
            </a:r>
          </a:p>
          <a:p>
            <a:endParaRPr lang="en-US" sz="1400" dirty="0" smtClean="0"/>
          </a:p>
          <a:p>
            <a:r>
              <a:rPr lang="en-US" sz="2800" dirty="0" smtClean="0"/>
              <a:t>Fitting VBF alone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297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699" y="12700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555809"/>
              </p:ext>
            </p:extLst>
          </p:nvPr>
        </p:nvGraphicFramePr>
        <p:xfrm>
          <a:off x="581659" y="5715000"/>
          <a:ext cx="8260081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480"/>
                <a:gridCol w="1681480"/>
                <a:gridCol w="1681480"/>
                <a:gridCol w="1534161"/>
                <a:gridCol w="1681480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</a:t>
                      </a:r>
                      <a:r>
                        <a:rPr lang="fr-FR" sz="1600" dirty="0" err="1" smtClean="0"/>
                        <a:t>Purity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s/b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Main backgrounds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Production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/>
                        <a:t>7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TeV</a:t>
                      </a:r>
                      <a:r>
                        <a:rPr lang="fr-FR" sz="1600" dirty="0" smtClean="0"/>
                        <a:t>      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~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~</a:t>
                      </a:r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ZZ, </a:t>
                      </a:r>
                      <a:r>
                        <a:rPr lang="fr-FR" sz="1600" dirty="0" err="1" smtClean="0"/>
                        <a:t>Z+jets</a:t>
                      </a:r>
                      <a:r>
                        <a:rPr lang="fr-FR" sz="1600" dirty="0" smtClean="0"/>
                        <a:t>, top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chemeClr val="tx1"/>
                          </a:solidFill>
                        </a:rPr>
                        <a:t>ggH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 VBF &amp; VH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4.9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20.7 fb</a:t>
                      </a:r>
                      <a:r>
                        <a:rPr lang="fr-FR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14300" y="5294868"/>
            <a:ext cx="287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4l </a:t>
            </a:r>
            <a:r>
              <a:rPr lang="fr-FR" dirty="0" err="1" smtClean="0"/>
              <a:t>channel</a:t>
            </a:r>
            <a:r>
              <a:rPr lang="fr-FR" dirty="0" smtClean="0"/>
              <a:t> basic </a:t>
            </a:r>
            <a:r>
              <a:rPr lang="fr-FR" dirty="0" err="1" smtClean="0"/>
              <a:t>facts</a:t>
            </a:r>
            <a:r>
              <a:rPr lang="fr-FR" dirty="0" smtClean="0"/>
              <a:t> </a:t>
            </a:r>
            <a:r>
              <a:rPr lang="fr-FR" dirty="0" err="1"/>
              <a:t>s</a:t>
            </a:r>
            <a:r>
              <a:rPr lang="fr-FR" dirty="0" err="1" smtClean="0"/>
              <a:t>heet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051528"/>
              </p:ext>
            </p:extLst>
          </p:nvPr>
        </p:nvGraphicFramePr>
        <p:xfrm>
          <a:off x="8098612" y="5800328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" name="Équation" r:id="rId4" imgW="406400" imgH="279400" progId="Equation.3">
                  <p:embed/>
                </p:oleObj>
              </mc:Choice>
              <mc:Fallback>
                <p:oleObj name="Équation" r:id="rId4" imgW="406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98612" y="5800328"/>
                        <a:ext cx="677085" cy="448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 descr="4eED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 r="1666"/>
          <a:stretch/>
        </p:blipFill>
        <p:spPr>
          <a:xfrm>
            <a:off x="165100" y="74864"/>
            <a:ext cx="8534399" cy="5119435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0" y="47326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prstClr val="white"/>
                </a:solidFill>
                <a:latin typeface="Trebuchet MS"/>
                <a:cs typeface="Trebuchet MS"/>
              </a:rPr>
              <a:t>H</a:t>
            </a:r>
            <a:r>
              <a:rPr lang="en-US" sz="24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latin typeface="Symbol" charset="2"/>
                <a:cs typeface="Symbol" charset="2"/>
              </a:rPr>
              <a:t>®</a:t>
            </a:r>
            <a:r>
              <a:rPr lang="en-US" sz="2400" dirty="0" smtClean="0">
                <a:solidFill>
                  <a:prstClr val="white"/>
                </a:solidFill>
                <a:latin typeface="Trebuchet MS"/>
                <a:cs typeface="Trebuchet MS"/>
              </a:rPr>
              <a:t> 4e candidate (</a:t>
            </a:r>
            <a:r>
              <a:rPr lang="en-US" sz="2400" i="1" dirty="0" smtClean="0">
                <a:solidFill>
                  <a:prstClr val="white"/>
                </a:solidFill>
                <a:latin typeface="Trebuchet MS"/>
                <a:cs typeface="Trebuchet MS"/>
              </a:rPr>
              <a:t>m</a:t>
            </a:r>
            <a:r>
              <a:rPr lang="en-US" sz="2400" baseline="-25000" dirty="0" smtClean="0">
                <a:solidFill>
                  <a:prstClr val="white"/>
                </a:solidFill>
                <a:latin typeface="Trebuchet MS"/>
                <a:cs typeface="Trebuchet MS"/>
              </a:rPr>
              <a:t>4e</a:t>
            </a:r>
            <a:r>
              <a:rPr lang="en-US" sz="24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Trebuchet MS"/>
                <a:cs typeface="Trebuchet MS"/>
              </a:rPr>
              <a:t>~</a:t>
            </a:r>
            <a:r>
              <a:rPr lang="en-US" sz="2400" dirty="0" smtClean="0">
                <a:solidFill>
                  <a:prstClr val="white"/>
                </a:solidFill>
                <a:latin typeface="Trebuchet MS"/>
                <a:cs typeface="Trebuchet MS"/>
              </a:rPr>
              <a:t> 124 </a:t>
            </a:r>
            <a:r>
              <a:rPr lang="en-US" sz="24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GeV</a:t>
            </a:r>
            <a:r>
              <a:rPr lang="en-US" sz="2400" dirty="0" smtClean="0">
                <a:solidFill>
                  <a:prstClr val="white"/>
                </a:solidFill>
                <a:latin typeface="Trebuchet MS"/>
                <a:cs typeface="Trebuchet MS"/>
              </a:rPr>
              <a:t>)</a:t>
            </a:r>
            <a:endParaRPr lang="en-GB" sz="2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6735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186487" y="5061257"/>
            <a:ext cx="1651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Scaling </a:t>
            </a:r>
            <a:r>
              <a:rPr lang="en-GB" dirty="0" smtClean="0">
                <a:latin typeface="+mj-lt"/>
              </a:rPr>
              <a:t>factor applied </a:t>
            </a:r>
            <a:r>
              <a:rPr lang="en-GB" dirty="0">
                <a:latin typeface="+mj-lt"/>
              </a:rPr>
              <a:t>on MC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77824" y="802657"/>
            <a:ext cx="484187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  <a:latin typeface="+mj-lt"/>
              </a:rPr>
              <a:t>Key features </a:t>
            </a:r>
            <a:r>
              <a:rPr lang="en-GB" dirty="0" smtClean="0">
                <a:latin typeface="+mj-lt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+mj-lt"/>
              </a:rPr>
              <a:t>Small </a:t>
            </a:r>
            <a:r>
              <a:rPr lang="en-GB" sz="1600" dirty="0">
                <a:latin typeface="+mj-lt"/>
              </a:rPr>
              <a:t>yield : &lt; 1 </a:t>
            </a:r>
            <a:r>
              <a:rPr lang="en-GB" sz="1600" dirty="0" err="1">
                <a:latin typeface="+mj-lt"/>
              </a:rPr>
              <a:t>evt</a:t>
            </a:r>
            <a:r>
              <a:rPr lang="en-GB" sz="1600" dirty="0">
                <a:latin typeface="+mj-lt"/>
              </a:rPr>
              <a:t> / fb</a:t>
            </a:r>
            <a:r>
              <a:rPr lang="en-GB" sz="1600" baseline="30000" dirty="0">
                <a:latin typeface="+mj-lt"/>
              </a:rPr>
              <a:t>-1</a:t>
            </a:r>
            <a:r>
              <a:rPr lang="en-GB" sz="1600" dirty="0">
                <a:latin typeface="+mj-lt"/>
              </a:rPr>
              <a:t> but small </a:t>
            </a:r>
            <a:r>
              <a:rPr lang="en-GB" sz="1600" dirty="0" err="1">
                <a:latin typeface="+mj-lt"/>
              </a:rPr>
              <a:t>bkg</a:t>
            </a:r>
            <a:endParaRPr lang="en-GB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+mj-lt"/>
              </a:rPr>
              <a:t>Excellent </a:t>
            </a:r>
            <a:r>
              <a:rPr lang="en-GB" sz="1600" dirty="0">
                <a:latin typeface="+mj-lt"/>
              </a:rPr>
              <a:t>mass resolution (</a:t>
            </a:r>
            <a:r>
              <a:rPr lang="en-GB" sz="1600" dirty="0" err="1">
                <a:latin typeface="+mj-lt"/>
              </a:rPr>
              <a:t>tracking+calo</a:t>
            </a:r>
            <a:r>
              <a:rPr lang="en-GB" sz="1600" dirty="0" smtClean="0">
                <a:latin typeface="+mj-lt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+mj-lt"/>
              </a:rPr>
              <a:t>L</a:t>
            </a:r>
            <a:r>
              <a:rPr lang="en-GB" sz="1600" dirty="0" smtClean="0">
                <a:latin typeface="+mj-lt"/>
              </a:rPr>
              <a:t>ow </a:t>
            </a:r>
            <a:r>
              <a:rPr lang="en-GB" sz="1600" dirty="0" err="1">
                <a:latin typeface="+mj-lt"/>
              </a:rPr>
              <a:t>p</a:t>
            </a:r>
            <a:r>
              <a:rPr lang="en-GB" sz="1600" baseline="-25000" dirty="0" err="1">
                <a:latin typeface="+mj-lt"/>
              </a:rPr>
              <a:t>T</a:t>
            </a:r>
            <a:r>
              <a:rPr lang="en-GB" sz="1600" dirty="0">
                <a:latin typeface="+mj-lt"/>
              </a:rPr>
              <a:t> lepton </a:t>
            </a:r>
            <a:r>
              <a:rPr lang="en-GB" sz="1600" dirty="0" smtClean="0">
                <a:latin typeface="+mj-lt"/>
              </a:rPr>
              <a:t>identification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New pairing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FSR reconstruction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Mass constraint (re-) applied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New Categories VBF (loose cuts) and VH (5-leptons)</a:t>
            </a:r>
            <a:endParaRPr lang="en-GB" sz="1600" dirty="0">
              <a:solidFill>
                <a:srgbClr val="FF0000"/>
              </a:solidFill>
              <a:latin typeface="+mj-lt"/>
              <a:sym typeface="Symbol" charset="0"/>
            </a:endParaRPr>
          </a:p>
        </p:txBody>
      </p:sp>
      <p:pic>
        <p:nvPicPr>
          <p:cNvPr id="53252" name="Picture 4" descr="ptlepz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27613"/>
            <a:ext cx="3835400" cy="230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98425" y="2965173"/>
            <a:ext cx="50847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Reducible </a:t>
            </a:r>
            <a:r>
              <a:rPr lang="en-GB" dirty="0" err="1">
                <a:latin typeface="+mj-lt"/>
              </a:rPr>
              <a:t>bkg</a:t>
            </a:r>
            <a:r>
              <a:rPr lang="en-GB" dirty="0">
                <a:latin typeface="+mj-lt"/>
              </a:rPr>
              <a:t> from b/c </a:t>
            </a:r>
            <a:r>
              <a:rPr lang="en-GB" dirty="0">
                <a:latin typeface="+mj-lt"/>
                <a:sym typeface="Symbol" charset="0"/>
              </a:rPr>
              <a:t> l </a:t>
            </a:r>
            <a:r>
              <a:rPr lang="en-GB" dirty="0" smtClean="0">
                <a:latin typeface="+mj-lt"/>
                <a:sym typeface="Symbol" charset="0"/>
              </a:rPr>
              <a:t>reduced using </a:t>
            </a:r>
            <a:r>
              <a:rPr lang="en-GB" dirty="0">
                <a:latin typeface="+mj-lt"/>
                <a:sym typeface="Symbol" charset="0"/>
              </a:rPr>
              <a:t>isolation </a:t>
            </a:r>
            <a:r>
              <a:rPr lang="en-GB" dirty="0" smtClean="0">
                <a:latin typeface="+mj-lt"/>
                <a:sym typeface="Symbol" charset="0"/>
              </a:rPr>
              <a:t>(sensitive to pile up) </a:t>
            </a:r>
            <a:r>
              <a:rPr lang="en-GB" dirty="0">
                <a:latin typeface="+mj-lt"/>
                <a:sym typeface="Symbol" charset="0"/>
              </a:rPr>
              <a:t>+ impact </a:t>
            </a:r>
            <a:r>
              <a:rPr lang="en-GB" dirty="0" smtClean="0">
                <a:latin typeface="+mj-lt"/>
                <a:sym typeface="Symbol" charset="0"/>
              </a:rPr>
              <a:t>parameter</a:t>
            </a:r>
          </a:p>
          <a:p>
            <a:endParaRPr lang="en-GB" sz="800" dirty="0">
              <a:latin typeface="+mj-lt"/>
              <a:sym typeface="Symbol" charset="0"/>
            </a:endParaRPr>
          </a:p>
          <a:p>
            <a:r>
              <a:rPr lang="en-GB" dirty="0">
                <a:latin typeface="+mj-lt"/>
                <a:sym typeface="Symbol" charset="0"/>
              </a:rPr>
              <a:t>Data driven </a:t>
            </a:r>
            <a:r>
              <a:rPr lang="en-GB" dirty="0" smtClean="0">
                <a:latin typeface="+mj-lt"/>
                <a:sym typeface="Symbol" charset="0"/>
              </a:rPr>
              <a:t>simultaneous estimation of </a:t>
            </a:r>
            <a:r>
              <a:rPr lang="en-GB" dirty="0" err="1" smtClean="0">
                <a:latin typeface="+mj-lt"/>
                <a:sym typeface="Symbol" charset="0"/>
              </a:rPr>
              <a:t>tt</a:t>
            </a:r>
            <a:r>
              <a:rPr lang="en-GB" dirty="0" smtClean="0">
                <a:latin typeface="+mj-lt"/>
                <a:sym typeface="Symbol" charset="0"/>
              </a:rPr>
              <a:t> </a:t>
            </a:r>
            <a:r>
              <a:rPr lang="en-GB" dirty="0">
                <a:latin typeface="+mj-lt"/>
                <a:sym typeface="Symbol" charset="0"/>
              </a:rPr>
              <a:t>and </a:t>
            </a:r>
            <a:r>
              <a:rPr lang="en-GB" dirty="0" err="1">
                <a:latin typeface="+mj-lt"/>
                <a:sym typeface="Symbol" charset="0"/>
              </a:rPr>
              <a:t>Z+jets</a:t>
            </a:r>
            <a:r>
              <a:rPr lang="en-GB" dirty="0">
                <a:latin typeface="+mj-lt"/>
                <a:sym typeface="Symbol" charset="0"/>
              </a:rPr>
              <a:t> determination in </a:t>
            </a:r>
            <a:r>
              <a:rPr lang="en-GB" dirty="0" err="1">
                <a:latin typeface="+mj-lt"/>
                <a:sym typeface="Symbol" charset="0"/>
              </a:rPr>
              <a:t>ll</a:t>
            </a:r>
            <a:r>
              <a:rPr lang="en-GB" dirty="0">
                <a:latin typeface="+mj-lt"/>
                <a:sym typeface="Symbol" charset="0"/>
              </a:rPr>
              <a:t> +</a:t>
            </a:r>
            <a:r>
              <a:rPr lang="en-GB" baseline="30000" dirty="0">
                <a:latin typeface="+mj-lt"/>
                <a:sym typeface="Symbol" charset="0"/>
              </a:rPr>
              <a:t>+</a:t>
            </a:r>
            <a:r>
              <a:rPr lang="en-GB" dirty="0">
                <a:latin typeface="+mj-lt"/>
                <a:sym typeface="Symbol" charset="0"/>
              </a:rPr>
              <a:t></a:t>
            </a:r>
            <a:r>
              <a:rPr lang="en-GB" baseline="30000" dirty="0">
                <a:latin typeface="+mj-lt"/>
                <a:sym typeface="Symbol" charset="0"/>
              </a:rPr>
              <a:t>-</a:t>
            </a:r>
            <a:r>
              <a:rPr lang="en-GB" dirty="0">
                <a:latin typeface="+mj-lt"/>
                <a:sym typeface="Symbol" charset="0"/>
              </a:rPr>
              <a:t> </a:t>
            </a:r>
          </a:p>
        </p:txBody>
      </p:sp>
      <p:pic>
        <p:nvPicPr>
          <p:cNvPr id="53254" name="Picture 6" descr="m4m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70" y="3676996"/>
            <a:ext cx="1978025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 descr="m4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95" y="3648421"/>
            <a:ext cx="1978025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753637" y="5626924"/>
            <a:ext cx="1185863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+mj-lt"/>
                <a:sym typeface="Symbol" charset="0"/>
              </a:rPr>
              <a:t></a:t>
            </a:r>
            <a:r>
              <a:rPr lang="en-GB" sz="1400" baseline="-25000" dirty="0">
                <a:latin typeface="+mj-lt"/>
                <a:sym typeface="Symbol" charset="0"/>
              </a:rPr>
              <a:t>4</a:t>
            </a:r>
            <a:r>
              <a:rPr lang="en-GB" sz="1400" baseline="-25000" dirty="0">
                <a:latin typeface="+mj-lt"/>
              </a:rPr>
              <a:t> </a:t>
            </a:r>
            <a:r>
              <a:rPr lang="en-GB" sz="1400" dirty="0">
                <a:latin typeface="+mj-lt"/>
              </a:rPr>
              <a:t>~ 2.0 </a:t>
            </a:r>
            <a:r>
              <a:rPr lang="en-GB" sz="1400" dirty="0" err="1">
                <a:latin typeface="+mj-lt"/>
              </a:rPr>
              <a:t>GeV</a:t>
            </a:r>
            <a:endParaRPr lang="en-GB" sz="1400" dirty="0">
              <a:latin typeface="+mj-lt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7699911" y="5626924"/>
            <a:ext cx="1146468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+mj-lt"/>
                <a:sym typeface="Symbol" charset="0"/>
              </a:rPr>
              <a:t></a:t>
            </a:r>
            <a:r>
              <a:rPr lang="en-GB" sz="1400" baseline="-25000" dirty="0">
                <a:latin typeface="+mj-lt"/>
                <a:sym typeface="Symbol" charset="0"/>
              </a:rPr>
              <a:t>4e</a:t>
            </a:r>
            <a:r>
              <a:rPr lang="en-GB" sz="1400" baseline="-25000" dirty="0">
                <a:latin typeface="+mj-lt"/>
              </a:rPr>
              <a:t> </a:t>
            </a:r>
            <a:r>
              <a:rPr lang="en-GB" sz="1400" dirty="0">
                <a:latin typeface="+mj-lt"/>
              </a:rPr>
              <a:t>~ </a:t>
            </a:r>
            <a:r>
              <a:rPr lang="en-GB" sz="1400" dirty="0" smtClean="0">
                <a:latin typeface="+mj-lt"/>
              </a:rPr>
              <a:t>2.7 </a:t>
            </a:r>
            <a:r>
              <a:rPr lang="en-GB" sz="1400" dirty="0" err="1">
                <a:latin typeface="+mj-lt"/>
              </a:rPr>
              <a:t>GeV</a:t>
            </a:r>
            <a:endParaRPr lang="en-GB" baseline="-25000" dirty="0">
              <a:latin typeface="+mj-lt"/>
            </a:endParaRP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2889156" y="4395544"/>
            <a:ext cx="218796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+mj-lt"/>
              </a:rPr>
              <a:t>Control </a:t>
            </a:r>
            <a:r>
              <a:rPr lang="en-GB" dirty="0" smtClean="0">
                <a:latin typeface="+mj-lt"/>
              </a:rPr>
              <a:t>region</a:t>
            </a:r>
          </a:p>
          <a:p>
            <a:pPr algn="ctr"/>
            <a:r>
              <a:rPr lang="en-GB" sz="1400" dirty="0" smtClean="0">
                <a:latin typeface="+mj-lt"/>
              </a:rPr>
              <a:t>(w/o isolation, reversing IP) </a:t>
            </a:r>
            <a:endParaRPr lang="en-GB" sz="1400" dirty="0">
              <a:latin typeface="+mj-lt"/>
            </a:endParaRP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085212" y="5766378"/>
            <a:ext cx="2121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+mj-lt"/>
              </a:rPr>
              <a:t>… Then extrapolated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to signal region</a:t>
            </a:r>
          </a:p>
        </p:txBody>
      </p:sp>
      <p:graphicFrame>
        <p:nvGraphicFramePr>
          <p:cNvPr id="19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14486"/>
              </p:ext>
            </p:extLst>
          </p:nvPr>
        </p:nvGraphicFramePr>
        <p:xfrm>
          <a:off x="304800" y="90147"/>
          <a:ext cx="3897313" cy="694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" name="Équation" r:id="rId7" imgW="927100" imgH="165100" progId="Equation.3">
                  <p:embed/>
                </p:oleObj>
              </mc:Choice>
              <mc:Fallback>
                <p:oleObj name="Équation" r:id="rId7" imgW="927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0147"/>
                        <a:ext cx="3897313" cy="694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 descr="fig_02aZZ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9" y="4268354"/>
            <a:ext cx="2546048" cy="25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zto4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6" y="1003239"/>
            <a:ext cx="1727200" cy="130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19100" y="76200"/>
            <a:ext cx="3859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/>
              <a:t>Control of the single resonant process : </a:t>
            </a:r>
            <a:endParaRPr lang="en-GB" dirty="0"/>
          </a:p>
        </p:txBody>
      </p:sp>
      <p:sp>
        <p:nvSpPr>
          <p:cNvPr id="8" name="TextBox 20"/>
          <p:cNvSpPr txBox="1"/>
          <p:nvPr/>
        </p:nvSpPr>
        <p:spPr>
          <a:xfrm>
            <a:off x="325716" y="3110362"/>
            <a:ext cx="310153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E87FF"/>
                </a:solidFill>
                <a:effectLst/>
                <a:latin typeface="Trebuchet MS"/>
                <a:cs typeface="Trebuchet MS"/>
              </a:rPr>
              <a:t>In the signal region 125 ± 5 </a:t>
            </a:r>
            <a:r>
              <a:rPr lang="en-US" sz="1600" dirty="0" err="1" smtClean="0">
                <a:solidFill>
                  <a:srgbClr val="3E87FF"/>
                </a:solidFill>
                <a:effectLst/>
                <a:latin typeface="Trebuchet MS"/>
                <a:cs typeface="Trebuchet MS"/>
              </a:rPr>
              <a:t>GeV</a:t>
            </a:r>
            <a:endParaRPr lang="en-US" sz="1600" dirty="0" smtClean="0">
              <a:solidFill>
                <a:srgbClr val="3E87FF"/>
              </a:solidFill>
              <a:effectLst/>
              <a:latin typeface="Trebuchet MS"/>
              <a:cs typeface="Trebuchet MS"/>
            </a:endParaRPr>
          </a:p>
        </p:txBody>
      </p:sp>
      <p:sp>
        <p:nvSpPr>
          <p:cNvPr id="9" name="TextBox 29"/>
          <p:cNvSpPr txBox="1"/>
          <p:nvPr/>
        </p:nvSpPr>
        <p:spPr>
          <a:xfrm>
            <a:off x="325716" y="3504990"/>
            <a:ext cx="3214517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Trebuchet MS"/>
                <a:cs typeface="Trebuchet MS"/>
              </a:rPr>
              <a:t>Observed                            </a:t>
            </a:r>
            <a:r>
              <a:rPr lang="en-US" sz="1400" dirty="0" smtClean="0">
                <a:latin typeface="Trebuchet MS"/>
                <a:cs typeface="Trebuchet MS"/>
              </a:rPr>
              <a:t>32</a:t>
            </a:r>
            <a:r>
              <a:rPr lang="en-US" sz="1400" dirty="0" smtClean="0">
                <a:effectLst/>
                <a:latin typeface="Trebuchet MS"/>
                <a:cs typeface="Trebuchet MS"/>
              </a:rPr>
              <a:t> events </a:t>
            </a:r>
          </a:p>
          <a:p>
            <a:r>
              <a:rPr lang="en-US" sz="1400" dirty="0" smtClean="0">
                <a:effectLst/>
                <a:latin typeface="Trebuchet MS"/>
                <a:cs typeface="Trebuchet MS"/>
              </a:rPr>
              <a:t>Expected from </a:t>
            </a:r>
            <a:r>
              <a:rPr lang="en-US" sz="1400" dirty="0" err="1" smtClean="0">
                <a:effectLst/>
                <a:latin typeface="Trebuchet MS"/>
                <a:cs typeface="Trebuchet MS"/>
              </a:rPr>
              <a:t>bkg</a:t>
            </a:r>
            <a:r>
              <a:rPr lang="en-US" sz="1400" dirty="0" smtClean="0">
                <a:effectLst/>
                <a:latin typeface="Trebuchet MS"/>
                <a:cs typeface="Trebuchet MS"/>
              </a:rPr>
              <a:t> only       11 ± 0.3</a:t>
            </a:r>
          </a:p>
          <a:p>
            <a:r>
              <a:rPr lang="en-US" sz="1400" dirty="0" smtClean="0">
                <a:effectLst/>
                <a:latin typeface="Trebuchet MS"/>
                <a:cs typeface="Trebuchet MS"/>
              </a:rPr>
              <a:t>Expected from SM Higgs       16 ± 1.3    </a:t>
            </a: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68149"/>
              </p:ext>
            </p:extLst>
          </p:nvPr>
        </p:nvGraphicFramePr>
        <p:xfrm>
          <a:off x="3005246" y="4767263"/>
          <a:ext cx="1311275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5" name="Équation" r:id="rId5" imgW="355600" imgH="165100" progId="Equation.3">
                  <p:embed/>
                </p:oleObj>
              </mc:Choice>
              <mc:Fallback>
                <p:oleObj name="Équation" r:id="rId5" imgW="355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05246" y="4767263"/>
                        <a:ext cx="1311275" cy="60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233820"/>
              </p:ext>
            </p:extLst>
          </p:nvPr>
        </p:nvGraphicFramePr>
        <p:xfrm>
          <a:off x="3175108" y="5597525"/>
          <a:ext cx="8350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" name="Équation" r:id="rId7" imgW="355600" imgH="165100" progId="Equation.3">
                  <p:embed/>
                </p:oleObj>
              </mc:Choice>
              <mc:Fallback>
                <p:oleObj name="Équation" r:id="rId7" imgW="355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5108" y="5597525"/>
                        <a:ext cx="8350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1230785" y="4709112"/>
            <a:ext cx="167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</a:rPr>
              <a:t>Observed</a:t>
            </a:r>
            <a:r>
              <a:rPr lang="fr-FR" dirty="0" smtClean="0">
                <a:solidFill>
                  <a:srgbClr val="3366FF"/>
                </a:solidFill>
              </a:rPr>
              <a:t> local </a:t>
            </a:r>
            <a:r>
              <a:rPr lang="fr-FR" dirty="0" err="1" smtClean="0">
                <a:solidFill>
                  <a:srgbClr val="3366FF"/>
                </a:solidFill>
              </a:rPr>
              <a:t>significance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256185" y="5401262"/>
            <a:ext cx="167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</a:rPr>
              <a:t>Expected</a:t>
            </a:r>
            <a:r>
              <a:rPr lang="fr-FR" dirty="0" smtClean="0">
                <a:solidFill>
                  <a:srgbClr val="3366FF"/>
                </a:solidFill>
              </a:rPr>
              <a:t> local </a:t>
            </a:r>
            <a:r>
              <a:rPr lang="fr-FR" dirty="0" err="1" smtClean="0">
                <a:solidFill>
                  <a:srgbClr val="3366FF"/>
                </a:solidFill>
              </a:rPr>
              <a:t>significance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2" name="Image 1" descr="figaux_01bZZ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64" y="445532"/>
            <a:ext cx="2776788" cy="2664150"/>
          </a:xfrm>
          <a:prstGeom prst="rect">
            <a:avLst/>
          </a:prstGeom>
        </p:spPr>
      </p:pic>
      <p:pic>
        <p:nvPicPr>
          <p:cNvPr id="3" name="Image 2" descr="fig_04aZZ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24" y="15726"/>
            <a:ext cx="4149876" cy="3697514"/>
          </a:xfrm>
          <a:prstGeom prst="rect">
            <a:avLst/>
          </a:prstGeom>
        </p:spPr>
      </p:pic>
      <p:pic>
        <p:nvPicPr>
          <p:cNvPr id="4" name="Image 3" descr="fig_08ZZ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52" y="3581961"/>
            <a:ext cx="3908711" cy="32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5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0" y="63711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prstClr val="white"/>
                </a:solidFill>
                <a:latin typeface="Trebuchet MS"/>
                <a:cs typeface="Trebuchet MS"/>
              </a:rPr>
              <a:t>H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2400" smtClean="0">
                <a:solidFill>
                  <a:prstClr val="white"/>
                </a:solidFill>
                <a:latin typeface="Symbol" charset="2"/>
                <a:cs typeface="Symbol" charset="2"/>
              </a:rPr>
              <a:t>®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4e candidate (</a:t>
            </a:r>
            <a:r>
              <a:rPr lang="en-US" sz="2400" i="1" smtClean="0">
                <a:solidFill>
                  <a:prstClr val="white"/>
                </a:solidFill>
                <a:latin typeface="Trebuchet MS"/>
                <a:cs typeface="Trebuchet MS"/>
              </a:rPr>
              <a:t>m</a:t>
            </a:r>
            <a:r>
              <a:rPr lang="en-US" sz="2400" baseline="-25000" smtClean="0">
                <a:solidFill>
                  <a:prstClr val="white"/>
                </a:solidFill>
                <a:latin typeface="Trebuchet MS"/>
                <a:cs typeface="Trebuchet MS"/>
              </a:rPr>
              <a:t>4l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= 131 GeV)</a:t>
            </a:r>
            <a:endParaRPr lang="en-US" sz="240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91019" y="17388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4l Update</a:t>
            </a:r>
            <a:endParaRPr lang="en-US" sz="240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07134" y="7712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4l Mass and Signal Strength Measurements</a:t>
            </a:r>
            <a:r>
              <a:rPr lang="en-US" sz="2400" dirty="0" smtClean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07134" y="583833"/>
            <a:ext cx="2091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ATLAS-CONF-2013-013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Image 4" descr="fig_10Z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387"/>
            <a:ext cx="5395516" cy="5176651"/>
          </a:xfrm>
          <a:prstGeom prst="rect">
            <a:avLst/>
          </a:prstGeom>
        </p:spPr>
      </p:pic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608121"/>
              </p:ext>
            </p:extLst>
          </p:nvPr>
        </p:nvGraphicFramePr>
        <p:xfrm>
          <a:off x="2143125" y="6110288"/>
          <a:ext cx="5119688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9" name="Équation" r:id="rId4" imgW="2209800" imgH="241300" progId="Equation.3">
                  <p:embed/>
                </p:oleObj>
              </mc:Choice>
              <mc:Fallback>
                <p:oleObj name="Équation" r:id="rId4" imgW="2209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3125" y="6110288"/>
                        <a:ext cx="5119688" cy="5953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5773293" y="1974774"/>
            <a:ext cx="27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@ 124.3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01519"/>
              </p:ext>
            </p:extLst>
          </p:nvPr>
        </p:nvGraphicFramePr>
        <p:xfrm>
          <a:off x="6262688" y="1330856"/>
          <a:ext cx="19129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0" name="Équation" r:id="rId6" imgW="685800" imgH="241300" progId="Equation.3">
                  <p:embed/>
                </p:oleObj>
              </mc:Choice>
              <mc:Fallback>
                <p:oleObj name="Équation" r:id="rId6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62688" y="1330856"/>
                        <a:ext cx="1912937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5565574" y="922387"/>
            <a:ext cx="318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Measurement of signal strength</a:t>
            </a:r>
          </a:p>
        </p:txBody>
      </p:sp>
      <p:pic>
        <p:nvPicPr>
          <p:cNvPr id="3" name="Image 2" descr="fig_015b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56" y="3284009"/>
            <a:ext cx="2836574" cy="272151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657437"/>
              </p:ext>
            </p:extLst>
          </p:nvPr>
        </p:nvGraphicFramePr>
        <p:xfrm>
          <a:off x="6098872" y="2457054"/>
          <a:ext cx="230346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1" name="Équation" r:id="rId9" imgW="825500" imgH="203200" progId="Equation.3">
                  <p:embed/>
                </p:oleObj>
              </mc:Choice>
              <mc:Fallback>
                <p:oleObj name="Équation" r:id="rId9" imgW="825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8872" y="2457054"/>
                        <a:ext cx="2303463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5821673" y="2926772"/>
            <a:ext cx="27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@ 125.5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7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91019" y="17388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4l Update</a:t>
            </a:r>
            <a:endParaRPr lang="en-US" sz="240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07134" y="33873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4l Categories and Couplings</a:t>
            </a:r>
            <a:endParaRPr lang="en-US" sz="2400" dirty="0" smtClean="0">
              <a:latin typeface="Trebuchet MS"/>
              <a:cs typeface="Trebuchet MS"/>
            </a:endParaRPr>
          </a:p>
        </p:txBody>
      </p:sp>
      <p:pic>
        <p:nvPicPr>
          <p:cNvPr id="6" name="Image 5" descr="figaux_08Z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3" y="1638915"/>
            <a:ext cx="4463966" cy="4282888"/>
          </a:xfrm>
          <a:prstGeom prst="rect">
            <a:avLst/>
          </a:prstGeom>
        </p:spPr>
      </p:pic>
      <p:pic>
        <p:nvPicPr>
          <p:cNvPr id="8" name="Image 7" descr="figaux_10aZ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49" y="1638915"/>
            <a:ext cx="4463966" cy="42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0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91019" y="17388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4l Update</a:t>
            </a:r>
            <a:endParaRPr lang="en-US" sz="240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07134" y="7712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4l Single Highest Purity Candidate Event (</a:t>
            </a:r>
            <a:r>
              <a:rPr lang="en-US" sz="2400" dirty="0" smtClean="0">
                <a:latin typeface="Trebuchet MS"/>
                <a:cs typeface="Trebuchet MS"/>
              </a:rPr>
              <a:t>2e2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latin typeface="Trebuchet MS"/>
                <a:cs typeface="Trebuchet MS"/>
              </a:rPr>
              <a:t>)</a:t>
            </a:r>
          </a:p>
        </p:txBody>
      </p:sp>
      <p:pic>
        <p:nvPicPr>
          <p:cNvPr id="2" name="Image 1" descr="figaux_21Z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2" y="697106"/>
            <a:ext cx="7996039" cy="599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4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91019" y="17388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4l Update</a:t>
            </a:r>
            <a:endParaRPr lang="en-US" sz="240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43419" y="288186"/>
            <a:ext cx="864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gg</a:t>
            </a:r>
            <a:r>
              <a:rPr lang="en-US" sz="2800" i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 and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4l Combination</a:t>
            </a:r>
            <a:endParaRPr lang="en-US" sz="2400" dirty="0" smtClean="0">
              <a:latin typeface="Trebuchet MS"/>
              <a:cs typeface="Trebuchet MS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0" y="59520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prstClr val="white"/>
                </a:solidFill>
                <a:latin typeface="Trebuchet MS"/>
                <a:cs typeface="Trebuchet MS"/>
              </a:rPr>
              <a:t>H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2400" smtClean="0">
                <a:solidFill>
                  <a:prstClr val="white"/>
                </a:solidFill>
                <a:latin typeface="Symbol" charset="2"/>
                <a:cs typeface="Symbol" charset="2"/>
              </a:rPr>
              <a:t>®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4e candidate (</a:t>
            </a:r>
            <a:r>
              <a:rPr lang="en-US" sz="2400" i="1" smtClean="0">
                <a:solidFill>
                  <a:prstClr val="white"/>
                </a:solidFill>
                <a:latin typeface="Trebuchet MS"/>
                <a:cs typeface="Trebuchet MS"/>
              </a:rPr>
              <a:t>m</a:t>
            </a:r>
            <a:r>
              <a:rPr lang="en-US" sz="2400" baseline="-25000" smtClean="0">
                <a:solidFill>
                  <a:prstClr val="white"/>
                </a:solidFill>
                <a:latin typeface="Trebuchet MS"/>
                <a:cs typeface="Trebuchet MS"/>
              </a:rPr>
              <a:t>4l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= 131 GeV)</a:t>
            </a:r>
            <a:endParaRPr lang="en-US" sz="240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115518"/>
              </p:ext>
            </p:extLst>
          </p:nvPr>
        </p:nvGraphicFramePr>
        <p:xfrm>
          <a:off x="4816475" y="2836228"/>
          <a:ext cx="4327525" cy="36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1" name="Équation" r:id="rId3" imgW="2540000" imgH="203200" progId="Equation.3">
                  <p:embed/>
                </p:oleObj>
              </mc:Choice>
              <mc:Fallback>
                <p:oleObj name="Équation" r:id="rId3" imgW="2540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6475" y="2836228"/>
                        <a:ext cx="4327525" cy="369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5387678" y="2313403"/>
            <a:ext cx="317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Combined Mass Measurement :</a:t>
            </a:r>
            <a:endParaRPr lang="en-US" sz="1600" dirty="0" smtClean="0">
              <a:solidFill>
                <a:srgbClr val="3366FF"/>
              </a:solidFill>
            </a:endParaRPr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340513"/>
              </p:ext>
            </p:extLst>
          </p:nvPr>
        </p:nvGraphicFramePr>
        <p:xfrm>
          <a:off x="2594264" y="1111436"/>
          <a:ext cx="1004887" cy="36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" name="Équation" r:id="rId5" imgW="660400" imgH="241300" progId="Equation.3">
                  <p:embed/>
                </p:oleObj>
              </mc:Choice>
              <mc:Fallback>
                <p:oleObj name="Équation" r:id="rId5" imgW="660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4264" y="1111436"/>
                        <a:ext cx="1004887" cy="36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769587" y="1124136"/>
            <a:ext cx="1811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Best fit signal strength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09936" y="3432871"/>
            <a:ext cx="39800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Taking mass scale systematic uncertainties and their correlations into account the compatibility of the two measurements is estimated to be at the 2.4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 level</a:t>
            </a:r>
          </a:p>
          <a:p>
            <a:pPr algn="ctr"/>
            <a:endParaRPr lang="en-US" dirty="0">
              <a:solidFill>
                <a:srgbClr val="3366FF"/>
              </a:solidFill>
            </a:endParaRP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(2.7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s </a:t>
            </a:r>
            <a:r>
              <a:rPr lang="en-US" dirty="0" smtClean="0">
                <a:solidFill>
                  <a:srgbClr val="3366FF"/>
                </a:solidFill>
              </a:rPr>
              <a:t> previously)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33680" y="6154254"/>
            <a:ext cx="855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An alternative treatment of systematic uncertainties yields a compatibility at the level of 8%</a:t>
            </a:r>
            <a:endParaRPr lang="en-US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6837063" y="173886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ATLAS-CONF-2013-014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18</a:t>
            </a:fld>
            <a:endParaRPr lang="fr-FR" dirty="0"/>
          </a:p>
        </p:txBody>
      </p:sp>
      <p:pic>
        <p:nvPicPr>
          <p:cNvPr id="2" name="Image 1" descr="fig_04MassCom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" y="1563846"/>
            <a:ext cx="4719869" cy="45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7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91019" y="161186"/>
            <a:ext cx="858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ymbol" charset="2"/>
                <a:cs typeface="Symbol" charset="2"/>
              </a:rPr>
              <a:t>gg</a:t>
            </a:r>
            <a:r>
              <a:rPr lang="en-US" sz="2400" i="1" dirty="0">
                <a:solidFill>
                  <a:prstClr val="black"/>
                </a:solidFill>
                <a:latin typeface="Symbol" charset="2"/>
                <a:cs typeface="Symbol" charset="2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Trebuchet MS"/>
                <a:cs typeface="Trebuchet MS"/>
              </a:rPr>
              <a:t>and </a:t>
            </a:r>
            <a:r>
              <a:rPr lang="en-US" sz="24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4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4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latin typeface="Trebuchet MS"/>
                <a:cs typeface="Trebuchet MS"/>
              </a:rPr>
              <a:t>4l Mass Scale Systematic Uncertainties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87900" y="830582"/>
            <a:ext cx="4165600" cy="5970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4l Mass Scale systematic uncertainties 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800" dirty="0" smtClean="0"/>
          </a:p>
          <a:p>
            <a:r>
              <a:rPr lang="en-US" dirty="0" smtClean="0"/>
              <a:t>Further </a:t>
            </a:r>
            <a:r>
              <a:rPr lang="en-US" dirty="0"/>
              <a:t>investigation and extensive </a:t>
            </a:r>
            <a:r>
              <a:rPr lang="en-US" dirty="0" smtClean="0"/>
              <a:t>checks have not lead to additional substantial sources of systematic uncertainty :</a:t>
            </a:r>
          </a:p>
          <a:p>
            <a:endParaRPr lang="en-US" sz="1400" dirty="0" smtClean="0"/>
          </a:p>
          <a:p>
            <a:r>
              <a:rPr lang="en-US" sz="1400" dirty="0" smtClean="0"/>
              <a:t>	- </a:t>
            </a:r>
            <a:r>
              <a:rPr lang="en-US" sz="1400" dirty="0" smtClean="0">
                <a:sym typeface="Wingdings"/>
              </a:rPr>
              <a:t>Measurement </a:t>
            </a:r>
            <a:r>
              <a:rPr lang="en-US" sz="1400" dirty="0">
                <a:sym typeface="Wingdings"/>
              </a:rPr>
              <a:t>with </a:t>
            </a:r>
            <a:r>
              <a:rPr lang="en-US" sz="1400" dirty="0" smtClean="0">
                <a:sym typeface="Wingdings"/>
              </a:rPr>
              <a:t>MS and ID alone</a:t>
            </a:r>
            <a:endParaRPr lang="en-US" sz="1400" dirty="0">
              <a:sym typeface="Wingdings"/>
            </a:endParaRP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Local </a:t>
            </a:r>
            <a:r>
              <a:rPr lang="en-US" sz="1400" dirty="0">
                <a:sym typeface="Wingdings"/>
              </a:rPr>
              <a:t>detector biases checked event by </a:t>
            </a:r>
            <a:r>
              <a:rPr lang="en-US" sz="1400" dirty="0" smtClean="0">
                <a:sym typeface="Wingdings"/>
              </a:rPr>
              <a:t>event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Local resolution effects checked using </a:t>
            </a:r>
            <a:r>
              <a:rPr lang="en-US" sz="1400" dirty="0">
                <a:sym typeface="Wingdings"/>
              </a:rPr>
              <a:t>event</a:t>
            </a:r>
            <a:r>
              <a:rPr lang="en-US" sz="1400" dirty="0" smtClean="0">
                <a:sym typeface="Wingdings"/>
              </a:rPr>
              <a:t>-	by</a:t>
            </a:r>
            <a:r>
              <a:rPr lang="en-US" sz="1400" dirty="0">
                <a:sym typeface="Wingdings"/>
              </a:rPr>
              <a:t>-event </a:t>
            </a:r>
            <a:r>
              <a:rPr lang="en-US" sz="1400" dirty="0" smtClean="0">
                <a:sym typeface="Wingdings"/>
              </a:rPr>
              <a:t>error; 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kinematic </a:t>
            </a:r>
            <a:r>
              <a:rPr lang="en-US" sz="1400" dirty="0">
                <a:sym typeface="Wingdings"/>
              </a:rPr>
              <a:t>distributions in agreement with </a:t>
            </a:r>
            <a:r>
              <a:rPr lang="en-US" sz="1400" dirty="0" smtClean="0">
                <a:sym typeface="Wingdings"/>
              </a:rPr>
              <a:t>	expectation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FSR simulation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Different mass reconstruction using Z</a:t>
            </a:r>
            <a:r>
              <a:rPr lang="en-US" sz="1400" dirty="0">
                <a:sym typeface="Wingdings"/>
              </a:rPr>
              <a:t>-mass </a:t>
            </a:r>
            <a:r>
              <a:rPr lang="en-US" sz="1400" dirty="0" smtClean="0">
                <a:sym typeface="Wingdings"/>
              </a:rPr>
              <a:t>	constraint </a:t>
            </a:r>
            <a:r>
              <a:rPr lang="en-US" sz="1400" dirty="0">
                <a:sym typeface="Wingdings"/>
              </a:rPr>
              <a:t>(+400 MeV shift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>
              <a:sym typeface="Wingdings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72709"/>
              </p:ext>
            </p:extLst>
          </p:nvPr>
        </p:nvGraphicFramePr>
        <p:xfrm>
          <a:off x="4864100" y="1681789"/>
          <a:ext cx="3932326" cy="18592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6163"/>
                <a:gridCol w="1966163"/>
              </a:tblGrid>
              <a:tr h="360131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Source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Relative Mass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Scale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Effect</a:t>
                      </a:r>
                      <a:endParaRPr lang="fr-FR" sz="1400" dirty="0"/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Absolute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Energy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scale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calibration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from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Z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0.4%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Low</a:t>
                      </a:r>
                      <a:r>
                        <a:rPr lang="fr-FR" sz="1400" dirty="0" smtClean="0"/>
                        <a:t> transverse </a:t>
                      </a:r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electrons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0.2%</a:t>
                      </a:r>
                      <a:endParaRPr lang="fr-FR" sz="1400" dirty="0"/>
                    </a:p>
                  </a:txBody>
                  <a:tcPr/>
                </a:tc>
              </a:tr>
              <a:tr h="238654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Muon </a:t>
                      </a:r>
                      <a:r>
                        <a:rPr lang="fr-FR" sz="1400" dirty="0" err="1" smtClean="0"/>
                        <a:t>momentum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scale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0.2%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29120" y="830582"/>
            <a:ext cx="4197636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Mass Scale systematic uncertainties (considered in also ICHEP studies) 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Further </a:t>
            </a:r>
            <a:r>
              <a:rPr lang="en-US" dirty="0"/>
              <a:t>investigation and extensive </a:t>
            </a:r>
            <a:r>
              <a:rPr lang="en-US" dirty="0" smtClean="0"/>
              <a:t>checks lead to find additional sources of systematic uncertainties :</a:t>
            </a:r>
          </a:p>
          <a:p>
            <a:endParaRPr lang="en-US" sz="1400" dirty="0" smtClean="0"/>
          </a:p>
          <a:p>
            <a:r>
              <a:rPr lang="en-US" sz="1400" dirty="0" smtClean="0"/>
              <a:t>	- </a:t>
            </a:r>
            <a:r>
              <a:rPr lang="en-US" sz="1400" dirty="0" err="1"/>
              <a:t>LAr</a:t>
            </a:r>
            <a:r>
              <a:rPr lang="en-US" sz="1400" dirty="0"/>
              <a:t> </a:t>
            </a:r>
            <a:r>
              <a:rPr lang="en-US" sz="1400" dirty="0" smtClean="0"/>
              <a:t> Strips relative calibration (0.2%)</a:t>
            </a:r>
          </a:p>
          <a:p>
            <a:r>
              <a:rPr lang="en-US" sz="1400" dirty="0" smtClean="0"/>
              <a:t>	- Photon energy resolution (0.15%)</a:t>
            </a:r>
          </a:p>
          <a:p>
            <a:r>
              <a:rPr lang="en-US" sz="1400" dirty="0" smtClean="0"/>
              <a:t>	- Calibration of the high gain (0.15%)</a:t>
            </a:r>
          </a:p>
          <a:p>
            <a:r>
              <a:rPr lang="en-US" sz="1400" dirty="0" smtClean="0"/>
              <a:t>	- </a:t>
            </a:r>
            <a:r>
              <a:rPr lang="en-US" sz="1400" dirty="0" err="1" smtClean="0"/>
              <a:t>Mis</a:t>
            </a:r>
            <a:r>
              <a:rPr lang="en-US" sz="1400" dirty="0" smtClean="0"/>
              <a:t>-classification due to fake conversions (0.13%)</a:t>
            </a:r>
          </a:p>
          <a:p>
            <a:r>
              <a:rPr lang="en-US" sz="1400" dirty="0" smtClean="0"/>
              <a:t>	- </a:t>
            </a:r>
            <a:r>
              <a:rPr lang="en-US" sz="1400" dirty="0" err="1" smtClean="0"/>
              <a:t>Backgound</a:t>
            </a:r>
            <a:r>
              <a:rPr lang="en-US" sz="1400" dirty="0" smtClean="0"/>
              <a:t> modeling (0.1%)</a:t>
            </a:r>
          </a:p>
          <a:p>
            <a:r>
              <a:rPr lang="en-US" sz="1400" dirty="0" smtClean="0"/>
              <a:t>	- Lateral shower development simulation (0.1%)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 Effect of PV choice (0.03%)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792583"/>
              </p:ext>
            </p:extLst>
          </p:nvPr>
        </p:nvGraphicFramePr>
        <p:xfrm>
          <a:off x="218019" y="1656389"/>
          <a:ext cx="3962570" cy="20726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85"/>
                <a:gridCol w="1981285"/>
              </a:tblGrid>
              <a:tr h="360131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Source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Relative Mass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Scale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Effect</a:t>
                      </a:r>
                      <a:endParaRPr lang="fr-FR" sz="1400" dirty="0"/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Absolute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Energy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scale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calibration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from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Z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0.3%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Upstream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material</a:t>
                      </a:r>
                      <a:r>
                        <a:rPr lang="fr-FR" sz="1400" dirty="0" smtClean="0"/>
                        <a:t> simulation </a:t>
                      </a:r>
                      <a:r>
                        <a:rPr lang="fr-FR" sz="1400" dirty="0" err="1" smtClean="0"/>
                        <a:t>inaccuracies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0.3%</a:t>
                      </a:r>
                      <a:endParaRPr lang="fr-FR" sz="1400" dirty="0"/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Pre</a:t>
                      </a:r>
                      <a:r>
                        <a:rPr lang="fr-FR" sz="1400" dirty="0" smtClean="0"/>
                        <a:t>-Sampler </a:t>
                      </a:r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scale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0.1%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21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3-03-16 à 17.17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959"/>
            <a:ext cx="9144000" cy="35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9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ssCom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1" y="1019903"/>
            <a:ext cx="5957003" cy="5668761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91019" y="17388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4l Update</a:t>
            </a:r>
            <a:endParaRPr lang="en-US" sz="240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43419" y="288186"/>
            <a:ext cx="864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gg</a:t>
            </a:r>
            <a:r>
              <a:rPr lang="en-US" sz="2800" i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 and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4l Combination</a:t>
            </a:r>
            <a:endParaRPr lang="en-US" sz="2400" dirty="0" smtClean="0">
              <a:latin typeface="Trebuchet MS"/>
              <a:cs typeface="Trebuchet MS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0" y="59520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prstClr val="white"/>
                </a:solidFill>
                <a:latin typeface="Trebuchet MS"/>
                <a:cs typeface="Trebuchet MS"/>
              </a:rPr>
              <a:t>H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2400" smtClean="0">
                <a:solidFill>
                  <a:prstClr val="white"/>
                </a:solidFill>
                <a:latin typeface="Symbol" charset="2"/>
                <a:cs typeface="Symbol" charset="2"/>
              </a:rPr>
              <a:t>®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4e candidate (</a:t>
            </a:r>
            <a:r>
              <a:rPr lang="en-US" sz="2400" i="1" smtClean="0">
                <a:solidFill>
                  <a:prstClr val="white"/>
                </a:solidFill>
                <a:latin typeface="Trebuchet MS"/>
                <a:cs typeface="Trebuchet MS"/>
              </a:rPr>
              <a:t>m</a:t>
            </a:r>
            <a:r>
              <a:rPr lang="en-US" sz="2400" baseline="-25000" smtClean="0">
                <a:solidFill>
                  <a:prstClr val="white"/>
                </a:solidFill>
                <a:latin typeface="Trebuchet MS"/>
                <a:cs typeface="Trebuchet MS"/>
              </a:rPr>
              <a:t>4l</a:t>
            </a:r>
            <a:r>
              <a:rPr lang="en-US" sz="2400" smtClean="0">
                <a:solidFill>
                  <a:prstClr val="white"/>
                </a:solidFill>
                <a:latin typeface="Trebuchet MS"/>
                <a:cs typeface="Trebuchet MS"/>
              </a:rPr>
              <a:t> = 131 GeV)</a:t>
            </a:r>
            <a:endParaRPr lang="en-US" sz="240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20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51971" y="902727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Review of mass measurements across channels and experiments</a:t>
            </a:r>
            <a:endParaRPr lang="en-US" sz="1600" dirty="0" smtClean="0">
              <a:solidFill>
                <a:srgbClr val="3366FF"/>
              </a:solidFill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6118985" y="1576010"/>
            <a:ext cx="139700" cy="787400"/>
          </a:xfrm>
          <a:prstGeom prst="rightBrac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307153" y="1487110"/>
            <a:ext cx="255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Completely</a:t>
            </a:r>
            <a:r>
              <a:rPr lang="fr-FR" dirty="0" smtClean="0"/>
              <a:t> </a:t>
            </a:r>
            <a:r>
              <a:rPr lang="fr-FR" dirty="0" err="1" smtClean="0"/>
              <a:t>unofficial</a:t>
            </a:r>
            <a:r>
              <a:rPr lang="fr-FR" dirty="0" smtClean="0"/>
              <a:t> back of the post-</a:t>
            </a:r>
            <a:r>
              <a:rPr lang="fr-FR" dirty="0" err="1" smtClean="0"/>
              <a:t>stamp</a:t>
            </a:r>
            <a:r>
              <a:rPr lang="fr-FR" dirty="0" smtClean="0"/>
              <a:t> </a:t>
            </a:r>
            <a:r>
              <a:rPr lang="fr-FR" dirty="0" err="1" smtClean="0"/>
              <a:t>combination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77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699" y="12700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301480"/>
              </p:ext>
            </p:extLst>
          </p:nvPr>
        </p:nvGraphicFramePr>
        <p:xfrm>
          <a:off x="241300" y="5702300"/>
          <a:ext cx="8727441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6619"/>
                <a:gridCol w="1776619"/>
                <a:gridCol w="2098262"/>
                <a:gridCol w="1299322"/>
                <a:gridCol w="1776619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</a:t>
                      </a:r>
                      <a:r>
                        <a:rPr lang="fr-FR" sz="1600" dirty="0" err="1" smtClean="0"/>
                        <a:t>purity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s/b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Main backgrounds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Production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7 &amp;8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TeV</a:t>
                      </a:r>
                      <a:r>
                        <a:rPr lang="fr-FR" sz="1600" dirty="0" smtClean="0"/>
                        <a:t>      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~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250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~5%-40%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WW, </a:t>
                      </a:r>
                      <a:r>
                        <a:rPr lang="fr-FR" sz="1600" dirty="0" err="1" smtClean="0"/>
                        <a:t>W+jets</a:t>
                      </a:r>
                      <a:r>
                        <a:rPr lang="fr-FR" sz="1600" dirty="0" smtClean="0"/>
                        <a:t>, top, etc…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chemeClr val="tx1"/>
                          </a:solidFill>
                        </a:rPr>
                        <a:t>ggH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 &amp;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 VBF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25fb</a:t>
                      </a:r>
                      <a:r>
                        <a:rPr lang="fr-FR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14300" y="5294868"/>
            <a:ext cx="309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WW </a:t>
            </a:r>
            <a:r>
              <a:rPr lang="fr-FR" dirty="0" err="1" smtClean="0"/>
              <a:t>channel</a:t>
            </a:r>
            <a:r>
              <a:rPr lang="fr-FR" dirty="0" smtClean="0"/>
              <a:t> basic </a:t>
            </a:r>
            <a:r>
              <a:rPr lang="fr-FR" dirty="0" err="1" smtClean="0"/>
              <a:t>facts</a:t>
            </a:r>
            <a:r>
              <a:rPr lang="fr-FR" dirty="0" smtClean="0"/>
              <a:t> </a:t>
            </a:r>
            <a:r>
              <a:rPr lang="fr-FR" dirty="0" err="1"/>
              <a:t>s</a:t>
            </a:r>
            <a:r>
              <a:rPr lang="fr-FR" dirty="0" err="1" smtClean="0"/>
              <a:t>heet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309761"/>
              </p:ext>
            </p:extLst>
          </p:nvPr>
        </p:nvGraphicFramePr>
        <p:xfrm>
          <a:off x="8146994" y="5776138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6" name="Équation" r:id="rId3" imgW="406400" imgH="279400" progId="Equation.3">
                  <p:embed/>
                </p:oleObj>
              </mc:Choice>
              <mc:Fallback>
                <p:oleObj name="Équation" r:id="rId3" imgW="406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46994" y="5776138"/>
                        <a:ext cx="677085" cy="448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 descr="lvlv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51669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" y="482600"/>
            <a:ext cx="2955899" cy="2044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latin typeface="Trebuchet MS"/>
              <a:cs typeface="Trebuchet MS"/>
            </a:endParaRPr>
          </a:p>
          <a:p>
            <a:pPr algn="ctr"/>
            <a:endParaRPr lang="fr-FR" dirty="0">
              <a:latin typeface="Trebuchet MS"/>
              <a:cs typeface="Trebuchet MS"/>
            </a:endParaRPr>
          </a:p>
          <a:p>
            <a:pPr algn="ctr"/>
            <a:r>
              <a:rPr lang="fr-FR" dirty="0" smtClean="0">
                <a:latin typeface="Trebuchet MS"/>
                <a:cs typeface="Trebuchet MS"/>
              </a:rPr>
              <a:t>0,1, 2 jet Channel</a:t>
            </a:r>
          </a:p>
          <a:p>
            <a:pPr algn="ctr"/>
            <a:endParaRPr lang="fr-FR" sz="1600" dirty="0"/>
          </a:p>
        </p:txBody>
      </p:sp>
      <p:sp>
        <p:nvSpPr>
          <p:cNvPr id="11" name="TextBox 2"/>
          <p:cNvSpPr txBox="1"/>
          <p:nvPr/>
        </p:nvSpPr>
        <p:spPr>
          <a:xfrm>
            <a:off x="535519" y="381000"/>
            <a:ext cx="20679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WW</a:t>
            </a:r>
            <a:r>
              <a:rPr lang="en-US" sz="2800" baseline="30000" dirty="0" smtClean="0">
                <a:solidFill>
                  <a:schemeClr val="bg1"/>
                </a:solidFill>
                <a:latin typeface="Trebuchet MS"/>
                <a:cs typeface="Trebuchet MS"/>
              </a:rPr>
              <a:t>(</a:t>
            </a:r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*</a:t>
            </a:r>
            <a:r>
              <a:rPr lang="en-US" sz="2800" baseline="30000" dirty="0" smtClean="0">
                <a:solidFill>
                  <a:schemeClr val="bg1"/>
                </a:solidFill>
                <a:latin typeface="Trebuchet MS"/>
                <a:cs typeface="Trebuchet MS"/>
              </a:rPr>
              <a:t>)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ll</a:t>
            </a:r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+ 2</a:t>
            </a:r>
            <a:r>
              <a:rPr lang="en-US" sz="28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</a:p>
          <a:p>
            <a:endParaRPr lang="en-US" sz="1400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419102" y="2019756"/>
            <a:ext cx="2285998" cy="338554"/>
          </a:xfrm>
          <a:prstGeom prst="rect">
            <a:avLst/>
          </a:prstGeom>
          <a:noFill/>
          <a:ln>
            <a:noFill/>
          </a:ln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ATLAS-CONF-2013-030</a:t>
            </a:r>
            <a:endParaRPr lang="en-US" sz="1600" b="1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6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ig_02bW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03" y="1158901"/>
            <a:ext cx="3710060" cy="2834918"/>
          </a:xfrm>
          <a:prstGeom prst="rect">
            <a:avLst/>
          </a:prstGeom>
        </p:spPr>
      </p:pic>
      <p:pic>
        <p:nvPicPr>
          <p:cNvPr id="2" name="Image 1" descr="a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12918"/>
          <a:stretch/>
        </p:blipFill>
        <p:spPr>
          <a:xfrm>
            <a:off x="0" y="4595715"/>
            <a:ext cx="5094684" cy="2107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54519" y="152400"/>
            <a:ext cx="898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WW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(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*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)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lvlv</a:t>
            </a:r>
            <a:endParaRPr lang="en-US" sz="2000" dirty="0" smtClean="0">
              <a:solidFill>
                <a:prstClr val="black"/>
              </a:solidFill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0000FF"/>
                </a:solidFill>
                <a:latin typeface="Trebuchet MS"/>
                <a:cs typeface="Trebuchet MS"/>
              </a:rPr>
              <a:t>Complet</a:t>
            </a:r>
            <a:r>
              <a:rPr lang="en-US" dirty="0" smtClean="0">
                <a:solidFill>
                  <a:srgbClr val="0000FF"/>
                </a:solidFill>
                <a:latin typeface="Trebuchet MS"/>
                <a:cs typeface="Trebuchet MS"/>
              </a:rPr>
              <a:t>e 7 and </a:t>
            </a:r>
            <a:r>
              <a:rPr lang="en-US" sz="1800" dirty="0" smtClean="0">
                <a:solidFill>
                  <a:srgbClr val="0000FF"/>
                </a:solidFill>
                <a:latin typeface="Trebuchet MS"/>
                <a:cs typeface="Trebuchet MS"/>
              </a:rPr>
              <a:t>8 </a:t>
            </a:r>
            <a:r>
              <a:rPr lang="en-US" sz="1800" dirty="0" err="1" smtClean="0">
                <a:solidFill>
                  <a:srgbClr val="0000FF"/>
                </a:solidFill>
                <a:latin typeface="Trebuchet MS"/>
                <a:cs typeface="Trebuchet MS"/>
              </a:rPr>
              <a:t>TeV</a:t>
            </a:r>
            <a:r>
              <a:rPr lang="en-US" sz="1800" dirty="0" smtClean="0">
                <a:solidFill>
                  <a:srgbClr val="0000FF"/>
                </a:solidFill>
                <a:latin typeface="Trebuchet MS"/>
                <a:cs typeface="Trebuchet MS"/>
              </a:rPr>
              <a:t> re-analysis !</a:t>
            </a:r>
            <a:endParaRPr lang="en-US" sz="1400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0" y="3774407"/>
            <a:ext cx="736322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Tx/>
              <a:buChar char="-"/>
            </a:pPr>
            <a:r>
              <a:rPr lang="en-US" sz="1600" dirty="0">
                <a:solidFill>
                  <a:srgbClr val="0000FF"/>
                </a:solidFill>
                <a:latin typeface="Trebuchet MS"/>
                <a:cs typeface="Trebuchet MS"/>
                <a:sym typeface="Wingdings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Trebuchet MS"/>
                <a:sym typeface="Wingdings"/>
              </a:rPr>
              <a:t>ain discrimination with</a:t>
            </a:r>
            <a:r>
              <a:rPr lang="en-US" sz="1600" dirty="0" smtClean="0">
                <a:latin typeface="Trebuchet MS"/>
                <a:cs typeface="Trebuchet MS"/>
                <a:sym typeface="Wingdings"/>
              </a:rPr>
              <a:t>: </a:t>
            </a:r>
            <a:r>
              <a:rPr lang="en-US" sz="1600" i="1" dirty="0" err="1" smtClean="0">
                <a:latin typeface="Trebuchet MS"/>
                <a:cs typeface="Trebuchet MS"/>
                <a:sym typeface="Wingdings"/>
              </a:rPr>
              <a:t>m</a:t>
            </a:r>
            <a:r>
              <a:rPr lang="en-US" sz="1600" i="1" baseline="-25000" dirty="0" err="1" smtClean="0">
                <a:latin typeface="Trebuchet MS"/>
                <a:cs typeface="Trebuchet MS"/>
                <a:sym typeface="Wingdings"/>
              </a:rPr>
              <a:t>ll</a:t>
            </a:r>
            <a:r>
              <a:rPr lang="en-US" sz="1600" dirty="0" smtClean="0">
                <a:latin typeface="Trebuchet MS"/>
                <a:cs typeface="Trebuchet MS"/>
                <a:sym typeface="Wingdings"/>
              </a:rPr>
              <a:t>,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i="1" dirty="0" err="1" smtClean="0">
                <a:latin typeface="Trebuchet MS"/>
                <a:cs typeface="Trebuchet MS"/>
                <a:sym typeface="Wingdings"/>
              </a:rPr>
              <a:t>f</a:t>
            </a:r>
            <a:r>
              <a:rPr lang="en-US" sz="1600" i="1" baseline="-25000" dirty="0" err="1" smtClean="0">
                <a:latin typeface="Trebuchet MS"/>
                <a:cs typeface="Trebuchet MS"/>
                <a:sym typeface="Wingdings"/>
              </a:rPr>
              <a:t>ll</a:t>
            </a:r>
            <a:r>
              <a:rPr lang="en-US" sz="1600" dirty="0" smtClean="0">
                <a:latin typeface="Trebuchet MS"/>
                <a:cs typeface="Trebuchet MS"/>
                <a:sym typeface="Wingdings"/>
              </a:rPr>
              <a:t>, </a:t>
            </a:r>
            <a:r>
              <a:rPr lang="en-US" sz="1600" i="1" dirty="0" err="1" smtClean="0">
                <a:latin typeface="Trebuchet MS"/>
                <a:cs typeface="Trebuchet MS"/>
                <a:sym typeface="Wingdings"/>
              </a:rPr>
              <a:t>m</a:t>
            </a:r>
            <a:r>
              <a:rPr lang="en-US" sz="1600" i="1" baseline="-25000" dirty="0" err="1" smtClean="0">
                <a:latin typeface="Trebuchet MS"/>
                <a:cs typeface="Trebuchet MS"/>
                <a:sym typeface="Wingdings"/>
              </a:rPr>
              <a:t>T</a:t>
            </a:r>
            <a:endParaRPr lang="en-US" sz="1600" i="1" baseline="-25000" dirty="0" smtClean="0">
              <a:latin typeface="Trebuchet MS"/>
              <a:cs typeface="Trebuchet MS"/>
              <a:sym typeface="Wingdings"/>
            </a:endParaRPr>
          </a:p>
          <a:p>
            <a:pPr marL="285750" indent="-285750">
              <a:spcBef>
                <a:spcPts val="1800"/>
              </a:spcBef>
              <a:buFontTx/>
              <a:buChar char="-"/>
            </a:pPr>
            <a:r>
              <a:rPr lang="en-US" sz="1600" dirty="0">
                <a:solidFill>
                  <a:srgbClr val="0000FF"/>
                </a:solidFill>
                <a:latin typeface="Trebuchet MS"/>
                <a:cs typeface="Trebuchet MS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Trebuchet MS"/>
              </a:rPr>
              <a:t>ain </a:t>
            </a:r>
            <a:r>
              <a:rPr lang="en-US" sz="1600" dirty="0">
                <a:solidFill>
                  <a:srgbClr val="0000FF"/>
                </a:solidFill>
                <a:latin typeface="Trebuchet MS"/>
                <a:cs typeface="Trebuchet MS"/>
              </a:rPr>
              <a:t>backgrounds estimated from control 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Trebuchet MS"/>
              </a:rPr>
              <a:t>regions</a:t>
            </a:r>
            <a:endParaRPr lang="en-US" sz="1600" dirty="0">
              <a:solidFill>
                <a:srgbClr val="0000FF"/>
              </a:solidFill>
              <a:latin typeface="Trebuchet MS"/>
              <a:cs typeface="Trebuchet M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22</a:t>
            </a:fld>
            <a:endParaRPr lang="fr-FR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36716" y="1214920"/>
            <a:ext cx="632777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  <a:latin typeface="+mj-lt"/>
              </a:rPr>
              <a:t>Key features </a:t>
            </a:r>
            <a:r>
              <a:rPr lang="en-GB" dirty="0" smtClean="0">
                <a:latin typeface="+mj-lt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+mj-lt"/>
              </a:rPr>
              <a:t>Sizable even yield and reasonable signal purity</a:t>
            </a:r>
            <a:endParaRPr lang="en-GB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+mj-lt"/>
              </a:rPr>
              <a:t>Excellent MET (good simulation of irreducible backgrounds)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+mj-lt"/>
              </a:rPr>
              <a:t>Estimate of backgrounds in control regions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Add 2-jet VBF category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Complete 2011 and 2012 Re-analysis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Added Same </a:t>
            </a:r>
            <a:r>
              <a:rPr lang="en-GB" sz="1600" dirty="0" err="1" smtClean="0">
                <a:solidFill>
                  <a:srgbClr val="FF0000"/>
                </a:solidFill>
                <a:latin typeface="+mj-lt"/>
                <a:sym typeface="Symbol" charset="0"/>
              </a:rPr>
              <a:t>flavor</a:t>
            </a:r>
            <a:endParaRPr lang="en-GB" sz="1600" dirty="0" smtClean="0">
              <a:solidFill>
                <a:srgbClr val="FF0000"/>
              </a:solidFill>
              <a:latin typeface="+mj-lt"/>
              <a:sym typeface="Symbol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err="1" smtClean="0">
                <a:solidFill>
                  <a:srgbClr val="FF0000"/>
                </a:solidFill>
                <a:latin typeface="+mj-lt"/>
                <a:sym typeface="Symbol" charset="0"/>
              </a:rPr>
              <a:t>Reoptimization</a:t>
            </a:r>
            <a:r>
              <a:rPr lang="en-GB" sz="1600" dirty="0" smtClean="0">
                <a:solidFill>
                  <a:srgbClr val="FF0000"/>
                </a:solidFill>
                <a:latin typeface="+mj-lt"/>
                <a:sym typeface="Symbol" charset="0"/>
              </a:rPr>
              <a:t> of control and signal regions</a:t>
            </a:r>
          </a:p>
        </p:txBody>
      </p:sp>
      <p:pic>
        <p:nvPicPr>
          <p:cNvPr id="3" name="Image 2" descr="fig_02aW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99" y="4023082"/>
            <a:ext cx="3710060" cy="283491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078257" y="301371"/>
            <a:ext cx="2567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ATLAS-CONF-2013-030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7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Image 6" descr="fig_04aW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888"/>
            <a:ext cx="3084286" cy="2213941"/>
          </a:xfrm>
          <a:prstGeom prst="rect">
            <a:avLst/>
          </a:prstGeom>
        </p:spPr>
      </p:pic>
      <p:pic>
        <p:nvPicPr>
          <p:cNvPr id="8" name="Image 7" descr="fig_04bW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" y="3444087"/>
            <a:ext cx="3084286" cy="2213941"/>
          </a:xfrm>
          <a:prstGeom prst="rect">
            <a:avLst/>
          </a:prstGeom>
        </p:spPr>
      </p:pic>
      <p:pic>
        <p:nvPicPr>
          <p:cNvPr id="9" name="Image 8" descr="fig_04cW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86" y="1139888"/>
            <a:ext cx="3084286" cy="2213941"/>
          </a:xfrm>
          <a:prstGeom prst="rect">
            <a:avLst/>
          </a:prstGeom>
        </p:spPr>
      </p:pic>
      <p:pic>
        <p:nvPicPr>
          <p:cNvPr id="10" name="Image 9" descr="fig_04dW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79" y="3444603"/>
            <a:ext cx="3084286" cy="2213941"/>
          </a:xfrm>
          <a:prstGeom prst="rect">
            <a:avLst/>
          </a:prstGeom>
        </p:spPr>
      </p:pic>
      <p:pic>
        <p:nvPicPr>
          <p:cNvPr id="17" name="Image 16" descr="fig_04eZ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59" y="1140404"/>
            <a:ext cx="3085941" cy="2213941"/>
          </a:xfrm>
          <a:prstGeom prst="rect">
            <a:avLst/>
          </a:prstGeom>
        </p:spPr>
      </p:pic>
      <p:pic>
        <p:nvPicPr>
          <p:cNvPr id="18" name="Image 17" descr="fig_04fZ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59" y="3444603"/>
            <a:ext cx="3085941" cy="2213941"/>
          </a:xfrm>
          <a:prstGeom prst="rect">
            <a:avLst/>
          </a:prstGeom>
        </p:spPr>
      </p:pic>
      <p:sp>
        <p:nvSpPr>
          <p:cNvPr id="25" name="TextBox 2"/>
          <p:cNvSpPr txBox="1"/>
          <p:nvPr/>
        </p:nvSpPr>
        <p:spPr>
          <a:xfrm>
            <a:off x="154519" y="152400"/>
            <a:ext cx="89894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WW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(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*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)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 Main discriminant distributions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Trebuchet MS"/>
                <a:cs typeface="Trebuchet MS"/>
              </a:rPr>
              <a:t>Complet</a:t>
            </a:r>
            <a:r>
              <a:rPr lang="en-US" dirty="0" smtClean="0">
                <a:solidFill>
                  <a:srgbClr val="0000FF"/>
                </a:solidFill>
                <a:latin typeface="Trebuchet MS"/>
                <a:cs typeface="Trebuchet MS"/>
              </a:rPr>
              <a:t>e 7 and </a:t>
            </a:r>
            <a:r>
              <a:rPr lang="en-US" sz="1800" dirty="0" smtClean="0">
                <a:solidFill>
                  <a:srgbClr val="0000FF"/>
                </a:solidFill>
                <a:latin typeface="Trebuchet MS"/>
                <a:cs typeface="Trebuchet MS"/>
              </a:rPr>
              <a:t>8 </a:t>
            </a:r>
            <a:r>
              <a:rPr lang="en-US" sz="1800" dirty="0" err="1" smtClean="0">
                <a:solidFill>
                  <a:srgbClr val="0000FF"/>
                </a:solidFill>
                <a:latin typeface="Trebuchet MS"/>
                <a:cs typeface="Trebuchet MS"/>
              </a:rPr>
              <a:t>TeV</a:t>
            </a:r>
            <a:r>
              <a:rPr lang="en-US" sz="1800" dirty="0" smtClean="0">
                <a:solidFill>
                  <a:srgbClr val="0000FF"/>
                </a:solidFill>
                <a:latin typeface="Trebuchet MS"/>
                <a:cs typeface="Trebuchet MS"/>
              </a:rPr>
              <a:t> re-analysis !</a:t>
            </a:r>
            <a:endParaRPr lang="en-US" sz="1400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0960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30919" y="5728645"/>
            <a:ext cx="4274681" cy="8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dirty="0" smtClean="0">
                <a:solidFill>
                  <a:srgbClr val="0000FF"/>
                </a:solidFill>
                <a:latin typeface="Trebuchet MS"/>
                <a:cs typeface="Trebuchet MS"/>
              </a:rPr>
              <a:t>Observed Significance (125 </a:t>
            </a:r>
            <a:r>
              <a:rPr lang="en-US" dirty="0" err="1" smtClean="0">
                <a:solidFill>
                  <a:srgbClr val="0000FF"/>
                </a:solidFill>
                <a:latin typeface="Trebuchet MS"/>
                <a:cs typeface="Trebuchet MS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Trebuchet MS"/>
                <a:cs typeface="Trebuchet MS"/>
              </a:rPr>
              <a:t>)</a:t>
            </a:r>
            <a:r>
              <a:rPr lang="en-US" dirty="0" smtClean="0">
                <a:solidFill>
                  <a:prstClr val="black"/>
                </a:solidFill>
                <a:latin typeface="Trebuchet MS"/>
                <a:cs typeface="Trebuchet MS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Trebuchet MS"/>
                <a:cs typeface="Trebuchet MS"/>
              </a:rPr>
              <a:t>3.8σ</a:t>
            </a:r>
            <a:r>
              <a:rPr lang="en-US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</a:p>
          <a:p>
            <a:pPr lvl="0">
              <a:lnSpc>
                <a:spcPct val="140000"/>
              </a:lnSpc>
            </a:pPr>
            <a:r>
              <a:rPr lang="en-US" dirty="0" smtClean="0">
                <a:solidFill>
                  <a:prstClr val="black"/>
                </a:solidFill>
                <a:latin typeface="Trebuchet MS"/>
                <a:cs typeface="Trebuchet MS"/>
              </a:rPr>
              <a:t>Expected Significance : 3.7σ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24</a:t>
            </a:fld>
            <a:endParaRPr lang="fr-FR"/>
          </a:p>
        </p:txBody>
      </p:sp>
      <p:pic>
        <p:nvPicPr>
          <p:cNvPr id="4" name="Image 3" descr="fig_11aW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25"/>
            <a:ext cx="4705048" cy="3452028"/>
          </a:xfrm>
          <a:prstGeom prst="rect">
            <a:avLst/>
          </a:prstGeom>
        </p:spPr>
      </p:pic>
      <p:pic>
        <p:nvPicPr>
          <p:cNvPr id="6" name="Image 5" descr="fig_10aW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8" y="1310584"/>
            <a:ext cx="4705047" cy="3319257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94044" y="426105"/>
            <a:ext cx="898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Observation of a Higgs boson in the WW (</a:t>
            </a:r>
            <a:r>
              <a:rPr lang="en-US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lvlv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) channel </a:t>
            </a:r>
            <a:endParaRPr lang="en-US" sz="1400" dirty="0" smtClean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pic>
        <p:nvPicPr>
          <p:cNvPr id="7" name="Image 6" descr="WW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0" y="5250573"/>
            <a:ext cx="8406190" cy="4435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0097" y="4881241"/>
            <a:ext cx="278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Signal </a:t>
            </a:r>
            <a:r>
              <a:rPr lang="fr-FR" dirty="0" err="1" smtClean="0">
                <a:solidFill>
                  <a:srgbClr val="0000FF"/>
                </a:solidFill>
              </a:rPr>
              <a:t>strength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at</a:t>
            </a:r>
            <a:r>
              <a:rPr lang="fr-FR" dirty="0" smtClean="0">
                <a:solidFill>
                  <a:srgbClr val="0000FF"/>
                </a:solidFill>
              </a:rPr>
              <a:t> 125 </a:t>
            </a:r>
            <a:r>
              <a:rPr lang="fr-FR" dirty="0" err="1" smtClean="0">
                <a:solidFill>
                  <a:srgbClr val="0000FF"/>
                </a:solidFill>
              </a:rPr>
              <a:t>GeV</a:t>
            </a:r>
            <a:r>
              <a:rPr lang="fr-FR" dirty="0" smtClean="0">
                <a:solidFill>
                  <a:srgbClr val="0000FF"/>
                </a:solidFill>
              </a:rPr>
              <a:t> :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2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25</a:t>
            </a:fld>
            <a:endParaRPr lang="fr-FR"/>
          </a:p>
        </p:txBody>
      </p:sp>
      <p:pic>
        <p:nvPicPr>
          <p:cNvPr id="2" name="Image 1" descr="fig_14aW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1120917"/>
            <a:ext cx="6749144" cy="4880333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54519" y="319506"/>
            <a:ext cx="898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VBF+VH </a:t>
            </a:r>
            <a:r>
              <a:rPr lang="en-US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vs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ggH+ttH</a:t>
            </a:r>
            <a:endParaRPr lang="en-US" sz="1400" dirty="0" smtClean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156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2700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94130"/>
              </p:ext>
            </p:extLst>
          </p:nvPr>
        </p:nvGraphicFramePr>
        <p:xfrm>
          <a:off x="581659" y="5715000"/>
          <a:ext cx="8260081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480"/>
                <a:gridCol w="1681480"/>
                <a:gridCol w="1681480"/>
                <a:gridCol w="1534161"/>
                <a:gridCol w="1681480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(SM)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</a:t>
                      </a:r>
                      <a:r>
                        <a:rPr lang="fr-FR" sz="1600" dirty="0" err="1" smtClean="0"/>
                        <a:t>purity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s/b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Main backgrounds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Production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/>
                        <a:t>7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TeV</a:t>
                      </a:r>
                      <a:r>
                        <a:rPr lang="fr-FR" sz="1600" dirty="0" smtClean="0"/>
                        <a:t>      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~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330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0.3%</a:t>
                      </a:r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 - 30%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ZZ, </a:t>
                      </a:r>
                      <a:r>
                        <a:rPr lang="fr-FR" sz="1600" dirty="0" err="1" smtClean="0"/>
                        <a:t>Z+jets</a:t>
                      </a:r>
                      <a:r>
                        <a:rPr lang="fr-FR" sz="1600" dirty="0" smtClean="0"/>
                        <a:t>, top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rgbClr val="FF0000"/>
                          </a:solidFill>
                        </a:rPr>
                        <a:t>VBF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600" baseline="0" dirty="0" err="1" smtClean="0">
                          <a:solidFill>
                            <a:schemeClr val="tx1"/>
                          </a:solidFill>
                        </a:rPr>
                        <a:t>Hgg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, VH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4.9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13 fb</a:t>
                      </a:r>
                      <a:r>
                        <a:rPr lang="fr-FR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14300" y="5294868"/>
            <a:ext cx="290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tt </a:t>
            </a:r>
            <a:r>
              <a:rPr lang="fr-FR" dirty="0" err="1" smtClean="0"/>
              <a:t>channel</a:t>
            </a:r>
            <a:r>
              <a:rPr lang="fr-FR" dirty="0" smtClean="0"/>
              <a:t> basic </a:t>
            </a:r>
            <a:r>
              <a:rPr lang="fr-FR" dirty="0" err="1" smtClean="0"/>
              <a:t>facts</a:t>
            </a:r>
            <a:r>
              <a:rPr lang="fr-FR" dirty="0" smtClean="0"/>
              <a:t> </a:t>
            </a:r>
            <a:r>
              <a:rPr lang="fr-FR" dirty="0" err="1"/>
              <a:t>s</a:t>
            </a:r>
            <a:r>
              <a:rPr lang="fr-FR" dirty="0" err="1" smtClean="0"/>
              <a:t>heet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012399"/>
              </p:ext>
            </p:extLst>
          </p:nvPr>
        </p:nvGraphicFramePr>
        <p:xfrm>
          <a:off x="8098612" y="5800328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0" name="Équation" r:id="rId3" imgW="406400" imgH="279400" progId="Equation.3">
                  <p:embed/>
                </p:oleObj>
              </mc:Choice>
              <mc:Fallback>
                <p:oleObj name="Équation" r:id="rId3" imgW="406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98612" y="5800328"/>
                        <a:ext cx="677085" cy="448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1" y="254000"/>
            <a:ext cx="8483599" cy="4842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4851989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prstClr val="white"/>
                </a:solidFill>
                <a:latin typeface="Trebuchet MS"/>
                <a:cs typeface="Trebuchet MS"/>
              </a:rPr>
              <a:t>H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Symbol" charset="2"/>
                <a:cs typeface="Symbol" charset="2"/>
              </a:rPr>
              <a:t>®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400" i="1" dirty="0" err="1" smtClean="0">
                <a:solidFill>
                  <a:prstClr val="white"/>
                </a:solidFill>
                <a:latin typeface="Symbol" charset="2"/>
                <a:cs typeface="Symbol" charset="2"/>
              </a:rPr>
              <a:t>t</a:t>
            </a:r>
            <a:r>
              <a:rPr lang="en-US" sz="1400" baseline="-250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had</a:t>
            </a:r>
            <a:r>
              <a:rPr lang="en-US" sz="1400" i="1" dirty="0" err="1" smtClean="0">
                <a:solidFill>
                  <a:prstClr val="white"/>
                </a:solidFill>
                <a:latin typeface="Symbol" charset="2"/>
                <a:cs typeface="Symbol" charset="2"/>
              </a:rPr>
              <a:t>t</a:t>
            </a:r>
            <a:r>
              <a:rPr lang="en-US" sz="1400" baseline="-250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had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candidate in VBF channel (</a:t>
            </a:r>
            <a:r>
              <a:rPr lang="en-US" sz="1400" i="1" dirty="0" err="1" smtClean="0">
                <a:solidFill>
                  <a:prstClr val="white"/>
                </a:solidFill>
                <a:latin typeface="Trebuchet MS"/>
                <a:cs typeface="Trebuchet MS"/>
              </a:rPr>
              <a:t>m</a:t>
            </a:r>
            <a:r>
              <a:rPr lang="en-US" sz="1400" baseline="-250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MMC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= 131 GeV)</a:t>
            </a:r>
            <a:endParaRPr lang="en-GB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841" y="469900"/>
            <a:ext cx="4544059" cy="977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2"/>
          <p:cNvSpPr txBox="1"/>
          <p:nvPr/>
        </p:nvSpPr>
        <p:spPr>
          <a:xfrm>
            <a:off x="332741" y="152126"/>
            <a:ext cx="898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ττ</a:t>
            </a:r>
            <a:endParaRPr lang="en-US" sz="2000" dirty="0" smtClean="0">
              <a:solidFill>
                <a:srgbClr val="FFFFFF"/>
              </a:solidFill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lang="en-US" sz="18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eoptimised</a:t>
            </a:r>
            <a:r>
              <a:rPr lang="en-US" sz="1800" dirty="0" smtClean="0">
                <a:solidFill>
                  <a:srgbClr val="FFFFFF"/>
                </a:solidFill>
                <a:latin typeface="Trebuchet MS"/>
                <a:cs typeface="Trebuchet MS"/>
              </a:rPr>
              <a:t> 7+8 TeV analysis</a:t>
            </a:r>
            <a:endParaRPr lang="en-US" sz="1400" dirty="0" smtClean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421641" y="1081901"/>
            <a:ext cx="2454079" cy="338554"/>
          </a:xfrm>
          <a:prstGeom prst="rect">
            <a:avLst/>
          </a:prstGeom>
          <a:noFill/>
          <a:ln>
            <a:noFill/>
          </a:ln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ATLAS-CONF-2012-160</a:t>
            </a:r>
            <a:endParaRPr lang="en-US" sz="1600" b="1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4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486220" y="922453"/>
            <a:ext cx="612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- Search in exclusive categories: </a:t>
            </a:r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lep-lep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lep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-had, had-had and jets: 0, 1 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(boosted or not)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, 2 </a:t>
            </a:r>
            <a:r>
              <a:rPr lang="en-US" sz="1200" dirty="0" smtClean="0">
                <a:solidFill>
                  <a:prstClr val="black"/>
                </a:solidFill>
                <a:latin typeface="Trebuchet MS"/>
                <a:cs typeface="Trebuchet MS"/>
              </a:rPr>
              <a:t>(VBF, VH)</a:t>
            </a:r>
            <a:endParaRPr lang="en-US" sz="1600" dirty="0" smtClean="0">
              <a:latin typeface="Trebuchet MS"/>
              <a:cs typeface="Trebuchet MS"/>
            </a:endParaRPr>
          </a:p>
        </p:txBody>
      </p:sp>
      <p:pic>
        <p:nvPicPr>
          <p:cNvPr id="13" name="Image 12" descr="a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30132"/>
            <a:ext cx="2440733" cy="2105141"/>
          </a:xfrm>
          <a:prstGeom prst="rect">
            <a:avLst/>
          </a:prstGeom>
        </p:spPr>
      </p:pic>
      <p:pic>
        <p:nvPicPr>
          <p:cNvPr id="11" name="Image 10" descr="a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0"/>
          <a:stretch/>
        </p:blipFill>
        <p:spPr>
          <a:xfrm>
            <a:off x="30401" y="2474646"/>
            <a:ext cx="2280999" cy="2091679"/>
          </a:xfrm>
          <a:prstGeom prst="rect">
            <a:avLst/>
          </a:prstGeom>
        </p:spPr>
      </p:pic>
      <p:pic>
        <p:nvPicPr>
          <p:cNvPr id="12" name="Image 11" descr="a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"/>
          <a:stretch/>
        </p:blipFill>
        <p:spPr>
          <a:xfrm>
            <a:off x="0" y="353691"/>
            <a:ext cx="2349500" cy="2082855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2632619" y="2908875"/>
            <a:ext cx="325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 Use of MMC mass</a:t>
            </a:r>
          </a:p>
        </p:txBody>
      </p:sp>
      <p:pic>
        <p:nvPicPr>
          <p:cNvPr id="17" name="Picture 12" descr="fig_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431" y="3886200"/>
            <a:ext cx="3246564" cy="2832100"/>
          </a:xfrm>
          <a:prstGeom prst="rect">
            <a:avLst/>
          </a:prstGeom>
        </p:spPr>
      </p:pic>
      <p:sp>
        <p:nvSpPr>
          <p:cNvPr id="20" name="TextBox 16"/>
          <p:cNvSpPr txBox="1"/>
          <p:nvPr/>
        </p:nvSpPr>
        <p:spPr>
          <a:xfrm>
            <a:off x="2486220" y="5215691"/>
            <a:ext cx="437224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Trebuchet MS"/>
                <a:cs typeface="Trebuchet MS"/>
              </a:rPr>
              <a:t>(125) = 0.7 ± 0.7  </a:t>
            </a: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Trebuchet MS"/>
                <a:cs typeface="Trebuchet MS"/>
              </a:rPr>
              <a:t>95% CL limit (125): 1.9 [ exp: 1.2 ] × SM</a:t>
            </a: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Trebuchet MS"/>
                <a:cs typeface="Trebuchet MS"/>
              </a:rPr>
              <a:t> Significance (125): 1.1σ [ exp: 1.7σ ]</a:t>
            </a:r>
          </a:p>
        </p:txBody>
      </p:sp>
      <p:pic>
        <p:nvPicPr>
          <p:cNvPr id="14" name="Picture 10" descr="fig_01c-2.pdf"/>
          <p:cNvPicPr>
            <a:picLocks noChangeAspect="1"/>
          </p:cNvPicPr>
          <p:nvPr/>
        </p:nvPicPr>
        <p:blipFill>
          <a:blip r:embed="rId6"/>
          <a:srcRect r="3499"/>
          <a:stretch>
            <a:fillRect/>
          </a:stretch>
        </p:blipFill>
        <p:spPr>
          <a:xfrm>
            <a:off x="6277656" y="1395119"/>
            <a:ext cx="2561544" cy="2546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06161" y="2850627"/>
            <a:ext cx="14092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00" dirty="0">
                <a:latin typeface="Symbol" charset="2"/>
                <a:cs typeface="Symbol" charset="2"/>
              </a:rPr>
              <a:t>s</a:t>
            </a:r>
            <a:r>
              <a:rPr lang="en-US" sz="1000" dirty="0">
                <a:latin typeface="Trebuchet MS"/>
                <a:cs typeface="Trebuchet MS"/>
              </a:rPr>
              <a:t>(</a:t>
            </a:r>
            <a:r>
              <a:rPr lang="en-US" sz="1000" i="1" dirty="0" err="1">
                <a:latin typeface="Trebuchet MS"/>
                <a:cs typeface="Trebuchet MS"/>
              </a:rPr>
              <a:t>m</a:t>
            </a:r>
            <a:r>
              <a:rPr lang="en-US" sz="1000" i="1" baseline="-25000" dirty="0" err="1">
                <a:latin typeface="Symbol" charset="2"/>
                <a:cs typeface="Symbol" charset="2"/>
              </a:rPr>
              <a:t>ττ</a:t>
            </a:r>
            <a:r>
              <a:rPr lang="en-US" sz="1000" dirty="0">
                <a:latin typeface="Trebuchet MS"/>
                <a:cs typeface="Trebuchet MS"/>
              </a:rPr>
              <a:t>) = 13% </a:t>
            </a:r>
            <a:r>
              <a:rPr lang="en-US" sz="1000" dirty="0">
                <a:latin typeface="Symbol" charset="2"/>
                <a:cs typeface="Symbol" charset="2"/>
              </a:rPr>
              <a:t>~ </a:t>
            </a:r>
            <a:r>
              <a:rPr lang="en-US" sz="1000" dirty="0">
                <a:latin typeface="Trebuchet MS"/>
                <a:cs typeface="Trebuchet MS"/>
              </a:rPr>
              <a:t>20</a:t>
            </a:r>
            <a:r>
              <a:rPr lang="en-US" sz="1000" dirty="0" smtClean="0">
                <a:latin typeface="Trebuchet MS"/>
                <a:cs typeface="Trebuchet MS"/>
              </a:rPr>
              <a:t>%</a:t>
            </a:r>
            <a:endParaRPr lang="en-US" sz="1000" i="1" dirty="0">
              <a:latin typeface="Symbol" charset="2"/>
              <a:cs typeface="Symbol" charset="2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2632619" y="3448271"/>
            <a:ext cx="325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 Most powerful channel VBF 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2632618" y="1765875"/>
            <a:ext cx="3568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 Background modeling is critical especially in specific environments such as VBF production : Use embedding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2594518" y="12426"/>
            <a:ext cx="68046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rebuchet MS"/>
                <a:cs typeface="Trebuchet MS"/>
              </a:rPr>
              <a:t>H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latin typeface="Trebuchet MS"/>
                <a:cs typeface="Trebuchet MS"/>
              </a:rPr>
              <a:t>ττ</a:t>
            </a:r>
            <a:endParaRPr lang="en-US" sz="2000" dirty="0" smtClean="0"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Trebuchet MS"/>
                <a:cs typeface="Trebuchet MS"/>
              </a:rPr>
              <a:t>R</a:t>
            </a:r>
            <a:r>
              <a:rPr lang="en-US" sz="1800" dirty="0" err="1" smtClean="0">
                <a:latin typeface="Trebuchet MS"/>
                <a:cs typeface="Trebuchet MS"/>
              </a:rPr>
              <a:t>eoptimised</a:t>
            </a:r>
            <a:r>
              <a:rPr lang="en-US" sz="1800" dirty="0" smtClean="0">
                <a:latin typeface="Trebuchet MS"/>
                <a:cs typeface="Trebuchet MS"/>
              </a:rPr>
              <a:t> 7+8 TeV analysis</a:t>
            </a:r>
            <a:endParaRPr lang="en-US" sz="1400" dirty="0" smtClean="0">
              <a:latin typeface="Symbol" charset="2"/>
              <a:cs typeface="Symbol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36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699" y="12700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8025"/>
              </p:ext>
            </p:extLst>
          </p:nvPr>
        </p:nvGraphicFramePr>
        <p:xfrm>
          <a:off x="431802" y="5715000"/>
          <a:ext cx="8460738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2327"/>
                <a:gridCol w="1722327"/>
                <a:gridCol w="1940144"/>
                <a:gridCol w="1353613"/>
                <a:gridCol w="1722327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</a:t>
                      </a:r>
                      <a:r>
                        <a:rPr lang="fr-FR" sz="1600" baseline="0" dirty="0" smtClean="0"/>
                        <a:t> (SM)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</a:t>
                      </a:r>
                      <a:r>
                        <a:rPr lang="fr-FR" sz="1600" dirty="0" err="1" smtClean="0"/>
                        <a:t>purity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s/b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Main backgrounds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Production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/>
                        <a:t>7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TeV</a:t>
                      </a:r>
                      <a:r>
                        <a:rPr lang="fr-FR" sz="1600" dirty="0" smtClean="0"/>
                        <a:t>      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~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~1%</a:t>
                      </a:r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 - 10%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Wbb,Zbb</a:t>
                      </a:r>
                      <a:r>
                        <a:rPr lang="fr-FR" sz="1600" dirty="0" smtClean="0"/>
                        <a:t>,</a:t>
                      </a:r>
                      <a:r>
                        <a:rPr lang="fr-FR" sz="1600" baseline="0" dirty="0" smtClean="0"/>
                        <a:t> top, etc…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rgbClr val="FF0000"/>
                          </a:solidFill>
                        </a:rPr>
                        <a:t>VH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4.9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13 fb</a:t>
                      </a:r>
                      <a:r>
                        <a:rPr lang="fr-FR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14300" y="5294868"/>
            <a:ext cx="33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VH(</a:t>
            </a:r>
            <a:r>
              <a:rPr lang="fr-FR" dirty="0" err="1" smtClean="0"/>
              <a:t>bb</a:t>
            </a:r>
            <a:r>
              <a:rPr lang="fr-FR" dirty="0" smtClean="0"/>
              <a:t>) </a:t>
            </a:r>
            <a:r>
              <a:rPr lang="fr-FR" dirty="0" err="1" smtClean="0"/>
              <a:t>channel</a:t>
            </a:r>
            <a:r>
              <a:rPr lang="fr-FR" dirty="0" smtClean="0"/>
              <a:t> basic </a:t>
            </a:r>
            <a:r>
              <a:rPr lang="fr-FR" dirty="0" err="1" smtClean="0"/>
              <a:t>facts</a:t>
            </a:r>
            <a:r>
              <a:rPr lang="fr-FR" dirty="0" smtClean="0"/>
              <a:t> </a:t>
            </a:r>
            <a:r>
              <a:rPr lang="fr-FR" dirty="0" err="1"/>
              <a:t>s</a:t>
            </a:r>
            <a:r>
              <a:rPr lang="fr-FR" dirty="0" err="1" smtClean="0"/>
              <a:t>heet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057929"/>
              </p:ext>
            </p:extLst>
          </p:nvPr>
        </p:nvGraphicFramePr>
        <p:xfrm>
          <a:off x="8098612" y="5800328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" name="Équation" r:id="rId3" imgW="406400" imgH="279400" progId="Equation.3">
                  <p:embed/>
                </p:oleObj>
              </mc:Choice>
              <mc:Fallback>
                <p:oleObj name="Équation" r:id="rId3" imgW="406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98612" y="5800328"/>
                        <a:ext cx="677085" cy="448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1" descr="figaux_12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61635"/>
            <a:ext cx="8328354" cy="4844334"/>
          </a:xfrm>
          <a:prstGeom prst="rect">
            <a:avLst/>
          </a:prstGeom>
          <a:ln w="38100" cmpd="sng"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000" y="361635"/>
            <a:ext cx="1981200" cy="10861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2"/>
          <p:cNvSpPr txBox="1"/>
          <p:nvPr/>
        </p:nvSpPr>
        <p:spPr>
          <a:xfrm>
            <a:off x="154519" y="152400"/>
            <a:ext cx="898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VH 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production with </a:t>
            </a:r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bb</a:t>
            </a:r>
            <a:endParaRPr lang="en-US" sz="2000" dirty="0" smtClean="0">
              <a:solidFill>
                <a:schemeClr val="bg1"/>
              </a:solidFill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rebuchet MS"/>
                <a:cs typeface="Trebuchet MS"/>
              </a:rPr>
              <a:t>Combined and </a:t>
            </a:r>
            <a:r>
              <a:rPr lang="en-US" sz="18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reoptimised</a:t>
            </a:r>
            <a:r>
              <a:rPr lang="en-US" sz="1800" dirty="0" smtClean="0">
                <a:solidFill>
                  <a:schemeClr val="bg1"/>
                </a:solidFill>
                <a:latin typeface="Trebuchet MS"/>
                <a:cs typeface="Trebuchet MS"/>
              </a:rPr>
              <a:t> 7+8 TeV analysis</a:t>
            </a:r>
            <a:endParaRPr lang="en-US" sz="1400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498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76400"/>
            <a:ext cx="9144000" cy="4895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154519" y="152400"/>
            <a:ext cx="898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VH 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production with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bb</a:t>
            </a:r>
            <a:endParaRPr lang="en-US" sz="2000" dirty="0" smtClean="0">
              <a:solidFill>
                <a:prstClr val="black"/>
              </a:solidFill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eoptimised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7+8 TeV analysis</a:t>
            </a:r>
            <a:endParaRPr lang="en-US" sz="1400" dirty="0" smtClean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5857875" y="140156"/>
            <a:ext cx="2619430" cy="276999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0000"/>
                </a:solidFill>
              </a:rPr>
              <a:t>ATLAS-CONF-2012-161</a:t>
            </a:r>
            <a:endParaRPr lang="en-US" sz="1200" b="1" kern="0" dirty="0" smtClean="0">
              <a:solidFill>
                <a:srgbClr val="FF0000"/>
              </a:solidFill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3860800" y="1226678"/>
            <a:ext cx="52831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Require 2 </a:t>
            </a:r>
            <a:r>
              <a:rPr lang="en-US" sz="1600" i="1" dirty="0" smtClean="0">
                <a:solidFill>
                  <a:srgbClr val="2B2B2B"/>
                </a:solidFill>
                <a:latin typeface="Trebuchet MS"/>
                <a:cs typeface="Trebuchet MS"/>
              </a:rPr>
              <a:t>b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-tags and distinguish 0, 1, 2 lepton channels</a:t>
            </a:r>
          </a:p>
          <a:p>
            <a:pPr lvl="1">
              <a:spcBef>
                <a:spcPts val="300"/>
              </a:spcBef>
            </a:pPr>
            <a:endParaRPr lang="en-US" sz="1600" dirty="0" smtClean="0">
              <a:solidFill>
                <a:srgbClr val="2B2B2B"/>
              </a:solidFill>
              <a:latin typeface="Trebuchet MS"/>
              <a:cs typeface="Trebuchet MS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Higgs discrimination based on </a:t>
            </a:r>
            <a:r>
              <a:rPr lang="en-US" sz="1600" i="1" dirty="0" err="1" smtClean="0">
                <a:solidFill>
                  <a:srgbClr val="2B2B2B"/>
                </a:solidFill>
                <a:latin typeface="Trebuchet MS"/>
                <a:cs typeface="Trebuchet MS"/>
              </a:rPr>
              <a:t>m</a:t>
            </a:r>
            <a:r>
              <a:rPr lang="en-US" sz="1600" i="1" baseline="-25000" dirty="0" err="1" smtClean="0">
                <a:solidFill>
                  <a:srgbClr val="2B2B2B"/>
                </a:solidFill>
                <a:latin typeface="Trebuchet MS"/>
                <a:cs typeface="Trebuchet MS"/>
              </a:rPr>
              <a:t>bb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, resolution of </a:t>
            </a:r>
            <a:r>
              <a:rPr lang="en-US" sz="1600" dirty="0" smtClean="0">
                <a:solidFill>
                  <a:srgbClr val="2B2B2B"/>
                </a:solidFill>
                <a:latin typeface="Symbol" charset="2"/>
                <a:cs typeface="Symbol" charset="2"/>
              </a:rPr>
              <a:t>~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16%, improved by including </a:t>
            </a:r>
            <a:r>
              <a:rPr lang="en-US" sz="1600" dirty="0" err="1" smtClean="0">
                <a:solidFill>
                  <a:srgbClr val="2B2B2B"/>
                </a:solidFill>
                <a:latin typeface="Trebuchet MS"/>
                <a:cs typeface="Trebuchet MS"/>
              </a:rPr>
              <a:t>muons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 and partial neutrino correction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endParaRPr lang="en-US" sz="1600" dirty="0" smtClean="0">
              <a:solidFill>
                <a:srgbClr val="2B2B2B"/>
              </a:solidFill>
              <a:latin typeface="Trebuchet MS"/>
              <a:cs typeface="Trebuchet MS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Categories in boost (w/o sub structure)</a:t>
            </a:r>
          </a:p>
        </p:txBody>
      </p:sp>
      <p:pic>
        <p:nvPicPr>
          <p:cNvPr id="7" name="Picture 11" descr="fig_06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6" y="1224789"/>
            <a:ext cx="3862576" cy="2615924"/>
          </a:xfrm>
          <a:prstGeom prst="rect">
            <a:avLst/>
          </a:prstGeom>
        </p:spPr>
      </p:pic>
      <p:sp>
        <p:nvSpPr>
          <p:cNvPr id="9" name="TextBox 18"/>
          <p:cNvSpPr txBox="1"/>
          <p:nvPr/>
        </p:nvSpPr>
        <p:spPr>
          <a:xfrm>
            <a:off x="5992283" y="410401"/>
            <a:ext cx="277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latin typeface="Trebuchet MS"/>
                <a:cs typeface="Trebuchet MS"/>
              </a:rPr>
              <a:t>Also new 7 TeV analysis of </a:t>
            </a:r>
            <a:r>
              <a:rPr lang="en-GB" sz="1200" i="1" dirty="0" err="1" smtClean="0">
                <a:latin typeface="Trebuchet MS"/>
                <a:cs typeface="Trebuchet MS"/>
              </a:rPr>
              <a:t>tt+H</a:t>
            </a:r>
            <a:r>
              <a:rPr lang="en-GB" sz="1200" i="1" dirty="0" smtClean="0">
                <a:latin typeface="Trebuchet MS"/>
                <a:cs typeface="Trebuchet MS"/>
              </a:rPr>
              <a:t>, with H </a:t>
            </a:r>
            <a:r>
              <a:rPr lang="en-GB" sz="1200" i="1" dirty="0" smtClean="0">
                <a:latin typeface="Symbol" charset="2"/>
                <a:cs typeface="Symbol" charset="2"/>
              </a:rPr>
              <a:t>® </a:t>
            </a:r>
            <a:r>
              <a:rPr lang="en-GB" sz="1200" i="1" dirty="0" smtClean="0">
                <a:latin typeface="Trebuchet MS"/>
                <a:cs typeface="Trebuchet MS"/>
              </a:rPr>
              <a:t>bb [</a:t>
            </a:r>
            <a:r>
              <a:rPr lang="en-US" sz="1200" i="1" dirty="0" smtClean="0">
                <a:latin typeface="Trebuchet MS"/>
                <a:cs typeface="Trebuchet MS"/>
              </a:rPr>
              <a:t>ATLAS-CONF-2012-135</a:t>
            </a:r>
            <a:r>
              <a:rPr lang="en-GB" sz="1200" i="1" dirty="0" smtClean="0">
                <a:latin typeface="Trebuchet MS"/>
                <a:cs typeface="Trebuchet MS"/>
              </a:rPr>
              <a:t>]</a:t>
            </a:r>
          </a:p>
        </p:txBody>
      </p:sp>
      <p:pic>
        <p:nvPicPr>
          <p:cNvPr id="10" name="Picture 17" descr="fig_04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" y="3599689"/>
            <a:ext cx="3862576" cy="2615924"/>
          </a:xfrm>
          <a:prstGeom prst="rect">
            <a:avLst/>
          </a:prstGeom>
        </p:spPr>
      </p:pic>
      <p:pic>
        <p:nvPicPr>
          <p:cNvPr id="11" name="Picture 20" descr="fig_08c.pdf"/>
          <p:cNvPicPr>
            <a:picLocks noChangeAspect="1"/>
          </p:cNvPicPr>
          <p:nvPr/>
        </p:nvPicPr>
        <p:blipFill>
          <a:blip r:embed="rId4"/>
          <a:srcRect l="2694"/>
          <a:stretch>
            <a:fillRect/>
          </a:stretch>
        </p:blipFill>
        <p:spPr>
          <a:xfrm>
            <a:off x="4373033" y="3510789"/>
            <a:ext cx="3848100" cy="3131641"/>
          </a:xfrm>
          <a:prstGeom prst="rect">
            <a:avLst/>
          </a:prstGeom>
        </p:spPr>
      </p:pic>
      <p:sp>
        <p:nvSpPr>
          <p:cNvPr id="14" name="TextBox 16"/>
          <p:cNvSpPr txBox="1"/>
          <p:nvPr/>
        </p:nvSpPr>
        <p:spPr>
          <a:xfrm>
            <a:off x="454025" y="6178121"/>
            <a:ext cx="45021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Trebuchet MS"/>
                <a:cs typeface="Trebuchet MS"/>
              </a:rPr>
              <a:t>(125) = </a:t>
            </a:r>
            <a:r>
              <a:rPr lang="en-US" sz="16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Trebuchet MS"/>
                <a:cs typeface="Trebuchet MS"/>
              </a:rPr>
              <a:t>0.4 ± 0.7(stat) ± 0.8(syst)  </a:t>
            </a:r>
            <a:endParaRPr lang="en-US" sz="1600" dirty="0">
              <a:latin typeface="Trebuchet MS"/>
              <a:cs typeface="Trebuchet MS"/>
            </a:endParaRPr>
          </a:p>
          <a:p>
            <a:r>
              <a:rPr lang="en-US" sz="1600" dirty="0" smtClean="0">
                <a:latin typeface="Trebuchet MS"/>
                <a:cs typeface="Trebuchet MS"/>
              </a:rPr>
              <a:t>95% CL limit (125): 1.8 [ exp: 1.9 ] × SM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96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098338"/>
              </p:ext>
            </p:extLst>
          </p:nvPr>
        </p:nvGraphicFramePr>
        <p:xfrm>
          <a:off x="1359580" y="2626934"/>
          <a:ext cx="6626226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8" name="Équation" r:id="rId3" imgW="1333500" imgH="203200" progId="Equation.3">
                  <p:embed/>
                </p:oleObj>
              </mc:Choice>
              <mc:Fallback>
                <p:oleObj name="Équation" r:id="rId3" imgW="1333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9580" y="2626934"/>
                        <a:ext cx="6626226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521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91019" y="17388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4l Update</a:t>
            </a:r>
            <a:endParaRPr lang="en-US" sz="240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43419" y="185862"/>
            <a:ext cx="864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Impact of Mass on Coupling measurements</a:t>
            </a:r>
            <a:endParaRPr lang="en-US" sz="2400" dirty="0" smtClean="0">
              <a:latin typeface="Trebuchet MS"/>
              <a:cs typeface="Trebuchet MS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t>30</a:t>
            </a:fld>
            <a:endParaRPr lang="fr-FR"/>
          </a:p>
        </p:txBody>
      </p:sp>
      <p:pic>
        <p:nvPicPr>
          <p:cNvPr id="4" name="Image 3" descr="mu_MoriondQCD201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16" y="1036524"/>
            <a:ext cx="5597197" cy="53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1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_01Coupling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/>
          <a:stretch/>
        </p:blipFill>
        <p:spPr>
          <a:xfrm>
            <a:off x="195039" y="1263361"/>
            <a:ext cx="4920935" cy="4893113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91019" y="173886"/>
            <a:ext cx="924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smtClean="0">
                <a:solidFill>
                  <a:schemeClr val="bg1"/>
                </a:solidFill>
                <a:latin typeface="Trebuchet MS"/>
                <a:cs typeface="Trebuchet MS"/>
              </a:rPr>
              <a:t> 4l Update</a:t>
            </a:r>
            <a:endParaRPr lang="en-US" sz="240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43419" y="21486"/>
            <a:ext cx="8646581" cy="10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dirty="0" smtClean="0">
                <a:latin typeface="Trebuchet MS"/>
                <a:cs typeface="Trebuchet MS"/>
              </a:rPr>
              <a:t>Combination of All Channels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latin typeface="Trebuchet MS"/>
                <a:cs typeface="Trebuchet MS"/>
              </a:rPr>
              <a:t>Updated with up to 25 fb</a:t>
            </a:r>
            <a:r>
              <a:rPr lang="en-US" baseline="30000" dirty="0" smtClean="0">
                <a:latin typeface="Trebuchet MS"/>
                <a:cs typeface="Trebuchet MS"/>
              </a:rPr>
              <a:t>-1</a:t>
            </a:r>
            <a:r>
              <a:rPr lang="en-US" dirty="0" smtClean="0">
                <a:latin typeface="Trebuchet MS"/>
                <a:cs typeface="Trebuchet MS"/>
              </a:rPr>
              <a:t> of 20111 and 2012 data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098804" y="6210419"/>
            <a:ext cx="359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observed significance :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626101" y="2771966"/>
            <a:ext cx="326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 of the signal strength in all SM Higgs search channels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5326445" y="4224275"/>
            <a:ext cx="374262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Overall agreement with the SM Higgs boson hypothesis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(5 channels w/SM ~8%)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50092" y="2284991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ATLAS-CONF-2013-034</a:t>
            </a:r>
            <a:endParaRPr lang="fr-FR" sz="2000" dirty="0">
              <a:solidFill>
                <a:srgbClr val="FF0000"/>
              </a:solidFill>
            </a:endParaRPr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924629"/>
              </p:ext>
            </p:extLst>
          </p:nvPr>
        </p:nvGraphicFramePr>
        <p:xfrm>
          <a:off x="5300023" y="6260088"/>
          <a:ext cx="11001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7" name="Équation" r:id="rId4" imgW="533400" imgH="165100" progId="Equation.3">
                  <p:embed/>
                </p:oleObj>
              </mc:Choice>
              <mc:Fallback>
                <p:oleObj name="Équation" r:id="rId4" imgW="533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0023" y="6260088"/>
                        <a:ext cx="1100138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444119"/>
              </p:ext>
            </p:extLst>
          </p:nvPr>
        </p:nvGraphicFramePr>
        <p:xfrm>
          <a:off x="5326445" y="3597335"/>
          <a:ext cx="3762076" cy="387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8" name="Équation" r:id="rId6" imgW="2095500" imgH="203200" progId="Equation.3">
                  <p:embed/>
                </p:oleObj>
              </mc:Choice>
              <mc:Fallback>
                <p:oleObj name="Équation" r:id="rId6" imgW="2095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26445" y="3597335"/>
                        <a:ext cx="3762076" cy="387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498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05277" y="700215"/>
            <a:ext cx="8445832" cy="70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latin typeface="Calibri" charset="0"/>
                <a:ea typeface="ＭＳ Ｐゴシック" charset="0"/>
                <a:cs typeface="Arial" charset="0"/>
              </a:rPr>
              <a:t>The Gift of Nature</a:t>
            </a:r>
          </a:p>
        </p:txBody>
      </p:sp>
      <p:graphicFrame>
        <p:nvGraphicFramePr>
          <p:cNvPr id="7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861946"/>
              </p:ext>
            </p:extLst>
          </p:nvPr>
        </p:nvGraphicFramePr>
        <p:xfrm>
          <a:off x="1972940" y="91719"/>
          <a:ext cx="5175877" cy="811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" name="Équation" r:id="rId3" imgW="1295400" imgH="203200" progId="Equation.3">
                  <p:embed/>
                </p:oleObj>
              </mc:Choice>
              <mc:Fallback>
                <p:oleObj name="Équation" r:id="rId3" imgW="1295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940" y="91719"/>
                        <a:ext cx="5175877" cy="811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00" y="1711268"/>
            <a:ext cx="9238426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GB" dirty="0" smtClean="0"/>
              <a:t>Assuming </a:t>
            </a:r>
            <a:r>
              <a:rPr lang="en-GB" dirty="0"/>
              <a:t>a single narrow resonance at a mass </a:t>
            </a:r>
            <a:r>
              <a:rPr lang="en-GB" dirty="0" err="1"/>
              <a:t>m</a:t>
            </a:r>
            <a:r>
              <a:rPr lang="en-GB" baseline="-25000" dirty="0" err="1"/>
              <a:t>X</a:t>
            </a:r>
            <a:r>
              <a:rPr lang="en-GB" baseline="-25000" dirty="0"/>
              <a:t> </a:t>
            </a:r>
            <a:r>
              <a:rPr lang="en-GB" dirty="0"/>
              <a:t>~ 125 </a:t>
            </a:r>
            <a:r>
              <a:rPr lang="en-GB" dirty="0" err="1"/>
              <a:t>GeV</a:t>
            </a:r>
            <a:r>
              <a:rPr lang="en-GB" dirty="0"/>
              <a:t>/</a:t>
            </a:r>
            <a:r>
              <a:rPr lang="en-GB" dirty="0" smtClean="0"/>
              <a:t>c</a:t>
            </a:r>
            <a:r>
              <a:rPr lang="en-GB" baseline="30000" dirty="0" smtClean="0"/>
              <a:t>2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GB" dirty="0" smtClean="0"/>
              <a:t>Assume the same tensor structure of the SM Higgs boson : J</a:t>
            </a:r>
            <a:r>
              <a:rPr lang="en-GB" baseline="30000" dirty="0" smtClean="0"/>
              <a:t>CP</a:t>
            </a:r>
            <a:r>
              <a:rPr lang="en-GB" dirty="0" smtClean="0"/>
              <a:t> = 0</a:t>
            </a:r>
            <a:r>
              <a:rPr lang="en-GB" baseline="30000" dirty="0" smtClean="0"/>
              <a:t>++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GB" dirty="0" smtClean="0"/>
              <a:t>Link </a:t>
            </a:r>
            <a:r>
              <a:rPr lang="en-GB" dirty="0"/>
              <a:t>to an effective </a:t>
            </a:r>
            <a:r>
              <a:rPr lang="en-GB" dirty="0" err="1"/>
              <a:t>Lagrangian</a:t>
            </a:r>
            <a:r>
              <a:rPr lang="en-GB" dirty="0"/>
              <a:t> and use scale </a:t>
            </a:r>
            <a:r>
              <a:rPr lang="en-GB" dirty="0" smtClean="0"/>
              <a:t>factors (</a:t>
            </a:r>
            <a:r>
              <a:rPr lang="en-GB" dirty="0" err="1" smtClean="0"/>
              <a:t>parametrizing</a:t>
            </a:r>
            <a:r>
              <a:rPr lang="en-GB" dirty="0" smtClean="0"/>
              <a:t> yields in various channels) </a:t>
            </a:r>
            <a:endParaRPr lang="en-GB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92087" y="5116513"/>
            <a:ext cx="832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dirty="0"/>
              <a:t>    </a:t>
            </a:r>
            <a:r>
              <a:rPr lang="en-GB" dirty="0" smtClean="0"/>
              <a:t>e.g.  </a:t>
            </a:r>
            <a:r>
              <a:rPr lang="en-GB" dirty="0">
                <a:sym typeface="Symbol" charset="0"/>
              </a:rPr>
              <a:t></a:t>
            </a:r>
            <a:r>
              <a:rPr lang="en-GB" baseline="-25000" dirty="0">
                <a:sym typeface="Symbol" charset="0"/>
              </a:rPr>
              <a:t>g</a:t>
            </a:r>
            <a:r>
              <a:rPr lang="en-GB" baseline="30000" dirty="0">
                <a:sym typeface="Symbol" charset="0"/>
              </a:rPr>
              <a:t>2 </a:t>
            </a:r>
            <a:r>
              <a:rPr lang="en-GB" dirty="0">
                <a:sym typeface="Symbol" charset="0"/>
              </a:rPr>
              <a:t>= (</a:t>
            </a:r>
            <a:r>
              <a:rPr lang="en-GB" dirty="0" err="1">
                <a:sym typeface="Symbol" charset="0"/>
              </a:rPr>
              <a:t>ggH</a:t>
            </a:r>
            <a:r>
              <a:rPr lang="en-GB" dirty="0">
                <a:sym typeface="Symbol" charset="0"/>
              </a:rPr>
              <a:t>)/ (</a:t>
            </a:r>
            <a:r>
              <a:rPr lang="en-GB" dirty="0" err="1">
                <a:sym typeface="Symbol" charset="0"/>
              </a:rPr>
              <a:t>ggH</a:t>
            </a:r>
            <a:r>
              <a:rPr lang="en-GB" dirty="0">
                <a:sym typeface="Symbol" charset="0"/>
              </a:rPr>
              <a:t>)</a:t>
            </a:r>
            <a:r>
              <a:rPr lang="en-GB" baseline="-25000" dirty="0">
                <a:sym typeface="Symbol" charset="0"/>
              </a:rPr>
              <a:t>SM</a:t>
            </a:r>
            <a:r>
              <a:rPr lang="en-GB" dirty="0">
                <a:sym typeface="Symbol" charset="0"/>
              </a:rPr>
              <a:t> , </a:t>
            </a:r>
            <a:r>
              <a:rPr lang="en-GB" baseline="-25000" dirty="0">
                <a:sym typeface="Symbol" charset="0"/>
              </a:rPr>
              <a:t></a:t>
            </a:r>
            <a:r>
              <a:rPr lang="en-GB" baseline="30000" dirty="0">
                <a:sym typeface="Symbol" charset="0"/>
              </a:rPr>
              <a:t>2 </a:t>
            </a:r>
            <a:r>
              <a:rPr lang="en-GB" dirty="0">
                <a:sym typeface="Symbol" charset="0"/>
              </a:rPr>
              <a:t>= (H)/(H)</a:t>
            </a:r>
            <a:r>
              <a:rPr lang="en-GB" baseline="-25000" dirty="0">
                <a:sym typeface="Symbol" charset="0"/>
              </a:rPr>
              <a:t>SM</a:t>
            </a:r>
            <a:r>
              <a:rPr lang="en-GB" dirty="0">
                <a:sym typeface="Symbol" charset="0"/>
              </a:rPr>
              <a:t>, </a:t>
            </a:r>
            <a:r>
              <a:rPr lang="en-GB" baseline="-25000" dirty="0">
                <a:sym typeface="Symbol" charset="0"/>
              </a:rPr>
              <a:t>H</a:t>
            </a:r>
            <a:r>
              <a:rPr lang="en-GB" baseline="30000" dirty="0">
                <a:sym typeface="Symbol" charset="0"/>
              </a:rPr>
              <a:t>2 </a:t>
            </a:r>
            <a:r>
              <a:rPr lang="en-GB" dirty="0">
                <a:sym typeface="Symbol" charset="0"/>
              </a:rPr>
              <a:t>= </a:t>
            </a:r>
            <a:r>
              <a:rPr lang="en-GB" baseline="-25000" dirty="0">
                <a:sym typeface="Symbol" charset="0"/>
              </a:rPr>
              <a:t>H</a:t>
            </a:r>
            <a:r>
              <a:rPr lang="en-GB" dirty="0">
                <a:sym typeface="Symbol" charset="0"/>
              </a:rPr>
              <a:t>/</a:t>
            </a:r>
            <a:r>
              <a:rPr lang="en-GB" baseline="-25000" dirty="0">
                <a:sym typeface="Symbol" charset="0"/>
              </a:rPr>
              <a:t>H,SM</a:t>
            </a:r>
          </a:p>
        </p:txBody>
      </p: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1130300" y="5500687"/>
            <a:ext cx="6927850" cy="630238"/>
            <a:chOff x="1104" y="3134"/>
            <a:chExt cx="4364" cy="397"/>
          </a:xfrm>
        </p:grpSpPr>
        <p:pic>
          <p:nvPicPr>
            <p:cNvPr id="16" name="Picture 12" descr="xsb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" y="3134"/>
              <a:ext cx="2112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1104" y="3216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Rewrite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926" y="3225"/>
              <a:ext cx="15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/>
                <a:t>with these scale </a:t>
              </a:r>
              <a:r>
                <a:rPr lang="en-GB" dirty="0" smtClean="0"/>
                <a:t>factors</a:t>
              </a:r>
              <a:endParaRPr lang="en-GB" dirty="0"/>
            </a:p>
          </p:txBody>
        </p:sp>
      </p:grpSp>
      <p:pic>
        <p:nvPicPr>
          <p:cNvPr id="19" name="Picture 15" descr="xsbrexampggHga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999162"/>
            <a:ext cx="66294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effectiveLagM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7" y="3023775"/>
            <a:ext cx="5314950" cy="10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64872" y="4354036"/>
            <a:ext cx="79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3366FF"/>
                </a:solidFill>
              </a:rPr>
              <a:t>Fit 2 or </a:t>
            </a:r>
            <a:r>
              <a:rPr lang="fr-FR" dirty="0" err="1" smtClean="0">
                <a:solidFill>
                  <a:srgbClr val="3366FF"/>
                </a:solidFill>
              </a:rPr>
              <a:t>at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most</a:t>
            </a:r>
            <a:r>
              <a:rPr lang="fr-FR" dirty="0" smtClean="0">
                <a:solidFill>
                  <a:srgbClr val="3366FF"/>
                </a:solidFill>
              </a:rPr>
              <a:t> (for the time </a:t>
            </a:r>
            <a:r>
              <a:rPr lang="fr-FR" dirty="0" err="1" smtClean="0">
                <a:solidFill>
                  <a:srgbClr val="3366FF"/>
                </a:solidFill>
              </a:rPr>
              <a:t>being</a:t>
            </a:r>
            <a:r>
              <a:rPr lang="fr-FR" dirty="0" smtClean="0">
                <a:solidFill>
                  <a:srgbClr val="3366FF"/>
                </a:solidFill>
              </a:rPr>
              <a:t>) 3 </a:t>
            </a:r>
            <a:r>
              <a:rPr lang="fr-FR" dirty="0" err="1" smtClean="0">
                <a:solidFill>
                  <a:srgbClr val="3366FF"/>
                </a:solidFill>
              </a:rPr>
              <a:t>factors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under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different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assumptions</a:t>
            </a:r>
            <a:r>
              <a:rPr lang="fr-FR" dirty="0" smtClean="0">
                <a:solidFill>
                  <a:srgbClr val="3366FF"/>
                </a:solidFill>
              </a:rPr>
              <a:t> to test </a:t>
            </a:r>
            <a:r>
              <a:rPr lang="fr-FR" dirty="0" err="1" smtClean="0">
                <a:solidFill>
                  <a:srgbClr val="3366FF"/>
                </a:solidFill>
              </a:rPr>
              <a:t>well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motivated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models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7977" y="1392736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</a:rPr>
              <a:t>Slight</a:t>
            </a:r>
            <a:r>
              <a:rPr lang="fr-FR" dirty="0" smtClean="0">
                <a:solidFill>
                  <a:srgbClr val="3366FF"/>
                </a:solidFill>
              </a:rPr>
              <a:t> modification to the </a:t>
            </a:r>
            <a:r>
              <a:rPr lang="fr-FR" dirty="0" err="1" smtClean="0">
                <a:solidFill>
                  <a:srgbClr val="3366FF"/>
                </a:solidFill>
              </a:rPr>
              <a:t>combination</a:t>
            </a:r>
            <a:r>
              <a:rPr lang="fr-FR" dirty="0" smtClean="0">
                <a:solidFill>
                  <a:srgbClr val="3366FF"/>
                </a:solidFill>
              </a:rPr>
              <a:t> fit</a:t>
            </a:r>
            <a:endParaRPr lang="fr-FR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0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8600" y="365332"/>
            <a:ext cx="4750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-  Custodial symmetry (two models investigated)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884138" y="6357901"/>
            <a:ext cx="3203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sym typeface="Symbol" charset="0"/>
              </a:rPr>
              <a:t>custodial </a:t>
            </a:r>
            <a:r>
              <a:rPr lang="en-GB" dirty="0">
                <a:solidFill>
                  <a:srgbClr val="0000FF"/>
                </a:solidFill>
                <a:sym typeface="Symbol" charset="0"/>
              </a:rPr>
              <a:t>symmetry is </a:t>
            </a:r>
            <a:r>
              <a:rPr lang="en-GB" dirty="0" smtClean="0">
                <a:solidFill>
                  <a:srgbClr val="0000FF"/>
                </a:solidFill>
                <a:sym typeface="Symbol" charset="0"/>
              </a:rPr>
              <a:t>respected </a:t>
            </a:r>
            <a:endParaRPr lang="en-GB" dirty="0">
              <a:solidFill>
                <a:srgbClr val="0000FF"/>
              </a:solidFill>
              <a:sym typeface="Symbol" charset="0"/>
            </a:endParaRPr>
          </a:p>
        </p:txBody>
      </p:sp>
      <p:pic>
        <p:nvPicPr>
          <p:cNvPr id="2" name="Image 1" descr="fig_08aCoupl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" y="1000319"/>
            <a:ext cx="4585305" cy="3105392"/>
          </a:xfrm>
          <a:prstGeom prst="rect">
            <a:avLst/>
          </a:prstGeom>
        </p:spPr>
      </p:pic>
      <p:pic>
        <p:nvPicPr>
          <p:cNvPr id="3" name="Image 2" descr="fig_09aCouplin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24" y="1000319"/>
            <a:ext cx="4585305" cy="3105392"/>
          </a:xfrm>
          <a:prstGeom prst="rect">
            <a:avLst/>
          </a:prstGeom>
        </p:spPr>
      </p:pic>
      <p:pic>
        <p:nvPicPr>
          <p:cNvPr id="4" name="Image 3" descr="Coup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87" y="4047042"/>
            <a:ext cx="3229428" cy="2091634"/>
          </a:xfrm>
          <a:prstGeom prst="rect">
            <a:avLst/>
          </a:prstGeom>
        </p:spPr>
      </p:pic>
      <p:pic>
        <p:nvPicPr>
          <p:cNvPr id="5" name="Image 4" descr="Coup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1" y="4267074"/>
            <a:ext cx="3461075" cy="15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_05bCoupl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74" y="421342"/>
            <a:ext cx="6245806" cy="4229965"/>
          </a:xfrm>
          <a:prstGeom prst="rect">
            <a:avLst/>
          </a:prstGeom>
        </p:spPr>
      </p:pic>
      <p:pic>
        <p:nvPicPr>
          <p:cNvPr id="14" name="Image 13" descr="a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30" y="5818476"/>
            <a:ext cx="1773047" cy="1043153"/>
          </a:xfrm>
          <a:prstGeom prst="rect">
            <a:avLst/>
          </a:prstGeom>
        </p:spPr>
      </p:pic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76200" y="76200"/>
            <a:ext cx="4211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-  Indirect evidence of coupling to fermions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23686" y="4424206"/>
            <a:ext cx="44880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/>
              <a:t>A single fermion </a:t>
            </a:r>
            <a:r>
              <a:rPr lang="en-GB" sz="1600" dirty="0">
                <a:sym typeface="Symbol" charset="0"/>
              </a:rPr>
              <a:t></a:t>
            </a:r>
            <a:r>
              <a:rPr lang="en-GB" sz="1600" baseline="-25000" dirty="0">
                <a:sym typeface="Symbol" charset="0"/>
              </a:rPr>
              <a:t>F</a:t>
            </a:r>
            <a:r>
              <a:rPr lang="en-GB" sz="1600" dirty="0"/>
              <a:t> and weak boson </a:t>
            </a:r>
            <a:r>
              <a:rPr lang="en-GB" sz="1600" dirty="0">
                <a:sym typeface="Symbol" charset="0"/>
              </a:rPr>
              <a:t></a:t>
            </a:r>
            <a:r>
              <a:rPr lang="en-GB" sz="1600" baseline="-25000" dirty="0">
                <a:sym typeface="Symbol" charset="0"/>
              </a:rPr>
              <a:t>V</a:t>
            </a:r>
            <a:r>
              <a:rPr lang="en-GB" sz="1600" dirty="0">
                <a:sym typeface="Symbol" charset="0"/>
              </a:rPr>
              <a:t> scale factors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87173" y="4753263"/>
            <a:ext cx="471655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One overall not observable sign, </a:t>
            </a:r>
            <a:r>
              <a:rPr lang="en-GB" dirty="0" smtClean="0">
                <a:solidFill>
                  <a:srgbClr val="0000FF"/>
                </a:solidFill>
              </a:rPr>
              <a:t>(choose </a:t>
            </a:r>
            <a:r>
              <a:rPr lang="en-GB" sz="2000" dirty="0">
                <a:solidFill>
                  <a:srgbClr val="0000FF"/>
                </a:solidFill>
                <a:sym typeface="Symbol" charset="0"/>
              </a:rPr>
              <a:t></a:t>
            </a:r>
            <a:r>
              <a:rPr lang="en-GB" sz="2000" baseline="-25000" dirty="0">
                <a:solidFill>
                  <a:srgbClr val="0000FF"/>
                </a:solidFill>
                <a:sym typeface="Symbol" charset="0"/>
              </a:rPr>
              <a:t>V</a:t>
            </a:r>
            <a:r>
              <a:rPr lang="en-GB" sz="2000" dirty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&gt; </a:t>
            </a:r>
            <a:r>
              <a:rPr lang="en-GB" dirty="0" smtClean="0">
                <a:solidFill>
                  <a:srgbClr val="0000FF"/>
                </a:solidFill>
              </a:rPr>
              <a:t>0)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/>
              <a:t>Difference between </a:t>
            </a:r>
            <a:r>
              <a:rPr lang="en-GB" sz="2000" dirty="0">
                <a:sym typeface="Symbol" charset="0"/>
              </a:rPr>
              <a:t></a:t>
            </a:r>
            <a:r>
              <a:rPr lang="en-GB" sz="2000" baseline="-25000" dirty="0">
                <a:sym typeface="Symbol" charset="0"/>
              </a:rPr>
              <a:t>F</a:t>
            </a:r>
            <a:r>
              <a:rPr lang="en-GB" dirty="0"/>
              <a:t> &gt; 0 and </a:t>
            </a:r>
            <a:r>
              <a:rPr lang="en-GB" sz="2000" dirty="0">
                <a:sym typeface="Symbol" charset="0"/>
              </a:rPr>
              <a:t></a:t>
            </a:r>
            <a:r>
              <a:rPr lang="en-GB" sz="2000" baseline="-25000" dirty="0">
                <a:sym typeface="Symbol" charset="0"/>
              </a:rPr>
              <a:t>F</a:t>
            </a:r>
            <a:r>
              <a:rPr lang="en-GB" dirty="0"/>
              <a:t> &lt; 0</a:t>
            </a:r>
          </a:p>
          <a:p>
            <a:r>
              <a:rPr lang="en-GB" dirty="0"/>
              <a:t>from interference between top and W in </a:t>
            </a:r>
            <a:r>
              <a:rPr lang="en-GB" dirty="0">
                <a:sym typeface="Symbol" charset="0"/>
              </a:rPr>
              <a:t>H   </a:t>
            </a: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5414941" y="6128233"/>
            <a:ext cx="3697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ym typeface="Symbol" charset="0"/>
              </a:rPr>
              <a:t> </a:t>
            </a:r>
            <a:r>
              <a:rPr lang="en-GB" sz="1400" dirty="0" err="1" smtClean="0">
                <a:sym typeface="Symbol" charset="0"/>
              </a:rPr>
              <a:t>Fermiophobic</a:t>
            </a:r>
            <a:r>
              <a:rPr lang="en-GB" sz="1400" dirty="0" smtClean="0">
                <a:sym typeface="Symbol" charset="0"/>
              </a:rPr>
              <a:t> scenario </a:t>
            </a:r>
            <a:r>
              <a:rPr lang="en-GB" sz="1400" dirty="0">
                <a:sym typeface="Symbol" charset="0"/>
              </a:rPr>
              <a:t>strongly </a:t>
            </a:r>
            <a:r>
              <a:rPr lang="en-GB" sz="1400" dirty="0" smtClean="0">
                <a:sym typeface="Symbol" charset="0"/>
              </a:rPr>
              <a:t>disfavoured</a:t>
            </a:r>
          </a:p>
        </p:txBody>
      </p:sp>
      <p:pic>
        <p:nvPicPr>
          <p:cNvPr id="13" name="Image 12" descr="aa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18974" b="27257"/>
          <a:stretch/>
        </p:blipFill>
        <p:spPr>
          <a:xfrm>
            <a:off x="755486" y="5810735"/>
            <a:ext cx="1499716" cy="8729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83667" y="4855199"/>
            <a:ext cx="3336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3366FF"/>
                </a:solidFill>
              </a:rPr>
              <a:t>BTW: A large </a:t>
            </a:r>
            <a:r>
              <a:rPr lang="fr-FR" sz="16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fr-FR" sz="1600" dirty="0" smtClean="0">
                <a:solidFill>
                  <a:srgbClr val="3366FF"/>
                </a:solidFill>
              </a:rPr>
              <a:t> in the </a:t>
            </a:r>
            <a:r>
              <a:rPr lang="fr-FR" sz="1600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gg</a:t>
            </a:r>
            <a:r>
              <a:rPr lang="fr-FR" sz="1600" dirty="0" smtClean="0">
                <a:solidFill>
                  <a:srgbClr val="3366FF"/>
                </a:solidFill>
              </a:rPr>
              <a:t> </a:t>
            </a:r>
            <a:r>
              <a:rPr lang="fr-FR" sz="1600" dirty="0" err="1" smtClean="0">
                <a:solidFill>
                  <a:srgbClr val="3366FF"/>
                </a:solidFill>
              </a:rPr>
              <a:t>is</a:t>
            </a:r>
            <a:r>
              <a:rPr lang="fr-FR" sz="1600" dirty="0" smtClean="0">
                <a:solidFill>
                  <a:srgbClr val="3366FF"/>
                </a:solidFill>
              </a:rPr>
              <a:t> not simple </a:t>
            </a:r>
            <a:endParaRPr lang="fr-FR" sz="1600" dirty="0">
              <a:solidFill>
                <a:srgbClr val="3366FF"/>
              </a:solidFill>
            </a:endParaRPr>
          </a:p>
        </p:txBody>
      </p:sp>
      <p:pic>
        <p:nvPicPr>
          <p:cNvPr id="4" name="Image 3" descr="Coup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08" y="5278418"/>
            <a:ext cx="4104792" cy="844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2418" y="5762338"/>
            <a:ext cx="229810" cy="2056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73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08857" y="3627362"/>
            <a:ext cx="418495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3366FF"/>
                </a:solidFill>
              </a:rPr>
              <a:t>- Probing (heavy) new particles in the loops not directly affecting total width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28600" y="149977"/>
            <a:ext cx="2916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-  Direct coupling to fermions</a:t>
            </a:r>
            <a:endParaRPr lang="en-GB" dirty="0">
              <a:solidFill>
                <a:srgbClr val="3366FF"/>
              </a:solidFill>
            </a:endParaRPr>
          </a:p>
        </p:txBody>
      </p:sp>
      <p:pic>
        <p:nvPicPr>
          <p:cNvPr id="14" name="Picture 3" descr="muggFVHtau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4" y="633187"/>
            <a:ext cx="3048001" cy="28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49787" y="972457"/>
            <a:ext cx="3594291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H </a:t>
            </a:r>
            <a:r>
              <a:rPr lang="en-GB" dirty="0">
                <a:sym typeface="Symbol" charset="0"/>
              </a:rPr>
              <a:t> </a:t>
            </a:r>
            <a:r>
              <a:rPr lang="en-GB" baseline="30000" dirty="0">
                <a:sym typeface="Symbol" charset="0"/>
              </a:rPr>
              <a:t>+</a:t>
            </a:r>
            <a:r>
              <a:rPr lang="en-GB" dirty="0">
                <a:sym typeface="Symbol" charset="0"/>
              </a:rPr>
              <a:t></a:t>
            </a:r>
            <a:r>
              <a:rPr lang="en-GB" baseline="30000" dirty="0">
                <a:sym typeface="Symbol" charset="0"/>
              </a:rPr>
              <a:t>-</a:t>
            </a:r>
            <a:r>
              <a:rPr lang="en-GB" dirty="0"/>
              <a:t> </a:t>
            </a:r>
            <a:r>
              <a:rPr lang="en-GB" dirty="0" smtClean="0"/>
              <a:t>still no probing evidence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smtClean="0"/>
              <a:t>(very </a:t>
            </a:r>
            <a:r>
              <a:rPr lang="en-GB" dirty="0"/>
              <a:t>mild excess for the time being) 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496144" y="1926545"/>
            <a:ext cx="4420801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Eagerly waiting for (better) </a:t>
            </a:r>
            <a:r>
              <a:rPr lang="en-GB" dirty="0" smtClean="0"/>
              <a:t>direct evidence in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               H </a:t>
            </a:r>
            <a:r>
              <a:rPr lang="en-GB" dirty="0">
                <a:sym typeface="Symbol" charset="0"/>
              </a:rPr>
              <a:t> </a:t>
            </a:r>
            <a:r>
              <a:rPr lang="en-GB" baseline="30000" dirty="0">
                <a:sym typeface="Symbol" charset="0"/>
              </a:rPr>
              <a:t>+</a:t>
            </a:r>
            <a:r>
              <a:rPr lang="en-GB" dirty="0">
                <a:sym typeface="Symbol" charset="0"/>
              </a:rPr>
              <a:t></a:t>
            </a:r>
            <a:r>
              <a:rPr lang="en-GB" baseline="30000" dirty="0">
                <a:sym typeface="Symbol" charset="0"/>
              </a:rPr>
              <a:t>-</a:t>
            </a:r>
            <a:r>
              <a:rPr lang="en-GB" dirty="0"/>
              <a:t>  and H </a:t>
            </a:r>
            <a:r>
              <a:rPr lang="en-GB" dirty="0">
                <a:sym typeface="Symbol" charset="0"/>
              </a:rPr>
              <a:t> bb</a:t>
            </a:r>
            <a:r>
              <a:rPr lang="en-GB" dirty="0"/>
              <a:t> !</a:t>
            </a:r>
          </a:p>
        </p:txBody>
      </p:sp>
      <p:pic>
        <p:nvPicPr>
          <p:cNvPr id="5" name="Image 4" descr="fig_10aCoupl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19" y="3439342"/>
            <a:ext cx="5055280" cy="3423682"/>
          </a:xfrm>
          <a:prstGeom prst="rect">
            <a:avLst/>
          </a:prstGeom>
        </p:spPr>
      </p:pic>
      <p:pic>
        <p:nvPicPr>
          <p:cNvPr id="8" name="Image 7" descr="Cou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9" y="4874678"/>
            <a:ext cx="2832444" cy="10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67288" y="144713"/>
            <a:ext cx="833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3366FF"/>
                </a:solidFill>
              </a:rPr>
              <a:t>- Probing new particles in the loops and potentially affecting the total width</a:t>
            </a:r>
          </a:p>
        </p:txBody>
      </p:sp>
      <p:pic>
        <p:nvPicPr>
          <p:cNvPr id="2" name="Image 1" descr="fig_11aCouplin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47" y="575012"/>
            <a:ext cx="4886477" cy="3309360"/>
          </a:xfrm>
          <a:prstGeom prst="rect">
            <a:avLst/>
          </a:prstGeom>
        </p:spPr>
      </p:pic>
      <p:pic>
        <p:nvPicPr>
          <p:cNvPr id="8" name="Image 7" descr="fig_09bInvisi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54" y="4028873"/>
            <a:ext cx="3793048" cy="2568836"/>
          </a:xfrm>
          <a:prstGeom prst="rect">
            <a:avLst/>
          </a:prstGeom>
        </p:spPr>
      </p:pic>
      <p:pic>
        <p:nvPicPr>
          <p:cNvPr id="11" name="Image 10" descr="fig_10aInvisibl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"/>
          <a:stretch/>
        </p:blipFill>
        <p:spPr>
          <a:xfrm>
            <a:off x="5376504" y="4005750"/>
            <a:ext cx="3674684" cy="2577173"/>
          </a:xfrm>
          <a:prstGeom prst="rect">
            <a:avLst/>
          </a:prstGeom>
        </p:spPr>
      </p:pic>
      <p:pic>
        <p:nvPicPr>
          <p:cNvPr id="5" name="Image 4" descr="fig_01Inivisb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37" y="5076062"/>
            <a:ext cx="1191910" cy="85431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67288" y="3481397"/>
            <a:ext cx="833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3366FF"/>
                </a:solidFill>
              </a:rPr>
              <a:t>- Direct search for (truly) Invisible Decays </a:t>
            </a:r>
          </a:p>
        </p:txBody>
      </p:sp>
      <p:pic>
        <p:nvPicPr>
          <p:cNvPr id="13" name="Image 12" descr="Coup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1310208"/>
            <a:ext cx="3249990" cy="14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60813" y="546201"/>
            <a:ext cx="833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3366FF"/>
                </a:solidFill>
              </a:rPr>
              <a:t>- Testing production modes independently from the decays (VBF+VH and VBF only)</a:t>
            </a:r>
          </a:p>
        </p:txBody>
      </p:sp>
      <p:pic>
        <p:nvPicPr>
          <p:cNvPr id="3" name="Image 2" descr="fig_03aCouplin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812"/>
            <a:ext cx="4671135" cy="3353002"/>
          </a:xfrm>
          <a:prstGeom prst="rect">
            <a:avLst/>
          </a:prstGeom>
        </p:spPr>
      </p:pic>
      <p:pic>
        <p:nvPicPr>
          <p:cNvPr id="6" name="Image 5" descr="Coupl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92" y="1499812"/>
            <a:ext cx="4671135" cy="335300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3304" y="5381588"/>
            <a:ext cx="833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</a:rPr>
              <a:t>Observation of a non vanishing VBF production at more than 3 standard deviations!</a:t>
            </a:r>
          </a:p>
        </p:txBody>
      </p:sp>
    </p:spTree>
    <p:extLst>
      <p:ext uri="{BB962C8B-B14F-4D97-AF65-F5344CB8AC3E}">
        <p14:creationId xmlns:p14="http://schemas.microsoft.com/office/powerpoint/2010/main" val="51430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992884"/>
              </p:ext>
            </p:extLst>
          </p:nvPr>
        </p:nvGraphicFramePr>
        <p:xfrm>
          <a:off x="929913" y="1241986"/>
          <a:ext cx="51117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7" name="Équation" r:id="rId3" imgW="1028700" imgH="203200" progId="Equation.3">
                  <p:embed/>
                </p:oleObj>
              </mc:Choice>
              <mc:Fallback>
                <p:oleObj name="Équation" r:id="rId3" imgW="1028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913" y="1241986"/>
                        <a:ext cx="511175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769493"/>
              </p:ext>
            </p:extLst>
          </p:nvPr>
        </p:nvGraphicFramePr>
        <p:xfrm>
          <a:off x="6781051" y="932537"/>
          <a:ext cx="1921562" cy="153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8" name="Équation" r:id="rId5" imgW="254000" imgH="203200" progId="Equation.3">
                  <p:embed/>
                </p:oleObj>
              </mc:Choice>
              <mc:Fallback>
                <p:oleObj name="Équation" r:id="rId5" imgW="254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051" y="932537"/>
                        <a:ext cx="1921562" cy="1536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49213" y="2571926"/>
            <a:ext cx="8153400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3366FF"/>
                </a:solidFill>
              </a:rPr>
              <a:t>Low mass is less a gift of nature for J</a:t>
            </a:r>
            <a:r>
              <a:rPr lang="en-US" baseline="30000" dirty="0" smtClean="0">
                <a:solidFill>
                  <a:srgbClr val="3366FF"/>
                </a:solidFill>
              </a:rPr>
              <a:t>P</a:t>
            </a:r>
            <a:r>
              <a:rPr lang="en-US" dirty="0" smtClean="0">
                <a:solidFill>
                  <a:srgbClr val="3366FF"/>
                </a:solidFill>
              </a:rPr>
              <a:t> …</a:t>
            </a:r>
          </a:p>
          <a:p>
            <a:pPr>
              <a:lnSpc>
                <a:spcPct val="140000"/>
              </a:lnSpc>
            </a:pPr>
            <a:endParaRPr lang="en-US" dirty="0" smtClean="0">
              <a:solidFill>
                <a:srgbClr val="3366FF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3366FF"/>
                </a:solidFill>
              </a:rPr>
              <a:t>The overall qualitative (and to a certain extent quantitative) experimental profile of the observed boson is consistent with a SM Higgs boson:</a:t>
            </a:r>
          </a:p>
          <a:p>
            <a:pPr>
              <a:lnSpc>
                <a:spcPct val="140000"/>
              </a:lnSpc>
            </a:pP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dirty="0" smtClean="0"/>
              <a:t>	- Observation in the </a:t>
            </a:r>
            <a:r>
              <a:rPr lang="en-US" dirty="0" err="1" smtClean="0"/>
              <a:t>diphoton</a:t>
            </a:r>
            <a:r>
              <a:rPr lang="en-US" dirty="0" smtClean="0"/>
              <a:t> channel implies C = 1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	- Observation in the </a:t>
            </a:r>
            <a:r>
              <a:rPr lang="en-US" dirty="0" err="1" smtClean="0"/>
              <a:t>diphoton</a:t>
            </a:r>
            <a:r>
              <a:rPr lang="en-US" dirty="0" smtClean="0"/>
              <a:t> channel (Landau-Yang theorem) implies J=0 or 2 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	- Observation in the ZZ and WW channels disfavors P=-1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	- Observation in WW channel favors J=0</a:t>
            </a:r>
            <a:endParaRPr lang="en-US" dirty="0"/>
          </a:p>
        </p:txBody>
      </p:sp>
      <p:graphicFrame>
        <p:nvGraphicFramePr>
          <p:cNvPr id="6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434165"/>
              </p:ext>
            </p:extLst>
          </p:nvPr>
        </p:nvGraphicFramePr>
        <p:xfrm>
          <a:off x="647700" y="491149"/>
          <a:ext cx="6051153" cy="774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9" name="Équation" r:id="rId7" imgW="1587500" imgH="203200" progId="Equation.3">
                  <p:embed/>
                </p:oleObj>
              </mc:Choice>
              <mc:Fallback>
                <p:oleObj name="Équation" r:id="rId7" imgW="1587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491149"/>
                        <a:ext cx="6051153" cy="774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03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spincorr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7" y="1066393"/>
            <a:ext cx="2261517" cy="16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937328" y="1471357"/>
            <a:ext cx="55451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Charged leptons close-by in space</a:t>
            </a:r>
          </a:p>
          <a:p>
            <a:r>
              <a:rPr lang="en-GB" dirty="0"/>
              <a:t>   </a:t>
            </a:r>
            <a:r>
              <a:rPr lang="en-GB" dirty="0" smtClean="0">
                <a:sym typeface="Symbol" charset="0"/>
              </a:rPr>
              <a:t>- small </a:t>
            </a:r>
            <a:r>
              <a:rPr lang="en-GB" dirty="0">
                <a:sym typeface="Symbol" charset="0"/>
              </a:rPr>
              <a:t>azimuthal separation (</a:t>
            </a:r>
            <a:r>
              <a:rPr lang="en-GB" dirty="0" err="1">
                <a:sym typeface="Symbol" charset="0"/>
              </a:rPr>
              <a:t>ll</a:t>
            </a:r>
            <a:r>
              <a:rPr lang="en-GB" dirty="0">
                <a:sym typeface="Symbol" charset="0"/>
              </a:rPr>
              <a:t>)</a:t>
            </a:r>
          </a:p>
          <a:p>
            <a:r>
              <a:rPr lang="en-GB" dirty="0">
                <a:sym typeface="Symbol" charset="0"/>
              </a:rPr>
              <a:t>   </a:t>
            </a:r>
            <a:r>
              <a:rPr lang="en-GB" dirty="0" smtClean="0">
                <a:sym typeface="Symbol" charset="0"/>
              </a:rPr>
              <a:t>- small </a:t>
            </a:r>
            <a:r>
              <a:rPr lang="en-GB" dirty="0">
                <a:sym typeface="Symbol" charset="0"/>
              </a:rPr>
              <a:t>di-lepton mass</a:t>
            </a:r>
          </a:p>
          <a:p>
            <a:endParaRPr lang="en-GB" sz="800" dirty="0">
              <a:sym typeface="Symbol" charset="0"/>
            </a:endParaRPr>
          </a:p>
          <a:p>
            <a:pPr>
              <a:buFont typeface="Symbol" charset="0"/>
              <a:buChar char="Þ"/>
            </a:pPr>
            <a:r>
              <a:rPr lang="en-GB" dirty="0">
                <a:sym typeface="Symbol" charset="0"/>
              </a:rPr>
              <a:t> </a:t>
            </a:r>
            <a:r>
              <a:rPr lang="en-GB" dirty="0" smtClean="0">
                <a:sym typeface="Symbol" charset="0"/>
              </a:rPr>
              <a:t>Needs to change </a:t>
            </a:r>
            <a:r>
              <a:rPr lang="en-GB" dirty="0">
                <a:sym typeface="Symbol" charset="0"/>
              </a:rPr>
              <a:t>analysis strategy </a:t>
            </a:r>
            <a:r>
              <a:rPr lang="en-GB" dirty="0" smtClean="0">
                <a:sym typeface="Symbol" charset="0"/>
              </a:rPr>
              <a:t>to measure the spin</a:t>
            </a:r>
            <a:endParaRPr lang="en-GB" dirty="0">
              <a:sym typeface="Symbol" charset="0"/>
            </a:endParaRPr>
          </a:p>
        </p:txBody>
      </p:sp>
      <p:pic>
        <p:nvPicPr>
          <p:cNvPr id="2" name="Image 1" descr="fig_08aWW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0" y="2975425"/>
            <a:ext cx="3830213" cy="3729795"/>
          </a:xfrm>
          <a:prstGeom prst="rect">
            <a:avLst/>
          </a:prstGeom>
        </p:spPr>
      </p:pic>
      <p:pic>
        <p:nvPicPr>
          <p:cNvPr id="3" name="Image 2" descr="fig_08bWWsp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05" y="2975425"/>
            <a:ext cx="3830213" cy="372979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550593" y="144663"/>
            <a:ext cx="4195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WW</a:t>
            </a:r>
            <a:r>
              <a:rPr lang="fr-FR" sz="3200" baseline="30000" dirty="0" smtClean="0"/>
              <a:t>*</a:t>
            </a:r>
            <a:r>
              <a:rPr lang="fr-FR" sz="3200" dirty="0" smtClean="0"/>
              <a:t> (</a:t>
            </a:r>
            <a:r>
              <a:rPr lang="fr-FR" sz="3200" dirty="0" err="1" smtClean="0"/>
              <a:t>lvlv</a:t>
            </a:r>
            <a:r>
              <a:rPr lang="fr-FR" sz="3200" dirty="0" smtClean="0"/>
              <a:t>) Spin </a:t>
            </a:r>
            <a:r>
              <a:rPr lang="fr-FR" sz="3200" dirty="0" err="1" smtClean="0"/>
              <a:t>Analysis</a:t>
            </a:r>
            <a:endParaRPr lang="fr-FR" sz="32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760554" y="841925"/>
            <a:ext cx="611106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3366FF"/>
                </a:solidFill>
              </a:rPr>
              <a:t>H </a:t>
            </a:r>
            <a:r>
              <a:rPr lang="en-GB" sz="1600" dirty="0">
                <a:solidFill>
                  <a:srgbClr val="3366FF"/>
                </a:solidFill>
                <a:sym typeface="Symbol" charset="0"/>
              </a:rPr>
              <a:t> </a:t>
            </a:r>
            <a:r>
              <a:rPr lang="en-GB" sz="1600" dirty="0">
                <a:solidFill>
                  <a:srgbClr val="3366FF"/>
                </a:solidFill>
              </a:rPr>
              <a:t>WW : Spin 0 </a:t>
            </a:r>
            <a:r>
              <a:rPr lang="en-GB" sz="1600" dirty="0" smtClean="0">
                <a:solidFill>
                  <a:srgbClr val="3366FF"/>
                </a:solidFill>
              </a:rPr>
              <a:t>hypothesis is explicitly </a:t>
            </a:r>
            <a:r>
              <a:rPr lang="en-GB" sz="1600" dirty="0">
                <a:solidFill>
                  <a:srgbClr val="3366FF"/>
                </a:solidFill>
              </a:rPr>
              <a:t>included in the search analysis </a:t>
            </a:r>
          </a:p>
          <a:p>
            <a:r>
              <a:rPr lang="en-GB" sz="1600" dirty="0">
                <a:solidFill>
                  <a:srgbClr val="3366FF"/>
                </a:solidFill>
              </a:rPr>
              <a:t>	   </a:t>
            </a:r>
            <a:r>
              <a:rPr lang="en-GB" sz="1600" dirty="0" smtClean="0">
                <a:solidFill>
                  <a:srgbClr val="3366FF"/>
                </a:solidFill>
              </a:rPr>
              <a:t>(along with </a:t>
            </a:r>
            <a:r>
              <a:rPr lang="en-GB" sz="1600" dirty="0">
                <a:solidFill>
                  <a:srgbClr val="3366FF"/>
                </a:solidFill>
              </a:rPr>
              <a:t>the V-A nature of </a:t>
            </a:r>
            <a:r>
              <a:rPr lang="en-GB" sz="1600" dirty="0" smtClean="0">
                <a:solidFill>
                  <a:srgbClr val="3366FF"/>
                </a:solidFill>
              </a:rPr>
              <a:t>the W decay)</a:t>
            </a:r>
            <a:endParaRPr lang="en-GB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3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2813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290201"/>
              </p:ext>
            </p:extLst>
          </p:nvPr>
        </p:nvGraphicFramePr>
        <p:xfrm>
          <a:off x="581659" y="5715000"/>
          <a:ext cx="8260081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480"/>
                <a:gridCol w="1681480"/>
                <a:gridCol w="1681480"/>
                <a:gridCol w="1534161"/>
                <a:gridCol w="1681480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(SM</a:t>
                      </a:r>
                      <a:r>
                        <a:rPr lang="fr-FR" sz="1600" baseline="-25000" dirty="0" smtClean="0"/>
                        <a:t>126 </a:t>
                      </a:r>
                      <a:r>
                        <a:rPr lang="fr-FR" sz="1600" baseline="-25000" dirty="0" err="1" smtClean="0"/>
                        <a:t>GeV</a:t>
                      </a:r>
                      <a:r>
                        <a:rPr lang="fr-FR" sz="1600" dirty="0" smtClean="0"/>
                        <a:t>)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</a:t>
                      </a:r>
                      <a:r>
                        <a:rPr lang="fr-FR" sz="1600" dirty="0" err="1" smtClean="0"/>
                        <a:t>purity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s/b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Main backgrounds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Production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/>
                        <a:t>7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8 </a:t>
                      </a:r>
                      <a:r>
                        <a:rPr lang="fr-FR" sz="1600" dirty="0" err="1" smtClean="0"/>
                        <a:t>TeV</a:t>
                      </a:r>
                      <a:r>
                        <a:rPr lang="fr-FR" sz="1600" dirty="0" smtClean="0"/>
                        <a:t>      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~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450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2%</a:t>
                      </a:r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 - 20%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fr-FR" sz="1600" dirty="0" err="1" smtClean="0"/>
                        <a:t>,</a:t>
                      </a:r>
                      <a:r>
                        <a:rPr lang="fr-FR" sz="160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fr-FR" sz="1600" dirty="0" err="1" smtClean="0"/>
                        <a:t>j</a:t>
                      </a:r>
                      <a:r>
                        <a:rPr lang="fr-FR" sz="1600" dirty="0" smtClean="0"/>
                        <a:t> and </a:t>
                      </a:r>
                      <a:r>
                        <a:rPr lang="fr-FR" sz="1600" dirty="0" err="1" smtClean="0"/>
                        <a:t>jj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chemeClr val="tx1"/>
                          </a:solidFill>
                        </a:rPr>
                        <a:t>Hgg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 VBF, VH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4.9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20.7 fb</a:t>
                      </a:r>
                      <a:r>
                        <a:rPr lang="fr-FR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81659" y="5300307"/>
            <a:ext cx="287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Symbol" charset="2"/>
                <a:cs typeface="Symbol" charset="2"/>
              </a:rPr>
              <a:t>gg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 basic </a:t>
            </a:r>
            <a:r>
              <a:rPr lang="fr-FR" dirty="0" err="1" smtClean="0"/>
              <a:t>facts</a:t>
            </a:r>
            <a:r>
              <a:rPr lang="fr-FR" dirty="0" smtClean="0"/>
              <a:t> </a:t>
            </a:r>
            <a:r>
              <a:rPr lang="fr-FR" dirty="0" err="1"/>
              <a:t>s</a:t>
            </a:r>
            <a:r>
              <a:rPr lang="fr-FR" dirty="0" err="1" smtClean="0"/>
              <a:t>heet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803245"/>
              </p:ext>
            </p:extLst>
          </p:nvPr>
        </p:nvGraphicFramePr>
        <p:xfrm>
          <a:off x="8098612" y="5800328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Équation" r:id="rId4" imgW="406400" imgH="279400" progId="Equation.3">
                  <p:embed/>
                </p:oleObj>
              </mc:Choice>
              <mc:Fallback>
                <p:oleObj name="Équation" r:id="rId4" imgW="406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98612" y="5800328"/>
                        <a:ext cx="677085" cy="448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2"/>
          <p:cNvSpPr txBox="1"/>
          <p:nvPr/>
        </p:nvSpPr>
        <p:spPr>
          <a:xfrm>
            <a:off x="4031653" y="13495"/>
            <a:ext cx="427778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i="1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Symbol" charset="2"/>
                <a:cs typeface="Symbol" charset="2"/>
              </a:rPr>
              <a:t>gg</a:t>
            </a:r>
            <a:r>
              <a:rPr lang="en-US" sz="2800" i="1" dirty="0">
                <a:solidFill>
                  <a:srgbClr val="FFFFFF"/>
                </a:solidFill>
                <a:latin typeface="Symbol" charset="2"/>
                <a:cs typeface="Symbol" charset="2"/>
              </a:rPr>
              <a:t> </a:t>
            </a:r>
            <a:r>
              <a:rPr lang="fr-FR"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fr-FR"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Update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Trebuchet MS"/>
                <a:cs typeface="Trebuchet MS"/>
              </a:rPr>
              <a:t>Since “Discovery Paper” </a:t>
            </a:r>
            <a:r>
              <a:rPr lang="en-US" sz="1400" dirty="0" smtClean="0">
                <a:solidFill>
                  <a:srgbClr val="FFFFFF"/>
                </a:solidFill>
                <a:latin typeface="Trebuchet MS"/>
                <a:cs typeface="Trebuchet MS"/>
              </a:rPr>
              <a:t>PLB 716</a:t>
            </a:r>
            <a:endParaRPr lang="en-US" sz="1400" dirty="0" smtClean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125570" y="946058"/>
            <a:ext cx="2091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FFFF"/>
                </a:solidFill>
              </a:rPr>
              <a:t>ATLAS-CONF-2013-012</a:t>
            </a:r>
            <a:endParaRPr lang="fr-FR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ig_11aWWsp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7" y="786710"/>
            <a:ext cx="3871076" cy="2866510"/>
          </a:xfrm>
          <a:prstGeom prst="rect">
            <a:avLst/>
          </a:prstGeom>
        </p:spPr>
      </p:pic>
      <p:pic>
        <p:nvPicPr>
          <p:cNvPr id="5" name="Image 4" descr="fig_11cWW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80" y="786710"/>
            <a:ext cx="3871076" cy="2866510"/>
          </a:xfrm>
          <a:prstGeom prst="rect">
            <a:avLst/>
          </a:prstGeom>
        </p:spPr>
      </p:pic>
      <p:pic>
        <p:nvPicPr>
          <p:cNvPr id="6" name="Image 5" descr="fig_12aWWSp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" y="3713696"/>
            <a:ext cx="2739304" cy="2503718"/>
          </a:xfrm>
          <a:prstGeom prst="rect">
            <a:avLst/>
          </a:prstGeom>
        </p:spPr>
      </p:pic>
      <p:pic>
        <p:nvPicPr>
          <p:cNvPr id="7" name="Image 6" descr="fig_12cWWspi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76" y="3713696"/>
            <a:ext cx="2739304" cy="2503718"/>
          </a:xfrm>
          <a:prstGeom prst="rect">
            <a:avLst/>
          </a:prstGeom>
        </p:spPr>
      </p:pic>
      <p:pic>
        <p:nvPicPr>
          <p:cNvPr id="8" name="Image 7" descr="fig_12eWWSp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77" y="3713696"/>
            <a:ext cx="2739304" cy="250371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550593" y="23713"/>
            <a:ext cx="4195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WW</a:t>
            </a:r>
            <a:r>
              <a:rPr lang="fr-FR" sz="3200" baseline="30000" dirty="0" smtClean="0"/>
              <a:t>*</a:t>
            </a:r>
            <a:r>
              <a:rPr lang="fr-FR" sz="3200" dirty="0" smtClean="0"/>
              <a:t> (</a:t>
            </a:r>
            <a:r>
              <a:rPr lang="fr-FR" sz="3200" dirty="0" err="1" smtClean="0"/>
              <a:t>lvlv</a:t>
            </a:r>
            <a:r>
              <a:rPr lang="fr-FR" sz="3200" dirty="0" smtClean="0"/>
              <a:t>) Spin </a:t>
            </a:r>
            <a:r>
              <a:rPr lang="fr-FR" sz="3200" dirty="0" err="1" smtClean="0"/>
              <a:t>Analysis</a:t>
            </a:r>
            <a:endParaRPr lang="fr-FR" sz="3200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4889" y="6193224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54%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0.5%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99670" y="6156939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62%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0.7%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782858" y="6156939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73%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1.4%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6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33489" y="1030523"/>
            <a:ext cx="390593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/>
              <a:t>4 </a:t>
            </a:r>
            <a:r>
              <a:rPr lang="en-GB" dirty="0"/>
              <a:t>body final state, fully </a:t>
            </a:r>
            <a:r>
              <a:rPr lang="en-GB" dirty="0" smtClean="0"/>
              <a:t>reconstructed : </a:t>
            </a:r>
          </a:p>
          <a:p>
            <a:endParaRPr lang="en-GB" sz="800" dirty="0">
              <a:sym typeface="Symbol" charset="0"/>
            </a:endParaRPr>
          </a:p>
          <a:p>
            <a:r>
              <a:rPr lang="en-GB" sz="1600" dirty="0" smtClean="0">
                <a:sym typeface="Symbol" charset="0"/>
              </a:rPr>
              <a:t>	- 3 </a:t>
            </a:r>
            <a:r>
              <a:rPr lang="en-GB" sz="1600" dirty="0">
                <a:sym typeface="Symbol" charset="0"/>
              </a:rPr>
              <a:t>angles from the Z</a:t>
            </a:r>
            <a:r>
              <a:rPr lang="en-GB" sz="1600" baseline="30000" dirty="0">
                <a:sym typeface="Symbol" charset="0"/>
              </a:rPr>
              <a:t>(*)</a:t>
            </a:r>
            <a:r>
              <a:rPr lang="en-GB" sz="1600" dirty="0">
                <a:sym typeface="Symbol" charset="0"/>
              </a:rPr>
              <a:t> decays (</a:t>
            </a:r>
            <a:r>
              <a:rPr lang="en-GB" sz="1600" baseline="-25000" dirty="0">
                <a:sym typeface="Symbol" charset="0"/>
              </a:rPr>
              <a:t>1</a:t>
            </a:r>
            <a:r>
              <a:rPr lang="en-GB" sz="1600" dirty="0">
                <a:sym typeface="Symbol" charset="0"/>
              </a:rPr>
              <a:t>,</a:t>
            </a:r>
            <a:r>
              <a:rPr lang="en-GB" sz="1600" baseline="-25000" dirty="0">
                <a:sym typeface="Symbol" charset="0"/>
              </a:rPr>
              <a:t>2</a:t>
            </a:r>
            <a:r>
              <a:rPr lang="en-GB" sz="1600" dirty="0">
                <a:sym typeface="Symbol" charset="0"/>
              </a:rPr>
              <a:t>,</a:t>
            </a:r>
            <a:r>
              <a:rPr lang="en-GB" sz="1600" dirty="0" smtClean="0">
                <a:sym typeface="Symbol" charset="0"/>
              </a:rPr>
              <a:t>)</a:t>
            </a:r>
            <a:endParaRPr lang="en-GB" sz="1600" dirty="0">
              <a:sym typeface="Symbol" charset="0"/>
            </a:endParaRPr>
          </a:p>
          <a:p>
            <a:r>
              <a:rPr lang="en-GB" sz="1600" dirty="0" smtClean="0">
                <a:sym typeface="Symbol" charset="0"/>
              </a:rPr>
              <a:t>	- 2 </a:t>
            </a:r>
            <a:r>
              <a:rPr lang="en-GB" sz="1600" dirty="0">
                <a:sym typeface="Symbol" charset="0"/>
              </a:rPr>
              <a:t>angles for Z</a:t>
            </a:r>
            <a:r>
              <a:rPr lang="en-GB" sz="1600" baseline="30000" dirty="0">
                <a:sym typeface="Symbol" charset="0"/>
              </a:rPr>
              <a:t>(*)</a:t>
            </a:r>
            <a:r>
              <a:rPr lang="en-GB" sz="1600" dirty="0">
                <a:sym typeface="Symbol" charset="0"/>
              </a:rPr>
              <a:t> production (</a:t>
            </a:r>
            <a:r>
              <a:rPr lang="en-GB" sz="1600" baseline="30000" dirty="0">
                <a:sym typeface="Symbol" charset="0"/>
              </a:rPr>
              <a:t>*</a:t>
            </a:r>
            <a:r>
              <a:rPr lang="en-GB" sz="1600" dirty="0">
                <a:sym typeface="Symbol" charset="0"/>
              </a:rPr>
              <a:t>, </a:t>
            </a:r>
            <a:r>
              <a:rPr lang="en-GB" sz="1600" baseline="-25000" dirty="0">
                <a:sym typeface="Symbol" charset="0"/>
              </a:rPr>
              <a:t>1</a:t>
            </a:r>
            <a:r>
              <a:rPr lang="en-GB" sz="1600" dirty="0" smtClean="0">
                <a:sym typeface="Symbol" charset="0"/>
              </a:rPr>
              <a:t>)</a:t>
            </a:r>
            <a:endParaRPr lang="en-GB" sz="1600" dirty="0">
              <a:sym typeface="Symbol" charset="0"/>
            </a:endParaRPr>
          </a:p>
          <a:p>
            <a:r>
              <a:rPr lang="en-GB" sz="1600" dirty="0" smtClean="0">
                <a:sym typeface="Symbol" charset="0"/>
              </a:rPr>
              <a:t>	- Two </a:t>
            </a:r>
            <a:r>
              <a:rPr lang="en-GB" sz="1600" dirty="0">
                <a:sym typeface="Symbol" charset="0"/>
              </a:rPr>
              <a:t>masses</a:t>
            </a:r>
          </a:p>
        </p:txBody>
      </p:sp>
      <p:pic>
        <p:nvPicPr>
          <p:cNvPr id="84995" name="Picture 3" descr="spinzzangled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0" y="2162064"/>
            <a:ext cx="3517900" cy="31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14" name="Text Box 22"/>
          <p:cNvSpPr txBox="1">
            <a:spLocks noChangeArrowheads="1"/>
          </p:cNvSpPr>
          <p:nvPr/>
        </p:nvSpPr>
        <p:spPr bwMode="auto">
          <a:xfrm>
            <a:off x="377070" y="5464828"/>
            <a:ext cx="40134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Combine all variables </a:t>
            </a:r>
            <a:r>
              <a:rPr lang="en-GB" dirty="0" smtClean="0"/>
              <a:t>with two methods:</a:t>
            </a:r>
          </a:p>
          <a:p>
            <a:endParaRPr lang="en-GB" sz="800" dirty="0"/>
          </a:p>
          <a:p>
            <a:r>
              <a:rPr lang="en-GB" sz="1600" dirty="0" smtClean="0"/>
              <a:t>	- Matrix </a:t>
            </a:r>
            <a:r>
              <a:rPr lang="en-GB" sz="1600" dirty="0"/>
              <a:t>element </a:t>
            </a:r>
            <a:r>
              <a:rPr lang="en-GB" sz="1600" dirty="0" smtClean="0"/>
              <a:t>(J</a:t>
            </a:r>
            <a:r>
              <a:rPr lang="en-GB" sz="1600" baseline="30000" dirty="0"/>
              <a:t>P</a:t>
            </a:r>
            <a:r>
              <a:rPr lang="en-GB" sz="1600" dirty="0" smtClean="0"/>
              <a:t>-</a:t>
            </a:r>
            <a:r>
              <a:rPr lang="en-GB" sz="1600" dirty="0"/>
              <a:t>MELA</a:t>
            </a:r>
            <a:r>
              <a:rPr lang="en-GB" sz="1600" dirty="0" smtClean="0"/>
              <a:t>) </a:t>
            </a:r>
            <a:endParaRPr lang="en-GB" sz="1600" dirty="0"/>
          </a:p>
          <a:p>
            <a:r>
              <a:rPr lang="en-GB" sz="1600" dirty="0" smtClean="0"/>
              <a:t>	- BDT</a:t>
            </a:r>
            <a:endParaRPr lang="en-GB" sz="1600" dirty="0"/>
          </a:p>
        </p:txBody>
      </p:sp>
      <p:pic>
        <p:nvPicPr>
          <p:cNvPr id="4" name="Image 3" descr="Spin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9" y="2665725"/>
            <a:ext cx="4846398" cy="1515079"/>
          </a:xfrm>
          <a:prstGeom prst="rect">
            <a:avLst/>
          </a:prstGeom>
        </p:spPr>
      </p:pic>
      <p:pic>
        <p:nvPicPr>
          <p:cNvPr id="5" name="Image 4" descr="Spin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97" y="1078903"/>
            <a:ext cx="4904789" cy="1531855"/>
          </a:xfrm>
          <a:prstGeom prst="rect">
            <a:avLst/>
          </a:prstGeom>
        </p:spPr>
      </p:pic>
      <p:pic>
        <p:nvPicPr>
          <p:cNvPr id="6" name="Image 5" descr="fig_16dZ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12" y="4217089"/>
            <a:ext cx="2999014" cy="26201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294313" y="217233"/>
            <a:ext cx="48417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ZZ</a:t>
            </a:r>
            <a:r>
              <a:rPr lang="fr-FR" sz="3200" baseline="30000" dirty="0" smtClean="0"/>
              <a:t>*</a:t>
            </a:r>
            <a:r>
              <a:rPr lang="fr-FR" sz="3200" dirty="0" smtClean="0"/>
              <a:t> Spin and </a:t>
            </a:r>
            <a:r>
              <a:rPr lang="fr-FR" sz="3200" dirty="0" err="1" smtClean="0"/>
              <a:t>Parity</a:t>
            </a:r>
            <a:r>
              <a:rPr lang="fr-FR" sz="3200" dirty="0" smtClean="0"/>
              <a:t> Analyses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09797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pin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080"/>
            <a:ext cx="9144000" cy="3025083"/>
          </a:xfrm>
          <a:prstGeom prst="rect">
            <a:avLst/>
          </a:prstGeom>
        </p:spPr>
      </p:pic>
      <p:pic>
        <p:nvPicPr>
          <p:cNvPr id="10" name="Image 9" descr="fig_16dZ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536"/>
            <a:ext cx="3033496" cy="2942544"/>
          </a:xfrm>
          <a:prstGeom prst="rect">
            <a:avLst/>
          </a:prstGeom>
        </p:spPr>
      </p:pic>
      <p:pic>
        <p:nvPicPr>
          <p:cNvPr id="2" name="Image 1" descr="Spin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13" y="478768"/>
            <a:ext cx="3126987" cy="2971471"/>
          </a:xfrm>
          <a:prstGeom prst="rect">
            <a:avLst/>
          </a:prstGeom>
        </p:spPr>
      </p:pic>
      <p:pic>
        <p:nvPicPr>
          <p:cNvPr id="3" name="Image 2" descr="Spin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20" y="477783"/>
            <a:ext cx="3143648" cy="2960361"/>
          </a:xfrm>
          <a:prstGeom prst="rect">
            <a:avLst/>
          </a:prstGeom>
        </p:spPr>
      </p:pic>
      <p:graphicFrame>
        <p:nvGraphicFramePr>
          <p:cNvPr id="1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201151"/>
              </p:ext>
            </p:extLst>
          </p:nvPr>
        </p:nvGraphicFramePr>
        <p:xfrm>
          <a:off x="1047672" y="-15755"/>
          <a:ext cx="1245022" cy="510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5" name="Équation" r:id="rId8" imgW="495300" imgH="203200" progId="Equation.3">
                  <p:embed/>
                </p:oleObj>
              </mc:Choice>
              <mc:Fallback>
                <p:oleObj name="Équation" r:id="rId8" imgW="495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672" y="-15755"/>
                        <a:ext cx="1245022" cy="510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945809"/>
              </p:ext>
            </p:extLst>
          </p:nvPr>
        </p:nvGraphicFramePr>
        <p:xfrm>
          <a:off x="4040946" y="-15735"/>
          <a:ext cx="1213675" cy="5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6" name="Équation" r:id="rId10" imgW="482600" imgH="203200" progId="Equation.3">
                  <p:embed/>
                </p:oleObj>
              </mc:Choice>
              <mc:Fallback>
                <p:oleObj name="Équation" r:id="rId10" imgW="482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946" y="-15735"/>
                        <a:ext cx="1213675" cy="510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6964"/>
              </p:ext>
            </p:extLst>
          </p:nvPr>
        </p:nvGraphicFramePr>
        <p:xfrm>
          <a:off x="7027561" y="-15755"/>
          <a:ext cx="1245582" cy="5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7" name="Équation" r:id="rId12" imgW="495300" imgH="203200" progId="Equation.3">
                  <p:embed/>
                </p:oleObj>
              </mc:Choice>
              <mc:Fallback>
                <p:oleObj name="Équation" r:id="rId12" imgW="495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561" y="-15755"/>
                        <a:ext cx="1245582" cy="510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04889" y="6181129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40%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0.2%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599670" y="6144844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51%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0.3%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782858" y="6144844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38%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11%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6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76200" y="753629"/>
            <a:ext cx="455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 sz="800" dirty="0"/>
          </a:p>
          <a:p>
            <a:r>
              <a:rPr lang="en-GB" dirty="0"/>
              <a:t>Relevant variable : photon production angle </a:t>
            </a:r>
            <a:r>
              <a:rPr lang="en-GB" dirty="0">
                <a:sym typeface="Symbol" charset="0"/>
              </a:rPr>
              <a:t></a:t>
            </a:r>
            <a:r>
              <a:rPr lang="en-GB" baseline="30000" dirty="0">
                <a:sym typeface="Symbol" charset="0"/>
              </a:rPr>
              <a:t>*</a:t>
            </a:r>
            <a:r>
              <a:rPr lang="en-GB" dirty="0"/>
              <a:t> 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4674345" y="867077"/>
            <a:ext cx="4336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Good shape discrimination between </a:t>
            </a:r>
            <a:r>
              <a:rPr lang="en-GB" dirty="0">
                <a:solidFill>
                  <a:srgbClr val="FF0000"/>
                </a:solidFill>
              </a:rPr>
              <a:t>SM</a:t>
            </a:r>
            <a:r>
              <a:rPr lang="en-GB" dirty="0"/>
              <a:t> and </a:t>
            </a:r>
          </a:p>
          <a:p>
            <a:pPr algn="ctr"/>
            <a:r>
              <a:rPr lang="en-GB" dirty="0" err="1">
                <a:solidFill>
                  <a:schemeClr val="accent2"/>
                </a:solidFill>
              </a:rPr>
              <a:t>gg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chemeClr val="accent2"/>
                </a:solidFill>
                <a:sym typeface="Symbol" charset="0"/>
              </a:rPr>
              <a:t> X(2</a:t>
            </a:r>
            <a:r>
              <a:rPr lang="en-GB" baseline="30000" dirty="0">
                <a:solidFill>
                  <a:schemeClr val="accent2"/>
                </a:solidFill>
                <a:sym typeface="Symbol" charset="0"/>
              </a:rPr>
              <a:t>+</a:t>
            </a:r>
            <a:r>
              <a:rPr lang="en-GB" dirty="0">
                <a:solidFill>
                  <a:schemeClr val="accent2"/>
                </a:solidFill>
                <a:sym typeface="Symbol" charset="0"/>
              </a:rPr>
              <a:t>)  </a:t>
            </a:r>
            <a:r>
              <a:rPr lang="en-GB" dirty="0" smtClean="0">
                <a:solidFill>
                  <a:schemeClr val="accent2"/>
                </a:solidFill>
                <a:sym typeface="Symbol" charset="0"/>
              </a:rPr>
              <a:t></a:t>
            </a:r>
            <a:r>
              <a:rPr lang="en-GB" dirty="0" smtClean="0">
                <a:sym typeface="Symbol" charset="0"/>
              </a:rPr>
              <a:t> </a:t>
            </a:r>
            <a:endParaRPr lang="en-GB" dirty="0">
              <a:sym typeface="Symbol" charset="0"/>
            </a:endParaRPr>
          </a:p>
        </p:txBody>
      </p:sp>
      <p:pic>
        <p:nvPicPr>
          <p:cNvPr id="2" name="Image 1" descr="fig_01GGsp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09" y="1477122"/>
            <a:ext cx="3918860" cy="2654043"/>
          </a:xfrm>
          <a:prstGeom prst="rect">
            <a:avLst/>
          </a:prstGeom>
        </p:spPr>
      </p:pic>
      <p:pic>
        <p:nvPicPr>
          <p:cNvPr id="3" name="Image 2" descr="Spin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6" y="1513408"/>
            <a:ext cx="3750149" cy="2574944"/>
          </a:xfrm>
          <a:prstGeom prst="rect">
            <a:avLst/>
          </a:prstGeom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470760" y="3934404"/>
            <a:ext cx="1647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i="1" dirty="0" err="1"/>
              <a:t>Bkg</a:t>
            </a:r>
            <a:r>
              <a:rPr lang="en-GB" i="1" dirty="0"/>
              <a:t> </a:t>
            </a:r>
            <a:r>
              <a:rPr lang="en-GB" i="1" dirty="0" smtClean="0"/>
              <a:t>subtracted</a:t>
            </a:r>
            <a:endParaRPr lang="en-GB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294313" y="217233"/>
            <a:ext cx="39889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DiPhoton</a:t>
            </a:r>
            <a:r>
              <a:rPr lang="fr-FR" sz="3200" dirty="0" smtClean="0"/>
              <a:t> Spin </a:t>
            </a:r>
            <a:r>
              <a:rPr lang="fr-FR" sz="3200" dirty="0" err="1" smtClean="0"/>
              <a:t>Analysis</a:t>
            </a:r>
            <a:endParaRPr lang="fr-FR" sz="3200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556727" y="2585756"/>
            <a:ext cx="2371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 sz="800" dirty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Very large background!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5" name="Image 4" descr="Spin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2" y="4088348"/>
            <a:ext cx="3773717" cy="2759760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095157" y="4657134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58%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0.3%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77469" y="5430761"/>
            <a:ext cx="188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1-CL</a:t>
            </a:r>
            <a:r>
              <a:rPr lang="fr-FR" sz="2400" baseline="-25000" dirty="0" smtClean="0">
                <a:solidFill>
                  <a:srgbClr val="0000FF"/>
                </a:solidFill>
              </a:rPr>
              <a:t>S</a:t>
            </a:r>
            <a:r>
              <a:rPr lang="fr-FR" sz="2400" dirty="0" smtClean="0">
                <a:solidFill>
                  <a:srgbClr val="0000FF"/>
                </a:solidFill>
              </a:rPr>
              <a:t> = 99.3%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8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76200" y="84665"/>
            <a:ext cx="4813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3366FF"/>
                </a:solidFill>
              </a:rPr>
              <a:t>Strong dependence of the of H </a:t>
            </a:r>
            <a:r>
              <a:rPr lang="en-GB" sz="2000" dirty="0">
                <a:solidFill>
                  <a:srgbClr val="3366FF"/>
                </a:solidFill>
                <a:sym typeface="Symbol" charset="0"/>
              </a:rPr>
              <a:t> 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r>
              <a:rPr lang="en-GB" sz="2000" dirty="0" smtClean="0">
                <a:solidFill>
                  <a:srgbClr val="3366FF"/>
                </a:solidFill>
              </a:rPr>
              <a:t>for spin</a:t>
            </a:r>
          </a:p>
        </p:txBody>
      </p:sp>
      <p:pic>
        <p:nvPicPr>
          <p:cNvPr id="5" name="Image 4" descr="Spin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2" y="672347"/>
            <a:ext cx="7003143" cy="2559422"/>
          </a:xfrm>
          <a:prstGeom prst="rect">
            <a:avLst/>
          </a:prstGeom>
        </p:spPr>
      </p:pic>
      <p:pic>
        <p:nvPicPr>
          <p:cNvPr id="6" name="Image 5" descr="Spin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2" y="3783576"/>
            <a:ext cx="7077250" cy="2522932"/>
          </a:xfrm>
          <a:prstGeom prst="rect">
            <a:avLst/>
          </a:prstGeom>
        </p:spPr>
      </p:pic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1573514" y="3117633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80%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3%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98486" y="6182196"/>
            <a:ext cx="1954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71%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8%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419799" y="6170101"/>
            <a:ext cx="1954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61%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2%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368503" y="3116197"/>
            <a:ext cx="2005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ym typeface="Symbol" charset="0"/>
              </a:rPr>
              <a:t>p</a:t>
            </a:r>
            <a:r>
              <a:rPr lang="en-GB" dirty="0">
                <a:sym typeface="Symbol" charset="0"/>
              </a:rPr>
              <a:t>-values 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SM   90% </a:t>
            </a:r>
          </a:p>
          <a:p>
            <a:r>
              <a:rPr lang="en-GB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	gg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 3%</a:t>
            </a:r>
            <a:endParaRPr lang="en-GB" dirty="0">
              <a:solidFill>
                <a:srgbClr val="FF00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ummary_plot_spin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7605" y="1661486"/>
            <a:ext cx="3235894" cy="3372705"/>
          </a:xfrm>
          <a:prstGeom prst="rect">
            <a:avLst/>
          </a:prstGeom>
        </p:spPr>
      </p:pic>
      <p:pic>
        <p:nvPicPr>
          <p:cNvPr id="9" name="Image 8" descr="fig_18bZ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8"/>
          <a:stretch/>
        </p:blipFill>
        <p:spPr>
          <a:xfrm>
            <a:off x="2832747" y="1741722"/>
            <a:ext cx="3251154" cy="3232003"/>
          </a:xfrm>
          <a:prstGeom prst="rect">
            <a:avLst/>
          </a:prstGeom>
        </p:spPr>
      </p:pic>
      <p:pic>
        <p:nvPicPr>
          <p:cNvPr id="8" name="Image 7" descr="fig_04GGspi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3488"/>
          <a:stretch/>
        </p:blipFill>
        <p:spPr>
          <a:xfrm>
            <a:off x="60477" y="1741722"/>
            <a:ext cx="3132668" cy="323200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330598" y="323989"/>
            <a:ext cx="42989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Summary</a:t>
            </a:r>
            <a:r>
              <a:rPr lang="fr-FR" sz="3200" dirty="0" smtClean="0"/>
              <a:t> of Spin </a:t>
            </a:r>
            <a:r>
              <a:rPr lang="fr-FR" sz="3200" dirty="0" err="1" smtClean="0"/>
              <a:t>Results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68601" y="1367712"/>
            <a:ext cx="1161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Diphoton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679572" y="1375923"/>
            <a:ext cx="1795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ZZ Four leptons 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904162" y="1367712"/>
            <a:ext cx="12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WW (</a:t>
            </a:r>
            <a:r>
              <a:rPr lang="fr-FR" sz="2000" dirty="0" err="1" smtClean="0"/>
              <a:t>lvlv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608585" y="5273524"/>
            <a:ext cx="6060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Spin 0</a:t>
            </a:r>
            <a:r>
              <a:rPr lang="fr-FR" sz="2400" baseline="30000" dirty="0" smtClean="0">
                <a:solidFill>
                  <a:srgbClr val="0000FF"/>
                </a:solidFill>
              </a:rPr>
              <a:t>+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favored</a:t>
            </a:r>
            <a:r>
              <a:rPr lang="fr-FR" sz="2400" dirty="0" smtClean="0">
                <a:solidFill>
                  <a:srgbClr val="0000FF"/>
                </a:solidFill>
              </a:rPr>
              <a:t> in all scenarios and all </a:t>
            </a:r>
            <a:r>
              <a:rPr lang="fr-FR" sz="2400" dirty="0" err="1" smtClean="0">
                <a:solidFill>
                  <a:srgbClr val="0000FF"/>
                </a:solidFill>
              </a:rPr>
              <a:t>channels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923061" y="5827114"/>
            <a:ext cx="553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Spin 2</a:t>
            </a:r>
            <a:r>
              <a:rPr lang="fr-FR" sz="2400" baseline="30000" dirty="0" smtClean="0"/>
              <a:t>+</a:t>
            </a:r>
            <a:r>
              <a:rPr lang="fr-FR" sz="2400" dirty="0" smtClean="0"/>
              <a:t> </a:t>
            </a:r>
            <a:r>
              <a:rPr lang="fr-FR" sz="2400" dirty="0" err="1" smtClean="0"/>
              <a:t>excluded</a:t>
            </a:r>
            <a:r>
              <a:rPr lang="fr-FR" sz="2400" dirty="0" smtClean="0"/>
              <a:t> </a:t>
            </a:r>
            <a:r>
              <a:rPr lang="fr-FR" sz="2400" dirty="0" err="1" smtClean="0"/>
              <a:t>at</a:t>
            </a:r>
            <a:r>
              <a:rPr lang="fr-FR" sz="2400" dirty="0" smtClean="0"/>
              <a:t> </a:t>
            </a:r>
            <a:r>
              <a:rPr lang="fr-FR" sz="2400" dirty="0" err="1" smtClean="0"/>
              <a:t>high</a:t>
            </a:r>
            <a:r>
              <a:rPr lang="fr-FR" sz="2400" dirty="0" smtClean="0"/>
              <a:t> CL</a:t>
            </a:r>
            <a:r>
              <a:rPr lang="fr-FR" sz="2400" baseline="-25000" dirty="0" smtClean="0"/>
              <a:t>S</a:t>
            </a:r>
            <a:r>
              <a:rPr lang="fr-FR" sz="2400" dirty="0" smtClean="0"/>
              <a:t> in all scenarios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8989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3322409" y="265613"/>
            <a:ext cx="2165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Conclusions</a:t>
            </a:r>
            <a:endParaRPr lang="fr-FR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568475" y="1233715"/>
            <a:ext cx="7922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Confirmation </a:t>
            </a:r>
            <a:r>
              <a:rPr lang="fr-FR" sz="2000" dirty="0" err="1" smtClean="0">
                <a:solidFill>
                  <a:srgbClr val="0000FF"/>
                </a:solidFill>
              </a:rPr>
              <a:t>with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single </a:t>
            </a:r>
            <a:r>
              <a:rPr lang="fr-FR" sz="2000" dirty="0" err="1" smtClean="0">
                <a:solidFill>
                  <a:srgbClr val="0000FF"/>
                </a:solidFill>
              </a:rPr>
              <a:t>channel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discovery</a:t>
            </a:r>
            <a:r>
              <a:rPr lang="fr-FR" sz="2000" dirty="0" smtClean="0">
                <a:solidFill>
                  <a:srgbClr val="0000FF"/>
                </a:solidFill>
              </a:rPr>
              <a:t> in </a:t>
            </a:r>
            <a:r>
              <a:rPr lang="fr-FR" sz="2000" dirty="0" err="1" smtClean="0">
                <a:solidFill>
                  <a:srgbClr val="0000FF"/>
                </a:solidFill>
              </a:rPr>
              <a:t>yy</a:t>
            </a:r>
            <a:r>
              <a:rPr lang="fr-FR" sz="2000" dirty="0" smtClean="0">
                <a:solidFill>
                  <a:srgbClr val="0000FF"/>
                </a:solidFill>
              </a:rPr>
              <a:t> and 4l </a:t>
            </a:r>
            <a:r>
              <a:rPr lang="fr-FR" sz="2000" dirty="0" err="1" smtClean="0">
                <a:solidFill>
                  <a:srgbClr val="0000FF"/>
                </a:solidFill>
              </a:rPr>
              <a:t>Channels</a:t>
            </a:r>
            <a:r>
              <a:rPr lang="fr-FR" sz="2000" dirty="0" smtClean="0">
                <a:solidFill>
                  <a:srgbClr val="0000FF"/>
                </a:solidFill>
              </a:rPr>
              <a:t>, and an observation in the WW (</a:t>
            </a:r>
            <a:r>
              <a:rPr lang="fr-FR" sz="2000" dirty="0" err="1" smtClean="0">
                <a:solidFill>
                  <a:srgbClr val="0000FF"/>
                </a:solidFill>
              </a:rPr>
              <a:t>lvlv</a:t>
            </a:r>
            <a:r>
              <a:rPr lang="fr-FR" sz="2000" dirty="0" smtClean="0">
                <a:solidFill>
                  <a:srgbClr val="0000FF"/>
                </a:solidFill>
              </a:rPr>
              <a:t>) </a:t>
            </a:r>
            <a:r>
              <a:rPr lang="fr-FR" sz="2000" dirty="0" err="1" smtClean="0">
                <a:solidFill>
                  <a:srgbClr val="0000FF"/>
                </a:solidFill>
              </a:rPr>
              <a:t>channel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0875" y="2220686"/>
            <a:ext cx="7922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00FF"/>
                </a:solidFill>
              </a:rPr>
              <a:t>Coupling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analysis</a:t>
            </a:r>
            <a:r>
              <a:rPr lang="fr-FR" sz="2000" dirty="0" smtClean="0">
                <a:solidFill>
                  <a:srgbClr val="0000FF"/>
                </a:solidFill>
              </a:rPr>
              <a:t> shows :</a:t>
            </a:r>
          </a:p>
          <a:p>
            <a:pPr algn="ctr"/>
            <a:endParaRPr lang="fr-FR" sz="800" dirty="0" smtClean="0"/>
          </a:p>
          <a:p>
            <a:r>
              <a:rPr lang="fr-FR" sz="2000" dirty="0" smtClean="0"/>
              <a:t>			</a:t>
            </a:r>
            <a:r>
              <a:rPr lang="fr-FR" sz="1600" dirty="0" smtClean="0"/>
              <a:t>1.- The ratio of W to Z </a:t>
            </a:r>
            <a:r>
              <a:rPr lang="fr-FR" sz="1600" dirty="0" err="1" smtClean="0"/>
              <a:t>couplings</a:t>
            </a:r>
            <a:r>
              <a:rPr lang="fr-FR" sz="1600" dirty="0" smtClean="0"/>
              <a:t> consistent </a:t>
            </a:r>
            <a:r>
              <a:rPr lang="fr-FR" sz="1600" dirty="0" err="1" smtClean="0"/>
              <a:t>with</a:t>
            </a:r>
            <a:r>
              <a:rPr lang="fr-FR" sz="1600" dirty="0" smtClean="0"/>
              <a:t> CS</a:t>
            </a:r>
          </a:p>
          <a:p>
            <a:r>
              <a:rPr lang="fr-FR" sz="1600" dirty="0" smtClean="0"/>
              <a:t>			2.- Ratio of F to V consistent </a:t>
            </a:r>
            <a:r>
              <a:rPr lang="fr-FR" sz="1600" dirty="0" err="1" smtClean="0"/>
              <a:t>with</a:t>
            </a:r>
            <a:r>
              <a:rPr lang="fr-FR" sz="1600" dirty="0" smtClean="0"/>
              <a:t> SM</a:t>
            </a:r>
          </a:p>
          <a:p>
            <a:r>
              <a:rPr lang="fr-FR" sz="1600" dirty="0" smtClean="0"/>
              <a:t>			3.- No </a:t>
            </a:r>
            <a:r>
              <a:rPr lang="fr-FR" sz="1600" dirty="0" err="1" smtClean="0"/>
              <a:t>signs</a:t>
            </a:r>
            <a:r>
              <a:rPr lang="fr-FR" sz="1600" dirty="0" smtClean="0"/>
              <a:t> of new </a:t>
            </a:r>
            <a:r>
              <a:rPr lang="fr-FR" sz="1600" dirty="0" err="1" smtClean="0"/>
              <a:t>physics</a:t>
            </a:r>
            <a:r>
              <a:rPr lang="fr-FR" sz="1600" dirty="0" smtClean="0"/>
              <a:t> in </a:t>
            </a:r>
            <a:r>
              <a:rPr lang="fr-FR" sz="1600" dirty="0" err="1" smtClean="0"/>
              <a:t>loops</a:t>
            </a:r>
            <a:r>
              <a:rPr lang="fr-FR" sz="1600" dirty="0" smtClean="0"/>
              <a:t> or </a:t>
            </a:r>
            <a:r>
              <a:rPr lang="fr-FR" sz="1600" dirty="0" err="1" smtClean="0"/>
              <a:t>decay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68475" y="3834918"/>
            <a:ext cx="792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00FF"/>
                </a:solidFill>
              </a:rPr>
              <a:t>Parity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analysis</a:t>
            </a:r>
            <a:r>
              <a:rPr lang="fr-FR" sz="2000" dirty="0" smtClean="0">
                <a:solidFill>
                  <a:srgbClr val="0000FF"/>
                </a:solidFill>
              </a:rPr>
              <a:t> in the ZZ (4l) </a:t>
            </a:r>
            <a:r>
              <a:rPr lang="fr-FR" sz="2000" dirty="0" err="1" smtClean="0">
                <a:solidFill>
                  <a:srgbClr val="0000FF"/>
                </a:solidFill>
              </a:rPr>
              <a:t>favors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0</a:t>
            </a:r>
            <a:r>
              <a:rPr lang="fr-FR" sz="2000" baseline="30000" dirty="0" smtClean="0">
                <a:solidFill>
                  <a:srgbClr val="FF0000"/>
                </a:solidFill>
              </a:rPr>
              <a:t>+</a:t>
            </a:r>
            <a:r>
              <a:rPr lang="fr-FR" sz="2000" dirty="0" smtClean="0">
                <a:solidFill>
                  <a:srgbClr val="0000FF"/>
                </a:solidFill>
              </a:rPr>
              <a:t> state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63640" y="4539103"/>
            <a:ext cx="79223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Spin </a:t>
            </a:r>
            <a:r>
              <a:rPr lang="fr-FR" sz="2000" dirty="0" err="1" smtClean="0">
                <a:solidFill>
                  <a:srgbClr val="0000FF"/>
                </a:solidFill>
              </a:rPr>
              <a:t>analysis</a:t>
            </a:r>
            <a:r>
              <a:rPr lang="fr-FR" sz="2000" dirty="0" smtClean="0">
                <a:solidFill>
                  <a:srgbClr val="0000FF"/>
                </a:solidFill>
              </a:rPr>
              <a:t> in </a:t>
            </a:r>
            <a:r>
              <a:rPr lang="fr-FR" sz="2000" dirty="0" err="1" smtClean="0">
                <a:solidFill>
                  <a:srgbClr val="0000FF"/>
                </a:solidFill>
              </a:rPr>
              <a:t>yy</a:t>
            </a:r>
            <a:r>
              <a:rPr lang="fr-FR" sz="2000" dirty="0" smtClean="0">
                <a:solidFill>
                  <a:srgbClr val="0000FF"/>
                </a:solidFill>
              </a:rPr>
              <a:t>, ZZ (4l) and WW (</a:t>
            </a:r>
            <a:r>
              <a:rPr lang="fr-FR" sz="2000" dirty="0" err="1" smtClean="0">
                <a:solidFill>
                  <a:srgbClr val="0000FF"/>
                </a:solidFill>
              </a:rPr>
              <a:t>lvlv</a:t>
            </a:r>
            <a:r>
              <a:rPr lang="fr-FR" sz="2000" dirty="0" smtClean="0">
                <a:solidFill>
                  <a:srgbClr val="0000FF"/>
                </a:solidFill>
              </a:rPr>
              <a:t>) </a:t>
            </a:r>
            <a:r>
              <a:rPr lang="fr-FR" sz="2000" dirty="0" err="1" smtClean="0">
                <a:solidFill>
                  <a:srgbClr val="0000FF"/>
                </a:solidFill>
              </a:rPr>
              <a:t>strongly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favors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0</a:t>
            </a:r>
            <a:r>
              <a:rPr lang="fr-FR" sz="2000" baseline="30000" dirty="0">
                <a:solidFill>
                  <a:srgbClr val="FF0000"/>
                </a:solidFill>
              </a:rPr>
              <a:t>+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state 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w.r.t</a:t>
            </a:r>
            <a:r>
              <a:rPr lang="fr-FR" dirty="0" smtClean="0"/>
              <a:t>. </a:t>
            </a:r>
            <a:r>
              <a:rPr lang="fr-FR" dirty="0" err="1" smtClean="0"/>
              <a:t>specific</a:t>
            </a:r>
            <a:r>
              <a:rPr lang="fr-FR" dirty="0" smtClean="0"/>
              <a:t> graviton-</a:t>
            </a:r>
            <a:r>
              <a:rPr lang="fr-FR" dirty="0" err="1" smtClean="0"/>
              <a:t>like</a:t>
            </a:r>
            <a:r>
              <a:rPr lang="fr-FR" dirty="0" smtClean="0"/>
              <a:t> minimal </a:t>
            </a:r>
            <a:r>
              <a:rPr lang="fr-FR" dirty="0" err="1" smtClean="0"/>
              <a:t>couplings</a:t>
            </a:r>
            <a:r>
              <a:rPr lang="fr-FR" dirty="0" smtClean="0"/>
              <a:t> spin 2 </a:t>
            </a:r>
            <a:r>
              <a:rPr lang="fr-FR" dirty="0" err="1" smtClean="0"/>
              <a:t>models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20875" y="5795313"/>
            <a:ext cx="792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ATLAS data supports the </a:t>
            </a:r>
            <a:r>
              <a:rPr lang="fr-FR" sz="2000" dirty="0" err="1" smtClean="0">
                <a:solidFill>
                  <a:srgbClr val="FF0000"/>
                </a:solidFill>
              </a:rPr>
              <a:t>removal</a:t>
            </a:r>
            <a:r>
              <a:rPr lang="fr-FR" sz="2000" dirty="0" smtClean="0">
                <a:solidFill>
                  <a:srgbClr val="FF0000"/>
                </a:solidFill>
              </a:rPr>
              <a:t> of the « </a:t>
            </a:r>
            <a:r>
              <a:rPr lang="fr-FR" sz="2000" dirty="0" err="1" smtClean="0">
                <a:solidFill>
                  <a:srgbClr val="FF0000"/>
                </a:solidFill>
              </a:rPr>
              <a:t>like</a:t>
            </a:r>
            <a:r>
              <a:rPr lang="fr-FR" sz="2000" dirty="0" smtClean="0">
                <a:solidFill>
                  <a:srgbClr val="FF0000"/>
                </a:solidFill>
              </a:rPr>
              <a:t> »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7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37" y="1812657"/>
            <a:ext cx="3120218" cy="2948362"/>
          </a:xfrm>
          <a:prstGeom prst="rect">
            <a:avLst/>
          </a:prstGeom>
        </p:spPr>
      </p:pic>
      <p:pic>
        <p:nvPicPr>
          <p:cNvPr id="9" name="Image 8" descr="Hgg-FixedScale-Short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" y="1812657"/>
            <a:ext cx="3120218" cy="2948362"/>
          </a:xfrm>
          <a:prstGeom prst="rect">
            <a:avLst/>
          </a:prstGeom>
        </p:spPr>
      </p:pic>
      <p:pic>
        <p:nvPicPr>
          <p:cNvPr id="10" name="Image 9" descr="WW-FixedSca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16" y="1789141"/>
            <a:ext cx="3154084" cy="294836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669266" y="265613"/>
            <a:ext cx="3903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The </a:t>
            </a:r>
            <a:r>
              <a:rPr lang="fr-FR" sz="3200" dirty="0" err="1" smtClean="0"/>
              <a:t>Birth</a:t>
            </a:r>
            <a:r>
              <a:rPr lang="fr-FR" sz="3200" dirty="0" smtClean="0"/>
              <a:t> of a </a:t>
            </a:r>
            <a:r>
              <a:rPr lang="fr-FR" sz="3200" dirty="0" err="1" smtClean="0"/>
              <a:t>Particle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1168601" y="1367712"/>
            <a:ext cx="1161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Diphoton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3679572" y="1375923"/>
            <a:ext cx="1795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ZZ Four leptons 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904162" y="1367712"/>
            <a:ext cx="12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WW (</a:t>
            </a:r>
            <a:r>
              <a:rPr lang="fr-FR" sz="2000" dirty="0" err="1" smtClean="0"/>
              <a:t>lvlv</a:t>
            </a:r>
            <a:r>
              <a:rPr lang="fr-FR" sz="2000" dirty="0" smtClean="0"/>
              <a:t>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9539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62" y="4253233"/>
            <a:ext cx="3712355" cy="2604557"/>
          </a:xfrm>
          <a:prstGeom prst="rect">
            <a:avLst/>
          </a:prstGeom>
        </p:spPr>
      </p:pic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001962" y="1905000"/>
            <a:ext cx="5122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Benefiting from the highly granular EM calorimeter : </a:t>
            </a:r>
          </a:p>
          <a:p>
            <a:r>
              <a:rPr lang="en-GB"/>
              <a:t>	jet rejection ~ 8000 </a:t>
            </a:r>
          </a:p>
        </p:txBody>
      </p:sp>
      <p:pic>
        <p:nvPicPr>
          <p:cNvPr id="38924" name="Picture 12" descr="pho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2" y="2590800"/>
            <a:ext cx="1471613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13" descr="pi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2" y="2590800"/>
            <a:ext cx="1465263" cy="14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4449762" y="2743200"/>
            <a:ext cx="350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>
                <a:sym typeface="Symbol" charset="0"/>
              </a:rPr>
              <a:t></a:t>
            </a:r>
            <a:endParaRPr lang="en-GB"/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5948362" y="2743200"/>
            <a:ext cx="541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dirty="0">
                <a:sym typeface="Symbol" charset="0"/>
              </a:rPr>
              <a:t></a:t>
            </a:r>
            <a:r>
              <a:rPr lang="en-GB" sz="3200" baseline="30000" dirty="0">
                <a:sym typeface="Symbol" charset="0"/>
              </a:rPr>
              <a:t>0</a:t>
            </a:r>
            <a:endParaRPr lang="en-GB" dirty="0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677025" y="4739760"/>
            <a:ext cx="2229083" cy="13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~ </a:t>
            </a:r>
            <a:r>
              <a:rPr lang="en-GB" dirty="0" smtClean="0"/>
              <a:t>65% </a:t>
            </a:r>
            <a:r>
              <a:rPr lang="en-GB" dirty="0"/>
              <a:t>irreducible </a:t>
            </a:r>
            <a:r>
              <a:rPr lang="en-GB" dirty="0">
                <a:sym typeface="Symbol" charset="0"/>
              </a:rPr>
              <a:t></a:t>
            </a:r>
          </a:p>
          <a:p>
            <a:pPr>
              <a:lnSpc>
                <a:spcPct val="120000"/>
              </a:lnSpc>
            </a:pPr>
            <a:r>
              <a:rPr lang="en-GB" dirty="0">
                <a:sym typeface="Symbol" charset="0"/>
              </a:rPr>
              <a:t>~ </a:t>
            </a:r>
            <a:r>
              <a:rPr lang="en-GB" dirty="0" smtClean="0">
                <a:sym typeface="Symbol" charset="0"/>
              </a:rPr>
              <a:t>25% </a:t>
            </a:r>
            <a:r>
              <a:rPr lang="en-GB" dirty="0" smtClean="0"/>
              <a:t> </a:t>
            </a:r>
            <a:r>
              <a:rPr lang="en-GB" dirty="0">
                <a:sym typeface="Symbol" charset="0"/>
              </a:rPr>
              <a:t>-jet, di-jet</a:t>
            </a:r>
          </a:p>
          <a:p>
            <a:pPr>
              <a:lnSpc>
                <a:spcPct val="120000"/>
              </a:lnSpc>
            </a:pPr>
            <a:endParaRPr lang="en-GB" dirty="0">
              <a:sym typeface="Symbol" charset="0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sym typeface="Symbol" charset="0"/>
              </a:rPr>
              <a:t>(Not used in the final result)</a:t>
            </a:r>
            <a:endParaRPr lang="en-GB" sz="1400" dirty="0">
              <a:sym typeface="Symbol" charset="0"/>
            </a:endParaRPr>
          </a:p>
        </p:txBody>
      </p:sp>
      <p:grpSp>
        <p:nvGrpSpPr>
          <p:cNvPr id="38930" name="Group 18"/>
          <p:cNvGrpSpPr>
            <a:grpSpLocks/>
          </p:cNvGrpSpPr>
          <p:nvPr/>
        </p:nvGrpSpPr>
        <p:grpSpPr bwMode="auto">
          <a:xfrm>
            <a:off x="715962" y="1981200"/>
            <a:ext cx="1973263" cy="4313238"/>
            <a:chOff x="192" y="1248"/>
            <a:chExt cx="1243" cy="2717"/>
          </a:xfrm>
        </p:grpSpPr>
        <p:pic>
          <p:nvPicPr>
            <p:cNvPr id="38917" name="Picture 5" descr="fakephotrej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48"/>
              <a:ext cx="790" cy="2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838" y="3408"/>
              <a:ext cx="53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6600CC"/>
                  </a:solidFill>
                </a:rPr>
                <a:t>~ 45 fb</a:t>
              </a:r>
            </a:p>
          </p:txBody>
        </p:sp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838" y="2976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00FF"/>
                  </a:solidFill>
                </a:rPr>
                <a:t>~ 30 pb</a:t>
              </a:r>
            </a:p>
          </p:txBody>
        </p:sp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798" y="1824"/>
              <a:ext cx="63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00FFFF"/>
                  </a:solidFill>
                </a:rPr>
                <a:t>~ 500 </a:t>
              </a:r>
              <a:r>
                <a:rPr lang="en-GB">
                  <a:solidFill>
                    <a:srgbClr val="00FFFF"/>
                  </a:solidFill>
                  <a:sym typeface="Symbol" charset="0"/>
                </a:rPr>
                <a:t></a:t>
              </a:r>
              <a:r>
                <a:rPr lang="en-GB">
                  <a:solidFill>
                    <a:srgbClr val="00FFFF"/>
                  </a:solidFill>
                </a:rPr>
                <a:t>b</a:t>
              </a:r>
            </a:p>
          </p:txBody>
        </p:sp>
        <p:sp>
          <p:nvSpPr>
            <p:cNvPr id="38920" name="Text Box 8"/>
            <p:cNvSpPr txBox="1">
              <a:spLocks noChangeArrowheads="1"/>
            </p:cNvSpPr>
            <p:nvPr/>
          </p:nvSpPr>
          <p:spPr bwMode="auto">
            <a:xfrm>
              <a:off x="789" y="2366"/>
              <a:ext cx="6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00FF00"/>
                  </a:solidFill>
                </a:rPr>
                <a:t>~ 200 nb</a:t>
              </a:r>
              <a:endParaRPr lang="en-GB">
                <a:solidFill>
                  <a:srgbClr val="FF00FF"/>
                </a:solidFill>
              </a:endParaRPr>
            </a:p>
          </p:txBody>
        </p:sp>
      </p:grp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3767431" y="5209433"/>
            <a:ext cx="6588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 dirty="0"/>
              <a:t>m</a:t>
            </a:r>
            <a:r>
              <a:rPr lang="en-GB" sz="2800" baseline="-25000" dirty="0">
                <a:sym typeface="Symbol" charset="0"/>
              </a:rPr>
              <a:t></a:t>
            </a:r>
            <a:endParaRPr lang="en-GB" sz="2800" dirty="0">
              <a:sym typeface="Symbol" charset="0"/>
            </a:endParaRPr>
          </a:p>
        </p:txBody>
      </p:sp>
      <p:graphicFrame>
        <p:nvGraphicFramePr>
          <p:cNvPr id="19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914925"/>
              </p:ext>
            </p:extLst>
          </p:nvPr>
        </p:nvGraphicFramePr>
        <p:xfrm>
          <a:off x="185459" y="395692"/>
          <a:ext cx="2587903" cy="946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" name="Équation" r:id="rId8" imgW="520700" imgH="190500" progId="Equation.3">
                  <p:embed/>
                </p:oleObj>
              </mc:Choice>
              <mc:Fallback>
                <p:oleObj name="Équation" r:id="rId8" imgW="5207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59" y="395692"/>
                        <a:ext cx="2587903" cy="946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re 1"/>
          <p:cNvSpPr txBox="1">
            <a:spLocks/>
          </p:cNvSpPr>
          <p:nvPr/>
        </p:nvSpPr>
        <p:spPr bwMode="auto">
          <a:xfrm>
            <a:off x="3014662" y="203200"/>
            <a:ext cx="593883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u="none" dirty="0">
                <a:solidFill>
                  <a:srgbClr val="3366FF"/>
                </a:solidFill>
                <a:latin typeface="Calibri" charset="0"/>
                <a:cs typeface="Calibri" charset="0"/>
              </a:rPr>
              <a:t>Key features :</a:t>
            </a:r>
          </a:p>
          <a:p>
            <a:pPr marL="1257300" lvl="2" indent="-342900" eaLnBrk="1" hangingPunct="1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600" u="none" dirty="0" smtClean="0">
                <a:latin typeface="Calibri" charset="0"/>
                <a:cs typeface="Calibri" charset="0"/>
              </a:rPr>
              <a:t>Background </a:t>
            </a:r>
            <a:r>
              <a:rPr lang="en-US" sz="1600" u="none" dirty="0">
                <a:latin typeface="Calibri" charset="0"/>
                <a:cs typeface="Calibri" charset="0"/>
              </a:rPr>
              <a:t>rejection… </a:t>
            </a:r>
            <a:endParaRPr lang="en-US" sz="1600" u="none" dirty="0" smtClean="0">
              <a:latin typeface="Calibri" charset="0"/>
              <a:cs typeface="Calibri" charset="0"/>
            </a:endParaRPr>
          </a:p>
          <a:p>
            <a:pPr marL="1257300" lvl="2" indent="-342900" eaLnBrk="1" hangingPunct="1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600" u="none" dirty="0" smtClean="0">
                <a:latin typeface="Calibri" charset="0"/>
                <a:cs typeface="Calibri" charset="0"/>
              </a:rPr>
              <a:t>Invariant </a:t>
            </a:r>
            <a:r>
              <a:rPr lang="en-US" sz="1600" u="none" dirty="0">
                <a:latin typeface="Calibri" charset="0"/>
                <a:cs typeface="Calibri" charset="0"/>
              </a:rPr>
              <a:t>mass resolution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u="none" dirty="0">
                <a:latin typeface="Calibri" charset="0"/>
                <a:cs typeface="Calibri" charset="0"/>
              </a:rPr>
              <a:t>	</a:t>
            </a:r>
            <a:r>
              <a:rPr lang="en-US" sz="1600" u="none" dirty="0" smtClean="0">
                <a:solidFill>
                  <a:srgbClr val="3366FF"/>
                </a:solidFill>
                <a:latin typeface="Calibri" charset="0"/>
                <a:cs typeface="Calibri" charset="0"/>
              </a:rPr>
              <a:t> (PV reconstruction important: </a:t>
            </a:r>
            <a:r>
              <a:rPr lang="en-GB" sz="1600" u="none" dirty="0" smtClean="0">
                <a:solidFill>
                  <a:srgbClr val="3366FF"/>
                </a:solidFill>
                <a:latin typeface="Calibri" charset="0"/>
                <a:cs typeface="Calibri" charset="0"/>
              </a:rPr>
              <a:t>IP </a:t>
            </a:r>
            <a:r>
              <a:rPr lang="en-GB" sz="1600" u="none" dirty="0">
                <a:solidFill>
                  <a:srgbClr val="3366FF"/>
                </a:solidFill>
                <a:latin typeface="Calibri" charset="0"/>
                <a:cs typeface="Calibri" charset="0"/>
              </a:rPr>
              <a:t>spread of 5.6 cm, assuming (0,0,0) adds ~1.4 </a:t>
            </a:r>
            <a:r>
              <a:rPr lang="en-GB" sz="1600" u="none" dirty="0" err="1">
                <a:solidFill>
                  <a:srgbClr val="3366FF"/>
                </a:solidFill>
                <a:latin typeface="Calibri" charset="0"/>
                <a:cs typeface="Calibri" charset="0"/>
              </a:rPr>
              <a:t>GeV</a:t>
            </a:r>
            <a:r>
              <a:rPr lang="en-GB" sz="1600" u="none" dirty="0">
                <a:solidFill>
                  <a:srgbClr val="3366FF"/>
                </a:solidFill>
                <a:latin typeface="Calibri" charset="0"/>
                <a:cs typeface="Calibri" charset="0"/>
              </a:rPr>
              <a:t> in mass </a:t>
            </a:r>
            <a:r>
              <a:rPr lang="en-GB" sz="1600" u="none" dirty="0" smtClean="0">
                <a:solidFill>
                  <a:srgbClr val="3366FF"/>
                </a:solidFill>
                <a:latin typeface="Calibri" charset="0"/>
                <a:cs typeface="Calibri" charset="0"/>
              </a:rPr>
              <a:t>resolution)</a:t>
            </a:r>
            <a:endParaRPr lang="en-GB" sz="1600" u="none" dirty="0">
              <a:solidFill>
                <a:srgbClr val="3366FF"/>
              </a:solidFill>
              <a:latin typeface="Calibri" charset="0"/>
              <a:cs typeface="Calibri" charset="0"/>
            </a:endParaRP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endParaRPr lang="en-GB" sz="1600" u="none" dirty="0">
              <a:solidFill>
                <a:srgbClr val="1F497D"/>
              </a:solidFill>
              <a:latin typeface="Calibri" charset="0"/>
              <a:cs typeface="Calibri" charset="0"/>
            </a:endParaRP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u="none" dirty="0">
                <a:latin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604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6200" y="76200"/>
            <a:ext cx="2730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/>
              <a:t>The mass (m</a:t>
            </a:r>
            <a:r>
              <a:rPr lang="en-GB" baseline="-25000" dirty="0">
                <a:sym typeface="Symbol" charset="0"/>
              </a:rPr>
              <a:t></a:t>
            </a:r>
            <a:r>
              <a:rPr lang="en-GB" baseline="-25000" dirty="0" smtClean="0">
                <a:sym typeface="Symbol" charset="0"/>
              </a:rPr>
              <a:t></a:t>
            </a:r>
            <a:r>
              <a:rPr lang="en-GB" dirty="0" smtClean="0">
                <a:sym typeface="Symbol" charset="0"/>
              </a:rPr>
              <a:t>) estimation :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0963" name="Picture 3" descr="m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450"/>
            <a:ext cx="2846387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14338" y="457200"/>
            <a:ext cx="822209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- Requires a precise photon </a:t>
            </a:r>
            <a:r>
              <a:rPr lang="en-GB" dirty="0">
                <a:solidFill>
                  <a:srgbClr val="3366FF"/>
                </a:solidFill>
              </a:rPr>
              <a:t>energy scale </a:t>
            </a:r>
            <a:r>
              <a:rPr lang="en-GB" dirty="0"/>
              <a:t>: </a:t>
            </a:r>
            <a:r>
              <a:rPr lang="en-GB" dirty="0" smtClean="0"/>
              <a:t>from </a:t>
            </a:r>
            <a:r>
              <a:rPr lang="en-GB" dirty="0"/>
              <a:t>Z </a:t>
            </a:r>
            <a:r>
              <a:rPr lang="en-GB" dirty="0">
                <a:sym typeface="Symbol" charset="0"/>
              </a:rPr>
              <a:t> </a:t>
            </a:r>
            <a:r>
              <a:rPr lang="en-GB" dirty="0" err="1">
                <a:sym typeface="Symbol" charset="0"/>
              </a:rPr>
              <a:t>e</a:t>
            </a:r>
            <a:r>
              <a:rPr lang="en-GB" baseline="30000" dirty="0" err="1">
                <a:sym typeface="Symbol" charset="0"/>
              </a:rPr>
              <a:t>+</a:t>
            </a:r>
            <a:r>
              <a:rPr lang="en-GB" dirty="0" err="1">
                <a:sym typeface="Symbol" charset="0"/>
              </a:rPr>
              <a:t>e</a:t>
            </a:r>
            <a:r>
              <a:rPr lang="en-GB" baseline="30000" dirty="0">
                <a:sym typeface="Symbol" charset="0"/>
              </a:rPr>
              <a:t>-</a:t>
            </a:r>
            <a:r>
              <a:rPr lang="en-GB" dirty="0">
                <a:sym typeface="Symbol" charset="0"/>
              </a:rPr>
              <a:t> data and extrapolation e  </a:t>
            </a:r>
          </a:p>
          <a:p>
            <a:pPr>
              <a:buFont typeface="Symbol" charset="0"/>
              <a:buNone/>
            </a:pPr>
            <a:r>
              <a:rPr lang="en-GB" dirty="0">
                <a:sym typeface="Symbol" charset="0"/>
              </a:rPr>
              <a:t>		require excellent material budget knowledge</a:t>
            </a:r>
          </a:p>
          <a:p>
            <a:pPr>
              <a:buFont typeface="Symbol" charset="0"/>
              <a:buNone/>
            </a:pPr>
            <a:r>
              <a:rPr lang="en-GB" sz="1400" dirty="0">
                <a:sym typeface="Symbol" charset="0"/>
              </a:rPr>
              <a:t>(+ control from </a:t>
            </a:r>
            <a:r>
              <a:rPr lang="en-GB" sz="1400" dirty="0" err="1">
                <a:sym typeface="Symbol" charset="0"/>
              </a:rPr>
              <a:t>radiative</a:t>
            </a:r>
            <a:r>
              <a:rPr lang="en-GB" sz="1400" dirty="0">
                <a:sym typeface="Symbol" charset="0"/>
              </a:rPr>
              <a:t> decays </a:t>
            </a:r>
            <a:r>
              <a:rPr lang="en-GB" sz="1400" dirty="0"/>
              <a:t>Z </a:t>
            </a:r>
            <a:r>
              <a:rPr lang="en-GB" sz="1400" dirty="0">
                <a:sym typeface="Symbol" charset="0"/>
              </a:rPr>
              <a:t> </a:t>
            </a:r>
            <a:r>
              <a:rPr lang="en-GB" sz="1400" dirty="0" err="1">
                <a:sym typeface="Symbol" charset="0"/>
              </a:rPr>
              <a:t>e</a:t>
            </a:r>
            <a:r>
              <a:rPr lang="en-GB" sz="1400" baseline="30000" dirty="0" err="1">
                <a:sym typeface="Symbol" charset="0"/>
              </a:rPr>
              <a:t>+</a:t>
            </a:r>
            <a:r>
              <a:rPr lang="en-GB" sz="1400" dirty="0" err="1">
                <a:sym typeface="Symbol" charset="0"/>
              </a:rPr>
              <a:t>e</a:t>
            </a:r>
            <a:r>
              <a:rPr lang="en-GB" sz="1400" baseline="30000" dirty="0">
                <a:sym typeface="Symbol" charset="0"/>
              </a:rPr>
              <a:t>-</a:t>
            </a:r>
            <a:r>
              <a:rPr lang="en-GB" sz="1400" dirty="0">
                <a:sym typeface="Symbol" charset="0"/>
              </a:rPr>
              <a:t>, </a:t>
            </a:r>
          </a:p>
          <a:p>
            <a:pPr>
              <a:buFont typeface="Symbol" charset="0"/>
              <a:buNone/>
            </a:pPr>
            <a:r>
              <a:rPr lang="en-GB" sz="1400" dirty="0">
                <a:sym typeface="Symbol" charset="0"/>
              </a:rPr>
              <a:t> limited by statistics and to low energy)</a:t>
            </a:r>
            <a:r>
              <a:rPr lang="en-GB" dirty="0">
                <a:sym typeface="Symbol" charset="0"/>
              </a:rPr>
              <a:t> 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81000" y="2895600"/>
            <a:ext cx="81637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  <a:sym typeface="Symbol" charset="0"/>
              </a:rPr>
              <a:t>- accurate </a:t>
            </a:r>
            <a:r>
              <a:rPr lang="en-GB" dirty="0">
                <a:solidFill>
                  <a:srgbClr val="3366FF"/>
                </a:solidFill>
                <a:sym typeface="Symbol" charset="0"/>
              </a:rPr>
              <a:t>direction </a:t>
            </a:r>
            <a:r>
              <a:rPr lang="en-GB" dirty="0">
                <a:sym typeface="Symbol" charset="0"/>
              </a:rPr>
              <a:t>: </a:t>
            </a:r>
          </a:p>
          <a:p>
            <a:pPr>
              <a:buFont typeface="Symbol" charset="0"/>
              <a:buNone/>
            </a:pPr>
            <a:r>
              <a:rPr lang="en-GB" dirty="0">
                <a:solidFill>
                  <a:srgbClr val="FF0000"/>
                </a:solidFill>
                <a:sym typeface="Symbol" charset="0"/>
              </a:rPr>
              <a:t>	</a:t>
            </a:r>
            <a:r>
              <a:rPr lang="en-GB" dirty="0">
                <a:solidFill>
                  <a:schemeClr val="accent2"/>
                </a:solidFill>
                <a:sym typeface="Symbol" charset="0"/>
              </a:rPr>
              <a:t>pile-up !</a:t>
            </a:r>
            <a:r>
              <a:rPr lang="en-GB" dirty="0">
                <a:sym typeface="Symbol" charset="0"/>
              </a:rPr>
              <a:t> ~ 20 soft interactions overlaid and longitudinal beam spot size ~ 45 mm</a:t>
            </a:r>
          </a:p>
          <a:p>
            <a:pPr>
              <a:buFont typeface="Symbol" charset="0"/>
              <a:buNone/>
            </a:pPr>
            <a:r>
              <a:rPr lang="en-GB" dirty="0">
                <a:sym typeface="Symbol" charset="0"/>
              </a:rPr>
              <a:t>		    have to choose the right interaction point (PV)…</a:t>
            </a:r>
          </a:p>
          <a:p>
            <a:pPr>
              <a:buFont typeface="Symbol" charset="0"/>
              <a:buNone/>
            </a:pPr>
            <a:r>
              <a:rPr lang="en-GB" dirty="0">
                <a:sym typeface="Symbol" charset="0"/>
              </a:rPr>
              <a:t>		calorimeter pointing (longitudinal segmentation) + </a:t>
            </a:r>
          </a:p>
          <a:p>
            <a:pPr>
              <a:buFont typeface="Symbol" charset="0"/>
              <a:buNone/>
            </a:pPr>
            <a:r>
              <a:rPr lang="en-GB" dirty="0">
                <a:sym typeface="Symbol" charset="0"/>
              </a:rPr>
              <a:t>		photon conversion (if any) + recoiling tracks</a:t>
            </a:r>
          </a:p>
        </p:txBody>
      </p:sp>
      <p:pic>
        <p:nvPicPr>
          <p:cNvPr id="40966" name="Picture 6" descr="emrespvsm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51" y="1130300"/>
            <a:ext cx="3001962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14338" y="1752600"/>
            <a:ext cx="39611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Also very good stability </a:t>
            </a:r>
            <a:r>
              <a:rPr lang="en-GB" dirty="0" err="1"/>
              <a:t>w.r.t</a:t>
            </a:r>
            <a:r>
              <a:rPr lang="en-GB" dirty="0"/>
              <a:t>. </a:t>
            </a:r>
          </a:p>
          <a:p>
            <a:r>
              <a:rPr lang="en-GB" dirty="0"/>
              <a:t>Number of interactions / bunch crossing</a:t>
            </a:r>
          </a:p>
        </p:txBody>
      </p:sp>
      <p:pic>
        <p:nvPicPr>
          <p:cNvPr id="40968" name="Picture 8" descr="mggre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18000"/>
            <a:ext cx="375285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495800" y="4572000"/>
            <a:ext cx="409416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If no measured PV, would add ~ 1.3 GeV/c</a:t>
            </a:r>
            <a:r>
              <a:rPr lang="en-GB" sz="1600" baseline="30000"/>
              <a:t>2</a:t>
            </a:r>
            <a:r>
              <a:rPr lang="en-GB" sz="1600"/>
              <a:t> </a:t>
            </a:r>
          </a:p>
          <a:p>
            <a:r>
              <a:rPr lang="en-GB" sz="1600"/>
              <a:t>to the mass resolution</a:t>
            </a:r>
          </a:p>
          <a:p>
            <a:endParaRPr lang="en-GB" sz="1600"/>
          </a:p>
          <a:p>
            <a:r>
              <a:rPr lang="en-GB" sz="1600"/>
              <a:t> instead : negligible contribution from direction </a:t>
            </a:r>
          </a:p>
          <a:p>
            <a:r>
              <a:rPr lang="en-GB" sz="1600"/>
              <a:t>                to mass resolution</a:t>
            </a:r>
          </a:p>
          <a:p>
            <a:r>
              <a:rPr lang="en-GB" sz="1600"/>
              <a:t>	      driven by energy resolution </a:t>
            </a:r>
          </a:p>
          <a:p>
            <a:r>
              <a:rPr lang="en-GB" sz="1600"/>
              <a:t>(sampling term ~ 10%/</a:t>
            </a:r>
            <a:r>
              <a:rPr lang="en-GB" sz="1600">
                <a:sym typeface="Symbol" charset="0"/>
              </a:rPr>
              <a:t></a:t>
            </a:r>
            <a:r>
              <a:rPr lang="en-GB" sz="1600"/>
              <a:t>E + </a:t>
            </a:r>
          </a:p>
          <a:p>
            <a:r>
              <a:rPr lang="en-GB" sz="1600"/>
              <a:t>     constant term ~ 1% not at design yet)</a:t>
            </a:r>
          </a:p>
        </p:txBody>
      </p:sp>
    </p:spTree>
    <p:extLst>
      <p:ext uri="{BB962C8B-B14F-4D97-AF65-F5344CB8AC3E}">
        <p14:creationId xmlns:p14="http://schemas.microsoft.com/office/powerpoint/2010/main" val="328585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31" y="2630307"/>
            <a:ext cx="4278280" cy="4217971"/>
          </a:xfrm>
          <a:prstGeom prst="rect">
            <a:avLst/>
          </a:prstGeom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00390" y="112485"/>
            <a:ext cx="66163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3366FF"/>
                </a:solidFill>
              </a:rPr>
              <a:t>Improving inclusive search with </a:t>
            </a:r>
            <a:r>
              <a:rPr lang="en-GB" sz="2000" b="1" i="1" dirty="0">
                <a:solidFill>
                  <a:srgbClr val="3366FF"/>
                </a:solidFill>
              </a:rPr>
              <a:t>categorisation</a:t>
            </a:r>
          </a:p>
          <a:p>
            <a:r>
              <a:rPr lang="en-GB" dirty="0"/>
              <a:t>     Events with rather different purity are mixed together </a:t>
            </a:r>
          </a:p>
          <a:p>
            <a:r>
              <a:rPr lang="en-GB" dirty="0">
                <a:sym typeface="Symbol" charset="0"/>
              </a:rPr>
              <a:t>      sorting them in different categories can increase the sensitivity </a:t>
            </a:r>
            <a:endParaRPr lang="en-GB" dirty="0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6200" y="1253898"/>
            <a:ext cx="9067800" cy="14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-  9   </a:t>
            </a:r>
            <a:r>
              <a:rPr lang="en-GB" dirty="0"/>
              <a:t>(central/forward and converted/not converted photons, </a:t>
            </a:r>
            <a:r>
              <a:rPr lang="en-GB" dirty="0" err="1"/>
              <a:t>p</a:t>
            </a:r>
            <a:r>
              <a:rPr lang="en-GB" baseline="-25000" dirty="0" err="1"/>
              <a:t>Tt</a:t>
            </a:r>
            <a:r>
              <a:rPr lang="en-GB" dirty="0"/>
              <a:t> (</a:t>
            </a:r>
            <a:r>
              <a:rPr lang="en-GB" dirty="0">
                <a:sym typeface="Symbol" charset="0"/>
              </a:rPr>
              <a:t></a:t>
            </a:r>
            <a:r>
              <a:rPr lang="en-GB" dirty="0"/>
              <a:t>)) </a:t>
            </a:r>
            <a:r>
              <a:rPr lang="en-GB" dirty="0" smtClean="0">
                <a:solidFill>
                  <a:srgbClr val="FF0000"/>
                </a:solidFill>
              </a:rPr>
              <a:t>Council 2011</a:t>
            </a:r>
            <a:endParaRPr lang="en-GB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dirty="0" smtClean="0"/>
              <a:t>-  10 (tagging jets </a:t>
            </a:r>
            <a:r>
              <a:rPr lang="en-GB" dirty="0"/>
              <a:t>disentangling VBF) 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ICHEP 2012 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-  12 (low </a:t>
            </a:r>
            <a:r>
              <a:rPr lang="en-GB" dirty="0"/>
              <a:t>mass di-jet, </a:t>
            </a:r>
            <a:r>
              <a:rPr lang="en-GB" dirty="0" smtClean="0"/>
              <a:t>lepton</a:t>
            </a:r>
            <a:r>
              <a:rPr lang="en-GB" dirty="0"/>
              <a:t>, </a:t>
            </a:r>
            <a:r>
              <a:rPr lang="en-GB" dirty="0" smtClean="0"/>
              <a:t>disentangling </a:t>
            </a:r>
            <a:r>
              <a:rPr lang="en-GB" dirty="0"/>
              <a:t>VH) </a:t>
            </a:r>
            <a:r>
              <a:rPr lang="en-GB" dirty="0" smtClean="0">
                <a:solidFill>
                  <a:srgbClr val="FF0000"/>
                </a:solidFill>
              </a:rPr>
              <a:t>Council 2012</a:t>
            </a:r>
          </a:p>
          <a:p>
            <a:pPr>
              <a:lnSpc>
                <a:spcPct val="120000"/>
              </a:lnSpc>
            </a:pPr>
            <a:r>
              <a:rPr lang="en-GB" dirty="0"/>
              <a:t>-  </a:t>
            </a:r>
            <a:r>
              <a:rPr lang="en-GB" dirty="0" smtClean="0"/>
              <a:t>14 (+MET and 2 2-jet VBF categories MVA) </a:t>
            </a:r>
            <a:r>
              <a:rPr lang="en-GB" dirty="0" err="1" smtClean="0">
                <a:solidFill>
                  <a:srgbClr val="FF0000"/>
                </a:solidFill>
              </a:rPr>
              <a:t>Moriond</a:t>
            </a:r>
            <a:r>
              <a:rPr lang="en-GB" dirty="0" smtClean="0">
                <a:solidFill>
                  <a:srgbClr val="FF0000"/>
                </a:solidFill>
              </a:rPr>
              <a:t> 2013 </a:t>
            </a:r>
            <a:r>
              <a:rPr lang="en-GB" dirty="0" smtClean="0">
                <a:solidFill>
                  <a:srgbClr val="0000FF"/>
                </a:solidFill>
              </a:rPr>
              <a:t>New!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41989" name="Picture 5" descr="catResSo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" y="3386657"/>
            <a:ext cx="4766234" cy="32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58409" y="3194964"/>
            <a:ext cx="3954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High </a:t>
            </a:r>
            <a:r>
              <a:rPr lang="en-GB" dirty="0" err="1"/>
              <a:t>p</a:t>
            </a:r>
            <a:r>
              <a:rPr lang="en-GB" baseline="-25000" dirty="0" err="1"/>
              <a:t>T</a:t>
            </a:r>
            <a:r>
              <a:rPr lang="en-GB" dirty="0"/>
              <a:t> and di-jet tag : </a:t>
            </a:r>
            <a:r>
              <a:rPr lang="en-US" dirty="0" smtClean="0"/>
              <a:t>are at </a:t>
            </a:r>
            <a:r>
              <a:rPr lang="en-GB" dirty="0" smtClean="0"/>
              <a:t>high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GB" dirty="0" smtClean="0"/>
              <a:t> </a:t>
            </a:r>
            <a:r>
              <a:rPr lang="en-GB" dirty="0"/>
              <a:t>S/B</a:t>
            </a:r>
          </a:p>
        </p:txBody>
      </p:sp>
      <p:sp>
        <p:nvSpPr>
          <p:cNvPr id="3" name="Rectangle 2"/>
          <p:cNvSpPr/>
          <p:nvPr/>
        </p:nvSpPr>
        <p:spPr>
          <a:xfrm>
            <a:off x="8055429" y="4124476"/>
            <a:ext cx="749905" cy="68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547428" y="3719287"/>
            <a:ext cx="749905" cy="68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FF"/>
                </a:solidFill>
              </a:rPr>
              <a:t>New!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54572" y="5087256"/>
            <a:ext cx="661930" cy="68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442476" y="5148942"/>
            <a:ext cx="689429" cy="68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FF"/>
                </a:solidFill>
              </a:rPr>
              <a:t>New!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7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34329" y="307472"/>
            <a:ext cx="8229600" cy="622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Illustration of the Impact of Categories </a:t>
            </a:r>
            <a:endParaRPr lang="en-US" sz="18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314350"/>
              </p:ext>
            </p:extLst>
          </p:nvPr>
        </p:nvGraphicFramePr>
        <p:xfrm>
          <a:off x="3822231" y="851095"/>
          <a:ext cx="13402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" name="Équation" r:id="rId3" imgW="584200" imgH="431800" progId="Equation.3">
                  <p:embed/>
                </p:oleObj>
              </mc:Choice>
              <mc:Fallback>
                <p:oleObj name="Équation" r:id="rId3" imgW="584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2231" y="851095"/>
                        <a:ext cx="1340225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536700" y="1632949"/>
            <a:ext cx="133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Unweighted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54800" y="1625173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Weighted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83220" y="6186971"/>
            <a:ext cx="205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Clearly</a:t>
            </a:r>
            <a:r>
              <a:rPr lang="fr-FR" dirty="0" smtClean="0"/>
              <a:t> visible signal</a:t>
            </a:r>
            <a:endParaRPr lang="fr-FR" dirty="0"/>
          </a:p>
        </p:txBody>
      </p:sp>
      <p:pic>
        <p:nvPicPr>
          <p:cNvPr id="6" name="Image 5" descr="fig_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" y="2011026"/>
            <a:ext cx="4715441" cy="3964022"/>
          </a:xfrm>
          <a:prstGeom prst="rect">
            <a:avLst/>
          </a:prstGeom>
        </p:spPr>
      </p:pic>
      <p:pic>
        <p:nvPicPr>
          <p:cNvPr id="9" name="Image 8" descr="fig_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21" y="2035216"/>
            <a:ext cx="4715441" cy="39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7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ig_05g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r="1983"/>
          <a:stretch/>
        </p:blipFill>
        <p:spPr>
          <a:xfrm>
            <a:off x="4445150" y="120953"/>
            <a:ext cx="4719410" cy="3143551"/>
          </a:xfrm>
          <a:prstGeom prst="rect">
            <a:avLst/>
          </a:prstGeom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85800" y="3276600"/>
            <a:ext cx="8092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ym typeface="Symbol" charset="0"/>
              </a:rPr>
              <a:t>~ </a:t>
            </a:r>
            <a:r>
              <a:rPr lang="en-GB" dirty="0" smtClean="0">
                <a:sym typeface="Symbol" charset="0"/>
              </a:rPr>
              <a:t>7.2 </a:t>
            </a:r>
            <a:r>
              <a:rPr lang="en-GB" i="1" dirty="0">
                <a:sym typeface="Symbol" charset="0"/>
              </a:rPr>
              <a:t>local</a:t>
            </a:r>
            <a:r>
              <a:rPr lang="en-GB" dirty="0">
                <a:sym typeface="Symbol" charset="0"/>
              </a:rPr>
              <a:t> significance </a:t>
            </a:r>
            <a:r>
              <a:rPr lang="en-GB" sz="1400" dirty="0" smtClean="0">
                <a:sym typeface="Symbol" charset="0"/>
              </a:rPr>
              <a:t>(4.1 </a:t>
            </a:r>
            <a:r>
              <a:rPr lang="en-GB" sz="1400" dirty="0">
                <a:sym typeface="Symbol" charset="0"/>
              </a:rPr>
              <a:t>expected)</a:t>
            </a:r>
            <a:r>
              <a:rPr lang="en-GB" dirty="0">
                <a:sym typeface="Symbol" charset="0"/>
              </a:rPr>
              <a:t> at </a:t>
            </a:r>
            <a:r>
              <a:rPr lang="en-GB" dirty="0" err="1">
                <a:sym typeface="Symbol" charset="0"/>
              </a:rPr>
              <a:t>m</a:t>
            </a:r>
            <a:r>
              <a:rPr lang="en-GB" baseline="-25000" dirty="0" err="1">
                <a:sym typeface="Symbol" charset="0"/>
              </a:rPr>
              <a:t>H</a:t>
            </a:r>
            <a:r>
              <a:rPr lang="en-GB" dirty="0">
                <a:sym typeface="Symbol" charset="0"/>
              </a:rPr>
              <a:t> = 126.5 </a:t>
            </a:r>
            <a:r>
              <a:rPr lang="en-GB" dirty="0" err="1">
                <a:sym typeface="Symbol" charset="0"/>
              </a:rPr>
              <a:t>GeV</a:t>
            </a:r>
            <a:r>
              <a:rPr lang="en-GB" dirty="0">
                <a:sym typeface="Symbol" charset="0"/>
              </a:rPr>
              <a:t>/c</a:t>
            </a:r>
            <a:r>
              <a:rPr lang="en-GB" baseline="30000" dirty="0">
                <a:sym typeface="Symbol" charset="0"/>
              </a:rPr>
              <a:t>2</a:t>
            </a:r>
            <a:r>
              <a:rPr lang="en-GB" dirty="0">
                <a:sym typeface="Symbol" charset="0"/>
              </a:rPr>
              <a:t>  </a:t>
            </a:r>
            <a:r>
              <a:rPr lang="en-GB" dirty="0" smtClean="0">
                <a:solidFill>
                  <a:srgbClr val="FF0000"/>
                </a:solidFill>
                <a:sym typeface="Symbol" charset="0"/>
              </a:rPr>
              <a:t>standalone </a:t>
            </a:r>
            <a:r>
              <a:rPr lang="en-GB" dirty="0">
                <a:solidFill>
                  <a:srgbClr val="FF0000"/>
                </a:solidFill>
                <a:sym typeface="Symbol" charset="0"/>
              </a:rPr>
              <a:t>discovery 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32014" y="5885542"/>
            <a:ext cx="4976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Best fit value of </a:t>
            </a:r>
            <a:r>
              <a:rPr lang="en-GB" dirty="0">
                <a:sym typeface="Symbol" charset="0"/>
              </a:rPr>
              <a:t></a:t>
            </a:r>
            <a:r>
              <a:rPr lang="en-GB" dirty="0"/>
              <a:t> </a:t>
            </a:r>
            <a:r>
              <a:rPr lang="en-GB" dirty="0">
                <a:sym typeface="Symbol" charset="0"/>
              </a:rPr>
              <a:t>~ 2.4</a:t>
            </a:r>
            <a:r>
              <a:rPr lang="en-GB" dirty="0"/>
              <a:t> </a:t>
            </a:r>
            <a:r>
              <a:rPr lang="en-GB" i="1" dirty="0"/>
              <a:t>above</a:t>
            </a:r>
            <a:r>
              <a:rPr lang="en-GB" dirty="0"/>
              <a:t> the SM hypothesis, </a:t>
            </a:r>
          </a:p>
          <a:p>
            <a:r>
              <a:rPr lang="en-GB" dirty="0"/>
              <a:t>a feature ~ constant in time </a:t>
            </a:r>
          </a:p>
        </p:txBody>
      </p:sp>
      <p:pic>
        <p:nvPicPr>
          <p:cNvPr id="44039" name="Picture 7" descr="muggvst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32288"/>
            <a:ext cx="3733800" cy="25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955065" y="379646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@ 126.6 </a:t>
            </a:r>
            <a:r>
              <a:rPr lang="en-GB" dirty="0" err="1"/>
              <a:t>GeV</a:t>
            </a:r>
            <a:r>
              <a:rPr lang="en-GB" dirty="0"/>
              <a:t>/c</a:t>
            </a:r>
            <a:r>
              <a:rPr lang="en-GB" baseline="30000" dirty="0"/>
              <a:t>2</a:t>
            </a:r>
            <a:endParaRPr lang="en-GB" dirty="0"/>
          </a:p>
        </p:txBody>
      </p:sp>
      <p:pic>
        <p:nvPicPr>
          <p:cNvPr id="2" name="Image 1" descr="fig_04g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25"/>
            <a:ext cx="4642490" cy="33324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56282" y="4151085"/>
            <a:ext cx="1261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FF"/>
                </a:solidFill>
              </a:rPr>
              <a:t>Council 2012</a:t>
            </a:r>
            <a:endParaRPr lang="fr-FR" sz="1600" dirty="0">
              <a:solidFill>
                <a:srgbClr val="0000FF"/>
              </a:solidFill>
            </a:endParaRPr>
          </a:p>
        </p:txBody>
      </p:sp>
      <p:pic>
        <p:nvPicPr>
          <p:cNvPr id="5" name="Image 4" descr="gg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6" y="3881072"/>
            <a:ext cx="5001986" cy="564215"/>
          </a:xfrm>
          <a:prstGeom prst="rect">
            <a:avLst/>
          </a:prstGeom>
        </p:spPr>
      </p:pic>
      <p:pic>
        <p:nvPicPr>
          <p:cNvPr id="6" name="Image 5" descr="gg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7" y="4741586"/>
            <a:ext cx="4255105" cy="7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2257</Words>
  <Application>Microsoft Macintosh PowerPoint</Application>
  <PresentationFormat>Présentation à l'écran (4:3)</PresentationFormat>
  <Paragraphs>432</Paragraphs>
  <Slides>47</Slides>
  <Notes>17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9" baseType="lpstr">
      <vt:lpstr>Thème Office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Marumi Kado</dc:creator>
  <cp:lastModifiedBy>Marumi Kado</cp:lastModifiedBy>
  <cp:revision>187</cp:revision>
  <dcterms:created xsi:type="dcterms:W3CDTF">2013-03-16T16:17:30Z</dcterms:created>
  <dcterms:modified xsi:type="dcterms:W3CDTF">2013-03-20T09:37:23Z</dcterms:modified>
</cp:coreProperties>
</file>