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24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27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25.xml" ContentType="application/vnd.openxmlformats-officedocument.presentationml.slideLayout+xml"/>
  <Override PartName="/ppt/slideLayouts/slideLayout75.xml" ContentType="application/vnd.openxmlformats-officedocument.presentationml.slideLayout+xml"/>
  <Default Extension="xml" ContentType="application/xml"/>
  <Override PartName="/ppt/slideLayouts/slideLayout1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7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101.xml" ContentType="application/vnd.openxmlformats-officedocument.presentationml.slideLayout+xml"/>
  <Override PartName="/ppt/slides/slide9.xml" ContentType="application/vnd.openxmlformats-officedocument.presentationml.slide+xml"/>
  <Default Extension="jpeg" ContentType="image/jpeg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87.xml" ContentType="application/vnd.openxmlformats-officedocument.presentationml.slideLayout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embeddings/oleObject4.bin" ContentType="application/vnd.openxmlformats-officedocument.oleObject"/>
  <Override PartName="/ppt/slideLayouts/slideLayout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embeddings/oleObject2.bin" ContentType="application/vnd.openxmlformats-officedocument.oleObject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113.xml" ContentType="application/vnd.openxmlformats-officedocument.presentationml.slideLayout+xml"/>
  <Override PartName="/ppt/slideLayouts/slideLayout6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s/slide3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5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8.xml" ContentType="application/vnd.openxmlformats-officedocument.presentationml.notesSlide+xml"/>
  <Override PartName="/ppt/theme/theme5.xml" ContentType="application/vnd.openxmlformats-officedocument.theme+xml"/>
  <Override PartName="/ppt/slideMasters/slideMaster10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ppt/slideLayouts/slideLayout44.xml" ContentType="application/vnd.openxmlformats-officedocument.presentationml.slideLayout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10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10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2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10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Masters/slideMaster6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Masters/slideMaster2.xml" ContentType="application/vnd.openxmlformats-officedocument.presentationml.slideMaster+xml"/>
  <Override PartName="/ppt/embeddings/oleObject3.bin" ContentType="application/vnd.openxmlformats-officedocument.oleObject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Layouts/slideLayout29.xml" ContentType="application/vnd.openxmlformats-officedocument.presentationml.slideLayout+xml"/>
  <Default Extension="vml" ContentType="application/vnd.openxmlformats-officedocument.vmlDrawing"/>
  <Override PartName="/ppt/slideLayouts/slideLayout90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embeddings/oleObject1.bin" ContentType="application/vnd.openxmlformats-officedocument.oleObject"/>
  <Override PartName="/ppt/tableStyles.xml" ContentType="application/vnd.openxmlformats-officedocument.presentationml.tableStyles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2.xml" ContentType="application/vnd.openxmlformats-officedocument.presentationml.slideLayout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s/slide58.xml" ContentType="application/vnd.openxmlformats-officedocument.presentationml.slide+xml"/>
  <Override PartName="/ppt/slideLayouts/slideLayout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slideMasters/slideMaster1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6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Layouts/slideLayout23.xml" ContentType="application/vnd.openxmlformats-officedocument.presentationml.slideLayout+xml"/>
  <Default Extension="emf" ContentType="image/x-emf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Default Extension="rels" ContentType="application/vnd.openxmlformats-package.relationships+xml"/>
  <Override PartName="/ppt/slides/slide48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s/slide32.xml" ContentType="application/vnd.openxmlformats-officedocument.presentationml.slide+xml"/>
  <Override PartName="/customXml/itemProps2.xml" ContentType="application/vnd.openxmlformats-officedocument.customXmlProperties+xml"/>
  <Override PartName="/ppt/slideLayouts/slideLayout43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10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81" r:id="rId4"/>
    <p:sldMasterId id="2147483696" r:id="rId5"/>
    <p:sldMasterId id="2147483709" r:id="rId6"/>
    <p:sldMasterId id="2147485125" r:id="rId7"/>
    <p:sldMasterId id="2147485209" r:id="rId8"/>
    <p:sldMasterId id="2147485245" r:id="rId9"/>
    <p:sldMasterId id="2147485293" r:id="rId10"/>
    <p:sldMasterId id="2147485373" r:id="rId11"/>
    <p:sldMasterId id="2147485780" r:id="rId12"/>
    <p:sldMasterId id="2147485792" r:id="rId13"/>
    <p:sldMasterId id="2147486486" r:id="rId14"/>
  </p:sldMasterIdLst>
  <p:notesMasterIdLst>
    <p:notesMasterId r:id="rId73"/>
  </p:notesMasterIdLst>
  <p:sldIdLst>
    <p:sldId id="1844" r:id="rId15"/>
    <p:sldId id="1845" r:id="rId16"/>
    <p:sldId id="1846" r:id="rId17"/>
    <p:sldId id="1847" r:id="rId18"/>
    <p:sldId id="1848" r:id="rId19"/>
    <p:sldId id="1787" r:id="rId20"/>
    <p:sldId id="1788" r:id="rId21"/>
    <p:sldId id="1789" r:id="rId22"/>
    <p:sldId id="1790" r:id="rId23"/>
    <p:sldId id="1849" r:id="rId24"/>
    <p:sldId id="1793" r:id="rId25"/>
    <p:sldId id="1794" r:id="rId26"/>
    <p:sldId id="1854" r:id="rId27"/>
    <p:sldId id="1852" r:id="rId28"/>
    <p:sldId id="1853" r:id="rId29"/>
    <p:sldId id="1795" r:id="rId30"/>
    <p:sldId id="1797" r:id="rId31"/>
    <p:sldId id="1798" r:id="rId32"/>
    <p:sldId id="1799" r:id="rId33"/>
    <p:sldId id="1800" r:id="rId34"/>
    <p:sldId id="1801" r:id="rId35"/>
    <p:sldId id="1802" r:id="rId36"/>
    <p:sldId id="1803" r:id="rId37"/>
    <p:sldId id="1855" r:id="rId38"/>
    <p:sldId id="1804" r:id="rId39"/>
    <p:sldId id="1806" r:id="rId40"/>
    <p:sldId id="1807" r:id="rId41"/>
    <p:sldId id="1856" r:id="rId42"/>
    <p:sldId id="1857" r:id="rId43"/>
    <p:sldId id="1808" r:id="rId44"/>
    <p:sldId id="1805" r:id="rId45"/>
    <p:sldId id="1858" r:id="rId46"/>
    <p:sldId id="1809" r:id="rId47"/>
    <p:sldId id="1860" r:id="rId48"/>
    <p:sldId id="1861" r:id="rId49"/>
    <p:sldId id="1811" r:id="rId50"/>
    <p:sldId id="1812" r:id="rId51"/>
    <p:sldId id="1813" r:id="rId52"/>
    <p:sldId id="1814" r:id="rId53"/>
    <p:sldId id="1815" r:id="rId54"/>
    <p:sldId id="1816" r:id="rId55"/>
    <p:sldId id="1817" r:id="rId56"/>
    <p:sldId id="1865" r:id="rId57"/>
    <p:sldId id="1820" r:id="rId58"/>
    <p:sldId id="1821" r:id="rId59"/>
    <p:sldId id="1822" r:id="rId60"/>
    <p:sldId id="1823" r:id="rId61"/>
    <p:sldId id="1862" r:id="rId62"/>
    <p:sldId id="1864" r:id="rId63"/>
    <p:sldId id="1863" r:id="rId64"/>
    <p:sldId id="1826" r:id="rId65"/>
    <p:sldId id="1876" r:id="rId66"/>
    <p:sldId id="1866" r:id="rId67"/>
    <p:sldId id="1877" r:id="rId68"/>
    <p:sldId id="1870" r:id="rId69"/>
    <p:sldId id="1871" r:id="rId70"/>
    <p:sldId id="1873" r:id="rId71"/>
    <p:sldId id="1843" r:id="rId72"/>
  </p:sldIdLst>
  <p:sldSz cx="9906000" cy="6858000" type="A4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>
          <a:srgbClr val="FF0000"/>
        </p14:laserClr>
      </p:ext>
      <p:ext uri="{2FDB2607-1784-4EEB-B798-7EB5836EED8A}">
        <p14:showMediaCtrls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"/>
      </p:ext>
    </p:extLst>
  </p:showPr>
  <p:clrMru>
    <a:srgbClr val="FFEF08"/>
    <a:srgbClr val="990000"/>
    <a:srgbClr val="27D2E9"/>
    <a:srgbClr val="00FF00"/>
    <a:srgbClr val="0000CC"/>
    <a:srgbClr val="FF0000"/>
    <a:srgbClr val="800000"/>
    <a:srgbClr val="7DFFFF"/>
    <a:srgbClr val="CC0099"/>
    <a:srgbClr val="A8FAF2"/>
  </p:clrMru>
  <p:extLst>
    <p:ext uri="{E76CE94A-603C-4142-B9EB-6D1370010A27}">
      <p14:discardImageEditData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86" autoAdjust="0"/>
    <p:restoredTop sz="97708" autoAdjust="0"/>
  </p:normalViewPr>
  <p:slideViewPr>
    <p:cSldViewPr snapToGrid="0">
      <p:cViewPr>
        <p:scale>
          <a:sx n="150" d="100"/>
          <a:sy n="150" d="100"/>
        </p:scale>
        <p:origin x="-688" y="-23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699" y="-77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4" Type="http://schemas.openxmlformats.org/officeDocument/2006/relationships/slideMaster" Target="slideMasters/slideMaster1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9" Type="http://schemas.openxmlformats.org/officeDocument/2006/relationships/slideMaster" Target="slideMasters/slideMaster6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10" Type="http://schemas.openxmlformats.org/officeDocument/2006/relationships/slideMaster" Target="slideMasters/slideMaster7.xml"/><Relationship Id="rId11" Type="http://schemas.openxmlformats.org/officeDocument/2006/relationships/slideMaster" Target="slideMasters/slideMaster8.xml"/><Relationship Id="rId12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13B783-1437-4855-82EE-A30CE9A7D9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16547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hangingPunct="1"/>
            <a:fld id="{3A039F25-C5D6-734A-BD55-A99554B699D3}" type="slidenum">
              <a:rPr lang="es-ES">
                <a:latin typeface="Arial" charset="0"/>
                <a:ea typeface="Arial" charset="0"/>
                <a:cs typeface="Arial" charset="0"/>
              </a:rPr>
              <a:pPr hangingPunct="1"/>
              <a:t>4</a:t>
            </a:fld>
            <a:endParaRPr lang="es-E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Left plot shows iterations of analysis</a:t>
            </a:r>
            <a:r>
              <a:rPr lang="en-US" baseline="0" dirty="0" smtClean="0"/>
              <a:t> from last year’s summer conferences to now. Scaling by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(N) last year’s result would give us roughly 3x SM sensitivity; we are now at 1.28 x SM at 125 GeV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9501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Left plot shows iterations of analysis</a:t>
            </a:r>
            <a:r>
              <a:rPr lang="en-US" baseline="0" dirty="0" smtClean="0"/>
              <a:t> from last year’s summer conferences to now. Scaling by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(N) last year’s result would give us roughly 3x SM sensitivity; we are now at 1.28 x SM at 125 GeV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9501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Left plot shows iterations of analysis</a:t>
            </a:r>
            <a:r>
              <a:rPr lang="en-US" baseline="0" dirty="0" smtClean="0"/>
              <a:t> from last year’s summer conferences to now. Scaling by </a:t>
            </a:r>
            <a:r>
              <a:rPr lang="en-US" baseline="0" dirty="0" err="1" smtClean="0"/>
              <a:t>sqrt</a:t>
            </a:r>
            <a:r>
              <a:rPr lang="en-US" baseline="0" dirty="0" smtClean="0"/>
              <a:t>(N) last year’s result would give us roughly 3x SM sensitivity; we are now at 1.28 x SM at 125 GeV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9501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CD2B31-B9F6-9E4B-B88C-BD28613A787E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417675" y="-11796713"/>
            <a:ext cx="17037050" cy="11796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401" cy="1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en-US" sz="2600">
              <a:latin typeface="Arial" charset="0"/>
              <a:cs typeface="Droid Sans Fallback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1401" cy="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766" tIns="40383" rIns="80766" bIns="40383"/>
          <a:lstStyle/>
          <a:p>
            <a:fld id="{47308919-621B-DA42-ADC8-ABB34CC8FFE0}" type="slidenum">
              <a:rPr lang="en-US" sz="2200">
                <a:solidFill>
                  <a:srgbClr val="FFFFFF"/>
                </a:solidFill>
                <a:cs typeface="ＭＳ Ｐゴシック" charset="0"/>
              </a:rPr>
              <a:pPr/>
              <a:t>5</a:t>
            </a:fld>
            <a:endParaRPr lang="en-US" sz="22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EB521A-1C74-EA41-8489-CB571A4B1EF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CA1A-D5CF-BA43-AB81-29550322602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98750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0000"/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8539" y="0"/>
            <a:ext cx="2373313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599" y="0"/>
            <a:ext cx="6967539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0"/>
            <a:ext cx="2187575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4" y="0"/>
            <a:ext cx="6410325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0"/>
            <a:ext cx="2187575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9" y="0"/>
            <a:ext cx="6410325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1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1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5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0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5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189037"/>
            <a:ext cx="8667750" cy="4525963"/>
          </a:xfrm>
        </p:spPr>
        <p:txBody>
          <a:bodyPr>
            <a:normAutofit/>
          </a:bodyPr>
          <a:lstStyle>
            <a:lvl1pPr>
              <a:buClr>
                <a:srgbClr val="FFC000"/>
              </a:buClr>
              <a:buFont typeface="Wingdings" pitchFamily="2" charset="2"/>
              <a:buChar char="u"/>
              <a:defRPr sz="2200">
                <a:solidFill>
                  <a:srgbClr val="FFD54F"/>
                </a:solidFill>
              </a:defRPr>
            </a:lvl1pPr>
            <a:lvl2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2pPr>
            <a:lvl3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3pPr>
            <a:lvl4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4pPr>
            <a:lvl5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2560" y="260656"/>
            <a:ext cx="7704856" cy="715089"/>
          </a:xfrm>
        </p:spPr>
        <p:txBody>
          <a:bodyPr>
            <a:normAutofit/>
          </a:bodyPr>
          <a:lstStyle>
            <a:lvl1pPr marL="57150" indent="0" algn="ctr">
              <a:defRPr sz="3600">
                <a:solidFill>
                  <a:srgbClr val="FFD5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9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C62B7E24-9CA4-4AEA-86FB-822DD8BAA1B6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l"/>
              <a:t>‹#›</a:t>
            </a:fld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– </a:t>
            </a:r>
            <a:fld id="{5A0B35D2-FBEF-4171-B389-326B3C4AB542}" type="datetime1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l"/>
              <a:t>3/16/13</a:t>
            </a:fld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, © 2009 Internet2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0"/>
            <a:ext cx="2187575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4" y="0"/>
            <a:ext cx="6410325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1425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8539" y="0"/>
            <a:ext cx="2373313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599" y="0"/>
            <a:ext cx="6967539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1425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0000"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8539" y="0"/>
            <a:ext cx="2373313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599" y="0"/>
            <a:ext cx="6967539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1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1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9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0"/>
            <a:ext cx="2187575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5" y="0"/>
            <a:ext cx="6410325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1425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0000"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8539" y="0"/>
            <a:ext cx="2373313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599" y="0"/>
            <a:ext cx="6967539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9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+mn-cs"/>
            </a:endParaRPr>
          </a:p>
        </p:txBody>
      </p:sp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F26B-CFAC-4E9D-98E7-CC4A5867A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C9F2-55A8-454F-A9AF-DE445D6514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5CFA-00A9-4077-AFCA-CFE9619525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72C6-FBCD-47EB-901A-D1CCB7D20B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7D3F-CA82-4497-8771-A592E02C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FB9-AACB-447C-917A-032EAB60B2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7DE-9859-4CAE-9F20-FFE70E3D53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3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311-8DBF-4AC7-B91A-917D014D0F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74F7-5718-486C-801D-5B7FBD8BC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6966-5062-4D98-B5C1-DCB72FE3A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C430-2866-41E7-BF30-CD820338DD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396-2445-4649-AFC8-394EB037A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B75B-2A53-464E-8A55-151944A26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43"/>
            <a:ext cx="8915400" cy="572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53115"/>
            <a:ext cx="2311400" cy="365125"/>
          </a:xfrm>
          <a:prstGeom prst="rect">
            <a:avLst/>
          </a:prstGeom>
        </p:spPr>
        <p:txBody>
          <a:bodyPr/>
          <a:lstStyle/>
          <a:p>
            <a:fld id="{9C09C76B-95CE-3B47-8480-964F376302FC}" type="datetimeFigureOut">
              <a:rPr lang="en-US" smtClean="0"/>
              <a:pPr/>
              <a:t>3/16/13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53115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53115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2044" y="1270912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384553" y="1271668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625703" y="1271668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102044" y="3875126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3384553" y="3887792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6625703" y="3875126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105374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2" y="117403"/>
            <a:ext cx="923805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28923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2892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16828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363" y="1536098"/>
            <a:ext cx="352507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06612" y="4038600"/>
            <a:ext cx="5371809" cy="2250924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206612" y="1536097"/>
            <a:ext cx="5371809" cy="2273905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4590843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6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6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189037"/>
            <a:ext cx="8667750" cy="4525963"/>
          </a:xfrm>
        </p:spPr>
        <p:txBody>
          <a:bodyPr>
            <a:normAutofit/>
          </a:bodyPr>
          <a:lstStyle>
            <a:lvl1pPr>
              <a:buClr>
                <a:srgbClr val="FFC000"/>
              </a:buClr>
              <a:buFont typeface="Wingdings" pitchFamily="2" charset="2"/>
              <a:buChar char="u"/>
              <a:defRPr sz="2200">
                <a:solidFill>
                  <a:srgbClr val="FFD54F"/>
                </a:solidFill>
              </a:defRPr>
            </a:lvl1pPr>
            <a:lvl2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2pPr>
            <a:lvl3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3pPr>
            <a:lvl4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4pPr>
            <a:lvl5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2560" y="260664"/>
            <a:ext cx="7704856" cy="715089"/>
          </a:xfrm>
        </p:spPr>
        <p:txBody>
          <a:bodyPr>
            <a:normAutofit/>
          </a:bodyPr>
          <a:lstStyle>
            <a:lvl1pPr marL="57150" indent="0" algn="ctr">
              <a:defRPr sz="3600">
                <a:solidFill>
                  <a:srgbClr val="FFD5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69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C62B7E24-9CA4-4AEA-86FB-822DD8BAA1B6}" type="slidenum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l"/>
              <a:t>‹#›</a:t>
            </a:fld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– </a:t>
            </a:r>
            <a:fld id="{5A0B35D2-FBEF-4171-B389-326B3C4AB542}" type="datetime1">
              <a:rPr lang="en-US" sz="1800">
                <a:solidFill>
                  <a:srgbClr val="FFFFFF"/>
                </a:solidFill>
                <a:latin typeface="Arial"/>
                <a:cs typeface="Arial"/>
              </a:rPr>
              <a:pPr algn="l"/>
              <a:t>3/16/13</a:t>
            </a:fld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, © 2009 Internet2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1425" y="1066800"/>
            <a:ext cx="467042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14" Type="http://schemas.openxmlformats.org/officeDocument/2006/relationships/image" Target="../media/image3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vmlDrawing" Target="../drawings/vmlDrawing2.vml"/><Relationship Id="rId14" Type="http://schemas.openxmlformats.org/officeDocument/2006/relationships/oleObject" Target="../embeddings/oleObject2.bin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vmlDrawing" Target="../drawings/vmlDrawing3.vml"/><Relationship Id="rId14" Type="http://schemas.openxmlformats.org/officeDocument/2006/relationships/oleObject" Target="../embeddings/oleObject3.bin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2.xml"/><Relationship Id="rId17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14" Type="http://schemas.openxmlformats.org/officeDocument/2006/relationships/image" Target="../media/image3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13" Type="http://schemas.openxmlformats.org/officeDocument/2006/relationships/vmlDrawing" Target="../drawings/vmlDrawing4.vml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7" descr="EVO_Master_slide_200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"/>
            <a:ext cx="9906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0"/>
            <a:ext cx="8420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42950" y="6400800"/>
            <a:ext cx="206375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400800"/>
            <a:ext cx="31369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3C262"/>
        </a:buClr>
        <a:buFont typeface="Wingdings" pitchFamily="2" charset="2"/>
        <a:buChar char="w"/>
        <a:defRPr sz="3200">
          <a:solidFill>
            <a:srgbClr val="F3C26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C19A57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0606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7" descr="EVO_Master_slide_200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7"/>
            <a:ext cx="9906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0"/>
            <a:ext cx="8420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42950" y="6400800"/>
            <a:ext cx="206375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400800"/>
            <a:ext cx="31369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3" r:id="rId1"/>
    <p:sldLayoutId id="2147485794" r:id="rId2"/>
    <p:sldLayoutId id="2147485795" r:id="rId3"/>
    <p:sldLayoutId id="2147485796" r:id="rId4"/>
    <p:sldLayoutId id="2147485797" r:id="rId5"/>
    <p:sldLayoutId id="2147485798" r:id="rId6"/>
    <p:sldLayoutId id="2147485799" r:id="rId7"/>
    <p:sldLayoutId id="2147485800" r:id="rId8"/>
    <p:sldLayoutId id="2147485801" r:id="rId9"/>
    <p:sldLayoutId id="2147485802" r:id="rId10"/>
    <p:sldLayoutId id="214748580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3C262"/>
        </a:buClr>
        <a:buFont typeface="Wingdings" pitchFamily="2" charset="2"/>
        <a:buChar char="w"/>
        <a:defRPr sz="3200">
          <a:solidFill>
            <a:srgbClr val="F3C26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C19A57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5" y="0"/>
            <a:ext cx="755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219200"/>
            <a:ext cx="949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cfalogo"/>
          <p:cNvPicPr>
            <a:picLocks noChangeAspect="1" noChangeArrowheads="1"/>
          </p:cNvPicPr>
          <p:nvPr userDrawn="1"/>
        </p:nvPicPr>
        <p:blipFill>
          <a:blip r:embed="rId15" cstate="print"/>
          <a:srcRect l="28235" r="28235" b="28799"/>
          <a:stretch>
            <a:fillRect/>
          </a:stretch>
        </p:blipFill>
        <p:spPr bwMode="auto">
          <a:xfrm>
            <a:off x="8703870" y="190500"/>
            <a:ext cx="12021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  <p:sldLayoutId id="2147486498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7" descr="EVO_Master_slide_200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"/>
            <a:ext cx="9906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0"/>
            <a:ext cx="8420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42950" y="6400800"/>
            <a:ext cx="206375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</a:defRPr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400800"/>
            <a:ext cx="31369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3C262"/>
        </a:buClr>
        <a:buFont typeface="Wingdings" pitchFamily="2" charset="2"/>
        <a:buChar char="w"/>
        <a:defRPr sz="3200">
          <a:solidFill>
            <a:srgbClr val="F3C26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C19A57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Line 2"/>
          <p:cNvSpPr>
            <a:spLocks noChangeShapeType="1"/>
          </p:cNvSpPr>
          <p:nvPr/>
        </p:nvSpPr>
        <p:spPr bwMode="auto">
          <a:xfrm>
            <a:off x="0" y="990600"/>
            <a:ext cx="9906000" cy="0"/>
          </a:xfrm>
          <a:prstGeom prst="line">
            <a:avLst/>
          </a:prstGeom>
          <a:noFill/>
          <a:ln w="508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4000">
              <a:cs typeface="+mn-cs"/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0"/>
            <a:ext cx="74882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9493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aphicFrame>
        <p:nvGraphicFramePr>
          <p:cNvPr id="407557" name="Object 5"/>
          <p:cNvGraphicFramePr>
            <a:graphicFrameLocks noChangeAspect="1"/>
          </p:cNvGraphicFramePr>
          <p:nvPr/>
        </p:nvGraphicFramePr>
        <p:xfrm>
          <a:off x="8839200" y="5"/>
          <a:ext cx="1066800" cy="904875"/>
        </p:xfrm>
        <a:graphic>
          <a:graphicData uri="http://schemas.openxmlformats.org/presentationml/2006/ole">
            <p:oleObj spid="_x0000_s407565" name="Photo Editor Photo" r:id="rId14" imgW="1424762" imgH="990686" progId="">
              <p:embed/>
            </p:oleObj>
          </a:graphicData>
        </a:graphic>
      </p:graphicFrame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8686804" y="4572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1" i="1">
                <a:solidFill>
                  <a:srgbClr val="800000"/>
                </a:solidFill>
              </a:rPr>
              <a:t>  </a:t>
            </a:r>
            <a:r>
              <a:rPr lang="en-US" sz="2800" b="1" i="1">
                <a:solidFill>
                  <a:srgbClr val="800000"/>
                </a:solidFill>
              </a:rPr>
              <a:t>2010</a:t>
            </a:r>
          </a:p>
        </p:txBody>
      </p:sp>
      <p:pic>
        <p:nvPicPr>
          <p:cNvPr id="407559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79" y="0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ransition advTm="10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90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Monotype Sorts" charset="2"/>
        <a:buChar char="q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è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Line 2"/>
          <p:cNvSpPr>
            <a:spLocks noChangeShapeType="1"/>
          </p:cNvSpPr>
          <p:nvPr/>
        </p:nvSpPr>
        <p:spPr bwMode="auto">
          <a:xfrm>
            <a:off x="0" y="990600"/>
            <a:ext cx="9906000" cy="0"/>
          </a:xfrm>
          <a:prstGeom prst="line">
            <a:avLst/>
          </a:prstGeom>
          <a:noFill/>
          <a:ln w="508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4000">
              <a:solidFill>
                <a:srgbClr val="000099"/>
              </a:solidFill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0"/>
            <a:ext cx="74882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9493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aphicFrame>
        <p:nvGraphicFramePr>
          <p:cNvPr id="407557" name="Object 5"/>
          <p:cNvGraphicFramePr>
            <a:graphicFrameLocks noChangeAspect="1"/>
          </p:cNvGraphicFramePr>
          <p:nvPr/>
        </p:nvGraphicFramePr>
        <p:xfrm>
          <a:off x="8839200" y="5"/>
          <a:ext cx="1066800" cy="904875"/>
        </p:xfrm>
        <a:graphic>
          <a:graphicData uri="http://schemas.openxmlformats.org/presentationml/2006/ole">
            <p:oleObj spid="_x0000_s2565130" name="Photo Editor Photo" r:id="rId14" imgW="1424762" imgH="990686" progId="">
              <p:embed/>
            </p:oleObj>
          </a:graphicData>
        </a:graphic>
      </p:graphicFrame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8686804" y="4572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1" i="1">
                <a:solidFill>
                  <a:srgbClr val="800000"/>
                </a:solidFill>
              </a:rPr>
              <a:t>  </a:t>
            </a:r>
            <a:r>
              <a:rPr lang="en-US" sz="2800" b="1" i="1">
                <a:solidFill>
                  <a:srgbClr val="800000"/>
                </a:solidFill>
              </a:rPr>
              <a:t>2010</a:t>
            </a:r>
          </a:p>
        </p:txBody>
      </p:sp>
      <p:pic>
        <p:nvPicPr>
          <p:cNvPr id="407559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79" y="0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26" r:id="rId1"/>
    <p:sldLayoutId id="2147485127" r:id="rId2"/>
    <p:sldLayoutId id="2147485128" r:id="rId3"/>
    <p:sldLayoutId id="2147485129" r:id="rId4"/>
    <p:sldLayoutId id="2147485130" r:id="rId5"/>
    <p:sldLayoutId id="2147485131" r:id="rId6"/>
    <p:sldLayoutId id="2147485132" r:id="rId7"/>
    <p:sldLayoutId id="2147485133" r:id="rId8"/>
    <p:sldLayoutId id="2147485134" r:id="rId9"/>
    <p:sldLayoutId id="2147485135" r:id="rId10"/>
    <p:sldLayoutId id="2147485136" r:id="rId11"/>
  </p:sldLayoutIdLst>
  <p:transition advTm="10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90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Monotype Sorts" charset="2"/>
        <a:buChar char="q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è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7" descr="EVO_Master_slide_200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8"/>
            <a:ext cx="9906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0"/>
            <a:ext cx="8420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42950" y="6400800"/>
            <a:ext cx="206375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400800"/>
            <a:ext cx="31369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0" r:id="rId1"/>
    <p:sldLayoutId id="2147485211" r:id="rId2"/>
    <p:sldLayoutId id="2147485212" r:id="rId3"/>
    <p:sldLayoutId id="2147485213" r:id="rId4"/>
    <p:sldLayoutId id="2147485214" r:id="rId5"/>
    <p:sldLayoutId id="2147485215" r:id="rId6"/>
    <p:sldLayoutId id="2147485216" r:id="rId7"/>
    <p:sldLayoutId id="2147485217" r:id="rId8"/>
    <p:sldLayoutId id="2147485218" r:id="rId9"/>
    <p:sldLayoutId id="2147485219" r:id="rId10"/>
    <p:sldLayoutId id="214748522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ea typeface="ＭＳ Ｐゴシック" pitchFamily="34" charset="-128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3C262"/>
        </a:buClr>
        <a:buFont typeface="Wingdings" pitchFamily="2" charset="2"/>
        <a:buChar char="w"/>
        <a:defRPr sz="3200">
          <a:solidFill>
            <a:srgbClr val="F3C26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C19A57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E7A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Line 2"/>
          <p:cNvSpPr>
            <a:spLocks noChangeShapeType="1"/>
          </p:cNvSpPr>
          <p:nvPr/>
        </p:nvSpPr>
        <p:spPr bwMode="auto">
          <a:xfrm>
            <a:off x="0" y="990600"/>
            <a:ext cx="9906000" cy="0"/>
          </a:xfrm>
          <a:prstGeom prst="line">
            <a:avLst/>
          </a:prstGeom>
          <a:noFill/>
          <a:ln w="508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4000">
              <a:solidFill>
                <a:srgbClr val="000099"/>
              </a:solidFill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0"/>
            <a:ext cx="74882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9493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aphicFrame>
        <p:nvGraphicFramePr>
          <p:cNvPr id="407557" name="Object 5"/>
          <p:cNvGraphicFramePr>
            <a:graphicFrameLocks noChangeAspect="1"/>
          </p:cNvGraphicFramePr>
          <p:nvPr/>
        </p:nvGraphicFramePr>
        <p:xfrm>
          <a:off x="8839200" y="5"/>
          <a:ext cx="1066800" cy="904875"/>
        </p:xfrm>
        <a:graphic>
          <a:graphicData uri="http://schemas.openxmlformats.org/presentationml/2006/ole">
            <p:oleObj spid="_x0000_s2736138" name="Photo Editor Photo" r:id="rId14" imgW="1424762" imgH="990686" progId="">
              <p:embed/>
            </p:oleObj>
          </a:graphicData>
        </a:graphic>
      </p:graphicFrame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8686804" y="4572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1" i="1">
                <a:solidFill>
                  <a:srgbClr val="800000"/>
                </a:solidFill>
              </a:rPr>
              <a:t>  </a:t>
            </a:r>
            <a:r>
              <a:rPr lang="en-US" sz="2800" b="1" i="1">
                <a:solidFill>
                  <a:srgbClr val="800000"/>
                </a:solidFill>
              </a:rPr>
              <a:t>2010</a:t>
            </a:r>
          </a:p>
        </p:txBody>
      </p:sp>
      <p:pic>
        <p:nvPicPr>
          <p:cNvPr id="407559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79" y="0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ransition advTm="10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90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Monotype Sorts" charset="2"/>
        <a:buChar char="q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è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0B5C3069-23AC-4463-853C-506EA0EFE42B}" type="slidenum">
              <a:rPr 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4" r:id="rId1"/>
    <p:sldLayoutId id="2147485295" r:id="rId2"/>
    <p:sldLayoutId id="2147485296" r:id="rId3"/>
    <p:sldLayoutId id="2147485297" r:id="rId4"/>
    <p:sldLayoutId id="2147485298" r:id="rId5"/>
    <p:sldLayoutId id="2147485299" r:id="rId6"/>
    <p:sldLayoutId id="2147485300" r:id="rId7"/>
    <p:sldLayoutId id="2147485301" r:id="rId8"/>
    <p:sldLayoutId id="2147485302" r:id="rId9"/>
    <p:sldLayoutId id="2147485303" r:id="rId10"/>
    <p:sldLayoutId id="2147485304" r:id="rId11"/>
    <p:sldLayoutId id="2147485305" r:id="rId12"/>
    <p:sldLayoutId id="2147485306" r:id="rId13"/>
    <p:sldLayoutId id="2147487017" r:id="rId14"/>
    <p:sldLayoutId id="2147487018" r:id="rId15"/>
    <p:sldLayoutId id="2147487019" r:id="rId1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6" y="0"/>
            <a:ext cx="755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219200"/>
            <a:ext cx="949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cfalogo"/>
          <p:cNvPicPr>
            <a:picLocks noChangeAspect="1" noChangeArrowheads="1"/>
          </p:cNvPicPr>
          <p:nvPr/>
        </p:nvPicPr>
        <p:blipFill>
          <a:blip r:embed="rId15" cstate="print"/>
          <a:srcRect l="28235" r="28235" b="28799"/>
          <a:stretch>
            <a:fillRect/>
          </a:stretch>
        </p:blipFill>
        <p:spPr bwMode="auto">
          <a:xfrm>
            <a:off x="8703875" y="190500"/>
            <a:ext cx="12021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  <p:sldLayoutId id="2147485385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Line 2"/>
          <p:cNvSpPr>
            <a:spLocks noChangeShapeType="1"/>
          </p:cNvSpPr>
          <p:nvPr/>
        </p:nvSpPr>
        <p:spPr bwMode="auto">
          <a:xfrm>
            <a:off x="0" y="990600"/>
            <a:ext cx="9906000" cy="0"/>
          </a:xfrm>
          <a:prstGeom prst="line">
            <a:avLst/>
          </a:prstGeom>
          <a:noFill/>
          <a:ln w="508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sz="4000">
              <a:solidFill>
                <a:srgbClr val="000099"/>
              </a:solidFill>
              <a:latin typeface="Arial"/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38250" y="0"/>
            <a:ext cx="74882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9493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aphicFrame>
        <p:nvGraphicFramePr>
          <p:cNvPr id="407557" name="Object 5"/>
          <p:cNvGraphicFramePr>
            <a:graphicFrameLocks noChangeAspect="1"/>
          </p:cNvGraphicFramePr>
          <p:nvPr/>
        </p:nvGraphicFramePr>
        <p:xfrm>
          <a:off x="8839200" y="4"/>
          <a:ext cx="1066800" cy="904875"/>
        </p:xfrm>
        <a:graphic>
          <a:graphicData uri="http://schemas.openxmlformats.org/presentationml/2006/ole">
            <p:oleObj spid="_x0000_s3363850" name="Photo Editor Photo" r:id="rId14" imgW="1424762" imgH="990686" progId="">
              <p:embed/>
            </p:oleObj>
          </a:graphicData>
        </a:graphic>
      </p:graphicFrame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8686803" y="4572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1" i="1">
                <a:solidFill>
                  <a:srgbClr val="800000"/>
                </a:solidFill>
                <a:latin typeface="Arial"/>
              </a:rPr>
              <a:t>  </a:t>
            </a:r>
            <a:r>
              <a:rPr lang="en-US" sz="2800" b="1" i="1">
                <a:solidFill>
                  <a:srgbClr val="800000"/>
                </a:solidFill>
                <a:latin typeface="Arial"/>
              </a:rPr>
              <a:t>2010</a:t>
            </a:r>
          </a:p>
        </p:txBody>
      </p:sp>
      <p:pic>
        <p:nvPicPr>
          <p:cNvPr id="407559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78" y="0"/>
            <a:ext cx="10001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  <p:sldLayoutId id="2147485782" r:id="rId2"/>
    <p:sldLayoutId id="2147485783" r:id="rId3"/>
    <p:sldLayoutId id="2147485784" r:id="rId4"/>
    <p:sldLayoutId id="2147485785" r:id="rId5"/>
    <p:sldLayoutId id="2147485786" r:id="rId6"/>
    <p:sldLayoutId id="2147485787" r:id="rId7"/>
    <p:sldLayoutId id="2147485788" r:id="rId8"/>
    <p:sldLayoutId id="2147485789" r:id="rId9"/>
    <p:sldLayoutId id="2147485790" r:id="rId10"/>
    <p:sldLayoutId id="2147485791" r:id="rId11"/>
  </p:sldLayoutIdLst>
  <p:transition advTm="10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000066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90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Monotype Sorts" charset="2"/>
        <a:buChar char="q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è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u"/>
        <a:defRPr sz="24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emf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0" cy="68579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42951" y="3544916"/>
            <a:ext cx="8670595" cy="209388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Status of Higgs Boson work at 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CMS</a:t>
            </a:r>
            <a:r>
              <a:rPr lang="en-US" sz="36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  <a:t>Grenoble Workshop</a:t>
            </a:r>
            <a:r>
              <a:rPr lang="en-US" sz="3600" b="1" dirty="0" smtClean="0">
                <a:solidFill>
                  <a:srgbClr val="0000FF"/>
                </a:solidFill>
              </a:rPr>
              <a:t>	</a:t>
            </a:r>
            <a:endParaRPr lang="en-US" sz="36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3600" b="1" dirty="0" smtClean="0">
                <a:ln w="1778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Mayda </a:t>
            </a:r>
            <a:r>
              <a:rPr lang="en-US" sz="3600" b="1" dirty="0" smtClean="0">
                <a:ln w="1778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Velasco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660066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March 17, 2013 </a:t>
            </a:r>
            <a:endParaRPr lang="en-US" sz="3600" b="1" dirty="0">
              <a:ln w="17780" cmpd="sng">
                <a:solidFill>
                  <a:srgbClr val="660066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87500" y="4856052"/>
            <a:ext cx="917112" cy="78659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9800" y="469226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200px-NU_se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434" y="4865450"/>
            <a:ext cx="917112" cy="777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2" y="4856052"/>
            <a:ext cx="852140" cy="786591"/>
          </a:xfrm>
          <a:prstGeom prst="rect">
            <a:avLst/>
          </a:prstGeom>
        </p:spPr>
      </p:pic>
      <p:sp>
        <p:nvSpPr>
          <p:cNvPr id="11" name="2 Rectángulo"/>
          <p:cNvSpPr>
            <a:spLocks noChangeArrowheads="1"/>
          </p:cNvSpPr>
          <p:nvPr/>
        </p:nvSpPr>
        <p:spPr bwMode="auto">
          <a:xfrm rot="510932">
            <a:off x="88020" y="1147169"/>
            <a:ext cx="3085559" cy="338554"/>
          </a:xfrm>
          <a:prstGeom prst="rect">
            <a:avLst/>
          </a:prstGeom>
          <a:solidFill>
            <a:srgbClr val="FFFF00">
              <a:alpha val="68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39 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countries  -- 169 institutes</a:t>
            </a: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2 Rectángulo"/>
          <p:cNvSpPr>
            <a:spLocks noChangeArrowheads="1"/>
          </p:cNvSpPr>
          <p:nvPr/>
        </p:nvSpPr>
        <p:spPr bwMode="auto">
          <a:xfrm rot="21364021">
            <a:off x="7060804" y="1269050"/>
            <a:ext cx="2764980" cy="338554"/>
          </a:xfrm>
          <a:prstGeom prst="rect">
            <a:avLst/>
          </a:prstGeom>
          <a:solidFill>
            <a:srgbClr val="FFFF00">
              <a:alpha val="6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3170 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scientists</a:t>
            </a:r>
            <a:r>
              <a:rPr lang="en-US" sz="1600" b="1" dirty="0" smtClean="0">
                <a:latin typeface="Calibri" charset="0"/>
                <a:ea typeface="Calibri" charset="0"/>
                <a:cs typeface="Calibri" charset="0"/>
              </a:rPr>
              <a:t> &amp; engineers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38668" y="1163266"/>
          <a:ext cx="9285798" cy="46329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tableStyleId>{B301B821-A1FF-4177-AEE7-76D212191A09}</a:tableStyleId>
              </a:tblPr>
              <a:tblGrid>
                <a:gridCol w="965199"/>
                <a:gridCol w="1252877"/>
                <a:gridCol w="877191"/>
                <a:gridCol w="914901"/>
                <a:gridCol w="863597"/>
                <a:gridCol w="1122534"/>
                <a:gridCol w="836476"/>
                <a:gridCol w="1388357"/>
                <a:gridCol w="1064666"/>
              </a:tblGrid>
              <a:tr h="611311">
                <a:tc>
                  <a:txBody>
                    <a:bodyPr/>
                    <a:lstStyle/>
                    <a:p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Untagged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VBF-tag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VH-tag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ttH</a:t>
                      </a:r>
                      <a:r>
                        <a:rPr lang="en-US" dirty="0" smtClean="0"/>
                        <a:t>-tag</a:t>
                      </a:r>
                      <a:endParaRPr lang="en-US" dirty="0"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S/B</a:t>
                      </a:r>
                      <a:endParaRPr lang="en-US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Mass</a:t>
                      </a:r>
                    </a:p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Res.</a:t>
                      </a:r>
                      <a:endParaRPr lang="en-US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Mass Range</a:t>
                      </a:r>
                      <a:endParaRPr lang="en-US" baseline="300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Use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d For</a:t>
                      </a:r>
                      <a:endParaRPr lang="en-US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</a:tr>
              <a:tr h="611311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 </a:t>
                      </a:r>
                      <a:endParaRPr lang="en-US" dirty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Low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+mn-lt"/>
                          <a:cs typeface="Brush Script MT Italic"/>
                        </a:rPr>
                        <a:t>(0.1)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+mn-lt"/>
                        <a:cs typeface="Brush Script MT Italic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1-2%</a:t>
                      </a:r>
                      <a:endParaRPr lang="en-US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110 – 150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h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,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F 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,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V</a:t>
                      </a:r>
                    </a:p>
                  </a:txBody>
                  <a:tcPr marL="99060" marR="99060"/>
                </a:tc>
              </a:tr>
              <a:tr h="6404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bb</a:t>
                      </a:r>
                      <a:endParaRPr lang="en-US" dirty="0" smtClean="0">
                        <a:solidFill>
                          <a:srgbClr val="00009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660066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660066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Low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  <a:cs typeface="Brush Script MT Italic"/>
                        </a:rPr>
                        <a:t>(0.1)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10%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110 – 135</a:t>
                      </a:r>
                    </a:p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F</a:t>
                      </a:r>
                    </a:p>
                  </a:txBody>
                  <a:tcPr marL="99060" marR="99060"/>
                </a:tc>
              </a:tr>
              <a:tr h="6404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endParaRPr lang="en-US" dirty="0" smtClean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Low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  <a:cs typeface="Brush Script MT Italic"/>
                        </a:rPr>
                        <a:t>(0.1)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15%</a:t>
                      </a:r>
                      <a:endParaRPr lang="en-US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110 – 145</a:t>
                      </a:r>
                    </a:p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F</a:t>
                      </a:r>
                      <a:endParaRPr lang="en-US" baseline="-250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</a:tr>
              <a:tr h="6404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sym typeface="Wingdings"/>
                        </a:rPr>
                        <a:t>WW</a:t>
                      </a:r>
                      <a:endParaRPr lang="en-US" dirty="0" smtClean="0">
                        <a:solidFill>
                          <a:srgbClr val="00009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Medium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  <a:cs typeface="Brush Script MT Italic"/>
                        </a:rPr>
                        <a:t>(1)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20%</a:t>
                      </a:r>
                      <a:endParaRPr lang="en-US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110 – 160</a:t>
                      </a:r>
                    </a:p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V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 , J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P</a:t>
                      </a:r>
                    </a:p>
                    <a:p>
                      <a:pPr algn="ctr"/>
                      <a:endParaRPr lang="en-US" baseline="-250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</a:tr>
              <a:tr h="6404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1400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sym typeface="Wingdings"/>
                        </a:rPr>
                        <a:t>ZZ</a:t>
                      </a:r>
                      <a:endParaRPr lang="en-US" dirty="0" smtClean="0">
                        <a:solidFill>
                          <a:srgbClr val="00009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High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  <a:cs typeface="Brush Script MT Italic"/>
                        </a:rPr>
                        <a:t>(&gt;1)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1-2%</a:t>
                      </a:r>
                      <a:endParaRPr lang="en-US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110 – 1000</a:t>
                      </a:r>
                    </a:p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h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,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V 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J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P</a:t>
                      </a:r>
                      <a:endParaRPr lang="en-US" baseline="300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</a:tr>
              <a:tr h="6404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1400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Z</a:t>
                      </a:r>
                      <a:r>
                        <a:rPr lang="en-US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</a:t>
                      </a:r>
                      <a:endParaRPr lang="en-US" dirty="0" smtClean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8000"/>
                        </a:solidFill>
                        <a:latin typeface="Times"/>
                        <a:cs typeface="Times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Low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  <a:cs typeface="Brush Script MT Italic"/>
                        </a:rPr>
                        <a:t>(0.1)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2-3%</a:t>
                      </a: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120 – 150</a:t>
                      </a:r>
                    </a:p>
                    <a:p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F 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,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C</a:t>
                      </a:r>
                      <a:r>
                        <a:rPr lang="en-US" baseline="-250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V</a:t>
                      </a:r>
                    </a:p>
                  </a:txBody>
                  <a:tcPr marL="99060" marR="99060"/>
                </a:tc>
              </a:tr>
            </a:tbl>
          </a:graphicData>
        </a:graphic>
      </p:graphicFrame>
      <p:sp>
        <p:nvSpPr>
          <p:cNvPr id="18435" name="Title 2"/>
          <p:cNvSpPr>
            <a:spLocks noGrp="1"/>
          </p:cNvSpPr>
          <p:nvPr>
            <p:ph type="title"/>
          </p:nvPr>
        </p:nvSpPr>
        <p:spPr bwMode="auto">
          <a:xfrm>
            <a:off x="353485" y="67736"/>
            <a:ext cx="8915400" cy="86836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Characteristics of Channels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86924" y="722792"/>
            <a:ext cx="2259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it-CH" b="1" dirty="0" smtClean="0">
                <a:solidFill>
                  <a:srgbClr val="FF0000"/>
                </a:solidFill>
              </a:rPr>
              <a:t>5+</a:t>
            </a:r>
            <a:r>
              <a:rPr lang="it-CH" b="1" dirty="0" smtClean="0">
                <a:solidFill>
                  <a:srgbClr val="FF0000"/>
                </a:solidFill>
              </a:rPr>
              <a:t>19 </a:t>
            </a:r>
            <a:r>
              <a:rPr lang="it-CH" b="1" dirty="0" smtClean="0">
                <a:solidFill>
                  <a:srgbClr val="FF0000"/>
                </a:solidFill>
              </a:rPr>
              <a:t>fb</a:t>
            </a:r>
            <a:r>
              <a:rPr lang="it-CH" b="1" baseline="30000" dirty="0" smtClean="0">
                <a:solidFill>
                  <a:srgbClr val="FF0000"/>
                </a:solidFill>
              </a:rPr>
              <a:t>-1</a:t>
            </a:r>
            <a:endParaRPr lang="it-CH" b="1" dirty="0">
              <a:solidFill>
                <a:srgbClr val="FF0000"/>
              </a:solidFill>
              <a:latin typeface="Hypatia Sans Pro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761" y="673585"/>
            <a:ext cx="2207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✔</a:t>
            </a:r>
            <a:r>
              <a:rPr lang="en-US" dirty="0" smtClean="0">
                <a:solidFill>
                  <a:srgbClr val="008000"/>
                </a:solidFill>
                <a:latin typeface="Times"/>
                <a:cs typeface="Times"/>
              </a:rPr>
              <a:t>   </a:t>
            </a:r>
            <a:r>
              <a:rPr lang="it-CH" b="1" dirty="0" smtClean="0">
                <a:solidFill>
                  <a:srgbClr val="008000"/>
                </a:solidFill>
              </a:rPr>
              <a:t>5</a:t>
            </a:r>
            <a:r>
              <a:rPr lang="it-CH" b="1" dirty="0" smtClean="0">
                <a:solidFill>
                  <a:srgbClr val="008000"/>
                </a:solidFill>
              </a:rPr>
              <a:t>+12  </a:t>
            </a:r>
            <a:r>
              <a:rPr lang="it-CH" b="1" dirty="0" smtClean="0">
                <a:solidFill>
                  <a:srgbClr val="008000"/>
                </a:solidFill>
              </a:rPr>
              <a:t>fb</a:t>
            </a:r>
            <a:r>
              <a:rPr lang="it-CH" b="1" baseline="30000" dirty="0" smtClean="0">
                <a:solidFill>
                  <a:srgbClr val="008000"/>
                </a:solidFill>
              </a:rPr>
              <a:t>-1 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3247411" y="3846367"/>
            <a:ext cx="3962400" cy="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286393" y="3897961"/>
            <a:ext cx="3962400" cy="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6590430" y="3871767"/>
            <a:ext cx="3962400" cy="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211106" y="3880233"/>
            <a:ext cx="3962400" cy="1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86895" y="673585"/>
            <a:ext cx="2207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✔</a:t>
            </a:r>
            <a:r>
              <a:rPr lang="en-US" dirty="0" smtClean="0">
                <a:solidFill>
                  <a:srgbClr val="660066"/>
                </a:solidFill>
                <a:latin typeface="Times"/>
                <a:cs typeface="Times"/>
              </a:rPr>
              <a:t>   </a:t>
            </a:r>
            <a:r>
              <a:rPr lang="it-CH" b="1" dirty="0" smtClean="0">
                <a:solidFill>
                  <a:srgbClr val="660066"/>
                </a:solidFill>
              </a:rPr>
              <a:t>5 fb</a:t>
            </a:r>
            <a:r>
              <a:rPr lang="it-CH" b="1" baseline="30000" dirty="0" smtClean="0">
                <a:solidFill>
                  <a:srgbClr val="660066"/>
                </a:solidFill>
              </a:rPr>
              <a:t>-1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12808" y="157659"/>
            <a:ext cx="2740792" cy="575029"/>
          </a:xfrm>
          <a:prstGeom prst="rect">
            <a:avLst/>
          </a:prstGeom>
          <a:solidFill>
            <a:srgbClr val="000090"/>
          </a:solidFill>
          <a:ln w="22225">
            <a:solidFill>
              <a:srgbClr val="FFE311"/>
            </a:solidFill>
          </a:ln>
        </p:spPr>
        <p:txBody>
          <a:bodyPr wrap="square" lIns="0" tIns="73152" rIns="0" bIns="73152">
            <a:spAutoFit/>
          </a:bodyPr>
          <a:lstStyle/>
          <a:p>
            <a:pPr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b="1" dirty="0" smtClean="0">
                <a:solidFill>
                  <a:srgbClr val="FFFFFF"/>
                </a:solidFill>
                <a:ea typeface="MS PGothic" pitchFamily="34" charset="-128"/>
              </a:rPr>
              <a:t>CMS-HIG-12-</a:t>
            </a:r>
            <a:r>
              <a:rPr lang="en-US" sz="1700" b="1" dirty="0" smtClean="0">
                <a:solidFill>
                  <a:srgbClr val="FFFFFF"/>
                </a:solidFill>
                <a:ea typeface="MS PGothic" pitchFamily="34" charset="-128"/>
              </a:rPr>
              <a:t>028;</a:t>
            </a:r>
            <a:r>
              <a:rPr lang="en-US" sz="1700" b="1" dirty="0" smtClean="0">
                <a:solidFill>
                  <a:srgbClr val="FFFFFF"/>
                </a:solidFill>
                <a:ea typeface="MS PGothic" pitchFamily="34" charset="-128"/>
              </a:rPr>
              <a:t/>
            </a:r>
            <a:br>
              <a:rPr lang="en-US" sz="1700" b="1" dirty="0" smtClean="0">
                <a:solidFill>
                  <a:srgbClr val="FFFFFF"/>
                </a:solidFill>
                <a:ea typeface="MS PGothic" pitchFamily="34" charset="-128"/>
              </a:rPr>
            </a:br>
            <a:r>
              <a:rPr lang="en-US" sz="1700" b="1" dirty="0" smtClean="0">
                <a:solidFill>
                  <a:srgbClr val="FFFFFF"/>
                </a:solidFill>
                <a:ea typeface="MS PGothic" pitchFamily="34" charset="-128"/>
              </a:rPr>
              <a:t>13-001, 002, 003, </a:t>
            </a:r>
            <a:r>
              <a:rPr lang="en-US" sz="1700" b="1" dirty="0" smtClean="0">
                <a:solidFill>
                  <a:srgbClr val="FFFFFF"/>
                </a:solidFill>
                <a:ea typeface="MS PGothic" pitchFamily="34" charset="-128"/>
              </a:rPr>
              <a:t>004, 006</a:t>
            </a:r>
            <a:endParaRPr lang="en-US" sz="1700" b="1" dirty="0" smtClean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21733" y="5782740"/>
            <a:ext cx="9347200" cy="1067022"/>
          </a:xfrm>
          <a:prstGeom prst="rect">
            <a:avLst/>
          </a:prstGeom>
          <a:solidFill>
            <a:srgbClr val="000090"/>
          </a:solidFill>
          <a:ln w="25400">
            <a:solidFill>
              <a:srgbClr val="FFE311"/>
            </a:solidFill>
          </a:ln>
        </p:spPr>
        <p:txBody>
          <a:bodyPr bIns="91440" anchor="ctr" anchorCtr="0">
            <a:noAutofit/>
          </a:bodyPr>
          <a:lstStyle/>
          <a:p>
            <a:pPr marL="684213" indent="-284163" algn="l" eaLnBrk="0" hangingPunct="0"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Font typeface="Wingdings" pitchFamily="2" charset="2"/>
              <a:buChar char="­"/>
              <a:tabLst>
                <a:tab pos="744538" algn="l"/>
              </a:tabLst>
            </a:pPr>
            <a:r>
              <a:rPr lang="en-US" sz="2000" b="1" i="1" kern="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Updates </a:t>
            </a:r>
            <a:r>
              <a:rPr lang="en-US" sz="2000" b="1" i="1" kern="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(Low Mass): 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W/Z + H 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 W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WW 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 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sym typeface="Wingdings 3"/>
              </a:rPr>
              <a:t>3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l 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3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n </a:t>
            </a:r>
            <a:r>
              <a:rPr lang="en-US" sz="2000" b="1" i="1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&amp;</a:t>
            </a:r>
            <a:r>
              <a:rPr lang="en-US" sz="2000" b="1" i="1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 + ZH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 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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 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qq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/>
              </a:rPr>
              <a:t>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2l 2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n</a:t>
            </a:r>
            <a:endParaRPr lang="en-US" sz="2000" b="1" i="1" kern="0" dirty="0" smtClean="0">
              <a:solidFill>
                <a:srgbClr val="7D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Symbol" pitchFamily="18" charset="2"/>
              <a:sym typeface="Wingdings 3"/>
            </a:endParaRPr>
          </a:p>
          <a:p>
            <a:pPr marL="684213" indent="-284163" algn="l" eaLnBrk="0" hangingPunct="0">
              <a:spcBef>
                <a:spcPts val="0"/>
              </a:spcBef>
              <a:spcAft>
                <a:spcPts val="0"/>
              </a:spcAft>
              <a:buClr>
                <a:srgbClr val="FFF200"/>
              </a:buClr>
              <a:buFont typeface="Wingdings" pitchFamily="2" charset="2"/>
              <a:buChar char="­"/>
              <a:tabLst>
                <a:tab pos="744538" algn="l"/>
              </a:tabLst>
            </a:pPr>
            <a:r>
              <a:rPr lang="en-US" sz="2000" b="1" i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Update </a:t>
            </a:r>
            <a:r>
              <a:rPr lang="en-US" sz="2000" b="1" i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(High Mass):  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H 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 ZZ </a:t>
            </a:r>
            <a:r>
              <a:rPr lang="en-US" sz="2000" b="1" i="1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2l2</a:t>
            </a:r>
            <a:r>
              <a:rPr lang="en-US" sz="2000" b="1" i="1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t</a:t>
            </a:r>
            <a:r>
              <a:rPr lang="en-US" sz="2000" b="1" i="1" kern="0" dirty="0" smtClean="0">
                <a:solidFill>
                  <a:srgbClr val="7D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i="1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i="1" kern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&amp;</a:t>
            </a:r>
            <a:r>
              <a:rPr lang="en-US" sz="2000" b="1" i="1" kern="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i="1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ZZ 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 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2l 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;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 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qq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/>
              </a:rPr>
              <a:t>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2l; WW 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 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qq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/>
              </a:rPr>
              <a:t>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</a:t>
            </a:r>
            <a:r>
              <a:rPr lang="en-US" sz="2000" b="1" kern="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000" b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2000" b="1" kern="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Symbol" pitchFamily="18" charset="2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magamma_run194108_evt564224000_ispy_3d-annotated-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85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6579" y="-203203"/>
            <a:ext cx="3083633" cy="1631216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</a:t>
            </a:r>
            <a:r>
              <a:rPr lang="en-US" sz="4000" dirty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6000" dirty="0" err="1" smtClean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Symbol" charset="2"/>
                <a:cs typeface="Symbol" charset="2"/>
              </a:rPr>
              <a:t>gg</a:t>
            </a:r>
            <a:endParaRPr lang="en-US" sz="4000" b="1" dirty="0">
              <a:solidFill>
                <a:srgbClr val="FFFF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r>
              <a:rPr lang="en-US" sz="4000" dirty="0" smtClean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candidate</a:t>
            </a:r>
            <a:endParaRPr lang="en-US" sz="4000" dirty="0">
              <a:solidFill>
                <a:srgbClr val="FFFF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9587" y="887471"/>
            <a:ext cx="2231135" cy="400110"/>
          </a:xfrm>
          <a:prstGeom prst="rect">
            <a:avLst/>
          </a:prstGeom>
          <a:solidFill>
            <a:srgbClr val="00002E">
              <a:alpha val="29000"/>
            </a:srgb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CMS HIG-13-001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9" name="Picture 8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3" y="5437036"/>
            <a:ext cx="5494867" cy="13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887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38" y="9353"/>
            <a:ext cx="10126133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Changes in </a:t>
            </a:r>
            <a:r>
              <a:rPr lang="en-US" sz="4000" dirty="0" smtClean="0">
                <a:solidFill>
                  <a:srgbClr val="000000"/>
                </a:solidFill>
              </a:rPr>
              <a:t>event classification</a:t>
            </a:r>
            <a:r>
              <a:rPr lang="en-US" sz="4000" dirty="0" smtClean="0">
                <a:solidFill>
                  <a:srgbClr val="000000"/>
                </a:solidFill>
              </a:rPr>
              <a:t>:</a:t>
            </a:r>
            <a:r>
              <a:rPr lang="en-US" sz="4000" dirty="0" smtClean="0">
                <a:solidFill>
                  <a:srgbClr val="000000"/>
                </a:solidFill>
              </a:rPr>
              <a:t> H </a:t>
            </a:r>
            <a:r>
              <a:rPr lang="en-US" sz="4000" dirty="0">
                <a:solidFill>
                  <a:srgbClr val="000000"/>
                </a:solidFill>
              </a:rPr>
              <a:t>→ </a:t>
            </a:r>
            <a:r>
              <a:rPr lang="en-US" sz="4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gg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13" name="Picture 12" descr="ev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2" y="1208485"/>
            <a:ext cx="9381067" cy="56410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9118600" y="6646333"/>
            <a:ext cx="787400" cy="3810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7169769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Expected Yields in </a:t>
            </a:r>
            <a:r>
              <a:rPr lang="en-US" dirty="0" smtClean="0">
                <a:solidFill>
                  <a:srgbClr val="000000"/>
                </a:solidFill>
              </a:rPr>
              <a:t>H →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 descr="Untitled 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995" b="-4995"/>
          <a:stretch>
            <a:fillRect/>
          </a:stretch>
        </p:blipFill>
        <p:spPr>
          <a:ln w="381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18C9F2-55A8-454F-A9AF-DE445D65144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5133" y="4004731"/>
            <a:ext cx="8204200" cy="508001"/>
          </a:xfrm>
          <a:prstGeom prst="rect">
            <a:avLst/>
          </a:prstGeom>
          <a:solidFill>
            <a:srgbClr val="0000FF">
              <a:alpha val="5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55127" y="4470410"/>
            <a:ext cx="8204200" cy="508001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067" y="-8462"/>
            <a:ext cx="7797800" cy="6942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Basic issues not change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15" name="Picture 14" descr="Untitled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7768"/>
            <a:ext cx="8763000" cy="2738968"/>
          </a:xfrm>
          <a:prstGeom prst="rect">
            <a:avLst/>
          </a:prstGeom>
        </p:spPr>
      </p:pic>
      <p:pic>
        <p:nvPicPr>
          <p:cNvPr id="16" name="Picture 15" descr="Untitled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28" y="3479799"/>
            <a:ext cx="8762471" cy="828147"/>
          </a:xfrm>
          <a:prstGeom prst="rect">
            <a:avLst/>
          </a:prstGeom>
        </p:spPr>
      </p:pic>
      <p:pic>
        <p:nvPicPr>
          <p:cNvPr id="17" name="Picture 16" descr="Untitled 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33" y="4244973"/>
            <a:ext cx="6959600" cy="25537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7169769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8472" y="0"/>
            <a:ext cx="9906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348" y="9353"/>
            <a:ext cx="7797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Background Modeling Data Driven not Changed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219205"/>
            <a:ext cx="9482664" cy="812800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3366FF"/>
            </a:solidFill>
          </a:ln>
        </p:spPr>
        <p:txBody>
          <a:bodyPr>
            <a:noAutofit/>
          </a:bodyPr>
          <a:lstStyle/>
          <a:p>
            <a:pPr marL="517525" lvl="2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b="1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22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Identification: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Separate prompt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from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reducible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background from misidentified neutral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mesons in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QCD </a:t>
            </a:r>
            <a:r>
              <a:rPr lang="en-US" sz="22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2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+Jet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&amp;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multi-jet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events</a:t>
            </a:r>
            <a:endParaRPr lang="en-US" sz="2200" b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9273480" y="6497960"/>
            <a:ext cx="632520" cy="360040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 smtClean="0">
                <a:solidFill>
                  <a:srgbClr val="FFFF99"/>
                </a:solidFill>
              </a:rPr>
              <a:pPr/>
              <a:t>15</a:t>
            </a:fld>
            <a:endParaRPr lang="en-US" sz="1400" dirty="0">
              <a:solidFill>
                <a:srgbClr val="FFFF99"/>
              </a:solidFill>
            </a:endParaRPr>
          </a:p>
        </p:txBody>
      </p:sp>
      <p:pic>
        <p:nvPicPr>
          <p:cNvPr id="6605826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27000"/>
          </a:blip>
          <a:srcRect l="70588" r="1023"/>
          <a:stretch>
            <a:fillRect/>
          </a:stretch>
        </p:blipFill>
        <p:spPr bwMode="auto">
          <a:xfrm>
            <a:off x="6030185" y="5604414"/>
            <a:ext cx="2446401" cy="108057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27000"/>
          </a:blip>
          <a:srcRect l="35806" r="38875"/>
          <a:stretch>
            <a:fillRect/>
          </a:stretch>
        </p:blipFill>
        <p:spPr bwMode="auto">
          <a:xfrm>
            <a:off x="5031854" y="4250267"/>
            <a:ext cx="2181743" cy="1075266"/>
          </a:xfrm>
          <a:prstGeom prst="rect">
            <a:avLst/>
          </a:prstGeom>
          <a:noFill/>
          <a:ln w="28575">
            <a:solidFill>
              <a:srgbClr val="FFF01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27000"/>
          </a:blip>
          <a:srcRect l="2046" r="75703"/>
          <a:stretch>
            <a:fillRect/>
          </a:stretch>
        </p:blipFill>
        <p:spPr bwMode="auto">
          <a:xfrm>
            <a:off x="7640391" y="4252463"/>
            <a:ext cx="1917327" cy="108057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" name="Picture 11" descr="Untitled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43" y="2180029"/>
            <a:ext cx="4642380" cy="1740043"/>
          </a:xfrm>
          <a:prstGeom prst="rect">
            <a:avLst/>
          </a:prstGeom>
        </p:spPr>
      </p:pic>
      <p:pic>
        <p:nvPicPr>
          <p:cNvPr id="13" name="Picture 12" descr="Untitled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7" y="2159000"/>
            <a:ext cx="4749799" cy="4445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7169769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/>
          <p:cNvSpPr txBox="1">
            <a:spLocks/>
          </p:cNvSpPr>
          <p:nvPr/>
        </p:nvSpPr>
        <p:spPr bwMode="auto">
          <a:xfrm>
            <a:off x="93119" y="1188904"/>
            <a:ext cx="2754420" cy="5491296"/>
          </a:xfrm>
          <a:prstGeom prst="rect">
            <a:avLst/>
          </a:prstGeom>
          <a:solidFill>
            <a:srgbClr val="000090">
              <a:alpha val="85000"/>
            </a:srgbClr>
          </a:solidFill>
          <a:ln w="22225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6075" lvl="1" indent="-173038" algn="l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2200" b="1" kern="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Mass </a:t>
            </a:r>
            <a:r>
              <a:rPr lang="en-US" sz="2200" b="1" kern="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distribution in each category fitted with a 3</a:t>
            </a:r>
            <a:r>
              <a:rPr lang="en-US" b="1" kern="0" baseline="2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rd</a:t>
            </a:r>
            <a:r>
              <a:rPr lang="en-US" sz="2200" b="1" kern="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 to 5</a:t>
            </a:r>
            <a:r>
              <a:rPr lang="en-US" sz="2200" b="1" kern="0" baseline="30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th</a:t>
            </a:r>
            <a:r>
              <a:rPr lang="en-US" sz="2200" b="1" kern="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 order </a:t>
            </a:r>
            <a:r>
              <a:rPr lang="en-US" sz="2200" b="1" kern="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polynomial</a:t>
            </a:r>
          </a:p>
          <a:p>
            <a:pPr marL="346075" lvl="1" indent="-173038" algn="l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sz="2200" b="1" kern="0" dirty="0" smtClean="0">
              <a:solidFill>
                <a:srgbClr val="FFEB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</a:endParaRPr>
          </a:p>
          <a:p>
            <a:pPr marL="342900" lvl="1" indent="-228600" algn="l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21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Order: bias below 20% of stat. fit error</a:t>
            </a:r>
            <a:endParaRPr lang="en-US" sz="2100" b="1" kern="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</a:endParaRPr>
          </a:p>
          <a:p>
            <a:pPr marL="342900" lvl="1" indent="-228600" algn="l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sz="2100" b="1" kern="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</a:endParaRPr>
          </a:p>
          <a:p>
            <a:pPr marL="342900" lvl="1" indent="-228600" algn="l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21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Causes </a:t>
            </a:r>
            <a:r>
              <a:rPr lang="en-US" sz="21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some loss </a:t>
            </a:r>
            <a:br>
              <a:rPr lang="en-US" sz="21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</a:br>
            <a:r>
              <a:rPr lang="en-US" sz="21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of  performance due to the number of fit function </a:t>
            </a:r>
            <a:r>
              <a:rPr lang="en-US" sz="21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parameters</a:t>
            </a:r>
            <a:endParaRPr lang="en-US" sz="2100" b="1" kern="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</a:endParaRPr>
          </a:p>
        </p:txBody>
      </p:sp>
      <p:pic>
        <p:nvPicPr>
          <p:cNvPr id="6606854" name="Picture 6"/>
          <p:cNvPicPr>
            <a:picLocks noChangeAspect="1" noChangeArrowheads="1"/>
          </p:cNvPicPr>
          <p:nvPr/>
        </p:nvPicPr>
        <p:blipFill>
          <a:blip r:embed="rId2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7636931" y="3984607"/>
            <a:ext cx="2151504" cy="2639682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606853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2875563" y="3978676"/>
            <a:ext cx="2390701" cy="2645614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60685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7645398" y="1176868"/>
            <a:ext cx="2151505" cy="2702806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606851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5325531" y="1203726"/>
            <a:ext cx="2252133" cy="269054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606850" name="Picture 2"/>
          <p:cNvPicPr>
            <a:picLocks noChangeAspect="1" noChangeArrowheads="1"/>
          </p:cNvPicPr>
          <p:nvPr/>
        </p:nvPicPr>
        <p:blipFill>
          <a:blip r:embed="rId6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2878654" y="1208340"/>
            <a:ext cx="2369875" cy="268281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"/>
            <a:ext cx="8915400" cy="121573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8 </a:t>
            </a:r>
            <a:r>
              <a:rPr lang="en-US" sz="3200" dirty="0" err="1" smtClean="0">
                <a:solidFill>
                  <a:schemeClr val="tx1"/>
                </a:solidFill>
              </a:rPr>
              <a:t>TeV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Diphoton</a:t>
            </a:r>
            <a:r>
              <a:rPr lang="en-US" sz="3200" dirty="0" smtClean="0">
                <a:solidFill>
                  <a:schemeClr val="tx1"/>
                </a:solidFill>
              </a:rPr>
              <a:t> Mass Distributions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S+B Mass Fits to 4 Inclusive and 2 Dijet Classes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323" y="3173547"/>
            <a:ext cx="1272477" cy="3539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</a:rPr>
              <a:t>Untagged 0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4588" y="3221766"/>
            <a:ext cx="13876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</a:rPr>
              <a:t>Untagged 1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33637" y="3169594"/>
            <a:ext cx="13876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</a:rPr>
              <a:t>Untagged 2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4003" y="5898115"/>
            <a:ext cx="13876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</a:rPr>
              <a:t>Untagged 3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5753" y="4763582"/>
            <a:ext cx="1209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</a:rPr>
              <a:t>Dijet tight</a:t>
            </a:r>
            <a:endParaRPr lang="en-US" sz="17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65570" y="4736589"/>
            <a:ext cx="845389" cy="52322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7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Dijet Loose</a:t>
            </a:r>
            <a:endParaRPr lang="en-US" sz="17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71566" y="6550225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AC53DF-4216-466D-99A7-94400E6C2A25}" type="slidenum">
              <a:rPr lang="en-US" sz="1400">
                <a:solidFill>
                  <a:srgbClr val="FFFF99"/>
                </a:solidFill>
              </a:rPr>
              <a:pPr/>
              <a:t>16</a:t>
            </a:fld>
            <a:endParaRPr lang="en-US" sz="1400" dirty="0">
              <a:solidFill>
                <a:srgbClr val="FFFF99"/>
              </a:solidFill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7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5329847" y="3984767"/>
            <a:ext cx="2230884" cy="263105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6801126" y="4804164"/>
            <a:ext cx="586601" cy="492443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Dijet Tight</a:t>
            </a:r>
            <a:endParaRPr lang="en-US" sz="1600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9524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218" y="1784960"/>
            <a:ext cx="3896783" cy="4632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20" y="1710267"/>
            <a:ext cx="3778247" cy="4715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086" y="-113255"/>
            <a:ext cx="7684452" cy="1143000"/>
          </a:xfrm>
        </p:spPr>
        <p:txBody>
          <a:bodyPr/>
          <a:lstStyle/>
          <a:p>
            <a:r>
              <a:rPr lang="en-US" sz="3400" dirty="0" smtClean="0">
                <a:solidFill>
                  <a:srgbClr val="000000"/>
                </a:solidFill>
              </a:rPr>
              <a:t>S/(S+B) Weighted Mass Distribution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310" y="1046186"/>
            <a:ext cx="9715689" cy="864096"/>
          </a:xfrm>
          <a:solidFill>
            <a:srgbClr val="0000FF"/>
          </a:solidFill>
        </p:spPr>
        <p:txBody>
          <a:bodyPr>
            <a:noAutofit/>
          </a:bodyPr>
          <a:lstStyle/>
          <a:p>
            <a:pPr marL="169863" indent="-169863"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F08"/>
                </a:solidFill>
              </a:rPr>
              <a:t>Sum of mass distributions </a:t>
            </a:r>
            <a:r>
              <a:rPr lang="en-US" sz="2200" dirty="0" smtClean="0">
                <a:solidFill>
                  <a:schemeClr val="bg1"/>
                </a:solidFill>
              </a:rPr>
              <a:t>for each event class, </a:t>
            </a:r>
            <a:r>
              <a:rPr lang="en-US" sz="2200" dirty="0" smtClean="0">
                <a:solidFill>
                  <a:srgbClr val="FFEF08"/>
                </a:solidFill>
              </a:rPr>
              <a:t>weighted by S/(S+B)</a:t>
            </a:r>
          </a:p>
          <a:p>
            <a:pPr marL="465138" lvl="1" indent="-233363"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B is integral of background model over a constant signal fraction interval</a:t>
            </a: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9149184" y="6187230"/>
            <a:ext cx="632520" cy="360040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 smtClean="0">
                <a:solidFill>
                  <a:srgbClr val="FFFF99"/>
                </a:solidFill>
              </a:rPr>
              <a:pPr/>
              <a:t>17</a:t>
            </a:fld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9001" y="3527535"/>
            <a:ext cx="1062181" cy="590931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lIns="0" tIns="73152" rIns="0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rgbClr val="FFFFFF"/>
                </a:solidFill>
                <a:ea typeface="MS PGothic" pitchFamily="34" charset="-128"/>
              </a:rPr>
              <a:t>S/(S+B) Weighted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6120" y="6401584"/>
            <a:ext cx="9274627" cy="373436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lIns="0" tIns="73152" rIns="0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rgbClr val="FFFFFF"/>
                </a:solidFill>
                <a:ea typeface="MS PGothic" pitchFamily="34" charset="-128"/>
              </a:rPr>
              <a:t>R.J. Barlow, </a:t>
            </a:r>
            <a:r>
              <a:rPr lang="en-US" sz="1600" b="1" dirty="0" smtClean="0">
                <a:solidFill>
                  <a:srgbClr val="FFF011"/>
                </a:solidFill>
                <a:ea typeface="MS PGothic" pitchFamily="34" charset="-128"/>
              </a:rPr>
              <a:t>“Event Classification Using Weighting Methods”, </a:t>
            </a:r>
            <a:r>
              <a:rPr lang="en-US" sz="1600" b="1" dirty="0" smtClean="0">
                <a:solidFill>
                  <a:srgbClr val="FFFFFF"/>
                </a:solidFill>
                <a:ea typeface="MS PGothic" pitchFamily="34" charset="-128"/>
              </a:rPr>
              <a:t>J. </a:t>
            </a:r>
            <a:r>
              <a:rPr lang="en-US" sz="1600" b="1" dirty="0" err="1" smtClean="0">
                <a:solidFill>
                  <a:srgbClr val="FFFFFF"/>
                </a:solidFill>
                <a:ea typeface="MS PGothic" pitchFamily="34" charset="-128"/>
              </a:rPr>
              <a:t>Comput</a:t>
            </a:r>
            <a:r>
              <a:rPr lang="en-US" sz="1600" b="1" dirty="0" smtClean="0">
                <a:solidFill>
                  <a:srgbClr val="FFFFFF"/>
                </a:solidFill>
                <a:ea typeface="MS PGothic" pitchFamily="34" charset="-128"/>
              </a:rPr>
              <a:t>. Phys. 72 (1987) 202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32784" y="2089802"/>
            <a:ext cx="2073216" cy="1255728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lIns="0" tIns="73152" rIns="0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FFFFFF"/>
                </a:solidFill>
                <a:ea typeface="MS PGothic" pitchFamily="34" charset="-128"/>
              </a:rPr>
              <a:t>Weighting </a:t>
            </a:r>
            <a:br>
              <a:rPr lang="en-US" sz="2000" b="1" dirty="0" smtClean="0">
                <a:solidFill>
                  <a:srgbClr val="FFFFFF"/>
                </a:solidFill>
                <a:ea typeface="MS PGothic" pitchFamily="34" charset="-128"/>
              </a:rPr>
            </a:br>
            <a:r>
              <a:rPr lang="en-US" sz="2000" b="1" dirty="0" smtClean="0">
                <a:solidFill>
                  <a:srgbClr val="FFFFFF"/>
                </a:solidFill>
                <a:ea typeface="MS PGothic" pitchFamily="34" charset="-128"/>
              </a:rPr>
              <a:t>to Correctly </a:t>
            </a:r>
            <a:br>
              <a:rPr lang="en-US" sz="2000" b="1" dirty="0" smtClean="0">
                <a:solidFill>
                  <a:srgbClr val="FFFFFF"/>
                </a:solidFill>
                <a:ea typeface="MS PGothic" pitchFamily="34" charset="-128"/>
              </a:rPr>
            </a:br>
            <a:r>
              <a:rPr lang="en-US" sz="2000" b="1" dirty="0" smtClean="0">
                <a:solidFill>
                  <a:srgbClr val="FFF011"/>
                </a:solidFill>
                <a:ea typeface="MS PGothic" pitchFamily="34" charset="-128"/>
              </a:rPr>
              <a:t>Show </a:t>
            </a:r>
            <a:br>
              <a:rPr lang="en-US" sz="2000" b="1" dirty="0" smtClean="0">
                <a:solidFill>
                  <a:srgbClr val="FFF011"/>
                </a:solidFill>
                <a:ea typeface="MS PGothic" pitchFamily="34" charset="-128"/>
              </a:rPr>
            </a:br>
            <a:r>
              <a:rPr lang="en-US" sz="2000" b="1" dirty="0" smtClean="0">
                <a:solidFill>
                  <a:srgbClr val="FFF011"/>
                </a:solidFill>
                <a:ea typeface="MS PGothic" pitchFamily="34" charset="-128"/>
              </a:rPr>
              <a:t>S/(S+B)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50038" y="3344123"/>
            <a:ext cx="2055962" cy="1532727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lIns="0" tIns="73152" rIns="0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en-US" sz="2000" b="1" dirty="0" smtClean="0">
                <a:solidFill>
                  <a:srgbClr val="FFEB11"/>
                </a:solidFill>
                <a:ea typeface="MS PGothic" pitchFamily="34" charset="-128"/>
              </a:rPr>
              <a:t>An illustration:</a:t>
            </a:r>
            <a:r>
              <a:rPr lang="en-US" sz="2000" b="1" dirty="0" smtClean="0">
                <a:solidFill>
                  <a:srgbClr val="FFE311"/>
                </a:solidFill>
                <a:ea typeface="MS PGothic" pitchFamily="34" charset="-128"/>
              </a:rPr>
              <a:t/>
            </a:r>
            <a:br>
              <a:rPr lang="en-US" sz="2000" b="1" dirty="0" smtClean="0">
                <a:solidFill>
                  <a:srgbClr val="FFE311"/>
                </a:solidFill>
                <a:ea typeface="MS PGothic" pitchFamily="34" charset="-128"/>
              </a:rPr>
            </a:br>
            <a:r>
              <a:rPr lang="en-US" sz="2000" b="1" dirty="0" smtClean="0">
                <a:solidFill>
                  <a:srgbClr val="FFFFFF"/>
                </a:solidFill>
                <a:ea typeface="MS PGothic" pitchFamily="34" charset="-128"/>
              </a:rPr>
              <a:t>Not used to derive the quantitative Results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88663" y="3257235"/>
            <a:ext cx="1364283" cy="719539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lIns="0" tIns="45720" rIns="0" bIns="0">
            <a:noAutofit/>
          </a:bodyPr>
          <a:lstStyle/>
          <a:p>
            <a:pPr defTabSz="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>
                <a:solidFill>
                  <a:srgbClr val="FFFFFF"/>
                </a:solidFill>
                <a:ea typeface="MS PGothic" pitchFamily="34" charset="-128"/>
              </a:rPr>
              <a:t>Weighted;</a:t>
            </a:r>
            <a:br>
              <a:rPr lang="en-US" sz="1600" b="1" dirty="0" smtClean="0">
                <a:solidFill>
                  <a:srgbClr val="FFFFFF"/>
                </a:solidFill>
                <a:ea typeface="MS PGothic" pitchFamily="34" charset="-128"/>
              </a:rPr>
            </a:br>
            <a:r>
              <a:rPr lang="en-US" sz="1600" b="1" dirty="0" smtClean="0">
                <a:solidFill>
                  <a:srgbClr val="FFFFFF"/>
                </a:solidFill>
                <a:ea typeface="MS PGothic" pitchFamily="34" charset="-128"/>
              </a:rPr>
              <a:t>Background Subtracted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982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790" y="211275"/>
            <a:ext cx="8219211" cy="753454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chemeClr val="tx1"/>
                </a:solidFill>
                <a:latin typeface="Symbol" pitchFamily="18" charset="2"/>
              </a:rPr>
              <a:t>gg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</a:rPr>
              <a:t>95% CL Exclusion on </a:t>
            </a:r>
            <a:r>
              <a:rPr lang="en-US" dirty="0" err="1" smtClean="0">
                <a:solidFill>
                  <a:schemeClr val="tx1"/>
                </a:solidFill>
              </a:rPr>
              <a:t>σ/</a:t>
            </a:r>
            <a:r>
              <a:rPr lang="en-US" dirty="0" err="1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baseline="-25000" dirty="0" err="1" smtClean="0">
                <a:solidFill>
                  <a:schemeClr val="tx1"/>
                </a:solidFill>
              </a:rPr>
              <a:t>SM</a:t>
            </a:r>
            <a:r>
              <a:rPr lang="en-US" baseline="-25000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</a:rPr>
              <a:t>and p-Values for SM Higgs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24591" y="5206314"/>
            <a:ext cx="4528566" cy="1535054"/>
          </a:xfrm>
          <a:solidFill>
            <a:srgbClr val="0000FF"/>
          </a:solidFill>
          <a:ln w="25400">
            <a:solidFill>
              <a:srgbClr val="FFE311"/>
            </a:solidFill>
          </a:ln>
        </p:spPr>
        <p:txBody>
          <a:bodyPr lIns="0" rIns="0">
            <a:no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Largest excess at 125 </a:t>
            </a:r>
            <a:r>
              <a:rPr lang="en-US" sz="2400" dirty="0" err="1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2400" dirty="0" smtClean="0">
              <a:solidFill>
                <a:srgbClr val="FFE3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342900" lvl="1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Excesses both in 2011 &amp; 2012</a:t>
            </a:r>
            <a:endParaRPr lang="en-US" sz="2400" baseline="0" dirty="0" smtClean="0">
              <a:solidFill>
                <a:srgbClr val="FFE3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Expected 95% CL exclusion</a:t>
            </a:r>
            <a:r>
              <a:rPr lang="en-US" sz="2400" baseline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400" baseline="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400" baseline="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baseline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0.52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times</a:t>
            </a:r>
            <a:r>
              <a:rPr lang="en-US" sz="2400" baseline="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SM at 125 </a:t>
            </a:r>
            <a:r>
              <a:rPr lang="en-US" sz="2400" baseline="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2400" baseline="0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sz="half" idx="4294967295"/>
          </p:nvPr>
        </p:nvSpPr>
        <p:spPr>
          <a:xfrm>
            <a:off x="4761781" y="5728577"/>
            <a:ext cx="4932636" cy="1015344"/>
          </a:xfrm>
          <a:prstGeom prst="rect">
            <a:avLst/>
          </a:prstGeom>
          <a:solidFill>
            <a:srgbClr val="0000FF"/>
          </a:solidFill>
          <a:ln w="25400">
            <a:solidFill>
              <a:srgbClr val="FFE311"/>
            </a:solidFill>
          </a:ln>
        </p:spPr>
        <p:txBody>
          <a:bodyPr lIns="91440" tIns="91440" rIns="0" anchor="ctr" anchorCtr="0">
            <a:noAutofit/>
          </a:bodyPr>
          <a:lstStyle/>
          <a:p>
            <a:pPr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­"/>
            </a:pPr>
            <a:r>
              <a:rPr lang="en-US" sz="2000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Minimum p-value at 125 </a:t>
            </a:r>
            <a:r>
              <a:rPr lang="en-US" sz="2000" dirty="0" err="1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2000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en-US" sz="2000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with local significance     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4.2 σ</a:t>
            </a:r>
            <a:endParaRPr lang="en-US" sz="2000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336550" lvl="1" indent="-336550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(Expected from SM Higgs: </a:t>
            </a:r>
            <a:r>
              <a:rPr lang="en-US" sz="2000" b="1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3.7</a:t>
            </a:r>
            <a:r>
              <a:rPr lang="en-US" sz="2000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σ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en-US" sz="2000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130020" y="4431008"/>
            <a:ext cx="98854" cy="90616"/>
          </a:xfrm>
          <a:prstGeom prst="ellipse">
            <a:avLst/>
          </a:prstGeom>
          <a:solidFill>
            <a:srgbClr val="000090"/>
          </a:solidFill>
          <a:ln w="222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 bwMode="auto">
          <a:xfrm>
            <a:off x="221716" y="1226661"/>
            <a:ext cx="4540067" cy="507248"/>
          </a:xfrm>
          <a:prstGeom prst="rect">
            <a:avLst/>
          </a:prstGeom>
          <a:solidFill>
            <a:srgbClr val="0000FF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95% CL Limit on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Symbol" pitchFamily="18" charset="2"/>
                <a:cs typeface="+mn-cs"/>
              </a:rPr>
              <a:t>s/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Symbol" pitchFamily="18" charset="2"/>
                <a:cs typeface="+mn-cs"/>
              </a:rPr>
              <a:t>s</a:t>
            </a:r>
            <a:r>
              <a:rPr kumimoji="0" lang="en-US" sz="2400" b="1" i="0" u="none" strike="noStrike" kern="0" cap="none" spc="0" normalizeH="0" baseline="-2200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SM</a:t>
            </a:r>
            <a:endParaRPr kumimoji="0" lang="en-US" sz="2800" b="1" i="0" u="none" strike="noStrike" kern="0" cap="none" spc="0" normalizeH="0" baseline="-2200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6"/>
          <p:cNvSpPr txBox="1">
            <a:spLocks/>
          </p:cNvSpPr>
          <p:nvPr/>
        </p:nvSpPr>
        <p:spPr bwMode="auto">
          <a:xfrm>
            <a:off x="4773588" y="1232412"/>
            <a:ext cx="4940406" cy="507248"/>
          </a:xfrm>
          <a:prstGeom prst="rect">
            <a:avLst/>
          </a:prstGeom>
          <a:solidFill>
            <a:srgbClr val="0000FF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P-Values</a:t>
            </a:r>
            <a:endParaRPr kumimoji="0" lang="en-US" sz="2800" b="1" i="0" u="none" strike="noStrike" kern="0" cap="none" spc="0" normalizeH="0" baseline="-2200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0" y="1755984"/>
            <a:ext cx="4370915" cy="3400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144" y="1769882"/>
            <a:ext cx="4903256" cy="392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6073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76" y="2366690"/>
            <a:ext cx="4395257" cy="4288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86" y="2294501"/>
            <a:ext cx="4701113" cy="4281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748" y="113702"/>
            <a:ext cx="8447597" cy="1004884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40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Symbol" pitchFamily="18" charset="2"/>
              </a:rPr>
              <a:t>gg</a:t>
            </a:r>
            <a:r>
              <a:rPr lang="en-US" sz="4000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Fitted </a:t>
            </a:r>
            <a:r>
              <a:rPr lang="en-US" sz="4000" baseline="0" dirty="0" smtClean="0">
                <a:solidFill>
                  <a:schemeClr val="tx1"/>
                </a:solidFill>
              </a:rPr>
              <a:t>Signal Strength</a:t>
            </a:r>
            <a:br>
              <a:rPr lang="en-US" sz="4000" baseline="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and compatibility among classes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84" y="1207699"/>
            <a:ext cx="4987849" cy="1261884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Combined best </a:t>
            </a:r>
            <a:r>
              <a:rPr lang="en-US" b="1" dirty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fit signal </a:t>
            </a:r>
            <a:r>
              <a:rPr lang="en-US" b="1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strength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σ/σ</a:t>
            </a:r>
            <a:r>
              <a:rPr lang="en-US" sz="2800" b="1" baseline="-25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1.11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± 0.31 </a:t>
            </a: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consistent with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SM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4171" y="1224321"/>
            <a:ext cx="4286644" cy="1200328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Best fit signal strength </a:t>
            </a:r>
            <a:r>
              <a:rPr lang="en-US" b="1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σ/</a:t>
            </a:r>
            <a:r>
              <a:rPr lang="en-US" b="1" dirty="0" err="1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σ</a:t>
            </a:r>
            <a:r>
              <a:rPr lang="en-US" b="1" baseline="-25000" dirty="0" err="1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SM</a:t>
            </a:r>
            <a:r>
              <a:rPr lang="en-US" b="1" baseline="-25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is consistent </a:t>
            </a:r>
          </a:p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among different classes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3965" y="6505601"/>
            <a:ext cx="397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72AC53DF-4216-466D-99A7-94400E6C2A25}" type="slidenum">
              <a:rPr lang="en-US" sz="1400" b="1">
                <a:solidFill>
                  <a:srgbClr val="FFFF99"/>
                </a:solidFill>
              </a:rPr>
              <a:pPr/>
              <a:t>19</a:t>
            </a:fld>
            <a:endParaRPr lang="en-US" sz="14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20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33180"/>
            <a:ext cx="7797800" cy="1143000"/>
          </a:xfrm>
        </p:spPr>
        <p:txBody>
          <a:bodyPr>
            <a:normAutofit fontScale="90000"/>
          </a:bodyPr>
          <a:lstStyle/>
          <a:p>
            <a:r>
              <a:rPr lang="en-US" sz="4444" b="1" dirty="0" smtClean="0">
                <a:solidFill>
                  <a:schemeClr val="tx1"/>
                </a:solidFill>
              </a:rPr>
              <a:t>CMS: A New Boson</a:t>
            </a:r>
            <a:r>
              <a:rPr lang="en-US" sz="5400" b="1" dirty="0" smtClean="0">
                <a:solidFill>
                  <a:schemeClr val="tx1"/>
                </a:solidFill>
              </a:rPr>
              <a:t/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Exploration in the Post-Discovery </a:t>
            </a:r>
            <a:r>
              <a:rPr lang="en-US" b="1" dirty="0" smtClean="0">
                <a:solidFill>
                  <a:schemeClr val="tx1"/>
                </a:solidFill>
              </a:rPr>
              <a:t>Era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84870"/>
            <a:ext cx="8915400" cy="4876800"/>
          </a:xfrm>
        </p:spPr>
        <p:txBody>
          <a:bodyPr>
            <a:noAutofit/>
          </a:bodyPr>
          <a:lstStyle/>
          <a:p>
            <a:pPr marL="346075" indent="-346075"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b="1" dirty="0" smtClean="0">
                <a:solidFill>
                  <a:srgbClr val="660066"/>
                </a:solidFill>
              </a:rPr>
              <a:t>2012 Data in </a:t>
            </a:r>
            <a:r>
              <a:rPr lang="en-US" sz="2400" b="1" dirty="0" smtClean="0">
                <a:solidFill>
                  <a:srgbClr val="660066"/>
                </a:solidFill>
              </a:rPr>
              <a:t>CMS</a:t>
            </a:r>
          </a:p>
          <a:p>
            <a:pPr marL="346075" indent="-346075"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dirty="0" smtClean="0">
                <a:solidFill>
                  <a:srgbClr val="660066"/>
                </a:solidFill>
              </a:rPr>
              <a:t>Updates on Signals in Individual </a:t>
            </a:r>
            <a:r>
              <a:rPr lang="en-US" sz="2400" dirty="0" smtClean="0">
                <a:solidFill>
                  <a:srgbClr val="660066"/>
                </a:solidFill>
              </a:rPr>
              <a:t>Channels</a:t>
            </a:r>
          </a:p>
          <a:p>
            <a:pPr marL="346075" indent="-346075"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dirty="0" smtClean="0">
                <a:solidFill>
                  <a:srgbClr val="660066"/>
                </a:solidFill>
              </a:rPr>
              <a:t>Post Discovery Progress</a:t>
            </a:r>
          </a:p>
          <a:p>
            <a:pPr marL="803275" lvl="1" indent="-346075">
              <a:lnSpc>
                <a:spcPct val="90000"/>
              </a:lnSpc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b="1" dirty="0" smtClean="0"/>
              <a:t>Is it the SM Higgs Boson ?</a:t>
            </a:r>
          </a:p>
          <a:p>
            <a:pPr marL="803275" lvl="1" indent="-346075">
              <a:lnSpc>
                <a:spcPct val="90000"/>
              </a:lnSpc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b="1" dirty="0" smtClean="0"/>
              <a:t>Is there just one </a:t>
            </a:r>
            <a:r>
              <a:rPr lang="en-US" b="1" dirty="0" smtClean="0"/>
              <a:t>?</a:t>
            </a:r>
            <a:endParaRPr lang="en-US" sz="2400" b="1" dirty="0" smtClean="0">
              <a:solidFill>
                <a:srgbClr val="660066"/>
              </a:solidFill>
            </a:endParaRPr>
          </a:p>
          <a:p>
            <a:pPr marL="346075" indent="-346075"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b="1" dirty="0" smtClean="0">
                <a:solidFill>
                  <a:srgbClr val="660066"/>
                </a:solidFill>
              </a:rPr>
              <a:t>Properties</a:t>
            </a:r>
            <a:r>
              <a:rPr lang="en-US" sz="2400" b="1" dirty="0" smtClean="0">
                <a:solidFill>
                  <a:srgbClr val="FFF011"/>
                </a:solidFill>
              </a:rPr>
              <a:t> </a:t>
            </a:r>
            <a:endParaRPr lang="en-US" sz="2400" b="1" dirty="0" smtClean="0">
              <a:solidFill>
                <a:srgbClr val="FFF011"/>
              </a:solidFill>
            </a:endParaRPr>
          </a:p>
          <a:p>
            <a:pPr marL="803275" lvl="1" indent="-346075">
              <a:lnSpc>
                <a:spcPct val="90000"/>
              </a:lnSpc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b="1" dirty="0" smtClean="0"/>
              <a:t>The Mass</a:t>
            </a:r>
          </a:p>
          <a:p>
            <a:pPr marL="803275" lvl="1" indent="-346075">
              <a:lnSpc>
                <a:spcPct val="90000"/>
              </a:lnSpc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b="1" dirty="0" smtClean="0"/>
              <a:t>Couplings to Fermions </a:t>
            </a:r>
            <a:br>
              <a:rPr lang="en-US" sz="2400" b="1" dirty="0" smtClean="0"/>
            </a:br>
            <a:r>
              <a:rPr lang="en-US" sz="2400" b="1" dirty="0" smtClean="0"/>
              <a:t>as well as Vector Bosons </a:t>
            </a:r>
          </a:p>
          <a:p>
            <a:pPr marL="803275" lvl="1" indent="-346075">
              <a:lnSpc>
                <a:spcPct val="90000"/>
              </a:lnSpc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b="1" dirty="0" smtClean="0"/>
              <a:t>Spin/</a:t>
            </a:r>
            <a:r>
              <a:rPr lang="en-US" sz="2400" b="1" dirty="0" smtClean="0"/>
              <a:t>Parity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5698776" y="5833546"/>
            <a:ext cx="3778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Clr>
                <a:srgbClr val="FFE311"/>
              </a:buClr>
              <a:buFont typeface="Wingdings" pitchFamily="2" charset="2"/>
              <a:buChar char="­"/>
            </a:pP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</a:rPr>
              <a:t>Summary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-160867" y="795867"/>
            <a:ext cx="10168467" cy="143933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748" y="113702"/>
            <a:ext cx="8447597" cy="1004884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sym typeface="Wingdings"/>
              </a:rPr>
              <a:t></a:t>
            </a:r>
            <a:r>
              <a:rPr lang="en-US" sz="4000" dirty="0" smtClean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Symbol" pitchFamily="18" charset="2"/>
              </a:rPr>
              <a:t>gg</a:t>
            </a:r>
            <a:r>
              <a:rPr lang="en-US" sz="4000" dirty="0" smtClean="0">
                <a:solidFill>
                  <a:schemeClr val="tx1"/>
                </a:solidFill>
                <a:latin typeface="Symbol" pitchFamily="18" charset="2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Symbol" pitchFamily="18" charset="2"/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Mass Versus Fitted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aseline="0" dirty="0" smtClean="0">
                <a:solidFill>
                  <a:schemeClr val="tx1"/>
                </a:solidFill>
              </a:rPr>
              <a:t>Signal Strength Modifier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4000" baseline="-24000" dirty="0" err="1" smtClean="0">
                <a:solidFill>
                  <a:schemeClr val="tx1"/>
                </a:solidFill>
              </a:rPr>
              <a:t>SM</a:t>
            </a:r>
            <a:r>
              <a:rPr lang="en-US" baseline="0" dirty="0" smtClean="0">
                <a:solidFill>
                  <a:schemeClr val="tx1"/>
                </a:solidFill>
              </a:rPr>
              <a:t> 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6609922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28000"/>
          </a:blip>
          <a:srcRect/>
          <a:stretch>
            <a:fillRect/>
          </a:stretch>
        </p:blipFill>
        <p:spPr bwMode="auto">
          <a:xfrm>
            <a:off x="3252113" y="1507032"/>
            <a:ext cx="3321169" cy="44497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07038" y="1938867"/>
            <a:ext cx="3191772" cy="3666066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lIns="0" tIns="365760" rIns="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Main </a:t>
            </a:r>
            <a:r>
              <a:rPr lang="en-US" b="1" dirty="0" err="1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Systematics</a:t>
            </a:r>
            <a:r>
              <a:rPr lang="en-US" sz="20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(Energy scale: Z →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pPr marL="284163" indent="-171450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Imperfect simulation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 vs. </a:t>
            </a:r>
            <a: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interactions </a:t>
            </a:r>
            <a:b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with matter</a:t>
            </a:r>
          </a:p>
          <a:p>
            <a:pPr marL="344488" indent="-231775" algn="l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Extrapolating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scale from </a:t>
            </a:r>
            <a: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200" b="1" baseline="-25000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 </a:t>
            </a:r>
            <a: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 M</a:t>
            </a:r>
            <a:r>
              <a:rPr lang="en-US" sz="2200" b="1" baseline="-25000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22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~125  </a:t>
            </a:r>
            <a:r>
              <a:rPr lang="en-US" sz="2200" b="1" dirty="0" err="1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2200" b="1" dirty="0" smtClean="0">
              <a:solidFill>
                <a:srgbClr val="FFF0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344488" indent="-231775" algn="l">
              <a:spcAft>
                <a:spcPts val="1200"/>
              </a:spcAft>
              <a:buFont typeface="Wingdings" pitchFamily="2" charset="2"/>
              <a:buChar char="§"/>
            </a:pPr>
            <a:endParaRPr lang="en-US" sz="2200" b="1" dirty="0" smtClean="0">
              <a:solidFill>
                <a:srgbClr val="FFF011"/>
              </a:solidFill>
            </a:endParaRPr>
          </a:p>
        </p:txBody>
      </p:sp>
      <p:pic>
        <p:nvPicPr>
          <p:cNvPr id="6609923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4000"/>
          </a:blip>
          <a:srcRect/>
          <a:stretch>
            <a:fillRect/>
          </a:stretch>
        </p:blipFill>
        <p:spPr bwMode="auto">
          <a:xfrm>
            <a:off x="120770" y="1387099"/>
            <a:ext cx="3114137" cy="4494362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3293" y="6034337"/>
            <a:ext cx="9629956" cy="523220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lIns="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Best Fit: M = </a:t>
            </a:r>
            <a:r>
              <a:rPr lang="en-US" sz="26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125.2 </a:t>
            </a:r>
            <a:r>
              <a:rPr lang="en-US" sz="2600" b="1" dirty="0" err="1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2600" b="1" dirty="0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± 0.5 (stat)  ± 0.6 (syst.) </a:t>
            </a:r>
            <a:r>
              <a:rPr lang="en-US" sz="2600" b="1" dirty="0" err="1" smtClean="0">
                <a:solidFill>
                  <a:srgbClr val="FFF0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1800" b="1" dirty="0" smtClean="0">
              <a:solidFill>
                <a:srgbClr val="FFF0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20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643468" y="146649"/>
            <a:ext cx="8610600" cy="1112914"/>
          </a:xfrm>
        </p:spPr>
        <p:txBody>
          <a:bodyPr lIns="0" tIns="274320" rIns="0"/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srgbClr val="000000"/>
                </a:solidFill>
              </a:rPr>
              <a:t>   H </a:t>
            </a:r>
            <a:r>
              <a:rPr lang="en-US" sz="3200" dirty="0" err="1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ZZ </a:t>
            </a:r>
            <a:r>
              <a:rPr lang="en-US" sz="32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4</a:t>
            </a:r>
            <a:r>
              <a:rPr lang="en-US" sz="4400" dirty="0" smtClean="0">
                <a:solidFill>
                  <a:srgbClr val="000000"/>
                </a:solidFill>
                <a:sym typeface="Wingdings" pitchFamily="2" charset="2"/>
              </a:rPr>
              <a:t>L  and 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2</a:t>
            </a:r>
            <a:r>
              <a:rPr lang="en-US" sz="4400" dirty="0" smtClean="0">
                <a:solidFill>
                  <a:srgbClr val="000000"/>
                </a:solidFill>
                <a:sym typeface="Wingdings" pitchFamily="2" charset="2"/>
              </a:rPr>
              <a:t>L 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2</a:t>
            </a:r>
            <a:r>
              <a:rPr lang="en-US" sz="4800" dirty="0" smtClean="0">
                <a:solidFill>
                  <a:srgbClr val="000000"/>
                </a:solidFill>
                <a:latin typeface="Symbol" charset="2"/>
                <a:cs typeface="Symbol" charset="2"/>
                <a:sym typeface="Symbol"/>
              </a:rPr>
              <a:t>t</a:t>
            </a:r>
            <a:r>
              <a:rPr lang="en-US" sz="4800" dirty="0" smtClean="0">
                <a:solidFill>
                  <a:srgbClr val="000000"/>
                </a:solidFill>
                <a:sym typeface="Symbol"/>
              </a:rPr>
              <a:t>  </a:t>
            </a:r>
            <a:r>
              <a:rPr lang="en-US" sz="4000" dirty="0" smtClean="0">
                <a:solidFill>
                  <a:srgbClr val="000000"/>
                </a:solidFill>
                <a:sym typeface="Symbol"/>
              </a:rPr>
              <a:t>(</a:t>
            </a:r>
            <a:r>
              <a:rPr lang="en-US" sz="4000" dirty="0" smtClean="0">
                <a:solidFill>
                  <a:srgbClr val="000000"/>
                </a:solidFill>
              </a:rPr>
              <a:t>L </a:t>
            </a:r>
            <a:r>
              <a:rPr lang="en-US" sz="4000" dirty="0" smtClean="0">
                <a:solidFill>
                  <a:srgbClr val="000000"/>
                </a:solidFill>
              </a:rPr>
              <a:t>= </a:t>
            </a:r>
            <a:r>
              <a:rPr lang="en-US" sz="4000" dirty="0" err="1" smtClean="0">
                <a:solidFill>
                  <a:srgbClr val="000000"/>
                </a:solidFill>
              </a:rPr>
              <a:t>e,</a:t>
            </a:r>
            <a:r>
              <a:rPr lang="en-US" sz="4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4000" dirty="0" smtClean="0">
                <a:solidFill>
                  <a:srgbClr val="000000"/>
                </a:solidFill>
              </a:rPr>
              <a:t>)</a:t>
            </a:r>
            <a:r>
              <a:rPr lang="en-US" sz="4000" dirty="0" smtClean="0">
                <a:solidFill>
                  <a:srgbClr val="FFF011"/>
                </a:solidFill>
                <a:latin typeface="Symbol" pitchFamily="18" charset="2"/>
              </a:rPr>
              <a:t/>
            </a:r>
            <a:br>
              <a:rPr lang="en-US" sz="4000" dirty="0" smtClean="0">
                <a:solidFill>
                  <a:srgbClr val="FFF011"/>
                </a:solidFill>
                <a:latin typeface="Symbol" pitchFamily="18" charset="2"/>
              </a:rPr>
            </a:br>
            <a:r>
              <a:rPr lang="en-US" sz="4000" dirty="0" smtClean="0">
                <a:solidFill>
                  <a:srgbClr val="FFEB11"/>
                </a:solidFill>
                <a:latin typeface="Arial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</a:rPr>
              <a:t>The Golden Channels</a:t>
            </a:r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sym typeface="Symbol"/>
              </a:rPr>
              <a:t> </a:t>
            </a:r>
            <a:r>
              <a:rPr lang="en-US" sz="4000" dirty="0" smtClean="0">
                <a:solidFill>
                  <a:srgbClr val="FFEB11"/>
                </a:solidFill>
                <a:latin typeface="Arial" pitchFamily="34" charset="0"/>
                <a:sym typeface="Symbol"/>
              </a:rPr>
              <a:t/>
            </a:r>
            <a:br>
              <a:rPr lang="en-US" sz="4000" dirty="0" smtClean="0">
                <a:solidFill>
                  <a:srgbClr val="FFEB11"/>
                </a:solidFill>
                <a:latin typeface="Arial" pitchFamily="34" charset="0"/>
                <a:sym typeface="Symbol"/>
              </a:rPr>
            </a:br>
            <a:endParaRPr lang="en-US" sz="32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9059169" y="6329979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fld id="{75A9818F-3219-F04F-9A95-6DA98015B5BA}" type="slidenum">
              <a:rPr lang="en-US" b="1" smtClean="0">
                <a:solidFill>
                  <a:srgbClr val="FFFFFF"/>
                </a:solidFill>
              </a:rPr>
              <a:pPr/>
              <a:t>21</a:t>
            </a:fld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lum bright="-11000" contrast="24000"/>
          </a:blip>
          <a:stretch>
            <a:fillRect/>
          </a:stretch>
        </p:blipFill>
        <p:spPr>
          <a:xfrm>
            <a:off x="180622" y="2489166"/>
            <a:ext cx="4772377" cy="3313289"/>
          </a:xfrm>
          <a:prstGeom prst="rect">
            <a:avLst/>
          </a:prstGeom>
          <a:ln w="25400">
            <a:solidFill>
              <a:srgbClr val="FFE31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35807" y="4351839"/>
            <a:ext cx="1436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sz="1800" b="1" dirty="0" smtClean="0">
                <a:solidFill>
                  <a:prstClr val="black"/>
                </a:solidFill>
                <a:latin typeface="Arial"/>
              </a:rPr>
              <a:t>μ</a:t>
            </a:r>
            <a:r>
              <a:rPr lang="en-US" sz="1800" b="1" baseline="30000" dirty="0">
                <a:solidFill>
                  <a:prstClr val="black"/>
                </a:solidFill>
                <a:latin typeface="Arial"/>
              </a:rPr>
              <a:t>-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(Z</a:t>
            </a:r>
            <a:r>
              <a:rPr lang="en-US" sz="1800" b="1" baseline="-25000" dirty="0" smtClean="0">
                <a:solidFill>
                  <a:prstClr val="black"/>
                </a:solidFill>
                <a:latin typeface="Arial"/>
              </a:rPr>
              <a:t>1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p</a:t>
            </a:r>
            <a:r>
              <a:rPr lang="en-US" sz="1800" b="1" baseline="-25000" dirty="0" err="1" smtClean="0">
                <a:solidFill>
                  <a:prstClr val="black"/>
                </a:solidFill>
                <a:latin typeface="Arial"/>
              </a:rPr>
              <a:t>T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 : </a:t>
            </a:r>
            <a:br>
              <a:rPr lang="en-US" sz="1800" b="1" dirty="0" smtClean="0">
                <a:solidFill>
                  <a:prstClr val="black"/>
                </a:solidFill>
                <a:latin typeface="Arial"/>
              </a:rPr>
            </a:b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24 </a:t>
            </a: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GeV</a:t>
            </a:r>
            <a:endParaRPr lang="en-US" sz="18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73875" y="2599241"/>
            <a:ext cx="167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sz="1800" b="1" dirty="0" smtClean="0">
                <a:solidFill>
                  <a:prstClr val="black"/>
                </a:solidFill>
                <a:latin typeface="Arial"/>
              </a:rPr>
              <a:t>μ</a:t>
            </a:r>
            <a:r>
              <a:rPr lang="en-US" sz="1800" b="1" baseline="30000" dirty="0" smtClean="0">
                <a:solidFill>
                  <a:prstClr val="black"/>
                </a:solidFill>
                <a:latin typeface="Arial"/>
              </a:rPr>
              <a:t>+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(Z</a:t>
            </a:r>
            <a:r>
              <a:rPr lang="en-US" sz="1800" b="1" baseline="-25000" dirty="0" smtClean="0">
                <a:solidFill>
                  <a:prstClr val="black"/>
                </a:solidFill>
                <a:latin typeface="Arial"/>
              </a:rPr>
              <a:t>1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p</a:t>
            </a:r>
            <a:r>
              <a:rPr lang="en-US" sz="1800" b="1" baseline="-25000" dirty="0" err="1" smtClean="0">
                <a:solidFill>
                  <a:prstClr val="black"/>
                </a:solidFill>
                <a:latin typeface="Arial"/>
              </a:rPr>
              <a:t>T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 : </a:t>
            </a:r>
            <a:br>
              <a:rPr lang="en-US" sz="1800" b="1" dirty="0" smtClean="0">
                <a:solidFill>
                  <a:prstClr val="black"/>
                </a:solidFill>
                <a:latin typeface="Arial"/>
              </a:rPr>
            </a:b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43 </a:t>
            </a: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GeV</a:t>
            </a:r>
            <a:endParaRPr lang="en-US" sz="18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95134" y="3265281"/>
            <a:ext cx="16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e</a:t>
            </a:r>
            <a:r>
              <a:rPr lang="en-US" sz="1800" b="1" baseline="30000" dirty="0">
                <a:solidFill>
                  <a:prstClr val="black"/>
                </a:solidFill>
                <a:latin typeface="Arial"/>
              </a:rPr>
              <a:t>-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(Z</a:t>
            </a:r>
            <a:r>
              <a:rPr lang="en-US" sz="1800" b="1" baseline="-25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) </a:t>
            </a:r>
            <a:br>
              <a:rPr lang="en-US" sz="1800" b="1" dirty="0" smtClean="0">
                <a:solidFill>
                  <a:prstClr val="black"/>
                </a:solidFill>
                <a:latin typeface="Arial"/>
              </a:rPr>
            </a:b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p</a:t>
            </a:r>
            <a:r>
              <a:rPr lang="en-US" sz="1800" b="1" baseline="-25000" dirty="0" err="1" smtClean="0">
                <a:solidFill>
                  <a:prstClr val="black"/>
                </a:solidFill>
                <a:latin typeface="Arial"/>
              </a:rPr>
              <a:t>T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 : 10 </a:t>
            </a: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GeV</a:t>
            </a:r>
            <a:endParaRPr lang="en-US" sz="18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66156" y="496708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e</a:t>
            </a:r>
            <a:r>
              <a:rPr lang="en-US" sz="1800" b="1" baseline="30000" dirty="0" smtClean="0">
                <a:solidFill>
                  <a:prstClr val="black"/>
                </a:solidFill>
                <a:latin typeface="Arial"/>
              </a:rPr>
              <a:t>+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(Z</a:t>
            </a:r>
            <a:r>
              <a:rPr lang="en-US" sz="1800" b="1" baseline="-25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p</a:t>
            </a:r>
            <a:r>
              <a:rPr lang="en-US" sz="1800" b="1" baseline="-25000" dirty="0" err="1" smtClean="0">
                <a:solidFill>
                  <a:prstClr val="black"/>
                </a:solidFill>
                <a:latin typeface="Arial"/>
              </a:rPr>
              <a:t>T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</a:rPr>
              <a:t> : 21 </a:t>
            </a:r>
            <a:r>
              <a:rPr lang="en-US" sz="1800" b="1" dirty="0" err="1" smtClean="0">
                <a:solidFill>
                  <a:prstClr val="black"/>
                </a:solidFill>
                <a:latin typeface="Arial"/>
              </a:rPr>
              <a:t>GeV</a:t>
            </a:r>
            <a:endParaRPr lang="en-US" sz="18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509" y="1532442"/>
            <a:ext cx="4667952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8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DATA</a:t>
            </a:r>
            <a:endParaRPr lang="en-US" sz="1800" b="1" dirty="0" smtClean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</a:endParaRPr>
          </a:p>
          <a:p>
            <a:pPr defTabSz="457200"/>
            <a:r>
              <a:rPr lang="en-US" sz="2000" b="1" dirty="0" smtClean="0">
                <a:solidFill>
                  <a:schemeClr val="bg1"/>
                </a:solidFill>
                <a:latin typeface="Arial"/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</a:rPr>
              <a:t>-lepton Mass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</a:rPr>
              <a:t>  = 126.9 </a:t>
            </a:r>
            <a:r>
              <a:rPr lang="en-US" sz="2000" b="1" dirty="0" err="1" smtClean="0">
                <a:solidFill>
                  <a:schemeClr val="bg1"/>
                </a:solidFill>
                <a:latin typeface="Arial"/>
              </a:rPr>
              <a:t>GeV</a:t>
            </a:r>
            <a:endParaRPr lang="en-US" sz="20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25618" y="867713"/>
            <a:ext cx="2084832" cy="369332"/>
          </a:xfrm>
          <a:prstGeom prst="rect">
            <a:avLst/>
          </a:prstGeom>
          <a:solidFill>
            <a:srgbClr val="00002E">
              <a:alpha val="29000"/>
            </a:srgb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CMS HIG-13-002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15" name="Content Placeholder 14" descr="Untitled 5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9403" b="-19403"/>
          <a:stretch>
            <a:fillRect/>
          </a:stretch>
        </p:blipFill>
        <p:spPr>
          <a:xfrm>
            <a:off x="5537197" y="1769541"/>
            <a:ext cx="4133851" cy="4800600"/>
          </a:xfrm>
        </p:spPr>
      </p:pic>
      <p:sp>
        <p:nvSpPr>
          <p:cNvPr id="16" name="TextBox 15"/>
          <p:cNvSpPr txBox="1"/>
          <p:nvPr/>
        </p:nvSpPr>
        <p:spPr>
          <a:xfrm>
            <a:off x="5537190" y="1811843"/>
            <a:ext cx="4123276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</a:rPr>
              <a:t>S/B = 2:1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689" y="327379"/>
            <a:ext cx="7191023" cy="94826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 → ZZ(*) → 4 Leptons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Analysis Improvements in 2012-13  </a:t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530" y="1261535"/>
            <a:ext cx="4752621" cy="5458442"/>
          </a:xfr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buNone/>
            </a:pPr>
            <a:r>
              <a:rPr lang="en-US" sz="2800" b="1" dirty="0" smtClean="0">
                <a:solidFill>
                  <a:srgbClr val="FFEB11"/>
                </a:solidFill>
              </a:rPr>
              <a:t>  </a:t>
            </a:r>
            <a:r>
              <a:rPr lang="en-US" sz="2600" b="1" dirty="0" smtClean="0">
                <a:solidFill>
                  <a:srgbClr val="FFEB11"/>
                </a:solidFill>
              </a:rPr>
              <a:t>Improvements in 2012 (I)</a:t>
            </a:r>
            <a:br>
              <a:rPr lang="en-US" sz="2600" b="1" dirty="0" smtClean="0">
                <a:solidFill>
                  <a:srgbClr val="FFEB1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Up to HCP:</a:t>
            </a:r>
            <a:endParaRPr lang="en-US" sz="26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chemeClr val="bg1"/>
                </a:solidFill>
              </a:rPr>
              <a:t>New lepton selection,  </a:t>
            </a:r>
            <a:r>
              <a:rPr lang="en-US" sz="2200" dirty="0" smtClean="0">
                <a:solidFill>
                  <a:srgbClr val="FFE311"/>
                </a:solidFill>
              </a:rPr>
              <a:t/>
            </a:r>
            <a:br>
              <a:rPr lang="en-US" sz="2200" dirty="0" smtClean="0">
                <a:solidFill>
                  <a:srgbClr val="FFE311"/>
                </a:solidFill>
              </a:rPr>
            </a:br>
            <a:r>
              <a:rPr lang="en-US" sz="2200" dirty="0" smtClean="0">
                <a:solidFill>
                  <a:srgbClr val="FFEB11"/>
                </a:solidFill>
              </a:rPr>
              <a:t>extending the </a:t>
            </a:r>
            <a:r>
              <a:rPr lang="en-US" sz="2200" dirty="0" err="1" smtClean="0">
                <a:solidFill>
                  <a:srgbClr val="FFEB11"/>
                </a:solidFill>
              </a:rPr>
              <a:t>p</a:t>
            </a:r>
            <a:r>
              <a:rPr lang="en-US" sz="2200" baseline="-20000" dirty="0" err="1" smtClean="0">
                <a:solidFill>
                  <a:srgbClr val="FFEB11"/>
                </a:solidFill>
              </a:rPr>
              <a:t>T</a:t>
            </a:r>
            <a:r>
              <a:rPr lang="en-US" sz="2200" dirty="0" smtClean="0">
                <a:solidFill>
                  <a:srgbClr val="FFEB11"/>
                </a:solidFill>
              </a:rPr>
              <a:t> range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err="1" smtClean="0">
                <a:solidFill>
                  <a:srgbClr val="FFFFFF"/>
                </a:solidFill>
              </a:rPr>
              <a:t>Muon</a:t>
            </a:r>
            <a:r>
              <a:rPr lang="en-US" sz="2200" dirty="0" smtClean="0">
                <a:solidFill>
                  <a:srgbClr val="FFFFFF"/>
                </a:solidFill>
              </a:rPr>
              <a:t> reconstruction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B11"/>
                </a:solidFill>
              </a:rPr>
              <a:t>Recovery of photons </a:t>
            </a:r>
            <a:br>
              <a:rPr lang="en-US" sz="2200" dirty="0" smtClean="0">
                <a:solidFill>
                  <a:srgbClr val="FFEB11"/>
                </a:solidFill>
              </a:rPr>
            </a:br>
            <a:r>
              <a:rPr lang="en-US" sz="2200" dirty="0" smtClean="0">
                <a:solidFill>
                  <a:srgbClr val="FFFFFF"/>
                </a:solidFill>
              </a:rPr>
              <a:t>from final state radiation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Font typeface="Wingdings" pitchFamily="2" charset="2"/>
              <a:buChar char="­"/>
            </a:pPr>
            <a:r>
              <a:rPr lang="en-US" sz="2200" dirty="0" smtClean="0">
                <a:solidFill>
                  <a:srgbClr val="FFFFFF"/>
                </a:solidFill>
              </a:rPr>
              <a:t>Blind</a:t>
            </a:r>
            <a:r>
              <a:rPr lang="en-US" sz="2200" dirty="0" smtClean="0">
                <a:solidFill>
                  <a:srgbClr val="FFE311"/>
                </a:solidFill>
              </a:rPr>
              <a:t> low mass “signal” region.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0000"/>
                </a:solidFill>
              </a:rPr>
              <a:t>Kinematic </a:t>
            </a:r>
            <a:r>
              <a:rPr lang="en-US" sz="2200" dirty="0" err="1" smtClean="0">
                <a:solidFill>
                  <a:srgbClr val="FF0000"/>
                </a:solidFill>
              </a:rPr>
              <a:t>Discriminant</a:t>
            </a:r>
            <a:r>
              <a:rPr lang="en-US" sz="2200" dirty="0" smtClean="0">
                <a:solidFill>
                  <a:srgbClr val="D9F6FF"/>
                </a:solidFill>
              </a:rPr>
              <a:t/>
            </a:r>
            <a:br>
              <a:rPr lang="en-US" sz="2200" dirty="0" smtClean="0">
                <a:solidFill>
                  <a:srgbClr val="D9F6FF"/>
                </a:solidFill>
              </a:rPr>
            </a:br>
            <a:r>
              <a:rPr lang="en-US" sz="2200" dirty="0" smtClean="0">
                <a:solidFill>
                  <a:srgbClr val="FFFFFF"/>
                </a:solidFill>
              </a:rPr>
              <a:t>Exploit angular information </a:t>
            </a:r>
            <a:br>
              <a:rPr lang="en-US" sz="2200" dirty="0" smtClean="0">
                <a:solidFill>
                  <a:srgbClr val="FFFFFF"/>
                </a:solidFill>
              </a:rPr>
            </a:br>
            <a:r>
              <a:rPr lang="en-US" sz="2200" dirty="0" smtClean="0">
                <a:solidFill>
                  <a:srgbClr val="FFFFFF"/>
                </a:solidFill>
              </a:rPr>
              <a:t>to discriminate signal from irreducible ZZ background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B11"/>
                </a:solidFill>
              </a:rPr>
              <a:t>~20% gain in sensitivity </a:t>
            </a:r>
            <a:br>
              <a:rPr lang="en-US" sz="2200" dirty="0" smtClean="0">
                <a:solidFill>
                  <a:srgbClr val="FFEB11"/>
                </a:solidFill>
              </a:rPr>
            </a:br>
            <a:r>
              <a:rPr lang="en-US" sz="2200" dirty="0" smtClean="0">
                <a:solidFill>
                  <a:srgbClr val="FFFFFF"/>
                </a:solidFill>
              </a:rPr>
              <a:t>with respect to 2011 analysis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i="1" dirty="0" smtClean="0">
                <a:solidFill>
                  <a:srgbClr val="FFF011"/>
                </a:solidFill>
              </a:rPr>
              <a:t>Pure Scalar 0+ compared, </a:t>
            </a:r>
            <a:r>
              <a:rPr lang="en-US" sz="2200" i="1" dirty="0" smtClean="0">
                <a:solidFill>
                  <a:schemeClr val="tx1"/>
                </a:solidFill>
              </a:rPr>
              <a:t/>
            </a:r>
            <a:br>
              <a:rPr lang="en-US" sz="2200" i="1" dirty="0" smtClean="0">
                <a:solidFill>
                  <a:schemeClr val="tx1"/>
                </a:solidFill>
              </a:rPr>
            </a:br>
            <a:r>
              <a:rPr lang="en-US" sz="2200" i="1" dirty="0" smtClean="0">
                <a:solidFill>
                  <a:srgbClr val="FF0000"/>
                </a:solidFill>
              </a:rPr>
              <a:t>favored over pure 0-</a:t>
            </a:r>
          </a:p>
          <a:p>
            <a:pPr marL="0" indent="0">
              <a:lnSpc>
                <a:spcPct val="90000"/>
              </a:lnSpc>
              <a:spcAft>
                <a:spcPts val="400"/>
              </a:spcAft>
              <a:buNone/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4892435" y="1250033"/>
            <a:ext cx="4829535" cy="5452692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Improvements in 2012 (II)</a:t>
            </a:r>
            <a:b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600" b="1" kern="0" dirty="0" smtClean="0">
                <a:solidFill>
                  <a:srgbClr val="FFFFFF"/>
                </a:solidFill>
                <a:latin typeface="+mn-lt"/>
                <a:cs typeface="+mn-cs"/>
              </a:rPr>
              <a:t>S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ince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HCP:</a:t>
            </a:r>
          </a:p>
          <a:p>
            <a:pPr marL="233363" marR="0" lvl="0" indent="-233363" algn="l" defTabSz="914400" rtl="0" eaLnBrk="0" fontAlgn="base" latinLnBrk="0" hangingPunct="0"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­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0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Dijet categories: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gg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 3"/>
              </a:rPr>
              <a:t>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 + 2Jets Also search for VBF</a:t>
            </a:r>
          </a:p>
          <a:p>
            <a:pPr marL="233363" lvl="0" indent="-233363" algn="l" eaLnBrk="0" hangingPunct="0">
              <a:spcBef>
                <a:spcPts val="0"/>
              </a:spcBef>
              <a:spcAft>
                <a:spcPts val="900"/>
              </a:spcAft>
              <a:buFont typeface="Wingdings" pitchFamily="2" charset="2"/>
              <a:buChar char="­"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2l 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events: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Constrain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tt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 to the nominal Z mass;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F0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F0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800" b="1" kern="0" dirty="0" smtClean="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lang="en-US" sz="2000" b="1" kern="0" dirty="0" smtClean="0">
                <a:latin typeface="Symbol" pitchFamily="18" charset="2"/>
              </a:rPr>
              <a:t>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F0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isolation requirements retuned </a:t>
            </a:r>
          </a:p>
          <a:p>
            <a:pPr marL="233363" marR="0" lvl="0" indent="-233363" algn="l" defTabSz="914400" rtl="0" eaLnBrk="0" fontAlgn="base" latinLnBrk="0" hangingPunct="0"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­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Improved K</a:t>
            </a:r>
            <a:r>
              <a:rPr kumimoji="0" lang="en-US" sz="22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D9F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D9F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take interference among identical leptons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EB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fully into account</a:t>
            </a:r>
          </a:p>
          <a:p>
            <a:pPr marL="233363" marR="0" lvl="0" indent="-233363" algn="l" defTabSz="914400" rtl="0" eaLnBrk="0" fontAlgn="base" latinLnBrk="0" hangingPunct="0">
              <a:spcBef>
                <a:spcPts val="0"/>
              </a:spcBef>
              <a:spcAft>
                <a:spcPts val="900"/>
              </a:spcAft>
              <a:buClrTx/>
              <a:buSzTx/>
              <a:buFont typeface="Wingdings" pitchFamily="2" charset="2"/>
              <a:buChar char="­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Compare pure 0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ypothesis </a:t>
            </a:r>
            <a:b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more alternative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</a:t>
            </a:r>
            <a:r>
              <a:rPr kumimoji="0" lang="en-US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hypotheses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-177800" y="584200"/>
            <a:ext cx="10083800" cy="113453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538241" name="Picture 1"/>
          <p:cNvPicPr>
            <a:picLocks noChangeAspect="1" noChangeArrowheads="1"/>
          </p:cNvPicPr>
          <p:nvPr/>
        </p:nvPicPr>
        <p:blipFill>
          <a:blip r:embed="rId3" cstate="print">
            <a:lum bright="-11000" contrast="25000"/>
          </a:blip>
          <a:srcRect/>
          <a:stretch>
            <a:fillRect/>
          </a:stretch>
        </p:blipFill>
        <p:spPr bwMode="auto">
          <a:xfrm>
            <a:off x="238844" y="1656297"/>
            <a:ext cx="5018956" cy="4261424"/>
          </a:xfrm>
          <a:prstGeom prst="rect">
            <a:avLst/>
          </a:prstGeom>
          <a:noFill/>
          <a:ln w="2540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534" y="65511"/>
            <a:ext cx="6897300" cy="809744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H </a:t>
            </a:r>
            <a:r>
              <a:rPr lang="en-US" sz="4000" dirty="0" err="1" smtClean="0">
                <a:solidFill>
                  <a:schemeClr val="tx1"/>
                </a:solidFill>
                <a:sym typeface="Wingdings 3"/>
              </a:rPr>
              <a:t>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ZZ </a:t>
            </a:r>
            <a:r>
              <a:rPr lang="en-US" sz="4000" dirty="0" smtClean="0">
                <a:solidFill>
                  <a:schemeClr val="tx1"/>
                </a:solidFill>
              </a:rPr>
              <a:t>Results</a:t>
            </a:r>
            <a:endParaRPr lang="it-CH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657" y="5948226"/>
            <a:ext cx="5072336" cy="728615"/>
          </a:xfrm>
          <a:solidFill>
            <a:srgbClr val="0000FF"/>
          </a:solidFill>
          <a:ln w="25400">
            <a:solidFill>
              <a:srgbClr val="FFE311"/>
            </a:solidFill>
          </a:ln>
        </p:spPr>
        <p:txBody>
          <a:bodyPr>
            <a:noAutofit/>
          </a:bodyPr>
          <a:lstStyle/>
          <a:p>
            <a:pPr marL="233363" indent="-233363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it-CH" sz="2400" dirty="0" smtClean="0">
                <a:solidFill>
                  <a:srgbClr val="FFF011"/>
                </a:solidFill>
              </a:rPr>
              <a:t>Clear Signal Peak Near 126 GeV</a:t>
            </a:r>
          </a:p>
          <a:p>
            <a:pPr marL="233363" indent="-233363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it-CH" sz="2200" dirty="0" smtClean="0">
                <a:solidFill>
                  <a:srgbClr val="FFFFFF"/>
                </a:solidFill>
              </a:rPr>
              <a:t>Z </a:t>
            </a:r>
            <a:r>
              <a:rPr lang="it-CH" sz="2200" dirty="0" smtClean="0">
                <a:solidFill>
                  <a:srgbClr val="FFFFFF"/>
                </a:solidFill>
                <a:sym typeface="Wingdings 3"/>
              </a:rPr>
              <a:t></a:t>
            </a:r>
            <a:r>
              <a:rPr lang="it-CH" sz="2200" dirty="0" smtClean="0">
                <a:solidFill>
                  <a:srgbClr val="FFFFFF"/>
                </a:solidFill>
              </a:rPr>
              <a:t>4l Peak Provides Cross Check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79590" y="6061805"/>
            <a:ext cx="419879" cy="203149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>
                <a:solidFill>
                  <a:srgbClr val="FFFFFF"/>
                </a:solidFill>
              </a:rPr>
              <a:pPr/>
              <a:t>23</a:t>
            </a:fld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1308016" y="3093721"/>
            <a:ext cx="431724" cy="97596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9740" y="2826569"/>
            <a:ext cx="646179" cy="534307"/>
          </a:xfrm>
          <a:prstGeom prst="rect">
            <a:avLst/>
          </a:prstGeom>
          <a:ln w="28575">
            <a:solidFill>
              <a:srgbClr val="00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186267" y="1097797"/>
            <a:ext cx="5088466" cy="461665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011"/>
                </a:solidFill>
              </a:rPr>
              <a:t>ZZ </a:t>
            </a:r>
            <a:r>
              <a:rPr lang="en-US" b="1" dirty="0" smtClean="0">
                <a:solidFill>
                  <a:srgbClr val="FFF011"/>
                </a:solidFill>
                <a:sym typeface="Wingdings 3"/>
              </a:rPr>
              <a:t> </a:t>
            </a:r>
            <a:r>
              <a:rPr lang="en-US" b="1" dirty="0" smtClean="0">
                <a:solidFill>
                  <a:srgbClr val="FFF011"/>
                </a:solidFill>
              </a:rPr>
              <a:t>4e, 4</a:t>
            </a:r>
            <a:r>
              <a:rPr lang="en-US" b="1" dirty="0" smtClean="0">
                <a:solidFill>
                  <a:srgbClr val="FFF011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FFF011"/>
                </a:solidFill>
              </a:rPr>
              <a:t>, 2e2</a:t>
            </a:r>
            <a:r>
              <a:rPr lang="en-US" b="1" dirty="0" smtClean="0">
                <a:solidFill>
                  <a:srgbClr val="FFF011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rgbClr val="FFF01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Candidates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538243" name="Picture 3"/>
          <p:cNvPicPr>
            <a:picLocks noChangeAspect="1" noChangeArrowheads="1"/>
          </p:cNvPicPr>
          <p:nvPr/>
        </p:nvPicPr>
        <p:blipFill>
          <a:blip r:embed="rId5" cstate="print">
            <a:lum bright="-11000" contrast="27000"/>
          </a:blip>
          <a:srcRect r="3221" b="2098"/>
          <a:stretch>
            <a:fillRect/>
          </a:stretch>
        </p:blipFill>
        <p:spPr bwMode="auto">
          <a:xfrm>
            <a:off x="5554134" y="1634397"/>
            <a:ext cx="4013199" cy="2802136"/>
          </a:xfrm>
          <a:prstGeom prst="rect">
            <a:avLst/>
          </a:prstGeom>
          <a:noFill/>
          <a:ln w="2540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537201" y="1090769"/>
            <a:ext cx="4097866" cy="450165"/>
          </a:xfrm>
          <a:prstGeom prst="rect">
            <a:avLst/>
          </a:prstGeom>
          <a:solidFill>
            <a:srgbClr val="0000FF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 Mass</a:t>
            </a:r>
            <a:r>
              <a:rPr kumimoji="0" lang="it-CH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Region</a:t>
            </a:r>
            <a:endParaRPr kumimoji="0" lang="it-CH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Untitled 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134" y="4499889"/>
            <a:ext cx="4191000" cy="2248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9245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More Details on Higgs to 4L Resonance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Untitled 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1913" b="-41913"/>
          <a:stretch>
            <a:fillRect/>
          </a:stretch>
        </p:blipFill>
        <p:spPr>
          <a:xfrm>
            <a:off x="726017" y="296340"/>
            <a:ext cx="8420100" cy="57488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18C9F2-55A8-454F-A9AF-DE445D65144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4498" y="5082570"/>
            <a:ext cx="6879167" cy="1200328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</a:t>
            </a:r>
            <a:r>
              <a:rPr lang="en-US" b="1" baseline="-25000" dirty="0" smtClean="0">
                <a:solidFill>
                  <a:schemeClr val="bg1"/>
                </a:solidFill>
              </a:rPr>
              <a:t>Z1</a:t>
            </a:r>
            <a:r>
              <a:rPr lang="en-US" b="1" dirty="0" smtClean="0">
                <a:solidFill>
                  <a:schemeClr val="bg1"/>
                </a:solidFill>
              </a:rPr>
              <a:t> exhibits a few more events off-shell compared to SM Higgs expectation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err="1" smtClean="0">
                <a:solidFill>
                  <a:srgbClr val="FFEF08"/>
                </a:solidFill>
                <a:sym typeface="Wingdings"/>
              </a:rPr>
              <a:t></a:t>
            </a:r>
            <a:r>
              <a:rPr lang="en-US" b="1" dirty="0" smtClean="0">
                <a:solidFill>
                  <a:srgbClr val="FFEF08"/>
                </a:solidFill>
              </a:rPr>
              <a:t> </a:t>
            </a:r>
            <a:r>
              <a:rPr lang="en-US" b="1" dirty="0" smtClean="0">
                <a:solidFill>
                  <a:srgbClr val="FFEF08"/>
                </a:solidFill>
              </a:rPr>
              <a:t>But statistically not very significant</a:t>
            </a:r>
            <a:endParaRPr lang="en-US" b="1" dirty="0">
              <a:solidFill>
                <a:srgbClr val="FFEF0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8967" y="2949255"/>
            <a:ext cx="3300318" cy="30217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482" y="200441"/>
            <a:ext cx="7191023" cy="53577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H → </a:t>
            </a:r>
            <a:r>
              <a:rPr lang="en-US" sz="4000" dirty="0" smtClean="0">
                <a:solidFill>
                  <a:schemeClr val="tx1"/>
                </a:solidFill>
              </a:rPr>
              <a:t>ZZ </a:t>
            </a:r>
            <a:r>
              <a:rPr lang="en-US" sz="4000" dirty="0" smtClean="0">
                <a:solidFill>
                  <a:schemeClr val="tx1"/>
                </a:solidFill>
              </a:rPr>
              <a:t>→ 4 Leptons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282130" y="1040453"/>
            <a:ext cx="392546" cy="288922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200">
                <a:solidFill>
                  <a:srgbClr val="FFFFFF"/>
                </a:solidFill>
              </a:rPr>
              <a:pPr/>
              <a:t>25</a:t>
            </a:fld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18" y="3283228"/>
            <a:ext cx="867518" cy="87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ngles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6618834" y="1007528"/>
            <a:ext cx="3117833" cy="1913585"/>
          </a:xfrm>
          <a:prstGeom prst="rect">
            <a:avLst/>
          </a:prstGeom>
          <a:solidFill>
            <a:schemeClr val="bg1"/>
          </a:solidFill>
          <a:ln w="22225">
            <a:solidFill>
              <a:srgbClr val="FFE311"/>
            </a:solidFill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306751" y="3586573"/>
            <a:ext cx="828454" cy="276999"/>
          </a:xfrm>
          <a:prstGeom prst="rect">
            <a:avLst/>
          </a:prstGeom>
          <a:solidFill>
            <a:srgbClr val="00002E">
              <a:alpha val="15000"/>
            </a:srgbClr>
          </a:soli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40680" bIns="0"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sz="1800" b="1" u="sng" dirty="0">
                <a:solidFill>
                  <a:srgbClr val="FFFFFF"/>
                </a:solidFill>
                <a:cs typeface="Arial" charset="0"/>
              </a:rPr>
              <a:t>signal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44973" y="989639"/>
            <a:ext cx="6142097" cy="1083374"/>
          </a:xfrm>
          <a:prstGeom prst="rect">
            <a:avLst/>
          </a:prstGeom>
          <a:solidFill>
            <a:srgbClr val="0000FF"/>
          </a:solidFill>
          <a:ln w="9525">
            <a:solidFill>
              <a:srgbClr val="FFE311"/>
            </a:solidFill>
          </a:ln>
        </p:spPr>
        <p:txBody>
          <a:bodyPr wrap="square" lIns="91440" tIns="73152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 PGothic" pitchFamily="34" charset="-128"/>
              </a:rPr>
              <a:t>K</a:t>
            </a:r>
            <a:r>
              <a:rPr lang="en-US" sz="3200" b="1" baseline="-18000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 PGothic" pitchFamily="34" charset="-128"/>
              </a:rPr>
              <a:t>D</a:t>
            </a:r>
            <a:r>
              <a:rPr lang="en-US" sz="3200" b="1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 PGothic" pitchFamily="34" charset="-128"/>
              </a:rPr>
              <a:t>: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 PGothic" pitchFamily="34" charset="-128"/>
              </a:rPr>
              <a:t> Matrix Element Kinematic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 PGothic" pitchFamily="34" charset="-128"/>
              </a:rPr>
              <a:t> </a:t>
            </a:r>
          </a:p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MS PGothic" pitchFamily="34" charset="-128"/>
              </a:rPr>
              <a:t>Discriminant</a:t>
            </a:r>
            <a:endParaRPr lang="en-US" b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MS PGothic" pitchFamily="34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1090" y="5597539"/>
            <a:ext cx="816467" cy="428299"/>
          </a:xfrm>
          <a:prstGeom prst="rect">
            <a:avLst/>
          </a:prstGeom>
          <a:solidFill>
            <a:srgbClr val="0000FF"/>
          </a:solidFill>
          <a:ln w="22225">
            <a:noFill/>
          </a:ln>
        </p:spPr>
        <p:txBody>
          <a:bodyPr wrap="square" lIns="91440" tIns="73152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002E"/>
                </a:solidFill>
                <a:ea typeface="MS PGothic" pitchFamily="34" charset="-128"/>
              </a:rPr>
              <a:t>K</a:t>
            </a:r>
            <a:r>
              <a:rPr lang="en-US" sz="2000" b="1" baseline="-18000" dirty="0" smtClean="0">
                <a:solidFill>
                  <a:srgbClr val="00002E"/>
                </a:solidFill>
                <a:ea typeface="MS PGothic" pitchFamily="34" charset="-128"/>
              </a:rPr>
              <a:t>D </a:t>
            </a:r>
            <a:r>
              <a:rPr lang="en-US" sz="2000" b="1" dirty="0" smtClean="0">
                <a:solidFill>
                  <a:srgbClr val="00002E"/>
                </a:solidFill>
                <a:ea typeface="MS PGothic" pitchFamily="34" charset="-128"/>
              </a:rPr>
              <a:t>= </a:t>
            </a:r>
            <a:endParaRPr lang="en-US" sz="1900" b="1" dirty="0" smtClean="0">
              <a:solidFill>
                <a:srgbClr val="00002E"/>
              </a:solidFill>
              <a:ea typeface="MS PGothic" pitchFamily="34" charset="-128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3277739" y="6013353"/>
            <a:ext cx="3100452" cy="641949"/>
          </a:xfrm>
          <a:prstGeom prst="rect">
            <a:avLst/>
          </a:prstGeom>
          <a:solidFill>
            <a:srgbClr val="0000FF"/>
          </a:solidFill>
          <a:ln w="222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15888" indent="-61913" algn="l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it-CH" sz="2000" b="1" kern="0" dirty="0" smtClean="0">
                <a:solidFill>
                  <a:srgbClr val="FFE311"/>
                </a:solidFill>
                <a:latin typeface="Arial"/>
              </a:rPr>
              <a:t> </a:t>
            </a:r>
            <a:r>
              <a:rPr lang="it-CH" sz="1600" b="1" kern="0" dirty="0" smtClean="0">
                <a:solidFill>
                  <a:srgbClr val="FFF011"/>
                </a:solidFill>
              </a:rPr>
              <a:t>Low mass data with error bars</a:t>
            </a:r>
          </a:p>
          <a:p>
            <a:pPr marL="115888" indent="-61913" algn="l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it-CH" sz="1600" b="1" kern="0" dirty="0" smtClean="0">
                <a:solidFill>
                  <a:srgbClr val="FFFFFF"/>
                </a:solidFill>
              </a:rPr>
              <a:t>Superimposed on background</a:t>
            </a:r>
            <a:endParaRPr lang="it-CH" sz="1400" b="1" kern="0" dirty="0" smtClean="0">
              <a:solidFill>
                <a:srgbClr val="FFE311"/>
              </a:solidFill>
              <a:latin typeface="Arial"/>
            </a:endParaRPr>
          </a:p>
        </p:txBody>
      </p:sp>
      <p:pic>
        <p:nvPicPr>
          <p:cNvPr id="6612994" name="Picture 2"/>
          <p:cNvPicPr>
            <a:picLocks noChangeAspect="1" noChangeArrowheads="1"/>
          </p:cNvPicPr>
          <p:nvPr/>
        </p:nvPicPr>
        <p:blipFill>
          <a:blip r:embed="rId6" cstate="print"/>
          <a:srcRect t="4167" b="4167"/>
          <a:stretch>
            <a:fillRect/>
          </a:stretch>
        </p:blipFill>
        <p:spPr bwMode="auto">
          <a:xfrm>
            <a:off x="460162" y="2087564"/>
            <a:ext cx="6152305" cy="814478"/>
          </a:xfrm>
          <a:prstGeom prst="rect">
            <a:avLst/>
          </a:prstGeom>
          <a:noFill/>
          <a:ln w="25400">
            <a:solidFill>
              <a:srgbClr val="FFE311"/>
            </a:solidFill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926939" y="5459697"/>
            <a:ext cx="508272" cy="540029"/>
          </a:xfrm>
          <a:prstGeom prst="rect">
            <a:avLst/>
          </a:prstGeom>
          <a:solidFill>
            <a:schemeClr val="tx1"/>
          </a:solidFill>
          <a:ln w="22225">
            <a:noFill/>
          </a:ln>
        </p:spPr>
        <p:txBody>
          <a:bodyPr wrap="square" lIns="0" tIns="73152" rIns="0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00002E"/>
                </a:solidFill>
                <a:ea typeface="MS PGothic" pitchFamily="34" charset="-128"/>
              </a:rPr>
              <a:t>K</a:t>
            </a:r>
            <a:r>
              <a:rPr lang="en-US" sz="2800" b="1" baseline="-18000" dirty="0" smtClean="0">
                <a:solidFill>
                  <a:srgbClr val="00002E"/>
                </a:solidFill>
                <a:ea typeface="MS PGothic" pitchFamily="34" charset="-128"/>
              </a:rPr>
              <a:t>D</a:t>
            </a:r>
            <a:endParaRPr lang="en-US" sz="1600" b="1" dirty="0" smtClean="0">
              <a:solidFill>
                <a:srgbClr val="00002E"/>
              </a:solidFill>
              <a:ea typeface="MS PGothic" pitchFamily="34" charset="-128"/>
            </a:endParaRPr>
          </a:p>
        </p:txBody>
      </p:sp>
      <p:pic>
        <p:nvPicPr>
          <p:cNvPr id="6612995" name="Picture 3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5209" y="2947144"/>
            <a:ext cx="3102981" cy="304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6377523" y="6008225"/>
            <a:ext cx="3396263" cy="641949"/>
          </a:xfrm>
          <a:prstGeom prst="rect">
            <a:avLst/>
          </a:prstGeom>
          <a:solidFill>
            <a:srgbClr val="0000FF"/>
          </a:solidFill>
          <a:ln w="222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15888" indent="-61913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it-CH" sz="1800" b="1" kern="0" dirty="0" smtClean="0">
                <a:solidFill>
                  <a:srgbClr val="FFE311"/>
                </a:solidFill>
                <a:latin typeface="Arial"/>
              </a:rPr>
              <a:t> </a:t>
            </a:r>
            <a:r>
              <a:rPr lang="it-CH" sz="1800" b="1" kern="0" dirty="0" smtClean="0">
                <a:solidFill>
                  <a:srgbClr val="FFF011"/>
                </a:solidFill>
              </a:rPr>
              <a:t>Low mass data:  </a:t>
            </a:r>
            <a:r>
              <a:rPr lang="it-CH" sz="1800" b="1" i="1" kern="0" dirty="0" smtClean="0">
                <a:solidFill>
                  <a:srgbClr val="FF0000"/>
                </a:solidFill>
              </a:rPr>
              <a:t>Signal-like clustering near 126 GeV</a:t>
            </a:r>
            <a:endParaRPr lang="it-CH" sz="1800" b="1" i="1" kern="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8411279" y="4782973"/>
            <a:ext cx="848824" cy="430887"/>
          </a:xfrm>
          <a:prstGeom prst="rect">
            <a:avLst/>
          </a:prstGeom>
          <a:solidFill>
            <a:srgbClr val="00003E">
              <a:alpha val="0"/>
            </a:srgbClr>
          </a:soli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40680" bIns="0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1400" b="1" u="sng" dirty="0" smtClean="0">
                <a:solidFill>
                  <a:srgbClr val="FFFFFF"/>
                </a:solidFill>
                <a:cs typeface="Arial" charset="0"/>
              </a:rPr>
              <a:t>Signal</a:t>
            </a:r>
            <a:br>
              <a:rPr lang="en-US" sz="1400" b="1" u="sng" dirty="0" smtClean="0">
                <a:solidFill>
                  <a:srgbClr val="FFFFFF"/>
                </a:solidFill>
                <a:cs typeface="Arial" charset="0"/>
              </a:rPr>
            </a:b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template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61299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726" y="2937144"/>
            <a:ext cx="3064149" cy="309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187552" y="6009937"/>
            <a:ext cx="3070419" cy="647341"/>
          </a:xfrm>
          <a:prstGeom prst="rect">
            <a:avLst/>
          </a:prstGeom>
          <a:solidFill>
            <a:srgbClr val="0000FF"/>
          </a:solidFill>
          <a:ln w="222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15888" indent="-61913" algn="l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it-CH" sz="2000" b="1" kern="0" dirty="0" smtClean="0">
                <a:solidFill>
                  <a:srgbClr val="FFE311"/>
                </a:solidFill>
                <a:latin typeface="Arial"/>
              </a:rPr>
              <a:t> </a:t>
            </a:r>
            <a:r>
              <a:rPr lang="it-CH" sz="1600" b="1" kern="0" dirty="0" smtClean="0">
                <a:solidFill>
                  <a:srgbClr val="FFF011"/>
                </a:solidFill>
              </a:rPr>
              <a:t>High mass data w/error bars</a:t>
            </a:r>
          </a:p>
          <a:p>
            <a:pPr marL="115888" indent="-61913" algn="l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it-CH" sz="1600" b="1" kern="0" dirty="0" smtClean="0">
                <a:solidFill>
                  <a:srgbClr val="FFFFFF"/>
                </a:solidFill>
              </a:rPr>
              <a:t>Superimposed on background</a:t>
            </a:r>
            <a:endParaRPr lang="it-CH" sz="1400" b="1" kern="0" dirty="0" smtClean="0">
              <a:solidFill>
                <a:srgbClr val="FFE311"/>
              </a:solidFill>
              <a:latin typeface="Arial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1769248" y="4089085"/>
            <a:ext cx="1113232" cy="434506"/>
          </a:xfrm>
          <a:prstGeom prst="rect">
            <a:avLst/>
          </a:prstGeom>
          <a:solidFill>
            <a:srgbClr val="00003E">
              <a:alpha val="0"/>
            </a:srgbClr>
          </a:soli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40680" bIns="0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1400" b="1" u="sng" dirty="0" smtClean="0">
                <a:solidFill>
                  <a:srgbClr val="FFFFFF"/>
                </a:solidFill>
                <a:cs typeface="Arial" charset="0"/>
              </a:rPr>
              <a:t>background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template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5106908" y="4834936"/>
            <a:ext cx="1113232" cy="434506"/>
          </a:xfrm>
          <a:prstGeom prst="rect">
            <a:avLst/>
          </a:prstGeom>
          <a:solidFill>
            <a:srgbClr val="00003E">
              <a:alpha val="0"/>
            </a:srgbClr>
          </a:soli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40680" bIns="0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1400" b="1" u="sng" dirty="0" smtClean="0">
                <a:solidFill>
                  <a:srgbClr val="FFFFFF"/>
                </a:solidFill>
                <a:cs typeface="Arial" charset="0"/>
              </a:rPr>
              <a:t>background</a:t>
            </a:r>
          </a:p>
          <a:p>
            <a:pPr>
              <a:tabLst>
                <a:tab pos="723900" algn="l"/>
                <a:tab pos="1447800" algn="l"/>
              </a:tabLst>
            </a:pP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template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6193" name="Picture 1"/>
          <p:cNvPicPr>
            <a:picLocks noChangeAspect="1" noChangeArrowheads="1"/>
          </p:cNvPicPr>
          <p:nvPr/>
        </p:nvPicPr>
        <p:blipFill>
          <a:blip r:embed="rId2" cstate="print">
            <a:lum bright="-11000" contrast="24000"/>
          </a:blip>
          <a:srcRect/>
          <a:stretch>
            <a:fillRect/>
          </a:stretch>
        </p:blipFill>
        <p:spPr bwMode="auto">
          <a:xfrm>
            <a:off x="135472" y="1365214"/>
            <a:ext cx="5884333" cy="5015364"/>
          </a:xfrm>
          <a:prstGeom prst="rect">
            <a:avLst/>
          </a:prstGeom>
          <a:solidFill>
            <a:srgbClr val="000090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867" y="143934"/>
            <a:ext cx="7797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 → ZZ(*) → 4l Results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P-values (1D, 2D, 3D best </a:t>
            </a:r>
            <a:r>
              <a:rPr lang="en-US" sz="2400" dirty="0" smtClean="0">
                <a:solidFill>
                  <a:srgbClr val="000000"/>
                </a:solidFill>
              </a:rPr>
              <a:t>fits)</a:t>
            </a:r>
            <a:endParaRPr lang="it-CH" sz="2400" dirty="0">
              <a:solidFill>
                <a:srgbClr val="000000"/>
              </a:solidFill>
            </a:endParaRPr>
          </a:p>
        </p:txBody>
      </p:sp>
      <p:pic>
        <p:nvPicPr>
          <p:cNvPr id="39" name="Picture 38" descr="Untitled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33" y="4987152"/>
            <a:ext cx="3843867" cy="1352271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 bwMode="auto">
          <a:xfrm flipV="1">
            <a:off x="2683763" y="3249821"/>
            <a:ext cx="2961203" cy="60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2681466" y="1947860"/>
            <a:ext cx="2981669" cy="869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681465" y="2710195"/>
            <a:ext cx="3073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5711299" y="3788763"/>
            <a:ext cx="384913" cy="32702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it-CH" sz="1800" b="1" kern="0" dirty="0" smtClean="0">
                <a:solidFill>
                  <a:srgbClr val="990033"/>
                </a:solidFill>
                <a:latin typeface="Arial"/>
              </a:rPr>
              <a:t>6</a:t>
            </a:r>
            <a:r>
              <a:rPr lang="it-CH" sz="1800" b="1" kern="0" dirty="0" smtClean="0">
                <a:solidFill>
                  <a:srgbClr val="990033"/>
                </a:solidFill>
                <a:latin typeface="Symbol" pitchFamily="18" charset="2"/>
              </a:rPr>
              <a:t>s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 bwMode="auto">
          <a:xfrm>
            <a:off x="5677442" y="1832804"/>
            <a:ext cx="449063" cy="3149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indent="58738" algn="l" eaLnBrk="0" hangingPunct="0">
              <a:spcBef>
                <a:spcPct val="20000"/>
              </a:spcBef>
              <a:defRPr/>
            </a:pPr>
            <a:r>
              <a:rPr lang="it-CH" sz="1800" b="1" kern="0" dirty="0" smtClean="0">
                <a:solidFill>
                  <a:srgbClr val="990033"/>
                </a:solidFill>
                <a:latin typeface="Arial"/>
              </a:rPr>
              <a:t>2</a:t>
            </a:r>
            <a:r>
              <a:rPr lang="it-CH" sz="1800" b="1" kern="0" dirty="0" smtClean="0">
                <a:solidFill>
                  <a:srgbClr val="990033"/>
                </a:solidFill>
                <a:latin typeface="Symbol" pitchFamily="18" charset="2"/>
              </a:rPr>
              <a:t>s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5677383" y="3115843"/>
            <a:ext cx="449063" cy="3066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indent="58738" algn="l" eaLnBrk="0" hangingPunct="0">
              <a:spcBef>
                <a:spcPct val="20000"/>
              </a:spcBef>
              <a:defRPr/>
            </a:pPr>
            <a:r>
              <a:rPr lang="it-CH" sz="1800" b="1" kern="0" dirty="0" smtClean="0">
                <a:solidFill>
                  <a:srgbClr val="990033"/>
                </a:solidFill>
                <a:latin typeface="Arial"/>
              </a:rPr>
              <a:t>5</a:t>
            </a:r>
            <a:r>
              <a:rPr lang="it-CH" sz="1800" b="1" kern="0" dirty="0" smtClean="0">
                <a:solidFill>
                  <a:srgbClr val="990033"/>
                </a:solidFill>
                <a:latin typeface="Symbol" pitchFamily="18" charset="2"/>
              </a:rPr>
              <a:t>s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5672562" y="2589059"/>
            <a:ext cx="449063" cy="3066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indent="58738" algn="l" eaLnBrk="0" hangingPunct="0">
              <a:spcBef>
                <a:spcPct val="20000"/>
              </a:spcBef>
              <a:defRPr/>
            </a:pPr>
            <a:r>
              <a:rPr lang="it-CH" sz="1800" b="1" kern="0" dirty="0" smtClean="0">
                <a:solidFill>
                  <a:srgbClr val="990033"/>
                </a:solidFill>
                <a:latin typeface="Arial"/>
              </a:rPr>
              <a:t>4</a:t>
            </a:r>
            <a:r>
              <a:rPr lang="it-CH" sz="1800" b="1" kern="0" dirty="0" smtClean="0">
                <a:solidFill>
                  <a:srgbClr val="990033"/>
                </a:solidFill>
                <a:latin typeface="Symbol" pitchFamily="18" charset="2"/>
              </a:rPr>
              <a:t>s</a:t>
            </a:r>
          </a:p>
        </p:txBody>
      </p:sp>
      <p:cxnSp>
        <p:nvCxnSpPr>
          <p:cNvPr id="73" name="Straight Connector 72"/>
          <p:cNvCxnSpPr/>
          <p:nvPr/>
        </p:nvCxnSpPr>
        <p:spPr bwMode="auto">
          <a:xfrm flipV="1">
            <a:off x="2678717" y="4661791"/>
            <a:ext cx="2961203" cy="60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Content Placeholder 2"/>
          <p:cNvSpPr txBox="1">
            <a:spLocks/>
          </p:cNvSpPr>
          <p:nvPr/>
        </p:nvSpPr>
        <p:spPr bwMode="auto">
          <a:xfrm>
            <a:off x="5672337" y="4527813"/>
            <a:ext cx="449063" cy="3066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indent="58738" algn="l" eaLnBrk="0" hangingPunct="0">
              <a:spcBef>
                <a:spcPct val="20000"/>
              </a:spcBef>
              <a:defRPr/>
            </a:pPr>
            <a:r>
              <a:rPr lang="it-CH" sz="1800" b="1" kern="0" dirty="0" smtClean="0">
                <a:solidFill>
                  <a:srgbClr val="990033"/>
                </a:solidFill>
                <a:latin typeface="Arial"/>
              </a:rPr>
              <a:t>7</a:t>
            </a:r>
            <a:r>
              <a:rPr lang="it-CH" sz="1800" b="1" kern="0" dirty="0" smtClean="0">
                <a:solidFill>
                  <a:srgbClr val="990033"/>
                </a:solidFill>
                <a:latin typeface="Symbol" pitchFamily="18" charset="2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682" y="231729"/>
            <a:ext cx="7797800" cy="86106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rgbClr val="000000"/>
                </a:solidFill>
              </a:rPr>
              <a:t>H → ZZ → 4l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smtClean="0">
                <a:solidFill>
                  <a:srgbClr val="000000"/>
                </a:solidFill>
              </a:rPr>
              <a:t>Mass Fit</a:t>
            </a:r>
            <a:endParaRPr lang="it-CH" sz="4000" baseline="-25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80" y="1491447"/>
            <a:ext cx="9526555" cy="4525963"/>
          </a:xfrm>
        </p:spPr>
        <p:txBody>
          <a:bodyPr lIns="0" rIns="0">
            <a:normAutofit/>
          </a:bodyPr>
          <a:lstStyle/>
          <a:p>
            <a:pPr marL="284163" indent="-284163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CH" sz="2000" dirty="0" smtClean="0">
                <a:solidFill>
                  <a:schemeClr val="tx1"/>
                </a:solidFill>
              </a:rPr>
              <a:t>3D Fit (M</a:t>
            </a:r>
            <a:r>
              <a:rPr lang="it-CH" sz="2000" baseline="-25000" dirty="0" smtClean="0">
                <a:solidFill>
                  <a:schemeClr val="tx1"/>
                </a:solidFill>
              </a:rPr>
              <a:t>4l</a:t>
            </a:r>
            <a:r>
              <a:rPr lang="it-CH" sz="2000" dirty="0" smtClean="0">
                <a:solidFill>
                  <a:schemeClr val="tx1"/>
                </a:solidFill>
              </a:rPr>
              <a:t>, K</a:t>
            </a:r>
            <a:r>
              <a:rPr lang="it-CH" sz="2000" baseline="-25000" dirty="0" smtClean="0">
                <a:solidFill>
                  <a:schemeClr val="tx1"/>
                </a:solidFill>
              </a:rPr>
              <a:t>D</a:t>
            </a:r>
            <a:r>
              <a:rPr lang="it-CH" sz="2000" dirty="0" smtClean="0">
                <a:solidFill>
                  <a:schemeClr val="tx1"/>
                </a:solidFill>
              </a:rPr>
              <a:t>, </a:t>
            </a:r>
            <a:r>
              <a:rPr lang="it-CH" sz="200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it-CH" sz="2000" dirty="0" smtClean="0">
                <a:solidFill>
                  <a:schemeClr val="tx1"/>
                </a:solidFill>
              </a:rPr>
              <a:t>M</a:t>
            </a:r>
            <a:r>
              <a:rPr lang="it-CH" sz="2000" baseline="-25000" dirty="0" smtClean="0">
                <a:solidFill>
                  <a:schemeClr val="tx1"/>
                </a:solidFill>
              </a:rPr>
              <a:t>4l</a:t>
            </a:r>
            <a:r>
              <a:rPr lang="it-CH" sz="2000" dirty="0" smtClean="0">
                <a:solidFill>
                  <a:schemeClr val="tx1"/>
                </a:solidFill>
              </a:rPr>
              <a:t>) for mass: </a:t>
            </a:r>
            <a:r>
              <a:rPr lang="it-CH" sz="2400" dirty="0" smtClean="0">
                <a:solidFill>
                  <a:srgbClr val="FF0000"/>
                </a:solidFill>
              </a:rPr>
              <a:t>M = 125.8 </a:t>
            </a:r>
            <a:r>
              <a:rPr lang="it-CH" sz="2400" dirty="0" smtClean="0">
                <a:solidFill>
                  <a:srgbClr val="FF0000"/>
                </a:solidFill>
                <a:sym typeface="Symbol"/>
              </a:rPr>
              <a:t> </a:t>
            </a:r>
            <a:r>
              <a:rPr lang="it-CH" sz="2400" dirty="0" smtClean="0">
                <a:solidFill>
                  <a:srgbClr val="FF0000"/>
                </a:solidFill>
              </a:rPr>
              <a:t>0.5 (stat) </a:t>
            </a:r>
            <a:r>
              <a:rPr lang="it-CH" sz="2400" dirty="0" smtClean="0">
                <a:solidFill>
                  <a:srgbClr val="FF0000"/>
                </a:solidFill>
                <a:sym typeface="Symbol"/>
              </a:rPr>
              <a:t> </a:t>
            </a:r>
            <a:r>
              <a:rPr lang="it-CH" sz="2400" dirty="0" smtClean="0">
                <a:solidFill>
                  <a:srgbClr val="FF0000"/>
                </a:solidFill>
              </a:rPr>
              <a:t>0.2 (syst) GeV</a:t>
            </a:r>
            <a:endParaRPr lang="it-CH" sz="2000" dirty="0" smtClean="0">
              <a:solidFill>
                <a:srgbClr val="FF0000"/>
              </a:solidFill>
            </a:endParaRP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CH" sz="2000" dirty="0" smtClean="0">
                <a:solidFill>
                  <a:srgbClr val="000000"/>
                </a:solidFill>
              </a:rPr>
              <a:t>Momentum Scale and Resolution: </a:t>
            </a:r>
            <a:r>
              <a:rPr lang="it-CH" sz="2000" dirty="0" smtClean="0">
                <a:solidFill>
                  <a:schemeClr val="tx1"/>
                </a:solidFill>
              </a:rPr>
              <a:t>Studied and tuned in several </a:t>
            </a:r>
            <a:br>
              <a:rPr lang="it-CH" sz="2000" dirty="0" smtClean="0">
                <a:solidFill>
                  <a:schemeClr val="tx1"/>
                </a:solidFill>
              </a:rPr>
            </a:br>
            <a:r>
              <a:rPr lang="it-CH" sz="2000" dirty="0" smtClean="0">
                <a:solidFill>
                  <a:schemeClr val="tx1"/>
                </a:solidFill>
              </a:rPr>
              <a:t>                                                           </a:t>
            </a:r>
            <a:r>
              <a:rPr lang="it-CH" sz="2000" dirty="0" smtClean="0">
                <a:solidFill>
                  <a:srgbClr val="000000"/>
                </a:solidFill>
              </a:rPr>
              <a:t>dilepton control </a:t>
            </a:r>
            <a:r>
              <a:rPr lang="it-CH" sz="2000" dirty="0" smtClean="0">
                <a:solidFill>
                  <a:srgbClr val="000000"/>
                </a:solidFill>
              </a:rPr>
              <a:t>samples</a:t>
            </a: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None/>
            </a:pPr>
            <a:endParaRPr lang="it-CH" sz="2000" dirty="0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98003" y="1038052"/>
            <a:ext cx="432857" cy="343029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 descr="Untitled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59" y="2396062"/>
            <a:ext cx="4060647" cy="4258750"/>
          </a:xfrm>
          <a:prstGeom prst="rect">
            <a:avLst/>
          </a:prstGeom>
        </p:spPr>
      </p:pic>
      <p:pic>
        <p:nvPicPr>
          <p:cNvPr id="18" name="Picture 17" descr="Untitled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3439649"/>
            <a:ext cx="5037667" cy="2550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863600"/>
            <a:ext cx="9906000" cy="863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3" y="231728"/>
            <a:ext cx="9474200" cy="1360005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rgbClr val="000000"/>
                </a:solidFill>
              </a:rPr>
              <a:t>H → ZZ → 4l </a:t>
            </a:r>
            <a:r>
              <a:rPr lang="en-US" sz="4000" dirty="0" smtClean="0">
                <a:solidFill>
                  <a:srgbClr val="000000"/>
                </a:solidFill>
              </a:rPr>
              <a:t/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Cross section </a:t>
            </a:r>
            <a:r>
              <a:rPr lang="en-US" sz="3200" dirty="0" smtClean="0">
                <a:solidFill>
                  <a:srgbClr val="000000"/>
                </a:solidFill>
              </a:rPr>
              <a:t>and </a:t>
            </a:r>
            <a:r>
              <a:rPr lang="en-US" sz="3200" dirty="0" smtClean="0">
                <a:solidFill>
                  <a:srgbClr val="000000"/>
                </a:solidFill>
              </a:rPr>
              <a:t>Coupling </a:t>
            </a:r>
            <a:r>
              <a:rPr lang="en-US" sz="3200" dirty="0" smtClean="0">
                <a:solidFill>
                  <a:srgbClr val="000000"/>
                </a:solidFill>
              </a:rPr>
              <a:t>Factors:  </a:t>
            </a:r>
            <a:r>
              <a:rPr lang="en-US" sz="4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3200" baseline="-25000" dirty="0" smtClean="0">
                <a:solidFill>
                  <a:srgbClr val="000000"/>
                </a:solidFill>
              </a:rPr>
              <a:t>V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and </a:t>
            </a:r>
            <a:r>
              <a:rPr lang="en-US" sz="4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3200" baseline="-25000" dirty="0" smtClean="0">
                <a:solidFill>
                  <a:srgbClr val="000000"/>
                </a:solidFill>
              </a:rPr>
              <a:t>F</a:t>
            </a:r>
            <a:endParaRPr lang="it-CH" sz="4400" baseline="-250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98003" y="1038052"/>
            <a:ext cx="432857" cy="343029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>
                <a:solidFill>
                  <a:srgbClr val="FFFFFF"/>
                </a:solidFill>
              </a:rPr>
              <a:pPr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Untitled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28" y="1677301"/>
            <a:ext cx="9304866" cy="480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7" y="186262"/>
            <a:ext cx="4089400" cy="1490133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Alternative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Spin and Parity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Models Tested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5" descr="Untitled 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571" r="-3571"/>
          <a:stretch>
            <a:fillRect/>
          </a:stretch>
        </p:blipFill>
        <p:spPr>
          <a:xfrm>
            <a:off x="-42335" y="1930413"/>
            <a:ext cx="10160000" cy="4800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18C9F2-55A8-454F-A9AF-DE445D65144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Untitled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533" y="0"/>
            <a:ext cx="5977467" cy="1846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975" y="-26612"/>
            <a:ext cx="11908339" cy="711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High Luminosity from the LHC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Pileup Challenges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837167" y="5063078"/>
            <a:ext cx="5545790" cy="135465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 fb</a:t>
            </a:r>
            <a:r>
              <a:rPr lang="en-US" sz="3600" b="1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-1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on a good week</a:t>
            </a:r>
          </a:p>
          <a:p>
            <a:pPr>
              <a:buNone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94% of luminosity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recorded</a:t>
            </a:r>
            <a:endParaRPr lang="en-US" dirty="0" smtClean="0"/>
          </a:p>
          <a:p>
            <a:pPr>
              <a:buNone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~20 fb</a:t>
            </a:r>
            <a:r>
              <a:rPr lang="en-US" sz="3600" b="1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-1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total in 2012</a:t>
            </a:r>
            <a:endParaRPr lang="en-US" sz="3600" b="1" dirty="0" smtClean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Content Placeholder 4" descr="Untitled.png"/>
          <p:cNvPicPr>
            <a:picLocks noChangeAspect="1"/>
          </p:cNvPicPr>
          <p:nvPr/>
        </p:nvPicPr>
        <p:blipFill>
          <a:blip r:embed="rId3"/>
          <a:srcRect t="-61069" b="-61069"/>
          <a:stretch>
            <a:fillRect/>
          </a:stretch>
        </p:blipFill>
        <p:spPr>
          <a:xfrm>
            <a:off x="4845633" y="-635307"/>
            <a:ext cx="5053894" cy="77273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484534" y="1490142"/>
            <a:ext cx="1540933" cy="3505202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vertices.png"/>
          <p:cNvPicPr>
            <a:picLocks noChangeAspect="1"/>
          </p:cNvPicPr>
          <p:nvPr/>
        </p:nvPicPr>
        <p:blipFill>
          <a:blip r:embed="rId4" cstate="print">
            <a:lum bright="-3000" contrast="6000"/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8894" y="4107047"/>
            <a:ext cx="4479471" cy="273201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6346" y="6519446"/>
            <a:ext cx="4515612" cy="338554"/>
          </a:xfrm>
          <a:prstGeom prst="rect">
            <a:avLst/>
          </a:prstGeom>
          <a:solidFill>
            <a:srgbClr val="CC0099">
              <a:alpha val="38000"/>
            </a:srgbClr>
          </a:solidFill>
          <a:ln>
            <a:solidFill>
              <a:srgbClr val="CC0099"/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rIns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 ~50 Vertices, 14 Jets, 2 </a:t>
            </a:r>
            <a:r>
              <a:rPr lang="en-US" sz="1600" b="1" dirty="0" err="1" smtClean="0">
                <a:solidFill>
                  <a:srgbClr val="FFFFFF"/>
                </a:solidFill>
              </a:rPr>
              <a:t>TeV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19" name="Picture 2" descr="http://cms-service-lumi.web.cern.ch/cms-service-lumi/publicplots/pileup_pp_2012.png"/>
          <p:cNvPicPr>
            <a:picLocks noChangeAspect="1" noChangeArrowheads="1"/>
          </p:cNvPicPr>
          <p:nvPr/>
        </p:nvPicPr>
        <p:blipFill>
          <a:blip r:embed="rId5" cstate="print">
            <a:lum bright="-9000" contrast="20000"/>
          </a:blip>
          <a:srcRect l="1250" r="1250"/>
          <a:stretch>
            <a:fillRect/>
          </a:stretch>
        </p:blipFill>
        <p:spPr bwMode="auto">
          <a:xfrm>
            <a:off x="0" y="1513811"/>
            <a:ext cx="4488365" cy="2590800"/>
          </a:xfrm>
          <a:prstGeom prst="rect">
            <a:avLst/>
          </a:prstGeom>
          <a:noFill/>
          <a:ln w="25400">
            <a:solidFill>
              <a:srgbClr val="FFDE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7" y="231729"/>
            <a:ext cx="8483599" cy="86106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rgbClr val="000000"/>
                </a:solidFill>
              </a:rPr>
              <a:t>H → ZZ → 4l </a:t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Spin and Parity Test </a:t>
            </a:r>
            <a:r>
              <a:rPr lang="en-US" sz="3200" dirty="0" smtClean="0">
                <a:solidFill>
                  <a:srgbClr val="000000"/>
                </a:solidFill>
              </a:rPr>
              <a:t>Statistics Results</a:t>
            </a:r>
            <a:endParaRPr lang="it-CH" sz="4000" baseline="-250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98003" y="1038052"/>
            <a:ext cx="432857" cy="343029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61811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1000"/>
          </a:blip>
          <a:srcRect/>
          <a:stretch>
            <a:fillRect/>
          </a:stretch>
        </p:blipFill>
        <p:spPr bwMode="auto">
          <a:xfrm>
            <a:off x="736784" y="1153860"/>
            <a:ext cx="8467288" cy="3834729"/>
          </a:xfrm>
          <a:prstGeom prst="rect">
            <a:avLst/>
          </a:prstGeom>
          <a:noFill/>
          <a:ln w="22225">
            <a:solidFill>
              <a:srgbClr val="FFE311"/>
            </a:solidFill>
            <a:miter lim="800000"/>
            <a:headEnd/>
            <a:tailEnd/>
          </a:ln>
        </p:spPr>
      </p:pic>
      <p:pic>
        <p:nvPicPr>
          <p:cNvPr id="6618115" name="Picture 3"/>
          <p:cNvPicPr>
            <a:picLocks noChangeAspect="1" noChangeArrowheads="1"/>
          </p:cNvPicPr>
          <p:nvPr/>
        </p:nvPicPr>
        <p:blipFill>
          <a:blip r:embed="rId3" cstate="print">
            <a:lum bright="-9000" contrast="22000"/>
          </a:blip>
          <a:srcRect/>
          <a:stretch>
            <a:fillRect/>
          </a:stretch>
        </p:blipFill>
        <p:spPr bwMode="auto">
          <a:xfrm>
            <a:off x="763096" y="4999599"/>
            <a:ext cx="8446688" cy="1734071"/>
          </a:xfrm>
          <a:prstGeom prst="rect">
            <a:avLst/>
          </a:prstGeom>
          <a:noFill/>
          <a:ln w="22225">
            <a:solidFill>
              <a:srgbClr val="A8FAF2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881509" y="5262734"/>
            <a:ext cx="414440" cy="230244"/>
          </a:xfrm>
          <a:prstGeom prst="rect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2002" y="5270409"/>
            <a:ext cx="656744" cy="230244"/>
          </a:xfrm>
          <a:prstGeom prst="rect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8919" y="5749538"/>
            <a:ext cx="604117" cy="934134"/>
          </a:xfrm>
          <a:prstGeom prst="rect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376519" y="5736380"/>
            <a:ext cx="714855" cy="968124"/>
          </a:xfrm>
          <a:prstGeom prst="rect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682" y="231729"/>
            <a:ext cx="7797800" cy="86106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H → ZZ → 4l and 2l2</a:t>
            </a:r>
            <a:r>
              <a:rPr lang="en-US" sz="4000" dirty="0" smtClean="0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M (2l2</a:t>
            </a:r>
            <a:r>
              <a:rPr lang="en-US" sz="3200" dirty="0" smtClean="0">
                <a:solidFill>
                  <a:schemeClr val="tx1"/>
                </a:solidFill>
                <a:latin typeface="Symbol" pitchFamily="18" charset="2"/>
              </a:rPr>
              <a:t>t</a:t>
            </a:r>
            <a:r>
              <a:rPr lang="en-US" sz="2600" dirty="0" smtClean="0">
                <a:solidFill>
                  <a:schemeClr val="tx1"/>
                </a:solidFill>
              </a:rPr>
              <a:t>) and Upper Limits Over the Full Range </a:t>
            </a:r>
            <a:endParaRPr lang="it-CH" sz="2600" baseline="-25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129" y="1212047"/>
            <a:ext cx="9526555" cy="4525963"/>
          </a:xfrm>
        </p:spPr>
        <p:txBody>
          <a:bodyPr lIns="0" rIns="0">
            <a:normAutofit/>
          </a:bodyPr>
          <a:lstStyle/>
          <a:p>
            <a:pPr marL="284163" indent="-284163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it-CH" sz="2500" dirty="0" smtClean="0">
                <a:solidFill>
                  <a:srgbClr val="FF0000"/>
                </a:solidFill>
              </a:rPr>
              <a:t>SM Higgs is excluded at 95% CL in the range 130 – 827 GeV </a:t>
            </a:r>
            <a:r>
              <a:rPr lang="it-CH" sz="2500" dirty="0" smtClean="0">
                <a:solidFill>
                  <a:srgbClr val="A8FAF2"/>
                </a:solidFill>
              </a:rPr>
              <a:t/>
            </a:r>
            <a:br>
              <a:rPr lang="it-CH" sz="2500" dirty="0" smtClean="0">
                <a:solidFill>
                  <a:srgbClr val="A8FAF2"/>
                </a:solidFill>
              </a:rPr>
            </a:br>
            <a:r>
              <a:rPr lang="it-CH" sz="2400" dirty="0" smtClean="0">
                <a:solidFill>
                  <a:srgbClr val="A8FAF2"/>
                </a:solidFill>
              </a:rPr>
              <a:t>                                                 </a:t>
            </a:r>
            <a:r>
              <a:rPr lang="it-CH" sz="2300" dirty="0" smtClean="0">
                <a:solidFill>
                  <a:schemeClr val="tx1"/>
                </a:solidFill>
              </a:rPr>
              <a:t>expected exclusion 130 – 778 GeV</a:t>
            </a: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it-CH" sz="2400" dirty="0" smtClean="0">
              <a:solidFill>
                <a:srgbClr val="FFF01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98003" y="1038052"/>
            <a:ext cx="432857" cy="343029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>
                <a:solidFill>
                  <a:srgbClr val="FFFFFF"/>
                </a:solidFill>
              </a:rPr>
              <a:pPr/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4865538" y="2033502"/>
            <a:ext cx="4190165" cy="495066"/>
          </a:xfrm>
          <a:prstGeom prst="rect">
            <a:avLst/>
          </a:prstGeom>
          <a:solidFill>
            <a:srgbClr val="0000FF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ts val="0"/>
              </a:spcBef>
              <a:spcAft>
                <a:spcPts val="300"/>
              </a:spcAft>
            </a:pPr>
            <a:r>
              <a:rPr kumimoji="0" lang="it-CH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95% CL on </a:t>
            </a:r>
            <a:r>
              <a:rPr kumimoji="0" lang="it-CH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s/s</a:t>
            </a:r>
            <a:r>
              <a:rPr kumimoji="0" lang="it-CH" sz="2000" b="1" i="0" u="none" strike="noStrike" kern="0" cap="none" spc="0" normalizeH="0" baseline="-24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</a:t>
            </a:r>
          </a:p>
        </p:txBody>
      </p:sp>
      <p:pic>
        <p:nvPicPr>
          <p:cNvPr id="6616067" name="Picture 3"/>
          <p:cNvPicPr>
            <a:picLocks noChangeAspect="1" noChangeArrowheads="1"/>
          </p:cNvPicPr>
          <p:nvPr/>
        </p:nvPicPr>
        <p:blipFill>
          <a:blip r:embed="rId2" cstate="print">
            <a:lum bright="-12000" contrast="25000"/>
          </a:blip>
          <a:srcRect/>
          <a:stretch>
            <a:fillRect/>
          </a:stretch>
        </p:blipFill>
        <p:spPr bwMode="auto">
          <a:xfrm>
            <a:off x="4843065" y="2534874"/>
            <a:ext cx="4193721" cy="4099256"/>
          </a:xfrm>
          <a:prstGeom prst="rect">
            <a:avLst/>
          </a:prstGeom>
          <a:noFill/>
          <a:ln w="22225">
            <a:solidFill>
              <a:srgbClr val="FFE311"/>
            </a:solidFill>
            <a:miter lim="800000"/>
            <a:headEnd/>
            <a:tailEnd/>
          </a:ln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86555" y="2034862"/>
            <a:ext cx="4056250" cy="495066"/>
          </a:xfrm>
          <a:prstGeom prst="rect">
            <a:avLst/>
          </a:prstGeom>
          <a:solidFill>
            <a:srgbClr val="0000FF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none" lIns="0" tIns="0" rIns="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ts val="0"/>
              </a:spcBef>
              <a:spcAft>
                <a:spcPts val="300"/>
              </a:spcAft>
            </a:pPr>
            <a:r>
              <a:rPr lang="en-US" sz="2000" b="1" kern="0" dirty="0" smtClean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M(2l2</a:t>
            </a:r>
            <a:r>
              <a:rPr lang="en-US" sz="2800" b="1" kern="0" dirty="0" smtClean="0">
                <a:solidFill>
                  <a:schemeClr val="bg1"/>
                </a:solidFill>
                <a:latin typeface="Symbol" pitchFamily="18" charset="2"/>
                <a:ea typeface="+mj-ea"/>
                <a:cs typeface="+mj-cs"/>
              </a:rPr>
              <a:t>t</a:t>
            </a:r>
            <a:r>
              <a:rPr lang="en-US" sz="2000" b="1" kern="0" dirty="0" smtClean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): No Excess at High Mass</a:t>
            </a:r>
            <a:endParaRPr kumimoji="0" lang="it-CH" sz="1800" b="1" i="0" u="none" strike="noStrike" kern="0" cap="none" spc="0" normalizeH="0" baseline="-24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750210" name="Picture 2"/>
          <p:cNvPicPr>
            <a:picLocks noChangeAspect="1" noChangeArrowheads="1"/>
          </p:cNvPicPr>
          <p:nvPr/>
        </p:nvPicPr>
        <p:blipFill>
          <a:blip r:embed="rId3" cstate="print">
            <a:lum bright="-13000" contrast="20000"/>
          </a:blip>
          <a:srcRect/>
          <a:stretch>
            <a:fillRect/>
          </a:stretch>
        </p:blipFill>
        <p:spPr bwMode="auto">
          <a:xfrm>
            <a:off x="786219" y="2530431"/>
            <a:ext cx="4062979" cy="4084781"/>
          </a:xfrm>
          <a:prstGeom prst="rect">
            <a:avLst/>
          </a:prstGeom>
          <a:noFill/>
          <a:ln w="25400">
            <a:solidFill>
              <a:srgbClr val="FFE31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33" y="0"/>
            <a:ext cx="7797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 to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 search 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Untitled 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611" r="-14611"/>
          <a:stretch>
            <a:fillRect/>
          </a:stretch>
        </p:blipFill>
        <p:spPr>
          <a:xfrm>
            <a:off x="-152400" y="973670"/>
            <a:ext cx="5419608" cy="37761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18C9F2-55A8-454F-A9AF-DE445D65144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Untitled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4984767"/>
            <a:ext cx="9067800" cy="1661054"/>
          </a:xfrm>
          <a:prstGeom prst="rect">
            <a:avLst/>
          </a:prstGeom>
          <a:solidFill>
            <a:srgbClr val="0000FF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 descr="Untitled 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460" y="1947874"/>
            <a:ext cx="4419599" cy="16226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52" y="584200"/>
            <a:ext cx="4956175" cy="5985934"/>
          </a:xfrm>
          <a:prstGeom prst="rect">
            <a:avLst/>
          </a:prstGeom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4766729" y="220130"/>
            <a:ext cx="7797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 H </a:t>
            </a:r>
            <a:r>
              <a:rPr lang="en-US" dirty="0" err="1" smtClean="0">
                <a:solidFill>
                  <a:srgbClr val="000000"/>
                </a:solidFill>
                <a:sym typeface="Wingdings 3"/>
              </a:rPr>
              <a:t>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sym typeface="Wingdings" pitchFamily="2" charset="2"/>
              </a:rPr>
              <a:t>Z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sym typeface="Wingdings" pitchFamily="2" charset="2"/>
              </a:rPr>
              <a:t>l</a:t>
            </a:r>
            <a:r>
              <a:rPr lang="en-US" baseline="30000" dirty="0" err="1" smtClean="0">
                <a:solidFill>
                  <a:srgbClr val="000000"/>
                </a:solidFill>
                <a:sym typeface="Wingdings" pitchFamily="2" charset="2"/>
              </a:rPr>
              <a:t>+</a:t>
            </a:r>
            <a:r>
              <a:rPr lang="en-US" dirty="0" err="1" smtClean="0">
                <a:solidFill>
                  <a:srgbClr val="000000"/>
                </a:solidFill>
                <a:sym typeface="Wingdings" pitchFamily="2" charset="2"/>
              </a:rPr>
              <a:t>l</a:t>
            </a:r>
            <a:r>
              <a:rPr lang="en-US" baseline="30000" dirty="0" err="1" smtClean="0">
                <a:solidFill>
                  <a:srgbClr val="000000"/>
                </a:solidFill>
                <a:sym typeface="Wingdings" pitchFamily="2" charset="2"/>
              </a:rPr>
              <a:t>-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sym typeface="Wingdings" pitchFamily="2" charset="2"/>
              </a:rPr>
              <a:t>l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= </a:t>
            </a:r>
            <a:r>
              <a:rPr lang="en-US" dirty="0" err="1" smtClean="0">
                <a:solidFill>
                  <a:srgbClr val="000000"/>
                </a:solidFill>
                <a:sym typeface="Wingdings" pitchFamily="2" charset="2"/>
              </a:rPr>
              <a:t>e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sym typeface="Symbol"/>
              </a:rPr>
              <a:t>)</a:t>
            </a: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endParaRPr lang="en-US" dirty="0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512734" cy="4800600"/>
          </a:xfrm>
        </p:spPr>
        <p:txBody>
          <a:bodyPr/>
          <a:lstStyle/>
          <a:p>
            <a:r>
              <a:rPr lang="en-US" dirty="0" smtClean="0"/>
              <a:t>Still room for improvements:</a:t>
            </a:r>
          </a:p>
          <a:p>
            <a:pPr lvl="1"/>
            <a:r>
              <a:rPr lang="en-US" b="1" dirty="0" smtClean="0"/>
              <a:t>Further rejection of ISR and </a:t>
            </a:r>
            <a:r>
              <a:rPr lang="en-US" b="1" dirty="0" err="1" smtClean="0"/>
              <a:t>Z+Jets</a:t>
            </a:r>
            <a:endParaRPr lang="en-US" b="1" dirty="0" smtClean="0"/>
          </a:p>
          <a:p>
            <a:pPr lvl="1"/>
            <a:r>
              <a:rPr lang="en-US" b="1" dirty="0" smtClean="0"/>
              <a:t>VBF topology</a:t>
            </a:r>
          </a:p>
          <a:p>
            <a:pPr lvl="1"/>
            <a:r>
              <a:rPr lang="en-US" b="1" dirty="0" smtClean="0"/>
              <a:t>Matrix element analysis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417364" y="171760"/>
            <a:ext cx="2452837" cy="369332"/>
          </a:xfrm>
          <a:prstGeom prst="rect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CMS PAS-HIG-13-006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Untitled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4148665"/>
            <a:ext cx="4056029" cy="20928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69328"/>
            <a:ext cx="7797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H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WW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2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(</a:t>
            </a:r>
            <a:r>
              <a:rPr lang="en-US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=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sym typeface="Symbol"/>
              </a:rPr>
              <a:t>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)</a:t>
            </a:r>
            <a:br>
              <a:rPr lang="en-US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</a:br>
            <a:r>
              <a:rPr lang="en-US" i="1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High Sensitivity, Low Resolution</a:t>
            </a:r>
            <a:endParaRPr lang="en-US" b="1" dirty="0"/>
          </a:p>
        </p:txBody>
      </p:sp>
      <p:pic>
        <p:nvPicPr>
          <p:cNvPr id="3" name="Picture 2" descr="ww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4" y="1637780"/>
            <a:ext cx="9410701" cy="5060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389" y="1603594"/>
            <a:ext cx="2446945" cy="338554"/>
          </a:xfrm>
          <a:prstGeom prst="rect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CMS HIG-13-</a:t>
            </a:r>
            <a:r>
              <a:rPr lang="en-US" sz="1600" b="1" dirty="0" smtClean="0">
                <a:solidFill>
                  <a:srgbClr val="FFFFFF"/>
                </a:solidFill>
              </a:rPr>
              <a:t>003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1430"/>
            <a:ext cx="8915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Searches for Higgs to WW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ww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82" y="1149876"/>
            <a:ext cx="9079926" cy="5505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6541" y="6066589"/>
            <a:ext cx="3005951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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2D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400" b="1" baseline="-25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versus M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endParaRPr lang="en-US" sz="2400" b="1" baseline="-25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-10000" contrast="26000"/>
          </a:blip>
          <a:srcRect r="242"/>
          <a:stretch>
            <a:fillRect/>
          </a:stretch>
        </p:blipFill>
        <p:spPr>
          <a:xfrm>
            <a:off x="6591565" y="1880304"/>
            <a:ext cx="3040624" cy="3755466"/>
          </a:xfrm>
          <a:prstGeom prst="rect">
            <a:avLst/>
          </a:prstGeom>
          <a:ln w="22225">
            <a:solidFill>
              <a:srgbClr val="FFEB08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-10000" contrast="26000"/>
          </a:blip>
          <a:stretch>
            <a:fillRect/>
          </a:stretch>
        </p:blipFill>
        <p:spPr>
          <a:xfrm>
            <a:off x="3331659" y="1880304"/>
            <a:ext cx="3221542" cy="3740448"/>
          </a:xfrm>
          <a:prstGeom prst="rect">
            <a:avLst/>
          </a:prstGeom>
          <a:ln w="22225">
            <a:solidFill>
              <a:srgbClr val="FFEB08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lum bright="-10000" contrast="26000"/>
          </a:blip>
          <a:stretch>
            <a:fillRect/>
          </a:stretch>
        </p:blipFill>
        <p:spPr>
          <a:xfrm>
            <a:off x="171318" y="1892916"/>
            <a:ext cx="3124199" cy="3721526"/>
          </a:xfrm>
          <a:prstGeom prst="rect">
            <a:avLst/>
          </a:prstGeom>
          <a:ln w="22225">
            <a:solidFill>
              <a:srgbClr val="FFEB08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7850" y="225437"/>
            <a:ext cx="8502650" cy="650875"/>
          </a:xfrm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H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00"/>
                </a:solidFill>
                <a:sym typeface="Wingdings 3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sym typeface="Wingdings 3"/>
              </a:rPr>
              <a:t>WW</a:t>
            </a:r>
            <a:r>
              <a:rPr lang="en-US" sz="3000" dirty="0" smtClean="0">
                <a:solidFill>
                  <a:srgbClr val="000000"/>
                </a:solidFill>
              </a:rPr>
              <a:t> Cut-and-Count Analysis: DF 0 Jet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199" y="947451"/>
            <a:ext cx="8771467" cy="707373"/>
          </a:xfrm>
          <a:prstGeom prst="rect">
            <a:avLst/>
          </a:prstGeom>
          <a:solidFill>
            <a:srgbClr val="0000FF"/>
          </a:solidFill>
          <a:ln w="22225">
            <a:solidFill>
              <a:srgbClr val="FFEA3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 dirty="0">
                <a:solidFill>
                  <a:srgbClr val="FFFFFF"/>
                </a:solidFill>
                <a:latin typeface="Arial"/>
              </a:rPr>
              <a:t>Optimized Selections per mass point are applied on </a:t>
            </a:r>
            <a:br>
              <a:rPr lang="en-US" sz="2200" b="1" dirty="0">
                <a:solidFill>
                  <a:srgbClr val="FFFFFF"/>
                </a:solidFill>
                <a:latin typeface="Arial"/>
              </a:rPr>
            </a:br>
            <a:r>
              <a:rPr lang="en-US" sz="2200" b="1" dirty="0">
                <a:solidFill>
                  <a:srgbClr val="FFEB08"/>
                </a:solidFill>
                <a:latin typeface="Arial"/>
              </a:rPr>
              <a:t>leptons’ </a:t>
            </a:r>
            <a:r>
              <a:rPr lang="en-US" sz="2200" b="1" dirty="0" err="1">
                <a:solidFill>
                  <a:srgbClr val="FFEB08"/>
                </a:solidFill>
                <a:latin typeface="Arial"/>
              </a:rPr>
              <a:t>p</a:t>
            </a:r>
            <a:r>
              <a:rPr lang="en-US" sz="2200" b="1" baseline="-25000" dirty="0" err="1">
                <a:solidFill>
                  <a:srgbClr val="FFEB08"/>
                </a:solidFill>
                <a:latin typeface="Arial"/>
              </a:rPr>
              <a:t>T</a:t>
            </a:r>
            <a:r>
              <a:rPr lang="en-US" sz="2200" b="1" dirty="0">
                <a:solidFill>
                  <a:srgbClr val="FFEB08"/>
                </a:solidFill>
                <a:latin typeface="Arial"/>
              </a:rPr>
              <a:t>, </a:t>
            </a:r>
            <a:r>
              <a:rPr lang="en-US" sz="2000" b="1" dirty="0" err="1">
                <a:solidFill>
                  <a:srgbClr val="FFEB08"/>
                </a:solidFill>
                <a:latin typeface="Arial"/>
                <a:sym typeface="Wingdings"/>
              </a:rPr>
              <a:t>M</a:t>
            </a:r>
            <a:r>
              <a:rPr lang="en-US" sz="2000" b="1" baseline="-25000" dirty="0" err="1">
                <a:solidFill>
                  <a:srgbClr val="FFEB08"/>
                </a:solidFill>
                <a:latin typeface="Arial"/>
                <a:sym typeface="Wingdings"/>
              </a:rPr>
              <a:t>ll</a:t>
            </a:r>
            <a:r>
              <a:rPr lang="en-US" sz="2000" b="1" dirty="0">
                <a:solidFill>
                  <a:srgbClr val="FFEB08"/>
                </a:solidFill>
                <a:latin typeface="Arial"/>
                <a:sym typeface="Wingdings"/>
              </a:rPr>
              <a:t>, </a:t>
            </a:r>
            <a:r>
              <a:rPr lang="en-US" sz="2000" dirty="0">
                <a:solidFill>
                  <a:srgbClr val="FFEB08"/>
                </a:solidFill>
                <a:latin typeface="Arial"/>
                <a:sym typeface="Wingdings"/>
              </a:rPr>
              <a:t>M</a:t>
            </a:r>
            <a:r>
              <a:rPr lang="en-US" sz="2000" baseline="-25000" dirty="0">
                <a:solidFill>
                  <a:srgbClr val="FFEB08"/>
                </a:solidFill>
                <a:latin typeface="Arial"/>
                <a:sym typeface="Wingdings"/>
              </a:rPr>
              <a:t>T </a:t>
            </a:r>
            <a:r>
              <a:rPr lang="en-US" sz="2000" b="1" dirty="0">
                <a:solidFill>
                  <a:srgbClr val="FFEB08"/>
                </a:solidFill>
                <a:latin typeface="Arial"/>
                <a:sym typeface="Wingdings"/>
              </a:rPr>
              <a:t>(WW), </a:t>
            </a:r>
            <a:r>
              <a:rPr lang="en-US" sz="2000" b="1" dirty="0" err="1">
                <a:solidFill>
                  <a:srgbClr val="FFEB08"/>
                </a:solidFill>
                <a:latin typeface="Arial"/>
              </a:rPr>
              <a:t>ΔΦ</a:t>
            </a:r>
            <a:r>
              <a:rPr lang="en-US" sz="2000" baseline="-25000" dirty="0" err="1">
                <a:solidFill>
                  <a:srgbClr val="FFEB08"/>
                </a:solidFill>
                <a:latin typeface="Arial"/>
                <a:sym typeface="Wingdings"/>
              </a:rPr>
              <a:t>ll</a:t>
            </a:r>
            <a:r>
              <a:rPr lang="en-US" sz="2000" baseline="-25000" dirty="0">
                <a:solidFill>
                  <a:srgbClr val="FFEB08"/>
                </a:solidFill>
                <a:latin typeface="Arial"/>
                <a:sym typeface="Wingdings"/>
              </a:rPr>
              <a:t> </a:t>
            </a:r>
            <a:r>
              <a:rPr lang="en-US" sz="2200" b="1" dirty="0">
                <a:solidFill>
                  <a:srgbClr val="FFFFFF"/>
                </a:solidFill>
                <a:latin typeface="Arial"/>
              </a:rPr>
              <a:t>to enhance a Higgs signal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23620" y="2853432"/>
            <a:ext cx="616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AC"/>
                </a:solidFill>
                <a:latin typeface="Arial"/>
                <a:sym typeface="Wingdings"/>
              </a:rPr>
              <a:t>M</a:t>
            </a:r>
            <a:r>
              <a:rPr lang="en-US" sz="2800" b="1" baseline="-25000" dirty="0" err="1">
                <a:solidFill>
                  <a:srgbClr val="0000AC"/>
                </a:solidFill>
                <a:latin typeface="Arial"/>
                <a:sym typeface="Wingdings"/>
              </a:rPr>
              <a:t>ll</a:t>
            </a:r>
            <a:endParaRPr lang="en-US" sz="2800" dirty="0">
              <a:solidFill>
                <a:srgbClr val="0000AC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44442" y="2960124"/>
            <a:ext cx="1341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00AC"/>
                </a:solidFill>
                <a:latin typeface="Arial"/>
                <a:sym typeface="Wingdings"/>
              </a:rPr>
              <a:t>M</a:t>
            </a:r>
            <a:r>
              <a:rPr lang="en-US" sz="2200" b="1" baseline="-25000" dirty="0">
                <a:solidFill>
                  <a:srgbClr val="0000AC"/>
                </a:solidFill>
                <a:latin typeface="Arial"/>
                <a:sym typeface="Wingdings"/>
              </a:rPr>
              <a:t>T </a:t>
            </a:r>
            <a:r>
              <a:rPr lang="en-US" sz="2200" b="1" dirty="0">
                <a:solidFill>
                  <a:srgbClr val="0000AC"/>
                </a:solidFill>
                <a:latin typeface="Arial"/>
                <a:sym typeface="Wingdings"/>
              </a:rPr>
              <a:t>(WW) </a:t>
            </a:r>
            <a:endParaRPr lang="en-US" sz="2200" dirty="0">
              <a:solidFill>
                <a:srgbClr val="0000AC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74015" y="3127758"/>
            <a:ext cx="749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AC"/>
                </a:solidFill>
                <a:latin typeface="Arial"/>
              </a:rPr>
              <a:t>ΔΦ</a:t>
            </a:r>
            <a:r>
              <a:rPr lang="en-US" baseline="-25000" dirty="0" err="1">
                <a:solidFill>
                  <a:srgbClr val="0000AC"/>
                </a:solidFill>
                <a:latin typeface="Arial"/>
                <a:sym typeface="Wingdings"/>
              </a:rPr>
              <a:t>ll</a:t>
            </a:r>
            <a:endParaRPr lang="en-US" dirty="0">
              <a:solidFill>
                <a:srgbClr val="0000AC"/>
              </a:solidFill>
              <a:latin typeface="Arial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V="1">
            <a:off x="1108578" y="2779464"/>
            <a:ext cx="7620" cy="16764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801998" y="3632904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Left Arrow 38"/>
          <p:cNvSpPr/>
          <p:nvPr/>
        </p:nvSpPr>
        <p:spPr bwMode="auto">
          <a:xfrm>
            <a:off x="849499" y="4013904"/>
            <a:ext cx="259080" cy="129540"/>
          </a:xfrm>
          <a:prstGeom prst="left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 flipV="1">
            <a:off x="8344164" y="2413704"/>
            <a:ext cx="15240" cy="20345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Left Arrow 41"/>
          <p:cNvSpPr/>
          <p:nvPr/>
        </p:nvSpPr>
        <p:spPr bwMode="auto">
          <a:xfrm>
            <a:off x="8085084" y="3861504"/>
            <a:ext cx="259080" cy="129540"/>
          </a:xfrm>
          <a:prstGeom prst="left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5029200" y="2794704"/>
            <a:ext cx="15240" cy="166116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4617720" y="2787084"/>
            <a:ext cx="7620" cy="16840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Left-Right Arrow 49"/>
          <p:cNvSpPr/>
          <p:nvPr/>
        </p:nvSpPr>
        <p:spPr bwMode="auto">
          <a:xfrm>
            <a:off x="4625341" y="3945324"/>
            <a:ext cx="403860" cy="167640"/>
          </a:xfrm>
          <a:prstGeom prst="leftRightArrow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89279384"/>
              </p:ext>
            </p:extLst>
          </p:nvPr>
        </p:nvGraphicFramePr>
        <p:xfrm>
          <a:off x="146094" y="5740158"/>
          <a:ext cx="9499774" cy="9311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83984"/>
                <a:gridCol w="1063975"/>
                <a:gridCol w="1063975"/>
                <a:gridCol w="1139974"/>
                <a:gridCol w="1215971"/>
                <a:gridCol w="1165305"/>
                <a:gridCol w="1055530"/>
                <a:gridCol w="1055530"/>
                <a:gridCol w="1055530"/>
              </a:tblGrid>
              <a:tr h="5349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MH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signal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WW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WZ+</a:t>
                      </a:r>
                      <a:r>
                        <a:rPr lang="en-US" b="1" dirty="0" smtClean="0"/>
                        <a:t>ZZ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Top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W+jets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W</a:t>
                      </a:r>
                      <a:r>
                        <a:rPr lang="en-US" b="1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All bkg.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Data</a:t>
                      </a:r>
                      <a:endParaRPr lang="en-US" b="1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37906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125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</a:rPr>
                        <a:t>90±19</a:t>
                      </a:r>
                      <a:endParaRPr lang="en-US" sz="20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310±29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11.4±1.1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20.0±4.3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48±13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40±13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</a:rPr>
                        <a:t>429±34</a:t>
                      </a:r>
                      <a:endParaRPr lang="en-US" sz="20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</a:rPr>
                        <a:t>505</a:t>
                      </a:r>
                      <a:endParaRPr lang="en-US" sz="20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solidFill>
                      <a:srgbClr val="FFFF0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109323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8965" y="257788"/>
            <a:ext cx="8991600" cy="8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00"/>
                </a:solidFill>
                <a:sym typeface="Wingdings 3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 3"/>
              </a:rPr>
              <a:t>WW</a:t>
            </a:r>
            <a:r>
              <a:rPr lang="en-US" dirty="0" smtClean="0">
                <a:solidFill>
                  <a:srgbClr val="000000"/>
                </a:solidFill>
              </a:rPr>
              <a:t> 2D Shape Analysis DF 0 and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1 </a:t>
            </a:r>
            <a:r>
              <a:rPr lang="en-US" dirty="0" smtClean="0">
                <a:solidFill>
                  <a:srgbClr val="000000"/>
                </a:solidFill>
              </a:rPr>
              <a:t>Jet: Data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71" y="2209800"/>
            <a:ext cx="4618494" cy="3657600"/>
          </a:xfrm>
          <a:prstGeom prst="rect">
            <a:avLst/>
          </a:prstGeom>
          <a:solidFill>
            <a:srgbClr val="00009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1" y="2216106"/>
            <a:ext cx="4618494" cy="3657600"/>
          </a:xfrm>
          <a:prstGeom prst="rect">
            <a:avLst/>
          </a:prstGeom>
          <a:solidFill>
            <a:srgbClr val="000090"/>
          </a:solidFill>
        </p:spPr>
      </p:pic>
      <p:sp>
        <p:nvSpPr>
          <p:cNvPr id="10" name="TextBox 9"/>
          <p:cNvSpPr txBox="1"/>
          <p:nvPr/>
        </p:nvSpPr>
        <p:spPr>
          <a:xfrm>
            <a:off x="286337" y="1524001"/>
            <a:ext cx="4601523" cy="707886"/>
          </a:xfrm>
          <a:prstGeom prst="rect">
            <a:avLst/>
          </a:prstGeom>
          <a:solidFill>
            <a:srgbClr val="0000FF"/>
          </a:solidFill>
          <a:ln w="22225"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8 </a:t>
            </a:r>
            <a:r>
              <a:rPr lang="en-US" sz="2000" b="1" dirty="0" err="1">
                <a:solidFill>
                  <a:srgbClr val="FFFFFF"/>
                </a:solidFill>
                <a:latin typeface="Arial"/>
              </a:rPr>
              <a:t>TeV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Data - Expected Background         </a:t>
            </a:r>
            <a:br>
              <a:rPr lang="en-US" sz="2000" b="1" dirty="0" smtClean="0">
                <a:solidFill>
                  <a:srgbClr val="FFFFFF"/>
                </a:solidFill>
                <a:latin typeface="Arial"/>
              </a:rPr>
            </a:b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0-Jet DF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1" y="1524000"/>
            <a:ext cx="4518929" cy="707886"/>
          </a:xfrm>
          <a:prstGeom prst="rect">
            <a:avLst/>
          </a:prstGeom>
          <a:solidFill>
            <a:srgbClr val="0000FF"/>
          </a:solidFill>
          <a:ln w="22225"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8 </a:t>
            </a:r>
            <a:r>
              <a:rPr lang="en-US" sz="2000" b="1" dirty="0" err="1">
                <a:solidFill>
                  <a:srgbClr val="FFFFFF"/>
                </a:solidFill>
                <a:latin typeface="Arial"/>
              </a:rPr>
              <a:t>TeV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Data - Expected Background         1-Jet DF</a:t>
            </a:r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164460" y="6106465"/>
            <a:ext cx="9617646" cy="426719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 marL="57150" indent="57150" algn="l">
              <a:lnSpc>
                <a:spcPct val="90000"/>
              </a:lnSpc>
              <a:spcAft>
                <a:spcPts val="600"/>
              </a:spcAft>
            </a:pPr>
            <a:r>
              <a:rPr lang="en-US" sz="2200" b="1" dirty="0" smtClean="0">
                <a:solidFill>
                  <a:srgbClr val="FFEB08"/>
                </a:solidFill>
                <a:ea typeface="ＭＳ Ｐゴシック" charset="0"/>
                <a:cs typeface="Corbel"/>
                <a:sym typeface="Baghdad" charset="0"/>
              </a:rPr>
              <a:t>Clear Excess observed </a:t>
            </a:r>
            <a:r>
              <a:rPr lang="en-US" sz="22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in </a:t>
            </a:r>
            <a:r>
              <a:rPr lang="en-US" sz="2200" b="1" dirty="0" smtClean="0">
                <a:solidFill>
                  <a:srgbClr val="81FFF9"/>
                </a:solidFill>
                <a:ea typeface="ＭＳ Ｐゴシック" charset="0"/>
                <a:cs typeface="Corbel"/>
                <a:sym typeface="Baghdad" charset="0"/>
              </a:rPr>
              <a:t>signal-enriched region </a:t>
            </a:r>
            <a:r>
              <a:rPr lang="en-US" sz="22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(low </a:t>
            </a:r>
            <a:r>
              <a:rPr lang="en-US" sz="2200" b="1" dirty="0" err="1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M</a:t>
            </a:r>
            <a:r>
              <a:rPr lang="en-US" sz="2200" b="1" baseline="-25000" dirty="0" err="1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ll</a:t>
            </a:r>
            <a:r>
              <a:rPr lang="en-US" sz="22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, M</a:t>
            </a:r>
            <a:r>
              <a:rPr lang="en-US" sz="2200" b="1" baseline="-25000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T</a:t>
            </a:r>
            <a:r>
              <a:rPr lang="en-US" sz="22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~100 </a:t>
            </a:r>
            <a:r>
              <a:rPr lang="en-US" sz="2200" b="1" dirty="0" err="1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GeV</a:t>
            </a:r>
            <a:r>
              <a:rPr lang="en-US" sz="22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)</a:t>
            </a:r>
            <a:endParaRPr lang="en-US" sz="2200" b="1" dirty="0">
              <a:solidFill>
                <a:srgbClr val="FFFFFF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962735" y="4419600"/>
            <a:ext cx="1905001" cy="11114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81800" y="4419600"/>
            <a:ext cx="1905001" cy="11051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3093194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/>
          </p:cNvSpPr>
          <p:nvPr/>
        </p:nvSpPr>
        <p:spPr bwMode="auto">
          <a:xfrm>
            <a:off x="304800" y="5941746"/>
            <a:ext cx="9326880" cy="763854"/>
          </a:xfrm>
          <a:prstGeom prst="rect">
            <a:avLst/>
          </a:prstGeom>
          <a:solidFill>
            <a:srgbClr val="0000FF"/>
          </a:solidFill>
          <a:ln w="254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t" anchorCtr="0">
            <a:noAutofit/>
          </a:bodyPr>
          <a:lstStyle/>
          <a:p>
            <a:pPr marL="0" lvl="1">
              <a:spcAft>
                <a:spcPts val="600"/>
              </a:spcAft>
            </a:pPr>
            <a:r>
              <a:rPr lang="en-US" b="1" dirty="0" smtClean="0">
                <a:solidFill>
                  <a:srgbClr val="FFFFFF"/>
                </a:solidFill>
                <a:sym typeface="Wingdings"/>
              </a:rPr>
              <a:t> </a:t>
            </a:r>
            <a:r>
              <a:rPr lang="en-US" b="1" dirty="0" smtClean="0">
                <a:solidFill>
                  <a:srgbClr val="FFFFFF"/>
                </a:solidFill>
                <a:sym typeface="Baghdad" charset="0"/>
              </a:rPr>
              <a:t>Masses </a:t>
            </a:r>
            <a:r>
              <a:rPr lang="en-US" b="1" dirty="0">
                <a:solidFill>
                  <a:srgbClr val="FFFFFF"/>
                </a:solidFill>
                <a:sym typeface="Baghdad" charset="0"/>
              </a:rPr>
              <a:t>of </a:t>
            </a:r>
            <a:r>
              <a:rPr lang="en-US" b="1" dirty="0">
                <a:solidFill>
                  <a:srgbClr val="81FFF9"/>
                </a:solidFill>
                <a:sym typeface="Baghdad" charset="0"/>
              </a:rPr>
              <a:t>128-600 </a:t>
            </a:r>
            <a:r>
              <a:rPr lang="en-US" b="1" dirty="0" err="1">
                <a:solidFill>
                  <a:srgbClr val="81FFF9"/>
                </a:solidFill>
                <a:sym typeface="Baghdad" charset="0"/>
              </a:rPr>
              <a:t>GeV</a:t>
            </a:r>
            <a:r>
              <a:rPr lang="en-US" b="1" dirty="0">
                <a:solidFill>
                  <a:srgbClr val="81FFF9"/>
                </a:solidFill>
                <a:sym typeface="Baghdad" charset="0"/>
              </a:rPr>
              <a:t> are excluded </a:t>
            </a:r>
            <a:r>
              <a:rPr lang="en-US" b="1" dirty="0">
                <a:solidFill>
                  <a:srgbClr val="FFFFFF"/>
                </a:solidFill>
                <a:sym typeface="Baghdad" charset="0"/>
              </a:rPr>
              <a:t>at 95% </a:t>
            </a:r>
            <a:r>
              <a:rPr lang="en-US" b="1" dirty="0" smtClean="0">
                <a:solidFill>
                  <a:srgbClr val="FFFFFF"/>
                </a:solidFill>
                <a:sym typeface="Baghdad" charset="0"/>
              </a:rPr>
              <a:t>CL</a:t>
            </a:r>
            <a:br>
              <a:rPr lang="en-US" b="1" dirty="0" smtClean="0">
                <a:solidFill>
                  <a:srgbClr val="FFFFFF"/>
                </a:solidFill>
                <a:sym typeface="Baghdad" charset="0"/>
              </a:rPr>
            </a:br>
            <a:r>
              <a:rPr lang="en-US" sz="2200" b="1" dirty="0" smtClean="0">
                <a:solidFill>
                  <a:srgbClr val="FFFFFF"/>
                </a:solidFill>
                <a:sym typeface="Baghdad" charset="0"/>
              </a:rPr>
              <a:t>+ Limits on additional Higgs-like bosons above 113 </a:t>
            </a:r>
            <a:r>
              <a:rPr lang="en-US" sz="2200" b="1" dirty="0" err="1" smtClean="0">
                <a:solidFill>
                  <a:srgbClr val="FFFFFF"/>
                </a:solidFill>
                <a:sym typeface="Baghdad" charset="0"/>
              </a:rPr>
              <a:t>GeV</a:t>
            </a:r>
            <a:endParaRPr lang="en-US" sz="2200" b="1" dirty="0" smtClean="0">
              <a:solidFill>
                <a:srgbClr val="FFFFFF"/>
              </a:solidFill>
              <a:sym typeface="Baghdad" charset="0"/>
            </a:endParaRPr>
          </a:p>
          <a:p>
            <a:pPr marL="0" lvl="1">
              <a:spcAft>
                <a:spcPts val="600"/>
              </a:spcAft>
            </a:pPr>
            <a:endParaRPr lang="en-US" b="1" dirty="0">
              <a:solidFill>
                <a:srgbClr val="FFFFFF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66799" y="119344"/>
            <a:ext cx="7757163" cy="106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0000"/>
                </a:solidFill>
              </a:rPr>
              <a:t>H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 WW  2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2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(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= e,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m)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sym typeface="Symbol"/>
              </a:rPr>
              <a:t>Results </a:t>
            </a:r>
            <a:br>
              <a:rPr lang="en-US" sz="3200" dirty="0" smtClean="0">
                <a:solidFill>
                  <a:srgbClr val="000000"/>
                </a:solidFill>
                <a:sym typeface="Symbol"/>
              </a:rPr>
            </a:br>
            <a:r>
              <a:rPr lang="en-US" sz="2800" dirty="0" smtClean="0">
                <a:solidFill>
                  <a:srgbClr val="000000"/>
                </a:solidFill>
                <a:sym typeface="Symbol"/>
              </a:rPr>
              <a:t>Combined </a:t>
            </a:r>
            <a:r>
              <a:rPr lang="en-US" sz="2800" dirty="0" smtClean="0">
                <a:solidFill>
                  <a:srgbClr val="000000"/>
                </a:solidFill>
                <a:latin typeface="Symbol" pitchFamily="18" charset="2"/>
              </a:rPr>
              <a:t>s/</a:t>
            </a:r>
            <a:r>
              <a:rPr lang="en-US" sz="2800" dirty="0" err="1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800" baseline="-20000" dirty="0" err="1" smtClean="0">
                <a:solidFill>
                  <a:srgbClr val="000000"/>
                </a:solidFill>
              </a:rPr>
              <a:t>SM</a:t>
            </a:r>
            <a:r>
              <a:rPr lang="en-US" sz="2800" baseline="-20000" dirty="0" smtClean="0">
                <a:solidFill>
                  <a:srgbClr val="000000"/>
                </a:solidFill>
              </a:rPr>
              <a:t>  </a:t>
            </a:r>
            <a:r>
              <a:rPr lang="en-US" sz="2800" dirty="0" smtClean="0">
                <a:solidFill>
                  <a:srgbClr val="000000"/>
                </a:solidFill>
              </a:rPr>
              <a:t>95% CL </a:t>
            </a:r>
            <a:r>
              <a:rPr lang="en-US" sz="2800" dirty="0" smtClean="0">
                <a:solidFill>
                  <a:srgbClr val="000000"/>
                </a:solidFill>
                <a:sym typeface="Symbol"/>
              </a:rPr>
              <a:t>Limits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7" name="Rectangle 4"/>
          <p:cNvSpPr>
            <a:spLocks/>
          </p:cNvSpPr>
          <p:nvPr/>
        </p:nvSpPr>
        <p:spPr bwMode="auto">
          <a:xfrm>
            <a:off x="4902201" y="1208644"/>
            <a:ext cx="4724400" cy="475387"/>
          </a:xfrm>
          <a:prstGeom prst="rect">
            <a:avLst/>
          </a:prstGeom>
          <a:solidFill>
            <a:srgbClr val="0000FF"/>
          </a:solidFill>
          <a:ln w="2540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marL="60325" indent="-60325" algn="l"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  <a:latin typeface="Symbol" pitchFamily="18" charset="2"/>
              </a:rPr>
              <a:t> s/</a:t>
            </a:r>
            <a:r>
              <a:rPr lang="en-US" b="1" dirty="0" err="1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b="1" baseline="-22000" dirty="0" err="1">
                <a:solidFill>
                  <a:srgbClr val="FFFFFF"/>
                </a:solidFill>
              </a:rPr>
              <a:t>SM</a:t>
            </a:r>
            <a:r>
              <a:rPr lang="en-US" b="1" baseline="-22000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FFFFFF"/>
                </a:solidFill>
              </a:rPr>
              <a:t>Including </a:t>
            </a:r>
            <a:r>
              <a:rPr lang="en-US" sz="1800" b="1" dirty="0">
                <a:solidFill>
                  <a:srgbClr val="FFFFFF"/>
                </a:solidFill>
                <a:sym typeface="Symbol"/>
              </a:rPr>
              <a:t>M</a:t>
            </a:r>
            <a:r>
              <a:rPr lang="en-US" sz="1800" b="1" baseline="-20000" dirty="0">
                <a:solidFill>
                  <a:srgbClr val="FFFFFF"/>
                </a:solidFill>
                <a:sym typeface="Symbol"/>
              </a:rPr>
              <a:t>H</a:t>
            </a:r>
            <a:r>
              <a:rPr lang="en-US" sz="1800" b="1" dirty="0">
                <a:solidFill>
                  <a:srgbClr val="FFFFFF"/>
                </a:solidFill>
                <a:sym typeface="Symbol"/>
              </a:rPr>
              <a:t>=125 </a:t>
            </a:r>
            <a:r>
              <a:rPr lang="en-US" sz="1800" b="1" dirty="0" err="1">
                <a:solidFill>
                  <a:srgbClr val="FFFFFF"/>
                </a:solidFill>
                <a:sym typeface="Symbol"/>
              </a:rPr>
              <a:t>GeV</a:t>
            </a:r>
            <a:r>
              <a:rPr lang="en-US" sz="1800" b="1" dirty="0">
                <a:solidFill>
                  <a:srgbClr val="FFFFFF"/>
                </a:solidFill>
                <a:sym typeface="Symbol"/>
              </a:rPr>
              <a:t>) as </a:t>
            </a:r>
            <a:r>
              <a:rPr lang="en-US" sz="1800" b="1" dirty="0" err="1">
                <a:solidFill>
                  <a:srgbClr val="FFFFFF"/>
                </a:solidFill>
                <a:sym typeface="Symbol"/>
              </a:rPr>
              <a:t>backgrd</a:t>
            </a:r>
            <a:endParaRPr lang="en-US" sz="1800" b="1" dirty="0">
              <a:solidFill>
                <a:srgbClr val="FFE311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304800" y="5499798"/>
            <a:ext cx="9332581" cy="426719"/>
          </a:xfrm>
          <a:prstGeom prst="rect">
            <a:avLst/>
          </a:prstGeom>
          <a:solidFill>
            <a:srgbClr val="0000FF"/>
          </a:solidFill>
          <a:ln w="254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 </a:t>
            </a:r>
            <a:r>
              <a:rPr lang="en-US" sz="2100" b="1" dirty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Observed limit</a:t>
            </a:r>
            <a:r>
              <a:rPr lang="en-US" sz="2100" b="1" dirty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 matches expected </a:t>
            </a:r>
            <a:r>
              <a:rPr lang="en-US" sz="2100" b="1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background </a:t>
            </a:r>
            <a:r>
              <a:rPr lang="en-US" sz="2100" b="1" dirty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+ </a:t>
            </a:r>
            <a:r>
              <a:rPr lang="en-US" sz="2100" b="1" dirty="0">
                <a:solidFill>
                  <a:srgbClr val="81FFF9"/>
                </a:solidFill>
                <a:ea typeface="ＭＳ Ｐゴシック" charset="0"/>
                <a:cs typeface="Corbel"/>
                <a:sym typeface="Baghdad" charset="0"/>
              </a:rPr>
              <a:t>H(125) signal injection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1447806" y="3175012"/>
            <a:ext cx="67733" cy="45719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365522" y="3183473"/>
            <a:ext cx="45719" cy="45719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-10000" contrast="23000"/>
          </a:blip>
          <a:srcRect t="2597"/>
          <a:stretch>
            <a:fillRect/>
          </a:stretch>
        </p:blipFill>
        <p:spPr>
          <a:xfrm>
            <a:off x="304800" y="1676400"/>
            <a:ext cx="4572000" cy="3810000"/>
          </a:xfrm>
          <a:prstGeom prst="rect">
            <a:avLst/>
          </a:prstGeom>
          <a:solidFill>
            <a:srgbClr val="0000FF"/>
          </a:solidFill>
          <a:ln w="22225"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bright="-10000" contrast="23000"/>
          </a:blip>
          <a:srcRect t="6680"/>
          <a:stretch>
            <a:fillRect/>
          </a:stretch>
        </p:blipFill>
        <p:spPr>
          <a:xfrm>
            <a:off x="4876800" y="1701624"/>
            <a:ext cx="4724400" cy="3784776"/>
          </a:xfrm>
          <a:prstGeom prst="rect">
            <a:avLst/>
          </a:prstGeom>
          <a:solidFill>
            <a:srgbClr val="0000FF"/>
          </a:solidFill>
          <a:ln w="22225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00391" y="1219211"/>
            <a:ext cx="4601809" cy="461665"/>
          </a:xfrm>
          <a:prstGeom prst="rect">
            <a:avLst/>
          </a:prstGeom>
          <a:solidFill>
            <a:srgbClr val="0000FF"/>
          </a:solidFill>
          <a:ln w="2222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/>
              </a:rPr>
              <a:t>7+8 </a:t>
            </a:r>
            <a:r>
              <a:rPr lang="en-US" sz="2000" b="1" dirty="0" err="1">
                <a:solidFill>
                  <a:srgbClr val="FFFFFF"/>
                </a:solidFill>
                <a:latin typeface="Arial"/>
              </a:rPr>
              <a:t>TeV</a:t>
            </a:r>
            <a:r>
              <a:rPr lang="en-US" sz="2000" b="1" dirty="0">
                <a:solidFill>
                  <a:srgbClr val="FFFFFF"/>
                </a:solidFill>
                <a:latin typeface="Arial"/>
              </a:rPr>
              <a:t> Limits (95% CL) on </a:t>
            </a:r>
            <a:r>
              <a:rPr lang="en-US" b="1" dirty="0">
                <a:solidFill>
                  <a:srgbClr val="FFFFFF"/>
                </a:solidFill>
                <a:latin typeface="Symbol" pitchFamily="18" charset="2"/>
              </a:rPr>
              <a:t>s/</a:t>
            </a:r>
            <a:r>
              <a:rPr lang="en-US" b="1" dirty="0" err="1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b="1" baseline="-22000" dirty="0" err="1">
                <a:solidFill>
                  <a:srgbClr val="FFFFFF"/>
                </a:solidFill>
                <a:latin typeface="Arial"/>
              </a:rPr>
              <a:t>SM</a:t>
            </a:r>
            <a:endParaRPr lang="en-US" b="1" baseline="-2200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966873" y="2664259"/>
            <a:ext cx="421013" cy="0"/>
          </a:xfrm>
          <a:prstGeom prst="line">
            <a:avLst/>
          </a:prstGeom>
          <a:solidFill>
            <a:srgbClr val="000054"/>
          </a:solidFill>
          <a:ln w="412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895610" y="1948308"/>
            <a:ext cx="421013" cy="0"/>
          </a:xfrm>
          <a:prstGeom prst="line">
            <a:avLst/>
          </a:prstGeom>
          <a:solidFill>
            <a:srgbClr val="000054"/>
          </a:solidFill>
          <a:ln w="412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868188" y="2118249"/>
            <a:ext cx="480232" cy="3292"/>
          </a:xfrm>
          <a:prstGeom prst="line">
            <a:avLst/>
          </a:prstGeom>
          <a:solidFill>
            <a:srgbClr val="000054"/>
          </a:solidFill>
          <a:ln w="4127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6858644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804" y="1676400"/>
            <a:ext cx="4318195" cy="3962400"/>
          </a:xfrm>
          <a:prstGeom prst="rect">
            <a:avLst/>
          </a:prstGeom>
          <a:solidFill>
            <a:srgbClr val="0000FF"/>
          </a:solidFill>
          <a:ln w="22225" cmpd="sng">
            <a:solidFill>
              <a:srgbClr val="FFEB08"/>
            </a:solidFill>
          </a:ln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4983480" y="5638800"/>
            <a:ext cx="4617720" cy="1066800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27432" rIns="0" bIns="0" anchor="ctr" anchorCtr="0">
            <a:noAutofit/>
          </a:bodyPr>
          <a:lstStyle/>
          <a:p>
            <a:pPr marL="0" lvl="1">
              <a:lnSpc>
                <a:spcPct val="90000"/>
              </a:lnSpc>
              <a:spcAft>
                <a:spcPts val="0"/>
              </a:spcAft>
            </a:pPr>
            <a:r>
              <a:rPr lang="en-US" sz="2100" b="1" dirty="0" smtClean="0">
                <a:solidFill>
                  <a:srgbClr val="FFFFFF"/>
                </a:solidFill>
                <a:sym typeface="Baghdad" charset="0"/>
              </a:rPr>
              <a:t>Mass resolution of this channel </a:t>
            </a:r>
            <a:br>
              <a:rPr lang="en-US" sz="2100" b="1" dirty="0" smtClean="0">
                <a:solidFill>
                  <a:srgbClr val="FFFFFF"/>
                </a:solidFill>
                <a:sym typeface="Baghdad" charset="0"/>
              </a:rPr>
            </a:br>
            <a:r>
              <a:rPr lang="en-US" sz="2100" b="1" dirty="0" smtClean="0">
                <a:solidFill>
                  <a:srgbClr val="FFFFFF"/>
                </a:solidFill>
                <a:sym typeface="Baghdad" charset="0"/>
              </a:rPr>
              <a:t>(~30 </a:t>
            </a:r>
            <a:r>
              <a:rPr lang="en-US" sz="2100" b="1" dirty="0" err="1" smtClean="0">
                <a:solidFill>
                  <a:srgbClr val="FFFFFF"/>
                </a:solidFill>
                <a:sym typeface="Baghdad" charset="0"/>
              </a:rPr>
              <a:t>GeV</a:t>
            </a:r>
            <a:r>
              <a:rPr lang="en-US" sz="2100" b="1" dirty="0" smtClean="0">
                <a:solidFill>
                  <a:srgbClr val="FFFFFF"/>
                </a:solidFill>
                <a:sym typeface="Baghdad" charset="0"/>
              </a:rPr>
              <a:t>) gives a </a:t>
            </a:r>
            <a:r>
              <a:rPr lang="en-US" sz="2100" b="1" dirty="0" smtClean="0">
                <a:solidFill>
                  <a:srgbClr val="FFEB08"/>
                </a:solidFill>
                <a:sym typeface="Baghdad" charset="0"/>
              </a:rPr>
              <a:t>wide </a:t>
            </a:r>
            <a:br>
              <a:rPr lang="en-US" sz="2100" b="1" dirty="0" smtClean="0">
                <a:solidFill>
                  <a:srgbClr val="FFEB08"/>
                </a:solidFill>
                <a:sym typeface="Baghdad" charset="0"/>
              </a:rPr>
            </a:br>
            <a:r>
              <a:rPr lang="en-US" sz="2100" b="1" dirty="0" smtClean="0">
                <a:solidFill>
                  <a:srgbClr val="FFEB08"/>
                </a:solidFill>
                <a:sym typeface="Baghdad" charset="0"/>
              </a:rPr>
              <a:t>minimum in the Likelihood</a:t>
            </a:r>
            <a:endParaRPr lang="en-US" sz="2100" b="1" dirty="0">
              <a:solidFill>
                <a:srgbClr val="FFEB08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24229" y="19266"/>
            <a:ext cx="8720018" cy="109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H </a:t>
            </a:r>
            <a:r>
              <a:rPr lang="en-US" sz="4000" dirty="0" smtClean="0">
                <a:solidFill>
                  <a:srgbClr val="000000"/>
                </a:solidFill>
                <a:sym typeface="Wingdings 3"/>
              </a:rPr>
              <a:t>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WW </a:t>
            </a:r>
            <a:r>
              <a:rPr lang="en-US" sz="4000" dirty="0" smtClean="0">
                <a:solidFill>
                  <a:srgbClr val="000000"/>
                </a:solidFill>
                <a:sym typeface="Wingdings 3"/>
              </a:rPr>
              <a:t>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2</a:t>
            </a:r>
            <a:r>
              <a:rPr lang="en-US" sz="4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2</a:t>
            </a:r>
            <a:r>
              <a:rPr lang="en-US" sz="4000" dirty="0" smtClean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Signal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Significance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1276482"/>
            <a:ext cx="4267200" cy="457200"/>
          </a:xfrm>
          <a:prstGeom prst="rect">
            <a:avLst/>
          </a:prstGeom>
          <a:solidFill>
            <a:srgbClr val="0000FF"/>
          </a:solidFill>
          <a:ln w="22225">
            <a:solidFill>
              <a:srgbClr val="FFCC00"/>
            </a:solidFill>
          </a:ln>
        </p:spPr>
        <p:txBody>
          <a:bodyPr wrap="square" rtlCol="0">
            <a:no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Arial"/>
              </a:rPr>
              <a:t>7+8 </a:t>
            </a:r>
            <a:r>
              <a:rPr lang="en-US" sz="1800" b="1" dirty="0" err="1">
                <a:solidFill>
                  <a:srgbClr val="FFFFFF"/>
                </a:solidFill>
                <a:latin typeface="Arial"/>
              </a:rPr>
              <a:t>TeV</a:t>
            </a:r>
            <a:r>
              <a:rPr lang="en-US" sz="1800" b="1" dirty="0">
                <a:solidFill>
                  <a:srgbClr val="FFFFFF"/>
                </a:solidFill>
                <a:latin typeface="Arial"/>
              </a:rPr>
              <a:t>: Signal Significance </a:t>
            </a:r>
            <a:r>
              <a:rPr lang="en-US" sz="1800" b="1" dirty="0" err="1">
                <a:solidFill>
                  <a:srgbClr val="FFFFFF"/>
                </a:solidFill>
                <a:latin typeface="Arial"/>
              </a:rPr>
              <a:t>vs</a:t>
            </a:r>
            <a:r>
              <a:rPr lang="en-US" sz="1800" b="1" dirty="0">
                <a:solidFill>
                  <a:srgbClr val="FFFFFF"/>
                </a:solidFill>
                <a:latin typeface="Arial"/>
              </a:rPr>
              <a:t> M</a:t>
            </a:r>
            <a:r>
              <a:rPr lang="en-US" sz="1800" b="1" baseline="-25000" dirty="0">
                <a:solidFill>
                  <a:srgbClr val="FFFFFF"/>
                </a:solidFill>
                <a:latin typeface="Arial"/>
              </a:rPr>
              <a:t>H</a:t>
            </a: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609600" y="5638800"/>
            <a:ext cx="4343401" cy="1074420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  </a:t>
            </a:r>
            <a:r>
              <a:rPr lang="en-US" b="1" dirty="0">
                <a:solidFill>
                  <a:srgbClr val="FFEB08"/>
                </a:solidFill>
                <a:ea typeface="ＭＳ Ｐゴシック" charset="0"/>
                <a:cs typeface="Corbel"/>
                <a:sym typeface="Baghdad" charset="0"/>
              </a:rPr>
              <a:t>For M</a:t>
            </a:r>
            <a:r>
              <a:rPr lang="en-US" b="1" baseline="-25000" dirty="0">
                <a:solidFill>
                  <a:srgbClr val="FFEB08"/>
                </a:solidFill>
                <a:ea typeface="ＭＳ Ｐゴシック" charset="0"/>
                <a:cs typeface="Corbel"/>
                <a:sym typeface="Baghdad" charset="0"/>
              </a:rPr>
              <a:t>H</a:t>
            </a:r>
            <a:r>
              <a:rPr lang="en-US" b="1" dirty="0">
                <a:solidFill>
                  <a:srgbClr val="FFEB08"/>
                </a:solidFill>
                <a:ea typeface="ＭＳ Ｐゴシック" charset="0"/>
                <a:cs typeface="Corbel"/>
                <a:sym typeface="Baghdad" charset="0"/>
              </a:rPr>
              <a:t> = 125 </a:t>
            </a:r>
            <a:r>
              <a:rPr lang="en-US" b="1" dirty="0" err="1">
                <a:solidFill>
                  <a:srgbClr val="FFEB08"/>
                </a:solidFill>
                <a:ea typeface="ＭＳ Ｐゴシック" charset="0"/>
                <a:cs typeface="Corbel"/>
                <a:sym typeface="Baghdad" charset="0"/>
              </a:rPr>
              <a:t>GeV</a:t>
            </a:r>
            <a:r>
              <a:rPr lang="en-US" b="1" dirty="0">
                <a:solidFill>
                  <a:srgbClr val="FFEB08"/>
                </a:solidFill>
                <a:ea typeface="ＭＳ Ｐゴシック" charset="0"/>
                <a:cs typeface="Corbel"/>
                <a:sym typeface="Baghdad" charset="0"/>
              </a:rPr>
              <a:t>: </a:t>
            </a:r>
            <a:br>
              <a:rPr lang="en-US" b="1" dirty="0">
                <a:solidFill>
                  <a:srgbClr val="FFEB08"/>
                </a:solidFill>
                <a:ea typeface="ＭＳ Ｐゴシック" charset="0"/>
                <a:cs typeface="Corbel"/>
                <a:sym typeface="Baghdad" charset="0"/>
              </a:rPr>
            </a:br>
            <a:r>
              <a:rPr lang="en-US" sz="2100" b="1" dirty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  </a:t>
            </a:r>
            <a:r>
              <a:rPr lang="en-US" sz="2300" b="1" dirty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Observed Significance = </a:t>
            </a:r>
            <a:r>
              <a:rPr lang="en-US" sz="2300" b="1" dirty="0" smtClean="0">
                <a:solidFill>
                  <a:srgbClr val="6AF6E9"/>
                </a:solidFill>
                <a:ea typeface="ＭＳ Ｐゴシック" charset="0"/>
                <a:cs typeface="Corbel"/>
                <a:sym typeface="Baghdad" charset="0"/>
              </a:rPr>
              <a:t>4.0 </a:t>
            </a:r>
            <a:r>
              <a:rPr lang="en-US" sz="2300" b="1" dirty="0" smtClean="0">
                <a:solidFill>
                  <a:srgbClr val="6AF6E9"/>
                </a:solidFill>
                <a:latin typeface="Symbol" pitchFamily="18" charset="2"/>
                <a:ea typeface="ＭＳ Ｐゴシック" charset="0"/>
                <a:cs typeface="Corbel"/>
                <a:sym typeface="Baghdad" charset="0"/>
              </a:rPr>
              <a:t>s</a:t>
            </a:r>
            <a:endParaRPr lang="en-US" sz="2300" b="1" dirty="0">
              <a:solidFill>
                <a:srgbClr val="6AF6E9"/>
              </a:solidFill>
              <a:latin typeface="Symbol" pitchFamily="18" charset="2"/>
              <a:ea typeface="ＭＳ Ｐゴシック" charset="0"/>
              <a:cs typeface="Corbel"/>
              <a:sym typeface="Baghdad" charset="0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100" b="1" dirty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  Expected Significance = 5</a:t>
            </a:r>
            <a:r>
              <a:rPr lang="en-US" sz="21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.1 </a:t>
            </a:r>
            <a:r>
              <a:rPr lang="en-US" sz="2100" b="1" dirty="0">
                <a:solidFill>
                  <a:srgbClr val="FFFFFF"/>
                </a:solidFill>
                <a:latin typeface="Symbol" pitchFamily="18" charset="2"/>
                <a:ea typeface="ＭＳ Ｐゴシック" charset="0"/>
                <a:cs typeface="Corbel"/>
                <a:sym typeface="Baghdad" charset="0"/>
              </a:rPr>
              <a:t>s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1377906" y="3638682"/>
            <a:ext cx="0" cy="1478280"/>
          </a:xfrm>
          <a:prstGeom prst="line">
            <a:avLst/>
          </a:prstGeom>
          <a:solidFill>
            <a:srgbClr val="000054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5867401" y="3276600"/>
            <a:ext cx="0" cy="1828800"/>
          </a:xfrm>
          <a:prstGeom prst="line">
            <a:avLst/>
          </a:prstGeom>
          <a:solidFill>
            <a:srgbClr val="000054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t="7553"/>
          <a:stretch>
            <a:fillRect/>
          </a:stretch>
        </p:blipFill>
        <p:spPr>
          <a:xfrm>
            <a:off x="4969436" y="1752601"/>
            <a:ext cx="4631764" cy="3854142"/>
          </a:xfrm>
          <a:prstGeom prst="rect">
            <a:avLst/>
          </a:prstGeom>
          <a:solidFill>
            <a:srgbClr val="0000FF"/>
          </a:solidFill>
          <a:ln w="22225" cmpd="sng">
            <a:solidFill>
              <a:srgbClr val="FFEB08"/>
            </a:solidFill>
          </a:ln>
        </p:spPr>
      </p:pic>
      <p:sp>
        <p:nvSpPr>
          <p:cNvPr id="17" name="Rectangle 4"/>
          <p:cNvSpPr>
            <a:spLocks/>
          </p:cNvSpPr>
          <p:nvPr/>
        </p:nvSpPr>
        <p:spPr bwMode="auto">
          <a:xfrm>
            <a:off x="4903894" y="1255403"/>
            <a:ext cx="4739636" cy="463506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109728" anchor="ctr">
            <a:noAutofit/>
          </a:bodyPr>
          <a:lstStyle/>
          <a:p>
            <a:pPr marL="60325" indent="-60325"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sym typeface="Wingdings" pitchFamily="2" charset="2"/>
              </a:rPr>
              <a:t>Signal  strength </a:t>
            </a:r>
            <a:r>
              <a:rPr lang="en-US" sz="3200" b="1" dirty="0" smtClean="0">
                <a:solidFill>
                  <a:srgbClr val="FFFFFF"/>
                </a:solidFill>
                <a:latin typeface="Symbol" pitchFamily="18" charset="2"/>
              </a:rPr>
              <a:t>m=s/</a:t>
            </a:r>
            <a:r>
              <a:rPr lang="en-US" sz="3200" b="1" dirty="0" err="1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b="1" baseline="-25000" dirty="0" err="1" smtClean="0">
                <a:solidFill>
                  <a:srgbClr val="FFFFFF"/>
                </a:solidFill>
              </a:rPr>
              <a:t>SM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vs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M</a:t>
            </a:r>
            <a:r>
              <a:rPr lang="en-US" b="1" baseline="-25000" dirty="0">
                <a:solidFill>
                  <a:srgbClr val="FFFFFF"/>
                </a:solidFill>
              </a:rPr>
              <a:t>H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endParaRPr lang="en-US" b="1" dirty="0">
              <a:solidFill>
                <a:srgbClr val="FFE311"/>
              </a:solidFill>
              <a:ea typeface="ＭＳ Ｐゴシック" charset="0"/>
              <a:cs typeface="Corbel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6858644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712017_04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1230" y="161926"/>
            <a:ext cx="10881122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0" descr="Untitled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9094" y="2398713"/>
            <a:ext cx="4643438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-1990451" y="0"/>
            <a:ext cx="9906000" cy="1025182"/>
            <a:chOff x="-1837339" y="-11545"/>
            <a:chExt cx="9144000" cy="903720"/>
          </a:xfrm>
        </p:grpSpPr>
        <p:sp>
          <p:nvSpPr>
            <p:cNvPr id="6" name="5 Rectángulo"/>
            <p:cNvSpPr/>
            <p:nvPr/>
          </p:nvSpPr>
          <p:spPr bwMode="auto">
            <a:xfrm>
              <a:off x="-1837339" y="-11545"/>
              <a:ext cx="9144000" cy="89217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 anchorCtr="1"/>
            <a:lstStyle/>
            <a:p>
              <a:pPr>
                <a:buFont typeface="Times New Roman" pitchFamily="18" charset="0"/>
                <a:buNone/>
                <a:defRPr/>
              </a:pPr>
              <a:r>
                <a:rPr lang="en-US" sz="4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itchFamily="2" charset="-79"/>
                  <a:ea typeface="SimSun" charset="-122"/>
                  <a:cs typeface="Aharoni" pitchFamily="2" charset="-79"/>
                </a:rPr>
                <a:t>CMS</a:t>
              </a:r>
              <a:endPara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endParaRPr>
            </a:p>
          </p:txBody>
        </p:sp>
        <p:pic>
          <p:nvPicPr>
            <p:cNvPr id="27655" name="Picture 13" descr="http://hep.ucsb.edu/cms/cms_logo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893222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7613472" y="5694910"/>
            <a:ext cx="2081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Transverse </a:t>
            </a:r>
          </a:p>
          <a:p>
            <a:r>
              <a:rPr lang="en-US" sz="28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view</a:t>
            </a:r>
          </a:p>
        </p:txBody>
      </p:sp>
      <p:pic>
        <p:nvPicPr>
          <p:cNvPr id="10" name="Picture 9" descr="Untitled 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6493"/>
            <a:ext cx="4622800" cy="5685533"/>
          </a:xfrm>
          <a:prstGeom prst="rect">
            <a:avLst/>
          </a:prstGeom>
        </p:spPr>
      </p:pic>
      <p:sp>
        <p:nvSpPr>
          <p:cNvPr id="11" name="1 Rectángulo"/>
          <p:cNvSpPr>
            <a:spLocks noChangeArrowheads="1"/>
          </p:cNvSpPr>
          <p:nvPr/>
        </p:nvSpPr>
        <p:spPr bwMode="auto">
          <a:xfrm>
            <a:off x="4141867" y="9520"/>
            <a:ext cx="5777883" cy="1015663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000000"/>
            </a:solidFill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Compact</a:t>
            </a:r>
            <a:r>
              <a:rPr lang="en-US" sz="2000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hermetic,</a:t>
            </a:r>
            <a:r>
              <a:rPr lang="en-US" sz="20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2000" b="1" dirty="0" err="1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solenoidal</a:t>
            </a:r>
            <a:r>
              <a:rPr lang="en-US" sz="2000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design.</a:t>
            </a:r>
          </a:p>
          <a:p>
            <a:r>
              <a:rPr lang="en-US" sz="2000" b="1" dirty="0">
                <a:solidFill>
                  <a:srgbClr val="E6B9B8"/>
                </a:solidFill>
                <a:latin typeface="Calibri" charset="0"/>
                <a:ea typeface="Calibri" charset="0"/>
                <a:cs typeface="Calibri" charset="0"/>
              </a:rPr>
              <a:t>All central tracking</a:t>
            </a:r>
            <a:r>
              <a:rPr lang="en-US" sz="2000" b="1" dirty="0" smtClean="0">
                <a:solidFill>
                  <a:srgbClr val="E6B9B8"/>
                </a:solidFill>
                <a:latin typeface="Calibri" charset="0"/>
                <a:ea typeface="Calibri" charset="0"/>
                <a:cs typeface="Calibri" charset="0"/>
              </a:rPr>
              <a:t> &amp; </a:t>
            </a:r>
            <a:r>
              <a:rPr lang="en-US" sz="2000" b="1" dirty="0" err="1">
                <a:solidFill>
                  <a:srgbClr val="E6B9B8"/>
                </a:solidFill>
                <a:latin typeface="Calibri" charset="0"/>
                <a:ea typeface="Calibri" charset="0"/>
                <a:cs typeface="Calibri" charset="0"/>
              </a:rPr>
              <a:t>calorimetry</a:t>
            </a:r>
            <a:r>
              <a:rPr lang="en-US" sz="2000" b="1" dirty="0">
                <a:solidFill>
                  <a:srgbClr val="E6B9B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dirty="0" smtClean="0">
                <a:solidFill>
                  <a:srgbClr val="E6B9B8"/>
                </a:solidFill>
                <a:latin typeface="Calibri" charset="0"/>
                <a:ea typeface="Calibri" charset="0"/>
                <a:cs typeface="Calibri" charset="0"/>
              </a:rPr>
              <a:t>inside </a:t>
            </a:r>
            <a:r>
              <a:rPr lang="en-US" sz="2000" b="1" dirty="0">
                <a:solidFill>
                  <a:srgbClr val="E6B9B8"/>
                </a:solidFill>
                <a:latin typeface="Calibri" charset="0"/>
                <a:ea typeface="Calibri" charset="0"/>
                <a:cs typeface="Calibri" charset="0"/>
              </a:rPr>
              <a:t>solenoid</a:t>
            </a:r>
            <a:r>
              <a:rPr lang="en-US" sz="2000" b="1" dirty="0" smtClean="0">
                <a:solidFill>
                  <a:srgbClr val="E6B9B8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s-ES" sz="2000" b="1" dirty="0" smtClean="0">
                <a:solidFill>
                  <a:srgbClr val="FF9933"/>
                </a:solidFill>
                <a:latin typeface="Calibri" charset="0"/>
                <a:ea typeface="Calibri" charset="0"/>
                <a:cs typeface="Calibri" charset="0"/>
              </a:rPr>
              <a:t>Powerful </a:t>
            </a:r>
            <a:r>
              <a:rPr lang="es-ES" sz="2000" b="1" dirty="0">
                <a:solidFill>
                  <a:srgbClr val="FF9933"/>
                </a:solidFill>
                <a:latin typeface="Calibri" charset="0"/>
                <a:ea typeface="Calibri" charset="0"/>
                <a:cs typeface="Calibri" charset="0"/>
              </a:rPr>
              <a:t>external</a:t>
            </a:r>
            <a:r>
              <a:rPr lang="es-ES" sz="2000" b="1" dirty="0" smtClean="0">
                <a:solidFill>
                  <a:srgbClr val="FF9933"/>
                </a:solidFill>
                <a:latin typeface="Calibri" charset="0"/>
                <a:ea typeface="Calibri" charset="0"/>
                <a:cs typeface="Calibri" charset="0"/>
              </a:rPr>
              <a:t>  muon </a:t>
            </a:r>
            <a:r>
              <a:rPr lang="es-ES" sz="2000" b="1" dirty="0">
                <a:solidFill>
                  <a:srgbClr val="FF9933"/>
                </a:solidFill>
                <a:latin typeface="Calibri" charset="0"/>
                <a:ea typeface="Calibri" charset="0"/>
                <a:cs typeface="Calibri" charset="0"/>
              </a:rPr>
              <a:t>spectrometer</a:t>
            </a:r>
            <a:endParaRPr lang="en-US" sz="2000" b="1" dirty="0">
              <a:solidFill>
                <a:srgbClr val="FF9933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-11000" contrast="24000"/>
          </a:blip>
          <a:stretch>
            <a:fillRect/>
          </a:stretch>
        </p:blipFill>
        <p:spPr>
          <a:xfrm>
            <a:off x="582928" y="1655245"/>
            <a:ext cx="4505420" cy="3956205"/>
          </a:xfrm>
          <a:prstGeom prst="rect">
            <a:avLst/>
          </a:prstGeom>
          <a:solidFill>
            <a:srgbClr val="0000FF"/>
          </a:solidFill>
          <a:ln w="22225" cmpd="sng">
            <a:solidFill>
              <a:srgbClr val="FFFF00"/>
            </a:solidFill>
          </a:ln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565835" y="5645495"/>
            <a:ext cx="4565790" cy="1051560"/>
          </a:xfrm>
          <a:prstGeom prst="rect">
            <a:avLst/>
          </a:prstGeom>
          <a:solidFill>
            <a:srgbClr val="0000FF"/>
          </a:solidFill>
          <a:ln w="22225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27432" rIns="0" bIns="0" anchor="t" anchorCtr="0">
            <a:noAutofit/>
          </a:bodyPr>
          <a:lstStyle/>
          <a:p>
            <a:pPr marL="0" lvl="1">
              <a:lnSpc>
                <a:spcPct val="90000"/>
              </a:lnSpc>
              <a:spcAft>
                <a:spcPts val="0"/>
              </a:spcAft>
            </a:pPr>
            <a:r>
              <a:rPr lang="en-US" sz="2100" b="1" dirty="0">
                <a:solidFill>
                  <a:srgbClr val="FFFFFF"/>
                </a:solidFill>
                <a:sym typeface="Baghdad" charset="0"/>
              </a:rPr>
              <a:t>Best fit Signal Strength </a:t>
            </a:r>
            <a:br>
              <a:rPr lang="en-US" sz="2100" b="1" dirty="0">
                <a:solidFill>
                  <a:srgbClr val="FFFFFF"/>
                </a:solidFill>
                <a:sym typeface="Baghdad" charset="0"/>
              </a:rPr>
            </a:br>
            <a:r>
              <a:rPr lang="en-US" sz="2100" b="1" dirty="0">
                <a:solidFill>
                  <a:srgbClr val="FFFFFF"/>
                </a:solidFill>
                <a:sym typeface="Baghdad" charset="0"/>
              </a:rPr>
              <a:t> for M</a:t>
            </a:r>
            <a:r>
              <a:rPr lang="en-US" sz="2100" b="1" baseline="-25000" dirty="0">
                <a:solidFill>
                  <a:srgbClr val="FFFFFF"/>
                </a:solidFill>
                <a:sym typeface="Baghdad" charset="0"/>
              </a:rPr>
              <a:t>H</a:t>
            </a:r>
            <a:r>
              <a:rPr lang="en-US" sz="2100" b="1" dirty="0">
                <a:solidFill>
                  <a:srgbClr val="FFFFFF"/>
                </a:solidFill>
                <a:sym typeface="Baghdad" charset="0"/>
              </a:rPr>
              <a:t> = 125 </a:t>
            </a:r>
            <a:r>
              <a:rPr lang="en-US" sz="2100" b="1" dirty="0" err="1">
                <a:solidFill>
                  <a:srgbClr val="FFFFFF"/>
                </a:solidFill>
                <a:sym typeface="Baghdad" charset="0"/>
              </a:rPr>
              <a:t>GeV</a:t>
            </a:r>
            <a:r>
              <a:rPr lang="en-US" sz="2100" b="1" dirty="0">
                <a:solidFill>
                  <a:srgbClr val="FFFFFF"/>
                </a:solidFill>
                <a:sym typeface="Baghdad" charset="0"/>
              </a:rPr>
              <a:t>: </a:t>
            </a:r>
            <a:br>
              <a:rPr lang="en-US" sz="2100" b="1" dirty="0">
                <a:solidFill>
                  <a:srgbClr val="FFFFFF"/>
                </a:solidFill>
                <a:sym typeface="Baghdad" charset="0"/>
              </a:rPr>
            </a:br>
            <a:r>
              <a:rPr lang="en-US" sz="2800" b="1" dirty="0">
                <a:solidFill>
                  <a:srgbClr val="81FFF9"/>
                </a:solidFill>
                <a:latin typeface="Symbol" pitchFamily="18" charset="2"/>
                <a:sym typeface="Baghdad" charset="0"/>
              </a:rPr>
              <a:t>m = s/</a:t>
            </a:r>
            <a:r>
              <a:rPr lang="en-US" sz="2800" b="1" dirty="0" err="1">
                <a:solidFill>
                  <a:srgbClr val="81FFF9"/>
                </a:solidFill>
                <a:latin typeface="Symbol" pitchFamily="18" charset="2"/>
                <a:sym typeface="Baghdad" charset="0"/>
              </a:rPr>
              <a:t>s</a:t>
            </a:r>
            <a:r>
              <a:rPr lang="en-US" sz="2100" b="1" baseline="-25000" dirty="0" err="1">
                <a:solidFill>
                  <a:srgbClr val="81FFF9"/>
                </a:solidFill>
                <a:sym typeface="Baghdad" charset="0"/>
              </a:rPr>
              <a:t>SM</a:t>
            </a:r>
            <a:r>
              <a:rPr lang="en-US" sz="2100" b="1" dirty="0">
                <a:solidFill>
                  <a:srgbClr val="81FFF9"/>
                </a:solidFill>
                <a:sym typeface="Baghdad" charset="0"/>
              </a:rPr>
              <a:t> = </a:t>
            </a:r>
            <a:r>
              <a:rPr lang="en-US" b="1" dirty="0" smtClean="0">
                <a:solidFill>
                  <a:srgbClr val="81FFF9"/>
                </a:solidFill>
                <a:sym typeface="Baghdad" charset="0"/>
              </a:rPr>
              <a:t>0.76 </a:t>
            </a:r>
            <a:r>
              <a:rPr lang="en-US" b="1" dirty="0">
                <a:solidFill>
                  <a:srgbClr val="81FFF9"/>
                </a:solidFill>
                <a:sym typeface="Symbol"/>
              </a:rPr>
              <a:t> </a:t>
            </a:r>
            <a:r>
              <a:rPr lang="en-US" b="1" dirty="0" smtClean="0">
                <a:solidFill>
                  <a:srgbClr val="81FFF9"/>
                </a:solidFill>
                <a:sym typeface="Baghdad" charset="0"/>
              </a:rPr>
              <a:t>0.21</a:t>
            </a:r>
            <a:endParaRPr lang="en-US" b="1" dirty="0">
              <a:solidFill>
                <a:srgbClr val="81FFF9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bright="-11000" contrast="24000"/>
          </a:blip>
          <a:srcRect r="4138"/>
          <a:stretch>
            <a:fillRect/>
          </a:stretch>
        </p:blipFill>
        <p:spPr>
          <a:xfrm>
            <a:off x="5129289" y="1234166"/>
            <a:ext cx="4258164" cy="4343400"/>
          </a:xfrm>
          <a:prstGeom prst="rect">
            <a:avLst/>
          </a:prstGeom>
          <a:solidFill>
            <a:srgbClr val="0000FF"/>
          </a:solidFill>
          <a:ln w="22225" cmpd="sng">
            <a:solidFill>
              <a:srgbClr val="FFFF00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31696" y="76202"/>
            <a:ext cx="8720018" cy="109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H </a:t>
            </a:r>
            <a:r>
              <a:rPr lang="en-US" sz="4000" dirty="0" smtClean="0">
                <a:solidFill>
                  <a:srgbClr val="000000"/>
                </a:solidFill>
                <a:sym typeface="Wingdings 3"/>
              </a:rPr>
              <a:t>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WW </a:t>
            </a:r>
            <a:r>
              <a:rPr lang="en-US" sz="4000" dirty="0" smtClean="0">
                <a:solidFill>
                  <a:srgbClr val="000000"/>
                </a:solidFill>
                <a:sym typeface="Wingdings 3"/>
              </a:rPr>
              <a:t>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2</a:t>
            </a:r>
            <a:r>
              <a:rPr lang="en-US" sz="4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2</a:t>
            </a:r>
            <a:r>
              <a:rPr lang="en-US" sz="4000" dirty="0" smtClean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Signal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Strength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5146381" y="5615402"/>
            <a:ext cx="4240811" cy="1074420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21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Best Fit on </a:t>
            </a:r>
            <a:r>
              <a:rPr lang="en-US" sz="2100" b="1" dirty="0" smtClean="0">
                <a:solidFill>
                  <a:srgbClr val="FFFFFF"/>
                </a:solidFill>
                <a:latin typeface="Symbol" pitchFamily="18" charset="2"/>
                <a:sym typeface="Baghdad" charset="0"/>
              </a:rPr>
              <a:t>m = s/</a:t>
            </a:r>
            <a:r>
              <a:rPr lang="en-US" sz="2100" b="1" dirty="0" err="1" smtClean="0">
                <a:solidFill>
                  <a:srgbClr val="FFFFFF"/>
                </a:solidFill>
                <a:latin typeface="Symbol" pitchFamily="18" charset="2"/>
                <a:sym typeface="Baghdad" charset="0"/>
              </a:rPr>
              <a:t>s</a:t>
            </a:r>
            <a:r>
              <a:rPr lang="en-US" sz="2100" b="1" baseline="-25000" dirty="0" err="1" smtClean="0">
                <a:solidFill>
                  <a:srgbClr val="FFFFFF"/>
                </a:solidFill>
                <a:sym typeface="Baghdad" charset="0"/>
              </a:rPr>
              <a:t>SM</a:t>
            </a:r>
            <a:r>
              <a:rPr lang="en-US" sz="2100" b="1" dirty="0" smtClean="0">
                <a:solidFill>
                  <a:srgbClr val="FFFFFF"/>
                </a:solidFill>
                <a:sym typeface="Baghdad" charset="0"/>
              </a:rPr>
              <a:t> by channel</a:t>
            </a:r>
            <a:r>
              <a:rPr lang="en-US" b="1" dirty="0" smtClean="0">
                <a:solidFill>
                  <a:srgbClr val="FFFFFF"/>
                </a:solidFill>
                <a:sym typeface="Baghdad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sym typeface="Baghdad" charset="0"/>
              </a:rPr>
            </a:br>
            <a:r>
              <a:rPr lang="en-US" b="1" dirty="0" smtClean="0">
                <a:solidFill>
                  <a:srgbClr val="81FFF9"/>
                </a:solidFill>
                <a:sym typeface="Baghdad" charset="0"/>
              </a:rPr>
              <a:t>Consistent results </a:t>
            </a:r>
            <a:br>
              <a:rPr lang="en-US" b="1" dirty="0" smtClean="0">
                <a:solidFill>
                  <a:srgbClr val="81FFF9"/>
                </a:solidFill>
                <a:sym typeface="Baghdad" charset="0"/>
              </a:rPr>
            </a:br>
            <a:r>
              <a:rPr lang="en-US" b="1" dirty="0" smtClean="0">
                <a:solidFill>
                  <a:srgbClr val="FFF011"/>
                </a:solidFill>
                <a:sym typeface="Baghdad" charset="0"/>
              </a:rPr>
              <a:t>among the channels</a:t>
            </a:r>
          </a:p>
        </p:txBody>
      </p:sp>
      <p:sp>
        <p:nvSpPr>
          <p:cNvPr id="17" name="Rectangle 4"/>
          <p:cNvSpPr>
            <a:spLocks/>
          </p:cNvSpPr>
          <p:nvPr/>
        </p:nvSpPr>
        <p:spPr bwMode="auto">
          <a:xfrm>
            <a:off x="548743" y="1214014"/>
            <a:ext cx="4592870" cy="406808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91440" anchor="ctr">
            <a:noAutofit/>
          </a:bodyPr>
          <a:lstStyle/>
          <a:p>
            <a:pPr marL="60325" indent="-60325"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  <a:latin typeface="Symbol" pitchFamily="18" charset="2"/>
              </a:rPr>
              <a:t>  </a:t>
            </a:r>
            <a:r>
              <a:rPr lang="en-US" sz="2000" b="1" dirty="0">
                <a:solidFill>
                  <a:srgbClr val="FFFFFF"/>
                </a:solidFill>
              </a:rPr>
              <a:t>Best Fit Signal Strength </a:t>
            </a:r>
            <a:r>
              <a:rPr lang="en-US" sz="2800" b="1" dirty="0">
                <a:solidFill>
                  <a:srgbClr val="FFF011"/>
                </a:solidFill>
                <a:latin typeface="Symbol" pitchFamily="18" charset="2"/>
              </a:rPr>
              <a:t>m</a:t>
            </a:r>
            <a:r>
              <a:rPr lang="en-US" sz="2000" b="1" dirty="0">
                <a:solidFill>
                  <a:srgbClr val="FFF011"/>
                </a:solidFill>
              </a:rPr>
              <a:t> </a:t>
            </a:r>
            <a:r>
              <a:rPr lang="en-US" sz="2000" b="1" dirty="0" err="1">
                <a:solidFill>
                  <a:srgbClr val="FFF011"/>
                </a:solidFill>
              </a:rPr>
              <a:t>vs</a:t>
            </a:r>
            <a:r>
              <a:rPr lang="en-US" sz="2000" b="1" dirty="0">
                <a:solidFill>
                  <a:srgbClr val="FFF011"/>
                </a:solidFill>
              </a:rPr>
              <a:t> M</a:t>
            </a:r>
            <a:r>
              <a:rPr lang="en-US" sz="2000" b="1" baseline="-25000" dirty="0">
                <a:solidFill>
                  <a:srgbClr val="FFF011"/>
                </a:solidFill>
              </a:rPr>
              <a:t>H</a:t>
            </a:r>
            <a:r>
              <a:rPr lang="en-US" sz="2000" b="1" dirty="0">
                <a:solidFill>
                  <a:srgbClr val="FFF011"/>
                </a:solidFill>
              </a:rPr>
              <a:t> </a:t>
            </a:r>
            <a:endParaRPr lang="en-US" sz="2000" b="1" dirty="0">
              <a:solidFill>
                <a:srgbClr val="FFF011"/>
              </a:solidFill>
              <a:ea typeface="ＭＳ Ｐゴシック" charset="0"/>
              <a:cs typeface="Corbel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2489390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85479" y="119344"/>
            <a:ext cx="8238484" cy="106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0000"/>
                </a:solidFill>
              </a:rPr>
              <a:t>H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 WW  2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2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Spin Hypotheses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lum bright="-11000" contrast="25000"/>
          </a:blip>
          <a:stretch>
            <a:fillRect/>
          </a:stretch>
        </p:blipFill>
        <p:spPr>
          <a:xfrm>
            <a:off x="490314" y="1346203"/>
            <a:ext cx="4343400" cy="4265839"/>
          </a:xfrm>
          <a:prstGeom prst="rect">
            <a:avLst/>
          </a:prstGeom>
          <a:ln w="22225">
            <a:noFill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137220395"/>
              </p:ext>
            </p:extLst>
          </p:nvPr>
        </p:nvGraphicFramePr>
        <p:xfrm>
          <a:off x="4852632" y="1340072"/>
          <a:ext cx="4665556" cy="4190998"/>
        </p:xfrm>
        <a:graphic>
          <a:graphicData uri="http://schemas.openxmlformats.org/drawingml/2006/table">
            <a:tbl>
              <a:tblPr firstRow="1" lastRow="1" bandRow="1">
                <a:tableStyleId>{3C2FFA5D-87B4-456A-9821-1D502468CF0F}</a:tableStyleId>
              </a:tblPr>
              <a:tblGrid>
                <a:gridCol w="1549400"/>
                <a:gridCol w="127000"/>
                <a:gridCol w="1422400"/>
                <a:gridCol w="118956"/>
                <a:gridCol w="1447800"/>
              </a:tblGrid>
              <a:tr h="59871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Hypothesis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Expected</a:t>
                      </a:r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Observed</a:t>
                      </a:r>
                      <a:endParaRPr lang="en-US" sz="2000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</a:tr>
              <a:tr h="59871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Assuming</a:t>
                      </a:r>
                      <a:r>
                        <a:rPr lang="en-US" sz="2400" b="1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FF"/>
                          </a:solidFill>
                        </a:rPr>
                        <a:t>σ</a:t>
                      </a:r>
                      <a:r>
                        <a:rPr lang="en-US" sz="2400" b="1" baseline="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b="1" baseline="0" dirty="0" err="1" smtClean="0">
                          <a:solidFill>
                            <a:srgbClr val="FFFFFF"/>
                          </a:solidFill>
                        </a:rPr>
                        <a:t>σ</a:t>
                      </a:r>
                      <a:r>
                        <a:rPr lang="en-US" sz="2400" b="1" baseline="-25000" dirty="0" err="1" smtClean="0">
                          <a:solidFill>
                            <a:srgbClr val="FFFFFF"/>
                          </a:solidFill>
                        </a:rPr>
                        <a:t>SM</a:t>
                      </a:r>
                      <a:r>
                        <a:rPr lang="en-US" sz="2400" b="1" baseline="0" dirty="0" smtClean="0">
                          <a:solidFill>
                            <a:srgbClr val="FFFFFF"/>
                          </a:solidFill>
                        </a:rPr>
                        <a:t>=1</a:t>
                      </a:r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lang="en-US" sz="2400" baseline="300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en-US" sz="24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1.9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0.9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sz="2400" baseline="300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US" sz="2400" baseline="-25000" dirty="0" smtClean="0">
                          <a:solidFill>
                            <a:srgbClr val="000000"/>
                          </a:solidFill>
                        </a:rPr>
                        <a:t>m</a:t>
                      </a:r>
                      <a:endParaRPr lang="en-US" sz="240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2.4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1.3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714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FF"/>
                          </a:solidFill>
                        </a:rPr>
                        <a:t>Assuming</a:t>
                      </a:r>
                      <a:r>
                        <a:rPr lang="en-US" sz="2400" b="1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FF"/>
                          </a:solidFill>
                        </a:rPr>
                        <a:t>Prefit</a:t>
                      </a:r>
                      <a:r>
                        <a:rPr lang="en-US" sz="2400" b="1" baseline="0" dirty="0" smtClean="0">
                          <a:solidFill>
                            <a:srgbClr val="FFFFFF"/>
                          </a:solidFill>
                        </a:rPr>
                        <a:t> σ/</a:t>
                      </a:r>
                      <a:r>
                        <a:rPr lang="en-US" sz="2400" b="1" baseline="0" dirty="0" err="1" smtClean="0">
                          <a:solidFill>
                            <a:srgbClr val="FFFFFF"/>
                          </a:solidFill>
                        </a:rPr>
                        <a:t>σ</a:t>
                      </a:r>
                      <a:r>
                        <a:rPr lang="en-US" sz="2400" b="1" baseline="-25000" dirty="0" err="1" smtClean="0">
                          <a:solidFill>
                            <a:srgbClr val="FFFFFF"/>
                          </a:solidFill>
                        </a:rPr>
                        <a:t>SM</a:t>
                      </a:r>
                      <a:r>
                        <a:rPr lang="en-US" sz="2400" b="1" baseline="0" dirty="0" smtClean="0">
                          <a:solidFill>
                            <a:srgbClr val="FFFFFF"/>
                          </a:solidFill>
                        </a:rPr>
                        <a:t> on Data</a:t>
                      </a:r>
                      <a:endParaRPr lang="en-US" sz="24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r>
                        <a:rPr lang="en-US" sz="2400" baseline="300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endParaRPr lang="en-US" sz="2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1.5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0.5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sz="2400" baseline="30000" dirty="0" smtClean="0">
                          <a:solidFill>
                            <a:srgbClr val="000000"/>
                          </a:solidFill>
                        </a:rPr>
                        <a:t>+</a:t>
                      </a:r>
                      <a:r>
                        <a:rPr lang="en-US" sz="2400" baseline="-25000" dirty="0" smtClean="0">
                          <a:solidFill>
                            <a:srgbClr val="000000"/>
                          </a:solidFill>
                        </a:rPr>
                        <a:t>m</a:t>
                      </a:r>
                      <a:endParaRPr lang="en-US" sz="240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1.8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1.3</a:t>
                      </a:r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4"/>
          <p:cNvSpPr>
            <a:spLocks/>
          </p:cNvSpPr>
          <p:nvPr/>
        </p:nvSpPr>
        <p:spPr bwMode="auto">
          <a:xfrm>
            <a:off x="381000" y="5562602"/>
            <a:ext cx="9319260" cy="426719"/>
          </a:xfrm>
          <a:prstGeom prst="rect">
            <a:avLst/>
          </a:prstGeom>
          <a:solidFill>
            <a:srgbClr val="000090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Expected separation between </a:t>
            </a:r>
            <a:r>
              <a:rPr lang="en-US" sz="2300" b="1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0</a:t>
            </a:r>
            <a:r>
              <a:rPr lang="en-US" sz="2300" b="1" baseline="30000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+</a:t>
            </a:r>
            <a:r>
              <a:rPr lang="en-US" sz="2300" b="1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 </a:t>
            </a:r>
            <a:r>
              <a:rPr lang="en-US" sz="23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and</a:t>
            </a:r>
            <a:r>
              <a:rPr lang="en-US" sz="2300" b="1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 2</a:t>
            </a:r>
            <a:r>
              <a:rPr lang="en-US" sz="2300" b="1" baseline="30000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+</a:t>
            </a:r>
            <a:r>
              <a:rPr lang="en-US" sz="2300" b="1" baseline="-25000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m</a:t>
            </a:r>
            <a:r>
              <a:rPr lang="en-US" sz="2300" b="1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 </a:t>
            </a:r>
            <a:r>
              <a:rPr lang="en-US" sz="23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(minimal couplings)</a:t>
            </a:r>
            <a:r>
              <a:rPr lang="en-US" sz="2300" b="1" dirty="0" smtClean="0">
                <a:solidFill>
                  <a:srgbClr val="FFE311"/>
                </a:solidFill>
                <a:ea typeface="ＭＳ Ｐゴシック" charset="0"/>
                <a:cs typeface="Corbel"/>
                <a:sym typeface="Baghdad" charset="0"/>
              </a:rPr>
              <a:t>: 2</a:t>
            </a:r>
            <a:r>
              <a:rPr lang="en-US" sz="2300" b="1" dirty="0" smtClean="0">
                <a:solidFill>
                  <a:srgbClr val="FFE311"/>
                </a:solidFill>
                <a:latin typeface="Symbol" charset="2"/>
                <a:ea typeface="ＭＳ Ｐゴシック" charset="0"/>
                <a:cs typeface="Symbol" charset="2"/>
                <a:sym typeface="Baghdad" charset="0"/>
              </a:rPr>
              <a:t>s</a:t>
            </a:r>
            <a:endParaRPr lang="en-US" sz="2300" b="1" dirty="0">
              <a:solidFill>
                <a:srgbClr val="FFFFFF"/>
              </a:solidFill>
              <a:latin typeface="Symbol" charset="2"/>
              <a:ea typeface="ＭＳ Ｐゴシック" charset="0"/>
              <a:cs typeface="Symbol" charset="2"/>
              <a:sym typeface="Baghdad" charset="0"/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381000" y="5974604"/>
            <a:ext cx="9319260" cy="426719"/>
          </a:xfrm>
          <a:prstGeom prst="rect">
            <a:avLst/>
          </a:prstGeom>
          <a:solidFill>
            <a:srgbClr val="000090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Data is consistent with </a:t>
            </a:r>
            <a:r>
              <a:rPr lang="en-US" b="1" dirty="0" smtClean="0">
                <a:solidFill>
                  <a:srgbClr val="81FFF9"/>
                </a:solidFill>
                <a:ea typeface="ＭＳ Ｐゴシック" charset="0"/>
                <a:cs typeface="Corbel"/>
                <a:sym typeface="Baghdad" charset="0"/>
              </a:rPr>
              <a:t>both hypotheses</a:t>
            </a:r>
            <a:endParaRPr lang="en-US" b="1" dirty="0">
              <a:solidFill>
                <a:srgbClr val="81FFF9"/>
              </a:solidFill>
              <a:latin typeface="Symbol" charset="2"/>
              <a:ea typeface="ＭＳ Ｐゴシック" charset="0"/>
              <a:cs typeface="Symbol" charset="2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33407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"/>
          <p:cNvSpPr>
            <a:spLocks noGrp="1"/>
          </p:cNvSpPr>
          <p:nvPr>
            <p:ph sz="half" idx="2"/>
          </p:nvPr>
        </p:nvSpPr>
        <p:spPr>
          <a:xfrm>
            <a:off x="204390" y="4785647"/>
            <a:ext cx="9512766" cy="1965532"/>
          </a:xfrm>
          <a:solidFill>
            <a:srgbClr val="0000FF"/>
          </a:solidFill>
          <a:ln w="25400">
            <a:solidFill>
              <a:srgbClr val="FFCC00"/>
            </a:solidFill>
          </a:ln>
        </p:spPr>
        <p:txBody>
          <a:bodyPr lIns="0" rIns="0"/>
          <a:lstStyle/>
          <a:p>
            <a:pPr marL="347663" lvl="1" indent="-22860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Three high </a:t>
            </a:r>
            <a:r>
              <a:rPr lang="en-US" b="1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800" b="1" baseline="-25000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 isolated leptons with moderate </a:t>
            </a:r>
            <a:r>
              <a:rPr lang="en-US" b="1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800" b="1" baseline="-25000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800" b="1" baseline="24000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Miss</a:t>
            </a:r>
            <a:endParaRPr lang="en-US" b="1" baseline="24000" dirty="0" smtClean="0">
              <a:solidFill>
                <a:srgbClr val="FFF011"/>
              </a:solidFill>
              <a:latin typeface="Arial" pitchFamily="34" charset="0"/>
              <a:cs typeface="Arial" pitchFamily="34" charset="0"/>
            </a:endParaRPr>
          </a:p>
          <a:p>
            <a:pPr marL="347663" lvl="1" indent="-22860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 Z Veto and anti b-tagging 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 reject WZ and Top backgrounds</a:t>
            </a:r>
          </a:p>
          <a:p>
            <a:pPr marL="347663" lvl="1" indent="-22860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 Smallest </a:t>
            </a:r>
            <a:r>
              <a:rPr lang="en-US" b="1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1" i="1" baseline="-22000" dirty="0" err="1" smtClean="0">
                <a:solidFill>
                  <a:srgbClr val="FFF011"/>
                </a:solidFill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 &lt; 100 </a:t>
            </a:r>
            <a:r>
              <a:rPr lang="en-US" b="1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 and smallest </a:t>
            </a:r>
            <a:r>
              <a:rPr lang="en-US" b="1" dirty="0" smtClean="0">
                <a:solidFill>
                  <a:srgbClr val="FFF011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R (</a:t>
            </a:r>
            <a:r>
              <a:rPr lang="en-US" b="1" i="1" dirty="0" err="1" smtClean="0">
                <a:solidFill>
                  <a:srgbClr val="FFF011"/>
                </a:solidFill>
                <a:latin typeface="Times New Roman" pitchFamily="18" charset="0"/>
                <a:cs typeface="Times New Roman" pitchFamily="18" charset="0"/>
              </a:rPr>
              <a:t>l+l</a:t>
            </a:r>
            <a:r>
              <a:rPr lang="en-US" b="1" i="1" dirty="0" smtClean="0">
                <a:solidFill>
                  <a:srgbClr val="FFF01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F011"/>
                </a:solidFill>
                <a:latin typeface="Times New Roman" pitchFamily="18" charset="0"/>
                <a:cs typeface="Times New Roman" pitchFamily="18" charset="0"/>
              </a:rPr>
              <a:t>) &lt; 2</a:t>
            </a:r>
            <a:endParaRPr lang="en-US" b="1" dirty="0" smtClean="0">
              <a:solidFill>
                <a:srgbClr val="FFF011"/>
              </a:solidFill>
              <a:latin typeface="Arial" pitchFamily="34" charset="0"/>
              <a:cs typeface="Arial" pitchFamily="34" charset="0"/>
            </a:endParaRPr>
          </a:p>
          <a:p>
            <a:pPr marL="347663" lvl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Two Approaches: Cut-Based and shape-based using </a:t>
            </a:r>
            <a:r>
              <a:rPr lang="en-US" b="1" dirty="0" smtClean="0">
                <a:solidFill>
                  <a:srgbClr val="FFF011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R (</a:t>
            </a:r>
            <a:r>
              <a:rPr lang="en-US" b="1" i="1" dirty="0" err="1" smtClean="0">
                <a:solidFill>
                  <a:srgbClr val="FFF011"/>
                </a:solidFill>
                <a:latin typeface="Times New Roman" pitchFamily="18" charset="0"/>
                <a:cs typeface="Times New Roman" pitchFamily="18" charset="0"/>
              </a:rPr>
              <a:t>l+l</a:t>
            </a:r>
            <a:r>
              <a:rPr lang="en-US" b="1" i="1" dirty="0" smtClean="0">
                <a:solidFill>
                  <a:srgbClr val="FFF01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FFF01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7713" lvl="2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Shape-based has 20% better performance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7663" lvl="1" indent="-228600">
              <a:spcBef>
                <a:spcPts val="0"/>
              </a:spcBef>
              <a:spcAft>
                <a:spcPts val="6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endParaRPr lang="en-US" b="1" baseline="-25000" dirty="0" smtClean="0">
              <a:solidFill>
                <a:srgbClr val="FFF01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897308" y="153562"/>
            <a:ext cx="7093010" cy="1023303"/>
          </a:xfrm>
        </p:spPr>
        <p:txBody>
          <a:bodyPr lIns="0" rIns="0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EB11"/>
                </a:solidFill>
                <a:latin typeface="Arial" pitchFamily="34" charset="0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WH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WWW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3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(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= e,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)</a:t>
            </a:r>
            <a:br>
              <a:rPr lang="en-US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</a:b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    </a:t>
            </a:r>
            <a:r>
              <a:rPr lang="en-US" sz="2800" i="1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New Sensitive Channel </a:t>
            </a:r>
            <a:endParaRPr lang="en-US" sz="2600" i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68797" y="788424"/>
            <a:ext cx="2540870" cy="369332"/>
          </a:xfrm>
          <a:prstGeom prst="rect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CMS PAS-HIG-13-009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674816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4000"/>
          </a:blip>
          <a:srcRect/>
          <a:stretch>
            <a:fillRect/>
          </a:stretch>
        </p:blipFill>
        <p:spPr bwMode="auto">
          <a:xfrm>
            <a:off x="227536" y="1267548"/>
            <a:ext cx="3544635" cy="3509552"/>
          </a:xfrm>
          <a:prstGeom prst="rect">
            <a:avLst/>
          </a:prstGeom>
          <a:solidFill>
            <a:srgbClr val="000090"/>
          </a:solidFill>
          <a:ln w="25400">
            <a:noFill/>
            <a:miter lim="800000"/>
            <a:headEnd/>
            <a:tailEnd/>
          </a:ln>
        </p:spPr>
      </p:pic>
      <p:pic>
        <p:nvPicPr>
          <p:cNvPr id="6748163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4000"/>
          </a:blip>
          <a:srcRect/>
          <a:stretch>
            <a:fillRect/>
          </a:stretch>
        </p:blipFill>
        <p:spPr bwMode="auto">
          <a:xfrm>
            <a:off x="3780979" y="1273856"/>
            <a:ext cx="3337439" cy="3506251"/>
          </a:xfrm>
          <a:prstGeom prst="rect">
            <a:avLst/>
          </a:prstGeom>
          <a:solidFill>
            <a:srgbClr val="000090"/>
          </a:solidFill>
          <a:ln w="25400">
            <a:noFill/>
            <a:miter lim="800000"/>
            <a:headEnd/>
            <a:tailEnd/>
          </a:ln>
        </p:spPr>
      </p:pic>
      <p:sp>
        <p:nvSpPr>
          <p:cNvPr id="32" name="Content Placeholder 3"/>
          <p:cNvSpPr>
            <a:spLocks noGrp="1"/>
          </p:cNvSpPr>
          <p:nvPr>
            <p:ph sz="half" idx="2"/>
          </p:nvPr>
        </p:nvSpPr>
        <p:spPr>
          <a:xfrm>
            <a:off x="7132849" y="1263356"/>
            <a:ext cx="2560320" cy="3504137"/>
          </a:xfrm>
          <a:solidFill>
            <a:srgbClr val="0000FF"/>
          </a:solidFill>
          <a:ln w="25400">
            <a:solidFill>
              <a:srgbClr val="FFCC00"/>
            </a:solidFill>
          </a:ln>
        </p:spPr>
        <p:txBody>
          <a:bodyPr lIns="0" rIns="0" anchor="ctr" anchorCtr="0"/>
          <a:lstStyle/>
          <a:p>
            <a:pPr marL="347663" lvl="1" indent="-228600" algn="ctr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Clr>
                <a:srgbClr val="FFE311"/>
              </a:buClr>
              <a:buSzPct val="88000"/>
              <a:buNone/>
            </a:pP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95% CL Limits </a:t>
            </a:r>
            <a:b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2800" b="1" dirty="0" smtClean="0">
                <a:solidFill>
                  <a:srgbClr val="FFF011"/>
                </a:solidFill>
                <a:latin typeface="Symbol" pitchFamily="18" charset="2"/>
                <a:cs typeface="Arial" pitchFamily="34" charset="0"/>
              </a:rPr>
              <a:t>s/</a:t>
            </a:r>
            <a:r>
              <a:rPr lang="en-US" sz="2800" b="1" dirty="0" err="1" smtClean="0">
                <a:solidFill>
                  <a:srgbClr val="FFF011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b="1" baseline="-22000" dirty="0" err="1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SM</a:t>
            </a:r>
            <a:endParaRPr lang="en-US" b="1" baseline="-22000" dirty="0" smtClean="0">
              <a:solidFill>
                <a:srgbClr val="FFF011"/>
              </a:solidFill>
              <a:latin typeface="Arial" pitchFamily="34" charset="0"/>
              <a:cs typeface="Arial" pitchFamily="34" charset="0"/>
            </a:endParaRPr>
          </a:p>
          <a:p>
            <a:pPr marL="347663" lvl="1" indent="-228600" algn="ctr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Clr>
                <a:srgbClr val="FFE311"/>
              </a:buClr>
              <a:buSzPct val="88000"/>
              <a:buNone/>
            </a:pPr>
            <a:r>
              <a:rPr lang="en-US" b="1" dirty="0" smtClean="0">
                <a:solidFill>
                  <a:srgbClr val="A8FAF2"/>
                </a:solidFill>
                <a:latin typeface="Arial" pitchFamily="34" charset="0"/>
                <a:cs typeface="Arial" pitchFamily="34" charset="0"/>
              </a:rPr>
              <a:t>3.3</a:t>
            </a:r>
            <a:r>
              <a:rPr lang="en-US" b="1" dirty="0" smtClean="0">
                <a:solidFill>
                  <a:srgbClr val="A8FAF2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b="1" dirty="0" smtClean="0">
                <a:solidFill>
                  <a:srgbClr val="A8FAF2"/>
                </a:solidFill>
                <a:latin typeface="Arial" pitchFamily="34" charset="0"/>
                <a:cs typeface="Arial" pitchFamily="34" charset="0"/>
              </a:rPr>
              <a:t> Observed</a:t>
            </a:r>
          </a:p>
          <a:p>
            <a:pPr marL="347663" lvl="1" indent="-228600" algn="ctr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E311"/>
              </a:buClr>
              <a:buSzPct val="88000"/>
              <a:buNone/>
            </a:pPr>
            <a:r>
              <a:rPr lang="en-US" b="1" dirty="0" smtClean="0">
                <a:solidFill>
                  <a:srgbClr val="FFF0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(3.0</a:t>
            </a:r>
            <a:r>
              <a:rPr lang="en-US" sz="2200" b="1" dirty="0" smtClean="0">
                <a:solidFill>
                  <a:srgbClr val="FFFFFF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Expected</a:t>
            </a:r>
          </a:p>
          <a:p>
            <a:pPr marL="347663" lvl="1" indent="-228600" algn="ctr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FFE311"/>
              </a:buClr>
              <a:buSzPct val="88000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 MH = 125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sz="2000" b="1" baseline="-250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2" y="3519637"/>
            <a:ext cx="8593800" cy="3123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54199" y="3462849"/>
            <a:ext cx="394978" cy="318030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3600" y="4114796"/>
            <a:ext cx="1531761" cy="21420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48735" y="4639728"/>
            <a:ext cx="1613738" cy="10498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7562"/>
            <a:ext cx="8915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Searches for Higgs to </a:t>
            </a:r>
            <a:r>
              <a:rPr lang="en-US" b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tt</a:t>
            </a:r>
            <a:endParaRPr lang="en-US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10" name="Picture 9" descr="Untitled 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14" y="1517545"/>
            <a:ext cx="2416881" cy="1454260"/>
          </a:xfrm>
          <a:prstGeom prst="rect">
            <a:avLst/>
          </a:prstGeom>
        </p:spPr>
      </p:pic>
      <p:pic>
        <p:nvPicPr>
          <p:cNvPr id="12" name="Picture 11" descr="Untitled 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434" y="1472712"/>
            <a:ext cx="2484559" cy="1571096"/>
          </a:xfrm>
          <a:prstGeom prst="rect">
            <a:avLst/>
          </a:prstGeom>
        </p:spPr>
      </p:pic>
      <p:pic>
        <p:nvPicPr>
          <p:cNvPr id="13" name="Picture 12" descr="Untitled 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054" y="1472712"/>
            <a:ext cx="2367008" cy="1488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9045" y="3096564"/>
            <a:ext cx="4407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Signatures: </a:t>
            </a:r>
            <a:r>
              <a:rPr lang="en-US" b="1" dirty="0" err="1" smtClean="0"/>
              <a:t>e</a:t>
            </a:r>
            <a:r>
              <a:rPr lang="en-US" sz="2800" b="1" dirty="0" err="1" smtClean="0">
                <a:latin typeface="Symbol" pitchFamily="18" charset="2"/>
              </a:rPr>
              <a:t>m</a:t>
            </a:r>
            <a:r>
              <a:rPr lang="en-US" sz="2000" b="1" dirty="0" smtClean="0"/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2800" b="1" dirty="0" err="1" smtClean="0">
                <a:solidFill>
                  <a:srgbClr val="0000FF"/>
                </a:solidFill>
                <a:latin typeface="Symbol" pitchFamily="18" charset="2"/>
                <a:sym typeface="Symbol"/>
              </a:rPr>
              <a:t></a:t>
            </a:r>
            <a:r>
              <a:rPr lang="en-US" sz="2800" b="1" baseline="-25000" dirty="0" err="1" smtClean="0">
                <a:solidFill>
                  <a:srgbClr val="0000FF"/>
                </a:solidFill>
              </a:rPr>
              <a:t>h</a:t>
            </a:r>
            <a:r>
              <a:rPr lang="en-US" sz="2800" b="1" dirty="0" smtClean="0">
                <a:solidFill>
                  <a:srgbClr val="00FFFF"/>
                </a:solidFill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</a:rPr>
              <a:t>e</a:t>
            </a:r>
            <a:r>
              <a:rPr lang="en-US" sz="2800" b="1" dirty="0" err="1" smtClean="0">
                <a:solidFill>
                  <a:srgbClr val="008000"/>
                </a:solidFill>
                <a:latin typeface="Symbol" pitchFamily="18" charset="2"/>
                <a:sym typeface="Symbol"/>
              </a:rPr>
              <a:t></a:t>
            </a:r>
            <a:r>
              <a:rPr lang="en-US" sz="2800" b="1" baseline="-25000" dirty="0" err="1" smtClean="0">
                <a:solidFill>
                  <a:srgbClr val="008000"/>
                </a:solidFill>
              </a:rPr>
              <a:t>h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Symbol" pitchFamily="18" charset="2"/>
              </a:rPr>
              <a:t>mm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  <a:sym typeface="Symbol"/>
              </a:rPr>
              <a:t></a:t>
            </a:r>
            <a:r>
              <a:rPr lang="en-US" sz="2800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  <a:sym typeface="Symbol"/>
              </a:rPr>
              <a:t></a:t>
            </a:r>
            <a:r>
              <a:rPr lang="en-US" sz="2800" b="1" baseline="-25000" dirty="0" err="1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878467" y="524378"/>
            <a:ext cx="2045208" cy="338554"/>
          </a:xfrm>
          <a:prstGeom prst="rect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CMS PAS-HIG-13-004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1" y="193705"/>
            <a:ext cx="7298346" cy="994160"/>
          </a:xfrm>
        </p:spPr>
        <p:txBody>
          <a:bodyPr/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H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</a:t>
            </a:r>
            <a:r>
              <a:rPr lang="en-US" sz="4000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: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Signal Extraction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Combine 1-Jet and VBF </a:t>
            </a:r>
            <a:endParaRPr lang="it-CH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235401" y="6416083"/>
            <a:ext cx="478365" cy="365125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 smtClean="0">
                <a:solidFill>
                  <a:srgbClr val="FFFFFF"/>
                </a:solidFill>
              </a:rPr>
              <a:pPr/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7604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518522" y="1436661"/>
            <a:ext cx="4448198" cy="5071581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4993032" y="1443241"/>
            <a:ext cx="4512795" cy="2027937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</a:ln>
        </p:spPr>
        <p:txBody>
          <a:bodyPr lIns="0" tIns="91440" rIns="0"/>
          <a:lstStyle/>
          <a:p>
            <a:pPr marL="347663" lvl="1" indent="-228600">
              <a:spcBef>
                <a:spcPts val="0"/>
              </a:spcBef>
              <a:spcAft>
                <a:spcPts val="12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Combine channels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categories</a:t>
            </a:r>
          </a:p>
          <a:p>
            <a:pPr marL="347663" lvl="1" indent="-228600">
              <a:spcBef>
                <a:spcPts val="0"/>
              </a:spcBef>
              <a:spcAft>
                <a:spcPts val="1200"/>
              </a:spcAft>
              <a:buClr>
                <a:srgbClr val="FFE311"/>
              </a:buClr>
              <a:buSzPct val="88000"/>
              <a:buFont typeface="Wingdings 3" pitchFamily="18" charset="2"/>
              <a:buChar char="Æ"/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Each channel in each category weighted by its expected S/B</a:t>
            </a:r>
            <a:endParaRPr lang="en-US" sz="2200" b="1" baseline="-25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86050" name="AutoShape 2" descr="https://twiki.cern.ch/twiki/pub/CMS/Hig13004TWiki/Mass_weighted_VB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86052" name="AutoShape 4" descr="https://twiki.cern.ch/twiki/pub/CMS/Hig13004TWiki/Mass_weighted_VB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86053" name="Picture 5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</a:blip>
          <a:srcRect r="2013"/>
          <a:stretch>
            <a:fillRect/>
          </a:stretch>
        </p:blipFill>
        <p:spPr bwMode="auto">
          <a:xfrm>
            <a:off x="4986455" y="3462266"/>
            <a:ext cx="2309010" cy="3065541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786054" name="Picture 6"/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</a:blip>
          <a:srcRect r="2013"/>
          <a:stretch>
            <a:fillRect/>
          </a:stretch>
        </p:blipFill>
        <p:spPr bwMode="auto">
          <a:xfrm>
            <a:off x="7302044" y="3463223"/>
            <a:ext cx="2192251" cy="3064583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990575" y="6301358"/>
            <a:ext cx="1166825" cy="233023"/>
          </a:xfrm>
          <a:prstGeom prst="rect">
            <a:avLst/>
          </a:prstGeom>
          <a:solidFill>
            <a:srgbClr val="000066"/>
          </a:solidFill>
          <a:ln w="19050">
            <a:solidFill>
              <a:srgbClr val="FFE311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2 Jet (VBF)</a:t>
            </a:r>
            <a:endParaRPr lang="en-US" sz="1800" b="1" baseline="-20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4117" y="6315611"/>
            <a:ext cx="1166825" cy="233023"/>
          </a:xfrm>
          <a:prstGeom prst="rect">
            <a:avLst/>
          </a:prstGeom>
          <a:solidFill>
            <a:srgbClr val="000066"/>
          </a:solidFill>
          <a:ln w="19050">
            <a:solidFill>
              <a:srgbClr val="FFE311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1 Jet (VBF)</a:t>
            </a:r>
            <a:endParaRPr lang="en-US" sz="1800" b="1" baseline="-20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Left Arrow 14"/>
          <p:cNvSpPr/>
          <p:nvPr/>
        </p:nvSpPr>
        <p:spPr bwMode="auto">
          <a:xfrm>
            <a:off x="4572000" y="4587171"/>
            <a:ext cx="425822" cy="484632"/>
          </a:xfrm>
          <a:prstGeom prst="leftArrow">
            <a:avLst/>
          </a:prstGeom>
          <a:solidFill>
            <a:srgbClr val="000054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348" y="6269562"/>
            <a:ext cx="1166825" cy="233023"/>
          </a:xfrm>
          <a:prstGeom prst="rect">
            <a:avLst/>
          </a:prstGeom>
          <a:solidFill>
            <a:srgbClr val="000066"/>
          </a:solidFill>
          <a:ln w="19050">
            <a:solidFill>
              <a:srgbClr val="FFE311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/>
              </a:rPr>
              <a:t>Combined</a:t>
            </a:r>
            <a:endParaRPr lang="en-US" sz="1800" b="1" baseline="-20000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68" y="5689"/>
            <a:ext cx="8017933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</a:rPr>
              <a:t>H </a:t>
            </a:r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: </a:t>
            </a:r>
            <a:r>
              <a:rPr lang="en-US" dirty="0" smtClean="0">
                <a:solidFill>
                  <a:srgbClr val="000000"/>
                </a:solidFill>
              </a:rPr>
              <a:t>Statistical Interpretation 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sym typeface="Symbol"/>
              </a:rPr>
              <a:t>Limits and Signal Injection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6476" y="6046839"/>
            <a:ext cx="9279686" cy="700646"/>
          </a:xfrm>
          <a:solidFill>
            <a:srgbClr val="0000FF"/>
          </a:solidFill>
          <a:ln w="25400">
            <a:solidFill>
              <a:srgbClr val="FFE311"/>
            </a:solidFill>
          </a:ln>
        </p:spPr>
        <p:txBody>
          <a:bodyPr tIns="0" bIns="0">
            <a:noAutofit/>
          </a:bodyPr>
          <a:lstStyle/>
          <a:p>
            <a:pPr marL="0" indent="0" algn="ctr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Results are consistent with the expectations for background </a:t>
            </a:r>
            <a:r>
              <a:rPr lang="en-US" sz="24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Plus a SM boson at M</a:t>
            </a:r>
            <a:r>
              <a:rPr lang="en-US" sz="2400" baseline="-20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24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125 </a:t>
            </a:r>
            <a:r>
              <a:rPr lang="en-US" sz="2400" dirty="0" err="1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b="1" dirty="0">
              <a:solidFill>
                <a:srgbClr val="E1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756356" name="Picture 4"/>
          <p:cNvPicPr>
            <a:picLocks noChangeAspect="1" noChangeArrowheads="1"/>
          </p:cNvPicPr>
          <p:nvPr/>
        </p:nvPicPr>
        <p:blipFill>
          <a:blip r:embed="rId3" cstate="print">
            <a:lum bright="-11000" contrast="25000"/>
          </a:blip>
          <a:srcRect/>
          <a:stretch>
            <a:fillRect/>
          </a:stretch>
        </p:blipFill>
        <p:spPr bwMode="auto">
          <a:xfrm>
            <a:off x="230073" y="1952688"/>
            <a:ext cx="4790276" cy="4070555"/>
          </a:xfrm>
          <a:prstGeom prst="rect">
            <a:avLst/>
          </a:prstGeom>
          <a:solidFill>
            <a:srgbClr val="0000FF"/>
          </a:solidFill>
          <a:ln w="222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7" name="Rectangle 4"/>
          <p:cNvSpPr>
            <a:spLocks/>
          </p:cNvSpPr>
          <p:nvPr/>
        </p:nvSpPr>
        <p:spPr bwMode="auto">
          <a:xfrm>
            <a:off x="224175" y="1240275"/>
            <a:ext cx="4784377" cy="682917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109728" anchor="ctr">
            <a:noAutofit/>
          </a:bodyPr>
          <a:lstStyle/>
          <a:p>
            <a:pPr marL="60325" indent="-60325">
              <a:lnSpc>
                <a:spcPct val="9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95% CL Limits on </a:t>
            </a:r>
            <a:r>
              <a:rPr lang="en-US" sz="28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s/</a:t>
            </a:r>
            <a:r>
              <a:rPr lang="en-US" sz="2800" b="1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SM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vs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</a:t>
            </a:r>
            <a:r>
              <a:rPr lang="en-US" sz="2000" b="1" baseline="-250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</a:br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compared to 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background expectations</a:t>
            </a:r>
            <a:endParaRPr lang="en-US" b="1" dirty="0">
              <a:solidFill>
                <a:srgbClr val="FFEF0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ＭＳ Ｐゴシック" charset="0"/>
              <a:cs typeface="Corbel"/>
              <a:sym typeface="Baghdad" charset="0"/>
            </a:endParaRPr>
          </a:p>
        </p:txBody>
      </p:sp>
      <p:pic>
        <p:nvPicPr>
          <p:cNvPr id="6756357" name="Picture 5"/>
          <p:cNvPicPr>
            <a:picLocks noChangeAspect="1" noChangeArrowheads="1"/>
          </p:cNvPicPr>
          <p:nvPr/>
        </p:nvPicPr>
        <p:blipFill>
          <a:blip r:embed="rId4" cstate="print">
            <a:lum bright="-11000" contrast="25000"/>
          </a:blip>
          <a:srcRect/>
          <a:stretch>
            <a:fillRect/>
          </a:stretch>
        </p:blipFill>
        <p:spPr bwMode="auto">
          <a:xfrm>
            <a:off x="5015764" y="1923189"/>
            <a:ext cx="4470399" cy="4105952"/>
          </a:xfrm>
          <a:prstGeom prst="rect">
            <a:avLst/>
          </a:prstGeom>
          <a:solidFill>
            <a:srgbClr val="0000FF"/>
          </a:solidFill>
          <a:ln w="222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28" name="Rectangle 4"/>
          <p:cNvSpPr>
            <a:spLocks/>
          </p:cNvSpPr>
          <p:nvPr/>
        </p:nvSpPr>
        <p:spPr bwMode="auto">
          <a:xfrm>
            <a:off x="5025267" y="1239291"/>
            <a:ext cx="4486460" cy="689799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marL="60325" indent="-60325">
              <a:lnSpc>
                <a:spcPct val="90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95% CL Limits on 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s/</a:t>
            </a:r>
            <a:r>
              <a:rPr lang="en-US" sz="2000" b="1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SM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vs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</a:t>
            </a:r>
            <a:r>
              <a:rPr lang="en-US" sz="2000" b="1" baseline="-250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</a:t>
            </a:r>
          </a:p>
          <a:p>
            <a:pPr marL="60325" indent="-60325" algn="l">
              <a:lnSpc>
                <a:spcPct val="90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 compared to 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background + M</a:t>
            </a:r>
            <a:r>
              <a:rPr lang="en-US" b="1" baseline="-200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H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 pitchFamily="2" charset="2"/>
              </a:rPr>
              <a:t> (125)</a:t>
            </a:r>
            <a:r>
              <a:rPr lang="en-US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2000" b="1" dirty="0">
              <a:solidFill>
                <a:srgbClr val="FFEF0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ＭＳ Ｐゴシック" charset="0"/>
              <a:cs typeface="Corbel"/>
              <a:sym typeface="Baghdad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680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7" y="135467"/>
            <a:ext cx="8017933" cy="99131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</a:rPr>
              <a:t>H </a:t>
            </a:r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</a:t>
            </a:r>
            <a:r>
              <a:rPr lang="en-US" sz="4000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Results</a:t>
            </a:r>
            <a:r>
              <a:rPr lang="en-US" dirty="0" smtClean="0">
                <a:solidFill>
                  <a:srgbClr val="FFEB11"/>
                </a:solidFill>
                <a:latin typeface="Arial" pitchFamily="34" charset="0"/>
                <a:sym typeface="Symbol"/>
              </a:rPr>
              <a:t> 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sym typeface="Symbol"/>
              </a:rPr>
              <a:t>Significance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9245600" y="6504767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>
              <a:defRPr/>
            </a:pPr>
            <a:fld id="{67CFF582-18F9-4FBC-B2DF-FBD4F0781B4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2011" y="1286062"/>
            <a:ext cx="4312428" cy="5114737"/>
          </a:xfrm>
          <a:solidFill>
            <a:srgbClr val="0000FF"/>
          </a:solidFill>
          <a:ln w="25400">
            <a:solidFill>
              <a:srgbClr val="FFE311"/>
            </a:solidFill>
          </a:ln>
        </p:spPr>
        <p:txBody>
          <a:bodyPr lIns="0" tIns="91440" rIns="0" bIns="0">
            <a:noAutofit/>
          </a:bodyPr>
          <a:lstStyle/>
          <a:p>
            <a:pPr marL="230188" indent="-1714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3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Broad excess is observed </a:t>
            </a:r>
            <a:br>
              <a:rPr lang="en-US" sz="23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3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over the low mass M</a:t>
            </a:r>
            <a:r>
              <a:rPr lang="en-US" sz="2300" baseline="-200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23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range</a:t>
            </a:r>
          </a:p>
          <a:p>
            <a:pPr marL="230188" indent="-1714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3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Maximum local significance </a:t>
            </a:r>
            <a:r>
              <a:rPr lang="en-US" sz="23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3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3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is </a:t>
            </a:r>
            <a:r>
              <a:rPr lang="en-US" sz="23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2.93</a:t>
            </a:r>
            <a:r>
              <a:rPr lang="en-US" sz="23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3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sz="23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at 120 </a:t>
            </a:r>
            <a:r>
              <a:rPr lang="en-US" sz="23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23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460375" lvl="1" indent="-1778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9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Consistent with the presence </a:t>
            </a:r>
            <a:br>
              <a:rPr lang="en-US" sz="19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9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 a 125 </a:t>
            </a:r>
            <a:r>
              <a:rPr lang="en-US" sz="1900" b="1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19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SM scalar boson</a:t>
            </a:r>
          </a:p>
          <a:p>
            <a:pPr marL="230188" indent="-1714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Observed significance </a:t>
            </a:r>
            <a:br>
              <a:rPr lang="en-US" sz="24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is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2.85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400" dirty="0" smtClean="0">
                <a:solidFill>
                  <a:srgbClr val="A8FAF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en-US" sz="24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for M</a:t>
            </a:r>
            <a:r>
              <a:rPr lang="en-US" sz="2400" baseline="-200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2400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125 </a:t>
            </a:r>
            <a:r>
              <a:rPr lang="en-US" sz="2400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US" sz="2400" dirty="0" smtClean="0">
              <a:solidFill>
                <a:srgbClr val="FFEF0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630238" lvl="1" indent="-1714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Expected </a:t>
            </a:r>
          </a:p>
          <a:p>
            <a:pPr marL="230188" indent="-17145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Strong indication of decay </a:t>
            </a:r>
            <a:br>
              <a:rPr lang="en-US" sz="22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2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 </a:t>
            </a:r>
            <a:r>
              <a:rPr lang="en-US" sz="2200" b="1" dirty="0" err="1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Taus</a:t>
            </a:r>
            <a:endParaRPr lang="en-US" sz="2200" b="1" dirty="0">
              <a:solidFill>
                <a:srgbClr val="FFEF0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Symbol" pitchFamily="18" charset="2"/>
            </a:endParaRPr>
          </a:p>
          <a:p>
            <a:pPr marL="230188" indent="-171450">
              <a:spcBef>
                <a:spcPts val="0"/>
              </a:spcBef>
              <a:spcAft>
                <a:spcPts val="1200"/>
              </a:spcAft>
              <a:buNone/>
            </a:pPr>
            <a:endParaRPr lang="en-US" sz="2600" b="1" dirty="0" smtClean="0"/>
          </a:p>
        </p:txBody>
      </p:sp>
      <p:pic>
        <p:nvPicPr>
          <p:cNvPr id="676249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4000"/>
          </a:blip>
          <a:srcRect/>
          <a:stretch>
            <a:fillRect/>
          </a:stretch>
        </p:blipFill>
        <p:spPr bwMode="auto">
          <a:xfrm>
            <a:off x="328236" y="1288193"/>
            <a:ext cx="5040178" cy="5100808"/>
          </a:xfrm>
          <a:prstGeom prst="rect">
            <a:avLst/>
          </a:prstGeom>
          <a:noFill/>
          <a:ln w="22225">
            <a:solidFill>
              <a:srgbClr val="FFE31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680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7" y="135467"/>
            <a:ext cx="8017933" cy="99131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</a:rPr>
              <a:t>H </a:t>
            </a:r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en-US" sz="4000" dirty="0" smtClean="0">
                <a:solidFill>
                  <a:srgbClr val="000000"/>
                </a:solidFill>
                <a:latin typeface="Symbol" pitchFamily="18" charset="2"/>
                <a:sym typeface="Symbol"/>
              </a:rPr>
              <a:t> </a:t>
            </a:r>
            <a:r>
              <a:rPr lang="en-US" sz="2800" dirty="0" smtClean="0">
                <a:solidFill>
                  <a:srgbClr val="000000"/>
                </a:solidFill>
              </a:rPr>
              <a:t>Results: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Signal Strength </a:t>
            </a:r>
            <a:br>
              <a:rPr lang="en-US" sz="2800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</a:br>
            <a:r>
              <a:rPr lang="en-US" sz="2800" dirty="0" err="1" smtClean="0">
                <a:solidFill>
                  <a:srgbClr val="000000"/>
                </a:solidFill>
                <a:latin typeface="Arial" pitchFamily="34" charset="0"/>
                <a:sym typeface="Symbol"/>
              </a:rPr>
              <a:t>vs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sym typeface="Symbol"/>
              </a:rPr>
              <a:t> Mass, by Channel, by Category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8617" y="1442562"/>
            <a:ext cx="8815759" cy="737419"/>
          </a:xfrm>
          <a:solidFill>
            <a:srgbClr val="0000FF"/>
          </a:solidFill>
          <a:ln w="25400">
            <a:solidFill>
              <a:srgbClr val="FFE311"/>
            </a:solidFill>
          </a:ln>
        </p:spPr>
        <p:txBody>
          <a:bodyPr tIns="0" bIns="0">
            <a:noAutofit/>
          </a:bodyPr>
          <a:lstStyle/>
          <a:p>
            <a:pPr marL="0" indent="0" algn="ctr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Results are </a:t>
            </a:r>
            <a:r>
              <a:rPr lang="en-US" sz="2400" dirty="0" smtClean="0">
                <a:solidFill>
                  <a:srgbClr val="FFEF08"/>
                </a:solidFill>
              </a:rPr>
              <a:t>consistent across channels and categories</a:t>
            </a:r>
          </a:p>
          <a:p>
            <a:pPr marL="0" indent="0" algn="ctr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dirty="0" smtClean="0">
                <a:solidFill>
                  <a:srgbClr val="FFEF08"/>
                </a:solidFill>
              </a:rPr>
              <a:t>Combined Best Fit </a:t>
            </a:r>
            <a:r>
              <a:rPr lang="en-US" dirty="0" smtClean="0">
                <a:solidFill>
                  <a:srgbClr val="A8FAF2"/>
                </a:solidFill>
                <a:latin typeface="Symbol" pitchFamily="18" charset="2"/>
              </a:rPr>
              <a:t>m</a:t>
            </a:r>
            <a:r>
              <a:rPr lang="en-US" sz="2400" dirty="0" smtClean="0">
                <a:solidFill>
                  <a:srgbClr val="A8FAF2"/>
                </a:solidFill>
              </a:rPr>
              <a:t> = 1.1 ± 0.4 </a:t>
            </a:r>
            <a:r>
              <a:rPr lang="en-US" sz="2400" dirty="0" smtClean="0">
                <a:solidFill>
                  <a:srgbClr val="FFEF08"/>
                </a:solidFill>
              </a:rPr>
              <a:t>(M</a:t>
            </a:r>
            <a:r>
              <a:rPr lang="en-US" sz="2400" baseline="-20000" dirty="0" smtClean="0">
                <a:solidFill>
                  <a:srgbClr val="FFEF08"/>
                </a:solidFill>
              </a:rPr>
              <a:t>H</a:t>
            </a:r>
            <a:r>
              <a:rPr lang="en-US" sz="2400" dirty="0" smtClean="0">
                <a:solidFill>
                  <a:srgbClr val="FFEF08"/>
                </a:solidFill>
              </a:rPr>
              <a:t> = 125 </a:t>
            </a:r>
            <a:r>
              <a:rPr lang="en-US" sz="2400" dirty="0" err="1" smtClean="0">
                <a:solidFill>
                  <a:srgbClr val="FFEF08"/>
                </a:solidFill>
              </a:rPr>
              <a:t>GeV</a:t>
            </a:r>
            <a:r>
              <a:rPr lang="en-US" sz="2400" dirty="0" smtClean="0">
                <a:solidFill>
                  <a:srgbClr val="FFEF08"/>
                </a:solidFill>
              </a:rPr>
              <a:t>)</a:t>
            </a:r>
            <a:endParaRPr lang="en-US" b="1" dirty="0">
              <a:solidFill>
                <a:srgbClr val="FFEF08"/>
              </a:solidFill>
            </a:endParaRPr>
          </a:p>
        </p:txBody>
      </p:sp>
      <p:pic>
        <p:nvPicPr>
          <p:cNvPr id="6761474" name="Picture 2"/>
          <p:cNvPicPr>
            <a:picLocks noChangeAspect="1" noChangeArrowheads="1"/>
          </p:cNvPicPr>
          <p:nvPr/>
        </p:nvPicPr>
        <p:blipFill>
          <a:blip r:embed="rId3" cstate="print">
            <a:lum bright="-11000" contrast="25000"/>
          </a:blip>
          <a:srcRect/>
          <a:stretch>
            <a:fillRect/>
          </a:stretch>
        </p:blipFill>
        <p:spPr bwMode="auto">
          <a:xfrm>
            <a:off x="3417125" y="2191098"/>
            <a:ext cx="2686955" cy="4463701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761475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26000"/>
          </a:blip>
          <a:srcRect/>
          <a:stretch>
            <a:fillRect/>
          </a:stretch>
        </p:blipFill>
        <p:spPr bwMode="auto">
          <a:xfrm>
            <a:off x="6198948" y="2191780"/>
            <a:ext cx="3101836" cy="4386820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782977" name="Picture 1"/>
          <p:cNvPicPr>
            <a:picLocks noChangeAspect="1" noChangeArrowheads="1"/>
          </p:cNvPicPr>
          <p:nvPr/>
        </p:nvPicPr>
        <p:blipFill>
          <a:blip r:embed="rId5" cstate="print">
            <a:lum bright="-3000" contrast="7000"/>
          </a:blip>
          <a:srcRect/>
          <a:stretch>
            <a:fillRect/>
          </a:stretch>
        </p:blipFill>
        <p:spPr bwMode="auto">
          <a:xfrm>
            <a:off x="341164" y="2190162"/>
            <a:ext cx="2980023" cy="433106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680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12161"/>
            <a:ext cx="8915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Searches for Higgs to bb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1" y="992561"/>
            <a:ext cx="9318977" cy="57829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95474" y="992561"/>
            <a:ext cx="2990145" cy="52297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45533" y="471022"/>
            <a:ext cx="1209368" cy="461665"/>
          </a:xfrm>
          <a:prstGeom prst="rect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CMS PAS-HIG-</a:t>
            </a:r>
            <a:br>
              <a:rPr lang="en-US" sz="1200" b="1" dirty="0" smtClean="0">
                <a:solidFill>
                  <a:srgbClr val="FFFFFF"/>
                </a:solidFill>
              </a:rPr>
            </a:br>
            <a:r>
              <a:rPr lang="en-US" sz="1200" b="1" dirty="0" smtClean="0">
                <a:solidFill>
                  <a:srgbClr val="FFFFFF"/>
                </a:solidFill>
              </a:rPr>
              <a:t>12-046 (HCP)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957177" y="186268"/>
            <a:ext cx="7746557" cy="830551"/>
          </a:xfrm>
        </p:spPr>
        <p:txBody>
          <a:bodyPr/>
          <a:lstStyle/>
          <a:p>
            <a:pPr algn="ctr">
              <a:lnSpc>
                <a:spcPct val="88000"/>
              </a:lnSpc>
            </a:pPr>
            <a:r>
              <a:rPr lang="en-US" sz="3000" dirty="0" smtClean="0">
                <a:solidFill>
                  <a:srgbClr val="000000"/>
                </a:solidFill>
                <a:latin typeface="Arial" pitchFamily="34" charset="0"/>
              </a:rPr>
              <a:t>VH </a:t>
            </a:r>
            <a:r>
              <a:rPr lang="en-US" sz="3000" dirty="0" smtClean="0">
                <a:solidFill>
                  <a:srgbClr val="000000"/>
                </a:solidFill>
                <a:latin typeface="Arial" pitchFamily="34" charset="0"/>
                <a:sym typeface="Wingdings 3"/>
              </a:rPr>
              <a:t></a:t>
            </a:r>
            <a:r>
              <a:rPr lang="en-US" sz="30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 V bb Associated Production </a:t>
            </a:r>
            <a:br>
              <a:rPr lang="en-US" sz="30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</a:br>
            <a:r>
              <a:rPr lang="en-US" sz="30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Many Analysis Improvements</a:t>
            </a:r>
            <a:endParaRPr lang="en-US" sz="3000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"/>
          </p:nvPr>
        </p:nvSpPr>
        <p:spPr>
          <a:xfrm>
            <a:off x="151855" y="1106484"/>
            <a:ext cx="3471880" cy="5266884"/>
          </a:xfrm>
          <a:solidFill>
            <a:srgbClr val="0000FF"/>
          </a:solidFill>
          <a:ln w="25400">
            <a:solidFill>
              <a:srgbClr val="FFCC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45720" tIns="182880" rIns="0">
            <a:noAutofit/>
          </a:bodyPr>
          <a:lstStyle/>
          <a:p>
            <a:pPr marL="347663" indent="-288925">
              <a:spcBef>
                <a:spcPts val="0"/>
              </a:spcBef>
              <a:spcAft>
                <a:spcPts val="1500"/>
              </a:spcAft>
              <a:buClr>
                <a:srgbClr val="9BE7FF"/>
              </a:buClr>
              <a:buFont typeface="+mj-lt"/>
              <a:buAutoNum type="arabicPeriod"/>
            </a:pPr>
            <a: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MVA for better b-jet P</a:t>
            </a:r>
            <a:r>
              <a:rPr lang="it-CH" sz="2400" baseline="-2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 </a:t>
            </a:r>
            <a:r>
              <a:rPr lang="it-CH" sz="20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/>
            </a:r>
            <a:br>
              <a:rPr lang="it-CH" sz="20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</a:b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M</a:t>
            </a:r>
            <a:r>
              <a:rPr lang="it-CH" sz="2200" baseline="-20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bb</a:t>
            </a: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 mass resolution </a:t>
            </a:r>
            <a:b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</a:b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8-9% for M</a:t>
            </a:r>
            <a:r>
              <a:rPr lang="it-CH" sz="2300" baseline="-25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H</a:t>
            </a: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 3"/>
              </a:rPr>
              <a:t> = 125 GeV </a:t>
            </a:r>
            <a:endParaRPr lang="it-CH" sz="2000" dirty="0" smtClean="0">
              <a:solidFill>
                <a:srgbClr val="FFEB1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347663" indent="-288925">
              <a:spcBef>
                <a:spcPts val="0"/>
              </a:spcBef>
              <a:spcAft>
                <a:spcPts val="1500"/>
              </a:spcAft>
              <a:buClr>
                <a:srgbClr val="9BE7FF"/>
              </a:buClr>
              <a:buFont typeface="+mj-lt"/>
              <a:buAutoNum type="arabicPeriod"/>
            </a:pPr>
            <a: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Split events in medium and high boost (P</a:t>
            </a:r>
            <a:r>
              <a:rPr lang="it-CH" sz="2000" baseline="-20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TV</a:t>
            </a:r>
            <a:r>
              <a:rPr lang="en-US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</a:t>
            </a:r>
            <a:endParaRPr lang="it-CH" sz="20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347663" indent="-288925">
              <a:spcBef>
                <a:spcPts val="0"/>
              </a:spcBef>
              <a:spcAft>
                <a:spcPts val="1500"/>
              </a:spcAft>
              <a:buClr>
                <a:srgbClr val="9BE7FF"/>
              </a:buClr>
              <a:buFont typeface="+mj-lt"/>
              <a:buAutoNum type="arabicPeriod"/>
            </a:pP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Reconstruct Jet Energy </a:t>
            </a:r>
            <a:b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using BDT regression: </a:t>
            </a:r>
            <a:b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15-20% improvement</a:t>
            </a:r>
          </a:p>
          <a:p>
            <a:pPr marL="347663" indent="-288925">
              <a:spcBef>
                <a:spcPts val="0"/>
              </a:spcBef>
              <a:spcAft>
                <a:spcPts val="1500"/>
              </a:spcAft>
              <a:buClr>
                <a:srgbClr val="9BE7FF"/>
              </a:buClr>
              <a:buFont typeface="+mj-lt"/>
              <a:buAutoNum type="arabicPeriod"/>
            </a:pPr>
            <a: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Use full shape of final MVA discriminator </a:t>
            </a:r>
          </a:p>
          <a:p>
            <a:pPr marL="347663" indent="-288925">
              <a:spcBef>
                <a:spcPts val="0"/>
              </a:spcBef>
              <a:spcAft>
                <a:spcPts val="1500"/>
              </a:spcAft>
              <a:buClr>
                <a:srgbClr val="53E4FF"/>
              </a:buClr>
              <a:buFont typeface="Wingdings" pitchFamily="2" charset="2"/>
              <a:buChar char="­"/>
            </a:pPr>
            <a:r>
              <a:rPr lang="it-CH" sz="2000" dirty="0" smtClean="0">
                <a:solidFill>
                  <a:srgbClr val="FFEB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Gain in sensitivity ~50% overall, </a:t>
            </a:r>
            <a: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already on 2011 </a:t>
            </a:r>
            <a:b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CH" sz="2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dataset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3000"/>
          </a:blip>
          <a:srcRect/>
          <a:stretch>
            <a:fillRect/>
          </a:stretch>
        </p:blipFill>
        <p:spPr bwMode="auto">
          <a:xfrm>
            <a:off x="3669354" y="1117600"/>
            <a:ext cx="2968514" cy="2150534"/>
          </a:xfrm>
          <a:prstGeom prst="rect">
            <a:avLst/>
          </a:prstGeom>
          <a:solidFill>
            <a:srgbClr val="000090"/>
          </a:solidFill>
          <a:ln w="222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646333" y="1109133"/>
            <a:ext cx="2863427" cy="2159000"/>
          </a:xfrm>
          <a:prstGeom prst="rect">
            <a:avLst/>
          </a:prstGeom>
          <a:solidFill>
            <a:srgbClr val="0000FF"/>
          </a:solidFill>
          <a:ln w="22225">
            <a:solidFill>
              <a:srgbClr val="FFE311"/>
            </a:solidFill>
          </a:ln>
        </p:spPr>
        <p:txBody>
          <a:bodyPr wrap="square" rtlCol="0" anchor="ctr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it-CH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Extensively validated </a:t>
            </a:r>
            <a:br>
              <a:rPr lang="it-CH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CH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 data using Z(ll) + bb, ttbar, and  </a:t>
            </a:r>
            <a:br>
              <a:rPr lang="it-CH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it-CH" sz="2000" b="1" dirty="0" smtClean="0">
                <a:solidFill>
                  <a:srgbClr val="FFEF08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single top events</a:t>
            </a:r>
            <a:endParaRPr lang="it-CH" sz="2000" b="1" dirty="0">
              <a:solidFill>
                <a:srgbClr val="FFEF08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1000"/>
          </a:blip>
          <a:srcRect/>
          <a:stretch>
            <a:fillRect/>
          </a:stretch>
        </p:blipFill>
        <p:spPr bwMode="auto">
          <a:xfrm>
            <a:off x="6141385" y="3293535"/>
            <a:ext cx="3340945" cy="3088979"/>
          </a:xfrm>
          <a:prstGeom prst="rect">
            <a:avLst/>
          </a:prstGeom>
          <a:solidFill>
            <a:srgbClr val="000090"/>
          </a:solidFill>
          <a:ln w="222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596467" y="1459388"/>
            <a:ext cx="795867" cy="461665"/>
          </a:xfrm>
          <a:prstGeom prst="rect">
            <a:avLst/>
          </a:prstGeom>
          <a:solidFill>
            <a:srgbClr val="0000FF"/>
          </a:solidFill>
          <a:ln w="22225">
            <a:solidFill>
              <a:srgbClr val="00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fontAlgn="auto">
              <a:spcAft>
                <a:spcPts val="600"/>
              </a:spcAft>
              <a:buClr>
                <a:srgbClr val="000090"/>
              </a:buClr>
              <a:buSzPct val="100000"/>
              <a:tabLst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</a:tabLst>
              <a:defRPr/>
            </a:pPr>
            <a:r>
              <a:rPr lang="en-US" b="1" dirty="0" err="1" smtClean="0">
                <a:solidFill>
                  <a:srgbClr val="FFFFFF"/>
                </a:solidFill>
                <a:cs typeface="Candara"/>
                <a:sym typeface="Candara" charset="0"/>
              </a:rPr>
              <a:t>M</a:t>
            </a:r>
            <a:r>
              <a:rPr lang="en-US" b="1" baseline="-20000" dirty="0" err="1" smtClean="0">
                <a:solidFill>
                  <a:srgbClr val="FFFFFF"/>
                </a:solidFill>
                <a:cs typeface="Candara"/>
                <a:sym typeface="Candara" charset="0"/>
              </a:rPr>
              <a:t>bb</a:t>
            </a:r>
            <a:endParaRPr lang="en-US" b="1" baseline="-20000" dirty="0">
              <a:solidFill>
                <a:srgbClr val="FFFFFF"/>
              </a:solidFill>
              <a:cs typeface="Candara"/>
              <a:sym typeface="Candar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7597" y="3711521"/>
            <a:ext cx="1752598" cy="307777"/>
          </a:xfrm>
          <a:prstGeom prst="rect">
            <a:avLst/>
          </a:prstGeom>
          <a:solidFill>
            <a:srgbClr val="0000FF"/>
          </a:solidFill>
          <a:ln w="2222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fontAlgn="auto">
              <a:spcAft>
                <a:spcPts val="600"/>
              </a:spcAft>
              <a:buClr>
                <a:srgbClr val="000090"/>
              </a:buClr>
              <a:buSzPct val="100000"/>
              <a:tabLst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</a:tabLst>
              <a:defRPr/>
            </a:pPr>
            <a:r>
              <a:rPr lang="en-US" sz="1400" b="1" dirty="0" smtClean="0">
                <a:solidFill>
                  <a:srgbClr val="FFFFFF"/>
                </a:solidFill>
                <a:cs typeface="Candara"/>
                <a:sym typeface="Candara" charset="0"/>
              </a:rPr>
              <a:t>W(</a:t>
            </a:r>
            <a:r>
              <a:rPr lang="en-US" sz="1400" b="1" dirty="0" err="1" smtClean="0">
                <a:solidFill>
                  <a:srgbClr val="FFFFFF"/>
                </a:solidFill>
                <a:latin typeface="Symbol" pitchFamily="18" charset="2"/>
                <a:cs typeface="Candara"/>
                <a:sym typeface="Candara" charset="0"/>
              </a:rPr>
              <a:t>mn</a:t>
            </a:r>
            <a:r>
              <a:rPr lang="en-US" sz="1400" b="1" dirty="0" smtClean="0">
                <a:solidFill>
                  <a:srgbClr val="FFFFFF"/>
                </a:solidFill>
                <a:cs typeface="Candara"/>
                <a:sym typeface="Candara" charset="0"/>
              </a:rPr>
              <a:t>)H BDT Output</a:t>
            </a:r>
            <a:endParaRPr lang="en-US" sz="1400" b="1" baseline="-20000" dirty="0">
              <a:solidFill>
                <a:srgbClr val="FFFFFF"/>
              </a:solidFill>
              <a:cs typeface="Candara"/>
              <a:sym typeface="Candara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361930" y="194681"/>
            <a:ext cx="210464" cy="597"/>
          </a:xfrm>
          <a:prstGeom prst="line">
            <a:avLst/>
          </a:prstGeom>
          <a:solidFill>
            <a:srgbClr val="00005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" name="Picture 27" descr="VptNormZll (1).eps"/>
          <p:cNvPicPr>
            <a:picLocks noChangeAspect="1"/>
          </p:cNvPicPr>
          <p:nvPr/>
        </p:nvPicPr>
        <p:blipFill>
          <a:blip r:embed="rId4" cstate="print">
            <a:lum bright="-23000" contrast="31000"/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673799" y="3471747"/>
            <a:ext cx="2631779" cy="2910767"/>
          </a:xfrm>
          <a:prstGeom prst="rect">
            <a:avLst/>
          </a:prstGeom>
          <a:solidFill>
            <a:srgbClr val="000090"/>
          </a:solidFill>
          <a:ln w="22225">
            <a:noFill/>
          </a:ln>
        </p:spPr>
      </p:pic>
      <p:sp>
        <p:nvSpPr>
          <p:cNvPr id="29" name="Down Arrow 28"/>
          <p:cNvSpPr/>
          <p:nvPr/>
        </p:nvSpPr>
        <p:spPr bwMode="auto">
          <a:xfrm>
            <a:off x="5240545" y="5128858"/>
            <a:ext cx="232882" cy="518533"/>
          </a:xfrm>
          <a:prstGeom prst="downArrow">
            <a:avLst/>
          </a:prstGeom>
          <a:solidFill>
            <a:srgbClr val="000090"/>
          </a:solidFill>
          <a:ln w="15875" cap="flat" cmpd="sng" algn="ctr">
            <a:solidFill>
              <a:srgbClr val="00003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01898" y="4776376"/>
            <a:ext cx="1176866" cy="400110"/>
          </a:xfrm>
          <a:prstGeom prst="rect">
            <a:avLst/>
          </a:prstGeom>
          <a:solidFill>
            <a:srgbClr val="000090"/>
          </a:solidFill>
          <a:ln w="2222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fontAlgn="auto">
              <a:spcAft>
                <a:spcPts val="0"/>
              </a:spcAft>
              <a:buClr>
                <a:srgbClr val="000090"/>
              </a:buClr>
              <a:buSzPct val="100000"/>
              <a:tabLst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</a:tabLst>
              <a:defRPr/>
            </a:pPr>
            <a:r>
              <a:rPr lang="en-US" sz="2000" b="1" dirty="0" smtClean="0">
                <a:solidFill>
                  <a:srgbClr val="C00000"/>
                </a:solidFill>
                <a:cs typeface="Candara"/>
                <a:sym typeface="Candara" charset="0"/>
              </a:rPr>
              <a:t>VH (125) </a:t>
            </a:r>
            <a:endParaRPr lang="en-US" dirty="0">
              <a:solidFill>
                <a:srgbClr val="C00000"/>
              </a:solidFill>
              <a:latin typeface="Candara"/>
              <a:cs typeface="Candara"/>
              <a:sym typeface="Candara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47043" y="3302413"/>
            <a:ext cx="2667000" cy="307777"/>
          </a:xfrm>
          <a:prstGeom prst="rect">
            <a:avLst/>
          </a:prstGeom>
          <a:solidFill>
            <a:srgbClr val="0000FF"/>
          </a:solidFill>
          <a:ln w="2222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fontAlgn="auto">
              <a:spcAft>
                <a:spcPts val="600"/>
              </a:spcAft>
              <a:buClr>
                <a:srgbClr val="000090"/>
              </a:buClr>
              <a:buSzPct val="100000"/>
              <a:tabLst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</a:tabLst>
              <a:defRPr/>
            </a:pPr>
            <a:r>
              <a:rPr lang="en-US" sz="1400" b="1" dirty="0" smtClean="0">
                <a:solidFill>
                  <a:srgbClr val="FFFFFF"/>
                </a:solidFill>
                <a:cs typeface="Candara"/>
                <a:sym typeface="Candara" charset="0"/>
              </a:rPr>
              <a:t>Large </a:t>
            </a:r>
            <a:r>
              <a:rPr lang="it-CH" sz="1400" b="1" dirty="0" smtClean="0">
                <a:solidFill>
                  <a:srgbClr val="FFFFFF"/>
                </a:solidFill>
              </a:rPr>
              <a:t>P</a:t>
            </a:r>
            <a:r>
              <a:rPr lang="it-CH" sz="1400" b="1" baseline="-20000" dirty="0" smtClean="0">
                <a:solidFill>
                  <a:srgbClr val="FFFFFF"/>
                </a:solidFill>
              </a:rPr>
              <a:t>TV  </a:t>
            </a:r>
            <a:r>
              <a:rPr lang="it-CH" sz="1400" b="1" dirty="0" smtClean="0">
                <a:solidFill>
                  <a:srgbClr val="FFFFFF"/>
                </a:solidFill>
                <a:sym typeface="Wingdings 3"/>
              </a:rPr>
              <a:t></a:t>
            </a:r>
            <a:r>
              <a:rPr lang="it-CH" sz="1400" b="1" baseline="-20000" dirty="0" smtClean="0">
                <a:solidFill>
                  <a:srgbClr val="FFFFFF"/>
                </a:solidFill>
                <a:sym typeface="Wingdings 3"/>
              </a:rPr>
              <a:t> </a:t>
            </a:r>
            <a:r>
              <a:rPr lang="it-CH" sz="1400" b="1" dirty="0" smtClean="0">
                <a:solidFill>
                  <a:srgbClr val="FFFFFF"/>
                </a:solidFill>
              </a:rPr>
              <a:t>Larger S/B</a:t>
            </a:r>
            <a:endParaRPr lang="en-US" sz="1400" b="1" dirty="0">
              <a:solidFill>
                <a:srgbClr val="FFFFFF"/>
              </a:solidFill>
              <a:cs typeface="Candara"/>
              <a:sym typeface="Candara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5390535" y="1924667"/>
            <a:ext cx="221226" cy="140109"/>
          </a:xfrm>
          <a:prstGeom prst="straightConnector1">
            <a:avLst/>
          </a:prstGeom>
          <a:solidFill>
            <a:srgbClr val="000054"/>
          </a:solidFill>
          <a:ln w="25400" cap="flat" cmpd="sng" algn="ctr">
            <a:solidFill>
              <a:srgbClr val="00005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03532" y="1666651"/>
            <a:ext cx="286173" cy="338554"/>
          </a:xfrm>
          <a:prstGeom prst="rect">
            <a:avLst/>
          </a:prstGeom>
          <a:solidFill>
            <a:srgbClr val="000090"/>
          </a:solidFill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fontAlgn="auto">
              <a:spcAft>
                <a:spcPts val="600"/>
              </a:spcAft>
              <a:buClr>
                <a:srgbClr val="000090"/>
              </a:buClr>
              <a:buSzPct val="100000"/>
              <a:tabLst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</a:tabLst>
              <a:defRPr/>
            </a:pPr>
            <a:r>
              <a:rPr lang="en-US" sz="1600" b="1" dirty="0" smtClean="0">
                <a:solidFill>
                  <a:srgbClr val="FFFFFF"/>
                </a:solidFill>
                <a:cs typeface="Candara"/>
                <a:sym typeface="Candara" charset="0"/>
              </a:rPr>
              <a:t>1</a:t>
            </a:r>
            <a:endParaRPr lang="en-US" sz="1600" b="1" baseline="-20000" dirty="0">
              <a:solidFill>
                <a:srgbClr val="FFFFFF"/>
              </a:solidFill>
              <a:cs typeface="Candara"/>
              <a:sym typeface="Candar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39980" y="3903883"/>
            <a:ext cx="286173" cy="338554"/>
          </a:xfrm>
          <a:prstGeom prst="rect">
            <a:avLst/>
          </a:prstGeom>
          <a:solidFill>
            <a:srgbClr val="000090"/>
          </a:solidFill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fontAlgn="auto">
              <a:spcAft>
                <a:spcPts val="600"/>
              </a:spcAft>
              <a:buClr>
                <a:srgbClr val="000090"/>
              </a:buClr>
              <a:buSzPct val="100000"/>
              <a:tabLst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</a:tabLst>
              <a:defRPr/>
            </a:pPr>
            <a:r>
              <a:rPr lang="en-US" sz="1600" b="1" dirty="0" smtClean="0">
                <a:solidFill>
                  <a:srgbClr val="FFFFFF"/>
                </a:solidFill>
                <a:cs typeface="Candara"/>
                <a:sym typeface="Candara" charset="0"/>
              </a:rPr>
              <a:t>2</a:t>
            </a:r>
            <a:endParaRPr lang="en-US" sz="1600" b="1" baseline="-20000" dirty="0">
              <a:solidFill>
                <a:srgbClr val="FFFFFF"/>
              </a:solidFill>
              <a:cs typeface="Candara"/>
              <a:sym typeface="Candara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02380" y="4181251"/>
            <a:ext cx="286173" cy="338554"/>
          </a:xfrm>
          <a:prstGeom prst="rect">
            <a:avLst/>
          </a:prstGeom>
          <a:solidFill>
            <a:srgbClr val="000090"/>
          </a:solidFill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fontAlgn="auto">
              <a:spcAft>
                <a:spcPts val="600"/>
              </a:spcAft>
              <a:buClr>
                <a:srgbClr val="000090"/>
              </a:buClr>
              <a:buSzPct val="100000"/>
              <a:tabLst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  <a:tab pos="3937000" algn="l"/>
                <a:tab pos="4584700" algn="l"/>
                <a:tab pos="5245100" algn="l"/>
                <a:tab pos="5905500" algn="l"/>
                <a:tab pos="6565900" algn="l"/>
                <a:tab pos="7213600" algn="l"/>
                <a:tab pos="7874000" algn="l"/>
                <a:tab pos="533400" algn="l"/>
                <a:tab pos="825500" algn="l"/>
                <a:tab pos="1308100" algn="l"/>
                <a:tab pos="1968500" algn="l"/>
                <a:tab pos="2616200" algn="l"/>
                <a:tab pos="3276600" algn="l"/>
              </a:tabLst>
              <a:defRPr/>
            </a:pPr>
            <a:r>
              <a:rPr lang="en-US" sz="1600" b="1" dirty="0" smtClean="0">
                <a:solidFill>
                  <a:srgbClr val="FFFFFF"/>
                </a:solidFill>
                <a:cs typeface="Candara"/>
                <a:sym typeface="Candara" charset="0"/>
              </a:rPr>
              <a:t>4</a:t>
            </a:r>
            <a:endParaRPr lang="en-US" sz="1600" b="1" baseline="-20000" dirty="0">
              <a:solidFill>
                <a:srgbClr val="FFFFFF"/>
              </a:solidFill>
              <a:cs typeface="Candara"/>
              <a:sym typeface="Candar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s://twiki.cern.ch/twiki/pub/CMSPublic/Hig12016TWiki/2012_PF_endcaps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2000"/>
          </a:blip>
          <a:srcRect/>
          <a:stretch>
            <a:fillRect/>
          </a:stretch>
        </p:blipFill>
        <p:spPr bwMode="auto">
          <a:xfrm>
            <a:off x="7139738" y="1466335"/>
            <a:ext cx="2599038" cy="2273643"/>
          </a:xfrm>
          <a:prstGeom prst="rect">
            <a:avLst/>
          </a:prstGeom>
          <a:solidFill>
            <a:schemeClr val="bg1"/>
          </a:solidFill>
          <a:ln w="25400">
            <a:solidFill>
              <a:srgbClr val="FFE311"/>
            </a:solidFill>
          </a:ln>
        </p:spPr>
      </p:pic>
      <p:sp>
        <p:nvSpPr>
          <p:cNvPr id="4100" name="Rectangle 4"/>
          <p:cNvSpPr>
            <a:spLocks noGrp="1" noChangeArrowheads="1"/>
          </p:cNvSpPr>
          <p:nvPr>
            <p:ph idx="1"/>
          </p:nvPr>
        </p:nvSpPr>
        <p:spPr>
          <a:xfrm>
            <a:off x="119765" y="3772930"/>
            <a:ext cx="4411047" cy="3085070"/>
          </a:xfrm>
          <a:solidFill>
            <a:srgbClr val="000090"/>
          </a:solidFill>
          <a:ln w="25400">
            <a:solidFill>
              <a:srgbClr val="FFE311"/>
            </a:solidFill>
          </a:ln>
        </p:spPr>
        <p:txBody>
          <a:bodyPr lIns="0" rIns="0">
            <a:noAutofit/>
          </a:bodyPr>
          <a:lstStyle/>
          <a:p>
            <a:pPr indent="-2270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E311"/>
                </a:solidFill>
              </a:rPr>
              <a:t>Optimal combination of information from all </a:t>
            </a:r>
            <a:r>
              <a:rPr lang="en-US" sz="1800" dirty="0" smtClean="0">
                <a:solidFill>
                  <a:srgbClr val="FFE311"/>
                </a:solidFill>
              </a:rPr>
              <a:t>sub-detectors</a:t>
            </a:r>
            <a:endParaRPr lang="en-US" sz="1800" dirty="0" smtClean="0">
              <a:solidFill>
                <a:srgbClr val="FFE311"/>
              </a:solidFill>
            </a:endParaRPr>
          </a:p>
          <a:p>
            <a:pPr indent="-227013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chemeClr val="bg1"/>
                </a:solidFill>
              </a:rPr>
              <a:t>Returns reconstructed “particles”:</a:t>
            </a:r>
            <a:r>
              <a:rPr lang="en-US" sz="1800" dirty="0" smtClean="0">
                <a:solidFill>
                  <a:schemeClr val="bg1"/>
                </a:solidFill>
              </a:rPr>
              <a:t>      </a:t>
            </a:r>
            <a:r>
              <a:rPr lang="en-US" sz="1800" b="1" dirty="0" smtClean="0">
                <a:solidFill>
                  <a:srgbClr val="FFE311"/>
                </a:solidFill>
              </a:rPr>
              <a:t> </a:t>
            </a:r>
            <a:r>
              <a:rPr lang="en-US" sz="2400" b="1" dirty="0" smtClean="0">
                <a:solidFill>
                  <a:srgbClr val="FFE311"/>
                </a:solidFill>
              </a:rPr>
              <a:t>e, </a:t>
            </a:r>
            <a:r>
              <a:rPr lang="en-US" sz="2400" b="1" dirty="0" smtClean="0">
                <a:solidFill>
                  <a:srgbClr val="FFE311"/>
                </a:solidFill>
                <a:latin typeface="Symbol" pitchFamily="18" charset="2"/>
              </a:rPr>
              <a:t>m, </a:t>
            </a:r>
            <a:r>
              <a:rPr lang="en-US" sz="2400" b="1" dirty="0" smtClean="0">
                <a:solidFill>
                  <a:srgbClr val="FFE311"/>
                </a:solidFill>
                <a:latin typeface="Symbol" pitchFamily="18" charset="2"/>
                <a:sym typeface="Symbol"/>
              </a:rPr>
              <a:t>, </a:t>
            </a:r>
            <a:r>
              <a:rPr lang="en-US" sz="1800" b="1" dirty="0" smtClean="0">
                <a:solidFill>
                  <a:srgbClr val="FFE311"/>
                </a:solidFill>
              </a:rPr>
              <a:t>Charged &amp; Neutral Hadrons</a:t>
            </a:r>
          </a:p>
          <a:p>
            <a:pPr indent="-2270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FFE311"/>
                </a:solidFill>
              </a:rPr>
              <a:t>Used as building blocks for jets, </a:t>
            </a:r>
            <a:r>
              <a:rPr lang="en-US" sz="2400" b="1" dirty="0" err="1" smtClean="0">
                <a:solidFill>
                  <a:srgbClr val="FFE311"/>
                </a:solidFill>
                <a:latin typeface="Symbol" pitchFamily="18" charset="2"/>
              </a:rPr>
              <a:t>t</a:t>
            </a:r>
            <a:r>
              <a:rPr lang="en-US" sz="1800" b="1" dirty="0" err="1" smtClean="0">
                <a:solidFill>
                  <a:srgbClr val="FFE311"/>
                </a:solidFill>
              </a:rPr>
              <a:t>s</a:t>
            </a:r>
            <a:r>
              <a:rPr lang="en-US" sz="1800" b="1" dirty="0" smtClean="0">
                <a:solidFill>
                  <a:srgbClr val="FFE311"/>
                </a:solidFill>
              </a:rPr>
              <a:t>, Missing E</a:t>
            </a:r>
            <a:r>
              <a:rPr lang="en-US" sz="2000" b="1" baseline="-20000" dirty="0" smtClean="0">
                <a:solidFill>
                  <a:srgbClr val="FFE311"/>
                </a:solidFill>
              </a:rPr>
              <a:t>T</a:t>
            </a:r>
            <a:r>
              <a:rPr lang="en-US" sz="1800" b="1" dirty="0" smtClean="0">
                <a:solidFill>
                  <a:srgbClr val="FFE311"/>
                </a:solidFill>
              </a:rPr>
              <a:t>, lepton isolation</a:t>
            </a:r>
          </a:p>
          <a:p>
            <a:pPr indent="-2270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CH" sz="1800" dirty="0" smtClean="0">
                <a:solidFill>
                  <a:srgbClr val="FFFFFF"/>
                </a:solidFill>
              </a:rPr>
              <a:t>Tags charged particles from pile-up</a:t>
            </a:r>
          </a:p>
          <a:p>
            <a:pPr indent="-2270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it-CH" sz="1800" dirty="0" smtClean="0">
                <a:solidFill>
                  <a:srgbClr val="FFFFFF"/>
                </a:solidFill>
              </a:rPr>
              <a:t>Minimized Impact: </a:t>
            </a:r>
            <a:r>
              <a:rPr lang="it-CH" sz="1800" dirty="0" smtClean="0">
                <a:solidFill>
                  <a:srgbClr val="FFE311"/>
                </a:solidFill>
              </a:rPr>
              <a:t>on </a:t>
            </a:r>
            <a:r>
              <a:rPr lang="it-CH" sz="1800" dirty="0" smtClean="0">
                <a:solidFill>
                  <a:srgbClr val="FFE311"/>
                </a:solidFill>
              </a:rPr>
              <a:t>jet-reco, </a:t>
            </a:r>
            <a:r>
              <a:rPr lang="it-CH" sz="1800" dirty="0" smtClean="0">
                <a:solidFill>
                  <a:srgbClr val="FFE311"/>
                </a:solidFill>
              </a:rPr>
              <a:t/>
            </a:r>
            <a:br>
              <a:rPr lang="it-CH" sz="1800" dirty="0" smtClean="0">
                <a:solidFill>
                  <a:srgbClr val="FFE311"/>
                </a:solidFill>
              </a:rPr>
            </a:br>
            <a:r>
              <a:rPr lang="it-CH" sz="1800" dirty="0" smtClean="0">
                <a:solidFill>
                  <a:srgbClr val="FFE311"/>
                </a:solidFill>
              </a:rPr>
              <a:t>lepton &amp; photon ID, isolation</a:t>
            </a:r>
            <a:endParaRPr lang="it-CH" sz="1800" dirty="0" smtClean="0">
              <a:solidFill>
                <a:srgbClr val="FFE311"/>
              </a:solidFill>
            </a:endParaRPr>
          </a:p>
          <a:p>
            <a:pPr indent="-2270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8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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 </a:t>
            </a:r>
            <a:r>
              <a:rPr lang="it-CH" sz="18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Restored </a:t>
            </a:r>
            <a:r>
              <a:rPr lang="it-CH" sz="18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2011 </a:t>
            </a:r>
            <a:r>
              <a:rPr lang="it-CH" sz="18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performance</a:t>
            </a:r>
            <a:endParaRPr lang="en-US" sz="2000" dirty="0" smtClean="0">
              <a:solidFill>
                <a:schemeClr val="tx1"/>
              </a:solidFill>
            </a:endParaRPr>
          </a:p>
          <a:p>
            <a:pPr indent="-227013"/>
            <a:endParaRPr lang="en-US" sz="2400" dirty="0" smtClean="0"/>
          </a:p>
          <a:p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64775" y="6349932"/>
            <a:ext cx="1241225" cy="365125"/>
          </a:xfrm>
          <a:prstGeom prst="rect">
            <a:avLst/>
          </a:prstGeom>
        </p:spPr>
        <p:txBody>
          <a:bodyPr/>
          <a:lstStyle/>
          <a:p>
            <a:fld id="{72AC53DF-4216-466D-99A7-94400E6C2A25}" type="slidenum">
              <a:rPr lang="en-US" sz="1600" smtClean="0">
                <a:solidFill>
                  <a:srgbClr val="FFFFFF"/>
                </a:solidFill>
              </a:rPr>
              <a:pPr/>
              <a:t>5</a:t>
            </a:fld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922639" y="154339"/>
            <a:ext cx="8533923" cy="6006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CMS Global Event Reconstruction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9264840" y="0"/>
            <a:ext cx="653640" cy="305312"/>
          </a:xfrm>
          <a:custGeom>
            <a:avLst/>
            <a:gdLst>
              <a:gd name="G0" fmla="*/ 1849 1 2"/>
              <a:gd name="G1" fmla="*/ 934 1 2"/>
              <a:gd name="G2" fmla="+- 934 0 0"/>
              <a:gd name="G3" fmla="+- 1849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849" y="0"/>
                </a:lnTo>
                <a:lnTo>
                  <a:pt x="1849" y="934"/>
                </a:lnTo>
                <a:lnTo>
                  <a:pt x="0" y="93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895" tIns="43448" rIns="86895" bIns="43448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31806" y="1458097"/>
            <a:ext cx="4415481" cy="230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45141" y="941025"/>
            <a:ext cx="9633859" cy="504056"/>
          </a:xfrm>
          <a:prstGeom prst="rect">
            <a:avLst/>
          </a:prstGeom>
          <a:solidFill>
            <a:srgbClr val="000090"/>
          </a:solidFill>
          <a:ln w="22225">
            <a:solidFill>
              <a:srgbClr val="FFE31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5527" tIns="62879" rIns="85527" bIns="4276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 sz="2300" b="1" dirty="0" smtClean="0">
                <a:solidFill>
                  <a:srgbClr val="FFFFFF"/>
                </a:solidFill>
              </a:rPr>
              <a:t>Made possible by CMS granularity and high magnetic field</a:t>
            </a:r>
            <a:endParaRPr lang="en-US" sz="2300" b="1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lum bright="-10000" contrast="22000"/>
          </a:blip>
          <a:srcRect t="3797" r="1212"/>
          <a:stretch>
            <a:fillRect/>
          </a:stretch>
        </p:blipFill>
        <p:spPr>
          <a:xfrm>
            <a:off x="4580238" y="1467521"/>
            <a:ext cx="2578846" cy="2255982"/>
          </a:xfrm>
          <a:prstGeom prst="rect">
            <a:avLst/>
          </a:prstGeom>
          <a:ln w="25400">
            <a:solidFill>
              <a:srgbClr val="FFE311"/>
            </a:solidFill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82746" y="1969456"/>
            <a:ext cx="1525013" cy="877163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40000"/>
                </a:schemeClr>
              </a:gs>
              <a:gs pos="80000">
                <a:schemeClr val="accent4">
                  <a:shade val="93000"/>
                  <a:satMod val="130000"/>
                  <a:alpha val="40000"/>
                </a:schemeClr>
              </a:gs>
              <a:gs pos="100000">
                <a:schemeClr val="accent4">
                  <a:shade val="94000"/>
                  <a:satMod val="135000"/>
                  <a:alpha val="40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CH" sz="17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Particle-flow based </a:t>
            </a:r>
            <a:r>
              <a:rPr lang="it-CH" sz="1700" b="1" i="1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Muon </a:t>
            </a:r>
            <a:r>
              <a:rPr lang="it-CH" sz="17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isolation</a:t>
            </a:r>
            <a:endParaRPr lang="it-CH" sz="17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2379" y="1928051"/>
            <a:ext cx="1771400" cy="877163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44000"/>
                </a:schemeClr>
              </a:gs>
              <a:gs pos="80000">
                <a:schemeClr val="accent4">
                  <a:shade val="93000"/>
                  <a:satMod val="130000"/>
                  <a:alpha val="44000"/>
                </a:schemeClr>
              </a:gs>
              <a:gs pos="100000">
                <a:schemeClr val="accent4">
                  <a:shade val="94000"/>
                  <a:satMod val="135000"/>
                  <a:alpha val="44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CH" sz="17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Particle-flow based </a:t>
            </a:r>
            <a:r>
              <a:rPr lang="it-CH" sz="1700" b="1" i="1" dirty="0" smtClean="0">
                <a:solidFill>
                  <a:srgbClr val="FFE31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Muon </a:t>
            </a:r>
            <a:r>
              <a:rPr lang="it-CH" sz="17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identification</a:t>
            </a:r>
            <a:endParaRPr lang="it-CH" sz="1700" b="1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lum bright="-13000" contrast="22000"/>
          </a:blip>
          <a:srcRect/>
          <a:stretch>
            <a:fillRect/>
          </a:stretch>
        </p:blipFill>
        <p:spPr bwMode="auto">
          <a:xfrm>
            <a:off x="4563761" y="4036540"/>
            <a:ext cx="5165125" cy="232371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4562878" y="6371984"/>
            <a:ext cx="5050680" cy="486015"/>
          </a:xfrm>
          <a:prstGeom prst="rect">
            <a:avLst/>
          </a:prstGeom>
          <a:solidFill>
            <a:srgbClr val="00009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E311"/>
              </a:buClr>
            </a:pPr>
            <a:r>
              <a:rPr lang="en-US" sz="2000" b="1" kern="0" dirty="0" smtClean="0">
                <a:solidFill>
                  <a:srgbClr val="FFFFFF"/>
                </a:solidFill>
                <a:latin typeface="Arial"/>
              </a:rPr>
              <a:t>Using 8 </a:t>
            </a:r>
            <a:r>
              <a:rPr lang="en-US" sz="2000" b="1" kern="0" dirty="0" err="1" smtClean="0">
                <a:solidFill>
                  <a:srgbClr val="FFFFFF"/>
                </a:solidFill>
                <a:latin typeface="Arial"/>
              </a:rPr>
              <a:t>TeV</a:t>
            </a:r>
            <a:r>
              <a:rPr lang="en-US" sz="2000" b="1" kern="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2000" b="1" i="1" kern="0" dirty="0" smtClean="0">
                <a:solidFill>
                  <a:srgbClr val="FFE311"/>
                </a:solidFill>
                <a:latin typeface="Arial"/>
              </a:rPr>
              <a:t>Prompt Calibration</a:t>
            </a:r>
            <a:br>
              <a:rPr lang="en-US" sz="2000" b="1" i="1" kern="0" dirty="0" smtClean="0">
                <a:solidFill>
                  <a:srgbClr val="FFE311"/>
                </a:solidFill>
                <a:latin typeface="Arial"/>
              </a:rPr>
            </a:br>
            <a:endParaRPr lang="en-US" b="1" i="1" kern="0" dirty="0">
              <a:solidFill>
                <a:srgbClr val="FFE311"/>
              </a:solidFill>
              <a:latin typeface="Arial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7657910" y="4686645"/>
            <a:ext cx="868253" cy="601361"/>
          </a:xfrm>
          <a:prstGeom prst="rect">
            <a:avLst/>
          </a:prstGeom>
          <a:solidFill>
            <a:srgbClr val="00009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FFE311"/>
              </a:buClr>
            </a:pPr>
            <a:r>
              <a:rPr lang="en-US" sz="1600" b="1" kern="0" dirty="0" err="1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sz="1800" b="1" kern="0" baseline="-22000" dirty="0" err="1" smtClean="0">
                <a:solidFill>
                  <a:srgbClr val="FFFFFF"/>
                </a:solidFill>
                <a:latin typeface="Arial"/>
              </a:rPr>
              <a:t>eff</a:t>
            </a:r>
            <a:r>
              <a:rPr lang="en-US" sz="1400" b="1" kern="0" dirty="0" smtClean="0">
                <a:solidFill>
                  <a:srgbClr val="FFFFFF"/>
                </a:solidFill>
                <a:latin typeface="Arial"/>
              </a:rPr>
              <a:t> 1.2%</a:t>
            </a:r>
            <a:endParaRPr lang="en-US" sz="1600" b="1" kern="0" dirty="0">
              <a:solidFill>
                <a:srgbClr val="FFFF99"/>
              </a:solidFill>
              <a:latin typeface="Arial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5131641" y="4655904"/>
            <a:ext cx="798228" cy="561159"/>
          </a:xfrm>
          <a:prstGeom prst="rect">
            <a:avLst/>
          </a:prstGeom>
          <a:solidFill>
            <a:srgbClr val="00009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FE311"/>
              </a:buClr>
            </a:pPr>
            <a:r>
              <a:rPr lang="en-US" sz="1600" b="1" kern="0" dirty="0" err="1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sz="1800" b="1" kern="0" baseline="-22000" dirty="0" err="1" smtClean="0">
                <a:solidFill>
                  <a:srgbClr val="FFFFFF"/>
                </a:solidFill>
                <a:latin typeface="Arial"/>
              </a:rPr>
              <a:t>eff</a:t>
            </a:r>
            <a:r>
              <a:rPr lang="en-US" sz="1400" b="1" kern="0" dirty="0" smtClean="0">
                <a:solidFill>
                  <a:srgbClr val="FFFFFF"/>
                </a:solidFill>
                <a:latin typeface="Arial"/>
              </a:rPr>
              <a:t> 1.1%</a:t>
            </a:r>
            <a:endParaRPr lang="en-US" sz="1600" b="1" kern="0" dirty="0">
              <a:solidFill>
                <a:srgbClr val="FFFF99"/>
              </a:solidFill>
              <a:latin typeface="Arial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4550521" y="3764709"/>
            <a:ext cx="5194842" cy="341852"/>
          </a:xfrm>
          <a:prstGeom prst="rect">
            <a:avLst/>
          </a:prstGeom>
          <a:solidFill>
            <a:srgbClr val="00009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E311"/>
              </a:buClr>
            </a:pPr>
            <a:r>
              <a:rPr lang="en-US" sz="1900" b="1" kern="0" dirty="0" smtClean="0">
                <a:solidFill>
                  <a:srgbClr val="FFE311"/>
                </a:solidFill>
                <a:latin typeface="Arial"/>
              </a:rPr>
              <a:t>Photon Resolution in ECAL Barrel</a:t>
            </a:r>
            <a:endParaRPr lang="en-US" sz="1900" b="1" kern="0" dirty="0">
              <a:solidFill>
                <a:srgbClr val="FFE311"/>
              </a:solidFill>
              <a:latin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Searches for Higgs to bb in VH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b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8" y="1648330"/>
            <a:ext cx="9410700" cy="428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-474133" y="855133"/>
            <a:ext cx="11040533" cy="148166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90" y="183727"/>
            <a:ext cx="7797800" cy="679122"/>
          </a:xfrm>
        </p:spPr>
        <p:txBody>
          <a:bodyPr/>
          <a:lstStyle/>
          <a:p>
            <a:pPr algn="ctr">
              <a:lnSpc>
                <a:spcPct val="88000"/>
              </a:lnSpc>
            </a:pPr>
            <a:r>
              <a:rPr lang="it-CH" dirty="0" smtClean="0">
                <a:solidFill>
                  <a:srgbClr val="000000"/>
                </a:solidFill>
              </a:rPr>
              <a:t>VH </a:t>
            </a:r>
            <a:r>
              <a:rPr lang="it-CH" dirty="0" smtClean="0">
                <a:solidFill>
                  <a:srgbClr val="000000"/>
                </a:solidFill>
                <a:sym typeface="Wingdings 3"/>
              </a:rPr>
              <a:t>V</a:t>
            </a:r>
            <a:r>
              <a:rPr lang="it-CH" dirty="0" smtClean="0">
                <a:solidFill>
                  <a:srgbClr val="000000"/>
                </a:solidFill>
              </a:rPr>
              <a:t>bb: Results</a:t>
            </a:r>
            <a:br>
              <a:rPr lang="it-CH" dirty="0" smtClean="0">
                <a:solidFill>
                  <a:srgbClr val="000000"/>
                </a:solidFill>
              </a:rPr>
            </a:br>
            <a:r>
              <a:rPr lang="it-CH" sz="2800" dirty="0" smtClean="0">
                <a:solidFill>
                  <a:srgbClr val="000000"/>
                </a:solidFill>
              </a:rPr>
              <a:t>Local Significance and signal strength</a:t>
            </a:r>
            <a:endParaRPr lang="it-CH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5540" y="1075267"/>
            <a:ext cx="2890804" cy="5476839"/>
          </a:xfrm>
          <a:solidFill>
            <a:srgbClr val="0000FF"/>
          </a:solidFill>
          <a:ln w="25400">
            <a:solidFill>
              <a:srgbClr val="FFE311"/>
            </a:solidFill>
          </a:ln>
        </p:spPr>
        <p:txBody>
          <a:bodyPr lIns="0" tIns="91440" rIns="0" bIns="91440">
            <a:noAutofit/>
          </a:bodyPr>
          <a:lstStyle/>
          <a:p>
            <a:pPr marL="228600" indent="-16986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it-CH" sz="1800" dirty="0" smtClean="0">
                <a:solidFill>
                  <a:srgbClr val="FFEB11"/>
                </a:solidFill>
              </a:rPr>
              <a:t>Observed Limit on </a:t>
            </a:r>
            <a:br>
              <a:rPr lang="it-CH" sz="1800" dirty="0" smtClean="0">
                <a:solidFill>
                  <a:srgbClr val="FFEB11"/>
                </a:solidFill>
              </a:rPr>
            </a:br>
            <a:r>
              <a:rPr lang="en-US" sz="2400" dirty="0" smtClean="0">
                <a:solidFill>
                  <a:srgbClr val="FFEF08"/>
                </a:solidFill>
                <a:latin typeface="Symbol" pitchFamily="18" charset="2"/>
              </a:rPr>
              <a:t>s/</a:t>
            </a:r>
            <a:r>
              <a:rPr lang="en-US" sz="2400" dirty="0" err="1" smtClean="0">
                <a:solidFill>
                  <a:srgbClr val="FFEF08"/>
                </a:solidFill>
                <a:latin typeface="Symbol" pitchFamily="18" charset="2"/>
              </a:rPr>
              <a:t>s</a:t>
            </a:r>
            <a:r>
              <a:rPr lang="en-US" sz="2400" baseline="-20000" dirty="0" err="1" smtClean="0">
                <a:solidFill>
                  <a:srgbClr val="FFEF08"/>
                </a:solidFill>
              </a:rPr>
              <a:t>SM</a:t>
            </a:r>
            <a:r>
              <a:rPr lang="en-US" sz="1800" baseline="-20000" dirty="0" smtClean="0">
                <a:solidFill>
                  <a:srgbClr val="FFEF08"/>
                </a:solidFill>
              </a:rPr>
              <a:t> </a:t>
            </a:r>
            <a:r>
              <a:rPr lang="it-CH" sz="1800" dirty="0" smtClean="0">
                <a:solidFill>
                  <a:srgbClr val="FFEF08"/>
                </a:solidFill>
              </a:rPr>
              <a:t>is 2.5</a:t>
            </a:r>
            <a:r>
              <a:rPr lang="it-CH" sz="1800" dirty="0" smtClean="0">
                <a:solidFill>
                  <a:srgbClr val="FFEB11"/>
                </a:solidFill>
              </a:rPr>
              <a:t> at 125 GeV </a:t>
            </a:r>
          </a:p>
          <a:p>
            <a:pPr marL="398463" lvl="1" indent="-16986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it-CH" sz="1800" b="1" dirty="0" smtClean="0">
                <a:solidFill>
                  <a:srgbClr val="FFFFFF"/>
                </a:solidFill>
              </a:rPr>
              <a:t>Expected Limit eith  </a:t>
            </a:r>
            <a:br>
              <a:rPr lang="it-CH" sz="1800" b="1" dirty="0" smtClean="0">
                <a:solidFill>
                  <a:srgbClr val="FFFFFF"/>
                </a:solidFill>
              </a:rPr>
            </a:br>
            <a:r>
              <a:rPr lang="it-CH" sz="1800" b="1" dirty="0" smtClean="0">
                <a:solidFill>
                  <a:srgbClr val="FFFFFF"/>
                </a:solidFill>
              </a:rPr>
              <a:t>no SM Higgs is 1.2</a:t>
            </a:r>
          </a:p>
          <a:p>
            <a:pPr marL="228600" indent="-16986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it-CH" sz="1800" dirty="0" smtClean="0">
                <a:solidFill>
                  <a:srgbClr val="FFEB11"/>
                </a:solidFill>
              </a:rPr>
              <a:t>Observed local significance is </a:t>
            </a:r>
            <a:r>
              <a:rPr lang="it-CH" sz="2000" dirty="0" smtClean="0">
                <a:solidFill>
                  <a:srgbClr val="7DFFFF"/>
                </a:solidFill>
              </a:rPr>
              <a:t>2.2</a:t>
            </a:r>
            <a:r>
              <a:rPr lang="it-CH" sz="2400" dirty="0" smtClean="0">
                <a:solidFill>
                  <a:srgbClr val="7DFFFF"/>
                </a:solidFill>
                <a:latin typeface="Symbol" pitchFamily="18" charset="2"/>
              </a:rPr>
              <a:t>s</a:t>
            </a:r>
            <a:endParaRPr lang="it-CH" sz="1800" dirty="0" smtClean="0">
              <a:solidFill>
                <a:srgbClr val="7DFFFF"/>
              </a:solidFill>
              <a:latin typeface="Symbol" pitchFamily="18" charset="2"/>
            </a:endParaRPr>
          </a:p>
          <a:p>
            <a:pPr marL="398463" lvl="2" indent="-16986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it-CH" sz="1800" b="1" dirty="0" smtClean="0">
                <a:solidFill>
                  <a:srgbClr val="FFFFFF"/>
                </a:solidFill>
              </a:rPr>
              <a:t>Expected Limit is 2.1</a:t>
            </a:r>
            <a:r>
              <a:rPr lang="it-CH" sz="1800" b="1" dirty="0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it-CH" sz="1800" b="1" dirty="0" smtClean="0">
                <a:solidFill>
                  <a:srgbClr val="FFFFFF"/>
                </a:solidFill>
              </a:rPr>
              <a:t> with presence of SM </a:t>
            </a:r>
            <a:br>
              <a:rPr lang="it-CH" sz="1800" b="1" dirty="0" smtClean="0">
                <a:solidFill>
                  <a:srgbClr val="FFFFFF"/>
                </a:solidFill>
              </a:rPr>
            </a:br>
            <a:r>
              <a:rPr lang="it-CH" sz="1800" b="1" dirty="0" smtClean="0">
                <a:solidFill>
                  <a:srgbClr val="FFFFFF"/>
                </a:solidFill>
              </a:rPr>
              <a:t> H at 125 GeV </a:t>
            </a:r>
          </a:p>
          <a:p>
            <a:pPr marL="398463" lvl="2" indent="-16986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it-CH" sz="1800" b="1" dirty="0" smtClean="0">
                <a:solidFill>
                  <a:srgbClr val="FFFFFF"/>
                </a:solidFill>
              </a:rPr>
              <a:t>Compatible with SM </a:t>
            </a:r>
          </a:p>
          <a:p>
            <a:pPr marL="228600" indent="-169863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it-CH" sz="1800" dirty="0" smtClean="0">
                <a:solidFill>
                  <a:srgbClr val="FFEB11"/>
                </a:solidFill>
              </a:rPr>
              <a:t>Combined best fit </a:t>
            </a:r>
            <a:br>
              <a:rPr lang="it-CH" sz="1800" dirty="0" smtClean="0">
                <a:solidFill>
                  <a:srgbClr val="FFEB11"/>
                </a:solidFill>
              </a:rPr>
            </a:br>
            <a:r>
              <a:rPr lang="it-CH" sz="1800" dirty="0" smtClean="0">
                <a:solidFill>
                  <a:srgbClr val="FFEB11"/>
                </a:solidFill>
              </a:rPr>
              <a:t>signal strength </a:t>
            </a:r>
            <a:r>
              <a:rPr lang="en-US" sz="1800" dirty="0" smtClean="0">
                <a:solidFill>
                  <a:srgbClr val="FFFFFF"/>
                </a:solidFill>
                <a:latin typeface="Symbol" pitchFamily="18" charset="2"/>
              </a:rPr>
              <a:t>s/</a:t>
            </a:r>
            <a:r>
              <a:rPr lang="en-US" sz="1800" dirty="0" err="1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sz="1800" baseline="-20000" dirty="0" err="1" smtClean="0">
                <a:solidFill>
                  <a:srgbClr val="FFFFFF"/>
                </a:solidFill>
              </a:rPr>
              <a:t>SM</a:t>
            </a:r>
            <a:r>
              <a:rPr lang="en-US" sz="1800" baseline="-20000" dirty="0" smtClean="0">
                <a:solidFill>
                  <a:srgbClr val="FFFFFF"/>
                </a:solidFill>
              </a:rPr>
              <a:t>  </a:t>
            </a:r>
            <a:r>
              <a:rPr lang="it-CH" sz="1800" dirty="0" smtClean="0">
                <a:solidFill>
                  <a:srgbClr val="FFEB11"/>
                </a:solidFill>
              </a:rPr>
              <a:t>is</a:t>
            </a:r>
          </a:p>
          <a:p>
            <a:pPr marL="228600" indent="-169863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 smtClean="0">
                <a:solidFill>
                  <a:srgbClr val="81FFF9"/>
                </a:solidFill>
                <a:latin typeface="Symbol" pitchFamily="18" charset="2"/>
                <a:sym typeface="Baghdad" charset="0"/>
              </a:rPr>
              <a:t>   </a:t>
            </a:r>
            <a:r>
              <a:rPr lang="en-US" sz="2800" b="1" dirty="0" smtClean="0">
                <a:solidFill>
                  <a:srgbClr val="7DFFFF"/>
                </a:solidFill>
                <a:latin typeface="Symbol" pitchFamily="18" charset="2"/>
                <a:sym typeface="Baghdad" charset="0"/>
              </a:rPr>
              <a:t>m </a:t>
            </a:r>
            <a:r>
              <a:rPr lang="en-US" sz="2100" b="1" dirty="0" smtClean="0">
                <a:solidFill>
                  <a:srgbClr val="7DFFFF"/>
                </a:solidFill>
                <a:sym typeface="Baghdad" charset="0"/>
              </a:rPr>
              <a:t>= </a:t>
            </a:r>
            <a:r>
              <a:rPr lang="en-US" sz="2400" dirty="0" smtClean="0">
                <a:solidFill>
                  <a:srgbClr val="7DFFFF"/>
                </a:solidFill>
                <a:sym typeface="Baghdad" charset="0"/>
              </a:rPr>
              <a:t>1.3</a:t>
            </a:r>
            <a:endParaRPr lang="en-US" b="1" dirty="0">
              <a:solidFill>
                <a:srgbClr val="7DFFFF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sp>
        <p:nvSpPr>
          <p:cNvPr id="17" name="Rectangle 4"/>
          <p:cNvSpPr>
            <a:spLocks/>
          </p:cNvSpPr>
          <p:nvPr/>
        </p:nvSpPr>
        <p:spPr bwMode="auto">
          <a:xfrm>
            <a:off x="3567224" y="1084662"/>
            <a:ext cx="3285461" cy="825719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Best Fit </a:t>
            </a:r>
            <a:r>
              <a:rPr lang="en-US" sz="2000" b="1" dirty="0" smtClean="0">
                <a:solidFill>
                  <a:srgbClr val="FFFFFF"/>
                </a:solidFill>
                <a:latin typeface="Symbol" pitchFamily="18" charset="2"/>
              </a:rPr>
              <a:t>s/</a:t>
            </a:r>
            <a:r>
              <a:rPr lang="en-US" sz="2000" b="1" dirty="0" err="1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sz="2000" b="1" baseline="-20000" dirty="0" err="1" smtClean="0">
                <a:solidFill>
                  <a:srgbClr val="FFFFFF"/>
                </a:solidFill>
              </a:rPr>
              <a:t>SM</a:t>
            </a:r>
            <a:endParaRPr lang="en-US" sz="1800" b="1" dirty="0" smtClean="0">
              <a:solidFill>
                <a:srgbClr val="FFFFFF"/>
              </a:solidFill>
              <a:sym typeface="Symbol"/>
            </a:endParaRP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700" b="1" dirty="0" smtClean="0">
                <a:solidFill>
                  <a:srgbClr val="FFEF08"/>
                </a:solidFill>
                <a:sym typeface="Symbol"/>
              </a:rPr>
              <a:t>Channels are compatible </a:t>
            </a:r>
            <a:br>
              <a:rPr lang="en-US" sz="1700" b="1" dirty="0" smtClean="0">
                <a:solidFill>
                  <a:srgbClr val="FFEF08"/>
                </a:solidFill>
                <a:sym typeface="Symbol"/>
              </a:rPr>
            </a:br>
            <a:r>
              <a:rPr lang="en-US" sz="1700" b="1" dirty="0" smtClean="0">
                <a:solidFill>
                  <a:srgbClr val="FFEF08"/>
                </a:solidFill>
                <a:sym typeface="Symbol"/>
              </a:rPr>
              <a:t>within errors </a:t>
            </a:r>
            <a:r>
              <a:rPr lang="en-US" sz="1700" b="1" dirty="0" smtClean="0">
                <a:solidFill>
                  <a:srgbClr val="FFFFFF"/>
                </a:solidFill>
                <a:sym typeface="Symbol"/>
              </a:rPr>
              <a:t>(M</a:t>
            </a:r>
            <a:r>
              <a:rPr lang="en-US" sz="1800" b="1" baseline="-25000" dirty="0" smtClean="0">
                <a:solidFill>
                  <a:srgbClr val="FFFFFF"/>
                </a:solidFill>
                <a:sym typeface="Symbol"/>
              </a:rPr>
              <a:t>H</a:t>
            </a:r>
            <a:r>
              <a:rPr lang="en-US" sz="1700" b="1" dirty="0" smtClean="0">
                <a:solidFill>
                  <a:srgbClr val="FFFFFF"/>
                </a:solidFill>
                <a:sym typeface="Symbol"/>
              </a:rPr>
              <a:t> = 125 </a:t>
            </a:r>
            <a:r>
              <a:rPr lang="en-US" sz="1700" b="1" dirty="0" err="1" smtClean="0">
                <a:solidFill>
                  <a:srgbClr val="FFFFFF"/>
                </a:solidFill>
                <a:sym typeface="Symbol"/>
              </a:rPr>
              <a:t>GeV</a:t>
            </a:r>
            <a:r>
              <a:rPr lang="en-US" sz="1700" b="1" dirty="0" smtClean="0">
                <a:solidFill>
                  <a:srgbClr val="FFFFFF"/>
                </a:solidFill>
                <a:sym typeface="Symbol"/>
              </a:rPr>
              <a:t>)</a:t>
            </a:r>
            <a:endParaRPr lang="en-US" sz="1700" b="1" dirty="0">
              <a:solidFill>
                <a:srgbClr val="FFE311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sp>
        <p:nvSpPr>
          <p:cNvPr id="18" name="Rectangle 4"/>
          <p:cNvSpPr>
            <a:spLocks/>
          </p:cNvSpPr>
          <p:nvPr/>
        </p:nvSpPr>
        <p:spPr bwMode="auto">
          <a:xfrm>
            <a:off x="238506" y="4051006"/>
            <a:ext cx="3043990" cy="364987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Local p-values Vs. M</a:t>
            </a:r>
            <a:r>
              <a:rPr lang="en-US" sz="2000" b="1" baseline="-22000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H</a:t>
            </a:r>
            <a:endParaRPr lang="en-US" sz="2000" b="1" baseline="-22000" dirty="0">
              <a:solidFill>
                <a:srgbClr val="FFE311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155599" y="103393"/>
            <a:ext cx="228599" cy="0"/>
          </a:xfrm>
          <a:prstGeom prst="line">
            <a:avLst/>
          </a:prstGeom>
          <a:solidFill>
            <a:srgbClr val="00005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764546" name="Picture 2"/>
          <p:cNvPicPr>
            <a:picLocks noChangeAspect="1" noChangeArrowheads="1"/>
          </p:cNvPicPr>
          <p:nvPr/>
        </p:nvPicPr>
        <p:blipFill>
          <a:blip r:embed="rId2" cstate="print">
            <a:lum bright="-11000" contrast="24000"/>
          </a:blip>
          <a:srcRect/>
          <a:stretch>
            <a:fillRect/>
          </a:stretch>
        </p:blipFill>
        <p:spPr bwMode="auto">
          <a:xfrm>
            <a:off x="252218" y="1446028"/>
            <a:ext cx="3056860" cy="2599660"/>
          </a:xfrm>
          <a:prstGeom prst="rect">
            <a:avLst/>
          </a:prstGeom>
          <a:solidFill>
            <a:srgbClr val="0000FF"/>
          </a:solidFill>
          <a:ln w="22225">
            <a:solidFill>
              <a:srgbClr val="FFEF08"/>
            </a:solidFill>
            <a:miter lim="800000"/>
            <a:headEnd/>
            <a:tailEnd/>
          </a:ln>
        </p:spPr>
      </p:pic>
      <p:pic>
        <p:nvPicPr>
          <p:cNvPr id="6764547" name="Picture 3"/>
          <p:cNvPicPr>
            <a:picLocks noChangeAspect="1" noChangeArrowheads="1"/>
          </p:cNvPicPr>
          <p:nvPr/>
        </p:nvPicPr>
        <p:blipFill>
          <a:blip r:embed="rId3" cstate="print">
            <a:lum bright="-11000" contrast="24000"/>
          </a:blip>
          <a:srcRect/>
          <a:stretch>
            <a:fillRect/>
          </a:stretch>
        </p:blipFill>
        <p:spPr bwMode="auto">
          <a:xfrm>
            <a:off x="225639" y="4428461"/>
            <a:ext cx="3062175" cy="2115878"/>
          </a:xfrm>
          <a:prstGeom prst="rect">
            <a:avLst/>
          </a:prstGeom>
          <a:solidFill>
            <a:srgbClr val="0000FF"/>
          </a:solidFill>
          <a:ln w="22225">
            <a:solidFill>
              <a:srgbClr val="FFEF08"/>
            </a:solidFill>
            <a:miter lim="800000"/>
            <a:headEnd/>
            <a:tailEnd/>
          </a:ln>
        </p:spPr>
      </p:pic>
      <p:pic>
        <p:nvPicPr>
          <p:cNvPr id="6764548" name="Picture 4"/>
          <p:cNvPicPr>
            <a:picLocks noChangeAspect="1" noChangeArrowheads="1"/>
          </p:cNvPicPr>
          <p:nvPr/>
        </p:nvPicPr>
        <p:blipFill>
          <a:blip r:embed="rId4" cstate="print">
            <a:lum bright="-11000" contrast="24000"/>
          </a:blip>
          <a:srcRect/>
          <a:stretch>
            <a:fillRect/>
          </a:stretch>
        </p:blipFill>
        <p:spPr bwMode="auto">
          <a:xfrm>
            <a:off x="3583170" y="1937560"/>
            <a:ext cx="3263187" cy="4601389"/>
          </a:xfrm>
          <a:prstGeom prst="rect">
            <a:avLst/>
          </a:prstGeom>
          <a:solidFill>
            <a:srgbClr val="0000FF"/>
          </a:solidFill>
          <a:ln w="22225">
            <a:solidFill>
              <a:srgbClr val="FFEF08"/>
            </a:solidFill>
            <a:miter lim="800000"/>
            <a:headEnd/>
            <a:tailEnd/>
          </a:ln>
        </p:spPr>
      </p:pic>
      <p:sp>
        <p:nvSpPr>
          <p:cNvPr id="16" name="Rectangle 4"/>
          <p:cNvSpPr>
            <a:spLocks/>
          </p:cNvSpPr>
          <p:nvPr/>
        </p:nvSpPr>
        <p:spPr bwMode="auto">
          <a:xfrm>
            <a:off x="220319" y="1079594"/>
            <a:ext cx="3055063" cy="361118"/>
          </a:xfrm>
          <a:prstGeom prst="rect">
            <a:avLst/>
          </a:prstGeom>
          <a:solidFill>
            <a:srgbClr val="0000FF"/>
          </a:solidFill>
          <a:ln w="2540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95% CL Limits on </a:t>
            </a:r>
            <a:r>
              <a:rPr lang="en-US" sz="2000" b="1" dirty="0" smtClean="0">
                <a:solidFill>
                  <a:srgbClr val="FFFFFF"/>
                </a:solidFill>
                <a:latin typeface="Symbol" pitchFamily="18" charset="2"/>
              </a:rPr>
              <a:t>s/</a:t>
            </a:r>
            <a:r>
              <a:rPr lang="en-US" sz="2000" b="1" dirty="0" err="1" smtClean="0">
                <a:solidFill>
                  <a:srgbClr val="FFFFFF"/>
                </a:solidFill>
                <a:latin typeface="Symbol" pitchFamily="18" charset="2"/>
              </a:rPr>
              <a:t>s</a:t>
            </a:r>
            <a:r>
              <a:rPr lang="en-US" sz="2000" b="1" baseline="-20000" dirty="0" err="1" smtClean="0">
                <a:solidFill>
                  <a:srgbClr val="FFFFFF"/>
                </a:solidFill>
              </a:rPr>
              <a:t>SM</a:t>
            </a:r>
            <a:r>
              <a:rPr lang="en-US" sz="2000" b="1" dirty="0" smtClean="0">
                <a:solidFill>
                  <a:srgbClr val="FFFFFF"/>
                </a:solidFill>
                <a:sym typeface="Symbol"/>
              </a:rPr>
              <a:t> </a:t>
            </a:r>
            <a:endParaRPr lang="en-US" sz="2000" b="1" dirty="0">
              <a:solidFill>
                <a:srgbClr val="FFE311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405849" y="2599659"/>
            <a:ext cx="143540" cy="510364"/>
          </a:xfrm>
          <a:prstGeom prst="straightConnector1">
            <a:avLst/>
          </a:prstGeom>
          <a:solidFill>
            <a:srgbClr val="000054"/>
          </a:solidFill>
          <a:ln w="317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4"/>
          <p:cNvSpPr>
            <a:spLocks/>
          </p:cNvSpPr>
          <p:nvPr/>
        </p:nvSpPr>
        <p:spPr bwMode="auto">
          <a:xfrm>
            <a:off x="643850" y="2082348"/>
            <a:ext cx="1166037" cy="517312"/>
          </a:xfrm>
          <a:prstGeom prst="rect">
            <a:avLst/>
          </a:prstGeom>
          <a:solidFill>
            <a:srgbClr val="0000FF"/>
          </a:solidFill>
          <a:ln w="19050">
            <a:solidFill>
              <a:srgbClr val="FFCC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sz="1400" b="1" dirty="0" smtClean="0">
                <a:solidFill>
                  <a:srgbClr val="FFFFFF"/>
                </a:solidFill>
                <a:ea typeface="ＭＳ Ｐゴシック" charset="0"/>
                <a:cs typeface="Corbel"/>
                <a:sym typeface="Baghdad" charset="0"/>
              </a:rPr>
              <a:t>With H(125) Injected</a:t>
            </a:r>
            <a:endParaRPr lang="en-US" sz="1400" b="1" dirty="0">
              <a:solidFill>
                <a:srgbClr val="FFE311"/>
              </a:solidFill>
              <a:ea typeface="ＭＳ Ｐゴシック" charset="0"/>
              <a:cs typeface="Corbel"/>
              <a:sym typeface="Baghdad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41396" y="5523870"/>
            <a:ext cx="585885" cy="646331"/>
          </a:xfrm>
          <a:prstGeom prst="rect">
            <a:avLst/>
          </a:prstGeom>
          <a:solidFill>
            <a:srgbClr val="0000FF"/>
          </a:solidFill>
          <a:ln w="22225">
            <a:noFill/>
          </a:ln>
        </p:spPr>
        <p:txBody>
          <a:bodyPr wrap="square" lIns="0" tIns="73152" rIns="0" bIns="73152">
            <a:spAutoFit/>
          </a:bodyPr>
          <a:lstStyle/>
          <a:p>
            <a:pPr defTabSz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7DFFFF"/>
                </a:solidFill>
                <a:ea typeface="MS PGothic" pitchFamily="34" charset="-128"/>
              </a:rPr>
              <a:t>+0.7</a:t>
            </a:r>
            <a:br>
              <a:rPr lang="en-US" sz="1800" b="1" dirty="0" smtClean="0">
                <a:solidFill>
                  <a:srgbClr val="7DFFFF"/>
                </a:solidFill>
                <a:ea typeface="MS PGothic" pitchFamily="34" charset="-128"/>
              </a:rPr>
            </a:br>
            <a:r>
              <a:rPr lang="en-US" sz="1800" b="1" dirty="0" smtClean="0">
                <a:solidFill>
                  <a:srgbClr val="7DFFFF"/>
                </a:solidFill>
                <a:ea typeface="MS PGothic" pitchFamily="34" charset="-128"/>
              </a:rPr>
              <a:t>- 0.6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96333" y="6079067"/>
            <a:ext cx="9330267" cy="77893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547" y="160861"/>
            <a:ext cx="7797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Summary – Consistent Picture and Compatible with SM Higgs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18C9F2-55A8-454F-A9AF-DE445D65144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Untitled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1380058"/>
            <a:ext cx="3240755" cy="2764896"/>
          </a:xfrm>
          <a:prstGeom prst="rect">
            <a:avLst/>
          </a:prstGeom>
        </p:spPr>
      </p:pic>
      <p:pic>
        <p:nvPicPr>
          <p:cNvPr id="7" name="Picture 6" descr="Untitle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063" y="4140193"/>
            <a:ext cx="3145368" cy="2540000"/>
          </a:xfrm>
          <a:prstGeom prst="rect">
            <a:avLst/>
          </a:prstGeom>
        </p:spPr>
      </p:pic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25" y="1795545"/>
            <a:ext cx="4665475" cy="43877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CMS Combination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Still Based on 5+12 fb</a:t>
            </a:r>
            <a:r>
              <a:rPr lang="en-US" baseline="30000" dirty="0" smtClean="0">
                <a:solidFill>
                  <a:schemeClr val="tx1"/>
                </a:solidFill>
              </a:rPr>
              <a:t>-1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Expect to have more later this week…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18C9F2-55A8-454F-A9AF-DE445D65144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8453967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Coupling </a:t>
            </a:r>
            <a:r>
              <a:rPr lang="en-US" b="1" dirty="0" smtClean="0">
                <a:solidFill>
                  <a:srgbClr val="000000"/>
                </a:solidFill>
              </a:rPr>
              <a:t>Measurement (1)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365761" y="1248299"/>
            <a:ext cx="4540244" cy="101971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Similarly for  vector &amp; </a:t>
            </a:r>
            <a:r>
              <a:rPr lang="en-US" dirty="0" err="1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fermion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couplings  C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&amp; C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 into 2 scale factors, </a:t>
            </a:r>
            <a:r>
              <a:rPr lang="en-US" dirty="0" smtClean="0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dirty="0" err="1" smtClean="0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lang="en-US" baseline="-25000" dirty="0" err="1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F</a:t>
            </a:r>
            <a:endParaRPr lang="en-US" baseline="-25000" dirty="0" smtClean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Content Placeholder 4" descr="Untitled 6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134" b="-134"/>
          <a:stretch>
            <a:fillRect/>
          </a:stretch>
        </p:blipFill>
        <p:spPr>
          <a:xfrm>
            <a:off x="4885349" y="2259545"/>
            <a:ext cx="4736305" cy="3951288"/>
          </a:xfrm>
        </p:spPr>
      </p:pic>
      <p:sp>
        <p:nvSpPr>
          <p:cNvPr id="7" name="Rectangle 6"/>
          <p:cNvSpPr/>
          <p:nvPr/>
        </p:nvSpPr>
        <p:spPr>
          <a:xfrm>
            <a:off x="4733586" y="6016092"/>
            <a:ext cx="5329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Fermiophobic</a:t>
            </a:r>
            <a:r>
              <a:rPr lang="en-US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scenario exclude at &gt;4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level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5000"/>
          </a:blip>
          <a:srcRect/>
          <a:stretch>
            <a:fillRect/>
          </a:stretch>
        </p:blipFill>
        <p:spPr bwMode="auto">
          <a:xfrm>
            <a:off x="442769" y="1671547"/>
            <a:ext cx="4374637" cy="4559912"/>
          </a:xfrm>
          <a:prstGeom prst="rect">
            <a:avLst/>
          </a:prstGeom>
          <a:noFill/>
          <a:ln w="25400">
            <a:solidFill>
              <a:srgbClr val="FFEF08"/>
            </a:solidFill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8453967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Coupling </a:t>
            </a:r>
            <a:r>
              <a:rPr lang="en-US" b="1" dirty="0" smtClean="0">
                <a:solidFill>
                  <a:srgbClr val="000000"/>
                </a:solidFill>
              </a:rPr>
              <a:t>Measurement (2)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Content Placeholder 11" descr="Untitled 2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1" r="-11"/>
          <a:stretch>
            <a:fillRect/>
          </a:stretch>
        </p:blipFill>
        <p:spPr>
          <a:xfrm>
            <a:off x="348539" y="2268012"/>
            <a:ext cx="4376870" cy="3951288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2"/>
          <p:cNvSpPr txBox="1">
            <a:spLocks/>
          </p:cNvSpPr>
          <p:nvPr/>
        </p:nvSpPr>
        <p:spPr bwMode="auto">
          <a:xfrm>
            <a:off x="4854927" y="3576633"/>
            <a:ext cx="4019148" cy="10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Photon and gluon couplings mapped into 2 scale factors,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kumimoji="0" lang="en-US" sz="2400" b="1" i="0" u="none" strike="noStrike" kern="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&amp;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k</a:t>
            </a:r>
            <a:r>
              <a:rPr kumimoji="0" lang="en-US" sz="2400" b="1" i="0" u="none" strike="noStrike" kern="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g</a:t>
            </a:r>
            <a:endParaRPr kumimoji="0" lang="en-US" sz="2400" b="1" i="0" u="none" strike="noStrike" kern="0" cap="none" spc="0" normalizeH="0" baseline="-2500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220133" y="6096003"/>
            <a:ext cx="5139267" cy="6011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902" y="1617138"/>
            <a:ext cx="4971612" cy="5011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9095"/>
            <a:ext cx="89154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Mass measurement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876" y="5647683"/>
            <a:ext cx="3614616" cy="95410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sz="2800" b="1" dirty="0" smtClean="0">
                <a:sym typeface="Wingdings"/>
              </a:rPr>
              <a:t>  M = 125.8 ± </a:t>
            </a:r>
          </a:p>
          <a:p>
            <a:r>
              <a:rPr lang="en-US" sz="2800" b="1" dirty="0" smtClean="0">
                <a:sym typeface="Wingdings"/>
              </a:rPr>
              <a:t>0.4 (stat) ± 0.4 (</a:t>
            </a:r>
            <a:r>
              <a:rPr lang="en-US" sz="2800" b="1" dirty="0" err="1" smtClean="0">
                <a:sym typeface="Wingdings"/>
              </a:rPr>
              <a:t>syst</a:t>
            </a:r>
            <a:r>
              <a:rPr lang="en-US" sz="2800" b="1" dirty="0" smtClean="0">
                <a:sym typeface="Wingdings"/>
              </a:rPr>
              <a:t>)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82467" y="5164643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1s</a:t>
            </a:r>
            <a:endParaRPr lang="en-US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3445" y="4016794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2s</a:t>
            </a:r>
            <a:endParaRPr lang="en-US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468" y="1702859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CH" sz="2000" b="1" dirty="0" smtClean="0"/>
              <a:t>Current mass measurements done without making any assumption on individual </a:t>
            </a:r>
            <a:r>
              <a:rPr lang="el-GR" sz="2000" b="1" dirty="0" smtClean="0"/>
              <a:t>σ·</a:t>
            </a:r>
            <a:r>
              <a:rPr lang="it-CH" sz="2000" b="1" dirty="0" smtClean="0"/>
              <a:t>BR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8" r="4916" b="-4"/>
          <a:stretch>
            <a:fillRect/>
          </a:stretch>
        </p:blipFill>
        <p:spPr bwMode="auto">
          <a:xfrm>
            <a:off x="996030" y="2675467"/>
            <a:ext cx="3583032" cy="291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lum bright="-11000" contrast="24000"/>
          </a:blip>
          <a:srcRect/>
          <a:stretch>
            <a:fillRect/>
          </a:stretch>
        </p:blipFill>
        <p:spPr bwMode="auto">
          <a:xfrm>
            <a:off x="50802" y="42335"/>
            <a:ext cx="1648259" cy="1608667"/>
          </a:xfrm>
          <a:prstGeom prst="rect">
            <a:avLst/>
          </a:prstGeom>
          <a:noFill/>
          <a:ln w="25400">
            <a:solidFill>
              <a:srgbClr val="FFDE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5300" y="62963"/>
            <a:ext cx="8915400" cy="154569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Full</a:t>
            </a:r>
            <a:r>
              <a:rPr lang="en-US" b="1" dirty="0" smtClean="0">
                <a:solidFill>
                  <a:srgbClr val="000000"/>
                </a:solidFill>
              </a:rPr>
              <a:t> Mass Range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" name="Content Placeholder 6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451" r="-34451"/>
          <a:stretch>
            <a:fillRect/>
          </a:stretch>
        </p:blipFill>
        <p:spPr>
          <a:xfrm>
            <a:off x="-2658533" y="1329266"/>
            <a:ext cx="14931662" cy="53340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    </a:t>
            </a:r>
            <a:r>
              <a:rPr lang="en-US" dirty="0" smtClean="0">
                <a:solidFill>
                  <a:srgbClr val="000000"/>
                </a:solidFill>
              </a:rPr>
              <a:t>Summary and Conclusion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41" y="1419056"/>
            <a:ext cx="9216107" cy="5029200"/>
          </a:xfrm>
        </p:spPr>
        <p:txBody>
          <a:bodyPr>
            <a:noAutofit/>
          </a:bodyPr>
          <a:lstStyle/>
          <a:p>
            <a:pPr marL="403225" indent="-403225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0000FF"/>
                </a:solidFill>
              </a:rPr>
              <a:t>The examination of the new boson in CMS has advanced rapidly; many analyses have been improved; some new ones have </a:t>
            </a:r>
            <a:r>
              <a:rPr lang="en-US" sz="2400" dirty="0" smtClean="0">
                <a:solidFill>
                  <a:srgbClr val="0000FF"/>
                </a:solidFill>
              </a:rPr>
              <a:t>begun</a:t>
            </a:r>
          </a:p>
          <a:p>
            <a:pPr marL="803275" lvl="1" indent="-403225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More improvements are expected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403225" indent="-403225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FF0000"/>
                </a:solidFill>
              </a:rPr>
              <a:t>We have made more accurate measurements of the boson’s </a:t>
            </a:r>
            <a:r>
              <a:rPr lang="en-US" sz="2400" dirty="0" smtClean="0">
                <a:solidFill>
                  <a:srgbClr val="FF0000"/>
                </a:solidFill>
              </a:rPr>
              <a:t>mass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803275" lvl="2" indent="-403225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b="1" dirty="0" smtClean="0">
                <a:solidFill>
                  <a:srgbClr val="FF0000"/>
                </a:solidFill>
                <a:sym typeface="Wingdings"/>
              </a:rPr>
              <a:t>M =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125.8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± 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0.4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(stat) ±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0.4 (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syst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)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403225" indent="-403225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rgbClr val="008000"/>
                </a:solidFill>
              </a:rPr>
              <a:t>The </a:t>
            </a:r>
            <a:r>
              <a:rPr lang="en-US" sz="2400" dirty="0" smtClean="0">
                <a:solidFill>
                  <a:srgbClr val="008000"/>
                </a:solidFill>
              </a:rPr>
              <a:t>boson’s signal strength and couplings, measured in several channels, are compatible with SM </a:t>
            </a:r>
            <a:r>
              <a:rPr lang="en-US" sz="2400" dirty="0" smtClean="0">
                <a:solidFill>
                  <a:srgbClr val="008000"/>
                </a:solidFill>
              </a:rPr>
              <a:t>expectations </a:t>
            </a:r>
            <a:r>
              <a:rPr lang="en-US" sz="2400" dirty="0" smtClean="0">
                <a:solidFill>
                  <a:srgbClr val="008000"/>
                </a:solidFill>
              </a:rPr>
              <a:t>– that is the Signal strength is close to 1 and we known to 15%</a:t>
            </a:r>
            <a:endParaRPr lang="en-US" sz="2000" dirty="0" smtClean="0">
              <a:solidFill>
                <a:srgbClr val="008000"/>
              </a:solidFill>
            </a:endParaRPr>
          </a:p>
          <a:p>
            <a:pPr marL="403225" indent="-403225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The </a:t>
            </a:r>
            <a:r>
              <a:rPr lang="en-US" sz="2400" dirty="0" smtClean="0">
                <a:solidFill>
                  <a:schemeClr val="tx1"/>
                </a:solidFill>
              </a:rPr>
              <a:t>boson’s spin and parity is compatible with 0+,</a:t>
            </a:r>
            <a:r>
              <a:rPr lang="en-US" sz="2400" dirty="0" smtClean="0">
                <a:solidFill>
                  <a:schemeClr val="tx1"/>
                </a:solidFill>
              </a:rPr>
              <a:t> while other </a:t>
            </a:r>
            <a:r>
              <a:rPr lang="en-US" sz="2400" dirty="0" smtClean="0">
                <a:solidFill>
                  <a:schemeClr val="tx1"/>
                </a:solidFill>
              </a:rPr>
              <a:t>alternative pure J</a:t>
            </a:r>
            <a:r>
              <a:rPr lang="en-US" sz="2400" baseline="20000" dirty="0" smtClean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 states are disfavored at 95% </a:t>
            </a:r>
            <a:r>
              <a:rPr lang="en-US" sz="2400" dirty="0" smtClean="0">
                <a:solidFill>
                  <a:schemeClr val="tx1"/>
                </a:solidFill>
              </a:rPr>
              <a:t>CL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893278" y="5953435"/>
            <a:ext cx="716526" cy="365125"/>
          </a:xfrm>
          <a:prstGeom prst="rect">
            <a:avLst/>
          </a:prstGeom>
        </p:spPr>
        <p:txBody>
          <a:bodyPr/>
          <a:lstStyle/>
          <a:p>
            <a:fld id="{DAB0080E-E9A0-4F6B-AB81-3291CD045FED}" type="slidenum">
              <a:rPr lang="en-US" sz="1100" smtClean="0">
                <a:solidFill>
                  <a:srgbClr val="FFFFFF"/>
                </a:solidFill>
              </a:rPr>
              <a:pPr/>
              <a:t>58</a:t>
            </a:fld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32639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5924" y="6409346"/>
            <a:ext cx="1238250" cy="304800"/>
          </a:xfrm>
        </p:spPr>
        <p:txBody>
          <a:bodyPr/>
          <a:lstStyle/>
          <a:p>
            <a:pPr>
              <a:defRPr/>
            </a:pPr>
            <a:fld id="{940C72C6-FBCD-47EB-901A-D1CCB7D20B9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9" y="-1"/>
            <a:ext cx="8095666" cy="1058333"/>
          </a:xfrm>
        </p:spPr>
        <p:txBody>
          <a:bodyPr lIns="0" tIns="274320" rIns="0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</a:rPr>
              <a:t>Stability Against Pileup</a:t>
            </a:r>
            <a:br>
              <a:rPr lang="en-US" sz="400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</a:rPr>
              <a:t>Electron Isolation and Energy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-11000" contrast="25000"/>
          </a:blip>
          <a:stretch>
            <a:fillRect/>
          </a:stretch>
        </p:blipFill>
        <p:spPr>
          <a:xfrm>
            <a:off x="381000" y="1981200"/>
            <a:ext cx="4648200" cy="4093912"/>
          </a:xfrm>
          <a:prstGeom prst="rect">
            <a:avLst/>
          </a:prstGeom>
          <a:ln w="222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1000" y="1143002"/>
            <a:ext cx="4648200" cy="830997"/>
          </a:xfrm>
          <a:prstGeom prst="rect">
            <a:avLst/>
          </a:prstGeom>
          <a:solidFill>
            <a:srgbClr val="000090"/>
          </a:solidFill>
          <a:ln w="22225">
            <a:solidFill>
              <a:srgbClr val="FFE3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EA0A"/>
                </a:solidFill>
                <a:latin typeface="Arial"/>
              </a:rPr>
              <a:t>Electron isolation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in data </a:t>
            </a:r>
            <a:br>
              <a:rPr lang="en-US" b="1" dirty="0" smtClean="0">
                <a:solidFill>
                  <a:srgbClr val="FFFFFF"/>
                </a:solidFill>
                <a:latin typeface="Arial"/>
              </a:rPr>
            </a:br>
            <a:r>
              <a:rPr lang="en-US" b="1" dirty="0" smtClean="0">
                <a:solidFill>
                  <a:srgbClr val="FFFFFF"/>
                </a:solidFill>
                <a:latin typeface="Arial"/>
              </a:rPr>
              <a:t>with </a:t>
            </a:r>
            <a:r>
              <a:rPr lang="en-US" b="1" dirty="0" err="1" smtClean="0">
                <a:solidFill>
                  <a:srgbClr val="FFEA0A"/>
                </a:solidFill>
                <a:latin typeface="Arial"/>
              </a:rPr>
              <a:t>Z➞e</a:t>
            </a:r>
            <a:r>
              <a:rPr lang="en-US" b="1" baseline="30000" dirty="0" err="1" smtClean="0">
                <a:solidFill>
                  <a:srgbClr val="FFEA0A"/>
                </a:solidFill>
                <a:latin typeface="Arial"/>
              </a:rPr>
              <a:t>+</a:t>
            </a:r>
            <a:r>
              <a:rPr lang="en-US" b="1" dirty="0" err="1" smtClean="0">
                <a:solidFill>
                  <a:srgbClr val="FFEA0A"/>
                </a:solidFill>
                <a:latin typeface="Arial"/>
              </a:rPr>
              <a:t>e</a:t>
            </a:r>
            <a:r>
              <a:rPr lang="en-US" b="1" baseline="30000" dirty="0" smtClean="0">
                <a:solidFill>
                  <a:srgbClr val="FFEA0A"/>
                </a:solidFill>
                <a:latin typeface="Arial"/>
              </a:rPr>
              <a:t>- </a:t>
            </a:r>
            <a:r>
              <a:rPr lang="en-US" b="1" dirty="0" smtClean="0">
                <a:solidFill>
                  <a:srgbClr val="FFEA0A"/>
                </a:solidFill>
                <a:latin typeface="Arial"/>
              </a:rPr>
              <a:t>events</a:t>
            </a:r>
            <a:endParaRPr lang="en-US" b="1" dirty="0">
              <a:solidFill>
                <a:srgbClr val="FFEA0A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599" y="6079067"/>
            <a:ext cx="4648200" cy="707886"/>
          </a:xfrm>
          <a:prstGeom prst="rect">
            <a:avLst/>
          </a:prstGeom>
          <a:solidFill>
            <a:srgbClr val="000090"/>
          </a:solidFill>
          <a:ln w="22225">
            <a:solidFill>
              <a:srgbClr val="FFE311"/>
            </a:solidFill>
          </a:ln>
        </p:spPr>
        <p:txBody>
          <a:bodyPr wrap="square" lIns="0" rIns="0" rtlCol="0">
            <a:spAutoFit/>
          </a:bodyPr>
          <a:lstStyle/>
          <a:p>
            <a:r>
              <a:rPr lang="en-US" sz="2000" b="1" dirty="0" smtClean="0">
                <a:solidFill>
                  <a:srgbClr val="FFEA0A"/>
                </a:solidFill>
                <a:latin typeface="Arial"/>
              </a:rPr>
              <a:t>Charged: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 consistency with vertex</a:t>
            </a:r>
          </a:p>
          <a:p>
            <a:r>
              <a:rPr lang="en-US" sz="2000" b="1" dirty="0" smtClean="0">
                <a:solidFill>
                  <a:srgbClr val="FFEA0A"/>
                </a:solidFill>
                <a:latin typeface="Arial"/>
              </a:rPr>
              <a:t>Neutrals: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Average energy subtraction</a:t>
            </a:r>
            <a:endParaRPr lang="en-US" sz="2000" b="1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lum bright="-11000" contrast="25000"/>
          </a:blip>
          <a:stretch>
            <a:fillRect/>
          </a:stretch>
        </p:blipFill>
        <p:spPr>
          <a:xfrm>
            <a:off x="5054125" y="2023930"/>
            <a:ext cx="4547076" cy="4030054"/>
          </a:xfrm>
          <a:prstGeom prst="rect">
            <a:avLst/>
          </a:prstGeom>
          <a:noFill/>
          <a:ln w="222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054124" y="1151548"/>
            <a:ext cx="4547076" cy="830997"/>
          </a:xfrm>
          <a:prstGeom prst="rect">
            <a:avLst/>
          </a:prstGeom>
          <a:solidFill>
            <a:srgbClr val="000090"/>
          </a:solidFill>
          <a:ln w="22225">
            <a:solidFill>
              <a:srgbClr val="FFE31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EA0A"/>
                </a:solidFill>
                <a:latin typeface="Arial"/>
              </a:rPr>
              <a:t>Momentum scale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 in data </a:t>
            </a:r>
            <a:br>
              <a:rPr lang="en-US" b="1" dirty="0" smtClean="0">
                <a:solidFill>
                  <a:srgbClr val="FFFFFF"/>
                </a:solidFill>
                <a:latin typeface="Arial"/>
              </a:rPr>
            </a:br>
            <a:r>
              <a:rPr lang="en-US" b="1" dirty="0" smtClean="0">
                <a:solidFill>
                  <a:srgbClr val="FFFFFF"/>
                </a:solidFill>
                <a:latin typeface="Arial"/>
              </a:rPr>
              <a:t>with </a:t>
            </a:r>
            <a:r>
              <a:rPr lang="en-US" b="1" dirty="0" err="1" smtClean="0">
                <a:solidFill>
                  <a:srgbClr val="FFEA0A"/>
                </a:solidFill>
                <a:latin typeface="Arial"/>
              </a:rPr>
              <a:t>Z➞e</a:t>
            </a:r>
            <a:r>
              <a:rPr lang="en-US" b="1" baseline="30000" dirty="0" err="1" smtClean="0">
                <a:solidFill>
                  <a:srgbClr val="FFEA0A"/>
                </a:solidFill>
                <a:latin typeface="Arial"/>
              </a:rPr>
              <a:t>+</a:t>
            </a:r>
            <a:r>
              <a:rPr lang="en-US" b="1" dirty="0" err="1" smtClean="0">
                <a:solidFill>
                  <a:srgbClr val="FFEA0A"/>
                </a:solidFill>
                <a:latin typeface="Arial"/>
              </a:rPr>
              <a:t>e</a:t>
            </a:r>
            <a:r>
              <a:rPr lang="en-US" b="1" baseline="30000" dirty="0" smtClean="0">
                <a:solidFill>
                  <a:srgbClr val="FFEA0A"/>
                </a:solidFill>
                <a:latin typeface="Arial"/>
              </a:rPr>
              <a:t>- </a:t>
            </a:r>
            <a:r>
              <a:rPr lang="en-US" b="1" dirty="0" smtClean="0">
                <a:solidFill>
                  <a:srgbClr val="FFEA0A"/>
                </a:solidFill>
                <a:latin typeface="Arial"/>
              </a:rPr>
              <a:t>events</a:t>
            </a:r>
            <a:endParaRPr lang="en-US" b="1" dirty="0">
              <a:solidFill>
                <a:srgbClr val="FFEA0A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6073915"/>
            <a:ext cx="4596924" cy="707886"/>
          </a:xfrm>
          <a:prstGeom prst="rect">
            <a:avLst/>
          </a:prstGeom>
          <a:solidFill>
            <a:srgbClr val="000090"/>
          </a:solidFill>
          <a:ln w="22225">
            <a:solidFill>
              <a:srgbClr val="FFE31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EA0A"/>
                </a:solidFill>
                <a:latin typeface="Arial"/>
              </a:rPr>
              <a:t>Effect within 0.2%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in [0-30] reconstructed vertices in the event </a:t>
            </a:r>
            <a:endParaRPr lang="en-US" sz="2000" b="1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24235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733100" y="-1"/>
            <a:ext cx="8420100" cy="113211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Photon Energy Resolution</a:t>
            </a:r>
            <a:r>
              <a:rPr lang="en-US" sz="2900" dirty="0" smtClean="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en-US" sz="290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2900" dirty="0" smtClean="0">
                <a:solidFill>
                  <a:srgbClr val="000000"/>
                </a:solidFill>
                <a:latin typeface="Arial" pitchFamily="34" charset="0"/>
              </a:rPr>
              <a:t>Comprehensive Monitoring and Calibration</a:t>
            </a:r>
          </a:p>
        </p:txBody>
      </p:sp>
      <p:sp>
        <p:nvSpPr>
          <p:cNvPr id="52227" name="Content Placeholder 2"/>
          <p:cNvSpPr txBox="1">
            <a:spLocks/>
          </p:cNvSpPr>
          <p:nvPr/>
        </p:nvSpPr>
        <p:spPr bwMode="auto">
          <a:xfrm>
            <a:off x="262468" y="1111989"/>
            <a:ext cx="9504522" cy="777100"/>
          </a:xfrm>
          <a:prstGeom prst="rect">
            <a:avLst/>
          </a:prstGeom>
          <a:solidFill>
            <a:srgbClr val="000090"/>
          </a:solidFill>
          <a:ln w="19050">
            <a:solidFill>
              <a:srgbClr val="FFE31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b="1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Laser runs every 40 minutes: </a:t>
            </a:r>
            <a:r>
              <a:rPr lang="en-US" sz="2200" b="1" dirty="0" smtClean="0">
                <a:solidFill>
                  <a:srgbClr val="FFE31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crystal by crystal transparency corrections</a:t>
            </a:r>
            <a:endParaRPr lang="en-US" sz="2000" dirty="0" smtClean="0">
              <a:solidFill>
                <a:srgbClr val="FFE311"/>
              </a:solidFill>
            </a:endParaRPr>
          </a:p>
          <a:p>
            <a:pPr marL="342900" indent="-342900" defTabSz="4572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b="1" dirty="0" smtClean="0">
                <a:solidFill>
                  <a:srgbClr val="FFFFFF"/>
                </a:solidFill>
                <a:latin typeface="Arial"/>
              </a:rPr>
              <a:t>With</a:t>
            </a:r>
            <a:r>
              <a:rPr lang="en-US" sz="22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l-GR" sz="2200" b="1" dirty="0" smtClean="0">
                <a:solidFill>
                  <a:srgbClr val="FFE311"/>
                </a:solidFill>
                <a:latin typeface="Times New Roman" pitchFamily="18" charset="0"/>
              </a:rPr>
              <a:t>π</a:t>
            </a:r>
            <a:r>
              <a:rPr lang="en-US" sz="2200" b="1" baseline="30000" dirty="0" smtClean="0">
                <a:solidFill>
                  <a:srgbClr val="FFE311"/>
                </a:solidFill>
                <a:latin typeface="Times New Roman" pitchFamily="18" charset="0"/>
              </a:rPr>
              <a:t>0</a:t>
            </a:r>
            <a:r>
              <a:rPr lang="en-US" sz="2200" b="1" dirty="0" smtClean="0">
                <a:solidFill>
                  <a:srgbClr val="FFE31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, </a:t>
            </a:r>
            <a:r>
              <a:rPr lang="en-US" sz="2200" b="1" dirty="0" err="1" smtClean="0">
                <a:solidFill>
                  <a:srgbClr val="FFE31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Intercalibration</a:t>
            </a:r>
            <a:r>
              <a:rPr lang="en-US" sz="2200" b="1" dirty="0" smtClean="0">
                <a:solidFill>
                  <a:srgbClr val="FFE31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+ Z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sz="1800" b="1" dirty="0" err="1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/>
              </a:rPr>
              <a:t>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 3"/>
              </a:rPr>
              <a:t> </a:t>
            </a:r>
            <a:r>
              <a:rPr lang="en-US" sz="2200" b="1" dirty="0" err="1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ee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+ W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sz="1800" b="1" dirty="0" err="1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/>
              </a:rPr>
              <a:t>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</a:t>
            </a:r>
            <a:r>
              <a:rPr lang="en-US" b="1" dirty="0" smtClean="0">
                <a:solidFill>
                  <a:srgbClr val="FFFFFF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n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(E/p) scale corrections</a:t>
            </a:r>
          </a:p>
        </p:txBody>
      </p:sp>
      <p:pic>
        <p:nvPicPr>
          <p:cNvPr id="52229" name="Picture 8" descr="propaganda_noIC_noLaser-regreCorr_ele-B_region-NewRegr"/>
          <p:cNvPicPr>
            <a:picLocks noChangeAspect="1" noChangeArrowheads="1"/>
          </p:cNvPicPr>
          <p:nvPr/>
        </p:nvPicPr>
        <p:blipFill>
          <a:blip r:embed="rId2" cstate="print"/>
          <a:srcRect l="11812"/>
          <a:stretch>
            <a:fillRect/>
          </a:stretch>
        </p:blipFill>
        <p:spPr bwMode="auto">
          <a:xfrm>
            <a:off x="6558138" y="1946393"/>
            <a:ext cx="3246263" cy="377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1" descr="EB_14_4_2011_31_12_2011_history_vsTime.png"/>
          <p:cNvPicPr>
            <a:picLocks noChangeAspect="1"/>
          </p:cNvPicPr>
          <p:nvPr/>
        </p:nvPicPr>
        <p:blipFill>
          <a:blip r:embed="rId3" cstate="print"/>
          <a:srcRect r="2410"/>
          <a:stretch>
            <a:fillRect/>
          </a:stretch>
        </p:blipFill>
        <p:spPr bwMode="auto">
          <a:xfrm>
            <a:off x="462225" y="1873914"/>
            <a:ext cx="6008906" cy="235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5036851" y="2110758"/>
            <a:ext cx="1332839" cy="1524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de-CH" sz="2800" b="1" smtClean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4" name="Content Placeholder 9"/>
          <p:cNvSpPr>
            <a:spLocks noGrp="1"/>
          </p:cNvSpPr>
          <p:nvPr>
            <p:ph idx="1"/>
          </p:nvPr>
        </p:nvSpPr>
        <p:spPr bwMode="auto">
          <a:xfrm>
            <a:off x="254666" y="5700441"/>
            <a:ext cx="9411849" cy="1106245"/>
          </a:xfrm>
          <a:prstGeom prst="rect">
            <a:avLst/>
          </a:prstGeom>
          <a:solidFill>
            <a:srgbClr val="000090"/>
          </a:solidFill>
          <a:ln w="22225">
            <a:solidFill>
              <a:srgbClr val="FFE31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Excellent </a:t>
            </a:r>
            <a:r>
              <a:rPr lang="en-US" sz="2000" u="sng" dirty="0" smtClean="0">
                <a:solidFill>
                  <a:srgbClr val="FFFFFF"/>
                </a:solidFill>
              </a:rPr>
              <a:t>Stability </a:t>
            </a:r>
            <a:r>
              <a:rPr kumimoji="0" lang="en-US" sz="2000" i="0" u="sng" strike="noStrike" kern="0" cap="none" spc="0" normalizeH="0" baseline="0" noProof="0" dirty="0" smtClean="0">
                <a:ln>
                  <a:noFill/>
                </a:ln>
                <a:solidFill>
                  <a:srgbClr val="FFE311"/>
                </a:solidFill>
                <a:effectLst/>
                <a:uLnTx/>
                <a:uFillTx/>
              </a:rPr>
              <a:t>with </a:t>
            </a:r>
            <a:r>
              <a:rPr kumimoji="0" lang="en-US" sz="2000" i="0" u="sng" strike="noStrike" kern="0" cap="none" spc="0" normalizeH="0" baseline="0" noProof="0" dirty="0" err="1" smtClean="0">
                <a:ln>
                  <a:noFill/>
                </a:ln>
                <a:solidFill>
                  <a:srgbClr val="FFE311"/>
                </a:solidFill>
                <a:effectLst/>
                <a:uLnTx/>
                <a:uFillTx/>
              </a:rPr>
              <a:t>promp</a:t>
            </a:r>
            <a:r>
              <a:rPr lang="en-US" sz="2000" u="sng" dirty="0" smtClean="0">
                <a:solidFill>
                  <a:srgbClr val="FFE311"/>
                </a:solidFill>
              </a:rPr>
              <a:t>t</a:t>
            </a:r>
            <a:r>
              <a:rPr kumimoji="0" lang="en-US" sz="2000" i="0" u="sng" strike="noStrike" kern="0" cap="none" spc="0" normalizeH="0" baseline="0" noProof="0" dirty="0" smtClean="0">
                <a:ln>
                  <a:noFill/>
                </a:ln>
                <a:solidFill>
                  <a:srgbClr val="FFE311"/>
                </a:solidFill>
                <a:effectLst/>
                <a:uLnTx/>
                <a:uFillTx/>
              </a:rPr>
              <a:t> calibration for 2012:  0</a:t>
            </a:r>
            <a:r>
              <a:rPr kumimoji="0" lang="en-US" sz="2000" i="0" u="sng" strike="noStrike" kern="0" cap="none" spc="0" normalizeH="0" noProof="0" dirty="0" smtClean="0">
                <a:ln>
                  <a:noFill/>
                </a:ln>
                <a:solidFill>
                  <a:srgbClr val="FFE311"/>
                </a:solidFill>
                <a:effectLst/>
                <a:uLnTx/>
                <a:uFillTx/>
              </a:rPr>
              <a:t>.19%</a:t>
            </a:r>
            <a:endParaRPr kumimoji="0" lang="en-US" sz="2000" i="0" u="sng" strike="noStrike" kern="0" cap="none" spc="0" normalizeH="0" baseline="0" noProof="0" dirty="0" smtClean="0">
              <a:ln>
                <a:noFill/>
              </a:ln>
              <a:solidFill>
                <a:srgbClr val="FFE311"/>
              </a:solidFill>
              <a:effectLst/>
              <a:uLnTx/>
              <a:uFillTx/>
            </a:endParaRPr>
          </a:p>
          <a:p>
            <a:pPr marL="0" marR="0" lvl="1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itchFamily="2" charset="2"/>
              <a:buChar char="­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E311"/>
                </a:solidFill>
                <a:effectLst/>
                <a:uLnTx/>
                <a:uFillTx/>
              </a:rPr>
              <a:t> Instrumental resolution: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from Z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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e</a:t>
            </a:r>
            <a:r>
              <a:rPr kumimoji="0" lang="en-US" sz="20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+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e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-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 , </a:t>
            </a:r>
            <a:r>
              <a:rPr lang="en-US" sz="2000" b="1" dirty="0" smtClean="0">
                <a:solidFill>
                  <a:srgbClr val="FFFFFF"/>
                </a:solidFill>
                <a:sym typeface="Wingdings" pitchFamily="2" charset="2"/>
              </a:rPr>
              <a:t>W  e</a:t>
            </a:r>
            <a:r>
              <a:rPr lang="en-US" b="1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sz="2000" b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with ECAL energies </a:t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Wingdings" pitchFamily="2" charset="2"/>
              </a:rPr>
              <a:t>and electron track directions: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E311"/>
                </a:solidFill>
                <a:effectLst/>
                <a:uLnTx/>
                <a:uFillTx/>
                <a:sym typeface="Wingdings" pitchFamily="2" charset="2"/>
              </a:rPr>
              <a:t>1.0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E311"/>
                </a:solidFill>
                <a:effectLst/>
                <a:uLnTx/>
                <a:uFillTx/>
                <a:sym typeface="Wingdings" pitchFamily="2" charset="2"/>
              </a:rPr>
              <a:t>GeV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sym typeface="Wingdings" pitchFamily="2" charset="2"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sym typeface="Wingdings" pitchFamily="2" charset="2"/>
              </a:rPr>
              <a:t>in ECAL Barrel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320947" y="3371571"/>
            <a:ext cx="1446963" cy="1167311"/>
          </a:xfrm>
          <a:prstGeom prst="rect">
            <a:avLst/>
          </a:prstGeom>
          <a:solidFill>
            <a:srgbClr val="000090"/>
          </a:solidFill>
          <a:ln w="19050">
            <a:solidFill>
              <a:srgbClr val="FFE311"/>
            </a:solidFill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ts val="0"/>
              </a:spcBef>
              <a:spcAft>
                <a:spcPts val="300"/>
              </a:spcAft>
            </a:pPr>
            <a:r>
              <a:rPr lang="en-US" sz="1800" b="1" dirty="0" smtClean="0">
                <a:solidFill>
                  <a:srgbClr val="FFD83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Z</a:t>
            </a:r>
            <a:r>
              <a:rPr lang="en-US" sz="1800" b="1" dirty="0" smtClean="0">
                <a:solidFill>
                  <a:srgbClr val="FFD83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sz="1400" b="1" dirty="0" err="1" smtClean="0">
                <a:solidFill>
                  <a:srgbClr val="FFD83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/>
              </a:rPr>
              <a:t></a:t>
            </a:r>
            <a:r>
              <a:rPr lang="en-US" sz="1800" b="1" dirty="0" smtClean="0">
                <a:solidFill>
                  <a:srgbClr val="FFD83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 3"/>
              </a:rPr>
              <a:t> </a:t>
            </a:r>
            <a:r>
              <a:rPr lang="en-US" sz="1800" b="1" dirty="0" err="1" smtClean="0">
                <a:solidFill>
                  <a:srgbClr val="FFD83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ee</a:t>
            </a:r>
            <a:r>
              <a:rPr lang="en-US" sz="1800" b="1" dirty="0" smtClean="0">
                <a:solidFill>
                  <a:srgbClr val="FFD83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: </a:t>
            </a:r>
            <a:r>
              <a:rPr lang="en-US" sz="18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Effect of </a:t>
            </a:r>
            <a:br>
              <a:rPr lang="en-US" sz="18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</a:br>
            <a:r>
              <a:rPr lang="en-US" sz="1800" b="1" dirty="0" smtClean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IC + Laser Corrections</a:t>
            </a:r>
            <a:endParaRPr lang="en-US" sz="1800" dirty="0">
              <a:solidFill>
                <a:srgbClr val="FFE31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lum bright="-12000" contrast="22000"/>
          </a:blip>
          <a:srcRect/>
          <a:stretch>
            <a:fillRect/>
          </a:stretch>
        </p:blipFill>
        <p:spPr bwMode="auto">
          <a:xfrm>
            <a:off x="304801" y="1937562"/>
            <a:ext cx="6197599" cy="3711401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5090447" y="3084818"/>
            <a:ext cx="154742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457200"/>
            <a:r>
              <a:rPr lang="en-US" sz="1700" b="1" u="sng" dirty="0" smtClean="0">
                <a:solidFill>
                  <a:srgbClr val="006C00"/>
                </a:solidFill>
                <a:latin typeface="Helvetica" pitchFamily="-111" charset="0"/>
                <a:ea typeface="MS PGothic" pitchFamily="34" charset="-128"/>
              </a:rPr>
              <a:t>RMS=0.19%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6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3016664"/>
            <a:ext cx="4874834" cy="3658457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84481" y="1036320"/>
            <a:ext cx="9265920" cy="1953537"/>
          </a:xfrm>
          <a:prstGeom prst="rect">
            <a:avLst/>
          </a:prstGeom>
          <a:noFill/>
          <a:ln w="25400">
            <a:solidFill>
              <a:srgbClr val="FFCE32"/>
            </a:solidFill>
          </a:ln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084" y="2472"/>
            <a:ext cx="7964353" cy="104601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Higgs Production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at the LHC</a:t>
            </a:r>
            <a:br>
              <a:rPr lang="en-US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7-8 </a:t>
            </a:r>
            <a:r>
              <a:rPr lang="en-US" sz="28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TeV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pp </a:t>
            </a:r>
            <a:r>
              <a:rPr lang="en-US" sz="28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CollIsions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(8 </a:t>
            </a:r>
            <a:r>
              <a:rPr lang="en-US" sz="28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TeV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+25%)</a:t>
            </a:r>
            <a:endParaRPr lang="en-US" sz="3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5178654" y="3059281"/>
            <a:ext cx="4392065" cy="3416320"/>
          </a:xfrm>
          <a:prstGeom prst="rect">
            <a:avLst/>
          </a:prstGeom>
          <a:solidFill>
            <a:srgbClr val="000090"/>
          </a:solidFill>
          <a:ln w="22225">
            <a:solidFill>
              <a:srgbClr val="FFC000"/>
            </a:solidFill>
          </a:ln>
          <a:extLst/>
        </p:spPr>
        <p:txBody>
          <a:bodyPr wrap="square" lIns="0" rIns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Dominant production </a:t>
            </a:r>
            <a:b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at 125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GeV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</a:br>
            <a:r>
              <a:rPr lang="en-US" sz="2800" dirty="0" smtClean="0">
                <a:solidFill>
                  <a:srgbClr val="FFEF08"/>
                </a:solidFill>
                <a:latin typeface="Times New Roman"/>
                <a:cs typeface="Times New Roman"/>
              </a:rPr>
              <a:t>  </a:t>
            </a:r>
            <a:r>
              <a:rPr lang="en-US" sz="2800" dirty="0" err="1" smtClean="0">
                <a:solidFill>
                  <a:srgbClr val="FFEF08"/>
                </a:solidFill>
                <a:latin typeface="Times New Roman"/>
                <a:cs typeface="Times New Roman"/>
              </a:rPr>
              <a:t>gg</a:t>
            </a:r>
            <a:r>
              <a:rPr lang="en-US" sz="2800" dirty="0" smtClean="0">
                <a:solidFill>
                  <a:srgbClr val="FFEF08"/>
                </a:solidFill>
                <a:latin typeface="Times New Roman"/>
                <a:cs typeface="Times New Roman"/>
                <a:sym typeface="Wingdings" charset="0"/>
              </a:rPr>
              <a:t> H </a:t>
            </a:r>
            <a:endParaRPr lang="en-US" sz="2800" b="1" dirty="0" smtClean="0">
              <a:solidFill>
                <a:srgbClr val="FFEF08"/>
              </a:solidFill>
              <a:latin typeface="Arial"/>
              <a:cs typeface="Times New Roman"/>
              <a:sym typeface="Wingdings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Subdominant but  </a:t>
            </a:r>
            <a:b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with Larger S/B: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VBF: ~</a:t>
            </a: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13×Less</a:t>
            </a: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/>
            </a:r>
            <a:b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</a:b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WH + ZH: ~</a:t>
            </a: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18× </a:t>
            </a: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Less</a:t>
            </a:r>
            <a:b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</a:br>
            <a:r>
              <a:rPr lang="en-US" b="1" dirty="0" err="1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ttH</a:t>
            </a: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 ~</a:t>
            </a: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150× </a:t>
            </a:r>
            <a:r>
              <a:rPr lang="en-US" b="1" dirty="0" smtClean="0">
                <a:solidFill>
                  <a:srgbClr val="FFEF08"/>
                </a:solidFill>
                <a:latin typeface="Arial"/>
                <a:cs typeface="Times New Roman"/>
                <a:sym typeface="Wingdings" charset="0"/>
              </a:rPr>
              <a:t>Less</a:t>
            </a:r>
            <a:endParaRPr lang="en-US" b="1" dirty="0">
              <a:solidFill>
                <a:srgbClr val="FFEF08"/>
              </a:solidFill>
              <a:latin typeface="Arial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8320" y="4574742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69702" y="2622863"/>
            <a:ext cx="2104494" cy="338554"/>
          </a:xfrm>
          <a:prstGeom prst="rect">
            <a:avLst/>
          </a:prstGeom>
          <a:solidFill>
            <a:srgbClr val="000090"/>
          </a:solidFill>
          <a:ln w="22225">
            <a:solidFill>
              <a:srgbClr val="FFCE32"/>
            </a:solidFill>
          </a:ln>
          <a:extLst/>
        </p:spPr>
        <p:txBody>
          <a:bodyPr wrap="square"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gg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fusion</a:t>
            </a:r>
            <a:endParaRPr lang="en-US" sz="1600" b="1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602595" y="2625217"/>
            <a:ext cx="2030794" cy="338554"/>
          </a:xfrm>
          <a:prstGeom prst="rect">
            <a:avLst/>
          </a:prstGeom>
          <a:solidFill>
            <a:srgbClr val="000090"/>
          </a:solidFill>
          <a:ln w="22225">
            <a:solidFill>
              <a:srgbClr val="FFCE3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fusion 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(VBF)</a:t>
            </a:r>
            <a:endParaRPr lang="en-US" sz="1600" b="1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858726" y="2618842"/>
            <a:ext cx="2075758" cy="338554"/>
          </a:xfrm>
          <a:prstGeom prst="rect">
            <a:avLst/>
          </a:prstGeom>
          <a:solidFill>
            <a:srgbClr val="000090"/>
          </a:solidFill>
          <a:ln w="22225">
            <a:solidFill>
              <a:srgbClr val="FFCE32"/>
            </a:solidFill>
          </a:ln>
          <a:extLst/>
        </p:spPr>
        <p:txBody>
          <a:bodyPr wrap="square"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Assoc Prod: WH, ZH</a:t>
            </a:r>
            <a:endParaRPr lang="en-US" sz="1600" b="1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7013697" y="2632009"/>
            <a:ext cx="2348496" cy="338554"/>
          </a:xfrm>
          <a:prstGeom prst="rect">
            <a:avLst/>
          </a:prstGeom>
          <a:solidFill>
            <a:srgbClr val="000090"/>
          </a:solidFill>
          <a:ln w="22225">
            <a:solidFill>
              <a:srgbClr val="FFCE32"/>
            </a:solidFill>
          </a:ln>
          <a:extLst/>
        </p:spPr>
        <p:txBody>
          <a:bodyPr wrap="square"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Assoc. Prod: t-</a:t>
            </a:r>
            <a:r>
              <a:rPr lang="en-US" sz="1600" b="1" dirty="0" err="1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tbar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 H</a:t>
            </a:r>
            <a:endParaRPr lang="en-US" sz="1600" b="1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072241" y="3747482"/>
            <a:ext cx="1276310" cy="369332"/>
          </a:xfrm>
          <a:prstGeom prst="rect">
            <a:avLst/>
          </a:prstGeom>
          <a:noFill/>
          <a:ln w="22225">
            <a:noFill/>
          </a:ln>
          <a:extLs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b="1" dirty="0" err="1" smtClean="0">
                <a:solidFill>
                  <a:srgbClr val="0000CC"/>
                </a:solidFill>
                <a:latin typeface="Arial"/>
                <a:cs typeface="Times New Roman"/>
                <a:sym typeface="Wingdings" charset="0"/>
              </a:rPr>
              <a:t>gg</a:t>
            </a:r>
            <a:r>
              <a:rPr lang="en-US" sz="1800" b="1" dirty="0" smtClean="0">
                <a:solidFill>
                  <a:srgbClr val="0000CC"/>
                </a:solidFill>
                <a:latin typeface="Arial"/>
                <a:cs typeface="Times New Roman"/>
                <a:sym typeface="Wingdings" charset="0"/>
              </a:rPr>
              <a:t> fusion </a:t>
            </a:r>
            <a:endParaRPr lang="en-US" sz="1800" b="1" dirty="0">
              <a:solidFill>
                <a:srgbClr val="0000CC"/>
              </a:solidFill>
              <a:latin typeface="Arial"/>
              <a:cs typeface="Times New Roman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689957" y="4521622"/>
            <a:ext cx="1276310" cy="338554"/>
          </a:xfrm>
          <a:prstGeom prst="rect">
            <a:avLst/>
          </a:prstGeom>
          <a:noFill/>
          <a:ln w="22225">
            <a:noFill/>
          </a:ln>
          <a:extLs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0000CC"/>
                </a:solidFill>
                <a:latin typeface="Arial"/>
                <a:cs typeface="Times New Roman"/>
                <a:sym typeface="Wingdings" charset="0"/>
              </a:rPr>
              <a:t> </a:t>
            </a:r>
            <a:r>
              <a:rPr lang="en-US" sz="1600" b="1" dirty="0" err="1" smtClean="0">
                <a:solidFill>
                  <a:srgbClr val="C00000"/>
                </a:solidFill>
                <a:latin typeface="Arial"/>
                <a:cs typeface="Times New Roman"/>
                <a:sym typeface="Wingdings" charset="0"/>
              </a:rPr>
              <a:t>qqbar</a:t>
            </a:r>
            <a:r>
              <a:rPr lang="en-US" sz="1600" b="1" dirty="0" smtClean="0">
                <a:solidFill>
                  <a:srgbClr val="C00000"/>
                </a:solidFill>
                <a:latin typeface="Arial"/>
                <a:cs typeface="Times New Roman"/>
                <a:sym typeface="Wingdings" charset="0"/>
              </a:rPr>
              <a:t> H </a:t>
            </a:r>
            <a:endParaRPr lang="en-US" sz="1600" b="1" dirty="0">
              <a:solidFill>
                <a:srgbClr val="C00000"/>
              </a:solidFill>
              <a:latin typeface="Arial"/>
              <a:cs typeface="Times New Roman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546291" y="5535897"/>
            <a:ext cx="1993420" cy="338554"/>
          </a:xfrm>
          <a:prstGeom prst="rect">
            <a:avLst/>
          </a:prstGeom>
          <a:noFill/>
          <a:ln w="22225">
            <a:noFill/>
          </a:ln>
          <a:extLs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0000CC"/>
                </a:solidFill>
                <a:latin typeface="Arial"/>
                <a:cs typeface="Times New Roman"/>
                <a:sym typeface="Wingdings" charset="0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latin typeface="Arial"/>
                <a:cs typeface="Times New Roman"/>
                <a:sym typeface="Wingdings" charset="0"/>
              </a:rPr>
              <a:t>Assoc WH </a:t>
            </a:r>
            <a:endParaRPr lang="en-US" sz="1600" b="1" dirty="0">
              <a:solidFill>
                <a:srgbClr val="008000"/>
              </a:solidFill>
              <a:latin typeface="Arial"/>
              <a:cs typeface="Times New Roman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04998" y="5843270"/>
            <a:ext cx="1413450" cy="318036"/>
          </a:xfrm>
          <a:prstGeom prst="rect">
            <a:avLst/>
          </a:prstGeom>
          <a:noFill/>
          <a:ln w="22225">
            <a:noFill/>
          </a:ln>
          <a:extLs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 smtClean="0">
                <a:solidFill>
                  <a:srgbClr val="0000CC"/>
                </a:solidFill>
                <a:latin typeface="Arial"/>
                <a:cs typeface="Times New Roman"/>
                <a:sym typeface="Wingdings" charset="0"/>
              </a:rPr>
              <a:t> </a:t>
            </a:r>
            <a:r>
              <a:rPr lang="en-US" sz="1600" b="1" dirty="0" smtClean="0">
                <a:solidFill>
                  <a:srgbClr val="00006C"/>
                </a:solidFill>
                <a:latin typeface="Arial"/>
                <a:cs typeface="Times New Roman"/>
                <a:sym typeface="Wingdings" charset="0"/>
              </a:rPr>
              <a:t>Assoc ZH </a:t>
            </a:r>
            <a:endParaRPr lang="en-US" sz="1600" b="1" dirty="0">
              <a:solidFill>
                <a:srgbClr val="00006C"/>
              </a:solidFill>
              <a:latin typeface="Arial"/>
              <a:cs typeface="Times New Roman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34127" y="5247582"/>
            <a:ext cx="1276310" cy="338554"/>
          </a:xfrm>
          <a:prstGeom prst="rect">
            <a:avLst/>
          </a:prstGeom>
          <a:noFill/>
          <a:ln w="22225">
            <a:noFill/>
          </a:ln>
          <a:extLs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600" b="1" dirty="0" smtClean="0">
                <a:solidFill>
                  <a:srgbClr val="0000CC"/>
                </a:solidFill>
                <a:latin typeface="Arial"/>
                <a:cs typeface="Times New Roman"/>
                <a:sym typeface="Wingdings" charset="0"/>
              </a:rPr>
              <a:t> </a:t>
            </a:r>
            <a:r>
              <a:rPr lang="en-US" sz="1600" b="1" dirty="0" smtClean="0">
                <a:solidFill>
                  <a:srgbClr val="6600CC"/>
                </a:solidFill>
                <a:latin typeface="Arial"/>
                <a:cs typeface="Times New Roman"/>
                <a:sym typeface="Wingdings" charset="0"/>
              </a:rPr>
              <a:t>t-</a:t>
            </a:r>
            <a:r>
              <a:rPr lang="en-US" sz="1600" b="1" dirty="0" err="1" smtClean="0">
                <a:solidFill>
                  <a:srgbClr val="6600CC"/>
                </a:solidFill>
                <a:latin typeface="Arial"/>
                <a:cs typeface="Times New Roman"/>
                <a:sym typeface="Wingdings" charset="0"/>
              </a:rPr>
              <a:t>tbar</a:t>
            </a:r>
            <a:r>
              <a:rPr lang="en-US" sz="1600" b="1" dirty="0" smtClean="0">
                <a:solidFill>
                  <a:srgbClr val="6600CC"/>
                </a:solidFill>
                <a:latin typeface="Arial"/>
                <a:cs typeface="Times New Roman"/>
                <a:sym typeface="Wingdings" charset="0"/>
              </a:rPr>
              <a:t> H</a:t>
            </a:r>
            <a:r>
              <a:rPr lang="en-US" sz="1600" b="1" dirty="0" smtClean="0">
                <a:solidFill>
                  <a:srgbClr val="C00000"/>
                </a:solidFill>
                <a:latin typeface="Arial"/>
                <a:cs typeface="Times New Roman"/>
                <a:sym typeface="Wingdings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Arial"/>
              <a:cs typeface="Times New Roman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137596" y="3003761"/>
            <a:ext cx="2733368" cy="369332"/>
          </a:xfrm>
          <a:prstGeom prst="rect">
            <a:avLst/>
          </a:prstGeom>
          <a:solidFill>
            <a:srgbClr val="000090"/>
          </a:solidFill>
          <a:ln w="22225">
            <a:solidFill>
              <a:srgbClr val="FFCE3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NNLO QCD + NLO </a:t>
            </a:r>
            <a:r>
              <a:rPr lang="en-US" sz="1800" b="1" dirty="0" err="1" smtClean="0">
                <a:solidFill>
                  <a:srgbClr val="FFFFFF"/>
                </a:solidFill>
                <a:latin typeface="Arial"/>
                <a:cs typeface="Times New Roman"/>
                <a:sym typeface="Wingdings" charset="0"/>
              </a:rPr>
              <a:t>Elwk</a:t>
            </a:r>
            <a:endParaRPr lang="en-US" sz="1800" b="1" dirty="0">
              <a:solidFill>
                <a:srgbClr val="FFFFFF"/>
              </a:solidFill>
              <a:latin typeface="Arial"/>
              <a:cs typeface="Times New Roman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684"/>
            <a:ext cx="8268447" cy="10027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Higgs Boson Decays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797" y="4503268"/>
            <a:ext cx="9550402" cy="1948335"/>
          </a:xfrm>
          <a:solidFill>
            <a:srgbClr val="FFFFFF"/>
          </a:solidFill>
          <a:ln w="25400">
            <a:solidFill>
              <a:srgbClr val="FFE311"/>
            </a:solidFill>
          </a:ln>
        </p:spPr>
        <p:txBody>
          <a:bodyPr>
            <a:noAutofit/>
          </a:bodyPr>
          <a:lstStyle/>
          <a:p>
            <a:pPr marL="233363" indent="-233363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"/>
            </a:pPr>
            <a:r>
              <a:rPr lang="en-US" sz="2400" dirty="0" smtClean="0">
                <a:solidFill>
                  <a:schemeClr val="tx1"/>
                </a:solidFill>
              </a:rPr>
              <a:t>Access</a:t>
            </a:r>
            <a:r>
              <a:rPr lang="en-US" sz="2400" dirty="0" smtClean="0">
                <a:solidFill>
                  <a:schemeClr val="tx1"/>
                </a:solidFill>
              </a:rPr>
              <a:t> directly to  </a:t>
            </a:r>
            <a:r>
              <a:rPr lang="en-US" sz="2400" dirty="0" smtClean="0">
                <a:solidFill>
                  <a:schemeClr val="tx1"/>
                </a:solidFill>
              </a:rPr>
              <a:t>Higgs partial widths to: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ZZ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D700"/>
                </a:solidFill>
              </a:rPr>
              <a:t>WW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bb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and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</a:rPr>
              <a:t>Z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Symbol" charset="2"/>
              </a:rPr>
              <a:t>&amp; even </a:t>
            </a:r>
            <a:r>
              <a:rPr lang="en-US" sz="2400" dirty="0" smtClean="0">
                <a:solidFill>
                  <a:srgbClr val="CC0099"/>
                </a:solidFill>
                <a:latin typeface="Symbol" charset="2"/>
                <a:cs typeface="Symbol" charset="2"/>
              </a:rPr>
              <a:t>mm</a:t>
            </a:r>
          </a:p>
          <a:p>
            <a:pPr marL="233363" indent="-233363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"/>
            </a:pPr>
            <a:r>
              <a:rPr lang="en-US" sz="2400" dirty="0" smtClean="0">
                <a:solidFill>
                  <a:schemeClr val="tx1"/>
                </a:solidFill>
              </a:rPr>
              <a:t>Access</a:t>
            </a:r>
            <a:r>
              <a:rPr lang="en-US" sz="2400" dirty="0" smtClean="0">
                <a:solidFill>
                  <a:schemeClr val="tx1"/>
                </a:solidFill>
              </a:rPr>
              <a:t> indirectly to: </a:t>
            </a:r>
            <a:r>
              <a:rPr lang="en-US" sz="2400" dirty="0" err="1" smtClean="0">
                <a:solidFill>
                  <a:srgbClr val="800000"/>
                </a:solidFill>
              </a:rPr>
              <a:t>gg</a:t>
            </a:r>
            <a:r>
              <a:rPr lang="en-US" sz="2400" dirty="0" smtClean="0">
                <a:solidFill>
                  <a:srgbClr val="000000"/>
                </a:solidFill>
              </a:rPr>
              <a:t> ( </a:t>
            </a:r>
            <a:r>
              <a:rPr lang="en-US" sz="2400" dirty="0" err="1" smtClean="0">
                <a:solidFill>
                  <a:srgbClr val="000000"/>
                </a:solidFill>
              </a:rPr>
              <a:t>t-tbar</a:t>
            </a:r>
            <a:r>
              <a:rPr lang="en-US" sz="2400" dirty="0" smtClean="0">
                <a:solidFill>
                  <a:srgbClr val="000000"/>
                </a:solidFill>
              </a:rPr>
              <a:t> )</a:t>
            </a:r>
            <a:endParaRPr lang="en-US" sz="2400" dirty="0" smtClean="0">
              <a:solidFill>
                <a:srgbClr val="FFE311"/>
              </a:solidFill>
              <a:latin typeface="+mj-lt"/>
            </a:endParaRPr>
          </a:p>
          <a:p>
            <a:pPr marL="233363" indent="-233363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"/>
            </a:pPr>
            <a:r>
              <a:rPr lang="en-US" sz="2400" dirty="0" smtClean="0">
                <a:solidFill>
                  <a:srgbClr val="000000"/>
                </a:solidFill>
              </a:rPr>
              <a:t>High </a:t>
            </a:r>
            <a:r>
              <a:rPr lang="en-US" sz="2400" dirty="0" smtClean="0">
                <a:solidFill>
                  <a:srgbClr val="000000"/>
                </a:solidFill>
              </a:rPr>
              <a:t>Mass Resolution Channels </a:t>
            </a:r>
            <a:r>
              <a:rPr lang="en-US" sz="2400" dirty="0" smtClean="0">
                <a:solidFill>
                  <a:srgbClr val="FF6600"/>
                </a:solidFill>
              </a:rPr>
              <a:t>H</a:t>
            </a:r>
            <a:r>
              <a:rPr lang="en-US" sz="2000" dirty="0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FF6600"/>
                </a:solidFill>
                <a:latin typeface="Symbol" pitchFamily="18" charset="2"/>
                <a:sym typeface="Wingdings"/>
              </a:rPr>
              <a:t>gg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and</a:t>
            </a:r>
            <a:r>
              <a:rPr lang="en-US" sz="2400" dirty="0" smtClean="0">
                <a:solidFill>
                  <a:srgbClr val="A800B9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Z</a:t>
            </a:r>
            <a:r>
              <a:rPr lang="en-US" sz="2400" dirty="0" smtClean="0">
                <a:solidFill>
                  <a:srgbClr val="0000FF"/>
                </a:solidFill>
              </a:rPr>
              <a:t>Z</a:t>
            </a: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 4L</a:t>
            </a:r>
            <a:endParaRPr lang="en-US" sz="2400" dirty="0" smtClean="0">
              <a:solidFill>
                <a:srgbClr val="27D2E9"/>
              </a:solidFill>
              <a:sym typeface="Wingdings"/>
            </a:endParaRP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311"/>
              </a:buClr>
              <a:buFont typeface="Wingdings 3" pitchFamily="18" charset="2"/>
              <a:buChar char=""/>
            </a:pP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Focus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on high sensitivity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channels </a:t>
            </a:r>
            <a:r>
              <a:rPr lang="en-US" sz="24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 ZZ</a:t>
            </a:r>
            <a:r>
              <a:rPr lang="en-US" sz="2400" dirty="0" smtClean="0">
                <a:solidFill>
                  <a:srgbClr val="000000"/>
                </a:solidFill>
              </a:rPr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 </a:t>
            </a:r>
            <a:r>
              <a:rPr lang="en-US" sz="2400" dirty="0" smtClean="0">
                <a:solidFill>
                  <a:srgbClr val="00D700"/>
                </a:solidFill>
              </a:rPr>
              <a:t>WW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311"/>
              </a:buClr>
              <a:buFont typeface="Wingdings 3" pitchFamily="18" charset="2"/>
              <a:buChar char=""/>
            </a:pPr>
            <a:endParaRPr lang="en-US" sz="2100" dirty="0" smtClean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12000" contrast="25000"/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2542" b="1695"/>
          <a:stretch>
            <a:fillRect/>
          </a:stretch>
        </p:blipFill>
        <p:spPr bwMode="auto">
          <a:xfrm>
            <a:off x="4854789" y="1146651"/>
            <a:ext cx="4839545" cy="3264483"/>
          </a:xfrm>
          <a:prstGeom prst="rect">
            <a:avLst/>
          </a:prstGeom>
          <a:noFill/>
          <a:ln w="22225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1" descr="HiggsBr-1TeV.png"/>
          <p:cNvPicPr>
            <a:picLocks noChangeAspect="1"/>
          </p:cNvPicPr>
          <p:nvPr/>
        </p:nvPicPr>
        <p:blipFill rotWithShape="1">
          <a:blip r:embed="rId4" cstate="print">
            <a:lum bright="-14000" contrast="28000"/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/>
              </a:ext>
            </a:extLst>
          </a:blip>
          <a:srcRect l="2096" t="3069" b="1930"/>
          <a:stretch/>
        </p:blipFill>
        <p:spPr bwMode="auto">
          <a:xfrm>
            <a:off x="194845" y="1136609"/>
            <a:ext cx="4715821" cy="3272833"/>
          </a:xfrm>
          <a:prstGeom prst="rect">
            <a:avLst/>
          </a:prstGeom>
          <a:ln w="22225">
            <a:solidFill>
              <a:srgbClr val="FFC000"/>
            </a:solidFill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688666" y="1151464"/>
            <a:ext cx="330201" cy="3285072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1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503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3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Blank Presentation">
  <a:themeElements>
    <a:clrScheme name="4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Blank Presentatio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ICFA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 Presentation">
  <a:themeElements>
    <a:clrScheme name="4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Blank Presentatio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Side Bar">
  <a:themeElements>
    <a:clrScheme name="">
      <a:dk1>
        <a:srgbClr val="000099"/>
      </a:dk1>
      <a:lt1>
        <a:srgbClr val="FFFFFF"/>
      </a:lt1>
      <a:dk2>
        <a:srgbClr val="000099"/>
      </a:dk2>
      <a:lt2>
        <a:srgbClr val="393939"/>
      </a:lt2>
      <a:accent1>
        <a:srgbClr val="B2B2B2"/>
      </a:accent1>
      <a:accent2>
        <a:srgbClr val="FF0066"/>
      </a:accent2>
      <a:accent3>
        <a:srgbClr val="FFFFFF"/>
      </a:accent3>
      <a:accent4>
        <a:srgbClr val="000082"/>
      </a:accent4>
      <a:accent5>
        <a:srgbClr val="D5D5D5"/>
      </a:accent5>
      <a:accent6>
        <a:srgbClr val="E7005C"/>
      </a:accent6>
      <a:hlink>
        <a:srgbClr val="FF3399"/>
      </a:hlink>
      <a:folHlink>
        <a:srgbClr val="CC0066"/>
      </a:folHlink>
    </a:clrScheme>
    <a:fontScheme name="31_Side Bar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1_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2_Side Bar">
  <a:themeElements>
    <a:clrScheme name="">
      <a:dk1>
        <a:srgbClr val="000099"/>
      </a:dk1>
      <a:lt1>
        <a:srgbClr val="FFFFFF"/>
      </a:lt1>
      <a:dk2>
        <a:srgbClr val="000099"/>
      </a:dk2>
      <a:lt2>
        <a:srgbClr val="393939"/>
      </a:lt2>
      <a:accent1>
        <a:srgbClr val="B2B2B2"/>
      </a:accent1>
      <a:accent2>
        <a:srgbClr val="FF0066"/>
      </a:accent2>
      <a:accent3>
        <a:srgbClr val="FFFFFF"/>
      </a:accent3>
      <a:accent4>
        <a:srgbClr val="000082"/>
      </a:accent4>
      <a:accent5>
        <a:srgbClr val="D5D5D5"/>
      </a:accent5>
      <a:accent6>
        <a:srgbClr val="E7005C"/>
      </a:accent6>
      <a:hlink>
        <a:srgbClr val="FF3399"/>
      </a:hlink>
      <a:folHlink>
        <a:srgbClr val="CC0066"/>
      </a:folHlink>
    </a:clrScheme>
    <a:fontScheme name="31_Side Bar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1_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4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Blank Presentatio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3_Side Bar">
  <a:themeElements>
    <a:clrScheme name="">
      <a:dk1>
        <a:srgbClr val="000099"/>
      </a:dk1>
      <a:lt1>
        <a:srgbClr val="FFFFFF"/>
      </a:lt1>
      <a:dk2>
        <a:srgbClr val="000099"/>
      </a:dk2>
      <a:lt2>
        <a:srgbClr val="393939"/>
      </a:lt2>
      <a:accent1>
        <a:srgbClr val="B2B2B2"/>
      </a:accent1>
      <a:accent2>
        <a:srgbClr val="FF0066"/>
      </a:accent2>
      <a:accent3>
        <a:srgbClr val="FFFFFF"/>
      </a:accent3>
      <a:accent4>
        <a:srgbClr val="000082"/>
      </a:accent4>
      <a:accent5>
        <a:srgbClr val="D5D5D5"/>
      </a:accent5>
      <a:accent6>
        <a:srgbClr val="E7005C"/>
      </a:accent6>
      <a:hlink>
        <a:srgbClr val="FF3399"/>
      </a:hlink>
      <a:folHlink>
        <a:srgbClr val="CC0066"/>
      </a:folHlink>
    </a:clrScheme>
    <a:fontScheme name="31_Side Bar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1_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nsite template 2002">
  <a:themeElements>
    <a:clrScheme name="Onsite template 2002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blipFill rotWithShape="1">
          <a:blip xmlns:r="http://schemas.openxmlformats.org/officeDocument/2006/relationships" r:embed="rId1" cstate="print"/>
          <a:stretch>
            <a:fillRect b="-3947"/>
          </a:stretch>
        </a:blipFill>
      </a:spPr>
      <a:bodyPr/>
      <a:lstStyle>
        <a:defPPr>
          <a:defRPr sz="3200">
            <a:noFill/>
          </a:defRPr>
        </a:defPPr>
      </a:lstStyle>
    </a:tx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ICFA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4_Side Bar">
  <a:themeElements>
    <a:clrScheme name="">
      <a:dk1>
        <a:srgbClr val="000099"/>
      </a:dk1>
      <a:lt1>
        <a:srgbClr val="FFFFFF"/>
      </a:lt1>
      <a:dk2>
        <a:srgbClr val="000099"/>
      </a:dk2>
      <a:lt2>
        <a:srgbClr val="393939"/>
      </a:lt2>
      <a:accent1>
        <a:srgbClr val="B2B2B2"/>
      </a:accent1>
      <a:accent2>
        <a:srgbClr val="FF0066"/>
      </a:accent2>
      <a:accent3>
        <a:srgbClr val="FFFFFF"/>
      </a:accent3>
      <a:accent4>
        <a:srgbClr val="000082"/>
      </a:accent4>
      <a:accent5>
        <a:srgbClr val="D5D5D5"/>
      </a:accent5>
      <a:accent6>
        <a:srgbClr val="E7005C"/>
      </a:accent6>
      <a:hlink>
        <a:srgbClr val="FF3399"/>
      </a:hlink>
      <a:folHlink>
        <a:srgbClr val="CC0066"/>
      </a:folHlink>
    </a:clrScheme>
    <a:fontScheme name="31_Side Bar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1_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290CC5-F9F3-4D82-A472-A2774E38C3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EF2F95D-23B7-4C99-9180-5B1EF18341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E3387D-A8E6-4A13-AF1A-9B01D3F3D5A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73798</TotalTime>
  <Words>3200</Words>
  <Application>Microsoft Macintosh PowerPoint</Application>
  <PresentationFormat>A4 Paper (210x297 mm)</PresentationFormat>
  <Paragraphs>452</Paragraphs>
  <Slides>58</Slides>
  <Notes>12</Notes>
  <HiddenSlides>0</HiddenSlides>
  <MMClips>0</MMClips>
  <ScaleCrop>false</ScaleCrop>
  <HeadingPairs>
    <vt:vector size="6" baseType="variant">
      <vt:variant>
        <vt:lpstr>Design Template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3_Blank Presentation</vt:lpstr>
      <vt:lpstr>4_Blank Presentation</vt:lpstr>
      <vt:lpstr>31_Side Bar</vt:lpstr>
      <vt:lpstr>32_Side Bar</vt:lpstr>
      <vt:lpstr>5_Blank Presentation</vt:lpstr>
      <vt:lpstr>33_Side Bar</vt:lpstr>
      <vt:lpstr>1_Onsite template 2002</vt:lpstr>
      <vt:lpstr>2_ICFA Blue</vt:lpstr>
      <vt:lpstr>34_Side Bar</vt:lpstr>
      <vt:lpstr>7_Blank Presentation</vt:lpstr>
      <vt:lpstr>3_ICFA Blue</vt:lpstr>
      <vt:lpstr>Photo Editor Photo</vt:lpstr>
      <vt:lpstr>Slide 1</vt:lpstr>
      <vt:lpstr>CMS: A New Boson Exploration in the Post-Discovery Era</vt:lpstr>
      <vt:lpstr>High Luminosity from the LHC Pileup Challenges</vt:lpstr>
      <vt:lpstr>Slide 4</vt:lpstr>
      <vt:lpstr>CMS Global Event Reconstruction </vt:lpstr>
      <vt:lpstr>Stability Against Pileup Electron Isolation and Energy Scale</vt:lpstr>
      <vt:lpstr>Photon Energy Resolution Comprehensive Monitoring and Calibration</vt:lpstr>
      <vt:lpstr>Higgs Production at the LHC 7-8 TeV pp CollIsions (8 TeV +25%)</vt:lpstr>
      <vt:lpstr>Higgs Boson Decays</vt:lpstr>
      <vt:lpstr>Characteristics of Channels</vt:lpstr>
      <vt:lpstr>Slide 11</vt:lpstr>
      <vt:lpstr>Changes in event classification: H → gg</vt:lpstr>
      <vt:lpstr>Expected Yields in H → gg </vt:lpstr>
      <vt:lpstr>Basic issues not change</vt:lpstr>
      <vt:lpstr>Background Modeling Data Driven not Changed</vt:lpstr>
      <vt:lpstr>8 TeV Diphoton Mass Distributions S+B Mass Fits to 4 Inclusive and 2 Dijet Classes</vt:lpstr>
      <vt:lpstr>S/(S+B) Weighted Mass Distribution</vt:lpstr>
      <vt:lpstr>H gg  95% CL Exclusion on σ/sSM  and p-Values for SM Higgs </vt:lpstr>
      <vt:lpstr>H  gg Fitted Signal Strength and compatibility among classes</vt:lpstr>
      <vt:lpstr>H  gg : Mass Versus Fitted  Signal Strength Modifier mSM </vt:lpstr>
      <vt:lpstr>   H  ZZ 4L  and  2L 2t  (L = e,m)  The Golden Channels  </vt:lpstr>
      <vt:lpstr>H → ZZ(*) → 4 Leptons Analysis Improvements in 2012-13   </vt:lpstr>
      <vt:lpstr>H  ZZ Results</vt:lpstr>
      <vt:lpstr>More Details on Higgs to 4L Resonance</vt:lpstr>
      <vt:lpstr>H → ZZ → 4 Leptons</vt:lpstr>
      <vt:lpstr>H → ZZ(*) → 4l Results P-values (1D, 2D, 3D best fits)</vt:lpstr>
      <vt:lpstr>H → ZZ → 4l  Mass Fit</vt:lpstr>
      <vt:lpstr>H → ZZ → 4l  Cross section and Coupling Factors:  mV and mF</vt:lpstr>
      <vt:lpstr>Alternative  Spin and Parity  Models Tested</vt:lpstr>
      <vt:lpstr>H → ZZ → 4l  Spin and Parity Test Statistics Results</vt:lpstr>
      <vt:lpstr>H → ZZ → 4l and 2l2t  M (2l2t) and Upper Limits Over the Full Range </vt:lpstr>
      <vt:lpstr>H to Zg search  </vt:lpstr>
      <vt:lpstr> H  Zg   l+l-g (l = e, ) </vt:lpstr>
      <vt:lpstr>H  WW  2l 2n (l = e, ) High Sensitivity, Low Resolution</vt:lpstr>
      <vt:lpstr>Searches for Higgs to WW</vt:lpstr>
      <vt:lpstr>H  WW Cut-and-Count Analysis: DF 0 Jet</vt:lpstr>
      <vt:lpstr>Slide 37</vt:lpstr>
      <vt:lpstr>Slide 38</vt:lpstr>
      <vt:lpstr>Slide 39</vt:lpstr>
      <vt:lpstr>Slide 40</vt:lpstr>
      <vt:lpstr>Slide 41</vt:lpstr>
      <vt:lpstr>    WH  WWW  3l 3n (l = e, )     New Sensitive Channel </vt:lpstr>
      <vt:lpstr>Searches for Higgs to tt</vt:lpstr>
      <vt:lpstr>H  : Signal Extraction Combine 1-Jet and VBF </vt:lpstr>
      <vt:lpstr>H  : Statistical Interpretation Limits and Signal Injection</vt:lpstr>
      <vt:lpstr>H   Results  Significance</vt:lpstr>
      <vt:lpstr>H   Results: Signal Strength  vs Mass, by Channel, by Category</vt:lpstr>
      <vt:lpstr>Searches for Higgs to bb</vt:lpstr>
      <vt:lpstr>VH  V bb Associated Production  Many Analysis Improvements</vt:lpstr>
      <vt:lpstr>Searches for Higgs to bb in VH</vt:lpstr>
      <vt:lpstr>VH Vbb: Results Local Significance and signal strength</vt:lpstr>
      <vt:lpstr>Summary – Consistent Picture and Compatible with SM Higgs</vt:lpstr>
      <vt:lpstr>CMS Combination  Still Based on 5+12 fb-1</vt:lpstr>
      <vt:lpstr>Coupling Measurement (1)</vt:lpstr>
      <vt:lpstr>Coupling Measurement (2)</vt:lpstr>
      <vt:lpstr>Mass measurement</vt:lpstr>
      <vt:lpstr>Full Mass Range</vt:lpstr>
      <vt:lpstr>        Summary and Conclusion</vt:lpstr>
    </vt:vector>
  </TitlesOfParts>
  <Company>Caltech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at the LHC: The Caltech CMS Group A New Window on Matter, Spacetime, and the Universe</dc:title>
  <dc:creator>evo</dc:creator>
  <cp:lastModifiedBy>Mayda Velasco</cp:lastModifiedBy>
  <cp:revision>2903</cp:revision>
  <dcterms:created xsi:type="dcterms:W3CDTF">2013-03-16T17:17:10Z</dcterms:created>
  <dcterms:modified xsi:type="dcterms:W3CDTF">2013-03-22T01:54:46Z</dcterms:modified>
</cp:coreProperties>
</file>