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5" r:id="rId2"/>
    <p:sldId id="293" r:id="rId3"/>
    <p:sldId id="295" r:id="rId4"/>
    <p:sldId id="301" r:id="rId5"/>
    <p:sldId id="302" r:id="rId6"/>
    <p:sldId id="304" r:id="rId7"/>
    <p:sldId id="305" r:id="rId8"/>
    <p:sldId id="310" r:id="rId9"/>
    <p:sldId id="307" r:id="rId10"/>
    <p:sldId id="317" r:id="rId11"/>
    <p:sldId id="322" r:id="rId12"/>
    <p:sldId id="309" r:id="rId13"/>
    <p:sldId id="323" r:id="rId14"/>
    <p:sldId id="284" r:id="rId15"/>
    <p:sldId id="316" r:id="rId16"/>
    <p:sldId id="290" r:id="rId17"/>
    <p:sldId id="320" r:id="rId18"/>
    <p:sldId id="319" r:id="rId19"/>
    <p:sldId id="321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58" autoAdjust="0"/>
    <p:restoredTop sz="94660"/>
  </p:normalViewPr>
  <p:slideViewPr>
    <p:cSldViewPr>
      <p:cViewPr varScale="1">
        <p:scale>
          <a:sx n="84" d="100"/>
          <a:sy n="84" d="100"/>
        </p:scale>
        <p:origin x="-1138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A92F3-A9FA-4265-B7A5-C14D3A18AA95}" type="datetimeFigureOut">
              <a:rPr lang="en-US" smtClean="0"/>
              <a:t>3/25/2013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CD4C6-7B5E-44D6-B3B4-B0922C1770D3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210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51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614048" indent="-236172" defTabSz="9145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944690" indent="-188938" defTabSz="91451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322565" indent="-188938" defTabSz="91451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700441" indent="-188938" defTabSz="91451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078317" indent="-188938" algn="ctr" defTabSz="9145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456193" indent="-188938" algn="ctr" defTabSz="9145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834069" indent="-188938" algn="ctr" defTabSz="9145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211944" indent="-188938" algn="ctr" defTabSz="9145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9FF191-79C1-44E2-8274-F42C97D0A465}" type="slidenum">
              <a:rPr lang="en-US"/>
              <a:pPr eaLnBrk="1" hangingPunct="1"/>
              <a:t>3</a:t>
            </a:fld>
            <a:endParaRPr lang="en-US" dirty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fld id="{C319CA8B-B831-45C7-8AE4-B48210FB813E}" type="slidenum">
              <a:rPr lang="it-IT" smtClean="0"/>
              <a:pPr eaLnBrk="1" hangingPunct="1"/>
              <a:t>3</a:t>
            </a:fld>
            <a:endParaRPr lang="it-IT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80280D-2559-4611-97BB-8239D2F802E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97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D4C6-7B5E-44D6-B3B4-B0922C1770D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947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E753D7-6AB7-4336-BF79-670FBBF95BAB}" type="slidenum">
              <a:rPr lang="en-US"/>
              <a:pPr/>
              <a:t>14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794A26-E42B-4377-AF59-66F976D73E65}" type="slidenum">
              <a:rPr lang="en-US"/>
              <a:pPr/>
              <a:t>16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0865-5E6F-420A-871B-A84AFD6A7215}" type="datetimeFigureOut">
              <a:rPr lang="it-IT" smtClean="0"/>
              <a:t>25/03/2013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B0BCC-5F1D-442E-B2A3-FEB58687154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38260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0865-5E6F-420A-871B-A84AFD6A7215}" type="datetimeFigureOut">
              <a:rPr lang="it-IT" smtClean="0"/>
              <a:t>25/03/2013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B0BCC-5F1D-442E-B2A3-FEB58687154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7824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0865-5E6F-420A-871B-A84AFD6A7215}" type="datetimeFigureOut">
              <a:rPr lang="it-IT" smtClean="0"/>
              <a:t>25/03/2013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B0BCC-5F1D-442E-B2A3-FEB58687154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4512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0865-5E6F-420A-871B-A84AFD6A7215}" type="datetimeFigureOut">
              <a:rPr lang="it-IT" smtClean="0"/>
              <a:t>25/03/2013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B0BCC-5F1D-442E-B2A3-FEB58687154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63862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0865-5E6F-420A-871B-A84AFD6A7215}" type="datetimeFigureOut">
              <a:rPr lang="it-IT" smtClean="0"/>
              <a:t>25/03/2013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B0BCC-5F1D-442E-B2A3-FEB58687154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68527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0865-5E6F-420A-871B-A84AFD6A7215}" type="datetimeFigureOut">
              <a:rPr lang="it-IT" smtClean="0"/>
              <a:t>25/03/2013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B0BCC-5F1D-442E-B2A3-FEB58687154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53538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0865-5E6F-420A-871B-A84AFD6A7215}" type="datetimeFigureOut">
              <a:rPr lang="it-IT" smtClean="0"/>
              <a:t>25/03/2013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B0BCC-5F1D-442E-B2A3-FEB58687154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31936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0865-5E6F-420A-871B-A84AFD6A7215}" type="datetimeFigureOut">
              <a:rPr lang="it-IT" smtClean="0"/>
              <a:t>25/03/2013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B0BCC-5F1D-442E-B2A3-FEB58687154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0557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0865-5E6F-420A-871B-A84AFD6A7215}" type="datetimeFigureOut">
              <a:rPr lang="it-IT" smtClean="0"/>
              <a:t>25/03/2013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B0BCC-5F1D-442E-B2A3-FEB58687154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5848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0865-5E6F-420A-871B-A84AFD6A7215}" type="datetimeFigureOut">
              <a:rPr lang="it-IT" smtClean="0"/>
              <a:t>25/03/2013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B0BCC-5F1D-442E-B2A3-FEB58687154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47414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0865-5E6F-420A-871B-A84AFD6A7215}" type="datetimeFigureOut">
              <a:rPr lang="it-IT" smtClean="0"/>
              <a:t>25/03/2013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B0BCC-5F1D-442E-B2A3-FEB58687154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13584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70865-5E6F-420A-871B-A84AFD6A7215}" type="datetimeFigureOut">
              <a:rPr lang="it-IT" smtClean="0"/>
              <a:t>25/03/2013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B0BCC-5F1D-442E-B2A3-FEB58687154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76197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87175" y="1178750"/>
            <a:ext cx="8536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Damped C-Band </a:t>
            </a:r>
            <a:r>
              <a:rPr lang="en-US" sz="3200" dirty="0" smtClean="0"/>
              <a:t>RF structures </a:t>
            </a:r>
            <a:r>
              <a:rPr lang="en-US" sz="3200" dirty="0"/>
              <a:t>for </a:t>
            </a:r>
            <a:r>
              <a:rPr lang="en-US" sz="3200" dirty="0" smtClean="0"/>
              <a:t>ELI-NP </a:t>
            </a:r>
            <a:r>
              <a:rPr lang="en-US" sz="3200" dirty="0"/>
              <a:t>proposal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873331" y="1943835"/>
            <a:ext cx="33644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smtClean="0"/>
              <a:t>D. Alesini </a:t>
            </a:r>
          </a:p>
          <a:p>
            <a:pPr algn="ctr"/>
            <a:endParaRPr lang="en-US" sz="2400" i="1" dirty="0" smtClean="0"/>
          </a:p>
          <a:p>
            <a:pPr algn="ctr"/>
            <a:r>
              <a:rPr lang="en-US" sz="2400" i="1" dirty="0" smtClean="0"/>
              <a:t>(LNF-INFN, Frascati, Italy)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368660" y="5751551"/>
            <a:ext cx="24191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RFTech</a:t>
            </a:r>
            <a:r>
              <a:rPr lang="en-US" dirty="0" smtClean="0"/>
              <a:t> 4</a:t>
            </a:r>
            <a:r>
              <a:rPr lang="en-US" baseline="30000" dirty="0" smtClean="0"/>
              <a:t>th</a:t>
            </a:r>
            <a:r>
              <a:rPr lang="en-US" dirty="0" smtClean="0"/>
              <a:t> workshop</a:t>
            </a:r>
            <a:endParaRPr lang="en-US" dirty="0"/>
          </a:p>
          <a:p>
            <a:pPr algn="ctr"/>
            <a:r>
              <a:rPr lang="en-US" dirty="0"/>
              <a:t>25-26 March 2013</a:t>
            </a:r>
          </a:p>
          <a:p>
            <a:pPr algn="ctr"/>
            <a:r>
              <a:rPr lang="en-US" dirty="0"/>
              <a:t>Imperial </a:t>
            </a:r>
            <a:r>
              <a:rPr lang="en-US" dirty="0" smtClean="0"/>
              <a:t>Palace, Annecy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97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Damping system design</a:t>
            </a:r>
            <a:endParaRPr lang="en-US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" y="1381271"/>
            <a:ext cx="3051789" cy="286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524" y="4133543"/>
            <a:ext cx="2450601" cy="266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08" y="4041542"/>
            <a:ext cx="3242807" cy="271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99" y="1323405"/>
            <a:ext cx="2273354" cy="2758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0" y="52322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 smtClean="0"/>
              <a:t>The </a:t>
            </a:r>
            <a:r>
              <a:rPr lang="it-IT" sz="1400" dirty="0" err="1" smtClean="0"/>
              <a:t>power</a:t>
            </a:r>
            <a:r>
              <a:rPr lang="it-IT" sz="1400" dirty="0" smtClean="0"/>
              <a:t> </a:t>
            </a:r>
            <a:r>
              <a:rPr lang="it-IT" sz="1400" dirty="0" err="1" smtClean="0"/>
              <a:t>released</a:t>
            </a:r>
            <a:r>
              <a:rPr lang="it-IT" sz="1400" dirty="0" smtClean="0"/>
              <a:t> by the </a:t>
            </a:r>
            <a:r>
              <a:rPr lang="it-IT" sz="1400" dirty="0" err="1" smtClean="0"/>
              <a:t>beam</a:t>
            </a:r>
            <a:r>
              <a:rPr lang="it-IT" sz="1400" dirty="0" smtClean="0"/>
              <a:t> on the </a:t>
            </a:r>
            <a:r>
              <a:rPr lang="it-IT" sz="1400" dirty="0" err="1" smtClean="0"/>
              <a:t>dipole</a:t>
            </a:r>
            <a:r>
              <a:rPr lang="it-IT" sz="1400" dirty="0" smtClean="0"/>
              <a:t> </a:t>
            </a:r>
            <a:r>
              <a:rPr lang="it-IT" sz="1400" dirty="0" err="1" smtClean="0"/>
              <a:t>modes</a:t>
            </a:r>
            <a:r>
              <a:rPr lang="it-IT" sz="1400" dirty="0" smtClean="0"/>
              <a:t> </a:t>
            </a:r>
            <a:r>
              <a:rPr lang="it-IT" sz="1400" b="1" dirty="0" err="1" smtClean="0"/>
              <a:t>is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dissipated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into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SiC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absorbers</a:t>
            </a:r>
            <a:r>
              <a:rPr lang="it-IT" sz="1400" dirty="0" smtClean="0"/>
              <a:t>. </a:t>
            </a:r>
            <a:r>
              <a:rPr lang="it-IT" sz="1400" dirty="0" err="1" smtClean="0"/>
              <a:t>Several</a:t>
            </a:r>
            <a:r>
              <a:rPr lang="it-IT" sz="1400" dirty="0" smtClean="0"/>
              <a:t> </a:t>
            </a:r>
            <a:r>
              <a:rPr lang="it-IT" sz="1400" dirty="0" err="1" smtClean="0"/>
              <a:t>different</a:t>
            </a:r>
            <a:r>
              <a:rPr lang="it-IT" sz="1400" dirty="0" smtClean="0"/>
              <a:t> </a:t>
            </a:r>
            <a:r>
              <a:rPr lang="it-IT" sz="1400" dirty="0" err="1" smtClean="0"/>
              <a:t>solutions</a:t>
            </a:r>
            <a:r>
              <a:rPr lang="it-IT" sz="1400" dirty="0" smtClean="0"/>
              <a:t> are </a:t>
            </a:r>
            <a:r>
              <a:rPr lang="it-IT" sz="1400" dirty="0" err="1" smtClean="0"/>
              <a:t>possible</a:t>
            </a:r>
            <a:r>
              <a:rPr lang="it-IT" sz="1400" dirty="0"/>
              <a:t> </a:t>
            </a:r>
            <a:r>
              <a:rPr lang="it-IT" sz="1400" dirty="0" smtClean="0"/>
              <a:t>to design the </a:t>
            </a:r>
            <a:r>
              <a:rPr lang="it-IT" sz="1400" dirty="0" err="1" smtClean="0"/>
              <a:t>absorber</a:t>
            </a:r>
            <a:r>
              <a:rPr lang="it-IT" sz="1400" dirty="0" smtClean="0"/>
              <a:t>. The </a:t>
            </a:r>
            <a:r>
              <a:rPr lang="it-IT" sz="1400" dirty="0" err="1" smtClean="0"/>
              <a:t>final</a:t>
            </a:r>
            <a:r>
              <a:rPr lang="it-IT" sz="1400" dirty="0" smtClean="0"/>
              <a:t> </a:t>
            </a:r>
            <a:r>
              <a:rPr lang="it-IT" sz="1400" dirty="0" err="1" smtClean="0"/>
              <a:t>geometry</a:t>
            </a:r>
            <a:r>
              <a:rPr lang="it-IT" sz="1400" dirty="0" smtClean="0"/>
              <a:t> </a:t>
            </a:r>
            <a:r>
              <a:rPr lang="it-IT" sz="1400" dirty="0" err="1" smtClean="0"/>
              <a:t>has</a:t>
            </a:r>
            <a:r>
              <a:rPr lang="it-IT" sz="1400" dirty="0" smtClean="0"/>
              <a:t> </a:t>
            </a:r>
            <a:r>
              <a:rPr lang="it-IT" sz="1400" dirty="0" err="1" smtClean="0"/>
              <a:t>been</a:t>
            </a:r>
            <a:r>
              <a:rPr lang="it-IT" sz="1400" dirty="0" smtClean="0"/>
              <a:t> </a:t>
            </a:r>
            <a:r>
              <a:rPr lang="it-IT" sz="1400" dirty="0" err="1" smtClean="0"/>
              <a:t>optimized</a:t>
            </a:r>
            <a:r>
              <a:rPr lang="it-IT" sz="1400" dirty="0" smtClean="0"/>
              <a:t> to </a:t>
            </a:r>
            <a:r>
              <a:rPr lang="it-IT" sz="1400" dirty="0" err="1" smtClean="0"/>
              <a:t>simplify</a:t>
            </a:r>
            <a:r>
              <a:rPr lang="it-IT" sz="1400" dirty="0" smtClean="0"/>
              <a:t> the </a:t>
            </a:r>
            <a:r>
              <a:rPr lang="it-IT" sz="1400" dirty="0" err="1" smtClean="0"/>
              <a:t>realization</a:t>
            </a:r>
            <a:r>
              <a:rPr lang="it-IT" sz="1400" dirty="0" smtClean="0"/>
              <a:t> procedure and the </a:t>
            </a:r>
            <a:r>
              <a:rPr lang="it-IT" sz="1400" dirty="0" err="1" smtClean="0"/>
              <a:t>overall</a:t>
            </a:r>
            <a:r>
              <a:rPr lang="it-IT" sz="1400" dirty="0" smtClean="0"/>
              <a:t> </a:t>
            </a:r>
            <a:r>
              <a:rPr lang="it-IT" sz="1400" dirty="0" err="1" smtClean="0"/>
              <a:t>cost</a:t>
            </a:r>
            <a:r>
              <a:rPr lang="it-IT" sz="1400" dirty="0" smtClean="0"/>
              <a:t> of the </a:t>
            </a:r>
            <a:r>
              <a:rPr lang="it-IT" sz="1400" dirty="0" err="1" smtClean="0"/>
              <a:t>structures</a:t>
            </a:r>
            <a:r>
              <a:rPr lang="it-IT" sz="1400" dirty="0" smtClean="0"/>
              <a:t> . From the </a:t>
            </a:r>
            <a:r>
              <a:rPr lang="it-IT" sz="1400" dirty="0" err="1" smtClean="0"/>
              <a:t>e.m</a:t>
            </a:r>
            <a:r>
              <a:rPr lang="it-IT" sz="1400" dirty="0" smtClean="0"/>
              <a:t>. </a:t>
            </a:r>
            <a:r>
              <a:rPr lang="it-IT" sz="1400" dirty="0" err="1" smtClean="0"/>
              <a:t>point</a:t>
            </a:r>
            <a:r>
              <a:rPr lang="it-IT" sz="1400" dirty="0" smtClean="0"/>
              <a:t> of </a:t>
            </a:r>
            <a:r>
              <a:rPr lang="it-IT" sz="1400" dirty="0" err="1" smtClean="0"/>
              <a:t>view</a:t>
            </a:r>
            <a:r>
              <a:rPr lang="it-IT" sz="1400" dirty="0" smtClean="0"/>
              <a:t> </a:t>
            </a:r>
            <a:r>
              <a:rPr lang="it-IT" sz="1400" dirty="0" err="1" smtClean="0"/>
              <a:t>this</a:t>
            </a:r>
            <a:r>
              <a:rPr lang="it-IT" sz="1400" dirty="0" smtClean="0"/>
              <a:t> </a:t>
            </a:r>
            <a:r>
              <a:rPr lang="it-IT" sz="1400" dirty="0" err="1" smtClean="0"/>
              <a:t>is</a:t>
            </a:r>
            <a:r>
              <a:rPr lang="it-IT" sz="1400" dirty="0" smtClean="0"/>
              <a:t> </a:t>
            </a:r>
            <a:r>
              <a:rPr lang="it-IT" sz="1400" dirty="0" err="1" smtClean="0"/>
              <a:t>not</a:t>
            </a:r>
            <a:r>
              <a:rPr lang="it-IT" sz="1400" dirty="0" smtClean="0"/>
              <a:t> the «</a:t>
            </a:r>
            <a:r>
              <a:rPr lang="it-IT" sz="1400" dirty="0" err="1" smtClean="0"/>
              <a:t>ideal</a:t>
            </a:r>
            <a:r>
              <a:rPr lang="it-IT" sz="1400" dirty="0" smtClean="0"/>
              <a:t>» </a:t>
            </a:r>
            <a:r>
              <a:rPr lang="it-IT" sz="1400" dirty="0" err="1" smtClean="0"/>
              <a:t>solution</a:t>
            </a:r>
            <a:r>
              <a:rPr lang="it-IT" sz="1400" dirty="0" smtClean="0"/>
              <a:t> </a:t>
            </a:r>
            <a:r>
              <a:rPr lang="it-IT" sz="1400" dirty="0" err="1" smtClean="0"/>
              <a:t>but</a:t>
            </a:r>
            <a:r>
              <a:rPr lang="it-IT" sz="1400" dirty="0" smtClean="0"/>
              <a:t> </a:t>
            </a:r>
            <a:r>
              <a:rPr lang="it-IT" sz="1400" dirty="0" err="1" smtClean="0"/>
              <a:t>is</a:t>
            </a:r>
            <a:r>
              <a:rPr lang="it-IT" sz="1400" dirty="0" smtClean="0"/>
              <a:t> </a:t>
            </a:r>
            <a:r>
              <a:rPr lang="it-IT" sz="1400" dirty="0" err="1" smtClean="0"/>
              <a:t>is</a:t>
            </a:r>
            <a:r>
              <a:rPr lang="it-IT" sz="1400" dirty="0" smtClean="0"/>
              <a:t> </a:t>
            </a:r>
            <a:r>
              <a:rPr lang="it-IT" sz="1400" dirty="0" err="1" smtClean="0"/>
              <a:t>still</a:t>
            </a:r>
            <a:r>
              <a:rPr lang="it-IT" sz="1400" dirty="0" smtClean="0"/>
              <a:t> </a:t>
            </a:r>
            <a:r>
              <a:rPr lang="it-IT" sz="1400" dirty="0" err="1" smtClean="0"/>
              <a:t>very</a:t>
            </a:r>
            <a:r>
              <a:rPr lang="it-IT" sz="1400" dirty="0" smtClean="0"/>
              <a:t> </a:t>
            </a:r>
            <a:r>
              <a:rPr lang="it-IT" sz="1400" dirty="0" err="1" smtClean="0"/>
              <a:t>good</a:t>
            </a:r>
            <a:r>
              <a:rPr lang="it-IT" sz="1400" dirty="0" smtClean="0"/>
              <a:t> from the </a:t>
            </a:r>
            <a:r>
              <a:rPr lang="it-IT" sz="1400" dirty="0" err="1" smtClean="0"/>
              <a:t>point</a:t>
            </a:r>
            <a:r>
              <a:rPr lang="it-IT" sz="1400" dirty="0" smtClean="0"/>
              <a:t> of </a:t>
            </a:r>
            <a:r>
              <a:rPr lang="it-IT" sz="1400" dirty="0" err="1" smtClean="0"/>
              <a:t>view</a:t>
            </a:r>
            <a:r>
              <a:rPr lang="it-IT" sz="1400" dirty="0" smtClean="0"/>
              <a:t> of HOM </a:t>
            </a:r>
            <a:r>
              <a:rPr lang="it-IT" sz="1400" dirty="0" err="1" smtClean="0"/>
              <a:t>damping</a:t>
            </a:r>
            <a:r>
              <a:rPr lang="it-IT" sz="1400" dirty="0" smtClean="0"/>
              <a:t>.</a:t>
            </a:r>
            <a:endParaRPr lang="en-US" sz="1400" dirty="0"/>
          </a:p>
        </p:txBody>
      </p:sp>
      <p:sp>
        <p:nvSpPr>
          <p:cNvPr id="5" name="Rettangolo 4"/>
          <p:cNvSpPr/>
          <p:nvPr/>
        </p:nvSpPr>
        <p:spPr>
          <a:xfrm>
            <a:off x="5697125" y="1583795"/>
            <a:ext cx="3330370" cy="5158281"/>
          </a:xfrm>
          <a:prstGeom prst="rect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/>
          <p:cNvSpPr txBox="1"/>
          <p:nvPr/>
        </p:nvSpPr>
        <p:spPr>
          <a:xfrm>
            <a:off x="6463346" y="1581922"/>
            <a:ext cx="1797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Previous</a:t>
            </a:r>
            <a:r>
              <a:rPr lang="it-IT" dirty="0" smtClean="0"/>
              <a:t> </a:t>
            </a:r>
            <a:r>
              <a:rPr lang="it-IT" dirty="0" err="1" smtClean="0"/>
              <a:t>solution</a:t>
            </a:r>
            <a:endParaRPr lang="en-US" dirty="0"/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003" y="2991629"/>
            <a:ext cx="1452399" cy="1287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4"/>
          <a:stretch/>
        </p:blipFill>
        <p:spPr bwMode="auto">
          <a:xfrm>
            <a:off x="5727702" y="1945446"/>
            <a:ext cx="1738534" cy="1500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2" t="10680" r="8748" b="6314"/>
          <a:stretch/>
        </p:blipFill>
        <p:spPr bwMode="auto">
          <a:xfrm>
            <a:off x="7092279" y="3160157"/>
            <a:ext cx="1874067" cy="2163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38"/>
          <a:stretch/>
        </p:blipFill>
        <p:spPr bwMode="auto">
          <a:xfrm>
            <a:off x="5994828" y="4689140"/>
            <a:ext cx="937033" cy="1957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Connettore 2 7"/>
          <p:cNvCxnSpPr/>
          <p:nvPr/>
        </p:nvCxnSpPr>
        <p:spPr>
          <a:xfrm flipH="1">
            <a:off x="3063202" y="3203975"/>
            <a:ext cx="113643" cy="24225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2985801" y="2626992"/>
            <a:ext cx="109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New </a:t>
            </a:r>
            <a:r>
              <a:rPr lang="it-IT" sz="1600" dirty="0" err="1" smtClean="0"/>
              <a:t>absorber</a:t>
            </a:r>
            <a:endParaRPr lang="en-US" sz="1600" dirty="0"/>
          </a:p>
        </p:txBody>
      </p:sp>
      <p:cxnSp>
        <p:nvCxnSpPr>
          <p:cNvPr id="21" name="Connettore 2 20"/>
          <p:cNvCxnSpPr/>
          <p:nvPr/>
        </p:nvCxnSpPr>
        <p:spPr>
          <a:xfrm flipH="1" flipV="1">
            <a:off x="7466236" y="2376291"/>
            <a:ext cx="272217" cy="6778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7715702" y="2117798"/>
            <a:ext cx="109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/>
              <a:t>old</a:t>
            </a:r>
            <a:r>
              <a:rPr lang="it-IT" sz="1600" dirty="0" smtClean="0"/>
              <a:t> </a:t>
            </a:r>
            <a:r>
              <a:rPr lang="it-IT" sz="1600" dirty="0" err="1" smtClean="0"/>
              <a:t>absorber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7323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Input/output couplers</a:t>
            </a:r>
            <a:endParaRPr lang="en-US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" y="863715"/>
            <a:ext cx="5377315" cy="36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268" y="1261019"/>
            <a:ext cx="2832732" cy="2308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35" y="4689140"/>
            <a:ext cx="8194343" cy="1881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Connettore 2 6"/>
          <p:cNvCxnSpPr/>
          <p:nvPr/>
        </p:nvCxnSpPr>
        <p:spPr>
          <a:xfrm flipH="1">
            <a:off x="1016605" y="458670"/>
            <a:ext cx="2025225" cy="63007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4031940" y="458670"/>
            <a:ext cx="630070" cy="301533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7262342" y="1358770"/>
            <a:ext cx="1870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Integrated</a:t>
            </a:r>
            <a:r>
              <a:rPr lang="it-IT" dirty="0" smtClean="0"/>
              <a:t> </a:t>
            </a:r>
            <a:r>
              <a:rPr lang="it-IT" dirty="0" err="1" smtClean="0"/>
              <a:t>splitter</a:t>
            </a:r>
            <a:endParaRPr lang="en-US" dirty="0"/>
          </a:p>
        </p:txBody>
      </p:sp>
      <p:cxnSp>
        <p:nvCxnSpPr>
          <p:cNvPr id="13" name="Connettore 2 12"/>
          <p:cNvCxnSpPr/>
          <p:nvPr/>
        </p:nvCxnSpPr>
        <p:spPr>
          <a:xfrm flipH="1">
            <a:off x="7767355" y="1728102"/>
            <a:ext cx="270030" cy="39575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9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231740" y="79250"/>
            <a:ext cx="5139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ELI Damped structure: parameters</a:t>
            </a:r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138596"/>
              </p:ext>
            </p:extLst>
          </p:nvPr>
        </p:nvGraphicFramePr>
        <p:xfrm>
          <a:off x="971600" y="598358"/>
          <a:ext cx="7335815" cy="5548967"/>
        </p:xfrm>
        <a:graphic>
          <a:graphicData uri="http://schemas.openxmlformats.org/drawingml/2006/table">
            <a:tbl>
              <a:tblPr/>
              <a:tblGrid>
                <a:gridCol w="4185465"/>
                <a:gridCol w="3150350"/>
              </a:tblGrid>
              <a:tr h="3368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PARAMETER</a:t>
                      </a:r>
                      <a:endParaRPr kumimoji="0" lang="it-IT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VALUE</a:t>
                      </a:r>
                      <a:endParaRPr kumimoji="0" lang="it-IT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16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Type</a:t>
                      </a:r>
                      <a:endParaRPr kumimoji="0" lang="it-IT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TW- </a:t>
                      </a:r>
                      <a:r>
                        <a:rPr kumimoji="0" lang="it-IT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constant</a:t>
                      </a: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it-IT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gradient</a:t>
                      </a: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102 </a:t>
                      </a:r>
                      <a:r>
                        <a:rPr kumimoji="0" lang="it-IT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cells</a:t>
                      </a:r>
                      <a:endParaRPr kumimoji="0" lang="it-IT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16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Frequency</a:t>
                      </a: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it-IT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it-IT" sz="1300" b="0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RF</a:t>
                      </a: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it-IT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5.712 [GHz]</a:t>
                      </a:r>
                      <a:endParaRPr kumimoji="0" lang="it-IT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16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Phase</a:t>
                      </a: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it-IT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advance</a:t>
                      </a: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per </a:t>
                      </a:r>
                      <a:r>
                        <a:rPr kumimoji="0" lang="it-IT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cell</a:t>
                      </a:r>
                      <a:endParaRPr kumimoji="0" lang="it-IT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</a:t>
                      </a: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/3</a:t>
                      </a:r>
                      <a:endParaRPr kumimoji="0" lang="it-IT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16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Structure Length included couplers (L)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1.8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16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Iris aperture (a)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7.3-5.8 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16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group velocity (v</a:t>
                      </a:r>
                      <a:r>
                        <a:rPr kumimoji="0" lang="en-GB" sz="13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</a:t>
                      </a: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/c):</a:t>
                      </a:r>
                      <a:endParaRPr kumimoji="0" lang="en-GB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0.034-0.013</a:t>
                      </a:r>
                      <a:endParaRPr kumimoji="0" lang="en-GB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16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Quality factor (Q)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16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Field attenuation (</a:t>
                      </a: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</a:t>
                      </a: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GB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0.2-0.5 [1/m]</a:t>
                      </a:r>
                      <a:endParaRPr kumimoji="0" lang="en-GB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16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series impedance (Z)</a:t>
                      </a:r>
                      <a:endParaRPr kumimoji="0" lang="en-GB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27-81 [M</a:t>
                      </a: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</a:t>
                      </a: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/m</a:t>
                      </a:r>
                      <a:r>
                        <a:rPr kumimoji="0" lang="en-GB" sz="13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2</a:t>
                      </a: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16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Shunt impedance per unit length (r)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 </a:t>
                      </a: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[M</a:t>
                      </a: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</a:t>
                      </a: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/m</a:t>
                      </a: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]</a:t>
                      </a:r>
                      <a:endParaRPr kumimoji="0" lang="en-GB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16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Filling time (</a:t>
                      </a: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/>
                        </a:rPr>
                        <a:t></a:t>
                      </a: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GB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280 [ns]</a:t>
                      </a:r>
                      <a:endParaRPr kumimoji="0" lang="en-GB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16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en-GB" sz="1300" b="0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GB" sz="13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peak</a:t>
                      </a: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en-GB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en-GB" sz="1300" b="0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acc</a:t>
                      </a: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endParaRPr kumimoji="0" lang="en-GB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2.1</a:t>
                      </a:r>
                      <a:endParaRPr kumimoji="0" lang="it-IT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16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GB" sz="1300" b="0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GB" sz="13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peak</a:t>
                      </a: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en-GB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en-GB" sz="1300" b="0" i="0" u="none" strike="noStrike" cap="none" normalizeH="0" baseline="-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acc</a:t>
                      </a:r>
                      <a:endParaRPr kumimoji="0" lang="en-GB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4.3</a:t>
                      </a: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/>
                        </a:rPr>
                        <a:t></a:t>
                      </a: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it-IT" sz="13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-3</a:t>
                      </a: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[A/V]</a:t>
                      </a:r>
                      <a:endParaRPr kumimoji="0" lang="it-IT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16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Minimum RF pulse length (</a:t>
                      </a: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</a:t>
                      </a:r>
                      <a:r>
                        <a:rPr kumimoji="0" lang="en-GB" sz="13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IMP</a:t>
                      </a: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0.800 [</a:t>
                      </a: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</a:t>
                      </a: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16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Output power</a:t>
                      </a:r>
                      <a:endParaRPr kumimoji="0" lang="en-GB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0.33</a:t>
                      </a: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</a:t>
                      </a: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GB" sz="13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in</a:t>
                      </a:r>
                      <a:endParaRPr kumimoji="0" lang="en-GB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16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  <a:r>
                        <a:rPr kumimoji="0" lang="en-GB" sz="13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ACC_average</a:t>
                      </a: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@ P</a:t>
                      </a:r>
                      <a:r>
                        <a:rPr kumimoji="0" lang="en-GB" sz="13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</a:t>
                      </a: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=40 MW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33 MV/m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16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Pulsed heating @ P</a:t>
                      </a:r>
                      <a:r>
                        <a:rPr kumimoji="0" lang="en-GB" sz="13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</a:t>
                      </a: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=40 MW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 </a:t>
                      </a:r>
                      <a:r>
                        <a:rPr kumimoji="0" lang="it-IT" sz="13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it-IT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it-IT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16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Average dissipated power @ 100 Hz,</a:t>
                      </a: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</a:t>
                      </a:r>
                      <a:r>
                        <a:rPr kumimoji="0" lang="en-GB" sz="13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</a:t>
                      </a: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=40 MW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2.1 [kW]</a:t>
                      </a:r>
                      <a:endParaRPr kumimoji="0" lang="en-GB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31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96625" y="23771"/>
            <a:ext cx="6837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C-BAND STRUCTURE DESIGN: BBU STUDIES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678336" y="2091333"/>
            <a:ext cx="5855134" cy="36933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prstClr val="black"/>
                </a:solidFill>
                <a:latin typeface="Calibri"/>
              </a:rPr>
              <a:t>TRANSVERSE </a:t>
            </a:r>
            <a:r>
              <a:rPr lang="en-US" b="1" i="1" dirty="0" smtClean="0">
                <a:solidFill>
                  <a:prstClr val="black"/>
                </a:solidFill>
                <a:latin typeface="Calibri"/>
              </a:rPr>
              <a:t> EFFECTS </a:t>
            </a:r>
            <a:r>
              <a:rPr lang="en-US" b="1" i="1" dirty="0">
                <a:solidFill>
                  <a:prstClr val="black"/>
                </a:solidFill>
                <a:sym typeface="Symbol"/>
              </a:rPr>
              <a:t> </a:t>
            </a:r>
            <a:r>
              <a:rPr lang="en-US" b="1" i="1" dirty="0" smtClean="0">
                <a:solidFill>
                  <a:prstClr val="black"/>
                </a:solidFill>
                <a:sym typeface="Symbol"/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Cumulative </a:t>
            </a:r>
            <a:r>
              <a:rPr lang="en-US" dirty="0">
                <a:solidFill>
                  <a:prstClr val="black"/>
                </a:solidFill>
              </a:rPr>
              <a:t>beam </a:t>
            </a:r>
            <a:r>
              <a:rPr lang="en-US" dirty="0" smtClean="0">
                <a:solidFill>
                  <a:prstClr val="black"/>
                </a:solidFill>
              </a:rPr>
              <a:t>break-up (BBU)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704353" y="1685765"/>
            <a:ext cx="4798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prstClr val="black"/>
                </a:solidFill>
                <a:latin typeface="Calibri"/>
              </a:rPr>
              <a:t>LONGITUDINAL </a:t>
            </a:r>
            <a:r>
              <a:rPr lang="en-US" b="1" i="1" dirty="0" smtClean="0">
                <a:solidFill>
                  <a:prstClr val="black"/>
                </a:solidFill>
                <a:latin typeface="Calibri"/>
              </a:rPr>
              <a:t> EFFECTS </a:t>
            </a:r>
            <a:r>
              <a:rPr lang="en-US" b="1" i="1" dirty="0" smtClean="0">
                <a:solidFill>
                  <a:prstClr val="black"/>
                </a:solidFill>
                <a:latin typeface="Calibri"/>
                <a:sym typeface="Symbol"/>
              </a:rPr>
              <a:t>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beam loading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-5498" y="485436"/>
            <a:ext cx="91494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ELI-NP operates in multi-bunch mode. The </a:t>
            </a:r>
            <a:r>
              <a:rPr lang="en-US" dirty="0"/>
              <a:t>passage of electron bunches through accelerating structures excites electromagnetic </a:t>
            </a:r>
            <a:r>
              <a:rPr lang="en-US" dirty="0" err="1"/>
              <a:t>wakefield</a:t>
            </a:r>
            <a:r>
              <a:rPr lang="en-US" dirty="0"/>
              <a:t>. This field can have </a:t>
            </a:r>
            <a:r>
              <a:rPr lang="en-US" b="1" dirty="0"/>
              <a:t>longitudinal and transverse components </a:t>
            </a:r>
            <a:r>
              <a:rPr lang="en-US" dirty="0"/>
              <a:t>and, interacting with subsequent bunches, can affect the longitudinal and the transverse beam dynamics. </a:t>
            </a:r>
          </a:p>
        </p:txBody>
      </p:sp>
      <p:sp>
        <p:nvSpPr>
          <p:cNvPr id="10" name="Rettangolo 9"/>
          <p:cNvSpPr/>
          <p:nvPr/>
        </p:nvSpPr>
        <p:spPr>
          <a:xfrm>
            <a:off x="34870" y="3745720"/>
            <a:ext cx="1777214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prstClr val="black"/>
                </a:solidFill>
              </a:rPr>
              <a:t>Injector S-band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2283223" y="3745720"/>
            <a:ext cx="8640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443735" y="3745720"/>
            <a:ext cx="8640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4580375" y="3737522"/>
            <a:ext cx="8640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Parentesi graffa aperta 13"/>
          <p:cNvSpPr/>
          <p:nvPr/>
        </p:nvSpPr>
        <p:spPr>
          <a:xfrm rot="16200000">
            <a:off x="4593114" y="2002925"/>
            <a:ext cx="367144" cy="4999946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386996" y="4677178"/>
            <a:ext cx="2420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prstClr val="black"/>
                </a:solidFill>
                <a:latin typeface="Calibri"/>
              </a:rPr>
              <a:t>Booster LINAC (C-band)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7629261" y="3777078"/>
            <a:ext cx="1046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Ideal axis</a:t>
            </a:r>
          </a:p>
        </p:txBody>
      </p:sp>
      <p:cxnSp>
        <p:nvCxnSpPr>
          <p:cNvPr id="17" name="Connettore 2 16"/>
          <p:cNvCxnSpPr/>
          <p:nvPr/>
        </p:nvCxnSpPr>
        <p:spPr>
          <a:xfrm flipV="1">
            <a:off x="1812084" y="3862512"/>
            <a:ext cx="471139" cy="14888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923477" y="5046510"/>
            <a:ext cx="19154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Beam injection conditions at the entrance of the linac booster (</a:t>
            </a:r>
            <a:r>
              <a:rPr lang="en-US" dirty="0" err="1">
                <a:solidFill>
                  <a:prstClr val="black"/>
                </a:solidFill>
                <a:latin typeface="Calibri"/>
                <a:sym typeface="Symbol"/>
              </a:rPr>
              <a:t>y</a:t>
            </a:r>
            <a:r>
              <a:rPr lang="en-US" baseline="-25000" dirty="0" err="1">
                <a:solidFill>
                  <a:prstClr val="black"/>
                </a:solidFill>
                <a:latin typeface="Calibri"/>
                <a:sym typeface="Symbol"/>
              </a:rPr>
              <a:t>IN</a:t>
            </a:r>
            <a:r>
              <a:rPr lang="en-US" dirty="0" err="1">
                <a:solidFill>
                  <a:prstClr val="black"/>
                </a:solidFill>
                <a:latin typeface="Calibri"/>
                <a:sym typeface="Symbol"/>
              </a:rPr>
              <a:t>,y’</a:t>
            </a:r>
            <a:r>
              <a:rPr lang="en-US" baseline="-25000" dirty="0" err="1">
                <a:solidFill>
                  <a:prstClr val="black"/>
                </a:solidFill>
                <a:latin typeface="Calibri"/>
                <a:sym typeface="Symbol"/>
              </a:rPr>
              <a:t>IN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cxnSp>
        <p:nvCxnSpPr>
          <p:cNvPr id="19" name="Connettore 2 18"/>
          <p:cNvCxnSpPr/>
          <p:nvPr/>
        </p:nvCxnSpPr>
        <p:spPr>
          <a:xfrm flipH="1" flipV="1">
            <a:off x="6230176" y="4837354"/>
            <a:ext cx="51794" cy="202064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>
            <a:off x="5022051" y="6184552"/>
            <a:ext cx="2936316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7838074" y="6175260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prstClr val="black"/>
                </a:solidFill>
                <a:latin typeface="Calibri"/>
              </a:rPr>
              <a:t>y</a:t>
            </a:r>
            <a:r>
              <a:rPr lang="en-US" baseline="-25000" dirty="0" err="1">
                <a:solidFill>
                  <a:prstClr val="black"/>
                </a:solidFill>
                <a:latin typeface="Calibri"/>
              </a:rPr>
              <a:t>OUT</a:t>
            </a:r>
            <a:endParaRPr lang="en-US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6266632" y="4649736"/>
            <a:ext cx="622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prstClr val="black"/>
                </a:solidFill>
                <a:latin typeface="Calibri"/>
              </a:rPr>
              <a:t>y’</a:t>
            </a:r>
            <a:r>
              <a:rPr lang="en-US" baseline="-25000" dirty="0" err="1">
                <a:solidFill>
                  <a:prstClr val="black"/>
                </a:solidFill>
                <a:latin typeface="Calibri"/>
              </a:rPr>
              <a:t>OUT</a:t>
            </a:r>
            <a:endParaRPr lang="en-US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vale 22"/>
          <p:cNvSpPr/>
          <p:nvPr/>
        </p:nvSpPr>
        <p:spPr>
          <a:xfrm>
            <a:off x="7046816" y="5545481"/>
            <a:ext cx="144016" cy="16374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9BBB59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4605903" y="5135212"/>
            <a:ext cx="1586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Phase space @ LINAC exit</a:t>
            </a:r>
          </a:p>
        </p:txBody>
      </p:sp>
      <p:sp>
        <p:nvSpPr>
          <p:cNvPr id="25" name="Ovale 24"/>
          <p:cNvSpPr/>
          <p:nvPr/>
        </p:nvSpPr>
        <p:spPr>
          <a:xfrm>
            <a:off x="7506183" y="5157005"/>
            <a:ext cx="144016" cy="163749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9BBB59"/>
              </a:solidFill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2375724" y="3291315"/>
            <a:ext cx="3000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prstClr val="black"/>
                </a:solidFill>
                <a:latin typeface="Calibri"/>
                <a:sym typeface="Symbol"/>
              </a:rPr>
              <a:t>E</a:t>
            </a:r>
            <a:r>
              <a:rPr lang="en-US" baseline="-25000" dirty="0" err="1">
                <a:solidFill>
                  <a:prstClr val="black"/>
                </a:solidFill>
                <a:latin typeface="Calibri"/>
                <a:sym typeface="Symbol"/>
              </a:rPr>
              <a:t>acc</a:t>
            </a:r>
            <a:r>
              <a:rPr lang="en-US" dirty="0">
                <a:solidFill>
                  <a:prstClr val="black"/>
                </a:solidFill>
                <a:latin typeface="Calibri"/>
                <a:sym typeface="Symbol"/>
              </a:rPr>
              <a:t>=average accelerating field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166616" y="4280611"/>
            <a:ext cx="20374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prstClr val="black"/>
                </a:solidFill>
                <a:latin typeface="Calibri"/>
                <a:sym typeface="Symbol"/>
              </a:rPr>
              <a:t>E</a:t>
            </a:r>
            <a:r>
              <a:rPr lang="en-US" baseline="-25000" dirty="0" err="1">
                <a:solidFill>
                  <a:prstClr val="black"/>
                </a:solidFill>
                <a:latin typeface="Calibri"/>
                <a:sym typeface="Symbol"/>
              </a:rPr>
              <a:t>inj</a:t>
            </a:r>
            <a:r>
              <a:rPr lang="en-US" dirty="0">
                <a:solidFill>
                  <a:prstClr val="black"/>
                </a:solidFill>
                <a:latin typeface="Calibri"/>
                <a:sym typeface="Symbol"/>
              </a:rPr>
              <a:t>=beam energy after injector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-18510" y="2460665"/>
            <a:ext cx="91175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-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Analytical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approaches can be used to evaluate the beam breakup effects (for example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Mosnier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theory).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-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Tracking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codes </a:t>
            </a:r>
          </a:p>
        </p:txBody>
      </p:sp>
      <p:cxnSp>
        <p:nvCxnSpPr>
          <p:cNvPr id="29" name="Connettore 2 28"/>
          <p:cNvCxnSpPr>
            <a:stCxn id="18" idx="0"/>
          </p:cNvCxnSpPr>
          <p:nvPr/>
        </p:nvCxnSpPr>
        <p:spPr>
          <a:xfrm flipV="1">
            <a:off x="1881226" y="4106854"/>
            <a:ext cx="322885" cy="93965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tangolo 29"/>
          <p:cNvSpPr/>
          <p:nvPr/>
        </p:nvSpPr>
        <p:spPr>
          <a:xfrm>
            <a:off x="6437691" y="3749086"/>
            <a:ext cx="8640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1" name="Connettore 1 30"/>
          <p:cNvCxnSpPr>
            <a:stCxn id="10" idx="3"/>
          </p:cNvCxnSpPr>
          <p:nvPr/>
        </p:nvCxnSpPr>
        <p:spPr>
          <a:xfrm>
            <a:off x="1812084" y="3961744"/>
            <a:ext cx="5844321" cy="3366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6317364" y="3010638"/>
            <a:ext cx="2788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Beam output positions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(</a:t>
            </a:r>
            <a:r>
              <a:rPr lang="en-US" dirty="0" err="1">
                <a:solidFill>
                  <a:prstClr val="black"/>
                </a:solidFill>
                <a:latin typeface="Calibri"/>
                <a:sym typeface="Symbol"/>
              </a:rPr>
              <a:t>y</a:t>
            </a:r>
            <a:r>
              <a:rPr lang="en-US" baseline="-25000" dirty="0" err="1">
                <a:solidFill>
                  <a:prstClr val="black"/>
                </a:solidFill>
                <a:latin typeface="Calibri"/>
                <a:sym typeface="Symbol"/>
              </a:rPr>
              <a:t>OUT</a:t>
            </a:r>
            <a:r>
              <a:rPr lang="en-US" dirty="0" err="1">
                <a:solidFill>
                  <a:prstClr val="black"/>
                </a:solidFill>
                <a:latin typeface="Calibri"/>
                <a:sym typeface="Symbol"/>
              </a:rPr>
              <a:t>,y’</a:t>
            </a:r>
            <a:r>
              <a:rPr lang="en-US" baseline="-25000" dirty="0" err="1">
                <a:solidFill>
                  <a:prstClr val="black"/>
                </a:solidFill>
                <a:latin typeface="Calibri"/>
                <a:sym typeface="Symbol"/>
              </a:rPr>
              <a:t>OUT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cxnSp>
        <p:nvCxnSpPr>
          <p:cNvPr id="34" name="Connettore 2 33"/>
          <p:cNvCxnSpPr/>
          <p:nvPr/>
        </p:nvCxnSpPr>
        <p:spPr>
          <a:xfrm flipV="1">
            <a:off x="7301787" y="3606350"/>
            <a:ext cx="517519" cy="22758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igura a mano libera 34"/>
          <p:cNvSpPr/>
          <p:nvPr/>
        </p:nvSpPr>
        <p:spPr>
          <a:xfrm>
            <a:off x="2284850" y="3778798"/>
            <a:ext cx="5000625" cy="392482"/>
          </a:xfrm>
          <a:custGeom>
            <a:avLst/>
            <a:gdLst>
              <a:gd name="connsiteX0" fmla="*/ 0 w 5000625"/>
              <a:gd name="connsiteY0" fmla="*/ 85657 h 392482"/>
              <a:gd name="connsiteX1" fmla="*/ 333375 w 5000625"/>
              <a:gd name="connsiteY1" fmla="*/ 9457 h 392482"/>
              <a:gd name="connsiteX2" fmla="*/ 790575 w 5000625"/>
              <a:gd name="connsiteY2" fmla="*/ 276157 h 392482"/>
              <a:gd name="connsiteX3" fmla="*/ 1209675 w 5000625"/>
              <a:gd name="connsiteY3" fmla="*/ 114232 h 392482"/>
              <a:gd name="connsiteX4" fmla="*/ 1390650 w 5000625"/>
              <a:gd name="connsiteY4" fmla="*/ 28507 h 392482"/>
              <a:gd name="connsiteX5" fmla="*/ 1533525 w 5000625"/>
              <a:gd name="connsiteY5" fmla="*/ 18982 h 392482"/>
              <a:gd name="connsiteX6" fmla="*/ 1743075 w 5000625"/>
              <a:gd name="connsiteY6" fmla="*/ 85657 h 392482"/>
              <a:gd name="connsiteX7" fmla="*/ 2009775 w 5000625"/>
              <a:gd name="connsiteY7" fmla="*/ 323782 h 392482"/>
              <a:gd name="connsiteX8" fmla="*/ 2371725 w 5000625"/>
              <a:gd name="connsiteY8" fmla="*/ 304732 h 392482"/>
              <a:gd name="connsiteX9" fmla="*/ 2647950 w 5000625"/>
              <a:gd name="connsiteY9" fmla="*/ 104707 h 392482"/>
              <a:gd name="connsiteX10" fmla="*/ 2990850 w 5000625"/>
              <a:gd name="connsiteY10" fmla="*/ 18982 h 392482"/>
              <a:gd name="connsiteX11" fmla="*/ 3409950 w 5000625"/>
              <a:gd name="connsiteY11" fmla="*/ 180907 h 392482"/>
              <a:gd name="connsiteX12" fmla="*/ 3752850 w 5000625"/>
              <a:gd name="connsiteY12" fmla="*/ 371407 h 392482"/>
              <a:gd name="connsiteX13" fmla="*/ 4200525 w 5000625"/>
              <a:gd name="connsiteY13" fmla="*/ 352357 h 392482"/>
              <a:gd name="connsiteX14" fmla="*/ 5000625 w 5000625"/>
              <a:gd name="connsiteY14" fmla="*/ 57082 h 392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00625" h="392482">
                <a:moveTo>
                  <a:pt x="0" y="85657"/>
                </a:moveTo>
                <a:cubicBezTo>
                  <a:pt x="100806" y="31682"/>
                  <a:pt x="201613" y="-22293"/>
                  <a:pt x="333375" y="9457"/>
                </a:cubicBezTo>
                <a:cubicBezTo>
                  <a:pt x="465137" y="41207"/>
                  <a:pt x="644525" y="258695"/>
                  <a:pt x="790575" y="276157"/>
                </a:cubicBezTo>
                <a:cubicBezTo>
                  <a:pt x="936625" y="293619"/>
                  <a:pt x="1109663" y="155507"/>
                  <a:pt x="1209675" y="114232"/>
                </a:cubicBezTo>
                <a:cubicBezTo>
                  <a:pt x="1309688" y="72957"/>
                  <a:pt x="1336675" y="44382"/>
                  <a:pt x="1390650" y="28507"/>
                </a:cubicBezTo>
                <a:cubicBezTo>
                  <a:pt x="1444625" y="12632"/>
                  <a:pt x="1474788" y="9457"/>
                  <a:pt x="1533525" y="18982"/>
                </a:cubicBezTo>
                <a:cubicBezTo>
                  <a:pt x="1592263" y="28507"/>
                  <a:pt x="1663700" y="34857"/>
                  <a:pt x="1743075" y="85657"/>
                </a:cubicBezTo>
                <a:cubicBezTo>
                  <a:pt x="1822450" y="136457"/>
                  <a:pt x="1905000" y="287270"/>
                  <a:pt x="2009775" y="323782"/>
                </a:cubicBezTo>
                <a:cubicBezTo>
                  <a:pt x="2114550" y="360294"/>
                  <a:pt x="2265363" y="341245"/>
                  <a:pt x="2371725" y="304732"/>
                </a:cubicBezTo>
                <a:cubicBezTo>
                  <a:pt x="2478088" y="268220"/>
                  <a:pt x="2544763" y="152332"/>
                  <a:pt x="2647950" y="104707"/>
                </a:cubicBezTo>
                <a:cubicBezTo>
                  <a:pt x="2751137" y="57082"/>
                  <a:pt x="2863850" y="6282"/>
                  <a:pt x="2990850" y="18982"/>
                </a:cubicBezTo>
                <a:cubicBezTo>
                  <a:pt x="3117850" y="31682"/>
                  <a:pt x="3282950" y="122170"/>
                  <a:pt x="3409950" y="180907"/>
                </a:cubicBezTo>
                <a:cubicBezTo>
                  <a:pt x="3536950" y="239645"/>
                  <a:pt x="3621088" y="342832"/>
                  <a:pt x="3752850" y="371407"/>
                </a:cubicBezTo>
                <a:cubicBezTo>
                  <a:pt x="3884613" y="399982"/>
                  <a:pt x="3992563" y="404744"/>
                  <a:pt x="4200525" y="352357"/>
                </a:cubicBezTo>
                <a:cubicBezTo>
                  <a:pt x="4408487" y="299970"/>
                  <a:pt x="4704556" y="178526"/>
                  <a:pt x="5000625" y="57082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6" name="Ovale 35"/>
          <p:cNvSpPr/>
          <p:nvPr/>
        </p:nvSpPr>
        <p:spPr>
          <a:xfrm>
            <a:off x="7118824" y="5238880"/>
            <a:ext cx="144016" cy="163749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9BBB59"/>
              </a:solidFill>
            </a:endParaRPr>
          </a:p>
        </p:txBody>
      </p:sp>
      <p:sp>
        <p:nvSpPr>
          <p:cNvPr id="37" name="Ovale 36"/>
          <p:cNvSpPr/>
          <p:nvPr/>
        </p:nvSpPr>
        <p:spPr>
          <a:xfrm>
            <a:off x="6768637" y="5136012"/>
            <a:ext cx="144016" cy="163749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9BBB59"/>
              </a:solidFill>
            </a:endParaRPr>
          </a:p>
        </p:txBody>
      </p:sp>
      <p:sp>
        <p:nvSpPr>
          <p:cNvPr id="38" name="Ovale 37"/>
          <p:cNvSpPr/>
          <p:nvPr/>
        </p:nvSpPr>
        <p:spPr>
          <a:xfrm>
            <a:off x="6755248" y="5617794"/>
            <a:ext cx="144016" cy="163749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9BBB59"/>
              </a:solidFill>
            </a:endParaRPr>
          </a:p>
        </p:txBody>
      </p:sp>
      <p:sp>
        <p:nvSpPr>
          <p:cNvPr id="39" name="Ovale 38"/>
          <p:cNvSpPr/>
          <p:nvPr/>
        </p:nvSpPr>
        <p:spPr>
          <a:xfrm>
            <a:off x="7266218" y="5766165"/>
            <a:ext cx="144016" cy="163749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9BBB59"/>
              </a:solidFill>
            </a:endParaRPr>
          </a:p>
        </p:txBody>
      </p:sp>
      <p:sp>
        <p:nvSpPr>
          <p:cNvPr id="40" name="Ovale 39"/>
          <p:cNvSpPr/>
          <p:nvPr/>
        </p:nvSpPr>
        <p:spPr>
          <a:xfrm>
            <a:off x="7674140" y="5783010"/>
            <a:ext cx="144016" cy="163749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9BBB59"/>
              </a:solidFill>
            </a:endParaRPr>
          </a:p>
        </p:txBody>
      </p:sp>
      <p:cxnSp>
        <p:nvCxnSpPr>
          <p:cNvPr id="41" name="Connettore 2 40"/>
          <p:cNvCxnSpPr>
            <a:endCxn id="23" idx="6"/>
          </p:cNvCxnSpPr>
          <p:nvPr/>
        </p:nvCxnSpPr>
        <p:spPr>
          <a:xfrm flipH="1">
            <a:off x="7190832" y="5238880"/>
            <a:ext cx="1089121" cy="38847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sellaDiTesto 41"/>
          <p:cNvSpPr txBox="1"/>
          <p:nvPr/>
        </p:nvSpPr>
        <p:spPr>
          <a:xfrm>
            <a:off x="6990910" y="4677178"/>
            <a:ext cx="2153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</a:t>
            </a:r>
            <a:r>
              <a:rPr lang="en-US" baseline="30000" dirty="0">
                <a:solidFill>
                  <a:prstClr val="black"/>
                </a:solidFill>
                <a:latin typeface="Calibri"/>
              </a:rPr>
              <a:t>st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bunch of the train</a:t>
            </a:r>
          </a:p>
        </p:txBody>
      </p:sp>
      <p:cxnSp>
        <p:nvCxnSpPr>
          <p:cNvPr id="43" name="Connettore 2 42"/>
          <p:cNvCxnSpPr>
            <a:endCxn id="40" idx="6"/>
          </p:cNvCxnSpPr>
          <p:nvPr/>
        </p:nvCxnSpPr>
        <p:spPr>
          <a:xfrm flipH="1">
            <a:off x="7818156" y="5699668"/>
            <a:ext cx="461797" cy="16521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/>
          <p:cNvSpPr txBox="1"/>
          <p:nvPr/>
        </p:nvSpPr>
        <p:spPr>
          <a:xfrm>
            <a:off x="7805410" y="5396833"/>
            <a:ext cx="157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Other bunches</a:t>
            </a:r>
          </a:p>
        </p:txBody>
      </p:sp>
      <p:sp>
        <p:nvSpPr>
          <p:cNvPr id="45" name="Ovale 44"/>
          <p:cNvSpPr/>
          <p:nvPr/>
        </p:nvSpPr>
        <p:spPr>
          <a:xfrm>
            <a:off x="6707454" y="5144499"/>
            <a:ext cx="966755" cy="912308"/>
          </a:xfrm>
          <a:prstGeom prst="ellipse">
            <a:avLst/>
          </a:prstGeom>
          <a:ln w="1905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46" name="Connettore 1 45"/>
          <p:cNvCxnSpPr>
            <a:stCxn id="45" idx="3"/>
          </p:cNvCxnSpPr>
          <p:nvPr/>
        </p:nvCxnSpPr>
        <p:spPr>
          <a:xfrm flipH="1">
            <a:off x="6057165" y="5923203"/>
            <a:ext cx="791867" cy="621389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sellaDiTesto 46"/>
          <p:cNvSpPr txBox="1"/>
          <p:nvPr/>
        </p:nvSpPr>
        <p:spPr>
          <a:xfrm>
            <a:off x="4133311" y="6249154"/>
            <a:ext cx="2059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Equivalent beam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emittance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increase</a:t>
            </a:r>
          </a:p>
        </p:txBody>
      </p:sp>
      <p:sp>
        <p:nvSpPr>
          <p:cNvPr id="3" name="Rettangolo 2"/>
          <p:cNvSpPr/>
          <p:nvPr/>
        </p:nvSpPr>
        <p:spPr>
          <a:xfrm>
            <a:off x="1696477" y="2091333"/>
            <a:ext cx="5801830" cy="369332"/>
          </a:xfrm>
          <a:prstGeom prst="rect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6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1823E-7 L 0 -0.052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2712837" y="15007"/>
            <a:ext cx="37183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/>
              <a:t>Beam loading: approach</a:t>
            </a:r>
            <a:endParaRPr lang="en-US" sz="28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57" y="2303875"/>
            <a:ext cx="8305922" cy="4455495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0863691"/>
              </p:ext>
            </p:extLst>
          </p:nvPr>
        </p:nvGraphicFramePr>
        <p:xfrm>
          <a:off x="251520" y="1311455"/>
          <a:ext cx="2907323" cy="765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3" name="Equazione" r:id="rId5" imgW="1828800" imgH="482600" progId="Equation.3">
                  <p:embed/>
                </p:oleObj>
              </mc:Choice>
              <mc:Fallback>
                <p:oleObj name="Equazione" r:id="rId5" imgW="1828800" imgH="482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311455"/>
                        <a:ext cx="2907323" cy="7650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7897493"/>
              </p:ext>
            </p:extLst>
          </p:nvPr>
        </p:nvGraphicFramePr>
        <p:xfrm>
          <a:off x="4346975" y="1356460"/>
          <a:ext cx="3852096" cy="72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4" name="Equazione" r:id="rId7" imgW="2705100" imgH="508000" progId="Equation.3">
                  <p:embed/>
                </p:oleObj>
              </mc:Choice>
              <mc:Fallback>
                <p:oleObj name="Equazione" r:id="rId7" imgW="2705100" imgH="508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6975" y="1356460"/>
                        <a:ext cx="3852096" cy="7223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tangolo 6"/>
          <p:cNvSpPr/>
          <p:nvPr/>
        </p:nvSpPr>
        <p:spPr>
          <a:xfrm>
            <a:off x="-18510" y="53968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/>
              <a:t>The external voltage given by the RF generator and the beam induced voltage in </a:t>
            </a:r>
            <a:r>
              <a:rPr lang="en-US" sz="1600" dirty="0" smtClean="0"/>
              <a:t>CI </a:t>
            </a:r>
            <a:r>
              <a:rPr lang="en-US" sz="1600" dirty="0"/>
              <a:t>structure can be analytically calculated un the frequency domain </a:t>
            </a:r>
            <a:r>
              <a:rPr lang="en-US" sz="1600" dirty="0" smtClean="0"/>
              <a:t>[Wang,…] </a:t>
            </a:r>
            <a:r>
              <a:rPr lang="en-US" sz="1600" dirty="0"/>
              <a:t>and they are given by the following </a:t>
            </a:r>
            <a:r>
              <a:rPr lang="en-US" sz="1600" dirty="0" smtClean="0"/>
              <a:t>expressions: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5591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2712837" y="15007"/>
            <a:ext cx="33186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/>
              <a:t>Beam loading: results</a:t>
            </a:r>
            <a:endParaRPr lang="en-US" sz="28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0" t="5036" r="7251"/>
          <a:stretch/>
        </p:blipFill>
        <p:spPr>
          <a:xfrm>
            <a:off x="4707015" y="610741"/>
            <a:ext cx="4095365" cy="319739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" t="4498" r="6102" b="2175"/>
          <a:stretch/>
        </p:blipFill>
        <p:spPr>
          <a:xfrm>
            <a:off x="232192" y="3906570"/>
            <a:ext cx="3820105" cy="280902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" t="5150" r="6140"/>
          <a:stretch/>
        </p:blipFill>
        <p:spPr>
          <a:xfrm>
            <a:off x="4943192" y="3829616"/>
            <a:ext cx="3929204" cy="296293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" t="4963" r="7294" b="1781"/>
          <a:stretch/>
        </p:blipFill>
        <p:spPr>
          <a:xfrm>
            <a:off x="244743" y="691950"/>
            <a:ext cx="3967217" cy="303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59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1438569" y="-23540"/>
            <a:ext cx="56911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/>
              <a:t>Beam loading: possible compensation</a:t>
            </a:r>
            <a:endParaRPr lang="en-US" sz="28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1" t="4644" r="6440" b="1690"/>
          <a:stretch/>
        </p:blipFill>
        <p:spPr>
          <a:xfrm>
            <a:off x="314052" y="3338990"/>
            <a:ext cx="4032923" cy="323869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680"/>
            <a:ext cx="9144000" cy="239190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643" y="3203976"/>
            <a:ext cx="4401783" cy="357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0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/>
          <p:cNvSpPr/>
          <p:nvPr/>
        </p:nvSpPr>
        <p:spPr>
          <a:xfrm>
            <a:off x="1440862" y="3164461"/>
            <a:ext cx="749732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just"/>
            <a:r>
              <a:rPr lang="it-IT" b="1" i="1" dirty="0" err="1" smtClean="0">
                <a:solidFill>
                  <a:srgbClr val="FF0000"/>
                </a:solidFill>
              </a:rPr>
              <a:t>Two</a:t>
            </a:r>
            <a:r>
              <a:rPr lang="it-IT" b="1" i="1" dirty="0" smtClean="0">
                <a:solidFill>
                  <a:srgbClr val="FF0000"/>
                </a:solidFill>
              </a:rPr>
              <a:t> </a:t>
            </a:r>
            <a:r>
              <a:rPr lang="it-IT" b="1" i="1" dirty="0" err="1" smtClean="0">
                <a:solidFill>
                  <a:srgbClr val="FF0000"/>
                </a:solidFill>
              </a:rPr>
              <a:t>lines</a:t>
            </a:r>
            <a:r>
              <a:rPr lang="it-IT" b="1" i="1" dirty="0" smtClean="0">
                <a:solidFill>
                  <a:srgbClr val="FF0000"/>
                </a:solidFill>
              </a:rPr>
              <a:t> of </a:t>
            </a:r>
            <a:r>
              <a:rPr lang="it-IT" b="1" i="1" dirty="0" err="1" smtClean="0">
                <a:solidFill>
                  <a:srgbClr val="FF0000"/>
                </a:solidFill>
              </a:rPr>
              <a:t>main</a:t>
            </a:r>
            <a:r>
              <a:rPr lang="it-IT" b="1" i="1" dirty="0" smtClean="0">
                <a:solidFill>
                  <a:srgbClr val="FF0000"/>
                </a:solidFill>
              </a:rPr>
              <a:t> </a:t>
            </a:r>
            <a:r>
              <a:rPr lang="it-IT" b="1" i="1" dirty="0" err="1" smtClean="0">
                <a:solidFill>
                  <a:srgbClr val="FF0000"/>
                </a:solidFill>
              </a:rPr>
              <a:t>activity</a:t>
            </a:r>
            <a:r>
              <a:rPr lang="it-IT" dirty="0" smtClean="0"/>
              <a:t>:</a:t>
            </a:r>
          </a:p>
          <a:p>
            <a:pPr marL="0" lvl="2" algn="just"/>
            <a:endParaRPr lang="it-IT" dirty="0"/>
          </a:p>
          <a:p>
            <a:pPr marL="0" lvl="2" algn="just"/>
            <a:r>
              <a:rPr lang="it-IT" dirty="0"/>
              <a:t>	</a:t>
            </a:r>
            <a:r>
              <a:rPr lang="it-IT" dirty="0" smtClean="0"/>
              <a:t>-</a:t>
            </a:r>
            <a:r>
              <a:rPr lang="it-IT" b="1" dirty="0" err="1" smtClean="0"/>
              <a:t>prototype</a:t>
            </a:r>
            <a:r>
              <a:rPr lang="it-IT" b="1" dirty="0" smtClean="0"/>
              <a:t> with a </a:t>
            </a:r>
            <a:r>
              <a:rPr lang="it-IT" b="1" dirty="0" err="1" smtClean="0"/>
              <a:t>reduced</a:t>
            </a:r>
            <a:r>
              <a:rPr lang="it-IT" b="1" dirty="0" smtClean="0"/>
              <a:t> </a:t>
            </a:r>
            <a:r>
              <a:rPr lang="it-IT" b="1" dirty="0" err="1" smtClean="0"/>
              <a:t>number</a:t>
            </a:r>
            <a:r>
              <a:rPr lang="it-IT" b="1" dirty="0" smtClean="0"/>
              <a:t> of </a:t>
            </a:r>
            <a:r>
              <a:rPr lang="it-IT" b="1" dirty="0" err="1" smtClean="0"/>
              <a:t>cells</a:t>
            </a:r>
            <a:r>
              <a:rPr lang="it-IT" b="1" dirty="0" smtClean="0"/>
              <a:t> </a:t>
            </a:r>
            <a:r>
              <a:rPr lang="it-IT" dirty="0" smtClean="0"/>
              <a:t>to:</a:t>
            </a:r>
          </a:p>
          <a:p>
            <a:pPr marL="0" lvl="2" algn="just"/>
            <a:r>
              <a:rPr lang="it-IT" dirty="0"/>
              <a:t>	</a:t>
            </a:r>
            <a:r>
              <a:rPr lang="it-IT" dirty="0" smtClean="0"/>
              <a:t>	</a:t>
            </a:r>
          </a:p>
          <a:p>
            <a:pPr marL="0" lvl="2" algn="just"/>
            <a:r>
              <a:rPr lang="it-IT" dirty="0"/>
              <a:t>	</a:t>
            </a:r>
            <a:r>
              <a:rPr lang="it-IT" dirty="0" smtClean="0"/>
              <a:t>	</a:t>
            </a:r>
            <a:r>
              <a:rPr lang="it-IT" dirty="0" smtClean="0">
                <a:sym typeface="Symbol"/>
              </a:rPr>
              <a:t></a:t>
            </a:r>
            <a:r>
              <a:rPr lang="en-US" dirty="0" smtClean="0"/>
              <a:t>Test </a:t>
            </a:r>
            <a:r>
              <a:rPr lang="en-US" dirty="0"/>
              <a:t>the effectiveness of the dipole mode damping </a:t>
            </a:r>
            <a:r>
              <a:rPr lang="en-US" dirty="0" smtClean="0"/>
              <a:t>		including </a:t>
            </a:r>
            <a:r>
              <a:rPr lang="en-US" dirty="0"/>
              <a:t>the test the </a:t>
            </a:r>
            <a:r>
              <a:rPr lang="en-US" dirty="0" smtClean="0"/>
              <a:t>absorbing </a:t>
            </a:r>
            <a:r>
              <a:rPr lang="en-US" dirty="0"/>
              <a:t>material </a:t>
            </a:r>
            <a:r>
              <a:rPr lang="en-US" dirty="0" smtClean="0"/>
              <a:t>performances</a:t>
            </a:r>
          </a:p>
          <a:p>
            <a:pPr marL="0" lvl="2" algn="just"/>
            <a:r>
              <a:rPr lang="en-US" dirty="0" smtClean="0"/>
              <a:t>		</a:t>
            </a:r>
            <a:r>
              <a:rPr lang="it-IT" dirty="0" smtClean="0">
                <a:sym typeface="Symbol"/>
              </a:rPr>
              <a:t> </a:t>
            </a:r>
            <a:r>
              <a:rPr lang="en-US" dirty="0" smtClean="0"/>
              <a:t>Test the vacuum </a:t>
            </a:r>
            <a:r>
              <a:rPr lang="en-US" dirty="0"/>
              <a:t>properties </a:t>
            </a:r>
            <a:r>
              <a:rPr lang="en-US" dirty="0" smtClean="0"/>
              <a:t>of the structure with 		absorbing material</a:t>
            </a:r>
          </a:p>
          <a:p>
            <a:pPr lvl="2" algn="just"/>
            <a:r>
              <a:rPr lang="en-US" dirty="0" smtClean="0"/>
              <a:t>	</a:t>
            </a:r>
            <a:r>
              <a:rPr lang="it-IT" dirty="0" smtClean="0">
                <a:sym typeface="Symbol"/>
              </a:rPr>
              <a:t> </a:t>
            </a:r>
            <a:r>
              <a:rPr lang="en-US" dirty="0" smtClean="0"/>
              <a:t>Perform the low power RF tests and the tuning of the 	structure</a:t>
            </a:r>
          </a:p>
          <a:p>
            <a:pPr lvl="2" algn="just"/>
            <a:r>
              <a:rPr lang="it-IT" dirty="0" smtClean="0">
                <a:sym typeface="Symbol"/>
              </a:rPr>
              <a:t>	</a:t>
            </a:r>
            <a:r>
              <a:rPr lang="en-US" dirty="0" smtClean="0"/>
              <a:t>Test the high </a:t>
            </a:r>
            <a:r>
              <a:rPr lang="en-US" dirty="0"/>
              <a:t>gradient </a:t>
            </a:r>
            <a:r>
              <a:rPr lang="en-US" dirty="0" smtClean="0"/>
              <a:t>performances of the structure</a:t>
            </a:r>
          </a:p>
          <a:p>
            <a:pPr marL="0" lvl="2" algn="just"/>
            <a:endParaRPr lang="it-IT" dirty="0"/>
          </a:p>
          <a:p>
            <a:pPr marL="0" lvl="2" algn="just"/>
            <a:r>
              <a:rPr lang="it-IT" dirty="0"/>
              <a:t>	-</a:t>
            </a:r>
            <a:r>
              <a:rPr lang="it-IT" b="1" dirty="0" err="1"/>
              <a:t>prototype</a:t>
            </a:r>
            <a:r>
              <a:rPr lang="it-IT" b="1" dirty="0"/>
              <a:t> </a:t>
            </a:r>
            <a:r>
              <a:rPr lang="it-IT" b="1" dirty="0" smtClean="0"/>
              <a:t>full scale w/o RF </a:t>
            </a:r>
            <a:r>
              <a:rPr lang="it-IT" b="1" dirty="0" err="1" smtClean="0"/>
              <a:t>only</a:t>
            </a:r>
            <a:r>
              <a:rPr lang="it-IT" b="1" dirty="0" smtClean="0"/>
              <a:t> for </a:t>
            </a:r>
            <a:r>
              <a:rPr lang="it-IT" b="1" dirty="0" err="1" smtClean="0"/>
              <a:t>brazing</a:t>
            </a:r>
            <a:r>
              <a:rPr lang="it-IT" b="1" dirty="0" smtClean="0"/>
              <a:t>/</a:t>
            </a:r>
            <a:r>
              <a:rPr lang="it-IT" b="1" dirty="0" err="1" smtClean="0"/>
              <a:t>mechanical</a:t>
            </a:r>
            <a:r>
              <a:rPr lang="it-IT" b="1" dirty="0" smtClean="0"/>
              <a:t> test</a:t>
            </a:r>
            <a:endParaRPr lang="en-US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0" y="17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Realization and prototyping</a:t>
            </a:r>
            <a:endParaRPr lang="en-US" sz="28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525" y="523147"/>
            <a:ext cx="3394164" cy="253514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16" y="535656"/>
            <a:ext cx="3482116" cy="2600840"/>
          </a:xfrm>
          <a:prstGeom prst="rect">
            <a:avLst/>
          </a:prstGeom>
        </p:spPr>
      </p:pic>
      <p:sp>
        <p:nvSpPr>
          <p:cNvPr id="8" name="Freccia in giù 7"/>
          <p:cNvSpPr/>
          <p:nvPr/>
        </p:nvSpPr>
        <p:spPr>
          <a:xfrm rot="5400000">
            <a:off x="1756683" y="4741090"/>
            <a:ext cx="360040" cy="540060"/>
          </a:xfrm>
          <a:prstGeom prst="downArrow">
            <a:avLst/>
          </a:prstGeom>
          <a:solidFill>
            <a:srgbClr val="FFC000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8"/>
          <p:cNvSpPr txBox="1"/>
          <p:nvPr/>
        </p:nvSpPr>
        <p:spPr>
          <a:xfrm>
            <a:off x="161510" y="4509120"/>
            <a:ext cx="1505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First complete </a:t>
            </a:r>
            <a:r>
              <a:rPr lang="it-IT" dirty="0" err="1" smtClean="0"/>
              <a:t>prototype</a:t>
            </a:r>
            <a:r>
              <a:rPr lang="it-IT" dirty="0" smtClean="0"/>
              <a:t> </a:t>
            </a:r>
          </a:p>
          <a:p>
            <a:r>
              <a:rPr lang="it-IT" dirty="0" smtClean="0"/>
              <a:t>(end 2013)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02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Conclusions</a:t>
            </a:r>
            <a:endParaRPr lang="en-US" sz="28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06515" y="863715"/>
            <a:ext cx="89374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-C-Band structure adventure started @ LNF for the SPARC energy upgrade- single bunch operation</a:t>
            </a:r>
          </a:p>
          <a:p>
            <a:endParaRPr lang="en-US" dirty="0"/>
          </a:p>
          <a:p>
            <a:r>
              <a:rPr lang="en-US" dirty="0" smtClean="0"/>
              <a:t>-For the ELI-NP proposal Damped structures (waveguide absorbers) have been proposed to prevent BBU</a:t>
            </a:r>
          </a:p>
          <a:p>
            <a:endParaRPr lang="en-US" dirty="0"/>
          </a:p>
          <a:p>
            <a:r>
              <a:rPr lang="en-US" dirty="0" smtClean="0"/>
              <a:t>	-EM design has been </a:t>
            </a:r>
            <a:r>
              <a:rPr lang="en-US" dirty="0" smtClean="0"/>
              <a:t>completed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-Mechanical drawings almost completed</a:t>
            </a:r>
          </a:p>
          <a:p>
            <a:endParaRPr lang="en-US" dirty="0"/>
          </a:p>
          <a:p>
            <a:r>
              <a:rPr lang="en-US" dirty="0" smtClean="0"/>
              <a:t>	-Prototyping phase</a:t>
            </a:r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401870" y="5275413"/>
            <a:ext cx="1923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THANK YOU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992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817570"/>
            <a:ext cx="91440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en-US" sz="1600" dirty="0">
              <a:solidFill>
                <a:prstClr val="black"/>
              </a:solidFill>
            </a:endParaRPr>
          </a:p>
          <a:p>
            <a:endParaRPr lang="en-US" sz="1600" dirty="0"/>
          </a:p>
          <a:p>
            <a:r>
              <a:rPr lang="en-US" sz="1600" dirty="0"/>
              <a:t>M. Migliorati, A. Mostacci, C. Vaccarezza, M. </a:t>
            </a:r>
            <a:r>
              <a:rPr lang="en-US" sz="1600" dirty="0" smtClean="0"/>
              <a:t>Ferrario (Beam </a:t>
            </a:r>
            <a:r>
              <a:rPr lang="en-US" sz="1600" dirty="0"/>
              <a:t>Breakup and </a:t>
            </a:r>
            <a:r>
              <a:rPr lang="en-US" sz="1600" dirty="0" smtClean="0"/>
              <a:t>wake-field </a:t>
            </a:r>
            <a:r>
              <a:rPr lang="en-US" sz="1600" dirty="0"/>
              <a:t>calculation)</a:t>
            </a:r>
          </a:p>
          <a:p>
            <a:endParaRPr lang="en-US" sz="1600" dirty="0"/>
          </a:p>
          <a:p>
            <a:r>
              <a:rPr lang="en-US" sz="1600" dirty="0"/>
              <a:t>V. Lollo, R. Di Raddo, </a:t>
            </a:r>
            <a:r>
              <a:rPr lang="en-US" sz="1600" dirty="0" smtClean="0"/>
              <a:t> </a:t>
            </a:r>
            <a:r>
              <a:rPr lang="en-US" sz="1600" dirty="0"/>
              <a:t>(mech. Design of damped structures)</a:t>
            </a:r>
          </a:p>
          <a:p>
            <a:endParaRPr lang="en-US" sz="1600" dirty="0"/>
          </a:p>
          <a:p>
            <a:r>
              <a:rPr lang="en-US" sz="1600" dirty="0"/>
              <a:t>S. </a:t>
            </a:r>
            <a:r>
              <a:rPr lang="en-US" sz="1600" dirty="0" smtClean="0"/>
              <a:t>Tocci, L. Palumbo </a:t>
            </a:r>
            <a:r>
              <a:rPr lang="en-US" sz="1600" dirty="0"/>
              <a:t>(Univ. La Sapienza)  (GdFidL simulations of damped structures</a:t>
            </a:r>
            <a:r>
              <a:rPr lang="en-US" sz="1600" dirty="0" smtClean="0"/>
              <a:t>)</a:t>
            </a:r>
          </a:p>
          <a:p>
            <a:endParaRPr lang="en-US" sz="1600" dirty="0"/>
          </a:p>
          <a:p>
            <a:r>
              <a:rPr lang="en-US" sz="1600" dirty="0" smtClean="0"/>
              <a:t>G. Riddone and her collaborators (CERN) (mechanical construction)</a:t>
            </a:r>
          </a:p>
          <a:p>
            <a:endParaRPr lang="en-US" sz="1600" dirty="0"/>
          </a:p>
          <a:p>
            <a:r>
              <a:rPr lang="en-US" sz="1600" dirty="0" smtClean="0"/>
              <a:t>A. Grudiev (CERN) (design of damped structures)</a:t>
            </a:r>
            <a:endParaRPr lang="en-US" sz="1600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035175" y="204788"/>
            <a:ext cx="5178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400" b="1" i="1" dirty="0">
                <a:solidFill>
                  <a:prstClr val="black"/>
                </a:solidFill>
              </a:rPr>
              <a:t>THANKS TO ALL CONTRIBUTORS</a:t>
            </a:r>
          </a:p>
        </p:txBody>
      </p:sp>
    </p:spTree>
    <p:extLst>
      <p:ext uri="{BB962C8B-B14F-4D97-AF65-F5344CB8AC3E}">
        <p14:creationId xmlns:p14="http://schemas.microsoft.com/office/powerpoint/2010/main" val="353141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799925" y="87867"/>
            <a:ext cx="1760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OUTLINE</a:t>
            </a:r>
            <a:endParaRPr lang="en-US" sz="28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1500" y="903255"/>
            <a:ext cx="8960622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 smtClean="0"/>
              <a:t>(The C-Band history at LNF: </a:t>
            </a:r>
            <a:r>
              <a:rPr lang="en-GB" sz="2000" i="1" dirty="0" smtClean="0"/>
              <a:t>C-Band </a:t>
            </a:r>
            <a:r>
              <a:rPr lang="en-GB" sz="2000" i="1" dirty="0"/>
              <a:t>accelerating structures for </a:t>
            </a:r>
            <a:r>
              <a:rPr lang="en-GB" sz="2000" i="1" dirty="0" smtClean="0"/>
              <a:t>SPARC energy upgrade)</a:t>
            </a:r>
          </a:p>
          <a:p>
            <a:pPr algn="just"/>
            <a:endParaRPr lang="en-US" sz="2000" b="1" dirty="0" smtClean="0"/>
          </a:p>
          <a:p>
            <a:pPr algn="just"/>
            <a:endParaRPr lang="en-US" sz="2000" b="1" dirty="0"/>
          </a:p>
          <a:p>
            <a:pPr algn="just"/>
            <a:r>
              <a:rPr lang="en-US" sz="2000" b="1" dirty="0" smtClean="0"/>
              <a:t>C-Band structures for the ELI-NP proposal:</a:t>
            </a:r>
          </a:p>
          <a:p>
            <a:pPr algn="just"/>
            <a:endParaRPr lang="it-IT" sz="2000" b="1" dirty="0"/>
          </a:p>
          <a:p>
            <a:pPr algn="just"/>
            <a:r>
              <a:rPr lang="it-IT" sz="2000" b="1" dirty="0" smtClean="0"/>
              <a:t>			-ELI-NP gamma source and the </a:t>
            </a:r>
            <a:r>
              <a:rPr lang="it-IT" sz="2000" b="1" dirty="0" err="1" smtClean="0"/>
              <a:t>European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proposal</a:t>
            </a:r>
            <a:endParaRPr lang="it-IT" sz="2000" b="1" dirty="0" smtClean="0"/>
          </a:p>
          <a:p>
            <a:pPr algn="just"/>
            <a:endParaRPr lang="en-GB" sz="2000" dirty="0"/>
          </a:p>
          <a:p>
            <a:pPr algn="just"/>
            <a:r>
              <a:rPr lang="en-GB" sz="2000" dirty="0" smtClean="0"/>
              <a:t>			-</a:t>
            </a:r>
            <a:r>
              <a:rPr lang="en-GB" sz="2000" b="1" dirty="0" smtClean="0"/>
              <a:t>design</a:t>
            </a:r>
            <a:r>
              <a:rPr lang="en-GB" sz="2000" dirty="0" smtClean="0"/>
              <a:t> of the C-band structures:</a:t>
            </a:r>
          </a:p>
          <a:p>
            <a:pPr algn="just"/>
            <a:r>
              <a:rPr lang="en-GB" sz="2000" dirty="0"/>
              <a:t>	</a:t>
            </a:r>
            <a:r>
              <a:rPr lang="en-GB" sz="2000" dirty="0" smtClean="0"/>
              <a:t>			BBU study and choice of the type of damping </a:t>
            </a:r>
          </a:p>
          <a:p>
            <a:pPr algn="just"/>
            <a:r>
              <a:rPr lang="en-GB" sz="2000" dirty="0"/>
              <a:t>	</a:t>
            </a:r>
            <a:r>
              <a:rPr lang="en-GB" sz="2000" dirty="0" smtClean="0"/>
              <a:t>			</a:t>
            </a:r>
          </a:p>
          <a:p>
            <a:pPr algn="just"/>
            <a:r>
              <a:rPr lang="en-GB" sz="2000" dirty="0"/>
              <a:t>	</a:t>
            </a:r>
            <a:r>
              <a:rPr lang="en-GB" sz="2000" dirty="0" smtClean="0"/>
              <a:t>			electromagnetic design (HFSS/GdfidL)</a:t>
            </a:r>
          </a:p>
          <a:p>
            <a:pPr algn="just"/>
            <a:r>
              <a:rPr lang="en-GB" sz="2000" dirty="0"/>
              <a:t>	</a:t>
            </a:r>
            <a:r>
              <a:rPr lang="en-GB" sz="2000" dirty="0" smtClean="0"/>
              <a:t>			</a:t>
            </a:r>
          </a:p>
          <a:p>
            <a:pPr algn="just"/>
            <a:r>
              <a:rPr lang="en-GB" sz="2000" dirty="0" smtClean="0"/>
              <a:t>				beam loading compensation</a:t>
            </a:r>
          </a:p>
          <a:p>
            <a:pPr algn="just"/>
            <a:endParaRPr lang="en-GB" sz="2000" dirty="0" smtClean="0"/>
          </a:p>
          <a:p>
            <a:pPr algn="just"/>
            <a:r>
              <a:rPr lang="en-GB" sz="2000" dirty="0" smtClean="0"/>
              <a:t>			-</a:t>
            </a:r>
            <a:r>
              <a:rPr lang="en-GB" sz="2000" b="1" dirty="0" smtClean="0"/>
              <a:t>mechanical design</a:t>
            </a:r>
            <a:r>
              <a:rPr lang="en-GB" sz="2000" dirty="0" smtClean="0"/>
              <a:t> criteria: simplify the fabrication and 			reduce the cost</a:t>
            </a:r>
            <a:endParaRPr lang="en-US" sz="2000" dirty="0"/>
          </a:p>
          <a:p>
            <a:pPr algn="just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29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/>
          <p:cNvSpPr>
            <a:spLocks noChangeShapeType="1"/>
          </p:cNvSpPr>
          <p:nvPr/>
        </p:nvSpPr>
        <p:spPr bwMode="auto">
          <a:xfrm flipH="1">
            <a:off x="2687638" y="2914650"/>
            <a:ext cx="3743325" cy="12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616200" y="2493963"/>
            <a:ext cx="120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it-IT" sz="1400" b="1" dirty="0">
                <a:solidFill>
                  <a:schemeClr val="accent2"/>
                </a:solidFill>
              </a:rPr>
              <a:t>E </a:t>
            </a:r>
            <a:r>
              <a:rPr lang="it-IT" sz="1400" b="1" dirty="0">
                <a:solidFill>
                  <a:schemeClr val="accent2"/>
                </a:solidFill>
                <a:cs typeface="Arial" charset="0"/>
              </a:rPr>
              <a:t>≈ 170 MeV</a:t>
            </a:r>
          </a:p>
        </p:txBody>
      </p:sp>
      <p:grpSp>
        <p:nvGrpSpPr>
          <p:cNvPr id="17412" name="Group 4"/>
          <p:cNvGrpSpPr>
            <a:grpSpLocks/>
          </p:cNvGrpSpPr>
          <p:nvPr/>
        </p:nvGrpSpPr>
        <p:grpSpPr bwMode="auto">
          <a:xfrm>
            <a:off x="6432550" y="2782888"/>
            <a:ext cx="438150" cy="228600"/>
            <a:chOff x="4195" y="2659"/>
            <a:chExt cx="276" cy="144"/>
          </a:xfrm>
        </p:grpSpPr>
        <p:sp>
          <p:nvSpPr>
            <p:cNvPr id="17489" name="Rectangle 5"/>
            <p:cNvSpPr>
              <a:spLocks noChangeArrowheads="1"/>
            </p:cNvSpPr>
            <p:nvPr/>
          </p:nvSpPr>
          <p:spPr bwMode="auto">
            <a:xfrm>
              <a:off x="4223" y="2663"/>
              <a:ext cx="22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490" name="Text Box 6"/>
            <p:cNvSpPr txBox="1">
              <a:spLocks noChangeArrowheads="1"/>
            </p:cNvSpPr>
            <p:nvPr/>
          </p:nvSpPr>
          <p:spPr bwMode="auto">
            <a:xfrm>
              <a:off x="4195" y="2659"/>
              <a:ext cx="27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it-IT" sz="900" b="1" dirty="0">
                  <a:solidFill>
                    <a:schemeClr val="accent2"/>
                  </a:solidFill>
                </a:rPr>
                <a:t>GUN</a:t>
              </a:r>
            </a:p>
          </p:txBody>
        </p:sp>
      </p:grp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8086725" y="1552575"/>
            <a:ext cx="935038" cy="576263"/>
          </a:xfrm>
          <a:prstGeom prst="rect">
            <a:avLst/>
          </a:prstGeom>
          <a:solidFill>
            <a:srgbClr val="DDDDDD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it-IT" sz="1400" b="1" dirty="0"/>
              <a:t>Klystron</a:t>
            </a:r>
          </a:p>
          <a:p>
            <a:r>
              <a:rPr lang="it-IT" sz="1400" b="1" dirty="0"/>
              <a:t>N°1</a:t>
            </a:r>
          </a:p>
        </p:txBody>
      </p:sp>
      <p:sp>
        <p:nvSpPr>
          <p:cNvPr id="17414" name="Line 8"/>
          <p:cNvSpPr>
            <a:spLocks noChangeShapeType="1"/>
          </p:cNvSpPr>
          <p:nvPr/>
        </p:nvSpPr>
        <p:spPr bwMode="auto">
          <a:xfrm>
            <a:off x="4918075" y="1695450"/>
            <a:ext cx="3168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15" name="Line 9"/>
          <p:cNvSpPr>
            <a:spLocks noChangeShapeType="1"/>
          </p:cNvSpPr>
          <p:nvPr/>
        </p:nvSpPr>
        <p:spPr bwMode="auto">
          <a:xfrm>
            <a:off x="4918075" y="169545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16" name="Line 10"/>
          <p:cNvSpPr>
            <a:spLocks noChangeShapeType="1"/>
          </p:cNvSpPr>
          <p:nvPr/>
        </p:nvSpPr>
        <p:spPr bwMode="auto">
          <a:xfrm flipH="1">
            <a:off x="3910013" y="2273300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17" name="Line 11"/>
          <p:cNvSpPr>
            <a:spLocks noChangeShapeType="1"/>
          </p:cNvSpPr>
          <p:nvPr/>
        </p:nvSpPr>
        <p:spPr bwMode="auto">
          <a:xfrm>
            <a:off x="3911600" y="2278063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18" name="Line 12"/>
          <p:cNvSpPr>
            <a:spLocks noChangeShapeType="1"/>
          </p:cNvSpPr>
          <p:nvPr/>
        </p:nvSpPr>
        <p:spPr bwMode="auto">
          <a:xfrm>
            <a:off x="5060950" y="2273300"/>
            <a:ext cx="158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19" name="Line 13"/>
          <p:cNvSpPr>
            <a:spLocks noChangeShapeType="1"/>
          </p:cNvSpPr>
          <p:nvPr/>
        </p:nvSpPr>
        <p:spPr bwMode="auto">
          <a:xfrm>
            <a:off x="6648450" y="2265363"/>
            <a:ext cx="0" cy="539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7420" name="Group 14"/>
          <p:cNvGrpSpPr>
            <a:grpSpLocks/>
          </p:cNvGrpSpPr>
          <p:nvPr/>
        </p:nvGrpSpPr>
        <p:grpSpPr bwMode="auto">
          <a:xfrm flipV="1">
            <a:off x="4919663" y="2058988"/>
            <a:ext cx="288925" cy="214312"/>
            <a:chOff x="2789" y="1480"/>
            <a:chExt cx="182" cy="135"/>
          </a:xfrm>
        </p:grpSpPr>
        <p:sp>
          <p:nvSpPr>
            <p:cNvPr id="17486" name="Line 15"/>
            <p:cNvSpPr>
              <a:spLocks noChangeShapeType="1"/>
            </p:cNvSpPr>
            <p:nvPr/>
          </p:nvSpPr>
          <p:spPr bwMode="auto">
            <a:xfrm flipV="1">
              <a:off x="2790" y="1480"/>
              <a:ext cx="89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87" name="Line 16"/>
            <p:cNvSpPr>
              <a:spLocks noChangeShapeType="1"/>
            </p:cNvSpPr>
            <p:nvPr/>
          </p:nvSpPr>
          <p:spPr bwMode="auto">
            <a:xfrm>
              <a:off x="2789" y="1480"/>
              <a:ext cx="92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88" name="Line 17"/>
            <p:cNvSpPr>
              <a:spLocks noChangeShapeType="1"/>
            </p:cNvSpPr>
            <p:nvPr/>
          </p:nvSpPr>
          <p:spPr bwMode="auto">
            <a:xfrm flipV="1">
              <a:off x="2881" y="1615"/>
              <a:ext cx="9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7421" name="Text Box 18"/>
          <p:cNvSpPr txBox="1">
            <a:spLocks noChangeArrowheads="1"/>
          </p:cNvSpPr>
          <p:nvPr/>
        </p:nvSpPr>
        <p:spPr bwMode="auto">
          <a:xfrm>
            <a:off x="3335338" y="2998788"/>
            <a:ext cx="8016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it-IT" sz="1000" b="1" dirty="0">
                <a:solidFill>
                  <a:schemeClr val="accent2"/>
                </a:solidFill>
                <a:cs typeface="Arial" charset="0"/>
              </a:rPr>
              <a:t>≈ 13 MV/m</a:t>
            </a:r>
          </a:p>
          <a:p>
            <a:pPr algn="l" eaLnBrk="1" hangingPunct="1"/>
            <a:endParaRPr lang="it-IT" sz="1000" b="1" dirty="0">
              <a:solidFill>
                <a:schemeClr val="accent2"/>
              </a:solidFill>
              <a:cs typeface="Arial" charset="0"/>
            </a:endParaRPr>
          </a:p>
        </p:txBody>
      </p:sp>
      <p:grpSp>
        <p:nvGrpSpPr>
          <p:cNvPr id="17422" name="Group 19"/>
          <p:cNvGrpSpPr>
            <a:grpSpLocks/>
          </p:cNvGrpSpPr>
          <p:nvPr/>
        </p:nvGrpSpPr>
        <p:grpSpPr bwMode="auto">
          <a:xfrm>
            <a:off x="3335338" y="2816225"/>
            <a:ext cx="862012" cy="203200"/>
            <a:chOff x="2290" y="2045"/>
            <a:chExt cx="543" cy="128"/>
          </a:xfrm>
        </p:grpSpPr>
        <p:sp>
          <p:nvSpPr>
            <p:cNvPr id="17484" name="Rectangle 20"/>
            <p:cNvSpPr>
              <a:spLocks noChangeArrowheads="1"/>
            </p:cNvSpPr>
            <p:nvPr/>
          </p:nvSpPr>
          <p:spPr bwMode="auto">
            <a:xfrm>
              <a:off x="2290" y="2045"/>
              <a:ext cx="543" cy="11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485" name="Text Box 21"/>
            <p:cNvSpPr txBox="1">
              <a:spLocks noChangeArrowheads="1"/>
            </p:cNvSpPr>
            <p:nvPr/>
          </p:nvSpPr>
          <p:spPr bwMode="auto">
            <a:xfrm>
              <a:off x="2309" y="2048"/>
              <a:ext cx="516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it-IT" sz="700" b="1" dirty="0">
                  <a:solidFill>
                    <a:schemeClr val="bg1"/>
                  </a:solidFill>
                </a:rPr>
                <a:t>ACC. SECTION</a:t>
              </a:r>
            </a:p>
          </p:txBody>
        </p:sp>
      </p:grpSp>
      <p:sp>
        <p:nvSpPr>
          <p:cNvPr id="17423" name="Line 22"/>
          <p:cNvSpPr>
            <a:spLocks noChangeShapeType="1"/>
          </p:cNvSpPr>
          <p:nvPr/>
        </p:nvSpPr>
        <p:spPr bwMode="auto">
          <a:xfrm flipV="1">
            <a:off x="6500813" y="3570288"/>
            <a:ext cx="141287" cy="214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24" name="Line 23"/>
          <p:cNvSpPr>
            <a:spLocks noChangeShapeType="1"/>
          </p:cNvSpPr>
          <p:nvPr/>
        </p:nvSpPr>
        <p:spPr bwMode="auto">
          <a:xfrm>
            <a:off x="6499225" y="3570288"/>
            <a:ext cx="146050" cy="214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25" name="Line 24"/>
          <p:cNvSpPr>
            <a:spLocks noChangeShapeType="1"/>
          </p:cNvSpPr>
          <p:nvPr/>
        </p:nvSpPr>
        <p:spPr bwMode="auto">
          <a:xfrm flipV="1">
            <a:off x="6645275" y="3784600"/>
            <a:ext cx="1428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26" name="Line 25"/>
          <p:cNvSpPr>
            <a:spLocks noChangeShapeType="1"/>
          </p:cNvSpPr>
          <p:nvPr/>
        </p:nvSpPr>
        <p:spPr bwMode="auto">
          <a:xfrm flipV="1">
            <a:off x="4918075" y="3063875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27" name="Line 26"/>
          <p:cNvSpPr>
            <a:spLocks noChangeShapeType="1"/>
          </p:cNvSpPr>
          <p:nvPr/>
        </p:nvSpPr>
        <p:spPr bwMode="auto">
          <a:xfrm flipH="1">
            <a:off x="4918075" y="3784600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28" name="Line 27"/>
          <p:cNvSpPr>
            <a:spLocks noChangeShapeType="1"/>
          </p:cNvSpPr>
          <p:nvPr/>
        </p:nvSpPr>
        <p:spPr bwMode="auto">
          <a:xfrm>
            <a:off x="5997575" y="3568700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29" name="Line 28"/>
          <p:cNvSpPr>
            <a:spLocks noChangeShapeType="1"/>
          </p:cNvSpPr>
          <p:nvPr/>
        </p:nvSpPr>
        <p:spPr bwMode="auto">
          <a:xfrm flipV="1">
            <a:off x="5997575" y="30638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30" name="Line 29"/>
          <p:cNvSpPr>
            <a:spLocks noChangeShapeType="1"/>
          </p:cNvSpPr>
          <p:nvPr/>
        </p:nvSpPr>
        <p:spPr bwMode="auto">
          <a:xfrm flipV="1">
            <a:off x="4918075" y="32797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31" name="Line 30"/>
          <p:cNvSpPr>
            <a:spLocks noChangeShapeType="1"/>
          </p:cNvSpPr>
          <p:nvPr/>
        </p:nvSpPr>
        <p:spPr bwMode="auto">
          <a:xfrm flipV="1">
            <a:off x="5997575" y="327977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32" name="Text Box 31"/>
          <p:cNvSpPr txBox="1">
            <a:spLocks noChangeArrowheads="1"/>
          </p:cNvSpPr>
          <p:nvPr/>
        </p:nvSpPr>
        <p:spPr bwMode="auto">
          <a:xfrm>
            <a:off x="4313238" y="2817813"/>
            <a:ext cx="819150" cy="1984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it-IT" sz="700" b="1" dirty="0">
                <a:solidFill>
                  <a:schemeClr val="bg1"/>
                </a:solidFill>
              </a:rPr>
              <a:t>ACC. SECTION</a:t>
            </a:r>
          </a:p>
        </p:txBody>
      </p:sp>
      <p:sp>
        <p:nvSpPr>
          <p:cNvPr id="17433" name="AutoShape 32"/>
          <p:cNvSpPr>
            <a:spLocks/>
          </p:cNvSpPr>
          <p:nvPr/>
        </p:nvSpPr>
        <p:spPr bwMode="auto">
          <a:xfrm rot="5400000">
            <a:off x="5220494" y="1899444"/>
            <a:ext cx="107950" cy="1655762"/>
          </a:xfrm>
          <a:prstGeom prst="leftBrace">
            <a:avLst>
              <a:gd name="adj1" fmla="val 127819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434" name="Text Box 33"/>
          <p:cNvSpPr txBox="1">
            <a:spLocks noChangeArrowheads="1"/>
          </p:cNvSpPr>
          <p:nvPr/>
        </p:nvSpPr>
        <p:spPr bwMode="auto">
          <a:xfrm>
            <a:off x="4487863" y="2493963"/>
            <a:ext cx="14859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it-IT" sz="900" b="1" dirty="0">
                <a:solidFill>
                  <a:schemeClr val="accent2"/>
                </a:solidFill>
                <a:cs typeface="Arial" charset="0"/>
              </a:rPr>
              <a:t>20 ÷ 22 MV/m ≈ 130 MeV</a:t>
            </a:r>
          </a:p>
        </p:txBody>
      </p:sp>
      <p:sp>
        <p:nvSpPr>
          <p:cNvPr id="17435" name="Text Box 34"/>
          <p:cNvSpPr txBox="1">
            <a:spLocks noChangeArrowheads="1"/>
          </p:cNvSpPr>
          <p:nvPr/>
        </p:nvSpPr>
        <p:spPr bwMode="auto">
          <a:xfrm>
            <a:off x="5319713" y="2817813"/>
            <a:ext cx="819150" cy="1984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it-IT" sz="700" b="1" dirty="0">
                <a:solidFill>
                  <a:schemeClr val="bg1"/>
                </a:solidFill>
              </a:rPr>
              <a:t>ACC. SECTION</a:t>
            </a:r>
          </a:p>
        </p:txBody>
      </p:sp>
      <p:sp>
        <p:nvSpPr>
          <p:cNvPr id="17436" name="Rectangle 35"/>
          <p:cNvSpPr>
            <a:spLocks noChangeArrowheads="1"/>
          </p:cNvSpPr>
          <p:nvPr/>
        </p:nvSpPr>
        <p:spPr bwMode="auto">
          <a:xfrm>
            <a:off x="8086725" y="3352800"/>
            <a:ext cx="935038" cy="576263"/>
          </a:xfrm>
          <a:prstGeom prst="rect">
            <a:avLst/>
          </a:prstGeom>
          <a:solidFill>
            <a:srgbClr val="DDDDDD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it-IT" sz="1400" b="1" dirty="0"/>
              <a:t>Klystron</a:t>
            </a:r>
          </a:p>
          <a:p>
            <a:r>
              <a:rPr lang="it-IT" sz="1400" b="1" dirty="0"/>
              <a:t>N°2</a:t>
            </a:r>
          </a:p>
        </p:txBody>
      </p:sp>
      <p:sp>
        <p:nvSpPr>
          <p:cNvPr id="17437" name="Line 36"/>
          <p:cNvSpPr>
            <a:spLocks noChangeShapeType="1"/>
          </p:cNvSpPr>
          <p:nvPr/>
        </p:nvSpPr>
        <p:spPr bwMode="auto">
          <a:xfrm flipV="1">
            <a:off x="6646863" y="3568700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7438" name="Group 37"/>
          <p:cNvGrpSpPr>
            <a:grpSpLocks/>
          </p:cNvGrpSpPr>
          <p:nvPr/>
        </p:nvGrpSpPr>
        <p:grpSpPr bwMode="auto">
          <a:xfrm>
            <a:off x="7366000" y="3233738"/>
            <a:ext cx="344488" cy="349250"/>
            <a:chOff x="1783" y="3726"/>
            <a:chExt cx="217" cy="220"/>
          </a:xfrm>
        </p:grpSpPr>
        <p:sp>
          <p:nvSpPr>
            <p:cNvPr id="17480" name="Oval 38"/>
            <p:cNvSpPr>
              <a:spLocks noChangeArrowheads="1"/>
            </p:cNvSpPr>
            <p:nvPr/>
          </p:nvSpPr>
          <p:spPr bwMode="auto">
            <a:xfrm>
              <a:off x="1783" y="3726"/>
              <a:ext cx="113" cy="11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481" name="Oval 39"/>
            <p:cNvSpPr>
              <a:spLocks noChangeArrowheads="1"/>
            </p:cNvSpPr>
            <p:nvPr/>
          </p:nvSpPr>
          <p:spPr bwMode="auto">
            <a:xfrm>
              <a:off x="1887" y="3726"/>
              <a:ext cx="113" cy="11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482" name="Line 40"/>
            <p:cNvSpPr>
              <a:spLocks noChangeAspect="1" noChangeShapeType="1"/>
            </p:cNvSpPr>
            <p:nvPr/>
          </p:nvSpPr>
          <p:spPr bwMode="auto">
            <a:xfrm>
              <a:off x="1837" y="3838"/>
              <a:ext cx="109" cy="1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83" name="Line 41"/>
            <p:cNvSpPr>
              <a:spLocks noChangeAspect="1" noChangeShapeType="1"/>
            </p:cNvSpPr>
            <p:nvPr/>
          </p:nvSpPr>
          <p:spPr bwMode="auto">
            <a:xfrm flipH="1">
              <a:off x="1837" y="3838"/>
              <a:ext cx="109" cy="1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7439" name="Line 42"/>
          <p:cNvSpPr>
            <a:spLocks noChangeShapeType="1"/>
          </p:cNvSpPr>
          <p:nvPr/>
        </p:nvSpPr>
        <p:spPr bwMode="auto">
          <a:xfrm>
            <a:off x="7581900" y="3568700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40" name="Text Box 43"/>
          <p:cNvSpPr txBox="1">
            <a:spLocks noChangeArrowheads="1"/>
          </p:cNvSpPr>
          <p:nvPr/>
        </p:nvSpPr>
        <p:spPr bwMode="auto">
          <a:xfrm>
            <a:off x="7143750" y="2955925"/>
            <a:ext cx="823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700" dirty="0"/>
              <a:t>PULSE</a:t>
            </a:r>
          </a:p>
          <a:p>
            <a:pPr eaLnBrk="1" hangingPunct="1"/>
            <a:r>
              <a:rPr lang="it-IT" sz="700" dirty="0"/>
              <a:t>COMPRESSOR</a:t>
            </a:r>
          </a:p>
        </p:txBody>
      </p:sp>
      <p:sp>
        <p:nvSpPr>
          <p:cNvPr id="17441" name="Rectangle 44"/>
          <p:cNvSpPr>
            <a:spLocks noChangeArrowheads="1"/>
          </p:cNvSpPr>
          <p:nvPr/>
        </p:nvSpPr>
        <p:spPr bwMode="auto">
          <a:xfrm>
            <a:off x="5856288" y="2193925"/>
            <a:ext cx="360362" cy="1079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442" name="Line 45"/>
          <p:cNvSpPr>
            <a:spLocks noChangeShapeType="1"/>
          </p:cNvSpPr>
          <p:nvPr/>
        </p:nvSpPr>
        <p:spPr bwMode="auto">
          <a:xfrm flipV="1">
            <a:off x="5927725" y="2062163"/>
            <a:ext cx="2889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43" name="Text Box 46"/>
          <p:cNvSpPr txBox="1">
            <a:spLocks noChangeArrowheads="1"/>
          </p:cNvSpPr>
          <p:nvPr/>
        </p:nvSpPr>
        <p:spPr bwMode="auto">
          <a:xfrm>
            <a:off x="6053138" y="2249488"/>
            <a:ext cx="431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it-IT" sz="1000" b="1" dirty="0"/>
              <a:t>ATT</a:t>
            </a:r>
          </a:p>
        </p:txBody>
      </p:sp>
      <p:sp>
        <p:nvSpPr>
          <p:cNvPr id="17444" name="Text Box 48"/>
          <p:cNvSpPr txBox="1">
            <a:spLocks noChangeArrowheads="1"/>
          </p:cNvSpPr>
          <p:nvPr/>
        </p:nvSpPr>
        <p:spPr bwMode="auto">
          <a:xfrm>
            <a:off x="4400550" y="1893888"/>
            <a:ext cx="606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it-IT" sz="1000" b="1" dirty="0"/>
              <a:t>3 dB</a:t>
            </a:r>
          </a:p>
          <a:p>
            <a:pPr algn="l" eaLnBrk="1" hangingPunct="1"/>
            <a:r>
              <a:rPr lang="it-IT" sz="1000" b="1" dirty="0"/>
              <a:t>splitter</a:t>
            </a:r>
          </a:p>
        </p:txBody>
      </p:sp>
      <p:sp>
        <p:nvSpPr>
          <p:cNvPr id="17445" name="Text Box 52"/>
          <p:cNvSpPr txBox="1">
            <a:spLocks noChangeArrowheads="1"/>
          </p:cNvSpPr>
          <p:nvPr/>
        </p:nvSpPr>
        <p:spPr bwMode="auto">
          <a:xfrm>
            <a:off x="1016605" y="23813"/>
            <a:ext cx="73264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400" dirty="0" smtClean="0"/>
              <a:t>THE C-BAND @ LNF: SPARC </a:t>
            </a:r>
            <a:r>
              <a:rPr lang="en-US" sz="2400" dirty="0"/>
              <a:t>ENERGY </a:t>
            </a:r>
            <a:r>
              <a:rPr lang="en-US" sz="2400" dirty="0" smtClean="0"/>
              <a:t>UPGRADE</a:t>
            </a:r>
            <a:endParaRPr lang="en-US" sz="2400" dirty="0"/>
          </a:p>
        </p:txBody>
      </p:sp>
      <p:sp>
        <p:nvSpPr>
          <p:cNvPr id="50229" name="Rectangle 53"/>
          <p:cNvSpPr>
            <a:spLocks noChangeArrowheads="1"/>
          </p:cNvSpPr>
          <p:nvPr/>
        </p:nvSpPr>
        <p:spPr bwMode="auto">
          <a:xfrm>
            <a:off x="2541588" y="1992313"/>
            <a:ext cx="1728787" cy="1657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0230" name="Rectangle 54"/>
          <p:cNvSpPr>
            <a:spLocks noChangeArrowheads="1"/>
          </p:cNvSpPr>
          <p:nvPr/>
        </p:nvSpPr>
        <p:spPr bwMode="auto">
          <a:xfrm>
            <a:off x="1985963" y="4648200"/>
            <a:ext cx="576262" cy="14446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0231" name="Rectangle 55"/>
          <p:cNvSpPr>
            <a:spLocks noChangeArrowheads="1"/>
          </p:cNvSpPr>
          <p:nvPr/>
        </p:nvSpPr>
        <p:spPr bwMode="auto">
          <a:xfrm>
            <a:off x="2635250" y="4648200"/>
            <a:ext cx="576263" cy="14446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0232" name="Rectangle 56"/>
          <p:cNvSpPr>
            <a:spLocks noChangeArrowheads="1"/>
          </p:cNvSpPr>
          <p:nvPr/>
        </p:nvSpPr>
        <p:spPr bwMode="auto">
          <a:xfrm>
            <a:off x="403225" y="5553075"/>
            <a:ext cx="1008063" cy="6477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0233" name="Text Box 57"/>
          <p:cNvSpPr txBox="1">
            <a:spLocks noChangeArrowheads="1"/>
          </p:cNvSpPr>
          <p:nvPr/>
        </p:nvSpPr>
        <p:spPr bwMode="auto">
          <a:xfrm>
            <a:off x="528638" y="5624513"/>
            <a:ext cx="7937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400" b="1" dirty="0">
                <a:solidFill>
                  <a:schemeClr val="bg1"/>
                </a:solidFill>
              </a:rPr>
              <a:t>C-band</a:t>
            </a:r>
          </a:p>
          <a:p>
            <a:pPr eaLnBrk="1" hangingPunct="1"/>
            <a:r>
              <a:rPr lang="it-IT" sz="1400" b="1" dirty="0">
                <a:solidFill>
                  <a:schemeClr val="bg1"/>
                </a:solidFill>
              </a:rPr>
              <a:t>Station</a:t>
            </a:r>
          </a:p>
        </p:txBody>
      </p:sp>
      <p:sp>
        <p:nvSpPr>
          <p:cNvPr id="50234" name="Line 58"/>
          <p:cNvSpPr>
            <a:spLocks noChangeShapeType="1"/>
          </p:cNvSpPr>
          <p:nvPr/>
        </p:nvSpPr>
        <p:spPr bwMode="auto">
          <a:xfrm flipH="1" flipV="1">
            <a:off x="2563813" y="5256213"/>
            <a:ext cx="3603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0235" name="Line 59"/>
          <p:cNvSpPr>
            <a:spLocks noChangeShapeType="1"/>
          </p:cNvSpPr>
          <p:nvPr/>
        </p:nvSpPr>
        <p:spPr bwMode="auto">
          <a:xfrm flipH="1" flipV="1">
            <a:off x="2563813" y="4824413"/>
            <a:ext cx="0" cy="43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0236" name="Line 60"/>
          <p:cNvSpPr>
            <a:spLocks noChangeShapeType="1"/>
          </p:cNvSpPr>
          <p:nvPr/>
        </p:nvSpPr>
        <p:spPr bwMode="auto">
          <a:xfrm flipH="1">
            <a:off x="3067050" y="5399088"/>
            <a:ext cx="0" cy="504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0237" name="Line 61"/>
          <p:cNvSpPr>
            <a:spLocks noChangeShapeType="1"/>
          </p:cNvSpPr>
          <p:nvPr/>
        </p:nvSpPr>
        <p:spPr bwMode="auto">
          <a:xfrm flipH="1">
            <a:off x="1411288" y="5903913"/>
            <a:ext cx="1655762" cy="95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0238" name="Text Box 62"/>
          <p:cNvSpPr txBox="1">
            <a:spLocks noChangeArrowheads="1"/>
          </p:cNvSpPr>
          <p:nvPr/>
        </p:nvSpPr>
        <p:spPr bwMode="auto">
          <a:xfrm>
            <a:off x="1751013" y="6264275"/>
            <a:ext cx="11001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000" b="1" dirty="0">
                <a:solidFill>
                  <a:srgbClr val="FF0000"/>
                </a:solidFill>
              </a:rPr>
              <a:t>C-band</a:t>
            </a:r>
          </a:p>
          <a:p>
            <a:pPr eaLnBrk="1" hangingPunct="1"/>
            <a:r>
              <a:rPr lang="it-IT" sz="1000" b="1" dirty="0">
                <a:solidFill>
                  <a:srgbClr val="FF0000"/>
                </a:solidFill>
              </a:rPr>
              <a:t>ENERGY </a:t>
            </a:r>
          </a:p>
          <a:p>
            <a:pPr eaLnBrk="1" hangingPunct="1"/>
            <a:r>
              <a:rPr lang="it-IT" sz="1000" b="1" dirty="0">
                <a:solidFill>
                  <a:srgbClr val="FF0000"/>
                </a:solidFill>
              </a:rPr>
              <a:t>COMPRESSOR</a:t>
            </a:r>
          </a:p>
        </p:txBody>
      </p:sp>
      <p:sp>
        <p:nvSpPr>
          <p:cNvPr id="50239" name="Text Box 63"/>
          <p:cNvSpPr txBox="1">
            <a:spLocks noChangeArrowheads="1"/>
          </p:cNvSpPr>
          <p:nvPr/>
        </p:nvSpPr>
        <p:spPr bwMode="auto">
          <a:xfrm>
            <a:off x="1979613" y="4000500"/>
            <a:ext cx="1833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it-IT" sz="1200" b="1" dirty="0">
                <a:solidFill>
                  <a:srgbClr val="FF0000"/>
                </a:solidFill>
              </a:rPr>
              <a:t>C-band acc. structures</a:t>
            </a:r>
          </a:p>
          <a:p>
            <a:pPr algn="l" eaLnBrk="1" hangingPunct="1"/>
            <a:r>
              <a:rPr lang="it-IT" sz="1200" b="1" dirty="0">
                <a:solidFill>
                  <a:srgbClr val="FF0000"/>
                </a:solidFill>
              </a:rPr>
              <a:t>&gt; 35 MV/m</a:t>
            </a:r>
          </a:p>
        </p:txBody>
      </p:sp>
      <p:grpSp>
        <p:nvGrpSpPr>
          <p:cNvPr id="50240" name="Group 64"/>
          <p:cNvGrpSpPr>
            <a:grpSpLocks noChangeAspect="1"/>
          </p:cNvGrpSpPr>
          <p:nvPr/>
        </p:nvGrpSpPr>
        <p:grpSpPr bwMode="auto">
          <a:xfrm rot="10800000">
            <a:off x="2203450" y="5903913"/>
            <a:ext cx="233363" cy="400050"/>
            <a:chOff x="1020" y="3339"/>
            <a:chExt cx="211" cy="363"/>
          </a:xfrm>
        </p:grpSpPr>
        <p:sp>
          <p:nvSpPr>
            <p:cNvPr id="17476" name="Rectangle 65"/>
            <p:cNvSpPr>
              <a:spLocks noChangeAspect="1" noChangeArrowheads="1"/>
            </p:cNvSpPr>
            <p:nvPr/>
          </p:nvSpPr>
          <p:spPr bwMode="auto">
            <a:xfrm>
              <a:off x="1020" y="3339"/>
              <a:ext cx="91" cy="22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477" name="Rectangle 66"/>
            <p:cNvSpPr>
              <a:spLocks noChangeAspect="1" noChangeArrowheads="1"/>
            </p:cNvSpPr>
            <p:nvPr/>
          </p:nvSpPr>
          <p:spPr bwMode="auto">
            <a:xfrm>
              <a:off x="1140" y="3339"/>
              <a:ext cx="91" cy="22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478" name="Line 67"/>
            <p:cNvSpPr>
              <a:spLocks noChangeAspect="1" noChangeShapeType="1"/>
            </p:cNvSpPr>
            <p:nvPr/>
          </p:nvSpPr>
          <p:spPr bwMode="auto">
            <a:xfrm>
              <a:off x="1065" y="3566"/>
              <a:ext cx="13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79" name="Line 68"/>
            <p:cNvSpPr>
              <a:spLocks noChangeAspect="1" noChangeShapeType="1"/>
            </p:cNvSpPr>
            <p:nvPr/>
          </p:nvSpPr>
          <p:spPr bwMode="auto">
            <a:xfrm flipH="1">
              <a:off x="1040" y="3566"/>
              <a:ext cx="13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50245" name="Line 69"/>
          <p:cNvSpPr>
            <a:spLocks noChangeShapeType="1"/>
          </p:cNvSpPr>
          <p:nvPr/>
        </p:nvSpPr>
        <p:spPr bwMode="auto">
          <a:xfrm flipV="1">
            <a:off x="3211513" y="4824413"/>
            <a:ext cx="0" cy="43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0246" name="Group 70"/>
          <p:cNvGrpSpPr>
            <a:grpSpLocks/>
          </p:cNvGrpSpPr>
          <p:nvPr/>
        </p:nvGrpSpPr>
        <p:grpSpPr bwMode="auto">
          <a:xfrm>
            <a:off x="2924175" y="5256213"/>
            <a:ext cx="144463" cy="144462"/>
            <a:chOff x="1746" y="1706"/>
            <a:chExt cx="91" cy="91"/>
          </a:xfrm>
        </p:grpSpPr>
        <p:sp>
          <p:nvSpPr>
            <p:cNvPr id="17474" name="Line 71"/>
            <p:cNvSpPr>
              <a:spLocks noChangeShapeType="1"/>
            </p:cNvSpPr>
            <p:nvPr/>
          </p:nvSpPr>
          <p:spPr bwMode="auto">
            <a:xfrm>
              <a:off x="1746" y="1706"/>
              <a:ext cx="91" cy="9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75" name="Line 72"/>
            <p:cNvSpPr>
              <a:spLocks noChangeShapeType="1"/>
            </p:cNvSpPr>
            <p:nvPr/>
          </p:nvSpPr>
          <p:spPr bwMode="auto">
            <a:xfrm flipV="1">
              <a:off x="1746" y="1706"/>
              <a:ext cx="91" cy="9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50249" name="Text Box 73"/>
          <p:cNvSpPr txBox="1">
            <a:spLocks noChangeArrowheads="1"/>
          </p:cNvSpPr>
          <p:nvPr/>
        </p:nvSpPr>
        <p:spPr bwMode="auto">
          <a:xfrm>
            <a:off x="0" y="6235700"/>
            <a:ext cx="17510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it-IT" sz="1400" b="1" dirty="0">
                <a:solidFill>
                  <a:srgbClr val="FF0000"/>
                </a:solidFill>
              </a:rPr>
              <a:t>5712 MHz – 50 MW</a:t>
            </a:r>
          </a:p>
        </p:txBody>
      </p:sp>
      <p:sp>
        <p:nvSpPr>
          <p:cNvPr id="50250" name="Text Box 74"/>
          <p:cNvSpPr txBox="1">
            <a:spLocks noChangeArrowheads="1"/>
          </p:cNvSpPr>
          <p:nvPr/>
        </p:nvSpPr>
        <p:spPr bwMode="auto">
          <a:xfrm>
            <a:off x="1785938" y="4435475"/>
            <a:ext cx="5730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it-IT" sz="1200" b="1" dirty="0">
                <a:solidFill>
                  <a:srgbClr val="FF0000"/>
                </a:solidFill>
              </a:rPr>
              <a:t>1.4 m</a:t>
            </a:r>
          </a:p>
        </p:txBody>
      </p:sp>
      <p:sp>
        <p:nvSpPr>
          <p:cNvPr id="50251" name="Text Box 75"/>
          <p:cNvSpPr txBox="1">
            <a:spLocks noChangeArrowheads="1"/>
          </p:cNvSpPr>
          <p:nvPr/>
        </p:nvSpPr>
        <p:spPr bwMode="auto">
          <a:xfrm>
            <a:off x="2578100" y="4432300"/>
            <a:ext cx="5730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it-IT" sz="1200" b="1" dirty="0">
                <a:solidFill>
                  <a:srgbClr val="FF0000"/>
                </a:solidFill>
              </a:rPr>
              <a:t>1.4 m</a:t>
            </a:r>
          </a:p>
        </p:txBody>
      </p:sp>
      <p:sp>
        <p:nvSpPr>
          <p:cNvPr id="50252" name="Text Box 76"/>
          <p:cNvSpPr txBox="1">
            <a:spLocks noChangeArrowheads="1"/>
          </p:cNvSpPr>
          <p:nvPr/>
        </p:nvSpPr>
        <p:spPr bwMode="auto">
          <a:xfrm>
            <a:off x="1835150" y="4867275"/>
            <a:ext cx="690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it-IT" sz="1000" b="1" dirty="0">
                <a:solidFill>
                  <a:schemeClr val="accent2"/>
                </a:solidFill>
                <a:cs typeface="Arial" charset="0"/>
              </a:rPr>
              <a:t>≈ 50 MW</a:t>
            </a:r>
          </a:p>
        </p:txBody>
      </p:sp>
      <p:sp>
        <p:nvSpPr>
          <p:cNvPr id="50253" name="Text Box 77"/>
          <p:cNvSpPr txBox="1">
            <a:spLocks noChangeArrowheads="1"/>
          </p:cNvSpPr>
          <p:nvPr/>
        </p:nvSpPr>
        <p:spPr bwMode="auto">
          <a:xfrm>
            <a:off x="2563813" y="4864100"/>
            <a:ext cx="6905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it-IT" sz="1000" b="1" dirty="0">
                <a:solidFill>
                  <a:schemeClr val="accent2"/>
                </a:solidFill>
                <a:cs typeface="Arial" charset="0"/>
              </a:rPr>
              <a:t>≈ 50 MW</a:t>
            </a:r>
          </a:p>
        </p:txBody>
      </p:sp>
      <p:sp>
        <p:nvSpPr>
          <p:cNvPr id="50254" name="Text Box 78"/>
          <p:cNvSpPr txBox="1">
            <a:spLocks noChangeArrowheads="1"/>
          </p:cNvSpPr>
          <p:nvPr/>
        </p:nvSpPr>
        <p:spPr bwMode="auto">
          <a:xfrm>
            <a:off x="2555875" y="5916613"/>
            <a:ext cx="11604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it-IT" sz="1000" b="1" dirty="0">
                <a:solidFill>
                  <a:schemeClr val="accent2"/>
                </a:solidFill>
                <a:cs typeface="Arial" charset="0"/>
              </a:rPr>
              <a:t>≈ 100 MW/0.20</a:t>
            </a:r>
            <a:r>
              <a:rPr lang="el-GR" sz="10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it-IT" sz="1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l-GR" sz="10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255" name="Text Box 79"/>
          <p:cNvSpPr txBox="1">
            <a:spLocks noChangeArrowheads="1"/>
          </p:cNvSpPr>
          <p:nvPr/>
        </p:nvSpPr>
        <p:spPr bwMode="auto">
          <a:xfrm>
            <a:off x="1368425" y="5729288"/>
            <a:ext cx="514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endParaRPr lang="it-IT" sz="1000" b="1" dirty="0">
              <a:solidFill>
                <a:schemeClr val="accent2"/>
              </a:solidFill>
              <a:cs typeface="Arial" charset="0"/>
            </a:endParaRPr>
          </a:p>
          <a:p>
            <a:pPr algn="l" eaLnBrk="1" hangingPunct="1"/>
            <a:r>
              <a:rPr lang="it-IT" sz="1000" b="1" dirty="0">
                <a:solidFill>
                  <a:schemeClr val="accent2"/>
                </a:solidFill>
                <a:cs typeface="Arial" charset="0"/>
              </a:rPr>
              <a:t>2.5 </a:t>
            </a:r>
            <a:r>
              <a:rPr lang="el-GR" sz="10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it-IT" sz="1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l-GR" sz="10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256" name="Line 80"/>
          <p:cNvSpPr>
            <a:spLocks noChangeShapeType="1"/>
          </p:cNvSpPr>
          <p:nvPr/>
        </p:nvSpPr>
        <p:spPr bwMode="auto">
          <a:xfrm flipH="1" flipV="1">
            <a:off x="3067050" y="5256213"/>
            <a:ext cx="1444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0257" name="Line 81"/>
          <p:cNvSpPr>
            <a:spLocks noChangeShapeType="1"/>
          </p:cNvSpPr>
          <p:nvPr/>
        </p:nvSpPr>
        <p:spPr bwMode="auto">
          <a:xfrm flipH="1">
            <a:off x="1692275" y="4721225"/>
            <a:ext cx="2016125" cy="12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0258" name="Rectangle 82"/>
          <p:cNvSpPr>
            <a:spLocks noChangeArrowheads="1"/>
          </p:cNvSpPr>
          <p:nvPr/>
        </p:nvSpPr>
        <p:spPr bwMode="auto">
          <a:xfrm>
            <a:off x="250825" y="4289425"/>
            <a:ext cx="13756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b="1" dirty="0">
                <a:solidFill>
                  <a:srgbClr val="FF0000"/>
                </a:solidFill>
              </a:rPr>
              <a:t>E &gt; 240 MeV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0259" name="Rectangle 83"/>
          <p:cNvSpPr>
            <a:spLocks noChangeArrowheads="1"/>
          </p:cNvSpPr>
          <p:nvPr/>
        </p:nvSpPr>
        <p:spPr bwMode="auto">
          <a:xfrm>
            <a:off x="34925" y="3949700"/>
            <a:ext cx="3743325" cy="28321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0260" name="Line 84"/>
          <p:cNvSpPr>
            <a:spLocks noChangeShapeType="1"/>
          </p:cNvSpPr>
          <p:nvPr/>
        </p:nvSpPr>
        <p:spPr bwMode="auto">
          <a:xfrm>
            <a:off x="3333750" y="3649663"/>
            <a:ext cx="0" cy="287337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73" name="Rectangle 87"/>
          <p:cNvSpPr>
            <a:spLocks noChangeArrowheads="1"/>
          </p:cNvSpPr>
          <p:nvPr/>
        </p:nvSpPr>
        <p:spPr bwMode="auto">
          <a:xfrm>
            <a:off x="0" y="366713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tabLst>
                <a:tab pos="6908800" algn="l"/>
              </a:tabLst>
            </a:pPr>
            <a:r>
              <a:rPr lang="en-US" sz="1400" dirty="0"/>
              <a:t>The SPARC energy will be upgraded from </a:t>
            </a:r>
            <a:r>
              <a:rPr lang="en-US" dirty="0">
                <a:sym typeface="Symbol" pitchFamily="18" charset="2"/>
              </a:rPr>
              <a:t></a:t>
            </a:r>
            <a:r>
              <a:rPr lang="en-US" sz="1400" dirty="0"/>
              <a:t>170 to </a:t>
            </a:r>
            <a:r>
              <a:rPr lang="en-US" sz="1400" dirty="0">
                <a:sym typeface="Symbol" pitchFamily="18" charset="2"/>
              </a:rPr>
              <a:t>&gt;</a:t>
            </a:r>
            <a:r>
              <a:rPr lang="en-US" sz="1400" dirty="0"/>
              <a:t>240 MeV by replacing a low gradient S-band traveling wave section with two C-band units. </a:t>
            </a:r>
          </a:p>
          <a:p>
            <a:pPr algn="just">
              <a:tabLst>
                <a:tab pos="6908800" algn="l"/>
              </a:tabLst>
            </a:pPr>
            <a:r>
              <a:rPr lang="en-US" sz="1400" b="1" dirty="0"/>
              <a:t>We decided to implement this system at SPARC to explore the C Band acceleration </a:t>
            </a:r>
            <a:r>
              <a:rPr lang="en-US" sz="1400" dirty="0"/>
              <a:t>(RF components, construction at LNF TW sections, SLED, syncronization)</a:t>
            </a:r>
            <a:r>
              <a:rPr lang="en-US" sz="1400" b="1" dirty="0"/>
              <a:t> in hybrid scheme with S Band</a:t>
            </a:r>
            <a:r>
              <a:rPr lang="en-US" sz="1400" dirty="0"/>
              <a:t>:</a:t>
            </a:r>
          </a:p>
          <a:p>
            <a:pPr algn="just">
              <a:tabLst>
                <a:tab pos="6908800" algn="l"/>
              </a:tabLst>
            </a:pPr>
            <a:endParaRPr lang="en-US" sz="800" dirty="0"/>
          </a:p>
          <a:p>
            <a:pPr algn="just">
              <a:tabLst>
                <a:tab pos="6908800" algn="l"/>
              </a:tabLst>
            </a:pPr>
            <a:r>
              <a:rPr lang="en-US" sz="1400" b="1" dirty="0"/>
              <a:t>  </a:t>
            </a:r>
            <a:r>
              <a:rPr lang="en-US" sz="1400" b="1" i="1" dirty="0"/>
              <a:t>-</a:t>
            </a:r>
            <a:r>
              <a:rPr lang="en-US" sz="1400" b="1" i="1" u="sng" dirty="0"/>
              <a:t>Higher gradients </a:t>
            </a:r>
          </a:p>
          <a:p>
            <a:pPr algn="just">
              <a:tabLst>
                <a:tab pos="6908800" algn="l"/>
              </a:tabLst>
            </a:pPr>
            <a:r>
              <a:rPr lang="en-US" sz="1400" b="1" i="1" dirty="0"/>
              <a:t>  -</a:t>
            </a:r>
            <a:r>
              <a:rPr lang="en-US" sz="1400" b="1" i="1" u="sng" dirty="0"/>
              <a:t>Very promising from the beam dynamics point of view</a:t>
            </a:r>
          </a:p>
        </p:txBody>
      </p:sp>
      <p:pic>
        <p:nvPicPr>
          <p:cNvPr id="83" name="Immagine 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914" y="3827260"/>
            <a:ext cx="1958968" cy="146922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662" y="5409220"/>
            <a:ext cx="1910220" cy="143266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890" y="4032440"/>
            <a:ext cx="1888043" cy="252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0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0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0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0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0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0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0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0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0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5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5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5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5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5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29" grpId="0" animBg="1"/>
      <p:bldP spid="50230" grpId="0" animBg="1"/>
      <p:bldP spid="50231" grpId="0" animBg="1"/>
      <p:bldP spid="50232" grpId="0" animBg="1"/>
      <p:bldP spid="50233" grpId="0"/>
      <p:bldP spid="50234" grpId="0" animBg="1"/>
      <p:bldP spid="50235" grpId="0" animBg="1"/>
      <p:bldP spid="50236" grpId="0" animBg="1"/>
      <p:bldP spid="50237" grpId="0" animBg="1"/>
      <p:bldP spid="50238" grpId="0"/>
      <p:bldP spid="50239" grpId="0"/>
      <p:bldP spid="50245" grpId="0" animBg="1"/>
      <p:bldP spid="50249" grpId="0"/>
      <p:bldP spid="50250" grpId="0"/>
      <p:bldP spid="50251" grpId="0"/>
      <p:bldP spid="50252" grpId="0"/>
      <p:bldP spid="50253" grpId="0"/>
      <p:bldP spid="50254" grpId="0"/>
      <p:bldP spid="50255" grpId="0"/>
      <p:bldP spid="50256" grpId="0" animBg="1"/>
      <p:bldP spid="50257" grpId="0" animBg="1"/>
      <p:bldP spid="50258" grpId="0"/>
      <p:bldP spid="50259" grpId="0" animBg="1"/>
      <p:bldP spid="502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eli-np-mai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521" y="1291180"/>
            <a:ext cx="3171480" cy="1984986"/>
          </a:xfrm>
          <a:prstGeom prst="rect">
            <a:avLst/>
          </a:prstGeom>
          <a:noFill/>
          <a:ln>
            <a:noFill/>
          </a:ln>
          <a:effectLst>
            <a:outerShdw blurRad="50800" dist="508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854670"/>
              </p:ext>
            </p:extLst>
          </p:nvPr>
        </p:nvGraphicFramePr>
        <p:xfrm>
          <a:off x="6777245" y="3501420"/>
          <a:ext cx="2287891" cy="298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5135"/>
                <a:gridCol w="107275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Bunch charge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250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pC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Number of bunches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Bunch distance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16 ns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756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C-band average accelerating gradient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33 MV/m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5400">
                <a:tc>
                  <a:txBody>
                    <a:bodyPr/>
                    <a:lstStyle/>
                    <a:p>
                      <a:r>
                        <a:rPr lang="en-US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Norm. </a:t>
                      </a:r>
                      <a:r>
                        <a:rPr lang="en-US" sz="12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emittance</a:t>
                      </a:r>
                      <a:endParaRPr lang="en-US" sz="12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0.2-0.6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mm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sym typeface="Symbol"/>
                        </a:rPr>
                        <a:t>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mrad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5400">
                <a:tc>
                  <a:txBody>
                    <a:bodyPr/>
                    <a:lstStyle/>
                    <a:p>
                      <a:r>
                        <a:rPr lang="en-US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Bunch length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&lt;300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sym typeface="Symbol"/>
                        </a:rPr>
                        <a:t>m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5400">
                <a:tc>
                  <a:txBody>
                    <a:bodyPr/>
                    <a:lstStyle/>
                    <a:p>
                      <a:r>
                        <a:rPr lang="en-US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RF rep Rate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100 Hz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Rettangolo 7"/>
          <p:cNvSpPr/>
          <p:nvPr/>
        </p:nvSpPr>
        <p:spPr>
          <a:xfrm>
            <a:off x="13475" y="1448780"/>
            <a:ext cx="59725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500" dirty="0"/>
              <a:t>In the </a:t>
            </a:r>
            <a:r>
              <a:rPr lang="it-IT" sz="1500" b="1" dirty="0" err="1"/>
              <a:t>context</a:t>
            </a:r>
            <a:r>
              <a:rPr lang="it-IT" sz="1500" b="1" dirty="0"/>
              <a:t> of the ELI-NP </a:t>
            </a:r>
            <a:r>
              <a:rPr lang="it-IT" sz="1500" b="1" dirty="0" err="1"/>
              <a:t>Research</a:t>
            </a:r>
            <a:r>
              <a:rPr lang="it-IT" sz="1500" b="1" dirty="0"/>
              <a:t> </a:t>
            </a:r>
            <a:r>
              <a:rPr lang="it-IT" sz="1500" b="1" dirty="0" err="1"/>
              <a:t>Infrastructure</a:t>
            </a:r>
            <a:r>
              <a:rPr lang="it-IT" sz="1500" dirty="0"/>
              <a:t>, to be </a:t>
            </a:r>
            <a:r>
              <a:rPr lang="it-IT" sz="1500" dirty="0" err="1"/>
              <a:t>built</a:t>
            </a:r>
            <a:r>
              <a:rPr lang="it-IT" sz="1500" dirty="0"/>
              <a:t> </a:t>
            </a:r>
            <a:r>
              <a:rPr lang="it-IT" sz="1500" dirty="0" err="1"/>
              <a:t>at</a:t>
            </a:r>
            <a:r>
              <a:rPr lang="it-IT" sz="1500" dirty="0"/>
              <a:t> </a:t>
            </a:r>
            <a:r>
              <a:rPr lang="it-IT" sz="1500" dirty="0" err="1"/>
              <a:t>Magurele</a:t>
            </a:r>
            <a:r>
              <a:rPr lang="it-IT" sz="1500" dirty="0"/>
              <a:t> (</a:t>
            </a:r>
            <a:r>
              <a:rPr lang="it-IT" sz="1500" dirty="0" err="1"/>
              <a:t>Bucharest</a:t>
            </a:r>
            <a:r>
              <a:rPr lang="it-IT" sz="1500" dirty="0"/>
              <a:t>, Romania), </a:t>
            </a:r>
            <a:r>
              <a:rPr lang="it-IT" sz="1500" dirty="0" smtClean="0"/>
              <a:t>an </a:t>
            </a:r>
            <a:r>
              <a:rPr lang="it-IT" sz="1500" dirty="0" err="1"/>
              <a:t>advanced</a:t>
            </a:r>
            <a:r>
              <a:rPr lang="it-IT" sz="1500" dirty="0"/>
              <a:t> Source of Gamma-</a:t>
            </a:r>
            <a:r>
              <a:rPr lang="it-IT" sz="1500" dirty="0" err="1"/>
              <a:t>ray</a:t>
            </a:r>
            <a:r>
              <a:rPr lang="it-IT" sz="1500" dirty="0"/>
              <a:t> </a:t>
            </a:r>
            <a:r>
              <a:rPr lang="it-IT" sz="1500" dirty="0" err="1"/>
              <a:t>photons</a:t>
            </a:r>
            <a:r>
              <a:rPr lang="it-IT" sz="1500" dirty="0"/>
              <a:t> </a:t>
            </a:r>
            <a:r>
              <a:rPr lang="it-IT" sz="1500" dirty="0" err="1"/>
              <a:t>is</a:t>
            </a:r>
            <a:r>
              <a:rPr lang="it-IT" sz="1500" dirty="0"/>
              <a:t> </a:t>
            </a:r>
            <a:r>
              <a:rPr lang="it-IT" sz="1500" dirty="0" err="1"/>
              <a:t>planned</a:t>
            </a:r>
            <a:r>
              <a:rPr lang="it-IT" sz="1500" dirty="0"/>
              <a:t>, </a:t>
            </a:r>
            <a:r>
              <a:rPr lang="it-IT" sz="1500" dirty="0" err="1"/>
              <a:t>capable</a:t>
            </a:r>
            <a:r>
              <a:rPr lang="it-IT" sz="1500" dirty="0"/>
              <a:t> to produce </a:t>
            </a:r>
            <a:r>
              <a:rPr lang="it-IT" sz="1500" dirty="0" err="1"/>
              <a:t>beams</a:t>
            </a:r>
            <a:r>
              <a:rPr lang="it-IT" sz="1500" dirty="0"/>
              <a:t> of mono-</a:t>
            </a:r>
            <a:r>
              <a:rPr lang="it-IT" sz="1500" dirty="0" err="1"/>
              <a:t>chromatic</a:t>
            </a:r>
            <a:r>
              <a:rPr lang="it-IT" sz="1500" dirty="0"/>
              <a:t> and high </a:t>
            </a:r>
            <a:r>
              <a:rPr lang="it-IT" sz="1500" dirty="0" err="1"/>
              <a:t>spectral</a:t>
            </a:r>
            <a:r>
              <a:rPr lang="it-IT" sz="1500" dirty="0"/>
              <a:t> </a:t>
            </a:r>
            <a:r>
              <a:rPr lang="it-IT" sz="1500" dirty="0" err="1"/>
              <a:t>density</a:t>
            </a:r>
            <a:r>
              <a:rPr lang="it-IT" sz="1500" dirty="0"/>
              <a:t> gamma </a:t>
            </a:r>
            <a:r>
              <a:rPr lang="it-IT" sz="1500" dirty="0" err="1" smtClean="0"/>
              <a:t>photons</a:t>
            </a:r>
            <a:r>
              <a:rPr lang="it-IT" sz="1500" dirty="0" smtClean="0"/>
              <a:t>. The </a:t>
            </a:r>
            <a:r>
              <a:rPr lang="it-IT" sz="1500" b="1" dirty="0"/>
              <a:t>Gamma </a:t>
            </a:r>
            <a:r>
              <a:rPr lang="it-IT" sz="1500" b="1" dirty="0" err="1"/>
              <a:t>Beam</a:t>
            </a:r>
            <a:r>
              <a:rPr lang="it-IT" sz="1500" b="1" dirty="0"/>
              <a:t> System </a:t>
            </a:r>
            <a:r>
              <a:rPr lang="it-IT" sz="1500" b="1" dirty="0" err="1"/>
              <a:t>is</a:t>
            </a:r>
            <a:r>
              <a:rPr lang="it-IT" sz="1500" b="1" dirty="0"/>
              <a:t> </a:t>
            </a:r>
            <a:r>
              <a:rPr lang="it-IT" sz="1500" b="1" dirty="0" err="1"/>
              <a:t>based</a:t>
            </a:r>
            <a:r>
              <a:rPr lang="it-IT" sz="1500" b="1" dirty="0"/>
              <a:t> on a Compton back-</a:t>
            </a:r>
            <a:r>
              <a:rPr lang="it-IT" sz="1500" b="1" dirty="0" err="1"/>
              <a:t>scattering</a:t>
            </a:r>
            <a:r>
              <a:rPr lang="it-IT" sz="1500" dirty="0"/>
              <a:t> source. </a:t>
            </a:r>
            <a:r>
              <a:rPr lang="it-IT" sz="1500" dirty="0" err="1"/>
              <a:t>Its</a:t>
            </a:r>
            <a:r>
              <a:rPr lang="it-IT" sz="1500" dirty="0"/>
              <a:t> </a:t>
            </a:r>
            <a:r>
              <a:rPr lang="it-IT" sz="1500" dirty="0" err="1"/>
              <a:t>main</a:t>
            </a:r>
            <a:r>
              <a:rPr lang="it-IT" sz="1500" dirty="0"/>
              <a:t> </a:t>
            </a:r>
            <a:r>
              <a:rPr lang="it-IT" sz="1500" dirty="0" err="1"/>
              <a:t>specifications</a:t>
            </a:r>
            <a:r>
              <a:rPr lang="it-IT" sz="1500" dirty="0"/>
              <a:t> are: </a:t>
            </a:r>
            <a:r>
              <a:rPr lang="it-IT" sz="1500" dirty="0" err="1"/>
              <a:t>photon</a:t>
            </a:r>
            <a:r>
              <a:rPr lang="it-IT" sz="1500" dirty="0"/>
              <a:t> </a:t>
            </a:r>
            <a:r>
              <a:rPr lang="it-IT" sz="1500" dirty="0" err="1"/>
              <a:t>energy</a:t>
            </a:r>
            <a:r>
              <a:rPr lang="it-IT" sz="1500" dirty="0"/>
              <a:t> </a:t>
            </a:r>
            <a:r>
              <a:rPr lang="it-IT" sz="1500" dirty="0" err="1"/>
              <a:t>tunable</a:t>
            </a:r>
            <a:r>
              <a:rPr lang="it-IT" sz="1500" dirty="0"/>
              <a:t> in the </a:t>
            </a:r>
            <a:r>
              <a:rPr lang="it-IT" sz="1500" dirty="0" err="1"/>
              <a:t>range</a:t>
            </a:r>
            <a:r>
              <a:rPr lang="it-IT" sz="1500" dirty="0"/>
              <a:t> 1-20 </a:t>
            </a:r>
            <a:r>
              <a:rPr lang="it-IT" sz="1500" dirty="0" err="1"/>
              <a:t>MeV</a:t>
            </a:r>
            <a:r>
              <a:rPr lang="it-IT" sz="1500" dirty="0"/>
              <a:t>, </a:t>
            </a:r>
            <a:r>
              <a:rPr lang="it-IT" sz="1500" dirty="0" err="1"/>
              <a:t>rms</a:t>
            </a:r>
            <a:r>
              <a:rPr lang="it-IT" sz="1500" dirty="0"/>
              <a:t> </a:t>
            </a:r>
            <a:r>
              <a:rPr lang="it-IT" sz="1500" dirty="0" err="1"/>
              <a:t>bandwidth</a:t>
            </a:r>
            <a:r>
              <a:rPr lang="it-IT" sz="1500" dirty="0"/>
              <a:t> </a:t>
            </a:r>
            <a:r>
              <a:rPr lang="it-IT" sz="1500" dirty="0" err="1"/>
              <a:t>smaller</a:t>
            </a:r>
            <a:r>
              <a:rPr lang="it-IT" sz="1500" dirty="0"/>
              <a:t> </a:t>
            </a:r>
            <a:r>
              <a:rPr lang="it-IT" sz="1500" dirty="0" err="1"/>
              <a:t>than</a:t>
            </a:r>
            <a:r>
              <a:rPr lang="it-IT" sz="1500" dirty="0"/>
              <a:t> </a:t>
            </a:r>
            <a:r>
              <a:rPr lang="it-IT" sz="1500" dirty="0" smtClean="0"/>
              <a:t>0.5% </a:t>
            </a:r>
            <a:r>
              <a:rPr lang="it-IT" sz="1500" dirty="0"/>
              <a:t>and </a:t>
            </a:r>
            <a:r>
              <a:rPr lang="it-IT" sz="1500" dirty="0" err="1"/>
              <a:t>spectral</a:t>
            </a:r>
            <a:r>
              <a:rPr lang="it-IT" sz="1500" dirty="0"/>
              <a:t> </a:t>
            </a:r>
            <a:r>
              <a:rPr lang="it-IT" sz="1500" dirty="0" err="1"/>
              <a:t>density</a:t>
            </a:r>
            <a:r>
              <a:rPr lang="it-IT" sz="1500" dirty="0"/>
              <a:t> </a:t>
            </a:r>
            <a:r>
              <a:rPr lang="it-IT" sz="1500" dirty="0" err="1" smtClean="0"/>
              <a:t>larger</a:t>
            </a:r>
            <a:r>
              <a:rPr lang="it-IT" sz="1500" dirty="0" smtClean="0"/>
              <a:t> </a:t>
            </a:r>
            <a:r>
              <a:rPr lang="it-IT" sz="1500" dirty="0" err="1"/>
              <a:t>than</a:t>
            </a:r>
            <a:r>
              <a:rPr lang="it-IT" sz="1500" dirty="0"/>
              <a:t> 10</a:t>
            </a:r>
            <a:r>
              <a:rPr lang="it-IT" sz="1500" baseline="30000" dirty="0"/>
              <a:t>4</a:t>
            </a:r>
            <a:r>
              <a:rPr lang="it-IT" sz="1500" dirty="0"/>
              <a:t> </a:t>
            </a:r>
            <a:r>
              <a:rPr lang="it-IT" sz="1500" dirty="0" err="1"/>
              <a:t>photons</a:t>
            </a:r>
            <a:r>
              <a:rPr lang="it-IT" sz="1500" dirty="0"/>
              <a:t>/</a:t>
            </a:r>
            <a:r>
              <a:rPr lang="it-IT" sz="1500" dirty="0" err="1"/>
              <a:t>sec.eV</a:t>
            </a:r>
            <a:r>
              <a:rPr lang="it-IT" sz="1500" dirty="0"/>
              <a:t>, with source spot </a:t>
            </a:r>
            <a:r>
              <a:rPr lang="it-IT" sz="1500" dirty="0" err="1"/>
              <a:t>sizes</a:t>
            </a:r>
            <a:r>
              <a:rPr lang="it-IT" sz="1500" dirty="0"/>
              <a:t> </a:t>
            </a:r>
            <a:r>
              <a:rPr lang="it-IT" sz="1500" dirty="0" err="1"/>
              <a:t>smaller</a:t>
            </a:r>
            <a:r>
              <a:rPr lang="it-IT" sz="1500" dirty="0"/>
              <a:t> </a:t>
            </a:r>
            <a:r>
              <a:rPr lang="it-IT" sz="1500" dirty="0" err="1"/>
              <a:t>than</a:t>
            </a:r>
            <a:r>
              <a:rPr lang="it-IT" sz="1500" dirty="0"/>
              <a:t> </a:t>
            </a:r>
            <a:r>
              <a:rPr lang="it-IT" sz="1500" dirty="0" smtClean="0"/>
              <a:t>10-30 </a:t>
            </a:r>
            <a:r>
              <a:rPr lang="it-IT" sz="1500" dirty="0" err="1" smtClean="0"/>
              <a:t>microns</a:t>
            </a:r>
            <a:r>
              <a:rPr lang="it-IT" sz="1500" dirty="0" smtClean="0"/>
              <a:t>.</a:t>
            </a:r>
            <a:endParaRPr lang="en-US" sz="1500" dirty="0"/>
          </a:p>
        </p:txBody>
      </p:sp>
      <p:pic>
        <p:nvPicPr>
          <p:cNvPr id="15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690" y="1470"/>
            <a:ext cx="5976829" cy="129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4045"/>
            <a:ext cx="6732240" cy="26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6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96625" y="23771"/>
            <a:ext cx="6837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C-BAND STRUCTURE DESIGN: BBU STUDIES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678336" y="2091333"/>
            <a:ext cx="5855134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prstClr val="black"/>
                </a:solidFill>
                <a:latin typeface="Calibri"/>
              </a:rPr>
              <a:t>TRANSVERSE </a:t>
            </a:r>
            <a:r>
              <a:rPr lang="en-US" b="1" i="1" dirty="0" smtClean="0">
                <a:solidFill>
                  <a:prstClr val="black"/>
                </a:solidFill>
                <a:latin typeface="Calibri"/>
              </a:rPr>
              <a:t> EFFECTS </a:t>
            </a:r>
            <a:r>
              <a:rPr lang="en-US" b="1" i="1" dirty="0">
                <a:solidFill>
                  <a:prstClr val="black"/>
                </a:solidFill>
                <a:sym typeface="Symbol"/>
              </a:rPr>
              <a:t> </a:t>
            </a:r>
            <a:r>
              <a:rPr lang="en-US" b="1" i="1" dirty="0" smtClean="0">
                <a:solidFill>
                  <a:prstClr val="black"/>
                </a:solidFill>
                <a:sym typeface="Symbol"/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Cumulative </a:t>
            </a:r>
            <a:r>
              <a:rPr lang="en-US" dirty="0">
                <a:solidFill>
                  <a:prstClr val="black"/>
                </a:solidFill>
              </a:rPr>
              <a:t>beam </a:t>
            </a:r>
            <a:r>
              <a:rPr lang="en-US" dirty="0" smtClean="0">
                <a:solidFill>
                  <a:prstClr val="black"/>
                </a:solidFill>
              </a:rPr>
              <a:t>break-up (BBU)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704353" y="1685765"/>
            <a:ext cx="4798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prstClr val="black"/>
                </a:solidFill>
                <a:latin typeface="Calibri"/>
              </a:rPr>
              <a:t>LONGITUDINAL </a:t>
            </a:r>
            <a:r>
              <a:rPr lang="en-US" b="1" i="1" dirty="0" smtClean="0">
                <a:solidFill>
                  <a:prstClr val="black"/>
                </a:solidFill>
                <a:latin typeface="Calibri"/>
              </a:rPr>
              <a:t> EFFECTS </a:t>
            </a:r>
            <a:r>
              <a:rPr lang="en-US" b="1" i="1" dirty="0" smtClean="0">
                <a:solidFill>
                  <a:prstClr val="black"/>
                </a:solidFill>
                <a:latin typeface="Calibri"/>
                <a:sym typeface="Symbol"/>
              </a:rPr>
              <a:t>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beam loading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-5498" y="485436"/>
            <a:ext cx="91494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ELI-NP operates in multi-bunch mode. The </a:t>
            </a:r>
            <a:r>
              <a:rPr lang="en-US" dirty="0"/>
              <a:t>passage of electron bunches through accelerating structures excites electromagnetic </a:t>
            </a:r>
            <a:r>
              <a:rPr lang="en-US" dirty="0" err="1"/>
              <a:t>wakefield</a:t>
            </a:r>
            <a:r>
              <a:rPr lang="en-US" dirty="0"/>
              <a:t>. This field can have </a:t>
            </a:r>
            <a:r>
              <a:rPr lang="en-US" b="1" dirty="0"/>
              <a:t>longitudinal and transverse components </a:t>
            </a:r>
            <a:r>
              <a:rPr lang="en-US" dirty="0"/>
              <a:t>and, interacting with subsequent bunches, can affect the longitudinal and the transverse beam dynamics. </a:t>
            </a:r>
          </a:p>
        </p:txBody>
      </p:sp>
      <p:sp>
        <p:nvSpPr>
          <p:cNvPr id="10" name="Rettangolo 9"/>
          <p:cNvSpPr/>
          <p:nvPr/>
        </p:nvSpPr>
        <p:spPr>
          <a:xfrm>
            <a:off x="34870" y="3745720"/>
            <a:ext cx="1777214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prstClr val="black"/>
                </a:solidFill>
              </a:rPr>
              <a:t>Injector S-band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2283223" y="3745720"/>
            <a:ext cx="8640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443735" y="3745720"/>
            <a:ext cx="8640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4580375" y="3737522"/>
            <a:ext cx="8640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Parentesi graffa aperta 13"/>
          <p:cNvSpPr/>
          <p:nvPr/>
        </p:nvSpPr>
        <p:spPr>
          <a:xfrm rot="16200000">
            <a:off x="4593114" y="2002925"/>
            <a:ext cx="367144" cy="4999946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386996" y="4677178"/>
            <a:ext cx="2420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prstClr val="black"/>
                </a:solidFill>
                <a:latin typeface="Calibri"/>
              </a:rPr>
              <a:t>Booster LINAC (C-band)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7629261" y="3777078"/>
            <a:ext cx="1046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Ideal axis</a:t>
            </a:r>
          </a:p>
        </p:txBody>
      </p:sp>
      <p:cxnSp>
        <p:nvCxnSpPr>
          <p:cNvPr id="17" name="Connettore 2 16"/>
          <p:cNvCxnSpPr/>
          <p:nvPr/>
        </p:nvCxnSpPr>
        <p:spPr>
          <a:xfrm flipV="1">
            <a:off x="1812084" y="3862512"/>
            <a:ext cx="471139" cy="14888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923477" y="5046510"/>
            <a:ext cx="19154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Beam injection conditions at the entrance of the linac booster (</a:t>
            </a:r>
            <a:r>
              <a:rPr lang="en-US" dirty="0" err="1">
                <a:solidFill>
                  <a:prstClr val="black"/>
                </a:solidFill>
                <a:latin typeface="Calibri"/>
                <a:sym typeface="Symbol"/>
              </a:rPr>
              <a:t>y</a:t>
            </a:r>
            <a:r>
              <a:rPr lang="en-US" baseline="-25000" dirty="0" err="1">
                <a:solidFill>
                  <a:prstClr val="black"/>
                </a:solidFill>
                <a:latin typeface="Calibri"/>
                <a:sym typeface="Symbol"/>
              </a:rPr>
              <a:t>IN</a:t>
            </a:r>
            <a:r>
              <a:rPr lang="en-US" dirty="0" err="1">
                <a:solidFill>
                  <a:prstClr val="black"/>
                </a:solidFill>
                <a:latin typeface="Calibri"/>
                <a:sym typeface="Symbol"/>
              </a:rPr>
              <a:t>,y’</a:t>
            </a:r>
            <a:r>
              <a:rPr lang="en-US" baseline="-25000" dirty="0" err="1">
                <a:solidFill>
                  <a:prstClr val="black"/>
                </a:solidFill>
                <a:latin typeface="Calibri"/>
                <a:sym typeface="Symbol"/>
              </a:rPr>
              <a:t>IN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cxnSp>
        <p:nvCxnSpPr>
          <p:cNvPr id="19" name="Connettore 2 18"/>
          <p:cNvCxnSpPr/>
          <p:nvPr/>
        </p:nvCxnSpPr>
        <p:spPr>
          <a:xfrm flipH="1" flipV="1">
            <a:off x="6230176" y="4837354"/>
            <a:ext cx="51794" cy="202064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>
            <a:off x="5022051" y="6184552"/>
            <a:ext cx="2936316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7838074" y="6175260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prstClr val="black"/>
                </a:solidFill>
                <a:latin typeface="Calibri"/>
              </a:rPr>
              <a:t>y</a:t>
            </a:r>
            <a:r>
              <a:rPr lang="en-US" baseline="-25000" dirty="0" err="1">
                <a:solidFill>
                  <a:prstClr val="black"/>
                </a:solidFill>
                <a:latin typeface="Calibri"/>
              </a:rPr>
              <a:t>OUT</a:t>
            </a:r>
            <a:endParaRPr lang="en-US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6266632" y="4649736"/>
            <a:ext cx="622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prstClr val="black"/>
                </a:solidFill>
                <a:latin typeface="Calibri"/>
              </a:rPr>
              <a:t>y’</a:t>
            </a:r>
            <a:r>
              <a:rPr lang="en-US" baseline="-25000" dirty="0" err="1">
                <a:solidFill>
                  <a:prstClr val="black"/>
                </a:solidFill>
                <a:latin typeface="Calibri"/>
              </a:rPr>
              <a:t>OUT</a:t>
            </a:r>
            <a:endParaRPr lang="en-US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vale 22"/>
          <p:cNvSpPr/>
          <p:nvPr/>
        </p:nvSpPr>
        <p:spPr>
          <a:xfrm>
            <a:off x="7046816" y="5545481"/>
            <a:ext cx="144016" cy="16374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9BBB59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4605903" y="5135212"/>
            <a:ext cx="1586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Phase space @ LINAC exit</a:t>
            </a:r>
          </a:p>
        </p:txBody>
      </p:sp>
      <p:sp>
        <p:nvSpPr>
          <p:cNvPr id="25" name="Ovale 24"/>
          <p:cNvSpPr/>
          <p:nvPr/>
        </p:nvSpPr>
        <p:spPr>
          <a:xfrm>
            <a:off x="7506183" y="5157005"/>
            <a:ext cx="144016" cy="163749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9BBB59"/>
              </a:solidFill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2375724" y="3291315"/>
            <a:ext cx="3000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prstClr val="black"/>
                </a:solidFill>
                <a:latin typeface="Calibri"/>
                <a:sym typeface="Symbol"/>
              </a:rPr>
              <a:t>E</a:t>
            </a:r>
            <a:r>
              <a:rPr lang="en-US" baseline="-25000" dirty="0" err="1">
                <a:solidFill>
                  <a:prstClr val="black"/>
                </a:solidFill>
                <a:latin typeface="Calibri"/>
                <a:sym typeface="Symbol"/>
              </a:rPr>
              <a:t>acc</a:t>
            </a:r>
            <a:r>
              <a:rPr lang="en-US" dirty="0">
                <a:solidFill>
                  <a:prstClr val="black"/>
                </a:solidFill>
                <a:latin typeface="Calibri"/>
                <a:sym typeface="Symbol"/>
              </a:rPr>
              <a:t>=average accelerating field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166616" y="4280611"/>
            <a:ext cx="20374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prstClr val="black"/>
                </a:solidFill>
                <a:latin typeface="Calibri"/>
                <a:sym typeface="Symbol"/>
              </a:rPr>
              <a:t>E</a:t>
            </a:r>
            <a:r>
              <a:rPr lang="en-US" baseline="-25000" dirty="0" err="1">
                <a:solidFill>
                  <a:prstClr val="black"/>
                </a:solidFill>
                <a:latin typeface="Calibri"/>
                <a:sym typeface="Symbol"/>
              </a:rPr>
              <a:t>inj</a:t>
            </a:r>
            <a:r>
              <a:rPr lang="en-US" dirty="0">
                <a:solidFill>
                  <a:prstClr val="black"/>
                </a:solidFill>
                <a:latin typeface="Calibri"/>
                <a:sym typeface="Symbol"/>
              </a:rPr>
              <a:t>=beam energy after injector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-18510" y="2460665"/>
            <a:ext cx="91175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-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Analytical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approaches can be used to evaluate the beam breakup effects (for example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Mosnier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theory).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-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Tracking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codes </a:t>
            </a:r>
          </a:p>
        </p:txBody>
      </p:sp>
      <p:cxnSp>
        <p:nvCxnSpPr>
          <p:cNvPr id="29" name="Connettore 2 28"/>
          <p:cNvCxnSpPr>
            <a:stCxn id="18" idx="0"/>
          </p:cNvCxnSpPr>
          <p:nvPr/>
        </p:nvCxnSpPr>
        <p:spPr>
          <a:xfrm flipV="1">
            <a:off x="1881226" y="4106854"/>
            <a:ext cx="322885" cy="93965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tangolo 29"/>
          <p:cNvSpPr/>
          <p:nvPr/>
        </p:nvSpPr>
        <p:spPr>
          <a:xfrm>
            <a:off x="6437691" y="3749086"/>
            <a:ext cx="8640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1" name="Connettore 1 30"/>
          <p:cNvCxnSpPr>
            <a:stCxn id="10" idx="3"/>
          </p:cNvCxnSpPr>
          <p:nvPr/>
        </p:nvCxnSpPr>
        <p:spPr>
          <a:xfrm>
            <a:off x="1812084" y="3961744"/>
            <a:ext cx="5844321" cy="3366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6317364" y="3010638"/>
            <a:ext cx="2788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Beam output positions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(</a:t>
            </a:r>
            <a:r>
              <a:rPr lang="en-US" dirty="0" err="1">
                <a:solidFill>
                  <a:prstClr val="black"/>
                </a:solidFill>
                <a:latin typeface="Calibri"/>
                <a:sym typeface="Symbol"/>
              </a:rPr>
              <a:t>y</a:t>
            </a:r>
            <a:r>
              <a:rPr lang="en-US" baseline="-25000" dirty="0" err="1">
                <a:solidFill>
                  <a:prstClr val="black"/>
                </a:solidFill>
                <a:latin typeface="Calibri"/>
                <a:sym typeface="Symbol"/>
              </a:rPr>
              <a:t>OUT</a:t>
            </a:r>
            <a:r>
              <a:rPr lang="en-US" dirty="0" err="1">
                <a:solidFill>
                  <a:prstClr val="black"/>
                </a:solidFill>
                <a:latin typeface="Calibri"/>
                <a:sym typeface="Symbol"/>
              </a:rPr>
              <a:t>,y’</a:t>
            </a:r>
            <a:r>
              <a:rPr lang="en-US" baseline="-25000" dirty="0" err="1">
                <a:solidFill>
                  <a:prstClr val="black"/>
                </a:solidFill>
                <a:latin typeface="Calibri"/>
                <a:sym typeface="Symbol"/>
              </a:rPr>
              <a:t>OUT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cxnSp>
        <p:nvCxnSpPr>
          <p:cNvPr id="34" name="Connettore 2 33"/>
          <p:cNvCxnSpPr/>
          <p:nvPr/>
        </p:nvCxnSpPr>
        <p:spPr>
          <a:xfrm flipV="1">
            <a:off x="7301787" y="3606350"/>
            <a:ext cx="517519" cy="22758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igura a mano libera 34"/>
          <p:cNvSpPr/>
          <p:nvPr/>
        </p:nvSpPr>
        <p:spPr>
          <a:xfrm>
            <a:off x="2284850" y="3778798"/>
            <a:ext cx="5000625" cy="392482"/>
          </a:xfrm>
          <a:custGeom>
            <a:avLst/>
            <a:gdLst>
              <a:gd name="connsiteX0" fmla="*/ 0 w 5000625"/>
              <a:gd name="connsiteY0" fmla="*/ 85657 h 392482"/>
              <a:gd name="connsiteX1" fmla="*/ 333375 w 5000625"/>
              <a:gd name="connsiteY1" fmla="*/ 9457 h 392482"/>
              <a:gd name="connsiteX2" fmla="*/ 790575 w 5000625"/>
              <a:gd name="connsiteY2" fmla="*/ 276157 h 392482"/>
              <a:gd name="connsiteX3" fmla="*/ 1209675 w 5000625"/>
              <a:gd name="connsiteY3" fmla="*/ 114232 h 392482"/>
              <a:gd name="connsiteX4" fmla="*/ 1390650 w 5000625"/>
              <a:gd name="connsiteY4" fmla="*/ 28507 h 392482"/>
              <a:gd name="connsiteX5" fmla="*/ 1533525 w 5000625"/>
              <a:gd name="connsiteY5" fmla="*/ 18982 h 392482"/>
              <a:gd name="connsiteX6" fmla="*/ 1743075 w 5000625"/>
              <a:gd name="connsiteY6" fmla="*/ 85657 h 392482"/>
              <a:gd name="connsiteX7" fmla="*/ 2009775 w 5000625"/>
              <a:gd name="connsiteY7" fmla="*/ 323782 h 392482"/>
              <a:gd name="connsiteX8" fmla="*/ 2371725 w 5000625"/>
              <a:gd name="connsiteY8" fmla="*/ 304732 h 392482"/>
              <a:gd name="connsiteX9" fmla="*/ 2647950 w 5000625"/>
              <a:gd name="connsiteY9" fmla="*/ 104707 h 392482"/>
              <a:gd name="connsiteX10" fmla="*/ 2990850 w 5000625"/>
              <a:gd name="connsiteY10" fmla="*/ 18982 h 392482"/>
              <a:gd name="connsiteX11" fmla="*/ 3409950 w 5000625"/>
              <a:gd name="connsiteY11" fmla="*/ 180907 h 392482"/>
              <a:gd name="connsiteX12" fmla="*/ 3752850 w 5000625"/>
              <a:gd name="connsiteY12" fmla="*/ 371407 h 392482"/>
              <a:gd name="connsiteX13" fmla="*/ 4200525 w 5000625"/>
              <a:gd name="connsiteY13" fmla="*/ 352357 h 392482"/>
              <a:gd name="connsiteX14" fmla="*/ 5000625 w 5000625"/>
              <a:gd name="connsiteY14" fmla="*/ 57082 h 392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00625" h="392482">
                <a:moveTo>
                  <a:pt x="0" y="85657"/>
                </a:moveTo>
                <a:cubicBezTo>
                  <a:pt x="100806" y="31682"/>
                  <a:pt x="201613" y="-22293"/>
                  <a:pt x="333375" y="9457"/>
                </a:cubicBezTo>
                <a:cubicBezTo>
                  <a:pt x="465137" y="41207"/>
                  <a:pt x="644525" y="258695"/>
                  <a:pt x="790575" y="276157"/>
                </a:cubicBezTo>
                <a:cubicBezTo>
                  <a:pt x="936625" y="293619"/>
                  <a:pt x="1109663" y="155507"/>
                  <a:pt x="1209675" y="114232"/>
                </a:cubicBezTo>
                <a:cubicBezTo>
                  <a:pt x="1309688" y="72957"/>
                  <a:pt x="1336675" y="44382"/>
                  <a:pt x="1390650" y="28507"/>
                </a:cubicBezTo>
                <a:cubicBezTo>
                  <a:pt x="1444625" y="12632"/>
                  <a:pt x="1474788" y="9457"/>
                  <a:pt x="1533525" y="18982"/>
                </a:cubicBezTo>
                <a:cubicBezTo>
                  <a:pt x="1592263" y="28507"/>
                  <a:pt x="1663700" y="34857"/>
                  <a:pt x="1743075" y="85657"/>
                </a:cubicBezTo>
                <a:cubicBezTo>
                  <a:pt x="1822450" y="136457"/>
                  <a:pt x="1905000" y="287270"/>
                  <a:pt x="2009775" y="323782"/>
                </a:cubicBezTo>
                <a:cubicBezTo>
                  <a:pt x="2114550" y="360294"/>
                  <a:pt x="2265363" y="341245"/>
                  <a:pt x="2371725" y="304732"/>
                </a:cubicBezTo>
                <a:cubicBezTo>
                  <a:pt x="2478088" y="268220"/>
                  <a:pt x="2544763" y="152332"/>
                  <a:pt x="2647950" y="104707"/>
                </a:cubicBezTo>
                <a:cubicBezTo>
                  <a:pt x="2751137" y="57082"/>
                  <a:pt x="2863850" y="6282"/>
                  <a:pt x="2990850" y="18982"/>
                </a:cubicBezTo>
                <a:cubicBezTo>
                  <a:pt x="3117850" y="31682"/>
                  <a:pt x="3282950" y="122170"/>
                  <a:pt x="3409950" y="180907"/>
                </a:cubicBezTo>
                <a:cubicBezTo>
                  <a:pt x="3536950" y="239645"/>
                  <a:pt x="3621088" y="342832"/>
                  <a:pt x="3752850" y="371407"/>
                </a:cubicBezTo>
                <a:cubicBezTo>
                  <a:pt x="3884613" y="399982"/>
                  <a:pt x="3992563" y="404744"/>
                  <a:pt x="4200525" y="352357"/>
                </a:cubicBezTo>
                <a:cubicBezTo>
                  <a:pt x="4408487" y="299970"/>
                  <a:pt x="4704556" y="178526"/>
                  <a:pt x="5000625" y="57082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6" name="Ovale 35"/>
          <p:cNvSpPr/>
          <p:nvPr/>
        </p:nvSpPr>
        <p:spPr>
          <a:xfrm>
            <a:off x="7118824" y="5238880"/>
            <a:ext cx="144016" cy="163749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9BBB59"/>
              </a:solidFill>
            </a:endParaRPr>
          </a:p>
        </p:txBody>
      </p:sp>
      <p:sp>
        <p:nvSpPr>
          <p:cNvPr id="37" name="Ovale 36"/>
          <p:cNvSpPr/>
          <p:nvPr/>
        </p:nvSpPr>
        <p:spPr>
          <a:xfrm>
            <a:off x="6768637" y="5136012"/>
            <a:ext cx="144016" cy="163749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9BBB59"/>
              </a:solidFill>
            </a:endParaRPr>
          </a:p>
        </p:txBody>
      </p:sp>
      <p:sp>
        <p:nvSpPr>
          <p:cNvPr id="38" name="Ovale 37"/>
          <p:cNvSpPr/>
          <p:nvPr/>
        </p:nvSpPr>
        <p:spPr>
          <a:xfrm>
            <a:off x="6755248" y="5617794"/>
            <a:ext cx="144016" cy="163749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9BBB59"/>
              </a:solidFill>
            </a:endParaRPr>
          </a:p>
        </p:txBody>
      </p:sp>
      <p:sp>
        <p:nvSpPr>
          <p:cNvPr id="39" name="Ovale 38"/>
          <p:cNvSpPr/>
          <p:nvPr/>
        </p:nvSpPr>
        <p:spPr>
          <a:xfrm>
            <a:off x="7266218" y="5766165"/>
            <a:ext cx="144016" cy="163749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9BBB59"/>
              </a:solidFill>
            </a:endParaRPr>
          </a:p>
        </p:txBody>
      </p:sp>
      <p:sp>
        <p:nvSpPr>
          <p:cNvPr id="40" name="Ovale 39"/>
          <p:cNvSpPr/>
          <p:nvPr/>
        </p:nvSpPr>
        <p:spPr>
          <a:xfrm>
            <a:off x="7674140" y="5783010"/>
            <a:ext cx="144016" cy="163749"/>
          </a:xfrm>
          <a:prstGeom prst="ellipse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9BBB59"/>
              </a:solidFill>
            </a:endParaRPr>
          </a:p>
        </p:txBody>
      </p:sp>
      <p:cxnSp>
        <p:nvCxnSpPr>
          <p:cNvPr id="41" name="Connettore 2 40"/>
          <p:cNvCxnSpPr>
            <a:endCxn id="23" idx="6"/>
          </p:cNvCxnSpPr>
          <p:nvPr/>
        </p:nvCxnSpPr>
        <p:spPr>
          <a:xfrm flipH="1">
            <a:off x="7190832" y="5238880"/>
            <a:ext cx="1089121" cy="38847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sellaDiTesto 41"/>
          <p:cNvSpPr txBox="1"/>
          <p:nvPr/>
        </p:nvSpPr>
        <p:spPr>
          <a:xfrm>
            <a:off x="6990910" y="4677178"/>
            <a:ext cx="2153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</a:t>
            </a:r>
            <a:r>
              <a:rPr lang="en-US" baseline="30000" dirty="0">
                <a:solidFill>
                  <a:prstClr val="black"/>
                </a:solidFill>
                <a:latin typeface="Calibri"/>
              </a:rPr>
              <a:t>st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bunch of the train</a:t>
            </a:r>
          </a:p>
        </p:txBody>
      </p:sp>
      <p:cxnSp>
        <p:nvCxnSpPr>
          <p:cNvPr id="43" name="Connettore 2 42"/>
          <p:cNvCxnSpPr>
            <a:endCxn id="40" idx="6"/>
          </p:cNvCxnSpPr>
          <p:nvPr/>
        </p:nvCxnSpPr>
        <p:spPr>
          <a:xfrm flipH="1">
            <a:off x="7818156" y="5699668"/>
            <a:ext cx="461797" cy="16521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/>
          <p:cNvSpPr txBox="1"/>
          <p:nvPr/>
        </p:nvSpPr>
        <p:spPr>
          <a:xfrm>
            <a:off x="7805410" y="5396833"/>
            <a:ext cx="157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Other bunches</a:t>
            </a:r>
          </a:p>
        </p:txBody>
      </p:sp>
      <p:sp>
        <p:nvSpPr>
          <p:cNvPr id="45" name="Ovale 44"/>
          <p:cNvSpPr/>
          <p:nvPr/>
        </p:nvSpPr>
        <p:spPr>
          <a:xfrm>
            <a:off x="6707454" y="5144499"/>
            <a:ext cx="966755" cy="912308"/>
          </a:xfrm>
          <a:prstGeom prst="ellipse">
            <a:avLst/>
          </a:prstGeom>
          <a:ln w="1905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46" name="Connettore 1 45"/>
          <p:cNvCxnSpPr>
            <a:stCxn id="45" idx="3"/>
          </p:cNvCxnSpPr>
          <p:nvPr/>
        </p:nvCxnSpPr>
        <p:spPr>
          <a:xfrm flipH="1">
            <a:off x="6057165" y="5923203"/>
            <a:ext cx="791867" cy="621389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sellaDiTesto 46"/>
          <p:cNvSpPr txBox="1"/>
          <p:nvPr/>
        </p:nvSpPr>
        <p:spPr>
          <a:xfrm>
            <a:off x="4133311" y="6249154"/>
            <a:ext cx="2059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Equivalent beam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emittance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increase</a:t>
            </a:r>
          </a:p>
        </p:txBody>
      </p:sp>
    </p:spTree>
    <p:extLst>
      <p:ext uri="{BB962C8B-B14F-4D97-AF65-F5344CB8AC3E}">
        <p14:creationId xmlns:p14="http://schemas.microsoft.com/office/powerpoint/2010/main" val="84010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8" grpId="0"/>
      <p:bldP spid="21" grpId="1"/>
      <p:bldP spid="22" grpId="1"/>
      <p:bldP spid="23" grpId="1" animBg="1"/>
      <p:bldP spid="24" grpId="1"/>
      <p:bldP spid="25" grpId="1" animBg="1"/>
      <p:bldP spid="26" grpId="0"/>
      <p:bldP spid="27" grpId="0"/>
      <p:bldP spid="28" grpId="0"/>
      <p:bldP spid="30" grpId="0" animBg="1"/>
      <p:bldP spid="32" grpId="0"/>
      <p:bldP spid="35" grpId="0" animBg="1"/>
      <p:bldP spid="36" grpId="1" animBg="1"/>
      <p:bldP spid="37" grpId="1" animBg="1"/>
      <p:bldP spid="38" grpId="1" animBg="1"/>
      <p:bldP spid="39" grpId="1" animBg="1"/>
      <p:bldP spid="40" grpId="1" animBg="1"/>
      <p:bldP spid="42" grpId="1"/>
      <p:bldP spid="44" grpId="1"/>
      <p:bldP spid="45" grpId="1" animBg="1"/>
      <p:bldP spid="4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894868" y="8620"/>
            <a:ext cx="19731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BBU Results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" y="368660"/>
            <a:ext cx="52200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prstClr val="black"/>
                </a:solidFill>
                <a:latin typeface="Calibri"/>
              </a:rPr>
              <a:t>Hypothesis: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Initial condition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at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linac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injection equal for all bunches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Constant </a:t>
            </a:r>
            <a:r>
              <a:rPr lang="en-US" b="1" dirty="0">
                <a:solidFill>
                  <a:prstClr val="black"/>
                </a:solidFill>
                <a:latin typeface="Calibri"/>
                <a:sym typeface="Symbol"/>
              </a:rPr>
              <a:t>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-function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all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transverse wakes  that  decays  with the quality factor of the mode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One 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single mode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trapped in each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cell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070997"/>
              </p:ext>
            </p:extLst>
          </p:nvPr>
        </p:nvGraphicFramePr>
        <p:xfrm>
          <a:off x="6012160" y="1537220"/>
          <a:ext cx="2809367" cy="1676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41215"/>
                <a:gridCol w="1368152"/>
              </a:tblGrid>
              <a:tr h="286364">
                <a:tc>
                  <a:txBody>
                    <a:bodyPr/>
                    <a:lstStyle/>
                    <a:p>
                      <a:r>
                        <a:rPr lang="it-IT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it-IT" sz="1600" b="0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it-IT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/Q</a:t>
                      </a:r>
                      <a:endParaRPr lang="it-IT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26 </a:t>
                      </a:r>
                      <a:r>
                        <a:rPr lang="el-GR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Ω</a:t>
                      </a:r>
                      <a:endParaRPr lang="it-IT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6364">
                <a:tc>
                  <a:txBody>
                    <a:bodyPr/>
                    <a:lstStyle/>
                    <a:p>
                      <a:r>
                        <a:rPr lang="it-IT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Q</a:t>
                      </a:r>
                      <a:endParaRPr lang="it-IT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11000</a:t>
                      </a:r>
                      <a:endParaRPr lang="it-IT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6364">
                <a:tc>
                  <a:txBody>
                    <a:bodyPr/>
                    <a:lstStyle/>
                    <a:p>
                      <a:r>
                        <a:rPr lang="it-IT" sz="16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lang="it-IT" sz="1600" b="0" baseline="-250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res</a:t>
                      </a:r>
                      <a:endParaRPr lang="it-IT" sz="1600" b="0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8.398 GHz</a:t>
                      </a:r>
                      <a:endParaRPr lang="it-IT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47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</a:t>
                      </a:r>
                      <a:r>
                        <a:rPr lang="it-IT" sz="1600" b="0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it-IT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it-IT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f</a:t>
                      </a:r>
                      <a:r>
                        <a:rPr lang="it-IT" sz="1600" b="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2</a:t>
                      </a:r>
                      <a:r>
                        <a:rPr lang="it-IT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it-IT" sz="1600" b="0" baseline="-25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245 V/m/</a:t>
                      </a:r>
                      <a:r>
                        <a:rPr lang="it-IT" sz="16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pC</a:t>
                      </a:r>
                      <a:endParaRPr lang="it-IT" sz="1600" b="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6364">
                <a:tc>
                  <a:txBody>
                    <a:bodyPr/>
                    <a:lstStyle/>
                    <a:p>
                      <a:r>
                        <a:rPr lang="it-IT" sz="16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</a:t>
                      </a:r>
                      <a:r>
                        <a:rPr lang="it-IT" sz="1600" b="0" baseline="-250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it-IT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=</a:t>
                      </a:r>
                      <a:r>
                        <a:rPr kumimoji="0" lang="it-IT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</a:t>
                      </a:r>
                      <a:r>
                        <a:rPr kumimoji="0" lang="it-IT" sz="16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</a:t>
                      </a:r>
                      <a:r>
                        <a:rPr lang="it-IT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/L (</a:t>
                      </a:r>
                      <a:r>
                        <a:rPr lang="it-IT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f</a:t>
                      </a:r>
                      <a:r>
                        <a:rPr lang="it-IT" sz="1600" b="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3</a:t>
                      </a:r>
                      <a:r>
                        <a:rPr lang="it-IT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it-IT" sz="1600" b="0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 </a:t>
                      </a:r>
                      <a:r>
                        <a:rPr lang="it-IT" sz="16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kV</a:t>
                      </a:r>
                      <a:r>
                        <a:rPr lang="it-IT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/m</a:t>
                      </a:r>
                      <a:r>
                        <a:rPr lang="it-IT" sz="1600" b="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it-IT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it-IT" sz="16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pC</a:t>
                      </a:r>
                      <a:endParaRPr lang="it-IT" sz="1600" b="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1" t="20793" r="18390" b="11130"/>
          <a:stretch/>
        </p:blipFill>
        <p:spPr bwMode="auto">
          <a:xfrm>
            <a:off x="6368023" y="258389"/>
            <a:ext cx="1957915" cy="1264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10" y="3343649"/>
            <a:ext cx="4360068" cy="3505731"/>
          </a:xfrm>
          <a:prstGeom prst="rect">
            <a:avLst/>
          </a:prstGeom>
        </p:spPr>
      </p:pic>
      <p:sp>
        <p:nvSpPr>
          <p:cNvPr id="4" name="Freccia in giù 3"/>
          <p:cNvSpPr/>
          <p:nvPr/>
        </p:nvSpPr>
        <p:spPr>
          <a:xfrm>
            <a:off x="2096725" y="2708920"/>
            <a:ext cx="675075" cy="620778"/>
          </a:xfrm>
          <a:prstGeom prst="downArrow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170" y="3464329"/>
            <a:ext cx="4504830" cy="326437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67596" y="3248980"/>
            <a:ext cx="933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tracking</a:t>
            </a:r>
            <a:endParaRPr lang="en-US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5967155" y="3329698"/>
            <a:ext cx="1996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Tracking &amp; </a:t>
            </a:r>
            <a:r>
              <a:rPr lang="en-US" dirty="0" err="1" smtClean="0"/>
              <a:t>Mosnier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89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magine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3" r="7441"/>
          <a:stretch/>
        </p:blipFill>
        <p:spPr>
          <a:xfrm>
            <a:off x="26495" y="503675"/>
            <a:ext cx="4342983" cy="3556075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" t="3488" r="7179"/>
          <a:stretch/>
        </p:blipFill>
        <p:spPr>
          <a:xfrm>
            <a:off x="4414482" y="538667"/>
            <a:ext cx="4676130" cy="360352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96983" y="0"/>
            <a:ext cx="8550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Mitigation of multi-bunch effect with damped structures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Ovale 1"/>
          <p:cNvSpPr/>
          <p:nvPr/>
        </p:nvSpPr>
        <p:spPr>
          <a:xfrm>
            <a:off x="476545" y="2078850"/>
            <a:ext cx="450050" cy="1440160"/>
          </a:xfrm>
          <a:prstGeom prst="ellips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e 8"/>
          <p:cNvSpPr/>
          <p:nvPr/>
        </p:nvSpPr>
        <p:spPr>
          <a:xfrm rot="5400000">
            <a:off x="6495964" y="829961"/>
            <a:ext cx="1147626" cy="4095455"/>
          </a:xfrm>
          <a:prstGeom prst="ellips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5" name="Connettore 2 4"/>
          <p:cNvCxnSpPr/>
          <p:nvPr/>
        </p:nvCxnSpPr>
        <p:spPr>
          <a:xfrm>
            <a:off x="727731" y="3519010"/>
            <a:ext cx="5464449" cy="2025225"/>
          </a:xfrm>
          <a:prstGeom prst="straightConnector1">
            <a:avLst/>
          </a:prstGeom>
          <a:ln w="34925">
            <a:solidFill>
              <a:srgbClr val="FF0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>
            <a:endCxn id="15" idx="0"/>
          </p:cNvCxnSpPr>
          <p:nvPr/>
        </p:nvCxnSpPr>
        <p:spPr>
          <a:xfrm flipH="1">
            <a:off x="6596294" y="3451502"/>
            <a:ext cx="473483" cy="2092733"/>
          </a:xfrm>
          <a:prstGeom prst="straightConnector1">
            <a:avLst/>
          </a:prstGeom>
          <a:ln w="34925">
            <a:solidFill>
              <a:srgbClr val="FF0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08" y="4779148"/>
            <a:ext cx="3074919" cy="205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206515" y="6129300"/>
            <a:ext cx="229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C-band non damped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SPARC energy upgrade</a:t>
            </a:r>
          </a:p>
        </p:txBody>
      </p:sp>
      <p:sp>
        <p:nvSpPr>
          <p:cNvPr id="14" name="Freccia a destra 13"/>
          <p:cNvSpPr/>
          <p:nvPr/>
        </p:nvSpPr>
        <p:spPr>
          <a:xfrm>
            <a:off x="3581890" y="5544235"/>
            <a:ext cx="1665185" cy="360040"/>
          </a:xfrm>
          <a:prstGeom prst="rightArrow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5427095" y="5544235"/>
            <a:ext cx="2338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Calibri"/>
              </a:rPr>
              <a:t>DAMPED STRUCTURES</a:t>
            </a:r>
          </a:p>
        </p:txBody>
      </p:sp>
      <p:sp>
        <p:nvSpPr>
          <p:cNvPr id="16" name="Ovale 15"/>
          <p:cNvSpPr/>
          <p:nvPr/>
        </p:nvSpPr>
        <p:spPr>
          <a:xfrm>
            <a:off x="3941930" y="908720"/>
            <a:ext cx="450050" cy="1080119"/>
          </a:xfrm>
          <a:prstGeom prst="ellips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Ovale 16"/>
          <p:cNvSpPr/>
          <p:nvPr/>
        </p:nvSpPr>
        <p:spPr>
          <a:xfrm rot="5400000">
            <a:off x="7022213" y="-691516"/>
            <a:ext cx="292533" cy="3898049"/>
          </a:xfrm>
          <a:prstGeom prst="ellips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Connettore 2 17"/>
          <p:cNvCxnSpPr/>
          <p:nvPr/>
        </p:nvCxnSpPr>
        <p:spPr>
          <a:xfrm flipH="1">
            <a:off x="1691680" y="1988839"/>
            <a:ext cx="2475275" cy="3195356"/>
          </a:xfrm>
          <a:prstGeom prst="straightConnector1">
            <a:avLst/>
          </a:prstGeom>
          <a:ln w="34925">
            <a:solidFill>
              <a:schemeClr val="accent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>
            <a:stCxn id="17" idx="4"/>
          </p:cNvCxnSpPr>
          <p:nvPr/>
        </p:nvCxnSpPr>
        <p:spPr>
          <a:xfrm flipH="1">
            <a:off x="1691681" y="1257509"/>
            <a:ext cx="3527774" cy="3926686"/>
          </a:xfrm>
          <a:prstGeom prst="straightConnector1">
            <a:avLst/>
          </a:prstGeom>
          <a:ln w="34925">
            <a:solidFill>
              <a:schemeClr val="accent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81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3" grpId="0"/>
      <p:bldP spid="14" grpId="0" animBg="1"/>
      <p:bldP spid="15" grpId="0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" y="404664"/>
            <a:ext cx="2880187" cy="2658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71500" y="3386047"/>
            <a:ext cx="4211960" cy="341632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Advantages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1. Strong damping of all modes above waveguide cut-off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2. Possibility of tuning the cells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3. Good cooling possibility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Disadvantages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Machining: need a 3D milling machine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dirty="0" err="1">
                <a:solidFill>
                  <a:prstClr val="black"/>
                </a:solidFill>
                <a:latin typeface="Calibri"/>
              </a:rPr>
              <a:t>Multipole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field components (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octupole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) but not critical at least for CLIC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481990" y="3429000"/>
            <a:ext cx="46985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Advantages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Easy machining of cells (turning)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2D geometry: no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multipole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field components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Disadvantages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1. Critical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e.m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. design: notch filter can reflect also  other modes.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2. Not possible to tune the structure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4. Cooling  at 100 Hz, long pulse length (?)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781690" y="-1"/>
            <a:ext cx="56428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Damping 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of dipole </a:t>
            </a: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modes choice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9" name="Connettore 2 8"/>
          <p:cNvCxnSpPr/>
          <p:nvPr/>
        </p:nvCxnSpPr>
        <p:spPr>
          <a:xfrm flipH="1" flipV="1">
            <a:off x="1907770" y="993228"/>
            <a:ext cx="1404090" cy="15322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035" y="894192"/>
            <a:ext cx="3873069" cy="2302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3239851" y="786408"/>
            <a:ext cx="22322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Dipoles modes propagate in the waveguide and dissipate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into a load </a:t>
            </a:r>
          </a:p>
        </p:txBody>
      </p:sp>
      <p:sp>
        <p:nvSpPr>
          <p:cNvPr id="4" name="Rettangolo 3"/>
          <p:cNvSpPr/>
          <p:nvPr/>
        </p:nvSpPr>
        <p:spPr>
          <a:xfrm>
            <a:off x="79993" y="2887405"/>
            <a:ext cx="3655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CLIC structures X-band, high gradient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655564" y="3072071"/>
            <a:ext cx="2687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C-Band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structures Spring-8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109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00036" y="-7661"/>
            <a:ext cx="7882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ELI Damped 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structure HFSS and </a:t>
            </a:r>
            <a:r>
              <a:rPr lang="en-US" sz="2800" dirty="0" err="1" smtClean="0">
                <a:solidFill>
                  <a:prstClr val="black"/>
                </a:solidFill>
                <a:latin typeface="Calibri"/>
              </a:rPr>
              <a:t>GdFidL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 simulations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0433" t="8323" r="26106"/>
          <a:stretch/>
        </p:blipFill>
        <p:spPr bwMode="auto">
          <a:xfrm>
            <a:off x="213804" y="683695"/>
            <a:ext cx="299493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234" y="515559"/>
            <a:ext cx="5056353" cy="3274114"/>
          </a:xfrm>
          <a:prstGeom prst="rect">
            <a:avLst/>
          </a:prstGeom>
        </p:spPr>
      </p:pic>
      <p:cxnSp>
        <p:nvCxnSpPr>
          <p:cNvPr id="22" name="Connettore 2 21"/>
          <p:cNvCxnSpPr/>
          <p:nvPr/>
        </p:nvCxnSpPr>
        <p:spPr>
          <a:xfrm>
            <a:off x="1581956" y="744666"/>
            <a:ext cx="360040" cy="50405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 flipH="1" flipV="1">
            <a:off x="2158020" y="1533381"/>
            <a:ext cx="360040" cy="43204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2446052" y="1821413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w</a:t>
            </a:r>
          </a:p>
        </p:txBody>
      </p:sp>
      <p:cxnSp>
        <p:nvCxnSpPr>
          <p:cNvPr id="25" name="Connettore 2 24"/>
          <p:cNvCxnSpPr/>
          <p:nvPr/>
        </p:nvCxnSpPr>
        <p:spPr>
          <a:xfrm flipH="1">
            <a:off x="6961247" y="626968"/>
            <a:ext cx="811874" cy="23303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7703550" y="412606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w=7 mm</a:t>
            </a:r>
          </a:p>
        </p:txBody>
      </p:sp>
      <p:cxnSp>
        <p:nvCxnSpPr>
          <p:cNvPr id="27" name="Connettore 2 26"/>
          <p:cNvCxnSpPr/>
          <p:nvPr/>
        </p:nvCxnSpPr>
        <p:spPr>
          <a:xfrm>
            <a:off x="4003225" y="796991"/>
            <a:ext cx="1935215" cy="31503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3114967" y="442302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w=13 mm</a:t>
            </a:r>
          </a:p>
        </p:txBody>
      </p:sp>
      <p:sp>
        <p:nvSpPr>
          <p:cNvPr id="29" name="Parentesi graffa chiusa 28"/>
          <p:cNvSpPr/>
          <p:nvPr/>
        </p:nvSpPr>
        <p:spPr>
          <a:xfrm rot="16200000">
            <a:off x="6725391" y="2621892"/>
            <a:ext cx="324037" cy="1514910"/>
          </a:xfrm>
          <a:prstGeom prst="rightBrace">
            <a:avLst/>
          </a:prstGeom>
          <a:ln w="317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6246643" y="2599909"/>
            <a:ext cx="1931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First dipole mode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passband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0" name="Immagine 6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2" t="4134" r="7162" b="1915"/>
          <a:stretch/>
        </p:blipFill>
        <p:spPr>
          <a:xfrm>
            <a:off x="-14230" y="3909455"/>
            <a:ext cx="5197087" cy="2937820"/>
          </a:xfrm>
          <a:prstGeom prst="rect">
            <a:avLst/>
          </a:prstGeom>
        </p:spPr>
      </p:pic>
      <p:pic>
        <p:nvPicPr>
          <p:cNvPr id="71" name="Immagine 7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4520" r="6832"/>
          <a:stretch/>
        </p:blipFill>
        <p:spPr>
          <a:xfrm>
            <a:off x="5472100" y="4769290"/>
            <a:ext cx="3651984" cy="2088710"/>
          </a:xfrm>
          <a:prstGeom prst="rect">
            <a:avLst/>
          </a:prstGeom>
        </p:spPr>
      </p:pic>
      <p:pic>
        <p:nvPicPr>
          <p:cNvPr id="7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" t="2321"/>
          <a:stretch/>
        </p:blipFill>
        <p:spPr bwMode="auto">
          <a:xfrm>
            <a:off x="3221266" y="3933047"/>
            <a:ext cx="2717174" cy="1439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224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tx1"/>
          </a:solidFill>
          <a:headEnd type="none" w="med" len="med"/>
          <a:tailEnd type="none" w="med" len="med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9050">
          <a:solidFill>
            <a:schemeClr val="tx1"/>
          </a:solidFill>
          <a:headEnd type="none" w="med" len="med"/>
          <a:tailEnd type="triangl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26917</TotalTime>
  <Words>1259</Words>
  <Application>Microsoft Office PowerPoint</Application>
  <PresentationFormat>Presentazione su schermo (4:3)</PresentationFormat>
  <Paragraphs>261</Paragraphs>
  <Slides>19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1" baseType="lpstr">
      <vt:lpstr>Tema di Office</vt:lpstr>
      <vt:lpstr>Equazione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David</dc:creator>
  <cp:lastModifiedBy>David</cp:lastModifiedBy>
  <cp:revision>163</cp:revision>
  <dcterms:created xsi:type="dcterms:W3CDTF">2012-04-12T10:22:53Z</dcterms:created>
  <dcterms:modified xsi:type="dcterms:W3CDTF">2013-03-25T07:03:26Z</dcterms:modified>
</cp:coreProperties>
</file>