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7" r:id="rId2"/>
    <p:sldId id="364" r:id="rId3"/>
    <p:sldId id="422" r:id="rId4"/>
    <p:sldId id="347" r:id="rId5"/>
    <p:sldId id="349" r:id="rId6"/>
    <p:sldId id="357" r:id="rId7"/>
    <p:sldId id="423" r:id="rId8"/>
    <p:sldId id="395" r:id="rId9"/>
    <p:sldId id="345" r:id="rId10"/>
    <p:sldId id="344" r:id="rId11"/>
    <p:sldId id="371" r:id="rId12"/>
    <p:sldId id="330" r:id="rId13"/>
    <p:sldId id="419" r:id="rId14"/>
    <p:sldId id="417" r:id="rId15"/>
    <p:sldId id="389" r:id="rId16"/>
    <p:sldId id="360" r:id="rId17"/>
    <p:sldId id="361" r:id="rId18"/>
    <p:sldId id="363" r:id="rId19"/>
    <p:sldId id="396" r:id="rId20"/>
    <p:sldId id="397" r:id="rId21"/>
    <p:sldId id="424" r:id="rId22"/>
    <p:sldId id="398" r:id="rId23"/>
    <p:sldId id="309" r:id="rId24"/>
    <p:sldId id="411" r:id="rId25"/>
    <p:sldId id="385" r:id="rId26"/>
    <p:sldId id="421" r:id="rId27"/>
    <p:sldId id="420" r:id="rId28"/>
    <p:sldId id="406" r:id="rId29"/>
    <p:sldId id="415" r:id="rId30"/>
    <p:sldId id="425" r:id="rId31"/>
    <p:sldId id="314" r:id="rId32"/>
    <p:sldId id="315" r:id="rId33"/>
    <p:sldId id="399" r:id="rId34"/>
    <p:sldId id="400" r:id="rId35"/>
    <p:sldId id="414" r:id="rId36"/>
    <p:sldId id="426" r:id="rId37"/>
    <p:sldId id="403" r:id="rId38"/>
    <p:sldId id="405" r:id="rId39"/>
    <p:sldId id="391" r:id="rId40"/>
    <p:sldId id="416" r:id="rId41"/>
    <p:sldId id="332" r:id="rId42"/>
    <p:sldId id="346" r:id="rId43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66FF"/>
    <a:srgbClr val="0000FF"/>
    <a:srgbClr val="006600"/>
    <a:srgbClr val="D60093"/>
    <a:srgbClr val="0080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4672" autoAdjust="0"/>
  </p:normalViewPr>
  <p:slideViewPr>
    <p:cSldViewPr>
      <p:cViewPr varScale="1">
        <p:scale>
          <a:sx n="74" d="100"/>
          <a:sy n="74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Windows%20shared%20folder\OECD_PPP_document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Sheet1!$A$1:$A$8</c:f>
              <c:strCache>
                <c:ptCount val="8"/>
                <c:pt idx="0">
                  <c:v>Documentation</c:v>
                </c:pt>
                <c:pt idx="1">
                  <c:v>Support structure</c:v>
                </c:pt>
                <c:pt idx="2">
                  <c:v>Material</c:v>
                </c:pt>
                <c:pt idx="3">
                  <c:v>Tooling</c:v>
                </c:pt>
                <c:pt idx="4">
                  <c:v>Manufacturing</c:v>
                </c:pt>
                <c:pt idx="5">
                  <c:v>Tests</c:v>
                </c:pt>
                <c:pt idx="6">
                  <c:v>Packaging</c:v>
                </c:pt>
                <c:pt idx="7">
                  <c:v>Transport </c:v>
                </c:pt>
              </c:strCache>
            </c:strRef>
          </c:cat>
          <c:val>
            <c:numRef>
              <c:f>Sheet1!$B$1:$B$8</c:f>
              <c:numCache>
                <c:formatCode>_-[$CHF]\ * #,##0_-;\-[$CHF]\ * #,##0_-;_-[$CHF]\ * "-"_-;_-@_-</c:formatCode>
                <c:ptCount val="8"/>
                <c:pt idx="0">
                  <c:v>210615</c:v>
                </c:pt>
                <c:pt idx="1">
                  <c:v>12381</c:v>
                </c:pt>
                <c:pt idx="2">
                  <c:v>402648</c:v>
                </c:pt>
                <c:pt idx="3">
                  <c:v>117697</c:v>
                </c:pt>
                <c:pt idx="4">
                  <c:v>2310368</c:v>
                </c:pt>
                <c:pt idx="5">
                  <c:v>30977</c:v>
                </c:pt>
                <c:pt idx="6">
                  <c:v>12591</c:v>
                </c:pt>
                <c:pt idx="7">
                  <c:v>27000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833915090511"/>
          <c:y val="3.2004739865532095E-2"/>
          <c:w val="0.78200698108612599"/>
          <c:h val="0.89151227673758682"/>
        </c:manualLayout>
      </c:layout>
      <c:lineChart>
        <c:grouping val="standard"/>
        <c:varyColors val="0"/>
        <c:ser>
          <c:idx val="1"/>
          <c:order val="0"/>
          <c:tx>
            <c:strRef>
              <c:f>'PPP plots (2)'!$Q$43</c:f>
              <c:strCache>
                <c:ptCount val="1"/>
                <c:pt idx="0">
                  <c:v>Germany-PPP(Const)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'PPP plots (2)'!$N$44:$N$50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'PPP plots (2)'!$Q$44:$Q$50</c:f>
              <c:numCache>
                <c:formatCode>General</c:formatCode>
                <c:ptCount val="7"/>
                <c:pt idx="0">
                  <c:v>0.95500000000000063</c:v>
                </c:pt>
                <c:pt idx="1">
                  <c:v>0.88175323553891605</c:v>
                </c:pt>
                <c:pt idx="2">
                  <c:v>0.87198111955517477</c:v>
                </c:pt>
                <c:pt idx="3">
                  <c:v>0.79700000000000004</c:v>
                </c:pt>
                <c:pt idx="4">
                  <c:v>0.87653993430856014</c:v>
                </c:pt>
                <c:pt idx="5">
                  <c:v>0.92373253348432405</c:v>
                </c:pt>
                <c:pt idx="6">
                  <c:v>0.93901968188036511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'PPP plots (2)'!$R$43</c:f>
              <c:strCache>
                <c:ptCount val="1"/>
                <c:pt idx="0">
                  <c:v>Germany-PPP(Equip)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'PPP plots (2)'!$N$44:$N$50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'PPP plots (2)'!$R$44:$R$50</c:f>
              <c:numCache>
                <c:formatCode>General</c:formatCode>
                <c:ptCount val="7"/>
                <c:pt idx="0">
                  <c:v>0.9720000000000002</c:v>
                </c:pt>
                <c:pt idx="1">
                  <c:v>0.98690407186152596</c:v>
                </c:pt>
                <c:pt idx="2">
                  <c:v>0.96620102857867241</c:v>
                </c:pt>
                <c:pt idx="3">
                  <c:v>0.96700000000000064</c:v>
                </c:pt>
                <c:pt idx="4">
                  <c:v>0.98007384642270001</c:v>
                </c:pt>
                <c:pt idx="5">
                  <c:v>0.94955784384193498</c:v>
                </c:pt>
                <c:pt idx="6">
                  <c:v>0.92434763248814678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'PPP plots (2)'!$L$43</c:f>
              <c:strCache>
                <c:ptCount val="1"/>
                <c:pt idx="0">
                  <c:v>Euro-EX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'PPP plots (2)'!$N$44:$N$50</c:f>
              <c:numCache>
                <c:formatCode>General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'PPP plots (2)'!$L$44:$L$50</c:f>
              <c:numCache>
                <c:formatCode>General</c:formatCode>
                <c:ptCount val="7"/>
                <c:pt idx="0">
                  <c:v>0.80412000000000061</c:v>
                </c:pt>
                <c:pt idx="1">
                  <c:v>0.79714100000000065</c:v>
                </c:pt>
                <c:pt idx="2">
                  <c:v>0.73063800000000101</c:v>
                </c:pt>
                <c:pt idx="3">
                  <c:v>0.68267500000000181</c:v>
                </c:pt>
                <c:pt idx="4">
                  <c:v>0.71984300000000101</c:v>
                </c:pt>
                <c:pt idx="5">
                  <c:v>0.75504500000000141</c:v>
                </c:pt>
                <c:pt idx="6">
                  <c:v>0.69000000000000106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47200"/>
        <c:axId val="111420544"/>
      </c:lineChart>
      <c:catAx>
        <c:axId val="10974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1420544"/>
        <c:crosses val="autoZero"/>
        <c:auto val="1"/>
        <c:lblAlgn val="ctr"/>
        <c:lblOffset val="100"/>
        <c:noMultiLvlLbl val="0"/>
      </c:catAx>
      <c:valAx>
        <c:axId val="111420544"/>
        <c:scaling>
          <c:orientation val="minMax"/>
          <c:max val="1.2"/>
          <c:min val="0.6000000000000006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Euro</a:t>
                </a:r>
                <a:r>
                  <a:rPr lang="en-US" sz="1400" baseline="0"/>
                  <a:t> per dollar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9747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04146440457828"/>
          <c:y val="0"/>
          <c:w val="0.24778716564923825"/>
          <c:h val="0.26692551286669708"/>
        </c:manualLayout>
      </c:layout>
      <c:overlay val="0"/>
      <c:spPr>
        <a:solidFill>
          <a:srgbClr val="FFFFFF"/>
        </a:solidFill>
        <a:ln w="12700">
          <a:solidFill>
            <a:srgbClr val="BBE0E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EA75CD-50F0-49C4-BA6C-A53F1E91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C196CF-8773-4E60-8B66-D9719226D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20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5153A-DB55-418D-B5AC-35321E936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BDBC-8AB2-4570-8D41-2CABD9E22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2D377-BD96-4F44-A27D-12C773D72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188913"/>
            <a:ext cx="6335712" cy="7064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268413"/>
            <a:ext cx="8496300" cy="4857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AAA4-16AE-40C5-9E0D-0D71E5999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43420-59E5-4FD7-8F6C-F64E4E14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8EB68-0143-42EC-B12C-12D44E408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671A-E4FE-43B8-A655-A47207807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D1D45-4FF9-4A50-8067-7F7150DB5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836D6-114D-4A4F-B7B2-B332773D0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8728-F977-412D-B412-AB73BD99A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4A07-4B2D-4C71-9C7F-D4A60C55C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FD65-9C5E-4EB8-B83F-E0CBC64F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doc.cern.ch/archive/electronic/cern/others/PHO/photo-bul/bul-pho-2007-046_0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3608" y="188913"/>
            <a:ext cx="64087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1268760"/>
            <a:ext cx="84963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pitchFamily="34" charset="0"/>
              </a:defRPr>
            </a:lvl1pPr>
          </a:lstStyle>
          <a:p>
            <a:r>
              <a:rPr lang="fr-CH" dirty="0" smtClean="0"/>
              <a:t>Ph. Lebrun </a:t>
            </a:r>
            <a:r>
              <a:rPr lang="en-US" dirty="0" smtClean="0"/>
              <a:t>– TIARA meeting</a:t>
            </a:r>
          </a:p>
          <a:p>
            <a:r>
              <a:rPr lang="fr-CH" dirty="0" smtClean="0"/>
              <a:t>CERN – 20 March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81F0796A-8B33-4732-B0E3-57725FB60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9" descr="photo-bul/bul-pho-2007-046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25" y="57150"/>
            <a:ext cx="93186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596336" y="-5680"/>
            <a:ext cx="1521303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dirty="0" err="1" smtClean="0"/>
              <a:t>Costing</a:t>
            </a:r>
            <a:r>
              <a:rPr lang="fr-CH" dirty="0" smtClean="0"/>
              <a:t> high-</a:t>
            </a:r>
            <a:r>
              <a:rPr lang="fr-CH" dirty="0" err="1" smtClean="0"/>
              <a:t>energy</a:t>
            </a:r>
            <a:r>
              <a:rPr lang="fr-CH" dirty="0" smtClean="0"/>
              <a:t> </a:t>
            </a:r>
            <a:r>
              <a:rPr lang="fr-CH" dirty="0" err="1" smtClean="0"/>
              <a:t>accelerator</a:t>
            </a:r>
            <a:r>
              <a:rPr lang="fr-CH" dirty="0" smtClean="0"/>
              <a:t> </a:t>
            </a:r>
            <a:r>
              <a:rPr lang="fr-CH" dirty="0" err="1" smtClean="0"/>
              <a:t>systems</a:t>
            </a:r>
            <a:endParaRPr lang="en-US" dirty="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50975" y="3643313"/>
            <a:ext cx="6192838" cy="2214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2000" dirty="0" smtClean="0"/>
              <a:t>Philippe Lebrun</a:t>
            </a:r>
          </a:p>
          <a:p>
            <a:pPr eaLnBrk="1" hangingPunct="1">
              <a:lnSpc>
                <a:spcPct val="90000"/>
              </a:lnSpc>
            </a:pPr>
            <a:r>
              <a:rPr lang="fr-CH" sz="2000" dirty="0" smtClean="0"/>
              <a:t>CERN, Geneva, </a:t>
            </a:r>
            <a:r>
              <a:rPr lang="fr-CH" sz="2000" dirty="0" err="1" smtClean="0"/>
              <a:t>Switzerland</a:t>
            </a:r>
            <a:endParaRPr lang="fr-CH" sz="2000" dirty="0" smtClean="0"/>
          </a:p>
          <a:p>
            <a:pPr eaLnBrk="1" hangingPunct="1">
              <a:lnSpc>
                <a:spcPct val="90000"/>
              </a:lnSpc>
            </a:pPr>
            <a:endParaRPr lang="fr-CH" sz="2000" dirty="0" smtClean="0"/>
          </a:p>
          <a:p>
            <a:pPr eaLnBrk="1" hangingPunct="1">
              <a:lnSpc>
                <a:spcPct val="90000"/>
              </a:lnSpc>
            </a:pPr>
            <a:endParaRPr lang="fr-CH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CH" sz="1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CH" sz="1800" dirty="0">
                <a:solidFill>
                  <a:srgbClr val="FF0000"/>
                </a:solidFill>
              </a:rPr>
              <a:t>4</a:t>
            </a:r>
            <a:r>
              <a:rPr lang="fr-CH" sz="1800" dirty="0" smtClean="0">
                <a:solidFill>
                  <a:srgbClr val="FF0000"/>
                </a:solidFill>
              </a:rPr>
              <a:t>th </a:t>
            </a:r>
            <a:r>
              <a:rPr lang="fr-CH" sz="1800" dirty="0" err="1" smtClean="0">
                <a:solidFill>
                  <a:srgbClr val="FF0000"/>
                </a:solidFill>
              </a:rPr>
              <a:t>RFTech</a:t>
            </a:r>
            <a:r>
              <a:rPr lang="fr-CH" sz="1800" dirty="0" smtClean="0">
                <a:solidFill>
                  <a:srgbClr val="FF0000"/>
                </a:solidFill>
              </a:rPr>
              <a:t> Workshop</a:t>
            </a:r>
          </a:p>
          <a:p>
            <a:pPr eaLnBrk="1" hangingPunct="1">
              <a:lnSpc>
                <a:spcPct val="90000"/>
              </a:lnSpc>
            </a:pPr>
            <a:r>
              <a:rPr lang="fr-CH" sz="1800" dirty="0" smtClean="0">
                <a:solidFill>
                  <a:srgbClr val="FF0000"/>
                </a:solidFill>
              </a:rPr>
              <a:t>Annecy, 25-26 March 2013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115888"/>
            <a:ext cx="6643687" cy="936625"/>
          </a:xfrm>
        </p:spPr>
        <p:txBody>
          <a:bodyPr/>
          <a:lstStyle/>
          <a:p>
            <a:pPr eaLnBrk="1" hangingPunct="1">
              <a:defRPr/>
            </a:pPr>
            <a:r>
              <a:rPr lang="fr-CH" sz="2400" dirty="0" smtClean="0"/>
              <a:t>Semi-</a:t>
            </a:r>
            <a:r>
              <a:rPr lang="fr-CH" sz="2400" dirty="0" err="1" smtClean="0"/>
              <a:t>empirical</a:t>
            </a:r>
            <a:r>
              <a:rPr lang="fr-CH" sz="2400" dirty="0" smtClean="0"/>
              <a:t> </a:t>
            </a:r>
            <a:r>
              <a:rPr lang="fr-CH" sz="2400" dirty="0" err="1" smtClean="0"/>
              <a:t>scaling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000" dirty="0" err="1"/>
              <a:t>C</a:t>
            </a:r>
            <a:r>
              <a:rPr lang="fr-CH" sz="2000" dirty="0" err="1" smtClean="0"/>
              <a:t>ost</a:t>
            </a:r>
            <a:r>
              <a:rPr lang="fr-CH" sz="2000" dirty="0" smtClean="0"/>
              <a:t> of </a:t>
            </a:r>
            <a:r>
              <a:rPr lang="fr-CH" sz="2000" dirty="0" err="1" smtClean="0"/>
              <a:t>cryogenic</a:t>
            </a:r>
            <a:r>
              <a:rPr lang="fr-CH" sz="2000" dirty="0" smtClean="0"/>
              <a:t> </a:t>
            </a:r>
            <a:r>
              <a:rPr lang="fr-CH" sz="2000" dirty="0" err="1" smtClean="0"/>
              <a:t>helium</a:t>
            </a:r>
            <a:r>
              <a:rPr lang="fr-CH" sz="2000" dirty="0" smtClean="0"/>
              <a:t> </a:t>
            </a:r>
            <a:r>
              <a:rPr lang="fr-CH" sz="2000" dirty="0" err="1" smtClean="0"/>
              <a:t>refrigerators</a:t>
            </a:r>
            <a:endParaRPr lang="en-US" sz="24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774700" y="1483891"/>
            <a:ext cx="7594600" cy="4897437"/>
            <a:chOff x="774700" y="1052513"/>
            <a:chExt cx="7594600" cy="4897437"/>
          </a:xfrm>
        </p:grpSpPr>
        <p:pic>
          <p:nvPicPr>
            <p:cNvPr id="2662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1113" y="5251450"/>
              <a:ext cx="6604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2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14450" y="5646738"/>
              <a:ext cx="6513513" cy="30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700" y="1052513"/>
              <a:ext cx="7594600" cy="420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1258888" y="5229225"/>
              <a:ext cx="6697662" cy="7207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400" dirty="0" smtClean="0"/>
              <a:t>“First-principles” scaling</a:t>
            </a:r>
            <a:br>
              <a:rPr lang="en-US" sz="2400" dirty="0" smtClean="0"/>
            </a:br>
            <a:r>
              <a:rPr lang="en-US" sz="2000" dirty="0"/>
              <a:t>N</a:t>
            </a:r>
            <a:r>
              <a:rPr lang="en-US" sz="2000" dirty="0" smtClean="0"/>
              <a:t>ormal-conducting magnets</a:t>
            </a:r>
            <a:endParaRPr lang="en-US" sz="2400" dirty="0" smtClean="0"/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2470150"/>
            <a:ext cx="22225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5775"/>
            <a:ext cx="34464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500688"/>
            <a:ext cx="38592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" y="1357313"/>
            <a:ext cx="34210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8750" y="3398838"/>
            <a:ext cx="47466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4563" y="5500688"/>
            <a:ext cx="2000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rot="16200000" flipV="1">
            <a:off x="1325563" y="4643437"/>
            <a:ext cx="1214438" cy="5000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468563" y="3643313"/>
            <a:ext cx="2714625" cy="18573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11750" y="5162550"/>
            <a:ext cx="12144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Coil sizing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82813" y="5162550"/>
            <a:ext cx="12144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Yoke sizing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83250" y="1376363"/>
            <a:ext cx="12144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Basics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1619250" y="1916113"/>
            <a:ext cx="1584325" cy="2376487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3203575" y="2060575"/>
            <a:ext cx="1368425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3" name="Text Box 62"/>
          <p:cNvSpPr txBox="1">
            <a:spLocks noChangeArrowheads="1"/>
          </p:cNvSpPr>
          <p:nvPr/>
        </p:nvSpPr>
        <p:spPr bwMode="auto">
          <a:xfrm>
            <a:off x="7019925" y="6064250"/>
            <a:ext cx="1727200" cy="317500"/>
          </a:xfrm>
          <a:prstGeom prst="rect">
            <a:avLst/>
          </a:prstGeom>
          <a:noFill/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T. Zickler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6337300" cy="706437"/>
          </a:xfrm>
        </p:spPr>
        <p:txBody>
          <a:bodyPr/>
          <a:lstStyle/>
          <a:p>
            <a:pPr eaLnBrk="1" hangingPunct="1"/>
            <a:r>
              <a:rPr lang="fr-CH" sz="2400" dirty="0" err="1"/>
              <a:t>P</a:t>
            </a:r>
            <a:r>
              <a:rPr lang="fr-CH" sz="2400" dirty="0" err="1" smtClean="0"/>
              <a:t>reliminary</a:t>
            </a:r>
            <a:r>
              <a:rPr lang="fr-CH" sz="2400" dirty="0" smtClean="0"/>
              <a:t> design for </a:t>
            </a:r>
            <a:r>
              <a:rPr lang="fr-CH" sz="2400" dirty="0" err="1" smtClean="0"/>
              <a:t>costing</a:t>
            </a:r>
            <a:r>
              <a:rPr lang="fr-CH" sz="2400" dirty="0"/>
              <a:t/>
            </a:r>
            <a:br>
              <a:rPr lang="fr-CH" sz="2400" dirty="0"/>
            </a:br>
            <a:r>
              <a:rPr lang="fr-CH" sz="2000" dirty="0"/>
              <a:t>N</a:t>
            </a:r>
            <a:r>
              <a:rPr lang="fr-CH" sz="2000" dirty="0" smtClean="0"/>
              <a:t>ormal-</a:t>
            </a:r>
            <a:r>
              <a:rPr lang="fr-CH" sz="2000" dirty="0" err="1" smtClean="0"/>
              <a:t>conducting</a:t>
            </a:r>
            <a:r>
              <a:rPr lang="fr-CH" sz="2000" dirty="0" smtClean="0"/>
              <a:t> </a:t>
            </a:r>
            <a:r>
              <a:rPr lang="fr-CH" sz="2000" dirty="0" err="1" smtClean="0"/>
              <a:t>magnets</a:t>
            </a:r>
            <a:endParaRPr lang="en-US" sz="2400" dirty="0" smtClean="0"/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68475"/>
            <a:ext cx="417671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0562" name="Group 34"/>
          <p:cNvGraphicFramePr>
            <a:graphicFrameLocks noGrp="1"/>
          </p:cNvGraphicFramePr>
          <p:nvPr/>
        </p:nvGraphicFramePr>
        <p:xfrm>
          <a:off x="4930775" y="1725613"/>
          <a:ext cx="3962400" cy="3503613"/>
        </p:xfrm>
        <a:graphic>
          <a:graphicData uri="http://schemas.openxmlformats.org/drawingml/2006/table">
            <a:tbl>
              <a:tblPr/>
              <a:tblGrid>
                <a:gridCol w="1485900"/>
                <a:gridCol w="2476500"/>
              </a:tblGrid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PBS 1.2.1 and 2 Pre-Damping 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 QUADRUPOLE  30 T/m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758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Weight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1720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17.4 kW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N. of 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Cost/unit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148 kCHF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TOTAL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60384 kCHF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55329" name="Text Box 62"/>
          <p:cNvSpPr txBox="1">
            <a:spLocks noChangeArrowheads="1"/>
          </p:cNvSpPr>
          <p:nvPr/>
        </p:nvSpPr>
        <p:spPr bwMode="auto">
          <a:xfrm>
            <a:off x="5580063" y="5300663"/>
            <a:ext cx="2663825" cy="317500"/>
          </a:xfrm>
          <a:prstGeom prst="rect">
            <a:avLst/>
          </a:prstGeom>
          <a:noFill/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M. Modena &amp; A. Vorozhtsov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cs typeface="Arial" charset="0"/>
              </a:rPr>
              <a:t>Cost of RF accelerating structures</a:t>
            </a:r>
            <a:br>
              <a:rPr lang="en-US" sz="2400" dirty="0" smtClean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3 </a:t>
            </a:r>
            <a:r>
              <a:rPr lang="en-US" sz="2000" dirty="0">
                <a:cs typeface="Arial" charset="0"/>
              </a:rPr>
              <a:t>GHz </a:t>
            </a:r>
            <a:r>
              <a:rPr lang="en-US" sz="2000" dirty="0" smtClean="0">
                <a:cs typeface="Arial" charset="0"/>
              </a:rPr>
              <a:t>fully beam-loaded structure from industry</a:t>
            </a:r>
            <a:endParaRPr lang="en-GB" sz="2400" dirty="0"/>
          </a:p>
        </p:txBody>
      </p:sp>
      <p:sp>
        <p:nvSpPr>
          <p:cNvPr id="7" name="Text Box 62"/>
          <p:cNvSpPr txBox="1">
            <a:spLocks noChangeArrowheads="1"/>
          </p:cNvSpPr>
          <p:nvPr/>
        </p:nvSpPr>
        <p:spPr bwMode="auto">
          <a:xfrm>
            <a:off x="6516216" y="6309320"/>
            <a:ext cx="23290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E. Jensen &amp; R. </a:t>
            </a:r>
            <a:r>
              <a:rPr lang="fr-CH" sz="1400" dirty="0" err="1">
                <a:solidFill>
                  <a:srgbClr val="0066CC"/>
                </a:solidFill>
                <a:latin typeface="Tahoma" pitchFamily="34" charset="0"/>
              </a:rPr>
              <a:t>W</a:t>
            </a:r>
            <a:r>
              <a:rPr lang="fr-CH" sz="1400" dirty="0" err="1" smtClean="0">
                <a:solidFill>
                  <a:srgbClr val="0066CC"/>
                </a:solidFill>
                <a:latin typeface="Tahoma" pitchFamily="34" charset="0"/>
              </a:rPr>
              <a:t>egner</a:t>
            </a:r>
            <a:endParaRPr lang="en-US" sz="1400" dirty="0">
              <a:solidFill>
                <a:srgbClr val="0066CC"/>
              </a:solidFill>
              <a:latin typeface="Tahoma" pitchFamily="34" charset="0"/>
            </a:endParaRP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432656" y="3717032"/>
            <a:ext cx="4267200" cy="1192212"/>
            <a:chOff x="384" y="2544"/>
            <a:chExt cx="2688" cy="751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84" y="2544"/>
              <a:ext cx="172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+mn-lt"/>
                </a:rPr>
                <a:t>f</a:t>
              </a:r>
              <a:r>
                <a:rPr lang="en-US" baseline="-25000" dirty="0" err="1">
                  <a:latin typeface="+mn-lt"/>
                </a:rPr>
                <a:t>acc</a:t>
              </a:r>
              <a:r>
                <a:rPr lang="en-US" dirty="0">
                  <a:latin typeface="+mn-lt"/>
                </a:rPr>
                <a:t>= 3 GHz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P</a:t>
              </a:r>
              <a:r>
                <a:rPr lang="en-US" baseline="-25000" dirty="0">
                  <a:latin typeface="+mn-lt"/>
                </a:rPr>
                <a:t>in</a:t>
              </a:r>
              <a:r>
                <a:rPr lang="en-US" dirty="0">
                  <a:latin typeface="+mn-lt"/>
                </a:rPr>
                <a:t>= 33 MW</a:t>
              </a:r>
            </a:p>
            <a:p>
              <a:pPr>
                <a:spcBef>
                  <a:spcPct val="50000"/>
                </a:spcBef>
              </a:pPr>
              <a:r>
                <a:rPr lang="en-US" dirty="0" err="1">
                  <a:latin typeface="+mn-lt"/>
                </a:rPr>
                <a:t>n</a:t>
              </a:r>
              <a:r>
                <a:rPr lang="en-US" baseline="-25000" dirty="0" err="1">
                  <a:latin typeface="+mn-lt"/>
                </a:rPr>
                <a:t>cell</a:t>
              </a:r>
              <a:r>
                <a:rPr lang="en-US" dirty="0">
                  <a:latin typeface="+mn-lt"/>
                </a:rPr>
                <a:t>= 33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344" y="2544"/>
              <a:ext cx="1728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</a:rPr>
                <a:t>Length= 1.22 m</a:t>
              </a:r>
            </a:p>
            <a:p>
              <a:pPr>
                <a:spcBef>
                  <a:spcPct val="50000"/>
                </a:spcBef>
              </a:pPr>
              <a:r>
                <a:rPr lang="en-US" dirty="0" err="1">
                  <a:latin typeface="+mn-lt"/>
                  <a:cs typeface="Arial" charset="0"/>
                </a:rPr>
                <a:t>Ø</a:t>
              </a:r>
              <a:r>
                <a:rPr lang="en-US" baseline="-25000" dirty="0" err="1">
                  <a:latin typeface="+mn-lt"/>
                  <a:cs typeface="Arial" charset="0"/>
                </a:rPr>
                <a:t>outside</a:t>
              </a:r>
              <a:r>
                <a:rPr lang="en-US" dirty="0">
                  <a:latin typeface="+mn-lt"/>
                  <a:cs typeface="Arial" charset="0"/>
                </a:rPr>
                <a:t>= 17.4 cm</a:t>
              </a:r>
            </a:p>
            <a:p>
              <a:pPr>
                <a:spcBef>
                  <a:spcPct val="50000"/>
                </a:spcBef>
              </a:pPr>
              <a:r>
                <a:rPr lang="en-US" dirty="0">
                  <a:latin typeface="+mn-lt"/>
                  <a:cs typeface="Arial" charset="0"/>
                </a:rPr>
                <a:t>weight ≈ 200 kg</a:t>
              </a:r>
            </a:p>
          </p:txBody>
        </p:sp>
      </p:grpSp>
      <p:pic>
        <p:nvPicPr>
          <p:cNvPr id="9" name="Picture 4" descr="mvc-00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27000" r="9125" b="19333"/>
          <a:stretch>
            <a:fillRect/>
          </a:stretch>
        </p:blipFill>
        <p:spPr bwMode="auto">
          <a:xfrm>
            <a:off x="179512" y="1143000"/>
            <a:ext cx="4773488" cy="2386744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89109"/>
              </p:ext>
            </p:extLst>
          </p:nvPr>
        </p:nvGraphicFramePr>
        <p:xfrm>
          <a:off x="4519328" y="2492896"/>
          <a:ext cx="4624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6096" y="208233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 err="1" smtClean="0">
                <a:latin typeface="+mn-lt"/>
              </a:rPr>
              <a:t>Cost</a:t>
            </a:r>
            <a:r>
              <a:rPr lang="fr-CH" dirty="0" smtClean="0">
                <a:latin typeface="+mn-lt"/>
              </a:rPr>
              <a:t> breakdown</a:t>
            </a:r>
            <a:endParaRPr lang="en-GB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656" y="5805264"/>
            <a:ext cx="5003440" cy="5847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1600" dirty="0" err="1" smtClean="0">
                <a:latin typeface="+mn-lt"/>
              </a:rPr>
              <a:t>Knowing</a:t>
            </a:r>
            <a:r>
              <a:rPr lang="fr-CH" sz="1600" dirty="0" smtClean="0">
                <a:latin typeface="+mn-lt"/>
              </a:rPr>
              <a:t> the </a:t>
            </a:r>
            <a:r>
              <a:rPr lang="fr-CH" sz="1600" dirty="0" err="1" smtClean="0">
                <a:latin typeface="+mn-lt"/>
              </a:rPr>
              <a:t>cost</a:t>
            </a:r>
            <a:r>
              <a:rPr lang="fr-CH" sz="1600" dirty="0" smtClean="0">
                <a:latin typeface="+mn-lt"/>
              </a:rPr>
              <a:t> breakdown </a:t>
            </a:r>
            <a:r>
              <a:rPr lang="fr-CH" sz="1600" dirty="0" err="1" smtClean="0">
                <a:latin typeface="+mn-lt"/>
              </a:rPr>
              <a:t>enables</a:t>
            </a:r>
            <a:r>
              <a:rPr lang="fr-CH" sz="1600" dirty="0" smtClean="0">
                <a:latin typeface="+mn-lt"/>
              </a:rPr>
              <a:t> «intelligent» </a:t>
            </a:r>
            <a:r>
              <a:rPr lang="fr-CH" sz="1600" dirty="0" err="1" smtClean="0">
                <a:latin typeface="+mn-lt"/>
              </a:rPr>
              <a:t>scaling</a:t>
            </a:r>
            <a:r>
              <a:rPr lang="fr-CH" sz="1600" dirty="0" smtClean="0">
                <a:latin typeface="+mn-lt"/>
              </a:rPr>
              <a:t> to a </a:t>
            </a:r>
            <a:r>
              <a:rPr lang="fr-CH" sz="1600" dirty="0" err="1" smtClean="0">
                <a:latin typeface="+mn-lt"/>
              </a:rPr>
              <a:t>similar</a:t>
            </a:r>
            <a:r>
              <a:rPr lang="fr-CH" sz="1600" dirty="0" smtClean="0">
                <a:latin typeface="+mn-lt"/>
              </a:rPr>
              <a:t> structure of </a:t>
            </a:r>
            <a:r>
              <a:rPr lang="fr-CH" sz="1600" dirty="0" err="1" smtClean="0">
                <a:latin typeface="+mn-lt"/>
              </a:rPr>
              <a:t>different</a:t>
            </a:r>
            <a:r>
              <a:rPr lang="fr-CH" sz="1600" dirty="0" smtClean="0">
                <a:latin typeface="+mn-lt"/>
              </a:rPr>
              <a:t> </a:t>
            </a:r>
            <a:r>
              <a:rPr lang="fr-CH" sz="1600" dirty="0" err="1" smtClean="0">
                <a:latin typeface="+mn-lt"/>
              </a:rPr>
              <a:t>frequency</a:t>
            </a:r>
            <a:endParaRPr lang="en-GB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80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Cost of RF accelerating structures</a:t>
            </a:r>
            <a:br>
              <a:rPr lang="en-GB" sz="2400" dirty="0" smtClean="0"/>
            </a:br>
            <a:r>
              <a:rPr lang="en-GB" sz="2000" dirty="0" smtClean="0"/>
              <a:t>Scaling from 3 GHz to 1 GHz</a:t>
            </a:r>
            <a:endParaRPr lang="en-GB" sz="2400" dirty="0"/>
          </a:p>
        </p:txBody>
      </p:sp>
      <p:pic>
        <p:nvPicPr>
          <p:cNvPr id="1026" name="Picture 2" descr="Description: SICA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62580"/>
            <a:ext cx="27051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131" y="3273315"/>
            <a:ext cx="26860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1238182"/>
            <a:ext cx="3911648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+mn-lt"/>
              </a:rPr>
              <a:t>34 cells, mass: 200 kg</a:t>
            </a:r>
          </a:p>
          <a:p>
            <a:r>
              <a:rPr lang="en-GB" sz="1600" dirty="0" smtClean="0">
                <a:latin typeface="+mn-lt"/>
              </a:rPr>
              <a:t>Material: 260 kg Cu-OFE 2001: 18 </a:t>
            </a:r>
            <a:r>
              <a:rPr lang="en-GB" sz="1600" dirty="0" err="1" smtClean="0">
                <a:latin typeface="+mn-lt"/>
              </a:rPr>
              <a:t>kCHF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Manufacturing: 128 </a:t>
            </a:r>
            <a:r>
              <a:rPr lang="en-GB" sz="1600" dirty="0" err="1" smtClean="0">
                <a:latin typeface="+mn-lt"/>
              </a:rPr>
              <a:t>kCHF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+ other cost: 24 </a:t>
            </a:r>
            <a:r>
              <a:rPr lang="en-GB" sz="1600" dirty="0" err="1" smtClean="0">
                <a:latin typeface="+mn-lt"/>
              </a:rPr>
              <a:t>kCHF</a:t>
            </a:r>
            <a:endParaRPr lang="en-GB" sz="1600" dirty="0" smtClean="0">
              <a:latin typeface="+mn-lt"/>
            </a:endParaRPr>
          </a:p>
          <a:p>
            <a:r>
              <a:rPr lang="en-GB" sz="1600" dirty="0">
                <a:latin typeface="+mn-lt"/>
              </a:rPr>
              <a:t>=========================</a:t>
            </a:r>
          </a:p>
          <a:p>
            <a:r>
              <a:rPr lang="en-GB" sz="1600" dirty="0" smtClean="0">
                <a:latin typeface="+mn-lt"/>
              </a:rPr>
              <a:t>Total 170 </a:t>
            </a:r>
            <a:r>
              <a:rPr lang="en-GB" sz="1600" dirty="0" err="1" smtClean="0">
                <a:latin typeface="+mn-lt"/>
              </a:rPr>
              <a:t>kCHF</a:t>
            </a:r>
            <a:r>
              <a:rPr lang="en-GB" sz="1600" dirty="0" smtClean="0">
                <a:latin typeface="+mn-lt"/>
              </a:rPr>
              <a:t> (2001)</a:t>
            </a:r>
          </a:p>
        </p:txBody>
      </p:sp>
      <p:sp>
        <p:nvSpPr>
          <p:cNvPr id="9" name="Rectangle 8"/>
          <p:cNvSpPr/>
          <p:nvPr/>
        </p:nvSpPr>
        <p:spPr>
          <a:xfrm>
            <a:off x="4932040" y="1217087"/>
            <a:ext cx="3911648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+mn-lt"/>
              </a:rPr>
              <a:t>21 cells, mass: 700 kg</a:t>
            </a:r>
          </a:p>
          <a:p>
            <a:r>
              <a:rPr lang="en-GB" sz="1600" dirty="0" smtClean="0">
                <a:latin typeface="+mn-lt"/>
              </a:rPr>
              <a:t>Material: 1.2 t Cu-OFE 2012: 120 </a:t>
            </a:r>
            <a:r>
              <a:rPr lang="en-GB" sz="1600" dirty="0" err="1" smtClean="0">
                <a:latin typeface="+mn-lt"/>
              </a:rPr>
              <a:t>kCHF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Manufacturing 100 </a:t>
            </a:r>
            <a:r>
              <a:rPr lang="en-GB" sz="1600" dirty="0" err="1" smtClean="0">
                <a:latin typeface="+mn-lt"/>
              </a:rPr>
              <a:t>kCHF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+ other cost: 80 </a:t>
            </a:r>
            <a:r>
              <a:rPr lang="en-GB" sz="1600" dirty="0" err="1" smtClean="0">
                <a:latin typeface="+mn-lt"/>
              </a:rPr>
              <a:t>kCHF</a:t>
            </a:r>
            <a:endParaRPr lang="en-GB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=========================</a:t>
            </a:r>
            <a:endParaRPr lang="en-GB" sz="1600" dirty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Total: 300 </a:t>
            </a:r>
            <a:r>
              <a:rPr lang="en-GB" sz="1600" dirty="0" err="1" smtClean="0">
                <a:latin typeface="+mn-lt"/>
              </a:rPr>
              <a:t>kCHF</a:t>
            </a:r>
            <a:r>
              <a:rPr lang="en-GB" sz="1600" dirty="0" smtClean="0">
                <a:latin typeface="+mn-lt"/>
              </a:rPr>
              <a:t> (2012)</a:t>
            </a:r>
          </a:p>
          <a:p>
            <a:r>
              <a:rPr lang="en-GB" sz="1600" dirty="0" smtClean="0">
                <a:latin typeface="+mn-lt"/>
              </a:rPr>
              <a:t>+ larger series: apply learning curve</a:t>
            </a:r>
          </a:p>
        </p:txBody>
      </p:sp>
      <p:sp>
        <p:nvSpPr>
          <p:cNvPr id="10" name="Text Box 62"/>
          <p:cNvSpPr txBox="1">
            <a:spLocks noChangeArrowheads="1"/>
          </p:cNvSpPr>
          <p:nvPr/>
        </p:nvSpPr>
        <p:spPr bwMode="auto">
          <a:xfrm>
            <a:off x="6516216" y="6309320"/>
            <a:ext cx="2329099" cy="307777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E. Jensen &amp; R. </a:t>
            </a:r>
            <a:r>
              <a:rPr lang="fr-CH" sz="1400" dirty="0" err="1">
                <a:solidFill>
                  <a:srgbClr val="0066CC"/>
                </a:solidFill>
                <a:latin typeface="Tahoma" pitchFamily="34" charset="0"/>
              </a:rPr>
              <a:t>W</a:t>
            </a:r>
            <a:r>
              <a:rPr lang="fr-CH" sz="1400" dirty="0" err="1" smtClean="0">
                <a:solidFill>
                  <a:srgbClr val="0066CC"/>
                </a:solidFill>
                <a:latin typeface="Tahoma" pitchFamily="34" charset="0"/>
              </a:rPr>
              <a:t>egner</a:t>
            </a:r>
            <a:endParaRPr lang="en-US" sz="1400" dirty="0">
              <a:solidFill>
                <a:srgbClr val="0066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58267"/>
            <a:ext cx="6408712" cy="706437"/>
          </a:xfrm>
          <a:noFill/>
          <a:ln/>
        </p:spPr>
        <p:txBody>
          <a:bodyPr/>
          <a:lstStyle/>
          <a:p>
            <a:r>
              <a:rPr lang="fr-CH" sz="2400" dirty="0" err="1" smtClean="0"/>
              <a:t>Costing</a:t>
            </a:r>
            <a:r>
              <a:rPr lang="fr-CH" sz="2400" dirty="0" smtClean="0"/>
              <a:t> multi-MW klystrons</a:t>
            </a:r>
            <a:br>
              <a:rPr lang="fr-CH" sz="2400" dirty="0" smtClean="0"/>
            </a:br>
            <a:r>
              <a:rPr lang="fr-CH" sz="2000" dirty="0" smtClean="0"/>
              <a:t>Reference data</a:t>
            </a:r>
            <a:endParaRPr lang="en-US" sz="2000" dirty="0" smtClean="0"/>
          </a:p>
        </p:txBody>
      </p: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1196975"/>
            <a:ext cx="7392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44450"/>
            <a:ext cx="6335713" cy="706438"/>
          </a:xfrm>
        </p:spPr>
        <p:txBody>
          <a:bodyPr/>
          <a:lstStyle/>
          <a:p>
            <a:pPr eaLnBrk="1" hangingPunct="1"/>
            <a:r>
              <a:rPr lang="fr-CH" sz="2400" smtClean="0"/>
              <a:t>Scaling klystron cost</a:t>
            </a:r>
            <a:endParaRPr lang="en-US" sz="2400" smtClean="0"/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936625"/>
            <a:ext cx="75692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2"/>
          <p:cNvSpPr txBox="1">
            <a:spLocks noChangeArrowheads="1"/>
          </p:cNvSpPr>
          <p:nvPr/>
        </p:nvSpPr>
        <p:spPr bwMode="auto">
          <a:xfrm>
            <a:off x="6300788" y="3429000"/>
            <a:ext cx="1439862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E. Jensen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58267"/>
            <a:ext cx="6408712" cy="706437"/>
          </a:xfrm>
        </p:spPr>
        <p:txBody>
          <a:bodyPr/>
          <a:lstStyle/>
          <a:p>
            <a:pPr eaLnBrk="1" hangingPunct="1"/>
            <a:r>
              <a:rPr lang="fr-CH" sz="2400" dirty="0" err="1" smtClean="0"/>
              <a:t>Optimizing</a:t>
            </a:r>
            <a:r>
              <a:rPr lang="fr-CH" sz="2400" dirty="0" smtClean="0"/>
              <a:t> klystron initial </a:t>
            </a:r>
            <a:r>
              <a:rPr lang="fr-CH" sz="2400" dirty="0" err="1" smtClean="0"/>
              <a:t>cost</a:t>
            </a:r>
            <a:endParaRPr lang="en-US" sz="2400" dirty="0" smtClean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908050"/>
            <a:ext cx="7569200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62"/>
          <p:cNvSpPr txBox="1">
            <a:spLocks noChangeArrowheads="1"/>
          </p:cNvSpPr>
          <p:nvPr/>
        </p:nvSpPr>
        <p:spPr bwMode="auto">
          <a:xfrm>
            <a:off x="6877050" y="3429000"/>
            <a:ext cx="1439863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E. Jensen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58267"/>
            <a:ext cx="6408712" cy="706437"/>
          </a:xfrm>
        </p:spPr>
        <p:txBody>
          <a:bodyPr/>
          <a:lstStyle/>
          <a:p>
            <a:pPr eaLnBrk="1" hangingPunct="1"/>
            <a:r>
              <a:rPr lang="fr-CH" sz="2400" dirty="0" err="1" smtClean="0"/>
              <a:t>Optimizing</a:t>
            </a:r>
            <a:r>
              <a:rPr lang="fr-CH" sz="2400" dirty="0" smtClean="0"/>
              <a:t> klystron </a:t>
            </a:r>
            <a:r>
              <a:rPr lang="fr-CH" sz="2400" dirty="0" err="1" smtClean="0"/>
              <a:t>cost</a:t>
            </a:r>
            <a:r>
              <a:rPr lang="fr-CH" sz="2400" dirty="0" smtClean="0"/>
              <a:t> </a:t>
            </a:r>
            <a:r>
              <a:rPr lang="fr-CH" sz="2400" dirty="0" err="1" smtClean="0"/>
              <a:t>with</a:t>
            </a:r>
            <a:r>
              <a:rPr lang="fr-CH" sz="2400" dirty="0" smtClean="0"/>
              <a:t> replacement</a:t>
            </a:r>
            <a:endParaRPr lang="en-US" sz="2400" dirty="0" smtClean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863" y="1016000"/>
            <a:ext cx="759618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2492375"/>
            <a:ext cx="2641600" cy="2230438"/>
          </a:xfrm>
          <a:prstGeom prst="rect">
            <a:avLst/>
          </a:prstGeom>
          <a:noFill/>
          <a:ln w="25400">
            <a:solidFill>
              <a:srgbClr val="0066CC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1893094" y="1750219"/>
            <a:ext cx="1500188" cy="14287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7500" y="1714500"/>
            <a:ext cx="1143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5" name="Text Box 62"/>
          <p:cNvSpPr txBox="1">
            <a:spLocks noChangeArrowheads="1"/>
          </p:cNvSpPr>
          <p:nvPr/>
        </p:nvSpPr>
        <p:spPr bwMode="auto">
          <a:xfrm>
            <a:off x="7380288" y="4868863"/>
            <a:ext cx="1439862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E. Jensen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0"/>
            <a:ext cx="6408712" cy="1700808"/>
          </a:xfrm>
        </p:spPr>
        <p:txBody>
          <a:bodyPr/>
          <a:lstStyle/>
          <a:p>
            <a:r>
              <a:rPr lang="fr-CH" sz="2400" dirty="0" err="1"/>
              <a:t>Organization</a:t>
            </a:r>
            <a:r>
              <a:rPr lang="fr-CH" sz="2400" dirty="0"/>
              <a:t> for CLIC </a:t>
            </a:r>
            <a:r>
              <a:rPr lang="fr-CH" sz="2400" dirty="0" err="1" smtClean="0"/>
              <a:t>cost</a:t>
            </a:r>
            <a:r>
              <a:rPr lang="fr-CH" sz="2400" dirty="0" smtClean="0"/>
              <a:t> </a:t>
            </a:r>
            <a:r>
              <a:rPr lang="fr-CH" sz="2400" dirty="0" err="1"/>
              <a:t>estimate</a:t>
            </a:r>
            <a:r>
              <a:rPr lang="fr-CH" sz="2400" dirty="0"/>
              <a:t> </a:t>
            </a:r>
            <a:br>
              <a:rPr lang="fr-CH" sz="2400" dirty="0"/>
            </a:br>
            <a:r>
              <a:rPr lang="fr-CH" sz="1800" dirty="0" smtClean="0"/>
              <a:t>Squeeze information </a:t>
            </a:r>
            <a:r>
              <a:rPr lang="fr-CH" sz="1800" dirty="0" err="1" smtClean="0"/>
              <a:t>from</a:t>
            </a:r>
            <a:r>
              <a:rPr lang="fr-CH" sz="1800" dirty="0" smtClean="0"/>
              <a:t> </a:t>
            </a:r>
            <a:r>
              <a:rPr lang="fr-CH" sz="1800" dirty="0" err="1" smtClean="0"/>
              <a:t>technical</a:t>
            </a:r>
            <a:r>
              <a:rPr lang="fr-CH" sz="1800" dirty="0" smtClean="0"/>
              <a:t> experts</a:t>
            </a:r>
            <a:br>
              <a:rPr lang="fr-CH" sz="1800" dirty="0" smtClean="0"/>
            </a:br>
            <a:r>
              <a:rPr lang="fr-CH" sz="1800" dirty="0" err="1" smtClean="0"/>
              <a:t>Develop</a:t>
            </a:r>
            <a:r>
              <a:rPr lang="fr-CH" sz="1800" dirty="0" smtClean="0"/>
              <a:t> a </a:t>
            </a:r>
            <a:r>
              <a:rPr lang="fr-CH" sz="1800" dirty="0" err="1" smtClean="0"/>
              <a:t>comprehensive</a:t>
            </a:r>
            <a:r>
              <a:rPr lang="fr-CH" sz="1800" dirty="0" smtClean="0"/>
              <a:t> </a:t>
            </a:r>
            <a:r>
              <a:rPr lang="fr-CH" sz="1800" dirty="0" err="1" smtClean="0"/>
              <a:t>cost</a:t>
            </a:r>
            <a:r>
              <a:rPr lang="fr-CH" sz="1800" dirty="0" smtClean="0"/>
              <a:t> </a:t>
            </a:r>
            <a:r>
              <a:rPr lang="fr-CH" sz="1800" dirty="0" err="1" smtClean="0"/>
              <a:t>picture</a:t>
            </a:r>
            <a:r>
              <a:rPr lang="fr-CH" sz="1800" dirty="0" smtClean="0"/>
              <a:t/>
            </a:r>
            <a:br>
              <a:rPr lang="fr-CH" sz="1800" dirty="0" smtClean="0"/>
            </a:br>
            <a:r>
              <a:rPr lang="fr-CH" sz="1800" dirty="0" err="1" smtClean="0"/>
              <a:t>Provide</a:t>
            </a:r>
            <a:r>
              <a:rPr lang="fr-CH" sz="1800" dirty="0" smtClean="0"/>
              <a:t> feedback to </a:t>
            </a:r>
            <a:r>
              <a:rPr lang="fr-CH" sz="1800" dirty="0" err="1" smtClean="0"/>
              <a:t>project</a:t>
            </a:r>
            <a:r>
              <a:rPr lang="fr-CH" sz="1800" dirty="0" smtClean="0"/>
              <a:t> design</a:t>
            </a:r>
            <a:br>
              <a:rPr lang="fr-CH" sz="1800" dirty="0" smtClean="0"/>
            </a:br>
            <a:r>
              <a:rPr lang="fr-CH" sz="1800" dirty="0" err="1" smtClean="0"/>
              <a:t>Share</a:t>
            </a:r>
            <a:r>
              <a:rPr lang="fr-CH" sz="1800" dirty="0" smtClean="0"/>
              <a:t> </a:t>
            </a:r>
            <a:r>
              <a:rPr lang="fr-CH" sz="1800" dirty="0" err="1" smtClean="0"/>
              <a:t>methods</a:t>
            </a:r>
            <a:r>
              <a:rPr lang="fr-CH" sz="1800" dirty="0" smtClean="0"/>
              <a:t> and </a:t>
            </a:r>
            <a:r>
              <a:rPr lang="fr-CH" sz="1800" dirty="0" err="1" smtClean="0"/>
              <a:t>results</a:t>
            </a:r>
            <a:endParaRPr lang="en-US" sz="1800" dirty="0"/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3276600" y="3969023"/>
            <a:ext cx="2590800" cy="3238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CLIC Cost &amp; Schedule WG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276600" y="1844948"/>
            <a:ext cx="2590800" cy="323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FF0000"/>
                </a:solidFill>
                <a:latin typeface="Tahoma" pitchFamily="34" charset="0"/>
              </a:rPr>
              <a:t>CLIC Steering Committee</a:t>
            </a:r>
            <a:endParaRPr lang="en-US" sz="1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95288" y="2745060"/>
            <a:ext cx="2590800" cy="3238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9900"/>
                </a:solidFill>
                <a:latin typeface="Tahoma" pitchFamily="34" charset="0"/>
              </a:rPr>
              <a:t>CLIC Technical Committee</a:t>
            </a:r>
            <a:endParaRPr lang="en-US" sz="1400">
              <a:solidFill>
                <a:srgbClr val="009900"/>
              </a:solidFill>
              <a:latin typeface="Tahoma" pitchFamily="34" charset="0"/>
            </a:endParaRP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755650" y="3969023"/>
            <a:ext cx="1655763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Other CLIC WG 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588125" y="4653235"/>
            <a:ext cx="2016125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System group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6516688" y="2924448"/>
            <a:ext cx="2232025" cy="323850"/>
          </a:xfrm>
          <a:prstGeom prst="rect">
            <a:avLst/>
          </a:prstGeom>
          <a:noFill/>
          <a:ln w="19050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D60093"/>
                </a:solidFill>
                <a:latin typeface="Tahoma" pitchFamily="34" charset="0"/>
              </a:rPr>
              <a:t>ILC GDE Cost Team</a:t>
            </a:r>
            <a:endParaRPr lang="en-US" sz="1400">
              <a:solidFill>
                <a:srgbClr val="D60093"/>
              </a:solidFill>
              <a:latin typeface="Tahoma" pitchFamily="34" charset="0"/>
            </a:endParaRPr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755650" y="4545285"/>
            <a:ext cx="1655763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Other CLIC WG 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755650" y="5121548"/>
            <a:ext cx="1655763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Other CLIC WG 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6588125" y="5264423"/>
            <a:ext cx="2016125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System group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6588125" y="5840685"/>
            <a:ext cx="2016125" cy="323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System group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35854" name="Line 13"/>
          <p:cNvSpPr>
            <a:spLocks noChangeShapeType="1"/>
          </p:cNvSpPr>
          <p:nvPr/>
        </p:nvSpPr>
        <p:spPr bwMode="auto">
          <a:xfrm flipV="1">
            <a:off x="4572000" y="2203723"/>
            <a:ext cx="0" cy="1728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 rot="-5400000">
            <a:off x="3822701" y="2967310"/>
            <a:ext cx="1223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latin typeface="Tahoma" pitchFamily="34" charset="0"/>
              </a:rPr>
              <a:t>reports to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35856" name="Line 15"/>
          <p:cNvSpPr>
            <a:spLocks noChangeShapeType="1"/>
          </p:cNvSpPr>
          <p:nvPr/>
        </p:nvSpPr>
        <p:spPr bwMode="auto">
          <a:xfrm>
            <a:off x="1692275" y="3068910"/>
            <a:ext cx="23034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755650" y="3284810"/>
            <a:ext cx="25209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latin typeface="Tahoma" pitchFamily="34" charset="0"/>
              </a:rPr>
              <a:t>PBS, developments &amp; alternatives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35858" name="Line 17"/>
          <p:cNvSpPr>
            <a:spLocks noChangeShapeType="1"/>
          </p:cNvSpPr>
          <p:nvPr/>
        </p:nvSpPr>
        <p:spPr bwMode="auto">
          <a:xfrm flipH="1">
            <a:off x="2987675" y="4292873"/>
            <a:ext cx="1008063" cy="43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8"/>
          <p:cNvSpPr>
            <a:spLocks noChangeShapeType="1"/>
          </p:cNvSpPr>
          <p:nvPr/>
        </p:nvSpPr>
        <p:spPr bwMode="auto">
          <a:xfrm>
            <a:off x="5364163" y="4292873"/>
            <a:ext cx="936625" cy="719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Oval 19"/>
          <p:cNvSpPr>
            <a:spLocks noChangeArrowheads="1"/>
          </p:cNvSpPr>
          <p:nvPr/>
        </p:nvSpPr>
        <p:spPr bwMode="auto">
          <a:xfrm>
            <a:off x="6227763" y="4075385"/>
            <a:ext cx="2665412" cy="259397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0"/>
          <p:cNvSpPr>
            <a:spLocks noChangeShapeType="1"/>
          </p:cNvSpPr>
          <p:nvPr/>
        </p:nvSpPr>
        <p:spPr bwMode="auto">
          <a:xfrm flipH="1" flipV="1">
            <a:off x="4859338" y="4292873"/>
            <a:ext cx="1368425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2" name="Text Box 21"/>
          <p:cNvSpPr txBox="1">
            <a:spLocks noChangeArrowheads="1"/>
          </p:cNvSpPr>
          <p:nvPr/>
        </p:nvSpPr>
        <p:spPr bwMode="auto">
          <a:xfrm>
            <a:off x="5434013" y="4364310"/>
            <a:ext cx="12255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latin typeface="Tahoma" pitchFamily="34" charset="0"/>
              </a:rPr>
              <a:t>Configuration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35863" name="Text Box 22"/>
          <p:cNvSpPr txBox="1">
            <a:spLocks noChangeArrowheads="1"/>
          </p:cNvSpPr>
          <p:nvPr/>
        </p:nvSpPr>
        <p:spPr bwMode="auto">
          <a:xfrm>
            <a:off x="4427538" y="4869135"/>
            <a:ext cx="14398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latin typeface="Tahoma" pitchFamily="34" charset="0"/>
              </a:rPr>
              <a:t>Analytical costing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35864" name="Oval 23"/>
          <p:cNvSpPr>
            <a:spLocks noChangeArrowheads="1"/>
          </p:cNvSpPr>
          <p:nvPr/>
        </p:nvSpPr>
        <p:spPr bwMode="auto">
          <a:xfrm>
            <a:off x="252413" y="3644676"/>
            <a:ext cx="2735262" cy="2160588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5" name="Line 24"/>
          <p:cNvSpPr>
            <a:spLocks noChangeShapeType="1"/>
          </p:cNvSpPr>
          <p:nvPr/>
        </p:nvSpPr>
        <p:spPr bwMode="auto">
          <a:xfrm flipV="1">
            <a:off x="5076825" y="3068910"/>
            <a:ext cx="1439863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Text Box 25"/>
          <p:cNvSpPr txBox="1">
            <a:spLocks noChangeArrowheads="1"/>
          </p:cNvSpPr>
          <p:nvPr/>
        </p:nvSpPr>
        <p:spPr bwMode="auto">
          <a:xfrm>
            <a:off x="5003800" y="3429273"/>
            <a:ext cx="2160588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latin typeface="Tahoma" pitchFamily="34" charset="0"/>
              </a:rPr>
              <a:t>Information, methodology</a:t>
            </a:r>
            <a:endParaRPr lang="en-US" sz="1200">
              <a:latin typeface="Tahoma" pitchFamily="34" charset="0"/>
            </a:endParaRPr>
          </a:p>
        </p:txBody>
      </p:sp>
      <p:sp>
        <p:nvSpPr>
          <p:cNvPr id="35867" name="Text Box 26"/>
          <p:cNvSpPr txBox="1">
            <a:spLocks noChangeArrowheads="1"/>
          </p:cNvSpPr>
          <p:nvPr/>
        </p:nvSpPr>
        <p:spPr bwMode="auto">
          <a:xfrm>
            <a:off x="3203575" y="4437335"/>
            <a:ext cx="1439863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latin typeface="Tahoma" pitchFamily="34" charset="0"/>
              </a:rPr>
              <a:t>Technical design</a:t>
            </a:r>
            <a:endParaRPr lang="en-US" sz="1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900113" y="2133600"/>
            <a:ext cx="7272337" cy="3095625"/>
          </a:xfrm>
        </p:spPr>
        <p:txBody>
          <a:bodyPr/>
          <a:lstStyle/>
          <a:p>
            <a:pPr eaLnBrk="1" hangingPunct="1"/>
            <a:r>
              <a:rPr lang="fr-CH" sz="2000" dirty="0" err="1" smtClean="0"/>
              <a:t>Cost</a:t>
            </a:r>
            <a:r>
              <a:rPr lang="fr-CH" sz="2000" dirty="0" smtClean="0"/>
              <a:t> &amp; performance of high-</a:t>
            </a:r>
            <a:r>
              <a:rPr lang="fr-CH" sz="2000" dirty="0" err="1" smtClean="0"/>
              <a:t>energy</a:t>
            </a:r>
            <a:r>
              <a:rPr lang="fr-CH" sz="2000" dirty="0" smtClean="0"/>
              <a:t> </a:t>
            </a:r>
            <a:r>
              <a:rPr lang="fr-CH" sz="2000" dirty="0" err="1" smtClean="0"/>
              <a:t>accelerators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Cost estimate methods, organization &amp; tools</a:t>
            </a:r>
          </a:p>
          <a:p>
            <a:pPr eaLnBrk="1" hangingPunct="1"/>
            <a:r>
              <a:rPr lang="en-US" sz="2000" dirty="0" smtClean="0"/>
              <a:t>Large series, manufacturing techniques &amp; learning curves</a:t>
            </a:r>
          </a:p>
          <a:p>
            <a:pPr eaLnBrk="1" hangingPunct="1"/>
            <a:r>
              <a:rPr lang="en-US" sz="2000" dirty="0" smtClean="0"/>
              <a:t>Elements of cost risk analysis</a:t>
            </a:r>
          </a:p>
          <a:p>
            <a:pPr eaLnBrk="1" hangingPunct="1"/>
            <a:r>
              <a:rPr lang="en-US" sz="2000" dirty="0" smtClean="0"/>
              <a:t>Coping with exchange rates &amp; cost escalation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CH" sz="2400">
                <a:latin typeface="+mj-lt"/>
                <a:ea typeface="+mj-ea"/>
                <a:cs typeface="+mj-cs"/>
              </a:rPr>
              <a:t>CLIC Study Costing Tool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052736"/>
            <a:ext cx="8496300" cy="16558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H" sz="1800" dirty="0"/>
              <a:t>CLIC </a:t>
            </a:r>
            <a:r>
              <a:rPr lang="fr-CH" sz="1800" dirty="0" err="1"/>
              <a:t>Study</a:t>
            </a:r>
            <a:r>
              <a:rPr lang="fr-CH" sz="1800" dirty="0"/>
              <a:t> </a:t>
            </a:r>
            <a:r>
              <a:rPr lang="fr-CH" sz="1800" dirty="0" err="1"/>
              <a:t>Costing</a:t>
            </a:r>
            <a:r>
              <a:rPr lang="fr-CH" sz="1800" dirty="0"/>
              <a:t> </a:t>
            </a:r>
            <a:r>
              <a:rPr lang="fr-CH" sz="1800" dirty="0" err="1"/>
              <a:t>Tool</a:t>
            </a:r>
            <a:r>
              <a:rPr lang="fr-CH" sz="1800" dirty="0"/>
              <a:t> </a:t>
            </a:r>
            <a:r>
              <a:rPr lang="fr-CH" sz="1800" dirty="0" err="1"/>
              <a:t>developed</a:t>
            </a:r>
            <a:r>
              <a:rPr lang="fr-CH" sz="1800" dirty="0"/>
              <a:t> &amp; </a:t>
            </a:r>
            <a:r>
              <a:rPr lang="fr-CH" sz="1800" dirty="0" err="1"/>
              <a:t>maintained</a:t>
            </a:r>
            <a:r>
              <a:rPr lang="fr-CH" sz="1800" dirty="0"/>
              <a:t> by CERN GS-AIS</a:t>
            </a:r>
          </a:p>
          <a:p>
            <a:pPr>
              <a:lnSpc>
                <a:spcPct val="80000"/>
              </a:lnSpc>
            </a:pPr>
            <a:r>
              <a:rPr lang="fr-CH" sz="1800" dirty="0" err="1"/>
              <a:t>Operational</a:t>
            </a:r>
            <a:r>
              <a:rPr lang="fr-CH" sz="1800" dirty="0"/>
              <a:t>, on-line </a:t>
            </a:r>
            <a:r>
              <a:rPr lang="fr-CH" sz="1800" dirty="0" err="1"/>
              <a:t>from</a:t>
            </a:r>
            <a:r>
              <a:rPr lang="fr-CH" sz="1800" dirty="0"/>
              <a:t> C&amp;S WG web page (</a:t>
            </a:r>
            <a:r>
              <a:rPr lang="fr-CH" sz="1800" dirty="0" err="1"/>
              <a:t>access</a:t>
            </a:r>
            <a:r>
              <a:rPr lang="fr-CH" sz="1800" dirty="0"/>
              <a:t> </a:t>
            </a:r>
            <a:r>
              <a:rPr lang="fr-CH" sz="1800" dirty="0" err="1"/>
              <a:t>protected</a:t>
            </a:r>
            <a:r>
              <a:rPr lang="fr-CH" sz="1800" dirty="0"/>
              <a:t>)</a:t>
            </a:r>
          </a:p>
          <a:p>
            <a:pPr>
              <a:lnSpc>
                <a:spcPct val="80000"/>
              </a:lnSpc>
            </a:pPr>
            <a:r>
              <a:rPr lang="fr-CH" sz="1800" dirty="0" err="1"/>
              <a:t>Includes</a:t>
            </a:r>
            <a:r>
              <a:rPr lang="fr-CH" sz="1800" dirty="0"/>
              <a:t> </a:t>
            </a:r>
            <a:r>
              <a:rPr lang="fr-CH" sz="1800" dirty="0" err="1"/>
              <a:t>features</a:t>
            </a:r>
            <a:r>
              <a:rPr lang="fr-CH" sz="1800" dirty="0"/>
              <a:t> for </a:t>
            </a:r>
            <a:r>
              <a:rPr lang="fr-CH" sz="1800" dirty="0" err="1"/>
              <a:t>currency</a:t>
            </a:r>
            <a:r>
              <a:rPr lang="fr-CH" sz="1800" dirty="0"/>
              <a:t> conversion, </a:t>
            </a:r>
            <a:r>
              <a:rPr lang="fr-CH" sz="1800" dirty="0" err="1"/>
              <a:t>price</a:t>
            </a:r>
            <a:r>
              <a:rPr lang="fr-CH" sz="1800" dirty="0"/>
              <a:t> </a:t>
            </a:r>
            <a:r>
              <a:rPr lang="fr-CH" sz="1800" dirty="0" err="1"/>
              <a:t>escalation</a:t>
            </a:r>
            <a:r>
              <a:rPr lang="fr-CH" sz="1800" dirty="0"/>
              <a:t> and </a:t>
            </a:r>
            <a:r>
              <a:rPr lang="fr-CH" sz="1800" dirty="0" err="1" smtClean="0"/>
              <a:t>uncertainty</a:t>
            </a:r>
            <a:endParaRPr lang="fr-CH" sz="1800" dirty="0" smtClean="0"/>
          </a:p>
          <a:p>
            <a:pPr>
              <a:lnSpc>
                <a:spcPct val="80000"/>
              </a:lnSpc>
            </a:pPr>
            <a:r>
              <a:rPr lang="fr-CH" sz="1800" dirty="0" smtClean="0"/>
              <a:t>Production of cross-tab reports exportable to EXCEL</a:t>
            </a:r>
            <a:endParaRPr lang="fr-CH" sz="1800" dirty="0"/>
          </a:p>
          <a:p>
            <a:pPr>
              <a:lnSpc>
                <a:spcPct val="80000"/>
              </a:lnSpc>
            </a:pPr>
            <a:r>
              <a:rPr lang="fr-CH" sz="1800" dirty="0"/>
              <a:t>Full </a:t>
            </a:r>
            <a:r>
              <a:rPr lang="fr-CH" sz="1800" dirty="0" err="1"/>
              <a:t>traceability</a:t>
            </a:r>
            <a:r>
              <a:rPr lang="fr-CH" sz="1800" dirty="0"/>
              <a:t> of input </a:t>
            </a:r>
            <a:r>
              <a:rPr lang="fr-CH" sz="1800" dirty="0" smtClean="0"/>
              <a:t>data</a:t>
            </a:r>
          </a:p>
          <a:p>
            <a:pPr>
              <a:lnSpc>
                <a:spcPct val="80000"/>
              </a:lnSpc>
            </a:pPr>
            <a:r>
              <a:rPr lang="fr-CH" sz="1800" dirty="0" smtClean="0"/>
              <a:t>Applicable to </a:t>
            </a:r>
            <a:r>
              <a:rPr lang="fr-CH" sz="1800" dirty="0" err="1" smtClean="0"/>
              <a:t>other</a:t>
            </a:r>
            <a:r>
              <a:rPr lang="fr-CH" sz="1800" dirty="0" smtClean="0"/>
              <a:t> </a:t>
            </a:r>
            <a:r>
              <a:rPr lang="fr-CH" sz="1800" dirty="0" err="1" smtClean="0"/>
              <a:t>projects</a:t>
            </a:r>
            <a:endParaRPr lang="fr-CH" sz="1800" dirty="0"/>
          </a:p>
        </p:txBody>
      </p:sp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2" cstate="print"/>
          <a:srcRect t="11252" b="4688"/>
          <a:stretch>
            <a:fillRect/>
          </a:stretch>
        </p:blipFill>
        <p:spPr bwMode="auto">
          <a:xfrm>
            <a:off x="271463" y="2852738"/>
            <a:ext cx="5164137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3" cstate="print"/>
          <a:srcRect t="11252" b="4688"/>
          <a:stretch>
            <a:fillRect/>
          </a:stretch>
        </p:blipFill>
        <p:spPr bwMode="auto">
          <a:xfrm>
            <a:off x="3708400" y="3067050"/>
            <a:ext cx="51641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337" cy="3095625"/>
          </a:xfrm>
        </p:spPr>
        <p:txBody>
          <a:bodyPr/>
          <a:lstStyle/>
          <a:p>
            <a:pPr eaLnBrk="1" hangingPunct="1"/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performance of high-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estimate methods, organization &amp; tools</a:t>
            </a:r>
          </a:p>
          <a:p>
            <a:pPr eaLnBrk="1" hangingPunct="1"/>
            <a:r>
              <a:rPr lang="en-US" sz="2000" dirty="0" smtClean="0"/>
              <a:t>Large series, manufacturing techniques &amp; learning curves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cost risk analysis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exchange rates &amp; cost escalation</a:t>
            </a:r>
          </a:p>
          <a:p>
            <a:pPr eaLnBrk="1" hangingPunct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15888"/>
            <a:ext cx="6624637" cy="792162"/>
          </a:xfrm>
        </p:spPr>
        <p:txBody>
          <a:bodyPr/>
          <a:lstStyle/>
          <a:p>
            <a:pPr>
              <a:defRPr/>
            </a:pPr>
            <a:r>
              <a:rPr lang="fr-CH" sz="2400">
                <a:latin typeface="+mj-lt"/>
                <a:ea typeface="+mj-ea"/>
                <a:cs typeface="+mj-cs"/>
              </a:rPr>
              <a:t>CLIC two-beam modules</a:t>
            </a:r>
            <a:br>
              <a:rPr lang="fr-CH" sz="2400">
                <a:latin typeface="+mj-lt"/>
                <a:ea typeface="+mj-ea"/>
                <a:cs typeface="+mj-cs"/>
              </a:rPr>
            </a:br>
            <a:r>
              <a:rPr lang="fr-CH" sz="2000">
                <a:latin typeface="+mj-lt"/>
                <a:ea typeface="+mj-ea"/>
                <a:cs typeface="+mj-cs"/>
              </a:rPr>
              <a:t>Complexity, number, integration</a:t>
            </a:r>
            <a:endParaRPr lang="en-US" sz="2000">
              <a:latin typeface="+mj-lt"/>
              <a:ea typeface="+mj-ea"/>
              <a:cs typeface="+mj-cs"/>
            </a:endParaRPr>
          </a:p>
        </p:txBody>
      </p:sp>
      <p:sp>
        <p:nvSpPr>
          <p:cNvPr id="26631" name="Text Box 62"/>
          <p:cNvSpPr txBox="1">
            <a:spLocks noChangeArrowheads="1"/>
          </p:cNvSpPr>
          <p:nvPr/>
        </p:nvSpPr>
        <p:spPr bwMode="auto">
          <a:xfrm>
            <a:off x="7524625" y="6381328"/>
            <a:ext cx="1439863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G. Riddone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pic>
        <p:nvPicPr>
          <p:cNvPr id="8" name="Picture 2" descr="G:\Departments\AB\Projects\CLIC Structures\Conferences\LCWS11\3D-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480" y="1124744"/>
            <a:ext cx="5572824" cy="38884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1364" y="5232102"/>
            <a:ext cx="3954612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CLIC at 500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FF0000"/>
                </a:solidFill>
              </a:rPr>
              <a:t> (4’232 modules)</a:t>
            </a:r>
          </a:p>
          <a:p>
            <a:pPr algn="ctr"/>
            <a:r>
              <a:rPr lang="en-US" sz="1600" dirty="0" smtClean="0"/>
              <a:t>26’920 Accelerating Structures</a:t>
            </a:r>
          </a:p>
          <a:p>
            <a:pPr algn="ctr"/>
            <a:r>
              <a:rPr lang="en-US" sz="1600" dirty="0" smtClean="0"/>
              <a:t>13’460 PETS</a:t>
            </a:r>
          </a:p>
          <a:p>
            <a:pPr algn="ctr"/>
            <a:r>
              <a:rPr lang="en-US" sz="1600" dirty="0" smtClean="0"/>
              <a:t>~ 70’000 RF components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643278" y="5232102"/>
            <a:ext cx="4105186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CLIC at 1.5 </a:t>
            </a:r>
            <a:r>
              <a:rPr lang="en-US" sz="1600" b="1" dirty="0" err="1" smtClean="0">
                <a:solidFill>
                  <a:srgbClr val="FF0000"/>
                </a:solidFill>
              </a:rPr>
              <a:t>TeV</a:t>
            </a:r>
            <a:r>
              <a:rPr lang="en-US" sz="1600" b="1" dirty="0" smtClean="0">
                <a:solidFill>
                  <a:srgbClr val="FF0000"/>
                </a:solidFill>
              </a:rPr>
              <a:t> (10’730 modules)</a:t>
            </a:r>
          </a:p>
          <a:p>
            <a:pPr algn="ctr"/>
            <a:r>
              <a:rPr lang="en-US" sz="1600" dirty="0" smtClean="0"/>
              <a:t>71’380 Accelerating Structures</a:t>
            </a:r>
          </a:p>
          <a:p>
            <a:pPr algn="ctr"/>
            <a:r>
              <a:rPr lang="en-US" sz="1600" dirty="0" smtClean="0"/>
              <a:t>35’690 PETS</a:t>
            </a:r>
          </a:p>
          <a:p>
            <a:pPr algn="ctr"/>
            <a:r>
              <a:rPr lang="en-US" sz="1600" dirty="0" smtClean="0"/>
              <a:t>~ 200’000 RF components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792162"/>
          </a:xfrm>
        </p:spPr>
        <p:txBody>
          <a:bodyPr/>
          <a:lstStyle/>
          <a:p>
            <a:pPr eaLnBrk="1" hangingPunct="1"/>
            <a:r>
              <a:rPr lang="fr-CH" sz="2400" dirty="0" smtClean="0"/>
              <a:t>CLIC vs LHC components</a:t>
            </a:r>
            <a:br>
              <a:rPr lang="fr-CH" sz="2400" dirty="0" smtClean="0"/>
            </a:br>
            <a:r>
              <a:rPr lang="fr-CH" sz="2000" dirty="0" err="1"/>
              <a:t>D</a:t>
            </a:r>
            <a:r>
              <a:rPr lang="fr-CH" sz="2000" dirty="0" err="1" smtClean="0"/>
              <a:t>ifferent</a:t>
            </a:r>
            <a:r>
              <a:rPr lang="fr-CH" sz="2000" dirty="0" smtClean="0"/>
              <a:t> solutions for </a:t>
            </a:r>
            <a:r>
              <a:rPr lang="fr-CH" sz="2000" dirty="0" err="1" smtClean="0"/>
              <a:t>different</a:t>
            </a:r>
            <a:r>
              <a:rPr lang="fr-CH" sz="2000" dirty="0" smtClean="0"/>
              <a:t> </a:t>
            </a:r>
            <a:r>
              <a:rPr lang="fr-CH" sz="2000" dirty="0" err="1" smtClean="0"/>
              <a:t>series</a:t>
            </a:r>
            <a:r>
              <a:rPr lang="fr-CH" sz="2000" dirty="0" smtClean="0"/>
              <a:t> </a:t>
            </a:r>
            <a:r>
              <a:rPr lang="fr-CH" sz="2000" dirty="0" err="1" smtClean="0"/>
              <a:t>numbers</a:t>
            </a:r>
            <a:r>
              <a:rPr lang="fr-CH" sz="2000" dirty="0" smtClean="0"/>
              <a:t> </a:t>
            </a:r>
            <a:endParaRPr lang="en-US" sz="2400" dirty="0" smtClean="0"/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81000" y="1074738"/>
          <a:ext cx="83058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Chart" r:id="rId3" imgW="8305800" imgH="5172151" progId="Excel.Sheet.8">
                  <p:embed/>
                </p:oleObj>
              </mc:Choice>
              <mc:Fallback>
                <p:oleObj name="Chart" r:id="rId3" imgW="8305800" imgH="5172151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74738"/>
                        <a:ext cx="8305800" cy="517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19600" y="3886200"/>
            <a:ext cx="3810000" cy="1295400"/>
            <a:chOff x="2784" y="2448"/>
            <a:chExt cx="2400" cy="816"/>
          </a:xfrm>
        </p:grpSpPr>
        <p:sp>
          <p:nvSpPr>
            <p:cNvPr id="4126" name="AutoShape 5"/>
            <p:cNvSpPr>
              <a:spLocks noChangeArrowheads="1"/>
            </p:cNvSpPr>
            <p:nvPr/>
          </p:nvSpPr>
          <p:spPr bwMode="auto">
            <a:xfrm>
              <a:off x="2784" y="2640"/>
              <a:ext cx="1776" cy="62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Text Box 6"/>
            <p:cNvSpPr txBox="1">
              <a:spLocks noChangeArrowheads="1"/>
            </p:cNvSpPr>
            <p:nvPr/>
          </p:nvSpPr>
          <p:spPr bwMode="auto">
            <a:xfrm>
              <a:off x="3696" y="2448"/>
              <a:ext cx="14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i="1">
                  <a:solidFill>
                    <a:srgbClr val="3333FF"/>
                  </a:solidFill>
                </a:rPr>
                <a:t>Flexible cells, manual work</a:t>
              </a:r>
              <a:endParaRPr lang="en-US" sz="1400" i="1">
                <a:solidFill>
                  <a:srgbClr val="3333FF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09800" y="2819400"/>
            <a:ext cx="3657600" cy="1466850"/>
            <a:chOff x="1392" y="1776"/>
            <a:chExt cx="2304" cy="924"/>
          </a:xfrm>
        </p:grpSpPr>
        <p:sp>
          <p:nvSpPr>
            <p:cNvPr id="4124" name="AutoShape 8"/>
            <p:cNvSpPr>
              <a:spLocks noChangeArrowheads="1"/>
            </p:cNvSpPr>
            <p:nvPr/>
          </p:nvSpPr>
          <p:spPr bwMode="auto">
            <a:xfrm>
              <a:off x="1392" y="2016"/>
              <a:ext cx="2304" cy="68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Text Box 9"/>
            <p:cNvSpPr txBox="1">
              <a:spLocks noChangeArrowheads="1"/>
            </p:cNvSpPr>
            <p:nvPr/>
          </p:nvSpPr>
          <p:spPr bwMode="auto">
            <a:xfrm>
              <a:off x="2448" y="1776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i="1">
                  <a:solidFill>
                    <a:srgbClr val="3333FF"/>
                  </a:solidFill>
                </a:rPr>
                <a:t>Flexible workshops</a:t>
              </a:r>
              <a:endParaRPr lang="en-US" sz="1400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905000" y="1371600"/>
            <a:ext cx="3505200" cy="2057400"/>
            <a:chOff x="1200" y="864"/>
            <a:chExt cx="2208" cy="1392"/>
          </a:xfrm>
        </p:grpSpPr>
        <p:sp>
          <p:nvSpPr>
            <p:cNvPr id="4122" name="AutoShape 11"/>
            <p:cNvSpPr>
              <a:spLocks noChangeArrowheads="1"/>
            </p:cNvSpPr>
            <p:nvPr/>
          </p:nvSpPr>
          <p:spPr bwMode="auto">
            <a:xfrm>
              <a:off x="1200" y="912"/>
              <a:ext cx="1200" cy="134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Text Box 12"/>
            <p:cNvSpPr txBox="1">
              <a:spLocks noChangeArrowheads="1"/>
            </p:cNvSpPr>
            <p:nvPr/>
          </p:nvSpPr>
          <p:spPr bwMode="auto">
            <a:xfrm>
              <a:off x="2400" y="864"/>
              <a:ext cx="100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i="1">
                  <a:solidFill>
                    <a:srgbClr val="3333FF"/>
                  </a:solidFill>
                </a:rPr>
                <a:t>Automatic chains</a:t>
              </a:r>
              <a:endParaRPr lang="en-US" sz="1400" i="1">
                <a:solidFill>
                  <a:srgbClr val="3333FF"/>
                </a:solidFill>
              </a:endParaRPr>
            </a:p>
          </p:txBody>
        </p:sp>
      </p:grpSp>
      <p:grpSp>
        <p:nvGrpSpPr>
          <p:cNvPr id="4104" name="Group 29"/>
          <p:cNvGrpSpPr>
            <a:grpSpLocks/>
          </p:cNvGrpSpPr>
          <p:nvPr/>
        </p:nvGrpSpPr>
        <p:grpSpPr bwMode="auto">
          <a:xfrm>
            <a:off x="1979613" y="2205038"/>
            <a:ext cx="2592387" cy="304800"/>
            <a:chOff x="1247" y="1389"/>
            <a:chExt cx="1633" cy="192"/>
          </a:xfrm>
        </p:grpSpPr>
        <p:sp>
          <p:nvSpPr>
            <p:cNvPr id="4120" name="Line 14"/>
            <p:cNvSpPr>
              <a:spLocks noChangeShapeType="1"/>
            </p:cNvSpPr>
            <p:nvPr/>
          </p:nvSpPr>
          <p:spPr bwMode="auto">
            <a:xfrm>
              <a:off x="1247" y="1480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Text Box 17"/>
            <p:cNvSpPr txBox="1">
              <a:spLocks noChangeArrowheads="1"/>
            </p:cNvSpPr>
            <p:nvPr/>
          </p:nvSpPr>
          <p:spPr bwMode="auto">
            <a:xfrm>
              <a:off x="2109" y="1389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>
                  <a:solidFill>
                    <a:srgbClr val="FF0000"/>
                  </a:solidFill>
                  <a:latin typeface="Tahoma" pitchFamily="34" charset="0"/>
                </a:rPr>
                <a:t>CLIC AS</a:t>
              </a:r>
              <a:endParaRPr lang="en-US" sz="14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4105" name="Group 22"/>
          <p:cNvGrpSpPr>
            <a:grpSpLocks/>
          </p:cNvGrpSpPr>
          <p:nvPr/>
        </p:nvGrpSpPr>
        <p:grpSpPr bwMode="auto">
          <a:xfrm>
            <a:off x="1979613" y="2420938"/>
            <a:ext cx="2592387" cy="304800"/>
            <a:chOff x="1247" y="1525"/>
            <a:chExt cx="1633" cy="192"/>
          </a:xfrm>
        </p:grpSpPr>
        <p:sp>
          <p:nvSpPr>
            <p:cNvPr id="4118" name="Line 15"/>
            <p:cNvSpPr>
              <a:spLocks noChangeShapeType="1"/>
            </p:cNvSpPr>
            <p:nvPr/>
          </p:nvSpPr>
          <p:spPr bwMode="auto">
            <a:xfrm>
              <a:off x="1247" y="1616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Text Box 18"/>
            <p:cNvSpPr txBox="1">
              <a:spLocks noChangeArrowheads="1"/>
            </p:cNvSpPr>
            <p:nvPr/>
          </p:nvSpPr>
          <p:spPr bwMode="auto">
            <a:xfrm>
              <a:off x="2200" y="1525"/>
              <a:ext cx="6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>
                  <a:solidFill>
                    <a:srgbClr val="FF0000"/>
                  </a:solidFill>
                  <a:latin typeface="Tahoma" pitchFamily="34" charset="0"/>
                </a:rPr>
                <a:t>CLIC PETS</a:t>
              </a:r>
              <a:endParaRPr lang="en-US" sz="14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4106" name="Group 23"/>
          <p:cNvGrpSpPr>
            <a:grpSpLocks/>
          </p:cNvGrpSpPr>
          <p:nvPr/>
        </p:nvGrpSpPr>
        <p:grpSpPr bwMode="auto">
          <a:xfrm>
            <a:off x="1979613" y="2565400"/>
            <a:ext cx="2736850" cy="304800"/>
            <a:chOff x="1247" y="1616"/>
            <a:chExt cx="1724" cy="192"/>
          </a:xfrm>
        </p:grpSpPr>
        <p:sp>
          <p:nvSpPr>
            <p:cNvPr id="4116" name="Line 13"/>
            <p:cNvSpPr>
              <a:spLocks noChangeShapeType="1"/>
            </p:cNvSpPr>
            <p:nvPr/>
          </p:nvSpPr>
          <p:spPr bwMode="auto">
            <a:xfrm>
              <a:off x="1247" y="1706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Text Box 19"/>
            <p:cNvSpPr txBox="1">
              <a:spLocks noChangeArrowheads="1"/>
            </p:cNvSpPr>
            <p:nvPr/>
          </p:nvSpPr>
          <p:spPr bwMode="auto">
            <a:xfrm>
              <a:off x="2200" y="1616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>
                  <a:solidFill>
                    <a:srgbClr val="FF0000"/>
                  </a:solidFill>
                  <a:latin typeface="Tahoma" pitchFamily="34" charset="0"/>
                </a:rPr>
                <a:t>CLIC Quads</a:t>
              </a:r>
              <a:endParaRPr lang="en-US" sz="14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4107" name="Group 24"/>
          <p:cNvGrpSpPr>
            <a:grpSpLocks/>
          </p:cNvGrpSpPr>
          <p:nvPr/>
        </p:nvGrpSpPr>
        <p:grpSpPr bwMode="auto">
          <a:xfrm>
            <a:off x="1979613" y="2708275"/>
            <a:ext cx="2663825" cy="304800"/>
            <a:chOff x="1247" y="1706"/>
            <a:chExt cx="1678" cy="192"/>
          </a:xfrm>
        </p:grpSpPr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>
              <a:off x="1927" y="1797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Text Box 20"/>
            <p:cNvSpPr txBox="1">
              <a:spLocks noChangeArrowheads="1"/>
            </p:cNvSpPr>
            <p:nvPr/>
          </p:nvSpPr>
          <p:spPr bwMode="auto">
            <a:xfrm>
              <a:off x="1247" y="1706"/>
              <a:ext cx="7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>
                  <a:solidFill>
                    <a:srgbClr val="FF0000"/>
                  </a:solidFill>
                  <a:latin typeface="Tahoma" pitchFamily="34" charset="0"/>
                </a:rPr>
                <a:t>CLIC TBM</a:t>
              </a:r>
              <a:endParaRPr lang="en-US" sz="14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4108" name="Group 30"/>
          <p:cNvGrpSpPr>
            <a:grpSpLocks/>
          </p:cNvGrpSpPr>
          <p:nvPr/>
        </p:nvGrpSpPr>
        <p:grpSpPr bwMode="auto">
          <a:xfrm>
            <a:off x="1979613" y="2044700"/>
            <a:ext cx="2879725" cy="304800"/>
            <a:chOff x="1247" y="1288"/>
            <a:chExt cx="1814" cy="192"/>
          </a:xfrm>
        </p:grpSpPr>
        <p:sp>
          <p:nvSpPr>
            <p:cNvPr id="4112" name="Line 25"/>
            <p:cNvSpPr>
              <a:spLocks noChangeShapeType="1"/>
            </p:cNvSpPr>
            <p:nvPr/>
          </p:nvSpPr>
          <p:spPr bwMode="auto">
            <a:xfrm>
              <a:off x="1247" y="1389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Text Box 27"/>
            <p:cNvSpPr txBox="1">
              <a:spLocks noChangeArrowheads="1"/>
            </p:cNvSpPr>
            <p:nvPr/>
          </p:nvSpPr>
          <p:spPr bwMode="auto">
            <a:xfrm>
              <a:off x="2199" y="1288"/>
              <a:ext cx="8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>
                  <a:solidFill>
                    <a:srgbClr val="FF0000"/>
                  </a:solidFill>
                  <a:latin typeface="Tahoma" pitchFamily="34" charset="0"/>
                </a:rPr>
                <a:t>AS quadrants</a:t>
              </a:r>
              <a:endParaRPr lang="en-US" sz="14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4109" name="Group 31"/>
          <p:cNvGrpSpPr>
            <a:grpSpLocks/>
          </p:cNvGrpSpPr>
          <p:nvPr/>
        </p:nvGrpSpPr>
        <p:grpSpPr bwMode="auto">
          <a:xfrm>
            <a:off x="1979613" y="1484313"/>
            <a:ext cx="2663825" cy="304800"/>
            <a:chOff x="1202" y="935"/>
            <a:chExt cx="1678" cy="192"/>
          </a:xfrm>
        </p:grpSpPr>
        <p:sp>
          <p:nvSpPr>
            <p:cNvPr id="4110" name="Line 26"/>
            <p:cNvSpPr>
              <a:spLocks noChangeShapeType="1"/>
            </p:cNvSpPr>
            <p:nvPr/>
          </p:nvSpPr>
          <p:spPr bwMode="auto">
            <a:xfrm>
              <a:off x="1202" y="1026"/>
              <a:ext cx="99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 Box 28"/>
            <p:cNvSpPr txBox="1">
              <a:spLocks noChangeArrowheads="1"/>
            </p:cNvSpPr>
            <p:nvPr/>
          </p:nvSpPr>
          <p:spPr bwMode="auto">
            <a:xfrm>
              <a:off x="2018" y="935"/>
              <a:ext cx="8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>
                  <a:solidFill>
                    <a:srgbClr val="FF0000"/>
                  </a:solidFill>
                  <a:latin typeface="Tahoma" pitchFamily="34" charset="0"/>
                </a:rPr>
                <a:t>AS discs</a:t>
              </a:r>
              <a:endParaRPr lang="en-US" sz="14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CH" sz="2400" dirty="0">
                <a:latin typeface="+mj-lt"/>
                <a:ea typeface="+mj-ea"/>
                <a:cs typeface="+mj-cs"/>
              </a:rPr>
              <a:t>Learning </a:t>
            </a:r>
            <a:r>
              <a:rPr lang="fr-CH" sz="2400" dirty="0" err="1" smtClean="0">
                <a:latin typeface="+mj-lt"/>
                <a:ea typeface="+mj-ea"/>
                <a:cs typeface="+mj-cs"/>
              </a:rPr>
              <a:t>curves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000" dirty="0" err="1"/>
              <a:t>F</a:t>
            </a:r>
            <a:r>
              <a:rPr lang="fr-CH" sz="2000" dirty="0" err="1" smtClean="0"/>
              <a:t>rom</a:t>
            </a:r>
            <a:r>
              <a:rPr lang="fr-CH" sz="2000" dirty="0" smtClean="0"/>
              <a:t> </a:t>
            </a:r>
            <a:r>
              <a:rPr lang="fr-CH" sz="2000" dirty="0" err="1" smtClean="0"/>
              <a:t>airplanes</a:t>
            </a:r>
            <a:r>
              <a:rPr lang="fr-CH" sz="2000" dirty="0" smtClean="0"/>
              <a:t> to </a:t>
            </a:r>
            <a:r>
              <a:rPr lang="fr-CH" sz="2000" dirty="0" err="1" smtClean="0"/>
              <a:t>accelerator</a:t>
            </a:r>
            <a:r>
              <a:rPr lang="fr-CH" sz="2000" dirty="0" smtClean="0"/>
              <a:t> components </a:t>
            </a:r>
            <a:endParaRPr lang="en-US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24744"/>
            <a:ext cx="8496300" cy="5472608"/>
          </a:xfrm>
        </p:spPr>
        <p:txBody>
          <a:bodyPr/>
          <a:lstStyle/>
          <a:p>
            <a:r>
              <a:rPr lang="fr-CH" sz="1800" dirty="0"/>
              <a:t>T.P. Wright, </a:t>
            </a:r>
            <a:r>
              <a:rPr lang="fr-CH" sz="1800" i="1" dirty="0" err="1"/>
              <a:t>Factors</a:t>
            </a:r>
            <a:r>
              <a:rPr lang="fr-CH" sz="1800" i="1" dirty="0"/>
              <a:t> </a:t>
            </a:r>
            <a:r>
              <a:rPr lang="fr-CH" sz="1800" i="1" dirty="0" err="1"/>
              <a:t>affecting</a:t>
            </a:r>
            <a:r>
              <a:rPr lang="fr-CH" sz="1800" i="1" dirty="0"/>
              <a:t> the </a:t>
            </a:r>
            <a:r>
              <a:rPr lang="fr-CH" sz="1800" i="1" dirty="0" err="1"/>
              <a:t>cost</a:t>
            </a:r>
            <a:r>
              <a:rPr lang="fr-CH" sz="1800" i="1" dirty="0"/>
              <a:t> of </a:t>
            </a:r>
            <a:r>
              <a:rPr lang="fr-CH" sz="1800" i="1" dirty="0" err="1"/>
              <a:t>airplanes</a:t>
            </a:r>
            <a:r>
              <a:rPr lang="fr-CH" sz="1800" i="1" dirty="0"/>
              <a:t>, </a:t>
            </a:r>
            <a:r>
              <a:rPr lang="fr-CH" sz="1800" dirty="0" err="1"/>
              <a:t>Journ</a:t>
            </a:r>
            <a:r>
              <a:rPr lang="fr-CH" sz="1800" dirty="0"/>
              <a:t>. </a:t>
            </a:r>
            <a:r>
              <a:rPr lang="fr-CH" sz="1800" dirty="0" err="1"/>
              <a:t>Aero</a:t>
            </a:r>
            <a:r>
              <a:rPr lang="fr-CH" sz="1800" dirty="0"/>
              <a:t>. </a:t>
            </a:r>
            <a:r>
              <a:rPr lang="fr-CH" sz="1800" dirty="0" err="1"/>
              <a:t>Sci</a:t>
            </a:r>
            <a:r>
              <a:rPr lang="fr-CH" sz="1800" dirty="0"/>
              <a:t>. (1936</a:t>
            </a:r>
            <a:r>
              <a:rPr lang="fr-CH" sz="1800" dirty="0" smtClean="0"/>
              <a:t>)</a:t>
            </a:r>
          </a:p>
          <a:p>
            <a:endParaRPr lang="fr-CH" sz="1800" dirty="0"/>
          </a:p>
          <a:p>
            <a:r>
              <a:rPr lang="en-GB" sz="1800" dirty="0" smtClean="0"/>
              <a:t>J.R. Crawford, </a:t>
            </a:r>
            <a:r>
              <a:rPr lang="en-GB" sz="1800" i="1" dirty="0" smtClean="0"/>
              <a:t>Learning </a:t>
            </a:r>
            <a:r>
              <a:rPr lang="en-GB" sz="1800" i="1" dirty="0"/>
              <a:t>curve, ship curve, </a:t>
            </a:r>
            <a:r>
              <a:rPr lang="en-GB" sz="1800" i="1" dirty="0" smtClean="0"/>
              <a:t>ratios, related </a:t>
            </a:r>
            <a:r>
              <a:rPr lang="en-GB" sz="1800" i="1" dirty="0"/>
              <a:t>data</a:t>
            </a:r>
            <a:r>
              <a:rPr lang="en-GB" sz="1800" dirty="0"/>
              <a:t>. Lockheed Aircraft </a:t>
            </a:r>
            <a:r>
              <a:rPr lang="en-GB" sz="1800" dirty="0" smtClean="0"/>
              <a:t>Corporation (1944)</a:t>
            </a:r>
          </a:p>
          <a:p>
            <a:endParaRPr lang="fr-CH" sz="1800" dirty="0"/>
          </a:p>
          <a:p>
            <a:r>
              <a:rPr lang="fr-CH" sz="1800" u="sng" dirty="0"/>
              <a:t>Unit </a:t>
            </a:r>
            <a:r>
              <a:rPr lang="fr-CH" sz="1800" u="sng" dirty="0" err="1"/>
              <a:t>cost</a:t>
            </a:r>
            <a:r>
              <a:rPr lang="fr-CH" sz="1800" u="sng" dirty="0"/>
              <a:t> c(n) of </a:t>
            </a:r>
            <a:r>
              <a:rPr lang="fr-CH" sz="1800" u="sng" dirty="0" err="1"/>
              <a:t>nth</a:t>
            </a:r>
            <a:r>
              <a:rPr lang="fr-CH" sz="1800" u="sng" dirty="0"/>
              <a:t> unit </a:t>
            </a:r>
            <a:r>
              <a:rPr lang="fr-CH" sz="1800" u="sng" dirty="0" err="1"/>
              <a:t>produced</a:t>
            </a:r>
            <a:r>
              <a:rPr lang="fr-CH" sz="1800" dirty="0"/>
              <a:t>		</a:t>
            </a:r>
          </a:p>
          <a:p>
            <a:pPr>
              <a:buFontTx/>
              <a:buNone/>
            </a:pPr>
            <a:r>
              <a:rPr lang="fr-CH" sz="1800" dirty="0"/>
              <a:t>				c(n) = c(1) n</a:t>
            </a:r>
            <a:r>
              <a:rPr lang="fr-CH" sz="1800" baseline="30000" dirty="0"/>
              <a:t>log</a:t>
            </a:r>
            <a:r>
              <a:rPr lang="fr-CH" sz="1800" baseline="-25000" dirty="0"/>
              <a:t>2</a:t>
            </a:r>
            <a:r>
              <a:rPr lang="fr-CH" sz="1800" baseline="30000" dirty="0"/>
              <a:t>a</a:t>
            </a:r>
            <a:r>
              <a:rPr lang="fr-CH" sz="1800" dirty="0"/>
              <a:t> </a:t>
            </a:r>
          </a:p>
          <a:p>
            <a:pPr>
              <a:buFontTx/>
              <a:buNone/>
            </a:pPr>
            <a:r>
              <a:rPr lang="fr-CH" sz="1800" dirty="0"/>
              <a:t>	</a:t>
            </a:r>
            <a:r>
              <a:rPr lang="fr-CH" sz="1800" dirty="0" err="1"/>
              <a:t>with</a:t>
            </a:r>
            <a:r>
              <a:rPr lang="fr-CH" sz="1800" dirty="0"/>
              <a:t> a = « </a:t>
            </a:r>
            <a:r>
              <a:rPr lang="fr-CH" sz="1800" dirty="0" err="1"/>
              <a:t>learning</a:t>
            </a:r>
            <a:r>
              <a:rPr lang="fr-CH" sz="1800" dirty="0"/>
              <a:t> </a:t>
            </a:r>
            <a:r>
              <a:rPr lang="fr-CH" sz="1800" dirty="0" err="1"/>
              <a:t>percentage</a:t>
            </a:r>
            <a:r>
              <a:rPr lang="fr-CH" sz="1800" dirty="0"/>
              <a:t> », i.e. </a:t>
            </a:r>
            <a:r>
              <a:rPr lang="fr-CH" sz="1800" dirty="0" err="1"/>
              <a:t>remaining</a:t>
            </a:r>
            <a:r>
              <a:rPr lang="fr-CH" sz="1800" dirty="0"/>
              <a:t> </a:t>
            </a:r>
            <a:r>
              <a:rPr lang="fr-CH" sz="1800" dirty="0" err="1"/>
              <a:t>cost</a:t>
            </a:r>
            <a:r>
              <a:rPr lang="fr-CH" sz="1800" dirty="0"/>
              <a:t> fraction </a:t>
            </a:r>
            <a:r>
              <a:rPr lang="fr-CH" sz="1800" dirty="0" err="1"/>
              <a:t>when</a:t>
            </a:r>
            <a:r>
              <a:rPr lang="fr-CH" sz="1800" dirty="0"/>
              <a:t> production </a:t>
            </a:r>
            <a:r>
              <a:rPr lang="fr-CH" sz="1800" dirty="0" err="1"/>
              <a:t>is</a:t>
            </a:r>
            <a:r>
              <a:rPr lang="fr-CH" sz="1800" dirty="0"/>
              <a:t> </a:t>
            </a:r>
            <a:r>
              <a:rPr lang="fr-CH" sz="1800" dirty="0" err="1"/>
              <a:t>doubled</a:t>
            </a:r>
            <a:endParaRPr lang="fr-CH" sz="1800" dirty="0"/>
          </a:p>
          <a:p>
            <a:pPr>
              <a:buFontTx/>
              <a:buNone/>
            </a:pPr>
            <a:endParaRPr lang="fr-CH" sz="1800" dirty="0"/>
          </a:p>
          <a:p>
            <a:r>
              <a:rPr lang="fr-CH" sz="1800" u="sng" dirty="0"/>
              <a:t>Cumulative </a:t>
            </a:r>
            <a:r>
              <a:rPr lang="fr-CH" sz="1800" u="sng" dirty="0" err="1"/>
              <a:t>cost</a:t>
            </a:r>
            <a:r>
              <a:rPr lang="fr-CH" sz="1800" u="sng" dirty="0"/>
              <a:t> of first </a:t>
            </a:r>
            <a:r>
              <a:rPr lang="fr-CH" sz="1800" u="sng" dirty="0" err="1"/>
              <a:t>nth</a:t>
            </a:r>
            <a:r>
              <a:rPr lang="fr-CH" sz="1800" u="sng" dirty="0"/>
              <a:t> </a:t>
            </a:r>
            <a:r>
              <a:rPr lang="fr-CH" sz="1800" u="sng" dirty="0" err="1"/>
              <a:t>units</a:t>
            </a:r>
            <a:endParaRPr lang="fr-CH" sz="1800" u="sng" dirty="0"/>
          </a:p>
          <a:p>
            <a:pPr>
              <a:buFontTx/>
              <a:buNone/>
            </a:pPr>
            <a:r>
              <a:rPr lang="fr-CH" sz="1800" dirty="0"/>
              <a:t>				C(n) = c(1) n</a:t>
            </a:r>
            <a:r>
              <a:rPr lang="fr-CH" sz="1800" baseline="30000" dirty="0"/>
              <a:t>1+log</a:t>
            </a:r>
            <a:r>
              <a:rPr lang="fr-CH" sz="1800" baseline="-25000" dirty="0"/>
              <a:t>2</a:t>
            </a:r>
            <a:r>
              <a:rPr lang="fr-CH" sz="1800" baseline="30000" dirty="0"/>
              <a:t>a</a:t>
            </a:r>
            <a:r>
              <a:rPr lang="fr-CH" sz="1800" dirty="0"/>
              <a:t> / (1+log</a:t>
            </a:r>
            <a:r>
              <a:rPr lang="fr-CH" sz="1800" baseline="-25000" dirty="0"/>
              <a:t>2</a:t>
            </a:r>
            <a:r>
              <a:rPr lang="fr-CH" sz="1800" dirty="0"/>
              <a:t>a)</a:t>
            </a:r>
          </a:p>
          <a:p>
            <a:pPr>
              <a:buFontTx/>
              <a:buNone/>
            </a:pPr>
            <a:r>
              <a:rPr lang="fr-CH" sz="1800" dirty="0"/>
              <a:t>	</a:t>
            </a:r>
            <a:r>
              <a:rPr lang="fr-CH" sz="1800" dirty="0" err="1"/>
              <a:t>with</a:t>
            </a:r>
            <a:r>
              <a:rPr lang="fr-CH" sz="1800" dirty="0"/>
              <a:t> C(n)/n = </a:t>
            </a:r>
            <a:r>
              <a:rPr lang="fr-CH" sz="1800" dirty="0" err="1"/>
              <a:t>average</a:t>
            </a:r>
            <a:r>
              <a:rPr lang="fr-CH" sz="1800" dirty="0"/>
              <a:t> unit </a:t>
            </a:r>
            <a:r>
              <a:rPr lang="fr-CH" sz="1800" dirty="0" err="1"/>
              <a:t>cost</a:t>
            </a:r>
            <a:r>
              <a:rPr lang="fr-CH" sz="1800" dirty="0"/>
              <a:t> of first </a:t>
            </a:r>
            <a:r>
              <a:rPr lang="fr-CH" sz="1800" dirty="0" err="1"/>
              <a:t>nth</a:t>
            </a:r>
            <a:r>
              <a:rPr lang="fr-CH" sz="1800" dirty="0"/>
              <a:t> </a:t>
            </a:r>
            <a:r>
              <a:rPr lang="fr-CH" sz="1800" dirty="0" err="1"/>
              <a:t>units</a:t>
            </a:r>
            <a:r>
              <a:rPr lang="fr-CH" sz="1800" dirty="0"/>
              <a:t> </a:t>
            </a:r>
            <a:r>
              <a:rPr lang="fr-CH" sz="1800" dirty="0" err="1"/>
              <a:t>produced</a:t>
            </a:r>
            <a:endParaRPr lang="fr-CH" sz="1800" dirty="0"/>
          </a:p>
          <a:p>
            <a:pPr>
              <a:buFontTx/>
              <a:buNone/>
            </a:pPr>
            <a:endParaRPr lang="fr-CH" sz="1800" dirty="0"/>
          </a:p>
          <a:p>
            <a:r>
              <a:rPr lang="fr-CH" sz="1800" dirty="0"/>
              <a:t>n = </a:t>
            </a:r>
            <a:r>
              <a:rPr lang="fr-CH" sz="1800" dirty="0" err="1"/>
              <a:t>number</a:t>
            </a:r>
            <a:r>
              <a:rPr lang="fr-CH" sz="1800" dirty="0"/>
              <a:t> per production line </a:t>
            </a:r>
            <a:r>
              <a:rPr lang="fr-CH" sz="1800" dirty="0">
                <a:cs typeface="Tahoma" pitchFamily="34" charset="0"/>
              </a:rPr>
              <a:t>≠ total </a:t>
            </a:r>
            <a:r>
              <a:rPr lang="fr-CH" sz="1800" dirty="0" err="1">
                <a:cs typeface="Tahoma" pitchFamily="34" charset="0"/>
              </a:rPr>
              <a:t>number</a:t>
            </a:r>
            <a:r>
              <a:rPr lang="fr-CH" sz="1800" dirty="0">
                <a:cs typeface="Tahoma" pitchFamily="34" charset="0"/>
              </a:rPr>
              <a:t> in </a:t>
            </a:r>
            <a:r>
              <a:rPr lang="fr-CH" sz="1800" dirty="0" err="1">
                <a:cs typeface="Tahoma" pitchFamily="34" charset="0"/>
              </a:rPr>
              <a:t>project</a:t>
            </a:r>
            <a:r>
              <a:rPr lang="fr-CH" sz="1800" dirty="0"/>
              <a:t> </a:t>
            </a:r>
            <a:endParaRPr lang="fr-CH" sz="1800" dirty="0" smtClean="0"/>
          </a:p>
          <a:p>
            <a:endParaRPr lang="fr-CH" sz="1800" dirty="0" smtClean="0"/>
          </a:p>
          <a:p>
            <a:pPr>
              <a:buNone/>
            </a:pPr>
            <a:r>
              <a:rPr lang="fr-CH" sz="1800" i="1" dirty="0" smtClean="0">
                <a:solidFill>
                  <a:srgbClr val="FF0000"/>
                </a:solidFill>
                <a:sym typeface="Symbol"/>
              </a:rPr>
              <a:t> </a:t>
            </a:r>
            <a:r>
              <a:rPr lang="fr-CH" sz="1800" i="1" dirty="0" err="1" smtClean="0">
                <a:solidFill>
                  <a:srgbClr val="FF0000"/>
                </a:solidFill>
                <a:sym typeface="Symbol"/>
              </a:rPr>
              <a:t>verified</a:t>
            </a:r>
            <a:r>
              <a:rPr lang="fr-CH" sz="1800" i="1" dirty="0" smtClean="0">
                <a:solidFill>
                  <a:srgbClr val="FF0000"/>
                </a:solidFill>
                <a:sym typeface="Symbol"/>
              </a:rPr>
              <a:t> on LHC main </a:t>
            </a:r>
            <a:r>
              <a:rPr lang="fr-CH" sz="1800" i="1" dirty="0" err="1" smtClean="0">
                <a:solidFill>
                  <a:srgbClr val="FF0000"/>
                </a:solidFill>
                <a:sym typeface="Symbol"/>
              </a:rPr>
              <a:t>magnets</a:t>
            </a:r>
            <a:r>
              <a:rPr lang="fr-CH" sz="1800" i="1" dirty="0" smtClean="0">
                <a:solidFill>
                  <a:srgbClr val="FF0000"/>
                </a:solidFill>
                <a:sym typeface="Symbol"/>
              </a:rPr>
              <a:t> up to </a:t>
            </a:r>
            <a:r>
              <a:rPr lang="fr-CH" sz="1800" i="1" dirty="0" err="1" smtClean="0">
                <a:solidFill>
                  <a:srgbClr val="FF0000"/>
                </a:solidFill>
                <a:sym typeface="Symbol"/>
              </a:rPr>
              <a:t>series</a:t>
            </a:r>
            <a:r>
              <a:rPr lang="fr-CH" sz="1800" i="1" dirty="0" smtClean="0">
                <a:solidFill>
                  <a:srgbClr val="FF0000"/>
                </a:solidFill>
                <a:sym typeface="Symbol"/>
              </a:rPr>
              <a:t> of 400 </a:t>
            </a:r>
            <a:r>
              <a:rPr lang="fr-CH" sz="1800" i="1" dirty="0" err="1" smtClean="0">
                <a:solidFill>
                  <a:srgbClr val="FF0000"/>
                </a:solidFill>
                <a:sym typeface="Symbol"/>
              </a:rPr>
              <a:t>units</a:t>
            </a:r>
            <a:r>
              <a:rPr lang="fr-CH" sz="1800" i="1" dirty="0" smtClean="0">
                <a:solidFill>
                  <a:srgbClr val="FF0000"/>
                </a:solidFill>
                <a:sym typeface="Symbol"/>
              </a:rPr>
              <a:t>/manufacturer</a:t>
            </a:r>
            <a:endParaRPr lang="fr-CH" sz="1800" i="1" dirty="0">
              <a:solidFill>
                <a:srgbClr val="FF0000"/>
              </a:solidFill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3059113" y="3068042"/>
            <a:ext cx="2089150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059113" y="4652814"/>
            <a:ext cx="3600450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115888"/>
            <a:ext cx="6769100" cy="936625"/>
          </a:xfrm>
        </p:spPr>
        <p:txBody>
          <a:bodyPr/>
          <a:lstStyle/>
          <a:p>
            <a:pPr eaLnBrk="1" hangingPunct="1"/>
            <a:r>
              <a:rPr lang="fr-CH" sz="2400" dirty="0" err="1" smtClean="0"/>
              <a:t>Experimental</a:t>
            </a:r>
            <a:r>
              <a:rPr lang="fr-CH" sz="2400" dirty="0" smtClean="0"/>
              <a:t> </a:t>
            </a:r>
            <a:r>
              <a:rPr lang="fr-CH" sz="2400" dirty="0" err="1" smtClean="0"/>
              <a:t>learning</a:t>
            </a:r>
            <a:r>
              <a:rPr lang="fr-CH" sz="2400" dirty="0" smtClean="0"/>
              <a:t> </a:t>
            </a:r>
            <a:r>
              <a:rPr lang="fr-CH" sz="2400" dirty="0" err="1" smtClean="0"/>
              <a:t>curves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000" dirty="0" smtClean="0"/>
              <a:t>LHC </a:t>
            </a:r>
            <a:r>
              <a:rPr lang="fr-CH" sz="2000" dirty="0" err="1" smtClean="0"/>
              <a:t>superconducting</a:t>
            </a:r>
            <a:r>
              <a:rPr lang="fr-CH" sz="2000" dirty="0" smtClean="0"/>
              <a:t> </a:t>
            </a:r>
            <a:r>
              <a:rPr lang="fr-CH" sz="2000" dirty="0" err="1" smtClean="0"/>
              <a:t>dipole</a:t>
            </a:r>
            <a:r>
              <a:rPr lang="fr-CH" sz="2000" dirty="0" smtClean="0"/>
              <a:t> </a:t>
            </a:r>
            <a:r>
              <a:rPr lang="fr-CH" sz="2000" dirty="0" err="1" smtClean="0"/>
              <a:t>magnets</a:t>
            </a:r>
            <a:endParaRPr lang="en-US" sz="2400" dirty="0" smtClean="0"/>
          </a:p>
        </p:txBody>
      </p:sp>
      <p:sp>
        <p:nvSpPr>
          <p:cNvPr id="97287" name="Text Box 62"/>
          <p:cNvSpPr txBox="1">
            <a:spLocks noChangeArrowheads="1"/>
          </p:cNvSpPr>
          <p:nvPr/>
        </p:nvSpPr>
        <p:spPr bwMode="auto">
          <a:xfrm>
            <a:off x="7405453" y="6309320"/>
            <a:ext cx="1439862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66CC"/>
                </a:solidFill>
                <a:latin typeface="Tahoma" pitchFamily="34" charset="0"/>
              </a:rPr>
              <a:t>P. Fessia</a:t>
            </a:r>
            <a:endParaRPr lang="en-US" sz="1400">
              <a:solidFill>
                <a:srgbClr val="0066CC"/>
              </a:solidFill>
              <a:latin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1099245"/>
            <a:ext cx="4218880" cy="2617787"/>
            <a:chOff x="65088" y="1916113"/>
            <a:chExt cx="4506912" cy="2954337"/>
          </a:xfrm>
        </p:grpSpPr>
        <p:pic>
          <p:nvPicPr>
            <p:cNvPr id="97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088" y="2133600"/>
              <a:ext cx="4506912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1331913" y="1916113"/>
              <a:ext cx="2160587" cy="347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 dirty="0" err="1">
                  <a:latin typeface="Tahoma" pitchFamily="34" charset="0"/>
                </a:rPr>
                <a:t>Collared</a:t>
              </a:r>
              <a:r>
                <a:rPr lang="fr-CH" sz="1400" dirty="0">
                  <a:latin typeface="Tahoma" pitchFamily="34" charset="0"/>
                </a:rPr>
                <a:t> </a:t>
              </a:r>
              <a:r>
                <a:rPr lang="fr-CH" sz="1400" dirty="0" err="1">
                  <a:latin typeface="Tahoma" pitchFamily="34" charset="0"/>
                </a:rPr>
                <a:t>coils</a:t>
              </a:r>
              <a:endParaRPr lang="en-US" sz="1400" dirty="0">
                <a:latin typeface="Tahoma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9512" y="4051891"/>
            <a:ext cx="4161383" cy="2761485"/>
            <a:chOff x="4867002" y="2041103"/>
            <a:chExt cx="4161383" cy="2761485"/>
          </a:xfrm>
        </p:grpSpPr>
        <p:pic>
          <p:nvPicPr>
            <p:cNvPr id="972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7002" y="2103312"/>
              <a:ext cx="4161383" cy="2699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5867400" y="2041103"/>
              <a:ext cx="21605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 dirty="0">
                  <a:latin typeface="Tahoma" pitchFamily="34" charset="0"/>
                </a:rPr>
                <a:t>Cold masses</a:t>
              </a:r>
              <a:endParaRPr lang="en-US" sz="1400" dirty="0">
                <a:latin typeface="Tahoma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27984" y="2245369"/>
            <a:ext cx="4608512" cy="3559895"/>
            <a:chOff x="1403350" y="908050"/>
            <a:chExt cx="6264275" cy="4986338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3350" y="908050"/>
              <a:ext cx="6254750" cy="4986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1476375" y="2779713"/>
              <a:ext cx="6191250" cy="28892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2400" dirty="0" err="1" smtClean="0"/>
              <a:t>Who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«</a:t>
            </a:r>
            <a:r>
              <a:rPr lang="fr-CH" sz="2400" dirty="0" err="1" smtClean="0"/>
              <a:t>learning</a:t>
            </a:r>
            <a:r>
              <a:rPr lang="fr-CH" sz="2400" dirty="0" smtClean="0"/>
              <a:t>» and </a:t>
            </a:r>
            <a:r>
              <a:rPr lang="fr-CH" sz="2400" dirty="0" err="1" smtClean="0"/>
              <a:t>what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«</a:t>
            </a:r>
            <a:r>
              <a:rPr lang="fr-CH" sz="2400" dirty="0" err="1" smtClean="0"/>
              <a:t>learnt</a:t>
            </a:r>
            <a:r>
              <a:rPr lang="fr-CH" sz="2400" dirty="0" smtClean="0"/>
              <a:t>»</a:t>
            </a:r>
            <a:br>
              <a:rPr lang="fr-CH" sz="2400" dirty="0" smtClean="0"/>
            </a:br>
            <a:r>
              <a:rPr lang="fr-CH" sz="2400" dirty="0" smtClean="0"/>
              <a:t>in a </a:t>
            </a:r>
            <a:r>
              <a:rPr lang="fr-CH" sz="2400" dirty="0" err="1" smtClean="0"/>
              <a:t>learning</a:t>
            </a:r>
            <a:r>
              <a:rPr lang="fr-CH" sz="2400" dirty="0" smtClean="0"/>
              <a:t> </a:t>
            </a:r>
            <a:r>
              <a:rPr lang="fr-CH" sz="2400" dirty="0" err="1" smtClean="0"/>
              <a:t>curve</a:t>
            </a:r>
            <a:r>
              <a:rPr lang="fr-CH" sz="2400" dirty="0" smtClean="0"/>
              <a:t>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51570"/>
            <a:ext cx="8496300" cy="5001766"/>
          </a:xfrm>
        </p:spPr>
        <p:txBody>
          <a:bodyPr/>
          <a:lstStyle/>
          <a:p>
            <a:r>
              <a:rPr lang="fr-CH" sz="1800" dirty="0" smtClean="0"/>
              <a:t>The simple Wright-Crawford model </a:t>
            </a:r>
            <a:r>
              <a:rPr lang="fr-CH" sz="1800" dirty="0" err="1" smtClean="0"/>
              <a:t>is</a:t>
            </a:r>
            <a:r>
              <a:rPr lang="fr-CH" sz="1800" dirty="0" smtClean="0"/>
              <a:t> an </a:t>
            </a:r>
            <a:r>
              <a:rPr lang="fr-CH" sz="1800" dirty="0" err="1" smtClean="0"/>
              <a:t>attempt</a:t>
            </a:r>
            <a:r>
              <a:rPr lang="fr-CH" sz="1800" dirty="0" smtClean="0"/>
              <a:t> to </a:t>
            </a:r>
            <a:r>
              <a:rPr lang="fr-CH" sz="1800" dirty="0" err="1" smtClean="0"/>
              <a:t>represent</a:t>
            </a:r>
            <a:r>
              <a:rPr lang="fr-CH" sz="1800" dirty="0" smtClean="0"/>
              <a:t> </a:t>
            </a:r>
            <a:r>
              <a:rPr lang="fr-CH" sz="1800" dirty="0" err="1" smtClean="0"/>
              <a:t>mathematically</a:t>
            </a:r>
            <a:r>
              <a:rPr lang="fr-CH" sz="1800" dirty="0" smtClean="0"/>
              <a:t> the </a:t>
            </a:r>
            <a:r>
              <a:rPr lang="fr-CH" sz="1800" dirty="0" err="1" smtClean="0"/>
              <a:t>combined</a:t>
            </a:r>
            <a:r>
              <a:rPr lang="fr-CH" sz="1800" dirty="0" smtClean="0"/>
              <a:t> </a:t>
            </a:r>
            <a:r>
              <a:rPr lang="fr-CH" sz="1800" dirty="0" err="1" smtClean="0"/>
              <a:t>effect</a:t>
            </a:r>
            <a:r>
              <a:rPr lang="fr-CH" sz="1800" dirty="0" smtClean="0"/>
              <a:t> of </a:t>
            </a:r>
            <a:r>
              <a:rPr lang="fr-CH" sz="1800" dirty="0" err="1" smtClean="0"/>
              <a:t>several</a:t>
            </a:r>
            <a:r>
              <a:rPr lang="fr-CH" sz="1800" dirty="0" smtClean="0"/>
              <a:t> </a:t>
            </a:r>
            <a:r>
              <a:rPr lang="fr-CH" sz="1800" dirty="0" err="1" smtClean="0"/>
              <a:t>incremental</a:t>
            </a:r>
            <a:r>
              <a:rPr lang="fr-CH" sz="1800" dirty="0" smtClean="0"/>
              <a:t> </a:t>
            </a:r>
            <a:r>
              <a:rPr lang="fr-CH" sz="1800" u="sng" dirty="0" err="1" smtClean="0"/>
              <a:t>factors</a:t>
            </a:r>
            <a:r>
              <a:rPr lang="fr-CH" sz="1800" dirty="0" smtClean="0"/>
              <a:t>, not </a:t>
            </a:r>
            <a:r>
              <a:rPr lang="fr-CH" sz="1800" dirty="0" err="1" smtClean="0"/>
              <a:t>easily</a:t>
            </a:r>
            <a:r>
              <a:rPr lang="fr-CH" sz="1800" dirty="0" smtClean="0"/>
              <a:t> </a:t>
            </a:r>
            <a:r>
              <a:rPr lang="fr-CH" sz="1800" dirty="0" err="1" smtClean="0"/>
              <a:t>separable</a:t>
            </a:r>
            <a:r>
              <a:rPr lang="fr-CH" sz="1800" dirty="0" smtClean="0"/>
              <a:t>, </a:t>
            </a:r>
            <a:r>
              <a:rPr lang="fr-CH" sz="1800" dirty="0" err="1" smtClean="0"/>
              <a:t>e.g</a:t>
            </a:r>
            <a:r>
              <a:rPr lang="fr-CH" sz="1800" dirty="0" smtClean="0"/>
              <a:t>.</a:t>
            </a:r>
          </a:p>
          <a:p>
            <a:pPr lvl="1"/>
            <a:r>
              <a:rPr lang="fr-CH" sz="1600" dirty="0" err="1" smtClean="0"/>
              <a:t>Individual</a:t>
            </a:r>
            <a:r>
              <a:rPr lang="fr-CH" sz="1600" dirty="0" smtClean="0"/>
              <a:t> </a:t>
            </a:r>
            <a:r>
              <a:rPr lang="fr-CH" sz="1600" dirty="0" err="1" smtClean="0"/>
              <a:t>learning</a:t>
            </a:r>
            <a:endParaRPr lang="fr-CH" sz="1600" dirty="0" smtClean="0"/>
          </a:p>
          <a:p>
            <a:pPr lvl="1"/>
            <a:r>
              <a:rPr lang="fr-CH" sz="1600" dirty="0" smtClean="0"/>
              <a:t>More effective </a:t>
            </a:r>
            <a:r>
              <a:rPr lang="fr-CH" sz="1600" dirty="0" err="1" smtClean="0"/>
              <a:t>labor</a:t>
            </a:r>
            <a:r>
              <a:rPr lang="fr-CH" sz="1600" dirty="0" smtClean="0"/>
              <a:t> force</a:t>
            </a:r>
          </a:p>
          <a:p>
            <a:pPr lvl="1"/>
            <a:r>
              <a:rPr lang="fr-CH" sz="1600" dirty="0" err="1" smtClean="0"/>
              <a:t>Better</a:t>
            </a:r>
            <a:r>
              <a:rPr lang="fr-CH" sz="1600" dirty="0" smtClean="0"/>
              <a:t> control of the production </a:t>
            </a:r>
            <a:r>
              <a:rPr lang="fr-CH" sz="1600" dirty="0" err="1" smtClean="0"/>
              <a:t>process</a:t>
            </a:r>
            <a:endParaRPr lang="fr-CH" sz="1600" dirty="0" smtClean="0"/>
          </a:p>
          <a:p>
            <a:pPr lvl="1"/>
            <a:r>
              <a:rPr lang="fr-CH" sz="1600" dirty="0" smtClean="0"/>
              <a:t>More effective </a:t>
            </a:r>
            <a:r>
              <a:rPr lang="fr-CH" sz="1600" dirty="0" err="1" smtClean="0"/>
              <a:t>work</a:t>
            </a:r>
            <a:r>
              <a:rPr lang="fr-CH" sz="1600" dirty="0" smtClean="0"/>
              <a:t> </a:t>
            </a:r>
            <a:r>
              <a:rPr lang="fr-CH" sz="1600" dirty="0" err="1" smtClean="0"/>
              <a:t>organization</a:t>
            </a:r>
            <a:endParaRPr lang="fr-CH" sz="1600" dirty="0" smtClean="0"/>
          </a:p>
          <a:p>
            <a:pPr lvl="1"/>
            <a:r>
              <a:rPr lang="fr-CH" sz="1600" dirty="0" smtClean="0"/>
              <a:t>Introduction and running-in of new production </a:t>
            </a:r>
            <a:r>
              <a:rPr lang="fr-CH" sz="1600" dirty="0" err="1" smtClean="0"/>
              <a:t>methods</a:t>
            </a:r>
            <a:endParaRPr lang="fr-CH" sz="1600" dirty="0" smtClean="0"/>
          </a:p>
          <a:p>
            <a:pPr lvl="1"/>
            <a:r>
              <a:rPr lang="fr-CH" sz="1600" dirty="0" smtClean="0"/>
              <a:t>New </a:t>
            </a:r>
            <a:r>
              <a:rPr lang="fr-CH" sz="1600" dirty="0" err="1" smtClean="0"/>
              <a:t>technology</a:t>
            </a:r>
            <a:r>
              <a:rPr lang="fr-CH" sz="1600" dirty="0" smtClean="0"/>
              <a:t> alternatives</a:t>
            </a:r>
          </a:p>
          <a:p>
            <a:pPr lvl="1"/>
            <a:r>
              <a:rPr lang="fr-CH" sz="1600" dirty="0" err="1" smtClean="0"/>
              <a:t>Redesign</a:t>
            </a:r>
            <a:r>
              <a:rPr lang="fr-CH" sz="1600" dirty="0" smtClean="0"/>
              <a:t>/</a:t>
            </a:r>
            <a:r>
              <a:rPr lang="fr-CH" sz="1600" dirty="0" err="1" smtClean="0"/>
              <a:t>reengineering</a:t>
            </a:r>
            <a:r>
              <a:rPr lang="fr-CH" sz="1600" dirty="0" smtClean="0"/>
              <a:t> of the </a:t>
            </a:r>
            <a:r>
              <a:rPr lang="fr-CH" sz="1600" dirty="0" err="1" smtClean="0"/>
              <a:t>product</a:t>
            </a:r>
            <a:endParaRPr lang="fr-CH" sz="1600" dirty="0" smtClean="0"/>
          </a:p>
          <a:p>
            <a:pPr lvl="1"/>
            <a:r>
              <a:rPr lang="fr-CH" sz="1600" dirty="0" err="1" smtClean="0"/>
              <a:t>Standardization</a:t>
            </a:r>
            <a:endParaRPr lang="fr-CH" sz="1600" dirty="0" smtClean="0"/>
          </a:p>
          <a:p>
            <a:pPr lvl="1"/>
            <a:r>
              <a:rPr lang="fr-CH" sz="1600" dirty="0" err="1" smtClean="0"/>
              <a:t>Automatization</a:t>
            </a:r>
            <a:endParaRPr lang="fr-CH" sz="1600" dirty="0" smtClean="0"/>
          </a:p>
          <a:p>
            <a:pPr lvl="1"/>
            <a:r>
              <a:rPr lang="fr-CH" sz="1600" dirty="0" err="1" smtClean="0"/>
              <a:t>Increase</a:t>
            </a:r>
            <a:r>
              <a:rPr lang="fr-CH" sz="1600" dirty="0" smtClean="0"/>
              <a:t> of </a:t>
            </a:r>
            <a:r>
              <a:rPr lang="fr-CH" sz="1600" dirty="0" err="1" smtClean="0"/>
              <a:t>capacity</a:t>
            </a:r>
            <a:r>
              <a:rPr lang="fr-CH" sz="1600" dirty="0" smtClean="0"/>
              <a:t> of production unit</a:t>
            </a:r>
          </a:p>
          <a:p>
            <a:pPr lvl="1"/>
            <a:r>
              <a:rPr lang="fr-CH" sz="1600" dirty="0" err="1" smtClean="0"/>
              <a:t>Improved</a:t>
            </a:r>
            <a:r>
              <a:rPr lang="fr-CH" sz="1600" dirty="0" smtClean="0"/>
              <a:t> </a:t>
            </a:r>
            <a:r>
              <a:rPr lang="fr-CH" sz="1600" dirty="0" err="1" smtClean="0"/>
              <a:t>logistics</a:t>
            </a:r>
            <a:endParaRPr lang="fr-CH" sz="1600" dirty="0" smtClean="0"/>
          </a:p>
          <a:p>
            <a:r>
              <a:rPr lang="fr-CH" sz="1800" dirty="0"/>
              <a:t>I</a:t>
            </a:r>
            <a:r>
              <a:rPr lang="fr-CH" sz="1800" dirty="0" smtClean="0"/>
              <a:t>n a compound </a:t>
            </a:r>
            <a:r>
              <a:rPr lang="fr-CH" sz="1800" dirty="0" err="1" smtClean="0"/>
              <a:t>manufacturing</a:t>
            </a:r>
            <a:r>
              <a:rPr lang="fr-CH" sz="1800" dirty="0" smtClean="0"/>
              <a:t> </a:t>
            </a:r>
            <a:r>
              <a:rPr lang="fr-CH" sz="1800" u="sng" dirty="0" err="1" smtClean="0"/>
              <a:t>process</a:t>
            </a:r>
            <a:r>
              <a:rPr lang="fr-CH" sz="1800" dirty="0" smtClean="0"/>
              <a:t>, the model </a:t>
            </a:r>
            <a:r>
              <a:rPr lang="fr-CH" sz="1800" dirty="0" err="1" smtClean="0"/>
              <a:t>can</a:t>
            </a:r>
            <a:r>
              <a:rPr lang="fr-CH" sz="1800" dirty="0" smtClean="0"/>
              <a:t> </a:t>
            </a:r>
            <a:r>
              <a:rPr lang="fr-CH" sz="1800" dirty="0" err="1" smtClean="0"/>
              <a:t>be</a:t>
            </a:r>
            <a:r>
              <a:rPr lang="fr-CH" sz="1800" dirty="0" smtClean="0"/>
              <a:t> </a:t>
            </a:r>
            <a:r>
              <a:rPr lang="fr-CH" sz="1800" dirty="0" err="1" smtClean="0"/>
              <a:t>refined</a:t>
            </a:r>
            <a:r>
              <a:rPr lang="fr-CH" sz="1800" dirty="0" smtClean="0"/>
              <a:t> by </a:t>
            </a:r>
            <a:r>
              <a:rPr lang="fr-CH" sz="1800" dirty="0" err="1" smtClean="0"/>
              <a:t>applying</a:t>
            </a:r>
            <a:r>
              <a:rPr lang="fr-CH" sz="1800" dirty="0" smtClean="0"/>
              <a:t> to </a:t>
            </a:r>
            <a:r>
              <a:rPr lang="fr-CH" sz="1800" dirty="0" err="1" smtClean="0"/>
              <a:t>each</a:t>
            </a:r>
            <a:r>
              <a:rPr lang="fr-CH" sz="1800" dirty="0" smtClean="0"/>
              <a:t> </a:t>
            </a:r>
            <a:r>
              <a:rPr lang="fr-CH" sz="1800" dirty="0" err="1" smtClean="0"/>
              <a:t>sequential</a:t>
            </a:r>
            <a:r>
              <a:rPr lang="fr-CH" sz="1800" dirty="0" smtClean="0"/>
              <a:t> stage an </a:t>
            </a:r>
            <a:r>
              <a:rPr lang="fr-CH" sz="1800" dirty="0" err="1" smtClean="0"/>
              <a:t>individual</a:t>
            </a:r>
            <a:r>
              <a:rPr lang="fr-CH" sz="1800" dirty="0" smtClean="0"/>
              <a:t> </a:t>
            </a:r>
            <a:r>
              <a:rPr lang="fr-CH" sz="1800" dirty="0" err="1"/>
              <a:t>learning</a:t>
            </a:r>
            <a:r>
              <a:rPr lang="fr-CH" sz="1800" dirty="0"/>
              <a:t> </a:t>
            </a:r>
            <a:r>
              <a:rPr lang="fr-CH" sz="1800" dirty="0" err="1" smtClean="0"/>
              <a:t>curve</a:t>
            </a:r>
            <a:r>
              <a:rPr lang="fr-CH" sz="1800" dirty="0" smtClean="0"/>
              <a:t> </a:t>
            </a:r>
            <a:r>
              <a:rPr lang="fr-CH" sz="1800" dirty="0" err="1" smtClean="0"/>
              <a:t>corresponding</a:t>
            </a:r>
            <a:r>
              <a:rPr lang="fr-CH" sz="1800" dirty="0" smtClean="0"/>
              <a:t> to the </a:t>
            </a:r>
            <a:r>
              <a:rPr lang="fr-CH" sz="1800" dirty="0" err="1" smtClean="0"/>
              <a:t>specific</a:t>
            </a:r>
            <a:r>
              <a:rPr lang="fr-CH" sz="1800" dirty="0" smtClean="0"/>
              <a:t> </a:t>
            </a:r>
            <a:r>
              <a:rPr lang="fr-CH" sz="1800" dirty="0" err="1" smtClean="0"/>
              <a:t>technical</a:t>
            </a:r>
            <a:r>
              <a:rPr lang="fr-CH" sz="1800" dirty="0" smtClean="0"/>
              <a:t> </a:t>
            </a:r>
            <a:r>
              <a:rPr lang="fr-CH" sz="1800" dirty="0" err="1" smtClean="0"/>
              <a:t>operation</a:t>
            </a:r>
            <a:r>
              <a:rPr lang="fr-CH" sz="1800" dirty="0" smtClean="0"/>
              <a:t> and </a:t>
            </a:r>
            <a:r>
              <a:rPr lang="fr-CH" sz="1800" dirty="0" err="1" smtClean="0"/>
              <a:t>rank</a:t>
            </a:r>
            <a:r>
              <a:rPr lang="fr-CH" sz="1800" dirty="0" smtClean="0"/>
              <a:t> </a:t>
            </a:r>
            <a:r>
              <a:rPr lang="fr-CH" sz="1800" dirty="0" err="1" smtClean="0"/>
              <a:t>concerned</a:t>
            </a:r>
            <a:r>
              <a:rPr lang="fr-CH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33910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599" y="83130"/>
            <a:ext cx="6442603" cy="681574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 of compound learning curve</a:t>
            </a:r>
            <a:br>
              <a:rPr lang="en-US" sz="2400" dirty="0" smtClean="0"/>
            </a:br>
            <a:r>
              <a:rPr lang="en-US" sz="2000" dirty="0" smtClean="0"/>
              <a:t>Manufacturing of CLIC accelerating structures</a:t>
            </a:r>
            <a:endParaRPr lang="en-US" sz="2000" dirty="0"/>
          </a:p>
        </p:txBody>
      </p:sp>
      <p:sp>
        <p:nvSpPr>
          <p:cNvPr id="55" name="Rounded Rectangle 54"/>
          <p:cNvSpPr/>
          <p:nvPr/>
        </p:nvSpPr>
        <p:spPr>
          <a:xfrm>
            <a:off x="1133922" y="2813099"/>
            <a:ext cx="3657600" cy="837135"/>
          </a:xfrm>
          <a:prstGeom prst="roundRect">
            <a:avLst/>
          </a:prstGeom>
          <a:gradFill rotWithShape="1">
            <a:gsLst>
              <a:gs pos="0">
                <a:srgbClr val="2DA2BF">
                  <a:tint val="45000"/>
                  <a:satMod val="200000"/>
                </a:srgbClr>
              </a:gs>
              <a:gs pos="30000">
                <a:srgbClr val="2DA2BF">
                  <a:tint val="61000"/>
                  <a:satMod val="200000"/>
                </a:srgbClr>
              </a:gs>
              <a:gs pos="45000">
                <a:srgbClr val="2DA2BF">
                  <a:tint val="66000"/>
                  <a:satMod val="200000"/>
                </a:srgbClr>
              </a:gs>
              <a:gs pos="55000">
                <a:srgbClr val="2DA2BF">
                  <a:tint val="66000"/>
                  <a:satMod val="200000"/>
                </a:srgbClr>
              </a:gs>
              <a:gs pos="73000">
                <a:srgbClr val="2DA2BF">
                  <a:tint val="61000"/>
                  <a:satMod val="200000"/>
                </a:srgbClr>
              </a:gs>
              <a:gs pos="100000">
                <a:srgbClr val="2DA2BF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3.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Assembly and brazing ~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285000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couplers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156073" y="5685487"/>
            <a:ext cx="3657600" cy="664028"/>
          </a:xfrm>
          <a:prstGeom prst="roundRect">
            <a:avLst/>
          </a:prstGeom>
          <a:gradFill rotWithShape="1">
            <a:gsLst>
              <a:gs pos="0">
                <a:srgbClr val="2DA2BF">
                  <a:tint val="45000"/>
                  <a:satMod val="200000"/>
                </a:srgbClr>
              </a:gs>
              <a:gs pos="30000">
                <a:srgbClr val="2DA2BF">
                  <a:tint val="61000"/>
                  <a:satMod val="200000"/>
                </a:srgbClr>
              </a:gs>
              <a:gs pos="45000">
                <a:srgbClr val="2DA2BF">
                  <a:tint val="66000"/>
                  <a:satMod val="200000"/>
                </a:srgbClr>
              </a:gs>
              <a:gs pos="55000">
                <a:srgbClr val="2DA2BF">
                  <a:tint val="66000"/>
                  <a:satMod val="200000"/>
                </a:srgbClr>
              </a:gs>
              <a:gs pos="73000">
                <a:srgbClr val="2DA2BF">
                  <a:tint val="61000"/>
                  <a:satMod val="200000"/>
                </a:srgbClr>
              </a:gs>
              <a:gs pos="100000">
                <a:srgbClr val="2DA2BF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6.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Baking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71380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135636" y="4719487"/>
            <a:ext cx="3657600" cy="837135"/>
          </a:xfrm>
          <a:prstGeom prst="roundRect">
            <a:avLst/>
          </a:prstGeom>
          <a:gradFill rotWithShape="1">
            <a:gsLst>
              <a:gs pos="0">
                <a:srgbClr val="2DA2BF">
                  <a:tint val="45000"/>
                  <a:satMod val="200000"/>
                </a:srgbClr>
              </a:gs>
              <a:gs pos="30000">
                <a:srgbClr val="2DA2BF">
                  <a:tint val="61000"/>
                  <a:satMod val="200000"/>
                </a:srgbClr>
              </a:gs>
              <a:gs pos="45000">
                <a:srgbClr val="2DA2BF">
                  <a:tint val="66000"/>
                  <a:satMod val="200000"/>
                </a:srgbClr>
              </a:gs>
              <a:gs pos="55000">
                <a:srgbClr val="2DA2BF">
                  <a:tint val="66000"/>
                  <a:satMod val="200000"/>
                </a:srgbClr>
              </a:gs>
              <a:gs pos="73000">
                <a:srgbClr val="2DA2BF">
                  <a:tint val="61000"/>
                  <a:satMod val="200000"/>
                </a:srgbClr>
              </a:gs>
              <a:gs pos="100000">
                <a:srgbClr val="2DA2BF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5.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Final bonding and assembly (HOM, manifolds), incl. RF check -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71380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-1605642" y="3554186"/>
            <a:ext cx="4615543" cy="10885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 rot="16200000">
            <a:off x="-1475204" y="2972107"/>
            <a:ext cx="391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Gill Sans MT"/>
              </a:rPr>
              <a:t>Sequence of the main fabrication steps</a:t>
            </a:r>
            <a:endParaRPr lang="en-US" sz="1600" b="1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123024" y="1757050"/>
            <a:ext cx="3657600" cy="960173"/>
          </a:xfrm>
          <a:prstGeom prst="roundRect">
            <a:avLst/>
          </a:prstGeom>
          <a:gradFill rotWithShape="1">
            <a:gsLst>
              <a:gs pos="0">
                <a:srgbClr val="2DA2BF">
                  <a:tint val="45000"/>
                  <a:satMod val="200000"/>
                </a:srgbClr>
              </a:gs>
              <a:gs pos="30000">
                <a:srgbClr val="2DA2BF">
                  <a:tint val="61000"/>
                  <a:satMod val="200000"/>
                </a:srgbClr>
              </a:gs>
              <a:gs pos="45000">
                <a:srgbClr val="2DA2BF">
                  <a:tint val="66000"/>
                  <a:satMod val="200000"/>
                </a:srgbClr>
              </a:gs>
              <a:gs pos="55000">
                <a:srgbClr val="2DA2BF">
                  <a:tint val="66000"/>
                  <a:satMod val="200000"/>
                </a:srgbClr>
              </a:gs>
              <a:gs pos="73000">
                <a:srgbClr val="2DA2BF">
                  <a:tint val="61000"/>
                  <a:satMod val="200000"/>
                </a:srgbClr>
              </a:gs>
              <a:gs pos="100000">
                <a:srgbClr val="2DA2BF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2.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Machining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~4.3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Symbol"/>
              </a:rPr>
              <a:t>10</a:t>
            </a: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  <a:sym typeface="Symbol"/>
              </a:rPr>
              <a:t>6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disks (including HOM, manifolds), QC and cleaning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133921" y="3771729"/>
            <a:ext cx="3657600" cy="837135"/>
          </a:xfrm>
          <a:prstGeom prst="roundRect">
            <a:avLst/>
          </a:prstGeom>
          <a:gradFill rotWithShape="1">
            <a:gsLst>
              <a:gs pos="0">
                <a:srgbClr val="2DA2BF">
                  <a:tint val="45000"/>
                  <a:satMod val="200000"/>
                </a:srgbClr>
              </a:gs>
              <a:gs pos="30000">
                <a:srgbClr val="2DA2BF">
                  <a:tint val="61000"/>
                  <a:satMod val="200000"/>
                </a:srgbClr>
              </a:gs>
              <a:gs pos="45000">
                <a:srgbClr val="2DA2BF">
                  <a:tint val="66000"/>
                  <a:satMod val="200000"/>
                </a:srgbClr>
              </a:gs>
              <a:gs pos="55000">
                <a:srgbClr val="2DA2BF">
                  <a:tint val="66000"/>
                  <a:satMod val="200000"/>
                </a:srgbClr>
              </a:gs>
              <a:gs pos="73000">
                <a:srgbClr val="2DA2BF">
                  <a:tint val="61000"/>
                  <a:satMod val="200000"/>
                </a:srgbClr>
              </a:gs>
              <a:gs pos="100000">
                <a:srgbClr val="2DA2BF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Alignment and bonding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71380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disk stacks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83112" y="3023427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8 couplers /cycle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  <a:latin typeface="Gill Sans MT"/>
              </a:rPr>
              <a:t>[35690 cycles]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83112" y="4055815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4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ss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/cycle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  <a:latin typeface="Gill Sans MT"/>
              </a:rPr>
              <a:t>[17845 cycles]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83112" y="4852229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4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ss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/cycle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  <a:latin typeface="Gill Sans MT"/>
              </a:rPr>
              <a:t>[17845 cycles]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83112" y="5707641"/>
            <a:ext cx="1383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4 </a:t>
            </a:r>
            <a:r>
              <a:rPr lang="en-US" sz="1600" dirty="0" err="1" smtClean="0">
                <a:solidFill>
                  <a:prstClr val="black"/>
                </a:solidFill>
                <a:latin typeface="Gill Sans MT"/>
              </a:rPr>
              <a:t>ss</a:t>
            </a:r>
            <a:r>
              <a:rPr lang="en-US" sz="1600" dirty="0" smtClean="0">
                <a:solidFill>
                  <a:prstClr val="black"/>
                </a:solidFill>
                <a:latin typeface="Gill Sans MT"/>
              </a:rPr>
              <a:t>/cycle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ysClr val="windowText" lastClr="000000"/>
                </a:solidFill>
                <a:latin typeface="Gill Sans MT"/>
              </a:rPr>
              <a:t>[17845 cycles]</a:t>
            </a:r>
            <a:endParaRPr lang="en-US" sz="1600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33202" y="2123747"/>
            <a:ext cx="707566" cy="338554"/>
          </a:xfrm>
          <a:prstGeom prst="rect">
            <a:avLst/>
          </a:prstGeom>
          <a:gradFill rotWithShape="1">
            <a:gsLst>
              <a:gs pos="0">
                <a:srgbClr val="EB641B">
                  <a:tint val="45000"/>
                  <a:satMod val="200000"/>
                </a:srgbClr>
              </a:gs>
              <a:gs pos="30000">
                <a:srgbClr val="EB641B">
                  <a:tint val="61000"/>
                  <a:satMod val="200000"/>
                </a:srgbClr>
              </a:gs>
              <a:gs pos="45000">
                <a:srgbClr val="EB641B">
                  <a:tint val="66000"/>
                  <a:satMod val="200000"/>
                </a:srgbClr>
              </a:gs>
              <a:gs pos="55000">
                <a:srgbClr val="EB641B">
                  <a:tint val="66000"/>
                  <a:satMod val="200000"/>
                </a:srgbClr>
              </a:gs>
              <a:gs pos="73000">
                <a:srgbClr val="EB641B">
                  <a:tint val="61000"/>
                  <a:satMod val="200000"/>
                </a:srgbClr>
              </a:gs>
              <a:gs pos="100000">
                <a:srgbClr val="EB641B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a: 0.93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33202" y="3067670"/>
            <a:ext cx="640080" cy="338554"/>
          </a:xfrm>
          <a:prstGeom prst="rect">
            <a:avLst/>
          </a:prstGeom>
          <a:gradFill rotWithShape="1">
            <a:gsLst>
              <a:gs pos="0">
                <a:srgbClr val="EB641B">
                  <a:tint val="45000"/>
                  <a:satMod val="200000"/>
                </a:srgbClr>
              </a:gs>
              <a:gs pos="30000">
                <a:srgbClr val="EB641B">
                  <a:tint val="61000"/>
                  <a:satMod val="200000"/>
                </a:srgbClr>
              </a:gs>
              <a:gs pos="45000">
                <a:srgbClr val="EB641B">
                  <a:tint val="66000"/>
                  <a:satMod val="200000"/>
                </a:srgbClr>
              </a:gs>
              <a:gs pos="55000">
                <a:srgbClr val="EB641B">
                  <a:tint val="66000"/>
                  <a:satMod val="200000"/>
                </a:srgbClr>
              </a:gs>
              <a:gs pos="73000">
                <a:srgbClr val="EB641B">
                  <a:tint val="61000"/>
                  <a:satMod val="200000"/>
                </a:srgbClr>
              </a:gs>
              <a:gs pos="100000">
                <a:srgbClr val="EB641B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a: 0.85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33202" y="5678132"/>
            <a:ext cx="640080" cy="338554"/>
          </a:xfrm>
          <a:prstGeom prst="rect">
            <a:avLst/>
          </a:prstGeom>
          <a:gradFill rotWithShape="1">
            <a:gsLst>
              <a:gs pos="0">
                <a:srgbClr val="EB641B">
                  <a:tint val="45000"/>
                  <a:satMod val="200000"/>
                </a:srgbClr>
              </a:gs>
              <a:gs pos="30000">
                <a:srgbClr val="EB641B">
                  <a:tint val="61000"/>
                  <a:satMod val="200000"/>
                </a:srgbClr>
              </a:gs>
              <a:gs pos="45000">
                <a:srgbClr val="EB641B">
                  <a:tint val="66000"/>
                  <a:satMod val="200000"/>
                </a:srgbClr>
              </a:gs>
              <a:gs pos="55000">
                <a:srgbClr val="EB641B">
                  <a:tint val="66000"/>
                  <a:satMod val="200000"/>
                </a:srgbClr>
              </a:gs>
              <a:gs pos="73000">
                <a:srgbClr val="EB641B">
                  <a:tint val="61000"/>
                  <a:satMod val="200000"/>
                </a:srgbClr>
              </a:gs>
              <a:gs pos="100000">
                <a:srgbClr val="EB641B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a: 0.9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119173" y="1061889"/>
            <a:ext cx="3657600" cy="612045"/>
          </a:xfrm>
          <a:prstGeom prst="roundRect">
            <a:avLst/>
          </a:prstGeom>
          <a:gradFill rotWithShape="1">
            <a:gsLst>
              <a:gs pos="0">
                <a:srgbClr val="2DA2BF">
                  <a:tint val="45000"/>
                  <a:satMod val="200000"/>
                </a:srgbClr>
              </a:gs>
              <a:gs pos="30000">
                <a:srgbClr val="2DA2BF">
                  <a:tint val="61000"/>
                  <a:satMod val="200000"/>
                </a:srgbClr>
              </a:gs>
              <a:gs pos="45000">
                <a:srgbClr val="2DA2BF">
                  <a:tint val="66000"/>
                  <a:satMod val="200000"/>
                </a:srgbClr>
              </a:gs>
              <a:gs pos="55000">
                <a:srgbClr val="2DA2BF">
                  <a:tint val="66000"/>
                  <a:satMod val="200000"/>
                </a:srgbClr>
              </a:gs>
              <a:gs pos="73000">
                <a:srgbClr val="2DA2BF">
                  <a:tint val="61000"/>
                  <a:satMod val="200000"/>
                </a:srgbClr>
              </a:gs>
              <a:gs pos="100000">
                <a:srgbClr val="2DA2BF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2DA2BF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1.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Raw material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33202" y="1209339"/>
            <a:ext cx="640080" cy="338554"/>
          </a:xfrm>
          <a:prstGeom prst="rect">
            <a:avLst/>
          </a:prstGeom>
          <a:gradFill rotWithShape="1">
            <a:gsLst>
              <a:gs pos="0">
                <a:srgbClr val="EB641B">
                  <a:tint val="45000"/>
                  <a:satMod val="200000"/>
                </a:srgbClr>
              </a:gs>
              <a:gs pos="30000">
                <a:srgbClr val="EB641B">
                  <a:tint val="61000"/>
                  <a:satMod val="200000"/>
                </a:srgbClr>
              </a:gs>
              <a:gs pos="45000">
                <a:srgbClr val="EB641B">
                  <a:tint val="66000"/>
                  <a:satMod val="200000"/>
                </a:srgbClr>
              </a:gs>
              <a:gs pos="55000">
                <a:srgbClr val="EB641B">
                  <a:tint val="66000"/>
                  <a:satMod val="200000"/>
                </a:srgbClr>
              </a:gs>
              <a:gs pos="73000">
                <a:srgbClr val="EB641B">
                  <a:tint val="61000"/>
                  <a:satMod val="200000"/>
                </a:srgbClr>
              </a:gs>
              <a:gs pos="100000">
                <a:srgbClr val="EB641B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a:1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433202" y="4070561"/>
            <a:ext cx="640080" cy="338554"/>
          </a:xfrm>
          <a:prstGeom prst="rect">
            <a:avLst/>
          </a:prstGeom>
          <a:gradFill rotWithShape="1">
            <a:gsLst>
              <a:gs pos="0">
                <a:srgbClr val="EB641B">
                  <a:tint val="45000"/>
                  <a:satMod val="200000"/>
                </a:srgbClr>
              </a:gs>
              <a:gs pos="30000">
                <a:srgbClr val="EB641B">
                  <a:tint val="61000"/>
                  <a:satMod val="200000"/>
                </a:srgbClr>
              </a:gs>
              <a:gs pos="45000">
                <a:srgbClr val="EB641B">
                  <a:tint val="66000"/>
                  <a:satMod val="200000"/>
                </a:srgbClr>
              </a:gs>
              <a:gs pos="55000">
                <a:srgbClr val="EB641B">
                  <a:tint val="66000"/>
                  <a:satMod val="200000"/>
                </a:srgbClr>
              </a:gs>
              <a:gs pos="73000">
                <a:srgbClr val="EB641B">
                  <a:tint val="61000"/>
                  <a:satMod val="200000"/>
                </a:srgbClr>
              </a:gs>
              <a:gs pos="100000">
                <a:srgbClr val="EB641B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a: 0.85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33202" y="4822726"/>
            <a:ext cx="640080" cy="338554"/>
          </a:xfrm>
          <a:prstGeom prst="rect">
            <a:avLst/>
          </a:prstGeom>
          <a:gradFill rotWithShape="1">
            <a:gsLst>
              <a:gs pos="0">
                <a:srgbClr val="EB641B">
                  <a:tint val="45000"/>
                  <a:satMod val="200000"/>
                </a:srgbClr>
              </a:gs>
              <a:gs pos="30000">
                <a:srgbClr val="EB641B">
                  <a:tint val="61000"/>
                  <a:satMod val="200000"/>
                </a:srgbClr>
              </a:gs>
              <a:gs pos="45000">
                <a:srgbClr val="EB641B">
                  <a:tint val="66000"/>
                  <a:satMod val="200000"/>
                </a:srgbClr>
              </a:gs>
              <a:gs pos="55000">
                <a:srgbClr val="EB641B">
                  <a:tint val="66000"/>
                  <a:satMod val="200000"/>
                </a:srgbClr>
              </a:gs>
              <a:gs pos="73000">
                <a:srgbClr val="EB641B">
                  <a:tint val="61000"/>
                  <a:satMod val="200000"/>
                </a:srgbClr>
              </a:gs>
              <a:gs pos="100000">
                <a:srgbClr val="EB641B">
                  <a:tint val="45000"/>
                  <a:satMod val="200000"/>
                </a:srgbClr>
              </a:gs>
            </a:gsLst>
            <a:lin ang="950000" scaled="1"/>
          </a:gradFill>
          <a:ln w="9525" cap="flat" cmpd="sng" algn="ctr">
            <a:solidFill>
              <a:srgbClr val="EB641B"/>
            </a:solidFill>
            <a:prstDash val="solid"/>
          </a:ln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a: 0.85</a:t>
            </a:r>
          </a:p>
        </p:txBody>
      </p:sp>
      <p:sp>
        <p:nvSpPr>
          <p:cNvPr id="22" name="Text Box 62"/>
          <p:cNvSpPr txBox="1">
            <a:spLocks noChangeArrowheads="1"/>
          </p:cNvSpPr>
          <p:nvPr/>
        </p:nvSpPr>
        <p:spPr bwMode="auto">
          <a:xfrm>
            <a:off x="7405453" y="6309320"/>
            <a:ext cx="1439862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G. </a:t>
            </a:r>
            <a:r>
              <a:rPr lang="fr-CH" sz="1400" dirty="0" err="1" smtClean="0">
                <a:solidFill>
                  <a:srgbClr val="0066CC"/>
                </a:solidFill>
                <a:latin typeface="Tahoma" pitchFamily="34" charset="0"/>
              </a:rPr>
              <a:t>Riddone</a:t>
            </a:r>
            <a:endParaRPr lang="en-US" sz="1400" dirty="0">
              <a:solidFill>
                <a:srgbClr val="0066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16633"/>
            <a:ext cx="6624736" cy="778718"/>
          </a:xfrm>
        </p:spPr>
        <p:txBody>
          <a:bodyPr/>
          <a:lstStyle/>
          <a:p>
            <a:r>
              <a:rPr lang="fr-CH" sz="2400" dirty="0" smtClean="0"/>
              <a:t>The </a:t>
            </a:r>
            <a:r>
              <a:rPr lang="fr-CH" sz="2400" dirty="0" err="1" smtClean="0"/>
              <a:t>learning</a:t>
            </a:r>
            <a:r>
              <a:rPr lang="fr-CH" sz="2400" dirty="0" smtClean="0"/>
              <a:t> </a:t>
            </a:r>
            <a:r>
              <a:rPr lang="fr-CH" sz="2400" dirty="0" err="1" smtClean="0"/>
              <a:t>curve</a:t>
            </a:r>
            <a:r>
              <a:rPr lang="fr-CH" sz="2400" dirty="0" smtClean="0"/>
              <a:t> </a:t>
            </a:r>
            <a:r>
              <a:rPr lang="fr-CH" sz="2400" dirty="0" err="1" smtClean="0"/>
              <a:t>is</a:t>
            </a:r>
            <a:r>
              <a:rPr lang="fr-CH" sz="2400" dirty="0" smtClean="0"/>
              <a:t> not </a:t>
            </a:r>
            <a:r>
              <a:rPr lang="fr-CH" sz="2400" dirty="0" err="1" smtClean="0"/>
              <a:t>everything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000" dirty="0" err="1" smtClean="0"/>
              <a:t>Breakthrough</a:t>
            </a:r>
            <a:r>
              <a:rPr lang="fr-CH" sz="2000" dirty="0" smtClean="0"/>
              <a:t> vs </a:t>
            </a:r>
            <a:r>
              <a:rPr lang="fr-CH" sz="2000" dirty="0" err="1" smtClean="0"/>
              <a:t>gradual</a:t>
            </a:r>
            <a:r>
              <a:rPr lang="fr-CH" sz="2000" dirty="0" smtClean="0"/>
              <a:t> </a:t>
            </a:r>
            <a:r>
              <a:rPr lang="fr-CH" sz="2000" dirty="0" err="1" smtClean="0"/>
              <a:t>progress</a:t>
            </a:r>
            <a:r>
              <a:rPr lang="fr-CH" sz="2000" dirty="0"/>
              <a:t> </a:t>
            </a:r>
            <a:r>
              <a:rPr lang="fr-CH" sz="2000" dirty="0" smtClean="0"/>
              <a:t>in</a:t>
            </a:r>
            <a:r>
              <a:rPr lang="fr-CH" sz="2000" dirty="0"/>
              <a:t> </a:t>
            </a:r>
            <a:r>
              <a:rPr lang="fr-CH" sz="2000" dirty="0" err="1" smtClean="0"/>
              <a:t>genome</a:t>
            </a:r>
            <a:r>
              <a:rPr lang="fr-CH" sz="2000" dirty="0"/>
              <a:t> </a:t>
            </a:r>
            <a:r>
              <a:rPr lang="fr-CH" sz="2000" dirty="0" err="1" smtClean="0"/>
              <a:t>sequencing</a:t>
            </a:r>
            <a:endParaRPr lang="en-US" sz="2000" dirty="0"/>
          </a:p>
        </p:txBody>
      </p:sp>
      <p:grpSp>
        <p:nvGrpSpPr>
          <p:cNvPr id="2" name="Group 6"/>
          <p:cNvGrpSpPr/>
          <p:nvPr/>
        </p:nvGrpSpPr>
        <p:grpSpPr>
          <a:xfrm>
            <a:off x="827584" y="1041834"/>
            <a:ext cx="7503368" cy="5627526"/>
            <a:chOff x="827584" y="1041834"/>
            <a:chExt cx="7503368" cy="5627526"/>
          </a:xfrm>
        </p:grpSpPr>
        <p:pic>
          <p:nvPicPr>
            <p:cNvPr id="1029" name="Picture 5" descr="http://www.genome.gov/images/content/cost_per_genom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1041834"/>
              <a:ext cx="7503368" cy="5627526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267744" y="2780928"/>
              <a:ext cx="2160240" cy="4308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100" b="1" dirty="0" smtClean="0">
                  <a:solidFill>
                    <a:schemeClr val="bg1"/>
                  </a:solidFill>
                </a:rPr>
                <a:t>Sanger-</a:t>
              </a:r>
              <a:r>
                <a:rPr lang="fr-CH" sz="1100" b="1" dirty="0" err="1" smtClean="0">
                  <a:solidFill>
                    <a:schemeClr val="bg1"/>
                  </a:solidFill>
                </a:rPr>
                <a:t>based</a:t>
              </a:r>
              <a:r>
                <a:rPr lang="fr-CH" sz="11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100" b="1" dirty="0" err="1" smtClean="0">
                  <a:solidFill>
                    <a:schemeClr val="bg1"/>
                  </a:solidFill>
                </a:rPr>
                <a:t>chemistry</a:t>
              </a:r>
              <a:endParaRPr lang="fr-CH" sz="11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CH" sz="1100" b="1" dirty="0" err="1" smtClean="0">
                  <a:solidFill>
                    <a:schemeClr val="bg1"/>
                  </a:solidFill>
                </a:rPr>
                <a:t>Capillary</a:t>
              </a:r>
              <a:r>
                <a:rPr lang="fr-CH" sz="1100" b="1" dirty="0" smtClean="0">
                  <a:solidFill>
                    <a:schemeClr val="bg1"/>
                  </a:solidFill>
                </a:rPr>
                <a:t>-</a:t>
              </a:r>
              <a:r>
                <a:rPr lang="fr-CH" sz="1100" b="1" dirty="0" err="1" smtClean="0">
                  <a:solidFill>
                    <a:schemeClr val="bg1"/>
                  </a:solidFill>
                </a:rPr>
                <a:t>based</a:t>
              </a:r>
              <a:r>
                <a:rPr lang="fr-CH" sz="1100" b="1" dirty="0" smtClean="0">
                  <a:solidFill>
                    <a:schemeClr val="bg1"/>
                  </a:solidFill>
                </a:rPr>
                <a:t> instruments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24128" y="5085184"/>
              <a:ext cx="2160240" cy="43088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CH" sz="1100" b="1" dirty="0" err="1" smtClean="0">
                  <a:solidFill>
                    <a:schemeClr val="bg1"/>
                  </a:solidFill>
                </a:rPr>
                <a:t>Ligation</a:t>
              </a:r>
              <a:r>
                <a:rPr lang="fr-CH" sz="11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100" b="1" dirty="0" err="1" smtClean="0">
                  <a:solidFill>
                    <a:schemeClr val="bg1"/>
                  </a:solidFill>
                </a:rPr>
                <a:t>chemistry</a:t>
              </a:r>
              <a:endParaRPr lang="fr-CH" sz="11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fr-CH" sz="1100" b="1" dirty="0" err="1" smtClean="0">
                  <a:solidFill>
                    <a:schemeClr val="bg1"/>
                  </a:solidFill>
                </a:rPr>
                <a:t>Nanopore</a:t>
              </a:r>
              <a:r>
                <a:rPr lang="fr-CH" sz="1100" b="1" dirty="0" smtClean="0">
                  <a:solidFill>
                    <a:schemeClr val="bg1"/>
                  </a:solidFill>
                </a:rPr>
                <a:t> </a:t>
              </a:r>
              <a:r>
                <a:rPr lang="fr-CH" sz="1100" b="1" dirty="0" err="1" smtClean="0">
                  <a:solidFill>
                    <a:schemeClr val="bg1"/>
                  </a:solidFill>
                </a:rPr>
                <a:t>technology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 rot="620752">
            <a:off x="6386374" y="287052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200" b="1" dirty="0" err="1" smtClean="0">
                <a:solidFill>
                  <a:schemeClr val="bg1"/>
                </a:solidFill>
                <a:latin typeface="+mn-lt"/>
              </a:rPr>
              <a:t>learning</a:t>
            </a:r>
            <a:r>
              <a:rPr lang="fr-CH" sz="12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CH" sz="1200" b="1" dirty="0" err="1" smtClean="0">
                <a:solidFill>
                  <a:schemeClr val="bg1"/>
                </a:solidFill>
                <a:latin typeface="+mn-lt"/>
              </a:rPr>
              <a:t>curve</a:t>
            </a:r>
            <a:endParaRPr lang="en-GB" sz="1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6624736" cy="980728"/>
          </a:xfrm>
        </p:spPr>
        <p:txBody>
          <a:bodyPr/>
          <a:lstStyle/>
          <a:p>
            <a:r>
              <a:rPr lang="fr-CH" sz="2400" dirty="0"/>
              <a:t>The </a:t>
            </a:r>
            <a:r>
              <a:rPr lang="fr-CH" sz="2400" dirty="0" err="1"/>
              <a:t>learning</a:t>
            </a:r>
            <a:r>
              <a:rPr lang="fr-CH" sz="2400" dirty="0"/>
              <a:t> </a:t>
            </a:r>
            <a:r>
              <a:rPr lang="fr-CH" sz="2400" dirty="0" err="1"/>
              <a:t>curve</a:t>
            </a:r>
            <a:r>
              <a:rPr lang="fr-CH" sz="2400" dirty="0"/>
              <a:t> </a:t>
            </a:r>
            <a:r>
              <a:rPr lang="fr-CH" sz="2400" dirty="0" err="1"/>
              <a:t>is</a:t>
            </a:r>
            <a:r>
              <a:rPr lang="fr-CH" sz="2400" dirty="0"/>
              <a:t> not </a:t>
            </a:r>
            <a:r>
              <a:rPr lang="fr-CH" sz="2400" dirty="0" err="1" smtClean="0"/>
              <a:t>everything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000" dirty="0"/>
              <a:t>C</a:t>
            </a:r>
            <a:r>
              <a:rPr lang="fr-CH" sz="2000" dirty="0" smtClean="0"/>
              <a:t>ommercial </a:t>
            </a:r>
            <a:r>
              <a:rPr lang="fr-CH" sz="2000" dirty="0" err="1" smtClean="0"/>
              <a:t>competition</a:t>
            </a:r>
            <a:r>
              <a:rPr lang="fr-CH" sz="2000" dirty="0"/>
              <a:t> </a:t>
            </a:r>
            <a:r>
              <a:rPr lang="fr-CH" sz="2000" dirty="0" err="1" smtClean="0"/>
              <a:t>remains</a:t>
            </a: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>a prime </a:t>
            </a:r>
            <a:r>
              <a:rPr lang="fr-CH" sz="2000" dirty="0" err="1" smtClean="0"/>
              <a:t>mechanism</a:t>
            </a:r>
            <a:r>
              <a:rPr lang="fr-CH" sz="2000" dirty="0" smtClean="0"/>
              <a:t> for </a:t>
            </a:r>
            <a:r>
              <a:rPr lang="fr-CH" sz="2000" dirty="0" err="1" smtClean="0"/>
              <a:t>cost</a:t>
            </a:r>
            <a:r>
              <a:rPr lang="fr-CH" sz="2000" dirty="0" smtClean="0"/>
              <a:t> </a:t>
            </a:r>
            <a:r>
              <a:rPr lang="fr-CH" sz="2000" dirty="0" err="1" smtClean="0"/>
              <a:t>reduction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80728"/>
            <a:ext cx="8572500" cy="582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796136" y="4437112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48064" y="499343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New entrant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88124" y="3140968"/>
            <a:ext cx="108012" cy="1152128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133340" y="1970468"/>
            <a:ext cx="4662795" cy="759853"/>
          </a:xfrm>
          <a:custGeom>
            <a:avLst/>
            <a:gdLst>
              <a:gd name="connsiteX0" fmla="*/ 0 w 4520484"/>
              <a:gd name="connsiteY0" fmla="*/ 0 h 759853"/>
              <a:gd name="connsiteX1" fmla="*/ 1352282 w 4520484"/>
              <a:gd name="connsiteY1" fmla="*/ 334850 h 759853"/>
              <a:gd name="connsiteX2" fmla="*/ 3258355 w 4520484"/>
              <a:gd name="connsiteY2" fmla="*/ 669701 h 759853"/>
              <a:gd name="connsiteX3" fmla="*/ 4520484 w 4520484"/>
              <a:gd name="connsiteY3" fmla="*/ 759853 h 75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0484" h="759853">
                <a:moveTo>
                  <a:pt x="0" y="0"/>
                </a:moveTo>
                <a:cubicBezTo>
                  <a:pt x="404611" y="111616"/>
                  <a:pt x="809223" y="223233"/>
                  <a:pt x="1352282" y="334850"/>
                </a:cubicBezTo>
                <a:cubicBezTo>
                  <a:pt x="1895341" y="446467"/>
                  <a:pt x="2730321" y="598867"/>
                  <a:pt x="3258355" y="669701"/>
                </a:cubicBezTo>
                <a:cubicBezTo>
                  <a:pt x="3786389" y="740535"/>
                  <a:pt x="4153436" y="750194"/>
                  <a:pt x="4520484" y="75985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59832" y="1970468"/>
            <a:ext cx="404905" cy="450420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95266" y="1700808"/>
            <a:ext cx="1364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Learning </a:t>
            </a:r>
            <a:r>
              <a:rPr lang="fr-CH" sz="1400" dirty="0" err="1" smtClean="0">
                <a:solidFill>
                  <a:srgbClr val="FF0000"/>
                </a:solidFill>
                <a:latin typeface="+mn-lt"/>
              </a:rPr>
              <a:t>curve</a:t>
            </a:r>
            <a:endParaRPr lang="fr-CH" sz="1400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a = 0.95</a:t>
            </a:r>
            <a:endParaRPr lang="en-GB" sz="1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17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337" cy="3095625"/>
          </a:xfrm>
        </p:spPr>
        <p:txBody>
          <a:bodyPr/>
          <a:lstStyle/>
          <a:p>
            <a:pPr eaLnBrk="1" hangingPunct="1"/>
            <a:r>
              <a:rPr lang="fr-CH" sz="2000" dirty="0" err="1" smtClean="0"/>
              <a:t>Cost</a:t>
            </a:r>
            <a:r>
              <a:rPr lang="fr-CH" sz="2000" dirty="0" smtClean="0"/>
              <a:t> &amp; performance of high-</a:t>
            </a:r>
            <a:r>
              <a:rPr lang="fr-CH" sz="2000" dirty="0" err="1" smtClean="0"/>
              <a:t>energy</a:t>
            </a:r>
            <a:r>
              <a:rPr lang="fr-CH" sz="2000" dirty="0" smtClean="0"/>
              <a:t> </a:t>
            </a:r>
            <a:r>
              <a:rPr lang="fr-CH" sz="2000" dirty="0" err="1" smtClean="0"/>
              <a:t>accelerators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estimate methods, organization &amp; tools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series, manufacturing techniques &amp; learning curves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cost risk analysis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exchange rates &amp; cost escalation</a:t>
            </a:r>
          </a:p>
          <a:p>
            <a:pPr eaLnBrk="1" hangingPunct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0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337" cy="3095625"/>
          </a:xfrm>
        </p:spPr>
        <p:txBody>
          <a:bodyPr/>
          <a:lstStyle/>
          <a:p>
            <a:pPr eaLnBrk="1" hangingPunct="1"/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performance of high-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estimate methods, organization &amp; tools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series, manufacturing techniques &amp; learning curves</a:t>
            </a:r>
          </a:p>
          <a:p>
            <a:pPr eaLnBrk="1" hangingPunct="1"/>
            <a:r>
              <a:rPr lang="en-US" sz="2000" dirty="0" smtClean="0"/>
              <a:t>Elements of cost risk analysis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exchange rates &amp; cost escalation</a:t>
            </a:r>
          </a:p>
          <a:p>
            <a:pPr eaLnBrk="1" hangingPunct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+mn-lt"/>
              </a:rPr>
              <a:t>Ph. Lebrun </a:t>
            </a:r>
            <a:r>
              <a:rPr lang="en-US">
                <a:latin typeface="+mn-lt"/>
              </a:rPr>
              <a:t>– EURONu Workshop</a:t>
            </a:r>
          </a:p>
        </p:txBody>
      </p:sp>
      <p:sp>
        <p:nvSpPr>
          <p:cNvPr id="112661" name="Rectangle 21"/>
          <p:cNvSpPr>
            <a:spLocks noChangeArrowheads="1"/>
          </p:cNvSpPr>
          <p:nvPr/>
        </p:nvSpPr>
        <p:spPr bwMode="auto">
          <a:xfrm>
            <a:off x="1042988" y="3644900"/>
            <a:ext cx="7850187" cy="30972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188913"/>
            <a:ext cx="6335712" cy="503237"/>
          </a:xfrm>
        </p:spPr>
        <p:txBody>
          <a:bodyPr/>
          <a:lstStyle/>
          <a:p>
            <a:pPr eaLnBrk="1" hangingPunct="1">
              <a:defRPr/>
            </a:pPr>
            <a:r>
              <a:rPr lang="fr-CH" sz="2400" smtClean="0"/>
              <a:t>Cost</a:t>
            </a:r>
            <a:r>
              <a:rPr lang="fr-CH" sz="2400" dirty="0" smtClean="0"/>
              <a:t> variance </a:t>
            </a:r>
            <a:r>
              <a:rPr lang="fr-CH" sz="2400" dirty="0" err="1" smtClean="0"/>
              <a:t>factors</a:t>
            </a:r>
            <a:endParaRPr lang="en-US" sz="2000" dirty="0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25538"/>
            <a:ext cx="7991475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H" sz="1800" dirty="0" err="1" smtClean="0"/>
              <a:t>Technical</a:t>
            </a:r>
            <a:r>
              <a:rPr lang="fr-CH" sz="1800" dirty="0" smtClean="0"/>
              <a:t> design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600" dirty="0" smtClean="0"/>
              <a:t>Evolution of system configuration 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600" dirty="0" err="1" smtClean="0"/>
              <a:t>Maturit</a:t>
            </a:r>
            <a:r>
              <a:rPr lang="en-US" sz="1600" dirty="0" smtClean="0"/>
              <a:t>y of component design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Technology breakthroughs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Variation of applicable regulations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Industrial 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Qualification &amp; experience of vendors 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600" dirty="0" smtClean="0"/>
              <a:t>State of </a:t>
            </a:r>
            <a:r>
              <a:rPr lang="fr-CH" sz="1600" dirty="0" err="1" smtClean="0"/>
              <a:t>completion</a:t>
            </a:r>
            <a:r>
              <a:rPr lang="fr-CH" sz="1600" dirty="0" smtClean="0"/>
              <a:t> of R&amp;D, of </a:t>
            </a:r>
            <a:r>
              <a:rPr lang="fr-CH" sz="1600" dirty="0" err="1" smtClean="0"/>
              <a:t>industrialization</a:t>
            </a:r>
            <a:endParaRPr lang="fr-CH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600" dirty="0" err="1" smtClean="0"/>
              <a:t>Series</a:t>
            </a:r>
            <a:r>
              <a:rPr lang="fr-CH" sz="1600" dirty="0" smtClean="0"/>
              <a:t> production, automation &amp; </a:t>
            </a:r>
            <a:r>
              <a:rPr lang="fr-CH" sz="1600" dirty="0" err="1" smtClean="0"/>
              <a:t>learning</a:t>
            </a:r>
            <a:r>
              <a:rPr lang="fr-CH" sz="1600" dirty="0" smtClean="0"/>
              <a:t> </a:t>
            </a:r>
            <a:r>
              <a:rPr lang="fr-CH" sz="1600" dirty="0" err="1" smtClean="0"/>
              <a:t>curve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Rejection rate of production process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Structure of market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600" dirty="0" smtClean="0"/>
              <a:t>Mono/</a:t>
            </a:r>
            <a:r>
              <a:rPr lang="fr-CH" sz="1600" dirty="0" err="1" smtClean="0"/>
              <a:t>oligopoly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600" dirty="0" smtClean="0"/>
              <a:t>Mono/oligopsone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Commercial strategy of vendor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Market penetration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600" dirty="0" err="1" smtClean="0"/>
              <a:t>Competing</a:t>
            </a:r>
            <a:r>
              <a:rPr lang="fr-CH" sz="1600" dirty="0" smtClean="0"/>
              <a:t> productions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fr-CH" sz="1800" dirty="0" smtClean="0"/>
              <a:t>Inflation and </a:t>
            </a:r>
            <a:r>
              <a:rPr lang="fr-CH" sz="1800" dirty="0" err="1" smtClean="0"/>
              <a:t>escalation</a:t>
            </a: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600" dirty="0" err="1" smtClean="0"/>
              <a:t>Raw</a:t>
            </a:r>
            <a:r>
              <a:rPr lang="fr-CH" sz="1600" dirty="0" smtClean="0"/>
              <a:t> </a:t>
            </a:r>
            <a:r>
              <a:rPr lang="fr-CH" sz="1600" dirty="0" err="1" smtClean="0"/>
              <a:t>materials</a:t>
            </a:r>
            <a:endParaRPr lang="fr-CH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600" dirty="0" err="1" smtClean="0"/>
              <a:t>Industrial</a:t>
            </a:r>
            <a:r>
              <a:rPr lang="fr-CH" sz="1600" dirty="0" smtClean="0"/>
              <a:t> </a:t>
            </a:r>
            <a:r>
              <a:rPr lang="fr-CH" sz="1600" dirty="0" err="1" smtClean="0"/>
              <a:t>prices</a:t>
            </a:r>
            <a:endParaRPr lang="fr-CH" sz="1600" dirty="0" smtClean="0"/>
          </a:p>
          <a:p>
            <a:pPr eaLnBrk="1" hangingPunct="1">
              <a:lnSpc>
                <a:spcPct val="80000"/>
              </a:lnSpc>
            </a:pPr>
            <a:r>
              <a:rPr lang="fr-CH" sz="1800" dirty="0" smtClean="0"/>
              <a:t>International </a:t>
            </a:r>
            <a:r>
              <a:rPr lang="fr-CH" sz="1800" dirty="0" err="1" smtClean="0"/>
              <a:t>procurement</a:t>
            </a:r>
            <a:endParaRPr lang="fr-CH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fr-CH" sz="1600" dirty="0" smtClean="0"/>
              <a:t>Exchange rates</a:t>
            </a:r>
          </a:p>
          <a:p>
            <a:pPr lvl="1" eaLnBrk="1" hangingPunct="1">
              <a:lnSpc>
                <a:spcPct val="80000"/>
              </a:lnSpc>
            </a:pPr>
            <a:r>
              <a:rPr lang="fr-CH" sz="1600" dirty="0" smtClean="0"/>
              <a:t>Taxes, custom </a:t>
            </a:r>
            <a:r>
              <a:rPr lang="fr-CH" sz="1600" dirty="0" err="1" smtClean="0"/>
              <a:t>duties</a:t>
            </a:r>
            <a:endParaRPr lang="en-US" sz="16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56325" y="1339850"/>
            <a:ext cx="2592139" cy="1263650"/>
            <a:chOff x="3515" y="754"/>
            <a:chExt cx="1452" cy="796"/>
          </a:xfrm>
        </p:grpSpPr>
        <p:sp>
          <p:nvSpPr>
            <p:cNvPr id="46107" name="AutoShape 4"/>
            <p:cNvSpPr>
              <a:spLocks/>
            </p:cNvSpPr>
            <p:nvPr/>
          </p:nvSpPr>
          <p:spPr bwMode="auto">
            <a:xfrm>
              <a:off x="3515" y="754"/>
              <a:ext cx="91" cy="590"/>
            </a:xfrm>
            <a:prstGeom prst="rightBrace">
              <a:avLst>
                <a:gd name="adj1" fmla="val 54029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6108" name="Text Box 7"/>
            <p:cNvSpPr txBox="1">
              <a:spLocks noChangeArrowheads="1"/>
            </p:cNvSpPr>
            <p:nvPr/>
          </p:nvSpPr>
          <p:spPr bwMode="auto">
            <a:xfrm>
              <a:off x="3651" y="881"/>
              <a:ext cx="1316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Engineering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judgement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of </a:t>
              </a:r>
              <a:r>
                <a:rPr lang="fr-CH" sz="1400" i="1" dirty="0" err="1" smtClean="0">
                  <a:solidFill>
                    <a:srgbClr val="FF0000"/>
                  </a:solidFill>
                  <a:latin typeface="Tahoma" pitchFamily="34" charset="0"/>
                </a:rPr>
                <a:t>responsible</a:t>
              </a:r>
              <a:r>
                <a:rPr lang="fr-CH" sz="1400" i="1" dirty="0" smtClean="0">
                  <a:solidFill>
                    <a:srgbClr val="FF0000"/>
                  </a:solidFill>
                  <a:latin typeface="Tahoma" pitchFamily="34" charset="0"/>
                </a:rPr>
                <a:t> </a:t>
              </a:r>
              <a:r>
                <a:rPr lang="fr-CH" sz="1400" i="1" dirty="0" smtClean="0">
                  <a:solidFill>
                    <a:srgbClr val="FF0000"/>
                  </a:solidFill>
                  <a:latin typeface="Tahoma" pitchFamily="34" charset="0"/>
                  <a:sym typeface="Symbol"/>
                </a:rPr>
                <a:t> </a:t>
              </a:r>
              <a:r>
                <a:rPr lang="fr-CH" sz="1400" dirty="0" err="1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fr-CH" sz="1400" baseline="-25000" dirty="0" err="1">
                  <a:solidFill>
                    <a:srgbClr val="FF0000"/>
                  </a:solidFill>
                </a:rPr>
                <a:t>technical</a:t>
              </a:r>
              <a:endParaRPr lang="en-GB" sz="1400" baseline="-25000" dirty="0">
                <a:solidFill>
                  <a:srgbClr val="FF0000"/>
                </a:solidFill>
              </a:endParaRPr>
            </a:p>
            <a:p>
              <a:pPr>
                <a:spcBef>
                  <a:spcPct val="50000"/>
                </a:spcBef>
              </a:pPr>
              <a:endParaRPr lang="en-US" sz="1400" i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56325" y="5229225"/>
            <a:ext cx="3024188" cy="1368425"/>
            <a:chOff x="3515" y="3248"/>
            <a:chExt cx="1905" cy="862"/>
          </a:xfrm>
        </p:grpSpPr>
        <p:sp>
          <p:nvSpPr>
            <p:cNvPr id="46105" name="AutoShape 6"/>
            <p:cNvSpPr>
              <a:spLocks/>
            </p:cNvSpPr>
            <p:nvPr/>
          </p:nvSpPr>
          <p:spPr bwMode="auto">
            <a:xfrm>
              <a:off x="3515" y="3248"/>
              <a:ext cx="91" cy="862"/>
            </a:xfrm>
            <a:prstGeom prst="rightBrace">
              <a:avLst>
                <a:gd name="adj1" fmla="val 78938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Text Box 9"/>
            <p:cNvSpPr txBox="1">
              <a:spLocks noChangeArrowheads="1"/>
            </p:cNvSpPr>
            <p:nvPr/>
          </p:nvSpPr>
          <p:spPr bwMode="auto">
            <a:xfrm>
              <a:off x="3651" y="3601"/>
              <a:ext cx="17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i="1">
                  <a:solidFill>
                    <a:srgbClr val="FF0000"/>
                  </a:solidFill>
                  <a:latin typeface="Tahoma" pitchFamily="34" charset="0"/>
                </a:rPr>
                <a:t>Tracked and compensated</a:t>
              </a:r>
              <a:endParaRPr lang="en-US" sz="1400" i="1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sp>
        <p:nvSpPr>
          <p:cNvPr id="46088" name="Text Box 15"/>
          <p:cNvSpPr txBox="1">
            <a:spLocks noChangeArrowheads="1"/>
          </p:cNvSpPr>
          <p:nvPr/>
        </p:nvSpPr>
        <p:spPr bwMode="auto">
          <a:xfrm rot="10647183">
            <a:off x="28575" y="2565400"/>
            <a:ext cx="4587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55588" y="1341438"/>
            <a:ext cx="715962" cy="5113337"/>
            <a:chOff x="161" y="845"/>
            <a:chExt cx="451" cy="3221"/>
          </a:xfrm>
        </p:grpSpPr>
        <p:sp>
          <p:nvSpPr>
            <p:cNvPr id="46103" name="AutoShape 14"/>
            <p:cNvSpPr>
              <a:spLocks noChangeArrowheads="1"/>
            </p:cNvSpPr>
            <p:nvPr/>
          </p:nvSpPr>
          <p:spPr bwMode="auto">
            <a:xfrm>
              <a:off x="385" y="845"/>
              <a:ext cx="227" cy="3221"/>
            </a:xfrm>
            <a:prstGeom prst="downArrow">
              <a:avLst>
                <a:gd name="adj1" fmla="val 50000"/>
                <a:gd name="adj2" fmla="val 354736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EFE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Text Box 16"/>
            <p:cNvSpPr txBox="1">
              <a:spLocks noChangeArrowheads="1"/>
            </p:cNvSpPr>
            <p:nvPr/>
          </p:nvSpPr>
          <p:spPr bwMode="auto">
            <a:xfrm>
              <a:off x="161" y="1026"/>
              <a:ext cx="270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600">
                  <a:solidFill>
                    <a:srgbClr val="FF0000"/>
                  </a:solidFill>
                  <a:latin typeface="Tahoma" pitchFamily="34" charset="0"/>
                </a:rPr>
                <a:t>Decreasing control of project responsible</a:t>
              </a:r>
              <a:endParaRPr lang="en-US" sz="160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  <p:sp>
        <p:nvSpPr>
          <p:cNvPr id="46090" name="Text Box 22"/>
          <p:cNvSpPr txBox="1">
            <a:spLocks noChangeArrowheads="1"/>
          </p:cNvSpPr>
          <p:nvPr/>
        </p:nvSpPr>
        <p:spPr bwMode="auto">
          <a:xfrm>
            <a:off x="6372225" y="638175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solidFill>
                  <a:schemeClr val="bg1"/>
                </a:solidFill>
                <a:latin typeface="Tahoma" pitchFamily="34" charset="0"/>
              </a:rPr>
              <a:t>Outside project control</a:t>
            </a:r>
            <a:endParaRPr lang="en-US" sz="16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46091" name="Group 38"/>
          <p:cNvGrpSpPr>
            <a:grpSpLocks/>
          </p:cNvGrpSpPr>
          <p:nvPr/>
        </p:nvGrpSpPr>
        <p:grpSpPr bwMode="auto">
          <a:xfrm>
            <a:off x="4356100" y="908050"/>
            <a:ext cx="4319588" cy="4826000"/>
            <a:chOff x="2744" y="572"/>
            <a:chExt cx="2721" cy="3040"/>
          </a:xfrm>
        </p:grpSpPr>
        <p:sp>
          <p:nvSpPr>
            <p:cNvPr id="46095" name="Line 23"/>
            <p:cNvSpPr>
              <a:spLocks noChangeShapeType="1"/>
            </p:cNvSpPr>
            <p:nvPr/>
          </p:nvSpPr>
          <p:spPr bwMode="auto">
            <a:xfrm>
              <a:off x="4150" y="1525"/>
              <a:ext cx="0" cy="208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96" name="Group 37"/>
            <p:cNvGrpSpPr>
              <a:grpSpLocks/>
            </p:cNvGrpSpPr>
            <p:nvPr/>
          </p:nvGrpSpPr>
          <p:grpSpPr bwMode="auto">
            <a:xfrm>
              <a:off x="2744" y="572"/>
              <a:ext cx="2721" cy="1361"/>
              <a:chOff x="2744" y="572"/>
              <a:chExt cx="2721" cy="1361"/>
            </a:xfrm>
          </p:grpSpPr>
          <p:grpSp>
            <p:nvGrpSpPr>
              <p:cNvPr id="46097" name="Group 31"/>
              <p:cNvGrpSpPr>
                <a:grpSpLocks/>
              </p:cNvGrpSpPr>
              <p:nvPr/>
            </p:nvGrpSpPr>
            <p:grpSpPr bwMode="auto">
              <a:xfrm>
                <a:off x="2744" y="1313"/>
                <a:ext cx="2721" cy="620"/>
                <a:chOff x="2744" y="1313"/>
                <a:chExt cx="2721" cy="620"/>
              </a:xfrm>
            </p:grpSpPr>
            <p:sp>
              <p:nvSpPr>
                <p:cNvPr id="46100" name="Line 17"/>
                <p:cNvSpPr>
                  <a:spLocks noChangeShapeType="1"/>
                </p:cNvSpPr>
                <p:nvPr/>
              </p:nvSpPr>
              <p:spPr bwMode="auto">
                <a:xfrm>
                  <a:off x="2744" y="1525"/>
                  <a:ext cx="2631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0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4059" y="1721"/>
                  <a:ext cx="104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600">
                      <a:solidFill>
                        <a:srgbClr val="0000FF"/>
                      </a:solidFill>
                      <a:latin typeface="Tahoma" pitchFamily="34" charset="0"/>
                    </a:rPr>
                    <a:t>Procurement</a:t>
                  </a:r>
                  <a:endParaRPr lang="en-US" sz="1600">
                    <a:solidFill>
                      <a:srgbClr val="0000FF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46102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922" y="1313"/>
                  <a:ext cx="154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fr-CH" sz="1600">
                      <a:solidFill>
                        <a:srgbClr val="0000FF"/>
                      </a:solidFill>
                      <a:latin typeface="Tahoma" pitchFamily="34" charset="0"/>
                    </a:rPr>
                    <a:t>Contract adjudication</a:t>
                  </a:r>
                  <a:endParaRPr lang="en-US" sz="1600">
                    <a:solidFill>
                      <a:srgbClr val="0000FF"/>
                    </a:solidFill>
                    <a:latin typeface="Tahoma" pitchFamily="34" charset="0"/>
                  </a:endParaRPr>
                </a:p>
              </p:txBody>
            </p:sp>
          </p:grpSp>
          <p:sp>
            <p:nvSpPr>
              <p:cNvPr id="46098" name="Line 33"/>
              <p:cNvSpPr>
                <a:spLocks noChangeShapeType="1"/>
              </p:cNvSpPr>
              <p:nvPr/>
            </p:nvSpPr>
            <p:spPr bwMode="auto">
              <a:xfrm>
                <a:off x="3606" y="572"/>
                <a:ext cx="0" cy="95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9" name="Text Box 34"/>
              <p:cNvSpPr txBox="1">
                <a:spLocks noChangeArrowheads="1"/>
              </p:cNvSpPr>
              <p:nvPr/>
            </p:nvSpPr>
            <p:spPr bwMode="auto">
              <a:xfrm>
                <a:off x="3606" y="572"/>
                <a:ext cx="136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H" sz="1600">
                    <a:solidFill>
                      <a:srgbClr val="0000FF"/>
                    </a:solidFill>
                    <a:latin typeface="Tahoma" pitchFamily="34" charset="0"/>
                  </a:rPr>
                  <a:t>Technical definition</a:t>
                </a:r>
                <a:endParaRPr lang="en-US" sz="16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156325" y="2420938"/>
            <a:ext cx="2736850" cy="2736850"/>
            <a:chOff x="3515" y="1389"/>
            <a:chExt cx="1724" cy="1724"/>
          </a:xfrm>
        </p:grpSpPr>
        <p:sp>
          <p:nvSpPr>
            <p:cNvPr id="46093" name="AutoShape 5"/>
            <p:cNvSpPr>
              <a:spLocks/>
            </p:cNvSpPr>
            <p:nvPr/>
          </p:nvSpPr>
          <p:spPr bwMode="auto">
            <a:xfrm>
              <a:off x="3515" y="1389"/>
              <a:ext cx="91" cy="1724"/>
            </a:xfrm>
            <a:prstGeom prst="rightBrace">
              <a:avLst>
                <a:gd name="adj1" fmla="val 157875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4" name="Text Box 8"/>
            <p:cNvSpPr txBox="1">
              <a:spLocks noChangeArrowheads="1"/>
            </p:cNvSpPr>
            <p:nvPr/>
          </p:nvSpPr>
          <p:spPr bwMode="auto">
            <a:xfrm>
              <a:off x="3651" y="2024"/>
              <a:ext cx="1588" cy="4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Reflected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in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scatter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of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offers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received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from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vendors</a:t>
              </a:r>
              <a:r>
                <a:rPr lang="fr-CH" sz="1400" i="1" dirty="0">
                  <a:solidFill>
                    <a:srgbClr val="FF0000"/>
                  </a:solidFill>
                  <a:latin typeface="Tahoma" pitchFamily="34" charset="0"/>
                </a:rPr>
                <a:t> (LHC </a:t>
              </a:r>
              <a:r>
                <a:rPr lang="fr-CH" sz="1400" i="1" dirty="0" err="1">
                  <a:solidFill>
                    <a:srgbClr val="FF0000"/>
                  </a:solidFill>
                  <a:latin typeface="Tahoma" pitchFamily="34" charset="0"/>
                </a:rPr>
                <a:t>experience</a:t>
              </a:r>
              <a:r>
                <a:rPr lang="fr-CH" sz="1400" i="1" dirty="0" smtClean="0">
                  <a:solidFill>
                    <a:srgbClr val="FF0000"/>
                  </a:solidFill>
                  <a:latin typeface="Tahoma" pitchFamily="34" charset="0"/>
                </a:rPr>
                <a:t>) </a:t>
              </a:r>
              <a:r>
                <a:rPr lang="fr-CH" sz="1400" i="1" dirty="0" smtClean="0">
                  <a:solidFill>
                    <a:srgbClr val="FF0000"/>
                  </a:solidFill>
                  <a:latin typeface="Tahoma" pitchFamily="34" charset="0"/>
                  <a:sym typeface="Symbol"/>
                </a:rPr>
                <a:t> </a:t>
              </a:r>
              <a:r>
                <a:rPr lang="fr-CH" sz="1400" dirty="0" err="1">
                  <a:solidFill>
                    <a:srgbClr val="FF0000"/>
                  </a:solidFill>
                  <a:latin typeface="Symbol" pitchFamily="18" charset="2"/>
                </a:rPr>
                <a:t>s</a:t>
              </a:r>
              <a:r>
                <a:rPr lang="fr-CH" sz="1400" baseline="-25000" dirty="0" err="1">
                  <a:solidFill>
                    <a:srgbClr val="FF0000"/>
                  </a:solidFill>
                </a:rPr>
                <a:t>procurement</a:t>
              </a:r>
              <a:endParaRPr lang="en-US" sz="1400" i="1" dirty="0">
                <a:solidFill>
                  <a:srgbClr val="FF0000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+mn-lt"/>
              </a:rPr>
              <a:t>Ph. Lebrun </a:t>
            </a:r>
            <a:r>
              <a:rPr lang="en-US">
                <a:latin typeface="+mn-lt"/>
              </a:rPr>
              <a:t>– EURONu Workshop</a:t>
            </a:r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sz="2400" smtClean="0"/>
              <a:t>Observed tender prices</a:t>
            </a:r>
            <a:br>
              <a:rPr lang="fr-CH" sz="2400" smtClean="0"/>
            </a:br>
            <a:r>
              <a:rPr lang="fr-CH" sz="2400" smtClean="0"/>
              <a:t>for LHC accelerator components</a:t>
            </a:r>
            <a:endParaRPr lang="en-US" sz="2400" smtClean="0"/>
          </a:p>
        </p:txBody>
      </p:sp>
      <p:pic>
        <p:nvPicPr>
          <p:cNvPr id="4710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001713"/>
            <a:ext cx="8353425" cy="5686425"/>
          </a:xfrm>
          <a:noFill/>
        </p:spPr>
      </p:pic>
      <p:sp>
        <p:nvSpPr>
          <p:cNvPr id="47109" name="Line 4"/>
          <p:cNvSpPr>
            <a:spLocks noChangeShapeType="1"/>
          </p:cNvSpPr>
          <p:nvPr/>
        </p:nvSpPr>
        <p:spPr bwMode="auto">
          <a:xfrm flipH="1">
            <a:off x="3059113" y="4149725"/>
            <a:ext cx="792162" cy="1150938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851275" y="3789363"/>
            <a:ext cx="2376488" cy="466725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200">
                <a:solidFill>
                  <a:srgbClr val="D60093"/>
                </a:solidFill>
              </a:rPr>
              <a:t>Adjusted to mean (1.46) and total number (218) of sample</a:t>
            </a:r>
            <a:endParaRPr lang="en-US" sz="120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sz="2400" dirty="0" err="1" smtClean="0"/>
              <a:t>Lowest</a:t>
            </a:r>
            <a:r>
              <a:rPr lang="fr-CH" sz="2400" dirty="0" smtClean="0"/>
              <a:t>-</a:t>
            </a:r>
            <a:r>
              <a:rPr lang="fr-CH" sz="2400" dirty="0" err="1" smtClean="0"/>
              <a:t>bidder</a:t>
            </a:r>
            <a:r>
              <a:rPr lang="fr-CH" sz="2400" dirty="0" smtClean="0"/>
              <a:t> </a:t>
            </a:r>
            <a:r>
              <a:rPr lang="fr-CH" sz="2400" dirty="0" err="1" smtClean="0"/>
              <a:t>from</a:t>
            </a:r>
            <a:r>
              <a:rPr lang="fr-CH" sz="2400" dirty="0" smtClean="0"/>
              <a:t> n </a:t>
            </a:r>
            <a:r>
              <a:rPr lang="fr-CH" sz="2400" dirty="0" err="1" smtClean="0"/>
              <a:t>valid</a:t>
            </a:r>
            <a:r>
              <a:rPr lang="fr-CH" sz="2400" dirty="0" smtClean="0"/>
              <a:t> </a:t>
            </a:r>
            <a:r>
              <a:rPr lang="fr-CH" sz="2400" dirty="0" err="1" smtClean="0"/>
              <a:t>offers</a:t>
            </a:r>
            <a:endParaRPr lang="en-US" sz="2400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0768"/>
            <a:ext cx="8640763" cy="5256584"/>
          </a:xfrm>
        </p:spPr>
        <p:txBody>
          <a:bodyPr wrap="square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fr-CH" sz="1800" dirty="0" err="1" smtClean="0"/>
              <a:t>Analytical</a:t>
            </a:r>
            <a:r>
              <a:rPr lang="fr-CH" sz="1800" dirty="0" smtClean="0"/>
              <a:t> solution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err="1" smtClean="0"/>
              <a:t>Consider</a:t>
            </a:r>
            <a:r>
              <a:rPr lang="fr-CH" sz="1600" dirty="0" smtClean="0"/>
              <a:t> </a:t>
            </a:r>
            <a:r>
              <a:rPr lang="fr-CH" sz="1600" dirty="0" err="1" smtClean="0"/>
              <a:t>two</a:t>
            </a:r>
            <a:r>
              <a:rPr lang="fr-CH" sz="1600" dirty="0" smtClean="0"/>
              <a:t> </a:t>
            </a:r>
            <a:r>
              <a:rPr lang="fr-CH" sz="1600" dirty="0" err="1" smtClean="0"/>
              <a:t>valid</a:t>
            </a:r>
            <a:r>
              <a:rPr lang="fr-CH" sz="1600" dirty="0" smtClean="0"/>
              <a:t> </a:t>
            </a:r>
            <a:r>
              <a:rPr lang="fr-CH" sz="1600" dirty="0" err="1" smtClean="0"/>
              <a:t>offers</a:t>
            </a:r>
            <a:r>
              <a:rPr lang="fr-CH" sz="1600" dirty="0" smtClean="0"/>
              <a:t> X1, X2 </a:t>
            </a:r>
            <a:r>
              <a:rPr lang="fr-CH" sz="1600" dirty="0" err="1" smtClean="0"/>
              <a:t>following</a:t>
            </a:r>
            <a:r>
              <a:rPr lang="fr-CH" sz="1600" dirty="0" smtClean="0"/>
              <a:t> </a:t>
            </a:r>
            <a:r>
              <a:rPr lang="fr-CH" sz="1600" dirty="0" err="1" smtClean="0"/>
              <a:t>same</a:t>
            </a:r>
            <a:r>
              <a:rPr lang="fr-CH" sz="1600" dirty="0" smtClean="0"/>
              <a:t> </a:t>
            </a:r>
            <a:r>
              <a:rPr lang="fr-CH" sz="1600" dirty="0" err="1" smtClean="0"/>
              <a:t>exponential</a:t>
            </a:r>
            <a:r>
              <a:rPr lang="fr-CH" sz="1600" dirty="0" smtClean="0"/>
              <a:t> distribution </a:t>
            </a:r>
            <a:r>
              <a:rPr lang="fr-CH" sz="1600" dirty="0" err="1" smtClean="0"/>
              <a:t>with</a:t>
            </a:r>
            <a:r>
              <a:rPr lang="fr-CH" sz="1600" dirty="0" smtClean="0"/>
              <a:t>    </a:t>
            </a:r>
            <a:r>
              <a:rPr lang="fr-CH" sz="1600" b="1" dirty="0" smtClean="0"/>
              <a:t>P</a:t>
            </a:r>
            <a:r>
              <a:rPr lang="fr-CH" sz="1600" dirty="0" smtClean="0"/>
              <a:t>(Xi&lt;x) = F(x) = 1 – </a:t>
            </a:r>
            <a:r>
              <a:rPr lang="fr-CH" sz="1600" dirty="0" err="1" smtClean="0"/>
              <a:t>exp</a:t>
            </a:r>
            <a:r>
              <a:rPr lang="fr-CH" sz="1600" dirty="0" smtClean="0"/>
              <a:t>[-a(x-b)]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H" sz="16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⇒</a:t>
            </a:r>
            <a:r>
              <a:rPr lang="fr-CH" sz="1600" i="1" dirty="0" smtClean="0">
                <a:solidFill>
                  <a:srgbClr val="FF0000"/>
                </a:solidFill>
              </a:rPr>
              <a:t> m = b + 1/a and </a:t>
            </a:r>
            <a:r>
              <a:rPr lang="fr-CH" sz="1600" i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CH" sz="1600" i="1" dirty="0" smtClean="0">
                <a:solidFill>
                  <a:srgbClr val="FF0000"/>
                </a:solidFill>
              </a:rPr>
              <a:t> = 1/a</a:t>
            </a:r>
            <a:endParaRPr lang="fr-CH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fr-CH" sz="1600" dirty="0" smtClean="0"/>
              <a:t>Price </a:t>
            </a:r>
            <a:r>
              <a:rPr lang="fr-CH" sz="1600" dirty="0" err="1" smtClean="0"/>
              <a:t>paid</a:t>
            </a:r>
            <a:r>
              <a:rPr lang="fr-CH" sz="1600" dirty="0" smtClean="0"/>
              <a:t> (</a:t>
            </a:r>
            <a:r>
              <a:rPr lang="fr-CH" sz="1600" dirty="0" err="1" smtClean="0"/>
              <a:t>lowest</a:t>
            </a:r>
            <a:r>
              <a:rPr lang="fr-CH" sz="1600" dirty="0" smtClean="0"/>
              <a:t> </a:t>
            </a:r>
            <a:r>
              <a:rPr lang="fr-CH" sz="1600" dirty="0" err="1" smtClean="0"/>
              <a:t>valid</a:t>
            </a:r>
            <a:r>
              <a:rPr lang="fr-CH" sz="1600" dirty="0" smtClean="0"/>
              <a:t> </a:t>
            </a:r>
            <a:r>
              <a:rPr lang="fr-CH" sz="1600" dirty="0" err="1" smtClean="0"/>
              <a:t>offer</a:t>
            </a:r>
            <a:r>
              <a:rPr lang="fr-CH" sz="1600" dirty="0" smtClean="0"/>
              <a:t>) </a:t>
            </a:r>
            <a:r>
              <a:rPr lang="fr-CH" sz="1600" dirty="0" err="1" smtClean="0"/>
              <a:t>is</a:t>
            </a:r>
            <a:r>
              <a:rPr lang="fr-CH" sz="1600" dirty="0" smtClean="0"/>
              <a:t> Y = min(X1, X2): </a:t>
            </a:r>
            <a:r>
              <a:rPr lang="fr-CH" sz="1600" dirty="0" err="1" smtClean="0"/>
              <a:t>what</a:t>
            </a:r>
            <a:r>
              <a:rPr lang="fr-CH" sz="1600" dirty="0" smtClean="0"/>
              <a:t> </a:t>
            </a:r>
            <a:r>
              <a:rPr lang="fr-CH" sz="1600" dirty="0" err="1" smtClean="0"/>
              <a:t>is</a:t>
            </a:r>
            <a:r>
              <a:rPr lang="fr-CH" sz="1600" dirty="0" smtClean="0"/>
              <a:t> the </a:t>
            </a:r>
            <a:r>
              <a:rPr lang="fr-CH" sz="1600" dirty="0" err="1" smtClean="0"/>
              <a:t>probability</a:t>
            </a:r>
            <a:r>
              <a:rPr lang="fr-CH" sz="1600" dirty="0" smtClean="0"/>
              <a:t> distribution of Y?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err="1" smtClean="0"/>
              <a:t>Estimate</a:t>
            </a:r>
            <a:r>
              <a:rPr lang="fr-CH" sz="1600" dirty="0" smtClean="0"/>
              <a:t> </a:t>
            </a:r>
            <a:r>
              <a:rPr lang="fr-CH" sz="1600" b="1" dirty="0" smtClean="0"/>
              <a:t>P</a:t>
            </a:r>
            <a:r>
              <a:rPr lang="fr-CH" sz="1600" dirty="0" smtClean="0"/>
              <a:t>(Y&lt;x) = </a:t>
            </a:r>
            <a:r>
              <a:rPr lang="fr-CH" sz="1600" b="1" dirty="0" smtClean="0"/>
              <a:t>P</a:t>
            </a:r>
            <a:r>
              <a:rPr lang="fr-CH" sz="1600" dirty="0" smtClean="0"/>
              <a:t>(X1&lt;x </a:t>
            </a:r>
            <a:r>
              <a:rPr lang="fr-CH" sz="1600" b="1" dirty="0" smtClean="0"/>
              <a:t>or</a:t>
            </a:r>
            <a:r>
              <a:rPr lang="fr-CH" sz="1600" dirty="0" smtClean="0"/>
              <a:t> X2&lt;x) = G(x)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err="1" smtClean="0">
                <a:solidFill>
                  <a:srgbClr val="0066CC"/>
                </a:solidFill>
              </a:rPr>
              <a:t>Combined</a:t>
            </a:r>
            <a:r>
              <a:rPr lang="fr-CH" sz="1600" dirty="0" smtClean="0">
                <a:solidFill>
                  <a:srgbClr val="0066CC"/>
                </a:solidFill>
              </a:rPr>
              <a:t> </a:t>
            </a:r>
            <a:r>
              <a:rPr lang="fr-CH" sz="1600" dirty="0" err="1" smtClean="0">
                <a:solidFill>
                  <a:srgbClr val="0066CC"/>
                </a:solidFill>
              </a:rPr>
              <a:t>probability</a:t>
            </a:r>
            <a:r>
              <a:rPr lang="fr-CH" sz="1600" dirty="0" smtClean="0">
                <a:solidFill>
                  <a:srgbClr val="0066CC"/>
                </a:solidFill>
              </a:rPr>
              <a:t> </a:t>
            </a:r>
            <a:r>
              <a:rPr lang="fr-CH" sz="1600" dirty="0" err="1" smtClean="0">
                <a:solidFill>
                  <a:srgbClr val="0066CC"/>
                </a:solidFill>
              </a:rPr>
              <a:t>theorem</a:t>
            </a:r>
            <a:endParaRPr lang="fr-CH" sz="1600" dirty="0" smtClean="0">
              <a:solidFill>
                <a:srgbClr val="0066CC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H" sz="1600" b="1" dirty="0" smtClean="0"/>
              <a:t>	</a:t>
            </a:r>
            <a:r>
              <a:rPr lang="fr-CH" sz="1600" b="1" dirty="0" smtClean="0">
                <a:solidFill>
                  <a:srgbClr val="0066CC"/>
                </a:solidFill>
              </a:rPr>
              <a:t>P</a:t>
            </a:r>
            <a:r>
              <a:rPr lang="fr-CH" sz="1600" dirty="0" smtClean="0">
                <a:solidFill>
                  <a:srgbClr val="0066CC"/>
                </a:solidFill>
              </a:rPr>
              <a:t>(X1&lt;x </a:t>
            </a:r>
            <a:r>
              <a:rPr lang="fr-CH" sz="1600" b="1" dirty="0" smtClean="0">
                <a:solidFill>
                  <a:srgbClr val="0066CC"/>
                </a:solidFill>
              </a:rPr>
              <a:t>or</a:t>
            </a:r>
            <a:r>
              <a:rPr lang="fr-CH" sz="1600" dirty="0" smtClean="0">
                <a:solidFill>
                  <a:srgbClr val="0066CC"/>
                </a:solidFill>
              </a:rPr>
              <a:t> X2&lt;x) = </a:t>
            </a:r>
            <a:r>
              <a:rPr lang="fr-CH" sz="1600" b="1" dirty="0" smtClean="0">
                <a:solidFill>
                  <a:srgbClr val="0066CC"/>
                </a:solidFill>
              </a:rPr>
              <a:t>P</a:t>
            </a:r>
            <a:r>
              <a:rPr lang="fr-CH" sz="1600" dirty="0" smtClean="0">
                <a:solidFill>
                  <a:srgbClr val="0066CC"/>
                </a:solidFill>
              </a:rPr>
              <a:t>(X1&lt;x) + </a:t>
            </a:r>
            <a:r>
              <a:rPr lang="fr-CH" sz="1600" b="1" dirty="0" smtClean="0">
                <a:solidFill>
                  <a:srgbClr val="0066CC"/>
                </a:solidFill>
              </a:rPr>
              <a:t>P</a:t>
            </a:r>
            <a:r>
              <a:rPr lang="fr-CH" sz="1600" dirty="0" smtClean="0">
                <a:solidFill>
                  <a:srgbClr val="0066CC"/>
                </a:solidFill>
              </a:rPr>
              <a:t>(X2&lt;x) – </a:t>
            </a:r>
            <a:r>
              <a:rPr lang="fr-CH" sz="1600" b="1" dirty="0" smtClean="0">
                <a:solidFill>
                  <a:srgbClr val="0066CC"/>
                </a:solidFill>
              </a:rPr>
              <a:t>P</a:t>
            </a:r>
            <a:r>
              <a:rPr lang="fr-CH" sz="1600" dirty="0" smtClean="0">
                <a:solidFill>
                  <a:srgbClr val="0066CC"/>
                </a:solidFill>
              </a:rPr>
              <a:t>(X1&lt;x </a:t>
            </a:r>
            <a:r>
              <a:rPr lang="fr-CH" sz="1600" b="1" dirty="0" smtClean="0">
                <a:solidFill>
                  <a:srgbClr val="0066CC"/>
                </a:solidFill>
              </a:rPr>
              <a:t>and</a:t>
            </a:r>
            <a:r>
              <a:rPr lang="fr-CH" sz="1600" dirty="0" smtClean="0">
                <a:solidFill>
                  <a:srgbClr val="0066CC"/>
                </a:solidFill>
              </a:rPr>
              <a:t> X2&lt;x)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smtClean="0"/>
              <a:t>If X1 and X2 </a:t>
            </a:r>
            <a:r>
              <a:rPr lang="fr-CH" sz="1600" dirty="0" err="1" smtClean="0"/>
              <a:t>uncorrelated</a:t>
            </a:r>
            <a:r>
              <a:rPr lang="fr-CH" sz="1600" dirty="0" smtClean="0"/>
              <a:t>, </a:t>
            </a:r>
            <a:r>
              <a:rPr lang="fr-CH" sz="1600" b="1" dirty="0" smtClean="0"/>
              <a:t>P</a:t>
            </a:r>
            <a:r>
              <a:rPr lang="fr-CH" sz="1600" dirty="0" smtClean="0"/>
              <a:t>(X1&lt;x </a:t>
            </a:r>
            <a:r>
              <a:rPr lang="fr-CH" sz="1600" b="1" dirty="0" smtClean="0"/>
              <a:t>and</a:t>
            </a:r>
            <a:r>
              <a:rPr lang="fr-CH" sz="1600" dirty="0" smtClean="0"/>
              <a:t> X2&lt;x) = </a:t>
            </a:r>
            <a:r>
              <a:rPr lang="fr-CH" sz="1600" b="1" dirty="0" smtClean="0"/>
              <a:t>P</a:t>
            </a:r>
            <a:r>
              <a:rPr lang="fr-CH" sz="1600" dirty="0" smtClean="0"/>
              <a:t>(X1&lt;x) * </a:t>
            </a:r>
            <a:r>
              <a:rPr lang="fr-CH" sz="1600" b="1" dirty="0" smtClean="0"/>
              <a:t>P</a:t>
            </a:r>
            <a:r>
              <a:rPr lang="fr-CH" sz="1600" dirty="0" smtClean="0"/>
              <a:t>(X2&lt;x) 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err="1" smtClean="0"/>
              <a:t>Hence</a:t>
            </a:r>
            <a:r>
              <a:rPr lang="fr-CH" sz="1600" dirty="0" smtClean="0"/>
              <a:t>, </a:t>
            </a:r>
            <a:r>
              <a:rPr lang="fr-CH" sz="1600" b="1" dirty="0" smtClean="0"/>
              <a:t>P</a:t>
            </a:r>
            <a:r>
              <a:rPr lang="fr-CH" sz="1600" dirty="0" smtClean="0"/>
              <a:t>(X1&lt;x </a:t>
            </a:r>
            <a:r>
              <a:rPr lang="fr-CH" sz="1600" b="1" dirty="0" smtClean="0"/>
              <a:t>or</a:t>
            </a:r>
            <a:r>
              <a:rPr lang="fr-CH" sz="1600" dirty="0" smtClean="0"/>
              <a:t> X2&lt;x) = </a:t>
            </a:r>
            <a:r>
              <a:rPr lang="fr-CH" sz="1600" b="1" dirty="0" smtClean="0"/>
              <a:t>P</a:t>
            </a:r>
            <a:r>
              <a:rPr lang="fr-CH" sz="1600" dirty="0" smtClean="0"/>
              <a:t>(X1&lt;x) + </a:t>
            </a:r>
            <a:r>
              <a:rPr lang="fr-CH" sz="1600" b="1" dirty="0" smtClean="0"/>
              <a:t>P</a:t>
            </a:r>
            <a:r>
              <a:rPr lang="fr-CH" sz="1600" dirty="0" smtClean="0"/>
              <a:t>(X2&lt;x) – </a:t>
            </a:r>
            <a:r>
              <a:rPr lang="fr-CH" sz="1600" b="1" dirty="0" smtClean="0"/>
              <a:t>P</a:t>
            </a:r>
            <a:r>
              <a:rPr lang="fr-CH" sz="1600" dirty="0" smtClean="0"/>
              <a:t>(X1&lt;x) * </a:t>
            </a:r>
            <a:r>
              <a:rPr lang="fr-CH" sz="1600" b="1" dirty="0" smtClean="0"/>
              <a:t>P</a:t>
            </a:r>
            <a:r>
              <a:rPr lang="fr-CH" sz="1600" dirty="0" smtClean="0"/>
              <a:t>(X2&lt;x) and </a:t>
            </a:r>
            <a:r>
              <a:rPr lang="fr-CH" sz="1600" dirty="0" err="1" smtClean="0"/>
              <a:t>thus</a:t>
            </a:r>
            <a:r>
              <a:rPr lang="fr-CH" sz="1600" dirty="0" smtClean="0"/>
              <a:t>   G(x) = 2 F(x) – F(x)</a:t>
            </a:r>
            <a:r>
              <a:rPr lang="fr-CH" sz="1600" baseline="30000" dirty="0" smtClean="0"/>
              <a:t>2</a:t>
            </a:r>
            <a:r>
              <a:rPr lang="fr-CH" sz="1600" dirty="0" smtClean="0"/>
              <a:t> = 1 – </a:t>
            </a:r>
            <a:r>
              <a:rPr lang="fr-CH" sz="1600" dirty="0" err="1" smtClean="0"/>
              <a:t>exp</a:t>
            </a:r>
            <a:r>
              <a:rPr lang="fr-CH" sz="1600" dirty="0" smtClean="0"/>
              <a:t>[-2a(x-b)]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fr-CH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fr-CH" sz="1600" i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 </a:t>
            </a:r>
            <a:r>
              <a:rPr lang="fr-CH" sz="1600" i="1" dirty="0" smtClean="0">
                <a:solidFill>
                  <a:srgbClr val="FF0000"/>
                </a:solidFill>
              </a:rPr>
              <a:t>Y </a:t>
            </a:r>
            <a:r>
              <a:rPr lang="fr-CH" sz="1600" i="1" dirty="0" err="1" smtClean="0">
                <a:solidFill>
                  <a:srgbClr val="FF0000"/>
                </a:solidFill>
              </a:rPr>
              <a:t>follows</a:t>
            </a:r>
            <a:r>
              <a:rPr lang="fr-CH" sz="1600" i="1" dirty="0" smtClean="0">
                <a:solidFill>
                  <a:srgbClr val="FF0000"/>
                </a:solidFill>
              </a:rPr>
              <a:t> </a:t>
            </a:r>
            <a:r>
              <a:rPr lang="fr-CH" sz="1600" i="1" dirty="0" err="1" smtClean="0">
                <a:solidFill>
                  <a:srgbClr val="FF0000"/>
                </a:solidFill>
              </a:rPr>
              <a:t>exponential</a:t>
            </a:r>
            <a:r>
              <a:rPr lang="fr-CH" sz="1600" i="1" dirty="0" smtClean="0">
                <a:solidFill>
                  <a:srgbClr val="FF0000"/>
                </a:solidFill>
              </a:rPr>
              <a:t> distribution </a:t>
            </a:r>
            <a:r>
              <a:rPr lang="fr-CH" sz="1600" i="1" dirty="0" err="1" smtClean="0">
                <a:solidFill>
                  <a:srgbClr val="FF0000"/>
                </a:solidFill>
              </a:rPr>
              <a:t>with</a:t>
            </a:r>
            <a:r>
              <a:rPr lang="fr-CH" sz="1600" i="1" dirty="0" smtClean="0">
                <a:solidFill>
                  <a:srgbClr val="FF0000"/>
                </a:solidFill>
              </a:rPr>
              <a:t> m = b + 1/2a and </a:t>
            </a:r>
            <a:r>
              <a:rPr lang="fr-CH" sz="1600" i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CH" sz="1600" i="1" dirty="0" smtClean="0">
                <a:solidFill>
                  <a:srgbClr val="FF0000"/>
                </a:solidFill>
              </a:rPr>
              <a:t> = 1/2a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smtClean="0"/>
              <a:t>By </a:t>
            </a:r>
            <a:r>
              <a:rPr lang="fr-CH" sz="1600" dirty="0" err="1" smtClean="0"/>
              <a:t>recurrence</a:t>
            </a:r>
            <a:r>
              <a:rPr lang="fr-CH" sz="1600" dirty="0" smtClean="0"/>
              <a:t>, if n </a:t>
            </a:r>
            <a:r>
              <a:rPr lang="fr-CH" sz="1600" dirty="0" err="1" smtClean="0"/>
              <a:t>uncorrelated</a:t>
            </a:r>
            <a:r>
              <a:rPr lang="fr-CH" sz="1600" dirty="0" smtClean="0"/>
              <a:t> </a:t>
            </a:r>
            <a:r>
              <a:rPr lang="fr-CH" sz="1600" dirty="0" err="1" smtClean="0"/>
              <a:t>valid</a:t>
            </a:r>
            <a:r>
              <a:rPr lang="fr-CH" sz="1600" dirty="0" smtClean="0"/>
              <a:t> </a:t>
            </a:r>
            <a:r>
              <a:rPr lang="fr-CH" sz="1600" dirty="0" err="1" smtClean="0"/>
              <a:t>offers</a:t>
            </a:r>
            <a:r>
              <a:rPr lang="fr-CH" sz="1600" dirty="0" smtClean="0"/>
              <a:t> X1, X2,…</a:t>
            </a:r>
            <a:r>
              <a:rPr lang="fr-CH" sz="1600" dirty="0" err="1" smtClean="0"/>
              <a:t>Xn</a:t>
            </a:r>
            <a:r>
              <a:rPr lang="fr-CH" sz="1600" dirty="0" smtClean="0"/>
              <a:t> are </a:t>
            </a:r>
            <a:r>
              <a:rPr lang="fr-CH" sz="1600" dirty="0" err="1" smtClean="0"/>
              <a:t>received</a:t>
            </a:r>
            <a:r>
              <a:rPr lang="fr-CH" sz="1600" dirty="0" smtClean="0"/>
              <a:t>, the </a:t>
            </a:r>
            <a:r>
              <a:rPr lang="fr-CH" sz="1600" dirty="0" err="1" smtClean="0"/>
              <a:t>price</a:t>
            </a:r>
            <a:r>
              <a:rPr lang="fr-CH" sz="1600" dirty="0" smtClean="0"/>
              <a:t> </a:t>
            </a:r>
            <a:r>
              <a:rPr lang="fr-CH" sz="1600" dirty="0" err="1" smtClean="0"/>
              <a:t>paid</a:t>
            </a:r>
            <a:r>
              <a:rPr lang="fr-CH" sz="1600" dirty="0" smtClean="0"/>
              <a:t> Y = min (X1, X2,…</a:t>
            </a:r>
            <a:r>
              <a:rPr lang="fr-CH" sz="1600" dirty="0" err="1" smtClean="0"/>
              <a:t>Xn</a:t>
            </a:r>
            <a:r>
              <a:rPr lang="fr-CH" sz="1600" dirty="0" smtClean="0"/>
              <a:t>) </a:t>
            </a:r>
            <a:r>
              <a:rPr lang="fr-CH" sz="1600" dirty="0" err="1" smtClean="0"/>
              <a:t>will</a:t>
            </a:r>
            <a:r>
              <a:rPr lang="fr-CH" sz="1600" dirty="0" smtClean="0"/>
              <a:t> </a:t>
            </a:r>
            <a:r>
              <a:rPr lang="fr-CH" sz="1600" dirty="0" err="1" smtClean="0"/>
              <a:t>follow</a:t>
            </a:r>
            <a:r>
              <a:rPr lang="fr-CH" sz="1600" dirty="0" smtClean="0"/>
              <a:t> an </a:t>
            </a:r>
            <a:r>
              <a:rPr lang="fr-CH" sz="1600" dirty="0" err="1" smtClean="0"/>
              <a:t>exponential</a:t>
            </a:r>
            <a:r>
              <a:rPr lang="fr-CH" sz="1600" dirty="0" smtClean="0"/>
              <a:t> distribution </a:t>
            </a:r>
            <a:r>
              <a:rPr lang="fr-CH" sz="1600" i="1" dirty="0" err="1" smtClean="0">
                <a:solidFill>
                  <a:srgbClr val="FF0000"/>
                </a:solidFill>
              </a:rPr>
              <a:t>with</a:t>
            </a:r>
            <a:r>
              <a:rPr lang="fr-CH" sz="1600" i="1" dirty="0" smtClean="0">
                <a:solidFill>
                  <a:srgbClr val="FF0000"/>
                </a:solidFill>
              </a:rPr>
              <a:t> m = b + 1/na         and </a:t>
            </a:r>
            <a:r>
              <a:rPr lang="fr-CH" sz="1600" i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CH" sz="1600" i="1" dirty="0" smtClean="0">
                <a:solidFill>
                  <a:srgbClr val="FF0000"/>
                </a:solidFill>
              </a:rPr>
              <a:t> = 1/na</a:t>
            </a:r>
          </a:p>
          <a:p>
            <a:pPr eaLnBrk="1" hangingPunct="1">
              <a:lnSpc>
                <a:spcPct val="90000"/>
              </a:lnSpc>
            </a:pPr>
            <a:r>
              <a:rPr lang="fr-CH" sz="1800" dirty="0" smtClean="0">
                <a:solidFill>
                  <a:schemeClr val="tx2"/>
                </a:solidFill>
              </a:rPr>
              <a:t>Monte Carlo 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err="1" smtClean="0">
                <a:solidFill>
                  <a:schemeClr val="tx2"/>
                </a:solidFill>
              </a:rPr>
              <a:t>Produce</a:t>
            </a:r>
            <a:r>
              <a:rPr lang="fr-CH" sz="1600" dirty="0" smtClean="0">
                <a:solidFill>
                  <a:schemeClr val="tx2"/>
                </a:solidFill>
              </a:rPr>
              <a:t> 400 </a:t>
            </a:r>
            <a:r>
              <a:rPr lang="fr-CH" sz="1600" dirty="0" err="1" smtClean="0">
                <a:solidFill>
                  <a:schemeClr val="tx2"/>
                </a:solidFill>
              </a:rPr>
              <a:t>random</a:t>
            </a:r>
            <a:r>
              <a:rPr lang="fr-CH" sz="1600" dirty="0" smtClean="0">
                <a:solidFill>
                  <a:schemeClr val="tx2"/>
                </a:solidFill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</a:rPr>
              <a:t>drawings</a:t>
            </a:r>
            <a:r>
              <a:rPr lang="fr-CH" sz="1600" dirty="0" smtClean="0">
                <a:solidFill>
                  <a:schemeClr val="tx2"/>
                </a:solidFill>
              </a:rPr>
              <a:t> of sets of n values of X </a:t>
            </a:r>
            <a:r>
              <a:rPr lang="fr-CH" sz="1600" dirty="0" err="1" smtClean="0">
                <a:solidFill>
                  <a:schemeClr val="tx2"/>
                </a:solidFill>
              </a:rPr>
              <a:t>distributed</a:t>
            </a:r>
            <a:r>
              <a:rPr lang="fr-CH" sz="1600" dirty="0" smtClean="0">
                <a:solidFill>
                  <a:schemeClr val="tx2"/>
                </a:solidFill>
              </a:rPr>
              <a:t> </a:t>
            </a:r>
            <a:r>
              <a:rPr lang="fr-CH" sz="1600" dirty="0" err="1" smtClean="0">
                <a:solidFill>
                  <a:schemeClr val="tx2"/>
                </a:solidFill>
              </a:rPr>
              <a:t>according</a:t>
            </a:r>
            <a:r>
              <a:rPr lang="fr-CH" sz="1600" dirty="0" smtClean="0">
                <a:solidFill>
                  <a:schemeClr val="tx2"/>
                </a:solidFill>
              </a:rPr>
              <a:t> to F(x)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smtClean="0"/>
              <a:t>For </a:t>
            </a:r>
            <a:r>
              <a:rPr lang="fr-CH" sz="1600" dirty="0" err="1" smtClean="0"/>
              <a:t>each</a:t>
            </a:r>
            <a:r>
              <a:rPr lang="fr-CH" sz="1600" dirty="0" smtClean="0"/>
              <a:t> set, </a:t>
            </a:r>
            <a:r>
              <a:rPr lang="fr-CH" sz="1600" dirty="0" err="1" smtClean="0"/>
              <a:t>take</a:t>
            </a:r>
            <a:r>
              <a:rPr lang="fr-CH" sz="1600" dirty="0" smtClean="0"/>
              <a:t> Y = min(X1, X2,..</a:t>
            </a:r>
            <a:r>
              <a:rPr lang="fr-CH" sz="1600" dirty="0" err="1" smtClean="0"/>
              <a:t>Xn</a:t>
            </a:r>
            <a:r>
              <a:rPr lang="fr-CH" sz="1600" dirty="0" smtClean="0"/>
              <a:t>) and </a:t>
            </a:r>
            <a:r>
              <a:rPr lang="fr-CH" sz="1600" dirty="0" err="1" smtClean="0"/>
              <a:t>estimate</a:t>
            </a:r>
            <a:r>
              <a:rPr lang="fr-CH" sz="1600" dirty="0" smtClean="0"/>
              <a:t> </a:t>
            </a:r>
            <a:r>
              <a:rPr lang="fr-CH" sz="1600" dirty="0" err="1" smtClean="0"/>
              <a:t>mean</a:t>
            </a:r>
            <a:r>
              <a:rPr lang="fr-CH" sz="1600" dirty="0" smtClean="0"/>
              <a:t> and </a:t>
            </a:r>
            <a:r>
              <a:rPr lang="fr-CH" sz="1600" dirty="0" err="1" smtClean="0"/>
              <a:t>std</a:t>
            </a:r>
            <a:r>
              <a:rPr lang="fr-CH" sz="1600" dirty="0" smtClean="0"/>
              <a:t> </a:t>
            </a:r>
            <a:r>
              <a:rPr lang="fr-CH" sz="1600" dirty="0" err="1" smtClean="0"/>
              <a:t>dev</a:t>
            </a:r>
            <a:r>
              <a:rPr lang="fr-CH" sz="1600" dirty="0" smtClean="0"/>
              <a:t> of 400 </a:t>
            </a:r>
            <a:r>
              <a:rPr lang="fr-CH" sz="1600" dirty="0" err="1" smtClean="0"/>
              <a:t>realizations</a:t>
            </a:r>
            <a:r>
              <a:rPr lang="fr-CH" sz="1600" dirty="0" smtClean="0"/>
              <a:t> of Y</a:t>
            </a:r>
          </a:p>
          <a:p>
            <a:pPr lvl="1" eaLnBrk="1" hangingPunct="1">
              <a:lnSpc>
                <a:spcPct val="90000"/>
              </a:lnSpc>
            </a:pPr>
            <a:r>
              <a:rPr lang="fr-CH" sz="1600" dirty="0" smtClean="0"/>
              <a:t>Monte Carlo simulation in accordance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analytical</a:t>
            </a:r>
            <a:r>
              <a:rPr lang="fr-CH" sz="1600" dirty="0" smtClean="0"/>
              <a:t> solution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913"/>
            <a:ext cx="6552728" cy="706437"/>
          </a:xfrm>
        </p:spPr>
        <p:txBody>
          <a:bodyPr/>
          <a:lstStyle/>
          <a:p>
            <a:r>
              <a:rPr lang="fr-CH" sz="2000" dirty="0" err="1" smtClean="0"/>
              <a:t>Sampling</a:t>
            </a:r>
            <a:r>
              <a:rPr lang="fr-CH" sz="2000" dirty="0" smtClean="0"/>
              <a:t> </a:t>
            </a:r>
            <a:r>
              <a:rPr lang="fr-CH" sz="2000" dirty="0" err="1" smtClean="0"/>
              <a:t>from</a:t>
            </a:r>
            <a:r>
              <a:rPr lang="fr-CH" sz="2000" dirty="0" smtClean="0"/>
              <a:t> LHC tender </a:t>
            </a:r>
            <a:r>
              <a:rPr lang="fr-CH" sz="2000" dirty="0" err="1" smtClean="0"/>
              <a:t>price</a:t>
            </a:r>
            <a:r>
              <a:rPr lang="fr-CH" sz="2000" dirty="0" smtClean="0"/>
              <a:t> distribution</a:t>
            </a:r>
            <a:br>
              <a:rPr lang="fr-CH" sz="2000" dirty="0" smtClean="0"/>
            </a:br>
            <a:r>
              <a:rPr lang="fr-CH" sz="2000" dirty="0" smtClean="0"/>
              <a:t>to </a:t>
            </a:r>
            <a:r>
              <a:rPr lang="fr-CH" sz="2000" dirty="0" err="1" smtClean="0"/>
              <a:t>estimate</a:t>
            </a:r>
            <a:r>
              <a:rPr lang="fr-CH" sz="2000" dirty="0" smtClean="0"/>
              <a:t> </a:t>
            </a:r>
            <a:r>
              <a:rPr lang="fr-CH" sz="2000" dirty="0" err="1" smtClean="0"/>
              <a:t>lowest-bidder</a:t>
            </a:r>
            <a:r>
              <a:rPr lang="fr-CH" sz="2000" dirty="0" smtClean="0"/>
              <a:t> </a:t>
            </a:r>
            <a:r>
              <a:rPr lang="fr-CH" sz="2000" dirty="0" err="1" smtClean="0"/>
              <a:t>price</a:t>
            </a:r>
            <a:r>
              <a:rPr lang="fr-CH" sz="2000" dirty="0" smtClean="0"/>
              <a:t> vs </a:t>
            </a:r>
            <a:r>
              <a:rPr lang="fr-CH" sz="2000" dirty="0" err="1" smtClean="0"/>
              <a:t>number</a:t>
            </a:r>
            <a:r>
              <a:rPr lang="fr-CH" sz="2000" dirty="0" smtClean="0"/>
              <a:t> of </a:t>
            </a:r>
            <a:r>
              <a:rPr lang="fr-CH" sz="2000" dirty="0" err="1" smtClean="0"/>
              <a:t>offers</a:t>
            </a:r>
            <a:endParaRPr lang="en-US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96" y="1109663"/>
            <a:ext cx="8934799" cy="560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9760"/>
            <a:ext cx="8780800" cy="575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>
          <a:xfrm flipV="1">
            <a:off x="5940152" y="2708920"/>
            <a:ext cx="0" cy="5760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940152" y="3391864"/>
            <a:ext cx="0" cy="469184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796136" y="3877510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+mn-lt"/>
              </a:rPr>
              <a:t>m</a:t>
            </a:r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inus </a:t>
            </a:r>
            <a:r>
              <a:rPr lang="fr-CH" sz="14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CH" sz="1400" baseline="-25000" dirty="0" err="1" smtClean="0">
                <a:solidFill>
                  <a:srgbClr val="FF0000"/>
                </a:solidFill>
                <a:latin typeface="+mn-lt"/>
              </a:rPr>
              <a:t>technical</a:t>
            </a:r>
            <a:endParaRPr lang="en-GB" sz="1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1988840"/>
            <a:ext cx="206990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400" dirty="0">
                <a:solidFill>
                  <a:srgbClr val="FF0000"/>
                </a:solidFill>
                <a:latin typeface="+mn-lt"/>
              </a:rPr>
              <a:t>p</a:t>
            </a:r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lus </a:t>
            </a:r>
            <a:r>
              <a:rPr lang="fr-CH" sz="1400" dirty="0" err="1" smtClean="0">
                <a:solidFill>
                  <a:srgbClr val="FF0000"/>
                </a:solidFill>
                <a:latin typeface="+mn-lt"/>
              </a:rPr>
              <a:t>r.m.s</a:t>
            </a:r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. </a:t>
            </a:r>
            <a:r>
              <a:rPr lang="fr-CH" sz="1400" dirty="0" err="1" smtClean="0">
                <a:solidFill>
                  <a:srgbClr val="FF0000"/>
                </a:solidFill>
                <a:latin typeface="+mn-lt"/>
              </a:rPr>
              <a:t>sum</a:t>
            </a:r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fr-CH" sz="14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CH" sz="1400" baseline="-25000" dirty="0" err="1" smtClean="0">
                <a:solidFill>
                  <a:srgbClr val="FF0000"/>
                </a:solidFill>
              </a:rPr>
              <a:t>technical</a:t>
            </a:r>
            <a:r>
              <a:rPr lang="fr-CH" sz="1400" dirty="0" smtClean="0">
                <a:solidFill>
                  <a:srgbClr val="FF0000"/>
                </a:solidFill>
                <a:latin typeface="+mn-lt"/>
              </a:rPr>
              <a:t> and  </a:t>
            </a:r>
            <a:r>
              <a:rPr lang="fr-CH" sz="1400" dirty="0" err="1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fr-CH" sz="1400" baseline="-25000" dirty="0" err="1" smtClean="0">
                <a:solidFill>
                  <a:srgbClr val="FF0000"/>
                </a:solidFill>
                <a:latin typeface="+mn-lt"/>
              </a:rPr>
              <a:t>procurement</a:t>
            </a:r>
            <a:endParaRPr lang="en-GB" sz="1400" baseline="-25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26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337" cy="3095625"/>
          </a:xfrm>
        </p:spPr>
        <p:txBody>
          <a:bodyPr/>
          <a:lstStyle/>
          <a:p>
            <a:pPr eaLnBrk="1" hangingPunct="1"/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performance of high-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estimate methods, organization &amp; tools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series, manufacturing techniques &amp; learning curves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cost risk analysis</a:t>
            </a:r>
          </a:p>
          <a:p>
            <a:pPr eaLnBrk="1" hangingPunct="1"/>
            <a:r>
              <a:rPr lang="en-US" sz="2000" dirty="0" smtClean="0"/>
              <a:t>Coping with exchange rates &amp; cost escalation</a:t>
            </a:r>
          </a:p>
          <a:p>
            <a:pPr eaLnBrk="1" hangingPunct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fr-CH" sz="2400"/>
              <a:t>Exchange rates and cost escalation</a:t>
            </a:r>
            <a:endParaRPr 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65625"/>
            <a:ext cx="7848600" cy="2016125"/>
          </a:xfrm>
        </p:spPr>
        <p:txBody>
          <a:bodyPr/>
          <a:lstStyle/>
          <a:p>
            <a:r>
              <a:rPr lang="fr-CH" sz="1800"/>
              <a:t>Exchange rate fluctuations should ideally reflect evolution of purchasing power of currencies, but</a:t>
            </a:r>
          </a:p>
          <a:p>
            <a:pPr lvl="1"/>
            <a:r>
              <a:rPr lang="fr-CH" sz="1600"/>
              <a:t>Economic parities offset by financial effects</a:t>
            </a:r>
          </a:p>
          <a:p>
            <a:pPr lvl="1"/>
            <a:r>
              <a:rPr lang="fr-CH" sz="1600"/>
              <a:t>Variety of escalation indices in each currency</a:t>
            </a:r>
          </a:p>
          <a:p>
            <a:r>
              <a:rPr lang="fr-CH" sz="1800"/>
              <a:t>Choose « reference currency » (CHF) and apply relevant escalation indices in reference country (Office Fédéral de la Statistique, Bern)</a:t>
            </a:r>
            <a:endParaRPr lang="en-US" sz="18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979613" y="1341438"/>
            <a:ext cx="1223962" cy="7223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FF0000"/>
                </a:solidFill>
                <a:latin typeface="Tahoma" pitchFamily="34" charset="0"/>
              </a:rPr>
              <a:t>Currency A</a:t>
            </a:r>
          </a:p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FF0000"/>
                </a:solidFill>
                <a:latin typeface="Tahoma" pitchFamily="34" charset="0"/>
              </a:rPr>
              <a:t>Time 1</a:t>
            </a:r>
            <a:endParaRPr lang="en-US" sz="1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508625" y="1341438"/>
            <a:ext cx="1223963" cy="72231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008000"/>
                </a:solidFill>
                <a:latin typeface="Tahoma" pitchFamily="34" charset="0"/>
              </a:rPr>
              <a:t>Currency B</a:t>
            </a:r>
          </a:p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008000"/>
                </a:solidFill>
                <a:latin typeface="Tahoma" pitchFamily="34" charset="0"/>
              </a:rPr>
              <a:t>Time 1</a:t>
            </a:r>
            <a:endParaRPr lang="en-US" sz="160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3203575" y="1700213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421063" y="1323975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Exchange rate 1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979613" y="3357563"/>
            <a:ext cx="1223962" cy="7223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FF0000"/>
                </a:solidFill>
                <a:latin typeface="Tahoma" pitchFamily="34" charset="0"/>
              </a:rPr>
              <a:t>Currency A</a:t>
            </a:r>
          </a:p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FF0000"/>
                </a:solidFill>
                <a:latin typeface="Tahoma" pitchFamily="34" charset="0"/>
              </a:rPr>
              <a:t>Time 2</a:t>
            </a:r>
            <a:endParaRPr lang="en-US" sz="1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5508625" y="3354388"/>
            <a:ext cx="1223963" cy="722312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008000"/>
                </a:solidFill>
                <a:latin typeface="Tahoma" pitchFamily="34" charset="0"/>
              </a:rPr>
              <a:t>Currency B</a:t>
            </a:r>
          </a:p>
          <a:p>
            <a:pPr algn="ctr">
              <a:spcBef>
                <a:spcPct val="50000"/>
              </a:spcBef>
            </a:pPr>
            <a:r>
              <a:rPr lang="fr-CH" sz="1600">
                <a:solidFill>
                  <a:srgbClr val="008000"/>
                </a:solidFill>
                <a:latin typeface="Tahoma" pitchFamily="34" charset="0"/>
              </a:rPr>
              <a:t>Time 2</a:t>
            </a:r>
            <a:endParaRPr lang="en-US" sz="160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3203575" y="3716338"/>
            <a:ext cx="2305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3421063" y="3340100"/>
            <a:ext cx="1871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latin typeface="Tahoma" pitchFamily="34" charset="0"/>
              </a:rPr>
              <a:t>Exchange rate 2</a:t>
            </a:r>
            <a:endParaRPr lang="en-US" sz="1400">
              <a:latin typeface="Tahoma" pitchFamily="34" charset="0"/>
            </a:endParaRPr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2555875" y="2060575"/>
            <a:ext cx="0" cy="12969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971550" y="2420938"/>
            <a:ext cx="1584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FF0000"/>
                </a:solidFill>
                <a:latin typeface="Tahoma" pitchFamily="34" charset="0"/>
              </a:rPr>
              <a:t>Escalation</a:t>
            </a:r>
          </a:p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FF0000"/>
                </a:solidFill>
                <a:latin typeface="Tahoma" pitchFamily="34" charset="0"/>
              </a:rPr>
              <a:t>Index a</a:t>
            </a:r>
            <a:endParaRPr lang="en-US" sz="14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6156325" y="2060575"/>
            <a:ext cx="0" cy="12969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227763" y="2420938"/>
            <a:ext cx="15843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8000"/>
                </a:solidFill>
                <a:latin typeface="Tahoma" pitchFamily="34" charset="0"/>
              </a:rPr>
              <a:t>Escalation</a:t>
            </a:r>
          </a:p>
          <a:p>
            <a:pPr algn="ctr">
              <a:spcBef>
                <a:spcPct val="50000"/>
              </a:spcBef>
            </a:pPr>
            <a:r>
              <a:rPr lang="fr-CH" sz="1400">
                <a:solidFill>
                  <a:srgbClr val="008000"/>
                </a:solidFill>
                <a:latin typeface="Tahoma" pitchFamily="34" charset="0"/>
              </a:rPr>
              <a:t>Index b</a:t>
            </a:r>
            <a:endParaRPr lang="en-US" sz="1400">
              <a:solidFill>
                <a:srgbClr val="008000"/>
              </a:solidFill>
              <a:latin typeface="Tahoma" pitchFamily="34" charset="0"/>
            </a:endParaRPr>
          </a:p>
        </p:txBody>
      </p:sp>
      <p:sp>
        <p:nvSpPr>
          <p:cNvPr id="44048" name="AutoShape 17"/>
          <p:cNvSpPr>
            <a:spLocks noChangeArrowheads="1"/>
          </p:cNvSpPr>
          <p:nvPr/>
        </p:nvSpPr>
        <p:spPr bwMode="auto">
          <a:xfrm rot="5400000">
            <a:off x="4895057" y="2024856"/>
            <a:ext cx="865188" cy="936625"/>
          </a:xfrm>
          <a:custGeom>
            <a:avLst/>
            <a:gdLst>
              <a:gd name="T0" fmla="*/ 652456 w 21600"/>
              <a:gd name="T1" fmla="*/ 0 h 21600"/>
              <a:gd name="T2" fmla="*/ 652456 w 21600"/>
              <a:gd name="T3" fmla="*/ 527198 h 21600"/>
              <a:gd name="T4" fmla="*/ 58560 w 21600"/>
              <a:gd name="T5" fmla="*/ 936625 h 21600"/>
              <a:gd name="T6" fmla="*/ 865188 w 21600"/>
              <a:gd name="T7" fmla="*/ 26359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9 h 21600"/>
              <a:gd name="T14" fmla="*/ 20351 w 21600"/>
              <a:gd name="T15" fmla="*/ 75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289" y="0"/>
                </a:lnTo>
                <a:lnTo>
                  <a:pt x="16289" y="4649"/>
                </a:lnTo>
                <a:lnTo>
                  <a:pt x="12427" y="4649"/>
                </a:lnTo>
                <a:cubicBezTo>
                  <a:pt x="5564" y="4649"/>
                  <a:pt x="0" y="8011"/>
                  <a:pt x="0" y="12158"/>
                </a:cubicBezTo>
                <a:lnTo>
                  <a:pt x="0" y="21600"/>
                </a:lnTo>
                <a:lnTo>
                  <a:pt x="2923" y="21600"/>
                </a:lnTo>
                <a:lnTo>
                  <a:pt x="2923" y="12158"/>
                </a:lnTo>
                <a:cubicBezTo>
                  <a:pt x="2923" y="9590"/>
                  <a:pt x="7178" y="7509"/>
                  <a:pt x="12427" y="7509"/>
                </a:cubicBezTo>
                <a:lnTo>
                  <a:pt x="16289" y="7509"/>
                </a:lnTo>
                <a:lnTo>
                  <a:pt x="16289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AutoShape 18"/>
          <p:cNvSpPr>
            <a:spLocks noChangeArrowheads="1"/>
          </p:cNvSpPr>
          <p:nvPr/>
        </p:nvSpPr>
        <p:spPr bwMode="auto">
          <a:xfrm rot="10800000" flipH="1">
            <a:off x="2914650" y="2497138"/>
            <a:ext cx="865188" cy="931862"/>
          </a:xfrm>
          <a:custGeom>
            <a:avLst/>
            <a:gdLst>
              <a:gd name="T0" fmla="*/ 652456 w 21600"/>
              <a:gd name="T1" fmla="*/ 0 h 21600"/>
              <a:gd name="T2" fmla="*/ 652456 w 21600"/>
              <a:gd name="T3" fmla="*/ 524517 h 21600"/>
              <a:gd name="T4" fmla="*/ 58560 w 21600"/>
              <a:gd name="T5" fmla="*/ 931862 h 21600"/>
              <a:gd name="T6" fmla="*/ 865188 w 21600"/>
              <a:gd name="T7" fmla="*/ 26225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9 h 21600"/>
              <a:gd name="T14" fmla="*/ 20351 w 21600"/>
              <a:gd name="T15" fmla="*/ 750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6289" y="0"/>
                </a:lnTo>
                <a:lnTo>
                  <a:pt x="16289" y="4649"/>
                </a:lnTo>
                <a:lnTo>
                  <a:pt x="12427" y="4649"/>
                </a:lnTo>
                <a:cubicBezTo>
                  <a:pt x="5564" y="4649"/>
                  <a:pt x="0" y="8011"/>
                  <a:pt x="0" y="12158"/>
                </a:cubicBezTo>
                <a:lnTo>
                  <a:pt x="0" y="21600"/>
                </a:lnTo>
                <a:lnTo>
                  <a:pt x="2923" y="21600"/>
                </a:lnTo>
                <a:lnTo>
                  <a:pt x="2923" y="12158"/>
                </a:lnTo>
                <a:cubicBezTo>
                  <a:pt x="2923" y="9590"/>
                  <a:pt x="7178" y="7509"/>
                  <a:pt x="12427" y="7509"/>
                </a:cubicBezTo>
                <a:lnTo>
                  <a:pt x="16289" y="7509"/>
                </a:lnTo>
                <a:lnTo>
                  <a:pt x="16289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19"/>
          <p:cNvSpPr txBox="1">
            <a:spLocks noChangeArrowheads="1"/>
          </p:cNvSpPr>
          <p:nvPr/>
        </p:nvSpPr>
        <p:spPr bwMode="auto">
          <a:xfrm>
            <a:off x="3995738" y="2276475"/>
            <a:ext cx="72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4400" b="1" dirty="0">
                <a:solidFill>
                  <a:schemeClr val="accent1"/>
                </a:solidFill>
                <a:latin typeface="Tahoma" pitchFamily="34" charset="0"/>
              </a:rPr>
              <a:t>? </a:t>
            </a:r>
            <a:endParaRPr lang="en-US" sz="4400" b="1" dirty="0">
              <a:solidFill>
                <a:schemeClr val="accent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 animBg="1"/>
      <p:bldP spid="440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116632"/>
            <a:ext cx="6911975" cy="706437"/>
          </a:xfrm>
        </p:spPr>
        <p:txBody>
          <a:bodyPr/>
          <a:lstStyle/>
          <a:p>
            <a:pPr>
              <a:defRPr/>
            </a:pPr>
            <a:r>
              <a:rPr lang="fr-CH" sz="2400">
                <a:latin typeface="+mj-lt"/>
                <a:ea typeface="+mj-ea"/>
                <a:cs typeface="+mj-cs"/>
              </a:rPr>
              <a:t>Swiss vs CERN indices</a:t>
            </a:r>
            <a:endParaRPr lang="en-US" sz="240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81" y="1143737"/>
            <a:ext cx="8336483" cy="545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038" y="188913"/>
            <a:ext cx="6335290" cy="706437"/>
          </a:xfrm>
        </p:spPr>
        <p:txBody>
          <a:bodyPr/>
          <a:lstStyle/>
          <a:p>
            <a:r>
              <a:rPr lang="en-US" sz="2400" dirty="0" smtClean="0"/>
              <a:t>OECD PPP indices </a:t>
            </a:r>
            <a:r>
              <a:rPr lang="en-US" sz="2400" dirty="0" err="1" smtClean="0"/>
              <a:t>vs</a:t>
            </a:r>
            <a:r>
              <a:rPr lang="en-US" sz="2400" dirty="0" smtClean="0"/>
              <a:t> exchange rates</a:t>
            </a:r>
            <a:br>
              <a:rPr lang="en-US" sz="2400" dirty="0" smtClean="0"/>
            </a:br>
            <a:r>
              <a:rPr lang="en-US" sz="2000" dirty="0" smtClean="0"/>
              <a:t>Yearly averages </a:t>
            </a:r>
            <a:r>
              <a:rPr lang="en-US" sz="2000" dirty="0"/>
              <a:t>(Euro/USD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383323"/>
            <a:ext cx="2292920" cy="160043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u="sng" dirty="0" err="1">
                <a:latin typeface="+mn-lt"/>
              </a:rPr>
              <a:t>Const</a:t>
            </a:r>
            <a:r>
              <a:rPr lang="en-US" sz="1400" dirty="0">
                <a:latin typeface="+mn-lt"/>
              </a:rPr>
              <a:t>: PPP based on civil </a:t>
            </a:r>
            <a:r>
              <a:rPr lang="en-US" sz="1400" dirty="0" smtClean="0">
                <a:latin typeface="+mn-lt"/>
              </a:rPr>
              <a:t>construction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u="sng" dirty="0">
                <a:latin typeface="+mn-lt"/>
              </a:rPr>
              <a:t>Equip</a:t>
            </a:r>
            <a:r>
              <a:rPr lang="en-US" sz="1400" dirty="0">
                <a:latin typeface="+mn-lt"/>
              </a:rPr>
              <a:t>: PPP based on machinery and </a:t>
            </a:r>
            <a:r>
              <a:rPr lang="en-US" sz="1400" dirty="0" smtClean="0">
                <a:latin typeface="+mn-lt"/>
              </a:rPr>
              <a:t>equipment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u="sng" dirty="0" smtClean="0">
                <a:latin typeface="+mn-lt"/>
              </a:rPr>
              <a:t>EX</a:t>
            </a:r>
            <a:r>
              <a:rPr lang="en-US" sz="1400" dirty="0" smtClean="0">
                <a:latin typeface="+mn-lt"/>
              </a:rPr>
              <a:t>: exchange rate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4669562"/>
            <a:ext cx="2383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Full PPP determinations were done for 2005 and 2008; other year points extrapolated using relative inflation rates 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009148"/>
              </p:ext>
            </p:extLst>
          </p:nvPr>
        </p:nvGraphicFramePr>
        <p:xfrm>
          <a:off x="395537" y="1285186"/>
          <a:ext cx="5688632" cy="4880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7524625" y="6381328"/>
            <a:ext cx="1439863" cy="3175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dirty="0">
                <a:solidFill>
                  <a:srgbClr val="0066CC"/>
                </a:solidFill>
                <a:latin typeface="Tahoma" pitchFamily="34" charset="0"/>
              </a:rPr>
              <a:t>G. </a:t>
            </a:r>
            <a:r>
              <a:rPr lang="fr-CH" sz="1400" dirty="0" smtClean="0">
                <a:solidFill>
                  <a:srgbClr val="0066CC"/>
                </a:solidFill>
                <a:latin typeface="Tahoma" pitchFamily="34" charset="0"/>
              </a:rPr>
              <a:t>Dugan</a:t>
            </a:r>
            <a:endParaRPr lang="en-US" sz="1400" dirty="0">
              <a:solidFill>
                <a:srgbClr val="0066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455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CH">
                <a:latin typeface="+mn-lt"/>
              </a:rPr>
              <a:t>Ph. Lebrun </a:t>
            </a:r>
            <a:r>
              <a:rPr lang="en-US">
                <a:latin typeface="+mn-lt"/>
              </a:rPr>
              <a:t>– EURONu Workshop</a:t>
            </a: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4450"/>
            <a:ext cx="6624638" cy="6699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Development of circular accelerators</a:t>
            </a:r>
          </a:p>
        </p:txBody>
      </p:sp>
      <p:pic>
        <p:nvPicPr>
          <p:cNvPr id="8196" name="Picture 3" descr="0107014_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2138" y="1076325"/>
            <a:ext cx="5715000" cy="5592763"/>
          </a:xfrm>
          <a:noFill/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3" y="1052513"/>
            <a:ext cx="27479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250825" y="4221163"/>
            <a:ext cx="2665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sz="16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Lawrence’s first cyclotron (1930)</a:t>
            </a:r>
            <a:endParaRPr lang="en-US" sz="16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8199" name="AutoShape 6"/>
          <p:cNvSpPr>
            <a:spLocks noChangeArrowheads="1"/>
          </p:cNvSpPr>
          <p:nvPr/>
        </p:nvSpPr>
        <p:spPr bwMode="auto">
          <a:xfrm rot="1670066">
            <a:off x="2500313" y="3571875"/>
            <a:ext cx="3095625" cy="720725"/>
          </a:xfrm>
          <a:prstGeom prst="rightArrow">
            <a:avLst>
              <a:gd name="adj1" fmla="val 50000"/>
              <a:gd name="adj2" fmla="val 107379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 rot="1686157">
            <a:off x="3113088" y="2571750"/>
            <a:ext cx="31845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>
                <a:solidFill>
                  <a:srgbClr val="FFFF00"/>
                </a:solidFill>
                <a:latin typeface="Tahoma" pitchFamily="34" charset="0"/>
              </a:rPr>
              <a:t>80 years</a:t>
            </a:r>
          </a:p>
          <a:p>
            <a:pPr>
              <a:spcBef>
                <a:spcPct val="50000"/>
              </a:spcBef>
            </a:pPr>
            <a:r>
              <a:rPr lang="fr-CH" sz="1600">
                <a:solidFill>
                  <a:srgbClr val="FFFF00"/>
                </a:solidFill>
                <a:latin typeface="Tahoma" pitchFamily="34" charset="0"/>
              </a:rPr>
              <a:t>10</a:t>
            </a:r>
            <a:r>
              <a:rPr lang="fr-CH" sz="1600" baseline="30000">
                <a:solidFill>
                  <a:srgbClr val="FFFF00"/>
                </a:solidFill>
                <a:latin typeface="Tahoma" pitchFamily="34" charset="0"/>
              </a:rPr>
              <a:t>5</a:t>
            </a:r>
            <a:r>
              <a:rPr lang="fr-CH" sz="1600">
                <a:solidFill>
                  <a:srgbClr val="FFFF00"/>
                </a:solidFill>
                <a:latin typeface="Tahoma" pitchFamily="34" charset="0"/>
              </a:rPr>
              <a:t> increase in size</a:t>
            </a:r>
          </a:p>
          <a:p>
            <a:pPr>
              <a:spcBef>
                <a:spcPct val="50000"/>
              </a:spcBef>
            </a:pPr>
            <a:r>
              <a:rPr lang="fr-CH" sz="1600">
                <a:solidFill>
                  <a:srgbClr val="FFFF00"/>
                </a:solidFill>
                <a:latin typeface="Tahoma" pitchFamily="34" charset="0"/>
              </a:rPr>
              <a:t>10</a:t>
            </a:r>
            <a:r>
              <a:rPr lang="fr-CH" sz="1600" baseline="30000">
                <a:solidFill>
                  <a:srgbClr val="FFFF00"/>
                </a:solidFill>
                <a:latin typeface="Tahoma" pitchFamily="34" charset="0"/>
              </a:rPr>
              <a:t>8</a:t>
            </a:r>
            <a:r>
              <a:rPr lang="fr-CH" sz="1600">
                <a:solidFill>
                  <a:srgbClr val="FFFF00"/>
                </a:solidFill>
                <a:latin typeface="Tahoma" pitchFamily="34" charset="0"/>
              </a:rPr>
              <a:t> increase in beam energy</a:t>
            </a:r>
            <a:endParaRPr lang="en-US" sz="16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827088" y="6016625"/>
            <a:ext cx="230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sz="16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Large Hadron Collider (2009)</a:t>
            </a:r>
            <a:endParaRPr lang="en-US" sz="1600">
              <a:solidFill>
                <a:srgbClr val="00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80720" cy="634082"/>
          </a:xfrm>
        </p:spPr>
        <p:txBody>
          <a:bodyPr/>
          <a:lstStyle/>
          <a:p>
            <a:r>
              <a:rPr lang="fr-CH" sz="2400" dirty="0" err="1" smtClean="0"/>
              <a:t>PPPs</a:t>
            </a:r>
            <a:r>
              <a:rPr lang="fr-CH" sz="2400" dirty="0" smtClean="0"/>
              <a:t> vs exchange rates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4040188" cy="639762"/>
          </a:xfrm>
        </p:spPr>
        <p:txBody>
          <a:bodyPr/>
          <a:lstStyle/>
          <a:p>
            <a:pPr algn="ctr"/>
            <a:r>
              <a:rPr lang="fr-CH" sz="2000" b="0" dirty="0" err="1" smtClean="0"/>
              <a:t>Advantages</a:t>
            </a:r>
            <a:endParaRPr lang="en-US" sz="2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40188" cy="4536504"/>
          </a:xfrm>
        </p:spPr>
        <p:txBody>
          <a:bodyPr/>
          <a:lstStyle/>
          <a:p>
            <a:pPr algn="just"/>
            <a:r>
              <a:rPr lang="en-US" sz="1600" dirty="0" smtClean="0"/>
              <a:t>Exchange rates are determined by the </a:t>
            </a:r>
            <a:r>
              <a:rPr lang="en-US" sz="1600" dirty="0" smtClean="0">
                <a:solidFill>
                  <a:srgbClr val="FF0000"/>
                </a:solidFill>
              </a:rPr>
              <a:t>supply and demand for different currencies</a:t>
            </a:r>
            <a:r>
              <a:rPr lang="en-US" sz="1600" dirty="0" smtClean="0"/>
              <a:t>, which are influenced by factors such as capital flows between countries and currency speculation, independently of international trade </a:t>
            </a:r>
          </a:p>
          <a:p>
            <a:pPr algn="just"/>
            <a:r>
              <a:rPr lang="en-US" sz="1600" dirty="0" smtClean="0"/>
              <a:t>Using estimates in PPP-based units and converting to local currency using the appropriate PPPs </a:t>
            </a:r>
            <a:r>
              <a:rPr lang="en-US" sz="1600" dirty="0" smtClean="0"/>
              <a:t>theoretically enables </a:t>
            </a:r>
            <a:r>
              <a:rPr lang="en-US" sz="1600" dirty="0" smtClean="0"/>
              <a:t>to translate elements of the cost estimate for </a:t>
            </a:r>
            <a:r>
              <a:rPr lang="en-US" sz="1600" dirty="0" smtClean="0">
                <a:solidFill>
                  <a:srgbClr val="FF0000"/>
                </a:solidFill>
              </a:rPr>
              <a:t>in-kind contributions</a:t>
            </a:r>
            <a:r>
              <a:rPr lang="en-US" sz="1600" b="1" dirty="0" smtClean="0"/>
              <a:t> </a:t>
            </a:r>
          </a:p>
          <a:p>
            <a:pPr algn="just"/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041775" cy="639762"/>
          </a:xfrm>
        </p:spPr>
        <p:txBody>
          <a:bodyPr/>
          <a:lstStyle/>
          <a:p>
            <a:pPr algn="ctr"/>
            <a:r>
              <a:rPr lang="fr-CH" sz="2000" b="0" dirty="0" smtClean="0"/>
              <a:t>Drawbacks</a:t>
            </a:r>
            <a:endParaRPr lang="en-US" sz="20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041775" cy="4536504"/>
          </a:xfrm>
        </p:spPr>
        <p:txBody>
          <a:bodyPr/>
          <a:lstStyle/>
          <a:p>
            <a:pPr algn="just"/>
            <a:r>
              <a:rPr lang="fr-CH" sz="1600" dirty="0" err="1" smtClean="0"/>
              <a:t>PPPs</a:t>
            </a:r>
            <a:r>
              <a:rPr lang="fr-CH" sz="1600" dirty="0" smtClean="0"/>
              <a:t> </a:t>
            </a:r>
            <a:r>
              <a:rPr lang="fr-CH" sz="1600" dirty="0"/>
              <a:t>are </a:t>
            </a:r>
            <a:r>
              <a:rPr lang="fr-CH" sz="1600" dirty="0" err="1"/>
              <a:t>used</a:t>
            </a:r>
            <a:r>
              <a:rPr lang="fr-CH" sz="1600" dirty="0"/>
              <a:t> to compare </a:t>
            </a:r>
            <a:r>
              <a:rPr lang="fr-CH" sz="1600" dirty="0" err="1"/>
              <a:t>prices</a:t>
            </a:r>
            <a:r>
              <a:rPr lang="fr-CH" sz="1600" dirty="0"/>
              <a:t> for the </a:t>
            </a:r>
            <a:r>
              <a:rPr lang="fr-CH" sz="1600" dirty="0" err="1">
                <a:solidFill>
                  <a:srgbClr val="FF0000"/>
                </a:solidFill>
              </a:rPr>
              <a:t>same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 err="1">
                <a:solidFill>
                  <a:srgbClr val="FF0000"/>
                </a:solidFill>
              </a:rPr>
              <a:t>goods</a:t>
            </a:r>
            <a:r>
              <a:rPr lang="fr-CH" sz="1600" dirty="0">
                <a:solidFill>
                  <a:srgbClr val="FF0000"/>
                </a:solidFill>
              </a:rPr>
              <a:t>/services</a:t>
            </a:r>
            <a:r>
              <a:rPr lang="fr-CH" sz="1600" b="1" dirty="0"/>
              <a:t> </a:t>
            </a:r>
            <a:r>
              <a:rPr lang="fr-CH" sz="1600" dirty="0"/>
              <a:t>in </a:t>
            </a:r>
            <a:r>
              <a:rPr lang="fr-CH" sz="1600" dirty="0" err="1"/>
              <a:t>different</a:t>
            </a:r>
            <a:r>
              <a:rPr lang="fr-CH" sz="1600" dirty="0"/>
              <a:t> countries </a:t>
            </a:r>
            <a:r>
              <a:rPr lang="fr-CH" sz="1600" dirty="0" err="1"/>
              <a:t>constituting</a:t>
            </a:r>
            <a:r>
              <a:rPr lang="fr-CH" sz="1600" dirty="0"/>
              <a:t> </a:t>
            </a:r>
            <a:r>
              <a:rPr lang="fr-CH" sz="1600" dirty="0" err="1">
                <a:solidFill>
                  <a:srgbClr val="FF0000"/>
                </a:solidFill>
              </a:rPr>
              <a:t>separate</a:t>
            </a:r>
            <a:r>
              <a:rPr lang="fr-CH" sz="1600" dirty="0">
                <a:solidFill>
                  <a:srgbClr val="FF0000"/>
                </a:solidFill>
              </a:rPr>
              <a:t> </a:t>
            </a:r>
            <a:r>
              <a:rPr lang="fr-CH" sz="1600" dirty="0" err="1" smtClean="0">
                <a:solidFill>
                  <a:srgbClr val="FF0000"/>
                </a:solidFill>
              </a:rPr>
              <a:t>markets</a:t>
            </a:r>
            <a:r>
              <a:rPr lang="fr-CH" sz="1600" dirty="0" smtClean="0"/>
              <a:t>. </a:t>
            </a:r>
            <a:r>
              <a:rPr lang="fr-CH" sz="1600" dirty="0" err="1" smtClean="0"/>
              <a:t>They</a:t>
            </a:r>
            <a:r>
              <a:rPr lang="fr-CH" sz="1600" dirty="0" smtClean="0"/>
              <a:t> </a:t>
            </a:r>
            <a:r>
              <a:rPr lang="fr-CH" sz="1600" dirty="0"/>
              <a:t>are </a:t>
            </a:r>
            <a:r>
              <a:rPr lang="fr-CH" sz="1600" dirty="0" err="1"/>
              <a:t>therefore</a:t>
            </a:r>
            <a:r>
              <a:rPr lang="fr-CH" sz="1600" dirty="0"/>
              <a:t> not good comparative </a:t>
            </a:r>
            <a:r>
              <a:rPr lang="fr-CH" sz="1600" dirty="0" err="1"/>
              <a:t>indicators</a:t>
            </a:r>
            <a:r>
              <a:rPr lang="fr-CH" sz="1600" dirty="0"/>
              <a:t> of the </a:t>
            </a:r>
            <a:r>
              <a:rPr lang="fr-CH" sz="1600" dirty="0">
                <a:solidFill>
                  <a:srgbClr val="FF0000"/>
                </a:solidFill>
              </a:rPr>
              <a:t>value</a:t>
            </a:r>
            <a:r>
              <a:rPr lang="fr-CH" sz="1600" dirty="0"/>
              <a:t>, i.e. the </a:t>
            </a:r>
            <a:r>
              <a:rPr lang="fr-CH" sz="1600" dirty="0" err="1"/>
              <a:t>lowest</a:t>
            </a:r>
            <a:r>
              <a:rPr lang="fr-CH" sz="1600" dirty="0"/>
              <a:t> </a:t>
            </a:r>
            <a:r>
              <a:rPr lang="fr-CH" sz="1600" dirty="0" err="1"/>
              <a:t>reasonable</a:t>
            </a:r>
            <a:r>
              <a:rPr lang="fr-CH" sz="1600" dirty="0"/>
              <a:t> </a:t>
            </a:r>
            <a:r>
              <a:rPr lang="fr-CH" sz="1600" dirty="0" err="1"/>
              <a:t>estimate</a:t>
            </a:r>
            <a:r>
              <a:rPr lang="fr-CH" sz="1600" dirty="0"/>
              <a:t> of the </a:t>
            </a:r>
            <a:r>
              <a:rPr lang="fr-CH" sz="1600" dirty="0" err="1"/>
              <a:t>price</a:t>
            </a:r>
            <a:r>
              <a:rPr lang="fr-CH" sz="1600" dirty="0"/>
              <a:t> of </a:t>
            </a:r>
            <a:r>
              <a:rPr lang="fr-CH" sz="1600" dirty="0" err="1"/>
              <a:t>goods</a:t>
            </a:r>
            <a:r>
              <a:rPr lang="fr-CH" sz="1600" dirty="0"/>
              <a:t> and services </a:t>
            </a:r>
            <a:r>
              <a:rPr lang="fr-CH" sz="1600" dirty="0" err="1"/>
              <a:t>procured</a:t>
            </a:r>
            <a:r>
              <a:rPr lang="fr-CH" sz="1600" dirty="0"/>
              <a:t> </a:t>
            </a:r>
            <a:r>
              <a:rPr lang="fr-CH" sz="1600" dirty="0" err="1"/>
              <a:t>from</a:t>
            </a:r>
            <a:r>
              <a:rPr lang="fr-CH" sz="1600" dirty="0"/>
              <a:t> </a:t>
            </a:r>
            <a:r>
              <a:rPr lang="fr-CH" sz="1600" dirty="0" err="1"/>
              <a:t>industry</a:t>
            </a:r>
            <a:r>
              <a:rPr lang="fr-CH" sz="1600" dirty="0"/>
              <a:t> </a:t>
            </a:r>
            <a:r>
              <a:rPr lang="fr-CH" sz="1600" dirty="0">
                <a:solidFill>
                  <a:srgbClr val="FF0000"/>
                </a:solidFill>
              </a:rPr>
              <a:t>on the world </a:t>
            </a:r>
            <a:r>
              <a:rPr lang="fr-CH" sz="1600" dirty="0" err="1">
                <a:solidFill>
                  <a:srgbClr val="FF0000"/>
                </a:solidFill>
              </a:rPr>
              <a:t>market</a:t>
            </a:r>
            <a:endParaRPr lang="fr-CH" sz="1600" dirty="0">
              <a:solidFill>
                <a:srgbClr val="FF0000"/>
              </a:solidFill>
            </a:endParaRPr>
          </a:p>
          <a:p>
            <a:pPr marL="342900" lvl="1" indent="-342900" algn="just">
              <a:buFontTx/>
              <a:buChar char="•"/>
            </a:pPr>
            <a:r>
              <a:rPr lang="fr-CH" sz="1600" dirty="0" err="1"/>
              <a:t>Example</a:t>
            </a:r>
            <a:r>
              <a:rPr lang="fr-CH" sz="1600" dirty="0"/>
              <a:t> 1: </a:t>
            </a:r>
            <a:r>
              <a:rPr lang="fr-CH" sz="1600" dirty="0" err="1"/>
              <a:t>commodities</a:t>
            </a:r>
            <a:endParaRPr lang="fr-CH" sz="1600" dirty="0"/>
          </a:p>
          <a:p>
            <a:pPr marL="742950" lvl="2" indent="-342900" algn="just">
              <a:buFont typeface="Tahoma" pitchFamily="34" charset="0"/>
              <a:buChar char="–"/>
            </a:pPr>
            <a:r>
              <a:rPr lang="fr-CH" sz="1400" dirty="0"/>
              <a:t>World </a:t>
            </a:r>
            <a:r>
              <a:rPr lang="fr-CH" sz="1400" dirty="0" err="1"/>
              <a:t>prices</a:t>
            </a:r>
            <a:r>
              <a:rPr lang="fr-CH" sz="1400" dirty="0"/>
              <a:t> </a:t>
            </a:r>
            <a:r>
              <a:rPr lang="fr-CH" sz="1400" dirty="0" err="1" smtClean="0"/>
              <a:t>usually</a:t>
            </a:r>
            <a:r>
              <a:rPr lang="fr-CH" sz="1400" dirty="0" smtClean="0"/>
              <a:t> </a:t>
            </a:r>
            <a:r>
              <a:rPr lang="fr-CH" sz="1400" dirty="0" err="1"/>
              <a:t>quoted</a:t>
            </a:r>
            <a:r>
              <a:rPr lang="fr-CH" sz="1400" dirty="0"/>
              <a:t> in single </a:t>
            </a:r>
            <a:r>
              <a:rPr lang="fr-CH" sz="1400" dirty="0" err="1"/>
              <a:t>currency</a:t>
            </a:r>
            <a:r>
              <a:rPr lang="fr-CH" sz="1400" dirty="0"/>
              <a:t>, </a:t>
            </a:r>
            <a:r>
              <a:rPr lang="fr-CH" sz="1400" dirty="0" err="1"/>
              <a:t>often</a:t>
            </a:r>
            <a:r>
              <a:rPr lang="fr-CH" sz="1400" dirty="0"/>
              <a:t> USD </a:t>
            </a:r>
            <a:r>
              <a:rPr lang="fr-CH" sz="1400" dirty="0">
                <a:sym typeface="Symbol"/>
              </a:rPr>
              <a:t> relevant </a:t>
            </a:r>
            <a:r>
              <a:rPr lang="fr-CH" sz="1400" dirty="0" err="1">
                <a:sym typeface="Symbol"/>
              </a:rPr>
              <a:t>is</a:t>
            </a:r>
            <a:r>
              <a:rPr lang="fr-CH" sz="1400" dirty="0">
                <a:sym typeface="Symbol"/>
              </a:rPr>
              <a:t> the exchange rate to the USD</a:t>
            </a:r>
          </a:p>
          <a:p>
            <a:pPr marL="342900" lvl="1" indent="-342900" algn="just">
              <a:buFontTx/>
              <a:buChar char="•"/>
            </a:pPr>
            <a:r>
              <a:rPr lang="fr-CH" sz="1600" dirty="0" err="1">
                <a:sym typeface="Symbol"/>
              </a:rPr>
              <a:t>Example</a:t>
            </a:r>
            <a:r>
              <a:rPr lang="fr-CH" sz="1600" dirty="0">
                <a:sym typeface="Symbol"/>
              </a:rPr>
              <a:t> 2: </a:t>
            </a:r>
            <a:r>
              <a:rPr lang="fr-CH" sz="1600" dirty="0" err="1" smtClean="0">
                <a:sym typeface="Symbol"/>
              </a:rPr>
              <a:t>specialized</a:t>
            </a:r>
            <a:r>
              <a:rPr lang="fr-CH" sz="1600" dirty="0" smtClean="0">
                <a:sym typeface="Symbol"/>
              </a:rPr>
              <a:t> </a:t>
            </a:r>
            <a:r>
              <a:rPr lang="fr-CH" sz="1600" dirty="0" err="1" smtClean="0">
                <a:sym typeface="Symbol"/>
              </a:rPr>
              <a:t>products</a:t>
            </a:r>
            <a:endParaRPr lang="fr-CH" sz="1600" dirty="0"/>
          </a:p>
          <a:p>
            <a:pPr marL="742950" lvl="2" indent="-342900" algn="just">
              <a:buFont typeface="Tahoma" pitchFamily="34" charset="0"/>
              <a:buChar char="–"/>
            </a:pPr>
            <a:r>
              <a:rPr lang="fr-CH" sz="1400" dirty="0" smtClean="0"/>
              <a:t>Accelerator components </a:t>
            </a:r>
            <a:r>
              <a:rPr lang="fr-CH" sz="1400" dirty="0" err="1" smtClean="0"/>
              <a:t>with</a:t>
            </a:r>
            <a:r>
              <a:rPr lang="fr-CH" sz="1400" dirty="0" smtClean="0"/>
              <a:t> </a:t>
            </a:r>
            <a:r>
              <a:rPr lang="fr-CH" sz="1400" dirty="0" err="1" smtClean="0"/>
              <a:t>oligopolistic</a:t>
            </a:r>
            <a:r>
              <a:rPr lang="fr-CH" sz="1400" dirty="0" smtClean="0"/>
              <a:t> </a:t>
            </a:r>
            <a:r>
              <a:rPr lang="fr-CH" sz="1400" dirty="0" err="1" smtClean="0"/>
              <a:t>market</a:t>
            </a:r>
            <a:r>
              <a:rPr lang="fr-CH" sz="1400" dirty="0" smtClean="0"/>
              <a:t> (</a:t>
            </a:r>
            <a:r>
              <a:rPr lang="fr-CH" sz="1400" dirty="0" err="1" smtClean="0"/>
              <a:t>e.g</a:t>
            </a:r>
            <a:r>
              <a:rPr lang="fr-CH" sz="1400" dirty="0" smtClean="0"/>
              <a:t>. klystrons) have a single world </a:t>
            </a:r>
            <a:r>
              <a:rPr lang="fr-CH" sz="1400" dirty="0" err="1" smtClean="0"/>
              <a:t>price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3592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sz="2400" dirty="0" smtClean="0"/>
              <a:t>Conclusion</a:t>
            </a:r>
            <a:endParaRPr lang="en-US" sz="24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496300" cy="467997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CH" sz="1800" dirty="0" err="1" smtClean="0"/>
              <a:t>Costing</a:t>
            </a:r>
            <a:r>
              <a:rPr lang="fr-CH" sz="1800" dirty="0" smtClean="0"/>
              <a:t> a new </a:t>
            </a:r>
            <a:r>
              <a:rPr lang="fr-CH" sz="1800" dirty="0" err="1" smtClean="0"/>
              <a:t>project</a:t>
            </a:r>
            <a:r>
              <a:rPr lang="fr-CH" sz="1800" dirty="0" smtClean="0"/>
              <a:t> in </a:t>
            </a:r>
            <a:r>
              <a:rPr lang="fr-CH" sz="1800" dirty="0" err="1" smtClean="0"/>
              <a:t>advanced</a:t>
            </a:r>
            <a:r>
              <a:rPr lang="fr-CH" sz="1800" dirty="0" smtClean="0"/>
              <a:t> </a:t>
            </a:r>
            <a:r>
              <a:rPr lang="fr-CH" sz="1800" dirty="0" err="1" smtClean="0"/>
              <a:t>technology</a:t>
            </a:r>
            <a:r>
              <a:rPr lang="fr-CH" sz="1800" dirty="0" smtClean="0"/>
              <a:t> </a:t>
            </a:r>
            <a:r>
              <a:rPr lang="fr-CH" sz="1800" dirty="0" err="1" smtClean="0"/>
              <a:t>is</a:t>
            </a:r>
            <a:r>
              <a:rPr lang="fr-CH" sz="1800" dirty="0" smtClean="0"/>
              <a:t> not </a:t>
            </a:r>
            <a:r>
              <a:rPr lang="fr-CH" sz="1800" dirty="0" err="1" smtClean="0"/>
              <a:t>just</a:t>
            </a:r>
            <a:r>
              <a:rPr lang="fr-CH" sz="1800" dirty="0" smtClean="0"/>
              <a:t> an </a:t>
            </a:r>
            <a:r>
              <a:rPr lang="fr-CH" sz="1800" dirty="0" err="1" smtClean="0"/>
              <a:t>accounting</a:t>
            </a:r>
            <a:r>
              <a:rPr lang="fr-CH" sz="1800" dirty="0" smtClean="0"/>
              <a:t> </a:t>
            </a:r>
            <a:r>
              <a:rPr lang="fr-CH" sz="1800" dirty="0" err="1" smtClean="0"/>
              <a:t>task</a:t>
            </a:r>
            <a:r>
              <a:rPr lang="fr-CH" sz="1800" dirty="0" smtClean="0"/>
              <a:t>, but </a:t>
            </a:r>
            <a:r>
              <a:rPr lang="fr-CH" sz="1800" dirty="0" err="1" smtClean="0"/>
              <a:t>rather</a:t>
            </a:r>
            <a:r>
              <a:rPr lang="fr-CH" sz="1800" dirty="0" smtClean="0"/>
              <a:t> an </a:t>
            </a:r>
            <a:r>
              <a:rPr lang="fr-CH" sz="1800" dirty="0" err="1" smtClean="0"/>
              <a:t>attempt</a:t>
            </a:r>
            <a:r>
              <a:rPr lang="fr-CH" sz="1800" dirty="0" smtClean="0"/>
              <a:t> to </a:t>
            </a:r>
            <a:r>
              <a:rPr lang="fr-CH" sz="1800" dirty="0" err="1" smtClean="0"/>
              <a:t>organize</a:t>
            </a:r>
            <a:r>
              <a:rPr lang="fr-CH" sz="1800" dirty="0" smtClean="0"/>
              <a:t> </a:t>
            </a:r>
            <a:r>
              <a:rPr lang="fr-CH" sz="1800" dirty="0" err="1" smtClean="0"/>
              <a:t>complexity</a:t>
            </a:r>
            <a:r>
              <a:rPr lang="fr-CH" sz="1800" dirty="0" smtClean="0"/>
              <a:t> and </a:t>
            </a:r>
            <a:r>
              <a:rPr lang="fr-CH" sz="1800" dirty="0" err="1" smtClean="0"/>
              <a:t>uncertainty</a:t>
            </a:r>
            <a:endParaRPr lang="fr-CH" sz="1800" dirty="0" smtClean="0"/>
          </a:p>
          <a:p>
            <a:pPr eaLnBrk="1" hangingPunct="1">
              <a:lnSpc>
                <a:spcPct val="90000"/>
              </a:lnSpc>
            </a:pPr>
            <a:endParaRPr lang="fr-CH" sz="1800" dirty="0" smtClean="0"/>
          </a:p>
          <a:p>
            <a:pPr eaLnBrk="1" hangingPunct="1">
              <a:lnSpc>
                <a:spcPct val="90000"/>
              </a:lnSpc>
            </a:pPr>
            <a:r>
              <a:rPr lang="fr-CH" sz="1800" dirty="0" err="1" smtClean="0"/>
              <a:t>Complexity</a:t>
            </a:r>
            <a:r>
              <a:rPr lang="fr-CH" sz="1800" dirty="0" smtClean="0"/>
              <a:t>, </a:t>
            </a:r>
            <a:r>
              <a:rPr lang="fr-CH" sz="1800" dirty="0" err="1" smtClean="0"/>
              <a:t>uncertainty</a:t>
            </a:r>
            <a:r>
              <a:rPr lang="fr-CH" sz="1800" dirty="0" smtClean="0"/>
              <a:t> and </a:t>
            </a:r>
            <a:r>
              <a:rPr lang="fr-CH" sz="1800" dirty="0" err="1" smtClean="0"/>
              <a:t>organization</a:t>
            </a:r>
            <a:r>
              <a:rPr lang="fr-CH" sz="1800" dirty="0" smtClean="0"/>
              <a:t> </a:t>
            </a:r>
            <a:r>
              <a:rPr lang="fr-CH" sz="1800" dirty="0" smtClean="0"/>
              <a:t>are </a:t>
            </a:r>
            <a:r>
              <a:rPr lang="fr-CH" sz="1800" dirty="0" err="1" smtClean="0"/>
              <a:t>at</a:t>
            </a:r>
            <a:r>
              <a:rPr lang="fr-CH" sz="1800" dirty="0" smtClean="0"/>
              <a:t> the </a:t>
            </a:r>
            <a:r>
              <a:rPr lang="fr-CH" sz="1800" dirty="0" err="1" smtClean="0"/>
              <a:t>heart</a:t>
            </a:r>
            <a:r>
              <a:rPr lang="fr-CH" sz="1800" dirty="0" smtClean="0"/>
              <a:t> of </a:t>
            </a:r>
            <a:r>
              <a:rPr lang="fr-CH" sz="1800" dirty="0" err="1"/>
              <a:t>project</a:t>
            </a:r>
            <a:r>
              <a:rPr lang="fr-CH" sz="1800" dirty="0"/>
              <a:t> </a:t>
            </a:r>
            <a:r>
              <a:rPr lang="fr-CH" sz="1800" dirty="0" smtClean="0"/>
              <a:t>management, and </a:t>
            </a:r>
            <a:r>
              <a:rPr lang="fr-CH" sz="1800" dirty="0" err="1" smtClean="0"/>
              <a:t>indeed</a:t>
            </a:r>
            <a:r>
              <a:rPr lang="fr-CH" sz="1800" dirty="0" smtClean="0"/>
              <a:t> of </a:t>
            </a:r>
            <a:r>
              <a:rPr lang="fr-CH" sz="1800" dirty="0" err="1" smtClean="0"/>
              <a:t>most</a:t>
            </a:r>
            <a:r>
              <a:rPr lang="fr-CH" sz="1800" dirty="0" smtClean="0"/>
              <a:t> of man’s </a:t>
            </a:r>
            <a:r>
              <a:rPr lang="fr-CH" sz="1800" dirty="0" err="1" smtClean="0"/>
              <a:t>endeavours</a:t>
            </a:r>
            <a:endParaRPr lang="fr-CH" sz="1800" dirty="0" smtClean="0"/>
          </a:p>
          <a:p>
            <a:pPr eaLnBrk="1" hangingPunct="1">
              <a:lnSpc>
                <a:spcPct val="90000"/>
              </a:lnSpc>
            </a:pPr>
            <a:endParaRPr lang="fr-CH" sz="1800" dirty="0" smtClean="0"/>
          </a:p>
          <a:p>
            <a:pPr eaLnBrk="1" hangingPunct="1">
              <a:lnSpc>
                <a:spcPct val="90000"/>
              </a:lnSpc>
            </a:pPr>
            <a:r>
              <a:rPr lang="fr-CH" sz="1800" i="1" dirty="0" smtClean="0"/>
              <a:t>The </a:t>
            </a:r>
            <a:r>
              <a:rPr lang="fr-CH" sz="1800" i="1" dirty="0" err="1" smtClean="0">
                <a:solidFill>
                  <a:srgbClr val="FF0000"/>
                </a:solidFill>
              </a:rPr>
              <a:t>elaborate</a:t>
            </a:r>
            <a:r>
              <a:rPr lang="fr-CH" sz="1800" i="1" dirty="0" smtClean="0">
                <a:solidFill>
                  <a:srgbClr val="FF0000"/>
                </a:solidFill>
              </a:rPr>
              <a:t> </a:t>
            </a:r>
            <a:r>
              <a:rPr lang="fr-CH" sz="1800" i="1" dirty="0" err="1" smtClean="0">
                <a:solidFill>
                  <a:srgbClr val="FF0000"/>
                </a:solidFill>
              </a:rPr>
              <a:t>organizations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that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human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beings</a:t>
            </a:r>
            <a:r>
              <a:rPr lang="fr-CH" sz="1800" i="1" dirty="0" smtClean="0"/>
              <a:t> have </a:t>
            </a:r>
            <a:r>
              <a:rPr lang="fr-CH" sz="1800" i="1" dirty="0" err="1" smtClean="0"/>
              <a:t>constructed</a:t>
            </a:r>
            <a:r>
              <a:rPr lang="fr-CH" sz="1800" i="1" dirty="0" smtClean="0"/>
              <a:t> in the modern world to carry out the </a:t>
            </a:r>
            <a:r>
              <a:rPr lang="fr-CH" sz="1800" i="1" dirty="0" err="1" smtClean="0"/>
              <a:t>work</a:t>
            </a:r>
            <a:r>
              <a:rPr lang="fr-CH" sz="1800" i="1" dirty="0" smtClean="0"/>
              <a:t> of production and </a:t>
            </a:r>
            <a:r>
              <a:rPr lang="fr-CH" sz="1800" i="1" dirty="0" err="1" smtClean="0"/>
              <a:t>government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can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only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be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understood</a:t>
            </a:r>
            <a:r>
              <a:rPr lang="fr-CH" sz="1800" i="1" dirty="0" smtClean="0"/>
              <a:t> as </a:t>
            </a:r>
            <a:r>
              <a:rPr lang="fr-CH" sz="1800" i="1" dirty="0" err="1" smtClean="0"/>
              <a:t>machinery</a:t>
            </a:r>
            <a:r>
              <a:rPr lang="fr-CH" sz="1800" i="1" dirty="0" smtClean="0"/>
              <a:t> for </a:t>
            </a:r>
            <a:r>
              <a:rPr lang="fr-CH" sz="1800" i="1" dirty="0" err="1" smtClean="0"/>
              <a:t>coping</a:t>
            </a:r>
            <a:r>
              <a:rPr lang="fr-CH" sz="1800" i="1" dirty="0" smtClean="0"/>
              <a:t> </a:t>
            </a:r>
            <a:r>
              <a:rPr lang="fr-CH" sz="1800" i="1" dirty="0" err="1" smtClean="0"/>
              <a:t>with</a:t>
            </a:r>
            <a:r>
              <a:rPr lang="fr-CH" sz="1800" i="1" dirty="0" smtClean="0"/>
              <a:t> the </a:t>
            </a:r>
            <a:r>
              <a:rPr lang="fr-CH" sz="1800" i="1" dirty="0" err="1" smtClean="0">
                <a:solidFill>
                  <a:srgbClr val="FF0000"/>
                </a:solidFill>
              </a:rPr>
              <a:t>limits</a:t>
            </a:r>
            <a:r>
              <a:rPr lang="fr-CH" sz="1800" i="1" dirty="0" smtClean="0">
                <a:solidFill>
                  <a:srgbClr val="FF0000"/>
                </a:solidFill>
              </a:rPr>
              <a:t> of man’s </a:t>
            </a:r>
            <a:r>
              <a:rPr lang="fr-CH" sz="1800" i="1" dirty="0" err="1" smtClean="0">
                <a:solidFill>
                  <a:srgbClr val="FF0000"/>
                </a:solidFill>
              </a:rPr>
              <a:t>abilities</a:t>
            </a:r>
            <a:r>
              <a:rPr lang="fr-CH" sz="1800" i="1" dirty="0" smtClean="0"/>
              <a:t> to </a:t>
            </a:r>
            <a:r>
              <a:rPr lang="fr-CH" sz="1800" i="1" dirty="0" err="1" smtClean="0"/>
              <a:t>comprehend</a:t>
            </a:r>
            <a:r>
              <a:rPr lang="fr-CH" sz="1800" i="1" dirty="0" smtClean="0"/>
              <a:t> and </a:t>
            </a:r>
            <a:r>
              <a:rPr lang="fr-CH" sz="1800" i="1" dirty="0" err="1" smtClean="0"/>
              <a:t>compute</a:t>
            </a:r>
            <a:r>
              <a:rPr lang="fr-CH" sz="1800" i="1" dirty="0" smtClean="0"/>
              <a:t> in the face of </a:t>
            </a:r>
            <a:r>
              <a:rPr lang="fr-CH" sz="1800" i="1" dirty="0" err="1" smtClean="0">
                <a:solidFill>
                  <a:srgbClr val="FF0000"/>
                </a:solidFill>
              </a:rPr>
              <a:t>complexity</a:t>
            </a:r>
            <a:r>
              <a:rPr lang="fr-CH" sz="1800" i="1" dirty="0" smtClean="0"/>
              <a:t> and </a:t>
            </a:r>
            <a:r>
              <a:rPr lang="fr-CH" sz="1800" i="1" dirty="0" err="1" smtClean="0">
                <a:solidFill>
                  <a:srgbClr val="FF0000"/>
                </a:solidFill>
              </a:rPr>
              <a:t>uncertainty</a:t>
            </a:r>
            <a:endParaRPr lang="fr-CH" sz="20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z="2000" dirty="0" smtClean="0"/>
              <a:t>					</a:t>
            </a:r>
            <a:r>
              <a:rPr lang="fr-CH" sz="1600" dirty="0" smtClean="0"/>
              <a:t>Herbert A. Simon</a:t>
            </a:r>
            <a:endParaRPr lang="fr-CH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z="1600" dirty="0" smtClean="0"/>
              <a:t>					</a:t>
            </a:r>
            <a:r>
              <a:rPr lang="fr-CH" sz="1400" i="1" dirty="0" smtClean="0"/>
              <a:t>Rational </a:t>
            </a:r>
            <a:r>
              <a:rPr lang="fr-CH" sz="1400" i="1" dirty="0" err="1" smtClean="0"/>
              <a:t>decision-making</a:t>
            </a:r>
            <a:r>
              <a:rPr lang="fr-CH" sz="1400" i="1" dirty="0" smtClean="0"/>
              <a:t> in business </a:t>
            </a:r>
            <a:r>
              <a:rPr lang="fr-CH" sz="1400" i="1" dirty="0" err="1" smtClean="0"/>
              <a:t>organizations</a:t>
            </a:r>
            <a:r>
              <a:rPr lang="fr-CH" sz="1400" dirty="0" smtClean="0"/>
              <a:t> 					Nobel lecture (1978)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CH" sz="1800" dirty="0" smtClean="0"/>
          </a:p>
          <a:p>
            <a:pPr eaLnBrk="1" hangingPunct="1">
              <a:lnSpc>
                <a:spcPct val="90000"/>
              </a:lnSpc>
            </a:pPr>
            <a:r>
              <a:rPr lang="fr-CH" sz="1800" i="1" dirty="0" smtClean="0"/>
              <a:t>La pensée </a:t>
            </a:r>
            <a:r>
              <a:rPr lang="fr-CH" sz="1800" i="1" dirty="0" smtClean="0">
                <a:solidFill>
                  <a:srgbClr val="FF0000"/>
                </a:solidFill>
              </a:rPr>
              <a:t>complexe</a:t>
            </a:r>
            <a:r>
              <a:rPr lang="fr-CH" sz="1800" i="1" dirty="0" smtClean="0"/>
              <a:t> est, essentiellement, la pensée qui intègre </a:t>
            </a:r>
            <a:r>
              <a:rPr lang="fr-CH" sz="1800" i="1" dirty="0" smtClean="0">
                <a:solidFill>
                  <a:srgbClr val="FF0000"/>
                </a:solidFill>
              </a:rPr>
              <a:t>l’incertitude</a:t>
            </a:r>
            <a:r>
              <a:rPr lang="fr-CH" sz="1800" i="1" dirty="0" smtClean="0"/>
              <a:t> et qui est capable de concevoir </a:t>
            </a:r>
            <a:r>
              <a:rPr lang="fr-CH" sz="1800" i="1" dirty="0" smtClean="0">
                <a:solidFill>
                  <a:srgbClr val="FF0000"/>
                </a:solidFill>
              </a:rPr>
              <a:t>l’organisation</a:t>
            </a:r>
            <a:endParaRPr lang="fr-CH" sz="18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z="1800" dirty="0" smtClean="0"/>
              <a:t>					</a:t>
            </a:r>
            <a:r>
              <a:rPr lang="fr-CH" sz="1600" dirty="0" smtClean="0"/>
              <a:t>Edgar Morin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H" sz="1600" dirty="0" smtClean="0"/>
              <a:t>					</a:t>
            </a:r>
            <a:r>
              <a:rPr lang="fr-CH" sz="1400" i="1" dirty="0" smtClean="0"/>
              <a:t>Introduction à la pensée complexe</a:t>
            </a:r>
            <a:r>
              <a:rPr lang="fr-CH" sz="1400" dirty="0" smtClean="0"/>
              <a:t> (1990)</a:t>
            </a:r>
            <a:r>
              <a:rPr lang="fr-CH" sz="1600" dirty="0" smtClean="0"/>
              <a:t>				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188913"/>
            <a:ext cx="6335712" cy="431800"/>
          </a:xfrm>
        </p:spPr>
        <p:txBody>
          <a:bodyPr/>
          <a:lstStyle/>
          <a:p>
            <a:pPr eaLnBrk="1" hangingPunct="1"/>
            <a:r>
              <a:rPr lang="fr-CH" sz="2400" smtClean="0"/>
              <a:t>A few references</a:t>
            </a:r>
            <a:endParaRPr lang="en-US" sz="2400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0132"/>
            <a:ext cx="8229600" cy="50732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I. </a:t>
            </a:r>
            <a:r>
              <a:rPr lang="fr-CH" sz="1600" dirty="0" err="1" smtClean="0"/>
              <a:t>Chvidchenko</a:t>
            </a:r>
            <a:r>
              <a:rPr lang="fr-CH" sz="1600" dirty="0" smtClean="0"/>
              <a:t>, </a:t>
            </a:r>
            <a:r>
              <a:rPr lang="fr-CH" sz="1600" i="1" dirty="0" smtClean="0"/>
              <a:t>Gestion des grands projets</a:t>
            </a:r>
            <a:r>
              <a:rPr lang="fr-CH" sz="1600" dirty="0" smtClean="0"/>
              <a:t>, Cours de </a:t>
            </a:r>
            <a:r>
              <a:rPr lang="fr-CH" sz="1600" dirty="0" err="1" smtClean="0"/>
              <a:t>Sup’Aéro</a:t>
            </a:r>
            <a:r>
              <a:rPr lang="fr-CH" sz="1600" dirty="0" smtClean="0"/>
              <a:t>, CEPADUES Editions, Toulouse (1992)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C. Roche, </a:t>
            </a:r>
            <a:r>
              <a:rPr lang="fr-CH" sz="1600" i="1" dirty="0" err="1" smtClean="0"/>
              <a:t>Government</a:t>
            </a:r>
            <a:r>
              <a:rPr lang="fr-CH" sz="1600" i="1" dirty="0" smtClean="0"/>
              <a:t>, </a:t>
            </a:r>
            <a:r>
              <a:rPr lang="fr-CH" sz="1600" i="1" dirty="0" err="1" smtClean="0"/>
              <a:t>industry</a:t>
            </a:r>
            <a:r>
              <a:rPr lang="fr-CH" sz="1600" i="1" dirty="0" smtClean="0"/>
              <a:t>, </a:t>
            </a:r>
            <a:r>
              <a:rPr lang="fr-CH" sz="1600" i="1" dirty="0" err="1" smtClean="0"/>
              <a:t>accelerators</a:t>
            </a:r>
            <a:r>
              <a:rPr lang="fr-CH" sz="1600" dirty="0" smtClean="0"/>
              <a:t>, Frontiers of Accelerator </a:t>
            </a:r>
            <a:r>
              <a:rPr lang="fr-CH" sz="1600" dirty="0" err="1" smtClean="0"/>
              <a:t>Technology</a:t>
            </a:r>
            <a:r>
              <a:rPr lang="fr-CH" sz="1600" dirty="0" smtClean="0"/>
              <a:t>, World </a:t>
            </a:r>
            <a:r>
              <a:rPr lang="fr-CH" sz="1600" dirty="0" err="1" smtClean="0"/>
              <a:t>Scientific</a:t>
            </a:r>
            <a:r>
              <a:rPr lang="fr-CH" sz="1600" dirty="0" smtClean="0"/>
              <a:t> (1996) pp. 743-757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Ph. Lebrun, </a:t>
            </a:r>
            <a:r>
              <a:rPr lang="fr-CH" sz="1600" i="1" dirty="0" smtClean="0"/>
              <a:t>Estimation du coût marginal de l’énergie consommée par la cryogénie du LHC</a:t>
            </a:r>
            <a:r>
              <a:rPr lang="fr-CH" sz="1600" dirty="0" smtClean="0"/>
              <a:t>, LHC Project Note 92 (1997)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S. Claudet et al., </a:t>
            </a:r>
            <a:r>
              <a:rPr lang="fr-CH" sz="1600" i="1" dirty="0" err="1" smtClean="0"/>
              <a:t>Economics</a:t>
            </a:r>
            <a:r>
              <a:rPr lang="fr-CH" sz="1600" i="1" dirty="0" smtClean="0"/>
              <a:t> of large </a:t>
            </a:r>
            <a:r>
              <a:rPr lang="fr-CH" sz="1600" i="1" dirty="0" err="1" smtClean="0"/>
              <a:t>helium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cryogenic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systems</a:t>
            </a:r>
            <a:r>
              <a:rPr lang="fr-CH" sz="1600" i="1" dirty="0" smtClean="0"/>
              <a:t>: </a:t>
            </a:r>
            <a:r>
              <a:rPr lang="fr-CH" sz="1600" i="1" dirty="0" err="1" smtClean="0"/>
              <a:t>experience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from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recent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projects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at</a:t>
            </a:r>
            <a:r>
              <a:rPr lang="fr-CH" sz="1600" i="1" dirty="0" smtClean="0"/>
              <a:t> CERN</a:t>
            </a:r>
            <a:r>
              <a:rPr lang="fr-CH" sz="1600" dirty="0" smtClean="0"/>
              <a:t>, </a:t>
            </a:r>
            <a:r>
              <a:rPr lang="fr-CH" sz="1600" u="sng" dirty="0" smtClean="0"/>
              <a:t>Adv. </a:t>
            </a:r>
            <a:r>
              <a:rPr lang="fr-CH" sz="1600" u="sng" dirty="0" err="1" smtClean="0"/>
              <a:t>Cryo</a:t>
            </a:r>
            <a:r>
              <a:rPr lang="fr-CH" sz="1600" u="sng" dirty="0" smtClean="0"/>
              <a:t>. Eng.</a:t>
            </a:r>
            <a:r>
              <a:rPr lang="fr-CH" sz="1600" dirty="0" smtClean="0"/>
              <a:t> </a:t>
            </a:r>
            <a:r>
              <a:rPr lang="fr-CH" sz="1600" b="1" dirty="0" smtClean="0"/>
              <a:t>45B</a:t>
            </a:r>
            <a:r>
              <a:rPr lang="fr-CH" sz="1600" dirty="0" smtClean="0"/>
              <a:t> Plenum </a:t>
            </a:r>
            <a:r>
              <a:rPr lang="fr-CH" sz="1600" dirty="0" err="1" smtClean="0"/>
              <a:t>Publishers</a:t>
            </a:r>
            <a:r>
              <a:rPr lang="fr-CH" sz="1600" dirty="0" smtClean="0"/>
              <a:t> (2000), pp. 1301-1308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i="1" dirty="0" smtClean="0"/>
              <a:t>Management de projet: gestion du risque</a:t>
            </a:r>
            <a:r>
              <a:rPr lang="fr-CH" sz="1600" dirty="0" smtClean="0"/>
              <a:t>, norme FD X 50-117, AFNOR, Saint Denis (2003) 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i="1" dirty="0" smtClean="0"/>
              <a:t>Project </a:t>
            </a:r>
            <a:r>
              <a:rPr lang="fr-CH" sz="1600" i="1" dirty="0" err="1" smtClean="0"/>
              <a:t>Risk</a:t>
            </a:r>
            <a:r>
              <a:rPr lang="fr-CH" sz="1600" i="1" dirty="0" smtClean="0"/>
              <a:t> Management</a:t>
            </a:r>
            <a:r>
              <a:rPr lang="fr-CH" sz="1600" dirty="0" smtClean="0"/>
              <a:t>, in PMBOK</a:t>
            </a:r>
            <a:r>
              <a:rPr lang="en-US" sz="1600" baseline="30000" dirty="0" smtClean="0">
                <a:cs typeface="Tahoma" pitchFamily="34" charset="0"/>
              </a:rPr>
              <a:t>®</a:t>
            </a:r>
            <a:r>
              <a:rPr lang="fr-CH" sz="1600" dirty="0" smtClean="0"/>
              <a:t> Guide, 3rd </a:t>
            </a:r>
            <a:r>
              <a:rPr lang="fr-CH" sz="1600" dirty="0" err="1" smtClean="0"/>
              <a:t>edition</a:t>
            </a:r>
            <a:r>
              <a:rPr lang="fr-CH" sz="1600" dirty="0" smtClean="0"/>
              <a:t>, Project Management Institute, Newton Square (2004), pp. 237-268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P. Fessia et al., </a:t>
            </a:r>
            <a:r>
              <a:rPr lang="fr-CH" sz="1600" i="1" dirty="0" err="1" smtClean="0"/>
              <a:t>Industrial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learning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curves</a:t>
            </a:r>
            <a:r>
              <a:rPr lang="fr-CH" sz="1600" i="1" dirty="0" smtClean="0"/>
              <a:t>: </a:t>
            </a:r>
            <a:r>
              <a:rPr lang="fr-CH" sz="1600" i="1" dirty="0" err="1" smtClean="0"/>
              <a:t>series</a:t>
            </a:r>
            <a:r>
              <a:rPr lang="fr-CH" sz="1600" i="1" dirty="0" smtClean="0"/>
              <a:t> production of the LHC main </a:t>
            </a:r>
            <a:r>
              <a:rPr lang="fr-CH" sz="1600" i="1" dirty="0" err="1" smtClean="0"/>
              <a:t>superconducting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dipoles</a:t>
            </a:r>
            <a:r>
              <a:rPr lang="fr-CH" sz="1600" dirty="0" smtClean="0"/>
              <a:t>, </a:t>
            </a:r>
            <a:r>
              <a:rPr lang="fr-CH" sz="1600" u="sng" dirty="0" smtClean="0"/>
              <a:t>IEEE </a:t>
            </a:r>
            <a:r>
              <a:rPr lang="fr-CH" sz="1600" u="sng" dirty="0" err="1" smtClean="0"/>
              <a:t>Trans</a:t>
            </a:r>
            <a:r>
              <a:rPr lang="fr-CH" sz="1600" u="sng" dirty="0" smtClean="0"/>
              <a:t>. </a:t>
            </a:r>
            <a:r>
              <a:rPr lang="fr-CH" sz="1600" u="sng" dirty="0" err="1" smtClean="0"/>
              <a:t>Appl</a:t>
            </a:r>
            <a:r>
              <a:rPr lang="fr-CH" sz="1600" u="sng" dirty="0" smtClean="0"/>
              <a:t>. </a:t>
            </a:r>
            <a:r>
              <a:rPr lang="fr-CH" sz="1600" u="sng" dirty="0" err="1" smtClean="0"/>
              <a:t>Superconductivity</a:t>
            </a:r>
            <a:r>
              <a:rPr lang="fr-CH" sz="1600" dirty="0" smtClean="0"/>
              <a:t> </a:t>
            </a:r>
            <a:r>
              <a:rPr lang="fr-CH" sz="1600" b="1" dirty="0" smtClean="0"/>
              <a:t>17</a:t>
            </a:r>
            <a:r>
              <a:rPr lang="fr-CH" sz="1600" dirty="0" smtClean="0"/>
              <a:t> 2 (2007) pp. 1101-1104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i="1" dirty="0" smtClean="0"/>
              <a:t>GAO </a:t>
            </a:r>
            <a:r>
              <a:rPr lang="fr-CH" sz="1600" i="1" dirty="0" err="1" smtClean="0"/>
              <a:t>Cost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Estimating</a:t>
            </a:r>
            <a:r>
              <a:rPr lang="fr-CH" sz="1600" i="1" dirty="0" smtClean="0"/>
              <a:t> &amp; </a:t>
            </a:r>
            <a:r>
              <a:rPr lang="fr-CH" sz="1600" i="1" dirty="0" err="1" smtClean="0"/>
              <a:t>Assessment</a:t>
            </a:r>
            <a:r>
              <a:rPr lang="fr-CH" sz="1600" i="1" dirty="0" smtClean="0"/>
              <a:t> Guide</a:t>
            </a:r>
            <a:r>
              <a:rPr lang="fr-CH" sz="1600" dirty="0" smtClean="0"/>
              <a:t>, United States </a:t>
            </a:r>
            <a:r>
              <a:rPr lang="fr-CH" sz="1600" dirty="0" err="1" smtClean="0"/>
              <a:t>Government</a:t>
            </a:r>
            <a:r>
              <a:rPr lang="fr-CH" sz="1600" dirty="0" smtClean="0"/>
              <a:t> </a:t>
            </a:r>
            <a:r>
              <a:rPr lang="fr-CH" sz="1600" dirty="0" err="1" smtClean="0"/>
              <a:t>Accountability</a:t>
            </a:r>
            <a:r>
              <a:rPr lang="fr-CH" sz="1600" dirty="0" smtClean="0"/>
              <a:t> Office, GAO-09-3SP (2009)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P. </a:t>
            </a:r>
            <a:r>
              <a:rPr lang="fr-CH" sz="1600" dirty="0" err="1" smtClean="0"/>
              <a:t>Garbincius</a:t>
            </a:r>
            <a:r>
              <a:rPr lang="fr-CH" sz="1600" dirty="0" smtClean="0"/>
              <a:t> </a:t>
            </a:r>
            <a:r>
              <a:rPr lang="fr-CH" sz="1600" dirty="0" smtClean="0"/>
              <a:t>&amp; Ph. Lebrun</a:t>
            </a:r>
            <a:r>
              <a:rPr lang="fr-CH" sz="1600" dirty="0" smtClean="0"/>
              <a:t>, </a:t>
            </a:r>
            <a:r>
              <a:rPr lang="fr-CH" sz="1600" i="1" dirty="0" err="1" smtClean="0"/>
              <a:t>Assessing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risk</a:t>
            </a:r>
            <a:r>
              <a:rPr lang="fr-CH" sz="1600" i="1" dirty="0" smtClean="0"/>
              <a:t> in </a:t>
            </a:r>
            <a:r>
              <a:rPr lang="fr-CH" sz="1600" i="1" dirty="0" err="1" smtClean="0"/>
              <a:t>costing</a:t>
            </a:r>
            <a:r>
              <a:rPr lang="fr-CH" sz="1600" i="1" dirty="0" smtClean="0"/>
              <a:t> high-</a:t>
            </a:r>
            <a:r>
              <a:rPr lang="fr-CH" sz="1600" i="1" dirty="0" err="1" smtClean="0"/>
              <a:t>energy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accelerators</a:t>
            </a:r>
            <a:r>
              <a:rPr lang="fr-CH" sz="1600" i="1" dirty="0" smtClean="0"/>
              <a:t>: </a:t>
            </a:r>
            <a:r>
              <a:rPr lang="fr-CH" sz="1600" i="1" dirty="0" err="1" smtClean="0"/>
              <a:t>from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existing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projects</a:t>
            </a:r>
            <a:r>
              <a:rPr lang="fr-CH" sz="1600" i="1" dirty="0" smtClean="0"/>
              <a:t> to the future </a:t>
            </a:r>
            <a:r>
              <a:rPr lang="fr-CH" sz="1600" i="1" dirty="0" err="1" smtClean="0"/>
              <a:t>linear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collider</a:t>
            </a:r>
            <a:r>
              <a:rPr lang="fr-CH" sz="1600" dirty="0" smtClean="0"/>
              <a:t>, Proc. IPAC’2010, Kyoto (2010</a:t>
            </a:r>
            <a:r>
              <a:rPr lang="fr-CH" sz="16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fr-CH" sz="1600" dirty="0" smtClean="0"/>
              <a:t>P. Lebrun et al. (editors), </a:t>
            </a:r>
            <a:r>
              <a:rPr lang="fr-CH" sz="1600" i="1" dirty="0" smtClean="0"/>
              <a:t>The CLIC programme: </a:t>
            </a:r>
            <a:r>
              <a:rPr lang="fr-CH" sz="1600" i="1" dirty="0" err="1" smtClean="0"/>
              <a:t>towards</a:t>
            </a:r>
            <a:r>
              <a:rPr lang="fr-CH" sz="1600" i="1" dirty="0" smtClean="0"/>
              <a:t> a </a:t>
            </a:r>
            <a:r>
              <a:rPr lang="fr-CH" sz="1600" i="1" dirty="0" err="1" smtClean="0"/>
              <a:t>staged</a:t>
            </a:r>
            <a:r>
              <a:rPr lang="fr-CH" sz="1600" i="1" dirty="0" smtClean="0"/>
              <a:t> e+ e- </a:t>
            </a:r>
            <a:r>
              <a:rPr lang="fr-CH" sz="1600" i="1" dirty="0" err="1" smtClean="0"/>
              <a:t>linear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collider</a:t>
            </a:r>
            <a:r>
              <a:rPr lang="fr-CH" sz="1600" i="1" dirty="0" smtClean="0"/>
              <a:t> </a:t>
            </a:r>
            <a:r>
              <a:rPr lang="fr-CH" sz="1600" i="1" dirty="0" err="1" smtClean="0"/>
              <a:t>exploring</a:t>
            </a:r>
            <a:r>
              <a:rPr lang="fr-CH" sz="1600" i="1" dirty="0" smtClean="0"/>
              <a:t> the </a:t>
            </a:r>
            <a:r>
              <a:rPr lang="fr-CH" sz="1600" i="1" dirty="0" err="1" smtClean="0"/>
              <a:t>Terascale</a:t>
            </a:r>
            <a:r>
              <a:rPr lang="fr-CH" sz="1600" dirty="0" smtClean="0"/>
              <a:t>, CERN-2012-005 (2012)</a:t>
            </a:r>
            <a:endParaRPr lang="fr-CH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historyaccelerators"/>
          <p:cNvPicPr>
            <a:picLocks noChangeAspect="1" noChangeArrowheads="1"/>
          </p:cNvPicPr>
          <p:nvPr/>
        </p:nvPicPr>
        <p:blipFill>
          <a:blip r:embed="rId2" cstate="print"/>
          <a:srcRect t="7588" r="12038" b="18286"/>
          <a:stretch>
            <a:fillRect/>
          </a:stretch>
        </p:blipFill>
        <p:spPr bwMode="auto">
          <a:xfrm>
            <a:off x="3786188" y="0"/>
            <a:ext cx="5357812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03225" y="2057400"/>
            <a:ext cx="2944813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CH">
                <a:latin typeface="Tahoma" pitchFamily="34" charset="0"/>
              </a:rPr>
              <a:t> sustained exponential development for 80 years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CH">
                <a:latin typeface="Tahoma" pitchFamily="34" charset="0"/>
              </a:rPr>
              <a:t> could not have been obtained only by increase in size (cost)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fr-CH">
                <a:latin typeface="Tahoma" pitchFamily="34" charset="0"/>
              </a:rPr>
              <a:t> progress achieved through repeated jumps from saturating to emerging 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H" sz="2400" dirty="0" smtClean="0"/>
              <a:t>A </a:t>
            </a:r>
            <a:r>
              <a:rPr lang="fr-CH" sz="2400" dirty="0" err="1" smtClean="0"/>
              <a:t>sustained</a:t>
            </a:r>
            <a:r>
              <a:rPr lang="fr-CH" sz="2400" dirty="0" smtClean="0"/>
              <a:t> </a:t>
            </a:r>
            <a:r>
              <a:rPr lang="fr-CH" sz="2400" dirty="0" err="1" smtClean="0"/>
              <a:t>decrease</a:t>
            </a:r>
            <a:r>
              <a:rPr lang="fr-CH" sz="2400" dirty="0" smtClean="0"/>
              <a:t> in </a:t>
            </a:r>
            <a:r>
              <a:rPr lang="fr-CH" sz="2400" dirty="0" err="1" smtClean="0"/>
              <a:t>specific</a:t>
            </a:r>
            <a:r>
              <a:rPr lang="fr-CH" sz="2400" dirty="0" smtClean="0"/>
              <a:t> </a:t>
            </a:r>
            <a:r>
              <a:rPr lang="fr-CH" sz="2400" dirty="0" err="1" smtClean="0"/>
              <a:t>cost</a:t>
            </a:r>
            <a:endParaRPr lang="en-US" sz="24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79388" y="1209377"/>
            <a:ext cx="8785225" cy="5387975"/>
            <a:chOff x="179388" y="777875"/>
            <a:chExt cx="8785225" cy="5387975"/>
          </a:xfrm>
        </p:grpSpPr>
        <p:pic>
          <p:nvPicPr>
            <p:cNvPr id="12291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777875"/>
              <a:ext cx="8785225" cy="538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/>
            <p:nvPr/>
          </p:nvCxnSpPr>
          <p:spPr>
            <a:xfrm>
              <a:off x="2071688" y="1785938"/>
              <a:ext cx="5643562" cy="32861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143375" y="4549775"/>
              <a:ext cx="1785938" cy="304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FF0000"/>
                  </a:solidFill>
                  <a:latin typeface="Tahoma" pitchFamily="34" charset="0"/>
                </a:rPr>
                <a:t>Cost ~ Ecm </a:t>
              </a:r>
              <a:r>
                <a:rPr lang="en-US" sz="1400" baseline="30000">
                  <a:solidFill>
                    <a:srgbClr val="FF0000"/>
                  </a:solidFill>
                  <a:latin typeface="Tahoma" pitchFamily="34" charset="0"/>
                </a:rPr>
                <a:t>0.28</a:t>
              </a:r>
            </a:p>
          </p:txBody>
        </p:sp>
        <p:cxnSp>
          <p:nvCxnSpPr>
            <p:cNvPr id="11" name="Straight Arrow Connector 10"/>
            <p:cNvCxnSpPr>
              <a:stCxn id="10" idx="0"/>
            </p:cNvCxnSpPr>
            <p:nvPr/>
          </p:nvCxnSpPr>
          <p:spPr>
            <a:xfrm rot="5400000" flipH="1" flipV="1">
              <a:off x="5065713" y="3900488"/>
              <a:ext cx="620712" cy="67786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Contents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272337" cy="3095625"/>
          </a:xfrm>
        </p:spPr>
        <p:txBody>
          <a:bodyPr/>
          <a:lstStyle/>
          <a:p>
            <a:pPr eaLnBrk="1" hangingPunct="1"/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performance of high-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</a:t>
            </a:r>
            <a:r>
              <a:rPr lang="fr-CH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H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000" dirty="0" smtClean="0"/>
              <a:t>Cost estimate methods, organization &amp; tools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series, manufacturing techniques &amp; learning curves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of cost risk analysis</a:t>
            </a:r>
          </a:p>
          <a:p>
            <a:pPr eaLnBrk="1" hangingPunct="1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Coping with exchange rates &amp; cost escalation</a:t>
            </a:r>
          </a:p>
          <a:p>
            <a:pPr eaLnBrk="1" hangingPunct="1"/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fr-CH" sz="2400" dirty="0" err="1" smtClean="0"/>
              <a:t>Cost</a:t>
            </a:r>
            <a:r>
              <a:rPr lang="fr-CH" sz="2400" dirty="0" smtClean="0"/>
              <a:t> </a:t>
            </a:r>
            <a:r>
              <a:rPr lang="fr-CH" sz="2400" dirty="0" err="1"/>
              <a:t>estimate</a:t>
            </a:r>
            <a:r>
              <a:rPr lang="fr-CH" sz="2400" dirty="0"/>
              <a:t> </a:t>
            </a:r>
            <a:r>
              <a:rPr lang="fr-CH" sz="2400" dirty="0" err="1"/>
              <a:t>methods</a:t>
            </a:r>
            <a:endParaRPr lang="en-US" sz="2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5032"/>
            <a:ext cx="8496300" cy="5040312"/>
          </a:xfrm>
        </p:spPr>
        <p:txBody>
          <a:bodyPr/>
          <a:lstStyle/>
          <a:p>
            <a:r>
              <a:rPr lang="fr-CH" sz="2000" dirty="0" err="1"/>
              <a:t>Analytical</a:t>
            </a:r>
            <a:endParaRPr lang="fr-CH" sz="2000" dirty="0"/>
          </a:p>
          <a:p>
            <a:pPr lvl="1"/>
            <a:r>
              <a:rPr lang="fr-CH" sz="1800" dirty="0" err="1"/>
              <a:t>Based</a:t>
            </a:r>
            <a:r>
              <a:rPr lang="fr-CH" sz="1800" dirty="0"/>
              <a:t> on </a:t>
            </a:r>
            <a:r>
              <a:rPr lang="fr-CH" sz="1800" dirty="0" err="1"/>
              <a:t>project</a:t>
            </a:r>
            <a:r>
              <a:rPr lang="fr-CH" sz="1800" dirty="0"/>
              <a:t>/</a:t>
            </a:r>
            <a:r>
              <a:rPr lang="fr-CH" sz="1800" dirty="0" err="1"/>
              <a:t>work</a:t>
            </a:r>
            <a:r>
              <a:rPr lang="fr-CH" sz="1800" dirty="0"/>
              <a:t> breakdown structure</a:t>
            </a:r>
          </a:p>
          <a:p>
            <a:pPr lvl="1"/>
            <a:r>
              <a:rPr lang="fr-CH" sz="1800" dirty="0" err="1"/>
              <a:t>Define</a:t>
            </a:r>
            <a:r>
              <a:rPr lang="fr-CH" sz="1800" dirty="0"/>
              <a:t> production techniques</a:t>
            </a:r>
          </a:p>
          <a:p>
            <a:pPr lvl="1"/>
            <a:r>
              <a:rPr lang="fr-CH" sz="1800" dirty="0" err="1"/>
              <a:t>Estimate</a:t>
            </a:r>
            <a:r>
              <a:rPr lang="fr-CH" sz="1800" dirty="0"/>
              <a:t> </a:t>
            </a:r>
            <a:r>
              <a:rPr lang="fr-CH" sz="1800" dirty="0" err="1"/>
              <a:t>fixed</a:t>
            </a:r>
            <a:r>
              <a:rPr lang="fr-CH" sz="1800" dirty="0"/>
              <a:t> </a:t>
            </a:r>
            <a:r>
              <a:rPr lang="fr-CH" sz="1800" dirty="0" err="1"/>
              <a:t>costs</a:t>
            </a:r>
            <a:endParaRPr lang="fr-CH" sz="1800" dirty="0"/>
          </a:p>
          <a:p>
            <a:pPr lvl="1"/>
            <a:r>
              <a:rPr lang="fr-CH" sz="1800" dirty="0" err="1"/>
              <a:t>Establish</a:t>
            </a:r>
            <a:r>
              <a:rPr lang="fr-CH" sz="1800" dirty="0"/>
              <a:t> unit </a:t>
            </a:r>
            <a:r>
              <a:rPr lang="fr-CH" sz="1800" dirty="0" err="1"/>
              <a:t>costs</a:t>
            </a:r>
            <a:r>
              <a:rPr lang="fr-CH" sz="1800" dirty="0"/>
              <a:t> &amp; </a:t>
            </a:r>
            <a:r>
              <a:rPr lang="fr-CH" sz="1800" dirty="0" err="1"/>
              <a:t>quantities</a:t>
            </a:r>
            <a:r>
              <a:rPr lang="fr-CH" sz="1800" dirty="0"/>
              <a:t> (</a:t>
            </a:r>
            <a:r>
              <a:rPr lang="fr-CH" sz="1800" dirty="0" err="1"/>
              <a:t>including</a:t>
            </a:r>
            <a:r>
              <a:rPr lang="fr-CH" sz="1800" dirty="0"/>
              <a:t> production </a:t>
            </a:r>
            <a:r>
              <a:rPr lang="fr-CH" sz="1800" dirty="0" err="1"/>
              <a:t>yield</a:t>
            </a:r>
            <a:r>
              <a:rPr lang="fr-CH" sz="1800" dirty="0"/>
              <a:t> and rejection/</a:t>
            </a:r>
            <a:r>
              <a:rPr lang="fr-CH" sz="1800" dirty="0" err="1"/>
              <a:t>reprocessing</a:t>
            </a:r>
            <a:r>
              <a:rPr lang="fr-CH" sz="1800" dirty="0"/>
              <a:t> rates)</a:t>
            </a:r>
          </a:p>
          <a:p>
            <a:pPr lvl="1"/>
            <a:r>
              <a:rPr lang="fr-CH" sz="1800" dirty="0"/>
              <a:t>In case of large </a:t>
            </a:r>
            <a:r>
              <a:rPr lang="fr-CH" sz="1800" dirty="0" err="1"/>
              <a:t>series</a:t>
            </a:r>
            <a:r>
              <a:rPr lang="fr-CH" sz="1800" dirty="0"/>
              <a:t>, </a:t>
            </a:r>
            <a:r>
              <a:rPr lang="fr-CH" sz="1800" dirty="0" err="1"/>
              <a:t>introduce</a:t>
            </a:r>
            <a:r>
              <a:rPr lang="fr-CH" sz="1800" dirty="0"/>
              <a:t> </a:t>
            </a:r>
            <a:r>
              <a:rPr lang="fr-CH" sz="1800" dirty="0" err="1"/>
              <a:t>learning</a:t>
            </a:r>
            <a:r>
              <a:rPr lang="fr-CH" sz="1800" dirty="0"/>
              <a:t> </a:t>
            </a:r>
            <a:r>
              <a:rPr lang="fr-CH" sz="1800" dirty="0" err="1"/>
              <a:t>curve</a:t>
            </a:r>
            <a:r>
              <a:rPr lang="fr-CH" sz="1800" dirty="0"/>
              <a:t> (</a:t>
            </a:r>
            <a:r>
              <a:rPr lang="fr-CH" sz="1800" dirty="0" err="1"/>
              <a:t>see</a:t>
            </a:r>
            <a:r>
              <a:rPr lang="fr-CH" sz="1800" dirty="0"/>
              <a:t> </a:t>
            </a:r>
            <a:r>
              <a:rPr lang="fr-CH" sz="1800" dirty="0" err="1"/>
              <a:t>later</a:t>
            </a:r>
            <a:r>
              <a:rPr lang="fr-CH" sz="1800" dirty="0"/>
              <a:t>)</a:t>
            </a:r>
          </a:p>
          <a:p>
            <a:r>
              <a:rPr lang="fr-CH" sz="2000" dirty="0" err="1"/>
              <a:t>Scaling</a:t>
            </a:r>
            <a:endParaRPr lang="fr-CH" sz="2000" dirty="0"/>
          </a:p>
          <a:p>
            <a:pPr lvl="1"/>
            <a:r>
              <a:rPr lang="fr-CH" sz="1800" dirty="0" err="1"/>
              <a:t>Establish</a:t>
            </a:r>
            <a:r>
              <a:rPr lang="fr-CH" sz="1800" dirty="0"/>
              <a:t> </a:t>
            </a:r>
            <a:r>
              <a:rPr lang="fr-CH" sz="1800" dirty="0" err="1"/>
              <a:t>scaling</a:t>
            </a:r>
            <a:r>
              <a:rPr lang="fr-CH" sz="1800" dirty="0"/>
              <a:t> </a:t>
            </a:r>
            <a:r>
              <a:rPr lang="fr-CH" sz="1800" dirty="0" err="1"/>
              <a:t>estimator</a:t>
            </a:r>
            <a:r>
              <a:rPr lang="fr-CH" sz="1800" dirty="0"/>
              <a:t>(s) and </a:t>
            </a:r>
            <a:r>
              <a:rPr lang="fr-CH" sz="1800" dirty="0" err="1"/>
              <a:t>scaling</a:t>
            </a:r>
            <a:r>
              <a:rPr lang="fr-CH" sz="1800" dirty="0"/>
              <a:t> </a:t>
            </a:r>
            <a:r>
              <a:rPr lang="fr-CH" sz="1800" dirty="0" err="1"/>
              <a:t>law</a:t>
            </a:r>
            <a:r>
              <a:rPr lang="fr-CH" sz="1800" dirty="0"/>
              <a:t>(s), </a:t>
            </a:r>
            <a:r>
              <a:rPr lang="fr-CH" sz="1800" dirty="0" err="1"/>
              <a:t>including</a:t>
            </a:r>
            <a:r>
              <a:rPr lang="fr-CH" sz="1800" dirty="0"/>
              <a:t> conditions &amp; range of application</a:t>
            </a:r>
          </a:p>
          <a:p>
            <a:pPr lvl="2"/>
            <a:r>
              <a:rPr lang="fr-CH" sz="1600" dirty="0" err="1"/>
              <a:t>Empirical</a:t>
            </a:r>
            <a:endParaRPr lang="fr-CH" sz="1600" dirty="0"/>
          </a:p>
          <a:p>
            <a:pPr lvl="2"/>
            <a:r>
              <a:rPr lang="fr-CH" sz="1600" dirty="0"/>
              <a:t>« First-</a:t>
            </a:r>
            <a:r>
              <a:rPr lang="fr-CH" sz="1600" dirty="0" err="1"/>
              <a:t>principles</a:t>
            </a:r>
            <a:r>
              <a:rPr lang="fr-CH" sz="1600" dirty="0"/>
              <a:t> » </a:t>
            </a:r>
            <a:r>
              <a:rPr lang="fr-CH" sz="1600" dirty="0" err="1"/>
              <a:t>based</a:t>
            </a:r>
            <a:endParaRPr lang="fr-CH" sz="1600" dirty="0"/>
          </a:p>
          <a:p>
            <a:pPr lvl="1"/>
            <a:r>
              <a:rPr lang="fr-CH" sz="1800" dirty="0" err="1"/>
              <a:t>Define</a:t>
            </a:r>
            <a:r>
              <a:rPr lang="fr-CH" sz="1800" dirty="0"/>
              <a:t> </a:t>
            </a:r>
            <a:r>
              <a:rPr lang="fr-CH" sz="1800" dirty="0" err="1"/>
              <a:t>reference</a:t>
            </a:r>
            <a:r>
              <a:rPr lang="fr-CH" sz="1800" dirty="0"/>
              <a:t> </a:t>
            </a:r>
            <a:r>
              <a:rPr lang="fr-CH" sz="1800" dirty="0" err="1"/>
              <a:t>project</a:t>
            </a:r>
            <a:r>
              <a:rPr lang="fr-CH" sz="1800" dirty="0"/>
              <a:t>(s) and fit data</a:t>
            </a:r>
          </a:p>
          <a:p>
            <a:r>
              <a:rPr lang="fr-CH" sz="2000" dirty="0"/>
              <a:t>In </a:t>
            </a:r>
            <a:r>
              <a:rPr lang="fr-CH" sz="2000" dirty="0" err="1"/>
              <a:t>most</a:t>
            </a:r>
            <a:r>
              <a:rPr lang="fr-CH" sz="2000" dirty="0"/>
              <a:t> cases, </a:t>
            </a:r>
            <a:r>
              <a:rPr lang="fr-CH" sz="2000" dirty="0" err="1"/>
              <a:t>hybrid</a:t>
            </a:r>
            <a:r>
              <a:rPr lang="fr-CH" sz="2000" dirty="0"/>
              <a:t> </a:t>
            </a:r>
            <a:r>
              <a:rPr lang="fr-CH" sz="2000" dirty="0" err="1"/>
              <a:t>between</a:t>
            </a:r>
            <a:r>
              <a:rPr lang="fr-CH" sz="2000" dirty="0"/>
              <a:t> </a:t>
            </a:r>
            <a:r>
              <a:rPr lang="fr-CH" sz="2000" dirty="0" err="1"/>
              <a:t>these</a:t>
            </a:r>
            <a:r>
              <a:rPr lang="fr-CH" sz="2000" dirty="0"/>
              <a:t> </a:t>
            </a:r>
            <a:r>
              <a:rPr lang="fr-CH" sz="2000" dirty="0" err="1"/>
              <a:t>methods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188912"/>
            <a:ext cx="6335712" cy="647799"/>
          </a:xfrm>
        </p:spPr>
        <p:txBody>
          <a:bodyPr/>
          <a:lstStyle/>
          <a:p>
            <a:pPr eaLnBrk="1" hangingPunct="1"/>
            <a:r>
              <a:rPr lang="fr-CH" sz="2400" dirty="0" smtClean="0"/>
              <a:t>Semi-</a:t>
            </a:r>
            <a:r>
              <a:rPr lang="fr-CH" sz="2400" dirty="0" err="1" smtClean="0"/>
              <a:t>empirical</a:t>
            </a:r>
            <a:r>
              <a:rPr lang="fr-CH" sz="2400" dirty="0" smtClean="0"/>
              <a:t> </a:t>
            </a:r>
            <a:r>
              <a:rPr lang="fr-CH" sz="2400" dirty="0" err="1" smtClean="0"/>
              <a:t>scaling</a:t>
            </a:r>
            <a:r>
              <a:rPr lang="fr-CH" sz="2400" dirty="0" smtClean="0"/>
              <a:t/>
            </a:r>
            <a:br>
              <a:rPr lang="fr-CH" sz="2400" dirty="0" smtClean="0"/>
            </a:br>
            <a:r>
              <a:rPr lang="fr-CH" sz="2000" dirty="0" err="1" smtClean="0"/>
              <a:t>Cost</a:t>
            </a:r>
            <a:r>
              <a:rPr lang="fr-CH" sz="2000" dirty="0" smtClean="0"/>
              <a:t> structure of </a:t>
            </a:r>
            <a:r>
              <a:rPr lang="fr-CH" sz="2000" dirty="0" err="1" smtClean="0"/>
              <a:t>cryogenic</a:t>
            </a:r>
            <a:r>
              <a:rPr lang="fr-CH" sz="2000" dirty="0" smtClean="0"/>
              <a:t> </a:t>
            </a:r>
            <a:r>
              <a:rPr lang="fr-CH" sz="2000" dirty="0" err="1" smtClean="0"/>
              <a:t>helium</a:t>
            </a:r>
            <a:r>
              <a:rPr lang="fr-CH" sz="2000" dirty="0" smtClean="0"/>
              <a:t> </a:t>
            </a:r>
            <a:r>
              <a:rPr lang="fr-CH" sz="2000" dirty="0" err="1" smtClean="0"/>
              <a:t>refrigerators</a:t>
            </a:r>
            <a:endParaRPr lang="en-US" sz="2400" dirty="0" smtClean="0"/>
          </a:p>
        </p:txBody>
      </p:sp>
      <p:pic>
        <p:nvPicPr>
          <p:cNvPr id="27652" name="Picture 3" descr="040102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03749"/>
            <a:ext cx="46799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225" y="1316186"/>
            <a:ext cx="4225925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250825" y="2276872"/>
            <a:ext cx="3527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600" b="1" dirty="0" err="1">
                <a:solidFill>
                  <a:srgbClr val="0066CC"/>
                </a:solidFill>
                <a:latin typeface="Tahoma" pitchFamily="34" charset="0"/>
              </a:rPr>
              <a:t>Compressor</a:t>
            </a:r>
            <a:r>
              <a:rPr lang="fr-CH" sz="1600" b="1" dirty="0">
                <a:solidFill>
                  <a:srgbClr val="0066CC"/>
                </a:solidFill>
                <a:latin typeface="Tahoma" pitchFamily="34" charset="0"/>
              </a:rPr>
              <a:t> </a:t>
            </a:r>
            <a:r>
              <a:rPr lang="fr-CH" sz="1600" b="1" dirty="0" smtClean="0">
                <a:solidFill>
                  <a:srgbClr val="0066CC"/>
                </a:solidFill>
                <a:latin typeface="Tahoma" pitchFamily="34" charset="0"/>
              </a:rPr>
              <a:t>station</a:t>
            </a:r>
          </a:p>
          <a:p>
            <a:pPr>
              <a:spcBef>
                <a:spcPct val="50000"/>
              </a:spcBef>
            </a:pPr>
            <a:r>
              <a:rPr lang="fr-CH" sz="1600" dirty="0" err="1" smtClean="0">
                <a:solidFill>
                  <a:srgbClr val="0066CC"/>
                </a:solidFill>
                <a:latin typeface="Tahoma" pitchFamily="34" charset="0"/>
              </a:rPr>
              <a:t>Modular</a:t>
            </a:r>
            <a:endParaRPr lang="fr-CH" sz="1600" dirty="0">
              <a:solidFill>
                <a:srgbClr val="0066CC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066CC"/>
                </a:solidFill>
                <a:latin typeface="Tahoma" pitchFamily="34" charset="0"/>
              </a:rPr>
              <a:t>Cost </a:t>
            </a:r>
            <a:r>
              <a:rPr lang="fr-CH" sz="1600" dirty="0">
                <a:solidFill>
                  <a:srgbClr val="0066CC"/>
                </a:solidFill>
                <a:latin typeface="Tahoma" pitchFamily="34" charset="0"/>
              </a:rPr>
              <a:t>~ </a:t>
            </a:r>
            <a:r>
              <a:rPr lang="fr-CH" sz="1600" dirty="0" err="1">
                <a:solidFill>
                  <a:srgbClr val="0066CC"/>
                </a:solidFill>
                <a:latin typeface="Tahoma" pitchFamily="34" charset="0"/>
              </a:rPr>
              <a:t>linear</a:t>
            </a:r>
            <a:r>
              <a:rPr lang="fr-CH" sz="1600" dirty="0">
                <a:solidFill>
                  <a:srgbClr val="0066CC"/>
                </a:solidFill>
                <a:latin typeface="Tahoma" pitchFamily="34" charset="0"/>
              </a:rPr>
              <a:t> </a:t>
            </a:r>
            <a:r>
              <a:rPr lang="fr-CH" sz="1600" dirty="0" err="1">
                <a:solidFill>
                  <a:srgbClr val="0066CC"/>
                </a:solidFill>
                <a:latin typeface="Tahoma" pitchFamily="34" charset="0"/>
              </a:rPr>
              <a:t>with</a:t>
            </a:r>
            <a:r>
              <a:rPr lang="fr-CH" sz="1600" dirty="0">
                <a:solidFill>
                  <a:srgbClr val="0066CC"/>
                </a:solidFill>
                <a:latin typeface="Tahoma" pitchFamily="34" charset="0"/>
              </a:rPr>
              <a:t> </a:t>
            </a:r>
            <a:r>
              <a:rPr lang="fr-CH" sz="1600" dirty="0" err="1">
                <a:solidFill>
                  <a:srgbClr val="0066CC"/>
                </a:solidFill>
                <a:latin typeface="Tahoma" pitchFamily="34" charset="0"/>
              </a:rPr>
              <a:t>capacity</a:t>
            </a:r>
            <a:endParaRPr lang="en-US" sz="1600" dirty="0">
              <a:solidFill>
                <a:srgbClr val="0066CC"/>
              </a:solidFill>
              <a:latin typeface="Tahoma" pitchFamily="34" charset="0"/>
            </a:endParaRP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5214938" y="4699149"/>
            <a:ext cx="3571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CH" sz="1600" b="1" dirty="0">
                <a:solidFill>
                  <a:srgbClr val="0066CC"/>
                </a:solidFill>
                <a:latin typeface="Tahoma" pitchFamily="34" charset="0"/>
              </a:rPr>
              <a:t>Cold box</a:t>
            </a:r>
          </a:p>
          <a:p>
            <a:pPr algn="r">
              <a:spcBef>
                <a:spcPct val="50000"/>
              </a:spcBef>
            </a:pPr>
            <a:r>
              <a:rPr lang="fr-CH" sz="1600" dirty="0" err="1">
                <a:solidFill>
                  <a:srgbClr val="0066CC"/>
                </a:solidFill>
                <a:latin typeface="Tahoma" pitchFamily="34" charset="0"/>
              </a:rPr>
              <a:t>Cost</a:t>
            </a:r>
            <a:r>
              <a:rPr lang="fr-CH" sz="1600" dirty="0">
                <a:solidFill>
                  <a:srgbClr val="0066CC"/>
                </a:solidFill>
                <a:latin typeface="Tahoma" pitchFamily="34" charset="0"/>
              </a:rPr>
              <a:t> </a:t>
            </a:r>
            <a:r>
              <a:rPr lang="fr-CH" sz="1600" dirty="0" smtClean="0">
                <a:solidFill>
                  <a:srgbClr val="0066CC"/>
                </a:solidFill>
                <a:latin typeface="Tahoma" pitchFamily="34" charset="0"/>
              </a:rPr>
              <a:t>&lt; </a:t>
            </a:r>
            <a:r>
              <a:rPr lang="fr-CH" sz="1600" dirty="0" err="1">
                <a:solidFill>
                  <a:srgbClr val="0066CC"/>
                </a:solidFill>
                <a:latin typeface="Tahoma" pitchFamily="34" charset="0"/>
              </a:rPr>
              <a:t>linear</a:t>
            </a:r>
            <a:r>
              <a:rPr lang="fr-CH" sz="1600" dirty="0">
                <a:solidFill>
                  <a:srgbClr val="0066CC"/>
                </a:solidFill>
                <a:latin typeface="Tahoma" pitchFamily="34" charset="0"/>
              </a:rPr>
              <a:t> </a:t>
            </a:r>
            <a:r>
              <a:rPr lang="fr-CH" sz="1600" dirty="0" err="1">
                <a:solidFill>
                  <a:srgbClr val="0066CC"/>
                </a:solidFill>
                <a:latin typeface="Tahoma" pitchFamily="34" charset="0"/>
              </a:rPr>
              <a:t>with</a:t>
            </a:r>
            <a:r>
              <a:rPr lang="fr-CH" sz="1600" dirty="0">
                <a:solidFill>
                  <a:srgbClr val="0066CC"/>
                </a:solidFill>
                <a:latin typeface="Tahoma" pitchFamily="34" charset="0"/>
              </a:rPr>
              <a:t> </a:t>
            </a:r>
            <a:r>
              <a:rPr lang="fr-CH" sz="1600" dirty="0" err="1" smtClean="0">
                <a:solidFill>
                  <a:srgbClr val="0066CC"/>
                </a:solidFill>
                <a:latin typeface="Tahoma" pitchFamily="34" charset="0"/>
              </a:rPr>
              <a:t>capacity</a:t>
            </a:r>
            <a:endParaRPr lang="en-US" sz="1600" dirty="0">
              <a:solidFill>
                <a:srgbClr val="0066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2735</TotalTime>
  <Words>1876</Words>
  <Application>Microsoft Office PowerPoint</Application>
  <PresentationFormat>On-screen Show (4:3)</PresentationFormat>
  <Paragraphs>361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Chart</vt:lpstr>
      <vt:lpstr>Costing high-energy accelerator systems</vt:lpstr>
      <vt:lpstr>Contents</vt:lpstr>
      <vt:lpstr>Contents</vt:lpstr>
      <vt:lpstr>Development of circular accelerators</vt:lpstr>
      <vt:lpstr>PowerPoint Presentation</vt:lpstr>
      <vt:lpstr>A sustained decrease in specific cost</vt:lpstr>
      <vt:lpstr>Contents</vt:lpstr>
      <vt:lpstr>Cost estimate methods</vt:lpstr>
      <vt:lpstr>Semi-empirical scaling Cost structure of cryogenic helium refrigerators</vt:lpstr>
      <vt:lpstr>Semi-empirical scaling Cost of cryogenic helium refrigerators</vt:lpstr>
      <vt:lpstr>“First-principles” scaling Normal-conducting magnets</vt:lpstr>
      <vt:lpstr>Preliminary design for costing Normal-conducting magnets</vt:lpstr>
      <vt:lpstr>Cost of RF accelerating structures 3 GHz fully beam-loaded structure from industry</vt:lpstr>
      <vt:lpstr>Cost of RF accelerating structures Scaling from 3 GHz to 1 GHz</vt:lpstr>
      <vt:lpstr>Costing multi-MW klystrons Reference data</vt:lpstr>
      <vt:lpstr>Scaling klystron cost</vt:lpstr>
      <vt:lpstr>Optimizing klystron initial cost</vt:lpstr>
      <vt:lpstr>Optimizing klystron cost with replacement</vt:lpstr>
      <vt:lpstr>Organization for CLIC cost estimate  Squeeze information from technical experts Develop a comprehensive cost picture Provide feedback to project design Share methods and results</vt:lpstr>
      <vt:lpstr>CLIC Study Costing Tool</vt:lpstr>
      <vt:lpstr>Contents</vt:lpstr>
      <vt:lpstr>CLIC two-beam modules Complexity, number, integration</vt:lpstr>
      <vt:lpstr>CLIC vs LHC components Different solutions for different series numbers </vt:lpstr>
      <vt:lpstr>Learning curves From airplanes to accelerator components </vt:lpstr>
      <vt:lpstr>Experimental learning curves LHC superconducting dipole magnets</vt:lpstr>
      <vt:lpstr>Who is «learning» and what is «learnt» in a learning curve?</vt:lpstr>
      <vt:lpstr>Example of compound learning curve Manufacturing of CLIC accelerating structures</vt:lpstr>
      <vt:lpstr>The learning curve is not everything Breakthrough vs gradual progress in genome sequencing</vt:lpstr>
      <vt:lpstr>The learning curve is not everything Commercial competition remains a prime mechanism for cost reduction</vt:lpstr>
      <vt:lpstr>Contents</vt:lpstr>
      <vt:lpstr>Cost variance factors</vt:lpstr>
      <vt:lpstr>Observed tender prices for LHC accelerator components</vt:lpstr>
      <vt:lpstr>Lowest-bidder from n valid offers</vt:lpstr>
      <vt:lpstr>Sampling from LHC tender price distribution to estimate lowest-bidder price vs number of offers</vt:lpstr>
      <vt:lpstr>PowerPoint Presentation</vt:lpstr>
      <vt:lpstr>Contents</vt:lpstr>
      <vt:lpstr>Exchange rates and cost escalation</vt:lpstr>
      <vt:lpstr>Swiss vs CERN indices</vt:lpstr>
      <vt:lpstr>OECD PPP indices vs exchange rates Yearly averages (Euro/USD)</vt:lpstr>
      <vt:lpstr>PPPs vs exchange rates</vt:lpstr>
      <vt:lpstr>Conclusion</vt:lpstr>
      <vt:lpstr>A few references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plebrun</dc:creator>
  <cp:lastModifiedBy>Philippe Lebrun</cp:lastModifiedBy>
  <cp:revision>311</cp:revision>
  <dcterms:created xsi:type="dcterms:W3CDTF">2006-09-22T09:17:37Z</dcterms:created>
  <dcterms:modified xsi:type="dcterms:W3CDTF">2013-03-24T17:38:52Z</dcterms:modified>
</cp:coreProperties>
</file>