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87" r:id="rId5"/>
    <p:sldId id="288" r:id="rId6"/>
    <p:sldId id="262" r:id="rId7"/>
    <p:sldId id="263" r:id="rId8"/>
    <p:sldId id="264" r:id="rId9"/>
    <p:sldId id="266" r:id="rId10"/>
    <p:sldId id="265" r:id="rId11"/>
    <p:sldId id="267" r:id="rId12"/>
    <p:sldId id="268" r:id="rId13"/>
    <p:sldId id="296" r:id="rId14"/>
    <p:sldId id="269" r:id="rId15"/>
    <p:sldId id="271" r:id="rId16"/>
    <p:sldId id="292" r:id="rId17"/>
    <p:sldId id="274" r:id="rId18"/>
    <p:sldId id="273" r:id="rId19"/>
    <p:sldId id="275" r:id="rId20"/>
    <p:sldId id="276" r:id="rId21"/>
    <p:sldId id="277" r:id="rId22"/>
    <p:sldId id="278" r:id="rId23"/>
    <p:sldId id="279" r:id="rId24"/>
    <p:sldId id="280" r:id="rId25"/>
    <p:sldId id="281" r:id="rId26"/>
    <p:sldId id="290" r:id="rId27"/>
    <p:sldId id="282" r:id="rId28"/>
    <p:sldId id="283" r:id="rId29"/>
    <p:sldId id="284" r:id="rId30"/>
    <p:sldId id="285" r:id="rId31"/>
    <p:sldId id="294" r:id="rId32"/>
    <p:sldId id="295" r:id="rId33"/>
    <p:sldId id="289" r:id="rId34"/>
    <p:sldId id="291"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C81"/>
    <a:srgbClr val="1B3B9A"/>
    <a:srgbClr val="2851CD"/>
    <a:srgbClr val="E9803F"/>
    <a:srgbClr val="C06A34"/>
    <a:srgbClr val="CC0000"/>
    <a:srgbClr val="FF7C80"/>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94660"/>
  </p:normalViewPr>
  <p:slideViewPr>
    <p:cSldViewPr>
      <p:cViewPr>
        <p:scale>
          <a:sx n="70" d="100"/>
          <a:sy n="70" d="100"/>
        </p:scale>
        <p:origin x="-1164" y="-150"/>
      </p:cViewPr>
      <p:guideLst>
        <p:guide orient="horz" pos="2160"/>
        <p:guide pos="278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3/23/2013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‹N›</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‹N›</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3/23/2013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‹N›</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3/23/2013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pPr/>
              <a:t>‹N›</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3/23/2013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pPr/>
              <a:t>‹N›</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pPr/>
              <a:t>3/23/2013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‹N›</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3/23/2013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3/23/2013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‹N›</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3/23/2013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lgn="r" eaLnBrk="1" latinLnBrk="0" hangingPunct="1"/>
            <a:fld id="{8C592886-E571-45D5-8B56-343DC94F8FA6}" type="slidenum">
              <a:rPr kumimoji="0" lang="en-US" smtClean="0"/>
              <a:pPr algn="r" eaLnBrk="1" latinLnBrk="0" hangingPunct="1"/>
              <a:t>‹N›</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pPr algn="l" eaLnBrk="1" latinLnBrk="0" hangingPunct="1"/>
            <a:fld id="{48D92626-37D2-4832-BF7A-BC283494A20D}" type="datetimeFigureOut">
              <a:rPr lang="en-US" smtClean="0"/>
              <a:pPr algn="l" eaLnBrk="1" latinLnBrk="0" hangingPunct="1"/>
              <a:t>3/23/2013</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pPr algn="r" eaLnBrk="1" latinLnBrk="0" hangingPunct="1"/>
            <a:fld id="{8C592886-E571-45D5-8B56-343DC94F8FA6}" type="slidenum">
              <a:rPr kumimoji="0" lang="en-US" smtClean="0"/>
              <a:pPr algn="r" eaLnBrk="1" latinLnBrk="0" hangingPunct="1"/>
              <a:t>‹N›</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4.bin"/><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3.png"/><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685800"/>
            <a:ext cx="8611200" cy="3570208"/>
          </a:xfrm>
          <a:prstGeom prst="rect">
            <a:avLst/>
          </a:prstGeom>
        </p:spPr>
        <p:txBody>
          <a:bodyPr wrap="square">
            <a:spAutoFit/>
          </a:bodyPr>
          <a:lstStyle/>
          <a:p>
            <a:r>
              <a:rPr lang="en-US" sz="1200" dirty="0" smtClean="0">
                <a:solidFill>
                  <a:schemeClr val="bg1"/>
                </a:solidFill>
                <a:latin typeface="Arial" pitchFamily="34" charset="0"/>
                <a:cs typeface="Arial" pitchFamily="34" charset="0"/>
              </a:rPr>
              <a:t>** </a:t>
            </a:r>
            <a:r>
              <a:rPr lang="en-US" sz="1200" b="1" dirty="0" smtClean="0">
                <a:solidFill>
                  <a:schemeClr val="bg1"/>
                </a:solidFill>
                <a:latin typeface="Arial" pitchFamily="34" charset="0"/>
                <a:cs typeface="Arial" pitchFamily="34" charset="0"/>
              </a:rPr>
              <a:t>FOURIER COMPONENTS AND PHASES OF INDUCED CURRENT </a:t>
            </a:r>
            <a:r>
              <a:rPr lang="en-US" sz="1200" dirty="0" smtClean="0">
                <a:solidFill>
                  <a:schemeClr val="bg1"/>
                </a:solidFill>
                <a:latin typeface="Arial" pitchFamily="34" charset="0"/>
                <a:cs typeface="Arial" pitchFamily="34" charset="0"/>
              </a:rPr>
              <a:t>**</a:t>
            </a:r>
          </a:p>
          <a:p>
            <a:r>
              <a:rPr lang="en-US" sz="1200" dirty="0" smtClean="0">
                <a:solidFill>
                  <a:schemeClr val="bg1"/>
                </a:solidFill>
                <a:latin typeface="Arial" pitchFamily="34" charset="0"/>
                <a:cs typeface="Arial" pitchFamily="34" charset="0"/>
              </a:rPr>
              <a:t>Cavity             DC Component             1st Harmonic             2nd Harmonic             3rd Harmonic             4th Harmonic</a:t>
            </a:r>
          </a:p>
          <a:p>
            <a:r>
              <a:rPr lang="en-US" sz="1200" dirty="0" smtClean="0">
                <a:solidFill>
                  <a:schemeClr val="bg1"/>
                </a:solidFill>
                <a:latin typeface="Arial" pitchFamily="34" charset="0"/>
                <a:cs typeface="Arial" pitchFamily="34" charset="0"/>
              </a:rPr>
              <a:t>  1             	8.2100 (   0.00)          0.0300 (  53.45)             0.0006 (   1.50)          0.0000 ( -63.90)         0.0000 (-140.13)</a:t>
            </a:r>
          </a:p>
          <a:p>
            <a:r>
              <a:rPr lang="en-US" sz="1200" dirty="0" smtClean="0">
                <a:solidFill>
                  <a:schemeClr val="bg1"/>
                </a:solidFill>
                <a:latin typeface="Arial" pitchFamily="34" charset="0"/>
                <a:cs typeface="Arial" pitchFamily="34" charset="0"/>
              </a:rPr>
              <a:t>  2             	8.2100 (   0.00)         0.8492 ( 130.49)           0.0796 ( 100.88)          0.0075 (  63.42)           0.0006 (  13.64)</a:t>
            </a:r>
          </a:p>
          <a:p>
            <a:r>
              <a:rPr lang="en-US" sz="1200" dirty="0" smtClean="0">
                <a:solidFill>
                  <a:schemeClr val="bg1"/>
                </a:solidFill>
                <a:latin typeface="Arial" pitchFamily="34" charset="0"/>
                <a:cs typeface="Arial" pitchFamily="34" charset="0"/>
              </a:rPr>
              <a:t>  3             	8.2105 (   0.00)         6.1237 (-106.70)            3.5066 ( -24.28)          2.0460 (  55.13)          1.1283 ( 133.95)</a:t>
            </a:r>
          </a:p>
          <a:p>
            <a:r>
              <a:rPr lang="en-US" sz="1200" dirty="0" smtClean="0">
                <a:solidFill>
                  <a:schemeClr val="bg1"/>
                </a:solidFill>
                <a:latin typeface="Arial" pitchFamily="34" charset="0"/>
                <a:cs typeface="Arial" pitchFamily="34" charset="0"/>
              </a:rPr>
              <a:t>  4             	8.2103 (   0.00)          9.2259 (  60.23)            2.8703 ( -58.41)          0.9138 (  40.80)           1.4758 ( -81.21)</a:t>
            </a:r>
          </a:p>
          <a:p>
            <a:r>
              <a:rPr lang="en-US" sz="1200" dirty="0" smtClean="0">
                <a:solidFill>
                  <a:schemeClr val="bg1"/>
                </a:solidFill>
                <a:latin typeface="Arial" pitchFamily="34" charset="0"/>
                <a:cs typeface="Arial" pitchFamily="34" charset="0"/>
              </a:rPr>
              <a:t>  5             	8.2090 (   0.00)        11.1993 ( -48.66)            3.6345 (  79.91)          0.7066 ( 149.85)         0.7714 (-141.83)</a:t>
            </a:r>
          </a:p>
          <a:p>
            <a:r>
              <a:rPr lang="en-US" sz="1200" dirty="0" smtClean="0">
                <a:solidFill>
                  <a:schemeClr val="bg1"/>
                </a:solidFill>
                <a:latin typeface="Arial" pitchFamily="34" charset="0"/>
                <a:cs typeface="Arial" pitchFamily="34" charset="0"/>
              </a:rPr>
              <a:t>  6             	8.2109 (   0.00)        13.0042 (  56.54)            8.0792 ( -56.29)         4.1670 (-162.37)           2.1012 (  98.50)</a:t>
            </a:r>
          </a:p>
          <a:p>
            <a:pPr>
              <a:spcAft>
                <a:spcPts val="1200"/>
              </a:spcAft>
            </a:pPr>
            <a:r>
              <a:rPr lang="en-US" sz="1200" dirty="0" err="1" smtClean="0">
                <a:solidFill>
                  <a:schemeClr val="bg1"/>
                </a:solidFill>
                <a:latin typeface="Arial" pitchFamily="34" charset="0"/>
                <a:cs typeface="Arial" pitchFamily="34" charset="0"/>
              </a:rPr>
              <a:t>................................................................................................................................</a:t>
            </a:r>
            <a:r>
              <a:rPr lang="en-US" sz="1200" dirty="0" smtClean="0">
                <a:solidFill>
                  <a:schemeClr val="bg1"/>
                </a:solidFill>
                <a:latin typeface="Arial" pitchFamily="34" charset="0"/>
                <a:cs typeface="Arial" pitchFamily="34" charset="0"/>
              </a:rPr>
              <a:t>...</a:t>
            </a:r>
          </a:p>
          <a:p>
            <a:r>
              <a:rPr lang="en-US" sz="1200" dirty="0" smtClean="0">
                <a:solidFill>
                  <a:schemeClr val="bg1"/>
                </a:solidFill>
                <a:latin typeface="Arial" pitchFamily="34" charset="0"/>
                <a:cs typeface="Arial" pitchFamily="34" charset="0"/>
              </a:rPr>
              <a:t>********************** </a:t>
            </a:r>
            <a:r>
              <a:rPr lang="en-US" sz="1200" b="1" dirty="0" smtClean="0">
                <a:solidFill>
                  <a:schemeClr val="bg1"/>
                </a:solidFill>
                <a:latin typeface="Arial" pitchFamily="34" charset="0"/>
                <a:cs typeface="Arial" pitchFamily="34" charset="0"/>
              </a:rPr>
              <a:t>Simulated Power by Cavity </a:t>
            </a:r>
            <a:r>
              <a:rPr lang="en-US" sz="1200" dirty="0" smtClean="0">
                <a:solidFill>
                  <a:schemeClr val="bg1"/>
                </a:solidFill>
                <a:latin typeface="Arial" pitchFamily="34" charset="0"/>
                <a:cs typeface="Arial" pitchFamily="34" charset="0"/>
              </a:rPr>
              <a:t>********************</a:t>
            </a:r>
          </a:p>
          <a:p>
            <a:r>
              <a:rPr lang="pl-PL" sz="1200" dirty="0" smtClean="0">
                <a:solidFill>
                  <a:schemeClr val="bg1"/>
                </a:solidFill>
                <a:latin typeface="Arial" pitchFamily="34" charset="0"/>
                <a:cs typeface="Arial" pitchFamily="34" charset="0"/>
              </a:rPr>
              <a:t>Cavity             Pexternal (kW)                Pohmic (kW)                Pohmic/A (kW/cm^2)</a:t>
            </a:r>
          </a:p>
          <a:p>
            <a:r>
              <a:rPr lang="pl-PL" sz="1200" dirty="0" smtClean="0">
                <a:solidFill>
                  <a:schemeClr val="bg1"/>
                </a:solidFill>
                <a:latin typeface="Arial" pitchFamily="34" charset="0"/>
                <a:cs typeface="Arial" pitchFamily="34" charset="0"/>
              </a:rPr>
              <a:t>  1                   0.00000                           0.00267                                 0.00000</a:t>
            </a:r>
          </a:p>
          <a:p>
            <a:r>
              <a:rPr lang="pl-PL" sz="1200" dirty="0" smtClean="0">
                <a:solidFill>
                  <a:schemeClr val="bg1"/>
                </a:solidFill>
                <a:latin typeface="Arial" pitchFamily="34" charset="0"/>
                <a:cs typeface="Arial" pitchFamily="34" charset="0"/>
              </a:rPr>
              <a:t>  2                   0.00000                           0.07345                                 0.00000</a:t>
            </a:r>
          </a:p>
          <a:p>
            <a:r>
              <a:rPr lang="pl-PL" sz="1200" dirty="0" smtClean="0">
                <a:solidFill>
                  <a:schemeClr val="bg1"/>
                </a:solidFill>
                <a:latin typeface="Arial" pitchFamily="34" charset="0"/>
                <a:cs typeface="Arial" pitchFamily="34" charset="0"/>
              </a:rPr>
              <a:t>  3                   0.00000                         48.94864                                 0.00000</a:t>
            </a:r>
          </a:p>
          <a:p>
            <a:r>
              <a:rPr lang="pl-PL" sz="1200" dirty="0" smtClean="0">
                <a:solidFill>
                  <a:schemeClr val="bg1"/>
                </a:solidFill>
                <a:latin typeface="Arial" pitchFamily="34" charset="0"/>
                <a:cs typeface="Arial" pitchFamily="34" charset="0"/>
              </a:rPr>
              <a:t>  4                   0.00000                         12.62419                                 0.00000</a:t>
            </a:r>
          </a:p>
          <a:p>
            <a:r>
              <a:rPr lang="pl-PL" sz="1200" dirty="0" smtClean="0">
                <a:solidFill>
                  <a:schemeClr val="bg1"/>
                </a:solidFill>
                <a:latin typeface="Arial" pitchFamily="34" charset="0"/>
                <a:cs typeface="Arial" pitchFamily="34" charset="0"/>
              </a:rPr>
              <a:t>  5                   0.00000                           0.53801                                 0.00000</a:t>
            </a:r>
          </a:p>
          <a:p>
            <a:r>
              <a:rPr lang="pl-PL" sz="1200" dirty="0" smtClean="0">
                <a:solidFill>
                  <a:schemeClr val="bg1"/>
                </a:solidFill>
                <a:latin typeface="Arial" pitchFamily="34" charset="0"/>
                <a:cs typeface="Arial" pitchFamily="34" charset="0"/>
              </a:rPr>
              <a:t>  6                 </a:t>
            </a:r>
            <a:r>
              <a:rPr lang="en-US" sz="1200" dirty="0" smtClean="0">
                <a:solidFill>
                  <a:schemeClr val="bg1"/>
                </a:solidFill>
                <a:latin typeface="Arial" pitchFamily="34" charset="0"/>
                <a:cs typeface="Arial" pitchFamily="34" charset="0"/>
              </a:rPr>
              <a:t>  </a:t>
            </a:r>
            <a:r>
              <a:rPr lang="pl-PL" sz="1200" dirty="0" smtClean="0">
                <a:solidFill>
                  <a:schemeClr val="bg1"/>
                </a:solidFill>
                <a:latin typeface="Arial" pitchFamily="34" charset="0"/>
                <a:cs typeface="Arial" pitchFamily="34" charset="0"/>
              </a:rPr>
              <a:t>774.04160                       4.03421                                 0.00000</a:t>
            </a:r>
          </a:p>
          <a:p>
            <a:r>
              <a:rPr lang="pl-PL" sz="1200" dirty="0" smtClean="0">
                <a:solidFill>
                  <a:schemeClr val="bg1"/>
                </a:solidFill>
                <a:latin typeface="Arial" pitchFamily="34" charset="0"/>
                <a:cs typeface="Arial" pitchFamily="34" charset="0"/>
              </a:rPr>
              <a:t>Sum               </a:t>
            </a:r>
            <a:r>
              <a:rPr lang="pl-PL" sz="1200" b="1" dirty="0" smtClean="0">
                <a:solidFill>
                  <a:schemeClr val="bg1"/>
                </a:solidFill>
                <a:latin typeface="Arial" pitchFamily="34" charset="0"/>
                <a:cs typeface="Arial" pitchFamily="34" charset="0"/>
              </a:rPr>
              <a:t>774.04160</a:t>
            </a:r>
            <a:r>
              <a:rPr lang="pl-PL" sz="1200" dirty="0" smtClean="0">
                <a:solidFill>
                  <a:schemeClr val="bg1"/>
                </a:solidFill>
                <a:latin typeface="Arial" pitchFamily="34" charset="0"/>
                <a:cs typeface="Arial" pitchFamily="34" charset="0"/>
              </a:rPr>
              <a:t>                     66.22117</a:t>
            </a:r>
          </a:p>
        </p:txBody>
      </p:sp>
      <p:sp>
        <p:nvSpPr>
          <p:cNvPr id="9" name="Rectangle 8"/>
          <p:cNvSpPr/>
          <p:nvPr/>
        </p:nvSpPr>
        <p:spPr>
          <a:xfrm>
            <a:off x="5105400" y="4876800"/>
            <a:ext cx="3810000" cy="1200329"/>
          </a:xfrm>
          <a:prstGeom prst="rect">
            <a:avLst/>
          </a:prstGeom>
          <a:ln w="28575">
            <a:solidFill>
              <a:srgbClr val="152C81"/>
            </a:solidFill>
          </a:ln>
        </p:spPr>
        <p:txBody>
          <a:bodyPr wrap="square">
            <a:spAutoFit/>
          </a:bodyPr>
          <a:lstStyle/>
          <a:p>
            <a:r>
              <a:rPr lang="en-US" sz="1200" dirty="0" smtClean="0">
                <a:solidFill>
                  <a:schemeClr val="bg1"/>
                </a:solidFill>
                <a:latin typeface="Arial" pitchFamily="34" charset="0"/>
                <a:cs typeface="Arial" pitchFamily="34" charset="0"/>
              </a:rPr>
              <a:t>Min v/c:              		     </a:t>
            </a:r>
            <a:r>
              <a:rPr lang="pl-PL" sz="1200" dirty="0" smtClean="0">
                <a:solidFill>
                  <a:schemeClr val="bg1"/>
                </a:solidFill>
                <a:latin typeface="Arial" pitchFamily="34" charset="0"/>
                <a:cs typeface="Arial" pitchFamily="34" charset="0"/>
              </a:rPr>
              <a:t>0.0221</a:t>
            </a:r>
            <a:endParaRPr lang="en-US" sz="1200" dirty="0" smtClean="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z (Min v/c):        		 </a:t>
            </a:r>
            <a:r>
              <a:rPr lang="pl-PL" sz="1200" dirty="0" smtClean="0">
                <a:solidFill>
                  <a:schemeClr val="bg1"/>
                </a:solidFill>
                <a:latin typeface="Arial" pitchFamily="34" charset="0"/>
                <a:cs typeface="Arial" pitchFamily="34" charset="0"/>
              </a:rPr>
              <a:t>1.5917 m</a:t>
            </a:r>
            <a:endParaRPr lang="en-US" sz="1200" dirty="0" smtClean="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Max I1/I0:           		</a:t>
            </a:r>
            <a:r>
              <a:rPr lang="pl-PL" sz="1200" dirty="0" smtClean="0">
                <a:solidFill>
                  <a:schemeClr val="bg1"/>
                </a:solidFill>
                <a:latin typeface="Arial" pitchFamily="34" charset="0"/>
                <a:cs typeface="Arial" pitchFamily="34" charset="0"/>
              </a:rPr>
              <a:t>     1.8833</a:t>
            </a:r>
            <a:endParaRPr lang="en-US" sz="1200" dirty="0" smtClean="0">
              <a:solidFill>
                <a:schemeClr val="bg1"/>
              </a:solidFill>
              <a:latin typeface="Arial" pitchFamily="34" charset="0"/>
              <a:cs typeface="Arial" pitchFamily="34" charset="0"/>
            </a:endParaRPr>
          </a:p>
          <a:p>
            <a:r>
              <a:rPr lang="en-US" sz="1200" dirty="0" smtClean="0">
                <a:solidFill>
                  <a:schemeClr val="bg1"/>
                </a:solidFill>
                <a:latin typeface="Arial" pitchFamily="34" charset="0"/>
                <a:cs typeface="Arial" pitchFamily="34" charset="0"/>
              </a:rPr>
              <a:t>z (Max I1/I0):       		</a:t>
            </a:r>
            <a:r>
              <a:rPr lang="pl-PL" sz="1200" dirty="0" smtClean="0">
                <a:solidFill>
                  <a:schemeClr val="bg1"/>
                </a:solidFill>
                <a:latin typeface="Arial" pitchFamily="34" charset="0"/>
                <a:cs typeface="Arial" pitchFamily="34" charset="0"/>
              </a:rPr>
              <a:t>1.5536  m</a:t>
            </a:r>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Gain (dB):             		   46.3868</a:t>
            </a:r>
          </a:p>
          <a:p>
            <a:r>
              <a:rPr lang="en-US" sz="1200" dirty="0" smtClean="0">
                <a:solidFill>
                  <a:schemeClr val="bg1"/>
                </a:solidFill>
                <a:latin typeface="Arial" pitchFamily="34" charset="0"/>
                <a:cs typeface="Arial" pitchFamily="34" charset="0"/>
              </a:rPr>
              <a:t>Output Max E-Field (kV/cm):	   59.8326</a:t>
            </a:r>
          </a:p>
        </p:txBody>
      </p:sp>
      <p:sp>
        <p:nvSpPr>
          <p:cNvPr id="7"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High efficiency klystron for CLIC: </a:t>
            </a:r>
            <a:r>
              <a:rPr lang="en-US" sz="2000" b="1" dirty="0" err="1" smtClean="0">
                <a:solidFill>
                  <a:srgbClr val="152C81"/>
                </a:solidFill>
                <a:latin typeface="Arial" pitchFamily="34" charset="0"/>
                <a:cs typeface="Arial" pitchFamily="34" charset="0"/>
              </a:rPr>
              <a:t>AJDisk</a:t>
            </a:r>
            <a:r>
              <a:rPr lang="en-US" sz="2000" b="1" dirty="0" smtClean="0">
                <a:solidFill>
                  <a:srgbClr val="152C81"/>
                </a:solidFill>
                <a:latin typeface="Arial" pitchFamily="34" charset="0"/>
                <a:cs typeface="Arial" pitchFamily="34" charset="0"/>
              </a:rPr>
              <a:t> simulations</a:t>
            </a:r>
            <a:endParaRPr lang="en-US" sz="2000" b="1" dirty="0">
              <a:solidFill>
                <a:srgbClr val="152C81"/>
              </a:solidFill>
              <a:latin typeface="Arial" pitchFamily="34" charset="0"/>
              <a:cs typeface="Arial" pitchFamily="34" charset="0"/>
            </a:endParaRPr>
          </a:p>
        </p:txBody>
      </p:sp>
      <p:cxnSp>
        <p:nvCxnSpPr>
          <p:cNvPr id="10" name="Straight Connector 9"/>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4233208"/>
            <a:ext cx="4572000" cy="1938992"/>
          </a:xfrm>
          <a:prstGeom prst="rect">
            <a:avLst/>
          </a:prstGeom>
        </p:spPr>
        <p:txBody>
          <a:bodyPr wrap="square">
            <a:spAutoFit/>
          </a:bodyPr>
          <a:lstStyle/>
          <a:p>
            <a:pPr>
              <a:spcAft>
                <a:spcPts val="1200"/>
              </a:spcAft>
            </a:pPr>
            <a:r>
              <a:rPr lang="en-US" sz="1400" b="1" dirty="0" smtClean="0">
                <a:solidFill>
                  <a:schemeClr val="bg1"/>
                </a:solidFill>
                <a:latin typeface="Arial" pitchFamily="34" charset="0"/>
                <a:cs typeface="Arial" pitchFamily="34" charset="0"/>
              </a:rPr>
              <a:t>Cavity Voltages</a:t>
            </a:r>
          </a:p>
          <a:p>
            <a:r>
              <a:rPr lang="en-US" sz="1200" b="1" dirty="0" smtClean="0">
                <a:solidFill>
                  <a:schemeClr val="bg1"/>
                </a:solidFill>
                <a:latin typeface="Arial" pitchFamily="34" charset="0"/>
                <a:cs typeface="Arial" pitchFamily="34" charset="0"/>
              </a:rPr>
              <a:t>	     Simulated                              Analytic</a:t>
            </a:r>
          </a:p>
          <a:p>
            <a:r>
              <a:rPr lang="en-US" sz="1200" dirty="0" smtClean="0">
                <a:solidFill>
                  <a:schemeClr val="bg1"/>
                </a:solidFill>
                <a:latin typeface="Arial" pitchFamily="34" charset="0"/>
                <a:cs typeface="Arial" pitchFamily="34" charset="0"/>
              </a:rPr>
              <a:t>Cavity          V(kV)  Phase(deg)                 V(kV)  Phase(deg)</a:t>
            </a:r>
          </a:p>
          <a:p>
            <a:r>
              <a:rPr lang="en-US" sz="1200" dirty="0" smtClean="0">
                <a:solidFill>
                  <a:schemeClr val="bg1"/>
                </a:solidFill>
                <a:latin typeface="Arial" pitchFamily="34" charset="0"/>
                <a:cs typeface="Arial" pitchFamily="34" charset="0"/>
              </a:rPr>
              <a:t>  1                   6.1969   (   0.00)                    6.1969   (   0.00)</a:t>
            </a:r>
          </a:p>
          <a:p>
            <a:r>
              <a:rPr lang="en-US" sz="1200" dirty="0" smtClean="0">
                <a:solidFill>
                  <a:schemeClr val="bg1"/>
                </a:solidFill>
                <a:latin typeface="Arial" pitchFamily="34" charset="0"/>
                <a:cs typeface="Arial" pitchFamily="34" charset="0"/>
              </a:rPr>
              <a:t>  2                17.9608   (  39.88)                 17.9803   (  43.12)</a:t>
            </a:r>
          </a:p>
          <a:p>
            <a:r>
              <a:rPr lang="en-US" sz="1200" dirty="0" smtClean="0">
                <a:solidFill>
                  <a:schemeClr val="bg1"/>
                </a:solidFill>
                <a:latin typeface="Arial" pitchFamily="34" charset="0"/>
                <a:cs typeface="Arial" pitchFamily="34" charset="0"/>
              </a:rPr>
              <a:t>  3                18.7168   (  65.91)                  30.4073   (  -6.65)</a:t>
            </a:r>
          </a:p>
          <a:p>
            <a:r>
              <a:rPr lang="en-US" sz="1200" dirty="0" smtClean="0">
                <a:solidFill>
                  <a:schemeClr val="bg1"/>
                </a:solidFill>
                <a:latin typeface="Arial" pitchFamily="34" charset="0"/>
                <a:cs typeface="Arial" pitchFamily="34" charset="0"/>
              </a:rPr>
              <a:t>  4                 9.4870   ( 131.21)              104.3860   ( 162.74)</a:t>
            </a:r>
          </a:p>
          <a:p>
            <a:r>
              <a:rPr lang="en-US" sz="1200" dirty="0" smtClean="0">
                <a:solidFill>
                  <a:schemeClr val="bg1"/>
                </a:solidFill>
                <a:latin typeface="Arial" pitchFamily="34" charset="0"/>
                <a:cs typeface="Arial" pitchFamily="34" charset="0"/>
              </a:rPr>
              <a:t>  5               43.3017   (-138.81)                64.2788   (-128.27)</a:t>
            </a:r>
          </a:p>
          <a:p>
            <a:r>
              <a:rPr lang="en-US" sz="1200" dirty="0" smtClean="0">
                <a:solidFill>
                  <a:schemeClr val="bg1"/>
                </a:solidFill>
                <a:latin typeface="Arial" pitchFamily="34" charset="0"/>
                <a:cs typeface="Arial" pitchFamily="34" charset="0"/>
              </a:rPr>
              <a:t>  6             119.6652   (-123.46)              283.7368   (-103.70)</a:t>
            </a:r>
            <a:endParaRPr lang="en-US"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733800" y="4267200"/>
            <a:ext cx="1447800" cy="1077218"/>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R/Q=211</a:t>
            </a:r>
          </a:p>
          <a:p>
            <a:r>
              <a:rPr lang="en-US" sz="1600" dirty="0" smtClean="0">
                <a:solidFill>
                  <a:schemeClr val="bg1"/>
                </a:solidFill>
                <a:latin typeface="Arial" pitchFamily="34" charset="0"/>
                <a:cs typeface="Arial" pitchFamily="34" charset="0"/>
              </a:rPr>
              <a:t>f=1005 MHz </a:t>
            </a:r>
          </a:p>
          <a:p>
            <a:r>
              <a:rPr lang="en-US" sz="1600" dirty="0" smtClean="0">
                <a:solidFill>
                  <a:schemeClr val="bg1"/>
                </a:solidFill>
                <a:latin typeface="Arial" pitchFamily="34" charset="0"/>
                <a:cs typeface="Arial" pitchFamily="34" charset="0"/>
              </a:rPr>
              <a:t>M=0.938</a:t>
            </a:r>
          </a:p>
          <a:p>
            <a:r>
              <a:rPr lang="en-US" sz="1600" dirty="0" smtClean="0">
                <a:solidFill>
                  <a:schemeClr val="bg1"/>
                </a:solidFill>
                <a:latin typeface="Arial" pitchFamily="34" charset="0"/>
                <a:cs typeface="Arial" pitchFamily="34" charset="0"/>
              </a:rPr>
              <a:t>Q=9464</a:t>
            </a:r>
            <a:endParaRPr lang="en-US" sz="1600" dirty="0">
              <a:solidFill>
                <a:schemeClr val="bg1"/>
              </a:solidFill>
              <a:latin typeface="Arial" pitchFamily="34" charset="0"/>
              <a:cs typeface="Arial" pitchFamily="34" charset="0"/>
            </a:endParaRPr>
          </a:p>
        </p:txBody>
      </p:sp>
      <p:pic>
        <p:nvPicPr>
          <p:cNvPr id="10" name="Picture 4"/>
          <p:cNvPicPr>
            <a:picLocks noChangeAspect="1" noChangeArrowheads="1"/>
          </p:cNvPicPr>
          <p:nvPr/>
        </p:nvPicPr>
        <p:blipFill>
          <a:blip r:embed="rId2" cstate="print"/>
          <a:srcRect/>
          <a:stretch>
            <a:fillRect/>
          </a:stretch>
        </p:blipFill>
        <p:spPr bwMode="auto">
          <a:xfrm>
            <a:off x="6273210" y="3810000"/>
            <a:ext cx="2032590" cy="2465871"/>
          </a:xfrm>
          <a:prstGeom prst="rect">
            <a:avLst/>
          </a:prstGeom>
          <a:noFill/>
          <a:ln w="9525">
            <a:noFill/>
            <a:miter lim="800000"/>
            <a:headEnd/>
            <a:tailEnd/>
          </a:ln>
        </p:spPr>
      </p:pic>
      <p:grpSp>
        <p:nvGrpSpPr>
          <p:cNvPr id="23" name="Group 22"/>
          <p:cNvGrpSpPr/>
          <p:nvPr/>
        </p:nvGrpSpPr>
        <p:grpSpPr>
          <a:xfrm>
            <a:off x="533400" y="3962401"/>
            <a:ext cx="2441517" cy="2362200"/>
            <a:chOff x="88876" y="2819400"/>
            <a:chExt cx="3459186" cy="3541722"/>
          </a:xfrm>
        </p:grpSpPr>
        <p:sp>
          <p:nvSpPr>
            <p:cNvPr id="11" name="TextBox 10"/>
            <p:cNvSpPr txBox="1"/>
            <p:nvPr/>
          </p:nvSpPr>
          <p:spPr>
            <a:xfrm>
              <a:off x="609600" y="3352800"/>
              <a:ext cx="1659429"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Idler cavities:</a:t>
              </a:r>
              <a:endParaRPr lang="en-US" b="1" dirty="0">
                <a:solidFill>
                  <a:schemeClr val="bg1"/>
                </a:solidFill>
                <a:latin typeface="Arial" pitchFamily="34" charset="0"/>
                <a:cs typeface="Arial" pitchFamily="34" charset="0"/>
              </a:endParaRPr>
            </a:p>
          </p:txBody>
        </p:sp>
        <p:pic>
          <p:nvPicPr>
            <p:cNvPr id="5124" name="Picture 4"/>
            <p:cNvPicPr>
              <a:picLocks noChangeAspect="1" noChangeArrowheads="1"/>
            </p:cNvPicPr>
            <p:nvPr/>
          </p:nvPicPr>
          <p:blipFill>
            <a:blip r:embed="rId3" cstate="print"/>
            <a:srcRect/>
            <a:stretch>
              <a:fillRect/>
            </a:stretch>
          </p:blipFill>
          <p:spPr bwMode="auto">
            <a:xfrm>
              <a:off x="304800" y="2819400"/>
              <a:ext cx="3243262" cy="3541722"/>
            </a:xfrm>
            <a:prstGeom prst="rect">
              <a:avLst/>
            </a:prstGeom>
            <a:noFill/>
            <a:ln w="9525">
              <a:noFill/>
              <a:miter lim="800000"/>
              <a:headEnd/>
              <a:tailEnd/>
            </a:ln>
          </p:spPr>
        </p:pic>
        <p:cxnSp>
          <p:nvCxnSpPr>
            <p:cNvPr id="14" name="Straight Arrow Connector 13"/>
            <p:cNvCxnSpPr/>
            <p:nvPr/>
          </p:nvCxnSpPr>
          <p:spPr>
            <a:xfrm>
              <a:off x="838200" y="3124200"/>
              <a:ext cx="0" cy="31242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876" y="3352800"/>
              <a:ext cx="532518"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9.25</a:t>
              </a:r>
              <a:endParaRPr lang="en-US" sz="1400" dirty="0">
                <a:solidFill>
                  <a:schemeClr val="bg1"/>
                </a:solidFill>
                <a:latin typeface="Arial" pitchFamily="34" charset="0"/>
                <a:cs typeface="Arial" pitchFamily="34" charset="0"/>
              </a:endParaRPr>
            </a:p>
          </p:txBody>
        </p:sp>
        <p:cxnSp>
          <p:nvCxnSpPr>
            <p:cNvPr id="18" name="Straight Arrow Connector 17"/>
            <p:cNvCxnSpPr/>
            <p:nvPr/>
          </p:nvCxnSpPr>
          <p:spPr>
            <a:xfrm>
              <a:off x="1676400" y="4343400"/>
              <a:ext cx="457200"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00338" y="3847911"/>
              <a:ext cx="433133"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1.1</a:t>
              </a:r>
              <a:endParaRPr lang="en-US" sz="1400" dirty="0">
                <a:solidFill>
                  <a:schemeClr val="bg1"/>
                </a:solidFill>
                <a:latin typeface="Arial" pitchFamily="34" charset="0"/>
                <a:cs typeface="Arial" pitchFamily="34" charset="0"/>
              </a:endParaRPr>
            </a:p>
          </p:txBody>
        </p:sp>
      </p:grpSp>
      <p:sp>
        <p:nvSpPr>
          <p:cNvPr id="24" name="Rectangle 23"/>
          <p:cNvSpPr/>
          <p:nvPr/>
        </p:nvSpPr>
        <p:spPr>
          <a:xfrm>
            <a:off x="152400" y="3581400"/>
            <a:ext cx="3082895" cy="369332"/>
          </a:xfrm>
          <a:prstGeom prst="rect">
            <a:avLst/>
          </a:prstGeom>
        </p:spPr>
        <p:txBody>
          <a:bodyPr wrap="none">
            <a:spAutoFit/>
          </a:bodyPr>
          <a:lstStyle/>
          <a:p>
            <a:r>
              <a:rPr lang="en-US" b="1" dirty="0" smtClean="0">
                <a:solidFill>
                  <a:schemeClr val="bg1"/>
                </a:solidFill>
                <a:latin typeface="Arial" pitchFamily="34" charset="0"/>
                <a:cs typeface="Arial" pitchFamily="34" charset="0"/>
              </a:rPr>
              <a:t>Second cavity (1005 MHz):</a:t>
            </a:r>
          </a:p>
        </p:txBody>
      </p:sp>
      <p:sp>
        <p:nvSpPr>
          <p:cNvPr id="19"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Cavity RF design</a:t>
            </a:r>
            <a:endParaRPr lang="en-US" sz="2000" b="1" dirty="0">
              <a:solidFill>
                <a:srgbClr val="152C81"/>
              </a:solidFill>
              <a:latin typeface="Arial" pitchFamily="34" charset="0"/>
              <a:cs typeface="Arial" pitchFamily="34" charset="0"/>
            </a:endParaRPr>
          </a:p>
        </p:txBody>
      </p:sp>
      <p:cxnSp>
        <p:nvCxnSpPr>
          <p:cNvPr id="20" name="Straight Connector 19"/>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pic>
        <p:nvPicPr>
          <p:cNvPr id="21" name="Picture 2"/>
          <p:cNvPicPr>
            <a:picLocks noChangeAspect="1" noChangeArrowheads="1"/>
          </p:cNvPicPr>
          <p:nvPr/>
        </p:nvPicPr>
        <p:blipFill>
          <a:blip r:embed="rId4" cstate="print"/>
          <a:srcRect/>
          <a:stretch>
            <a:fillRect/>
          </a:stretch>
        </p:blipFill>
        <p:spPr bwMode="auto">
          <a:xfrm>
            <a:off x="6248400" y="914400"/>
            <a:ext cx="1883045" cy="2667000"/>
          </a:xfrm>
          <a:prstGeom prst="rect">
            <a:avLst/>
          </a:prstGeom>
          <a:noFill/>
          <a:ln w="9525">
            <a:noFill/>
            <a:miter lim="800000"/>
            <a:headEnd/>
            <a:tailEnd/>
          </a:ln>
        </p:spPr>
      </p:pic>
      <p:pic>
        <p:nvPicPr>
          <p:cNvPr id="25" name="Picture 2"/>
          <p:cNvPicPr>
            <a:picLocks noChangeAspect="1" noChangeArrowheads="1"/>
          </p:cNvPicPr>
          <p:nvPr/>
        </p:nvPicPr>
        <p:blipFill>
          <a:blip r:embed="rId5" cstate="print"/>
          <a:srcRect/>
          <a:stretch>
            <a:fillRect/>
          </a:stretch>
        </p:blipFill>
        <p:spPr bwMode="auto">
          <a:xfrm>
            <a:off x="457200" y="914400"/>
            <a:ext cx="2057400" cy="2722456"/>
          </a:xfrm>
          <a:prstGeom prst="rect">
            <a:avLst/>
          </a:prstGeom>
          <a:noFill/>
          <a:ln w="9525">
            <a:noFill/>
            <a:miter lim="800000"/>
            <a:headEnd/>
            <a:tailEnd/>
          </a:ln>
        </p:spPr>
      </p:pic>
      <p:sp>
        <p:nvSpPr>
          <p:cNvPr id="26" name="CasellaDiTesto 7"/>
          <p:cNvSpPr txBox="1"/>
          <p:nvPr/>
        </p:nvSpPr>
        <p:spPr>
          <a:xfrm>
            <a:off x="0" y="533400"/>
            <a:ext cx="8132884" cy="369332"/>
          </a:xfrm>
          <a:prstGeom prst="rect">
            <a:avLst/>
          </a:prstGeom>
          <a:noFill/>
        </p:spPr>
        <p:txBody>
          <a:bodyPr wrap="square" rtlCol="0">
            <a:spAutoFit/>
          </a:bodyPr>
          <a:lstStyle/>
          <a:p>
            <a:pPr algn="just"/>
            <a:r>
              <a:rPr lang="en-US" b="1" dirty="0" smtClean="0">
                <a:solidFill>
                  <a:schemeClr val="bg1"/>
                </a:solidFill>
                <a:latin typeface="Arial" pitchFamily="34" charset="0"/>
                <a:cs typeface="Arial" pitchFamily="34" charset="0"/>
              </a:rPr>
              <a:t>Input cavity with coupler:</a:t>
            </a:r>
          </a:p>
        </p:txBody>
      </p:sp>
      <p:sp>
        <p:nvSpPr>
          <p:cNvPr id="28" name="TextBox 27"/>
          <p:cNvSpPr txBox="1"/>
          <p:nvPr/>
        </p:nvSpPr>
        <p:spPr>
          <a:xfrm>
            <a:off x="2895601" y="914400"/>
            <a:ext cx="3200400" cy="64633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Coupler: standard L-band waveguide WR770</a:t>
            </a:r>
          </a:p>
        </p:txBody>
      </p:sp>
      <p:sp>
        <p:nvSpPr>
          <p:cNvPr id="29" name="TextBox 28"/>
          <p:cNvSpPr txBox="1"/>
          <p:nvPr/>
        </p:nvSpPr>
        <p:spPr>
          <a:xfrm>
            <a:off x="3733800" y="1752600"/>
            <a:ext cx="1524000" cy="1308050"/>
          </a:xfrm>
          <a:prstGeom prst="rect">
            <a:avLst/>
          </a:prstGeom>
          <a:noFill/>
        </p:spPr>
        <p:txBody>
          <a:bodyPr wrap="square" rtlCol="0">
            <a:spAutoFit/>
          </a:bodyPr>
          <a:lstStyle/>
          <a:p>
            <a:pPr>
              <a:spcAft>
                <a:spcPts val="600"/>
              </a:spcAft>
            </a:pPr>
            <a:r>
              <a:rPr lang="en-US" sz="1600" dirty="0" err="1" smtClean="0">
                <a:solidFill>
                  <a:schemeClr val="bg1"/>
                </a:solidFill>
                <a:latin typeface="Arial" pitchFamily="34" charset="0"/>
                <a:cs typeface="Arial" pitchFamily="34" charset="0"/>
              </a:rPr>
              <a:t>Q</a:t>
            </a:r>
            <a:r>
              <a:rPr lang="en-US" sz="1600" baseline="-25000" dirty="0" err="1" smtClean="0">
                <a:solidFill>
                  <a:schemeClr val="bg1"/>
                </a:solidFill>
                <a:latin typeface="Arial" pitchFamily="34" charset="0"/>
                <a:cs typeface="Arial" pitchFamily="34" charset="0"/>
              </a:rPr>
              <a:t>ext</a:t>
            </a:r>
            <a:r>
              <a:rPr lang="en-US" sz="1600" dirty="0" smtClean="0">
                <a:solidFill>
                  <a:schemeClr val="bg1"/>
                </a:solidFill>
                <a:latin typeface="Arial" pitchFamily="34" charset="0"/>
                <a:cs typeface="Arial" pitchFamily="34" charset="0"/>
              </a:rPr>
              <a:t>=485</a:t>
            </a:r>
          </a:p>
          <a:p>
            <a:pPr>
              <a:spcAft>
                <a:spcPts val="600"/>
              </a:spcAft>
            </a:pPr>
            <a:r>
              <a:rPr lang="en-US" sz="1600" dirty="0" smtClean="0">
                <a:solidFill>
                  <a:schemeClr val="bg1"/>
                </a:solidFill>
                <a:latin typeface="Arial" pitchFamily="34" charset="0"/>
                <a:cs typeface="Arial" pitchFamily="34" charset="0"/>
              </a:rPr>
              <a:t>R/Q=180</a:t>
            </a:r>
          </a:p>
          <a:p>
            <a:pPr>
              <a:spcAft>
                <a:spcPts val="600"/>
              </a:spcAft>
            </a:pPr>
            <a:r>
              <a:rPr lang="en-US" sz="1600" dirty="0" smtClean="0">
                <a:solidFill>
                  <a:schemeClr val="bg1"/>
                </a:solidFill>
                <a:latin typeface="Arial" pitchFamily="34" charset="0"/>
                <a:cs typeface="Arial" pitchFamily="34" charset="0"/>
              </a:rPr>
              <a:t>f=1000 MHz</a:t>
            </a:r>
          </a:p>
          <a:p>
            <a:pPr>
              <a:spcAft>
                <a:spcPts val="600"/>
              </a:spcAft>
            </a:pPr>
            <a:r>
              <a:rPr lang="en-US" sz="1600" dirty="0" smtClean="0">
                <a:solidFill>
                  <a:schemeClr val="bg1"/>
                </a:solidFill>
                <a:latin typeface="Arial" pitchFamily="34" charset="0"/>
                <a:cs typeface="Arial" pitchFamily="34" charset="0"/>
              </a:rPr>
              <a:t>M=0.94</a:t>
            </a:r>
            <a:endParaRPr lang="en-US"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00400" y="962561"/>
            <a:ext cx="2893714" cy="830997"/>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Third cavity (1981 MHz):</a:t>
            </a:r>
            <a:endParaRPr lang="en-US" sz="1600" dirty="0" smtClean="0">
              <a:solidFill>
                <a:schemeClr val="bg1"/>
              </a:solidFill>
              <a:latin typeface="Arial" pitchFamily="34" charset="0"/>
              <a:cs typeface="Arial" pitchFamily="34" charset="0"/>
            </a:endParaRPr>
          </a:p>
          <a:p>
            <a:pPr>
              <a:buClr>
                <a:srgbClr val="152C81"/>
              </a:buClr>
              <a:buFont typeface="Arial" pitchFamily="34" charset="0"/>
              <a:buChar char="•"/>
            </a:pPr>
            <a:r>
              <a:rPr lang="en-US" sz="1600" dirty="0" smtClean="0">
                <a:solidFill>
                  <a:schemeClr val="bg1"/>
                </a:solidFill>
                <a:latin typeface="Arial" pitchFamily="34" charset="0"/>
                <a:cs typeface="Arial" pitchFamily="34" charset="0"/>
              </a:rPr>
              <a:t> TM mode at 5 GHz to be</a:t>
            </a:r>
          </a:p>
          <a:p>
            <a:r>
              <a:rPr lang="en-US" sz="1600" dirty="0" smtClean="0">
                <a:solidFill>
                  <a:schemeClr val="bg1"/>
                </a:solidFill>
                <a:latin typeface="Arial" pitchFamily="34" charset="0"/>
                <a:cs typeface="Arial" pitchFamily="34" charset="0"/>
              </a:rPr>
              <a:t>  shifted in previous design</a:t>
            </a:r>
          </a:p>
          <a:p>
            <a:endParaRPr lang="en-US" dirty="0">
              <a:solidFill>
                <a:schemeClr val="bg1"/>
              </a:solidFill>
              <a:latin typeface="Arial" pitchFamily="34" charset="0"/>
              <a:cs typeface="Arial" pitchFamily="34" charset="0"/>
            </a:endParaRPr>
          </a:p>
        </p:txBody>
      </p:sp>
      <p:sp>
        <p:nvSpPr>
          <p:cNvPr id="6" name="TextBox 5"/>
          <p:cNvSpPr txBox="1"/>
          <p:nvPr/>
        </p:nvSpPr>
        <p:spPr>
          <a:xfrm>
            <a:off x="3124200" y="4081046"/>
            <a:ext cx="2741314"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Fourth cavity (2983 MHz):</a:t>
            </a:r>
          </a:p>
        </p:txBody>
      </p:sp>
      <p:pic>
        <p:nvPicPr>
          <p:cNvPr id="8" name="Picture 1"/>
          <p:cNvPicPr>
            <a:picLocks noChangeAspect="1" noChangeArrowheads="1"/>
          </p:cNvPicPr>
          <p:nvPr/>
        </p:nvPicPr>
        <p:blipFill>
          <a:blip r:embed="rId2" cstate="print"/>
          <a:srcRect/>
          <a:stretch>
            <a:fillRect/>
          </a:stretch>
        </p:blipFill>
        <p:spPr bwMode="auto">
          <a:xfrm>
            <a:off x="6096000" y="3810000"/>
            <a:ext cx="2362200" cy="2227217"/>
          </a:xfrm>
          <a:prstGeom prst="rect">
            <a:avLst/>
          </a:prstGeom>
          <a:noFill/>
          <a:ln w="9525">
            <a:noFill/>
            <a:miter lim="800000"/>
            <a:headEnd/>
            <a:tailEnd/>
          </a:ln>
        </p:spPr>
      </p:pic>
      <p:pic>
        <p:nvPicPr>
          <p:cNvPr id="25602" name="Picture 2" descr="\\cern.ch\dfs\Users\c\cmarrell\Desktop\Images_ARD_presentation\Second_harm_field.bmp"/>
          <p:cNvPicPr>
            <a:picLocks noChangeAspect="1" noChangeArrowheads="1"/>
          </p:cNvPicPr>
          <p:nvPr/>
        </p:nvPicPr>
        <p:blipFill>
          <a:blip r:embed="rId3" cstate="print"/>
          <a:srcRect/>
          <a:stretch>
            <a:fillRect/>
          </a:stretch>
        </p:blipFill>
        <p:spPr bwMode="auto">
          <a:xfrm>
            <a:off x="6096000" y="990599"/>
            <a:ext cx="2362200" cy="2307999"/>
          </a:xfrm>
          <a:prstGeom prst="rect">
            <a:avLst/>
          </a:prstGeom>
          <a:noFill/>
        </p:spPr>
      </p:pic>
      <p:sp>
        <p:nvSpPr>
          <p:cNvPr id="9" name="Rectangle 8"/>
          <p:cNvSpPr/>
          <p:nvPr/>
        </p:nvSpPr>
        <p:spPr>
          <a:xfrm>
            <a:off x="3200400" y="2514600"/>
            <a:ext cx="1752600" cy="954107"/>
          </a:xfrm>
          <a:prstGeom prst="rect">
            <a:avLst/>
          </a:prstGeom>
        </p:spPr>
        <p:txBody>
          <a:bodyPr wrap="square">
            <a:spAutoFit/>
          </a:bodyPr>
          <a:lstStyle/>
          <a:p>
            <a:r>
              <a:rPr lang="en-US" sz="1400" dirty="0" smtClean="0">
                <a:solidFill>
                  <a:schemeClr val="bg1"/>
                </a:solidFill>
                <a:latin typeface="Arial" pitchFamily="34" charset="0"/>
                <a:cs typeface="Arial" pitchFamily="34" charset="0"/>
              </a:rPr>
              <a:t>R/Q=102</a:t>
            </a:r>
          </a:p>
          <a:p>
            <a:r>
              <a:rPr lang="en-US" sz="1400" dirty="0" smtClean="0">
                <a:solidFill>
                  <a:schemeClr val="bg1"/>
                </a:solidFill>
                <a:latin typeface="Arial" pitchFamily="34" charset="0"/>
                <a:cs typeface="Arial" pitchFamily="34" charset="0"/>
              </a:rPr>
              <a:t>f=1981 MHz</a:t>
            </a:r>
          </a:p>
          <a:p>
            <a:r>
              <a:rPr lang="en-US" sz="1400" dirty="0" smtClean="0">
                <a:solidFill>
                  <a:schemeClr val="bg1"/>
                </a:solidFill>
                <a:latin typeface="Arial" pitchFamily="34" charset="0"/>
                <a:cs typeface="Arial" pitchFamily="34" charset="0"/>
              </a:rPr>
              <a:t>M=0.85</a:t>
            </a:r>
          </a:p>
          <a:p>
            <a:r>
              <a:rPr lang="en-US" sz="1400" dirty="0" smtClean="0">
                <a:solidFill>
                  <a:schemeClr val="bg1"/>
                </a:solidFill>
                <a:latin typeface="Arial" pitchFamily="34" charset="0"/>
                <a:cs typeface="Arial" pitchFamily="34" charset="0"/>
              </a:rPr>
              <a:t>Q=15300</a:t>
            </a:r>
            <a:endParaRPr lang="en-US" sz="1400" dirty="0"/>
          </a:p>
        </p:txBody>
      </p:sp>
      <p:sp>
        <p:nvSpPr>
          <p:cNvPr id="10" name="Rectangle 9"/>
          <p:cNvSpPr/>
          <p:nvPr/>
        </p:nvSpPr>
        <p:spPr>
          <a:xfrm>
            <a:off x="3276600" y="4800600"/>
            <a:ext cx="1828800" cy="954107"/>
          </a:xfrm>
          <a:prstGeom prst="rect">
            <a:avLst/>
          </a:prstGeom>
        </p:spPr>
        <p:txBody>
          <a:bodyPr wrap="square">
            <a:spAutoFit/>
          </a:bodyPr>
          <a:lstStyle/>
          <a:p>
            <a:r>
              <a:rPr lang="en-US" sz="1400" dirty="0" smtClean="0">
                <a:solidFill>
                  <a:schemeClr val="bg1"/>
                </a:solidFill>
                <a:latin typeface="Arial" pitchFamily="34" charset="0"/>
                <a:cs typeface="Arial" pitchFamily="34" charset="0"/>
              </a:rPr>
              <a:t>R/Q=118</a:t>
            </a:r>
          </a:p>
          <a:p>
            <a:r>
              <a:rPr lang="en-US" sz="1400" dirty="0" smtClean="0">
                <a:solidFill>
                  <a:schemeClr val="bg1"/>
                </a:solidFill>
                <a:latin typeface="Arial" pitchFamily="34" charset="0"/>
                <a:cs typeface="Arial" pitchFamily="34" charset="0"/>
              </a:rPr>
              <a:t>f=2983 MHz</a:t>
            </a:r>
          </a:p>
          <a:p>
            <a:r>
              <a:rPr lang="en-US" sz="1400" dirty="0" smtClean="0">
                <a:solidFill>
                  <a:schemeClr val="bg1"/>
                </a:solidFill>
                <a:latin typeface="Arial" pitchFamily="34" charset="0"/>
                <a:cs typeface="Arial" pitchFamily="34" charset="0"/>
              </a:rPr>
              <a:t>M=0.885</a:t>
            </a:r>
          </a:p>
          <a:p>
            <a:r>
              <a:rPr lang="en-US" sz="1400" dirty="0" smtClean="0">
                <a:solidFill>
                  <a:schemeClr val="bg1"/>
                </a:solidFill>
                <a:latin typeface="Arial" pitchFamily="34" charset="0"/>
                <a:cs typeface="Arial" pitchFamily="34" charset="0"/>
              </a:rPr>
              <a:t>Q=12300</a:t>
            </a:r>
            <a:endParaRPr lang="en-US" sz="1400" dirty="0">
              <a:solidFill>
                <a:schemeClr val="bg1"/>
              </a:solidFill>
              <a:latin typeface="Arial" pitchFamily="34" charset="0"/>
              <a:cs typeface="Arial" pitchFamily="34" charset="0"/>
            </a:endParaRPr>
          </a:p>
        </p:txBody>
      </p:sp>
      <p:grpSp>
        <p:nvGrpSpPr>
          <p:cNvPr id="26" name="Group 25"/>
          <p:cNvGrpSpPr/>
          <p:nvPr/>
        </p:nvGrpSpPr>
        <p:grpSpPr>
          <a:xfrm>
            <a:off x="457200" y="1048212"/>
            <a:ext cx="2362200" cy="2243682"/>
            <a:chOff x="457200" y="1048211"/>
            <a:chExt cx="2667000" cy="2533189"/>
          </a:xfrm>
        </p:grpSpPr>
        <p:pic>
          <p:nvPicPr>
            <p:cNvPr id="25603" name="Picture 3" descr="\\cern.ch\dfs\Users\c\cmarrell\Desktop\Images_ARD_presentation\Second_harm.bmp"/>
            <p:cNvPicPr>
              <a:picLocks noChangeAspect="1" noChangeArrowheads="1"/>
            </p:cNvPicPr>
            <p:nvPr/>
          </p:nvPicPr>
          <p:blipFill>
            <a:blip r:embed="rId4" cstate="print"/>
            <a:srcRect/>
            <a:stretch>
              <a:fillRect/>
            </a:stretch>
          </p:blipFill>
          <p:spPr bwMode="auto">
            <a:xfrm>
              <a:off x="457200" y="1048211"/>
              <a:ext cx="2667000" cy="2533189"/>
            </a:xfrm>
            <a:prstGeom prst="rect">
              <a:avLst/>
            </a:prstGeom>
            <a:noFill/>
          </p:spPr>
        </p:pic>
        <p:cxnSp>
          <p:nvCxnSpPr>
            <p:cNvPr id="11" name="Straight Arrow Connector 10"/>
            <p:cNvCxnSpPr/>
            <p:nvPr/>
          </p:nvCxnSpPr>
          <p:spPr>
            <a:xfrm flipH="1">
              <a:off x="609600" y="1143000"/>
              <a:ext cx="1143000" cy="19050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232" y="2057400"/>
              <a:ext cx="532518" cy="307778"/>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6.37</a:t>
              </a:r>
              <a:endParaRPr lang="en-US" sz="1400" dirty="0">
                <a:solidFill>
                  <a:schemeClr val="bg1"/>
                </a:solidFill>
                <a:latin typeface="Arial" pitchFamily="34" charset="0"/>
                <a:cs typeface="Arial" pitchFamily="34" charset="0"/>
              </a:endParaRPr>
            </a:p>
          </p:txBody>
        </p:sp>
        <p:cxnSp>
          <p:nvCxnSpPr>
            <p:cNvPr id="15" name="Straight Arrow Connector 14"/>
            <p:cNvCxnSpPr/>
            <p:nvPr/>
          </p:nvCxnSpPr>
          <p:spPr>
            <a:xfrm>
              <a:off x="1371600" y="2057400"/>
              <a:ext cx="838200" cy="5334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95400" y="2206823"/>
              <a:ext cx="552422"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3.4</a:t>
              </a:r>
              <a:endParaRPr lang="en-US" sz="1400" dirty="0">
                <a:solidFill>
                  <a:schemeClr val="bg1"/>
                </a:solidFill>
                <a:latin typeface="Arial" pitchFamily="34" charset="0"/>
                <a:cs typeface="Arial" pitchFamily="34" charset="0"/>
              </a:endParaRPr>
            </a:p>
          </p:txBody>
        </p:sp>
      </p:grpSp>
      <p:grpSp>
        <p:nvGrpSpPr>
          <p:cNvPr id="22" name="Group 21"/>
          <p:cNvGrpSpPr/>
          <p:nvPr/>
        </p:nvGrpSpPr>
        <p:grpSpPr>
          <a:xfrm>
            <a:off x="446635" y="3810000"/>
            <a:ext cx="2384098" cy="2284165"/>
            <a:chOff x="446634" y="3810000"/>
            <a:chExt cx="2691723" cy="2578895"/>
          </a:xfrm>
        </p:grpSpPr>
        <p:pic>
          <p:nvPicPr>
            <p:cNvPr id="7" name="Picture 2"/>
            <p:cNvPicPr>
              <a:picLocks noChangeAspect="1" noChangeArrowheads="1"/>
            </p:cNvPicPr>
            <p:nvPr/>
          </p:nvPicPr>
          <p:blipFill>
            <a:blip r:embed="rId5" cstate="print"/>
            <a:srcRect/>
            <a:stretch>
              <a:fillRect/>
            </a:stretch>
          </p:blipFill>
          <p:spPr bwMode="auto">
            <a:xfrm>
              <a:off x="446634" y="3810000"/>
              <a:ext cx="2691723" cy="2578895"/>
            </a:xfrm>
            <a:prstGeom prst="rect">
              <a:avLst/>
            </a:prstGeom>
            <a:noFill/>
            <a:ln w="9525">
              <a:noFill/>
              <a:miter lim="800000"/>
              <a:headEnd/>
              <a:tailEnd/>
            </a:ln>
          </p:spPr>
        </p:pic>
        <p:cxnSp>
          <p:nvCxnSpPr>
            <p:cNvPr id="20" name="Straight Arrow Connector 19"/>
            <p:cNvCxnSpPr/>
            <p:nvPr/>
          </p:nvCxnSpPr>
          <p:spPr>
            <a:xfrm>
              <a:off x="2057400" y="4114800"/>
              <a:ext cx="533400" cy="20574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34482" y="4419600"/>
              <a:ext cx="532518"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4.76</a:t>
              </a:r>
              <a:endParaRPr lang="en-US" sz="1400" dirty="0">
                <a:solidFill>
                  <a:schemeClr val="bg1"/>
                </a:solidFill>
                <a:latin typeface="Arial" pitchFamily="34" charset="0"/>
                <a:cs typeface="Arial" pitchFamily="34" charset="0"/>
              </a:endParaRPr>
            </a:p>
          </p:txBody>
        </p:sp>
        <p:cxnSp>
          <p:nvCxnSpPr>
            <p:cNvPr id="24" name="Straight Arrow Connector 23"/>
            <p:cNvCxnSpPr/>
            <p:nvPr/>
          </p:nvCxnSpPr>
          <p:spPr>
            <a:xfrm flipV="1">
              <a:off x="1219200" y="5105400"/>
              <a:ext cx="1066800" cy="2286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71600" y="5257800"/>
              <a:ext cx="552422"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3.5</a:t>
              </a:r>
              <a:endParaRPr lang="en-US" sz="1400" dirty="0">
                <a:solidFill>
                  <a:schemeClr val="bg1"/>
                </a:solidFill>
                <a:latin typeface="Arial" pitchFamily="34" charset="0"/>
                <a:cs typeface="Arial" pitchFamily="34" charset="0"/>
              </a:endParaRPr>
            </a:p>
          </p:txBody>
        </p:sp>
      </p:grpSp>
      <p:sp>
        <p:nvSpPr>
          <p:cNvPr id="19"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Cavity RF design</a:t>
            </a:r>
            <a:endParaRPr lang="en-US" sz="2000" b="1" dirty="0">
              <a:solidFill>
                <a:srgbClr val="152C81"/>
              </a:solidFill>
              <a:latin typeface="Arial" pitchFamily="34" charset="0"/>
              <a:cs typeface="Arial" pitchFamily="34" charset="0"/>
            </a:endParaRPr>
          </a:p>
        </p:txBody>
      </p:sp>
      <p:cxnSp>
        <p:nvCxnSpPr>
          <p:cNvPr id="21" name="Straight Connector 20"/>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508479" y="1385100"/>
            <a:ext cx="3149121" cy="2231432"/>
          </a:xfrm>
          <a:prstGeom prst="rect">
            <a:avLst/>
          </a:prstGeom>
          <a:noFill/>
          <a:ln w="9525">
            <a:noFill/>
            <a:miter lim="800000"/>
            <a:headEnd/>
            <a:tailEnd/>
          </a:ln>
        </p:spPr>
      </p:pic>
      <p:grpSp>
        <p:nvGrpSpPr>
          <p:cNvPr id="4" name="Group 3"/>
          <p:cNvGrpSpPr/>
          <p:nvPr/>
        </p:nvGrpSpPr>
        <p:grpSpPr>
          <a:xfrm>
            <a:off x="5181600" y="1295400"/>
            <a:ext cx="3124200" cy="3581400"/>
            <a:chOff x="7002424" y="5494571"/>
            <a:chExt cx="4031438" cy="3354857"/>
          </a:xfrm>
        </p:grpSpPr>
        <p:pic>
          <p:nvPicPr>
            <p:cNvPr id="5" name="Picture 8"/>
            <p:cNvPicPr>
              <a:picLocks noChangeAspect="1" noChangeArrowheads="1"/>
            </p:cNvPicPr>
            <p:nvPr/>
          </p:nvPicPr>
          <p:blipFill>
            <a:blip r:embed="rId3" cstate="print"/>
            <a:srcRect/>
            <a:stretch>
              <a:fillRect/>
            </a:stretch>
          </p:blipFill>
          <p:spPr bwMode="auto">
            <a:xfrm>
              <a:off x="7002424" y="5579245"/>
              <a:ext cx="4031438" cy="3270183"/>
            </a:xfrm>
            <a:prstGeom prst="rect">
              <a:avLst/>
            </a:prstGeom>
            <a:noFill/>
            <a:ln w="9525">
              <a:noFill/>
              <a:miter lim="800000"/>
              <a:headEnd/>
              <a:tailEnd/>
            </a:ln>
          </p:spPr>
        </p:pic>
        <p:sp>
          <p:nvSpPr>
            <p:cNvPr id="6" name="TextBox 5"/>
            <p:cNvSpPr txBox="1"/>
            <p:nvPr/>
          </p:nvSpPr>
          <p:spPr>
            <a:xfrm>
              <a:off x="7911870" y="5494571"/>
              <a:ext cx="2477216" cy="377414"/>
            </a:xfrm>
            <a:prstGeom prst="rect">
              <a:avLst/>
            </a:prstGeom>
            <a:noFill/>
          </p:spPr>
          <p:txBody>
            <a:bodyPr wrap="none" rtlCol="0">
              <a:spAutoFit/>
            </a:bodyPr>
            <a:lstStyle/>
            <a:p>
              <a:r>
                <a:rPr lang="en-US" sz="1200" b="1" dirty="0" smtClean="0">
                  <a:solidFill>
                    <a:srgbClr val="22499B"/>
                  </a:solidFill>
                  <a:latin typeface="+mj-lt"/>
                </a:rPr>
                <a:t>TM mode at 5 GHz </a:t>
              </a:r>
              <a:endParaRPr lang="en-US" sz="1200" b="1" dirty="0">
                <a:solidFill>
                  <a:srgbClr val="22499B"/>
                </a:solidFill>
                <a:latin typeface="+mj-lt"/>
              </a:endParaRPr>
            </a:p>
          </p:txBody>
        </p:sp>
      </p:grpSp>
      <p:sp>
        <p:nvSpPr>
          <p:cNvPr id="8" name="TextBox 7"/>
          <p:cNvSpPr txBox="1"/>
          <p:nvPr/>
        </p:nvSpPr>
        <p:spPr>
          <a:xfrm>
            <a:off x="75600" y="684000"/>
            <a:ext cx="5875652"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Voltage in third cavity (1981 MHz – previous design)</a:t>
            </a:r>
            <a:endParaRPr lang="en-US" b="1" dirty="0">
              <a:solidFill>
                <a:schemeClr val="bg1"/>
              </a:solidFill>
              <a:latin typeface="Arial" pitchFamily="34" charset="0"/>
              <a:cs typeface="Arial" pitchFamily="34" charset="0"/>
            </a:endParaRPr>
          </a:p>
        </p:txBody>
      </p:sp>
      <p:grpSp>
        <p:nvGrpSpPr>
          <p:cNvPr id="12" name="Group 11"/>
          <p:cNvGrpSpPr/>
          <p:nvPr/>
        </p:nvGrpSpPr>
        <p:grpSpPr>
          <a:xfrm>
            <a:off x="508478" y="3810000"/>
            <a:ext cx="3149121" cy="2178637"/>
            <a:chOff x="127479" y="4174266"/>
            <a:chExt cx="3742033" cy="2588828"/>
          </a:xfrm>
        </p:grpSpPr>
        <p:pic>
          <p:nvPicPr>
            <p:cNvPr id="3" name="Picture 5"/>
            <p:cNvPicPr>
              <a:picLocks noChangeAspect="1" noChangeArrowheads="1"/>
            </p:cNvPicPr>
            <p:nvPr/>
          </p:nvPicPr>
          <p:blipFill>
            <a:blip r:embed="rId4" cstate="print"/>
            <a:srcRect/>
            <a:stretch>
              <a:fillRect/>
            </a:stretch>
          </p:blipFill>
          <p:spPr bwMode="auto">
            <a:xfrm>
              <a:off x="127479" y="4174266"/>
              <a:ext cx="3742033" cy="2588828"/>
            </a:xfrm>
            <a:prstGeom prst="rect">
              <a:avLst/>
            </a:prstGeom>
            <a:noFill/>
            <a:ln w="9525">
              <a:noFill/>
              <a:miter lim="800000"/>
              <a:headEnd/>
              <a:tailEnd/>
            </a:ln>
          </p:spPr>
        </p:pic>
        <p:sp>
          <p:nvSpPr>
            <p:cNvPr id="9" name="Oval 8"/>
            <p:cNvSpPr/>
            <p:nvPr/>
          </p:nvSpPr>
          <p:spPr>
            <a:xfrm>
              <a:off x="2704603" y="4431323"/>
              <a:ext cx="914400" cy="1995853"/>
            </a:xfrm>
            <a:prstGeom prst="ellipse">
              <a:avLst/>
            </a:prstGeom>
            <a:noFill/>
            <a:ln w="38100">
              <a:solidFill>
                <a:srgbClr val="E980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9803F"/>
                </a:solidFill>
              </a:endParaRPr>
            </a:p>
          </p:txBody>
        </p:sp>
      </p:grpSp>
      <p:sp>
        <p:nvSpPr>
          <p:cNvPr id="10"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Cavity RF design</a:t>
            </a:r>
            <a:endParaRPr lang="en-US" sz="2000" b="1" dirty="0">
              <a:solidFill>
                <a:srgbClr val="152C81"/>
              </a:solidFill>
              <a:latin typeface="Arial" pitchFamily="34" charset="0"/>
              <a:cs typeface="Arial" pitchFamily="34" charset="0"/>
            </a:endParaRPr>
          </a:p>
        </p:txBody>
      </p:sp>
      <p:cxnSp>
        <p:nvCxnSpPr>
          <p:cNvPr id="11" name="Straight Connector 10"/>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ern.ch\dfs\Users\c\cmarrell\Desktop\Images_ARD_presentation\5_cavita_field.bmp"/>
          <p:cNvPicPr>
            <a:picLocks noChangeAspect="1" noChangeArrowheads="1"/>
          </p:cNvPicPr>
          <p:nvPr/>
        </p:nvPicPr>
        <p:blipFill>
          <a:blip r:embed="rId2" cstate="print"/>
          <a:srcRect/>
          <a:stretch>
            <a:fillRect/>
          </a:stretch>
        </p:blipFill>
        <p:spPr bwMode="auto">
          <a:xfrm>
            <a:off x="6212058" y="1371600"/>
            <a:ext cx="2550942" cy="3886200"/>
          </a:xfrm>
          <a:prstGeom prst="rect">
            <a:avLst/>
          </a:prstGeom>
          <a:noFill/>
        </p:spPr>
      </p:pic>
      <p:sp>
        <p:nvSpPr>
          <p:cNvPr id="12" name="Rectangle 11"/>
          <p:cNvSpPr/>
          <p:nvPr/>
        </p:nvSpPr>
        <p:spPr>
          <a:xfrm>
            <a:off x="3276600" y="3352800"/>
            <a:ext cx="1828800" cy="1631216"/>
          </a:xfrm>
          <a:prstGeom prst="rect">
            <a:avLst/>
          </a:prstGeom>
        </p:spPr>
        <p:txBody>
          <a:bodyPr wrap="square">
            <a:spAutoFit/>
          </a:bodyPr>
          <a:lstStyle/>
          <a:p>
            <a:pPr>
              <a:spcAft>
                <a:spcPts val="600"/>
              </a:spcAft>
            </a:pPr>
            <a:r>
              <a:rPr lang="en-US" sz="1600" dirty="0" smtClean="0">
                <a:solidFill>
                  <a:schemeClr val="bg1"/>
                </a:solidFill>
                <a:latin typeface="Arial" pitchFamily="34" charset="0"/>
                <a:cs typeface="Arial" pitchFamily="34" charset="0"/>
              </a:rPr>
              <a:t>From HFSS:</a:t>
            </a:r>
          </a:p>
          <a:p>
            <a:pPr>
              <a:spcAft>
                <a:spcPts val="600"/>
              </a:spcAft>
            </a:pPr>
            <a:r>
              <a:rPr lang="en-US" sz="1600" dirty="0" smtClean="0">
                <a:solidFill>
                  <a:schemeClr val="bg1"/>
                </a:solidFill>
                <a:latin typeface="Arial" pitchFamily="34" charset="0"/>
                <a:cs typeface="Arial" pitchFamily="34" charset="0"/>
              </a:rPr>
              <a:t>R/Q=84</a:t>
            </a:r>
          </a:p>
          <a:p>
            <a:pPr>
              <a:spcAft>
                <a:spcPts val="600"/>
              </a:spcAft>
            </a:pPr>
            <a:r>
              <a:rPr lang="en-US" sz="1600" dirty="0" smtClean="0">
                <a:solidFill>
                  <a:schemeClr val="bg1"/>
                </a:solidFill>
                <a:latin typeface="Arial" pitchFamily="34" charset="0"/>
                <a:cs typeface="Arial" pitchFamily="34" charset="0"/>
              </a:rPr>
              <a:t>f=1011 MHz</a:t>
            </a:r>
          </a:p>
          <a:p>
            <a:pPr>
              <a:spcAft>
                <a:spcPts val="600"/>
              </a:spcAft>
            </a:pPr>
            <a:r>
              <a:rPr lang="en-US" sz="1600" dirty="0" smtClean="0">
                <a:solidFill>
                  <a:schemeClr val="bg1"/>
                </a:solidFill>
                <a:latin typeface="Arial" pitchFamily="34" charset="0"/>
                <a:cs typeface="Arial" pitchFamily="34" charset="0"/>
              </a:rPr>
              <a:t>M=0.936</a:t>
            </a:r>
          </a:p>
          <a:p>
            <a:pPr>
              <a:spcAft>
                <a:spcPts val="600"/>
              </a:spcAft>
            </a:pPr>
            <a:r>
              <a:rPr lang="en-US" sz="1600" dirty="0" smtClean="0">
                <a:solidFill>
                  <a:schemeClr val="bg1"/>
                </a:solidFill>
                <a:latin typeface="Arial" pitchFamily="34" charset="0"/>
                <a:cs typeface="Arial" pitchFamily="34" charset="0"/>
              </a:rPr>
              <a:t>Q=17408</a:t>
            </a:r>
            <a:endParaRPr lang="en-US" sz="1600" dirty="0">
              <a:solidFill>
                <a:schemeClr val="bg1"/>
              </a:solidFill>
              <a:latin typeface="Arial" pitchFamily="34" charset="0"/>
              <a:cs typeface="Arial" pitchFamily="34" charset="0"/>
            </a:endParaRPr>
          </a:p>
        </p:txBody>
      </p:sp>
      <p:grpSp>
        <p:nvGrpSpPr>
          <p:cNvPr id="21" name="Group 20"/>
          <p:cNvGrpSpPr/>
          <p:nvPr/>
        </p:nvGrpSpPr>
        <p:grpSpPr>
          <a:xfrm>
            <a:off x="507023" y="1447800"/>
            <a:ext cx="2540977" cy="3886200"/>
            <a:chOff x="685800" y="990600"/>
            <a:chExt cx="2454398" cy="3824287"/>
          </a:xfrm>
        </p:grpSpPr>
        <p:pic>
          <p:nvPicPr>
            <p:cNvPr id="30721" name="Picture 1"/>
            <p:cNvPicPr>
              <a:picLocks noChangeAspect="1" noChangeArrowheads="1"/>
            </p:cNvPicPr>
            <p:nvPr/>
          </p:nvPicPr>
          <p:blipFill>
            <a:blip r:embed="rId3" cstate="print"/>
            <a:srcRect/>
            <a:stretch>
              <a:fillRect/>
            </a:stretch>
          </p:blipFill>
          <p:spPr bwMode="auto">
            <a:xfrm>
              <a:off x="838200" y="990600"/>
              <a:ext cx="2301998" cy="3824287"/>
            </a:xfrm>
            <a:prstGeom prst="rect">
              <a:avLst/>
            </a:prstGeom>
            <a:noFill/>
            <a:ln w="9525">
              <a:noFill/>
              <a:miter lim="800000"/>
              <a:headEnd/>
              <a:tailEnd/>
            </a:ln>
          </p:spPr>
        </p:pic>
        <p:cxnSp>
          <p:nvCxnSpPr>
            <p:cNvPr id="13" name="Straight Arrow Connector 12"/>
            <p:cNvCxnSpPr/>
            <p:nvPr/>
          </p:nvCxnSpPr>
          <p:spPr>
            <a:xfrm flipH="1">
              <a:off x="685800" y="1143000"/>
              <a:ext cx="838200" cy="33528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752600"/>
              <a:ext cx="618567"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11.38</a:t>
              </a:r>
              <a:endParaRPr lang="en-US" sz="1400" dirty="0">
                <a:solidFill>
                  <a:schemeClr val="bg1"/>
                </a:solidFill>
                <a:latin typeface="Arial" pitchFamily="34" charset="0"/>
                <a:cs typeface="Arial" pitchFamily="34" charset="0"/>
              </a:endParaRPr>
            </a:p>
          </p:txBody>
        </p:sp>
        <p:cxnSp>
          <p:nvCxnSpPr>
            <p:cNvPr id="17" name="Straight Arrow Connector 16"/>
            <p:cNvCxnSpPr/>
            <p:nvPr/>
          </p:nvCxnSpPr>
          <p:spPr>
            <a:xfrm>
              <a:off x="1752600" y="2819400"/>
              <a:ext cx="533400" cy="1524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2600" y="2570239"/>
              <a:ext cx="532518"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2.65</a:t>
              </a:r>
              <a:endParaRPr lang="en-US" sz="1400" dirty="0">
                <a:solidFill>
                  <a:schemeClr val="bg1"/>
                </a:solidFill>
                <a:latin typeface="Arial" pitchFamily="34" charset="0"/>
                <a:cs typeface="Arial" pitchFamily="34" charset="0"/>
              </a:endParaRPr>
            </a:p>
          </p:txBody>
        </p:sp>
      </p:grpSp>
      <p:sp>
        <p:nvSpPr>
          <p:cNvPr id="15"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Cavity RF design</a:t>
            </a:r>
            <a:endParaRPr lang="en-US" sz="2000" b="1" dirty="0">
              <a:solidFill>
                <a:srgbClr val="152C81"/>
              </a:solidFill>
              <a:latin typeface="Arial" pitchFamily="34" charset="0"/>
              <a:cs typeface="Arial" pitchFamily="34" charset="0"/>
            </a:endParaRPr>
          </a:p>
        </p:txBody>
      </p:sp>
      <p:cxnSp>
        <p:nvCxnSpPr>
          <p:cNvPr id="16" name="Straight Connector 15"/>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276600" y="1295400"/>
            <a:ext cx="4038600" cy="1107996"/>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Fifth cavity (1011 MHz):</a:t>
            </a:r>
          </a:p>
          <a:p>
            <a:pPr>
              <a:buFont typeface="Arial" pitchFamily="34" charset="0"/>
              <a:buChar char="•"/>
            </a:pPr>
            <a:endParaRPr lang="en-US" b="1" dirty="0" smtClean="0">
              <a:solidFill>
                <a:schemeClr val="bg1"/>
              </a:solidFill>
              <a:latin typeface="Arial" pitchFamily="34" charset="0"/>
              <a:cs typeface="Arial" pitchFamily="34" charset="0"/>
            </a:endParaRPr>
          </a:p>
          <a:p>
            <a:pPr>
              <a:buClr>
                <a:srgbClr val="152C81"/>
              </a:buClr>
              <a:buFont typeface="Arial" pitchFamily="34" charset="0"/>
              <a:buChar char="•"/>
            </a:pPr>
            <a:r>
              <a:rPr lang="en-US" sz="1600" dirty="0" smtClean="0">
                <a:solidFill>
                  <a:schemeClr val="bg1"/>
                </a:solidFill>
                <a:latin typeface="Arial" pitchFamily="34" charset="0"/>
                <a:cs typeface="Arial" pitchFamily="34" charset="0"/>
              </a:rPr>
              <a:t> low R/Q</a:t>
            </a:r>
          </a:p>
          <a:p>
            <a:pPr>
              <a:buClr>
                <a:srgbClr val="152C81"/>
              </a:buClr>
              <a:buFont typeface="Arial" pitchFamily="34" charset="0"/>
              <a:buChar char="•"/>
            </a:pPr>
            <a:r>
              <a:rPr lang="en-US" sz="1600" dirty="0" smtClean="0">
                <a:solidFill>
                  <a:schemeClr val="bg1"/>
                </a:solidFill>
                <a:latin typeface="Arial" pitchFamily="34" charset="0"/>
                <a:cs typeface="Arial" pitchFamily="34" charset="0"/>
              </a:rPr>
              <a:t> high 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7"/>
          <p:cNvSpPr txBox="1"/>
          <p:nvPr/>
        </p:nvSpPr>
        <p:spPr>
          <a:xfrm>
            <a:off x="75600" y="684000"/>
            <a:ext cx="8666284" cy="400110"/>
          </a:xfrm>
          <a:prstGeom prst="rect">
            <a:avLst/>
          </a:prstGeom>
          <a:noFill/>
        </p:spPr>
        <p:txBody>
          <a:bodyPr wrap="square" rtlCol="0">
            <a:spAutoFit/>
          </a:bodyPr>
          <a:lstStyle/>
          <a:p>
            <a:pPr algn="just"/>
            <a:r>
              <a:rPr lang="en-US" sz="2000" b="1" dirty="0" smtClean="0">
                <a:solidFill>
                  <a:schemeClr val="bg1"/>
                </a:solidFill>
                <a:latin typeface="Arial" pitchFamily="34" charset="0"/>
                <a:cs typeface="Arial" pitchFamily="34" charset="0"/>
              </a:rPr>
              <a:t>Time domain and Particle In Cell simulations</a:t>
            </a:r>
          </a:p>
        </p:txBody>
      </p:sp>
      <p:sp>
        <p:nvSpPr>
          <p:cNvPr id="5" name="CasellaDiTesto 7"/>
          <p:cNvSpPr txBox="1"/>
          <p:nvPr/>
        </p:nvSpPr>
        <p:spPr>
          <a:xfrm>
            <a:off x="75600" y="5257800"/>
            <a:ext cx="7667102" cy="923330"/>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Particle In Cell (all cavities):</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To simulate the complete interaction between particles and cavities,</a:t>
            </a:r>
          </a:p>
          <a:p>
            <a:r>
              <a:rPr lang="en-US" dirty="0" smtClean="0">
                <a:solidFill>
                  <a:schemeClr val="bg1"/>
                </a:solidFill>
                <a:latin typeface="Arial" pitchFamily="34" charset="0"/>
                <a:cs typeface="Arial" pitchFamily="34" charset="0"/>
              </a:rPr>
              <a:t>   transient and beam focusing</a:t>
            </a:r>
          </a:p>
        </p:txBody>
      </p:sp>
      <p:sp>
        <p:nvSpPr>
          <p:cNvPr id="6" name="Rectangle 5"/>
          <p:cNvSpPr/>
          <p:nvPr/>
        </p:nvSpPr>
        <p:spPr>
          <a:xfrm>
            <a:off x="75600" y="1676400"/>
            <a:ext cx="7467600" cy="1754327"/>
          </a:xfrm>
          <a:prstGeom prst="rect">
            <a:avLst/>
          </a:prstGeom>
        </p:spPr>
        <p:txBody>
          <a:bodyPr wrap="square">
            <a:spAutoFit/>
          </a:bodyPr>
          <a:lstStyle/>
          <a:p>
            <a:pPr marL="342900" indent="-342900">
              <a:buClr>
                <a:srgbClr val="152C81"/>
              </a:buClr>
              <a:buFont typeface="Arial"/>
              <a:buChar char="•"/>
            </a:pPr>
            <a:r>
              <a:rPr lang="en-US" dirty="0" smtClean="0">
                <a:solidFill>
                  <a:srgbClr val="000000"/>
                </a:solidFill>
                <a:latin typeface="Arial" pitchFamily="34" charset="0"/>
                <a:cs typeface="Arial" pitchFamily="34" charset="0"/>
              </a:rPr>
              <a:t>To tune the input cavity: since we can’t use ports in </a:t>
            </a:r>
            <a:r>
              <a:rPr lang="en-US" dirty="0" err="1" smtClean="0">
                <a:solidFill>
                  <a:srgbClr val="000000"/>
                </a:solidFill>
                <a:latin typeface="Arial" pitchFamily="34" charset="0"/>
                <a:cs typeface="Arial" pitchFamily="34" charset="0"/>
              </a:rPr>
              <a:t>eigenmode</a:t>
            </a:r>
            <a:r>
              <a:rPr lang="en-US" dirty="0" smtClean="0">
                <a:solidFill>
                  <a:srgbClr val="000000"/>
                </a:solidFill>
                <a:latin typeface="Arial" pitchFamily="34" charset="0"/>
                <a:cs typeface="Arial" pitchFamily="34" charset="0"/>
              </a:rPr>
              <a:t> simulation (PEC on the port) we need to check the frequency by loading the </a:t>
            </a:r>
            <a:r>
              <a:rPr lang="en-US" dirty="0" err="1" smtClean="0">
                <a:solidFill>
                  <a:srgbClr val="000000"/>
                </a:solidFill>
                <a:latin typeface="Arial" pitchFamily="34" charset="0"/>
                <a:cs typeface="Arial" pitchFamily="34" charset="0"/>
              </a:rPr>
              <a:t>eigenmode</a:t>
            </a:r>
            <a:r>
              <a:rPr lang="en-US" dirty="0" smtClean="0">
                <a:solidFill>
                  <a:srgbClr val="000000"/>
                </a:solidFill>
                <a:latin typeface="Arial" pitchFamily="34" charset="0"/>
                <a:cs typeface="Arial" pitchFamily="34" charset="0"/>
              </a:rPr>
              <a:t> field and letting it ring</a:t>
            </a:r>
          </a:p>
          <a:p>
            <a:pPr marL="342900" indent="-342900">
              <a:buFont typeface="Arial" pitchFamily="34" charset="0"/>
              <a:buChar char="•"/>
            </a:pPr>
            <a:endParaRPr lang="en-US" dirty="0" smtClean="0">
              <a:solidFill>
                <a:srgbClr val="000000"/>
              </a:solidFill>
              <a:latin typeface="Arial" pitchFamily="34" charset="0"/>
              <a:cs typeface="Arial" pitchFamily="34" charset="0"/>
            </a:endParaRPr>
          </a:p>
          <a:p>
            <a:pPr marL="342900" indent="-342900">
              <a:buClr>
                <a:srgbClr val="152C81"/>
              </a:buClr>
              <a:buFont typeface="Arial" pitchFamily="34" charset="0"/>
              <a:buChar char="•"/>
            </a:pPr>
            <a:r>
              <a:rPr lang="en-US" dirty="0" smtClean="0">
                <a:solidFill>
                  <a:srgbClr val="000000"/>
                </a:solidFill>
                <a:latin typeface="Arial" pitchFamily="34" charset="0"/>
                <a:cs typeface="Arial" pitchFamily="34" charset="0"/>
              </a:rPr>
              <a:t>To calculate the external Q from field decaying:</a:t>
            </a:r>
          </a:p>
          <a:p>
            <a:pPr marL="342900" indent="-342900"/>
            <a:endParaRPr lang="en-US" dirty="0" smtClean="0">
              <a:solidFill>
                <a:srgbClr val="000000"/>
              </a:solidFill>
              <a:latin typeface="Arial" pitchFamily="34" charset="0"/>
              <a:cs typeface="Arial" pitchFamily="34" charset="0"/>
            </a:endParaRPr>
          </a:p>
        </p:txBody>
      </p:sp>
      <p:sp>
        <p:nvSpPr>
          <p:cNvPr id="7" name="CasellaDiTesto 7"/>
          <p:cNvSpPr txBox="1"/>
          <p:nvPr/>
        </p:nvSpPr>
        <p:spPr>
          <a:xfrm>
            <a:off x="75600" y="1295400"/>
            <a:ext cx="7010400" cy="369332"/>
          </a:xfrm>
          <a:prstGeom prst="rect">
            <a:avLst/>
          </a:prstGeom>
          <a:noFill/>
        </p:spPr>
        <p:txBody>
          <a:bodyPr wrap="square" rtlCol="0">
            <a:spAutoFit/>
          </a:bodyPr>
          <a:lstStyle/>
          <a:p>
            <a:pPr algn="just"/>
            <a:r>
              <a:rPr lang="en-US" b="1" dirty="0" smtClean="0">
                <a:solidFill>
                  <a:schemeClr val="bg1"/>
                </a:solidFill>
                <a:latin typeface="Arial" pitchFamily="34" charset="0"/>
                <a:cs typeface="Arial" pitchFamily="34" charset="0"/>
              </a:rPr>
              <a:t>Time domain (input cavity):</a:t>
            </a:r>
          </a:p>
        </p:txBody>
      </p:sp>
      <p:graphicFrame>
        <p:nvGraphicFramePr>
          <p:cNvPr id="45058" name="Object 2"/>
          <p:cNvGraphicFramePr>
            <a:graphicFrameLocks noChangeAspect="1"/>
          </p:cNvGraphicFramePr>
          <p:nvPr/>
        </p:nvGraphicFramePr>
        <p:xfrm>
          <a:off x="914399" y="3581400"/>
          <a:ext cx="2857501" cy="1143000"/>
        </p:xfrm>
        <a:graphic>
          <a:graphicData uri="http://schemas.openxmlformats.org/presentationml/2006/ole">
            <p:oleObj spid="_x0000_s45058" name="Equation" r:id="rId3" imgW="7315200" imgH="3175000" progId="Equation.3">
              <p:embed/>
            </p:oleObj>
          </a:graphicData>
        </a:graphic>
      </p:graphicFrame>
      <p:grpSp>
        <p:nvGrpSpPr>
          <p:cNvPr id="29" name="Group 28"/>
          <p:cNvGrpSpPr/>
          <p:nvPr/>
        </p:nvGrpSpPr>
        <p:grpSpPr>
          <a:xfrm>
            <a:off x="4876800" y="3276600"/>
            <a:ext cx="3467100" cy="2212777"/>
            <a:chOff x="4495800" y="2895600"/>
            <a:chExt cx="3467100" cy="2212777"/>
          </a:xfrm>
        </p:grpSpPr>
        <p:pic>
          <p:nvPicPr>
            <p:cNvPr id="45057" name="Picture 1" descr="\\cern.ch\dfs\Users\c\cmarrell\Desktop\Images_ARD_presentation\Qext.bmp"/>
            <p:cNvPicPr>
              <a:picLocks noChangeAspect="1" noChangeArrowheads="1"/>
            </p:cNvPicPr>
            <p:nvPr/>
          </p:nvPicPr>
          <p:blipFill>
            <a:blip r:embed="rId4" cstate="print"/>
            <a:srcRect/>
            <a:stretch>
              <a:fillRect/>
            </a:stretch>
          </p:blipFill>
          <p:spPr bwMode="auto">
            <a:xfrm>
              <a:off x="4960088" y="2895600"/>
              <a:ext cx="3002812" cy="1898837"/>
            </a:xfrm>
            <a:prstGeom prst="rect">
              <a:avLst/>
            </a:prstGeom>
            <a:noFill/>
          </p:spPr>
        </p:pic>
        <p:sp>
          <p:nvSpPr>
            <p:cNvPr id="12" name="TextBox 11"/>
            <p:cNvSpPr txBox="1"/>
            <p:nvPr/>
          </p:nvSpPr>
          <p:spPr>
            <a:xfrm>
              <a:off x="5257800" y="4800600"/>
              <a:ext cx="301686"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t</a:t>
              </a:r>
              <a:r>
                <a:rPr lang="en-US" sz="1400" baseline="-25000" dirty="0" smtClean="0">
                  <a:solidFill>
                    <a:schemeClr val="bg1"/>
                  </a:solidFill>
                  <a:latin typeface="Arial" pitchFamily="34" charset="0"/>
                  <a:cs typeface="Arial" pitchFamily="34" charset="0"/>
                </a:rPr>
                <a:t>1</a:t>
              </a:r>
              <a:endParaRPr lang="en-US" sz="1400" dirty="0">
                <a:solidFill>
                  <a:schemeClr val="bg1"/>
                </a:solidFill>
                <a:latin typeface="Arial" pitchFamily="34" charset="0"/>
                <a:cs typeface="Arial" pitchFamily="34" charset="0"/>
              </a:endParaRPr>
            </a:p>
          </p:txBody>
        </p:sp>
        <p:sp>
          <p:nvSpPr>
            <p:cNvPr id="13" name="TextBox 12"/>
            <p:cNvSpPr txBox="1"/>
            <p:nvPr/>
          </p:nvSpPr>
          <p:spPr>
            <a:xfrm>
              <a:off x="5791200" y="4800600"/>
              <a:ext cx="3048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t</a:t>
              </a:r>
              <a:r>
                <a:rPr lang="en-US" sz="1400" baseline="-25000" dirty="0" smtClean="0">
                  <a:solidFill>
                    <a:schemeClr val="bg1"/>
                  </a:solidFill>
                  <a:latin typeface="Arial" pitchFamily="34" charset="0"/>
                  <a:cs typeface="Arial" pitchFamily="34" charset="0"/>
                </a:rPr>
                <a:t>2</a:t>
              </a:r>
              <a:endParaRPr lang="en-US" sz="1400" dirty="0">
                <a:solidFill>
                  <a:schemeClr val="bg1"/>
                </a:solidFill>
                <a:latin typeface="Arial" pitchFamily="34" charset="0"/>
                <a:cs typeface="Arial" pitchFamily="34" charset="0"/>
              </a:endParaRPr>
            </a:p>
          </p:txBody>
        </p:sp>
        <p:sp>
          <p:nvSpPr>
            <p:cNvPr id="14" name="TextBox 13"/>
            <p:cNvSpPr txBox="1"/>
            <p:nvPr/>
          </p:nvSpPr>
          <p:spPr>
            <a:xfrm>
              <a:off x="4495800" y="3276600"/>
              <a:ext cx="372218"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P</a:t>
              </a:r>
              <a:r>
                <a:rPr lang="en-US" sz="1400" baseline="-25000" dirty="0" smtClean="0">
                  <a:solidFill>
                    <a:schemeClr val="bg1"/>
                  </a:solidFill>
                  <a:latin typeface="Arial" pitchFamily="34" charset="0"/>
                  <a:cs typeface="Arial" pitchFamily="34" charset="0"/>
                </a:rPr>
                <a:t>1</a:t>
              </a:r>
              <a:endParaRPr lang="en-US" sz="1400" dirty="0">
                <a:solidFill>
                  <a:schemeClr val="bg1"/>
                </a:solidFill>
                <a:latin typeface="Arial" pitchFamily="34" charset="0"/>
                <a:cs typeface="Arial" pitchFamily="34" charset="0"/>
              </a:endParaRPr>
            </a:p>
          </p:txBody>
        </p:sp>
        <p:cxnSp>
          <p:nvCxnSpPr>
            <p:cNvPr id="16" name="Straight Connector 15"/>
            <p:cNvCxnSpPr>
              <a:stCxn id="14" idx="3"/>
            </p:cNvCxnSpPr>
            <p:nvPr/>
          </p:nvCxnSpPr>
          <p:spPr>
            <a:xfrm flipV="1">
              <a:off x="4868018" y="3429000"/>
              <a:ext cx="542182" cy="148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10200" y="3429001"/>
              <a:ext cx="0" cy="137159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76800" y="4114800"/>
              <a:ext cx="1075582" cy="148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943600" y="4114800"/>
              <a:ext cx="0" cy="6858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2000" y="3962400"/>
              <a:ext cx="372218"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P</a:t>
              </a:r>
              <a:r>
                <a:rPr lang="en-US" sz="1400" baseline="-25000" dirty="0" smtClean="0">
                  <a:solidFill>
                    <a:schemeClr val="bg1"/>
                  </a:solidFill>
                  <a:latin typeface="Arial" pitchFamily="34" charset="0"/>
                  <a:cs typeface="Arial" pitchFamily="34" charset="0"/>
                </a:rPr>
                <a:t>2</a:t>
              </a:r>
              <a:endParaRPr lang="en-US" sz="1400" dirty="0">
                <a:solidFill>
                  <a:schemeClr val="bg1"/>
                </a:solidFill>
                <a:latin typeface="Arial" pitchFamily="34" charset="0"/>
                <a:cs typeface="Arial" pitchFamily="34" charset="0"/>
              </a:endParaRPr>
            </a:p>
          </p:txBody>
        </p:sp>
      </p:grpSp>
      <p:sp>
        <p:nvSpPr>
          <p:cNvPr id="19"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simulations</a:t>
            </a:r>
            <a:endParaRPr lang="en-US" sz="2000" b="1" dirty="0">
              <a:solidFill>
                <a:srgbClr val="152C81"/>
              </a:solidFill>
              <a:latin typeface="Arial" pitchFamily="34" charset="0"/>
              <a:cs typeface="Arial" pitchFamily="34" charset="0"/>
            </a:endParaRPr>
          </a:p>
        </p:txBody>
      </p:sp>
      <p:cxnSp>
        <p:nvCxnSpPr>
          <p:cNvPr id="20" name="Straight Connector 19"/>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7"/>
          <p:cNvSpPr txBox="1"/>
          <p:nvPr/>
        </p:nvSpPr>
        <p:spPr>
          <a:xfrm>
            <a:off x="75600" y="885885"/>
            <a:ext cx="8077800" cy="4524315"/>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Setup of PIC simulation with </a:t>
            </a:r>
            <a:r>
              <a:rPr lang="en-US" b="1" dirty="0" err="1" smtClean="0">
                <a:solidFill>
                  <a:schemeClr val="bg1"/>
                </a:solidFill>
                <a:latin typeface="Arial" pitchFamily="34" charset="0"/>
                <a:cs typeface="Arial" pitchFamily="34" charset="0"/>
              </a:rPr>
              <a:t>GdfidL</a:t>
            </a:r>
            <a:r>
              <a:rPr lang="en-US" b="1" dirty="0" smtClean="0">
                <a:solidFill>
                  <a:schemeClr val="bg1"/>
                </a:solidFill>
                <a:latin typeface="Arial" pitchFamily="34" charset="0"/>
                <a:cs typeface="Arial" pitchFamily="34" charset="0"/>
              </a:rPr>
              <a:t>: </a:t>
            </a: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endParaRPr lang="en-US" b="1" dirty="0" smtClean="0">
              <a:solidFill>
                <a:schemeClr val="bg1"/>
              </a:solidFill>
              <a:latin typeface="Arial" pitchFamily="34" charset="0"/>
              <a:cs typeface="Arial" pitchFamily="34" charset="0"/>
            </a:endParaRPr>
          </a:p>
          <a:p>
            <a:pPr marL="342900" indent="-342900">
              <a:buAutoNum type="arabicPeriod"/>
            </a:pPr>
            <a:endParaRPr lang="en-US" dirty="0" smtClean="0">
              <a:solidFill>
                <a:schemeClr val="bg1"/>
              </a:solidFill>
              <a:latin typeface="Arial" pitchFamily="34" charset="0"/>
              <a:cs typeface="Arial" pitchFamily="34" charset="0"/>
            </a:endParaRPr>
          </a:p>
          <a:p>
            <a:pPr marL="342900" indent="-342900">
              <a:buAutoNum type="arabicPeriod"/>
            </a:pPr>
            <a:r>
              <a:rPr lang="en-US" dirty="0" err="1" smtClean="0">
                <a:solidFill>
                  <a:schemeClr val="bg1"/>
                </a:solidFill>
                <a:latin typeface="Arial" pitchFamily="34" charset="0"/>
                <a:cs typeface="Arial" pitchFamily="34" charset="0"/>
              </a:rPr>
              <a:t>GdfidL</a:t>
            </a:r>
            <a:r>
              <a:rPr lang="en-US" dirty="0" smtClean="0">
                <a:solidFill>
                  <a:schemeClr val="bg1"/>
                </a:solidFill>
                <a:latin typeface="Arial" pitchFamily="34" charset="0"/>
                <a:cs typeface="Arial" pitchFamily="34" charset="0"/>
              </a:rPr>
              <a:t> doesn’t simulate losses in copper; we need to introduce some loss mechanism in cavities and pipes (to avoid high frequency modes excited by the beam – pipe is closed at the end)</a:t>
            </a:r>
          </a:p>
          <a:p>
            <a:pPr marL="342900" indent="-342900"/>
            <a:endParaRPr lang="en-US" dirty="0" smtClean="0">
              <a:solidFill>
                <a:schemeClr val="bg1"/>
              </a:solidFill>
              <a:latin typeface="Arial" pitchFamily="34" charset="0"/>
              <a:cs typeface="Arial" pitchFamily="34" charset="0"/>
            </a:endParaRPr>
          </a:p>
          <a:p>
            <a:pPr marL="342900" indent="-342900"/>
            <a:endParaRPr lang="en-US" dirty="0" smtClean="0">
              <a:solidFill>
                <a:schemeClr val="bg1"/>
              </a:solidFill>
              <a:latin typeface="Arial" pitchFamily="34" charset="0"/>
              <a:cs typeface="Arial" pitchFamily="34" charset="0"/>
            </a:endParaRPr>
          </a:p>
          <a:p>
            <a:pPr marL="342900" indent="-342900">
              <a:buAutoNum type="arabicPeriod"/>
            </a:pPr>
            <a:endParaRPr lang="en-US" dirty="0" smtClean="0">
              <a:solidFill>
                <a:schemeClr val="bg1"/>
              </a:solidFill>
              <a:latin typeface="Arial" pitchFamily="34" charset="0"/>
              <a:cs typeface="Arial" pitchFamily="34" charset="0"/>
            </a:endParaRPr>
          </a:p>
          <a:p>
            <a:pPr marL="342900" indent="-342900"/>
            <a:r>
              <a:rPr lang="en-US" dirty="0" smtClean="0">
                <a:solidFill>
                  <a:schemeClr val="bg1"/>
                </a:solidFill>
                <a:latin typeface="Arial" pitchFamily="34" charset="0"/>
                <a:cs typeface="Arial" pitchFamily="34" charset="0"/>
              </a:rPr>
              <a:t>2.	We have to use a large mesh to reduce simulation time, so if we keep the same geometry as in HFSS for cavities we are off in frequency: this is why we have to introduce tuners, and if it is not enough, we also have to change a bit the geometry; this means that we can’t import the geometry from HFSS but build the whole structure point-by-point</a:t>
            </a:r>
          </a:p>
        </p:txBody>
      </p:sp>
      <p:sp>
        <p:nvSpPr>
          <p:cNvPr id="6"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7" name="Straight Connector 6"/>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p:cNvGrpSpPr/>
          <p:nvPr/>
        </p:nvGrpSpPr>
        <p:grpSpPr>
          <a:xfrm>
            <a:off x="1429232" y="2438400"/>
            <a:ext cx="6495568" cy="3429000"/>
            <a:chOff x="381000" y="1992868"/>
            <a:chExt cx="8462282" cy="4467225"/>
          </a:xfrm>
        </p:grpSpPr>
        <p:pic>
          <p:nvPicPr>
            <p:cNvPr id="3" name="Picture 2" descr="\\cern.ch\dfs\Users\c\cmarrell\Desktop\Plots_16 feb\Voltage_085_HOM.JPG"/>
            <p:cNvPicPr>
              <a:picLocks noChangeAspect="1" noChangeArrowheads="1"/>
            </p:cNvPicPr>
            <p:nvPr/>
          </p:nvPicPr>
          <p:blipFill>
            <a:blip r:embed="rId2" cstate="print"/>
            <a:srcRect/>
            <a:stretch>
              <a:fillRect/>
            </a:stretch>
          </p:blipFill>
          <p:spPr bwMode="auto">
            <a:xfrm>
              <a:off x="2667000" y="1992868"/>
              <a:ext cx="3039533" cy="1828800"/>
            </a:xfrm>
            <a:prstGeom prst="rect">
              <a:avLst/>
            </a:prstGeom>
            <a:noFill/>
          </p:spPr>
        </p:pic>
        <p:cxnSp>
          <p:nvCxnSpPr>
            <p:cNvPr id="5" name="Straight Arrow Connector 4"/>
            <p:cNvCxnSpPr>
              <a:stCxn id="9" idx="0"/>
            </p:cNvCxnSpPr>
            <p:nvPr/>
          </p:nvCxnSpPr>
          <p:spPr>
            <a:xfrm flipH="1" flipV="1">
              <a:off x="4876800" y="3440668"/>
              <a:ext cx="2249941" cy="533400"/>
            </a:xfrm>
            <a:prstGeom prst="straightConnector1">
              <a:avLst/>
            </a:prstGeom>
            <a:ln w="28575">
              <a:solidFill>
                <a:srgbClr val="E9803F"/>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26166" y="2235522"/>
              <a:ext cx="304800" cy="1447800"/>
            </a:xfrm>
            <a:prstGeom prst="ellipse">
              <a:avLst/>
            </a:prstGeom>
            <a:noFill/>
            <a:ln>
              <a:solidFill>
                <a:srgbClr val="E98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2113458"/>
              <a:ext cx="304800" cy="1676400"/>
            </a:xfrm>
            <a:prstGeom prst="ellipse">
              <a:avLst/>
            </a:prstGeom>
            <a:noFill/>
            <a:ln>
              <a:solidFill>
                <a:srgbClr val="E98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0" idx="0"/>
            </p:cNvCxnSpPr>
            <p:nvPr/>
          </p:nvCxnSpPr>
          <p:spPr>
            <a:xfrm flipV="1">
              <a:off x="2095500" y="3288269"/>
              <a:ext cx="1257301" cy="685799"/>
            </a:xfrm>
            <a:prstGeom prst="straightConnector1">
              <a:avLst/>
            </a:prstGeom>
            <a:ln w="28575">
              <a:solidFill>
                <a:srgbClr val="E9803F"/>
              </a:solidFill>
              <a:tailEnd type="arrow"/>
            </a:ln>
          </p:spPr>
          <p:style>
            <a:lnRef idx="1">
              <a:schemeClr val="accent1"/>
            </a:lnRef>
            <a:fillRef idx="0">
              <a:schemeClr val="accent1"/>
            </a:fillRef>
            <a:effectRef idx="0">
              <a:schemeClr val="accent1"/>
            </a:effectRef>
            <a:fontRef idx="minor">
              <a:schemeClr val="tx1"/>
            </a:fontRef>
          </p:style>
        </p:cxnSp>
        <p:pic>
          <p:nvPicPr>
            <p:cNvPr id="9" name="Picture 7" descr="\\cern.ch\dfs\Users\c\cmarrell\Desktop\Plots_16 feb\Voltage085HOM_zoom_14GHz.JPG"/>
            <p:cNvPicPr>
              <a:picLocks noChangeAspect="1" noChangeArrowheads="1"/>
            </p:cNvPicPr>
            <p:nvPr/>
          </p:nvPicPr>
          <p:blipFill>
            <a:blip r:embed="rId3" cstate="print"/>
            <a:srcRect/>
            <a:stretch>
              <a:fillRect/>
            </a:stretch>
          </p:blipFill>
          <p:spPr bwMode="auto">
            <a:xfrm>
              <a:off x="5410200" y="3974068"/>
              <a:ext cx="3433082" cy="2486025"/>
            </a:xfrm>
            <a:prstGeom prst="rect">
              <a:avLst/>
            </a:prstGeom>
            <a:noFill/>
          </p:spPr>
        </p:pic>
        <p:pic>
          <p:nvPicPr>
            <p:cNvPr id="10" name="Picture 8" descr="\\cern.ch\dfs\Users\c\cmarrell\Desktop\Plots_16 feb\Voltage085HOM_zoom_1GHz.JPG"/>
            <p:cNvPicPr>
              <a:picLocks noChangeAspect="1" noChangeArrowheads="1"/>
            </p:cNvPicPr>
            <p:nvPr/>
          </p:nvPicPr>
          <p:blipFill>
            <a:blip r:embed="rId4" cstate="print"/>
            <a:srcRect/>
            <a:stretch>
              <a:fillRect/>
            </a:stretch>
          </p:blipFill>
          <p:spPr bwMode="auto">
            <a:xfrm>
              <a:off x="381000" y="3974068"/>
              <a:ext cx="3429000" cy="2431007"/>
            </a:xfrm>
            <a:prstGeom prst="rect">
              <a:avLst/>
            </a:prstGeom>
            <a:noFill/>
          </p:spPr>
        </p:pic>
      </p:grpSp>
      <p:sp>
        <p:nvSpPr>
          <p:cNvPr id="2" name="TextBox 1"/>
          <p:cNvSpPr txBox="1"/>
          <p:nvPr/>
        </p:nvSpPr>
        <p:spPr>
          <a:xfrm>
            <a:off x="75600" y="1828800"/>
            <a:ext cx="7841697"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Example: input cavity with coupler (without any damping mechanism) </a:t>
            </a:r>
            <a:endParaRPr lang="en-US" b="1" dirty="0">
              <a:solidFill>
                <a:schemeClr val="bg1"/>
              </a:solidFill>
              <a:latin typeface="Arial" pitchFamily="34" charset="0"/>
              <a:cs typeface="Arial" pitchFamily="34" charset="0"/>
            </a:endParaRPr>
          </a:p>
        </p:txBody>
      </p:sp>
      <p:sp>
        <p:nvSpPr>
          <p:cNvPr id="4" name="TextBox 3"/>
          <p:cNvSpPr txBox="1"/>
          <p:nvPr/>
        </p:nvSpPr>
        <p:spPr>
          <a:xfrm>
            <a:off x="3724985" y="2209800"/>
            <a:ext cx="1075615" cy="307777"/>
          </a:xfrm>
          <a:prstGeom prst="rect">
            <a:avLst/>
          </a:prstGeom>
          <a:noFill/>
        </p:spPr>
        <p:txBody>
          <a:bodyPr wrap="none" rtlCol="0">
            <a:spAutoFit/>
          </a:bodyPr>
          <a:lstStyle/>
          <a:p>
            <a:r>
              <a:rPr lang="en-US" sz="1400" dirty="0" smtClean="0">
                <a:solidFill>
                  <a:schemeClr val="bg1"/>
                </a:solidFill>
                <a:latin typeface="Cambria Math"/>
                <a:ea typeface="Cambria Math"/>
              </a:rPr>
              <a:t>Gap voltage</a:t>
            </a:r>
            <a:endParaRPr lang="en-US" sz="1400" dirty="0">
              <a:solidFill>
                <a:schemeClr val="bg1"/>
              </a:solidFill>
            </a:endParaRPr>
          </a:p>
        </p:txBody>
      </p:sp>
      <p:sp>
        <p:nvSpPr>
          <p:cNvPr id="11" name="TextBox 10"/>
          <p:cNvSpPr txBox="1"/>
          <p:nvPr/>
        </p:nvSpPr>
        <p:spPr>
          <a:xfrm>
            <a:off x="1342255" y="3654623"/>
            <a:ext cx="867545" cy="307777"/>
          </a:xfrm>
          <a:prstGeom prst="rect">
            <a:avLst/>
          </a:prstGeom>
          <a:noFill/>
        </p:spPr>
        <p:txBody>
          <a:bodyPr wrap="none" rtlCol="0">
            <a:spAutoFit/>
          </a:bodyPr>
          <a:lstStyle/>
          <a:p>
            <a:r>
              <a:rPr lang="en-US" sz="1400" dirty="0" smtClean="0">
                <a:solidFill>
                  <a:schemeClr val="bg1"/>
                </a:solidFill>
                <a:latin typeface="Cambria Math"/>
                <a:ea typeface="Cambria Math"/>
              </a:rPr>
              <a:t>f= 1 GHz</a:t>
            </a:r>
            <a:endParaRPr lang="en-US" sz="1400" dirty="0" smtClean="0">
              <a:solidFill>
                <a:schemeClr val="bg1"/>
              </a:solidFill>
            </a:endParaRPr>
          </a:p>
        </p:txBody>
      </p:sp>
      <p:sp>
        <p:nvSpPr>
          <p:cNvPr id="12" name="TextBox 11"/>
          <p:cNvSpPr txBox="1"/>
          <p:nvPr/>
        </p:nvSpPr>
        <p:spPr>
          <a:xfrm>
            <a:off x="6781800" y="3439180"/>
            <a:ext cx="1199367" cy="523220"/>
          </a:xfrm>
          <a:prstGeom prst="rect">
            <a:avLst/>
          </a:prstGeom>
          <a:noFill/>
        </p:spPr>
        <p:txBody>
          <a:bodyPr wrap="none" rtlCol="0">
            <a:spAutoFit/>
          </a:bodyPr>
          <a:lstStyle/>
          <a:p>
            <a:r>
              <a:rPr lang="en-US" sz="1400" dirty="0" smtClean="0">
                <a:solidFill>
                  <a:schemeClr val="bg1"/>
                </a:solidFill>
                <a:latin typeface="Cambria Math"/>
                <a:ea typeface="Cambria Math"/>
              </a:rPr>
              <a:t>f1= 1 GHz</a:t>
            </a:r>
          </a:p>
          <a:p>
            <a:r>
              <a:rPr lang="en-US" sz="1400" dirty="0" smtClean="0">
                <a:solidFill>
                  <a:schemeClr val="bg1"/>
                </a:solidFill>
                <a:latin typeface="Cambria Math"/>
                <a:ea typeface="Cambria Math"/>
              </a:rPr>
              <a:t>f2≈ 14.3 GHz</a:t>
            </a:r>
            <a:endParaRPr lang="en-US" sz="1400" dirty="0" smtClean="0">
              <a:solidFill>
                <a:schemeClr val="bg1"/>
              </a:solidFill>
            </a:endParaRPr>
          </a:p>
        </p:txBody>
      </p:sp>
      <p:sp>
        <p:nvSpPr>
          <p:cNvPr id="18" name="Rectangle 17"/>
          <p:cNvSpPr/>
          <p:nvPr/>
        </p:nvSpPr>
        <p:spPr>
          <a:xfrm>
            <a:off x="1676400" y="5943600"/>
            <a:ext cx="5791200" cy="338554"/>
          </a:xfrm>
          <a:prstGeom prst="rect">
            <a:avLst/>
          </a:prstGeom>
        </p:spPr>
        <p:txBody>
          <a:bodyPr wrap="square">
            <a:spAutoFit/>
          </a:bodyPr>
          <a:lstStyle/>
          <a:p>
            <a:pPr lvl="0" algn="ctr"/>
            <a:r>
              <a:rPr lang="en-US" sz="1600" dirty="0" smtClean="0">
                <a:solidFill>
                  <a:prstClr val="black"/>
                </a:solidFill>
                <a:latin typeface="Arial"/>
                <a:cs typeface="Arial"/>
              </a:rPr>
              <a:t>14.3 GHz mode excited in the pipe by the beam</a:t>
            </a:r>
            <a:endParaRPr lang="en-US" sz="1600" dirty="0">
              <a:solidFill>
                <a:prstClr val="black"/>
              </a:solidFill>
              <a:latin typeface="Arial"/>
              <a:cs typeface="Arial"/>
            </a:endParaRPr>
          </a:p>
        </p:txBody>
      </p:sp>
      <p:sp>
        <p:nvSpPr>
          <p:cNvPr id="16" name="CasellaDiTesto 7"/>
          <p:cNvSpPr txBox="1"/>
          <p:nvPr/>
        </p:nvSpPr>
        <p:spPr>
          <a:xfrm>
            <a:off x="75600" y="684000"/>
            <a:ext cx="8132884" cy="1077218"/>
          </a:xfrm>
          <a:prstGeom prst="rect">
            <a:avLst/>
          </a:prstGeom>
          <a:noFill/>
        </p:spPr>
        <p:txBody>
          <a:bodyPr wrap="square" rtlCol="0">
            <a:spAutoFit/>
          </a:bodyPr>
          <a:lstStyle/>
          <a:p>
            <a:pPr algn="just"/>
            <a:r>
              <a:rPr lang="en-US" sz="1600" dirty="0" smtClean="0">
                <a:solidFill>
                  <a:schemeClr val="bg1"/>
                </a:solidFill>
                <a:latin typeface="Arial" pitchFamily="34" charset="0"/>
                <a:cs typeface="Arial" pitchFamily="34" charset="0"/>
              </a:rPr>
              <a:t>First set of simulations with </a:t>
            </a:r>
            <a:r>
              <a:rPr lang="en-US" sz="1600" dirty="0" err="1" smtClean="0">
                <a:solidFill>
                  <a:schemeClr val="bg1"/>
                </a:solidFill>
                <a:latin typeface="Arial" pitchFamily="34" charset="0"/>
                <a:cs typeface="Arial" pitchFamily="34" charset="0"/>
              </a:rPr>
              <a:t>GdfidL</a:t>
            </a:r>
            <a:r>
              <a:rPr lang="en-US" sz="1600" dirty="0" smtClean="0">
                <a:solidFill>
                  <a:schemeClr val="bg1"/>
                </a:solidFill>
                <a:latin typeface="Arial" pitchFamily="34" charset="0"/>
                <a:cs typeface="Arial" pitchFamily="34" charset="0"/>
              </a:rPr>
              <a:t> (input cavity only):</a:t>
            </a:r>
          </a:p>
          <a:p>
            <a:pPr algn="just">
              <a:buClr>
                <a:srgbClr val="152C81"/>
              </a:buClr>
              <a:buFont typeface="Arial" pitchFamily="34" charset="0"/>
              <a:buChar char="•"/>
            </a:pPr>
            <a:r>
              <a:rPr lang="en-US" sz="1600" dirty="0" smtClean="0">
                <a:solidFill>
                  <a:schemeClr val="bg1"/>
                </a:solidFill>
                <a:latin typeface="Arial" pitchFamily="34" charset="0"/>
                <a:cs typeface="Arial" pitchFamily="34" charset="0"/>
              </a:rPr>
              <a:t> running on one single machine (8 cores) </a:t>
            </a:r>
          </a:p>
          <a:p>
            <a:pPr algn="just">
              <a:buClr>
                <a:srgbClr val="152C81"/>
              </a:buClr>
              <a:buFont typeface="Arial" pitchFamily="34" charset="0"/>
              <a:buChar char="•"/>
            </a:pPr>
            <a:r>
              <a:rPr lang="en-US" sz="1600" dirty="0" smtClean="0">
                <a:solidFill>
                  <a:schemeClr val="bg1"/>
                </a:solidFill>
                <a:latin typeface="Arial" pitchFamily="34" charset="0"/>
                <a:cs typeface="Arial" pitchFamily="34" charset="0"/>
              </a:rPr>
              <a:t> large mesh (2 mm)</a:t>
            </a:r>
          </a:p>
          <a:p>
            <a:pPr algn="just">
              <a:buClr>
                <a:srgbClr val="152C81"/>
              </a:buClr>
              <a:buFont typeface="Arial" pitchFamily="34" charset="0"/>
              <a:buChar char="•"/>
            </a:pPr>
            <a:r>
              <a:rPr lang="en-US" sz="1600" dirty="0" smtClean="0">
                <a:solidFill>
                  <a:schemeClr val="bg1"/>
                </a:solidFill>
                <a:latin typeface="Arial" pitchFamily="34" charset="0"/>
                <a:cs typeface="Arial" pitchFamily="34" charset="0"/>
              </a:rPr>
              <a:t> simulation time ~ 1 week (for t=10 </a:t>
            </a:r>
            <a:r>
              <a:rPr lang="el-GR" sz="1600" dirty="0" smtClean="0">
                <a:solidFill>
                  <a:schemeClr val="bg1"/>
                </a:solidFill>
                <a:latin typeface="Arial" pitchFamily="34" charset="0"/>
                <a:cs typeface="Arial" pitchFamily="34" charset="0"/>
              </a:rPr>
              <a:t>μ</a:t>
            </a:r>
            <a:r>
              <a:rPr lang="en-US" sz="1600" dirty="0" smtClean="0">
                <a:solidFill>
                  <a:schemeClr val="bg1"/>
                </a:solidFill>
                <a:latin typeface="Arial" pitchFamily="34" charset="0"/>
                <a:cs typeface="Arial" pitchFamily="34" charset="0"/>
              </a:rPr>
              <a:t>s)</a:t>
            </a:r>
          </a:p>
        </p:txBody>
      </p:sp>
      <p:sp>
        <p:nvSpPr>
          <p:cNvPr id="17"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9" name="Straight Connector 18"/>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4800600" y="990600"/>
            <a:ext cx="3991708" cy="3077766"/>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Damping rings on the pipe: </a:t>
            </a:r>
          </a:p>
          <a:p>
            <a:endParaRPr lang="en-US" b="1" dirty="0" smtClean="0">
              <a:solidFill>
                <a:schemeClr val="bg1"/>
              </a:solidFill>
              <a:latin typeface="Arial" pitchFamily="34" charset="0"/>
              <a:cs typeface="Arial" pitchFamily="34" charset="0"/>
            </a:endParaRPr>
          </a:p>
          <a:p>
            <a:r>
              <a:rPr lang="en-US" sz="1400" dirty="0" smtClean="0">
                <a:solidFill>
                  <a:schemeClr val="bg1"/>
                </a:solidFill>
                <a:latin typeface="Arial" pitchFamily="34" charset="0"/>
                <a:cs typeface="Arial" pitchFamily="34" charset="0"/>
              </a:rPr>
              <a:t>To damp high frequency modes excited by the beam in the pipe (closed at the end)</a:t>
            </a:r>
          </a:p>
          <a:p>
            <a:r>
              <a:rPr lang="en-US" sz="1400" dirty="0" smtClean="0">
                <a:solidFill>
                  <a:schemeClr val="bg1"/>
                </a:solidFill>
                <a:latin typeface="Arial" pitchFamily="34" charset="0"/>
                <a:cs typeface="Arial" pitchFamily="34" charset="0"/>
              </a:rPr>
              <a:t>we introduce </a:t>
            </a:r>
            <a:r>
              <a:rPr lang="en-US" sz="1400" dirty="0" err="1" smtClean="0">
                <a:solidFill>
                  <a:schemeClr val="bg1"/>
                </a:solidFill>
                <a:latin typeface="Arial" pitchFamily="34" charset="0"/>
                <a:cs typeface="Arial" pitchFamily="34" charset="0"/>
              </a:rPr>
              <a:t>Mkappa</a:t>
            </a:r>
            <a:r>
              <a:rPr lang="en-US" sz="1400" dirty="0" smtClean="0">
                <a:solidFill>
                  <a:schemeClr val="bg1"/>
                </a:solidFill>
                <a:latin typeface="Arial" pitchFamily="34" charset="0"/>
                <a:cs typeface="Arial" pitchFamily="34" charset="0"/>
              </a:rPr>
              <a:t> (magnetic conductivity) </a:t>
            </a:r>
          </a:p>
          <a:p>
            <a:r>
              <a:rPr lang="en-US" sz="1400" dirty="0" smtClean="0">
                <a:solidFill>
                  <a:schemeClr val="bg1"/>
                </a:solidFill>
                <a:latin typeface="Arial" pitchFamily="34" charset="0"/>
                <a:cs typeface="Arial" pitchFamily="34" charset="0"/>
              </a:rPr>
              <a:t>in the cylinder material.</a:t>
            </a:r>
          </a:p>
          <a:p>
            <a:r>
              <a:rPr lang="en-US" sz="1400" dirty="0" smtClean="0">
                <a:solidFill>
                  <a:schemeClr val="bg1"/>
                </a:solidFill>
                <a:latin typeface="Arial" pitchFamily="34" charset="0"/>
                <a:cs typeface="Arial" pitchFamily="34" charset="0"/>
              </a:rPr>
              <a:t>Losses are due to orientation of magnetic dipoles </a:t>
            </a:r>
          </a:p>
          <a:p>
            <a:r>
              <a:rPr lang="en-US" sz="1400" dirty="0" smtClean="0">
                <a:solidFill>
                  <a:schemeClr val="bg1"/>
                </a:solidFill>
                <a:latin typeface="Arial" pitchFamily="34" charset="0"/>
                <a:cs typeface="Arial" pitchFamily="34" charset="0"/>
              </a:rPr>
              <a:t>(magnetic current - variations of </a:t>
            </a:r>
            <a:r>
              <a:rPr lang="en-US" sz="1400" b="1" dirty="0" smtClean="0">
                <a:solidFill>
                  <a:schemeClr val="bg1"/>
                </a:solidFill>
                <a:latin typeface="Arial" pitchFamily="34" charset="0"/>
                <a:cs typeface="Arial" pitchFamily="34" charset="0"/>
              </a:rPr>
              <a:t>B</a:t>
            </a:r>
            <a:r>
              <a:rPr lang="en-US" sz="1400" dirty="0" smtClean="0">
                <a:solidFill>
                  <a:schemeClr val="bg1"/>
                </a:solidFill>
                <a:latin typeface="Arial" pitchFamily="34" charset="0"/>
                <a:cs typeface="Arial" pitchFamily="34" charset="0"/>
              </a:rPr>
              <a:t>)</a:t>
            </a:r>
          </a:p>
          <a:p>
            <a:endParaRPr lang="en-US" sz="1400" dirty="0" smtClean="0">
              <a:solidFill>
                <a:schemeClr val="bg1"/>
              </a:solidFill>
              <a:latin typeface="Arial" pitchFamily="34" charset="0"/>
              <a:cs typeface="Arial" pitchFamily="34" charset="0"/>
            </a:endParaRPr>
          </a:p>
          <a:p>
            <a:endParaRPr lang="en-US" sz="1400" dirty="0" smtClean="0">
              <a:solidFill>
                <a:schemeClr val="bg1"/>
              </a:solidFill>
              <a:latin typeface="Arial" pitchFamily="34" charset="0"/>
              <a:cs typeface="Arial" pitchFamily="34" charset="0"/>
            </a:endParaRPr>
          </a:p>
          <a:p>
            <a:endParaRPr lang="en-US" sz="1400"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endParaRPr lang="en-US" sz="1200" dirty="0">
              <a:latin typeface="Arial" pitchFamily="34" charset="0"/>
              <a:cs typeface="Arial" pitchFamily="34" charset="0"/>
            </a:endParaRPr>
          </a:p>
        </p:txBody>
      </p:sp>
      <p:sp>
        <p:nvSpPr>
          <p:cNvPr id="4" name="TextBox 3"/>
          <p:cNvSpPr txBox="1"/>
          <p:nvPr/>
        </p:nvSpPr>
        <p:spPr>
          <a:xfrm>
            <a:off x="75600" y="684000"/>
            <a:ext cx="3480791"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Input cavity with coupler - PIC</a:t>
            </a:r>
            <a:endParaRPr lang="en-US" b="1" dirty="0">
              <a:solidFill>
                <a:schemeClr val="bg1"/>
              </a:solidFill>
              <a:latin typeface="Arial" pitchFamily="34" charset="0"/>
              <a:cs typeface="Arial" pitchFamily="34" charset="0"/>
            </a:endParaRPr>
          </a:p>
        </p:txBody>
      </p:sp>
      <p:pic>
        <p:nvPicPr>
          <p:cNvPr id="5" name="Picture 4"/>
          <p:cNvPicPr>
            <a:picLocks noChangeAspect="1" noChangeArrowheads="1"/>
          </p:cNvPicPr>
          <p:nvPr/>
        </p:nvPicPr>
        <p:blipFill>
          <a:blip r:embed="rId3" cstate="print"/>
          <a:srcRect/>
          <a:stretch>
            <a:fillRect/>
          </a:stretch>
        </p:blipFill>
        <p:spPr bwMode="auto">
          <a:xfrm>
            <a:off x="169554" y="1359082"/>
            <a:ext cx="4097646" cy="3289118"/>
          </a:xfrm>
          <a:prstGeom prst="rect">
            <a:avLst/>
          </a:prstGeom>
          <a:noFill/>
          <a:ln w="9525">
            <a:noFill/>
            <a:miter lim="800000"/>
            <a:headEnd/>
            <a:tailEnd/>
          </a:ln>
        </p:spPr>
      </p:pic>
      <p:sp>
        <p:nvSpPr>
          <p:cNvPr id="6" name="TextBox 5"/>
          <p:cNvSpPr txBox="1"/>
          <p:nvPr/>
        </p:nvSpPr>
        <p:spPr>
          <a:xfrm>
            <a:off x="4876800" y="4495800"/>
            <a:ext cx="3991708" cy="129266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Tuner inside the cavity:</a:t>
            </a:r>
            <a:endParaRPr lang="en-US" dirty="0" smtClean="0">
              <a:solidFill>
                <a:schemeClr val="bg1"/>
              </a:solidFill>
              <a:latin typeface="Arial" pitchFamily="34" charset="0"/>
              <a:cs typeface="Arial" pitchFamily="34" charset="0"/>
            </a:endParaRPr>
          </a:p>
          <a:p>
            <a:pPr>
              <a:buFontTx/>
              <a:buChar char="-"/>
            </a:pPr>
            <a:r>
              <a:rPr lang="en-US"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μ</a:t>
            </a:r>
            <a:r>
              <a:rPr lang="en-US" sz="1400" baseline="-25000" dirty="0" err="1" smtClean="0">
                <a:solidFill>
                  <a:schemeClr val="bg1"/>
                </a:solidFill>
                <a:latin typeface="Arial" pitchFamily="34" charset="0"/>
                <a:cs typeface="Arial" pitchFamily="34" charset="0"/>
              </a:rPr>
              <a:t>r</a:t>
            </a:r>
            <a:r>
              <a:rPr lang="en-US" sz="1400" baseline="-250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slightely</a:t>
            </a:r>
            <a:r>
              <a:rPr lang="en-US" sz="1400" dirty="0" smtClean="0">
                <a:solidFill>
                  <a:schemeClr val="bg1"/>
                </a:solidFill>
                <a:latin typeface="Arial" pitchFamily="34" charset="0"/>
                <a:cs typeface="Arial" pitchFamily="34" charset="0"/>
              </a:rPr>
              <a:t> different from 1 (to change frequency)</a:t>
            </a:r>
          </a:p>
          <a:p>
            <a:pPr>
              <a:buFontTx/>
              <a:buChar char="-"/>
            </a:pPr>
            <a:endParaRPr lang="en-US" sz="1400" dirty="0" smtClean="0">
              <a:solidFill>
                <a:schemeClr val="bg1"/>
              </a:solidFill>
              <a:latin typeface="Arial" pitchFamily="34" charset="0"/>
              <a:cs typeface="Arial" pitchFamily="34" charset="0"/>
            </a:endParaRPr>
          </a:p>
          <a:p>
            <a:pPr>
              <a:buFontTx/>
              <a:buChar char="-"/>
            </a:pPr>
            <a:r>
              <a:rPr lang="en-US" sz="14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mkappa</a:t>
            </a:r>
            <a:r>
              <a:rPr lang="en-US" sz="1400" dirty="0" smtClean="0">
                <a:solidFill>
                  <a:schemeClr val="bg1"/>
                </a:solidFill>
                <a:latin typeface="Arial" pitchFamily="34" charset="0"/>
                <a:cs typeface="Arial" pitchFamily="34" charset="0"/>
              </a:rPr>
              <a:t> to introduce </a:t>
            </a:r>
            <a:r>
              <a:rPr lang="en-US" sz="1400" dirty="0" err="1" smtClean="0">
                <a:solidFill>
                  <a:schemeClr val="bg1"/>
                </a:solidFill>
                <a:latin typeface="Arial" pitchFamily="34" charset="0"/>
                <a:cs typeface="Arial" pitchFamily="34" charset="0"/>
              </a:rPr>
              <a:t>ohmic</a:t>
            </a:r>
            <a:r>
              <a:rPr lang="en-US" sz="1400" dirty="0" smtClean="0">
                <a:solidFill>
                  <a:schemeClr val="bg1"/>
                </a:solidFill>
                <a:latin typeface="Arial" pitchFamily="34" charset="0"/>
                <a:cs typeface="Arial" pitchFamily="34" charset="0"/>
              </a:rPr>
              <a:t> losses</a:t>
            </a:r>
            <a:endParaRPr lang="en-US" sz="1400" dirty="0" smtClean="0">
              <a:solidFill>
                <a:srgbClr val="22499B"/>
              </a:solidFill>
              <a:latin typeface="+mj-lt"/>
            </a:endParaRPr>
          </a:p>
        </p:txBody>
      </p:sp>
      <p:graphicFrame>
        <p:nvGraphicFramePr>
          <p:cNvPr id="8" name="Object 4"/>
          <p:cNvGraphicFramePr>
            <a:graphicFrameLocks noChangeAspect="1"/>
          </p:cNvGraphicFramePr>
          <p:nvPr/>
        </p:nvGraphicFramePr>
        <p:xfrm>
          <a:off x="6734908" y="3202200"/>
          <a:ext cx="1858963" cy="533400"/>
        </p:xfrm>
        <a:graphic>
          <a:graphicData uri="http://schemas.openxmlformats.org/presentationml/2006/ole">
            <p:oleObj spid="_x0000_s28674" name="Equation" r:id="rId4" imgW="7315200" imgH="2095500" progId="Equation.3">
              <p:embed/>
            </p:oleObj>
          </a:graphicData>
        </a:graphic>
      </p:graphicFrame>
      <p:graphicFrame>
        <p:nvGraphicFramePr>
          <p:cNvPr id="9" name="Object 5"/>
          <p:cNvGraphicFramePr>
            <a:graphicFrameLocks noChangeAspect="1"/>
          </p:cNvGraphicFramePr>
          <p:nvPr/>
        </p:nvGraphicFramePr>
        <p:xfrm>
          <a:off x="4906108" y="3202200"/>
          <a:ext cx="1631950" cy="549275"/>
        </p:xfrm>
        <a:graphic>
          <a:graphicData uri="http://schemas.openxmlformats.org/presentationml/2006/ole">
            <p:oleObj spid="_x0000_s28675" name="Equation" r:id="rId5" imgW="7315200" imgH="2463800" progId="Equation.3">
              <p:embed/>
            </p:oleObj>
          </a:graphicData>
        </a:graphic>
      </p:graphicFrame>
      <p:sp>
        <p:nvSpPr>
          <p:cNvPr id="11"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2" name="Straight Connector 11"/>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600" y="684000"/>
            <a:ext cx="3911235"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Input + idler cavities and dampers</a:t>
            </a:r>
            <a:endParaRPr lang="en-US" b="1" dirty="0">
              <a:solidFill>
                <a:schemeClr val="bg1"/>
              </a:solidFill>
              <a:latin typeface="Arial" pitchFamily="34" charset="0"/>
              <a:cs typeface="Arial" pitchFamily="34" charset="0"/>
            </a:endParaRPr>
          </a:p>
        </p:txBody>
      </p:sp>
      <p:sp>
        <p:nvSpPr>
          <p:cNvPr id="4" name="TextBox 3"/>
          <p:cNvSpPr txBox="1"/>
          <p:nvPr/>
        </p:nvSpPr>
        <p:spPr>
          <a:xfrm>
            <a:off x="3429000" y="3505200"/>
            <a:ext cx="2169184"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Shot  @ t=0.851 us</a:t>
            </a:r>
            <a:endParaRPr lang="en-US" dirty="0">
              <a:solidFill>
                <a:schemeClr val="bg1"/>
              </a:solidFill>
              <a:latin typeface="Arial" pitchFamily="34" charset="0"/>
              <a:cs typeface="Arial" pitchFamily="34" charset="0"/>
            </a:endParaRPr>
          </a:p>
        </p:txBody>
      </p:sp>
      <p:sp>
        <p:nvSpPr>
          <p:cNvPr id="8" name="CasellaDiTesto 7"/>
          <p:cNvSpPr txBox="1"/>
          <p:nvPr/>
        </p:nvSpPr>
        <p:spPr>
          <a:xfrm>
            <a:off x="75600" y="4114800"/>
            <a:ext cx="8132884" cy="1954381"/>
          </a:xfrm>
          <a:prstGeom prst="rect">
            <a:avLst/>
          </a:prstGeom>
          <a:noFill/>
        </p:spPr>
        <p:txBody>
          <a:bodyPr wrap="square" rtlCol="0">
            <a:spAutoFit/>
          </a:bodyPr>
          <a:lstStyle/>
          <a:p>
            <a:pPr algn="just">
              <a:spcAft>
                <a:spcPts val="600"/>
              </a:spcAft>
              <a:buClr>
                <a:srgbClr val="152C81"/>
              </a:buClr>
              <a:buFont typeface="Arial" pitchFamily="34" charset="0"/>
              <a:buChar char="•"/>
            </a:pPr>
            <a:r>
              <a:rPr lang="en-US" sz="1600" dirty="0" smtClean="0">
                <a:solidFill>
                  <a:schemeClr val="bg1"/>
                </a:solidFill>
                <a:latin typeface="Arial" pitchFamily="34" charset="0"/>
                <a:cs typeface="Arial" pitchFamily="34" charset="0"/>
              </a:rPr>
              <a:t> running on one single machine (8 cores) </a:t>
            </a:r>
          </a:p>
          <a:p>
            <a:pPr algn="just">
              <a:spcAft>
                <a:spcPts val="600"/>
              </a:spcAft>
              <a:buClr>
                <a:srgbClr val="152C81"/>
              </a:buClr>
              <a:buFont typeface="Arial" pitchFamily="34" charset="0"/>
              <a:buChar char="•"/>
            </a:pPr>
            <a:r>
              <a:rPr lang="en-US" sz="1600" dirty="0" smtClean="0">
                <a:solidFill>
                  <a:schemeClr val="bg1"/>
                </a:solidFill>
                <a:latin typeface="Arial" pitchFamily="34" charset="0"/>
                <a:cs typeface="Arial" pitchFamily="34" charset="0"/>
              </a:rPr>
              <a:t> mesh 1.25 mm</a:t>
            </a:r>
          </a:p>
          <a:p>
            <a:pPr algn="just">
              <a:spcAft>
                <a:spcPts val="600"/>
              </a:spcAft>
              <a:buClr>
                <a:srgbClr val="152C81"/>
              </a:buClr>
              <a:buFont typeface="Arial" pitchFamily="34" charset="0"/>
              <a:buChar char="•"/>
            </a:pP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timestep</a:t>
            </a:r>
            <a:r>
              <a:rPr lang="en-US" sz="1600" dirty="0" smtClean="0">
                <a:solidFill>
                  <a:schemeClr val="bg1"/>
                </a:solidFill>
                <a:latin typeface="Arial" pitchFamily="34" charset="0"/>
                <a:cs typeface="Arial" pitchFamily="34" charset="0"/>
              </a:rPr>
              <a:t>= 2.1142e-12 s</a:t>
            </a:r>
          </a:p>
          <a:p>
            <a:pPr algn="just">
              <a:spcAft>
                <a:spcPts val="600"/>
              </a:spcAft>
              <a:buClr>
                <a:srgbClr val="152C81"/>
              </a:buClr>
              <a:buFont typeface="Arial" pitchFamily="34" charset="0"/>
              <a:buChar char="•"/>
            </a:pPr>
            <a:r>
              <a:rPr lang="en-US" sz="1600" dirty="0" smtClean="0">
                <a:solidFill>
                  <a:schemeClr val="bg1"/>
                </a:solidFill>
                <a:latin typeface="Arial" pitchFamily="34" charset="0"/>
                <a:cs typeface="Arial" pitchFamily="34" charset="0"/>
              </a:rPr>
              <a:t> 20 particles emitted per </a:t>
            </a:r>
            <a:r>
              <a:rPr lang="en-US" sz="1600" dirty="0" err="1" smtClean="0">
                <a:solidFill>
                  <a:schemeClr val="bg1"/>
                </a:solidFill>
                <a:latin typeface="Arial" pitchFamily="34" charset="0"/>
                <a:cs typeface="Arial" pitchFamily="34" charset="0"/>
              </a:rPr>
              <a:t>timestep</a:t>
            </a:r>
            <a:endParaRPr lang="en-US" sz="1600" dirty="0" smtClean="0">
              <a:solidFill>
                <a:schemeClr val="bg1"/>
              </a:solidFill>
              <a:latin typeface="Arial" pitchFamily="34" charset="0"/>
              <a:cs typeface="Arial" pitchFamily="34" charset="0"/>
            </a:endParaRPr>
          </a:p>
          <a:p>
            <a:pPr algn="just">
              <a:spcAft>
                <a:spcPts val="600"/>
              </a:spcAft>
              <a:buClr>
                <a:srgbClr val="152C81"/>
              </a:buClr>
              <a:buFont typeface="Arial" pitchFamily="34" charset="0"/>
              <a:buChar char="•"/>
            </a:pPr>
            <a:r>
              <a:rPr lang="en-US" sz="1600" dirty="0" smtClean="0">
                <a:solidFill>
                  <a:schemeClr val="bg1"/>
                </a:solidFill>
                <a:latin typeface="Arial" pitchFamily="34" charset="0"/>
                <a:cs typeface="Arial" pitchFamily="34" charset="0"/>
              </a:rPr>
              <a:t> simulation time ~ 5 days (for 0.85 </a:t>
            </a:r>
            <a:r>
              <a:rPr lang="el-GR" sz="1600" dirty="0" smtClean="0">
                <a:solidFill>
                  <a:schemeClr val="bg1"/>
                </a:solidFill>
                <a:latin typeface="Arial" pitchFamily="34" charset="0"/>
                <a:cs typeface="Arial" pitchFamily="34" charset="0"/>
              </a:rPr>
              <a:t>μ</a:t>
            </a:r>
            <a:r>
              <a:rPr lang="en-US" sz="1600" dirty="0" smtClean="0">
                <a:solidFill>
                  <a:schemeClr val="bg1"/>
                </a:solidFill>
                <a:latin typeface="Arial" pitchFamily="34" charset="0"/>
                <a:cs typeface="Arial" pitchFamily="34" charset="0"/>
              </a:rPr>
              <a:t>s only!!!)</a:t>
            </a:r>
          </a:p>
          <a:p>
            <a:pPr algn="just">
              <a:spcAft>
                <a:spcPts val="600"/>
              </a:spcAft>
              <a:buClr>
                <a:srgbClr val="152C81"/>
              </a:buClr>
              <a:buFont typeface="Arial" pitchFamily="34" charset="0"/>
              <a:buChar char="•"/>
            </a:pPr>
            <a:r>
              <a:rPr lang="en-US" sz="1600" dirty="0" smtClean="0">
                <a:solidFill>
                  <a:schemeClr val="bg1"/>
                </a:solidFill>
                <a:latin typeface="Arial" pitchFamily="34" charset="0"/>
                <a:cs typeface="Arial" pitchFamily="34" charset="0"/>
              </a:rPr>
              <a:t> longitudinal constant B field = 3*</a:t>
            </a:r>
            <a:r>
              <a:rPr lang="en-US" sz="1600" dirty="0" err="1" smtClean="0">
                <a:solidFill>
                  <a:schemeClr val="bg1"/>
                </a:solidFill>
                <a:latin typeface="Arial" pitchFamily="34" charset="0"/>
                <a:cs typeface="Arial" pitchFamily="34" charset="0"/>
              </a:rPr>
              <a:t>Brillouin</a:t>
            </a:r>
            <a:r>
              <a:rPr lang="en-US" sz="1600" dirty="0" smtClean="0">
                <a:solidFill>
                  <a:schemeClr val="bg1"/>
                </a:solidFill>
                <a:latin typeface="Arial" pitchFamily="34" charset="0"/>
                <a:cs typeface="Arial" pitchFamily="34" charset="0"/>
              </a:rPr>
              <a:t> field = 0.07 T</a:t>
            </a:r>
          </a:p>
        </p:txBody>
      </p:sp>
      <p:pic>
        <p:nvPicPr>
          <p:cNvPr id="40962" name="Picture 2"/>
          <p:cNvPicPr>
            <a:picLocks noChangeAspect="1" noChangeArrowheads="1"/>
          </p:cNvPicPr>
          <p:nvPr/>
        </p:nvPicPr>
        <p:blipFill>
          <a:blip r:embed="rId2" cstate="print"/>
          <a:srcRect/>
          <a:stretch>
            <a:fillRect/>
          </a:stretch>
        </p:blipFill>
        <p:spPr bwMode="auto">
          <a:xfrm rot="5400000">
            <a:off x="3510017" y="-1519183"/>
            <a:ext cx="1905000" cy="7838966"/>
          </a:xfrm>
          <a:prstGeom prst="rect">
            <a:avLst/>
          </a:prstGeom>
          <a:noFill/>
          <a:ln w="9525">
            <a:noFill/>
            <a:miter lim="800000"/>
            <a:headEnd/>
            <a:tailEnd/>
          </a:ln>
        </p:spPr>
      </p:pic>
      <p:sp>
        <p:nvSpPr>
          <p:cNvPr id="7"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9" name="Straight Connector 8"/>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990600" y="1905000"/>
            <a:ext cx="381000" cy="914400"/>
          </a:xfrm>
          <a:prstGeom prst="ellipse">
            <a:avLst/>
          </a:prstGeom>
          <a:noFill/>
          <a:ln>
            <a:solidFill>
              <a:srgbClr val="E98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1905000"/>
            <a:ext cx="381000" cy="914400"/>
          </a:xfrm>
          <a:prstGeom prst="ellipse">
            <a:avLst/>
          </a:prstGeom>
          <a:noFill/>
          <a:ln>
            <a:solidFill>
              <a:srgbClr val="E98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85800" y="1981200"/>
            <a:ext cx="7772400" cy="1219200"/>
          </a:xfrm>
          <a:prstGeom prst="rect">
            <a:avLst/>
          </a:prstGeom>
        </p:spPr>
        <p:txBody>
          <a:bodyPr vert="horz">
            <a:normAutofit fontScale="70000" lnSpcReduction="20000"/>
          </a:bodyPr>
          <a:lstStyle/>
          <a:p>
            <a:pPr lvl="0" defTabSz="457200">
              <a:spcBef>
                <a:spcPct val="0"/>
              </a:spcBef>
              <a:defRPr/>
            </a:pPr>
            <a:r>
              <a:rPr lang="en-US" sz="4600" dirty="0" smtClean="0">
                <a:solidFill>
                  <a:srgbClr val="152C81"/>
                </a:solidFill>
                <a:latin typeface="Arial"/>
                <a:cs typeface="Arial"/>
              </a:rPr>
              <a:t>Design and simulation of a high efficiency klystron for the CLIC drive beam</a:t>
            </a:r>
          </a:p>
          <a:p>
            <a:pPr lvl="0" defTabSz="457200">
              <a:spcBef>
                <a:spcPct val="0"/>
              </a:spcBef>
              <a:defRPr/>
            </a:pPr>
            <a:endParaRPr lang="en-US" sz="5400" dirty="0" smtClean="0">
              <a:solidFill>
                <a:srgbClr val="152C81"/>
              </a:solidFill>
              <a:latin typeface="Arial"/>
              <a:cs typeface="Arial"/>
            </a:endParaRPr>
          </a:p>
        </p:txBody>
      </p:sp>
      <p:sp>
        <p:nvSpPr>
          <p:cNvPr id="3" name="Subtitle 2"/>
          <p:cNvSpPr txBox="1">
            <a:spLocks/>
          </p:cNvSpPr>
          <p:nvPr/>
        </p:nvSpPr>
        <p:spPr>
          <a:xfrm>
            <a:off x="685800" y="3657599"/>
            <a:ext cx="6400800" cy="2300843"/>
          </a:xfrm>
          <a:prstGeom prst="rect">
            <a:avLst/>
          </a:prstGeom>
        </p:spPr>
        <p:txBody>
          <a:bodyPr vert="horz"/>
          <a:lstStyle/>
          <a:p>
            <a:pPr defTabSz="457200">
              <a:spcBef>
                <a:spcPct val="20000"/>
              </a:spcBef>
              <a:defRPr/>
            </a:pPr>
            <a:r>
              <a:rPr lang="en-US" sz="2400" dirty="0" err="1" smtClean="0">
                <a:solidFill>
                  <a:srgbClr val="152C81"/>
                </a:solidFill>
                <a:latin typeface="Arial"/>
                <a:cs typeface="Arial"/>
              </a:rPr>
              <a:t>RFTech</a:t>
            </a:r>
            <a:r>
              <a:rPr lang="en-US" sz="2400" dirty="0" smtClean="0">
                <a:solidFill>
                  <a:srgbClr val="152C81"/>
                </a:solidFill>
                <a:latin typeface="Arial"/>
                <a:cs typeface="Arial"/>
              </a:rPr>
              <a:t> 4th workshop</a:t>
            </a:r>
            <a:endParaRPr lang="en-GB" sz="2400" b="1" dirty="0" smtClean="0">
              <a:solidFill>
                <a:srgbClr val="152C81"/>
              </a:solidFill>
              <a:latin typeface="Arial"/>
              <a:cs typeface="Arial"/>
            </a:endParaRPr>
          </a:p>
          <a:p>
            <a:pPr lvl="0" defTabSz="457200">
              <a:spcBef>
                <a:spcPct val="20000"/>
              </a:spcBef>
              <a:defRPr/>
            </a:pPr>
            <a:r>
              <a:rPr lang="en-US" sz="2400" dirty="0" smtClean="0">
                <a:solidFill>
                  <a:srgbClr val="152C81"/>
                </a:solidFill>
                <a:latin typeface="Arial"/>
                <a:cs typeface="Arial"/>
              </a:rPr>
              <a:t>25-26 </a:t>
            </a:r>
            <a:r>
              <a:rPr lang="en-US" sz="2400" dirty="0" smtClean="0">
                <a:solidFill>
                  <a:srgbClr val="152C81"/>
                </a:solidFill>
                <a:latin typeface="Arial"/>
                <a:cs typeface="Arial"/>
              </a:rPr>
              <a:t>March 2013, Annecy</a:t>
            </a:r>
            <a:endParaRPr kumimoji="0" lang="en-GB" sz="2400" b="0" i="0" u="none" strike="noStrike" kern="1200" cap="none" spc="0" normalizeH="0" baseline="0" noProof="0" dirty="0">
              <a:ln>
                <a:noFill/>
              </a:ln>
              <a:solidFill>
                <a:srgbClr val="152C81"/>
              </a:solidFill>
              <a:effectLst/>
              <a:uLnTx/>
              <a:uFillTx/>
              <a:latin typeface="Arial"/>
              <a:ea typeface="+mn-ea"/>
              <a:cs typeface="Arial"/>
            </a:endParaRPr>
          </a:p>
        </p:txBody>
      </p:sp>
      <p:sp>
        <p:nvSpPr>
          <p:cNvPr id="4" name="TextBox 3"/>
          <p:cNvSpPr txBox="1"/>
          <p:nvPr/>
        </p:nvSpPr>
        <p:spPr>
          <a:xfrm>
            <a:off x="685800" y="762000"/>
            <a:ext cx="4752528" cy="369332"/>
          </a:xfrm>
          <a:prstGeom prst="rect">
            <a:avLst/>
          </a:prstGeom>
          <a:noFill/>
        </p:spPr>
        <p:txBody>
          <a:bodyPr wrap="square" rtlCol="0">
            <a:spAutoFit/>
          </a:bodyPr>
          <a:lstStyle/>
          <a:p>
            <a:r>
              <a:rPr lang="en-US" dirty="0" err="1" smtClean="0">
                <a:solidFill>
                  <a:srgbClr val="152C81"/>
                </a:solidFill>
                <a:latin typeface="Arial" pitchFamily="34" charset="0"/>
                <a:cs typeface="Arial" pitchFamily="34" charset="0"/>
              </a:rPr>
              <a:t>Chiara</a:t>
            </a:r>
            <a:r>
              <a:rPr lang="en-US" dirty="0" smtClean="0">
                <a:solidFill>
                  <a:srgbClr val="152C81"/>
                </a:solidFill>
                <a:latin typeface="Arial" pitchFamily="34" charset="0"/>
                <a:cs typeface="Arial" pitchFamily="34" charset="0"/>
              </a:rPr>
              <a:t> </a:t>
            </a:r>
            <a:r>
              <a:rPr lang="en-US" dirty="0" err="1" smtClean="0">
                <a:solidFill>
                  <a:srgbClr val="152C81"/>
                </a:solidFill>
                <a:latin typeface="Arial" pitchFamily="34" charset="0"/>
                <a:cs typeface="Arial" pitchFamily="34" charset="0"/>
              </a:rPr>
              <a:t>Marrelli</a:t>
            </a:r>
            <a:endParaRPr lang="en-GB" dirty="0">
              <a:solidFill>
                <a:srgbClr val="152C8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44" name="Picture 8" descr="C:\Documents and Settings\cmarrell\Gdfidl_pp_1March2013\Final\Images_presentation\Voltage2_t.jpg"/>
          <p:cNvPicPr>
            <a:picLocks noChangeAspect="1" noChangeArrowheads="1"/>
          </p:cNvPicPr>
          <p:nvPr/>
        </p:nvPicPr>
        <p:blipFill>
          <a:blip r:embed="rId2" cstate="print"/>
          <a:srcRect l="6547" r="8184"/>
          <a:stretch>
            <a:fillRect/>
          </a:stretch>
        </p:blipFill>
        <p:spPr bwMode="auto">
          <a:xfrm>
            <a:off x="152400" y="4094421"/>
            <a:ext cx="3657600" cy="2153979"/>
          </a:xfrm>
          <a:prstGeom prst="rect">
            <a:avLst/>
          </a:prstGeom>
          <a:noFill/>
        </p:spPr>
      </p:pic>
      <p:pic>
        <p:nvPicPr>
          <p:cNvPr id="39945" name="Picture 9" descr="C:\Documents and Settings\cmarrell\Gdfidl_pp_1March2013\Final\Images_presentation\Voltage1_t.jpg"/>
          <p:cNvPicPr>
            <a:picLocks noChangeAspect="1" noChangeArrowheads="1"/>
          </p:cNvPicPr>
          <p:nvPr/>
        </p:nvPicPr>
        <p:blipFill>
          <a:blip r:embed="rId3" cstate="print"/>
          <a:srcRect l="4910" r="8184"/>
          <a:stretch>
            <a:fillRect/>
          </a:stretch>
        </p:blipFill>
        <p:spPr bwMode="auto">
          <a:xfrm>
            <a:off x="173736" y="1099335"/>
            <a:ext cx="4155730" cy="2401217"/>
          </a:xfrm>
          <a:prstGeom prst="rect">
            <a:avLst/>
          </a:prstGeom>
          <a:noFill/>
        </p:spPr>
      </p:pic>
      <p:sp>
        <p:nvSpPr>
          <p:cNvPr id="5" name="TextBox 4"/>
          <p:cNvSpPr txBox="1"/>
          <p:nvPr/>
        </p:nvSpPr>
        <p:spPr>
          <a:xfrm>
            <a:off x="75600" y="684000"/>
            <a:ext cx="5066323"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Voltage as a function of time in input cavity </a:t>
            </a:r>
            <a:endParaRPr lang="en-US" b="1" dirty="0">
              <a:solidFill>
                <a:schemeClr val="bg1"/>
              </a:solidFill>
              <a:latin typeface="Arial" pitchFamily="34" charset="0"/>
              <a:cs typeface="Arial" pitchFamily="34" charset="0"/>
            </a:endParaRPr>
          </a:p>
        </p:txBody>
      </p:sp>
      <p:sp>
        <p:nvSpPr>
          <p:cNvPr id="10" name="TextBox 9"/>
          <p:cNvSpPr txBox="1"/>
          <p:nvPr/>
        </p:nvSpPr>
        <p:spPr>
          <a:xfrm>
            <a:off x="4800600" y="1219200"/>
            <a:ext cx="2362200" cy="1169551"/>
          </a:xfrm>
          <a:prstGeom prst="rect">
            <a:avLst/>
          </a:prstGeom>
          <a:noFill/>
        </p:spPr>
        <p:txBody>
          <a:bodyPr wrap="square" rtlCol="0">
            <a:spAutoFit/>
          </a:bodyPr>
          <a:lstStyle/>
          <a:p>
            <a:r>
              <a:rPr lang="en-US" sz="1400" b="1" dirty="0" err="1" smtClean="0">
                <a:solidFill>
                  <a:schemeClr val="bg1"/>
                </a:solidFill>
                <a:latin typeface="Arial" pitchFamily="34" charset="0"/>
                <a:cs typeface="Arial" pitchFamily="34" charset="0"/>
              </a:rPr>
              <a:t>GdfidL</a:t>
            </a:r>
            <a:r>
              <a:rPr lang="en-US" sz="1400" b="1" dirty="0" smtClean="0">
                <a:solidFill>
                  <a:schemeClr val="bg1"/>
                </a:solidFill>
                <a:latin typeface="Arial" pitchFamily="34" charset="0"/>
                <a:cs typeface="Arial" pitchFamily="34" charset="0"/>
              </a:rPr>
              <a:t>:</a:t>
            </a:r>
          </a:p>
          <a:p>
            <a:r>
              <a:rPr lang="en-US" sz="1400" dirty="0" smtClean="0">
                <a:solidFill>
                  <a:schemeClr val="bg1"/>
                </a:solidFill>
                <a:latin typeface="Arial" pitchFamily="34" charset="0"/>
                <a:cs typeface="Arial" pitchFamily="34" charset="0"/>
              </a:rPr>
              <a:t>Peak voltage ~ 6.5 kV</a:t>
            </a:r>
          </a:p>
          <a:p>
            <a:endParaRPr lang="en-US" sz="1400" dirty="0" smtClean="0">
              <a:solidFill>
                <a:schemeClr val="bg1"/>
              </a:solidFill>
              <a:latin typeface="Arial" pitchFamily="34" charset="0"/>
              <a:cs typeface="Arial" pitchFamily="34" charset="0"/>
            </a:endParaRPr>
          </a:p>
          <a:p>
            <a:r>
              <a:rPr lang="en-US" sz="1400" b="1" dirty="0" smtClean="0">
                <a:solidFill>
                  <a:schemeClr val="bg1"/>
                </a:solidFill>
                <a:latin typeface="Arial" pitchFamily="34" charset="0"/>
                <a:cs typeface="Arial" pitchFamily="34" charset="0"/>
              </a:rPr>
              <a:t>From </a:t>
            </a:r>
            <a:r>
              <a:rPr lang="en-US" sz="1400" b="1" dirty="0" err="1" smtClean="0">
                <a:solidFill>
                  <a:schemeClr val="bg1"/>
                </a:solidFill>
                <a:latin typeface="Arial" pitchFamily="34" charset="0"/>
                <a:cs typeface="Arial" pitchFamily="34" charset="0"/>
              </a:rPr>
              <a:t>AJDisk</a:t>
            </a:r>
            <a:r>
              <a:rPr lang="en-US" sz="1400" b="1" dirty="0" smtClean="0">
                <a:solidFill>
                  <a:schemeClr val="bg1"/>
                </a:solidFill>
                <a:latin typeface="Arial" pitchFamily="34" charset="0"/>
                <a:cs typeface="Arial" pitchFamily="34" charset="0"/>
              </a:rPr>
              <a:t>: </a:t>
            </a:r>
          </a:p>
          <a:p>
            <a:r>
              <a:rPr lang="en-US" sz="1400" dirty="0" smtClean="0">
                <a:solidFill>
                  <a:schemeClr val="bg1"/>
                </a:solidFill>
                <a:latin typeface="Arial" pitchFamily="34" charset="0"/>
                <a:cs typeface="Arial" pitchFamily="34" charset="0"/>
              </a:rPr>
              <a:t>Peak voltage = 6.07 kV</a:t>
            </a:r>
          </a:p>
        </p:txBody>
      </p:sp>
      <p:sp>
        <p:nvSpPr>
          <p:cNvPr id="11" name="TextBox 10"/>
          <p:cNvSpPr txBox="1"/>
          <p:nvPr/>
        </p:nvSpPr>
        <p:spPr>
          <a:xfrm>
            <a:off x="4724400" y="4267200"/>
            <a:ext cx="4191000" cy="2062103"/>
          </a:xfrm>
          <a:prstGeom prst="rect">
            <a:avLst/>
          </a:prstGeom>
          <a:noFill/>
        </p:spPr>
        <p:txBody>
          <a:bodyPr wrap="square" rtlCol="0">
            <a:spAutoFit/>
          </a:bodyPr>
          <a:lstStyle/>
          <a:p>
            <a:r>
              <a:rPr lang="en-US" sz="1600" b="1" dirty="0" smtClean="0">
                <a:solidFill>
                  <a:schemeClr val="bg1"/>
                </a:solidFill>
                <a:latin typeface="Arial"/>
                <a:cs typeface="Arial"/>
              </a:rPr>
              <a:t>Beating due to cavity detuning</a:t>
            </a:r>
          </a:p>
          <a:p>
            <a:endParaRPr lang="en-US" sz="1400" dirty="0" smtClean="0">
              <a:solidFill>
                <a:schemeClr val="bg1"/>
              </a:solidFill>
              <a:latin typeface="Arial" pitchFamily="34" charset="0"/>
              <a:cs typeface="Arial" pitchFamily="34" charset="0"/>
            </a:endParaRPr>
          </a:p>
          <a:p>
            <a:r>
              <a:rPr lang="en-US" sz="1400" b="1" dirty="0" err="1" smtClean="0">
                <a:solidFill>
                  <a:schemeClr val="bg1"/>
                </a:solidFill>
                <a:latin typeface="Arial" pitchFamily="34" charset="0"/>
                <a:cs typeface="Arial" pitchFamily="34" charset="0"/>
              </a:rPr>
              <a:t>GdfidL</a:t>
            </a:r>
            <a:r>
              <a:rPr lang="en-US" sz="1400" b="1" dirty="0" smtClean="0">
                <a:solidFill>
                  <a:schemeClr val="bg1"/>
                </a:solidFill>
                <a:latin typeface="Arial" pitchFamily="34" charset="0"/>
                <a:cs typeface="Arial" pitchFamily="34" charset="0"/>
              </a:rPr>
              <a:t>:</a:t>
            </a:r>
          </a:p>
          <a:p>
            <a:r>
              <a:rPr lang="en-US" sz="1400" dirty="0" smtClean="0">
                <a:solidFill>
                  <a:schemeClr val="bg1"/>
                </a:solidFill>
                <a:latin typeface="Arial" pitchFamily="34" charset="0"/>
                <a:cs typeface="Arial" pitchFamily="34" charset="0"/>
              </a:rPr>
              <a:t>Peak voltage ~ 17 kV</a:t>
            </a:r>
          </a:p>
          <a:p>
            <a:r>
              <a:rPr lang="en-US" sz="1400" dirty="0" smtClean="0">
                <a:solidFill>
                  <a:schemeClr val="bg1"/>
                </a:solidFill>
                <a:latin typeface="Arial" pitchFamily="34" charset="0"/>
                <a:cs typeface="Arial" pitchFamily="34" charset="0"/>
              </a:rPr>
              <a:t>Phase=34 deg </a:t>
            </a:r>
          </a:p>
          <a:p>
            <a:endParaRPr lang="en-US" sz="1400" dirty="0" smtClean="0">
              <a:solidFill>
                <a:schemeClr val="bg1"/>
              </a:solidFill>
              <a:latin typeface="Arial" pitchFamily="34" charset="0"/>
              <a:cs typeface="Arial" pitchFamily="34" charset="0"/>
            </a:endParaRPr>
          </a:p>
          <a:p>
            <a:r>
              <a:rPr lang="en-US" sz="1400" b="1" dirty="0" smtClean="0">
                <a:solidFill>
                  <a:schemeClr val="bg1"/>
                </a:solidFill>
                <a:latin typeface="Arial" pitchFamily="34" charset="0"/>
                <a:cs typeface="Arial" pitchFamily="34" charset="0"/>
              </a:rPr>
              <a:t>From </a:t>
            </a:r>
            <a:r>
              <a:rPr lang="en-US" sz="1400" b="1" dirty="0" err="1" smtClean="0">
                <a:solidFill>
                  <a:schemeClr val="bg1"/>
                </a:solidFill>
                <a:latin typeface="Arial" pitchFamily="34" charset="0"/>
                <a:cs typeface="Arial" pitchFamily="34" charset="0"/>
              </a:rPr>
              <a:t>AJDisk</a:t>
            </a:r>
            <a:r>
              <a:rPr lang="en-US" sz="1400" b="1" dirty="0" smtClean="0">
                <a:solidFill>
                  <a:schemeClr val="bg1"/>
                </a:solidFill>
                <a:latin typeface="Arial" pitchFamily="34" charset="0"/>
                <a:cs typeface="Arial" pitchFamily="34" charset="0"/>
              </a:rPr>
              <a:t>: </a:t>
            </a:r>
          </a:p>
          <a:p>
            <a:r>
              <a:rPr lang="en-US" sz="1400" dirty="0" smtClean="0">
                <a:solidFill>
                  <a:schemeClr val="bg1"/>
                </a:solidFill>
                <a:latin typeface="Arial" pitchFamily="34" charset="0"/>
                <a:cs typeface="Arial" pitchFamily="34" charset="0"/>
              </a:rPr>
              <a:t>Peak voltage =17.5 kV</a:t>
            </a:r>
          </a:p>
          <a:p>
            <a:r>
              <a:rPr lang="en-US" sz="1400" dirty="0" smtClean="0">
                <a:solidFill>
                  <a:schemeClr val="bg1"/>
                </a:solidFill>
                <a:latin typeface="Arial" pitchFamily="34" charset="0"/>
                <a:cs typeface="Arial" pitchFamily="34" charset="0"/>
              </a:rPr>
              <a:t>Phase=39.9 deg</a:t>
            </a:r>
          </a:p>
        </p:txBody>
      </p:sp>
      <p:sp>
        <p:nvSpPr>
          <p:cNvPr id="12" name="Rectangle 11"/>
          <p:cNvSpPr/>
          <p:nvPr/>
        </p:nvSpPr>
        <p:spPr>
          <a:xfrm>
            <a:off x="75600" y="3669268"/>
            <a:ext cx="6438494" cy="369332"/>
          </a:xfrm>
          <a:prstGeom prst="rect">
            <a:avLst/>
          </a:prstGeom>
        </p:spPr>
        <p:txBody>
          <a:bodyPr wrap="none">
            <a:spAutoFit/>
          </a:bodyPr>
          <a:lstStyle/>
          <a:p>
            <a:r>
              <a:rPr lang="en-US" b="1" dirty="0" smtClean="0">
                <a:solidFill>
                  <a:schemeClr val="bg1"/>
                </a:solidFill>
                <a:latin typeface="Arial" pitchFamily="34" charset="0"/>
                <a:cs typeface="Arial" pitchFamily="34" charset="0"/>
              </a:rPr>
              <a:t>Voltage as a function of time in second cavity (1005 MHz)</a:t>
            </a:r>
            <a:endParaRPr lang="en-US" b="1" dirty="0">
              <a:solidFill>
                <a:schemeClr val="bg1"/>
              </a:solidFill>
              <a:latin typeface="Arial" pitchFamily="34" charset="0"/>
              <a:cs typeface="Arial" pitchFamily="34" charset="0"/>
            </a:endParaRPr>
          </a:p>
        </p:txBody>
      </p:sp>
      <p:sp>
        <p:nvSpPr>
          <p:cNvPr id="13"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4" name="Straight Connector 13"/>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5600" y="684000"/>
            <a:ext cx="6016766"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Voltage in third cavity (second harmonic – 1981 MHz)</a:t>
            </a:r>
            <a:endParaRPr lang="en-US" b="1" dirty="0">
              <a:solidFill>
                <a:schemeClr val="bg1"/>
              </a:solidFill>
              <a:latin typeface="Arial" pitchFamily="34" charset="0"/>
              <a:cs typeface="Arial" pitchFamily="34" charset="0"/>
            </a:endParaRPr>
          </a:p>
        </p:txBody>
      </p:sp>
      <p:sp>
        <p:nvSpPr>
          <p:cNvPr id="9" name="TextBox 8"/>
          <p:cNvSpPr txBox="1"/>
          <p:nvPr/>
        </p:nvSpPr>
        <p:spPr>
          <a:xfrm>
            <a:off x="75600" y="3593068"/>
            <a:ext cx="5875201"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Voltage in fourth cavity (third harmonic – 2983 MHz) </a:t>
            </a:r>
            <a:endParaRPr lang="en-US" b="1" dirty="0">
              <a:solidFill>
                <a:schemeClr val="bg1"/>
              </a:solidFill>
              <a:latin typeface="Arial" pitchFamily="34" charset="0"/>
              <a:cs typeface="Arial" pitchFamily="34" charset="0"/>
            </a:endParaRPr>
          </a:p>
        </p:txBody>
      </p:sp>
      <p:sp>
        <p:nvSpPr>
          <p:cNvPr id="12" name="TextBox 11"/>
          <p:cNvSpPr txBox="1"/>
          <p:nvPr/>
        </p:nvSpPr>
        <p:spPr>
          <a:xfrm>
            <a:off x="3962400" y="4253805"/>
            <a:ext cx="1676400" cy="1384995"/>
          </a:xfrm>
          <a:prstGeom prst="rect">
            <a:avLst/>
          </a:prstGeom>
          <a:noFill/>
        </p:spPr>
        <p:txBody>
          <a:bodyPr wrap="square" rtlCol="0">
            <a:spAutoFit/>
          </a:bodyPr>
          <a:lstStyle/>
          <a:p>
            <a:r>
              <a:rPr lang="en-US" sz="1200" b="1" dirty="0" err="1" smtClean="0">
                <a:solidFill>
                  <a:schemeClr val="bg1"/>
                </a:solidFill>
                <a:latin typeface="Arial" pitchFamily="34" charset="0"/>
                <a:cs typeface="Arial" pitchFamily="34" charset="0"/>
              </a:rPr>
              <a:t>GdfidL</a:t>
            </a:r>
            <a:r>
              <a:rPr lang="en-US" sz="1200" b="1" dirty="0" smtClean="0">
                <a:solidFill>
                  <a:schemeClr val="bg1"/>
                </a:solidFill>
                <a:latin typeface="Arial" pitchFamily="34" charset="0"/>
                <a:cs typeface="Arial" pitchFamily="34" charset="0"/>
              </a:rPr>
              <a:t>:</a:t>
            </a:r>
          </a:p>
          <a:p>
            <a:r>
              <a:rPr lang="en-US" sz="1200" dirty="0" smtClean="0">
                <a:solidFill>
                  <a:schemeClr val="bg1"/>
                </a:solidFill>
                <a:latin typeface="Arial" pitchFamily="34" charset="0"/>
                <a:cs typeface="Arial" pitchFamily="34" charset="0"/>
              </a:rPr>
              <a:t>Peak voltage ~  13kV</a:t>
            </a:r>
          </a:p>
          <a:p>
            <a:r>
              <a:rPr lang="en-US" sz="1200" dirty="0" smtClean="0">
                <a:solidFill>
                  <a:schemeClr val="bg1"/>
                </a:solidFill>
                <a:latin typeface="Arial" pitchFamily="34" charset="0"/>
                <a:cs typeface="Arial" pitchFamily="34" charset="0"/>
              </a:rPr>
              <a:t>Phase= 92 deg </a:t>
            </a:r>
          </a:p>
          <a:p>
            <a:endParaRPr lang="en-US" sz="1200" b="1"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From </a:t>
            </a:r>
            <a:r>
              <a:rPr lang="en-US" sz="1200" b="1" dirty="0" err="1" smtClean="0">
                <a:solidFill>
                  <a:schemeClr val="bg1"/>
                </a:solidFill>
                <a:latin typeface="Arial" pitchFamily="34" charset="0"/>
                <a:cs typeface="Arial" pitchFamily="34" charset="0"/>
              </a:rPr>
              <a:t>AJDisk</a:t>
            </a:r>
            <a:r>
              <a:rPr lang="en-US" sz="1200" b="1" dirty="0" smtClean="0">
                <a:solidFill>
                  <a:schemeClr val="bg1"/>
                </a:solidFill>
                <a:latin typeface="Arial" pitchFamily="34" charset="0"/>
                <a:cs typeface="Arial" pitchFamily="34" charset="0"/>
              </a:rPr>
              <a:t>: </a:t>
            </a:r>
          </a:p>
          <a:p>
            <a:r>
              <a:rPr lang="en-US" sz="1200" dirty="0" smtClean="0">
                <a:solidFill>
                  <a:schemeClr val="bg1"/>
                </a:solidFill>
                <a:latin typeface="Arial" pitchFamily="34" charset="0"/>
                <a:cs typeface="Arial" pitchFamily="34" charset="0"/>
              </a:rPr>
              <a:t>Peak voltage = 9 kV</a:t>
            </a:r>
          </a:p>
          <a:p>
            <a:r>
              <a:rPr lang="en-US" sz="1200" dirty="0" smtClean="0">
                <a:solidFill>
                  <a:schemeClr val="bg1"/>
                </a:solidFill>
                <a:latin typeface="Arial" pitchFamily="34" charset="0"/>
                <a:cs typeface="Arial" pitchFamily="34" charset="0"/>
              </a:rPr>
              <a:t>Phase= 134 deg</a:t>
            </a:r>
          </a:p>
        </p:txBody>
      </p:sp>
      <p:pic>
        <p:nvPicPr>
          <p:cNvPr id="38924" name="Picture 12" descr="C:\Documents and Settings\cmarrell\Gdfidl_pp_1March2013\Final\Images_presentation\Voltage3_t.jpg"/>
          <p:cNvPicPr>
            <a:picLocks noChangeAspect="1" noChangeArrowheads="1"/>
          </p:cNvPicPr>
          <p:nvPr/>
        </p:nvPicPr>
        <p:blipFill>
          <a:blip r:embed="rId2" cstate="print"/>
          <a:srcRect l="6547" r="8184"/>
          <a:stretch>
            <a:fillRect/>
          </a:stretch>
        </p:blipFill>
        <p:spPr bwMode="auto">
          <a:xfrm>
            <a:off x="152400" y="1143000"/>
            <a:ext cx="3752383" cy="2209800"/>
          </a:xfrm>
          <a:prstGeom prst="rect">
            <a:avLst/>
          </a:prstGeom>
          <a:noFill/>
        </p:spPr>
      </p:pic>
      <p:pic>
        <p:nvPicPr>
          <p:cNvPr id="38925" name="Picture 13" descr="C:\Documents and Settings\cmarrell\Gdfidl_pp_1March2013\Final\Images_presentation\Voltage3_f.jpg"/>
          <p:cNvPicPr>
            <a:picLocks noChangeAspect="1" noChangeArrowheads="1"/>
          </p:cNvPicPr>
          <p:nvPr/>
        </p:nvPicPr>
        <p:blipFill>
          <a:blip r:embed="rId3" cstate="print"/>
          <a:srcRect l="5729" t="3260" r="8184" b="1630"/>
          <a:stretch>
            <a:fillRect/>
          </a:stretch>
        </p:blipFill>
        <p:spPr bwMode="auto">
          <a:xfrm>
            <a:off x="5715000" y="1256801"/>
            <a:ext cx="3228621" cy="1791199"/>
          </a:xfrm>
          <a:prstGeom prst="rect">
            <a:avLst/>
          </a:prstGeom>
          <a:noFill/>
        </p:spPr>
      </p:pic>
      <p:sp>
        <p:nvSpPr>
          <p:cNvPr id="11" name="TextBox 10"/>
          <p:cNvSpPr txBox="1"/>
          <p:nvPr/>
        </p:nvSpPr>
        <p:spPr>
          <a:xfrm>
            <a:off x="3962400" y="1434405"/>
            <a:ext cx="2133600" cy="1384995"/>
          </a:xfrm>
          <a:prstGeom prst="rect">
            <a:avLst/>
          </a:prstGeom>
          <a:noFill/>
        </p:spPr>
        <p:txBody>
          <a:bodyPr wrap="square" rtlCol="0">
            <a:spAutoFit/>
          </a:bodyPr>
          <a:lstStyle/>
          <a:p>
            <a:r>
              <a:rPr lang="en-US" sz="1200" b="1" dirty="0" err="1" smtClean="0">
                <a:solidFill>
                  <a:schemeClr val="bg1"/>
                </a:solidFill>
                <a:latin typeface="Arial" pitchFamily="34" charset="0"/>
                <a:cs typeface="Arial" pitchFamily="34" charset="0"/>
              </a:rPr>
              <a:t>GdfidL</a:t>
            </a:r>
            <a:r>
              <a:rPr lang="en-US" sz="1200" b="1" dirty="0" smtClean="0">
                <a:solidFill>
                  <a:schemeClr val="bg1"/>
                </a:solidFill>
                <a:latin typeface="Arial" pitchFamily="34" charset="0"/>
                <a:cs typeface="Arial" pitchFamily="34" charset="0"/>
              </a:rPr>
              <a:t>:</a:t>
            </a:r>
          </a:p>
          <a:p>
            <a:r>
              <a:rPr lang="en-US" sz="1200" dirty="0" smtClean="0">
                <a:solidFill>
                  <a:schemeClr val="bg1"/>
                </a:solidFill>
                <a:latin typeface="Arial" pitchFamily="34" charset="0"/>
                <a:cs typeface="Arial" pitchFamily="34" charset="0"/>
              </a:rPr>
              <a:t>Peak voltage ~ 13 kV</a:t>
            </a:r>
          </a:p>
          <a:p>
            <a:r>
              <a:rPr lang="en-US" sz="1200" dirty="0" smtClean="0">
                <a:solidFill>
                  <a:schemeClr val="bg1"/>
                </a:solidFill>
                <a:latin typeface="Arial" pitchFamily="34" charset="0"/>
                <a:cs typeface="Arial" pitchFamily="34" charset="0"/>
              </a:rPr>
              <a:t>Phase=14 deg </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From </a:t>
            </a:r>
            <a:r>
              <a:rPr lang="en-US" sz="1200" b="1" dirty="0" err="1" smtClean="0">
                <a:solidFill>
                  <a:schemeClr val="bg1"/>
                </a:solidFill>
                <a:latin typeface="Arial" pitchFamily="34" charset="0"/>
                <a:cs typeface="Arial" pitchFamily="34" charset="0"/>
              </a:rPr>
              <a:t>AJDisk</a:t>
            </a:r>
            <a:r>
              <a:rPr lang="en-US" sz="1200" b="1" dirty="0" smtClean="0">
                <a:solidFill>
                  <a:schemeClr val="bg1"/>
                </a:solidFill>
                <a:latin typeface="Arial" pitchFamily="34" charset="0"/>
                <a:cs typeface="Arial" pitchFamily="34" charset="0"/>
              </a:rPr>
              <a:t>: </a:t>
            </a:r>
          </a:p>
          <a:p>
            <a:r>
              <a:rPr lang="en-US" sz="1200" dirty="0" smtClean="0">
                <a:solidFill>
                  <a:schemeClr val="bg1"/>
                </a:solidFill>
                <a:latin typeface="Arial" pitchFamily="34" charset="0"/>
                <a:cs typeface="Arial" pitchFamily="34" charset="0"/>
              </a:rPr>
              <a:t>Peak voltage =18.1 kV</a:t>
            </a:r>
          </a:p>
          <a:p>
            <a:r>
              <a:rPr lang="en-US" sz="1200" dirty="0" smtClean="0">
                <a:solidFill>
                  <a:schemeClr val="bg1"/>
                </a:solidFill>
                <a:latin typeface="Arial" pitchFamily="34" charset="0"/>
                <a:cs typeface="Arial" pitchFamily="34" charset="0"/>
              </a:rPr>
              <a:t>Phase=66.2 deg</a:t>
            </a:r>
          </a:p>
        </p:txBody>
      </p:sp>
      <p:pic>
        <p:nvPicPr>
          <p:cNvPr id="38927" name="Picture 15" descr="C:\Documents and Settings\cmarrell\Gdfidl_pp_1March2013\Final\Images_presentation\Voltage4_f.jpg"/>
          <p:cNvPicPr>
            <a:picLocks noChangeAspect="1" noChangeArrowheads="1"/>
          </p:cNvPicPr>
          <p:nvPr/>
        </p:nvPicPr>
        <p:blipFill>
          <a:blip r:embed="rId4" cstate="print"/>
          <a:srcRect l="5729" t="4890" r="8184"/>
          <a:stretch>
            <a:fillRect/>
          </a:stretch>
        </p:blipFill>
        <p:spPr bwMode="auto">
          <a:xfrm>
            <a:off x="5669846" y="4114800"/>
            <a:ext cx="3296382" cy="1828800"/>
          </a:xfrm>
          <a:prstGeom prst="rect">
            <a:avLst/>
          </a:prstGeom>
          <a:noFill/>
        </p:spPr>
      </p:pic>
      <p:pic>
        <p:nvPicPr>
          <p:cNvPr id="38928" name="Picture 16" descr="C:\Documents and Settings\cmarrell\Gdfidl_pp_1March2013\Final\Images_presentation\Voltage4_t.jpg"/>
          <p:cNvPicPr>
            <a:picLocks noChangeAspect="1" noChangeArrowheads="1"/>
          </p:cNvPicPr>
          <p:nvPr/>
        </p:nvPicPr>
        <p:blipFill>
          <a:blip r:embed="rId5" cstate="print"/>
          <a:srcRect l="6547" r="8184"/>
          <a:stretch>
            <a:fillRect/>
          </a:stretch>
        </p:blipFill>
        <p:spPr bwMode="auto">
          <a:xfrm>
            <a:off x="152400" y="3973337"/>
            <a:ext cx="3733800" cy="2198863"/>
          </a:xfrm>
          <a:prstGeom prst="rect">
            <a:avLst/>
          </a:prstGeom>
          <a:noFill/>
        </p:spPr>
      </p:pic>
      <p:sp>
        <p:nvSpPr>
          <p:cNvPr id="13"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4" name="Straight Connector 13"/>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5600" y="684000"/>
            <a:ext cx="5272309"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Voltage in fifth (penultimate) cavity (1011 MHz)</a:t>
            </a:r>
            <a:endParaRPr lang="en-US" b="1" dirty="0">
              <a:solidFill>
                <a:schemeClr val="bg1"/>
              </a:solidFill>
              <a:latin typeface="Arial" pitchFamily="34" charset="0"/>
              <a:cs typeface="Arial" pitchFamily="34" charset="0"/>
            </a:endParaRPr>
          </a:p>
        </p:txBody>
      </p:sp>
      <p:sp>
        <p:nvSpPr>
          <p:cNvPr id="7" name="TextBox 6"/>
          <p:cNvSpPr txBox="1"/>
          <p:nvPr/>
        </p:nvSpPr>
        <p:spPr>
          <a:xfrm>
            <a:off x="5562600" y="1295400"/>
            <a:ext cx="2590800" cy="1815882"/>
          </a:xfrm>
          <a:prstGeom prst="rect">
            <a:avLst/>
          </a:prstGeom>
          <a:noFill/>
        </p:spPr>
        <p:txBody>
          <a:bodyPr wrap="square" rtlCol="0">
            <a:spAutoFit/>
          </a:bodyPr>
          <a:lstStyle/>
          <a:p>
            <a:r>
              <a:rPr lang="en-US" sz="1600" b="1" dirty="0" err="1" smtClean="0">
                <a:solidFill>
                  <a:schemeClr val="bg1"/>
                </a:solidFill>
                <a:latin typeface="Arial" pitchFamily="34" charset="0"/>
                <a:cs typeface="Arial" pitchFamily="34" charset="0"/>
              </a:rPr>
              <a:t>GdfidL</a:t>
            </a:r>
            <a:r>
              <a:rPr lang="en-US" sz="1600" b="1" dirty="0" smtClean="0">
                <a:solidFill>
                  <a:schemeClr val="bg1"/>
                </a:solidFill>
                <a:latin typeface="Arial" pitchFamily="34" charset="0"/>
                <a:cs typeface="Arial" pitchFamily="34" charset="0"/>
              </a:rPr>
              <a:t>:</a:t>
            </a:r>
          </a:p>
          <a:p>
            <a:r>
              <a:rPr lang="en-US" sz="1600" dirty="0" smtClean="0">
                <a:solidFill>
                  <a:schemeClr val="bg1"/>
                </a:solidFill>
                <a:latin typeface="Arial" pitchFamily="34" charset="0"/>
                <a:cs typeface="Arial" pitchFamily="34" charset="0"/>
              </a:rPr>
              <a:t>Peak voltage ~  35kV</a:t>
            </a:r>
          </a:p>
          <a:p>
            <a:r>
              <a:rPr lang="en-US" sz="1600" dirty="0" smtClean="0">
                <a:solidFill>
                  <a:schemeClr val="bg1"/>
                </a:solidFill>
                <a:latin typeface="Arial" pitchFamily="34" charset="0"/>
                <a:cs typeface="Arial" pitchFamily="34" charset="0"/>
              </a:rPr>
              <a:t>Phase= -146.5 deg </a:t>
            </a:r>
          </a:p>
          <a:p>
            <a:endParaRPr lang="en-US" sz="1600" dirty="0" smtClean="0">
              <a:solidFill>
                <a:schemeClr val="bg1"/>
              </a:solidFill>
              <a:latin typeface="Arial" pitchFamily="34" charset="0"/>
              <a:cs typeface="Arial" pitchFamily="34" charset="0"/>
            </a:endParaRPr>
          </a:p>
          <a:p>
            <a:r>
              <a:rPr lang="en-US" sz="1600" b="1" dirty="0" smtClean="0">
                <a:solidFill>
                  <a:schemeClr val="bg1"/>
                </a:solidFill>
                <a:latin typeface="Arial" pitchFamily="34" charset="0"/>
                <a:cs typeface="Arial" pitchFamily="34" charset="0"/>
              </a:rPr>
              <a:t>From </a:t>
            </a:r>
            <a:r>
              <a:rPr lang="en-US" sz="1600" b="1" dirty="0" err="1" smtClean="0">
                <a:solidFill>
                  <a:schemeClr val="bg1"/>
                </a:solidFill>
                <a:latin typeface="Arial" pitchFamily="34" charset="0"/>
                <a:cs typeface="Arial" pitchFamily="34" charset="0"/>
              </a:rPr>
              <a:t>AJDisk</a:t>
            </a:r>
            <a:r>
              <a:rPr lang="en-US" sz="1600" b="1" dirty="0" smtClean="0">
                <a:solidFill>
                  <a:schemeClr val="bg1"/>
                </a:solidFill>
                <a:latin typeface="Arial" pitchFamily="34" charset="0"/>
                <a:cs typeface="Arial" pitchFamily="34" charset="0"/>
              </a:rPr>
              <a:t>: </a:t>
            </a:r>
          </a:p>
          <a:p>
            <a:r>
              <a:rPr lang="en-US" sz="1600" dirty="0" smtClean="0">
                <a:solidFill>
                  <a:schemeClr val="bg1"/>
                </a:solidFill>
                <a:latin typeface="Arial" pitchFamily="34" charset="0"/>
                <a:cs typeface="Arial" pitchFamily="34" charset="0"/>
              </a:rPr>
              <a:t>Peak voltage = 43 kV</a:t>
            </a:r>
          </a:p>
          <a:p>
            <a:r>
              <a:rPr lang="en-US" sz="1600" dirty="0" smtClean="0">
                <a:solidFill>
                  <a:schemeClr val="bg1"/>
                </a:solidFill>
                <a:latin typeface="Arial" pitchFamily="34" charset="0"/>
                <a:cs typeface="Arial" pitchFamily="34" charset="0"/>
              </a:rPr>
              <a:t>Phase= -138 deg</a:t>
            </a:r>
          </a:p>
        </p:txBody>
      </p:sp>
      <p:pic>
        <p:nvPicPr>
          <p:cNvPr id="37891" name="Picture 3" descr="C:\Documents and Settings\cmarrell\Gdfidl_pp_1March2013\Final\Images_presentation\Voltage5_f.jpg"/>
          <p:cNvPicPr>
            <a:picLocks noChangeAspect="1" noChangeArrowheads="1"/>
          </p:cNvPicPr>
          <p:nvPr/>
        </p:nvPicPr>
        <p:blipFill>
          <a:blip r:embed="rId2" cstate="print"/>
          <a:srcRect l="4910" t="3260" r="7366"/>
          <a:stretch>
            <a:fillRect/>
          </a:stretch>
        </p:blipFill>
        <p:spPr bwMode="auto">
          <a:xfrm>
            <a:off x="254484" y="3823524"/>
            <a:ext cx="4241316" cy="2348676"/>
          </a:xfrm>
          <a:prstGeom prst="rect">
            <a:avLst/>
          </a:prstGeom>
          <a:noFill/>
        </p:spPr>
      </p:pic>
      <p:pic>
        <p:nvPicPr>
          <p:cNvPr id="37892" name="Picture 4" descr="C:\Documents and Settings\cmarrell\Gdfidl_pp_1March2013\Final\Images_presentation\Voltage5_t.jpg"/>
          <p:cNvPicPr>
            <a:picLocks noChangeAspect="1" noChangeArrowheads="1"/>
          </p:cNvPicPr>
          <p:nvPr/>
        </p:nvPicPr>
        <p:blipFill>
          <a:blip r:embed="rId3" cstate="print"/>
          <a:srcRect l="8184" r="8184"/>
          <a:stretch>
            <a:fillRect/>
          </a:stretch>
        </p:blipFill>
        <p:spPr bwMode="auto">
          <a:xfrm>
            <a:off x="199983" y="1154444"/>
            <a:ext cx="4295817" cy="2579356"/>
          </a:xfrm>
          <a:prstGeom prst="rect">
            <a:avLst/>
          </a:prstGeom>
          <a:noFill/>
        </p:spPr>
      </p:pic>
      <p:sp>
        <p:nvSpPr>
          <p:cNvPr id="8"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9" name="Straight Connector 8"/>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600" y="684000"/>
            <a:ext cx="1672791"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Beam current</a:t>
            </a:r>
          </a:p>
        </p:txBody>
      </p:sp>
      <p:sp>
        <p:nvSpPr>
          <p:cNvPr id="6" name="Rectangle 5"/>
          <p:cNvSpPr/>
          <p:nvPr/>
        </p:nvSpPr>
        <p:spPr>
          <a:xfrm>
            <a:off x="75600" y="1078468"/>
            <a:ext cx="6115777" cy="369332"/>
          </a:xfrm>
          <a:prstGeom prst="rect">
            <a:avLst/>
          </a:prstGeom>
        </p:spPr>
        <p:txBody>
          <a:bodyPr wrap="none">
            <a:spAutoFit/>
          </a:bodyPr>
          <a:lstStyle/>
          <a:p>
            <a:r>
              <a:rPr lang="en-US" b="1" dirty="0" smtClean="0">
                <a:solidFill>
                  <a:schemeClr val="bg1"/>
                </a:solidFill>
                <a:latin typeface="Arial" pitchFamily="34" charset="0"/>
                <a:cs typeface="Arial" pitchFamily="34" charset="0"/>
              </a:rPr>
              <a:t>Convection current between cavity 2 and 3 (z=0.31 m) </a:t>
            </a:r>
            <a:endParaRPr lang="en-US" b="1" dirty="0">
              <a:solidFill>
                <a:schemeClr val="bg1"/>
              </a:solidFill>
              <a:latin typeface="Arial" pitchFamily="34" charset="0"/>
              <a:cs typeface="Arial" pitchFamily="34" charset="0"/>
            </a:endParaRPr>
          </a:p>
        </p:txBody>
      </p:sp>
      <p:pic>
        <p:nvPicPr>
          <p:cNvPr id="36867" name="Picture 3" descr="C:\Documents and Settings\cmarrell\Gdfidl_pp_1March2013\Final\Images_presentation\Currents\CMon5_f.jpg"/>
          <p:cNvPicPr>
            <a:picLocks noChangeAspect="1" noChangeArrowheads="1"/>
          </p:cNvPicPr>
          <p:nvPr/>
        </p:nvPicPr>
        <p:blipFill>
          <a:blip r:embed="rId2" cstate="print"/>
          <a:srcRect l="8184" t="4890" r="7366"/>
          <a:stretch>
            <a:fillRect/>
          </a:stretch>
        </p:blipFill>
        <p:spPr bwMode="auto">
          <a:xfrm>
            <a:off x="118908" y="3941274"/>
            <a:ext cx="3810000" cy="2154726"/>
          </a:xfrm>
          <a:prstGeom prst="rect">
            <a:avLst/>
          </a:prstGeom>
          <a:noFill/>
        </p:spPr>
      </p:pic>
      <p:pic>
        <p:nvPicPr>
          <p:cNvPr id="36868" name="Picture 4" descr="C:\Documents and Settings\cmarrell\Gdfidl_pp_1March2013\Final\Images_presentation\Currents\CM5_t.jpg"/>
          <p:cNvPicPr>
            <a:picLocks noChangeAspect="1" noChangeArrowheads="1"/>
          </p:cNvPicPr>
          <p:nvPr/>
        </p:nvPicPr>
        <p:blipFill>
          <a:blip r:embed="rId3" cstate="print"/>
          <a:srcRect l="6547" r="8184"/>
          <a:stretch>
            <a:fillRect/>
          </a:stretch>
        </p:blipFill>
        <p:spPr bwMode="auto">
          <a:xfrm>
            <a:off x="76200" y="1524000"/>
            <a:ext cx="3852708" cy="2268883"/>
          </a:xfrm>
          <a:prstGeom prst="rect">
            <a:avLst/>
          </a:prstGeom>
          <a:noFill/>
        </p:spPr>
      </p:pic>
      <p:pic>
        <p:nvPicPr>
          <p:cNvPr id="12" name="Picture 2"/>
          <p:cNvPicPr>
            <a:picLocks noChangeAspect="1" noChangeArrowheads="1"/>
          </p:cNvPicPr>
          <p:nvPr/>
        </p:nvPicPr>
        <p:blipFill>
          <a:blip r:embed="rId4" cstate="print"/>
          <a:srcRect/>
          <a:stretch>
            <a:fillRect/>
          </a:stretch>
        </p:blipFill>
        <p:spPr bwMode="auto">
          <a:xfrm>
            <a:off x="7086600" y="762000"/>
            <a:ext cx="1333287" cy="5486400"/>
          </a:xfrm>
          <a:prstGeom prst="rect">
            <a:avLst/>
          </a:prstGeom>
          <a:noFill/>
          <a:ln w="9525">
            <a:noFill/>
            <a:miter lim="800000"/>
            <a:headEnd/>
            <a:tailEnd/>
          </a:ln>
        </p:spPr>
      </p:pic>
      <p:cxnSp>
        <p:nvCxnSpPr>
          <p:cNvPr id="14" name="Straight Arrow Connector 13"/>
          <p:cNvCxnSpPr/>
          <p:nvPr/>
        </p:nvCxnSpPr>
        <p:spPr>
          <a:xfrm rot="16200000" flipH="1">
            <a:off x="5105400" y="2133600"/>
            <a:ext cx="3124200" cy="1905000"/>
          </a:xfrm>
          <a:prstGeom prst="straightConnector1">
            <a:avLst/>
          </a:prstGeom>
          <a:ln w="28575">
            <a:solidFill>
              <a:srgbClr val="152C81"/>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0" name="Straight Connector 9"/>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rot="10800000">
            <a:off x="7691305" y="1066800"/>
            <a:ext cx="1071695" cy="4409966"/>
          </a:xfrm>
          <a:prstGeom prst="rect">
            <a:avLst/>
          </a:prstGeom>
          <a:noFill/>
          <a:ln w="9525">
            <a:noFill/>
            <a:miter lim="800000"/>
            <a:headEnd/>
            <a:tailEnd/>
          </a:ln>
        </p:spPr>
      </p:pic>
      <p:sp>
        <p:nvSpPr>
          <p:cNvPr id="3" name="Rectangle 2"/>
          <p:cNvSpPr/>
          <p:nvPr/>
        </p:nvSpPr>
        <p:spPr>
          <a:xfrm>
            <a:off x="75600" y="684000"/>
            <a:ext cx="7011000" cy="369332"/>
          </a:xfrm>
          <a:prstGeom prst="rect">
            <a:avLst/>
          </a:prstGeom>
        </p:spPr>
        <p:txBody>
          <a:bodyPr wrap="square">
            <a:spAutoFit/>
          </a:bodyPr>
          <a:lstStyle/>
          <a:p>
            <a:r>
              <a:rPr lang="en-US" b="1" dirty="0" smtClean="0">
                <a:solidFill>
                  <a:schemeClr val="bg1"/>
                </a:solidFill>
                <a:latin typeface="Arial" pitchFamily="34" charset="0"/>
                <a:cs typeface="Arial" pitchFamily="34" charset="0"/>
              </a:rPr>
              <a:t>Convection current between cavity 3 and 4 (z=0.59 m) </a:t>
            </a:r>
            <a:endParaRPr lang="en-US" b="1" dirty="0">
              <a:solidFill>
                <a:schemeClr val="bg1"/>
              </a:solidFill>
              <a:latin typeface="Arial" pitchFamily="34" charset="0"/>
              <a:cs typeface="Arial" pitchFamily="34" charset="0"/>
            </a:endParaRPr>
          </a:p>
        </p:txBody>
      </p:sp>
      <p:sp>
        <p:nvSpPr>
          <p:cNvPr id="7" name="Rectangle 6"/>
          <p:cNvSpPr/>
          <p:nvPr/>
        </p:nvSpPr>
        <p:spPr>
          <a:xfrm>
            <a:off x="75600" y="3516868"/>
            <a:ext cx="5732646" cy="369332"/>
          </a:xfrm>
          <a:prstGeom prst="rect">
            <a:avLst/>
          </a:prstGeom>
        </p:spPr>
        <p:txBody>
          <a:bodyPr wrap="none">
            <a:spAutoFit/>
          </a:bodyPr>
          <a:lstStyle/>
          <a:p>
            <a:r>
              <a:rPr lang="en-US" b="1" dirty="0" smtClean="0">
                <a:solidFill>
                  <a:schemeClr val="bg1"/>
                </a:solidFill>
                <a:latin typeface="Arial" pitchFamily="34" charset="0"/>
                <a:cs typeface="Arial" pitchFamily="34" charset="0"/>
              </a:rPr>
              <a:t>Convection current between cavity 4 and 5 (z=1 m) </a:t>
            </a:r>
            <a:endParaRPr lang="en-US" b="1" dirty="0">
              <a:solidFill>
                <a:schemeClr val="bg1"/>
              </a:solidFill>
              <a:latin typeface="Arial" pitchFamily="34" charset="0"/>
              <a:cs typeface="Arial" pitchFamily="34" charset="0"/>
            </a:endParaRPr>
          </a:p>
        </p:txBody>
      </p:sp>
      <p:pic>
        <p:nvPicPr>
          <p:cNvPr id="35845" name="Picture 5" descr="C:\Documents and Settings\cmarrell\Gdfidl_pp_1March2013\Final\Images_presentation\Currents\CMon6A_f.jpg"/>
          <p:cNvPicPr>
            <a:picLocks noChangeAspect="1" noChangeArrowheads="1"/>
          </p:cNvPicPr>
          <p:nvPr/>
        </p:nvPicPr>
        <p:blipFill>
          <a:blip r:embed="rId3" cstate="print"/>
          <a:srcRect l="8184" t="3260" r="7366"/>
          <a:stretch>
            <a:fillRect/>
          </a:stretch>
        </p:blipFill>
        <p:spPr bwMode="auto">
          <a:xfrm>
            <a:off x="3577480" y="1219199"/>
            <a:ext cx="3356720" cy="1930877"/>
          </a:xfrm>
          <a:prstGeom prst="rect">
            <a:avLst/>
          </a:prstGeom>
          <a:noFill/>
        </p:spPr>
      </p:pic>
      <p:pic>
        <p:nvPicPr>
          <p:cNvPr id="35846" name="Picture 6" descr="C:\Documents and Settings\cmarrell\Gdfidl_pp_1March2013\Final\Images_presentation\Currents\CMon6A_t.jpg"/>
          <p:cNvPicPr>
            <a:picLocks noChangeAspect="1" noChangeArrowheads="1"/>
          </p:cNvPicPr>
          <p:nvPr/>
        </p:nvPicPr>
        <p:blipFill>
          <a:blip r:embed="rId4" cstate="print"/>
          <a:srcRect l="7366" r="8184"/>
          <a:stretch>
            <a:fillRect/>
          </a:stretch>
        </p:blipFill>
        <p:spPr bwMode="auto">
          <a:xfrm>
            <a:off x="152400" y="1143000"/>
            <a:ext cx="3303664" cy="1964420"/>
          </a:xfrm>
          <a:prstGeom prst="rect">
            <a:avLst/>
          </a:prstGeom>
          <a:noFill/>
        </p:spPr>
      </p:pic>
      <p:pic>
        <p:nvPicPr>
          <p:cNvPr id="35847" name="Picture 7" descr="C:\Documents and Settings\cmarrell\Gdfidl_pp_1March2013\Final\Images_presentation\Currents\CMon7A_f.jpg"/>
          <p:cNvPicPr>
            <a:picLocks noChangeAspect="1" noChangeArrowheads="1"/>
          </p:cNvPicPr>
          <p:nvPr/>
        </p:nvPicPr>
        <p:blipFill>
          <a:blip r:embed="rId5" cstate="print"/>
          <a:srcRect l="8184" t="4890" r="7366"/>
          <a:stretch>
            <a:fillRect/>
          </a:stretch>
        </p:blipFill>
        <p:spPr bwMode="auto">
          <a:xfrm>
            <a:off x="3565758" y="4103829"/>
            <a:ext cx="3368442" cy="1905000"/>
          </a:xfrm>
          <a:prstGeom prst="rect">
            <a:avLst/>
          </a:prstGeom>
          <a:noFill/>
        </p:spPr>
      </p:pic>
      <p:pic>
        <p:nvPicPr>
          <p:cNvPr id="35848" name="Picture 8" descr="C:\Documents and Settings\cmarrell\Gdfidl_pp_1March2013\Final\Images_presentation\Currents\CMon7A_t.jpg"/>
          <p:cNvPicPr>
            <a:picLocks noChangeAspect="1" noChangeArrowheads="1"/>
          </p:cNvPicPr>
          <p:nvPr/>
        </p:nvPicPr>
        <p:blipFill>
          <a:blip r:embed="rId6" cstate="print"/>
          <a:srcRect l="6547" r="8184"/>
          <a:stretch>
            <a:fillRect/>
          </a:stretch>
        </p:blipFill>
        <p:spPr bwMode="auto">
          <a:xfrm>
            <a:off x="76201" y="3985262"/>
            <a:ext cx="3454810" cy="2034538"/>
          </a:xfrm>
          <a:prstGeom prst="rect">
            <a:avLst/>
          </a:prstGeom>
          <a:noFill/>
        </p:spPr>
      </p:pic>
      <p:cxnSp>
        <p:nvCxnSpPr>
          <p:cNvPr id="19" name="Straight Arrow Connector 18"/>
          <p:cNvCxnSpPr/>
          <p:nvPr/>
        </p:nvCxnSpPr>
        <p:spPr>
          <a:xfrm>
            <a:off x="6019800" y="990600"/>
            <a:ext cx="2133600" cy="2057400"/>
          </a:xfrm>
          <a:prstGeom prst="straightConnector1">
            <a:avLst/>
          </a:prstGeom>
          <a:ln w="28575">
            <a:solidFill>
              <a:srgbClr val="152C8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32046" y="3733800"/>
            <a:ext cx="2421354" cy="413266"/>
          </a:xfrm>
          <a:prstGeom prst="straightConnector1">
            <a:avLst/>
          </a:prstGeom>
          <a:ln w="28575">
            <a:solidFill>
              <a:srgbClr val="152C81"/>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3" name="Straight Connector 12"/>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21" name="Picture 5" descr="C:\Documents and Settings\cmarrell\Gdfidl_pp_1March2013\Final\Images_presentation\Currents\CMon8A_f.jpg"/>
          <p:cNvPicPr>
            <a:picLocks noChangeAspect="1" noChangeArrowheads="1"/>
          </p:cNvPicPr>
          <p:nvPr/>
        </p:nvPicPr>
        <p:blipFill>
          <a:blip r:embed="rId2" cstate="print"/>
          <a:srcRect l="9003" t="4890" r="7366"/>
          <a:stretch>
            <a:fillRect/>
          </a:stretch>
        </p:blipFill>
        <p:spPr bwMode="auto">
          <a:xfrm>
            <a:off x="152400" y="3505200"/>
            <a:ext cx="3581400" cy="2045272"/>
          </a:xfrm>
          <a:prstGeom prst="rect">
            <a:avLst/>
          </a:prstGeom>
          <a:noFill/>
        </p:spPr>
      </p:pic>
      <p:pic>
        <p:nvPicPr>
          <p:cNvPr id="16" name="Picture 2"/>
          <p:cNvPicPr>
            <a:picLocks noChangeAspect="1" noChangeArrowheads="1"/>
          </p:cNvPicPr>
          <p:nvPr/>
        </p:nvPicPr>
        <p:blipFill>
          <a:blip r:embed="rId3" cstate="print"/>
          <a:srcRect/>
          <a:stretch>
            <a:fillRect/>
          </a:stretch>
        </p:blipFill>
        <p:spPr bwMode="auto">
          <a:xfrm>
            <a:off x="7671297" y="914400"/>
            <a:ext cx="1201320" cy="4943366"/>
          </a:xfrm>
          <a:prstGeom prst="rect">
            <a:avLst/>
          </a:prstGeom>
          <a:noFill/>
          <a:ln w="9525">
            <a:noFill/>
            <a:miter lim="800000"/>
            <a:headEnd/>
            <a:tailEnd/>
          </a:ln>
        </p:spPr>
      </p:pic>
      <p:sp>
        <p:nvSpPr>
          <p:cNvPr id="3" name="Rectangle 2"/>
          <p:cNvSpPr/>
          <p:nvPr/>
        </p:nvSpPr>
        <p:spPr>
          <a:xfrm>
            <a:off x="75600" y="684000"/>
            <a:ext cx="4602542" cy="369332"/>
          </a:xfrm>
          <a:prstGeom prst="rect">
            <a:avLst/>
          </a:prstGeom>
        </p:spPr>
        <p:txBody>
          <a:bodyPr wrap="none">
            <a:spAutoFit/>
          </a:bodyPr>
          <a:lstStyle/>
          <a:p>
            <a:r>
              <a:rPr lang="en-US" b="1" dirty="0" smtClean="0">
                <a:solidFill>
                  <a:schemeClr val="bg1"/>
                </a:solidFill>
                <a:latin typeface="Arial" pitchFamily="34" charset="0"/>
                <a:cs typeface="Arial" pitchFamily="34" charset="0"/>
              </a:rPr>
              <a:t>Convection current at output (z=1.58 m) </a:t>
            </a:r>
            <a:endParaRPr lang="en-US" b="1" dirty="0">
              <a:solidFill>
                <a:schemeClr val="bg1"/>
              </a:solidFill>
              <a:latin typeface="Arial" pitchFamily="34" charset="0"/>
              <a:cs typeface="Arial" pitchFamily="34" charset="0"/>
            </a:endParaRPr>
          </a:p>
        </p:txBody>
      </p:sp>
      <p:pic>
        <p:nvPicPr>
          <p:cNvPr id="34822" name="Picture 6" descr="C:\Documents and Settings\cmarrell\Gdfidl_pp_1March2013\Final\Images_presentation\Currents\CMon8A_t_zoom.jpg"/>
          <p:cNvPicPr>
            <a:picLocks noChangeAspect="1" noChangeArrowheads="1"/>
          </p:cNvPicPr>
          <p:nvPr/>
        </p:nvPicPr>
        <p:blipFill>
          <a:blip r:embed="rId4" cstate="print"/>
          <a:srcRect l="6547" t="6299" r="7366" b="2520"/>
          <a:stretch>
            <a:fillRect/>
          </a:stretch>
        </p:blipFill>
        <p:spPr bwMode="auto">
          <a:xfrm>
            <a:off x="3880994" y="3528110"/>
            <a:ext cx="3510406" cy="2415490"/>
          </a:xfrm>
          <a:prstGeom prst="rect">
            <a:avLst/>
          </a:prstGeom>
          <a:noFill/>
        </p:spPr>
      </p:pic>
      <p:pic>
        <p:nvPicPr>
          <p:cNvPr id="34820" name="Picture 4" descr="C:\Documents and Settings\cmarrell\Gdfidl_pp_1March2013\Final\Images_presentation\Currents\CMon8A_t.jpg"/>
          <p:cNvPicPr>
            <a:picLocks noChangeAspect="1" noChangeArrowheads="1"/>
          </p:cNvPicPr>
          <p:nvPr/>
        </p:nvPicPr>
        <p:blipFill>
          <a:blip r:embed="rId5" cstate="print"/>
          <a:srcRect l="7366" t="1630" r="8184"/>
          <a:stretch>
            <a:fillRect/>
          </a:stretch>
        </p:blipFill>
        <p:spPr bwMode="auto">
          <a:xfrm>
            <a:off x="145362" y="1143000"/>
            <a:ext cx="3512238" cy="2054398"/>
          </a:xfrm>
          <a:prstGeom prst="rect">
            <a:avLst/>
          </a:prstGeom>
          <a:noFill/>
        </p:spPr>
      </p:pic>
      <p:sp>
        <p:nvSpPr>
          <p:cNvPr id="7" name="Oval 6"/>
          <p:cNvSpPr/>
          <p:nvPr/>
        </p:nvSpPr>
        <p:spPr>
          <a:xfrm>
            <a:off x="3200400" y="1219200"/>
            <a:ext cx="381000" cy="1371600"/>
          </a:xfrm>
          <a:prstGeom prst="ellipse">
            <a:avLst/>
          </a:prstGeom>
          <a:noFill/>
          <a:ln>
            <a:solidFill>
              <a:srgbClr val="152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V="1">
            <a:off x="3567369" y="2500569"/>
            <a:ext cx="1039066" cy="970196"/>
          </a:xfrm>
          <a:prstGeom prst="straightConnector1">
            <a:avLst/>
          </a:prstGeom>
          <a:ln w="28575">
            <a:solidFill>
              <a:srgbClr val="152C8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48200" y="838200"/>
            <a:ext cx="3429000" cy="76200"/>
          </a:xfrm>
          <a:prstGeom prst="straightConnector1">
            <a:avLst/>
          </a:prstGeom>
          <a:ln w="28575">
            <a:solidFill>
              <a:srgbClr val="152C81"/>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12" name="Straight Connector 11"/>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1371600"/>
            <a:ext cx="8839800" cy="369332"/>
          </a:xfrm>
          <a:prstGeom prst="rect">
            <a:avLst/>
          </a:prstGeom>
          <a:noFill/>
        </p:spPr>
        <p:txBody>
          <a:bodyPr wrap="square" rtlCol="0">
            <a:spAutoFit/>
          </a:bodyPr>
          <a:lstStyle/>
          <a:p>
            <a:r>
              <a:rPr lang="en-US" dirty="0" smtClean="0">
                <a:solidFill>
                  <a:schemeClr val="bg1"/>
                </a:solidFill>
                <a:latin typeface="Arial"/>
                <a:cs typeface="Arial"/>
              </a:rPr>
              <a:t>Longer simulations needed: this would require a large amount of time and memory</a:t>
            </a:r>
            <a:endParaRPr lang="en-US" dirty="0">
              <a:solidFill>
                <a:schemeClr val="bg1"/>
              </a:solidFill>
              <a:latin typeface="Arial"/>
              <a:cs typeface="Arial"/>
            </a:endParaRPr>
          </a:p>
        </p:txBody>
      </p:sp>
      <p:sp>
        <p:nvSpPr>
          <p:cNvPr id="6" name="Rectangle 5"/>
          <p:cNvSpPr/>
          <p:nvPr/>
        </p:nvSpPr>
        <p:spPr>
          <a:xfrm>
            <a:off x="381000" y="2590800"/>
            <a:ext cx="8001000" cy="1754326"/>
          </a:xfrm>
          <a:prstGeom prst="rect">
            <a:avLst/>
          </a:prstGeom>
        </p:spPr>
        <p:txBody>
          <a:bodyPr wrap="square">
            <a:spAutoFit/>
          </a:bodyPr>
          <a:lstStyle/>
          <a:p>
            <a:r>
              <a:rPr lang="en-US" dirty="0" smtClean="0">
                <a:solidFill>
                  <a:schemeClr val="bg1"/>
                </a:solidFill>
                <a:latin typeface="Arial"/>
                <a:cs typeface="Arial"/>
              </a:rPr>
              <a:t>1. Careful implementation of losses is required</a:t>
            </a:r>
          </a:p>
          <a:p>
            <a:r>
              <a:rPr lang="en-US" dirty="0" smtClean="0">
                <a:solidFill>
                  <a:schemeClr val="bg1"/>
                </a:solidFill>
                <a:latin typeface="Arial"/>
                <a:cs typeface="Arial"/>
              </a:rPr>
              <a:t>2. Tuning is long  </a:t>
            </a:r>
          </a:p>
          <a:p>
            <a:r>
              <a:rPr lang="en-US" dirty="0" smtClean="0">
                <a:solidFill>
                  <a:schemeClr val="bg1"/>
                </a:solidFill>
                <a:latin typeface="Arial"/>
                <a:cs typeface="Arial"/>
              </a:rPr>
              <a:t>3. PIC simulation is slow and it requires a lot of memory</a:t>
            </a:r>
          </a:p>
          <a:p>
            <a:endParaRPr lang="en-US" dirty="0" smtClean="0">
              <a:solidFill>
                <a:schemeClr val="bg1"/>
              </a:solidFill>
              <a:latin typeface="Arial"/>
              <a:cs typeface="Arial"/>
            </a:endParaRPr>
          </a:p>
          <a:p>
            <a:r>
              <a:rPr lang="en-US" dirty="0" smtClean="0">
                <a:solidFill>
                  <a:schemeClr val="bg1"/>
                </a:solidFill>
                <a:latin typeface="Arial"/>
                <a:cs typeface="Arial"/>
              </a:rPr>
              <a:t>The PIC code is very important to study and optimize the output cavity, since we can’t use the 1D code for the optimization of parameters.</a:t>
            </a:r>
          </a:p>
        </p:txBody>
      </p:sp>
      <p:sp>
        <p:nvSpPr>
          <p:cNvPr id="8"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err="1" smtClean="0">
                <a:solidFill>
                  <a:srgbClr val="152C81"/>
                </a:solidFill>
                <a:latin typeface="Arial" pitchFamily="34" charset="0"/>
                <a:cs typeface="Arial" pitchFamily="34" charset="0"/>
              </a:rPr>
              <a:t>GdfidL</a:t>
            </a:r>
            <a:r>
              <a:rPr lang="en-US" sz="2000" b="1" dirty="0" smtClean="0">
                <a:solidFill>
                  <a:srgbClr val="152C81"/>
                </a:solidFill>
                <a:latin typeface="Arial" pitchFamily="34" charset="0"/>
                <a:cs typeface="Arial" pitchFamily="34" charset="0"/>
              </a:rPr>
              <a:t> PIC simulations</a:t>
            </a:r>
            <a:endParaRPr lang="en-US" sz="2000" b="1" dirty="0">
              <a:solidFill>
                <a:srgbClr val="152C81"/>
              </a:solidFill>
              <a:latin typeface="Arial" pitchFamily="34" charset="0"/>
              <a:cs typeface="Arial" pitchFamily="34" charset="0"/>
            </a:endParaRPr>
          </a:p>
        </p:txBody>
      </p:sp>
      <p:cxnSp>
        <p:nvCxnSpPr>
          <p:cNvPr id="9" name="Straight Connector 8"/>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304800" y="684000"/>
            <a:ext cx="8420100" cy="990600"/>
          </a:xfrm>
          <a:prstGeom prst="rect">
            <a:avLst/>
          </a:prstGeom>
        </p:spPr>
        <p:txBody>
          <a:bodyPr>
            <a:normAutofit/>
          </a:bodyPr>
          <a:lstStyle/>
          <a:p>
            <a:pPr marL="292100" marR="0" lvl="0" indent="-292100" algn="ctr" defTabSz="914400" rtl="0" eaLnBrk="1" fontAlgn="auto" latinLnBrk="0" hangingPunct="1">
              <a:lnSpc>
                <a:spcPct val="100000"/>
              </a:lnSpc>
              <a:spcBef>
                <a:spcPts val="0"/>
              </a:spcBef>
              <a:spcAft>
                <a:spcPts val="0"/>
              </a:spcAft>
              <a:buClr>
                <a:srgbClr val="CC0000"/>
              </a:buClr>
              <a:buSzPct val="70000"/>
              <a:tabLst/>
              <a:defRPr/>
            </a:pPr>
            <a:r>
              <a:rPr kumimoji="0" lang="en-US" sz="1800" b="0" i="0" u="none" strike="noStrike" kern="1200" cap="none" spc="0" normalizeH="0" baseline="0" noProof="0" dirty="0" smtClean="0">
                <a:ln>
                  <a:noFill/>
                </a:ln>
                <a:solidFill>
                  <a:schemeClr val="bg1"/>
                </a:solidFill>
                <a:effectLst/>
                <a:uLnTx/>
                <a:uFillTx/>
                <a:latin typeface="Arial" pitchFamily="34" charset="0"/>
                <a:cs typeface="Arial" pitchFamily="34" charset="0"/>
              </a:rPr>
              <a:t>The Klystron global efficiency depends on the output cavity efficiency</a:t>
            </a:r>
          </a:p>
          <a:p>
            <a:pPr marL="292100" marR="0" lvl="0" indent="-292100" algn="ctr" defTabSz="914400" rtl="0" eaLnBrk="1" fontAlgn="auto" latinLnBrk="0" hangingPunct="1">
              <a:lnSpc>
                <a:spcPct val="100000"/>
              </a:lnSpc>
              <a:spcBef>
                <a:spcPts val="0"/>
              </a:spcBef>
              <a:spcAft>
                <a:spcPts val="0"/>
              </a:spcAft>
              <a:buClr>
                <a:srgbClr val="CC0000"/>
              </a:buClr>
              <a:buSzPct val="70000"/>
              <a:tabLst/>
              <a:defRPr/>
            </a:pPr>
            <a:r>
              <a:rPr kumimoji="0" lang="en-US" sz="1800" b="0" i="0" u="none" strike="noStrike" kern="1200" cap="none" spc="0" normalizeH="0" baseline="0" noProof="0" dirty="0" smtClean="0">
                <a:ln>
                  <a:noFill/>
                </a:ln>
                <a:solidFill>
                  <a:schemeClr val="bg1"/>
                </a:solidFill>
                <a:effectLst/>
                <a:uLnTx/>
                <a:uFillTx/>
                <a:latin typeface="Arial" pitchFamily="34" charset="0"/>
                <a:cs typeface="Arial" pitchFamily="34" charset="0"/>
              </a:rPr>
              <a:t>Electrons have to slow down (ideally) until they give their kinetic energy </a:t>
            </a:r>
          </a:p>
          <a:p>
            <a:pPr marL="292100" marR="0" lvl="0" indent="-292100" algn="ctr" defTabSz="914400" rtl="0" eaLnBrk="1" fontAlgn="auto" latinLnBrk="0" hangingPunct="1">
              <a:lnSpc>
                <a:spcPct val="100000"/>
              </a:lnSpc>
              <a:spcBef>
                <a:spcPts val="0"/>
              </a:spcBef>
              <a:spcAft>
                <a:spcPts val="0"/>
              </a:spcAft>
              <a:buClr>
                <a:srgbClr val="CC0000"/>
              </a:buClr>
              <a:buSzPct val="70000"/>
              <a:tabLst/>
              <a:defRPr/>
            </a:pPr>
            <a:r>
              <a:rPr lang="en-US" dirty="0" smtClean="0">
                <a:solidFill>
                  <a:schemeClr val="bg1"/>
                </a:solidFill>
                <a:latin typeface="Arial" pitchFamily="34" charset="0"/>
                <a:cs typeface="Arial" pitchFamily="34" charset="0"/>
              </a:rPr>
              <a:t>f</a:t>
            </a:r>
            <a:r>
              <a:rPr kumimoji="0" lang="en-US" sz="1800" b="0" i="0" u="none" strike="noStrike" kern="1200" cap="none" spc="0" normalizeH="0" baseline="0" noProof="0" dirty="0" err="1" smtClean="0">
                <a:ln>
                  <a:noFill/>
                </a:ln>
                <a:solidFill>
                  <a:schemeClr val="bg1"/>
                </a:solidFill>
                <a:effectLst/>
                <a:uLnTx/>
                <a:uFillTx/>
                <a:latin typeface="Arial" pitchFamily="34" charset="0"/>
                <a:cs typeface="Arial" pitchFamily="34" charset="0"/>
              </a:rPr>
              <a:t>ully</a:t>
            </a:r>
            <a:r>
              <a:rPr kumimoji="0" lang="en-US" sz="1800" b="0" i="0" u="none" strike="noStrike" kern="1200" cap="none" spc="0" normalizeH="0" baseline="0" noProof="0" dirty="0" smtClean="0">
                <a:ln>
                  <a:noFill/>
                </a:ln>
                <a:solidFill>
                  <a:schemeClr val="bg1"/>
                </a:solidFill>
                <a:effectLst/>
                <a:uLnTx/>
                <a:uFillTx/>
                <a:latin typeface="Arial" pitchFamily="34" charset="0"/>
                <a:cs typeface="Arial" pitchFamily="34" charset="0"/>
              </a:rPr>
              <a:t> to the RF field</a:t>
            </a:r>
          </a:p>
          <a:p>
            <a:pPr marL="292100" marR="0" lvl="0" indent="-292100" algn="l" defTabSz="914400" rtl="0" eaLnBrk="1" fontAlgn="auto" latinLnBrk="0" hangingPunct="1">
              <a:lnSpc>
                <a:spcPct val="100000"/>
              </a:lnSpc>
              <a:spcBef>
                <a:spcPts val="0"/>
              </a:spcBef>
              <a:spcAft>
                <a:spcPts val="0"/>
              </a:spcAft>
              <a:buClr>
                <a:srgbClr val="CC0000"/>
              </a:buClr>
              <a:buSzPct val="70000"/>
              <a:tabLst/>
              <a:defRPr/>
            </a:pPr>
            <a:endParaRPr lang="en-US" dirty="0" smtClean="0">
              <a:solidFill>
                <a:schemeClr val="bg1"/>
              </a:solidFill>
              <a:latin typeface="Arial" pitchFamily="34" charset="0"/>
              <a:cs typeface="Arial" pitchFamily="34" charset="0"/>
            </a:endParaRPr>
          </a:p>
        </p:txBody>
      </p:sp>
      <p:sp>
        <p:nvSpPr>
          <p:cNvPr id="7" name="Rectangle 6"/>
          <p:cNvSpPr/>
          <p:nvPr/>
        </p:nvSpPr>
        <p:spPr>
          <a:xfrm>
            <a:off x="75600" y="4286071"/>
            <a:ext cx="8382000" cy="923330"/>
          </a:xfrm>
          <a:prstGeom prst="rect">
            <a:avLst/>
          </a:prstGeom>
        </p:spPr>
        <p:txBody>
          <a:bodyPr wrap="square">
            <a:spAutoFit/>
          </a:bodyPr>
          <a:lstStyle/>
          <a:p>
            <a:pPr marL="292100" lvl="0" indent="-292100">
              <a:buClr>
                <a:srgbClr val="152C81"/>
              </a:buClr>
              <a:buSzPct val="70000"/>
              <a:buFont typeface="Arial"/>
              <a:buChar char="•"/>
              <a:defRPr/>
            </a:pPr>
            <a:r>
              <a:rPr lang="en-US" dirty="0" smtClean="0">
                <a:solidFill>
                  <a:schemeClr val="bg1"/>
                </a:solidFill>
                <a:latin typeface="Arial" pitchFamily="34" charset="0"/>
                <a:cs typeface="Arial" pitchFamily="34" charset="0"/>
              </a:rPr>
              <a:t>Electrons are not relativistic</a:t>
            </a:r>
          </a:p>
          <a:p>
            <a:pPr marL="292100" lvl="0" indent="-292100">
              <a:buClr>
                <a:srgbClr val="152C81"/>
              </a:buClr>
              <a:buSzPct val="70000"/>
              <a:buFont typeface="Arial"/>
              <a:buChar char="•"/>
              <a:defRPr/>
            </a:pPr>
            <a:r>
              <a:rPr lang="en-US" dirty="0" smtClean="0">
                <a:solidFill>
                  <a:schemeClr val="bg1"/>
                </a:solidFill>
                <a:latin typeface="Arial" pitchFamily="34" charset="0"/>
                <a:cs typeface="Arial" pitchFamily="34" charset="0"/>
              </a:rPr>
              <a:t>Space charge forces become dominant at very low beta</a:t>
            </a:r>
          </a:p>
          <a:p>
            <a:pPr marL="292100" lvl="0" indent="-292100">
              <a:buClr>
                <a:srgbClr val="152C81"/>
              </a:buClr>
              <a:buSzPct val="70000"/>
              <a:buFont typeface="Arial"/>
              <a:buChar char="•"/>
            </a:pPr>
            <a:r>
              <a:rPr lang="en-US" dirty="0" smtClean="0">
                <a:solidFill>
                  <a:schemeClr val="bg1"/>
                </a:solidFill>
                <a:latin typeface="Arial" pitchFamily="34" charset="0"/>
                <a:cs typeface="Arial" pitchFamily="34" charset="0"/>
              </a:rPr>
              <a:t>We are limited by the speed of slowest electrons (to avoid reflected electrons)</a:t>
            </a:r>
          </a:p>
        </p:txBody>
      </p:sp>
      <p:sp>
        <p:nvSpPr>
          <p:cNvPr id="10" name="TextBox 9"/>
          <p:cNvSpPr txBox="1"/>
          <p:nvPr/>
        </p:nvSpPr>
        <p:spPr>
          <a:xfrm>
            <a:off x="381000" y="3828871"/>
            <a:ext cx="7669728"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We need to match beam speed and phase velocity        </a:t>
            </a:r>
            <a:r>
              <a:rPr lang="en-US" dirty="0" err="1" smtClean="0">
                <a:solidFill>
                  <a:schemeClr val="bg1"/>
                </a:solidFill>
                <a:latin typeface="Arial" pitchFamily="34" charset="0"/>
                <a:cs typeface="Arial" pitchFamily="34" charset="0"/>
              </a:rPr>
              <a:t>multicell</a:t>
            </a:r>
            <a:r>
              <a:rPr lang="en-US" dirty="0" smtClean="0">
                <a:solidFill>
                  <a:schemeClr val="bg1"/>
                </a:solidFill>
                <a:latin typeface="Arial" pitchFamily="34" charset="0"/>
                <a:cs typeface="Arial" pitchFamily="34" charset="0"/>
              </a:rPr>
              <a:t> structure </a:t>
            </a:r>
            <a:endParaRPr lang="en-US" dirty="0">
              <a:solidFill>
                <a:schemeClr val="bg1"/>
              </a:solidFill>
              <a:latin typeface="Arial" pitchFamily="34" charset="0"/>
              <a:cs typeface="Arial" pitchFamily="34" charset="0"/>
            </a:endParaRPr>
          </a:p>
        </p:txBody>
      </p:sp>
      <p:cxnSp>
        <p:nvCxnSpPr>
          <p:cNvPr id="11" name="Straight Arrow Connector 10"/>
          <p:cNvCxnSpPr/>
          <p:nvPr/>
        </p:nvCxnSpPr>
        <p:spPr>
          <a:xfrm>
            <a:off x="5715000" y="4038600"/>
            <a:ext cx="228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81200" y="5715000"/>
            <a:ext cx="4993675"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Study of a traveling wave cavity in progress</a:t>
            </a:r>
            <a:endParaRPr lang="en-US" b="1" dirty="0">
              <a:solidFill>
                <a:schemeClr val="bg1"/>
              </a:solidFill>
              <a:latin typeface="Arial" pitchFamily="34" charset="0"/>
              <a:cs typeface="Arial" pitchFamily="34" charset="0"/>
            </a:endParaRPr>
          </a:p>
        </p:txBody>
      </p:sp>
      <p:sp>
        <p:nvSpPr>
          <p:cNvPr id="13" name="Rectangle 12"/>
          <p:cNvSpPr/>
          <p:nvPr/>
        </p:nvSpPr>
        <p:spPr>
          <a:xfrm>
            <a:off x="75600" y="1752600"/>
            <a:ext cx="8458800" cy="1477328"/>
          </a:xfrm>
          <a:prstGeom prst="rect">
            <a:avLst/>
          </a:prstGeom>
        </p:spPr>
        <p:txBody>
          <a:bodyPr wrap="square">
            <a:spAutoFit/>
          </a:bodyPr>
          <a:lstStyle/>
          <a:p>
            <a:pPr marL="292100" lvl="0" indent="-292100">
              <a:buClr>
                <a:srgbClr val="CC0000"/>
              </a:buClr>
              <a:buSzPct val="70000"/>
              <a:defRPr/>
            </a:pPr>
            <a:r>
              <a:rPr lang="en-US" b="1" dirty="0" smtClean="0">
                <a:solidFill>
                  <a:schemeClr val="bg1"/>
                </a:solidFill>
                <a:latin typeface="Arial" pitchFamily="34" charset="0"/>
                <a:cs typeface="Arial" pitchFamily="34" charset="0"/>
              </a:rPr>
              <a:t>Main issues:</a:t>
            </a:r>
          </a:p>
          <a:p>
            <a:pPr marL="292100" lvl="0" indent="-292100">
              <a:buClr>
                <a:srgbClr val="CC0000"/>
              </a:buClr>
              <a:buSzPct val="70000"/>
              <a:buFont typeface="Wingdings 2"/>
              <a:buChar char=""/>
              <a:defRPr/>
            </a:pPr>
            <a:endParaRPr lang="en-US" dirty="0" smtClean="0">
              <a:solidFill>
                <a:schemeClr val="bg1"/>
              </a:solidFill>
              <a:latin typeface="Arial" pitchFamily="34" charset="0"/>
              <a:cs typeface="Arial" pitchFamily="34" charset="0"/>
            </a:endParaRPr>
          </a:p>
          <a:p>
            <a:pPr marL="292100" lvl="0" indent="-292100">
              <a:buClr>
                <a:srgbClr val="152C81"/>
              </a:buClr>
              <a:buSzPct val="70000"/>
              <a:buFont typeface="Arial"/>
              <a:buChar char="•"/>
              <a:defRPr/>
            </a:pPr>
            <a:r>
              <a:rPr lang="en-US" dirty="0" smtClean="0">
                <a:solidFill>
                  <a:schemeClr val="bg1"/>
                </a:solidFill>
                <a:latin typeface="Arial" pitchFamily="34" charset="0"/>
                <a:cs typeface="Arial" pitchFamily="34" charset="0"/>
              </a:rPr>
              <a:t>The beam slows down while energy is removed from it, so we have to be sure that particles do not slip on the accelerating crest of the field (taking energy from the field);</a:t>
            </a:r>
          </a:p>
        </p:txBody>
      </p:sp>
      <p:sp>
        <p:nvSpPr>
          <p:cNvPr id="14" name="Down Arrow 13"/>
          <p:cNvSpPr/>
          <p:nvPr/>
        </p:nvSpPr>
        <p:spPr>
          <a:xfrm>
            <a:off x="4163568" y="3200400"/>
            <a:ext cx="484632" cy="533400"/>
          </a:xfrm>
          <a:prstGeom prst="downArrow">
            <a:avLst/>
          </a:prstGeom>
          <a:solidFill>
            <a:srgbClr val="152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Output cavity</a:t>
            </a:r>
            <a:endParaRPr lang="en-US" sz="2000" b="1" dirty="0">
              <a:solidFill>
                <a:srgbClr val="152C81"/>
              </a:solidFill>
              <a:latin typeface="Arial" pitchFamily="34" charset="0"/>
              <a:cs typeface="Arial" pitchFamily="34" charset="0"/>
            </a:endParaRPr>
          </a:p>
        </p:txBody>
      </p:sp>
      <p:cxnSp>
        <p:nvCxnSpPr>
          <p:cNvPr id="16" name="Straight Connector 15"/>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5600" y="684000"/>
            <a:ext cx="8204200" cy="1985159"/>
          </a:xfrm>
          <a:prstGeom prst="rect">
            <a:avLst/>
          </a:prstGeom>
          <a:noFill/>
        </p:spPr>
        <p:txBody>
          <a:bodyPr wrap="square" rtlCol="0">
            <a:spAutoFit/>
          </a:bodyPr>
          <a:lstStyle/>
          <a:p>
            <a:pPr>
              <a:spcAft>
                <a:spcPts val="1200"/>
              </a:spcAft>
            </a:pPr>
            <a:r>
              <a:rPr lang="en-US" b="1" dirty="0" smtClean="0">
                <a:solidFill>
                  <a:schemeClr val="bg1"/>
                </a:solidFill>
                <a:latin typeface="Arial" pitchFamily="34" charset="0"/>
                <a:cs typeface="Arial" pitchFamily="34" charset="0"/>
              </a:rPr>
              <a:t>Design method:</a:t>
            </a:r>
          </a:p>
          <a:p>
            <a:pPr>
              <a:spcAft>
                <a:spcPts val="600"/>
              </a:spcAft>
            </a:pPr>
            <a:r>
              <a:rPr lang="en-US" dirty="0" smtClean="0">
                <a:solidFill>
                  <a:schemeClr val="bg1"/>
                </a:solidFill>
                <a:latin typeface="Arial" pitchFamily="34" charset="0"/>
                <a:cs typeface="Arial" pitchFamily="34" charset="0"/>
              </a:rPr>
              <a:t>We start with some approximations:</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steady state regime</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single particle model</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no space charge</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in this kind of model beam current is assumed </a:t>
            </a:r>
            <a:r>
              <a:rPr lang="en-US" b="1" dirty="0" smtClean="0">
                <a:solidFill>
                  <a:schemeClr val="bg1"/>
                </a:solidFill>
                <a:latin typeface="Arial" pitchFamily="34" charset="0"/>
                <a:cs typeface="Arial" pitchFamily="34" charset="0"/>
              </a:rPr>
              <a:t>constant</a:t>
            </a:r>
            <a:r>
              <a:rPr lang="en-US" dirty="0" smtClean="0">
                <a:solidFill>
                  <a:schemeClr val="bg1"/>
                </a:solidFill>
                <a:latin typeface="Arial" pitchFamily="34" charset="0"/>
                <a:cs typeface="Arial" pitchFamily="34" charset="0"/>
              </a:rPr>
              <a:t> along the structure</a:t>
            </a:r>
          </a:p>
        </p:txBody>
      </p:sp>
      <p:graphicFrame>
        <p:nvGraphicFramePr>
          <p:cNvPr id="29698" name="Object 2"/>
          <p:cNvGraphicFramePr>
            <a:graphicFrameLocks noChangeAspect="1"/>
          </p:cNvGraphicFramePr>
          <p:nvPr/>
        </p:nvGraphicFramePr>
        <p:xfrm>
          <a:off x="4191000" y="2895600"/>
          <a:ext cx="3206750" cy="762000"/>
        </p:xfrm>
        <a:graphic>
          <a:graphicData uri="http://schemas.openxmlformats.org/presentationml/2006/ole">
            <p:oleObj spid="_x0000_s29698" name="Equation" r:id="rId3" imgW="7315200" imgH="1892300" progId="Equation.3">
              <p:embed/>
            </p:oleObj>
          </a:graphicData>
        </a:graphic>
      </p:graphicFrame>
      <p:sp>
        <p:nvSpPr>
          <p:cNvPr id="6" name="TextBox 5"/>
          <p:cNvSpPr txBox="1"/>
          <p:nvPr/>
        </p:nvSpPr>
        <p:spPr>
          <a:xfrm>
            <a:off x="75600" y="3059668"/>
            <a:ext cx="3929281"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Gradient along the structure (V/m)</a:t>
            </a:r>
            <a:endParaRPr lang="en-US" b="1" dirty="0">
              <a:solidFill>
                <a:schemeClr val="bg1"/>
              </a:solidFill>
              <a:latin typeface="Arial" pitchFamily="34" charset="0"/>
              <a:cs typeface="Arial" pitchFamily="34" charset="0"/>
            </a:endParaRPr>
          </a:p>
        </p:txBody>
      </p:sp>
      <p:sp>
        <p:nvSpPr>
          <p:cNvPr id="7" name="TextBox 6"/>
          <p:cNvSpPr txBox="1"/>
          <p:nvPr/>
        </p:nvSpPr>
        <p:spPr>
          <a:xfrm>
            <a:off x="75600" y="4126468"/>
            <a:ext cx="710451"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With:</a:t>
            </a:r>
            <a:endParaRPr lang="en-US" dirty="0">
              <a:solidFill>
                <a:schemeClr val="bg1"/>
              </a:solidFill>
              <a:latin typeface="Arial" pitchFamily="34" charset="0"/>
              <a:cs typeface="Arial" pitchFamily="34" charset="0"/>
            </a:endParaRPr>
          </a:p>
        </p:txBody>
      </p:sp>
      <p:graphicFrame>
        <p:nvGraphicFramePr>
          <p:cNvPr id="29699" name="Object 3"/>
          <p:cNvGraphicFramePr>
            <a:graphicFrameLocks noChangeAspect="1"/>
          </p:cNvGraphicFramePr>
          <p:nvPr/>
        </p:nvGraphicFramePr>
        <p:xfrm>
          <a:off x="1066800" y="3810000"/>
          <a:ext cx="3509963" cy="903288"/>
        </p:xfrm>
        <a:graphic>
          <a:graphicData uri="http://schemas.openxmlformats.org/presentationml/2006/ole">
            <p:oleObj spid="_x0000_s29699" name="Equation" r:id="rId4" imgW="7315200" imgH="1993900" progId="Equation.3">
              <p:embed/>
            </p:oleObj>
          </a:graphicData>
        </a:graphic>
      </p:graphicFrame>
      <p:sp>
        <p:nvSpPr>
          <p:cNvPr id="13" name="TextBox 12"/>
          <p:cNvSpPr txBox="1"/>
          <p:nvPr/>
        </p:nvSpPr>
        <p:spPr>
          <a:xfrm>
            <a:off x="7494304" y="3048000"/>
            <a:ext cx="354296" cy="307777"/>
          </a:xfrm>
          <a:prstGeom prst="rect">
            <a:avLst/>
          </a:prstGeom>
          <a:noFill/>
        </p:spPr>
        <p:txBody>
          <a:bodyPr wrap="none" rtlCol="0">
            <a:spAutoFit/>
          </a:bodyPr>
          <a:lstStyle/>
          <a:p>
            <a:r>
              <a:rPr lang="en-US" sz="1400" dirty="0" smtClean="0">
                <a:solidFill>
                  <a:schemeClr val="bg1"/>
                </a:solidFill>
                <a:latin typeface="Arial"/>
                <a:cs typeface="Arial"/>
              </a:rPr>
              <a:t>[*]</a:t>
            </a:r>
            <a:endParaRPr lang="en-US" sz="1400" dirty="0">
              <a:solidFill>
                <a:schemeClr val="bg1"/>
              </a:solidFill>
              <a:latin typeface="Arial"/>
              <a:cs typeface="Arial"/>
            </a:endParaRPr>
          </a:p>
        </p:txBody>
      </p:sp>
      <p:sp>
        <p:nvSpPr>
          <p:cNvPr id="14" name="TextBox 13"/>
          <p:cNvSpPr txBox="1"/>
          <p:nvPr/>
        </p:nvSpPr>
        <p:spPr>
          <a:xfrm>
            <a:off x="75600" y="5791200"/>
            <a:ext cx="8001000" cy="461665"/>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 A. </a:t>
            </a:r>
            <a:r>
              <a:rPr lang="en-US" sz="1200" dirty="0" err="1" smtClean="0">
                <a:solidFill>
                  <a:schemeClr val="bg1"/>
                </a:solidFill>
                <a:latin typeface="Arial" pitchFamily="34" charset="0"/>
                <a:cs typeface="Arial" pitchFamily="34" charset="0"/>
              </a:rPr>
              <a:t>Lunin</a:t>
            </a:r>
            <a:r>
              <a:rPr lang="en-US" sz="1200" dirty="0" smtClean="0">
                <a:solidFill>
                  <a:schemeClr val="bg1"/>
                </a:solidFill>
                <a:latin typeface="Arial" pitchFamily="34" charset="0"/>
                <a:cs typeface="Arial" pitchFamily="34" charset="0"/>
              </a:rPr>
              <a:t>, V. </a:t>
            </a:r>
            <a:r>
              <a:rPr lang="en-US" sz="1200" dirty="0" err="1" smtClean="0">
                <a:solidFill>
                  <a:schemeClr val="bg1"/>
                </a:solidFill>
                <a:latin typeface="Arial" pitchFamily="34" charset="0"/>
                <a:cs typeface="Arial" pitchFamily="34" charset="0"/>
              </a:rPr>
              <a:t>Yakovlev</a:t>
            </a:r>
            <a:r>
              <a:rPr lang="en-US" sz="1200" dirty="0" smtClean="0">
                <a:solidFill>
                  <a:schemeClr val="bg1"/>
                </a:solidFill>
                <a:latin typeface="Arial" pitchFamily="34" charset="0"/>
                <a:cs typeface="Arial" pitchFamily="34" charset="0"/>
              </a:rPr>
              <a:t>, A. Grudiev, “Analytical solutions for transient and steady state beam loading in arbitrary traveling wave accelerating structures”, PRST-AB 14 (2011)</a:t>
            </a:r>
            <a:endParaRPr lang="en-US" sz="1200" dirty="0">
              <a:solidFill>
                <a:schemeClr val="bg1"/>
              </a:solidFill>
              <a:latin typeface="Arial" pitchFamily="34" charset="0"/>
              <a:cs typeface="Arial" pitchFamily="34" charset="0"/>
            </a:endParaRPr>
          </a:p>
        </p:txBody>
      </p:sp>
      <p:sp>
        <p:nvSpPr>
          <p:cNvPr id="12"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Output cavity</a:t>
            </a:r>
            <a:endParaRPr lang="en-US" sz="2000" b="1" dirty="0">
              <a:solidFill>
                <a:srgbClr val="152C81"/>
              </a:solidFill>
              <a:latin typeface="Arial" pitchFamily="34" charset="0"/>
              <a:cs typeface="Arial" pitchFamily="34" charset="0"/>
            </a:endParaRPr>
          </a:p>
        </p:txBody>
      </p:sp>
      <p:cxnSp>
        <p:nvCxnSpPr>
          <p:cNvPr id="15" name="Straight Connector 14"/>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75600" y="4876800"/>
            <a:ext cx="3670953" cy="646331"/>
            <a:chOff x="75600" y="4953000"/>
            <a:chExt cx="3670953" cy="646331"/>
          </a:xfrm>
        </p:grpSpPr>
        <p:sp>
          <p:nvSpPr>
            <p:cNvPr id="9" name="TextBox 8"/>
            <p:cNvSpPr txBox="1"/>
            <p:nvPr/>
          </p:nvSpPr>
          <p:spPr>
            <a:xfrm>
              <a:off x="75600" y="4989731"/>
              <a:ext cx="928672"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Where:</a:t>
              </a:r>
            </a:p>
          </p:txBody>
        </p:sp>
        <p:sp>
          <p:nvSpPr>
            <p:cNvPr id="16" name="TextBox 15"/>
            <p:cNvSpPr txBox="1"/>
            <p:nvPr/>
          </p:nvSpPr>
          <p:spPr>
            <a:xfrm>
              <a:off x="1066800" y="4953000"/>
              <a:ext cx="2679753" cy="646331"/>
            </a:xfrm>
            <a:prstGeom prst="rect">
              <a:avLst/>
            </a:prstGeom>
            <a:noFill/>
          </p:spPr>
          <p:txBody>
            <a:bodyPr wrap="none" rtlCol="0">
              <a:spAutoFit/>
            </a:bodyPr>
            <a:lstStyle/>
            <a:p>
              <a:r>
                <a:rPr lang="en-US" dirty="0" err="1" smtClean="0">
                  <a:solidFill>
                    <a:schemeClr val="bg1"/>
                  </a:solidFill>
                  <a:latin typeface="Arial" pitchFamily="34" charset="0"/>
                  <a:ea typeface="Cambria Math"/>
                  <a:cs typeface="Arial" pitchFamily="34" charset="0"/>
                </a:rPr>
                <a:t>ρ</a:t>
              </a:r>
              <a:r>
                <a:rPr lang="en-US" dirty="0" smtClean="0">
                  <a:solidFill>
                    <a:schemeClr val="bg1"/>
                  </a:solidFill>
                  <a:latin typeface="Arial" pitchFamily="34" charset="0"/>
                  <a:ea typeface="Cambria Math"/>
                  <a:cs typeface="Arial" pitchFamily="34" charset="0"/>
                </a:rPr>
                <a:t> = R/Q per unit length</a:t>
              </a:r>
            </a:p>
            <a:p>
              <a:r>
                <a:rPr lang="en-US" dirty="0" smtClean="0">
                  <a:solidFill>
                    <a:schemeClr val="bg1"/>
                  </a:solidFill>
                  <a:latin typeface="Arial" pitchFamily="34" charset="0"/>
                  <a:ea typeface="Cambria Math"/>
                  <a:cs typeface="Arial" pitchFamily="34" charset="0"/>
                </a:rPr>
                <a:t>I = first harmonic current</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5600" y="684000"/>
            <a:ext cx="7122463"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1) constant impedance structure</a:t>
            </a:r>
            <a:r>
              <a:rPr lang="en-US" dirty="0" smtClean="0">
                <a:solidFill>
                  <a:schemeClr val="bg1"/>
                </a:solidFill>
                <a:latin typeface="Arial" pitchFamily="34" charset="0"/>
                <a:cs typeface="Arial" pitchFamily="34" charset="0"/>
              </a:rPr>
              <a:t>, 4 cells, 120 deg phase advance</a:t>
            </a:r>
            <a:endParaRPr lang="en-US" dirty="0">
              <a:solidFill>
                <a:schemeClr val="bg1"/>
              </a:solidFill>
              <a:latin typeface="Arial" pitchFamily="34" charset="0"/>
              <a:cs typeface="Arial" pitchFamily="34" charset="0"/>
            </a:endParaRPr>
          </a:p>
        </p:txBody>
      </p:sp>
      <p:graphicFrame>
        <p:nvGraphicFramePr>
          <p:cNvPr id="31746" name="Object 2"/>
          <p:cNvGraphicFramePr>
            <a:graphicFrameLocks noChangeAspect="1"/>
          </p:cNvGraphicFramePr>
          <p:nvPr/>
        </p:nvGraphicFramePr>
        <p:xfrm>
          <a:off x="685801" y="1239837"/>
          <a:ext cx="1981199" cy="360363"/>
        </p:xfrm>
        <a:graphic>
          <a:graphicData uri="http://schemas.openxmlformats.org/presentationml/2006/ole">
            <p:oleObj spid="_x0000_s31746" name="Equation" r:id="rId3" imgW="7315200" imgH="1333500" progId="Equation.3">
              <p:embed/>
            </p:oleObj>
          </a:graphicData>
        </a:graphic>
      </p:graphicFrame>
      <p:graphicFrame>
        <p:nvGraphicFramePr>
          <p:cNvPr id="31747" name="Object 3"/>
          <p:cNvGraphicFramePr>
            <a:graphicFrameLocks noChangeAspect="1"/>
          </p:cNvGraphicFramePr>
          <p:nvPr/>
        </p:nvGraphicFramePr>
        <p:xfrm>
          <a:off x="3505200" y="1143000"/>
          <a:ext cx="838200" cy="573450"/>
        </p:xfrm>
        <a:graphic>
          <a:graphicData uri="http://schemas.openxmlformats.org/presentationml/2006/ole">
            <p:oleObj spid="_x0000_s31747" name="Equation" r:id="rId4" imgW="7315200" imgH="4660900" progId="Equation.3">
              <p:embed/>
            </p:oleObj>
          </a:graphicData>
        </a:graphic>
      </p:graphicFrame>
      <p:sp>
        <p:nvSpPr>
          <p:cNvPr id="7" name="TextBox 6"/>
          <p:cNvSpPr txBox="1"/>
          <p:nvPr/>
        </p:nvSpPr>
        <p:spPr>
          <a:xfrm>
            <a:off x="75600" y="1871246"/>
            <a:ext cx="2590874" cy="584776"/>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Length of first cell set from </a:t>
            </a:r>
          </a:p>
          <a:p>
            <a:r>
              <a:rPr lang="en-US" sz="1600" dirty="0" smtClean="0">
                <a:solidFill>
                  <a:schemeClr val="bg1"/>
                </a:solidFill>
                <a:latin typeface="Arial" pitchFamily="34" charset="0"/>
                <a:cs typeface="Arial" pitchFamily="34" charset="0"/>
              </a:rPr>
              <a:t>initial beam speed:</a:t>
            </a:r>
            <a:endParaRPr lang="en-US" sz="1600" dirty="0">
              <a:solidFill>
                <a:schemeClr val="bg1"/>
              </a:solidFill>
              <a:latin typeface="Arial" pitchFamily="34" charset="0"/>
              <a:cs typeface="Arial" pitchFamily="34" charset="0"/>
            </a:endParaRPr>
          </a:p>
        </p:txBody>
      </p:sp>
      <p:graphicFrame>
        <p:nvGraphicFramePr>
          <p:cNvPr id="31748" name="Object 4"/>
          <p:cNvGraphicFramePr>
            <a:graphicFrameLocks noChangeAspect="1"/>
          </p:cNvGraphicFramePr>
          <p:nvPr/>
        </p:nvGraphicFramePr>
        <p:xfrm>
          <a:off x="2743200" y="1876425"/>
          <a:ext cx="1219200" cy="1476375"/>
        </p:xfrm>
        <a:graphic>
          <a:graphicData uri="http://schemas.openxmlformats.org/presentationml/2006/ole">
            <p:oleObj spid="_x0000_s31748" name="Equation" r:id="rId5" imgW="7315200" imgH="8763000" progId="Equation.3">
              <p:embed/>
            </p:oleObj>
          </a:graphicData>
        </a:graphic>
      </p:graphicFrame>
      <p:sp>
        <p:nvSpPr>
          <p:cNvPr id="10" name="TextBox 9"/>
          <p:cNvSpPr txBox="1"/>
          <p:nvPr/>
        </p:nvSpPr>
        <p:spPr>
          <a:xfrm>
            <a:off x="75600" y="3471446"/>
            <a:ext cx="6477000"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Integration of equations of motion for the particle in gradient (1) gives:</a:t>
            </a:r>
            <a:endParaRPr lang="en-US" sz="1600" dirty="0">
              <a:solidFill>
                <a:schemeClr val="bg1"/>
              </a:solidFill>
              <a:latin typeface="Arial" pitchFamily="34" charset="0"/>
              <a:cs typeface="Arial" pitchFamily="34" charset="0"/>
            </a:endParaRPr>
          </a:p>
        </p:txBody>
      </p:sp>
      <p:grpSp>
        <p:nvGrpSpPr>
          <p:cNvPr id="47" name="Group 46"/>
          <p:cNvGrpSpPr/>
          <p:nvPr/>
        </p:nvGrpSpPr>
        <p:grpSpPr>
          <a:xfrm>
            <a:off x="2438400" y="3890773"/>
            <a:ext cx="3550425" cy="2357627"/>
            <a:chOff x="2053358" y="3886199"/>
            <a:chExt cx="4246855" cy="2820085"/>
          </a:xfrm>
        </p:grpSpPr>
        <p:grpSp>
          <p:nvGrpSpPr>
            <p:cNvPr id="70" name="Group 69"/>
            <p:cNvGrpSpPr/>
            <p:nvPr/>
          </p:nvGrpSpPr>
          <p:grpSpPr>
            <a:xfrm>
              <a:off x="2053358" y="3886199"/>
              <a:ext cx="4246855" cy="2317600"/>
              <a:chOff x="304800" y="4191000"/>
              <a:chExt cx="4246855" cy="2472107"/>
            </a:xfrm>
          </p:grpSpPr>
          <p:grpSp>
            <p:nvGrpSpPr>
              <p:cNvPr id="64" name="Group 63"/>
              <p:cNvGrpSpPr/>
              <p:nvPr/>
            </p:nvGrpSpPr>
            <p:grpSpPr>
              <a:xfrm>
                <a:off x="304800" y="4191000"/>
                <a:ext cx="4246855" cy="2472107"/>
                <a:chOff x="304800" y="4191000"/>
                <a:chExt cx="4246855" cy="2472107"/>
              </a:xfrm>
            </p:grpSpPr>
            <p:pic>
              <p:nvPicPr>
                <p:cNvPr id="31750" name="Picture 6" descr="\\cern.ch\dfs\Users\c\cmarrell\Desktop\Images_ARD_presentation\Phase_vs_z_const_imp.bmp"/>
                <p:cNvPicPr>
                  <a:picLocks noChangeAspect="1" noChangeArrowheads="1"/>
                </p:cNvPicPr>
                <p:nvPr/>
              </p:nvPicPr>
              <p:blipFill>
                <a:blip r:embed="rId6" cstate="print"/>
                <a:srcRect/>
                <a:stretch>
                  <a:fillRect/>
                </a:stretch>
              </p:blipFill>
              <p:spPr bwMode="auto">
                <a:xfrm>
                  <a:off x="609600" y="4267200"/>
                  <a:ext cx="3556870" cy="2238375"/>
                </a:xfrm>
                <a:prstGeom prst="rect">
                  <a:avLst/>
                </a:prstGeom>
                <a:noFill/>
              </p:spPr>
            </p:pic>
            <p:cxnSp>
              <p:nvCxnSpPr>
                <p:cNvPr id="15" name="Straight Arrow Connector 14"/>
                <p:cNvCxnSpPr/>
                <p:nvPr/>
              </p:nvCxnSpPr>
              <p:spPr>
                <a:xfrm>
                  <a:off x="685800" y="6629400"/>
                  <a:ext cx="1143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28800" y="6629400"/>
                  <a:ext cx="990600" cy="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19400" y="6629400"/>
                  <a:ext cx="838200" cy="0"/>
                </a:xfrm>
                <a:prstGeom prst="straightConnector1">
                  <a:avLst/>
                </a:prstGeom>
                <a:ln w="19050">
                  <a:solidFill>
                    <a:srgbClr val="FF7C8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57600" y="6629400"/>
                  <a:ext cx="381000" cy="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96990" y="5916966"/>
                  <a:ext cx="0" cy="6858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19400" y="5410200"/>
                  <a:ext cx="0" cy="12192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038600" y="4419600"/>
                  <a:ext cx="0" cy="22098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114800" y="6324600"/>
                  <a:ext cx="436855" cy="338507"/>
                </a:xfrm>
                <a:prstGeom prst="rect">
                  <a:avLst/>
                </a:prstGeom>
                <a:noFill/>
              </p:spPr>
              <p:txBody>
                <a:bodyPr wrap="none" rtlCol="0">
                  <a:spAutoFit/>
                </a:bodyPr>
                <a:lstStyle/>
                <a:p>
                  <a:r>
                    <a:rPr lang="en-US" sz="1200" dirty="0" err="1" smtClean="0">
                      <a:solidFill>
                        <a:schemeClr val="bg1"/>
                      </a:solidFill>
                      <a:latin typeface="Arial" pitchFamily="34" charset="0"/>
                      <a:cs typeface="Arial" pitchFamily="34" charset="0"/>
                    </a:rPr>
                    <a:t>z/</a:t>
                  </a:r>
                  <a:r>
                    <a:rPr lang="en-US" sz="1200" dirty="0" err="1" smtClean="0">
                      <a:solidFill>
                        <a:schemeClr val="bg1"/>
                      </a:solidFill>
                      <a:latin typeface="Cambria Math"/>
                      <a:ea typeface="Cambria Math"/>
                      <a:cs typeface="Arial" pitchFamily="34" charset="0"/>
                    </a:rPr>
                    <a:t>λ</a:t>
                  </a:r>
                  <a:endParaRPr lang="en-US" sz="1200" dirty="0">
                    <a:solidFill>
                      <a:schemeClr val="bg1"/>
                    </a:solidFill>
                    <a:latin typeface="Arial" pitchFamily="34" charset="0"/>
                    <a:cs typeface="Arial" pitchFamily="34" charset="0"/>
                  </a:endParaRPr>
                </a:p>
              </p:txBody>
            </p:sp>
            <p:sp>
              <p:nvSpPr>
                <p:cNvPr id="63" name="TextBox 62"/>
                <p:cNvSpPr txBox="1"/>
                <p:nvPr/>
              </p:nvSpPr>
              <p:spPr>
                <a:xfrm>
                  <a:off x="304800" y="4191000"/>
                  <a:ext cx="398202" cy="338507"/>
                </a:xfrm>
                <a:prstGeom prst="rect">
                  <a:avLst/>
                </a:prstGeom>
                <a:noFill/>
              </p:spPr>
              <p:txBody>
                <a:bodyPr wrap="none" rtlCol="0">
                  <a:spAutoFit/>
                </a:bodyPr>
                <a:lstStyle/>
                <a:p>
                  <a:r>
                    <a:rPr lang="en-US" sz="1200" dirty="0" err="1" smtClean="0">
                      <a:solidFill>
                        <a:schemeClr val="bg1"/>
                      </a:solidFill>
                      <a:latin typeface="Arial" pitchFamily="34" charset="0"/>
                      <a:ea typeface="Cambria Math"/>
                      <a:cs typeface="Arial" pitchFamily="34" charset="0"/>
                    </a:rPr>
                    <a:t>ωt</a:t>
                  </a:r>
                  <a:endParaRPr lang="en-US" sz="1200" dirty="0">
                    <a:solidFill>
                      <a:schemeClr val="bg1"/>
                    </a:solidFill>
                    <a:latin typeface="Arial" pitchFamily="34" charset="0"/>
                    <a:cs typeface="Arial" pitchFamily="34" charset="0"/>
                  </a:endParaRPr>
                </a:p>
              </p:txBody>
            </p:sp>
          </p:grpSp>
          <p:cxnSp>
            <p:nvCxnSpPr>
              <p:cNvPr id="67" name="Straight Connector 66"/>
              <p:cNvCxnSpPr/>
              <p:nvPr/>
            </p:nvCxnSpPr>
            <p:spPr>
              <a:xfrm>
                <a:off x="3639844" y="4867922"/>
                <a:ext cx="0" cy="17526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2815358" y="6283151"/>
              <a:ext cx="726734" cy="42313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L</a:t>
              </a:r>
              <a:r>
                <a:rPr lang="en-US" baseline="-25000" dirty="0" smtClean="0">
                  <a:solidFill>
                    <a:schemeClr val="bg1"/>
                  </a:solidFill>
                  <a:latin typeface="Arial" pitchFamily="34" charset="0"/>
                  <a:cs typeface="Arial" pitchFamily="34" charset="0"/>
                </a:rPr>
                <a:t>1</a:t>
              </a:r>
              <a:endParaRPr lang="en-US" dirty="0">
                <a:solidFill>
                  <a:schemeClr val="bg1"/>
                </a:solidFill>
                <a:latin typeface="Arial" pitchFamily="34" charset="0"/>
                <a:cs typeface="Arial" pitchFamily="34" charset="0"/>
              </a:endParaRPr>
            </a:p>
          </p:txBody>
        </p:sp>
        <p:sp>
          <p:nvSpPr>
            <p:cNvPr id="72" name="TextBox 71"/>
            <p:cNvSpPr txBox="1"/>
            <p:nvPr/>
          </p:nvSpPr>
          <p:spPr>
            <a:xfrm>
              <a:off x="3882158" y="6271482"/>
              <a:ext cx="620237" cy="42313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L</a:t>
              </a:r>
              <a:r>
                <a:rPr lang="en-US" baseline="-25000" dirty="0" smtClean="0">
                  <a:solidFill>
                    <a:schemeClr val="bg1"/>
                  </a:solidFill>
                  <a:latin typeface="Arial" pitchFamily="34" charset="0"/>
                  <a:cs typeface="Arial" pitchFamily="34" charset="0"/>
                </a:rPr>
                <a:t>2</a:t>
              </a:r>
              <a:endParaRPr lang="en-US" dirty="0">
                <a:solidFill>
                  <a:schemeClr val="bg1"/>
                </a:solidFill>
                <a:latin typeface="Arial" pitchFamily="34" charset="0"/>
                <a:cs typeface="Arial" pitchFamily="34" charset="0"/>
              </a:endParaRPr>
            </a:p>
          </p:txBody>
        </p:sp>
        <p:sp>
          <p:nvSpPr>
            <p:cNvPr id="73" name="TextBox 72"/>
            <p:cNvSpPr txBox="1"/>
            <p:nvPr/>
          </p:nvSpPr>
          <p:spPr>
            <a:xfrm>
              <a:off x="4720358" y="6271482"/>
              <a:ext cx="567739" cy="42313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L</a:t>
              </a:r>
              <a:r>
                <a:rPr lang="en-US" baseline="-25000" dirty="0" smtClean="0">
                  <a:solidFill>
                    <a:schemeClr val="bg1"/>
                  </a:solidFill>
                  <a:latin typeface="Arial" pitchFamily="34" charset="0"/>
                  <a:cs typeface="Arial" pitchFamily="34" charset="0"/>
                </a:rPr>
                <a:t>3</a:t>
              </a:r>
              <a:endParaRPr lang="en-US" dirty="0">
                <a:solidFill>
                  <a:schemeClr val="bg1"/>
                </a:solidFill>
                <a:latin typeface="Arial" pitchFamily="34" charset="0"/>
                <a:cs typeface="Arial" pitchFamily="34" charset="0"/>
              </a:endParaRPr>
            </a:p>
          </p:txBody>
        </p:sp>
        <p:sp>
          <p:nvSpPr>
            <p:cNvPr id="74" name="TextBox 73"/>
            <p:cNvSpPr txBox="1"/>
            <p:nvPr/>
          </p:nvSpPr>
          <p:spPr>
            <a:xfrm>
              <a:off x="5406158" y="6271482"/>
              <a:ext cx="493041" cy="423133"/>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L</a:t>
              </a:r>
              <a:r>
                <a:rPr lang="en-US" baseline="-25000" dirty="0" smtClean="0">
                  <a:solidFill>
                    <a:schemeClr val="bg1"/>
                  </a:solidFill>
                  <a:latin typeface="Arial" pitchFamily="34" charset="0"/>
                  <a:cs typeface="Arial" pitchFamily="34" charset="0"/>
                </a:rPr>
                <a:t>4</a:t>
              </a:r>
              <a:endParaRPr lang="en-US" dirty="0">
                <a:solidFill>
                  <a:schemeClr val="bg1"/>
                </a:solidFill>
                <a:latin typeface="Arial" pitchFamily="34" charset="0"/>
                <a:cs typeface="Arial" pitchFamily="34" charset="0"/>
              </a:endParaRPr>
            </a:p>
          </p:txBody>
        </p:sp>
      </p:grpSp>
      <p:sp>
        <p:nvSpPr>
          <p:cNvPr id="77" name="Right Arrow 76"/>
          <p:cNvSpPr/>
          <p:nvPr/>
        </p:nvSpPr>
        <p:spPr>
          <a:xfrm>
            <a:off x="5791200" y="4544568"/>
            <a:ext cx="685800" cy="484632"/>
          </a:xfrm>
          <a:prstGeom prst="rightArrow">
            <a:avLst/>
          </a:prstGeom>
          <a:solidFill>
            <a:srgbClr val="152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705600" y="5486400"/>
            <a:ext cx="2362200" cy="769441"/>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We then design the four cells with these lengths trying to keep </a:t>
            </a:r>
            <a:r>
              <a:rPr lang="en-US" sz="1100" dirty="0" smtClean="0">
                <a:solidFill>
                  <a:schemeClr val="bg1"/>
                </a:solidFill>
                <a:latin typeface="Arial" pitchFamily="34" charset="0"/>
                <a:ea typeface="Cambria Math"/>
                <a:cs typeface="Arial" pitchFamily="34" charset="0"/>
              </a:rPr>
              <a:t>ρ and v</a:t>
            </a:r>
            <a:r>
              <a:rPr lang="en-US" sz="1100" baseline="-25000" dirty="0" smtClean="0">
                <a:solidFill>
                  <a:schemeClr val="bg1"/>
                </a:solidFill>
                <a:latin typeface="Arial" pitchFamily="34" charset="0"/>
                <a:ea typeface="Cambria Math"/>
                <a:cs typeface="Arial" pitchFamily="34" charset="0"/>
              </a:rPr>
              <a:t>g</a:t>
            </a:r>
            <a:r>
              <a:rPr lang="en-US" sz="1100" dirty="0" smtClean="0">
                <a:solidFill>
                  <a:schemeClr val="bg1"/>
                </a:solidFill>
                <a:latin typeface="Arial" pitchFamily="34" charset="0"/>
                <a:ea typeface="Cambria Math"/>
                <a:cs typeface="Arial" pitchFamily="34" charset="0"/>
              </a:rPr>
              <a:t> constant and we iterate the procedure</a:t>
            </a:r>
            <a:endParaRPr lang="en-US" sz="1100" dirty="0">
              <a:solidFill>
                <a:schemeClr val="bg1"/>
              </a:solidFill>
              <a:latin typeface="Arial" pitchFamily="34" charset="0"/>
              <a:cs typeface="Arial" pitchFamily="34" charset="0"/>
            </a:endParaRPr>
          </a:p>
        </p:txBody>
      </p:sp>
      <p:grpSp>
        <p:nvGrpSpPr>
          <p:cNvPr id="52" name="Group 51"/>
          <p:cNvGrpSpPr/>
          <p:nvPr/>
        </p:nvGrpSpPr>
        <p:grpSpPr>
          <a:xfrm>
            <a:off x="7010400" y="1143000"/>
            <a:ext cx="1828800" cy="2514600"/>
            <a:chOff x="6400800" y="1676400"/>
            <a:chExt cx="2352717" cy="3234986"/>
          </a:xfrm>
        </p:grpSpPr>
        <p:pic>
          <p:nvPicPr>
            <p:cNvPr id="31749" name="Picture 5" descr="\\cern.ch\dfs\Users\c\cmarrell\Desktop\Images_ARD_presentation\Output_cell1.bmp"/>
            <p:cNvPicPr>
              <a:picLocks noChangeAspect="1" noChangeArrowheads="1"/>
            </p:cNvPicPr>
            <p:nvPr/>
          </p:nvPicPr>
          <p:blipFill>
            <a:blip r:embed="rId7" cstate="print"/>
            <a:srcRect/>
            <a:stretch>
              <a:fillRect/>
            </a:stretch>
          </p:blipFill>
          <p:spPr bwMode="auto">
            <a:xfrm>
              <a:off x="6400800" y="1676400"/>
              <a:ext cx="2352717" cy="2957512"/>
            </a:xfrm>
            <a:prstGeom prst="rect">
              <a:avLst/>
            </a:prstGeom>
            <a:noFill/>
          </p:spPr>
        </p:pic>
        <p:cxnSp>
          <p:nvCxnSpPr>
            <p:cNvPr id="30" name="Straight Arrow Connector 29"/>
            <p:cNvCxnSpPr/>
            <p:nvPr/>
          </p:nvCxnSpPr>
          <p:spPr>
            <a:xfrm>
              <a:off x="6858000" y="4495800"/>
              <a:ext cx="1143000" cy="762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0" y="3812977"/>
              <a:ext cx="228600"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8458200" y="1981200"/>
              <a:ext cx="0" cy="24384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848600" y="3810000"/>
              <a:ext cx="0" cy="60960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544618" y="3962401"/>
              <a:ext cx="228600" cy="395949"/>
            </a:xfrm>
            <a:prstGeom prst="rect">
              <a:avLst/>
            </a:prstGeom>
            <a:noFill/>
          </p:spPr>
          <p:txBody>
            <a:bodyPr wrap="square" rtlCol="0">
              <a:spAutoFit/>
            </a:bodyPr>
            <a:lstStyle/>
            <a:p>
              <a:r>
                <a:rPr lang="en-US" sz="1400" dirty="0" smtClean="0">
                  <a:solidFill>
                    <a:schemeClr val="bg1"/>
                  </a:solidFill>
                  <a:latin typeface="Arial"/>
                  <a:cs typeface="Arial"/>
                </a:rPr>
                <a:t>a</a:t>
              </a:r>
              <a:endParaRPr lang="en-US" sz="1400" dirty="0">
                <a:solidFill>
                  <a:schemeClr val="bg1"/>
                </a:solidFill>
                <a:latin typeface="Arial"/>
                <a:cs typeface="Arial"/>
              </a:endParaRPr>
            </a:p>
          </p:txBody>
        </p:sp>
        <p:sp>
          <p:nvSpPr>
            <p:cNvPr id="49" name="TextBox 48"/>
            <p:cNvSpPr txBox="1"/>
            <p:nvPr/>
          </p:nvSpPr>
          <p:spPr>
            <a:xfrm>
              <a:off x="6781800" y="3810000"/>
              <a:ext cx="533400" cy="356354"/>
            </a:xfrm>
            <a:prstGeom prst="rect">
              <a:avLst/>
            </a:prstGeom>
            <a:noFill/>
          </p:spPr>
          <p:txBody>
            <a:bodyPr wrap="square" rtlCol="0">
              <a:spAutoFit/>
            </a:bodyPr>
            <a:lstStyle/>
            <a:p>
              <a:r>
                <a:rPr lang="en-US" sz="1200" dirty="0" smtClean="0">
                  <a:solidFill>
                    <a:schemeClr val="bg1"/>
                  </a:solidFill>
                  <a:latin typeface="Arial"/>
                  <a:cs typeface="Arial"/>
                </a:rPr>
                <a:t>h/2</a:t>
              </a:r>
              <a:endParaRPr lang="en-US" sz="1200" dirty="0">
                <a:solidFill>
                  <a:schemeClr val="bg1"/>
                </a:solidFill>
                <a:latin typeface="Arial"/>
                <a:cs typeface="Arial"/>
              </a:endParaRPr>
            </a:p>
          </p:txBody>
        </p:sp>
        <p:sp>
          <p:nvSpPr>
            <p:cNvPr id="50" name="TextBox 49"/>
            <p:cNvSpPr txBox="1"/>
            <p:nvPr/>
          </p:nvSpPr>
          <p:spPr>
            <a:xfrm>
              <a:off x="7217988" y="4555032"/>
              <a:ext cx="457200" cy="356354"/>
            </a:xfrm>
            <a:prstGeom prst="rect">
              <a:avLst/>
            </a:prstGeom>
            <a:noFill/>
          </p:spPr>
          <p:txBody>
            <a:bodyPr wrap="square" rtlCol="0">
              <a:spAutoFit/>
            </a:bodyPr>
            <a:lstStyle/>
            <a:p>
              <a:r>
                <a:rPr lang="en-US" sz="1200" dirty="0" smtClean="0">
                  <a:solidFill>
                    <a:schemeClr val="bg1"/>
                  </a:solidFill>
                  <a:latin typeface="Arial"/>
                  <a:cs typeface="Arial"/>
                </a:rPr>
                <a:t>L1</a:t>
              </a:r>
              <a:endParaRPr lang="en-US" sz="1200" dirty="0">
                <a:solidFill>
                  <a:schemeClr val="bg1"/>
                </a:solidFill>
                <a:latin typeface="Arial"/>
                <a:cs typeface="Arial"/>
              </a:endParaRPr>
            </a:p>
          </p:txBody>
        </p:sp>
        <p:sp>
          <p:nvSpPr>
            <p:cNvPr id="51" name="TextBox 50"/>
            <p:cNvSpPr txBox="1"/>
            <p:nvPr/>
          </p:nvSpPr>
          <p:spPr>
            <a:xfrm>
              <a:off x="8458200" y="3048000"/>
              <a:ext cx="228600" cy="395949"/>
            </a:xfrm>
            <a:prstGeom prst="rect">
              <a:avLst/>
            </a:prstGeom>
            <a:noFill/>
          </p:spPr>
          <p:txBody>
            <a:bodyPr wrap="square" rtlCol="0">
              <a:spAutoFit/>
            </a:bodyPr>
            <a:lstStyle/>
            <a:p>
              <a:r>
                <a:rPr lang="en-US" sz="1400" dirty="0" smtClean="0">
                  <a:solidFill>
                    <a:schemeClr val="bg1"/>
                  </a:solidFill>
                  <a:latin typeface="Arial"/>
                  <a:cs typeface="Arial"/>
                </a:rPr>
                <a:t>b</a:t>
              </a:r>
              <a:endParaRPr lang="en-US" sz="1400" dirty="0">
                <a:solidFill>
                  <a:schemeClr val="bg1"/>
                </a:solidFill>
                <a:latin typeface="Arial"/>
                <a:cs typeface="Arial"/>
              </a:endParaRPr>
            </a:p>
          </p:txBody>
        </p:sp>
      </p:grpSp>
      <p:sp>
        <p:nvSpPr>
          <p:cNvPr id="53" name="TextBox 52"/>
          <p:cNvSpPr txBox="1"/>
          <p:nvPr/>
        </p:nvSpPr>
        <p:spPr>
          <a:xfrm>
            <a:off x="6705600" y="4038600"/>
            <a:ext cx="1752600" cy="1169551"/>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We get:</a:t>
            </a:r>
          </a:p>
          <a:p>
            <a:r>
              <a:rPr lang="en-US" sz="1400" dirty="0" smtClean="0">
                <a:solidFill>
                  <a:schemeClr val="bg1"/>
                </a:solidFill>
                <a:latin typeface="Arial" pitchFamily="34" charset="0"/>
                <a:cs typeface="Arial" pitchFamily="34" charset="0"/>
              </a:rPr>
              <a:t>L</a:t>
            </a:r>
            <a:r>
              <a:rPr lang="en-US" sz="1400" baseline="-25000" dirty="0" smtClean="0">
                <a:solidFill>
                  <a:schemeClr val="bg1"/>
                </a:solidFill>
                <a:latin typeface="Arial" pitchFamily="34" charset="0"/>
                <a:cs typeface="Arial" pitchFamily="34" charset="0"/>
              </a:rPr>
              <a:t>1</a:t>
            </a:r>
            <a:r>
              <a:rPr lang="en-US" sz="1400" dirty="0" smtClean="0">
                <a:solidFill>
                  <a:schemeClr val="bg1"/>
                </a:solidFill>
                <a:latin typeface="Arial" pitchFamily="34" charset="0"/>
                <a:cs typeface="Arial" pitchFamily="34" charset="0"/>
              </a:rPr>
              <a:t>=5.424 cm</a:t>
            </a:r>
          </a:p>
          <a:p>
            <a:r>
              <a:rPr lang="en-US" sz="1400" dirty="0" smtClean="0">
                <a:solidFill>
                  <a:schemeClr val="bg1"/>
                </a:solidFill>
                <a:latin typeface="Arial" pitchFamily="34" charset="0"/>
                <a:cs typeface="Arial" pitchFamily="34" charset="0"/>
              </a:rPr>
              <a:t>L</a:t>
            </a:r>
            <a:r>
              <a:rPr lang="en-US" sz="1400" baseline="-25000" dirty="0" smtClean="0">
                <a:solidFill>
                  <a:schemeClr val="bg1"/>
                </a:solidFill>
                <a:latin typeface="Arial" pitchFamily="34" charset="0"/>
                <a:cs typeface="Arial" pitchFamily="34" charset="0"/>
              </a:rPr>
              <a:t>2</a:t>
            </a:r>
            <a:r>
              <a:rPr lang="en-US" sz="1400" dirty="0" smtClean="0">
                <a:solidFill>
                  <a:schemeClr val="bg1"/>
                </a:solidFill>
                <a:latin typeface="Arial" pitchFamily="34" charset="0"/>
                <a:cs typeface="Arial" pitchFamily="34" charset="0"/>
              </a:rPr>
              <a:t>=4.938 cm</a:t>
            </a:r>
          </a:p>
          <a:p>
            <a:r>
              <a:rPr lang="en-US" sz="1400" dirty="0" smtClean="0">
                <a:solidFill>
                  <a:schemeClr val="bg1"/>
                </a:solidFill>
                <a:latin typeface="Arial" pitchFamily="34" charset="0"/>
                <a:cs typeface="Arial" pitchFamily="34" charset="0"/>
              </a:rPr>
              <a:t>L</a:t>
            </a:r>
            <a:r>
              <a:rPr lang="en-US" sz="1400" baseline="-25000" dirty="0" smtClean="0">
                <a:solidFill>
                  <a:schemeClr val="bg1"/>
                </a:solidFill>
                <a:latin typeface="Arial" pitchFamily="34" charset="0"/>
                <a:cs typeface="Arial" pitchFamily="34" charset="0"/>
              </a:rPr>
              <a:t>3</a:t>
            </a:r>
            <a:r>
              <a:rPr lang="en-US" sz="1400" dirty="0" smtClean="0">
                <a:solidFill>
                  <a:schemeClr val="bg1"/>
                </a:solidFill>
                <a:latin typeface="Arial" pitchFamily="34" charset="0"/>
                <a:cs typeface="Arial" pitchFamily="34" charset="0"/>
              </a:rPr>
              <a:t>=3.873 cm</a:t>
            </a:r>
          </a:p>
          <a:p>
            <a:r>
              <a:rPr lang="en-US" sz="1400" dirty="0" smtClean="0">
                <a:solidFill>
                  <a:schemeClr val="bg1"/>
                </a:solidFill>
                <a:latin typeface="Arial" pitchFamily="34" charset="0"/>
                <a:cs typeface="Arial" pitchFamily="34" charset="0"/>
              </a:rPr>
              <a:t>L</a:t>
            </a:r>
            <a:r>
              <a:rPr lang="en-US" sz="1400" baseline="-25000" dirty="0" smtClean="0">
                <a:solidFill>
                  <a:schemeClr val="bg1"/>
                </a:solidFill>
                <a:latin typeface="Arial" pitchFamily="34" charset="0"/>
                <a:cs typeface="Arial" pitchFamily="34" charset="0"/>
              </a:rPr>
              <a:t>4</a:t>
            </a:r>
            <a:r>
              <a:rPr lang="en-US" sz="1400" dirty="0" smtClean="0">
                <a:solidFill>
                  <a:schemeClr val="bg1"/>
                </a:solidFill>
                <a:latin typeface="Arial" pitchFamily="34" charset="0"/>
                <a:cs typeface="Arial" pitchFamily="34" charset="0"/>
              </a:rPr>
              <a:t>=2.138 cm</a:t>
            </a:r>
            <a:endParaRPr lang="en-US" sz="1400" dirty="0">
              <a:solidFill>
                <a:schemeClr val="bg1"/>
              </a:solidFill>
              <a:latin typeface="Arial" pitchFamily="34" charset="0"/>
              <a:cs typeface="Arial" pitchFamily="34" charset="0"/>
            </a:endParaRPr>
          </a:p>
        </p:txBody>
      </p:sp>
      <p:sp>
        <p:nvSpPr>
          <p:cNvPr id="55" name="TextBox 54"/>
          <p:cNvSpPr txBox="1"/>
          <p:nvPr/>
        </p:nvSpPr>
        <p:spPr>
          <a:xfrm>
            <a:off x="2667000" y="1230868"/>
            <a:ext cx="372218"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(1)</a:t>
            </a:r>
            <a:endParaRPr lang="en-US" sz="1200" dirty="0">
              <a:solidFill>
                <a:schemeClr val="bg1"/>
              </a:solidFill>
              <a:latin typeface="Arial" pitchFamily="34" charset="0"/>
              <a:cs typeface="Arial" pitchFamily="34" charset="0"/>
            </a:endParaRPr>
          </a:p>
        </p:txBody>
      </p:sp>
      <p:graphicFrame>
        <p:nvGraphicFramePr>
          <p:cNvPr id="3" name="Object 5"/>
          <p:cNvGraphicFramePr>
            <a:graphicFrameLocks noChangeAspect="1"/>
          </p:cNvGraphicFramePr>
          <p:nvPr/>
        </p:nvGraphicFramePr>
        <p:xfrm>
          <a:off x="228600" y="4724400"/>
          <a:ext cx="1828204" cy="1143000"/>
        </p:xfrm>
        <a:graphic>
          <a:graphicData uri="http://schemas.openxmlformats.org/presentationml/2006/ole">
            <p:oleObj spid="_x0000_s31749" name="Equation" r:id="rId8" imgW="7315200" imgH="4546600" progId="Equation.3">
              <p:embed/>
            </p:oleObj>
          </a:graphicData>
        </a:graphic>
      </p:graphicFrame>
      <p:graphicFrame>
        <p:nvGraphicFramePr>
          <p:cNvPr id="5" name="Object 6"/>
          <p:cNvGraphicFramePr>
            <a:graphicFrameLocks noChangeAspect="1"/>
          </p:cNvGraphicFramePr>
          <p:nvPr/>
        </p:nvGraphicFramePr>
        <p:xfrm>
          <a:off x="4419600" y="1905000"/>
          <a:ext cx="990599" cy="784225"/>
        </p:xfrm>
        <a:graphic>
          <a:graphicData uri="http://schemas.openxmlformats.org/presentationml/2006/ole">
            <p:oleObj spid="_x0000_s31750" name="Equation" r:id="rId9" imgW="7315200" imgH="6337300" progId="Equation.3">
              <p:embed/>
            </p:oleObj>
          </a:graphicData>
        </a:graphic>
      </p:graphicFrame>
      <p:sp>
        <p:nvSpPr>
          <p:cNvPr id="43"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Output cavity</a:t>
            </a:r>
            <a:endParaRPr lang="en-US" sz="2000" b="1" dirty="0">
              <a:solidFill>
                <a:srgbClr val="152C81"/>
              </a:solidFill>
              <a:latin typeface="Arial" pitchFamily="34" charset="0"/>
              <a:cs typeface="Arial" pitchFamily="34" charset="0"/>
            </a:endParaRPr>
          </a:p>
        </p:txBody>
      </p:sp>
      <p:cxnSp>
        <p:nvCxnSpPr>
          <p:cNvPr id="44" name="Straight Connector 43"/>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85800" y="1981200"/>
            <a:ext cx="7620000" cy="2323713"/>
          </a:xfrm>
          <a:prstGeom prst="rect">
            <a:avLst/>
          </a:prstGeom>
        </p:spPr>
        <p:txBody>
          <a:bodyPr wrap="square">
            <a:spAutoFit/>
          </a:bodyPr>
          <a:lstStyle/>
          <a:p>
            <a:pPr>
              <a:spcAft>
                <a:spcPts val="600"/>
              </a:spcAft>
              <a:buClr>
                <a:srgbClr val="152C81"/>
              </a:buClr>
              <a:buFont typeface="Arial" pitchFamily="34" charset="0"/>
              <a:buChar char="•"/>
            </a:pPr>
            <a:r>
              <a:rPr lang="en-US" sz="2000" dirty="0" smtClean="0">
                <a:solidFill>
                  <a:schemeClr val="bg1"/>
                </a:solidFill>
                <a:latin typeface="Arial" pitchFamily="34" charset="0"/>
                <a:cs typeface="Arial" pitchFamily="34" charset="0"/>
              </a:rPr>
              <a:t> Introduction: motivation and main design guidelines</a:t>
            </a:r>
          </a:p>
          <a:p>
            <a:pPr>
              <a:spcAft>
                <a:spcPts val="600"/>
              </a:spcAft>
              <a:buClr>
                <a:srgbClr val="152C81"/>
              </a:buClr>
              <a:buFont typeface="Arial" pitchFamily="34" charset="0"/>
              <a:buChar char="•"/>
            </a:pPr>
            <a:r>
              <a:rPr lang="en-US" sz="2000" dirty="0" smtClean="0">
                <a:solidFill>
                  <a:schemeClr val="bg1"/>
                </a:solidFill>
                <a:latin typeface="Arial" pitchFamily="34" charset="0"/>
                <a:cs typeface="Arial" pitchFamily="34" charset="0"/>
              </a:rPr>
              <a:t> Klystron simulations and optimization with disk code</a:t>
            </a:r>
          </a:p>
          <a:p>
            <a:pPr>
              <a:spcAft>
                <a:spcPts val="600"/>
              </a:spcAft>
              <a:buClr>
                <a:srgbClr val="152C81"/>
              </a:buClr>
              <a:buFont typeface="Arial" pitchFamily="34" charset="0"/>
              <a:buChar char="•"/>
            </a:pPr>
            <a:r>
              <a:rPr lang="en-US" sz="2000" dirty="0" smtClean="0">
                <a:solidFill>
                  <a:schemeClr val="bg1"/>
                </a:solidFill>
                <a:latin typeface="Arial" pitchFamily="34" charset="0"/>
                <a:cs typeface="Arial" pitchFamily="34" charset="0"/>
              </a:rPr>
              <a:t> Cavity RF design</a:t>
            </a:r>
          </a:p>
          <a:p>
            <a:pPr>
              <a:spcAft>
                <a:spcPts val="600"/>
              </a:spcAft>
              <a:buClr>
                <a:srgbClr val="152C81"/>
              </a:buClr>
              <a:buFont typeface="Arial" pitchFamily="34" charset="0"/>
              <a:buChar char="•"/>
            </a:pPr>
            <a:r>
              <a:rPr lang="en-US" sz="2000" dirty="0" smtClean="0">
                <a:solidFill>
                  <a:schemeClr val="bg1"/>
                </a:solidFill>
                <a:latin typeface="Arial" pitchFamily="34" charset="0"/>
                <a:cs typeface="Arial" pitchFamily="34" charset="0"/>
              </a:rPr>
              <a:t> PIC simulations</a:t>
            </a:r>
          </a:p>
          <a:p>
            <a:pPr>
              <a:spcAft>
                <a:spcPts val="600"/>
              </a:spcAft>
              <a:buClr>
                <a:srgbClr val="152C81"/>
              </a:buClr>
              <a:buFont typeface="Arial" pitchFamily="34" charset="0"/>
              <a:buChar char="•"/>
            </a:pPr>
            <a:r>
              <a:rPr lang="en-US" sz="2000" dirty="0" smtClean="0">
                <a:solidFill>
                  <a:schemeClr val="bg1"/>
                </a:solidFill>
                <a:latin typeface="Arial" pitchFamily="34" charset="0"/>
                <a:cs typeface="Arial" pitchFamily="34" charset="0"/>
              </a:rPr>
              <a:t> Output cavity study</a:t>
            </a:r>
          </a:p>
          <a:p>
            <a:pPr>
              <a:spcAft>
                <a:spcPts val="600"/>
              </a:spcAft>
              <a:buClr>
                <a:srgbClr val="152C81"/>
              </a:buClr>
              <a:buFont typeface="Arial" pitchFamily="34" charset="0"/>
              <a:buChar char="•"/>
            </a:pPr>
            <a:r>
              <a:rPr lang="en-US" sz="2000" dirty="0" smtClean="0">
                <a:solidFill>
                  <a:schemeClr val="bg1"/>
                </a:solidFill>
                <a:latin typeface="Arial" pitchFamily="34" charset="0"/>
                <a:cs typeface="Arial" pitchFamily="34" charset="0"/>
              </a:rPr>
              <a:t> Conclusions</a:t>
            </a:r>
            <a:endParaRPr lang="en-US" sz="2000" dirty="0">
              <a:solidFill>
                <a:schemeClr val="bg1"/>
              </a:solidFill>
              <a:latin typeface="Arial" pitchFamily="34" charset="0"/>
              <a:cs typeface="Arial" pitchFamily="34" charset="0"/>
            </a:endParaRPr>
          </a:p>
        </p:txBody>
      </p:sp>
      <p:sp>
        <p:nvSpPr>
          <p:cNvPr id="4" name="Title 1"/>
          <p:cNvSpPr txBox="1">
            <a:spLocks/>
          </p:cNvSpPr>
          <p:nvPr/>
        </p:nvSpPr>
        <p:spPr>
          <a:xfrm>
            <a:off x="0" y="0"/>
            <a:ext cx="8991600" cy="508000"/>
          </a:xfrm>
          <a:prstGeom prst="rect">
            <a:avLst/>
          </a:prstGeom>
        </p:spPr>
        <p:txBody>
          <a:bodyPr rIns="91440" anchor="b">
            <a:normAutofit/>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smtClean="0">
                <a:solidFill>
                  <a:srgbClr val="152C81"/>
                </a:solidFill>
                <a:uLnTx/>
                <a:uFillTx/>
                <a:latin typeface="Arial" pitchFamily="34" charset="0"/>
                <a:ea typeface="+mj-ea"/>
                <a:cs typeface="Arial" pitchFamily="34" charset="0"/>
              </a:rPr>
              <a:t>Outline: High</a:t>
            </a:r>
            <a:r>
              <a:rPr kumimoji="0" lang="en-US" sz="2000" b="1" i="0" u="none" strike="noStrike" kern="1200" normalizeH="0" noProof="0" dirty="0" smtClean="0">
                <a:solidFill>
                  <a:srgbClr val="152C81"/>
                </a:solidFill>
                <a:uLnTx/>
                <a:uFillTx/>
                <a:latin typeface="Arial" pitchFamily="34" charset="0"/>
                <a:ea typeface="+mj-ea"/>
                <a:cs typeface="Arial" pitchFamily="34" charset="0"/>
              </a:rPr>
              <a:t> efficiency klystron for the CLIC drive beam</a:t>
            </a:r>
            <a:endParaRPr kumimoji="0" lang="en-US" sz="2000" b="1" i="0" u="none" strike="noStrike" kern="1200" normalizeH="0" baseline="0" noProof="0" dirty="0">
              <a:solidFill>
                <a:srgbClr val="152C81"/>
              </a:solidFill>
              <a:uLnTx/>
              <a:uFillTx/>
              <a:latin typeface="Arial" pitchFamily="34" charset="0"/>
              <a:ea typeface="+mj-ea"/>
              <a:cs typeface="Arial" pitchFamily="34" charset="0"/>
            </a:endParaRPr>
          </a:p>
        </p:txBody>
      </p:sp>
      <p:cxnSp>
        <p:nvCxnSpPr>
          <p:cNvPr id="7" name="Straight Connector 6"/>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600" y="684000"/>
            <a:ext cx="8839800" cy="1000274"/>
          </a:xfrm>
          <a:prstGeom prst="rect">
            <a:avLst/>
          </a:prstGeom>
          <a:noFill/>
        </p:spPr>
        <p:txBody>
          <a:bodyPr wrap="square" rtlCol="0">
            <a:spAutoFit/>
          </a:bodyPr>
          <a:lstStyle/>
          <a:p>
            <a:pPr>
              <a:spcAft>
                <a:spcPts val="600"/>
              </a:spcAft>
            </a:pPr>
            <a:r>
              <a:rPr lang="en-US" b="1" dirty="0" smtClean="0">
                <a:solidFill>
                  <a:schemeClr val="bg1"/>
                </a:solidFill>
                <a:latin typeface="Arial" pitchFamily="34" charset="0"/>
                <a:cs typeface="Arial" pitchFamily="34" charset="0"/>
              </a:rPr>
              <a:t>Constant impedance structure is not a good choice:</a:t>
            </a:r>
          </a:p>
          <a:p>
            <a:pPr marL="342900" indent="-342900">
              <a:buClr>
                <a:srgbClr val="152C81"/>
              </a:buClr>
              <a:buFont typeface="Arial" pitchFamily="34" charset="0"/>
              <a:buChar char="•"/>
            </a:pPr>
            <a:r>
              <a:rPr lang="en-US" dirty="0" smtClean="0">
                <a:solidFill>
                  <a:schemeClr val="bg1"/>
                </a:solidFill>
                <a:latin typeface="Arial" pitchFamily="34" charset="0"/>
                <a:cs typeface="Arial" pitchFamily="34" charset="0"/>
              </a:rPr>
              <a:t>Last cell is very short</a:t>
            </a:r>
          </a:p>
          <a:p>
            <a:pPr marL="342900" indent="-342900">
              <a:buClr>
                <a:srgbClr val="152C81"/>
              </a:buClr>
              <a:buFont typeface="Arial" pitchFamily="34" charset="0"/>
              <a:buChar char="•"/>
            </a:pPr>
            <a:r>
              <a:rPr lang="en-US" dirty="0" smtClean="0">
                <a:solidFill>
                  <a:schemeClr val="bg1"/>
                </a:solidFill>
                <a:latin typeface="Arial" pitchFamily="34" charset="0"/>
                <a:cs typeface="Arial" pitchFamily="34" charset="0"/>
              </a:rPr>
              <a:t>It is not easy to get by design the same impedance and group velocity in all cells</a:t>
            </a:r>
            <a:endParaRPr lang="en-US" dirty="0">
              <a:solidFill>
                <a:schemeClr val="bg1"/>
              </a:solidFill>
              <a:latin typeface="Arial" pitchFamily="34" charset="0"/>
              <a:cs typeface="Arial" pitchFamily="34" charset="0"/>
            </a:endParaRPr>
          </a:p>
        </p:txBody>
      </p:sp>
      <p:sp>
        <p:nvSpPr>
          <p:cNvPr id="4" name="TextBox 3"/>
          <p:cNvSpPr txBox="1"/>
          <p:nvPr/>
        </p:nvSpPr>
        <p:spPr>
          <a:xfrm>
            <a:off x="75600" y="2721868"/>
            <a:ext cx="80010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2) We assume a linear group velocity:</a:t>
            </a:r>
            <a:endParaRPr lang="en-US" b="1" dirty="0">
              <a:solidFill>
                <a:schemeClr val="bg1"/>
              </a:solidFill>
              <a:latin typeface="Arial" pitchFamily="34" charset="0"/>
              <a:cs typeface="Arial" pitchFamily="34" charset="0"/>
            </a:endParaRPr>
          </a:p>
        </p:txBody>
      </p:sp>
      <p:graphicFrame>
        <p:nvGraphicFramePr>
          <p:cNvPr id="32770" name="Object 2"/>
          <p:cNvGraphicFramePr>
            <a:graphicFrameLocks noChangeAspect="1"/>
          </p:cNvGraphicFramePr>
          <p:nvPr/>
        </p:nvGraphicFramePr>
        <p:xfrm>
          <a:off x="2209800" y="4931668"/>
          <a:ext cx="4495800" cy="935732"/>
        </p:xfrm>
        <a:graphic>
          <a:graphicData uri="http://schemas.openxmlformats.org/presentationml/2006/ole">
            <p:oleObj spid="_x0000_s32770" name="Equation" r:id="rId3" imgW="7315200" imgH="1752600" progId="Equation.3">
              <p:embed/>
            </p:oleObj>
          </a:graphicData>
        </a:graphic>
      </p:graphicFrame>
      <p:graphicFrame>
        <p:nvGraphicFramePr>
          <p:cNvPr id="32771" name="Object 3"/>
          <p:cNvGraphicFramePr>
            <a:graphicFrameLocks noChangeAspect="1"/>
          </p:cNvGraphicFramePr>
          <p:nvPr/>
        </p:nvGraphicFramePr>
        <p:xfrm>
          <a:off x="3429000" y="3227834"/>
          <a:ext cx="1876425" cy="429766"/>
        </p:xfrm>
        <a:graphic>
          <a:graphicData uri="http://schemas.openxmlformats.org/presentationml/2006/ole">
            <p:oleObj spid="_x0000_s32771" name="Equation" r:id="rId4" imgW="7315200" imgH="1879600" progId="Equation.3">
              <p:embed/>
            </p:oleObj>
          </a:graphicData>
        </a:graphic>
      </p:graphicFrame>
      <p:sp>
        <p:nvSpPr>
          <p:cNvPr id="7" name="TextBox 6"/>
          <p:cNvSpPr txBox="1"/>
          <p:nvPr/>
        </p:nvSpPr>
        <p:spPr>
          <a:xfrm>
            <a:off x="75600" y="4078069"/>
            <a:ext cx="8001000" cy="64633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R/Q per unit length and Q assumed constant.</a:t>
            </a:r>
          </a:p>
          <a:p>
            <a:r>
              <a:rPr lang="en-US" dirty="0" smtClean="0">
                <a:solidFill>
                  <a:schemeClr val="bg1"/>
                </a:solidFill>
                <a:latin typeface="Arial" pitchFamily="34" charset="0"/>
                <a:cs typeface="Arial" pitchFamily="34" charset="0"/>
              </a:rPr>
              <a:t>We still have an analytical expression for the gradient along the structure:</a:t>
            </a:r>
            <a:endParaRPr lang="en-US" dirty="0">
              <a:solidFill>
                <a:schemeClr val="bg1"/>
              </a:solidFill>
              <a:latin typeface="Arial" pitchFamily="34" charset="0"/>
              <a:cs typeface="Arial" pitchFamily="34" charset="0"/>
            </a:endParaRPr>
          </a:p>
        </p:txBody>
      </p:sp>
      <p:sp>
        <p:nvSpPr>
          <p:cNvPr id="17" name="Down Arrow 16"/>
          <p:cNvSpPr/>
          <p:nvPr/>
        </p:nvSpPr>
        <p:spPr>
          <a:xfrm>
            <a:off x="4191000" y="2057400"/>
            <a:ext cx="484632" cy="533400"/>
          </a:xfrm>
          <a:prstGeom prst="downArrow">
            <a:avLst/>
          </a:prstGeom>
          <a:solidFill>
            <a:srgbClr val="152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Output cavity</a:t>
            </a:r>
            <a:endParaRPr lang="en-US" sz="2000" b="1" dirty="0">
              <a:solidFill>
                <a:srgbClr val="152C81"/>
              </a:solidFill>
              <a:latin typeface="Arial" pitchFamily="34" charset="0"/>
              <a:cs typeface="Arial" pitchFamily="34" charset="0"/>
            </a:endParaRPr>
          </a:p>
        </p:txBody>
      </p:sp>
      <p:cxnSp>
        <p:nvCxnSpPr>
          <p:cNvPr id="10" name="Straight Connector 9"/>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75600" y="684000"/>
            <a:ext cx="8916000" cy="646331"/>
          </a:xfrm>
          <a:prstGeom prst="rect">
            <a:avLst/>
          </a:prstGeom>
          <a:noFill/>
        </p:spPr>
        <p:txBody>
          <a:bodyPr wrap="square" rtlCol="0">
            <a:spAutoFit/>
          </a:bodyPr>
          <a:lstStyle/>
          <a:p>
            <a:pPr>
              <a:buClr>
                <a:srgbClr val="152C81"/>
              </a:buClr>
              <a:buFont typeface="Arial" pitchFamily="34" charset="0"/>
              <a:buChar char="•"/>
            </a:pPr>
            <a:r>
              <a:rPr lang="en-US" dirty="0" smtClean="0">
                <a:solidFill>
                  <a:schemeClr val="bg1"/>
                </a:solidFill>
                <a:latin typeface="Arial" pitchFamily="34" charset="0"/>
                <a:cs typeface="Arial" pitchFamily="34" charset="0"/>
              </a:rPr>
              <a:t> We design last cell trying to keep ρ constant (varying iris aperture and thickness)</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We get the fit for the group velocity as a function of z</a:t>
            </a:r>
            <a:endParaRPr lang="en-US" dirty="0">
              <a:solidFill>
                <a:schemeClr val="bg1"/>
              </a:solidFill>
              <a:latin typeface="Arial" pitchFamily="34" charset="0"/>
              <a:cs typeface="Arial" pitchFamily="34" charset="0"/>
            </a:endParaRPr>
          </a:p>
        </p:txBody>
      </p:sp>
      <p:sp>
        <p:nvSpPr>
          <p:cNvPr id="10" name="TextBox 9"/>
          <p:cNvSpPr txBox="1"/>
          <p:nvPr/>
        </p:nvSpPr>
        <p:spPr>
          <a:xfrm>
            <a:off x="75600" y="3505200"/>
            <a:ext cx="8001000" cy="369332"/>
          </a:xfrm>
          <a:prstGeom prst="rect">
            <a:avLst/>
          </a:prstGeom>
          <a:noFill/>
        </p:spPr>
        <p:txBody>
          <a:bodyPr wrap="square" rtlCol="0">
            <a:spAutoFit/>
          </a:bodyPr>
          <a:lstStyle/>
          <a:p>
            <a:pPr>
              <a:buClr>
                <a:srgbClr val="152C81"/>
              </a:buClr>
              <a:buFont typeface="Arial" pitchFamily="34" charset="0"/>
              <a:buChar char="•"/>
            </a:pPr>
            <a:r>
              <a:rPr lang="en-US" dirty="0" smtClean="0">
                <a:solidFill>
                  <a:schemeClr val="bg1"/>
                </a:solidFill>
                <a:latin typeface="Arial" pitchFamily="34" charset="0"/>
                <a:cs typeface="Arial" pitchFamily="34" charset="0"/>
              </a:rPr>
              <a:t> And gradient:</a:t>
            </a:r>
          </a:p>
        </p:txBody>
      </p:sp>
      <p:grpSp>
        <p:nvGrpSpPr>
          <p:cNvPr id="17" name="Group 16"/>
          <p:cNvGrpSpPr/>
          <p:nvPr/>
        </p:nvGrpSpPr>
        <p:grpSpPr>
          <a:xfrm>
            <a:off x="3276600" y="1366120"/>
            <a:ext cx="3653109" cy="2291480"/>
            <a:chOff x="2514600" y="1676400"/>
            <a:chExt cx="3843010" cy="2410599"/>
          </a:xfrm>
        </p:grpSpPr>
        <p:sp>
          <p:nvSpPr>
            <p:cNvPr id="4" name="TextBox 3"/>
            <p:cNvSpPr txBox="1"/>
            <p:nvPr/>
          </p:nvSpPr>
          <p:spPr>
            <a:xfrm>
              <a:off x="6096000" y="3810000"/>
              <a:ext cx="261610"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z</a:t>
              </a:r>
              <a:endParaRPr lang="en-US" sz="1200" dirty="0">
                <a:solidFill>
                  <a:schemeClr val="bg1"/>
                </a:solidFill>
                <a:latin typeface="Arial" pitchFamily="34" charset="0"/>
                <a:cs typeface="Arial" pitchFamily="34" charset="0"/>
              </a:endParaRPr>
            </a:p>
          </p:txBody>
        </p:sp>
        <p:sp>
          <p:nvSpPr>
            <p:cNvPr id="5" name="TextBox 4"/>
            <p:cNvSpPr txBox="1"/>
            <p:nvPr/>
          </p:nvSpPr>
          <p:spPr>
            <a:xfrm>
              <a:off x="2514600" y="1676400"/>
              <a:ext cx="492443"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Vg/c</a:t>
              </a:r>
              <a:endParaRPr lang="en-US" sz="1200" dirty="0">
                <a:solidFill>
                  <a:schemeClr val="bg1"/>
                </a:solidFill>
                <a:latin typeface="Arial" pitchFamily="34" charset="0"/>
                <a:cs typeface="Arial" pitchFamily="34" charset="0"/>
              </a:endParaRPr>
            </a:p>
          </p:txBody>
        </p:sp>
        <p:pic>
          <p:nvPicPr>
            <p:cNvPr id="12" name="Picture 4" descr="\\cern.ch\dfs\Users\c\cmarrell\Desktop\Images_ARD_presentation\Group_velocity.bmp"/>
            <p:cNvPicPr>
              <a:picLocks noChangeAspect="1" noChangeArrowheads="1"/>
            </p:cNvPicPr>
            <p:nvPr/>
          </p:nvPicPr>
          <p:blipFill>
            <a:blip r:embed="rId2" cstate="print"/>
            <a:srcRect/>
            <a:stretch>
              <a:fillRect/>
            </a:stretch>
          </p:blipFill>
          <p:spPr bwMode="auto">
            <a:xfrm>
              <a:off x="2667000" y="1924352"/>
              <a:ext cx="3448050" cy="2161873"/>
            </a:xfrm>
            <a:prstGeom prst="rect">
              <a:avLst/>
            </a:prstGeom>
            <a:noFill/>
          </p:spPr>
        </p:pic>
      </p:grpSp>
      <p:grpSp>
        <p:nvGrpSpPr>
          <p:cNvPr id="18" name="Group 17"/>
          <p:cNvGrpSpPr/>
          <p:nvPr/>
        </p:nvGrpSpPr>
        <p:grpSpPr>
          <a:xfrm>
            <a:off x="2971800" y="3850528"/>
            <a:ext cx="4015282" cy="2245472"/>
            <a:chOff x="2438400" y="4495800"/>
            <a:chExt cx="4224010" cy="2362200"/>
          </a:xfrm>
        </p:grpSpPr>
        <p:pic>
          <p:nvPicPr>
            <p:cNvPr id="11" name="Picture 3" descr="\\cern.ch\dfs\Users\c\cmarrell\Desktop\Images_ARD_presentation\Gradient_linear_taper.bmp"/>
            <p:cNvPicPr>
              <a:picLocks noChangeAspect="1" noChangeArrowheads="1"/>
            </p:cNvPicPr>
            <p:nvPr/>
          </p:nvPicPr>
          <p:blipFill>
            <a:blip r:embed="rId3" cstate="print"/>
            <a:srcRect/>
            <a:stretch>
              <a:fillRect/>
            </a:stretch>
          </p:blipFill>
          <p:spPr bwMode="auto">
            <a:xfrm>
              <a:off x="2743200" y="4667250"/>
              <a:ext cx="3600450" cy="2190750"/>
            </a:xfrm>
            <a:prstGeom prst="rect">
              <a:avLst/>
            </a:prstGeom>
            <a:noFill/>
          </p:spPr>
        </p:pic>
        <p:sp>
          <p:nvSpPr>
            <p:cNvPr id="13" name="TextBox 12"/>
            <p:cNvSpPr txBox="1"/>
            <p:nvPr/>
          </p:nvSpPr>
          <p:spPr>
            <a:xfrm>
              <a:off x="2438400" y="4495800"/>
              <a:ext cx="484428"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G(z)</a:t>
              </a:r>
              <a:endParaRPr lang="en-US" sz="1200" dirty="0">
                <a:solidFill>
                  <a:schemeClr val="bg1"/>
                </a:solidFill>
                <a:latin typeface="Arial" pitchFamily="34" charset="0"/>
                <a:cs typeface="Arial" pitchFamily="34" charset="0"/>
              </a:endParaRPr>
            </a:p>
          </p:txBody>
        </p:sp>
        <p:sp>
          <p:nvSpPr>
            <p:cNvPr id="14" name="TextBox 13"/>
            <p:cNvSpPr txBox="1"/>
            <p:nvPr/>
          </p:nvSpPr>
          <p:spPr>
            <a:xfrm>
              <a:off x="6400800" y="6581001"/>
              <a:ext cx="261610"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z</a:t>
              </a:r>
              <a:endParaRPr lang="en-US" sz="1200" dirty="0">
                <a:solidFill>
                  <a:schemeClr val="bg1"/>
                </a:solidFill>
                <a:latin typeface="Arial" pitchFamily="34" charset="0"/>
                <a:cs typeface="Arial" pitchFamily="34" charset="0"/>
              </a:endParaRPr>
            </a:p>
          </p:txBody>
        </p:sp>
      </p:grpSp>
      <p:sp>
        <p:nvSpPr>
          <p:cNvPr id="15"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Output cavity</a:t>
            </a:r>
            <a:endParaRPr lang="en-US" sz="2000" b="1" dirty="0">
              <a:solidFill>
                <a:srgbClr val="152C81"/>
              </a:solidFill>
              <a:latin typeface="Arial" pitchFamily="34" charset="0"/>
              <a:cs typeface="Arial" pitchFamily="34" charset="0"/>
            </a:endParaRPr>
          </a:p>
        </p:txBody>
      </p:sp>
      <p:cxnSp>
        <p:nvCxnSpPr>
          <p:cNvPr id="16" name="Straight Connector 15"/>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600" y="684000"/>
            <a:ext cx="8916000" cy="369332"/>
          </a:xfrm>
          <a:prstGeom prst="rect">
            <a:avLst/>
          </a:prstGeom>
          <a:noFill/>
        </p:spPr>
        <p:txBody>
          <a:bodyPr wrap="square" rtlCol="0">
            <a:spAutoFit/>
          </a:bodyPr>
          <a:lstStyle/>
          <a:p>
            <a:pPr>
              <a:buClr>
                <a:srgbClr val="152C81"/>
              </a:buClr>
              <a:buFont typeface="Arial" pitchFamily="34" charset="0"/>
              <a:buChar char="•"/>
            </a:pPr>
            <a:r>
              <a:rPr lang="en-US" dirty="0" smtClean="0">
                <a:solidFill>
                  <a:schemeClr val="bg1"/>
                </a:solidFill>
                <a:latin typeface="Arial" pitchFamily="34" charset="0"/>
                <a:cs typeface="Arial" pitchFamily="34" charset="0"/>
              </a:rPr>
              <a:t> We integrate equations of motion to get the new cell lengths and we iterate</a:t>
            </a:r>
            <a:endParaRPr lang="en-US" dirty="0">
              <a:solidFill>
                <a:schemeClr val="bg1"/>
              </a:solidFill>
              <a:latin typeface="Arial" pitchFamily="34" charset="0"/>
              <a:cs typeface="Arial" pitchFamily="34" charset="0"/>
            </a:endParaRPr>
          </a:p>
        </p:txBody>
      </p:sp>
      <p:grpSp>
        <p:nvGrpSpPr>
          <p:cNvPr id="15" name="Group 14"/>
          <p:cNvGrpSpPr/>
          <p:nvPr/>
        </p:nvGrpSpPr>
        <p:grpSpPr>
          <a:xfrm>
            <a:off x="2895600" y="1066800"/>
            <a:ext cx="3124200" cy="1769937"/>
            <a:chOff x="2667000" y="1201863"/>
            <a:chExt cx="3124200" cy="1769937"/>
          </a:xfrm>
        </p:grpSpPr>
        <p:pic>
          <p:nvPicPr>
            <p:cNvPr id="48130" name="Picture 2" descr="\\cern.ch\dfs\Users\c\cmarrell\Desktop\Images_ARD_presentation\Particle_beta.bmp"/>
            <p:cNvPicPr>
              <a:picLocks noChangeAspect="1" noChangeArrowheads="1"/>
            </p:cNvPicPr>
            <p:nvPr/>
          </p:nvPicPr>
          <p:blipFill>
            <a:blip r:embed="rId2" cstate="print"/>
            <a:srcRect/>
            <a:stretch>
              <a:fillRect/>
            </a:stretch>
          </p:blipFill>
          <p:spPr bwMode="auto">
            <a:xfrm>
              <a:off x="3048000" y="1278063"/>
              <a:ext cx="2590800" cy="1617537"/>
            </a:xfrm>
            <a:prstGeom prst="rect">
              <a:avLst/>
            </a:prstGeom>
            <a:noFill/>
          </p:spPr>
        </p:pic>
        <p:sp>
          <p:nvSpPr>
            <p:cNvPr id="7" name="TextBox 6"/>
            <p:cNvSpPr txBox="1"/>
            <p:nvPr/>
          </p:nvSpPr>
          <p:spPr>
            <a:xfrm>
              <a:off x="2667000" y="1201863"/>
              <a:ext cx="533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β(z)</a:t>
              </a:r>
              <a:endParaRPr lang="en-US" sz="1200" dirty="0">
                <a:solidFill>
                  <a:schemeClr val="bg1"/>
                </a:solidFill>
                <a:latin typeface="Arial" pitchFamily="34" charset="0"/>
                <a:cs typeface="Arial" pitchFamily="34" charset="0"/>
              </a:endParaRPr>
            </a:p>
          </p:txBody>
        </p:sp>
        <p:sp>
          <p:nvSpPr>
            <p:cNvPr id="8" name="TextBox 7"/>
            <p:cNvSpPr txBox="1"/>
            <p:nvPr/>
          </p:nvSpPr>
          <p:spPr>
            <a:xfrm>
              <a:off x="5638800" y="2694801"/>
              <a:ext cx="152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z</a:t>
              </a:r>
              <a:endParaRPr lang="en-US" sz="1200" dirty="0">
                <a:solidFill>
                  <a:schemeClr val="bg1"/>
                </a:solidFill>
                <a:latin typeface="Arial" pitchFamily="34" charset="0"/>
                <a:cs typeface="Arial" pitchFamily="34" charset="0"/>
              </a:endParaRPr>
            </a:p>
          </p:txBody>
        </p:sp>
      </p:grpSp>
      <p:sp>
        <p:nvSpPr>
          <p:cNvPr id="9" name="TextBox 8"/>
          <p:cNvSpPr txBox="1"/>
          <p:nvPr/>
        </p:nvSpPr>
        <p:spPr>
          <a:xfrm>
            <a:off x="75600" y="2819400"/>
            <a:ext cx="9068400" cy="1231106"/>
          </a:xfrm>
          <a:prstGeom prst="rect">
            <a:avLst/>
          </a:prstGeom>
          <a:noFill/>
        </p:spPr>
        <p:txBody>
          <a:bodyPr wrap="square" rtlCol="0">
            <a:spAutoFit/>
          </a:bodyPr>
          <a:lstStyle/>
          <a:p>
            <a:pPr>
              <a:buClr>
                <a:srgbClr val="152C81"/>
              </a:buClr>
              <a:buFont typeface="Arial" pitchFamily="34" charset="0"/>
              <a:buChar char="•"/>
            </a:pPr>
            <a:r>
              <a:rPr lang="en-US" sz="1600" dirty="0" smtClean="0">
                <a:solidFill>
                  <a:schemeClr val="bg1"/>
                </a:solidFill>
                <a:latin typeface="Arial" pitchFamily="34" charset="0"/>
                <a:cs typeface="Arial" pitchFamily="34" charset="0"/>
              </a:rPr>
              <a:t> Decreasing group velocity is not very convenient: particles are loosing too much energy at the</a:t>
            </a:r>
          </a:p>
          <a:p>
            <a:pPr>
              <a:spcAft>
                <a:spcPts val="1200"/>
              </a:spcAft>
            </a:pPr>
            <a:r>
              <a:rPr lang="en-US" sz="1600" dirty="0" smtClean="0">
                <a:solidFill>
                  <a:schemeClr val="bg1"/>
                </a:solidFill>
                <a:latin typeface="Arial" pitchFamily="34" charset="0"/>
                <a:cs typeface="Arial" pitchFamily="34" charset="0"/>
              </a:rPr>
              <a:t>  end of the structure</a:t>
            </a:r>
          </a:p>
          <a:p>
            <a:pPr>
              <a:buClr>
                <a:srgbClr val="152C81"/>
              </a:buClr>
              <a:buFont typeface="Arial" pitchFamily="34" charset="0"/>
              <a:buChar char="•"/>
            </a:pPr>
            <a:r>
              <a:rPr lang="en-US" sz="1600" dirty="0" smtClean="0">
                <a:solidFill>
                  <a:schemeClr val="bg1"/>
                </a:solidFill>
                <a:latin typeface="Arial" pitchFamily="34" charset="0"/>
                <a:cs typeface="Arial" pitchFamily="34" charset="0"/>
              </a:rPr>
              <a:t> A structure with increasing group velocity would be better; in this case </a:t>
            </a:r>
            <a:r>
              <a:rPr lang="en-US" sz="1600" dirty="0" smtClean="0">
                <a:solidFill>
                  <a:schemeClr val="bg1"/>
                </a:solidFill>
                <a:latin typeface="Arial" pitchFamily="34" charset="0"/>
                <a:ea typeface="Cambria Math"/>
                <a:cs typeface="Arial" pitchFamily="34" charset="0"/>
              </a:rPr>
              <a:t>ρ </a:t>
            </a:r>
            <a:r>
              <a:rPr lang="en-US" sz="1600" dirty="0" smtClean="0">
                <a:solidFill>
                  <a:schemeClr val="bg1"/>
                </a:solidFill>
                <a:latin typeface="Arial" pitchFamily="34" charset="0"/>
                <a:cs typeface="Arial" pitchFamily="34" charset="0"/>
              </a:rPr>
              <a:t>will</a:t>
            </a:r>
          </a:p>
          <a:p>
            <a:pPr>
              <a:buClr>
                <a:srgbClr val="E9803F"/>
              </a:buClr>
            </a:pPr>
            <a:r>
              <a:rPr lang="en-US" sz="1600" dirty="0" smtClean="0">
                <a:solidFill>
                  <a:schemeClr val="bg1"/>
                </a:solidFill>
                <a:latin typeface="Arial" pitchFamily="34" charset="0"/>
                <a:cs typeface="Arial" pitchFamily="34" charset="0"/>
              </a:rPr>
              <a:t>  not stay constant and the expression of the gradient becomes more complicated [*].</a:t>
            </a:r>
            <a:endParaRPr lang="en-US" dirty="0" smtClean="0">
              <a:solidFill>
                <a:schemeClr val="bg1"/>
              </a:solidFill>
              <a:latin typeface="Arial" pitchFamily="34" charset="0"/>
              <a:cs typeface="Arial" pitchFamily="34" charset="0"/>
            </a:endParaRPr>
          </a:p>
        </p:txBody>
      </p:sp>
      <p:sp>
        <p:nvSpPr>
          <p:cNvPr id="10" name="TextBox 9"/>
          <p:cNvSpPr txBox="1"/>
          <p:nvPr/>
        </p:nvSpPr>
        <p:spPr>
          <a:xfrm>
            <a:off x="75600" y="4495800"/>
            <a:ext cx="8001000" cy="1200329"/>
          </a:xfrm>
          <a:prstGeom prst="rect">
            <a:avLst/>
          </a:prstGeom>
          <a:noFill/>
        </p:spPr>
        <p:txBody>
          <a:bodyPr wrap="square" rtlCol="0">
            <a:spAutoFit/>
          </a:bodyPr>
          <a:lstStyle/>
          <a:p>
            <a:pPr>
              <a:buClr>
                <a:srgbClr val="152C81"/>
              </a:buClr>
              <a:buFont typeface="Arial" pitchFamily="34" charset="0"/>
              <a:buChar char="•"/>
            </a:pPr>
            <a:r>
              <a:rPr lang="en-US" dirty="0" smtClean="0">
                <a:solidFill>
                  <a:schemeClr val="bg1"/>
                </a:solidFill>
                <a:latin typeface="Arial" pitchFamily="34" charset="0"/>
                <a:cs typeface="Arial" pitchFamily="34" charset="0"/>
              </a:rPr>
              <a:t> Set cell lengths, iris apertures and thickness</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Coupler design</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Simulation with beam</a:t>
            </a:r>
          </a:p>
          <a:p>
            <a:pPr>
              <a:buClr>
                <a:srgbClr val="152C81"/>
              </a:buClr>
              <a:buFont typeface="Arial" pitchFamily="34" charset="0"/>
              <a:buChar char="•"/>
            </a:pPr>
            <a:r>
              <a:rPr lang="en-US" dirty="0" smtClean="0">
                <a:solidFill>
                  <a:schemeClr val="bg1"/>
                </a:solidFill>
                <a:latin typeface="Arial" pitchFamily="34" charset="0"/>
                <a:cs typeface="Arial" pitchFamily="34" charset="0"/>
              </a:rPr>
              <a:t> Optimization to increase efficiency and see what we can get</a:t>
            </a:r>
            <a:endParaRPr lang="en-US" dirty="0">
              <a:solidFill>
                <a:schemeClr val="bg1"/>
              </a:solidFill>
              <a:latin typeface="Arial" pitchFamily="34" charset="0"/>
              <a:cs typeface="Arial" pitchFamily="34" charset="0"/>
            </a:endParaRPr>
          </a:p>
        </p:txBody>
      </p:sp>
      <p:sp>
        <p:nvSpPr>
          <p:cNvPr id="11" name="TextBox 10"/>
          <p:cNvSpPr txBox="1"/>
          <p:nvPr/>
        </p:nvSpPr>
        <p:spPr>
          <a:xfrm>
            <a:off x="75600" y="4191000"/>
            <a:ext cx="1428596" cy="369332"/>
          </a:xfrm>
          <a:prstGeom prst="rect">
            <a:avLst/>
          </a:prstGeom>
          <a:noFill/>
        </p:spPr>
        <p:txBody>
          <a:bodyPr wrap="none" rtlCol="0">
            <a:spAutoFit/>
          </a:bodyPr>
          <a:lstStyle/>
          <a:p>
            <a:r>
              <a:rPr lang="en-US" b="1" dirty="0" smtClean="0">
                <a:solidFill>
                  <a:schemeClr val="bg1"/>
                </a:solidFill>
                <a:latin typeface="Arial" pitchFamily="34" charset="0"/>
                <a:cs typeface="Arial" pitchFamily="34" charset="0"/>
              </a:rPr>
              <a:t>Next steps:</a:t>
            </a:r>
            <a:endParaRPr lang="en-US" b="1" dirty="0">
              <a:solidFill>
                <a:schemeClr val="bg1"/>
              </a:solidFill>
              <a:latin typeface="Arial" pitchFamily="34" charset="0"/>
              <a:cs typeface="Arial" pitchFamily="34" charset="0"/>
            </a:endParaRPr>
          </a:p>
        </p:txBody>
      </p:sp>
      <p:sp>
        <p:nvSpPr>
          <p:cNvPr id="12"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Output cavity</a:t>
            </a:r>
            <a:endParaRPr lang="en-US" sz="2000" b="1" dirty="0">
              <a:solidFill>
                <a:srgbClr val="152C81"/>
              </a:solidFill>
              <a:latin typeface="Arial" pitchFamily="34" charset="0"/>
              <a:cs typeface="Arial" pitchFamily="34" charset="0"/>
            </a:endParaRPr>
          </a:p>
        </p:txBody>
      </p:sp>
      <p:cxnSp>
        <p:nvCxnSpPr>
          <p:cNvPr id="13" name="Straight Connector 12"/>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5600" y="5791200"/>
            <a:ext cx="8458200" cy="461665"/>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 G. </a:t>
            </a:r>
            <a:r>
              <a:rPr lang="en-US" sz="1200" dirty="0" err="1" smtClean="0">
                <a:solidFill>
                  <a:schemeClr val="bg1"/>
                </a:solidFill>
                <a:latin typeface="Arial" pitchFamily="34" charset="0"/>
                <a:cs typeface="Arial" pitchFamily="34" charset="0"/>
              </a:rPr>
              <a:t>Guignard</a:t>
            </a:r>
            <a:r>
              <a:rPr lang="en-US" sz="1200" dirty="0" smtClean="0">
                <a:solidFill>
                  <a:schemeClr val="bg1"/>
                </a:solidFill>
                <a:latin typeface="Arial" pitchFamily="34" charset="0"/>
                <a:cs typeface="Arial" pitchFamily="34" charset="0"/>
              </a:rPr>
              <a:t>, J. </a:t>
            </a:r>
            <a:r>
              <a:rPr lang="en-US" sz="1200" dirty="0" err="1" smtClean="0">
                <a:solidFill>
                  <a:schemeClr val="bg1"/>
                </a:solidFill>
                <a:latin typeface="Arial" pitchFamily="34" charset="0"/>
                <a:cs typeface="Arial" pitchFamily="34" charset="0"/>
              </a:rPr>
              <a:t>Halev</a:t>
            </a:r>
            <a:r>
              <a:rPr lang="en-US" sz="1200" dirty="0" smtClean="0">
                <a:solidFill>
                  <a:schemeClr val="bg1"/>
                </a:solidFill>
                <a:latin typeface="Arial" pitchFamily="34" charset="0"/>
                <a:cs typeface="Arial" pitchFamily="34" charset="0"/>
              </a:rPr>
              <a:t>, “Closed analytical expression for the electric field profile in a loaded </a:t>
            </a:r>
            <a:r>
              <a:rPr lang="en-US" sz="1200" dirty="0" err="1" smtClean="0">
                <a:solidFill>
                  <a:schemeClr val="bg1"/>
                </a:solidFill>
                <a:latin typeface="Arial" pitchFamily="34" charset="0"/>
                <a:cs typeface="Arial" pitchFamily="34" charset="0"/>
              </a:rPr>
              <a:t>rf</a:t>
            </a:r>
            <a:r>
              <a:rPr lang="en-US" sz="1200" dirty="0" smtClean="0">
                <a:solidFill>
                  <a:schemeClr val="bg1"/>
                </a:solidFill>
                <a:latin typeface="Arial" pitchFamily="34" charset="0"/>
                <a:cs typeface="Arial" pitchFamily="34" charset="0"/>
              </a:rPr>
              <a:t> structure with arbitrary varying v</a:t>
            </a:r>
            <a:r>
              <a:rPr lang="en-US" sz="1200" baseline="-25000" dirty="0" smtClean="0">
                <a:solidFill>
                  <a:schemeClr val="bg1"/>
                </a:solidFill>
                <a:latin typeface="Arial" pitchFamily="34" charset="0"/>
                <a:cs typeface="Arial" pitchFamily="34" charset="0"/>
              </a:rPr>
              <a:t>g</a:t>
            </a:r>
            <a:r>
              <a:rPr lang="en-US" sz="1200" dirty="0" smtClean="0">
                <a:solidFill>
                  <a:schemeClr val="bg1"/>
                </a:solidFill>
                <a:latin typeface="Arial" pitchFamily="34" charset="0"/>
                <a:cs typeface="Arial" pitchFamily="34" charset="0"/>
              </a:rPr>
              <a:t> and R’/Q”, PRST-AB 3 (2000)</a:t>
            </a:r>
            <a:endParaRPr lang="en-US" sz="1200" dirty="0">
              <a:solidFill>
                <a:schemeClr val="bg1"/>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7200" y="1689080"/>
            <a:ext cx="8001000" cy="3139321"/>
          </a:xfrm>
          <a:prstGeom prst="rect">
            <a:avLst/>
          </a:prstGeom>
          <a:noFill/>
        </p:spPr>
        <p:txBody>
          <a:bodyPr wrap="square" rtlCol="0">
            <a:spAutoFit/>
          </a:bodyPr>
          <a:lstStyle/>
          <a:p>
            <a:pPr marL="342900" indent="-342900">
              <a:buAutoNum type="arabicPeriod"/>
            </a:pPr>
            <a:r>
              <a:rPr lang="en-US" dirty="0" smtClean="0">
                <a:solidFill>
                  <a:schemeClr val="bg1"/>
                </a:solidFill>
                <a:latin typeface="Arial" pitchFamily="34" charset="0"/>
                <a:cs typeface="Arial" pitchFamily="34" charset="0"/>
              </a:rPr>
              <a:t>Single beam klystrons can be further investigated as possible power sources for CLIC; efficiency can be improved and parallel configurations can be studied to reach the desired power levels</a:t>
            </a:r>
          </a:p>
          <a:p>
            <a:pPr marL="342900" indent="-342900">
              <a:buAutoNum type="arabicPeriod"/>
            </a:pPr>
            <a:endParaRPr lang="en-US" dirty="0" smtClean="0">
              <a:solidFill>
                <a:schemeClr val="bg1"/>
              </a:solidFill>
              <a:latin typeface="Arial" pitchFamily="34" charset="0"/>
              <a:cs typeface="Arial" pitchFamily="34" charset="0"/>
            </a:endParaRPr>
          </a:p>
          <a:p>
            <a:pPr marL="342900" indent="-342900">
              <a:buAutoNum type="arabicPeriod"/>
            </a:pPr>
            <a:r>
              <a:rPr lang="en-US" dirty="0" smtClean="0">
                <a:solidFill>
                  <a:schemeClr val="bg1"/>
                </a:solidFill>
                <a:latin typeface="Arial" pitchFamily="34" charset="0"/>
                <a:cs typeface="Arial" pitchFamily="34" charset="0"/>
              </a:rPr>
              <a:t>The development is under study, and there is still a lot of work to be done: the use of a dedicated code for the 3D simulation would significantly help</a:t>
            </a:r>
          </a:p>
          <a:p>
            <a:pPr marL="342900" indent="-342900">
              <a:buAutoNum type="arabicPeriod"/>
            </a:pPr>
            <a:endParaRPr lang="en-US" dirty="0" smtClean="0">
              <a:solidFill>
                <a:schemeClr val="bg1"/>
              </a:solidFill>
              <a:latin typeface="Arial" pitchFamily="34" charset="0"/>
              <a:cs typeface="Arial" pitchFamily="34" charset="0"/>
            </a:endParaRPr>
          </a:p>
          <a:p>
            <a:pPr marL="342900" indent="-342900">
              <a:buAutoNum type="arabicPeriod"/>
            </a:pPr>
            <a:r>
              <a:rPr lang="en-US" dirty="0" smtClean="0">
                <a:solidFill>
                  <a:schemeClr val="bg1"/>
                </a:solidFill>
                <a:latin typeface="Arial" pitchFamily="34" charset="0"/>
                <a:cs typeface="Arial" pitchFamily="34" charset="0"/>
              </a:rPr>
              <a:t>Once the design of the output cavity and coupler will be ready we could check with 3D simulations the efficiency that we can get and optimize</a:t>
            </a:r>
          </a:p>
          <a:p>
            <a:pPr marL="342900" indent="-342900"/>
            <a:endParaRPr lang="en-US" dirty="0" smtClean="0">
              <a:solidFill>
                <a:schemeClr val="bg1"/>
              </a:solidFill>
              <a:latin typeface="Arial" pitchFamily="34" charset="0"/>
              <a:cs typeface="Arial" pitchFamily="34" charset="0"/>
            </a:endParaRPr>
          </a:p>
          <a:p>
            <a:pPr marL="342900" indent="-342900">
              <a:buAutoNum type="arabicPeriod"/>
            </a:pPr>
            <a:endParaRPr lang="en-US" dirty="0">
              <a:solidFill>
                <a:schemeClr val="bg1"/>
              </a:solidFill>
              <a:latin typeface="Arial" pitchFamily="34" charset="0"/>
              <a:cs typeface="Arial" pitchFamily="34" charset="0"/>
            </a:endParaRPr>
          </a:p>
        </p:txBody>
      </p:sp>
      <p:sp>
        <p:nvSpPr>
          <p:cNvPr id="5"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Conclusions</a:t>
            </a:r>
            <a:endParaRPr lang="en-US" sz="2000" b="1" dirty="0">
              <a:solidFill>
                <a:srgbClr val="152C81"/>
              </a:solidFill>
              <a:latin typeface="Arial" pitchFamily="34" charset="0"/>
              <a:cs typeface="Arial" pitchFamily="34" charset="0"/>
            </a:endParaRPr>
          </a:p>
        </p:txBody>
      </p:sp>
      <p:cxnSp>
        <p:nvCxnSpPr>
          <p:cNvPr id="6" name="Straight Connector 5"/>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7400" y="1752600"/>
            <a:ext cx="2558714" cy="2708434"/>
          </a:xfrm>
          <a:prstGeom prst="rect">
            <a:avLst/>
          </a:prstGeom>
          <a:noFill/>
        </p:spPr>
        <p:txBody>
          <a:bodyPr wrap="none" rtlCol="0">
            <a:spAutoFit/>
          </a:bodyPr>
          <a:lstStyle/>
          <a:p>
            <a:pPr marL="342900" indent="-342900">
              <a:spcAft>
                <a:spcPts val="600"/>
              </a:spcAft>
              <a:buClr>
                <a:srgbClr val="152C81"/>
              </a:buClr>
              <a:buFont typeface="Arial" pitchFamily="34" charset="0"/>
              <a:buChar char="•"/>
            </a:pPr>
            <a:r>
              <a:rPr lang="en-US" sz="2000" dirty="0" smtClean="0">
                <a:solidFill>
                  <a:schemeClr val="bg1"/>
                </a:solidFill>
                <a:latin typeface="Arial"/>
                <a:cs typeface="Arial"/>
              </a:rPr>
              <a:t>Warner Bruns</a:t>
            </a:r>
          </a:p>
          <a:p>
            <a:pPr marL="342900" indent="-342900">
              <a:spcAft>
                <a:spcPts val="600"/>
              </a:spcAft>
              <a:buClr>
                <a:srgbClr val="152C81"/>
              </a:buClr>
              <a:buFont typeface="Arial" pitchFamily="34" charset="0"/>
              <a:buChar char="•"/>
            </a:pPr>
            <a:r>
              <a:rPr lang="en-US" sz="2000" dirty="0" smtClean="0">
                <a:solidFill>
                  <a:schemeClr val="bg1"/>
                </a:solidFill>
                <a:latin typeface="Arial"/>
                <a:cs typeface="Arial"/>
              </a:rPr>
              <a:t>Alessandro D’Elia</a:t>
            </a:r>
          </a:p>
          <a:p>
            <a:pPr marL="342900" indent="-342900">
              <a:spcAft>
                <a:spcPts val="600"/>
              </a:spcAft>
              <a:buClr>
                <a:srgbClr val="152C81"/>
              </a:buClr>
              <a:buFont typeface="Arial" pitchFamily="34" charset="0"/>
              <a:buChar char="•"/>
            </a:pPr>
            <a:r>
              <a:rPr lang="en-US" sz="2000" dirty="0" smtClean="0">
                <a:solidFill>
                  <a:schemeClr val="bg1"/>
                </a:solidFill>
                <a:latin typeface="Arial"/>
                <a:cs typeface="Arial"/>
              </a:rPr>
              <a:t>Alexej Grudiev</a:t>
            </a:r>
          </a:p>
          <a:p>
            <a:pPr marL="342900" indent="-342900">
              <a:spcAft>
                <a:spcPts val="600"/>
              </a:spcAft>
              <a:buClr>
                <a:srgbClr val="152C81"/>
              </a:buClr>
              <a:buFont typeface="Arial" pitchFamily="34" charset="0"/>
              <a:buChar char="•"/>
            </a:pPr>
            <a:r>
              <a:rPr lang="en-US" sz="2000" dirty="0" smtClean="0">
                <a:solidFill>
                  <a:schemeClr val="bg1"/>
                </a:solidFill>
                <a:latin typeface="Arial"/>
                <a:cs typeface="Arial"/>
              </a:rPr>
              <a:t>Aaron Jensen</a:t>
            </a:r>
          </a:p>
          <a:p>
            <a:pPr marL="342900" indent="-342900">
              <a:spcAft>
                <a:spcPts val="600"/>
              </a:spcAft>
              <a:buClr>
                <a:srgbClr val="152C81"/>
              </a:buClr>
              <a:buFont typeface="Arial" pitchFamily="34" charset="0"/>
              <a:buChar char="•"/>
            </a:pPr>
            <a:r>
              <a:rPr lang="en-US" sz="2000" dirty="0" smtClean="0">
                <a:solidFill>
                  <a:schemeClr val="bg1"/>
                </a:solidFill>
                <a:latin typeface="Arial"/>
                <a:cs typeface="Arial"/>
              </a:rPr>
              <a:t>Erk Jensen</a:t>
            </a:r>
          </a:p>
          <a:p>
            <a:pPr marL="342900" indent="-342900">
              <a:spcAft>
                <a:spcPts val="600"/>
              </a:spcAft>
              <a:buClr>
                <a:srgbClr val="152C81"/>
              </a:buClr>
              <a:buFont typeface="Arial" pitchFamily="34" charset="0"/>
              <a:buChar char="•"/>
            </a:pPr>
            <a:r>
              <a:rPr lang="en-US" sz="2000" dirty="0" smtClean="0">
                <a:solidFill>
                  <a:schemeClr val="bg1"/>
                </a:solidFill>
                <a:latin typeface="Arial"/>
                <a:cs typeface="Arial"/>
              </a:rPr>
              <a:t>Rolf Wegner</a:t>
            </a:r>
          </a:p>
          <a:p>
            <a:pPr marL="342900" indent="-342900">
              <a:spcAft>
                <a:spcPts val="600"/>
              </a:spcAft>
              <a:buClr>
                <a:srgbClr val="152C81"/>
              </a:buClr>
              <a:buFont typeface="Arial" pitchFamily="34" charset="0"/>
              <a:buChar char="•"/>
            </a:pPr>
            <a:endParaRPr lang="en-US" sz="2000" dirty="0" smtClean="0">
              <a:solidFill>
                <a:schemeClr val="bg1"/>
              </a:solidFill>
              <a:latin typeface="Arial"/>
              <a:cs typeface="Arial"/>
            </a:endParaRPr>
          </a:p>
        </p:txBody>
      </p:sp>
      <p:sp>
        <p:nvSpPr>
          <p:cNvPr id="6" name="Title 1"/>
          <p:cNvSpPr txBox="1">
            <a:spLocks/>
          </p:cNvSpPr>
          <p:nvPr/>
        </p:nvSpPr>
        <p:spPr>
          <a:xfrm>
            <a:off x="0" y="4953000"/>
            <a:ext cx="8991600" cy="508000"/>
          </a:xfrm>
          <a:prstGeom prst="rect">
            <a:avLst/>
          </a:prstGeom>
        </p:spPr>
        <p:txBody>
          <a:bodyPr rIns="91440" anchor="b">
            <a:noAutofit/>
          </a:bodyPr>
          <a:lstStyle/>
          <a:p>
            <a:pPr marL="54864" lvl="0" algn="ctr">
              <a:spcBef>
                <a:spcPct val="0"/>
              </a:spcBef>
              <a:defRPr/>
            </a:pPr>
            <a:r>
              <a:rPr lang="en-US" sz="2800" b="1" dirty="0" smtClean="0">
                <a:solidFill>
                  <a:srgbClr val="152C81"/>
                </a:solidFill>
                <a:latin typeface="Arial" pitchFamily="34" charset="0"/>
                <a:cs typeface="Arial" pitchFamily="34" charset="0"/>
              </a:rPr>
              <a:t>Thank you for your attention!</a:t>
            </a:r>
            <a:endParaRPr lang="en-US" sz="2800" b="1" dirty="0">
              <a:solidFill>
                <a:srgbClr val="152C81"/>
              </a:solidFill>
              <a:latin typeface="Arial" pitchFamily="34" charset="0"/>
              <a:cs typeface="Arial" pitchFamily="34" charset="0"/>
            </a:endParaRPr>
          </a:p>
        </p:txBody>
      </p:sp>
      <p:sp>
        <p:nvSpPr>
          <p:cNvPr id="8"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Thanks to:</a:t>
            </a:r>
            <a:endParaRPr lang="en-US" sz="2000" b="1" dirty="0">
              <a:solidFill>
                <a:srgbClr val="152C81"/>
              </a:solidFill>
              <a:latin typeface="Arial" pitchFamily="34" charset="0"/>
              <a:cs typeface="Arial" pitchFamily="34" charset="0"/>
            </a:endParaRPr>
          </a:p>
        </p:txBody>
      </p:sp>
      <p:cxnSp>
        <p:nvCxnSpPr>
          <p:cNvPr id="9" name="Straight Connector 8"/>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6200" y="684000"/>
            <a:ext cx="3962400" cy="338554"/>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CLIC drive beam complex @ 3 </a:t>
            </a:r>
            <a:r>
              <a:rPr lang="en-US" sz="1600" b="1" dirty="0" err="1" smtClean="0">
                <a:solidFill>
                  <a:schemeClr val="bg1"/>
                </a:solidFill>
                <a:latin typeface="Arial" pitchFamily="34" charset="0"/>
                <a:cs typeface="Arial" pitchFamily="34" charset="0"/>
              </a:rPr>
              <a:t>TeV</a:t>
            </a:r>
            <a:r>
              <a:rPr lang="en-US" sz="1600" b="1" dirty="0" smtClean="0">
                <a:solidFill>
                  <a:schemeClr val="bg1"/>
                </a:solidFill>
                <a:latin typeface="Arial" pitchFamily="34" charset="0"/>
                <a:cs typeface="Arial" pitchFamily="34" charset="0"/>
              </a:rPr>
              <a:t>:</a:t>
            </a:r>
            <a:endParaRPr lang="en-US" sz="1600" b="1" dirty="0">
              <a:solidFill>
                <a:schemeClr val="bg1"/>
              </a:solidFill>
              <a:latin typeface="Arial" pitchFamily="34" charset="0"/>
              <a:cs typeface="Arial" pitchFamily="34" charset="0"/>
            </a:endParaRPr>
          </a:p>
        </p:txBody>
      </p:sp>
      <p:sp>
        <p:nvSpPr>
          <p:cNvPr id="4" name="TextBox 3"/>
          <p:cNvSpPr txBox="1"/>
          <p:nvPr/>
        </p:nvSpPr>
        <p:spPr>
          <a:xfrm>
            <a:off x="152400" y="4724162"/>
            <a:ext cx="5181600" cy="1600438"/>
          </a:xfrm>
          <a:prstGeom prst="rect">
            <a:avLst/>
          </a:prstGeom>
          <a:noFill/>
        </p:spPr>
        <p:txBody>
          <a:bodyPr wrap="square" rtlCol="0">
            <a:spAutoFit/>
          </a:bodyPr>
          <a:lstStyle/>
          <a:p>
            <a:r>
              <a:rPr lang="en-US" sz="1400" b="1" dirty="0" err="1" smtClean="0">
                <a:solidFill>
                  <a:schemeClr val="bg1"/>
                </a:solidFill>
                <a:latin typeface="Arial" pitchFamily="34" charset="0"/>
                <a:cs typeface="Arial" pitchFamily="34" charset="0"/>
              </a:rPr>
              <a:t>Multibeam</a:t>
            </a:r>
            <a:r>
              <a:rPr lang="en-US" sz="1400" b="1" dirty="0" smtClean="0">
                <a:solidFill>
                  <a:schemeClr val="bg1"/>
                </a:solidFill>
                <a:latin typeface="Arial" pitchFamily="34" charset="0"/>
                <a:cs typeface="Arial" pitchFamily="34" charset="0"/>
              </a:rPr>
              <a:t> Klystrons </a:t>
            </a:r>
            <a:r>
              <a:rPr lang="en-US" sz="1400" dirty="0" smtClean="0">
                <a:solidFill>
                  <a:schemeClr val="bg1"/>
                </a:solidFill>
                <a:latin typeface="Arial" pitchFamily="34" charset="0"/>
                <a:cs typeface="Arial" pitchFamily="34" charset="0"/>
              </a:rPr>
              <a:t>proposed: </a:t>
            </a:r>
          </a:p>
          <a:p>
            <a:endParaRPr lang="en-US" sz="1400" dirty="0" smtClean="0">
              <a:solidFill>
                <a:schemeClr val="bg1"/>
              </a:solidFill>
              <a:latin typeface="Arial" pitchFamily="34" charset="0"/>
              <a:cs typeface="Arial" pitchFamily="34" charset="0"/>
            </a:endParaRPr>
          </a:p>
          <a:p>
            <a:pPr>
              <a:buFont typeface="Arial" pitchFamily="34" charset="0"/>
              <a:buChar char="•"/>
            </a:pPr>
            <a:r>
              <a:rPr lang="en-US" sz="1400" dirty="0" smtClean="0">
                <a:solidFill>
                  <a:schemeClr val="bg1"/>
                </a:solidFill>
                <a:latin typeface="Arial" pitchFamily="34" charset="0"/>
                <a:cs typeface="Arial" pitchFamily="34" charset="0"/>
              </a:rPr>
              <a:t> 15 MW output power with small current per </a:t>
            </a:r>
            <a:r>
              <a:rPr lang="en-US" sz="1400" dirty="0" err="1" smtClean="0">
                <a:solidFill>
                  <a:schemeClr val="bg1"/>
                </a:solidFill>
                <a:latin typeface="Arial" pitchFamily="34" charset="0"/>
                <a:cs typeface="Arial" pitchFamily="34" charset="0"/>
              </a:rPr>
              <a:t>beamlet</a:t>
            </a:r>
            <a:r>
              <a:rPr lang="en-US" sz="1400" dirty="0" smtClean="0">
                <a:solidFill>
                  <a:schemeClr val="bg1"/>
                </a:solidFill>
                <a:latin typeface="Arial" pitchFamily="34" charset="0"/>
                <a:cs typeface="Arial" pitchFamily="34" charset="0"/>
              </a:rPr>
              <a:t> </a:t>
            </a:r>
          </a:p>
          <a:p>
            <a:r>
              <a:rPr lang="en-US" sz="1400" dirty="0" smtClean="0">
                <a:solidFill>
                  <a:schemeClr val="bg1"/>
                </a:solidFill>
                <a:latin typeface="Arial" pitchFamily="34" charset="0"/>
                <a:cs typeface="Arial" pitchFamily="34" charset="0"/>
              </a:rPr>
              <a:t>   low </a:t>
            </a:r>
            <a:r>
              <a:rPr lang="en-US" sz="1400" dirty="0" err="1" smtClean="0">
                <a:solidFill>
                  <a:schemeClr val="bg1"/>
                </a:solidFill>
                <a:latin typeface="Arial" pitchFamily="34" charset="0"/>
                <a:cs typeface="Arial" pitchFamily="34" charset="0"/>
              </a:rPr>
              <a:t>perveance</a:t>
            </a:r>
            <a:r>
              <a:rPr lang="en-US" sz="1400" dirty="0" smtClean="0">
                <a:solidFill>
                  <a:schemeClr val="bg1"/>
                </a:solidFill>
                <a:latin typeface="Arial" pitchFamily="34" charset="0"/>
                <a:cs typeface="Arial" pitchFamily="34" charset="0"/>
              </a:rPr>
              <a:t> – good efficiency (state of the art around </a:t>
            </a:r>
            <a:r>
              <a:rPr lang="en-US" sz="1400" b="1" dirty="0" smtClean="0">
                <a:solidFill>
                  <a:schemeClr val="bg1"/>
                </a:solidFill>
                <a:latin typeface="Arial" pitchFamily="34" charset="0"/>
                <a:cs typeface="Arial" pitchFamily="34" charset="0"/>
              </a:rPr>
              <a:t>65%</a:t>
            </a:r>
            <a:r>
              <a:rPr lang="en-US" sz="1400" dirty="0" smtClean="0">
                <a:solidFill>
                  <a:schemeClr val="bg1"/>
                </a:solidFill>
                <a:latin typeface="Arial" pitchFamily="34" charset="0"/>
                <a:cs typeface="Arial" pitchFamily="34" charset="0"/>
              </a:rPr>
              <a:t>)</a:t>
            </a:r>
          </a:p>
          <a:p>
            <a:endParaRPr lang="en-US" sz="1400" dirty="0" smtClean="0">
              <a:solidFill>
                <a:schemeClr val="bg1"/>
              </a:solidFill>
              <a:latin typeface="Arial" pitchFamily="34" charset="0"/>
              <a:cs typeface="Arial" pitchFamily="34" charset="0"/>
            </a:endParaRPr>
          </a:p>
          <a:p>
            <a:pPr>
              <a:buFont typeface="Arial" pitchFamily="34" charset="0"/>
              <a:buChar char="•"/>
            </a:pPr>
            <a:r>
              <a:rPr lang="it-IT" sz="1400" dirty="0" smtClean="0">
                <a:solidFill>
                  <a:schemeClr val="bg1"/>
                </a:solidFill>
                <a:latin typeface="Arial" pitchFamily="34" charset="0"/>
                <a:cs typeface="Arial" pitchFamily="34" charset="0"/>
              </a:rPr>
              <a:t> “multibeam” </a:t>
            </a:r>
            <a:r>
              <a:rPr lang="it-IT" sz="1400" dirty="0" err="1" smtClean="0">
                <a:solidFill>
                  <a:schemeClr val="bg1"/>
                </a:solidFill>
                <a:latin typeface="Arial" pitchFamily="34" charset="0"/>
                <a:cs typeface="Arial" pitchFamily="34" charset="0"/>
              </a:rPr>
              <a:t>cavities</a:t>
            </a:r>
            <a:r>
              <a:rPr lang="it-IT" sz="1400" dirty="0" smtClean="0">
                <a:solidFill>
                  <a:schemeClr val="bg1"/>
                </a:solidFill>
                <a:latin typeface="Arial" pitchFamily="34" charset="0"/>
                <a:cs typeface="Arial" pitchFamily="34" charset="0"/>
              </a:rPr>
              <a:t>: </a:t>
            </a:r>
            <a:r>
              <a:rPr lang="it-IT" sz="1400" dirty="0" err="1" smtClean="0">
                <a:solidFill>
                  <a:schemeClr val="bg1"/>
                </a:solidFill>
                <a:latin typeface="Arial" pitchFamily="34" charset="0"/>
                <a:cs typeface="Arial" pitchFamily="34" charset="0"/>
              </a:rPr>
              <a:t>all</a:t>
            </a:r>
            <a:r>
              <a:rPr lang="it-IT" sz="1400" dirty="0" smtClean="0">
                <a:solidFill>
                  <a:schemeClr val="bg1"/>
                </a:solidFill>
                <a:latin typeface="Arial" pitchFamily="34" charset="0"/>
                <a:cs typeface="Arial" pitchFamily="34" charset="0"/>
              </a:rPr>
              <a:t> beams interact in</a:t>
            </a:r>
          </a:p>
          <a:p>
            <a:r>
              <a:rPr lang="it-IT" sz="1400" dirty="0" smtClean="0">
                <a:solidFill>
                  <a:schemeClr val="bg1"/>
                </a:solidFill>
                <a:latin typeface="Arial" pitchFamily="34" charset="0"/>
                <a:cs typeface="Arial" pitchFamily="34" charset="0"/>
              </a:rPr>
              <a:t>   one cavity</a:t>
            </a:r>
            <a:endParaRPr lang="en-US" sz="1400" dirty="0">
              <a:solidFill>
                <a:schemeClr val="bg1"/>
              </a:solidFill>
              <a:latin typeface="Arial" pitchFamily="34" charset="0"/>
              <a:cs typeface="Arial" pitchFamily="34" charset="0"/>
            </a:endParaRPr>
          </a:p>
        </p:txBody>
      </p:sp>
      <p:sp>
        <p:nvSpPr>
          <p:cNvPr id="5" name="Rectangle 4"/>
          <p:cNvSpPr/>
          <p:nvPr/>
        </p:nvSpPr>
        <p:spPr>
          <a:xfrm>
            <a:off x="3810000" y="1219200"/>
            <a:ext cx="5181600" cy="2185214"/>
          </a:xfrm>
          <a:prstGeom prst="rect">
            <a:avLst/>
          </a:prstGeom>
        </p:spPr>
        <p:txBody>
          <a:bodyPr wrap="square">
            <a:spAutoFit/>
          </a:bodyPr>
          <a:lstStyle/>
          <a:p>
            <a:r>
              <a:rPr lang="en-US" sz="1400" dirty="0" smtClean="0">
                <a:solidFill>
                  <a:schemeClr val="bg1"/>
                </a:solidFill>
                <a:latin typeface="Arial" pitchFamily="34" charset="0"/>
                <a:cs typeface="Arial" pitchFamily="34" charset="0"/>
              </a:rPr>
              <a:t>1638 accelerating structures with 1 GHz RF pulses of 15MW: total pulsed RF power of 24.57GW required</a:t>
            </a:r>
          </a:p>
          <a:p>
            <a:r>
              <a:rPr lang="en-US" sz="1400" dirty="0" smtClean="0">
                <a:solidFill>
                  <a:schemeClr val="bg1"/>
                </a:solidFill>
                <a:latin typeface="Arial" pitchFamily="34" charset="0"/>
                <a:cs typeface="Arial" pitchFamily="34" charset="0"/>
              </a:rPr>
              <a:t>Pulse length of 150 ms and  repetition rate of 50 Hz</a:t>
            </a:r>
          </a:p>
          <a:p>
            <a:endParaRPr lang="en-US" sz="1400" dirty="0" smtClean="0">
              <a:solidFill>
                <a:schemeClr val="bg1"/>
              </a:solidFill>
              <a:latin typeface="Arial" pitchFamily="34" charset="0"/>
              <a:cs typeface="Arial" pitchFamily="34" charset="0"/>
            </a:endParaRPr>
          </a:p>
          <a:p>
            <a:pPr>
              <a:spcAft>
                <a:spcPts val="1200"/>
              </a:spcAft>
            </a:pPr>
            <a:endParaRPr lang="en-US" sz="1400" dirty="0" smtClean="0">
              <a:solidFill>
                <a:schemeClr val="bg1"/>
              </a:solidFill>
              <a:latin typeface="Arial" pitchFamily="34" charset="0"/>
              <a:cs typeface="Arial" pitchFamily="34" charset="0"/>
            </a:endParaRPr>
          </a:p>
          <a:p>
            <a:r>
              <a:rPr lang="en-US" sz="1400" dirty="0" smtClean="0">
                <a:solidFill>
                  <a:schemeClr val="bg1"/>
                </a:solidFill>
                <a:latin typeface="Arial" pitchFamily="34" charset="0"/>
                <a:cs typeface="Arial" pitchFamily="34" charset="0"/>
              </a:rPr>
              <a:t>average RF power at the accelerating structure input is </a:t>
            </a:r>
          </a:p>
          <a:p>
            <a:r>
              <a:rPr lang="en-US" sz="1400" b="1" dirty="0" smtClean="0">
                <a:solidFill>
                  <a:schemeClr val="bg1"/>
                </a:solidFill>
                <a:latin typeface="Arial" pitchFamily="34" charset="0"/>
                <a:cs typeface="Arial" pitchFamily="34" charset="0"/>
              </a:rPr>
              <a:t>184 MW </a:t>
            </a:r>
            <a:r>
              <a:rPr lang="en-US" sz="1400" dirty="0" smtClean="0">
                <a:solidFill>
                  <a:schemeClr val="bg1"/>
                </a:solidFill>
                <a:latin typeface="Arial" pitchFamily="34" charset="0"/>
                <a:cs typeface="Arial" pitchFamily="34" charset="0"/>
              </a:rPr>
              <a:t>with challenging specifications in terms of stability:</a:t>
            </a:r>
          </a:p>
          <a:p>
            <a:pPr>
              <a:buFont typeface="Arial" pitchFamily="34" charset="0"/>
              <a:buChar char="•"/>
            </a:pPr>
            <a:r>
              <a:rPr lang="en-US" sz="1400" dirty="0" smtClean="0">
                <a:solidFill>
                  <a:schemeClr val="bg1"/>
                </a:solidFill>
                <a:latin typeface="Arial" pitchFamily="34" charset="0"/>
                <a:ea typeface="Cambria Math"/>
                <a:cs typeface="Arial" pitchFamily="34" charset="0"/>
              </a:rPr>
              <a:t> ±</a:t>
            </a:r>
            <a:r>
              <a:rPr lang="en-US" sz="1400" dirty="0" smtClean="0">
                <a:solidFill>
                  <a:schemeClr val="bg1"/>
                </a:solidFill>
                <a:latin typeface="Arial" pitchFamily="34" charset="0"/>
                <a:cs typeface="Arial" pitchFamily="34" charset="0"/>
              </a:rPr>
              <a:t> 0.05</a:t>
            </a:r>
            <a:r>
              <a:rPr lang="it-IT" sz="1400" dirty="0" smtClean="0">
                <a:solidFill>
                  <a:schemeClr val="bg1"/>
                </a:solidFill>
                <a:latin typeface="Arial" pitchFamily="34" charset="0"/>
                <a:cs typeface="Arial" pitchFamily="34" charset="0"/>
              </a:rPr>
              <a:t>°</a:t>
            </a:r>
            <a:r>
              <a:rPr lang="en-US" sz="1400" dirty="0" smtClean="0">
                <a:solidFill>
                  <a:schemeClr val="bg1"/>
                </a:solidFill>
                <a:latin typeface="Arial" pitchFamily="34" charset="0"/>
                <a:cs typeface="Arial" pitchFamily="34" charset="0"/>
              </a:rPr>
              <a:t> in phase</a:t>
            </a:r>
          </a:p>
          <a:p>
            <a:pPr>
              <a:buFont typeface="Arial" pitchFamily="34" charset="0"/>
              <a:buChar char="•"/>
            </a:pPr>
            <a:r>
              <a:rPr lang="en-US" sz="1400" dirty="0" smtClean="0">
                <a:solidFill>
                  <a:schemeClr val="bg1"/>
                </a:solidFill>
                <a:latin typeface="Arial" pitchFamily="34" charset="0"/>
                <a:cs typeface="Arial" pitchFamily="34" charset="0"/>
              </a:rPr>
              <a:t> 0.2% in amplitude</a:t>
            </a:r>
          </a:p>
        </p:txBody>
      </p:sp>
      <p:sp>
        <p:nvSpPr>
          <p:cNvPr id="6" name="Down Arrow 5"/>
          <p:cNvSpPr/>
          <p:nvPr/>
        </p:nvSpPr>
        <p:spPr>
          <a:xfrm>
            <a:off x="6019800" y="2057400"/>
            <a:ext cx="381000" cy="381000"/>
          </a:xfrm>
          <a:prstGeom prst="downArrow">
            <a:avLst/>
          </a:prstGeom>
          <a:solidFill>
            <a:srgbClr val="152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3505200"/>
            <a:ext cx="8991600" cy="338554"/>
          </a:xfrm>
          <a:prstGeom prst="rect">
            <a:avLst/>
          </a:prstGeom>
        </p:spPr>
        <p:txBody>
          <a:bodyPr wrap="square">
            <a:spAutoFit/>
          </a:bodyPr>
          <a:lstStyle/>
          <a:p>
            <a:pPr algn="ctr"/>
            <a:r>
              <a:rPr lang="en-US" sz="1600" dirty="0" smtClean="0">
                <a:solidFill>
                  <a:schemeClr val="bg1"/>
                </a:solidFill>
                <a:latin typeface="Arial" pitchFamily="34" charset="0"/>
                <a:cs typeface="Arial" pitchFamily="34" charset="0"/>
              </a:rPr>
              <a:t>Very high efficiency sources needed to provide this power at affordable cost (efficiency&gt;70%)</a:t>
            </a:r>
          </a:p>
        </p:txBody>
      </p:sp>
      <p:pic>
        <p:nvPicPr>
          <p:cNvPr id="11" name="Picture 3"/>
          <p:cNvPicPr>
            <a:picLocks noChangeAspect="1" noChangeArrowheads="1"/>
          </p:cNvPicPr>
          <p:nvPr/>
        </p:nvPicPr>
        <p:blipFill>
          <a:blip r:embed="rId3" cstate="print"/>
          <a:srcRect/>
          <a:stretch>
            <a:fillRect/>
          </a:stretch>
        </p:blipFill>
        <p:spPr bwMode="auto">
          <a:xfrm>
            <a:off x="41549" y="1066800"/>
            <a:ext cx="3844651" cy="2349577"/>
          </a:xfrm>
          <a:prstGeom prst="rect">
            <a:avLst/>
          </a:prstGeom>
          <a:noFill/>
          <a:ln w="9525">
            <a:noFill/>
            <a:miter lim="800000"/>
            <a:headEnd/>
            <a:tailEnd/>
          </a:ln>
        </p:spPr>
      </p:pic>
      <p:sp>
        <p:nvSpPr>
          <p:cNvPr id="12" name="TextBox 11"/>
          <p:cNvSpPr txBox="1"/>
          <p:nvPr/>
        </p:nvSpPr>
        <p:spPr>
          <a:xfrm>
            <a:off x="5410200" y="4645223"/>
            <a:ext cx="3485185"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Example: TH1802 ILC </a:t>
            </a:r>
            <a:r>
              <a:rPr lang="en-US" sz="1400" dirty="0" err="1" smtClean="0">
                <a:solidFill>
                  <a:schemeClr val="bg1"/>
                </a:solidFill>
                <a:latin typeface="Arial" pitchFamily="34" charset="0"/>
                <a:cs typeface="Arial" pitchFamily="34" charset="0"/>
              </a:rPr>
              <a:t>multibeam</a:t>
            </a:r>
            <a:r>
              <a:rPr lang="en-US" sz="1400" dirty="0" smtClean="0">
                <a:solidFill>
                  <a:schemeClr val="bg1"/>
                </a:solidFill>
                <a:latin typeface="Arial" pitchFamily="34" charset="0"/>
                <a:cs typeface="Arial" pitchFamily="34" charset="0"/>
              </a:rPr>
              <a:t> klystron</a:t>
            </a:r>
            <a:endParaRPr lang="en-US" sz="1400" dirty="0">
              <a:solidFill>
                <a:schemeClr val="bg1"/>
              </a:solidFill>
              <a:latin typeface="Arial" pitchFamily="34" charset="0"/>
              <a:cs typeface="Arial" pitchFamily="34" charset="0"/>
            </a:endParaRPr>
          </a:p>
        </p:txBody>
      </p:sp>
      <p:pic>
        <p:nvPicPr>
          <p:cNvPr id="19458" name="Picture 2"/>
          <p:cNvPicPr>
            <a:picLocks noChangeAspect="1" noChangeArrowheads="1"/>
          </p:cNvPicPr>
          <p:nvPr/>
        </p:nvPicPr>
        <p:blipFill>
          <a:blip r:embed="rId4" cstate="print"/>
          <a:srcRect/>
          <a:stretch>
            <a:fillRect/>
          </a:stretch>
        </p:blipFill>
        <p:spPr bwMode="auto">
          <a:xfrm>
            <a:off x="5791200" y="4940417"/>
            <a:ext cx="2743200" cy="1384183"/>
          </a:xfrm>
          <a:prstGeom prst="rect">
            <a:avLst/>
          </a:prstGeom>
          <a:noFill/>
          <a:ln w="9525">
            <a:noFill/>
            <a:miter lim="800000"/>
            <a:headEnd/>
            <a:tailEnd/>
          </a:ln>
        </p:spPr>
      </p:pic>
      <p:sp>
        <p:nvSpPr>
          <p:cNvPr id="14" name="Title 1"/>
          <p:cNvSpPr txBox="1">
            <a:spLocks/>
          </p:cNvSpPr>
          <p:nvPr/>
        </p:nvSpPr>
        <p:spPr>
          <a:xfrm>
            <a:off x="0" y="0"/>
            <a:ext cx="8991600" cy="508000"/>
          </a:xfrm>
          <a:prstGeom prst="rect">
            <a:avLst/>
          </a:prstGeom>
        </p:spPr>
        <p:txBody>
          <a:bodyPr rIns="91440" anchor="b">
            <a:normAutofit/>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smtClean="0">
                <a:solidFill>
                  <a:srgbClr val="152C81"/>
                </a:solidFill>
                <a:uLnTx/>
                <a:uFillTx/>
                <a:latin typeface="Arial" pitchFamily="34" charset="0"/>
                <a:ea typeface="+mj-ea"/>
                <a:cs typeface="Arial" pitchFamily="34" charset="0"/>
              </a:rPr>
              <a:t>Introduction</a:t>
            </a:r>
            <a:endParaRPr kumimoji="0" lang="en-US" sz="2000" b="1" i="0" u="none" strike="noStrike" kern="1200" normalizeH="0" baseline="0" noProof="0" dirty="0">
              <a:solidFill>
                <a:srgbClr val="152C81"/>
              </a:solidFill>
              <a:uLnTx/>
              <a:uFillTx/>
              <a:latin typeface="Arial" pitchFamily="34" charset="0"/>
              <a:ea typeface="+mj-ea"/>
              <a:cs typeface="Arial" pitchFamily="34" charset="0"/>
            </a:endParaRPr>
          </a:p>
        </p:txBody>
      </p:sp>
      <p:cxnSp>
        <p:nvCxnSpPr>
          <p:cNvPr id="13" name="Straight Connector 12"/>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4343400"/>
            <a:ext cx="9296400" cy="307777"/>
          </a:xfrm>
          <a:prstGeom prst="rect">
            <a:avLst/>
          </a:prstGeom>
        </p:spPr>
        <p:txBody>
          <a:bodyPr wrap="square">
            <a:spAutoFit/>
          </a:bodyPr>
          <a:lstStyle/>
          <a:p>
            <a:pPr lvl="0"/>
            <a:r>
              <a:rPr lang="en-GB" sz="1400" dirty="0" smtClean="0">
                <a:solidFill>
                  <a:schemeClr val="bg1"/>
                </a:solidFill>
                <a:latin typeface="Arial" pitchFamily="34" charset="0"/>
                <a:cs typeface="Arial" pitchFamily="34" charset="0"/>
              </a:rPr>
              <a:t>80% klystron efficiency could lead to an enhancement  of the overall accelerator efficiency of almost 10%</a:t>
            </a:r>
          </a:p>
        </p:txBody>
      </p:sp>
      <p:graphicFrame>
        <p:nvGraphicFramePr>
          <p:cNvPr id="22529" name="Object 1"/>
          <p:cNvGraphicFramePr>
            <a:graphicFrameLocks noChangeAspect="1"/>
          </p:cNvGraphicFramePr>
          <p:nvPr/>
        </p:nvGraphicFramePr>
        <p:xfrm>
          <a:off x="3724275" y="3810000"/>
          <a:ext cx="1533525" cy="549275"/>
        </p:xfrm>
        <a:graphic>
          <a:graphicData uri="http://schemas.openxmlformats.org/presentationml/2006/ole">
            <p:oleObj spid="_x0000_s22529" name="Equation" r:id="rId5" imgW="7315200" imgH="33147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990600"/>
            <a:ext cx="8534400" cy="1569660"/>
          </a:xfrm>
          <a:prstGeom prst="rect">
            <a:avLst/>
          </a:prstGeom>
        </p:spPr>
        <p:txBody>
          <a:bodyPr wrap="square">
            <a:spAutoFit/>
          </a:bodyPr>
          <a:lstStyle/>
          <a:p>
            <a:r>
              <a:rPr lang="en-US" sz="1600" dirty="0" smtClean="0">
                <a:solidFill>
                  <a:schemeClr val="bg1"/>
                </a:solidFill>
                <a:latin typeface="Arial" pitchFamily="34" charset="0"/>
                <a:cs typeface="Arial" pitchFamily="34" charset="0"/>
              </a:rPr>
              <a:t>Single beam klystrons may have advantages in terms of reliability and phase noise</a:t>
            </a:r>
          </a:p>
          <a:p>
            <a:endParaRPr lang="en-US" sz="1600" dirty="0" smtClean="0">
              <a:solidFill>
                <a:schemeClr val="bg1"/>
              </a:solidFill>
              <a:latin typeface="Arial" pitchFamily="34" charset="0"/>
              <a:cs typeface="Arial" pitchFamily="34" charset="0"/>
            </a:endParaRPr>
          </a:p>
          <a:p>
            <a:r>
              <a:rPr lang="en-US" sz="1600" b="1" dirty="0" smtClean="0">
                <a:solidFill>
                  <a:srgbClr val="152C81"/>
                </a:solidFill>
                <a:latin typeface="Arial" pitchFamily="34" charset="0"/>
                <a:cs typeface="Arial" pitchFamily="34" charset="0"/>
              </a:rPr>
              <a:t>Efficiency can be pushed too, by:</a:t>
            </a:r>
          </a:p>
          <a:p>
            <a:pPr>
              <a:buFont typeface="Arial" pitchFamily="34" charset="0"/>
              <a:buChar char="•"/>
            </a:pPr>
            <a:r>
              <a:rPr lang="en-US" sz="1600" dirty="0" smtClean="0">
                <a:solidFill>
                  <a:schemeClr val="bg1"/>
                </a:solidFill>
                <a:latin typeface="Arial" pitchFamily="34" charset="0"/>
                <a:cs typeface="Arial" pitchFamily="34" charset="0"/>
              </a:rPr>
              <a:t> using low </a:t>
            </a:r>
            <a:r>
              <a:rPr lang="en-US" sz="1600" dirty="0" err="1" smtClean="0">
                <a:solidFill>
                  <a:schemeClr val="bg1"/>
                </a:solidFill>
                <a:latin typeface="Arial" pitchFamily="34" charset="0"/>
                <a:cs typeface="Arial" pitchFamily="34" charset="0"/>
              </a:rPr>
              <a:t>perveance</a:t>
            </a:r>
            <a:r>
              <a:rPr lang="en-US" sz="1600" dirty="0" smtClean="0">
                <a:solidFill>
                  <a:schemeClr val="bg1"/>
                </a:solidFill>
                <a:latin typeface="Arial" pitchFamily="34" charset="0"/>
                <a:cs typeface="Arial" pitchFamily="34" charset="0"/>
              </a:rPr>
              <a:t> </a:t>
            </a:r>
            <a:r>
              <a:rPr lang="en-GB" sz="1600" dirty="0" smtClean="0">
                <a:solidFill>
                  <a:schemeClr val="bg1"/>
                </a:solidFill>
                <a:latin typeface="Arial" pitchFamily="34" charset="0"/>
                <a:cs typeface="Arial" pitchFamily="34" charset="0"/>
              </a:rPr>
              <a:t>(&lt;0.25)</a:t>
            </a:r>
            <a:endParaRPr lang="en-US" sz="1600" dirty="0" smtClean="0">
              <a:solidFill>
                <a:schemeClr val="bg1"/>
              </a:solidFill>
              <a:latin typeface="Arial" pitchFamily="34" charset="0"/>
              <a:cs typeface="Arial" pitchFamily="34" charset="0"/>
            </a:endParaRPr>
          </a:p>
          <a:p>
            <a:pPr>
              <a:buFont typeface="Arial" pitchFamily="34" charset="0"/>
              <a:buChar char="•"/>
            </a:pPr>
            <a:r>
              <a:rPr lang="en-US" sz="1600" dirty="0" smtClean="0">
                <a:solidFill>
                  <a:schemeClr val="bg1"/>
                </a:solidFill>
                <a:latin typeface="Arial" pitchFamily="34" charset="0"/>
                <a:cs typeface="Arial" pitchFamily="34" charset="0"/>
              </a:rPr>
              <a:t> careful optimization of the cavity parameters (easier on single beam cavities)</a:t>
            </a:r>
          </a:p>
          <a:p>
            <a:pPr>
              <a:buFont typeface="Arial" pitchFamily="34" charset="0"/>
              <a:buChar char="•"/>
            </a:pPr>
            <a:r>
              <a:rPr lang="en-US" sz="1600" dirty="0" smtClean="0">
                <a:solidFill>
                  <a:schemeClr val="bg1"/>
                </a:solidFill>
                <a:latin typeface="Arial" pitchFamily="34" charset="0"/>
                <a:cs typeface="Arial" pitchFamily="34" charset="0"/>
              </a:rPr>
              <a:t> use of higher harmonic cavities </a:t>
            </a:r>
            <a:r>
              <a:rPr lang="en-GB" sz="1600" dirty="0" smtClean="0">
                <a:solidFill>
                  <a:schemeClr val="bg1"/>
                </a:solidFill>
                <a:latin typeface="Arial" pitchFamily="34" charset="0"/>
                <a:cs typeface="Arial" pitchFamily="34" charset="0"/>
              </a:rPr>
              <a:t>(2</a:t>
            </a:r>
            <a:r>
              <a:rPr lang="en-GB" sz="1600" baseline="30000" dirty="0" smtClean="0">
                <a:solidFill>
                  <a:schemeClr val="bg1"/>
                </a:solidFill>
                <a:latin typeface="Arial" pitchFamily="34" charset="0"/>
                <a:cs typeface="Arial" pitchFamily="34" charset="0"/>
              </a:rPr>
              <a:t>nd</a:t>
            </a:r>
            <a:r>
              <a:rPr lang="en-GB" sz="1600" dirty="0" smtClean="0">
                <a:solidFill>
                  <a:schemeClr val="bg1"/>
                </a:solidFill>
                <a:latin typeface="Arial" pitchFamily="34" charset="0"/>
                <a:cs typeface="Arial" pitchFamily="34" charset="0"/>
              </a:rPr>
              <a:t> and 3</a:t>
            </a:r>
            <a:r>
              <a:rPr lang="en-GB" sz="1600" baseline="30000" dirty="0" smtClean="0">
                <a:solidFill>
                  <a:schemeClr val="bg1"/>
                </a:solidFill>
                <a:latin typeface="Arial" pitchFamily="34" charset="0"/>
                <a:cs typeface="Arial" pitchFamily="34" charset="0"/>
              </a:rPr>
              <a:t>rd</a:t>
            </a:r>
            <a:r>
              <a:rPr lang="en-GB" sz="1600" dirty="0" smtClean="0">
                <a:solidFill>
                  <a:schemeClr val="bg1"/>
                </a:solidFill>
                <a:latin typeface="Arial" pitchFamily="34" charset="0"/>
                <a:cs typeface="Arial" pitchFamily="34" charset="0"/>
              </a:rPr>
              <a:t>)</a:t>
            </a:r>
            <a:endParaRPr lang="en-US" sz="1600" dirty="0" smtClean="0">
              <a:solidFill>
                <a:schemeClr val="bg1"/>
              </a:solidFill>
              <a:latin typeface="Arial" pitchFamily="34" charset="0"/>
              <a:cs typeface="Arial" pitchFamily="34" charset="0"/>
            </a:endParaRPr>
          </a:p>
        </p:txBody>
      </p:sp>
      <p:sp>
        <p:nvSpPr>
          <p:cNvPr id="6" name="TextBox 5"/>
          <p:cNvSpPr txBox="1"/>
          <p:nvPr/>
        </p:nvSpPr>
        <p:spPr>
          <a:xfrm>
            <a:off x="75600" y="2590800"/>
            <a:ext cx="7924800" cy="1077218"/>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Low </a:t>
            </a:r>
            <a:r>
              <a:rPr lang="en-US" sz="1600" dirty="0" err="1" smtClean="0">
                <a:solidFill>
                  <a:schemeClr val="bg1"/>
                </a:solidFill>
                <a:latin typeface="Arial" pitchFamily="34" charset="0"/>
                <a:cs typeface="Arial" pitchFamily="34" charset="0"/>
              </a:rPr>
              <a:t>perveance</a:t>
            </a:r>
            <a:r>
              <a:rPr lang="en-US" sz="1600" dirty="0" smtClean="0">
                <a:solidFill>
                  <a:schemeClr val="bg1"/>
                </a:solidFill>
                <a:latin typeface="Arial" pitchFamily="34" charset="0"/>
                <a:cs typeface="Arial" pitchFamily="34" charset="0"/>
              </a:rPr>
              <a:t>          low output power         many devices in parallel. </a:t>
            </a:r>
          </a:p>
          <a:p>
            <a:r>
              <a:rPr lang="en-US" sz="1600" dirty="0" smtClean="0">
                <a:solidFill>
                  <a:schemeClr val="bg1"/>
                </a:solidFill>
                <a:latin typeface="Arial" pitchFamily="34" charset="0"/>
                <a:cs typeface="Arial" pitchFamily="34" charset="0"/>
              </a:rPr>
              <a:t>Combining the output of many separated devices can be an interesting option too:</a:t>
            </a:r>
          </a:p>
          <a:p>
            <a:endParaRPr lang="en-US" sz="1600" b="1" dirty="0" smtClean="0">
              <a:solidFill>
                <a:schemeClr val="bg1"/>
              </a:solidFill>
              <a:latin typeface="Arial" pitchFamily="34" charset="0"/>
              <a:cs typeface="Arial" pitchFamily="34" charset="0"/>
            </a:endParaRPr>
          </a:p>
          <a:p>
            <a:r>
              <a:rPr lang="en-US" sz="1600" b="1" dirty="0" smtClean="0">
                <a:solidFill>
                  <a:schemeClr val="bg1"/>
                </a:solidFill>
                <a:latin typeface="Arial" pitchFamily="34" charset="0"/>
                <a:cs typeface="Arial" pitchFamily="34" charset="0"/>
              </a:rPr>
              <a:t>Example</a:t>
            </a:r>
            <a:r>
              <a:rPr lang="en-US" sz="1600" dirty="0" smtClean="0">
                <a:solidFill>
                  <a:schemeClr val="bg1"/>
                </a:solidFill>
                <a:latin typeface="Arial" pitchFamily="34" charset="0"/>
                <a:cs typeface="Arial" pitchFamily="34" charset="0"/>
              </a:rPr>
              <a:t> (presented by S. Tantawi during last CLIC workshop - Jan. 2013):</a:t>
            </a:r>
            <a:endParaRPr lang="en-US" sz="1600" dirty="0">
              <a:solidFill>
                <a:schemeClr val="bg1"/>
              </a:solidFill>
              <a:latin typeface="Arial" pitchFamily="34" charset="0"/>
              <a:cs typeface="Arial" pitchFamily="34" charset="0"/>
            </a:endParaRPr>
          </a:p>
        </p:txBody>
      </p:sp>
      <p:pic>
        <p:nvPicPr>
          <p:cNvPr id="46084" name="Picture 4"/>
          <p:cNvPicPr>
            <a:picLocks noChangeAspect="1" noChangeArrowheads="1"/>
          </p:cNvPicPr>
          <p:nvPr/>
        </p:nvPicPr>
        <p:blipFill>
          <a:blip r:embed="rId2" cstate="print"/>
          <a:srcRect/>
          <a:stretch>
            <a:fillRect/>
          </a:stretch>
        </p:blipFill>
        <p:spPr bwMode="auto">
          <a:xfrm>
            <a:off x="3429000" y="4419600"/>
            <a:ext cx="2133600" cy="1714856"/>
          </a:xfrm>
          <a:prstGeom prst="rect">
            <a:avLst/>
          </a:prstGeom>
          <a:noFill/>
          <a:ln w="9525">
            <a:noFill/>
            <a:miter lim="800000"/>
            <a:headEnd/>
            <a:tailEnd/>
          </a:ln>
        </p:spPr>
      </p:pic>
      <p:sp>
        <p:nvSpPr>
          <p:cNvPr id="7" name="Title 1"/>
          <p:cNvSpPr txBox="1">
            <a:spLocks/>
          </p:cNvSpPr>
          <p:nvPr/>
        </p:nvSpPr>
        <p:spPr>
          <a:xfrm>
            <a:off x="0" y="0"/>
            <a:ext cx="8991600" cy="508000"/>
          </a:xfrm>
          <a:prstGeom prst="rect">
            <a:avLst/>
          </a:prstGeom>
        </p:spPr>
        <p:txBody>
          <a:bodyPr rIns="91440" anchor="b">
            <a:normAutofit/>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smtClean="0">
                <a:solidFill>
                  <a:srgbClr val="152C81"/>
                </a:solidFill>
                <a:uLnTx/>
                <a:uFillTx/>
                <a:latin typeface="Arial" pitchFamily="34" charset="0"/>
                <a:ea typeface="+mj-ea"/>
                <a:cs typeface="Arial" pitchFamily="34" charset="0"/>
              </a:rPr>
              <a:t>Introduction</a:t>
            </a:r>
            <a:endParaRPr kumimoji="0" lang="en-US" sz="2000" b="1" i="0" u="none" strike="noStrike" kern="1200" normalizeH="0" baseline="0" noProof="0" dirty="0">
              <a:solidFill>
                <a:srgbClr val="152C81"/>
              </a:solidFill>
              <a:uLnTx/>
              <a:uFillTx/>
              <a:latin typeface="Arial" pitchFamily="34" charset="0"/>
              <a:ea typeface="+mj-ea"/>
              <a:cs typeface="Arial" pitchFamily="34" charset="0"/>
            </a:endParaRPr>
          </a:p>
        </p:txBody>
      </p:sp>
      <p:cxnSp>
        <p:nvCxnSpPr>
          <p:cNvPr id="8" name="Straight Connector 7"/>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200" y="684000"/>
            <a:ext cx="3962400"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 R&amp;D on </a:t>
            </a:r>
            <a:r>
              <a:rPr lang="en-US" sz="1600" b="1" dirty="0" smtClean="0">
                <a:solidFill>
                  <a:schemeClr val="bg1"/>
                </a:solidFill>
                <a:latin typeface="Arial" pitchFamily="34" charset="0"/>
                <a:cs typeface="Arial" pitchFamily="34" charset="0"/>
              </a:rPr>
              <a:t>single beam</a:t>
            </a:r>
            <a:r>
              <a:rPr lang="en-US" sz="1600" dirty="0" smtClean="0">
                <a:solidFill>
                  <a:schemeClr val="bg1"/>
                </a:solidFill>
                <a:latin typeface="Arial" pitchFamily="34" charset="0"/>
                <a:cs typeface="Arial" pitchFamily="34" charset="0"/>
              </a:rPr>
              <a:t> device:</a:t>
            </a:r>
          </a:p>
        </p:txBody>
      </p:sp>
      <p:cxnSp>
        <p:nvCxnSpPr>
          <p:cNvPr id="11" name="Connettore 2 10"/>
          <p:cNvCxnSpPr/>
          <p:nvPr/>
        </p:nvCxnSpPr>
        <p:spPr>
          <a:xfrm>
            <a:off x="1676400" y="2771775"/>
            <a:ext cx="304800" cy="0"/>
          </a:xfrm>
          <a:prstGeom prst="straightConnector1">
            <a:avLst/>
          </a:prstGeom>
          <a:ln w="38100">
            <a:solidFill>
              <a:srgbClr val="152C8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3743325" y="2771775"/>
            <a:ext cx="304800" cy="0"/>
          </a:xfrm>
          <a:prstGeom prst="straightConnector1">
            <a:avLst/>
          </a:prstGeom>
          <a:ln w="38100">
            <a:solidFill>
              <a:srgbClr val="152C8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600" y="684000"/>
            <a:ext cx="2433680" cy="369332"/>
          </a:xfrm>
          <a:prstGeom prst="rect">
            <a:avLst/>
          </a:prstGeom>
          <a:noFill/>
        </p:spPr>
        <p:txBody>
          <a:bodyPr wrap="none" rtlCol="0">
            <a:spAutoFit/>
          </a:bodyPr>
          <a:lstStyle/>
          <a:p>
            <a:r>
              <a:rPr lang="en-US" b="1" dirty="0" err="1" smtClean="0">
                <a:solidFill>
                  <a:schemeClr val="bg1"/>
                </a:solidFill>
                <a:latin typeface="Arial" pitchFamily="34" charset="0"/>
                <a:cs typeface="Arial" pitchFamily="34" charset="0"/>
              </a:rPr>
              <a:t>Perveance</a:t>
            </a:r>
            <a:r>
              <a:rPr lang="en-US" dirty="0" smtClean="0">
                <a:solidFill>
                  <a:schemeClr val="bg1"/>
                </a:solidFill>
                <a:latin typeface="Arial" pitchFamily="34" charset="0"/>
                <a:cs typeface="Arial" pitchFamily="34" charset="0"/>
              </a:rPr>
              <a:t>: </a:t>
            </a:r>
            <a:r>
              <a:rPr lang="en-US" b="1" dirty="0" smtClean="0">
                <a:solidFill>
                  <a:schemeClr val="bg1"/>
                </a:solidFill>
                <a:latin typeface="Arial" pitchFamily="34" charset="0"/>
                <a:cs typeface="Arial" pitchFamily="34" charset="0"/>
              </a:rPr>
              <a:t>K=I</a:t>
            </a:r>
            <a:r>
              <a:rPr lang="en-US" b="1" baseline="-25000" dirty="0" smtClean="0">
                <a:solidFill>
                  <a:schemeClr val="bg1"/>
                </a:solidFill>
                <a:latin typeface="Arial" pitchFamily="34" charset="0"/>
                <a:cs typeface="Arial" pitchFamily="34" charset="0"/>
              </a:rPr>
              <a:t>0</a:t>
            </a:r>
            <a:r>
              <a:rPr lang="en-US" b="1" dirty="0" smtClean="0">
                <a:solidFill>
                  <a:schemeClr val="bg1"/>
                </a:solidFill>
                <a:latin typeface="Arial" pitchFamily="34" charset="0"/>
                <a:cs typeface="Arial" pitchFamily="34" charset="0"/>
              </a:rPr>
              <a:t>/V</a:t>
            </a:r>
            <a:r>
              <a:rPr lang="en-US" b="1" baseline="-25000" dirty="0" smtClean="0">
                <a:solidFill>
                  <a:schemeClr val="bg1"/>
                </a:solidFill>
                <a:latin typeface="Arial" pitchFamily="34" charset="0"/>
                <a:cs typeface="Arial" pitchFamily="34" charset="0"/>
              </a:rPr>
              <a:t>0</a:t>
            </a:r>
            <a:r>
              <a:rPr lang="en-US" b="1" baseline="30000" dirty="0" smtClean="0">
                <a:solidFill>
                  <a:schemeClr val="bg1"/>
                </a:solidFill>
                <a:latin typeface="Arial" pitchFamily="34" charset="0"/>
                <a:cs typeface="Arial" pitchFamily="34" charset="0"/>
              </a:rPr>
              <a:t>3/2</a:t>
            </a:r>
            <a:endParaRPr lang="en-US" b="1" dirty="0">
              <a:solidFill>
                <a:schemeClr val="bg1"/>
              </a:solidFill>
              <a:latin typeface="Arial" pitchFamily="34" charset="0"/>
              <a:cs typeface="Arial" pitchFamily="34" charset="0"/>
            </a:endParaRPr>
          </a:p>
        </p:txBody>
      </p:sp>
      <p:sp>
        <p:nvSpPr>
          <p:cNvPr id="6" name="Rectangle 8"/>
          <p:cNvSpPr>
            <a:spLocks noChangeArrowheads="1"/>
          </p:cNvSpPr>
          <p:nvPr/>
        </p:nvSpPr>
        <p:spPr bwMode="auto">
          <a:xfrm>
            <a:off x="6019800" y="3438272"/>
            <a:ext cx="3124200" cy="661720"/>
          </a:xfrm>
          <a:prstGeom prst="rect">
            <a:avLst/>
          </a:prstGeom>
          <a:noFill/>
          <a:ln w="9525">
            <a:noFill/>
            <a:miter lim="800000"/>
            <a:headEnd/>
            <a:tailEnd/>
          </a:ln>
          <a:effectLst/>
        </p:spPr>
        <p:txBody>
          <a:bodyPr wrap="square">
            <a:spAutoFit/>
          </a:bodyPr>
          <a:lstStyle/>
          <a:p>
            <a:pPr algn="l">
              <a:spcAft>
                <a:spcPts val="600"/>
              </a:spcAft>
            </a:pPr>
            <a:r>
              <a:rPr lang="el-GR" sz="1600" dirty="0">
                <a:solidFill>
                  <a:srgbClr val="FF7C80"/>
                </a:solidFill>
                <a:latin typeface="Arial" pitchFamily="34" charset="0"/>
                <a:cs typeface="Arial" pitchFamily="34" charset="0"/>
                <a:sym typeface="Symbol" pitchFamily="18" charset="2"/>
              </a:rPr>
              <a:t>η</a:t>
            </a:r>
            <a:r>
              <a:rPr lang="en-GB" sz="1600" dirty="0">
                <a:solidFill>
                  <a:srgbClr val="FF7C80"/>
                </a:solidFill>
                <a:latin typeface="Arial" pitchFamily="34" charset="0"/>
                <a:cs typeface="Arial" pitchFamily="34" charset="0"/>
                <a:sym typeface="Symbol" pitchFamily="18" charset="2"/>
              </a:rPr>
              <a:t> </a:t>
            </a:r>
            <a:r>
              <a:rPr lang="en-US" sz="1600" dirty="0">
                <a:solidFill>
                  <a:srgbClr val="FF7C80"/>
                </a:solidFill>
                <a:latin typeface="Arial" pitchFamily="34" charset="0"/>
                <a:cs typeface="Arial" pitchFamily="34" charset="0"/>
                <a:sym typeface="Symbol" pitchFamily="18" charset="2"/>
              </a:rPr>
              <a:t>= 85-0.2xK – Igor</a:t>
            </a:r>
            <a:r>
              <a:rPr lang="en-US" sz="1600" dirty="0" smtClean="0">
                <a:solidFill>
                  <a:srgbClr val="FF7C80"/>
                </a:solidFill>
                <a:latin typeface="Arial" pitchFamily="34" charset="0"/>
                <a:cs typeface="Arial" pitchFamily="34" charset="0"/>
                <a:sym typeface="Symbol" pitchFamily="18" charset="2"/>
              </a:rPr>
              <a:t> Syratchev</a:t>
            </a:r>
            <a:endParaRPr lang="en-US" sz="1600" dirty="0">
              <a:solidFill>
                <a:srgbClr val="FF7C80"/>
              </a:solidFill>
              <a:latin typeface="Arial" pitchFamily="34" charset="0"/>
              <a:cs typeface="Arial" pitchFamily="34" charset="0"/>
              <a:sym typeface="Symbol" pitchFamily="18" charset="2"/>
            </a:endParaRPr>
          </a:p>
          <a:p>
            <a:pPr algn="l">
              <a:spcAft>
                <a:spcPts val="600"/>
              </a:spcAft>
            </a:pPr>
            <a:r>
              <a:rPr lang="el-GR" sz="1600" dirty="0">
                <a:solidFill>
                  <a:srgbClr val="3333CC"/>
                </a:solidFill>
                <a:latin typeface="Arial" pitchFamily="34" charset="0"/>
                <a:cs typeface="Arial" pitchFamily="34" charset="0"/>
                <a:sym typeface="Symbol" pitchFamily="18" charset="2"/>
              </a:rPr>
              <a:t>η</a:t>
            </a:r>
            <a:r>
              <a:rPr lang="en-GB" sz="1600" dirty="0">
                <a:solidFill>
                  <a:srgbClr val="3333CC"/>
                </a:solidFill>
                <a:latin typeface="Arial" pitchFamily="34" charset="0"/>
                <a:cs typeface="Arial" pitchFamily="34" charset="0"/>
                <a:sym typeface="Symbol" pitchFamily="18" charset="2"/>
              </a:rPr>
              <a:t> </a:t>
            </a:r>
            <a:r>
              <a:rPr lang="en-US" sz="1600" dirty="0">
                <a:solidFill>
                  <a:srgbClr val="3333CC"/>
                </a:solidFill>
                <a:latin typeface="Arial" pitchFamily="34" charset="0"/>
                <a:cs typeface="Arial" pitchFamily="34" charset="0"/>
                <a:sym typeface="Symbol" pitchFamily="18" charset="2"/>
              </a:rPr>
              <a:t>= 78-0.16xK  - Thales</a:t>
            </a:r>
          </a:p>
        </p:txBody>
      </p:sp>
      <p:pic>
        <p:nvPicPr>
          <p:cNvPr id="7" name="Picture 9"/>
          <p:cNvPicPr>
            <a:picLocks noChangeAspect="1" noChangeArrowheads="1"/>
          </p:cNvPicPr>
          <p:nvPr/>
        </p:nvPicPr>
        <p:blipFill>
          <a:blip r:embed="rId2" cstate="print"/>
          <a:srcRect/>
          <a:stretch>
            <a:fillRect/>
          </a:stretch>
        </p:blipFill>
        <p:spPr bwMode="auto">
          <a:xfrm>
            <a:off x="2743200" y="2971800"/>
            <a:ext cx="3200400" cy="2523272"/>
          </a:xfrm>
          <a:prstGeom prst="rect">
            <a:avLst/>
          </a:prstGeom>
          <a:noFill/>
          <a:ln w="9525">
            <a:noFill/>
            <a:miter lim="800000"/>
            <a:headEnd/>
            <a:tailEnd/>
          </a:ln>
          <a:effectLst/>
        </p:spPr>
      </p:pic>
      <p:sp>
        <p:nvSpPr>
          <p:cNvPr id="10" name="TextBox 9"/>
          <p:cNvSpPr txBox="1"/>
          <p:nvPr/>
        </p:nvSpPr>
        <p:spPr>
          <a:xfrm>
            <a:off x="75600" y="3742472"/>
            <a:ext cx="1447800" cy="1077218"/>
          </a:xfrm>
          <a:prstGeom prst="rect">
            <a:avLst/>
          </a:prstGeom>
          <a:noFill/>
        </p:spPr>
        <p:txBody>
          <a:bodyPr wrap="square" rtlCol="0">
            <a:spAutoFit/>
          </a:bodyPr>
          <a:lstStyle/>
          <a:p>
            <a:pPr>
              <a:spcAft>
                <a:spcPts val="600"/>
              </a:spcAft>
            </a:pPr>
            <a:r>
              <a:rPr lang="en-US" b="1" dirty="0" smtClean="0">
                <a:solidFill>
                  <a:schemeClr val="bg1"/>
                </a:solidFill>
                <a:latin typeface="Arial" pitchFamily="34" charset="0"/>
                <a:cs typeface="Arial" pitchFamily="34" charset="0"/>
              </a:rPr>
              <a:t>I</a:t>
            </a:r>
            <a:r>
              <a:rPr lang="en-US" b="1" baseline="-25000" dirty="0" smtClean="0">
                <a:solidFill>
                  <a:schemeClr val="bg1"/>
                </a:solidFill>
                <a:latin typeface="Arial" pitchFamily="34" charset="0"/>
                <a:cs typeface="Arial" pitchFamily="34" charset="0"/>
              </a:rPr>
              <a:t>0</a:t>
            </a:r>
            <a:r>
              <a:rPr lang="en-US" b="1" dirty="0" smtClean="0">
                <a:solidFill>
                  <a:schemeClr val="bg1"/>
                </a:solidFill>
                <a:latin typeface="Arial" pitchFamily="34" charset="0"/>
                <a:cs typeface="Arial" pitchFamily="34" charset="0"/>
              </a:rPr>
              <a:t>=8.21 A</a:t>
            </a:r>
          </a:p>
          <a:p>
            <a:pPr>
              <a:spcAft>
                <a:spcPts val="600"/>
              </a:spcAft>
            </a:pPr>
            <a:r>
              <a:rPr lang="en-US" b="1" dirty="0" smtClean="0">
                <a:solidFill>
                  <a:schemeClr val="bg1"/>
                </a:solidFill>
                <a:latin typeface="Arial" pitchFamily="34" charset="0"/>
                <a:cs typeface="Arial" pitchFamily="34" charset="0"/>
              </a:rPr>
              <a:t>V</a:t>
            </a:r>
            <a:r>
              <a:rPr lang="en-US" b="1" baseline="-25000" dirty="0" smtClean="0">
                <a:solidFill>
                  <a:schemeClr val="bg1"/>
                </a:solidFill>
                <a:latin typeface="Arial" pitchFamily="34" charset="0"/>
                <a:cs typeface="Arial" pitchFamily="34" charset="0"/>
              </a:rPr>
              <a:t>0</a:t>
            </a:r>
            <a:r>
              <a:rPr lang="en-US" b="1" dirty="0" smtClean="0">
                <a:solidFill>
                  <a:schemeClr val="bg1"/>
                </a:solidFill>
                <a:latin typeface="Arial" pitchFamily="34" charset="0"/>
                <a:cs typeface="Arial" pitchFamily="34" charset="0"/>
              </a:rPr>
              <a:t>=115 kV</a:t>
            </a:r>
          </a:p>
          <a:p>
            <a:pPr>
              <a:spcAft>
                <a:spcPts val="600"/>
              </a:spcAft>
            </a:pPr>
            <a:r>
              <a:rPr lang="en-US" dirty="0" smtClean="0">
                <a:solidFill>
                  <a:schemeClr val="bg1"/>
                </a:solidFill>
                <a:latin typeface="Arial" pitchFamily="34" charset="0"/>
                <a:cs typeface="Arial" pitchFamily="34" charset="0"/>
                <a:sym typeface="Symbol" pitchFamily="18" charset="2"/>
              </a:rPr>
              <a:t></a:t>
            </a:r>
            <a:r>
              <a:rPr lang="en-US" b="1" dirty="0" smtClean="0">
                <a:solidFill>
                  <a:schemeClr val="bg1"/>
                </a:solidFill>
                <a:latin typeface="Arial" pitchFamily="34" charset="0"/>
                <a:ea typeface="Cambria Math"/>
                <a:cs typeface="Arial" pitchFamily="34" charset="0"/>
              </a:rPr>
              <a:t>P=</a:t>
            </a:r>
            <a:r>
              <a:rPr lang="en-US" b="1" dirty="0" smtClean="0">
                <a:solidFill>
                  <a:schemeClr val="bg1"/>
                </a:solidFill>
                <a:latin typeface="Arial" pitchFamily="34" charset="0"/>
                <a:cs typeface="Arial" pitchFamily="34" charset="0"/>
              </a:rPr>
              <a:t> 0.21</a:t>
            </a:r>
          </a:p>
        </p:txBody>
      </p:sp>
      <p:sp>
        <p:nvSpPr>
          <p:cNvPr id="12" name="TextBox 11"/>
          <p:cNvSpPr txBox="1"/>
          <p:nvPr/>
        </p:nvSpPr>
        <p:spPr>
          <a:xfrm>
            <a:off x="75600" y="3437672"/>
            <a:ext cx="2274982"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Chosen parameters:</a:t>
            </a:r>
            <a:endParaRPr lang="en-US" b="1" dirty="0">
              <a:solidFill>
                <a:schemeClr val="bg1"/>
              </a:solidFill>
              <a:latin typeface="Arial" pitchFamily="34" charset="0"/>
              <a:cs typeface="Arial" pitchFamily="34" charset="0"/>
            </a:endParaRPr>
          </a:p>
        </p:txBody>
      </p:sp>
      <p:sp>
        <p:nvSpPr>
          <p:cNvPr id="11" name="TextBox 10"/>
          <p:cNvSpPr txBox="1"/>
          <p:nvPr/>
        </p:nvSpPr>
        <p:spPr>
          <a:xfrm>
            <a:off x="75600" y="1219200"/>
            <a:ext cx="8610600" cy="1600438"/>
          </a:xfrm>
          <a:prstGeom prst="rect">
            <a:avLst/>
          </a:prstGeom>
          <a:noFill/>
        </p:spPr>
        <p:txBody>
          <a:bodyPr wrap="square" rtlCol="0">
            <a:spAutoFit/>
          </a:bodyPr>
          <a:lstStyle/>
          <a:p>
            <a:r>
              <a:rPr lang="en-US" sz="1400" dirty="0" err="1" smtClean="0">
                <a:solidFill>
                  <a:schemeClr val="bg1"/>
                </a:solidFill>
                <a:latin typeface="Arial" pitchFamily="34" charset="0"/>
                <a:cs typeface="Arial" pitchFamily="34" charset="0"/>
              </a:rPr>
              <a:t>Perveance</a:t>
            </a:r>
            <a:r>
              <a:rPr lang="en-US" sz="1400" dirty="0" smtClean="0">
                <a:solidFill>
                  <a:schemeClr val="bg1"/>
                </a:solidFill>
                <a:latin typeface="Arial" pitchFamily="34" charset="0"/>
                <a:cs typeface="Arial" pitchFamily="34" charset="0"/>
              </a:rPr>
              <a:t> determines to a large extent the power conversion efficiency.</a:t>
            </a:r>
          </a:p>
          <a:p>
            <a:r>
              <a:rPr lang="en-US" sz="1400" dirty="0" smtClean="0">
                <a:solidFill>
                  <a:schemeClr val="bg1"/>
                </a:solidFill>
                <a:latin typeface="Arial" pitchFamily="34" charset="0"/>
                <a:cs typeface="Arial" pitchFamily="34" charset="0"/>
              </a:rPr>
              <a:t>The RF output current due to the input modulating voltage is a maximum when the klystron </a:t>
            </a:r>
            <a:r>
              <a:rPr lang="en-US" sz="1400" dirty="0" err="1" smtClean="0">
                <a:solidFill>
                  <a:schemeClr val="bg1"/>
                </a:solidFill>
                <a:latin typeface="Arial" pitchFamily="34" charset="0"/>
                <a:cs typeface="Arial" pitchFamily="34" charset="0"/>
              </a:rPr>
              <a:t>transconductance</a:t>
            </a:r>
            <a:r>
              <a:rPr lang="en-US" sz="1400" dirty="0" smtClean="0">
                <a:solidFill>
                  <a:schemeClr val="bg1"/>
                </a:solidFill>
                <a:latin typeface="Arial" pitchFamily="34" charset="0"/>
                <a:cs typeface="Arial" pitchFamily="34" charset="0"/>
              </a:rPr>
              <a:t> g is a maximum (g=</a:t>
            </a:r>
            <a:r>
              <a:rPr lang="en-US" sz="1400" dirty="0" err="1" smtClean="0">
                <a:solidFill>
                  <a:schemeClr val="bg1"/>
                </a:solidFill>
                <a:latin typeface="Arial" pitchFamily="34" charset="0"/>
                <a:cs typeface="Arial" pitchFamily="34" charset="0"/>
              </a:rPr>
              <a:t>I</a:t>
            </a:r>
            <a:r>
              <a:rPr lang="en-US" sz="1400" baseline="-25000" dirty="0" err="1" smtClean="0">
                <a:solidFill>
                  <a:schemeClr val="bg1"/>
                </a:solidFill>
                <a:latin typeface="Arial" pitchFamily="34" charset="0"/>
                <a:cs typeface="Arial" pitchFamily="34" charset="0"/>
              </a:rPr>
              <a:t>out</a:t>
            </a:r>
            <a:r>
              <a:rPr lang="en-US" sz="1400" dirty="0" smtClean="0">
                <a:solidFill>
                  <a:schemeClr val="bg1"/>
                </a:solidFill>
                <a:latin typeface="Arial" pitchFamily="34" charset="0"/>
                <a:cs typeface="Arial" pitchFamily="34" charset="0"/>
              </a:rPr>
              <a:t>/V</a:t>
            </a:r>
            <a:r>
              <a:rPr lang="en-US" sz="1400" baseline="-25000" dirty="0" smtClean="0">
                <a:solidFill>
                  <a:schemeClr val="bg1"/>
                </a:solidFill>
                <a:latin typeface="Arial" pitchFamily="34" charset="0"/>
                <a:cs typeface="Arial" pitchFamily="34" charset="0"/>
              </a:rPr>
              <a:t>in</a:t>
            </a:r>
            <a:r>
              <a:rPr lang="en-US" sz="1400" dirty="0" smtClean="0">
                <a:solidFill>
                  <a:schemeClr val="bg1"/>
                </a:solidFill>
                <a:latin typeface="Arial" pitchFamily="34" charset="0"/>
                <a:cs typeface="Arial" pitchFamily="34" charset="0"/>
              </a:rPr>
              <a:t> ∝ b’/K</a:t>
            </a:r>
            <a:r>
              <a:rPr lang="en-US" sz="1400" baseline="30000" dirty="0" smtClean="0">
                <a:solidFill>
                  <a:schemeClr val="bg1"/>
                </a:solidFill>
                <a:latin typeface="Arial" pitchFamily="34" charset="0"/>
                <a:cs typeface="Arial" pitchFamily="34" charset="0"/>
              </a:rPr>
              <a:t>1/2</a:t>
            </a:r>
            <a:r>
              <a:rPr lang="en-US" sz="1400" dirty="0" smtClean="0">
                <a:solidFill>
                  <a:schemeClr val="bg1"/>
                </a:solidFill>
                <a:latin typeface="Arial" pitchFamily="34" charset="0"/>
                <a:cs typeface="Arial" pitchFamily="34" charset="0"/>
              </a:rPr>
              <a:t> where b’ is the normalized beam radius and K the </a:t>
            </a:r>
            <a:r>
              <a:rPr lang="en-US" sz="1400" dirty="0" err="1" smtClean="0">
                <a:solidFill>
                  <a:schemeClr val="bg1"/>
                </a:solidFill>
                <a:latin typeface="Arial" pitchFamily="34" charset="0"/>
                <a:cs typeface="Arial" pitchFamily="34" charset="0"/>
              </a:rPr>
              <a:t>perveance</a:t>
            </a:r>
            <a:r>
              <a:rPr lang="en-US" sz="1400" dirty="0" smtClean="0">
                <a:solidFill>
                  <a:schemeClr val="bg1"/>
                </a:solidFill>
                <a:latin typeface="Arial" pitchFamily="34" charset="0"/>
                <a:cs typeface="Arial" pitchFamily="34" charset="0"/>
              </a:rPr>
              <a:t>). </a:t>
            </a:r>
          </a:p>
          <a:p>
            <a:endParaRPr lang="en-US" sz="1400" dirty="0" smtClean="0">
              <a:solidFill>
                <a:schemeClr val="bg1"/>
              </a:solidFill>
              <a:latin typeface="Arial" pitchFamily="34" charset="0"/>
              <a:cs typeface="Arial" pitchFamily="34" charset="0"/>
            </a:endParaRPr>
          </a:p>
          <a:p>
            <a:r>
              <a:rPr lang="en-US" sz="1400" dirty="0" smtClean="0">
                <a:solidFill>
                  <a:schemeClr val="bg1"/>
                </a:solidFill>
                <a:latin typeface="Arial" pitchFamily="34" charset="0"/>
                <a:cs typeface="Arial" pitchFamily="34" charset="0"/>
              </a:rPr>
              <a:t>It has been shown [*] that g is maximum for an optimized beam radius when the </a:t>
            </a:r>
            <a:r>
              <a:rPr lang="en-US" sz="1400" dirty="0" err="1" smtClean="0">
                <a:solidFill>
                  <a:schemeClr val="bg1"/>
                </a:solidFill>
                <a:latin typeface="Arial" pitchFamily="34" charset="0"/>
                <a:cs typeface="Arial" pitchFamily="34" charset="0"/>
              </a:rPr>
              <a:t>perveance</a:t>
            </a:r>
            <a:r>
              <a:rPr lang="en-US" sz="1400" dirty="0" smtClean="0">
                <a:solidFill>
                  <a:schemeClr val="bg1"/>
                </a:solidFill>
                <a:latin typeface="Arial" pitchFamily="34" charset="0"/>
                <a:cs typeface="Arial" pitchFamily="34" charset="0"/>
              </a:rPr>
              <a:t> is at a minimum. High efficiency klystrons (&gt; 70 %) therefore require low </a:t>
            </a:r>
            <a:r>
              <a:rPr lang="en-US" sz="1400" dirty="0" err="1" smtClean="0">
                <a:solidFill>
                  <a:schemeClr val="bg1"/>
                </a:solidFill>
                <a:latin typeface="Arial" pitchFamily="34" charset="0"/>
                <a:cs typeface="Arial" pitchFamily="34" charset="0"/>
              </a:rPr>
              <a:t>perveance</a:t>
            </a:r>
            <a:r>
              <a:rPr lang="en-US" sz="1400" dirty="0" smtClean="0">
                <a:solidFill>
                  <a:schemeClr val="bg1"/>
                </a:solidFill>
                <a:latin typeface="Arial" pitchFamily="34" charset="0"/>
                <a:cs typeface="Arial" pitchFamily="34" charset="0"/>
              </a:rPr>
              <a:t>. [**]</a:t>
            </a:r>
          </a:p>
        </p:txBody>
      </p:sp>
      <p:sp>
        <p:nvSpPr>
          <p:cNvPr id="13" name="Rectangle 12"/>
          <p:cNvSpPr/>
          <p:nvPr/>
        </p:nvSpPr>
        <p:spPr>
          <a:xfrm>
            <a:off x="76200" y="5867400"/>
            <a:ext cx="7772400" cy="430887"/>
          </a:xfrm>
          <a:prstGeom prst="rect">
            <a:avLst/>
          </a:prstGeom>
        </p:spPr>
        <p:txBody>
          <a:bodyPr wrap="square">
            <a:spAutoFit/>
          </a:bodyPr>
          <a:lstStyle/>
          <a:p>
            <a:r>
              <a:rPr lang="en-US" sz="1100" dirty="0" smtClean="0">
                <a:solidFill>
                  <a:schemeClr val="bg1"/>
                </a:solidFill>
                <a:latin typeface="Arial" pitchFamily="34" charset="0"/>
                <a:cs typeface="Arial" pitchFamily="34" charset="0"/>
              </a:rPr>
              <a:t>[*]R. R. </a:t>
            </a:r>
            <a:r>
              <a:rPr lang="en-US" sz="1100" dirty="0" err="1" smtClean="0">
                <a:solidFill>
                  <a:schemeClr val="bg1"/>
                </a:solidFill>
                <a:latin typeface="Arial" pitchFamily="34" charset="0"/>
                <a:cs typeface="Arial" pitchFamily="34" charset="0"/>
              </a:rPr>
              <a:t>Warnecke</a:t>
            </a:r>
            <a:r>
              <a:rPr lang="en-US" sz="1100" dirty="0" smtClean="0">
                <a:solidFill>
                  <a:schemeClr val="bg1"/>
                </a:solidFill>
                <a:latin typeface="Arial" pitchFamily="34" charset="0"/>
                <a:cs typeface="Arial" pitchFamily="34" charset="0"/>
              </a:rPr>
              <a:t> and P. R. </a:t>
            </a:r>
            <a:r>
              <a:rPr lang="en-US" sz="1100" dirty="0" err="1" smtClean="0">
                <a:solidFill>
                  <a:schemeClr val="bg1"/>
                </a:solidFill>
                <a:latin typeface="Arial" pitchFamily="34" charset="0"/>
                <a:cs typeface="Arial" pitchFamily="34" charset="0"/>
              </a:rPr>
              <a:t>Guenard</a:t>
            </a:r>
            <a:r>
              <a:rPr lang="en-US" sz="1100" dirty="0" smtClean="0">
                <a:solidFill>
                  <a:schemeClr val="bg1"/>
                </a:solidFill>
                <a:latin typeface="Arial" pitchFamily="34" charset="0"/>
                <a:cs typeface="Arial" pitchFamily="34" charset="0"/>
              </a:rPr>
              <a:t>, Tubes A Modulation </a:t>
            </a:r>
            <a:r>
              <a:rPr lang="en-US" sz="1100" dirty="0" err="1" smtClean="0">
                <a:solidFill>
                  <a:schemeClr val="bg1"/>
                </a:solidFill>
                <a:latin typeface="Arial" pitchFamily="34" charset="0"/>
                <a:cs typeface="Arial" pitchFamily="34" charset="0"/>
              </a:rPr>
              <a:t>Vitesse</a:t>
            </a:r>
            <a:r>
              <a:rPr lang="en-US" sz="1100" dirty="0" smtClean="0">
                <a:solidFill>
                  <a:schemeClr val="bg1"/>
                </a:solidFill>
                <a:latin typeface="Arial" pitchFamily="34" charset="0"/>
                <a:cs typeface="Arial" pitchFamily="34" charset="0"/>
              </a:rPr>
              <a:t>, </a:t>
            </a:r>
            <a:r>
              <a:rPr lang="en-US" sz="1100" dirty="0" err="1" smtClean="0">
                <a:solidFill>
                  <a:schemeClr val="bg1"/>
                </a:solidFill>
                <a:latin typeface="Arial" pitchFamily="34" charset="0"/>
                <a:cs typeface="Arial" pitchFamily="34" charset="0"/>
              </a:rPr>
              <a:t>Paris:Gauthier</a:t>
            </a:r>
            <a:r>
              <a:rPr lang="en-US" sz="1100" dirty="0" smtClean="0">
                <a:solidFill>
                  <a:schemeClr val="bg1"/>
                </a:solidFill>
                <a:latin typeface="Arial" pitchFamily="34" charset="0"/>
                <a:cs typeface="Arial" pitchFamily="34" charset="0"/>
              </a:rPr>
              <a:t>-Villars, 1951</a:t>
            </a:r>
          </a:p>
          <a:p>
            <a:r>
              <a:rPr lang="en-US" sz="1100" dirty="0" smtClean="0">
                <a:solidFill>
                  <a:schemeClr val="bg1"/>
                </a:solidFill>
                <a:latin typeface="Arial" pitchFamily="34" charset="0"/>
                <a:cs typeface="Arial" pitchFamily="34" charset="0"/>
              </a:rPr>
              <a:t>[**] E. Jensen, I. Syratchev, CLIC 50 MW L-Band Multi-Beam Klystron, 2005</a:t>
            </a:r>
          </a:p>
        </p:txBody>
      </p:sp>
      <p:sp>
        <p:nvSpPr>
          <p:cNvPr id="14"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High efficiency klystron for CLIC</a:t>
            </a:r>
            <a:endParaRPr lang="en-US" sz="2000" b="1" dirty="0">
              <a:solidFill>
                <a:srgbClr val="152C81"/>
              </a:solidFill>
              <a:latin typeface="Arial" pitchFamily="34" charset="0"/>
              <a:cs typeface="Arial" pitchFamily="34" charset="0"/>
            </a:endParaRPr>
          </a:p>
        </p:txBody>
      </p:sp>
      <p:cxnSp>
        <p:nvCxnSpPr>
          <p:cNvPr id="15" name="Straight Connector 14"/>
          <p:cNvCxnSpPr/>
          <p:nvPr/>
        </p:nvCxnSpPr>
        <p:spPr>
          <a:xfrm>
            <a:off x="180000" y="5334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600" y="684000"/>
            <a:ext cx="8915400" cy="1200329"/>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Already in the 40s </a:t>
            </a:r>
            <a:r>
              <a:rPr lang="en-US" sz="1400" dirty="0" err="1" smtClean="0">
                <a:solidFill>
                  <a:schemeClr val="bg1"/>
                </a:solidFill>
                <a:latin typeface="Arial" pitchFamily="34" charset="0"/>
                <a:cs typeface="Arial" pitchFamily="34" charset="0"/>
              </a:rPr>
              <a:t>Gu</a:t>
            </a:r>
            <a:r>
              <a:rPr lang="it-IT" sz="1400" dirty="0" smtClean="0">
                <a:solidFill>
                  <a:schemeClr val="bg1"/>
                </a:solidFill>
                <a:latin typeface="Arial" pitchFamily="34" charset="0"/>
                <a:cs typeface="Arial" pitchFamily="34" charset="0"/>
              </a:rPr>
              <a:t>é</a:t>
            </a:r>
            <a:r>
              <a:rPr lang="en-US" sz="1400" dirty="0" smtClean="0">
                <a:solidFill>
                  <a:schemeClr val="bg1"/>
                </a:solidFill>
                <a:latin typeface="Arial" pitchFamily="34" charset="0"/>
                <a:cs typeface="Arial" pitchFamily="34" charset="0"/>
              </a:rPr>
              <a:t>nard et al. suggested that if an electron beam could be bunched with a </a:t>
            </a:r>
            <a:r>
              <a:rPr lang="en-US" sz="1400" dirty="0" err="1" smtClean="0">
                <a:solidFill>
                  <a:schemeClr val="bg1"/>
                </a:solidFill>
                <a:latin typeface="Arial" pitchFamily="34" charset="0"/>
                <a:cs typeface="Arial" pitchFamily="34" charset="0"/>
              </a:rPr>
              <a:t>sawtooth</a:t>
            </a:r>
            <a:r>
              <a:rPr lang="en-US" sz="1400" dirty="0" smtClean="0">
                <a:solidFill>
                  <a:schemeClr val="bg1"/>
                </a:solidFill>
                <a:latin typeface="Arial" pitchFamily="34" charset="0"/>
                <a:cs typeface="Arial" pitchFamily="34" charset="0"/>
              </a:rPr>
              <a:t> voltage it should be possible to arrange matters so that nearly all the electrons passing through the input cavity within one cycle arrive together at the output gap. </a:t>
            </a:r>
          </a:p>
          <a:p>
            <a:endParaRPr lang="en-US" sz="1400" dirty="0" smtClean="0">
              <a:solidFill>
                <a:schemeClr val="bg1"/>
              </a:solidFill>
              <a:latin typeface="Arial" pitchFamily="34" charset="0"/>
              <a:cs typeface="Arial" pitchFamily="34" charset="0"/>
            </a:endParaRPr>
          </a:p>
          <a:p>
            <a:r>
              <a:rPr lang="en-US" sz="1600" b="1" dirty="0" smtClean="0">
                <a:solidFill>
                  <a:srgbClr val="152C81"/>
                </a:solidFill>
                <a:latin typeface="Arial" pitchFamily="34" charset="0"/>
                <a:cs typeface="Arial" pitchFamily="34" charset="0"/>
              </a:rPr>
              <a:t>In a simplified model efficiency can be also expressed as:</a:t>
            </a:r>
            <a:endParaRPr lang="en-US" sz="1600" b="1" dirty="0">
              <a:solidFill>
                <a:srgbClr val="152C81"/>
              </a:solidFill>
              <a:latin typeface="Arial" pitchFamily="34" charset="0"/>
              <a:cs typeface="Arial" pitchFamily="34" charset="0"/>
            </a:endParaRPr>
          </a:p>
        </p:txBody>
      </p:sp>
      <p:graphicFrame>
        <p:nvGraphicFramePr>
          <p:cNvPr id="5" name="Object 2"/>
          <p:cNvGraphicFramePr>
            <a:graphicFrameLocks noChangeAspect="1"/>
          </p:cNvGraphicFramePr>
          <p:nvPr/>
        </p:nvGraphicFramePr>
        <p:xfrm>
          <a:off x="2745570" y="2128838"/>
          <a:ext cx="3162300" cy="766762"/>
        </p:xfrm>
        <a:graphic>
          <a:graphicData uri="http://schemas.openxmlformats.org/presentationml/2006/ole">
            <p:oleObj spid="_x0000_s3074" name="Equation" r:id="rId3" imgW="7315200" imgH="2247900" progId="Equation.3">
              <p:embed/>
            </p:oleObj>
          </a:graphicData>
        </a:graphic>
      </p:graphicFrame>
      <p:graphicFrame>
        <p:nvGraphicFramePr>
          <p:cNvPr id="6" name="Object 3"/>
          <p:cNvGraphicFramePr>
            <a:graphicFrameLocks noChangeAspect="1"/>
          </p:cNvGraphicFramePr>
          <p:nvPr/>
        </p:nvGraphicFramePr>
        <p:xfrm>
          <a:off x="3276600" y="3048000"/>
          <a:ext cx="2244725" cy="255588"/>
        </p:xfrm>
        <a:graphic>
          <a:graphicData uri="http://schemas.openxmlformats.org/presentationml/2006/ole">
            <p:oleObj spid="_x0000_s3075" name="Equation" r:id="rId4" imgW="7315200" imgH="1054100" progId="Equation.3">
              <p:embed/>
            </p:oleObj>
          </a:graphicData>
        </a:graphic>
      </p:graphicFrame>
      <p:sp>
        <p:nvSpPr>
          <p:cNvPr id="7" name="Content Placeholder 2"/>
          <p:cNvSpPr txBox="1">
            <a:spLocks/>
          </p:cNvSpPr>
          <p:nvPr/>
        </p:nvSpPr>
        <p:spPr>
          <a:xfrm>
            <a:off x="75600" y="3505200"/>
            <a:ext cx="3962400" cy="381000"/>
          </a:xfrm>
          <a:prstGeom prst="rect">
            <a:avLst/>
          </a:prstGeom>
        </p:spPr>
        <p:txBody>
          <a:bodyPr vert="horz">
            <a:normAutofit/>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l-GR" sz="1400" dirty="0" smtClean="0">
                <a:solidFill>
                  <a:schemeClr val="bg1"/>
                </a:solidFill>
                <a:latin typeface="Arial" pitchFamily="34" charset="0"/>
                <a:cs typeface="Arial" pitchFamily="34" charset="0"/>
              </a:rPr>
              <a:t>τ</a:t>
            </a:r>
            <a:r>
              <a:rPr lang="en-US" sz="1400" dirty="0" smtClean="0">
                <a:solidFill>
                  <a:schemeClr val="bg1"/>
                </a:solidFill>
                <a:latin typeface="Arial" pitchFamily="34" charset="0"/>
                <a:cs typeface="Arial" pitchFamily="34" charset="0"/>
              </a:rPr>
              <a:t>(</a:t>
            </a:r>
            <a:r>
              <a:rPr lang="el-GR" sz="1400" dirty="0" smtClean="0">
                <a:solidFill>
                  <a:schemeClr val="bg1"/>
                </a:solidFill>
                <a:latin typeface="Arial" pitchFamily="34" charset="0"/>
                <a:ea typeface="Cambria Math"/>
                <a:cs typeface="Arial" pitchFamily="34" charset="0"/>
              </a:rPr>
              <a:t>φ</a:t>
            </a:r>
            <a:r>
              <a:rPr lang="en-US" sz="1400" dirty="0" smtClean="0">
                <a:solidFill>
                  <a:schemeClr val="bg1"/>
                </a:solidFill>
                <a:latin typeface="Arial" pitchFamily="34" charset="0"/>
                <a:ea typeface="Cambria Math"/>
                <a:cs typeface="Arial" pitchFamily="34" charset="0"/>
              </a:rPr>
              <a:t>)</a:t>
            </a:r>
            <a:r>
              <a:rPr lang="en-US" sz="1400" dirty="0" smtClean="0">
                <a:solidFill>
                  <a:schemeClr val="bg1"/>
                </a:solidFill>
                <a:latin typeface="Arial" pitchFamily="34" charset="0"/>
                <a:cs typeface="Arial" pitchFamily="34" charset="0"/>
              </a:rPr>
              <a:t>=electron transit time from input to output</a:t>
            </a:r>
            <a:endParaRPr kumimoji="0" lang="en-US" sz="1400" b="0" i="0" u="none" strike="noStrike" kern="1200" cap="none" spc="0" normalizeH="0" baseline="30000" noProof="0" dirty="0" smtClean="0">
              <a:ln>
                <a:noFill/>
              </a:ln>
              <a:solidFill>
                <a:schemeClr val="bg1"/>
              </a:solidFill>
              <a:effectLst/>
              <a:uLnTx/>
              <a:uFillTx/>
              <a:latin typeface="Arial" pitchFamily="34" charset="0"/>
              <a:cs typeface="Arial" pitchFamily="34" charset="0"/>
            </a:endParaRPr>
          </a:p>
        </p:txBody>
      </p:sp>
      <p:sp>
        <p:nvSpPr>
          <p:cNvPr id="8" name="Content Placeholder 2"/>
          <p:cNvSpPr txBox="1">
            <a:spLocks/>
          </p:cNvSpPr>
          <p:nvPr/>
        </p:nvSpPr>
        <p:spPr>
          <a:xfrm>
            <a:off x="75600" y="3810000"/>
            <a:ext cx="4343400" cy="457200"/>
          </a:xfrm>
          <a:prstGeom prst="rect">
            <a:avLst/>
          </a:prstGeom>
        </p:spPr>
        <p:txBody>
          <a:bodyPr vert="horz">
            <a:noAutofit/>
          </a:bodyPr>
          <a:lstStyle/>
          <a:p>
            <a:pPr marL="274320" lvl="0" indent="-274320">
              <a:spcBef>
                <a:spcPts val="580"/>
              </a:spcBef>
              <a:buClr>
                <a:schemeClr val="accent1"/>
              </a:buClr>
              <a:buSzPct val="85000"/>
            </a:pPr>
            <a:r>
              <a:rPr lang="en-US" sz="1400" dirty="0" smtClean="0">
                <a:solidFill>
                  <a:schemeClr val="bg1"/>
                </a:solidFill>
                <a:latin typeface="Arial" pitchFamily="34" charset="0"/>
                <a:cs typeface="Arial" pitchFamily="34" charset="0"/>
              </a:rPr>
              <a:t>Maximum </a:t>
            </a:r>
            <a:r>
              <a:rPr lang="en-US" sz="1400" dirty="0" err="1" smtClean="0">
                <a:solidFill>
                  <a:schemeClr val="bg1"/>
                </a:solidFill>
                <a:latin typeface="Arial" pitchFamily="34" charset="0"/>
                <a:ea typeface="Cambria Math"/>
                <a:cs typeface="Arial" pitchFamily="34" charset="0"/>
              </a:rPr>
              <a:t>η</a:t>
            </a:r>
            <a:r>
              <a:rPr lang="en-US" sz="1400" dirty="0" smtClean="0">
                <a:solidFill>
                  <a:schemeClr val="bg1"/>
                </a:solidFill>
                <a:latin typeface="Arial" pitchFamily="34" charset="0"/>
                <a:ea typeface="Cambria Math"/>
                <a:cs typeface="Arial" pitchFamily="34" charset="0"/>
              </a:rPr>
              <a:t> for </a:t>
            </a:r>
            <a:r>
              <a:rPr lang="el-GR" sz="1400" dirty="0" smtClean="0">
                <a:solidFill>
                  <a:schemeClr val="bg1"/>
                </a:solidFill>
                <a:latin typeface="Arial" pitchFamily="34" charset="0"/>
                <a:cs typeface="Arial" pitchFamily="34" charset="0"/>
              </a:rPr>
              <a:t>τ</a:t>
            </a:r>
            <a:r>
              <a:rPr lang="en-US" sz="1400" dirty="0" smtClean="0">
                <a:solidFill>
                  <a:schemeClr val="bg1"/>
                </a:solidFill>
                <a:latin typeface="Arial" pitchFamily="34" charset="0"/>
                <a:cs typeface="Arial" pitchFamily="34" charset="0"/>
              </a:rPr>
              <a:t>(</a:t>
            </a:r>
            <a:r>
              <a:rPr lang="el-GR" sz="1400" dirty="0" smtClean="0">
                <a:solidFill>
                  <a:schemeClr val="bg1"/>
                </a:solidFill>
                <a:latin typeface="Arial" pitchFamily="34" charset="0"/>
                <a:ea typeface="Cambria Math"/>
                <a:cs typeface="Arial" pitchFamily="34" charset="0"/>
              </a:rPr>
              <a:t>φ</a:t>
            </a:r>
            <a:r>
              <a:rPr lang="en-US" sz="1400" dirty="0" smtClean="0">
                <a:solidFill>
                  <a:schemeClr val="bg1"/>
                </a:solidFill>
                <a:latin typeface="Arial" pitchFamily="34" charset="0"/>
                <a:ea typeface="Cambria Math"/>
                <a:cs typeface="Arial" pitchFamily="34" charset="0"/>
              </a:rPr>
              <a:t>) periodic function of </a:t>
            </a:r>
            <a:r>
              <a:rPr lang="el-GR" sz="1400" dirty="0" smtClean="0">
                <a:solidFill>
                  <a:schemeClr val="bg1"/>
                </a:solidFill>
                <a:latin typeface="Arial" pitchFamily="34" charset="0"/>
                <a:ea typeface="Cambria Math"/>
                <a:cs typeface="Arial" pitchFamily="34" charset="0"/>
              </a:rPr>
              <a:t>φ</a:t>
            </a:r>
            <a:r>
              <a:rPr lang="en-US" sz="1400" dirty="0" smtClean="0">
                <a:solidFill>
                  <a:schemeClr val="bg1"/>
                </a:solidFill>
                <a:latin typeface="Arial" pitchFamily="34" charset="0"/>
                <a:ea typeface="Cambria Math"/>
                <a:cs typeface="Arial" pitchFamily="34" charset="0"/>
              </a:rPr>
              <a:t> (</a:t>
            </a:r>
            <a:r>
              <a:rPr lang="en-US" sz="1400" dirty="0" err="1" smtClean="0">
                <a:solidFill>
                  <a:schemeClr val="bg1"/>
                </a:solidFill>
                <a:latin typeface="Arial" pitchFamily="34" charset="0"/>
                <a:ea typeface="Cambria Math"/>
                <a:cs typeface="Arial" pitchFamily="34" charset="0"/>
              </a:rPr>
              <a:t>sawtooth</a:t>
            </a:r>
            <a:r>
              <a:rPr lang="en-US" sz="1400" dirty="0" smtClean="0">
                <a:solidFill>
                  <a:schemeClr val="bg1"/>
                </a:solidFill>
                <a:latin typeface="Arial" pitchFamily="34" charset="0"/>
                <a:ea typeface="Cambria Math"/>
                <a:cs typeface="Arial" pitchFamily="34" charset="0"/>
              </a:rPr>
              <a:t>):</a:t>
            </a:r>
            <a:endParaRPr kumimoji="0" lang="en-US" sz="1400" b="0" i="0" u="none" strike="noStrike" kern="1200" cap="none" spc="0" normalizeH="0" baseline="30000" noProof="0" dirty="0" smtClean="0">
              <a:ln>
                <a:noFill/>
              </a:ln>
              <a:solidFill>
                <a:schemeClr val="bg1"/>
              </a:solidFill>
              <a:effectLst/>
              <a:uLnTx/>
              <a:uFillTx/>
              <a:latin typeface="Arial" pitchFamily="34" charset="0"/>
              <a:cs typeface="Arial" pitchFamily="34" charset="0"/>
            </a:endParaRPr>
          </a:p>
        </p:txBody>
      </p:sp>
      <p:graphicFrame>
        <p:nvGraphicFramePr>
          <p:cNvPr id="9" name="Object 4"/>
          <p:cNvGraphicFramePr>
            <a:graphicFrameLocks noChangeAspect="1"/>
          </p:cNvGraphicFramePr>
          <p:nvPr/>
        </p:nvGraphicFramePr>
        <p:xfrm>
          <a:off x="4724400" y="3733800"/>
          <a:ext cx="3460750" cy="482600"/>
        </p:xfrm>
        <a:graphic>
          <a:graphicData uri="http://schemas.openxmlformats.org/presentationml/2006/ole">
            <p:oleObj spid="_x0000_s3076" name="Equation" r:id="rId5" imgW="7315200" imgH="1193800" progId="Equation.3">
              <p:embed/>
            </p:oleObj>
          </a:graphicData>
        </a:graphic>
      </p:graphicFrame>
      <p:grpSp>
        <p:nvGrpSpPr>
          <p:cNvPr id="10" name="Group 9"/>
          <p:cNvGrpSpPr/>
          <p:nvPr/>
        </p:nvGrpSpPr>
        <p:grpSpPr>
          <a:xfrm>
            <a:off x="3429000" y="4419600"/>
            <a:ext cx="2304066" cy="1200329"/>
            <a:chOff x="5953624" y="4946614"/>
            <a:chExt cx="2304066" cy="1200329"/>
          </a:xfrm>
        </p:grpSpPr>
        <p:sp>
          <p:nvSpPr>
            <p:cNvPr id="11" name="TextBox 10"/>
            <p:cNvSpPr txBox="1"/>
            <p:nvPr/>
          </p:nvSpPr>
          <p:spPr>
            <a:xfrm>
              <a:off x="5953624" y="4946614"/>
              <a:ext cx="2304066" cy="1200329"/>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n=1          </a:t>
              </a:r>
              <a:r>
                <a:rPr lang="en-US" b="1" dirty="0" err="1" smtClean="0">
                  <a:solidFill>
                    <a:schemeClr val="bg1"/>
                  </a:solidFill>
                  <a:latin typeface="Arial" pitchFamily="34" charset="0"/>
                  <a:ea typeface="Cambria Math"/>
                  <a:cs typeface="Arial" pitchFamily="34" charset="0"/>
                </a:rPr>
                <a:t>η</a:t>
              </a:r>
              <a:r>
                <a:rPr lang="en-US" b="1" dirty="0" smtClean="0">
                  <a:solidFill>
                    <a:schemeClr val="bg1"/>
                  </a:solidFill>
                  <a:latin typeface="Arial" pitchFamily="34" charset="0"/>
                  <a:ea typeface="Cambria Math"/>
                  <a:cs typeface="Arial" pitchFamily="34" charset="0"/>
                </a:rPr>
                <a:t> ≈ 0.58</a:t>
              </a:r>
            </a:p>
            <a:p>
              <a:r>
                <a:rPr lang="en-US" b="1" dirty="0" smtClean="0">
                  <a:solidFill>
                    <a:schemeClr val="bg1"/>
                  </a:solidFill>
                  <a:latin typeface="Arial" pitchFamily="34" charset="0"/>
                  <a:cs typeface="Arial" pitchFamily="34" charset="0"/>
                </a:rPr>
                <a:t>n=2          </a:t>
              </a:r>
              <a:r>
                <a:rPr lang="en-US" b="1" dirty="0" err="1" smtClean="0">
                  <a:solidFill>
                    <a:schemeClr val="bg1"/>
                  </a:solidFill>
                  <a:latin typeface="Arial" pitchFamily="34" charset="0"/>
                  <a:ea typeface="Cambria Math"/>
                  <a:cs typeface="Arial" pitchFamily="34" charset="0"/>
                </a:rPr>
                <a:t>η</a:t>
              </a:r>
              <a:r>
                <a:rPr lang="en-US" b="1" dirty="0" smtClean="0">
                  <a:solidFill>
                    <a:schemeClr val="bg1"/>
                  </a:solidFill>
                  <a:latin typeface="Arial" pitchFamily="34" charset="0"/>
                  <a:ea typeface="Cambria Math"/>
                  <a:cs typeface="Arial" pitchFamily="34" charset="0"/>
                </a:rPr>
                <a:t> ≈ 0.73</a:t>
              </a:r>
              <a:r>
                <a:rPr lang="en-US" b="1" dirty="0" smtClean="0">
                  <a:solidFill>
                    <a:schemeClr val="bg1"/>
                  </a:solidFill>
                  <a:latin typeface="Arial" pitchFamily="34" charset="0"/>
                  <a:cs typeface="Arial" pitchFamily="34" charset="0"/>
                </a:rPr>
                <a:t> </a:t>
              </a:r>
            </a:p>
            <a:p>
              <a:r>
                <a:rPr lang="en-US" b="1" dirty="0" smtClean="0">
                  <a:solidFill>
                    <a:schemeClr val="bg1"/>
                  </a:solidFill>
                  <a:latin typeface="Arial" pitchFamily="34" charset="0"/>
                  <a:cs typeface="Arial" pitchFamily="34" charset="0"/>
                </a:rPr>
                <a:t>n=3          </a:t>
              </a:r>
              <a:r>
                <a:rPr lang="en-US" b="1" dirty="0" err="1" smtClean="0">
                  <a:solidFill>
                    <a:schemeClr val="bg1"/>
                  </a:solidFill>
                  <a:latin typeface="Arial" pitchFamily="34" charset="0"/>
                  <a:ea typeface="Cambria Math"/>
                  <a:cs typeface="Arial" pitchFamily="34" charset="0"/>
                </a:rPr>
                <a:t>η</a:t>
              </a:r>
              <a:r>
                <a:rPr lang="en-US" b="1" dirty="0" smtClean="0">
                  <a:solidFill>
                    <a:schemeClr val="bg1"/>
                  </a:solidFill>
                  <a:latin typeface="Arial" pitchFamily="34" charset="0"/>
                  <a:ea typeface="Cambria Math"/>
                  <a:cs typeface="Arial" pitchFamily="34" charset="0"/>
                </a:rPr>
                <a:t> ≈ 0.8</a:t>
              </a:r>
              <a:r>
                <a:rPr lang="en-US" b="1" dirty="0" smtClean="0">
                  <a:solidFill>
                    <a:schemeClr val="bg1"/>
                  </a:solidFill>
                  <a:latin typeface="Arial" pitchFamily="34" charset="0"/>
                  <a:cs typeface="Arial" pitchFamily="34" charset="0"/>
                </a:rPr>
                <a:t>0</a:t>
              </a:r>
            </a:p>
            <a:p>
              <a:r>
                <a:rPr lang="en-US" b="1" dirty="0" smtClean="0">
                  <a:solidFill>
                    <a:schemeClr val="bg1"/>
                  </a:solidFill>
                  <a:latin typeface="Arial" pitchFamily="34" charset="0"/>
                  <a:cs typeface="Arial" pitchFamily="34" charset="0"/>
                </a:rPr>
                <a:t>n=4          </a:t>
              </a:r>
              <a:r>
                <a:rPr lang="en-US" b="1" dirty="0" err="1" smtClean="0">
                  <a:solidFill>
                    <a:schemeClr val="bg1"/>
                  </a:solidFill>
                  <a:latin typeface="Arial" pitchFamily="34" charset="0"/>
                  <a:ea typeface="Cambria Math"/>
                  <a:cs typeface="Arial" pitchFamily="34" charset="0"/>
                </a:rPr>
                <a:t>η</a:t>
              </a:r>
              <a:r>
                <a:rPr lang="en-US" b="1" dirty="0" smtClean="0">
                  <a:solidFill>
                    <a:schemeClr val="bg1"/>
                  </a:solidFill>
                  <a:latin typeface="Arial" pitchFamily="34" charset="0"/>
                  <a:ea typeface="Cambria Math"/>
                  <a:cs typeface="Arial" pitchFamily="34" charset="0"/>
                </a:rPr>
                <a:t> ≈ 0.83</a:t>
              </a:r>
              <a:r>
                <a:rPr lang="en-US" b="1" dirty="0" smtClean="0">
                  <a:solidFill>
                    <a:schemeClr val="bg1"/>
                  </a:solidFill>
                  <a:latin typeface="Arial" pitchFamily="34" charset="0"/>
                  <a:cs typeface="Arial" pitchFamily="34" charset="0"/>
                </a:rPr>
                <a:t> </a:t>
              </a:r>
            </a:p>
          </p:txBody>
        </p:sp>
        <p:cxnSp>
          <p:nvCxnSpPr>
            <p:cNvPr id="12" name="Straight Arrow Connector 11"/>
            <p:cNvCxnSpPr/>
            <p:nvPr/>
          </p:nvCxnSpPr>
          <p:spPr>
            <a:xfrm>
              <a:off x="6506307" y="5131280"/>
              <a:ext cx="386862" cy="8793"/>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509243" y="5433144"/>
              <a:ext cx="386862" cy="8793"/>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09243" y="5714999"/>
              <a:ext cx="386862" cy="8793"/>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506307" y="5969976"/>
              <a:ext cx="386862" cy="8793"/>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6" name="Oval 15"/>
          <p:cNvSpPr/>
          <p:nvPr/>
        </p:nvSpPr>
        <p:spPr>
          <a:xfrm>
            <a:off x="3352800" y="4419600"/>
            <a:ext cx="762000" cy="914400"/>
          </a:xfrm>
          <a:prstGeom prst="ellipse">
            <a:avLst/>
          </a:prstGeom>
          <a:noFill/>
          <a:ln w="19050">
            <a:solidFill>
              <a:srgbClr val="152C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943600" y="2085201"/>
            <a:ext cx="683430" cy="276999"/>
          </a:xfrm>
          <a:prstGeom prst="rect">
            <a:avLst/>
          </a:prstGeom>
          <a:noFill/>
        </p:spPr>
        <p:txBody>
          <a:bodyPr wrap="square" rtlCol="0">
            <a:spAutoFit/>
          </a:bodyPr>
          <a:lstStyle/>
          <a:p>
            <a:r>
              <a:rPr lang="en-US" sz="1200" dirty="0" smtClean="0">
                <a:solidFill>
                  <a:schemeClr val="bg1"/>
                </a:solidFill>
                <a:latin typeface="+mj-lt"/>
              </a:rPr>
              <a:t>[*]</a:t>
            </a:r>
            <a:endParaRPr lang="en-US" sz="1200" dirty="0">
              <a:solidFill>
                <a:schemeClr val="bg1"/>
              </a:solidFill>
              <a:latin typeface="+mj-lt"/>
            </a:endParaRPr>
          </a:p>
        </p:txBody>
      </p:sp>
      <p:sp>
        <p:nvSpPr>
          <p:cNvPr id="18" name="TextBox 17"/>
          <p:cNvSpPr txBox="1"/>
          <p:nvPr/>
        </p:nvSpPr>
        <p:spPr>
          <a:xfrm>
            <a:off x="75600" y="5867400"/>
            <a:ext cx="7924800" cy="430887"/>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 R. </a:t>
            </a:r>
            <a:r>
              <a:rPr lang="en-US" sz="1100" dirty="0" err="1" smtClean="0">
                <a:solidFill>
                  <a:schemeClr val="bg1"/>
                </a:solidFill>
                <a:latin typeface="Arial" pitchFamily="34" charset="0"/>
                <a:cs typeface="Arial" pitchFamily="34" charset="0"/>
              </a:rPr>
              <a:t>Warnecke</a:t>
            </a:r>
            <a:r>
              <a:rPr lang="en-US" sz="1100" dirty="0" smtClean="0">
                <a:solidFill>
                  <a:schemeClr val="bg1"/>
                </a:solidFill>
                <a:latin typeface="Arial" pitchFamily="34" charset="0"/>
                <a:cs typeface="Arial" pitchFamily="34" charset="0"/>
              </a:rPr>
              <a:t>, J. Bernier, P. </a:t>
            </a:r>
            <a:r>
              <a:rPr lang="en-US" sz="1100" dirty="0" err="1" smtClean="0">
                <a:solidFill>
                  <a:schemeClr val="bg1"/>
                </a:solidFill>
                <a:latin typeface="Arial" pitchFamily="34" charset="0"/>
                <a:cs typeface="Arial" pitchFamily="34" charset="0"/>
              </a:rPr>
              <a:t>Guénard</a:t>
            </a:r>
            <a:r>
              <a:rPr lang="en-US" sz="1100" dirty="0" smtClean="0">
                <a:solidFill>
                  <a:schemeClr val="bg1"/>
                </a:solidFill>
                <a:latin typeface="Arial" pitchFamily="34" charset="0"/>
                <a:cs typeface="Arial" pitchFamily="34" charset="0"/>
              </a:rPr>
              <a:t>, “</a:t>
            </a:r>
            <a:r>
              <a:rPr lang="en-US" sz="1100" dirty="0" err="1" smtClean="0">
                <a:solidFill>
                  <a:schemeClr val="bg1"/>
                </a:solidFill>
                <a:latin typeface="Arial" pitchFamily="34" charset="0"/>
                <a:cs typeface="Arial" pitchFamily="34" charset="0"/>
              </a:rPr>
              <a:t>Groupement</a:t>
            </a:r>
            <a:r>
              <a:rPr lang="en-US" sz="1100" dirty="0" smtClean="0">
                <a:solidFill>
                  <a:schemeClr val="bg1"/>
                </a:solidFill>
                <a:latin typeface="Arial" pitchFamily="34" charset="0"/>
                <a:cs typeface="Arial" pitchFamily="34" charset="0"/>
              </a:rPr>
              <a:t> et </a:t>
            </a:r>
            <a:r>
              <a:rPr lang="en-US" sz="1100" dirty="0" err="1" smtClean="0">
                <a:solidFill>
                  <a:schemeClr val="bg1"/>
                </a:solidFill>
                <a:latin typeface="Arial" pitchFamily="34" charset="0"/>
                <a:cs typeface="Arial" pitchFamily="34" charset="0"/>
              </a:rPr>
              <a:t>dégroupement</a:t>
            </a:r>
            <a:r>
              <a:rPr lang="en-US" sz="1100" dirty="0" smtClean="0">
                <a:solidFill>
                  <a:schemeClr val="bg1"/>
                </a:solidFill>
                <a:latin typeface="Arial" pitchFamily="34" charset="0"/>
                <a:cs typeface="Arial" pitchFamily="34" charset="0"/>
              </a:rPr>
              <a:t> au </a:t>
            </a:r>
            <a:r>
              <a:rPr lang="en-US" sz="1100" dirty="0" err="1" smtClean="0">
                <a:solidFill>
                  <a:schemeClr val="bg1"/>
                </a:solidFill>
                <a:latin typeface="Arial" pitchFamily="34" charset="0"/>
                <a:cs typeface="Arial" pitchFamily="34" charset="0"/>
              </a:rPr>
              <a:t>sein</a:t>
            </a:r>
            <a:r>
              <a:rPr lang="en-US" sz="1100" dirty="0" smtClean="0">
                <a:solidFill>
                  <a:schemeClr val="bg1"/>
                </a:solidFill>
                <a:latin typeface="Arial" pitchFamily="34" charset="0"/>
                <a:cs typeface="Arial" pitchFamily="34" charset="0"/>
              </a:rPr>
              <a:t> d’un </a:t>
            </a:r>
            <a:r>
              <a:rPr lang="en-US" sz="1100" dirty="0" err="1" smtClean="0">
                <a:solidFill>
                  <a:schemeClr val="bg1"/>
                </a:solidFill>
                <a:latin typeface="Arial" pitchFamily="34" charset="0"/>
                <a:cs typeface="Arial" pitchFamily="34" charset="0"/>
              </a:rPr>
              <a:t>faisceau</a:t>
            </a:r>
            <a:r>
              <a:rPr lang="en-US" sz="1100" dirty="0" smtClean="0">
                <a:solidFill>
                  <a:schemeClr val="bg1"/>
                </a:solidFill>
                <a:latin typeface="Arial" pitchFamily="34" charset="0"/>
                <a:cs typeface="Arial" pitchFamily="34" charset="0"/>
              </a:rPr>
              <a:t> </a:t>
            </a:r>
            <a:r>
              <a:rPr lang="en-US" sz="1100" dirty="0" err="1" smtClean="0">
                <a:solidFill>
                  <a:schemeClr val="bg1"/>
                </a:solidFill>
                <a:latin typeface="Arial" pitchFamily="34" charset="0"/>
                <a:cs typeface="Arial" pitchFamily="34" charset="0"/>
              </a:rPr>
              <a:t>cathodique</a:t>
            </a:r>
            <a:r>
              <a:rPr lang="en-US" sz="1100" dirty="0" smtClean="0">
                <a:solidFill>
                  <a:schemeClr val="bg1"/>
                </a:solidFill>
                <a:latin typeface="Arial" pitchFamily="34" charset="0"/>
                <a:cs typeface="Arial" pitchFamily="34" charset="0"/>
              </a:rPr>
              <a:t> inject</a:t>
            </a:r>
            <a:r>
              <a:rPr lang="it-IT" sz="1100" dirty="0" smtClean="0">
                <a:solidFill>
                  <a:schemeClr val="bg1"/>
                </a:solidFill>
                <a:latin typeface="Arial" pitchFamily="34" charset="0"/>
                <a:cs typeface="Arial" pitchFamily="34" charset="0"/>
              </a:rPr>
              <a:t>é dens un espace exempt de champs extérieurs après avoir été modulé dans sa vitesse”.</a:t>
            </a:r>
            <a:endParaRPr lang="en-US" sz="1100" dirty="0">
              <a:solidFill>
                <a:schemeClr val="bg1"/>
              </a:solidFill>
              <a:latin typeface="Arial" pitchFamily="34" charset="0"/>
              <a:cs typeface="Arial" pitchFamily="34" charset="0"/>
            </a:endParaRPr>
          </a:p>
        </p:txBody>
      </p:sp>
      <p:sp>
        <p:nvSpPr>
          <p:cNvPr id="21"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High efficiency klystron for CLIC</a:t>
            </a:r>
            <a:endParaRPr lang="en-US" sz="2000" b="1" dirty="0">
              <a:solidFill>
                <a:srgbClr val="152C81"/>
              </a:solidFill>
              <a:latin typeface="Arial" pitchFamily="34" charset="0"/>
              <a:cs typeface="Arial" pitchFamily="34" charset="0"/>
            </a:endParaRPr>
          </a:p>
        </p:txBody>
      </p:sp>
      <p:cxnSp>
        <p:nvCxnSpPr>
          <p:cNvPr id="22" name="Straight Connector 21"/>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5600" y="609600"/>
            <a:ext cx="1915909"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Main parameters</a:t>
            </a:r>
            <a:endParaRPr lang="en-US" dirty="0">
              <a:solidFill>
                <a:schemeClr val="bg1"/>
              </a:solidFill>
              <a:latin typeface="Arial" pitchFamily="34" charset="0"/>
              <a:cs typeface="Arial" pitchFamily="34" charset="0"/>
            </a:endParaRPr>
          </a:p>
        </p:txBody>
      </p:sp>
      <p:graphicFrame>
        <p:nvGraphicFramePr>
          <p:cNvPr id="6" name="Object 2"/>
          <p:cNvGraphicFramePr>
            <a:graphicFrameLocks noChangeAspect="1"/>
          </p:cNvGraphicFramePr>
          <p:nvPr/>
        </p:nvGraphicFramePr>
        <p:xfrm>
          <a:off x="702714" y="3514690"/>
          <a:ext cx="897486" cy="477025"/>
        </p:xfrm>
        <a:graphic>
          <a:graphicData uri="http://schemas.openxmlformats.org/presentationml/2006/ole">
            <p:oleObj spid="_x0000_s4098" name="Equation" r:id="rId3" imgW="7315200" imgH="4927600" progId="Equation.3">
              <p:embed/>
            </p:oleObj>
          </a:graphicData>
        </a:graphic>
      </p:graphicFrame>
      <p:graphicFrame>
        <p:nvGraphicFramePr>
          <p:cNvPr id="7" name="Object 3"/>
          <p:cNvGraphicFramePr>
            <a:graphicFrameLocks noChangeAspect="1"/>
          </p:cNvGraphicFramePr>
          <p:nvPr/>
        </p:nvGraphicFramePr>
        <p:xfrm>
          <a:off x="2895600" y="3276600"/>
          <a:ext cx="2423641" cy="919396"/>
        </p:xfrm>
        <a:graphic>
          <a:graphicData uri="http://schemas.openxmlformats.org/presentationml/2006/ole">
            <p:oleObj spid="_x0000_s4099" name="Equation" r:id="rId4" imgW="7315200" imgH="3505200" progId="Equation.3">
              <p:embed/>
            </p:oleObj>
          </a:graphicData>
        </a:graphic>
      </p:graphicFrame>
      <p:sp>
        <p:nvSpPr>
          <p:cNvPr id="8" name="Rectangle 7"/>
          <p:cNvSpPr/>
          <p:nvPr/>
        </p:nvSpPr>
        <p:spPr>
          <a:xfrm>
            <a:off x="75600" y="1981200"/>
            <a:ext cx="4378569" cy="1384995"/>
          </a:xfrm>
          <a:prstGeom prst="rect">
            <a:avLst/>
          </a:prstGeom>
        </p:spPr>
        <p:txBody>
          <a:bodyPr wrap="square">
            <a:spAutoFit/>
          </a:bodyPr>
          <a:lstStyle/>
          <a:p>
            <a:r>
              <a:rPr lang="en-US" sz="1200" dirty="0" smtClean="0">
                <a:solidFill>
                  <a:schemeClr val="bg1"/>
                </a:solidFill>
                <a:latin typeface="Arial" pitchFamily="34" charset="0"/>
                <a:cs typeface="Arial" pitchFamily="34" charset="0"/>
              </a:rPr>
              <a:t>Io(A):               		8.2100</a:t>
            </a:r>
          </a:p>
          <a:p>
            <a:r>
              <a:rPr lang="en-US" sz="1200" dirty="0" smtClean="0">
                <a:solidFill>
                  <a:schemeClr val="bg1"/>
                </a:solidFill>
                <a:latin typeface="Arial" pitchFamily="34" charset="0"/>
                <a:cs typeface="Arial" pitchFamily="34" charset="0"/>
              </a:rPr>
              <a:t>Vo(kV):	   		115</a:t>
            </a:r>
          </a:p>
          <a:p>
            <a:r>
              <a:rPr lang="en-US" sz="1200" dirty="0" smtClean="0">
                <a:solidFill>
                  <a:schemeClr val="bg1"/>
                </a:solidFill>
                <a:latin typeface="Arial" pitchFamily="34" charset="0"/>
                <a:cs typeface="Arial" pitchFamily="34" charset="0"/>
              </a:rPr>
              <a:t>f(MHz):           		1000.0000</a:t>
            </a:r>
          </a:p>
          <a:p>
            <a:r>
              <a:rPr lang="en-US" sz="1200" dirty="0" smtClean="0">
                <a:solidFill>
                  <a:schemeClr val="bg1"/>
                </a:solidFill>
                <a:latin typeface="Arial" pitchFamily="34" charset="0"/>
                <a:cs typeface="Arial" pitchFamily="34" charset="0"/>
              </a:rPr>
              <a:t>Pin(W):            		96.0000</a:t>
            </a:r>
          </a:p>
          <a:p>
            <a:r>
              <a:rPr lang="en-US" sz="1200" dirty="0" smtClean="0">
                <a:solidFill>
                  <a:schemeClr val="bg1"/>
                </a:solidFill>
                <a:latin typeface="Arial" pitchFamily="34" charset="0"/>
                <a:cs typeface="Arial" pitchFamily="34" charset="0"/>
              </a:rPr>
              <a:t>Beam radius b (mm):                	5.5000</a:t>
            </a:r>
          </a:p>
          <a:p>
            <a:r>
              <a:rPr lang="en-US" sz="1200" dirty="0" smtClean="0">
                <a:solidFill>
                  <a:schemeClr val="bg1"/>
                </a:solidFill>
                <a:latin typeface="Arial" pitchFamily="34" charset="0"/>
                <a:cs typeface="Arial" pitchFamily="34" charset="0"/>
              </a:rPr>
              <a:t>Fill Factor:			0.687</a:t>
            </a:r>
          </a:p>
          <a:p>
            <a:endParaRPr lang="en-US" sz="1200" dirty="0" smtClean="0">
              <a:latin typeface="Arial" pitchFamily="34" charset="0"/>
              <a:cs typeface="Arial" pitchFamily="34" charset="0"/>
            </a:endParaRPr>
          </a:p>
        </p:txBody>
      </p:sp>
      <p:sp>
        <p:nvSpPr>
          <p:cNvPr id="11" name="TextBox 10"/>
          <p:cNvSpPr txBox="1"/>
          <p:nvPr/>
        </p:nvSpPr>
        <p:spPr>
          <a:xfrm>
            <a:off x="4724400" y="1676400"/>
            <a:ext cx="3622431" cy="1123384"/>
          </a:xfrm>
          <a:prstGeom prst="rect">
            <a:avLst/>
          </a:prstGeom>
          <a:noFill/>
        </p:spPr>
        <p:txBody>
          <a:bodyPr wrap="square" rtlCol="0">
            <a:spAutoFit/>
          </a:bodyPr>
          <a:lstStyle/>
          <a:p>
            <a:pPr>
              <a:spcAft>
                <a:spcPts val="600"/>
              </a:spcAft>
            </a:pPr>
            <a:r>
              <a:rPr lang="en-US" sz="1400" b="1" dirty="0" err="1" smtClean="0">
                <a:solidFill>
                  <a:schemeClr val="bg1"/>
                </a:solidFill>
                <a:latin typeface="Arial" pitchFamily="34" charset="0"/>
                <a:cs typeface="Arial" pitchFamily="34" charset="0"/>
              </a:rPr>
              <a:t>Perveance</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uK</a:t>
            </a:r>
            <a:r>
              <a:rPr lang="en-US" sz="1400" b="1" dirty="0" smtClean="0">
                <a:solidFill>
                  <a:schemeClr val="bg1"/>
                </a:solidFill>
                <a:latin typeface="Arial" pitchFamily="34" charset="0"/>
                <a:cs typeface="Arial" pitchFamily="34" charset="0"/>
              </a:rPr>
              <a:t>):       		0.2118</a:t>
            </a:r>
          </a:p>
          <a:p>
            <a:r>
              <a:rPr lang="en-US" sz="1200" dirty="0" smtClean="0">
                <a:solidFill>
                  <a:schemeClr val="bg1"/>
                </a:solidFill>
                <a:latin typeface="Arial" pitchFamily="34" charset="0"/>
                <a:cs typeface="Arial" pitchFamily="34" charset="0"/>
              </a:rPr>
              <a:t>v/c:                          		0.5764</a:t>
            </a:r>
          </a:p>
          <a:p>
            <a:r>
              <a:rPr lang="en-US" sz="1200" dirty="0" err="1" smtClean="0">
                <a:solidFill>
                  <a:schemeClr val="bg1"/>
                </a:solidFill>
                <a:latin typeface="Arial" pitchFamily="34" charset="0"/>
                <a:cs typeface="Arial" pitchFamily="34" charset="0"/>
              </a:rPr>
              <a:t>BetaE</a:t>
            </a:r>
            <a:r>
              <a:rPr lang="en-US" sz="1200" dirty="0" smtClean="0">
                <a:solidFill>
                  <a:schemeClr val="bg1"/>
                </a:solidFill>
                <a:latin typeface="Arial" pitchFamily="34" charset="0"/>
                <a:cs typeface="Arial" pitchFamily="34" charset="0"/>
              </a:rPr>
              <a:t>(</a:t>
            </a:r>
            <a:r>
              <a:rPr lang="en-US" sz="1200" dirty="0" err="1" smtClean="0">
                <a:solidFill>
                  <a:schemeClr val="bg1"/>
                </a:solidFill>
                <a:latin typeface="Arial" pitchFamily="34" charset="0"/>
                <a:cs typeface="Arial" pitchFamily="34" charset="0"/>
              </a:rPr>
              <a:t>rad</a:t>
            </a:r>
            <a:r>
              <a:rPr lang="en-US" sz="1200" dirty="0" smtClean="0">
                <a:solidFill>
                  <a:schemeClr val="bg1"/>
                </a:solidFill>
                <a:latin typeface="Arial" pitchFamily="34" charset="0"/>
                <a:cs typeface="Arial" pitchFamily="34" charset="0"/>
              </a:rPr>
              <a:t>/m):        		36.3363</a:t>
            </a:r>
          </a:p>
          <a:p>
            <a:r>
              <a:rPr lang="en-US" sz="1200" dirty="0" smtClean="0">
                <a:solidFill>
                  <a:schemeClr val="bg1"/>
                </a:solidFill>
                <a:latin typeface="Arial" pitchFamily="34" charset="0"/>
                <a:cs typeface="Arial" pitchFamily="34" charset="0"/>
              </a:rPr>
              <a:t>Lambda(m):            		0.1729</a:t>
            </a:r>
          </a:p>
          <a:p>
            <a:r>
              <a:rPr lang="en-US" sz="1200" dirty="0" err="1" smtClean="0">
                <a:solidFill>
                  <a:schemeClr val="bg1"/>
                </a:solidFill>
                <a:latin typeface="Arial" pitchFamily="34" charset="0"/>
                <a:cs typeface="Arial" pitchFamily="34" charset="0"/>
              </a:rPr>
              <a:t>LambdaP</a:t>
            </a:r>
            <a:r>
              <a:rPr lang="en-US" sz="1200" dirty="0" smtClean="0">
                <a:solidFill>
                  <a:schemeClr val="bg1"/>
                </a:solidFill>
                <a:latin typeface="Arial" pitchFamily="34" charset="0"/>
                <a:cs typeface="Arial" pitchFamily="34" charset="0"/>
              </a:rPr>
              <a:t>(m):         		0.4671</a:t>
            </a:r>
          </a:p>
        </p:txBody>
      </p:sp>
      <p:cxnSp>
        <p:nvCxnSpPr>
          <p:cNvPr id="12" name="Straight Arrow Connector 11"/>
          <p:cNvCxnSpPr/>
          <p:nvPr/>
        </p:nvCxnSpPr>
        <p:spPr>
          <a:xfrm rot="5400000" flipH="1" flipV="1">
            <a:off x="2476500" y="3924300"/>
            <a:ext cx="533400" cy="457200"/>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14400" y="4038600"/>
            <a:ext cx="609600" cy="381000"/>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800101" y="5448300"/>
            <a:ext cx="419099" cy="228600"/>
          </a:xfrm>
          <a:prstGeom prst="ellipse">
            <a:avLst/>
          </a:prstGeom>
          <a:noFill/>
          <a:ln>
            <a:solidFill>
              <a:srgbClr val="152C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TextBox 14"/>
          <p:cNvSpPr txBox="1"/>
          <p:nvPr/>
        </p:nvSpPr>
        <p:spPr>
          <a:xfrm>
            <a:off x="1828800" y="5879068"/>
            <a:ext cx="3933577" cy="369332"/>
          </a:xfrm>
          <a:prstGeom prst="rect">
            <a:avLst/>
          </a:prstGeom>
          <a:noFill/>
        </p:spPr>
        <p:txBody>
          <a:bodyPr wrap="none" rtlCol="0">
            <a:spAutoFit/>
          </a:bodyPr>
          <a:lstStyle/>
          <a:p>
            <a:r>
              <a:rPr lang="en-US" dirty="0" err="1" smtClean="0">
                <a:solidFill>
                  <a:schemeClr val="bg1"/>
                </a:solidFill>
                <a:latin typeface="Arial" pitchFamily="34" charset="0"/>
                <a:cs typeface="Arial" pitchFamily="34" charset="0"/>
              </a:rPr>
              <a:t>AJDisk</a:t>
            </a:r>
            <a:r>
              <a:rPr lang="en-US" dirty="0" smtClean="0">
                <a:solidFill>
                  <a:schemeClr val="bg1"/>
                </a:solidFill>
                <a:latin typeface="Arial" pitchFamily="34" charset="0"/>
                <a:cs typeface="Arial" pitchFamily="34" charset="0"/>
              </a:rPr>
              <a:t> doesn’t do Traveling Waves</a:t>
            </a:r>
            <a:endParaRPr lang="en-US" dirty="0">
              <a:solidFill>
                <a:schemeClr val="bg1"/>
              </a:solidFill>
              <a:latin typeface="Arial" pitchFamily="34" charset="0"/>
              <a:cs typeface="Arial" pitchFamily="34" charset="0"/>
            </a:endParaRPr>
          </a:p>
        </p:txBody>
      </p:sp>
      <p:cxnSp>
        <p:nvCxnSpPr>
          <p:cNvPr id="16" name="Straight Arrow Connector 15"/>
          <p:cNvCxnSpPr/>
          <p:nvPr/>
        </p:nvCxnSpPr>
        <p:spPr>
          <a:xfrm rot="10800000">
            <a:off x="1143002" y="5669854"/>
            <a:ext cx="685799" cy="426146"/>
          </a:xfrm>
          <a:prstGeom prst="straightConnector1">
            <a:avLst/>
          </a:prstGeom>
          <a:ln>
            <a:solidFill>
              <a:srgbClr val="152C8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5600" y="990600"/>
            <a:ext cx="3153427" cy="738664"/>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Nr of disks			50</a:t>
            </a:r>
          </a:p>
          <a:p>
            <a:r>
              <a:rPr lang="en-US" sz="1400" dirty="0" smtClean="0">
                <a:solidFill>
                  <a:schemeClr val="bg1"/>
                </a:solidFill>
                <a:latin typeface="Arial" pitchFamily="34" charset="0"/>
                <a:cs typeface="Arial" pitchFamily="34" charset="0"/>
              </a:rPr>
              <a:t>Nr steps			32</a:t>
            </a:r>
          </a:p>
          <a:p>
            <a:r>
              <a:rPr lang="en-US" sz="1400" dirty="0" smtClean="0">
                <a:solidFill>
                  <a:schemeClr val="bg1"/>
                </a:solidFill>
                <a:latin typeface="Arial" pitchFamily="34" charset="0"/>
                <a:cs typeface="Arial" pitchFamily="34" charset="0"/>
              </a:rPr>
              <a:t>Nr iterations(max)		70</a:t>
            </a:r>
            <a:endParaRPr lang="en-US" sz="1400" dirty="0">
              <a:solidFill>
                <a:schemeClr val="bg1"/>
              </a:solidFill>
              <a:latin typeface="Arial" pitchFamily="34" charset="0"/>
              <a:cs typeface="Arial" pitchFamily="34" charset="0"/>
            </a:endParaRPr>
          </a:p>
        </p:txBody>
      </p:sp>
      <p:sp>
        <p:nvSpPr>
          <p:cNvPr id="20"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High efficiency klystron for CLIC: </a:t>
            </a:r>
            <a:r>
              <a:rPr lang="en-US" sz="2000" b="1" dirty="0" err="1" smtClean="0">
                <a:solidFill>
                  <a:srgbClr val="152C81"/>
                </a:solidFill>
                <a:latin typeface="Arial" pitchFamily="34" charset="0"/>
                <a:cs typeface="Arial" pitchFamily="34" charset="0"/>
              </a:rPr>
              <a:t>AJDisk</a:t>
            </a:r>
            <a:r>
              <a:rPr lang="en-US" sz="2000" b="1" dirty="0" smtClean="0">
                <a:solidFill>
                  <a:srgbClr val="152C81"/>
                </a:solidFill>
                <a:latin typeface="Arial" pitchFamily="34" charset="0"/>
                <a:cs typeface="Arial" pitchFamily="34" charset="0"/>
              </a:rPr>
              <a:t> simulations</a:t>
            </a:r>
            <a:endParaRPr lang="en-US" sz="2000" b="1" dirty="0">
              <a:solidFill>
                <a:srgbClr val="152C81"/>
              </a:solidFill>
              <a:latin typeface="Arial" pitchFamily="34" charset="0"/>
              <a:cs typeface="Arial" pitchFamily="34" charset="0"/>
            </a:endParaRPr>
          </a:p>
        </p:txBody>
      </p:sp>
      <p:cxnSp>
        <p:nvCxnSpPr>
          <p:cNvPr id="21" name="Straight Connector 20"/>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09600" y="4419600"/>
            <a:ext cx="7696200" cy="1277273"/>
          </a:xfrm>
          <a:prstGeom prst="rect">
            <a:avLst/>
          </a:prstGeom>
        </p:spPr>
        <p:txBody>
          <a:bodyPr wrap="square">
            <a:spAutoFit/>
          </a:bodyPr>
          <a:lstStyle/>
          <a:p>
            <a:r>
              <a:rPr lang="en-US" sz="1100" dirty="0" smtClean="0">
                <a:solidFill>
                  <a:schemeClr val="bg1"/>
                </a:solidFill>
                <a:latin typeface="Arial" pitchFamily="34" charset="0"/>
                <a:cs typeface="Arial" pitchFamily="34" charset="0"/>
              </a:rPr>
              <a:t>Cavity     RQ(ohms)            M           </a:t>
            </a:r>
            <a:r>
              <a:rPr lang="en-US" sz="1100" dirty="0" err="1" smtClean="0">
                <a:solidFill>
                  <a:schemeClr val="bg1"/>
                </a:solidFill>
                <a:latin typeface="Arial" pitchFamily="34" charset="0"/>
                <a:cs typeface="Arial" pitchFamily="34" charset="0"/>
              </a:rPr>
              <a:t>Qe</a:t>
            </a:r>
            <a:r>
              <a:rPr lang="en-US" sz="1100" dirty="0" smtClean="0">
                <a:solidFill>
                  <a:schemeClr val="bg1"/>
                </a:solidFill>
                <a:latin typeface="Arial" pitchFamily="34" charset="0"/>
                <a:cs typeface="Arial" pitchFamily="34" charset="0"/>
              </a:rPr>
              <a:t>           </a:t>
            </a:r>
            <a:r>
              <a:rPr lang="en-US" sz="1100" dirty="0" err="1" smtClean="0">
                <a:solidFill>
                  <a:schemeClr val="bg1"/>
                </a:solidFill>
                <a:latin typeface="Arial" pitchFamily="34" charset="0"/>
                <a:cs typeface="Arial" pitchFamily="34" charset="0"/>
              </a:rPr>
              <a:t>Qo</a:t>
            </a:r>
            <a:r>
              <a:rPr lang="en-US" sz="1100" dirty="0" smtClean="0">
                <a:solidFill>
                  <a:schemeClr val="bg1"/>
                </a:solidFill>
                <a:latin typeface="Arial" pitchFamily="34" charset="0"/>
                <a:cs typeface="Arial" pitchFamily="34" charset="0"/>
              </a:rPr>
              <a:t>             f(MHz)             </a:t>
            </a:r>
            <a:r>
              <a:rPr lang="en-US" sz="1100" dirty="0" err="1" smtClean="0">
                <a:solidFill>
                  <a:schemeClr val="bg1"/>
                </a:solidFill>
                <a:latin typeface="Arial" pitchFamily="34" charset="0"/>
                <a:cs typeface="Arial" pitchFamily="34" charset="0"/>
              </a:rPr>
              <a:t>z(cm</a:t>
            </a:r>
            <a:r>
              <a:rPr lang="en-US" sz="1100" dirty="0" smtClean="0">
                <a:solidFill>
                  <a:schemeClr val="bg1"/>
                </a:solidFill>
                <a:latin typeface="Arial" pitchFamily="34" charset="0"/>
                <a:cs typeface="Arial" pitchFamily="34" charset="0"/>
              </a:rPr>
              <a:t>)                Harmonic</a:t>
            </a:r>
          </a:p>
          <a:p>
            <a:r>
              <a:rPr lang="en-US" sz="1100" dirty="0" smtClean="0">
                <a:solidFill>
                  <a:schemeClr val="bg1"/>
                </a:solidFill>
                <a:latin typeface="Arial" pitchFamily="34" charset="0"/>
                <a:cs typeface="Arial" pitchFamily="34" charset="0"/>
              </a:rPr>
              <a:t>       1       180.00        0.9400         485.00       9593.48     1000.000         2.000                        1</a:t>
            </a:r>
          </a:p>
          <a:p>
            <a:r>
              <a:rPr lang="en-US" sz="1100" dirty="0" smtClean="0">
                <a:solidFill>
                  <a:schemeClr val="bg1"/>
                </a:solidFill>
                <a:latin typeface="Arial" pitchFamily="34" charset="0"/>
                <a:cs typeface="Arial" pitchFamily="34" charset="0"/>
              </a:rPr>
              <a:t>       2       211.00        0.9378     95000.00       9464.26     1005.000       17.000                        1</a:t>
            </a:r>
          </a:p>
          <a:p>
            <a:r>
              <a:rPr lang="en-US" sz="1100" dirty="0" smtClean="0">
                <a:solidFill>
                  <a:schemeClr val="bg1"/>
                </a:solidFill>
                <a:latin typeface="Arial" pitchFamily="34" charset="0"/>
                <a:cs typeface="Arial" pitchFamily="34" charset="0"/>
              </a:rPr>
              <a:t>       3       101.90        0.8528     95000.00     15300.00     1981.000       45.500                        2</a:t>
            </a:r>
          </a:p>
          <a:p>
            <a:r>
              <a:rPr lang="en-US" sz="1100" dirty="0" smtClean="0">
                <a:solidFill>
                  <a:schemeClr val="bg1"/>
                </a:solidFill>
                <a:latin typeface="Arial" pitchFamily="34" charset="0"/>
                <a:cs typeface="Arial" pitchFamily="34" charset="0"/>
              </a:rPr>
              <a:t>       4       118.00        0.8850     95000.00     12300.00     2983.000       72.000                        3</a:t>
            </a:r>
          </a:p>
          <a:p>
            <a:r>
              <a:rPr lang="en-US" sz="1100" dirty="0" smtClean="0">
                <a:solidFill>
                  <a:schemeClr val="bg1"/>
                </a:solidFill>
                <a:latin typeface="Arial" pitchFamily="34" charset="0"/>
                <a:cs typeface="Arial" pitchFamily="34" charset="0"/>
              </a:rPr>
              <a:t>       5         84.60        0.9358     95000.00     17407.90     1011.000     1.29000                        1</a:t>
            </a:r>
          </a:p>
          <a:p>
            <a:r>
              <a:rPr lang="en-US" sz="1100" dirty="0" smtClean="0">
                <a:solidFill>
                  <a:schemeClr val="bg1"/>
                </a:solidFill>
                <a:latin typeface="Arial" pitchFamily="34" charset="0"/>
                <a:cs typeface="Arial" pitchFamily="34" charset="0"/>
              </a:rPr>
              <a:t>       6       185.00        0.9400           50.00       9593.48     1000.000     1.58000                        1</a:t>
            </a:r>
            <a:endParaRPr lang="en-US"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15000" y="4876800"/>
            <a:ext cx="2438400" cy="646331"/>
          </a:xfrm>
          <a:prstGeom prst="rect">
            <a:avLst/>
          </a:prstGeom>
          <a:ln w="19050">
            <a:solidFill>
              <a:srgbClr val="152C81"/>
            </a:solidFill>
          </a:ln>
        </p:spPr>
        <p:txBody>
          <a:bodyPr wrap="square">
            <a:spAutoFit/>
          </a:bodyPr>
          <a:lstStyle/>
          <a:p>
            <a:r>
              <a:rPr lang="en-US" sz="1200" dirty="0" smtClean="0">
                <a:solidFill>
                  <a:schemeClr val="bg1"/>
                </a:solidFill>
                <a:latin typeface="Arial" pitchFamily="34" charset="0"/>
                <a:cs typeface="Arial" pitchFamily="34" charset="0"/>
              </a:rPr>
              <a:t>Efficiency ( Electric )  = 0.8274</a:t>
            </a:r>
          </a:p>
          <a:p>
            <a:r>
              <a:rPr lang="en-US" sz="1200" dirty="0" smtClean="0">
                <a:solidFill>
                  <a:schemeClr val="bg1"/>
                </a:solidFill>
                <a:latin typeface="Arial" pitchFamily="34" charset="0"/>
                <a:cs typeface="Arial" pitchFamily="34" charset="0"/>
              </a:rPr>
              <a:t>Efficiency ( Kinetic  )  = 0.9948</a:t>
            </a:r>
          </a:p>
          <a:p>
            <a:r>
              <a:rPr lang="en-US" sz="1200" b="1" dirty="0" smtClean="0">
                <a:solidFill>
                  <a:schemeClr val="bg1"/>
                </a:solidFill>
                <a:latin typeface="Arial" pitchFamily="34" charset="0"/>
                <a:cs typeface="Arial" pitchFamily="34" charset="0"/>
              </a:rPr>
              <a:t>Efficiency ( Total    ) = 0.8231</a:t>
            </a:r>
          </a:p>
        </p:txBody>
      </p:sp>
      <p:pic>
        <p:nvPicPr>
          <p:cNvPr id="21505" name="Picture 1"/>
          <p:cNvPicPr>
            <a:picLocks noChangeAspect="1" noChangeArrowheads="1"/>
          </p:cNvPicPr>
          <p:nvPr/>
        </p:nvPicPr>
        <p:blipFill>
          <a:blip r:embed="rId3" cstate="print"/>
          <a:srcRect/>
          <a:stretch>
            <a:fillRect/>
          </a:stretch>
        </p:blipFill>
        <p:spPr bwMode="auto">
          <a:xfrm>
            <a:off x="253325" y="762000"/>
            <a:ext cx="8585875" cy="3344000"/>
          </a:xfrm>
          <a:prstGeom prst="rect">
            <a:avLst/>
          </a:prstGeom>
          <a:noFill/>
          <a:ln w="9525">
            <a:noFill/>
            <a:miter lim="800000"/>
            <a:headEnd/>
            <a:tailEnd/>
          </a:ln>
        </p:spPr>
      </p:pic>
      <p:sp>
        <p:nvSpPr>
          <p:cNvPr id="10" name="TextBox 9"/>
          <p:cNvSpPr txBox="1"/>
          <p:nvPr/>
        </p:nvSpPr>
        <p:spPr>
          <a:xfrm>
            <a:off x="152400" y="4770624"/>
            <a:ext cx="27432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Kinetic efficiency</a:t>
            </a:r>
            <a:endParaRPr lang="en-US" sz="1400" dirty="0">
              <a:solidFill>
                <a:schemeClr val="bg1"/>
              </a:solidFill>
              <a:latin typeface="Arial" pitchFamily="34" charset="0"/>
              <a:cs typeface="Arial" pitchFamily="34" charset="0"/>
            </a:endParaRPr>
          </a:p>
        </p:txBody>
      </p:sp>
      <p:graphicFrame>
        <p:nvGraphicFramePr>
          <p:cNvPr id="21506" name="Object 2"/>
          <p:cNvGraphicFramePr>
            <a:graphicFrameLocks noChangeAspect="1"/>
          </p:cNvGraphicFramePr>
          <p:nvPr/>
        </p:nvGraphicFramePr>
        <p:xfrm>
          <a:off x="1752600" y="4389623"/>
          <a:ext cx="2498835" cy="1178951"/>
        </p:xfrm>
        <a:graphic>
          <a:graphicData uri="http://schemas.openxmlformats.org/presentationml/2006/ole">
            <p:oleObj spid="_x0000_s21506" name="Equation" r:id="rId4" imgW="7315200" imgH="3987800" progId="Equation.3">
              <p:embed/>
            </p:oleObj>
          </a:graphicData>
        </a:graphic>
      </p:graphicFrame>
      <p:sp>
        <p:nvSpPr>
          <p:cNvPr id="11" name="TextBox 10"/>
          <p:cNvSpPr txBox="1"/>
          <p:nvPr/>
        </p:nvSpPr>
        <p:spPr>
          <a:xfrm>
            <a:off x="152400" y="5834447"/>
            <a:ext cx="27432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Electric efficiency</a:t>
            </a:r>
            <a:endParaRPr lang="en-US" sz="1400" dirty="0">
              <a:solidFill>
                <a:schemeClr val="bg1"/>
              </a:solidFill>
              <a:latin typeface="Arial" pitchFamily="34" charset="0"/>
              <a:cs typeface="Arial" pitchFamily="34" charset="0"/>
            </a:endParaRPr>
          </a:p>
        </p:txBody>
      </p:sp>
      <p:graphicFrame>
        <p:nvGraphicFramePr>
          <p:cNvPr id="21507" name="Object 3"/>
          <p:cNvGraphicFramePr>
            <a:graphicFrameLocks noChangeAspect="1"/>
          </p:cNvGraphicFramePr>
          <p:nvPr/>
        </p:nvGraphicFramePr>
        <p:xfrm>
          <a:off x="2133600" y="5727188"/>
          <a:ext cx="1608534" cy="445012"/>
        </p:xfrm>
        <a:graphic>
          <a:graphicData uri="http://schemas.openxmlformats.org/presentationml/2006/ole">
            <p:oleObj spid="_x0000_s21507" name="Equation" r:id="rId5" imgW="7315200" imgH="2336800" progId="Equation.3">
              <p:embed/>
            </p:oleObj>
          </a:graphicData>
        </a:graphic>
      </p:graphicFrame>
      <p:sp>
        <p:nvSpPr>
          <p:cNvPr id="12" name="Title 1"/>
          <p:cNvSpPr txBox="1">
            <a:spLocks/>
          </p:cNvSpPr>
          <p:nvPr/>
        </p:nvSpPr>
        <p:spPr>
          <a:xfrm>
            <a:off x="0" y="0"/>
            <a:ext cx="8991600" cy="508000"/>
          </a:xfrm>
          <a:prstGeom prst="rect">
            <a:avLst/>
          </a:prstGeom>
        </p:spPr>
        <p:txBody>
          <a:bodyPr rIns="91440" anchor="b">
            <a:normAutofit/>
          </a:bodyPr>
          <a:lstStyle/>
          <a:p>
            <a:pPr marL="54864" lvl="0">
              <a:spcBef>
                <a:spcPct val="0"/>
              </a:spcBef>
              <a:defRPr/>
            </a:pPr>
            <a:r>
              <a:rPr lang="en-US" sz="2000" b="1" dirty="0" smtClean="0">
                <a:solidFill>
                  <a:srgbClr val="152C81"/>
                </a:solidFill>
                <a:latin typeface="Arial" pitchFamily="34" charset="0"/>
                <a:cs typeface="Arial" pitchFamily="34" charset="0"/>
              </a:rPr>
              <a:t>High efficiency klystron for CLIC: </a:t>
            </a:r>
            <a:r>
              <a:rPr lang="en-US" sz="2000" b="1" dirty="0" err="1" smtClean="0">
                <a:solidFill>
                  <a:srgbClr val="152C81"/>
                </a:solidFill>
                <a:latin typeface="Arial" pitchFamily="34" charset="0"/>
                <a:cs typeface="Arial" pitchFamily="34" charset="0"/>
              </a:rPr>
              <a:t>AJDisk</a:t>
            </a:r>
            <a:r>
              <a:rPr lang="en-US" sz="2000" b="1" dirty="0" smtClean="0">
                <a:solidFill>
                  <a:srgbClr val="152C81"/>
                </a:solidFill>
                <a:latin typeface="Arial" pitchFamily="34" charset="0"/>
                <a:cs typeface="Arial" pitchFamily="34" charset="0"/>
              </a:rPr>
              <a:t> simulations</a:t>
            </a:r>
            <a:endParaRPr lang="en-US" sz="2000" b="1" dirty="0">
              <a:solidFill>
                <a:srgbClr val="152C81"/>
              </a:solidFill>
              <a:latin typeface="Arial" pitchFamily="34" charset="0"/>
              <a:cs typeface="Arial" pitchFamily="34" charset="0"/>
            </a:endParaRPr>
          </a:p>
        </p:txBody>
      </p:sp>
      <p:cxnSp>
        <p:nvCxnSpPr>
          <p:cNvPr id="13" name="Straight Connector 12"/>
          <p:cNvCxnSpPr/>
          <p:nvPr/>
        </p:nvCxnSpPr>
        <p:spPr>
          <a:xfrm>
            <a:off x="180000" y="540000"/>
            <a:ext cx="8748000" cy="1588"/>
          </a:xfrm>
          <a:prstGeom prst="line">
            <a:avLst/>
          </a:prstGeom>
          <a:ln w="12700">
            <a:solidFill>
              <a:srgbClr val="152C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17122</TotalTime>
  <Words>2190</Words>
  <Application>Microsoft Office PowerPoint</Application>
  <PresentationFormat>Presentazione su schermo (4:3)</PresentationFormat>
  <Paragraphs>390</Paragraphs>
  <Slides>35</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37" baseType="lpstr">
      <vt:lpstr>Foundry</vt:lpstr>
      <vt:lpstr>Equation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ARD postdoc position</dc:title>
  <dc:creator>cmarrell</dc:creator>
  <cp:lastModifiedBy>Chiara</cp:lastModifiedBy>
  <cp:revision>906</cp:revision>
  <dcterms:created xsi:type="dcterms:W3CDTF">2013-03-23T17:17:20Z</dcterms:created>
  <dcterms:modified xsi:type="dcterms:W3CDTF">2013-03-23T18:12:37Z</dcterms:modified>
</cp:coreProperties>
</file>