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50" r:id="rId2"/>
    <p:sldId id="432" r:id="rId3"/>
    <p:sldId id="509" r:id="rId4"/>
    <p:sldId id="504" r:id="rId5"/>
    <p:sldId id="546" r:id="rId6"/>
    <p:sldId id="547" r:id="rId7"/>
    <p:sldId id="519" r:id="rId8"/>
    <p:sldId id="520" r:id="rId9"/>
    <p:sldId id="522" r:id="rId10"/>
    <p:sldId id="512" r:id="rId11"/>
    <p:sldId id="526" r:id="rId12"/>
    <p:sldId id="527" r:id="rId13"/>
    <p:sldId id="528" r:id="rId14"/>
    <p:sldId id="529" r:id="rId15"/>
    <p:sldId id="548" r:id="rId16"/>
    <p:sldId id="535" r:id="rId17"/>
    <p:sldId id="536" r:id="rId18"/>
    <p:sldId id="537" r:id="rId19"/>
    <p:sldId id="427" r:id="rId20"/>
    <p:sldId id="552" r:id="rId21"/>
    <p:sldId id="354" r:id="rId22"/>
    <p:sldId id="456" r:id="rId23"/>
    <p:sldId id="486" r:id="rId24"/>
    <p:sldId id="458" r:id="rId25"/>
    <p:sldId id="498" r:id="rId26"/>
    <p:sldId id="499" r:id="rId27"/>
    <p:sldId id="507" r:id="rId28"/>
    <p:sldId id="508" r:id="rId29"/>
    <p:sldId id="517" r:id="rId30"/>
    <p:sldId id="518" r:id="rId31"/>
    <p:sldId id="523" r:id="rId32"/>
    <p:sldId id="530" r:id="rId33"/>
    <p:sldId id="531" r:id="rId34"/>
    <p:sldId id="540" r:id="rId35"/>
    <p:sldId id="549" r:id="rId36"/>
    <p:sldId id="550" r:id="rId37"/>
    <p:sldId id="551" r:id="rId38"/>
    <p:sldId id="553" r:id="rId39"/>
    <p:sldId id="555" r:id="rId40"/>
    <p:sldId id="55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96594" autoAdjust="0"/>
  </p:normalViewPr>
  <p:slideViewPr>
    <p:cSldViewPr>
      <p:cViewPr varScale="1">
        <p:scale>
          <a:sx n="94" d="100"/>
          <a:sy n="94" d="100"/>
        </p:scale>
        <p:origin x="-10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3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61BE2-7BD1-4635-8D15-A4D0DD0B8D11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80618-107C-4559-8E59-47EA2D926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72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704 MHz has higher heat</a:t>
            </a:r>
            <a:r>
              <a:rPr lang="en-US" baseline="0" dirty="0" smtClean="0"/>
              <a:t> load despite higher Q</a:t>
            </a:r>
            <a:r>
              <a:rPr lang="en-US" baseline="-25000" dirty="0" smtClean="0"/>
              <a:t>0</a:t>
            </a:r>
            <a:r>
              <a:rPr lang="en-US" baseline="0" dirty="0" smtClean="0"/>
              <a:t> because of lower R/Q.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80618-107C-4559-8E59-47EA2D9263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09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LEP2:</a:t>
            </a:r>
          </a:p>
          <a:p>
            <a:r>
              <a:rPr lang="en-US" dirty="0" smtClean="0"/>
              <a:t>- Beam loading</a:t>
            </a:r>
          </a:p>
          <a:p>
            <a:r>
              <a:rPr lang="en-US" baseline="0" dirty="0" smtClean="0"/>
              <a:t>- Coupled bunch </a:t>
            </a:r>
            <a:r>
              <a:rPr lang="en-US" baseline="0" dirty="0" err="1" smtClean="0"/>
              <a:t>instabilites</a:t>
            </a: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- 2</a:t>
            </a:r>
            <a:r>
              <a:rPr lang="en-US" baseline="30000" dirty="0" smtClean="0"/>
              <a:t>nd</a:t>
            </a:r>
            <a:r>
              <a:rPr lang="en-US" baseline="0" dirty="0" smtClean="0"/>
              <a:t> Robinson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</a:t>
            </a:r>
            <a:r>
              <a:rPr lang="en-US" baseline="0" dirty="0" err="1" smtClean="0"/>
              <a:t>Ponderomotive</a:t>
            </a:r>
            <a:r>
              <a:rPr lang="en-US" baseline="0" dirty="0" smtClean="0"/>
              <a:t> oscillations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80618-107C-4559-8E59-47EA2D92639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6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80618-107C-4559-8E59-47EA2D92639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430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gradients 31.5</a:t>
            </a:r>
            <a:r>
              <a:rPr lang="en-US" baseline="0" dirty="0" smtClean="0"/>
              <a:t> MV/m, Q0 &gt; 10</a:t>
            </a:r>
            <a:r>
              <a:rPr lang="en-US" baseline="30000" dirty="0" smtClean="0"/>
              <a:t>10</a:t>
            </a:r>
            <a:r>
              <a:rPr lang="en-US" baseline="0" dirty="0" smtClean="0"/>
              <a:t> Fruit </a:t>
            </a:r>
            <a:r>
              <a:rPr lang="en-US" dirty="0" smtClean="0"/>
              <a:t>of 10 years of R&amp;D, very mature technology being used for XFEL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80618-107C-4559-8E59-47EA2D92639F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937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704 MHz has higher heat</a:t>
            </a:r>
            <a:r>
              <a:rPr lang="en-US" baseline="0" dirty="0" smtClean="0"/>
              <a:t> load despite higher Q</a:t>
            </a:r>
            <a:r>
              <a:rPr lang="en-US" baseline="-25000" dirty="0" smtClean="0"/>
              <a:t>0</a:t>
            </a:r>
            <a:r>
              <a:rPr lang="en-US" baseline="0" dirty="0" smtClean="0"/>
              <a:t> because of lower R/Q.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80618-107C-4559-8E59-47EA2D92639F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095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issue</a:t>
            </a:r>
            <a:r>
              <a:rPr lang="en-US" baseline="0" dirty="0" smtClean="0"/>
              <a:t> with these couplers for high CW power is the cooling of the cold window which is in vacuum.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80618-107C-4559-8E59-47EA2D92639F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9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6FC5-EEF8-44DC-B37F-B6C68DCA6C55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3786-C4BB-4EFE-A483-E227D3FD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19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6FC5-EEF8-44DC-B37F-B6C68DCA6C55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3786-C4BB-4EFE-A483-E227D3FD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1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6FC5-EEF8-44DC-B37F-B6C68DCA6C55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3786-C4BB-4EFE-A483-E227D3FD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94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344816" cy="90872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Courier New" pitchFamily="49" charset="0"/>
              <a:buChar char="o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6FC5-EEF8-44DC-B37F-B6C68DCA6C55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3786-C4BB-4EFE-A483-E227D3FD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29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6FC5-EEF8-44DC-B37F-B6C68DCA6C55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3786-C4BB-4EFE-A483-E227D3FD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69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6FC5-EEF8-44DC-B37F-B6C68DCA6C55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3786-C4BB-4EFE-A483-E227D3FD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4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6FC5-EEF8-44DC-B37F-B6C68DCA6C55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3786-C4BB-4EFE-A483-E227D3FD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6FC5-EEF8-44DC-B37F-B6C68DCA6C55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3786-C4BB-4EFE-A483-E227D3FD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3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6FC5-EEF8-44DC-B37F-B6C68DCA6C55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3786-C4BB-4EFE-A483-E227D3FD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7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6FC5-EEF8-44DC-B37F-B6C68DCA6C55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3786-C4BB-4EFE-A483-E227D3FD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8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6FC5-EEF8-44DC-B37F-B6C68DCA6C55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3786-C4BB-4EFE-A483-E227D3FD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26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144000" cy="9149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2" y="0"/>
            <a:ext cx="7344817" cy="8367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C6FC5-EEF8-44DC-B37F-B6C68DCA6C55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3786-C4BB-4EFE-A483-E227D3FDA35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ern_logo.gi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899592" cy="914958"/>
          </a:xfrm>
          <a:prstGeom prst="rect">
            <a:avLst/>
          </a:prstGeom>
        </p:spPr>
      </p:pic>
      <p:pic>
        <p:nvPicPr>
          <p:cNvPr id="8" name="Picture 7" descr="LOGO-BE-200x200_jpg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237320" y="1"/>
            <a:ext cx="914956" cy="914956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27082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3528" y="1262023"/>
            <a:ext cx="10873208" cy="41056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037977"/>
          </a:xfrm>
        </p:spPr>
        <p:txBody>
          <a:bodyPr/>
          <a:lstStyle/>
          <a:p>
            <a:r>
              <a:rPr lang="en-US" dirty="0" smtClean="0"/>
              <a:t>RF system for TLEP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880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Andy Butterworth (CERN)</a:t>
            </a:r>
          </a:p>
          <a:p>
            <a:endParaRPr lang="en-US" sz="2800" dirty="0" smtClean="0"/>
          </a:p>
          <a:p>
            <a:r>
              <a:rPr lang="en-US" sz="2000" dirty="0" smtClean="0"/>
              <a:t>Thanks to  E. Ciapala, R. Calaga, E. Montesinos, O. Brunner, P. Baudrenghien, S. Claudet, D. Nisbet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err="1" smtClean="0"/>
              <a:t>EuCARD</a:t>
            </a:r>
            <a:r>
              <a:rPr lang="en-US" sz="2000" dirty="0" smtClean="0"/>
              <a:t> </a:t>
            </a:r>
            <a:r>
              <a:rPr lang="en-US" sz="2000" dirty="0" err="1" smtClean="0"/>
              <a:t>RFTech</a:t>
            </a:r>
            <a:r>
              <a:rPr lang="en-US" sz="2000" dirty="0" smtClean="0"/>
              <a:t>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Workshop 25.03.2013</a:t>
            </a:r>
            <a:endParaRPr lang="en-GB" sz="2000" dirty="0"/>
          </a:p>
        </p:txBody>
      </p:sp>
      <p:pic>
        <p:nvPicPr>
          <p:cNvPr id="10" name="Picture 9" descr="cern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99592" cy="914958"/>
          </a:xfrm>
          <a:prstGeom prst="rect">
            <a:avLst/>
          </a:prstGeom>
        </p:spPr>
      </p:pic>
      <p:pic>
        <p:nvPicPr>
          <p:cNvPr id="11" name="Picture 10" descr="LOGO-BE-200x200_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320" y="1"/>
            <a:ext cx="914956" cy="914956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42870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</a:t>
            </a:r>
            <a:r>
              <a:rPr lang="en-US" dirty="0"/>
              <a:t> </a:t>
            </a:r>
            <a:r>
              <a:rPr lang="en-US" dirty="0" smtClean="0"/>
              <a:t>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RF frequency:</a:t>
            </a:r>
          </a:p>
          <a:p>
            <a:pPr lvl="1"/>
            <a:r>
              <a:rPr lang="en-US" dirty="0"/>
              <a:t>higher is better, for short bunch length (hourglass effect)</a:t>
            </a:r>
          </a:p>
          <a:p>
            <a:r>
              <a:rPr lang="en-US" dirty="0" smtClean="0"/>
              <a:t>Gradient:</a:t>
            </a:r>
          </a:p>
          <a:p>
            <a:pPr lvl="1"/>
            <a:r>
              <a:rPr lang="en-US" dirty="0" smtClean="0"/>
              <a:t>higher is better</a:t>
            </a:r>
            <a:r>
              <a:rPr lang="en-US" dirty="0"/>
              <a:t>:</a:t>
            </a:r>
            <a:r>
              <a:rPr lang="en-US" dirty="0" smtClean="0"/>
              <a:t> space, cost</a:t>
            </a:r>
          </a:p>
          <a:p>
            <a:pPr lvl="1"/>
            <a:r>
              <a:rPr lang="en-US" dirty="0" smtClean="0"/>
              <a:t>but tradeoff with cryogenic power: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Power dissipation =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Higher order mode power:</a:t>
            </a:r>
          </a:p>
          <a:p>
            <a:pPr lvl="1"/>
            <a:r>
              <a:rPr lang="en-US" dirty="0" smtClean="0"/>
              <a:t>cavity loss factors, bunch length, bunch charge, beam current</a:t>
            </a:r>
          </a:p>
          <a:p>
            <a:pPr lvl="1"/>
            <a:r>
              <a:rPr lang="en-US" dirty="0" smtClean="0"/>
              <a:t>power limits of HOM damping</a:t>
            </a:r>
          </a:p>
          <a:p>
            <a:pPr lvl="1"/>
            <a:r>
              <a:rPr lang="en-US" dirty="0" smtClean="0"/>
              <a:t>beam break-up from transverse modes</a:t>
            </a:r>
          </a:p>
          <a:p>
            <a:r>
              <a:rPr lang="en-US" dirty="0" smtClean="0"/>
              <a:t>RF power sources:</a:t>
            </a:r>
          </a:p>
          <a:p>
            <a:pPr lvl="1"/>
            <a:r>
              <a:rPr lang="en-US" dirty="0" smtClean="0"/>
              <a:t>klystrons, IOTs, </a:t>
            </a:r>
            <a:r>
              <a:rPr lang="en-US" dirty="0"/>
              <a:t>s</a:t>
            </a:r>
            <a:r>
              <a:rPr lang="en-US" dirty="0" smtClean="0"/>
              <a:t>olid state amplifiers?</a:t>
            </a:r>
          </a:p>
          <a:p>
            <a:pPr lvl="1"/>
            <a:r>
              <a:rPr lang="en-US" dirty="0" smtClean="0"/>
              <a:t>available power, efficiency, cost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30815"/>
            <a:ext cx="920134" cy="55343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75856" y="2780928"/>
            <a:ext cx="792088" cy="426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005676" y="3146631"/>
            <a:ext cx="658239" cy="426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87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1907" r="1488" b="12685"/>
          <a:stretch>
            <a:fillRect/>
          </a:stretch>
        </p:blipFill>
        <p:spPr bwMode="auto">
          <a:xfrm flipH="1">
            <a:off x="860298" y="4763403"/>
            <a:ext cx="7690691" cy="157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2" b="13035"/>
          <a:stretch/>
        </p:blipFill>
        <p:spPr bwMode="auto">
          <a:xfrm>
            <a:off x="215646" y="1470574"/>
            <a:ext cx="5292458" cy="290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Cavities:  </a:t>
            </a:r>
            <a:r>
              <a:rPr lang="en-US" dirty="0"/>
              <a:t>704 </a:t>
            </a:r>
            <a:r>
              <a:rPr lang="en-US" dirty="0" smtClean="0"/>
              <a:t>MHz </a:t>
            </a:r>
            <a:r>
              <a:rPr lang="en-US" dirty="0" err="1" smtClean="0">
                <a:sym typeface="Symbol"/>
              </a:rPr>
              <a:t>eRHIC</a:t>
            </a:r>
            <a:r>
              <a:rPr lang="en-US" dirty="0" smtClean="0">
                <a:sym typeface="Symbol"/>
              </a:rPr>
              <a:t>/SPL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10865"/>
            <a:ext cx="3682752" cy="726156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BNL </a:t>
            </a:r>
            <a:r>
              <a:rPr lang="en-US" sz="2400" dirty="0"/>
              <a:t>5-cell 704 MHz test </a:t>
            </a:r>
            <a:r>
              <a:rPr lang="en-US" sz="2400" dirty="0" smtClean="0"/>
              <a:t>cavity</a:t>
            </a:r>
            <a:endParaRPr lang="en-US" sz="2400" dirty="0"/>
          </a:p>
          <a:p>
            <a:pPr marL="457200" lvl="1" indent="0">
              <a:buNone/>
            </a:pPr>
            <a:r>
              <a:rPr lang="en-US" sz="2000" dirty="0" smtClean="0"/>
              <a:t>(A</a:t>
            </a:r>
            <a:r>
              <a:rPr lang="en-US" sz="2000" dirty="0"/>
              <a:t>. </a:t>
            </a:r>
            <a:r>
              <a:rPr lang="en-US" sz="2000" dirty="0" err="1"/>
              <a:t>Burill</a:t>
            </a:r>
            <a:r>
              <a:rPr lang="en-US" sz="2000" dirty="0"/>
              <a:t>, AP Note 376, 2010)</a:t>
            </a:r>
            <a:endParaRPr lang="en-GB" sz="2000" dirty="0"/>
          </a:p>
          <a:p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1035546" y="3647408"/>
            <a:ext cx="933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BCP </a:t>
            </a:r>
            <a:r>
              <a:rPr lang="en-US" sz="1600" b="1" dirty="0" smtClean="0"/>
              <a:t>only</a:t>
            </a:r>
            <a:endParaRPr lang="en-US" sz="1600" b="1" dirty="0"/>
          </a:p>
        </p:txBody>
      </p:sp>
      <p:pic>
        <p:nvPicPr>
          <p:cNvPr id="7" name="Picture 203" descr="CM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1452" y="980728"/>
            <a:ext cx="2520280" cy="145717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477332" y="2276872"/>
            <a:ext cx="0" cy="59014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06058" y="2587947"/>
            <a:ext cx="309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SPL/ESS design value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2.0 x 10</a:t>
            </a:r>
            <a:r>
              <a:rPr lang="en-US" baseline="30000" dirty="0" smtClean="0">
                <a:solidFill>
                  <a:srgbClr val="FF0000"/>
                </a:solidFill>
              </a:rPr>
              <a:t>10 </a:t>
            </a:r>
            <a:r>
              <a:rPr lang="en-US" dirty="0" smtClean="0">
                <a:solidFill>
                  <a:srgbClr val="FF0000"/>
                </a:solidFill>
              </a:rPr>
              <a:t>@ 20MV/m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82022" y="3429000"/>
            <a:ext cx="3742436" cy="1477328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First </a:t>
            </a:r>
            <a:r>
              <a:rPr lang="en-GB" dirty="0"/>
              <a:t>cavities, lots </a:t>
            </a:r>
            <a:r>
              <a:rPr lang="en-GB" dirty="0" smtClean="0"/>
              <a:t>of room </a:t>
            </a:r>
            <a:r>
              <a:rPr lang="en-GB" dirty="0"/>
              <a:t>for </a:t>
            </a:r>
            <a:r>
              <a:rPr lang="en-GB" dirty="0" smtClean="0"/>
              <a:t>improvement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Measurement after only BCP surface treatment (no EP cf. TESLA cavities)</a:t>
            </a:r>
          </a:p>
        </p:txBody>
      </p:sp>
      <p:sp>
        <p:nvSpPr>
          <p:cNvPr id="28" name="Oval 27"/>
          <p:cNvSpPr/>
          <p:nvPr/>
        </p:nvSpPr>
        <p:spPr>
          <a:xfrm>
            <a:off x="4236600" y="2565548"/>
            <a:ext cx="144016" cy="1299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534182" y="2732803"/>
            <a:ext cx="144016" cy="1299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946823" y="6338050"/>
            <a:ext cx="406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 type </a:t>
            </a:r>
            <a:r>
              <a:rPr lang="en-US" dirty="0" err="1" smtClean="0"/>
              <a:t>cryomodule</a:t>
            </a:r>
            <a:r>
              <a:rPr lang="en-US" dirty="0" smtClean="0"/>
              <a:t> (4-cavity prototype)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75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704 MHz (TLEP 175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791902"/>
              </p:ext>
            </p:extLst>
          </p:nvPr>
        </p:nvGraphicFramePr>
        <p:xfrm>
          <a:off x="539552" y="1108106"/>
          <a:ext cx="4477693" cy="2429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509"/>
                <a:gridCol w="1656184"/>
              </a:tblGrid>
              <a:tr h="38281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704 MHz 5-cell</a:t>
                      </a:r>
                      <a:endParaRPr lang="en-GB" sz="1800" b="1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10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Gradient [MV/m]</a:t>
                      </a:r>
                      <a:endParaRPr lang="en-GB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410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Active length [m]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1.06</a:t>
                      </a:r>
                      <a:endParaRPr lang="en-GB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410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Voltage/cavity [MV]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21.2</a:t>
                      </a:r>
                      <a:endParaRPr lang="en-GB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410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Number of cavities</a:t>
                      </a:r>
                      <a:endParaRPr lang="en-GB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  <a:endParaRPr lang="en-GB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41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</a:t>
                      </a:r>
                      <a:r>
                        <a:rPr lang="en-US" sz="16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cryomodules</a:t>
                      </a:r>
                      <a:endParaRPr lang="en-GB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en-GB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410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en-GB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cryomodule</a:t>
                      </a:r>
                      <a:r>
                        <a:rPr lang="en-GB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length [m]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902</a:t>
                      </a:r>
                      <a:endParaRPr lang="en-GB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97230" y="3162547"/>
            <a:ext cx="1587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cf. LEP2: 812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3896" y="474022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cf. LHC </a:t>
            </a:r>
            <a:r>
              <a:rPr lang="en-US" dirty="0" err="1">
                <a:solidFill>
                  <a:srgbClr val="0070C0"/>
                </a:solidFill>
              </a:rPr>
              <a:t>cryoplant</a:t>
            </a:r>
            <a:r>
              <a:rPr lang="en-US" dirty="0">
                <a:solidFill>
                  <a:srgbClr val="0070C0"/>
                </a:solidFill>
              </a:rPr>
              <a:t> capacity @ 1.9K of </a:t>
            </a:r>
            <a:r>
              <a:rPr lang="en-US" b="1" dirty="0" smtClean="0">
                <a:solidFill>
                  <a:srgbClr val="0070C0"/>
                </a:solidFill>
              </a:rPr>
              <a:t>18</a:t>
            </a:r>
            <a:r>
              <a:rPr lang="en-US" dirty="0" smtClean="0">
                <a:solidFill>
                  <a:srgbClr val="0070C0"/>
                </a:solidFill>
              </a:rPr>
              <a:t> kW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99128" y="5597187"/>
            <a:ext cx="30252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Input power couplers at 700 MHz for these power levels?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23030"/>
              </p:ext>
            </p:extLst>
          </p:nvPr>
        </p:nvGraphicFramePr>
        <p:xfrm>
          <a:off x="545370" y="5663577"/>
          <a:ext cx="4405685" cy="7018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21510"/>
                <a:gridCol w="1584175"/>
              </a:tblGrid>
              <a:tr h="3509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RF power per cavity [kW]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  <a:endParaRPr lang="en-GB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509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Matched </a:t>
                      </a:r>
                      <a:r>
                        <a:rPr lang="en-GB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GB" sz="1600" u="none" strike="noStrike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5.0E+06</a:t>
                      </a:r>
                      <a:endParaRPr lang="en-GB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908819"/>
              </p:ext>
            </p:extLst>
          </p:nvPr>
        </p:nvGraphicFramePr>
        <p:xfrm>
          <a:off x="539552" y="3915280"/>
          <a:ext cx="4417333" cy="144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12733"/>
                <a:gridCol w="1604600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smtClean="0">
                          <a:effectLst/>
                        </a:rPr>
                        <a:t>R/Q [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linac</a:t>
                      </a:r>
                      <a:r>
                        <a:rPr lang="en-GB" sz="1600" u="none" strike="noStrike" dirty="0" smtClean="0">
                          <a:effectLst/>
                        </a:rPr>
                        <a:t> ohms]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506</a:t>
                      </a:r>
                      <a:endParaRPr lang="en-GB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Q</a:t>
                      </a:r>
                      <a:r>
                        <a:rPr lang="en-GB" sz="1600" u="none" strike="noStrike" baseline="-25000" dirty="0">
                          <a:effectLst/>
                        </a:rPr>
                        <a:t>0</a:t>
                      </a:r>
                      <a:r>
                        <a:rPr lang="en-GB" sz="1600" u="none" strike="noStrike" dirty="0">
                          <a:effectLst/>
                        </a:rPr>
                        <a:t> [</a:t>
                      </a:r>
                      <a:r>
                        <a:rPr lang="en-GB" sz="1600" u="none" strike="noStrike" dirty="0" smtClean="0">
                          <a:effectLst/>
                        </a:rPr>
                        <a:t>10</a:t>
                      </a:r>
                      <a:r>
                        <a:rPr lang="en-GB" sz="1600" u="none" strike="noStrike" baseline="30000" dirty="0" smtClean="0">
                          <a:effectLst/>
                        </a:rPr>
                        <a:t>10</a:t>
                      </a:r>
                      <a:r>
                        <a:rPr lang="en-GB" sz="1600" u="none" strike="noStrike" dirty="0" smtClean="0">
                          <a:effectLst/>
                        </a:rPr>
                        <a:t>]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  <a:endParaRPr lang="en-GB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Dynamic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h</a:t>
                      </a:r>
                      <a:r>
                        <a:rPr lang="en-US" sz="1600" u="none" strike="noStrike" dirty="0" smtClean="0">
                          <a:effectLst/>
                        </a:rPr>
                        <a:t>eat load </a:t>
                      </a:r>
                      <a:r>
                        <a:rPr lang="en-US" sz="1600" u="none" strike="noStrike" dirty="0">
                          <a:effectLst/>
                        </a:rPr>
                        <a:t>per cavity [W]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44.4</a:t>
                      </a:r>
                      <a:endParaRPr lang="en-GB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Total </a:t>
                      </a:r>
                      <a:r>
                        <a:rPr lang="en-GB" sz="1600" b="1" u="none" strike="noStrike" dirty="0" smtClean="0">
                          <a:effectLst/>
                        </a:rPr>
                        <a:t>dynamic heat load </a:t>
                      </a:r>
                      <a:r>
                        <a:rPr lang="en-GB" sz="1600" b="1" u="none" strike="noStrike" dirty="0">
                          <a:effectLst/>
                        </a:rPr>
                        <a:t>[kW]</a:t>
                      </a:r>
                      <a:endParaRPr lang="en-GB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25.2</a:t>
                      </a:r>
                      <a:endParaRPr lang="en-GB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223087" y="5629460"/>
            <a:ext cx="107173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265354" y="3092862"/>
            <a:ext cx="1139801" cy="50870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133736" y="4910735"/>
            <a:ext cx="1139801" cy="50870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944304" y="1340768"/>
            <a:ext cx="217880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RF</a:t>
            </a:r>
            <a:r>
              <a:rPr lang="en-US" sz="2400" dirty="0"/>
              <a:t> </a:t>
            </a:r>
            <a:r>
              <a:rPr lang="en-US" sz="2400" dirty="0" smtClean="0"/>
              <a:t>   = 12 GV</a:t>
            </a:r>
            <a:endParaRPr lang="en-GB" sz="2400" b="1" dirty="0">
              <a:latin typeface="Arial"/>
            </a:endParaRPr>
          </a:p>
          <a:p>
            <a:r>
              <a:rPr lang="en-US" sz="2400" dirty="0" err="1" smtClean="0"/>
              <a:t>P</a:t>
            </a:r>
            <a:r>
              <a:rPr lang="en-US" sz="2400" baseline="-25000" dirty="0" err="1" smtClean="0"/>
              <a:t>beam</a:t>
            </a:r>
            <a:r>
              <a:rPr lang="en-US" sz="2400" dirty="0" smtClean="0"/>
              <a:t> = 100 MW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312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7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700 MHz power couplers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4571321" cy="53285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CEA </a:t>
            </a:r>
            <a:r>
              <a:rPr lang="en-US" dirty="0" err="1" smtClean="0"/>
              <a:t>Saclay</a:t>
            </a:r>
            <a:r>
              <a:rPr lang="en-US" dirty="0" smtClean="0"/>
              <a:t> HIPPI </a:t>
            </a:r>
            <a:r>
              <a:rPr lang="en-GB" dirty="0"/>
              <a:t>water cooled </a:t>
            </a:r>
            <a:r>
              <a:rPr lang="en-GB" dirty="0" smtClean="0"/>
              <a:t>coupler (SPL/ESS)</a:t>
            </a:r>
          </a:p>
          <a:p>
            <a:pPr lvl="1"/>
            <a:r>
              <a:rPr lang="en-US" dirty="0" smtClean="0"/>
              <a:t>tested up </a:t>
            </a:r>
            <a:r>
              <a:rPr lang="en-US" dirty="0"/>
              <a:t>to 1.2 </a:t>
            </a:r>
            <a:r>
              <a:rPr lang="en-US" dirty="0" smtClean="0"/>
              <a:t>MW 10</a:t>
            </a:r>
            <a:r>
              <a:rPr lang="en-US" dirty="0"/>
              <a:t>% duty cycle </a:t>
            </a:r>
            <a:r>
              <a:rPr lang="en-US" dirty="0" smtClean="0"/>
              <a:t>in travelling wave, and 1 </a:t>
            </a:r>
            <a:r>
              <a:rPr lang="en-US" dirty="0"/>
              <a:t>MW in </a:t>
            </a:r>
            <a:r>
              <a:rPr lang="en-US" dirty="0" smtClean="0"/>
              <a:t>standing wave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CERN SPL air-cooled single window coupler</a:t>
            </a:r>
          </a:p>
          <a:p>
            <a:pPr lvl="1"/>
            <a:r>
              <a:rPr lang="en-US" dirty="0" smtClean="0"/>
              <a:t>2 designs currently under test: cylindrical and planar disk windows</a:t>
            </a:r>
          </a:p>
          <a:p>
            <a:pPr lvl="1"/>
            <a:r>
              <a:rPr lang="en-US" dirty="0" smtClean="0"/>
              <a:t>design goal: 1 MW 10% duty cycle for SPL</a:t>
            </a:r>
          </a:p>
          <a:p>
            <a:pPr lvl="1"/>
            <a:r>
              <a:rPr lang="en-US" dirty="0" smtClean="0"/>
              <a:t>cylindrical window design uses LHC coupler ceramic window with tapered outer conductor</a:t>
            </a:r>
          </a:p>
          <a:p>
            <a:pPr lvl="1"/>
            <a:r>
              <a:rPr lang="en-US" dirty="0" smtClean="0"/>
              <a:t>LHC windows are routinely tested to </a:t>
            </a:r>
            <a:r>
              <a:rPr lang="en-GB" dirty="0"/>
              <a:t>&gt; 500 kW </a:t>
            </a:r>
            <a:r>
              <a:rPr lang="en-GB" dirty="0" smtClean="0"/>
              <a:t>CW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376264" cy="27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028521" y="3839033"/>
            <a:ext cx="2057189" cy="2686309"/>
            <a:chOff x="524625" y="2428304"/>
            <a:chExt cx="3092779" cy="4038600"/>
          </a:xfrm>
        </p:grpSpPr>
        <p:pic>
          <p:nvPicPr>
            <p:cNvPr id="6" name="Content Placeholder 6" descr="SPL-LHC ENSEMB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215013" flipH="1" flipV="1">
              <a:off x="457200" y="3306699"/>
              <a:ext cx="4038600" cy="22818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24625" y="5014917"/>
              <a:ext cx="2319182" cy="824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Cylindrical</a:t>
              </a:r>
            </a:p>
            <a:p>
              <a:r>
                <a:rPr lang="en-GB" sz="1200" dirty="0" smtClean="0"/>
                <a:t>ceramic window</a:t>
              </a:r>
              <a:endParaRPr lang="en-GB" sz="1200" dirty="0"/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804248" y="4005064"/>
            <a:ext cx="1945009" cy="2482341"/>
            <a:chOff x="4644008" y="2389279"/>
            <a:chExt cx="3164396" cy="4038600"/>
          </a:xfrm>
        </p:grpSpPr>
        <p:pic>
          <p:nvPicPr>
            <p:cNvPr id="9" name="Content Placeholder 7" descr="SPL-SPS ENSEMBL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4721984" flipH="1" flipV="1">
              <a:off x="4648200" y="3267674"/>
              <a:ext cx="4038600" cy="228180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44008" y="5013175"/>
              <a:ext cx="2319183" cy="654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Coaxial disk</a:t>
              </a:r>
            </a:p>
            <a:p>
              <a:r>
                <a:rPr lang="en-GB" sz="1200" dirty="0" smtClean="0"/>
                <a:t>ceramic window</a:t>
              </a:r>
              <a:endParaRPr lang="en-GB" sz="12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732651" y="6471371"/>
            <a:ext cx="9941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E. Montesinos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4158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700 </a:t>
            </a:r>
            <a:r>
              <a:rPr lang="en-US" dirty="0"/>
              <a:t>MHz power couplers</a:t>
            </a:r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Latest R&amp;D results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High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average power air cooled couplers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(CERN BE-RF-PM)</a:t>
            </a:r>
          </a:p>
        </p:txBody>
      </p:sp>
      <p:pic>
        <p:nvPicPr>
          <p:cNvPr id="19" name="Content Placeholder 7" descr="SPL-SPS ENSEM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766317">
            <a:off x="5299244" y="4073891"/>
            <a:ext cx="3166384" cy="1788421"/>
          </a:xfrm>
          <a:prstGeom prst="rect">
            <a:avLst/>
          </a:prstGeom>
        </p:spPr>
      </p:pic>
      <p:pic>
        <p:nvPicPr>
          <p:cNvPr id="20" name="Picture 2" descr="\\cern.ch\dfs\Departments\AB\Groups\RF\Sections\SR\Prevessin\Coupleurs\coupleur SPL\Illustrations\SPL-LHC ENSEMBL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6200000">
            <a:off x="873972" y="3985696"/>
            <a:ext cx="3096344" cy="174895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298260" y="4512405"/>
            <a:ext cx="3168352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40 kW average power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Limited by losses in uncoated outer double walled tube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ysClr val="windowText" lastClr="000000"/>
                </a:solidFill>
                <a:sym typeface="Wingdings" pitchFamily="2" charset="2"/>
              </a:rPr>
              <a:t> </a:t>
            </a:r>
            <a:r>
              <a:rPr lang="en-US" kern="0" dirty="0" smtClean="0">
                <a:solidFill>
                  <a:sysClr val="windowText" lastClr="000000"/>
                </a:solidFill>
              </a:rPr>
              <a:t>Improvements in coating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57200" y="2249424"/>
            <a:ext cx="4038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Cylindrical window : 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8086"/>
              </a:buClr>
              <a:buSzTx/>
              <a:buFont typeface="Georgia"/>
              <a:buChar char="▫"/>
              <a:tabLst/>
              <a:defRPr/>
            </a:pPr>
            <a:r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TW : 1000 kW 2 ms 20 Hz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8086"/>
              </a:buClr>
              <a:buSzTx/>
              <a:buFont typeface="Georgia"/>
              <a:buChar char="▫"/>
              <a:tabLst/>
              <a:defRPr/>
            </a:pPr>
            <a:r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SW : 550 kW 500 us 8 Hz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4648200" y="2249424"/>
            <a:ext cx="4038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Coaxial disk window : 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8086"/>
              </a:buClr>
              <a:buSzTx/>
              <a:buFont typeface="Georgia"/>
              <a:buChar char="▫"/>
              <a:tabLst/>
              <a:defRPr/>
            </a:pPr>
            <a:r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TW : 1000 kW 2 ms 20 Hz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8086"/>
              </a:buClr>
              <a:buSzTx/>
              <a:buFont typeface="Georgia"/>
              <a:buChar char="▫"/>
              <a:tabLst/>
              <a:defRPr/>
            </a:pPr>
            <a:r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SW : 1000 kW 1.5 ms 20 Hz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93912" y="4506597"/>
            <a:ext cx="3168352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40 kW average power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Limited by arcing on air side of window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ysClr val="windowText" lastClr="000000"/>
                </a:solidFill>
                <a:sym typeface="Wingdings" pitchFamily="2" charset="2"/>
              </a:rPr>
              <a:t> </a:t>
            </a:r>
            <a:r>
              <a:rPr lang="en-US" kern="0" dirty="0" smtClean="0">
                <a:solidFill>
                  <a:sysClr val="windowText" lastClr="000000"/>
                </a:solidFill>
              </a:rPr>
              <a:t>Improvements in window air flow and screen at braze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1534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08" y="1234752"/>
            <a:ext cx="3735592" cy="154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Top-up injector rings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5338936" cy="244827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RF</a:t>
            </a:r>
            <a:r>
              <a:rPr lang="en-US" dirty="0" smtClean="0"/>
              <a:t> = 9.8 GV</a:t>
            </a:r>
          </a:p>
          <a:p>
            <a:pPr lvl="1"/>
            <a:r>
              <a:rPr lang="en-US" dirty="0" smtClean="0"/>
              <a:t>(only </a:t>
            </a:r>
            <a:r>
              <a:rPr lang="en-US" dirty="0" smtClean="0"/>
              <a:t>for </a:t>
            </a:r>
            <a:r>
              <a:rPr lang="en-US" dirty="0" smtClean="0"/>
              <a:t>quantum lifetime)</a:t>
            </a:r>
          </a:p>
          <a:p>
            <a:r>
              <a:rPr lang="en-US" dirty="0" smtClean="0"/>
              <a:t>SR </a:t>
            </a:r>
            <a:r>
              <a:rPr lang="en-US" dirty="0" smtClean="0"/>
              <a:t>power very small</a:t>
            </a:r>
          </a:p>
          <a:p>
            <a:pPr lvl="1"/>
            <a:r>
              <a:rPr lang="en-US" dirty="0" smtClean="0"/>
              <a:t>(beam current ~ 1% of collider ring)</a:t>
            </a:r>
          </a:p>
          <a:p>
            <a:r>
              <a:rPr lang="en-US" dirty="0" smtClean="0"/>
              <a:t>Average cryogenic heat load very small</a:t>
            </a:r>
          </a:p>
          <a:p>
            <a:pPr lvl="1"/>
            <a:r>
              <a:rPr lang="en-US" dirty="0" smtClean="0"/>
              <a:t>(duty cycle &lt; 10%)</a:t>
            </a:r>
          </a:p>
          <a:p>
            <a:r>
              <a:rPr lang="en-US" dirty="0" smtClean="0"/>
              <a:t>Power is dominated by ramp acceleration:</a:t>
            </a:r>
          </a:p>
          <a:p>
            <a:pPr lvl="1"/>
            <a:r>
              <a:rPr lang="en-US" dirty="0" smtClean="0"/>
              <a:t>for a 1.6 second ramp length: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248568"/>
              </p:ext>
            </p:extLst>
          </p:nvPr>
        </p:nvGraphicFramePr>
        <p:xfrm>
          <a:off x="1619672" y="3645024"/>
          <a:ext cx="441092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458595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TLEP-t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current [mA]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swing [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Max. SR power/cavity [kW]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Acceleration power [kW]</a:t>
                      </a:r>
                      <a:endParaRPr lang="en-GB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GB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Max. power per cavity [kW]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5736" y="6069632"/>
            <a:ext cx="3492431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Well within our 200 kW budget</a:t>
            </a:r>
            <a:endParaRPr lang="en-GB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0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igher order mode power</a:t>
            </a:r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3" y="1292847"/>
            <a:ext cx="5029407" cy="349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9918" y="1050127"/>
            <a:ext cx="750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R. Calaga</a:t>
            </a:r>
            <a:endParaRPr lang="en-GB" sz="1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8740" y="5229200"/>
            <a:ext cx="8229600" cy="6877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Challenge: HOM 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powers in the kW range to remove from the cavity at 2K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1988840"/>
            <a:ext cx="1409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k</a:t>
            </a:r>
            <a:r>
              <a:rPr lang="en-GB" sz="1600" baseline="-25000" dirty="0">
                <a:solidFill>
                  <a:srgbClr val="0070C0"/>
                </a:solidFill>
              </a:rPr>
              <a:t>||</a:t>
            </a:r>
            <a:r>
              <a:rPr lang="en-US" sz="1600" dirty="0">
                <a:solidFill>
                  <a:srgbClr val="0070C0"/>
                </a:solidFill>
              </a:rPr>
              <a:t> = 8.19 V/</a:t>
            </a:r>
            <a:r>
              <a:rPr lang="en-US" sz="1600" dirty="0" err="1">
                <a:solidFill>
                  <a:srgbClr val="0070C0"/>
                </a:solidFill>
              </a:rPr>
              <a:t>pC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2923367"/>
            <a:ext cx="1409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k</a:t>
            </a:r>
            <a:r>
              <a:rPr lang="en-GB" sz="1600" baseline="-25000" dirty="0">
                <a:solidFill>
                  <a:srgbClr val="FF0000"/>
                </a:solidFill>
              </a:rPr>
              <a:t>||</a:t>
            </a:r>
            <a:r>
              <a:rPr lang="en-US" sz="1600" dirty="0">
                <a:solidFill>
                  <a:srgbClr val="FF0000"/>
                </a:solidFill>
              </a:rPr>
              <a:t> = 2.64 V/</a:t>
            </a:r>
            <a:r>
              <a:rPr lang="en-US" sz="1600" dirty="0" err="1">
                <a:solidFill>
                  <a:srgbClr val="FF0000"/>
                </a:solidFill>
              </a:rPr>
              <a:t>pC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913494" y="1463299"/>
            <a:ext cx="20392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Cavity loss factors</a:t>
            </a:r>
            <a:endParaRPr lang="en-GB" sz="2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044640"/>
              </p:ext>
            </p:extLst>
          </p:nvPr>
        </p:nvGraphicFramePr>
        <p:xfrm>
          <a:off x="5479932" y="2287698"/>
          <a:ext cx="3556563" cy="249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2388"/>
                <a:gridCol w="792088"/>
                <a:gridCol w="792087"/>
              </a:tblGrid>
              <a:tr h="334232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TLEP-H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TLEP-t</a:t>
                      </a:r>
                      <a:endParaRPr lang="en-GB" sz="1600" dirty="0"/>
                    </a:p>
                  </a:txBody>
                  <a:tcPr/>
                </a:tc>
              </a:tr>
              <a:tr h="334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current [mA]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48.6</a:t>
                      </a:r>
                      <a:endParaRPr lang="en-GB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10.8</a:t>
                      </a:r>
                      <a:endParaRPr lang="en-GB" sz="1600" dirty="0"/>
                    </a:p>
                  </a:txBody>
                  <a:tcPr anchor="b"/>
                </a:tc>
              </a:tr>
              <a:tr h="334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Num. bunches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160</a:t>
                      </a:r>
                      <a:endParaRPr lang="en-GB" sz="1600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24</a:t>
                      </a:r>
                      <a:endParaRPr lang="en-GB" sz="1600" dirty="0" smtClean="0"/>
                    </a:p>
                  </a:txBody>
                  <a:tcPr anchor="b"/>
                </a:tc>
              </a:tr>
              <a:tr h="334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charge [</a:t>
                      </a:r>
                      <a:r>
                        <a:rPr lang="en-US" sz="1600" dirty="0" err="1" smtClean="0"/>
                        <a:t>nC</a:t>
                      </a:r>
                      <a:r>
                        <a:rPr lang="en-US" sz="1600" dirty="0" smtClean="0"/>
                        <a:t>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41</a:t>
                      </a:r>
                      <a:endParaRPr lang="en-GB" sz="1600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60</a:t>
                      </a:r>
                      <a:endParaRPr lang="en-GB" sz="1600" dirty="0" smtClean="0"/>
                    </a:p>
                  </a:txBody>
                  <a:tcPr anchor="b"/>
                </a:tc>
              </a:tr>
              <a:tr h="5013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HOM power</a:t>
                      </a:r>
                      <a:r>
                        <a:rPr lang="en-US" sz="1600" baseline="0" dirty="0" smtClean="0"/>
                        <a:t> (704 MHz cavities) [kW]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5.2</a:t>
                      </a:r>
                      <a:endParaRPr lang="en-GB" sz="16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0.85</a:t>
                      </a:r>
                      <a:endParaRPr lang="en-GB" sz="1600" b="1" dirty="0"/>
                    </a:p>
                  </a:txBody>
                  <a:tcPr anchor="b"/>
                </a:tc>
              </a:tr>
              <a:tr h="501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HOM power</a:t>
                      </a:r>
                      <a:r>
                        <a:rPr lang="en-US" sz="1600" baseline="0" dirty="0" smtClean="0"/>
                        <a:t> (1.3 GHz cavities) [kW]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16.1</a:t>
                      </a:r>
                      <a:endParaRPr lang="en-GB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5.3</a:t>
                      </a:r>
                      <a:endParaRPr lang="en-GB" sz="1600" dirty="0"/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724128" y="1556792"/>
            <a:ext cx="2974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Average P</a:t>
            </a:r>
            <a:r>
              <a:rPr lang="en-GB" baseline="-25000" dirty="0"/>
              <a:t>HOM</a:t>
            </a:r>
            <a:r>
              <a:rPr lang="en-GB" dirty="0"/>
              <a:t> = k</a:t>
            </a:r>
            <a:r>
              <a:rPr lang="en-GB" baseline="-25000" dirty="0"/>
              <a:t>||</a:t>
            </a:r>
            <a:r>
              <a:rPr lang="en-GB" dirty="0"/>
              <a:t>.</a:t>
            </a:r>
            <a:r>
              <a:rPr lang="en-GB" dirty="0" err="1"/>
              <a:t>Q</a:t>
            </a:r>
            <a:r>
              <a:rPr lang="en-GB" baseline="-25000" dirty="0" err="1"/>
              <a:t>bunch</a:t>
            </a:r>
            <a:r>
              <a:rPr lang="en-GB" dirty="0" err="1"/>
              <a:t>.I</a:t>
            </a:r>
            <a:r>
              <a:rPr lang="en-GB" baseline="-25000" dirty="0" err="1"/>
              <a:t>beam</a:t>
            </a:r>
            <a:endParaRPr lang="en-GB" baseline="-25000" dirty="0"/>
          </a:p>
        </p:txBody>
      </p:sp>
      <p:sp>
        <p:nvSpPr>
          <p:cNvPr id="11" name="Oval 10"/>
          <p:cNvSpPr/>
          <p:nvPr/>
        </p:nvSpPr>
        <p:spPr>
          <a:xfrm>
            <a:off x="7428096" y="3736320"/>
            <a:ext cx="1655504" cy="5938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46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 power “league table”</a:t>
            </a:r>
            <a:endParaRPr lang="en-GB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715095"/>
              </p:ext>
            </p:extLst>
          </p:nvPr>
        </p:nvGraphicFramePr>
        <p:xfrm>
          <a:off x="2189806" y="1273614"/>
          <a:ext cx="2945675" cy="381190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19200"/>
                <a:gridCol w="700108"/>
                <a:gridCol w="1026367"/>
              </a:tblGrid>
              <a:tr h="800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Project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Beam current [mA]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Average HOM power per cavity [W]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CEBAF </a:t>
                      </a:r>
                      <a:r>
                        <a:rPr lang="en-US" sz="1600" u="none" strike="noStrike" dirty="0" smtClean="0">
                          <a:effectLst/>
                        </a:rPr>
                        <a:t>12GeV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Project X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XFEL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SPL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APS SPX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BERLinPro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KEK-CERL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185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Cornell ERL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eRHIC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7,500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KEKB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1,400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15,000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5950173" y="2276871"/>
            <a:ext cx="304800" cy="3169071"/>
          </a:xfrm>
          <a:prstGeom prst="downArrow">
            <a:avLst/>
          </a:prstGeom>
          <a:gradFill flip="none" rotWithShape="1">
            <a:gsLst>
              <a:gs pos="0">
                <a:srgbClr val="C00000"/>
              </a:gs>
              <a:gs pos="55000">
                <a:schemeClr val="accent1">
                  <a:tint val="44500"/>
                  <a:satMod val="160000"/>
                </a:schemeClr>
              </a:gs>
              <a:gs pos="100000">
                <a:srgbClr val="339933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7734" y="6483791"/>
            <a:ext cx="1563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After M. </a:t>
            </a:r>
            <a:r>
              <a:rPr lang="en-US" sz="1100" dirty="0" err="1" smtClean="0"/>
              <a:t>Liepe</a:t>
            </a:r>
            <a:r>
              <a:rPr lang="en-US" sz="1100" dirty="0" smtClean="0"/>
              <a:t>, SRF2011</a:t>
            </a:r>
            <a:endParaRPr lang="en-GB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117798" y="5150252"/>
            <a:ext cx="3130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TLEP-H </a:t>
            </a:r>
            <a:r>
              <a:rPr lang="en-US" sz="1600" b="1" dirty="0">
                <a:solidFill>
                  <a:srgbClr val="00B050"/>
                </a:solidFill>
              </a:rPr>
              <a:t>704 MHz       </a:t>
            </a:r>
            <a:r>
              <a:rPr lang="en-US" sz="1600" b="1" dirty="0" smtClean="0">
                <a:solidFill>
                  <a:srgbClr val="00B050"/>
                </a:solidFill>
              </a:rPr>
              <a:t>49          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</a:rPr>
              <a:t> 5,200</a:t>
            </a:r>
            <a:endParaRPr lang="en-US" sz="1600" b="1" dirty="0">
              <a:solidFill>
                <a:srgbClr val="00B050"/>
              </a:solidFill>
            </a:endParaRPr>
          </a:p>
          <a:p>
            <a:r>
              <a:rPr lang="en-US" sz="1600" b="1" dirty="0" smtClean="0">
                <a:solidFill>
                  <a:srgbClr val="00B050"/>
                </a:solidFill>
              </a:rPr>
              <a:t>TLEP-t  704 </a:t>
            </a:r>
            <a:r>
              <a:rPr lang="en-US" sz="1600" b="1" dirty="0">
                <a:solidFill>
                  <a:srgbClr val="00B050"/>
                </a:solidFill>
              </a:rPr>
              <a:t>MHz       </a:t>
            </a:r>
            <a:r>
              <a:rPr lang="en-US" sz="1600" b="1" dirty="0" smtClean="0">
                <a:solidFill>
                  <a:srgbClr val="00B050"/>
                </a:solidFill>
              </a:rPr>
              <a:t>11               850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88516" y="4498138"/>
            <a:ext cx="1002293" cy="377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 l="35001" t="21552" r="18680" b="8072"/>
          <a:stretch>
            <a:fillRect/>
          </a:stretch>
        </p:blipFill>
        <p:spPr>
          <a:xfrm rot="3600000">
            <a:off x="448035" y="1504362"/>
            <a:ext cx="1603037" cy="1603383"/>
          </a:xfrm>
          <a:prstGeom prst="rect">
            <a:avLst/>
          </a:prstGeom>
          <a:noFill/>
          <a:ln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0059" y="1446107"/>
            <a:ext cx="4343400" cy="296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34812" t="22878" r="20546" b="9518"/>
          <a:stretch/>
        </p:blipFill>
        <p:spPr bwMode="auto">
          <a:xfrm>
            <a:off x="6322576" y="2773235"/>
            <a:ext cx="1645920" cy="16402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005639" y="2535503"/>
            <a:ext cx="227433" cy="7792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48800" y="3274745"/>
            <a:ext cx="889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HOM ports</a:t>
            </a:r>
            <a:endParaRPr lang="en-US" sz="12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470204" y="3976294"/>
            <a:ext cx="556575" cy="2200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62604" y="3806984"/>
            <a:ext cx="726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FPC port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156" y="5149991"/>
            <a:ext cx="9045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dirty="0" smtClean="0"/>
              <a:t>BNL3</a:t>
            </a:r>
            <a:r>
              <a:rPr lang="en-US" sz="1600" dirty="0"/>
              <a:t> </a:t>
            </a:r>
            <a:r>
              <a:rPr lang="en-US" sz="1600" dirty="0" smtClean="0"/>
              <a:t>cavity optimized for high-current </a:t>
            </a:r>
            <a:r>
              <a:rPr lang="en-US" sz="1600" dirty="0"/>
              <a:t>applications such as </a:t>
            </a:r>
            <a:r>
              <a:rPr lang="en-US" sz="1600" dirty="0" err="1"/>
              <a:t>eRHIC</a:t>
            </a:r>
            <a:r>
              <a:rPr lang="en-US" sz="1600" dirty="0"/>
              <a:t> and SPL.</a:t>
            </a:r>
            <a:endParaRPr lang="en-US" sz="16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1600" dirty="0" smtClean="0"/>
              <a:t>Three antenna-type HOM couplers attached to large diameter beam pipes at each end of the cavity provide strong damping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 smtClean="0"/>
              <a:t>A two-stage high-pass filter rejects fundamental frequency, allows propagation of HOMs toward an RF load.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313047" y="2935532"/>
            <a:ext cx="707674" cy="3792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560" y="1169108"/>
            <a:ext cx="3429367" cy="15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788024" y="1015219"/>
            <a:ext cx="1722972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HOM high-pass filter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3144" y="3607117"/>
            <a:ext cx="4878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 = 703.5MHz</a:t>
            </a:r>
          </a:p>
          <a:p>
            <a:r>
              <a:rPr lang="en-US" sz="1600" dirty="0" smtClean="0"/>
              <a:t>HOM couplers: 6 of antenna-type </a:t>
            </a:r>
          </a:p>
          <a:p>
            <a:r>
              <a:rPr lang="en-US" sz="1600" dirty="0" smtClean="0"/>
              <a:t>Fundamental </a:t>
            </a:r>
            <a:r>
              <a:rPr lang="en-US" sz="1600" dirty="0" err="1" smtClean="0"/>
              <a:t>supression</a:t>
            </a:r>
            <a:r>
              <a:rPr lang="en-US" sz="1600" dirty="0" smtClean="0"/>
              <a:t>: two-stage high-pass filters</a:t>
            </a:r>
          </a:p>
          <a:p>
            <a:r>
              <a:rPr lang="en-US" sz="1600" dirty="0" err="1" smtClean="0"/>
              <a:t>E</a:t>
            </a:r>
            <a:r>
              <a:rPr lang="en-US" sz="1600" baseline="-25000" dirty="0" err="1" smtClean="0"/>
              <a:t>acc</a:t>
            </a:r>
            <a:r>
              <a:rPr lang="en-US" sz="1600" dirty="0" smtClean="0"/>
              <a:t> = 20 MV/m</a:t>
            </a:r>
          </a:p>
          <a:p>
            <a:r>
              <a:rPr lang="en-US" sz="1600" b="1" dirty="0" smtClean="0"/>
              <a:t>Design HOM power: 7.5 kW</a:t>
            </a:r>
            <a:endParaRPr lang="en-US" sz="16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5-cell SRF cavity with strong</a:t>
            </a:r>
            <a:br>
              <a:rPr lang="en-US" dirty="0"/>
            </a:br>
            <a:r>
              <a:rPr lang="en-US" dirty="0"/>
              <a:t>HOM damping for </a:t>
            </a:r>
            <a:r>
              <a:rPr lang="en-US" dirty="0" err="1"/>
              <a:t>eRHIC</a:t>
            </a:r>
            <a:r>
              <a:rPr lang="en-US" dirty="0"/>
              <a:t> at BNL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6457655"/>
            <a:ext cx="350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M. </a:t>
            </a:r>
            <a:r>
              <a:rPr lang="en-US" sz="1100" dirty="0" err="1" smtClean="0"/>
              <a:t>Tigner</a:t>
            </a:r>
            <a:r>
              <a:rPr lang="en-US" sz="1100" dirty="0" smtClean="0"/>
              <a:t>, G. </a:t>
            </a:r>
            <a:r>
              <a:rPr lang="en-US" sz="1100" dirty="0" err="1" smtClean="0"/>
              <a:t>Hoffstaetter</a:t>
            </a:r>
            <a:r>
              <a:rPr lang="en-US" sz="1100" dirty="0" smtClean="0"/>
              <a:t>, SRF2011, W. </a:t>
            </a:r>
            <a:r>
              <a:rPr lang="en-US" sz="1100" dirty="0" err="1" smtClean="0"/>
              <a:t>Xu</a:t>
            </a:r>
            <a:r>
              <a:rPr lang="en-US" sz="1100" dirty="0" smtClean="0"/>
              <a:t> et al, SRF2011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1987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RF power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3178696" cy="5001419"/>
          </a:xfrm>
        </p:spPr>
        <p:txBody>
          <a:bodyPr>
            <a:normAutofit/>
          </a:bodyPr>
          <a:lstStyle/>
          <a:p>
            <a:r>
              <a:rPr lang="en-US" dirty="0" smtClean="0"/>
              <a:t>“Super-power” klystrons at 700 MHz</a:t>
            </a:r>
          </a:p>
          <a:p>
            <a:r>
              <a:rPr lang="en-US" dirty="0" smtClean="0"/>
              <a:t>Multiple cavities per klystron</a:t>
            </a:r>
          </a:p>
          <a:p>
            <a:pPr lvl="1"/>
            <a:r>
              <a:rPr lang="en-US" dirty="0" smtClean="0"/>
              <a:t>4 for collider ring?</a:t>
            </a:r>
          </a:p>
          <a:p>
            <a:pPr lvl="1"/>
            <a:r>
              <a:rPr lang="en-US" dirty="0" smtClean="0"/>
              <a:t>16 or more for accelerator ring?</a:t>
            </a:r>
          </a:p>
          <a:p>
            <a:pPr lvl="1"/>
            <a:r>
              <a:rPr lang="en-US" dirty="0" smtClean="0"/>
              <a:t>cf. 8 in LEP2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" name="Picture 2" descr="http://www.toshiba-tetd.co.jp/eng/product/microwave/img/E3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564904"/>
            <a:ext cx="1462667" cy="204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75196"/>
            <a:ext cx="12096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144102"/>
              </p:ext>
            </p:extLst>
          </p:nvPr>
        </p:nvGraphicFramePr>
        <p:xfrm>
          <a:off x="5508104" y="1579184"/>
          <a:ext cx="3168352" cy="9220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29806"/>
                <a:gridCol w="754370"/>
                <a:gridCol w="792088"/>
                <a:gridCol w="792088"/>
              </a:tblGrid>
              <a:tr h="0">
                <a:tc>
                  <a:txBody>
                    <a:bodyPr/>
                    <a:lstStyle/>
                    <a:p>
                      <a:r>
                        <a:rPr lang="en-GB" sz="1200" dirty="0"/>
                        <a:t>Type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Frequency</a:t>
                      </a:r>
                      <a:br>
                        <a:rPr lang="en-GB" sz="1200"/>
                      </a:br>
                      <a:r>
                        <a:rPr lang="en-GB" sz="1200"/>
                        <a:t>(MHz)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Output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Power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(kW)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Efficiency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(%)</a:t>
                      </a: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VKP-7952B</a:t>
                      </a:r>
                      <a:endParaRPr lang="en-GB" sz="120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704</a:t>
                      </a:r>
                      <a:endParaRPr lang="en-GB" sz="120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1000</a:t>
                      </a:r>
                      <a:endParaRPr lang="en-GB" sz="120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65</a:t>
                      </a:r>
                      <a:endParaRPr lang="en-GB" sz="1200" dirty="0"/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1327539"/>
            <a:ext cx="1894715" cy="113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94" y="1147136"/>
            <a:ext cx="921519" cy="36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23" y="4667020"/>
            <a:ext cx="959692" cy="174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526360"/>
              </p:ext>
            </p:extLst>
          </p:nvPr>
        </p:nvGraphicFramePr>
        <p:xfrm>
          <a:off x="5468453" y="5260248"/>
          <a:ext cx="3096344" cy="9220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74086"/>
                <a:gridCol w="774086"/>
                <a:gridCol w="774086"/>
                <a:gridCol w="774086"/>
              </a:tblGrid>
              <a:tr h="0">
                <a:tc>
                  <a:txBody>
                    <a:bodyPr/>
                    <a:lstStyle/>
                    <a:p>
                      <a:r>
                        <a:rPr lang="en-GB" sz="1200" dirty="0"/>
                        <a:t>Type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Frequency</a:t>
                      </a:r>
                      <a:br>
                        <a:rPr lang="en-GB" sz="1200"/>
                      </a:br>
                      <a:r>
                        <a:rPr lang="en-GB" sz="1200"/>
                        <a:t>(MHz)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Output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Power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(kW)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Efficiency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(%)</a:t>
                      </a: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TH2178</a:t>
                      </a:r>
                      <a:endParaRPr lang="en-GB" sz="120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508.6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1200</a:t>
                      </a:r>
                      <a:endParaRPr lang="en-GB" sz="120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62</a:t>
                      </a:r>
                      <a:endParaRPr lang="en-GB" sz="1200" dirty="0"/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29" y="4972825"/>
            <a:ext cx="1353691" cy="24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721248"/>
              </p:ext>
            </p:extLst>
          </p:nvPr>
        </p:nvGraphicFramePr>
        <p:xfrm>
          <a:off x="5458603" y="3283791"/>
          <a:ext cx="3096344" cy="12001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74086"/>
                <a:gridCol w="774086"/>
                <a:gridCol w="774086"/>
                <a:gridCol w="774086"/>
              </a:tblGrid>
              <a:tr h="0">
                <a:tc>
                  <a:txBody>
                    <a:bodyPr/>
                    <a:lstStyle/>
                    <a:p>
                      <a:r>
                        <a:rPr lang="en-GB" sz="1200" dirty="0"/>
                        <a:t>Type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Frequency</a:t>
                      </a:r>
                      <a:br>
                        <a:rPr lang="en-GB" sz="1200"/>
                      </a:br>
                      <a:r>
                        <a:rPr lang="en-GB" sz="1200"/>
                        <a:t>(MHz)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Output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Power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(kW)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Efficiency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(%)</a:t>
                      </a: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200" dirty="0"/>
                        <a:t>E3732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508.6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1200</a:t>
                      </a:r>
                      <a:endParaRPr lang="en-GB" sz="120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63</a:t>
                      </a: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200"/>
                        <a:t>E37701</a:t>
                      </a:r>
                      <a:r>
                        <a:rPr lang="en-GB" sz="1200" baseline="30000"/>
                        <a:t>*</a:t>
                      </a:r>
                      <a:endParaRPr lang="en-GB" sz="120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1071.8</a:t>
                      </a:r>
                      <a:endParaRPr lang="en-GB" sz="120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1200</a:t>
                      </a:r>
                      <a:endParaRPr lang="en-GB" sz="120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63</a:t>
                      </a: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0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Introduction: TLEP</a:t>
            </a:r>
          </a:p>
          <a:p>
            <a:r>
              <a:rPr lang="en-US" dirty="0" smtClean="0"/>
              <a:t>RF requirements</a:t>
            </a:r>
          </a:p>
          <a:p>
            <a:pPr lvl="1"/>
            <a:r>
              <a:rPr lang="en-US" dirty="0" smtClean="0"/>
              <a:t>total accelerating voltage</a:t>
            </a:r>
          </a:p>
          <a:p>
            <a:pPr lvl="1"/>
            <a:r>
              <a:rPr lang="en-US" dirty="0" smtClean="0"/>
              <a:t>beam power</a:t>
            </a:r>
          </a:p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Cavities</a:t>
            </a:r>
          </a:p>
          <a:p>
            <a:pPr lvl="1"/>
            <a:r>
              <a:rPr lang="en-US" dirty="0" smtClean="0"/>
              <a:t>Power couplers</a:t>
            </a:r>
          </a:p>
          <a:p>
            <a:pPr lvl="1"/>
            <a:r>
              <a:rPr lang="en-US" dirty="0" smtClean="0"/>
              <a:t>HOMs</a:t>
            </a:r>
          </a:p>
          <a:p>
            <a:pPr lvl="1"/>
            <a:r>
              <a:rPr lang="en-US" dirty="0" smtClean="0"/>
              <a:t>Power sources and efficiency</a:t>
            </a:r>
          </a:p>
          <a:p>
            <a:pPr lvl="1"/>
            <a:r>
              <a:rPr lang="en-US" dirty="0" smtClean="0"/>
              <a:t>Low level </a:t>
            </a:r>
            <a:r>
              <a:rPr lang="en-US" dirty="0" smtClean="0"/>
              <a:t>RF &amp; feedbacks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6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efficiency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High voltage power converter</a:t>
            </a:r>
          </a:p>
          <a:p>
            <a:pPr lvl="1"/>
            <a:r>
              <a:rPr lang="en-US" dirty="0" err="1" smtClean="0"/>
              <a:t>thyristor</a:t>
            </a:r>
            <a:r>
              <a:rPr lang="en-US" dirty="0" smtClean="0"/>
              <a:t> 6 pulse: 95%</a:t>
            </a:r>
          </a:p>
          <a:p>
            <a:pPr lvl="2"/>
            <a:r>
              <a:rPr lang="en-GB" dirty="0" smtClean="0"/>
              <a:t>AC power quality, DC ripple @ multiples of 50 and 300Hz</a:t>
            </a:r>
          </a:p>
          <a:p>
            <a:pPr lvl="1"/>
            <a:r>
              <a:rPr lang="en-US" dirty="0" smtClean="0"/>
              <a:t>switched mode: 90%</a:t>
            </a:r>
          </a:p>
          <a:p>
            <a:pPr lvl="2"/>
            <a:r>
              <a:rPr lang="en-GB" dirty="0" smtClean="0"/>
              <a:t>lower </a:t>
            </a:r>
            <a:r>
              <a:rPr lang="en-GB" dirty="0"/>
              <a:t>ripple on the output, and/or smaller </a:t>
            </a:r>
            <a:r>
              <a:rPr lang="en-GB" dirty="0" smtClean="0"/>
              <a:t>size</a:t>
            </a:r>
          </a:p>
          <a:p>
            <a:r>
              <a:rPr lang="en-US" dirty="0" smtClean="0"/>
              <a:t>Klystron: 65%</a:t>
            </a:r>
          </a:p>
          <a:p>
            <a:pPr lvl="1"/>
            <a:r>
              <a:rPr lang="en-US" dirty="0" smtClean="0"/>
              <a:t>if run at saturation as in LEP2</a:t>
            </a:r>
          </a:p>
          <a:p>
            <a:pPr lvl="1"/>
            <a:r>
              <a:rPr lang="en-US" dirty="0" smtClean="0"/>
              <a:t>i.e. no headroom for RF feedback</a:t>
            </a:r>
          </a:p>
          <a:p>
            <a:r>
              <a:rPr lang="en-US" dirty="0" smtClean="0"/>
              <a:t>RF distribution losses: 5%</a:t>
            </a:r>
          </a:p>
          <a:p>
            <a:pPr lvl="1"/>
            <a:r>
              <a:rPr lang="en-US" dirty="0" smtClean="0"/>
              <a:t>waveguides, circulators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Overall efficiency (wall to beam) between 52% and 55% </a:t>
            </a:r>
            <a:r>
              <a:rPr lang="en-US" b="1" dirty="0" smtClean="0">
                <a:solidFill>
                  <a:srgbClr val="002060"/>
                </a:solidFill>
              </a:rPr>
              <a:t>without margin for RF </a:t>
            </a:r>
            <a:r>
              <a:rPr lang="en-US" b="1" dirty="0" smtClean="0">
                <a:solidFill>
                  <a:srgbClr val="002060"/>
                </a:solidFill>
              </a:rPr>
              <a:t>feedback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LLRF: instabilities and feedbacks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4834880" cy="5805264"/>
          </a:xfrm>
        </p:spPr>
        <p:txBody>
          <a:bodyPr>
            <a:noAutofit/>
          </a:bodyPr>
          <a:lstStyle/>
          <a:p>
            <a:r>
              <a:rPr lang="en-US" sz="1600" dirty="0" smtClean="0"/>
              <a:t>LEP2:</a:t>
            </a:r>
          </a:p>
          <a:p>
            <a:pPr lvl="1"/>
            <a:r>
              <a:rPr lang="en-US" sz="1400" dirty="0" smtClean="0"/>
              <a:t>slow </a:t>
            </a:r>
            <a:r>
              <a:rPr lang="en-US" sz="1400" dirty="0"/>
              <a:t>scalar sum feedback acting on the klystron modulation anode, with the klystrons operated at saturation for maximum </a:t>
            </a:r>
            <a:r>
              <a:rPr lang="en-US" sz="1400" dirty="0" smtClean="0"/>
              <a:t>efficiency</a:t>
            </a:r>
          </a:p>
          <a:p>
            <a:pPr lvl="1"/>
            <a:endParaRPr lang="en-US" sz="1600" dirty="0" smtClean="0"/>
          </a:p>
          <a:p>
            <a:r>
              <a:rPr lang="en-US" sz="1600" dirty="0" smtClean="0"/>
              <a:t>Is fast RF feedback necessary?</a:t>
            </a:r>
          </a:p>
          <a:p>
            <a:pPr lvl="1"/>
            <a:r>
              <a:rPr lang="en-US" sz="1400" dirty="0" smtClean="0"/>
              <a:t>if the detuning due to </a:t>
            </a:r>
            <a:r>
              <a:rPr lang="en-US" sz="1400" dirty="0" err="1" smtClean="0"/>
              <a:t>beamloading</a:t>
            </a:r>
            <a:r>
              <a:rPr lang="en-US" sz="1400" dirty="0" smtClean="0"/>
              <a:t> is sufficiently large it can drive </a:t>
            </a:r>
            <a:r>
              <a:rPr lang="en-US" sz="1400" dirty="0"/>
              <a:t>coupled bunch modes </a:t>
            </a:r>
            <a:endParaRPr lang="en-US" sz="1400" dirty="0" smtClean="0"/>
          </a:p>
          <a:p>
            <a:pPr lvl="1"/>
            <a:r>
              <a:rPr lang="en-US" sz="1400" dirty="0" smtClean="0"/>
              <a:t>however: </a:t>
            </a:r>
            <a:r>
              <a:rPr lang="en-US" sz="1200" dirty="0" err="1" smtClean="0"/>
              <a:t>f</a:t>
            </a:r>
            <a:r>
              <a:rPr lang="en-US" sz="1200" baseline="-25000" dirty="0" err="1" smtClean="0"/>
              <a:t>rev</a:t>
            </a:r>
            <a:r>
              <a:rPr lang="en-US" sz="1200" dirty="0" smtClean="0"/>
              <a:t> </a:t>
            </a:r>
            <a:r>
              <a:rPr lang="en-US" sz="1200" dirty="0" smtClean="0"/>
              <a:t>= 3750 </a:t>
            </a:r>
            <a:r>
              <a:rPr lang="en-US" sz="1200" dirty="0" smtClean="0"/>
              <a:t>Hz, </a:t>
            </a:r>
            <a:r>
              <a:rPr lang="en-US" sz="1200" dirty="0" err="1" smtClean="0"/>
              <a:t>f</a:t>
            </a:r>
            <a:r>
              <a:rPr lang="en-US" sz="1200" baseline="-25000" dirty="0" err="1" smtClean="0"/>
              <a:t>s</a:t>
            </a:r>
            <a:r>
              <a:rPr lang="en-US" sz="1200" dirty="0" smtClean="0"/>
              <a:t> </a:t>
            </a:r>
            <a:r>
              <a:rPr lang="en-US" sz="1200" dirty="0" smtClean="0"/>
              <a:t>= 430 </a:t>
            </a:r>
            <a:r>
              <a:rPr lang="en-US" sz="1200" dirty="0" smtClean="0"/>
              <a:t>Hz, cavity </a:t>
            </a:r>
            <a:r>
              <a:rPr lang="en-US" sz="1200" dirty="0" smtClean="0">
                <a:sym typeface="Symbol"/>
              </a:rPr>
              <a:t>BW</a:t>
            </a:r>
            <a:r>
              <a:rPr lang="en-US" sz="1200" dirty="0" smtClean="0"/>
              <a:t> = 100 </a:t>
            </a:r>
            <a:r>
              <a:rPr lang="en-US" sz="1200" dirty="0" smtClean="0"/>
              <a:t>Hz</a:t>
            </a:r>
          </a:p>
          <a:p>
            <a:pPr marL="457200" lvl="1" indent="0">
              <a:buNone/>
            </a:pPr>
            <a:r>
              <a:rPr lang="en-US" sz="1400" dirty="0" smtClean="0">
                <a:sym typeface="Wingdings" pitchFamily="2" charset="2"/>
              </a:rPr>
              <a:t>	 </a:t>
            </a:r>
            <a:r>
              <a:rPr lang="en-US" sz="1400" dirty="0" smtClean="0">
                <a:sym typeface="Symbol"/>
              </a:rPr>
              <a:t>cavity BW </a:t>
            </a:r>
            <a:r>
              <a:rPr lang="en-US" sz="1400" dirty="0" smtClean="0"/>
              <a:t>&lt;&lt; </a:t>
            </a:r>
            <a:r>
              <a:rPr lang="en-US" sz="1400" dirty="0" err="1" smtClean="0"/>
              <a:t>f</a:t>
            </a:r>
            <a:r>
              <a:rPr lang="en-US" sz="1400" baseline="-25000" dirty="0" err="1" smtClean="0"/>
              <a:t>rev</a:t>
            </a:r>
            <a:r>
              <a:rPr lang="en-US" sz="1400" dirty="0" smtClean="0"/>
              <a:t> – </a:t>
            </a:r>
            <a:r>
              <a:rPr lang="en-US" sz="1400" dirty="0" err="1" smtClean="0"/>
              <a:t>f</a:t>
            </a:r>
            <a:r>
              <a:rPr lang="en-US" sz="1400" baseline="-25000" dirty="0" err="1" smtClean="0"/>
              <a:t>s</a:t>
            </a:r>
            <a:endParaRPr lang="en-US" sz="1400" baseline="-25000" dirty="0" smtClean="0"/>
          </a:p>
          <a:p>
            <a:pPr marL="457200" lvl="1" indent="0">
              <a:buNone/>
            </a:pPr>
            <a:endParaRPr lang="en-US" sz="1400" baseline="-25000" dirty="0" smtClean="0"/>
          </a:p>
          <a:p>
            <a:r>
              <a:rPr lang="en-US" sz="1600" dirty="0" err="1" smtClean="0"/>
              <a:t>Microphonics</a:t>
            </a:r>
            <a:r>
              <a:rPr lang="en-US" sz="1600" dirty="0" smtClean="0"/>
              <a:t>/</a:t>
            </a:r>
            <a:r>
              <a:rPr lang="en-US" sz="1600" dirty="0" err="1" smtClean="0"/>
              <a:t>ponderomotive</a:t>
            </a:r>
            <a:r>
              <a:rPr lang="en-US" sz="1600" dirty="0" smtClean="0"/>
              <a:t> oscillations</a:t>
            </a:r>
          </a:p>
          <a:p>
            <a:pPr lvl="1"/>
            <a:r>
              <a:rPr lang="en-US" sz="1400" dirty="0" smtClean="0"/>
              <a:t>“cured” at LEP2 by cavity detuning</a:t>
            </a:r>
          </a:p>
          <a:p>
            <a:pPr lvl="1"/>
            <a:r>
              <a:rPr lang="en-US" sz="1400" dirty="0" smtClean="0"/>
              <a:t>better handled by feedback on </a:t>
            </a:r>
            <a:r>
              <a:rPr lang="en-US" sz="1400" dirty="0" err="1" smtClean="0"/>
              <a:t>Piezo</a:t>
            </a:r>
            <a:r>
              <a:rPr lang="en-US" sz="1400" dirty="0" smtClean="0"/>
              <a:t> tuners</a:t>
            </a:r>
          </a:p>
          <a:p>
            <a:pPr lvl="1"/>
            <a:endParaRPr lang="en-US" sz="1400" dirty="0" smtClean="0"/>
          </a:p>
          <a:p>
            <a:r>
              <a:rPr lang="en-US" sz="1600" dirty="0" err="1" smtClean="0"/>
              <a:t>Beamloading</a:t>
            </a:r>
            <a:r>
              <a:rPr lang="en-US" sz="1600" dirty="0" smtClean="0"/>
              <a:t>: “second Robinson” instability</a:t>
            </a:r>
          </a:p>
          <a:p>
            <a:pPr lvl="1"/>
            <a:r>
              <a:rPr lang="en-US" sz="1400" dirty="0" smtClean="0"/>
              <a:t>loss of longitudinal focusing due to large detune angle under strong </a:t>
            </a:r>
            <a:r>
              <a:rPr lang="en-US" sz="1400" dirty="0" err="1" smtClean="0"/>
              <a:t>beamloading</a:t>
            </a:r>
            <a:endParaRPr lang="en-US" sz="1400" dirty="0" smtClean="0"/>
          </a:p>
          <a:p>
            <a:pPr lvl="1"/>
            <a:r>
              <a:rPr lang="en-US" sz="1400" dirty="0" smtClean="0"/>
              <a:t>occurs at low RF voltage with high beam current</a:t>
            </a:r>
          </a:p>
          <a:p>
            <a:pPr lvl="1"/>
            <a:r>
              <a:rPr lang="en-US" sz="1400" dirty="0" smtClean="0"/>
              <a:t>seen in LEP2 at injection energy</a:t>
            </a:r>
          </a:p>
          <a:p>
            <a:pPr lvl="1"/>
            <a:r>
              <a:rPr lang="en-US" sz="1400" dirty="0" smtClean="0"/>
              <a:t>cured by using fast RF feedback on a few RF stations</a:t>
            </a:r>
          </a:p>
          <a:p>
            <a:pPr lvl="1"/>
            <a:r>
              <a:rPr lang="en-US" sz="1400" dirty="0" smtClean="0"/>
              <a:t>an issue if we don’t have top-up injection</a:t>
            </a:r>
            <a:endParaRPr lang="en-GB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785588"/>
            <a:ext cx="3442335" cy="251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28" y="1158279"/>
            <a:ext cx="2326447" cy="242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0313" y="2839313"/>
            <a:ext cx="1547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Becomes unstable when V</a:t>
            </a:r>
            <a:r>
              <a:rPr lang="en-US" sz="1400" baseline="-25000" dirty="0" smtClean="0">
                <a:solidFill>
                  <a:srgbClr val="0070C0"/>
                </a:solidFill>
              </a:rPr>
              <a:t>G</a:t>
            </a:r>
            <a:r>
              <a:rPr lang="en-US" sz="1400" dirty="0" smtClean="0">
                <a:solidFill>
                  <a:srgbClr val="0070C0"/>
                </a:solidFill>
              </a:rPr>
              <a:t> is in </a:t>
            </a:r>
            <a:r>
              <a:rPr lang="en-US" sz="1400" dirty="0" err="1" smtClean="0">
                <a:solidFill>
                  <a:srgbClr val="0070C0"/>
                </a:solidFill>
              </a:rPr>
              <a:t>antiphase</a:t>
            </a:r>
            <a:r>
              <a:rPr lang="en-US" sz="1400" dirty="0" smtClean="0">
                <a:solidFill>
                  <a:srgbClr val="0070C0"/>
                </a:solidFill>
              </a:rPr>
              <a:t> with I</a:t>
            </a:r>
            <a:r>
              <a:rPr lang="en-US" sz="1400" baseline="-25000" dirty="0" smtClean="0">
                <a:solidFill>
                  <a:srgbClr val="0070C0"/>
                </a:solidFill>
              </a:rPr>
              <a:t>B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6561" y="5042765"/>
            <a:ext cx="1254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1st Robinson</a:t>
            </a:r>
            <a:endParaRPr lang="en-GB" sz="1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3808032"/>
            <a:ext cx="95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Second Robinson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RF system for TLEP based on 700 MHz SC cavities such as those being developed for </a:t>
            </a:r>
            <a:r>
              <a:rPr lang="en-US" dirty="0" err="1" smtClean="0"/>
              <a:t>eRHIC</a:t>
            </a:r>
            <a:r>
              <a:rPr lang="en-US" dirty="0" smtClean="0"/>
              <a:t>, SPS, ESS seems feasible</a:t>
            </a:r>
          </a:p>
          <a:p>
            <a:pPr lvl="1"/>
            <a:r>
              <a:rPr lang="en-US" dirty="0" smtClean="0"/>
              <a:t>ongoing R&amp;D at BNL, CERN, ESS for 704 MHz cavities and components</a:t>
            </a:r>
          </a:p>
          <a:p>
            <a:pPr lvl="1"/>
            <a:r>
              <a:rPr lang="en-US" dirty="0" smtClean="0"/>
              <a:t>fundamental power couplers look feasible at &gt; 200 kW CW</a:t>
            </a:r>
          </a:p>
          <a:p>
            <a:pPr lvl="1"/>
            <a:r>
              <a:rPr lang="en-US" dirty="0" smtClean="0"/>
              <a:t>compatible with HOM damping scheme for </a:t>
            </a:r>
            <a:r>
              <a:rPr lang="en-US" dirty="0" err="1" smtClean="0"/>
              <a:t>eRHIC</a:t>
            </a:r>
            <a:endParaRPr lang="en-US" dirty="0" smtClean="0"/>
          </a:p>
          <a:p>
            <a:pPr lvl="1"/>
            <a:r>
              <a:rPr lang="en-US" dirty="0" smtClean="0"/>
              <a:t>high-power klystrons available</a:t>
            </a:r>
          </a:p>
          <a:p>
            <a:endParaRPr lang="en-US" dirty="0" smtClean="0"/>
          </a:p>
          <a:p>
            <a:r>
              <a:rPr lang="en-US" dirty="0" smtClean="0"/>
              <a:t>Open </a:t>
            </a:r>
            <a:r>
              <a:rPr lang="en-US" dirty="0" smtClean="0"/>
              <a:t>questions and R&amp;D necessary</a:t>
            </a:r>
            <a:endParaRPr lang="en-US" dirty="0" smtClean="0"/>
          </a:p>
          <a:p>
            <a:pPr lvl="1"/>
            <a:r>
              <a:rPr lang="en-US" dirty="0" smtClean="0"/>
              <a:t>power coupler design</a:t>
            </a:r>
          </a:p>
          <a:p>
            <a:pPr lvl="1"/>
            <a:r>
              <a:rPr lang="en-US" dirty="0" smtClean="0"/>
              <a:t>HOM damping</a:t>
            </a:r>
          </a:p>
          <a:p>
            <a:pPr lvl="1"/>
            <a:r>
              <a:rPr lang="en-US" dirty="0" smtClean="0"/>
              <a:t>low level RF &amp; feedback requirements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504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 for your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7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SPS </a:t>
            </a:r>
            <a:r>
              <a:rPr lang="en-US" dirty="0" smtClean="0"/>
              <a:t>800 MHz TWC prototype feedback board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r="15328" b="5543"/>
          <a:stretch/>
        </p:blipFill>
        <p:spPr>
          <a:xfrm>
            <a:off x="3635896" y="1844824"/>
            <a:ext cx="3855975" cy="3949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3" t="2097" r="23034" b="4270"/>
          <a:stretch/>
        </p:blipFill>
        <p:spPr>
          <a:xfrm>
            <a:off x="1043608" y="1820251"/>
            <a:ext cx="2160240" cy="4397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0192" y="602128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G. Hagmann BE-RF-FB</a:t>
            </a:r>
          </a:p>
          <a:p>
            <a:r>
              <a:rPr lang="en-US" sz="1400" dirty="0" smtClean="0">
                <a:latin typeface="Comic Sans MS" pitchFamily="66" charset="0"/>
              </a:rPr>
              <a:t>designer</a:t>
            </a:r>
            <a:endParaRPr lang="en-US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64484"/>
              </p:ext>
            </p:extLst>
          </p:nvPr>
        </p:nvGraphicFramePr>
        <p:xfrm>
          <a:off x="-15479" y="908720"/>
          <a:ext cx="9144001" cy="5728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3303"/>
                <a:gridCol w="815926"/>
                <a:gridCol w="1012645"/>
                <a:gridCol w="1097510"/>
                <a:gridCol w="1071539"/>
                <a:gridCol w="1071539"/>
                <a:gridCol w="1071539"/>
              </a:tblGrid>
              <a:tr h="2645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LEP2 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LHeC</a:t>
                      </a:r>
                      <a:endParaRPr lang="en-GB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LEP3</a:t>
                      </a:r>
                      <a:endParaRPr lang="en-GB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TLEP-Z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TLEP-H</a:t>
                      </a:r>
                      <a:endParaRPr lang="en-GB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TLEP-t</a:t>
                      </a:r>
                      <a:endParaRPr lang="en-GB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40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beam </a:t>
                      </a:r>
                      <a:r>
                        <a:rPr lang="en-GB" sz="2000" dirty="0">
                          <a:effectLst/>
                        </a:rPr>
                        <a:t>energy </a:t>
                      </a:r>
                      <a:r>
                        <a:rPr lang="en-GB" sz="2000" dirty="0" err="1">
                          <a:effectLst/>
                        </a:rPr>
                        <a:t>E</a:t>
                      </a:r>
                      <a:r>
                        <a:rPr lang="en-GB" sz="1400" dirty="0" err="1">
                          <a:effectLst/>
                        </a:rPr>
                        <a:t>b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[GeV]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circumference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de-DE" sz="2000" dirty="0" smtClean="0">
                          <a:effectLst/>
                        </a:rPr>
                        <a:t>[km</a:t>
                      </a:r>
                      <a:r>
                        <a:rPr lang="de-DE" sz="2000" dirty="0">
                          <a:effectLst/>
                        </a:rPr>
                        <a:t>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beam current [mA]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#bunches/beam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#e</a:t>
                      </a:r>
                      <a:r>
                        <a:rPr lang="de-DE" sz="1400" dirty="0">
                          <a:effectLst/>
                        </a:rPr>
                        <a:t>−</a:t>
                      </a:r>
                      <a:r>
                        <a:rPr lang="de-DE" sz="2000" dirty="0">
                          <a:effectLst/>
                        </a:rPr>
                        <a:t>/beam [10</a:t>
                      </a:r>
                      <a:r>
                        <a:rPr lang="de-DE" sz="2000" baseline="30000" dirty="0">
                          <a:effectLst/>
                        </a:rPr>
                        <a:t>12</a:t>
                      </a:r>
                      <a:r>
                        <a:rPr lang="de-DE" sz="2000" dirty="0">
                          <a:effectLst/>
                        </a:rPr>
                        <a:t>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horizontal emittance </a:t>
                      </a:r>
                      <a:r>
                        <a:rPr lang="de-DE" sz="2000" dirty="0">
                          <a:effectLst/>
                        </a:rPr>
                        <a:t>[nm]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vertical emittance </a:t>
                      </a:r>
                      <a:r>
                        <a:rPr lang="de-DE" sz="2000" dirty="0">
                          <a:effectLst/>
                        </a:rPr>
                        <a:t>[nm]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bending </a:t>
                      </a:r>
                      <a:r>
                        <a:rPr lang="de-DE" sz="2000" dirty="0" smtClean="0">
                          <a:effectLst/>
                        </a:rPr>
                        <a:t>radius </a:t>
                      </a:r>
                      <a:r>
                        <a:rPr lang="en-GB" sz="2000" dirty="0">
                          <a:effectLst/>
                        </a:rPr>
                        <a:t>[km]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partition </a:t>
                      </a:r>
                      <a:r>
                        <a:rPr lang="en-GB" sz="2000" dirty="0">
                          <a:effectLst/>
                        </a:rPr>
                        <a:t>number </a:t>
                      </a:r>
                      <a:r>
                        <a:rPr lang="en-GB" sz="2000" dirty="0" err="1">
                          <a:effectLst/>
                        </a:rPr>
                        <a:t>J</a:t>
                      </a:r>
                      <a:r>
                        <a:rPr lang="en-GB" sz="1400" baseline="-25000" dirty="0" err="1">
                          <a:effectLst/>
                        </a:rPr>
                        <a:t>ε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momentum comp. </a:t>
                      </a:r>
                      <a:r>
                        <a:rPr lang="en-GB" sz="2000" dirty="0">
                          <a:effectLst/>
                        </a:rPr>
                        <a:t>α</a:t>
                      </a:r>
                      <a:r>
                        <a:rPr lang="en-GB" sz="1400" baseline="-25000" dirty="0">
                          <a:effectLst/>
                        </a:rPr>
                        <a:t>c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[10</a:t>
                      </a:r>
                      <a:r>
                        <a:rPr lang="en-GB" sz="2000" baseline="30000" dirty="0">
                          <a:effectLst/>
                        </a:rPr>
                        <a:t>−5</a:t>
                      </a:r>
                      <a:r>
                        <a:rPr lang="en-GB" sz="2000" dirty="0">
                          <a:effectLst/>
                        </a:rPr>
                        <a:t>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SR </a:t>
                      </a:r>
                      <a:r>
                        <a:rPr lang="de-DE" sz="2000" dirty="0" smtClean="0">
                          <a:effectLst/>
                        </a:rPr>
                        <a:t>power/beam </a:t>
                      </a:r>
                      <a:r>
                        <a:rPr lang="de-DE" sz="2000" dirty="0">
                          <a:effectLst/>
                        </a:rPr>
                        <a:t>[MW] </a:t>
                      </a:r>
                      <a:endParaRPr lang="en-GB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β</a:t>
                      </a:r>
                      <a:r>
                        <a:rPr lang="de-DE" sz="2000" baseline="30000" dirty="0">
                          <a:effectLst/>
                        </a:rPr>
                        <a:t>∗</a:t>
                      </a:r>
                      <a:r>
                        <a:rPr lang="de-DE" sz="2000" baseline="-25000" dirty="0">
                          <a:effectLst/>
                        </a:rPr>
                        <a:t>x </a:t>
                      </a:r>
                      <a:r>
                        <a:rPr lang="de-DE" sz="2000" dirty="0" smtClean="0">
                          <a:effectLst/>
                        </a:rPr>
                        <a:t>[m</a:t>
                      </a:r>
                      <a:r>
                        <a:rPr lang="de-DE" sz="2000" dirty="0">
                          <a:effectLst/>
                        </a:rPr>
                        <a:t>] </a:t>
                      </a:r>
                      <a:endParaRPr lang="en-GB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β</a:t>
                      </a:r>
                      <a:r>
                        <a:rPr lang="de-DE" sz="2000" baseline="30000" dirty="0">
                          <a:effectLst/>
                        </a:rPr>
                        <a:t>∗</a:t>
                      </a:r>
                      <a:r>
                        <a:rPr lang="de-DE" sz="2000" baseline="-25000" dirty="0">
                          <a:effectLst/>
                        </a:rPr>
                        <a:t>y</a:t>
                      </a:r>
                      <a:r>
                        <a:rPr lang="de-DE" sz="2000" dirty="0">
                          <a:effectLst/>
                        </a:rPr>
                        <a:t> [cm] </a:t>
                      </a:r>
                      <a:endParaRPr lang="en-GB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σ</a:t>
                      </a:r>
                      <a:r>
                        <a:rPr lang="de-DE" sz="2000" baseline="30000" dirty="0">
                          <a:effectLst/>
                        </a:rPr>
                        <a:t>∗</a:t>
                      </a:r>
                      <a:r>
                        <a:rPr lang="de-DE" sz="2000" baseline="-25000" dirty="0">
                          <a:effectLst/>
                        </a:rPr>
                        <a:t>x</a:t>
                      </a:r>
                      <a:r>
                        <a:rPr lang="de-DE" sz="2000" dirty="0">
                          <a:effectLst/>
                        </a:rPr>
                        <a:t> [</a:t>
                      </a:r>
                      <a:r>
                        <a:rPr lang="en-GB" sz="2000" dirty="0">
                          <a:effectLst/>
                        </a:rPr>
                        <a:t>μ</a:t>
                      </a:r>
                      <a:r>
                        <a:rPr lang="de-DE" sz="2000" dirty="0">
                          <a:effectLst/>
                        </a:rPr>
                        <a:t>m] </a:t>
                      </a:r>
                      <a:endParaRPr lang="en-GB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σ</a:t>
                      </a:r>
                      <a:r>
                        <a:rPr lang="de-DE" sz="2000" baseline="30000" dirty="0">
                          <a:effectLst/>
                        </a:rPr>
                        <a:t>∗</a:t>
                      </a:r>
                      <a:r>
                        <a:rPr lang="de-DE" sz="2000" baseline="-25000" dirty="0">
                          <a:effectLst/>
                        </a:rPr>
                        <a:t>y</a:t>
                      </a:r>
                      <a:r>
                        <a:rPr lang="de-DE" sz="2000" dirty="0">
                          <a:effectLst/>
                        </a:rPr>
                        <a:t> [</a:t>
                      </a:r>
                      <a:r>
                        <a:rPr lang="en-GB" sz="2000" dirty="0">
                          <a:effectLst/>
                        </a:rPr>
                        <a:t>μ</a:t>
                      </a:r>
                      <a:r>
                        <a:rPr lang="de-DE" sz="2000" dirty="0">
                          <a:effectLst/>
                        </a:rPr>
                        <a:t>m]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hourglass </a:t>
                      </a:r>
                      <a:r>
                        <a:rPr lang="en-GB" sz="2000" dirty="0" err="1">
                          <a:effectLst/>
                        </a:rPr>
                        <a:t>F</a:t>
                      </a:r>
                      <a:r>
                        <a:rPr lang="en-GB" sz="2000" baseline="-25000" dirty="0" err="1">
                          <a:effectLst/>
                        </a:rPr>
                        <a:t>hg</a:t>
                      </a:r>
                      <a:r>
                        <a:rPr lang="en-GB" sz="2000" baseline="-25000" dirty="0">
                          <a:effectLst/>
                        </a:rPr>
                        <a:t> </a:t>
                      </a:r>
                      <a:endParaRPr lang="en-GB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ΔE</a:t>
                      </a:r>
                      <a:r>
                        <a:rPr lang="en-GB" sz="2000" baseline="30000" dirty="0" err="1" smtClean="0">
                          <a:effectLst/>
                        </a:rPr>
                        <a:t>SR</a:t>
                      </a:r>
                      <a:r>
                        <a:rPr lang="en-GB" sz="2000" baseline="-25000" dirty="0" err="1" smtClean="0">
                          <a:effectLst/>
                        </a:rPr>
                        <a:t>loss</a:t>
                      </a:r>
                      <a:r>
                        <a:rPr lang="en-GB" sz="2000" dirty="0" smtClean="0">
                          <a:effectLst/>
                        </a:rPr>
                        <a:t>/turn [GeV</a:t>
                      </a:r>
                      <a:r>
                        <a:rPr lang="en-GB" sz="2000" dirty="0">
                          <a:effectLst/>
                        </a:rPr>
                        <a:t>] 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104.5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26.7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2.3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18.5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270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0.98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3.41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26.7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2808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2.6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0.99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0.44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26.7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2.6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0.32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0.59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6.99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45.5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80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1180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2625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2000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30.8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0.15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</a:t>
                      </a:r>
                      <a:r>
                        <a:rPr lang="en-GB" sz="2000" dirty="0" smtClean="0">
                          <a:effectLst/>
                        </a:rPr>
                        <a:t>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78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0.39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0.71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0.04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24.3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40.5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9.4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0.05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0.22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0.75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2.1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175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80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5.4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9.0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20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9.0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50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63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0.32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0.65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9.3</a:t>
                      </a:r>
                      <a:endParaRPr lang="en-GB" sz="20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-15479" y="46333"/>
            <a:ext cx="59123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LEP3/TLEP parameters -1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5738" y="2780928"/>
            <a:ext cx="5946742" cy="6480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5738" y="1844824"/>
            <a:ext cx="5946742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2115" y="4509120"/>
            <a:ext cx="5946742" cy="6480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48264" y="815774"/>
            <a:ext cx="0" cy="3693346"/>
          </a:xfrm>
          <a:prstGeom prst="straightConnector1">
            <a:avLst/>
          </a:prstGeom>
          <a:ln w="47625">
            <a:solidFill>
              <a:srgbClr val="FF0000">
                <a:alpha val="50000"/>
              </a:srgb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42724" y="46333"/>
            <a:ext cx="3799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oon at </a:t>
            </a:r>
            <a:r>
              <a:rPr lang="en-US" sz="2400" b="1" dirty="0" err="1" smtClean="0">
                <a:solidFill>
                  <a:srgbClr val="FF0000"/>
                </a:solidFill>
              </a:rPr>
              <a:t>SuperKEKB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</a:rPr>
              <a:t>*=0.03 m, </a:t>
            </a:r>
            <a:r>
              <a:rPr lang="en-US" sz="2400" b="1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400" b="1" dirty="0" smtClean="0">
                <a:solidFill>
                  <a:srgbClr val="FF0000"/>
                </a:solidFill>
              </a:rPr>
              <a:t>*=0.03 cm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4490" y="6454222"/>
            <a:ext cx="3799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SuperKEKB:</a:t>
            </a:r>
            <a:r>
              <a:rPr lang="en-US" sz="2400" b="1" dirty="0" err="1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400" b="1" dirty="0" smtClean="0">
                <a:solidFill>
                  <a:srgbClr val="FF0000"/>
                </a:solidFill>
              </a:rPr>
              <a:t>/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</a:rPr>
              <a:t>=0.25%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131840" y="3429000"/>
            <a:ext cx="1656184" cy="3256054"/>
          </a:xfrm>
          <a:prstGeom prst="straightConnector1">
            <a:avLst/>
          </a:prstGeom>
          <a:ln w="47625">
            <a:solidFill>
              <a:srgbClr val="FF0000">
                <a:alpha val="50000"/>
              </a:srgb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40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466004"/>
              </p:ext>
            </p:extLst>
          </p:nvPr>
        </p:nvGraphicFramePr>
        <p:xfrm>
          <a:off x="0" y="764705"/>
          <a:ext cx="9144001" cy="5846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3848"/>
                <a:gridCol w="720080"/>
                <a:gridCol w="895777"/>
                <a:gridCol w="1094747"/>
                <a:gridCol w="1091868"/>
                <a:gridCol w="1091868"/>
                <a:gridCol w="1045813"/>
              </a:tblGrid>
              <a:tr h="290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LEP2 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LHeC</a:t>
                      </a:r>
                      <a:endParaRPr lang="en-GB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LEP3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TLEP-Z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TLEP-H</a:t>
                      </a:r>
                      <a:endParaRPr lang="en-GB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TLEP-t</a:t>
                      </a:r>
                      <a:endParaRPr lang="en-GB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19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V</a:t>
                      </a:r>
                      <a:r>
                        <a:rPr lang="en-GB" sz="2000" baseline="-25000" dirty="0" err="1" smtClean="0">
                          <a:effectLst/>
                        </a:rPr>
                        <a:t>RF,tot</a:t>
                      </a:r>
                      <a:r>
                        <a:rPr lang="en-GB" sz="2000" baseline="-25000" dirty="0" smtClean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[GV]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lang="en-GB" sz="2000" baseline="-25000" dirty="0" err="1">
                          <a:effectLst/>
                        </a:rPr>
                        <a:t>max,RF</a:t>
                      </a:r>
                      <a:r>
                        <a:rPr lang="en-GB" sz="2000" dirty="0">
                          <a:effectLst/>
                        </a:rPr>
                        <a:t> [%]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ξ</a:t>
                      </a:r>
                      <a:r>
                        <a:rPr lang="en-GB" sz="2000" baseline="-25000" dirty="0" err="1">
                          <a:effectLst/>
                        </a:rPr>
                        <a:t>x</a:t>
                      </a:r>
                      <a:r>
                        <a:rPr lang="en-GB" sz="2000" dirty="0">
                          <a:effectLst/>
                        </a:rPr>
                        <a:t>/IP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ξ</a:t>
                      </a:r>
                      <a:r>
                        <a:rPr lang="en-GB" sz="2000" baseline="-25000" dirty="0" err="1">
                          <a:effectLst/>
                        </a:rPr>
                        <a:t>y</a:t>
                      </a:r>
                      <a:r>
                        <a:rPr lang="en-GB" sz="2000" dirty="0">
                          <a:effectLst/>
                        </a:rPr>
                        <a:t>/IP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f</a:t>
                      </a:r>
                      <a:r>
                        <a:rPr lang="en-GB" sz="2000" baseline="-25000" dirty="0" err="1">
                          <a:effectLst/>
                        </a:rPr>
                        <a:t>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[kHz]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E</a:t>
                      </a:r>
                      <a:r>
                        <a:rPr lang="en-GB" sz="2000" baseline="-25000" dirty="0" err="1">
                          <a:effectLst/>
                        </a:rPr>
                        <a:t>acc</a:t>
                      </a:r>
                      <a:r>
                        <a:rPr lang="en-GB" sz="2000" dirty="0">
                          <a:effectLst/>
                        </a:rPr>
                        <a:t> [MV/m]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eff. RF length [m]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f</a:t>
                      </a:r>
                      <a:r>
                        <a:rPr lang="en-GB" sz="2000" baseline="-25000" dirty="0" err="1">
                          <a:effectLst/>
                        </a:rPr>
                        <a:t>RF</a:t>
                      </a:r>
                      <a:r>
                        <a:rPr lang="en-GB" sz="2000" dirty="0">
                          <a:effectLst/>
                        </a:rPr>
                        <a:t> [MHz]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δ</a:t>
                      </a:r>
                      <a:r>
                        <a:rPr lang="en-GB" sz="2000" baseline="30000" dirty="0" err="1">
                          <a:effectLst/>
                        </a:rPr>
                        <a:t>SR</a:t>
                      </a:r>
                      <a:r>
                        <a:rPr lang="en-GB" sz="2000" baseline="-25000" dirty="0" err="1">
                          <a:effectLst/>
                        </a:rPr>
                        <a:t>rms</a:t>
                      </a:r>
                      <a:r>
                        <a:rPr lang="en-GB" sz="2000" dirty="0">
                          <a:effectLst/>
                        </a:rPr>
                        <a:t> [%]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σ</a:t>
                      </a:r>
                      <a:r>
                        <a:rPr lang="en-GB" sz="2000" baseline="30000" dirty="0" err="1">
                          <a:effectLst/>
                        </a:rPr>
                        <a:t>SR</a:t>
                      </a:r>
                      <a:r>
                        <a:rPr lang="en-GB" sz="2000" baseline="-25000" dirty="0" err="1">
                          <a:effectLst/>
                        </a:rPr>
                        <a:t>z,rms</a:t>
                      </a:r>
                      <a:r>
                        <a:rPr lang="en-GB" sz="2000" baseline="-2500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[cm]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</a:rPr>
                        <a:t>L</a:t>
                      </a:r>
                      <a:r>
                        <a:rPr lang="en-GB" sz="2000" dirty="0">
                          <a:effectLst/>
                        </a:rPr>
                        <a:t>/IP[10</a:t>
                      </a:r>
                      <a:r>
                        <a:rPr lang="en-GB" sz="2000" baseline="30000" dirty="0">
                          <a:effectLst/>
                        </a:rPr>
                        <a:t>32</a:t>
                      </a:r>
                      <a:r>
                        <a:rPr lang="en-GB" sz="2000" dirty="0">
                          <a:effectLst/>
                        </a:rPr>
                        <a:t>cm</a:t>
                      </a:r>
                      <a:r>
                        <a:rPr lang="en-GB" sz="2000" baseline="30000" dirty="0">
                          <a:effectLst/>
                        </a:rPr>
                        <a:t>−2</a:t>
                      </a:r>
                      <a:r>
                        <a:rPr lang="en-GB" sz="2000" dirty="0">
                          <a:effectLst/>
                        </a:rPr>
                        <a:t>s</a:t>
                      </a:r>
                      <a:r>
                        <a:rPr lang="en-GB" sz="2000" baseline="30000" dirty="0">
                          <a:effectLst/>
                        </a:rPr>
                        <a:t>−1</a:t>
                      </a:r>
                      <a:r>
                        <a:rPr lang="en-GB" sz="2000" dirty="0">
                          <a:effectLst/>
                        </a:rPr>
                        <a:t>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number of IPs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Rad.Bhabha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en-GB" sz="2000" baseline="0" dirty="0" err="1" smtClean="0">
                          <a:effectLst/>
                        </a:rPr>
                        <a:t>b.</a:t>
                      </a:r>
                      <a:r>
                        <a:rPr lang="en-GB" sz="2000" dirty="0" err="1" smtClean="0">
                          <a:effectLst/>
                        </a:rPr>
                        <a:t>lifetime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[min]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ϒ</a:t>
                      </a:r>
                      <a:r>
                        <a:rPr lang="en-GB" sz="2000" baseline="-25000" dirty="0">
                          <a:effectLst/>
                        </a:rPr>
                        <a:t>BS</a:t>
                      </a:r>
                      <a:r>
                        <a:rPr lang="en-GB" sz="2000" dirty="0">
                          <a:effectLst/>
                        </a:rPr>
                        <a:t> [10</a:t>
                      </a:r>
                      <a:r>
                        <a:rPr lang="en-GB" sz="2000" baseline="30000" dirty="0">
                          <a:effectLst/>
                        </a:rPr>
                        <a:t>−4</a:t>
                      </a:r>
                      <a:r>
                        <a:rPr lang="en-GB" sz="2000" dirty="0">
                          <a:effectLst/>
                        </a:rPr>
                        <a:t>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n</a:t>
                      </a:r>
                      <a:r>
                        <a:rPr lang="en-GB" sz="2000" baseline="-25000" dirty="0" err="1">
                          <a:effectLst/>
                        </a:rPr>
                        <a:t>γ</a:t>
                      </a:r>
                      <a:r>
                        <a:rPr lang="en-GB" sz="2000" dirty="0">
                          <a:effectLst/>
                        </a:rPr>
                        <a:t>/collision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aseline="0" dirty="0" err="1" smtClean="0">
                          <a:effectLst/>
                          <a:latin typeface="Symbol" pitchFamily="18" charset="2"/>
                        </a:rPr>
                        <a:t>Dd</a:t>
                      </a:r>
                      <a:r>
                        <a:rPr lang="en-GB" sz="2000" baseline="30000" dirty="0" err="1" smtClean="0">
                          <a:effectLst/>
                        </a:rPr>
                        <a:t>BS</a:t>
                      </a:r>
                      <a:r>
                        <a:rPr lang="en-GB" sz="2000" dirty="0" smtClean="0">
                          <a:effectLst/>
                        </a:rPr>
                        <a:t>/collision </a:t>
                      </a:r>
                      <a:r>
                        <a:rPr lang="en-GB" sz="2000" dirty="0">
                          <a:effectLst/>
                        </a:rPr>
                        <a:t>[MeV]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aseline="0" dirty="0" err="1" smtClean="0">
                          <a:effectLst/>
                          <a:latin typeface="Symbol" pitchFamily="18" charset="2"/>
                        </a:rPr>
                        <a:t>Dd</a:t>
                      </a:r>
                      <a:r>
                        <a:rPr lang="en-GB" sz="2000" baseline="30000" dirty="0" err="1" smtClean="0">
                          <a:effectLst/>
                        </a:rPr>
                        <a:t>BS</a:t>
                      </a:r>
                      <a:r>
                        <a:rPr lang="en-GB" sz="2000" baseline="-25000" dirty="0" err="1" smtClean="0">
                          <a:effectLst/>
                        </a:rPr>
                        <a:t>rms</a:t>
                      </a:r>
                      <a:r>
                        <a:rPr lang="en-GB" sz="2000" dirty="0" smtClean="0">
                          <a:effectLst/>
                        </a:rPr>
                        <a:t>/collision </a:t>
                      </a:r>
                      <a:r>
                        <a:rPr lang="en-GB" sz="2000" dirty="0">
                          <a:effectLst/>
                        </a:rPr>
                        <a:t>[MeV] 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3.64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0.77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0.065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485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0.22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1.61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0.3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0.5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0.66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N/A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N/A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0.65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11.9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721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0.69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N/A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N/A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0.07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12.0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5.7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2.19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600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700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0.23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0.31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94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18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31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44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0.12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0.12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1.29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700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0.06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0.19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10335</a:t>
                      </a:r>
                      <a:endParaRPr lang="en-GB" sz="20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74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0.41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3.6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490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0.50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0.22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0.51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95</a:t>
                      </a:r>
                      <a:endParaRPr lang="en-GB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35446" y="5899"/>
            <a:ext cx="59123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LEP3/TLEP parameters -2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3848" y="1700808"/>
            <a:ext cx="648072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95936" y="476672"/>
            <a:ext cx="2376264" cy="1224136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72200" y="0"/>
            <a:ext cx="27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LEP2 was not beam-beam limited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34834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LEP data for </a:t>
            </a:r>
            <a:r>
              <a:rPr lang="en-US" b="1" dirty="0" smtClean="0">
                <a:solidFill>
                  <a:srgbClr val="FF0000"/>
                </a:solidFill>
              </a:rPr>
              <a:t>94.5 - 101 </a:t>
            </a:r>
            <a:r>
              <a:rPr lang="en-US" b="1" dirty="0">
                <a:solidFill>
                  <a:srgbClr val="FF0000"/>
                </a:solidFill>
              </a:rPr>
              <a:t>GeV </a:t>
            </a:r>
            <a:r>
              <a:rPr lang="en-US" b="1" dirty="0" smtClean="0">
                <a:solidFill>
                  <a:srgbClr val="FF0000"/>
                </a:solidFill>
              </a:rPr>
              <a:t>consistently suggest </a:t>
            </a:r>
            <a:r>
              <a:rPr lang="en-US" b="1" dirty="0">
                <a:solidFill>
                  <a:srgbClr val="FF0000"/>
                </a:solidFill>
              </a:rPr>
              <a:t>a beam-beam limit of ~</a:t>
            </a:r>
            <a:r>
              <a:rPr lang="en-US" b="1" dirty="0" smtClean="0">
                <a:solidFill>
                  <a:srgbClr val="FF0000"/>
                </a:solidFill>
              </a:rPr>
              <a:t>0.115 (</a:t>
            </a:r>
            <a:r>
              <a:rPr lang="en-US" b="1" dirty="0" err="1" smtClean="0">
                <a:solidFill>
                  <a:srgbClr val="FF0000"/>
                </a:solidFill>
              </a:rPr>
              <a:t>R.Assmann</a:t>
            </a:r>
            <a:r>
              <a:rPr lang="en-US" b="1" dirty="0" smtClean="0">
                <a:solidFill>
                  <a:srgbClr val="FF0000"/>
                </a:solidFill>
              </a:rPr>
              <a:t>, K. C.)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8397" y="4077072"/>
            <a:ext cx="5946742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8397" y="4661520"/>
            <a:ext cx="5946742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3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432" y="3095600"/>
            <a:ext cx="4680519" cy="336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LEP2 SC RF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398898"/>
            <a:ext cx="4689474" cy="2880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* Plus 56 copper cavities (130 MV) driven by </a:t>
            </a:r>
            <a:r>
              <a:rPr lang="en-US" dirty="0"/>
              <a:t>8</a:t>
            </a:r>
            <a:r>
              <a:rPr lang="en-US" dirty="0" smtClean="0"/>
              <a:t> klystrons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667247"/>
              </p:ext>
            </p:extLst>
          </p:nvPr>
        </p:nvGraphicFramePr>
        <p:xfrm>
          <a:off x="251520" y="3861048"/>
          <a:ext cx="4032448" cy="24384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837649"/>
                <a:gridCol w="1194799"/>
              </a:tblGrid>
              <a:tr h="226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 frequency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352 MHz</a:t>
                      </a:r>
                      <a:endParaRPr lang="en-GB" sz="14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cavities *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288</a:t>
                      </a:r>
                      <a:endParaRPr lang="en-GB" sz="14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accelerating voltage *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3500 MV</a:t>
                      </a:r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klystrons *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</a:t>
                      </a:r>
                      <a:endParaRPr lang="en-GB" sz="14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</a:t>
                      </a:r>
                      <a:r>
                        <a:rPr lang="en-US" sz="1400" dirty="0" err="1" smtClean="0"/>
                        <a:t>cryomodule</a:t>
                      </a:r>
                      <a:r>
                        <a:rPr lang="en-US" sz="1400" dirty="0" smtClean="0"/>
                        <a:t> length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812 m</a:t>
                      </a:r>
                      <a:endParaRPr lang="en-GB" sz="14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Cavities per klystron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GB" sz="14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(nom.) power per klystron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 (1.3)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MW</a:t>
                      </a:r>
                      <a:endParaRPr lang="en-GB" sz="14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power per</a:t>
                      </a:r>
                      <a:r>
                        <a:rPr lang="en-US" sz="1400" baseline="0" dirty="0" smtClean="0"/>
                        <a:t> cavity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 kW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680491"/>
              </p:ext>
            </p:extLst>
          </p:nvPr>
        </p:nvGraphicFramePr>
        <p:xfrm>
          <a:off x="4932040" y="1124744"/>
          <a:ext cx="3816424" cy="18288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376264"/>
                <a:gridCol w="1440160"/>
              </a:tblGrid>
              <a:tr h="2748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Circumference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26.7 km</a:t>
                      </a:r>
                    </a:p>
                  </a:txBody>
                  <a:tcPr/>
                </a:tc>
              </a:tr>
              <a:tr h="2748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energy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104.5 </a:t>
                      </a:r>
                      <a:r>
                        <a:rPr lang="en-US" sz="1400" dirty="0" err="1" smtClean="0"/>
                        <a:t>GeV</a:t>
                      </a:r>
                      <a:endParaRPr lang="en-US" sz="1400" dirty="0" smtClean="0"/>
                    </a:p>
                  </a:txBody>
                  <a:tcPr/>
                </a:tc>
              </a:tr>
              <a:tr h="2748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Energy loss per turn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3.4 </a:t>
                      </a:r>
                      <a:r>
                        <a:rPr lang="en-US" sz="1400" dirty="0" err="1" smtClean="0"/>
                        <a:t>GeV</a:t>
                      </a:r>
                      <a:endParaRPr lang="en-GB" sz="1400" dirty="0"/>
                    </a:p>
                  </a:txBody>
                  <a:tcPr/>
                </a:tc>
              </a:tr>
              <a:tr h="2748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current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 mA </a:t>
                      </a:r>
                      <a:endParaRPr lang="en-GB" sz="1400" dirty="0"/>
                    </a:p>
                  </a:txBody>
                  <a:tcPr/>
                </a:tc>
              </a:tr>
              <a:tr h="2748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Synchrotron radiation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power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17 MW</a:t>
                      </a:r>
                      <a:endParaRPr lang="en-GB" sz="1400" dirty="0" smtClean="0"/>
                    </a:p>
                  </a:txBody>
                  <a:tcPr/>
                </a:tc>
              </a:tr>
              <a:tr h="2748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Available cooling power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 kW @ 4.5K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t="15227" r="28820" b="18430"/>
          <a:stretch/>
        </p:blipFill>
        <p:spPr>
          <a:xfrm>
            <a:off x="499057" y="980728"/>
            <a:ext cx="4169974" cy="27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LEP2 SC RF system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347" y="3861047"/>
            <a:ext cx="4515224" cy="242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77560" y="3584048"/>
            <a:ext cx="174355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Design gradient 6 MV/m</a:t>
            </a:r>
            <a:endParaRPr lang="en-GB" sz="12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228184" y="3861047"/>
            <a:ext cx="0" cy="86961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34048" y="486340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1998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8959" y="450910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2000</a:t>
            </a:r>
            <a:endParaRPr lang="en-GB" sz="1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9337" y="408796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1999</a:t>
            </a:r>
            <a:endParaRPr lang="en-GB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23528" y="6398898"/>
            <a:ext cx="4689474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* Plus 56 copper cavities (130 MV) driven by 8 klystrons</a:t>
            </a:r>
          </a:p>
          <a:p>
            <a:endParaRPr lang="en-US" smtClean="0"/>
          </a:p>
          <a:p>
            <a:endParaRPr lang="en-US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0726"/>
            <a:ext cx="4104456" cy="261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847642"/>
              </p:ext>
            </p:extLst>
          </p:nvPr>
        </p:nvGraphicFramePr>
        <p:xfrm>
          <a:off x="251520" y="3861048"/>
          <a:ext cx="4032448" cy="24384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837649"/>
                <a:gridCol w="1194799"/>
              </a:tblGrid>
              <a:tr h="226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 frequency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352 MHz</a:t>
                      </a:r>
                      <a:endParaRPr lang="en-GB" sz="14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cavities *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288</a:t>
                      </a:r>
                      <a:endParaRPr lang="en-GB" sz="14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accelerating voltage *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3500 MV</a:t>
                      </a:r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klystrons *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</a:t>
                      </a:r>
                      <a:endParaRPr lang="en-GB" sz="14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</a:t>
                      </a:r>
                      <a:r>
                        <a:rPr lang="en-US" sz="1400" dirty="0" err="1" smtClean="0"/>
                        <a:t>cryomodule</a:t>
                      </a:r>
                      <a:r>
                        <a:rPr lang="en-US" sz="1400" dirty="0" smtClean="0"/>
                        <a:t> length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812 m</a:t>
                      </a:r>
                      <a:endParaRPr lang="en-GB" sz="14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Cavities per klystron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GB" sz="14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(nom.) power per klystron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 (1.3)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MW</a:t>
                      </a:r>
                      <a:endParaRPr lang="en-GB" sz="14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power per</a:t>
                      </a:r>
                      <a:r>
                        <a:rPr lang="en-US" sz="1400" baseline="0" dirty="0" smtClean="0"/>
                        <a:t> cavity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 kW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214352"/>
              </p:ext>
            </p:extLst>
          </p:nvPr>
        </p:nvGraphicFramePr>
        <p:xfrm>
          <a:off x="4932040" y="1124744"/>
          <a:ext cx="3816424" cy="18288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376264"/>
                <a:gridCol w="1440160"/>
              </a:tblGrid>
              <a:tr h="2748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Circumference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26.7 km</a:t>
                      </a:r>
                    </a:p>
                  </a:txBody>
                  <a:tcPr/>
                </a:tc>
              </a:tr>
              <a:tr h="2748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energy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104.5 </a:t>
                      </a:r>
                      <a:r>
                        <a:rPr lang="en-US" sz="1400" dirty="0" err="1" smtClean="0"/>
                        <a:t>GeV</a:t>
                      </a:r>
                      <a:endParaRPr lang="en-US" sz="1400" dirty="0" smtClean="0"/>
                    </a:p>
                  </a:txBody>
                  <a:tcPr/>
                </a:tc>
              </a:tr>
              <a:tr h="2748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Energy loss per turn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3.4 </a:t>
                      </a:r>
                      <a:r>
                        <a:rPr lang="en-US" sz="1400" dirty="0" err="1" smtClean="0"/>
                        <a:t>GeV</a:t>
                      </a:r>
                      <a:endParaRPr lang="en-GB" sz="1400" dirty="0"/>
                    </a:p>
                  </a:txBody>
                  <a:tcPr/>
                </a:tc>
              </a:tr>
              <a:tr h="2748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current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 mA </a:t>
                      </a:r>
                      <a:endParaRPr lang="en-GB" sz="1400" dirty="0"/>
                    </a:p>
                  </a:txBody>
                  <a:tcPr/>
                </a:tc>
              </a:tr>
              <a:tr h="2748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Synchrotron radiation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power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17 MW</a:t>
                      </a:r>
                      <a:endParaRPr lang="en-GB" sz="1400" dirty="0" smtClean="0"/>
                    </a:p>
                  </a:txBody>
                  <a:tcPr/>
                </a:tc>
              </a:tr>
              <a:tr h="2748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Available cooling power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 kW @ 4.5K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5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89258"/>
            <a:ext cx="5718379" cy="319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Temperature: Why 2K not 4.5?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132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RF surface resistance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surf</a:t>
            </a:r>
            <a:r>
              <a:rPr lang="en-US" dirty="0" smtClean="0"/>
              <a:t> =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res</a:t>
            </a:r>
            <a:r>
              <a:rPr lang="en-US" dirty="0" smtClean="0"/>
              <a:t> + R</a:t>
            </a:r>
            <a:r>
              <a:rPr lang="en-US" baseline="-25000" dirty="0" smtClean="0"/>
              <a:t>BCS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14" name="Straight Arrow Connector 13"/>
          <p:cNvCxnSpPr>
            <a:stCxn id="15" idx="2"/>
          </p:cNvCxnSpPr>
          <p:nvPr/>
        </p:nvCxnSpPr>
        <p:spPr>
          <a:xfrm>
            <a:off x="7357856" y="3144857"/>
            <a:ext cx="166472" cy="61432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58610" y="2498526"/>
            <a:ext cx="1798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ncreases with frequency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59832" y="216592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Residual resistance (impurities, trapped flux, etc.)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499992" y="1700808"/>
            <a:ext cx="0" cy="47821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109242" y="1538028"/>
            <a:ext cx="137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BCS surface resistance</a:t>
            </a:r>
          </a:p>
        </p:txBody>
      </p:sp>
      <p:cxnSp>
        <p:nvCxnSpPr>
          <p:cNvPr id="44" name="Straight Arrow Connector 43"/>
          <p:cNvCxnSpPr>
            <a:stCxn id="43" idx="1"/>
          </p:cNvCxnSpPr>
          <p:nvPr/>
        </p:nvCxnSpPr>
        <p:spPr>
          <a:xfrm flipH="1" flipV="1">
            <a:off x="5436096" y="1628800"/>
            <a:ext cx="673146" cy="23239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611" y="3861049"/>
            <a:ext cx="2009775" cy="118300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8335412" y="4336346"/>
            <a:ext cx="132974" cy="12152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41092" y="563324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ncreases with temperature</a:t>
            </a:r>
          </a:p>
        </p:txBody>
      </p:sp>
    </p:spTree>
    <p:extLst>
      <p:ext uri="{BB962C8B-B14F-4D97-AF65-F5344CB8AC3E}">
        <p14:creationId xmlns:p14="http://schemas.microsoft.com/office/powerpoint/2010/main" val="4329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4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Introduction: TLEP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5"/>
                <a:ext cx="8229600" cy="13681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TLEP is a concept for a future </a:t>
                </a:r>
                <a:r>
                  <a:rPr lang="en-US" dirty="0" err="1" smtClean="0"/>
                  <a:t>e+e</a:t>
                </a:r>
                <a:r>
                  <a:rPr lang="en-US" dirty="0" smtClean="0"/>
                  <a:t>- collider (Higgs Factory +) at CERN</a:t>
                </a:r>
              </a:p>
              <a:p>
                <a:pPr marL="457200" lvl="1" indent="0">
                  <a:buNone/>
                </a:pPr>
                <a:r>
                  <a:rPr lang="en-US" dirty="0"/>
                  <a:t>(</a:t>
                </a:r>
                <a:r>
                  <a:rPr lang="en-US" dirty="0" err="1" smtClean="0"/>
                  <a:t>e+e</a:t>
                </a:r>
                <a:r>
                  <a:rPr lang="en-US" dirty="0" smtClean="0"/>
                  <a:t>- </a:t>
                </a:r>
                <a:r>
                  <a:rPr lang="en-US" dirty="0" smtClean="0">
                    <a:sym typeface="Wingdings" pitchFamily="2" charset="2"/>
                  </a:rPr>
                  <a:t></a:t>
                </a:r>
                <a:r>
                  <a:rPr lang="en-US" dirty="0" smtClean="0"/>
                  <a:t> </a:t>
                </a:r>
                <a:r>
                  <a:rPr lang="en-US" dirty="0"/>
                  <a:t>ZH, </a:t>
                </a:r>
                <a:r>
                  <a:rPr lang="en-US" dirty="0" err="1"/>
                  <a:t>e+e</a:t>
                </a:r>
                <a:r>
                  <a:rPr lang="en-US" dirty="0"/>
                  <a:t>- → W+W-, </a:t>
                </a:r>
                <a:r>
                  <a:rPr lang="en-US" dirty="0" err="1"/>
                  <a:t>e+e</a:t>
                </a:r>
                <a:r>
                  <a:rPr lang="en-US" dirty="0"/>
                  <a:t>- → Z</a:t>
                </a:r>
                <a:r>
                  <a:rPr lang="en-US" dirty="0" smtClean="0"/>
                  <a:t>, [</a:t>
                </a:r>
                <a:r>
                  <a:rPr lang="en-US" dirty="0" err="1" smtClean="0"/>
                  <a:t>e+e</a:t>
                </a:r>
                <a:r>
                  <a:rPr lang="en-US" dirty="0" smtClean="0"/>
                  <a:t>- → </a:t>
                </a:r>
                <a:r>
                  <a:rPr lang="en-US" dirty="0"/>
                  <a:t>t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)</a:t>
                </a:r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5"/>
                <a:ext cx="8229600" cy="1368152"/>
              </a:xfrm>
              <a:blipFill rotWithShape="1">
                <a:blip r:embed="rId2"/>
                <a:stretch>
                  <a:fillRect l="-1259" t="-7143" b="-2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08450"/>
              </p:ext>
            </p:extLst>
          </p:nvPr>
        </p:nvGraphicFramePr>
        <p:xfrm>
          <a:off x="936059" y="2636912"/>
          <a:ext cx="673224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944"/>
                <a:gridCol w="2664296"/>
              </a:tblGrid>
              <a:tr h="1390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Key parameters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TLEP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circumference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en-US" sz="2000" dirty="0" smtClean="0"/>
                        <a:t>80 km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max beam energy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175 GeV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wall-plug power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200-250 MW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max no. of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IPs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luminosity at 350 GeV </a:t>
                      </a:r>
                      <a:r>
                        <a:rPr lang="en-US" sz="2000" dirty="0" err="1" smtClean="0"/>
                        <a:t>c.m</a:t>
                      </a:r>
                      <a:r>
                        <a:rPr lang="en-US" sz="2000" dirty="0" smtClean="0"/>
                        <a:t>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0.7x10</a:t>
                      </a:r>
                      <a:r>
                        <a:rPr lang="en-US" sz="2000" baseline="30000" dirty="0" smtClean="0"/>
                        <a:t>34 </a:t>
                      </a:r>
                      <a:r>
                        <a:rPr lang="en-US" sz="2000" dirty="0" smtClean="0"/>
                        <a:t>cm</a:t>
                      </a:r>
                      <a:r>
                        <a:rPr lang="en-US" sz="2000" baseline="30000" dirty="0" smtClean="0"/>
                        <a:t>-2</a:t>
                      </a:r>
                      <a:r>
                        <a:rPr lang="en-US" sz="2000" dirty="0" smtClean="0"/>
                        <a:t>s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dirty="0" smtClean="0"/>
                        <a:t> 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luminosity at 240 GeV </a:t>
                      </a:r>
                      <a:r>
                        <a:rPr lang="en-US" sz="2000" dirty="0" err="1" smtClean="0"/>
                        <a:t>c.m</a:t>
                      </a:r>
                      <a:r>
                        <a:rPr lang="en-US" sz="2000" dirty="0" smtClean="0"/>
                        <a:t>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5x10</a:t>
                      </a:r>
                      <a:r>
                        <a:rPr lang="en-US" sz="2000" baseline="30000" dirty="0" smtClean="0"/>
                        <a:t>34 </a:t>
                      </a:r>
                      <a:r>
                        <a:rPr lang="en-US" sz="2000" dirty="0" smtClean="0"/>
                        <a:t>cm</a:t>
                      </a:r>
                      <a:r>
                        <a:rPr lang="en-US" sz="2000" baseline="30000" dirty="0" smtClean="0"/>
                        <a:t>-2</a:t>
                      </a:r>
                      <a:r>
                        <a:rPr lang="en-US" sz="2000" dirty="0" smtClean="0"/>
                        <a:t>s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dirty="0" smtClean="0"/>
                        <a:t> 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luminosity at 160 GeV </a:t>
                      </a:r>
                      <a:r>
                        <a:rPr lang="en-US" sz="2000" dirty="0" err="1" smtClean="0"/>
                        <a:t>c.m</a:t>
                      </a:r>
                      <a:r>
                        <a:rPr lang="en-US" sz="2000" dirty="0" smtClean="0"/>
                        <a:t>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2.5x10</a:t>
                      </a:r>
                      <a:r>
                        <a:rPr lang="en-US" sz="2000" baseline="30000" dirty="0" smtClean="0"/>
                        <a:t>35 </a:t>
                      </a:r>
                      <a:r>
                        <a:rPr lang="en-US" sz="2000" dirty="0" smtClean="0"/>
                        <a:t>cm</a:t>
                      </a:r>
                      <a:r>
                        <a:rPr lang="en-US" sz="2000" baseline="30000" dirty="0" smtClean="0"/>
                        <a:t>-2</a:t>
                      </a:r>
                      <a:r>
                        <a:rPr lang="en-US" sz="2000" dirty="0" smtClean="0"/>
                        <a:t>s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dirty="0" smtClean="0"/>
                        <a:t> 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luminosity at 90 GeV </a:t>
                      </a:r>
                      <a:r>
                        <a:rPr lang="en-US" sz="2000" dirty="0" err="1" smtClean="0"/>
                        <a:t>c.m</a:t>
                      </a:r>
                      <a:r>
                        <a:rPr lang="en-US" sz="2000" dirty="0" smtClean="0"/>
                        <a:t>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</a:t>
                      </a:r>
                      <a:r>
                        <a:rPr lang="en-US" sz="2000" baseline="30000" dirty="0" smtClean="0"/>
                        <a:t>36 </a:t>
                      </a:r>
                      <a:r>
                        <a:rPr lang="en-US" sz="2000" dirty="0" smtClean="0"/>
                        <a:t>cm</a:t>
                      </a:r>
                      <a:r>
                        <a:rPr lang="en-US" sz="2000" baseline="30000" dirty="0" smtClean="0"/>
                        <a:t>-2</a:t>
                      </a:r>
                      <a:r>
                        <a:rPr lang="en-US" sz="2000" dirty="0" smtClean="0"/>
                        <a:t>s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dirty="0" smtClean="0"/>
                        <a:t> 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76035" y="582508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712763" y="5455756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W+W-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722968" y="507004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42757" y="4583668"/>
                <a:ext cx="3586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757" y="4583668"/>
                <a:ext cx="35862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3559" t="-8197" r="-32203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7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and dynamic heat load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44" y="1108100"/>
            <a:ext cx="4956635" cy="322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37728"/>
            <a:ext cx="1368141" cy="8229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7544" y="481834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Power dissipation  =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788024" y="5460632"/>
            <a:ext cx="3365274" cy="836494"/>
            <a:chOff x="4788024" y="5332024"/>
            <a:chExt cx="3365274" cy="836494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4788024" y="5332024"/>
              <a:ext cx="792088" cy="25721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724128" y="5460632"/>
              <a:ext cx="24291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R/Q depends only on cavity geometry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43244" y="5484424"/>
            <a:ext cx="2429170" cy="1085326"/>
            <a:chOff x="1443244" y="5355816"/>
            <a:chExt cx="2429170" cy="1085326"/>
          </a:xfrm>
        </p:grpSpPr>
        <p:sp>
          <p:nvSpPr>
            <p:cNvPr id="21" name="TextBox 20"/>
            <p:cNvSpPr txBox="1"/>
            <p:nvPr/>
          </p:nvSpPr>
          <p:spPr>
            <a:xfrm>
              <a:off x="1443244" y="5733256"/>
              <a:ext cx="24291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Q</a:t>
              </a:r>
              <a:r>
                <a:rPr lang="en-US" sz="2000" baseline="-25000" dirty="0" smtClean="0">
                  <a:solidFill>
                    <a:srgbClr val="0070C0"/>
                  </a:solidFill>
                </a:rPr>
                <a:t>0</a:t>
              </a:r>
              <a:r>
                <a:rPr lang="en-US" sz="2000" dirty="0" smtClean="0">
                  <a:solidFill>
                    <a:srgbClr val="0070C0"/>
                  </a:solidFill>
                </a:rPr>
                <a:t> depends on losses in cavity walls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987824" y="5355816"/>
              <a:ext cx="372219" cy="37744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706976" y="1222499"/>
            <a:ext cx="2808312" cy="461665"/>
            <a:chOff x="1443244" y="1095127"/>
            <a:chExt cx="2808312" cy="461665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1443244" y="1556792"/>
              <a:ext cx="255269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443244" y="1095127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Shorter RF sections  </a:t>
              </a:r>
              <a:r>
                <a:rPr lang="en-US" dirty="0" smtClean="0">
                  <a:solidFill>
                    <a:srgbClr val="00B050"/>
                  </a:solidFill>
                  <a:sym typeface="Wingdings"/>
                </a:rPr>
                <a:t></a:t>
              </a:r>
              <a:endParaRPr lang="en-US" dirty="0" smtClean="0">
                <a:solidFill>
                  <a:srgbClr val="00B05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139876" y="2431690"/>
            <a:ext cx="2399712" cy="845984"/>
            <a:chOff x="876144" y="2304318"/>
            <a:chExt cx="2399712" cy="845984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1187624" y="2304318"/>
              <a:ext cx="1986309" cy="1885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876144" y="2503971"/>
              <a:ext cx="23997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Lower Q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0</a:t>
              </a:r>
              <a:r>
                <a:rPr lang="en-US" dirty="0" smtClean="0">
                  <a:solidFill>
                    <a:srgbClr val="FF0000"/>
                  </a:solidFill>
                </a:rPr>
                <a:t>, higher dissipation  </a:t>
              </a:r>
              <a:r>
                <a:rPr lang="en-US" dirty="0" smtClean="0">
                  <a:solidFill>
                    <a:srgbClr val="FF0000"/>
                  </a:solidFill>
                  <a:sym typeface="Wingdings"/>
                </a:rPr>
                <a:t>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280370" y="1988840"/>
            <a:ext cx="955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Q-slope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827620" y="2719722"/>
            <a:ext cx="468046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47782" y="2769842"/>
            <a:ext cx="1472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margin for  </a:t>
            </a:r>
            <a:r>
              <a:rPr lang="en-US" dirty="0" err="1" smtClean="0">
                <a:solidFill>
                  <a:srgbClr val="0070C0"/>
                </a:solidFill>
              </a:rPr>
              <a:t>microphonics</a:t>
            </a:r>
            <a:r>
              <a:rPr lang="en-US" dirty="0" smtClean="0">
                <a:solidFill>
                  <a:srgbClr val="0070C0"/>
                </a:solidFill>
              </a:rPr>
              <a:t> etc.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4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285" y="1124744"/>
            <a:ext cx="4080319" cy="266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14" y="3871486"/>
            <a:ext cx="4015824" cy="259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64" y="1034589"/>
            <a:ext cx="4166944" cy="20343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Quantum lifetime is a very steep function of V</a:t>
            </a:r>
            <a:r>
              <a:rPr lang="en-US" baseline="-25000" dirty="0" smtClean="0"/>
              <a:t>RF</a:t>
            </a:r>
            <a:endParaRPr lang="en-US" dirty="0" smtClean="0"/>
          </a:p>
          <a:p>
            <a:r>
              <a:rPr lang="en-US" dirty="0" smtClean="0"/>
              <a:t>RF voltage is defined by the momentum acceptance needed to cope with </a:t>
            </a:r>
            <a:r>
              <a:rPr lang="en-US" dirty="0" err="1" smtClean="0"/>
              <a:t>beamstrahlung</a:t>
            </a:r>
            <a:endParaRPr lang="en-US" dirty="0" smtClean="0"/>
          </a:p>
          <a:p>
            <a:pPr lvl="1"/>
            <a:r>
              <a:rPr lang="en-US" dirty="0" smtClean="0"/>
              <a:t>3.0% for TLEP @ 120 </a:t>
            </a:r>
            <a:r>
              <a:rPr lang="en-US" dirty="0" err="1" smtClean="0"/>
              <a:t>GeV</a:t>
            </a:r>
            <a:endParaRPr lang="en-US" dirty="0"/>
          </a:p>
          <a:p>
            <a:pPr lvl="1"/>
            <a:r>
              <a:rPr lang="en-US" dirty="0" smtClean="0"/>
              <a:t>4.9% for TLEP @ 175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 voltage TLEP 120 </a:t>
            </a:r>
            <a:r>
              <a:rPr lang="en-US" dirty="0" err="1" smtClean="0"/>
              <a:t>GeV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42213" y="1340768"/>
            <a:ext cx="973343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 smtClean="0"/>
              <a:t>U</a:t>
            </a:r>
            <a:r>
              <a:rPr lang="en-GB" sz="1100" baseline="-25000" dirty="0" smtClean="0"/>
              <a:t>0 </a:t>
            </a:r>
            <a:r>
              <a:rPr lang="en-GB" sz="1100" dirty="0" smtClean="0"/>
              <a:t>= 2.1 </a:t>
            </a:r>
            <a:r>
              <a:rPr lang="en-GB" sz="1100" dirty="0" err="1" smtClean="0"/>
              <a:t>GeV</a:t>
            </a:r>
            <a:endParaRPr lang="en-GB" sz="1100" dirty="0"/>
          </a:p>
          <a:p>
            <a:r>
              <a:rPr lang="en-GB" sz="1100" dirty="0" smtClean="0">
                <a:sym typeface="Symbol"/>
              </a:rPr>
              <a:t></a:t>
            </a:r>
            <a:r>
              <a:rPr lang="en-GB" sz="1100" baseline="-25000" dirty="0" smtClean="0"/>
              <a:t>p </a:t>
            </a:r>
            <a:r>
              <a:rPr lang="en-GB" sz="1100" dirty="0" smtClean="0"/>
              <a:t>= 1.0 x 10</a:t>
            </a:r>
            <a:r>
              <a:rPr lang="en-GB" sz="1100" baseline="30000" dirty="0" smtClean="0"/>
              <a:t>-5</a:t>
            </a:r>
            <a:endParaRPr lang="en-GB" sz="1100" dirty="0"/>
          </a:p>
          <a:p>
            <a:r>
              <a:rPr lang="en-GB" sz="1100" dirty="0" smtClean="0"/>
              <a:t>E</a:t>
            </a:r>
            <a:r>
              <a:rPr lang="en-GB" sz="1100" baseline="-25000" dirty="0" smtClean="0"/>
              <a:t>0 </a:t>
            </a:r>
            <a:r>
              <a:rPr lang="en-GB" sz="1100" dirty="0" smtClean="0"/>
              <a:t>= 120 </a:t>
            </a:r>
            <a:r>
              <a:rPr lang="en-GB" sz="1100" dirty="0" err="1" smtClean="0"/>
              <a:t>GeV</a:t>
            </a:r>
            <a:endParaRPr lang="en-GB" sz="1100" dirty="0" smtClean="0"/>
          </a:p>
          <a:p>
            <a:r>
              <a:rPr lang="en-US" sz="1100" dirty="0" err="1" smtClean="0"/>
              <a:t>J</a:t>
            </a:r>
            <a:r>
              <a:rPr lang="en-US" sz="1100" baseline="-25000" dirty="0" err="1" smtClean="0"/>
              <a:t>z</a:t>
            </a:r>
            <a:r>
              <a:rPr lang="en-US" sz="1100" dirty="0" smtClean="0"/>
              <a:t> = 1.0</a:t>
            </a:r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7542213" y="2564904"/>
            <a:ext cx="1042273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sz="1100" baseline="-25000" dirty="0" err="1">
                <a:solidFill>
                  <a:schemeClr val="accent3">
                    <a:lumMod val="75000"/>
                  </a:schemeClr>
                </a:solidFill>
              </a:rPr>
              <a:t>RF</a:t>
            </a:r>
            <a:r>
              <a:rPr lang="en-US" sz="1100" baseline="-25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= </a:t>
            </a:r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352 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MHz</a:t>
            </a:r>
            <a:endParaRPr lang="en-GB" sz="11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100" dirty="0" err="1" smtClean="0">
                <a:solidFill>
                  <a:srgbClr val="C00000"/>
                </a:solidFill>
              </a:rPr>
              <a:t>f</a:t>
            </a:r>
            <a:r>
              <a:rPr lang="en-US" sz="1100" baseline="-25000" dirty="0" err="1" smtClean="0">
                <a:solidFill>
                  <a:srgbClr val="C00000"/>
                </a:solidFill>
              </a:rPr>
              <a:t>RF</a:t>
            </a:r>
            <a:r>
              <a:rPr lang="en-US" sz="1100" baseline="-25000" dirty="0" smtClean="0">
                <a:solidFill>
                  <a:srgbClr val="C00000"/>
                </a:solidFill>
              </a:rPr>
              <a:t> </a:t>
            </a:r>
            <a:r>
              <a:rPr lang="en-US" sz="1100" dirty="0">
                <a:solidFill>
                  <a:srgbClr val="C00000"/>
                </a:solidFill>
              </a:rPr>
              <a:t>= 704 MHz</a:t>
            </a:r>
            <a:endParaRPr lang="en-GB" sz="1100" dirty="0">
              <a:solidFill>
                <a:srgbClr val="C00000"/>
              </a:solidFill>
            </a:endParaRPr>
          </a:p>
          <a:p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11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RF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= 1300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MHz</a:t>
            </a:r>
            <a:endParaRPr lang="en-GB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0072" y="4069736"/>
            <a:ext cx="1042273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sz="1100" baseline="-25000" dirty="0" err="1">
                <a:solidFill>
                  <a:schemeClr val="accent3">
                    <a:lumMod val="75000"/>
                  </a:schemeClr>
                </a:solidFill>
              </a:rPr>
              <a:t>RF</a:t>
            </a:r>
            <a:r>
              <a:rPr lang="en-US" sz="1100" baseline="-25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= </a:t>
            </a:r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352 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MHz</a:t>
            </a:r>
            <a:endParaRPr lang="en-GB" sz="11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100" dirty="0" err="1" smtClean="0">
                <a:solidFill>
                  <a:srgbClr val="C00000"/>
                </a:solidFill>
              </a:rPr>
              <a:t>f</a:t>
            </a:r>
            <a:r>
              <a:rPr lang="en-US" sz="1100" baseline="-25000" dirty="0" err="1" smtClean="0">
                <a:solidFill>
                  <a:srgbClr val="C00000"/>
                </a:solidFill>
              </a:rPr>
              <a:t>RF</a:t>
            </a:r>
            <a:r>
              <a:rPr lang="en-US" sz="1100" baseline="-25000" dirty="0" smtClean="0">
                <a:solidFill>
                  <a:srgbClr val="C00000"/>
                </a:solidFill>
              </a:rPr>
              <a:t> </a:t>
            </a:r>
            <a:r>
              <a:rPr lang="en-US" sz="1100" dirty="0">
                <a:solidFill>
                  <a:srgbClr val="C00000"/>
                </a:solidFill>
              </a:rPr>
              <a:t>= 704 MHz</a:t>
            </a:r>
            <a:endParaRPr lang="en-GB" sz="1100" dirty="0">
              <a:solidFill>
                <a:srgbClr val="C00000"/>
              </a:solidFill>
            </a:endParaRPr>
          </a:p>
          <a:p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11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RF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= 1300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MHz</a:t>
            </a:r>
            <a:endParaRPr lang="en-GB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25558"/>
              </p:ext>
            </p:extLst>
          </p:nvPr>
        </p:nvGraphicFramePr>
        <p:xfrm>
          <a:off x="323528" y="3573016"/>
          <a:ext cx="4284712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941"/>
                <a:gridCol w="975650"/>
                <a:gridCol w="875753"/>
                <a:gridCol w="11883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Machine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 frequency [MHz]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</a:t>
                      </a:r>
                      <a:r>
                        <a:rPr lang="en-US" sz="1400" baseline="-25000" dirty="0" smtClean="0"/>
                        <a:t>RF</a:t>
                      </a:r>
                      <a:r>
                        <a:rPr lang="en-US" sz="1400" dirty="0" smtClean="0"/>
                        <a:t> [GV]</a:t>
                      </a:r>
                      <a:endParaRPr lang="en-GB" sz="1400" dirty="0" smtClean="0"/>
                    </a:p>
                    <a:p>
                      <a:r>
                        <a:rPr lang="en-US" sz="1400" dirty="0" smtClean="0"/>
                        <a:t>for</a:t>
                      </a:r>
                    </a:p>
                    <a:p>
                      <a:r>
                        <a:rPr lang="el-GR" sz="1400" dirty="0" smtClean="0"/>
                        <a:t>τ</a:t>
                      </a:r>
                      <a:r>
                        <a:rPr lang="en-US" sz="1400" baseline="-25000" dirty="0" smtClean="0"/>
                        <a:t>q</a:t>
                      </a:r>
                      <a:r>
                        <a:rPr lang="en-US" sz="1400" dirty="0" smtClean="0"/>
                        <a:t> = 100h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</a:t>
                      </a:r>
                      <a:r>
                        <a:rPr lang="en-US" sz="1400" baseline="-25000" dirty="0" smtClean="0"/>
                        <a:t>RF</a:t>
                      </a:r>
                      <a:r>
                        <a:rPr lang="en-US" sz="1400" dirty="0" smtClean="0"/>
                        <a:t> [GV]</a:t>
                      </a:r>
                      <a:endParaRPr lang="en-GB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for</a:t>
                      </a:r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δ</a:t>
                      </a:r>
                      <a:r>
                        <a:rPr lang="en-US" sz="1400" baseline="-25000" dirty="0" err="1" smtClean="0"/>
                        <a:t>max,RF</a:t>
                      </a:r>
                      <a:r>
                        <a:rPr lang="en-US" sz="1400" dirty="0" smtClean="0"/>
                        <a:t> = 3%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TLEP 120 </a:t>
                      </a:r>
                      <a:r>
                        <a:rPr lang="en-US" sz="1400" b="1" dirty="0" err="1" smtClean="0"/>
                        <a:t>GeV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2.5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704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2.23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2.7</a:t>
                      </a:r>
                      <a:endParaRPr lang="en-GB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2.30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3.1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003210" y="5860721"/>
            <a:ext cx="16407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dirty="0"/>
              <a:t>δ</a:t>
            </a:r>
            <a:r>
              <a:rPr lang="en-US" sz="1400" baseline="-25000" dirty="0" err="1" smtClean="0"/>
              <a:t>max,RF</a:t>
            </a:r>
            <a:r>
              <a:rPr lang="en-US" sz="1400" baseline="-25000" dirty="0" smtClean="0"/>
              <a:t>  </a:t>
            </a:r>
            <a:r>
              <a:rPr lang="en-US" sz="1400" dirty="0" smtClean="0"/>
              <a:t>~ f</a:t>
            </a:r>
            <a:r>
              <a:rPr lang="en-US" sz="1400" baseline="-25000" dirty="0" smtClean="0"/>
              <a:t>RF</a:t>
            </a:r>
            <a:r>
              <a:rPr lang="en-US" sz="1400" baseline="30000" dirty="0" smtClean="0"/>
              <a:t>-1/2 </a:t>
            </a:r>
            <a:r>
              <a:rPr lang="en-US" sz="1400" dirty="0" smtClean="0"/>
              <a:t>for a given RF voltage</a:t>
            </a:r>
            <a:endParaRPr lang="en-GB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923928" y="5445224"/>
            <a:ext cx="0" cy="35401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38748" y="5589240"/>
            <a:ext cx="350843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LEP2 vs. TLEP SC RF systems</a:t>
            </a:r>
            <a:endParaRPr lang="en-GB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115616" y="6440936"/>
            <a:ext cx="4689474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* Plus 56 copper cavities (130 MV) driven by 8 klystrons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993937"/>
              </p:ext>
            </p:extLst>
          </p:nvPr>
        </p:nvGraphicFramePr>
        <p:xfrm>
          <a:off x="395536" y="1071664"/>
          <a:ext cx="6552728" cy="536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4383"/>
                <a:gridCol w="1596177"/>
                <a:gridCol w="1512168"/>
              </a:tblGrid>
              <a:tr h="226824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LEP2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TLEP</a:t>
                      </a:r>
                      <a:endParaRPr lang="en-GB" sz="16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Circumference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26.7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 km</a:t>
                      </a:r>
                      <a:endParaRPr lang="en-GB" sz="16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energy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104.5 </a:t>
                      </a:r>
                      <a:r>
                        <a:rPr lang="en-US" sz="1600" dirty="0" err="1" smtClean="0"/>
                        <a:t>GeV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175 </a:t>
                      </a:r>
                      <a:r>
                        <a:rPr lang="en-US" sz="1600" dirty="0" err="1" smtClean="0"/>
                        <a:t>GeV</a:t>
                      </a:r>
                      <a:endParaRPr lang="en-GB" sz="16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 loss per turn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3.4 </a:t>
                      </a:r>
                      <a:r>
                        <a:rPr lang="en-US" sz="1600" dirty="0" err="1" smtClean="0"/>
                        <a:t>GeV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9.3 </a:t>
                      </a:r>
                      <a:r>
                        <a:rPr lang="en-US" sz="1600" dirty="0" err="1" smtClean="0"/>
                        <a:t>GeV</a:t>
                      </a:r>
                      <a:endParaRPr lang="en-GB" sz="16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current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mA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5.4 mA</a:t>
                      </a:r>
                      <a:endParaRPr lang="en-GB" sz="16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Synchrotron radiation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power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22 MW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 MW</a:t>
                      </a:r>
                      <a:endParaRPr lang="en-GB" sz="16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 frequency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352 MHz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700 MHz</a:t>
                      </a:r>
                      <a:endParaRPr lang="en-GB" sz="16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accelerating voltage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3500 MV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12 GV</a:t>
                      </a:r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Nominal</a:t>
                      </a:r>
                      <a:r>
                        <a:rPr lang="en-US" sz="1600" baseline="0" dirty="0" smtClean="0"/>
                        <a:t> gradient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 MV/m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 MV/m</a:t>
                      </a:r>
                      <a:endParaRPr lang="en-GB" sz="16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cavities *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288 *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567</a:t>
                      </a:r>
                      <a:endParaRPr lang="en-GB" sz="16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</a:t>
                      </a:r>
                      <a:r>
                        <a:rPr lang="en-US" sz="1600" dirty="0" err="1" smtClean="0"/>
                        <a:t>cryomodules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71</a:t>
                      </a:r>
                      <a:endParaRPr lang="en-GB" sz="16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klystrons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 *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142</a:t>
                      </a:r>
                      <a:endParaRPr lang="en-GB" sz="16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</a:t>
                      </a:r>
                      <a:r>
                        <a:rPr lang="en-US" sz="1600" dirty="0" err="1" smtClean="0"/>
                        <a:t>cryomodule</a:t>
                      </a:r>
                      <a:r>
                        <a:rPr lang="en-US" sz="1600" dirty="0" smtClean="0"/>
                        <a:t> length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812 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902 m</a:t>
                      </a:r>
                      <a:endParaRPr lang="en-GB" sz="16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Cavities per klystron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GB" sz="16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Average (nom.) power per klystron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 (1.3)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MW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 (1.0)</a:t>
                      </a:r>
                      <a:endParaRPr lang="en-GB" sz="16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Average power per</a:t>
                      </a:r>
                      <a:r>
                        <a:rPr lang="en-US" sz="1600" baseline="0" dirty="0" smtClean="0"/>
                        <a:t> cavity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 kW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176 kW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Parameters: LEP3 (27 km ring) and TLEP (80 km ring)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644783"/>
              </p:ext>
            </p:extLst>
          </p:nvPr>
        </p:nvGraphicFramePr>
        <p:xfrm>
          <a:off x="467544" y="1052736"/>
          <a:ext cx="7822734" cy="5375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7726"/>
                <a:gridCol w="1056036"/>
                <a:gridCol w="962243"/>
                <a:gridCol w="962243"/>
                <a:gridCol w="962243"/>
                <a:gridCol w="962243"/>
              </a:tblGrid>
              <a:tr h="282905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</a:rPr>
                        <a:t>LEP2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</a:rPr>
                        <a:t>LEP3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</a:rPr>
                        <a:t>TLEP-Z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</a:rPr>
                        <a:t>TLEP-H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</a:rPr>
                        <a:t>TLEP-t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829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beam energy </a:t>
                      </a:r>
                      <a:r>
                        <a:rPr lang="en-GB" sz="1600" b="1" u="none" strike="noStrike" dirty="0" err="1">
                          <a:effectLst/>
                        </a:rPr>
                        <a:t>E</a:t>
                      </a:r>
                      <a:r>
                        <a:rPr lang="en-GB" sz="1600" b="1" u="none" strike="noStrike" baseline="-25000" dirty="0" err="1">
                          <a:effectLst/>
                        </a:rPr>
                        <a:t>b</a:t>
                      </a:r>
                      <a:r>
                        <a:rPr lang="en-GB" sz="1600" b="1" u="none" strike="noStrike" dirty="0">
                          <a:effectLst/>
                        </a:rPr>
                        <a:t> [</a:t>
                      </a:r>
                      <a:r>
                        <a:rPr lang="en-GB" sz="1600" b="1" u="none" strike="noStrike" dirty="0" err="1">
                          <a:effectLst/>
                        </a:rPr>
                        <a:t>GeV</a:t>
                      </a:r>
                      <a:r>
                        <a:rPr lang="en-GB" sz="1600" b="1" u="none" strike="noStrike" dirty="0">
                          <a:effectLst/>
                        </a:rPr>
                        <a:t>]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104.5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120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45.5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120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175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829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/>
                        </a:rPr>
                        <a:t>circumference [km]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26.7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26.7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80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80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80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829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beam current [mA]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7.2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1180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24.3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5.4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829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#bunches/beam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2625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80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12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829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#e</a:t>
                      </a:r>
                      <a:r>
                        <a:rPr lang="en-GB" sz="1600" b="1" u="none" strike="noStrike" baseline="30000" dirty="0">
                          <a:effectLst/>
                        </a:rPr>
                        <a:t>−</a:t>
                      </a:r>
                      <a:r>
                        <a:rPr lang="en-GB" sz="1600" b="1" u="none" strike="noStrike" dirty="0">
                          <a:effectLst/>
                        </a:rPr>
                        <a:t>/beam [10</a:t>
                      </a:r>
                      <a:r>
                        <a:rPr lang="en-GB" sz="1600" b="1" u="none" strike="noStrike" baseline="30000" dirty="0">
                          <a:effectLst/>
                        </a:rPr>
                        <a:t>12</a:t>
                      </a:r>
                      <a:r>
                        <a:rPr lang="en-GB" sz="1600" b="1" u="none" strike="noStrike" dirty="0">
                          <a:effectLst/>
                        </a:rPr>
                        <a:t>]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2.3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2000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40.5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829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bending radius [km]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3.1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2.6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829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partition number J</a:t>
                      </a:r>
                      <a:r>
                        <a:rPr lang="el-GR" sz="1600" b="1" u="none" strike="noStrike" baseline="-25000" dirty="0">
                          <a:effectLst/>
                        </a:rPr>
                        <a:t>ε</a:t>
                      </a:r>
                      <a:endParaRPr lang="el-GR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1.1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1.5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82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momentum comp. α</a:t>
                      </a:r>
                      <a:r>
                        <a:rPr lang="pt-BR" sz="1600" b="1" u="none" strike="noStrike" baseline="-25000" dirty="0">
                          <a:effectLst/>
                        </a:rPr>
                        <a:t>c</a:t>
                      </a:r>
                      <a:r>
                        <a:rPr lang="pt-BR" sz="1600" b="1" u="none" strike="noStrike" dirty="0">
                          <a:effectLst/>
                        </a:rPr>
                        <a:t> [10</a:t>
                      </a:r>
                      <a:r>
                        <a:rPr lang="pt-BR" sz="1600" b="1" u="none" strike="noStrike" baseline="30000" dirty="0">
                          <a:effectLst/>
                        </a:rPr>
                        <a:t>−5</a:t>
                      </a:r>
                      <a:r>
                        <a:rPr lang="pt-BR" sz="1600" b="1" u="none" strike="noStrike" dirty="0">
                          <a:effectLst/>
                        </a:rPr>
                        <a:t>]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18.5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8.1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829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/>
                        </a:rPr>
                        <a:t>SR power/beam [MW]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11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50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50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50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50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82905"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u="none" strike="noStrike" dirty="0">
                          <a:effectLst/>
                        </a:rPr>
                        <a:t>Δ</a:t>
                      </a:r>
                      <a:r>
                        <a:rPr lang="en-GB" sz="1600" b="1" u="none" strike="noStrike" dirty="0" err="1">
                          <a:effectLst/>
                        </a:rPr>
                        <a:t>E</a:t>
                      </a:r>
                      <a:r>
                        <a:rPr lang="en-GB" sz="1600" b="1" u="none" strike="noStrike" baseline="30000" dirty="0" err="1">
                          <a:effectLst/>
                        </a:rPr>
                        <a:t>SR</a:t>
                      </a:r>
                      <a:r>
                        <a:rPr lang="en-GB" sz="1600" b="1" u="none" strike="noStrike" baseline="-25000" dirty="0" err="1">
                          <a:effectLst/>
                        </a:rPr>
                        <a:t>loss</a:t>
                      </a:r>
                      <a:r>
                        <a:rPr lang="en-GB" sz="1600" b="1" u="none" strike="noStrike" dirty="0">
                          <a:effectLst/>
                        </a:rPr>
                        <a:t>/turn [</a:t>
                      </a:r>
                      <a:r>
                        <a:rPr lang="en-GB" sz="1600" b="1" u="none" strike="noStrike" dirty="0" err="1">
                          <a:effectLst/>
                        </a:rPr>
                        <a:t>GeV</a:t>
                      </a:r>
                      <a:r>
                        <a:rPr lang="en-GB" sz="1600" b="1" u="none" strike="noStrike" dirty="0">
                          <a:effectLst/>
                        </a:rPr>
                        <a:t>]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3.41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6.99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0.04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2.1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9.3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829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err="1">
                          <a:effectLst/>
                        </a:rPr>
                        <a:t>V</a:t>
                      </a:r>
                      <a:r>
                        <a:rPr lang="en-GB" sz="1600" b="1" u="none" strike="noStrike" baseline="-25000" dirty="0" err="1">
                          <a:effectLst/>
                        </a:rPr>
                        <a:t>RF,tot</a:t>
                      </a:r>
                      <a:r>
                        <a:rPr lang="en-GB" sz="1600" b="1" u="none" strike="noStrike" dirty="0">
                          <a:effectLst/>
                        </a:rPr>
                        <a:t> [GV]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3.64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12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82905"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u="none" strike="noStrike" dirty="0">
                          <a:effectLst/>
                        </a:rPr>
                        <a:t>δ</a:t>
                      </a:r>
                      <a:r>
                        <a:rPr lang="en-GB" sz="1600" b="1" u="none" strike="noStrike" baseline="-25000" dirty="0" err="1">
                          <a:effectLst/>
                        </a:rPr>
                        <a:t>max,RF</a:t>
                      </a:r>
                      <a:r>
                        <a:rPr lang="en-GB" sz="1600" b="1" u="none" strike="noStrike" dirty="0">
                          <a:effectLst/>
                        </a:rPr>
                        <a:t> [%]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0.77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4.2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9.4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4.9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829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err="1">
                          <a:effectLst/>
                        </a:rPr>
                        <a:t>f</a:t>
                      </a:r>
                      <a:r>
                        <a:rPr lang="en-GB" sz="1600" b="1" u="none" strike="noStrike" baseline="-25000" dirty="0" err="1">
                          <a:effectLst/>
                        </a:rPr>
                        <a:t>s</a:t>
                      </a:r>
                      <a:r>
                        <a:rPr lang="en-GB" sz="1600" b="1" u="none" strike="noStrike" dirty="0">
                          <a:effectLst/>
                        </a:rPr>
                        <a:t> [kHz]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1.6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3.91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1.29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0.44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0.43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829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err="1">
                          <a:effectLst/>
                        </a:rPr>
                        <a:t>E</a:t>
                      </a:r>
                      <a:r>
                        <a:rPr lang="en-GB" sz="1600" b="1" u="none" strike="noStrike" baseline="-25000" dirty="0" err="1">
                          <a:effectLst/>
                        </a:rPr>
                        <a:t>acc</a:t>
                      </a:r>
                      <a:r>
                        <a:rPr lang="en-GB" sz="1600" b="1" u="none" strike="noStrike" dirty="0">
                          <a:effectLst/>
                        </a:rPr>
                        <a:t> [MV/m]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7.5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20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20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20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20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829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eff. RF length [m]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485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600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100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300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600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829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err="1">
                          <a:effectLst/>
                        </a:rPr>
                        <a:t>f</a:t>
                      </a:r>
                      <a:r>
                        <a:rPr lang="en-GB" sz="1600" b="1" u="none" strike="noStrike" baseline="-25000" dirty="0" err="1">
                          <a:effectLst/>
                        </a:rPr>
                        <a:t>RF</a:t>
                      </a:r>
                      <a:r>
                        <a:rPr lang="en-GB" sz="1600" b="1" u="none" strike="noStrike" dirty="0">
                          <a:effectLst/>
                        </a:rPr>
                        <a:t> [MHz]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352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1300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700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700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700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82905"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u="none" strike="noStrike" dirty="0">
                          <a:effectLst/>
                        </a:rPr>
                        <a:t>δ</a:t>
                      </a:r>
                      <a:r>
                        <a:rPr lang="en-GB" sz="1600" b="1" u="none" strike="noStrike" baseline="30000" dirty="0" err="1">
                          <a:effectLst/>
                        </a:rPr>
                        <a:t>SR</a:t>
                      </a:r>
                      <a:r>
                        <a:rPr lang="en-GB" sz="1600" b="1" u="none" strike="noStrike" baseline="-25000" dirty="0" err="1">
                          <a:effectLst/>
                        </a:rPr>
                        <a:t>rms</a:t>
                      </a:r>
                      <a:r>
                        <a:rPr lang="en-GB" sz="1600" b="1" u="none" strike="noStrike" dirty="0">
                          <a:effectLst/>
                        </a:rPr>
                        <a:t> [%]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0.22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0.23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0.06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0.15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0.22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82905"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u="none" strike="noStrike" dirty="0">
                          <a:effectLst/>
                        </a:rPr>
                        <a:t>σ</a:t>
                      </a:r>
                      <a:r>
                        <a:rPr lang="en-GB" sz="1600" b="1" u="none" strike="noStrike" baseline="30000" dirty="0" err="1" smtClean="0">
                          <a:effectLst/>
                        </a:rPr>
                        <a:t>SR</a:t>
                      </a:r>
                      <a:r>
                        <a:rPr lang="en-GB" sz="1600" b="1" u="none" strike="noStrike" baseline="-25000" dirty="0" err="1" smtClean="0">
                          <a:effectLst/>
                        </a:rPr>
                        <a:t>z,rms</a:t>
                      </a:r>
                      <a:r>
                        <a:rPr lang="en-GB" sz="1600" b="1" u="none" strike="noStrike" dirty="0" smtClean="0">
                          <a:effectLst/>
                        </a:rPr>
                        <a:t> </a:t>
                      </a:r>
                      <a:r>
                        <a:rPr lang="en-GB" sz="1600" b="1" u="none" strike="noStrike" dirty="0">
                          <a:effectLst/>
                        </a:rPr>
                        <a:t>[cm]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1.61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0.23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0.19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>
                          <a:effectLst/>
                        </a:rPr>
                        <a:t>0.17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u="none" strike="noStrike" dirty="0">
                          <a:effectLst/>
                        </a:rPr>
                        <a:t>0.25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5536" y="3573016"/>
            <a:ext cx="792088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17520" y="5877272"/>
            <a:ext cx="792088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17520" y="1916832"/>
            <a:ext cx="792088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5536" y="3861048"/>
            <a:ext cx="792088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7520" y="4106087"/>
            <a:ext cx="792088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09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8" grpId="0" animBg="1"/>
      <p:bldP spid="8" grpId="1" animBg="1"/>
      <p:bldP spid="7" grpId="0" animBg="1"/>
      <p:bldP spid="7" grpId="1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</a:t>
            </a:r>
            <a:r>
              <a:rPr lang="en-US" dirty="0"/>
              <a:t> </a:t>
            </a:r>
            <a:r>
              <a:rPr lang="en-US" dirty="0" smtClean="0"/>
              <a:t>considerations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92500"/>
          </a:bodyPr>
          <a:lstStyle/>
          <a:p>
            <a:r>
              <a:rPr lang="en-US" dirty="0"/>
              <a:t>RF frequency:</a:t>
            </a:r>
          </a:p>
          <a:p>
            <a:pPr lvl="1"/>
            <a:r>
              <a:rPr lang="en-US" dirty="0"/>
              <a:t>higher is better, for short bunch length (hourglass effect)</a:t>
            </a:r>
          </a:p>
          <a:p>
            <a:r>
              <a:rPr lang="en-US" dirty="0" smtClean="0"/>
              <a:t>Higher order mode power:</a:t>
            </a:r>
          </a:p>
          <a:p>
            <a:pPr lvl="1"/>
            <a:r>
              <a:rPr lang="en-US" dirty="0" smtClean="0"/>
              <a:t>cavity loss factors, bunch length, bunch charge, beam current</a:t>
            </a:r>
          </a:p>
          <a:p>
            <a:pPr lvl="1"/>
            <a:r>
              <a:rPr lang="en-US" dirty="0" smtClean="0"/>
              <a:t>power limits of HOM damping</a:t>
            </a:r>
          </a:p>
          <a:p>
            <a:pPr lvl="1"/>
            <a:r>
              <a:rPr lang="en-US" dirty="0" smtClean="0"/>
              <a:t>bunch break-up from transverse modes</a:t>
            </a:r>
          </a:p>
          <a:p>
            <a:r>
              <a:rPr lang="en-US" dirty="0" smtClean="0"/>
              <a:t>RF power sources:</a:t>
            </a:r>
          </a:p>
          <a:p>
            <a:pPr lvl="1"/>
            <a:r>
              <a:rPr lang="en-US" dirty="0" smtClean="0"/>
              <a:t>klystrons, IOTs, </a:t>
            </a:r>
            <a:r>
              <a:rPr lang="en-US" dirty="0"/>
              <a:t>s</a:t>
            </a:r>
            <a:r>
              <a:rPr lang="en-US" dirty="0" smtClean="0"/>
              <a:t>olid state amplifiers?</a:t>
            </a:r>
          </a:p>
          <a:p>
            <a:pPr lvl="1"/>
            <a:r>
              <a:rPr lang="en-US" dirty="0" smtClean="0"/>
              <a:t>available power, efficiency, cost</a:t>
            </a:r>
          </a:p>
          <a:p>
            <a:r>
              <a:rPr lang="en-US" dirty="0" smtClean="0"/>
              <a:t>Feedbacks and Low-Level RF:</a:t>
            </a:r>
          </a:p>
          <a:p>
            <a:pPr lvl="1"/>
            <a:r>
              <a:rPr lang="en-US" dirty="0" err="1" smtClean="0"/>
              <a:t>beamloading</a:t>
            </a:r>
            <a:r>
              <a:rPr lang="en-US" dirty="0"/>
              <a:t> </a:t>
            </a:r>
            <a:r>
              <a:rPr lang="en-US" dirty="0" smtClean="0"/>
              <a:t>(especially if no top-off injection)</a:t>
            </a:r>
          </a:p>
          <a:p>
            <a:pPr lvl="1"/>
            <a:r>
              <a:rPr lang="en-US" dirty="0" smtClean="0"/>
              <a:t>longitudinal impedance control (coupled bunch modes)</a:t>
            </a:r>
          </a:p>
        </p:txBody>
      </p:sp>
    </p:spTree>
    <p:extLst>
      <p:ext uri="{BB962C8B-B14F-4D97-AF65-F5344CB8AC3E}">
        <p14:creationId xmlns:p14="http://schemas.microsoft.com/office/powerpoint/2010/main" val="21231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Aside: why not 1.3 GHz?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52" y="1159300"/>
            <a:ext cx="7335500" cy="61351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ILC cavity specifications: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868144" y="4426687"/>
            <a:ext cx="0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979712" y="2807583"/>
            <a:ext cx="6412369" cy="3600399"/>
            <a:chOff x="1768610" y="2793519"/>
            <a:chExt cx="6412369" cy="3600399"/>
          </a:xfrm>
        </p:grpSpPr>
        <p:grpSp>
          <p:nvGrpSpPr>
            <p:cNvPr id="5" name="Group 4"/>
            <p:cNvGrpSpPr/>
            <p:nvPr/>
          </p:nvGrpSpPr>
          <p:grpSpPr>
            <a:xfrm>
              <a:off x="1768610" y="2793519"/>
              <a:ext cx="6412369" cy="3600399"/>
              <a:chOff x="1966827" y="2635352"/>
              <a:chExt cx="6412369" cy="360039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442"/>
              <a:stretch/>
            </p:blipFill>
            <p:spPr bwMode="auto">
              <a:xfrm>
                <a:off x="1966827" y="2635352"/>
                <a:ext cx="6412369" cy="3600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5230408" y="4728967"/>
                <a:ext cx="78579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i="1" dirty="0" smtClean="0"/>
                  <a:t>(mounted)</a:t>
                </a:r>
                <a:endParaRPr lang="en-GB" sz="11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788602" y="5342133"/>
              <a:ext cx="1003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BCP + EP</a:t>
              </a:r>
              <a:endParaRPr lang="en-GB" dirty="0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85342"/>
              </p:ext>
            </p:extLst>
          </p:nvPr>
        </p:nvGraphicFramePr>
        <p:xfrm>
          <a:off x="1979712" y="1758340"/>
          <a:ext cx="5207090" cy="10671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38456"/>
                <a:gridCol w="1366861"/>
                <a:gridCol w="1301773"/>
              </a:tblGrid>
              <a:tr h="355722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Gradient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</a:tr>
              <a:tr h="35572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Vertical test (bare cavity)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 MV/m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 0.8 x 10</a:t>
                      </a:r>
                      <a:r>
                        <a:rPr lang="en-US" sz="1600" baseline="30000" dirty="0" smtClean="0"/>
                        <a:t>10</a:t>
                      </a:r>
                      <a:r>
                        <a:rPr lang="en-US" sz="160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</a:tr>
              <a:tr h="3557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Mounted in </a:t>
                      </a:r>
                      <a:r>
                        <a:rPr lang="en-US" sz="1600" dirty="0" err="1" smtClean="0"/>
                        <a:t>cryomodule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31.5 MV/m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&gt; 1.0 x 10</a:t>
                      </a:r>
                      <a:r>
                        <a:rPr lang="en-US" sz="1600" b="1" baseline="30000" dirty="0" smtClean="0"/>
                        <a:t>10</a:t>
                      </a:r>
                      <a:r>
                        <a:rPr lang="en-US" sz="1600" b="1" dirty="0" smtClean="0"/>
                        <a:t> </a:t>
                      </a:r>
                      <a:endParaRPr lang="en-GB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3839369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Test results for eight 1.3 GHz 9-cell TESLA cavities achieving the ILC specification (DESY)</a:t>
            </a:r>
            <a:endParaRPr lang="en-GB" sz="1600" dirty="0"/>
          </a:p>
        </p:txBody>
      </p:sp>
      <p:sp>
        <p:nvSpPr>
          <p:cNvPr id="12" name="Oval 11"/>
          <p:cNvSpPr/>
          <p:nvPr/>
        </p:nvSpPr>
        <p:spPr>
          <a:xfrm>
            <a:off x="4211960" y="2303526"/>
            <a:ext cx="3096344" cy="6934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72994"/>
              </p:ext>
            </p:extLst>
          </p:nvPr>
        </p:nvGraphicFramePr>
        <p:xfrm>
          <a:off x="582126" y="5629460"/>
          <a:ext cx="5017001" cy="7018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91153"/>
                <a:gridCol w="1105441"/>
                <a:gridCol w="1020407"/>
              </a:tblGrid>
              <a:tr h="3509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RF power per cavity [kW]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</a:t>
                      </a:r>
                      <a:endParaRPr lang="en-GB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  <a:endParaRPr lang="en-GB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509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Matched </a:t>
                      </a:r>
                      <a:r>
                        <a:rPr lang="en-GB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GB" sz="1600" u="none" strike="noStrike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3.0E+06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57720"/>
              </p:ext>
            </p:extLst>
          </p:nvPr>
        </p:nvGraphicFramePr>
        <p:xfrm>
          <a:off x="524981" y="3861048"/>
          <a:ext cx="5048915" cy="144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79924"/>
                <a:gridCol w="1142094"/>
                <a:gridCol w="1026897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smtClean="0">
                          <a:effectLst/>
                        </a:rPr>
                        <a:t>R/Q [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linac</a:t>
                      </a:r>
                      <a:r>
                        <a:rPr lang="en-GB" sz="1600" u="none" strike="noStrike" dirty="0" smtClean="0">
                          <a:effectLst/>
                        </a:rPr>
                        <a:t> ohms]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1036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1036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Q</a:t>
                      </a:r>
                      <a:r>
                        <a:rPr lang="en-GB" sz="1600" u="none" strike="noStrike" baseline="-25000" dirty="0">
                          <a:effectLst/>
                        </a:rPr>
                        <a:t>0</a:t>
                      </a:r>
                      <a:r>
                        <a:rPr lang="en-GB" sz="1600" u="none" strike="noStrike" dirty="0">
                          <a:effectLst/>
                        </a:rPr>
                        <a:t> [</a:t>
                      </a:r>
                      <a:r>
                        <a:rPr lang="en-GB" sz="1600" u="none" strike="noStrike" dirty="0" smtClean="0">
                          <a:effectLst/>
                        </a:rPr>
                        <a:t>10</a:t>
                      </a:r>
                      <a:r>
                        <a:rPr lang="en-GB" sz="1600" u="none" strike="noStrike" baseline="30000" dirty="0" smtClean="0">
                          <a:effectLst/>
                        </a:rPr>
                        <a:t>10</a:t>
                      </a:r>
                      <a:r>
                        <a:rPr lang="en-GB" sz="1600" u="none" strike="noStrike" dirty="0" smtClean="0">
                          <a:effectLst/>
                        </a:rPr>
                        <a:t>]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1.5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1.3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Dynamic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h</a:t>
                      </a:r>
                      <a:r>
                        <a:rPr lang="en-US" sz="1600" u="none" strike="noStrike" dirty="0" smtClean="0">
                          <a:effectLst/>
                        </a:rPr>
                        <a:t>eat load </a:t>
                      </a:r>
                      <a:r>
                        <a:rPr lang="en-US" sz="1600" u="none" strike="noStrike" dirty="0">
                          <a:effectLst/>
                        </a:rPr>
                        <a:t>per cavity [W]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27.7</a:t>
                      </a:r>
                      <a:endParaRPr lang="en-GB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50.0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Total </a:t>
                      </a:r>
                      <a:r>
                        <a:rPr lang="en-GB" sz="1600" b="1" u="none" strike="noStrike" dirty="0" smtClean="0">
                          <a:effectLst/>
                        </a:rPr>
                        <a:t>dynamic heat load </a:t>
                      </a:r>
                      <a:r>
                        <a:rPr lang="en-GB" sz="1600" b="1" u="none" strike="noStrike" dirty="0">
                          <a:effectLst/>
                        </a:rPr>
                        <a:t>[kW]</a:t>
                      </a:r>
                      <a:endParaRPr lang="en-GB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>
                          <a:effectLst/>
                        </a:rPr>
                        <a:t>16.1</a:t>
                      </a:r>
                      <a:endParaRPr lang="en-GB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</a:rPr>
                        <a:t>23.2</a:t>
                      </a:r>
                      <a:endParaRPr lang="en-GB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301714"/>
              </p:ext>
            </p:extLst>
          </p:nvPr>
        </p:nvGraphicFramePr>
        <p:xfrm>
          <a:off x="540272" y="1126933"/>
          <a:ext cx="5033624" cy="2412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732"/>
                <a:gridCol w="1109104"/>
                <a:gridCol w="1023788"/>
              </a:tblGrid>
              <a:tr h="3600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LEP3</a:t>
                      </a:r>
                      <a:endParaRPr lang="en-GB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1300 MHz 9-cell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  <a:tr h="3410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Gradient [MV/m]</a:t>
                      </a:r>
                      <a:endParaRPr lang="en-GB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</a:rPr>
                        <a:t>20</a:t>
                      </a:r>
                      <a:endParaRPr lang="en-GB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</a:rPr>
                        <a:t>25</a:t>
                      </a:r>
                      <a:endParaRPr lang="en-GB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410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Active length [m]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1.038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1.038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410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Voltage/cavity [MV]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20.76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25.95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410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Number of cavities</a:t>
                      </a:r>
                      <a:endParaRPr lang="en-GB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</a:rPr>
                        <a:t>579</a:t>
                      </a:r>
                      <a:endParaRPr lang="en-GB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</a:rPr>
                        <a:t>463</a:t>
                      </a:r>
                      <a:endParaRPr lang="en-GB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41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</a:t>
                      </a:r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cryomodules</a:t>
                      </a:r>
                      <a:endParaRPr lang="en-GB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en-GB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GB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410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en-GB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cryomodule</a:t>
                      </a:r>
                      <a:r>
                        <a:rPr lang="en-GB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length [m]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927</a:t>
                      </a:r>
                      <a:endParaRPr lang="en-GB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737</a:t>
                      </a:r>
                      <a:endParaRPr lang="en-GB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1.3 </a:t>
            </a:r>
            <a:r>
              <a:rPr lang="en-US" dirty="0"/>
              <a:t>G</a:t>
            </a:r>
            <a:r>
              <a:rPr lang="en-US" dirty="0" smtClean="0"/>
              <a:t>Hz (TLEP 175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774749" y="2236222"/>
            <a:ext cx="286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cf. 1.06 m for 704 MHz 5-cell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2160" y="5649627"/>
            <a:ext cx="25114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Input power couplers  @ 1.3 GHz ??</a:t>
            </a:r>
          </a:p>
        </p:txBody>
      </p:sp>
      <p:sp>
        <p:nvSpPr>
          <p:cNvPr id="7" name="Oval 6"/>
          <p:cNvSpPr/>
          <p:nvPr/>
        </p:nvSpPr>
        <p:spPr>
          <a:xfrm>
            <a:off x="4139952" y="5629460"/>
            <a:ext cx="157276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995936" y="1805319"/>
            <a:ext cx="1701294" cy="50870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588224" y="1228321"/>
            <a:ext cx="217880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RF</a:t>
            </a:r>
            <a:r>
              <a:rPr lang="en-US" sz="2400" dirty="0"/>
              <a:t> </a:t>
            </a:r>
            <a:r>
              <a:rPr lang="en-US" sz="2400" dirty="0" smtClean="0"/>
              <a:t>   = 12 GV</a:t>
            </a:r>
            <a:endParaRPr lang="en-GB" sz="2400" b="1" dirty="0">
              <a:latin typeface="Arial"/>
            </a:endParaRPr>
          </a:p>
          <a:p>
            <a:r>
              <a:rPr lang="en-US" sz="2400" dirty="0" err="1" smtClean="0"/>
              <a:t>P</a:t>
            </a:r>
            <a:r>
              <a:rPr lang="en-US" sz="2400" baseline="-25000" dirty="0" err="1" smtClean="0"/>
              <a:t>beam</a:t>
            </a:r>
            <a:r>
              <a:rPr lang="en-US" sz="2400" dirty="0" smtClean="0"/>
              <a:t> = 100 MW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3461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7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460" y="1124744"/>
            <a:ext cx="516444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1.3 GHz power couplers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4745"/>
            <a:ext cx="3725664" cy="4080030"/>
          </a:xfrm>
        </p:spPr>
        <p:txBody>
          <a:bodyPr>
            <a:normAutofit/>
          </a:bodyPr>
          <a:lstStyle/>
          <a:p>
            <a:r>
              <a:rPr lang="en-US" dirty="0" smtClean="0"/>
              <a:t>TTF-III couplers tested to 5 kW in CW</a:t>
            </a:r>
          </a:p>
          <a:p>
            <a:pPr lvl="1"/>
            <a:r>
              <a:rPr lang="en-US" dirty="0" smtClean="0"/>
              <a:t>8kW with improved cooling (BESSY)</a:t>
            </a:r>
          </a:p>
          <a:p>
            <a:endParaRPr lang="en-US" dirty="0" smtClean="0"/>
          </a:p>
          <a:p>
            <a:r>
              <a:rPr lang="en-US" dirty="0" smtClean="0"/>
              <a:t>Some higher power adaptations for ERL injectors</a:t>
            </a:r>
          </a:p>
          <a:p>
            <a:pPr lvl="1"/>
            <a:r>
              <a:rPr lang="en-US" dirty="0" smtClean="0"/>
              <a:t>e.g. Cornell 60 kW CW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226361" y="5066274"/>
            <a:ext cx="1588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V. </a:t>
            </a:r>
            <a:r>
              <a:rPr lang="en-US" sz="1100" dirty="0" err="1" smtClean="0"/>
              <a:t>Vescherevitch</a:t>
            </a:r>
            <a:r>
              <a:rPr lang="en-US" sz="1100" dirty="0" smtClean="0"/>
              <a:t>, ERL’09</a:t>
            </a:r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4217998"/>
            <a:ext cx="41842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 couplers per 2-cell cavity in ERL injector </a:t>
            </a:r>
            <a:r>
              <a:rPr lang="en-US" sz="1400" b="1" dirty="0" err="1" smtClean="0"/>
              <a:t>cryomodule</a:t>
            </a:r>
            <a:endParaRPr lang="en-US" sz="1400" b="1" dirty="0" smtClean="0"/>
          </a:p>
          <a:p>
            <a:r>
              <a:rPr lang="en-US" sz="1400" b="1" dirty="0" smtClean="0"/>
              <a:t>Gradient: 5-15MV/m</a:t>
            </a:r>
          </a:p>
          <a:p>
            <a:r>
              <a:rPr lang="en-US" sz="1400" b="1" dirty="0" smtClean="0"/>
              <a:t>Beam current: 100 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916" y="5733256"/>
            <a:ext cx="7776864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power </a:t>
            </a:r>
            <a:r>
              <a:rPr lang="en-US" sz="2400" b="1" dirty="0">
                <a:solidFill>
                  <a:srgbClr val="0070C0"/>
                </a:solidFill>
              </a:rPr>
              <a:t>coupler </a:t>
            </a:r>
            <a:r>
              <a:rPr lang="en-US" sz="2400" b="1" dirty="0" smtClean="0">
                <a:solidFill>
                  <a:srgbClr val="0070C0"/>
                </a:solidFill>
              </a:rPr>
              <a:t>for 1.3 GHz 200 kW CW looks challenging…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4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it-IT" sz="3200" dirty="0" smtClean="0">
                <a:effectLst/>
              </a:rPr>
              <a:t>2 K Heat Loads (per </a:t>
            </a:r>
            <a:r>
              <a:rPr lang="el-GR" sz="3200" dirty="0" smtClean="0">
                <a:effectLst/>
              </a:rPr>
              <a:t>β</a:t>
            </a:r>
            <a:r>
              <a:rPr lang="en-US" sz="3200" dirty="0" smtClean="0">
                <a:effectLst/>
              </a:rPr>
              <a:t>=1 </a:t>
            </a:r>
            <a:r>
              <a:rPr lang="it-IT" sz="3200" dirty="0" smtClean="0">
                <a:effectLst/>
              </a:rPr>
              <a:t>cavity)</a:t>
            </a:r>
            <a:endParaRPr lang="it-IT" sz="3200" dirty="0">
              <a:effectLst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1" y="762000"/>
          <a:ext cx="8229600" cy="194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330"/>
                <a:gridCol w="2617269"/>
                <a:gridCol w="2667001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Operating condition</a:t>
                      </a:r>
                      <a:endParaRPr lang="it-IT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Beam</a:t>
                      </a:r>
                      <a:r>
                        <a:rPr lang="it-IT" sz="16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current/pulse lenght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40 mA/0.4 ms beam pulse 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20 mA/0.8 ms beam pulse 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160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cryo</a:t>
                      </a:r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duty cycle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4.11%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8.22%</a:t>
                      </a:r>
                      <a:endParaRPr lang="it-IT" sz="16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quality factor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10 x 10</a:t>
                      </a:r>
                      <a:r>
                        <a:rPr lang="en-US" sz="1600" b="0" baseline="4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endParaRPr lang="it-IT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5 x 10</a:t>
                      </a:r>
                      <a:r>
                        <a:rPr lang="en-US" sz="1600" b="0" baseline="4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endParaRPr lang="it-IT" sz="16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accelerating field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 MV/m</a:t>
                      </a:r>
                      <a:endParaRPr lang="it-IT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 MV/m</a:t>
                      </a:r>
                      <a:endParaRPr lang="it-IT" sz="16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1" y="2895600"/>
          <a:ext cx="82296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198"/>
                <a:gridCol w="2692161"/>
                <a:gridCol w="2615241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Source</a:t>
                      </a:r>
                      <a:r>
                        <a:rPr lang="it-IT" sz="1600" baseline="0" dirty="0" smtClean="0"/>
                        <a:t> of Heat Load</a:t>
                      </a:r>
                      <a:endParaRPr lang="it-IT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Heat Load </a:t>
                      </a:r>
                      <a:r>
                        <a:rPr lang="it-IT" sz="1600" dirty="0" smtClean="0"/>
                        <a:t>@</a:t>
                      </a:r>
                      <a:r>
                        <a:rPr lang="it-IT" sz="1600" baseline="0" dirty="0" smtClean="0"/>
                        <a:t> 2K (per cavity)</a:t>
                      </a:r>
                      <a:endParaRPr lang="it-IT" sz="16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Beam</a:t>
                      </a:r>
                      <a:r>
                        <a:rPr lang="it-IT" sz="16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current/pulse lenght</a:t>
                      </a:r>
                      <a:endParaRPr lang="it-IT" sz="16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40 mA/0.4 ms beam pulse 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20 mA/0.8 ms beam pulse 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dynamic heat load per cavity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5.1 W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20.4 W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static losses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&lt;1 W</a:t>
                      </a:r>
                      <a:r>
                        <a:rPr lang="it-IT" sz="1600" b="0" baseline="0" dirty="0" smtClean="0">
                          <a:solidFill>
                            <a:schemeClr val="bg1"/>
                          </a:solidFill>
                        </a:rPr>
                        <a:t> (tbc)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~</a:t>
                      </a:r>
                      <a:r>
                        <a:rPr lang="it-IT" sz="16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1 W</a:t>
                      </a:r>
                      <a:r>
                        <a:rPr lang="it-IT" sz="1600" b="0" baseline="0" dirty="0" smtClean="0">
                          <a:solidFill>
                            <a:schemeClr val="bg1"/>
                          </a:solidFill>
                        </a:rPr>
                        <a:t> (tbc)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power coupler loss at 2 K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&lt;0.2 W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&lt;0.2 W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HOM loss in cavity at 2 K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&lt;1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&lt;3 W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HOM coupler loss at 2 K (per </a:t>
                      </a:r>
                      <a:r>
                        <a:rPr lang="en-US" sz="1600" b="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coupl</a:t>
                      </a: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&lt;0.2 W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&lt;0.2 W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beam loss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W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1 W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Total @</a:t>
                      </a:r>
                      <a:r>
                        <a:rPr lang="it-IT" sz="1600" baseline="0" dirty="0" smtClean="0"/>
                        <a:t> 2 K</a:t>
                      </a:r>
                      <a:endParaRPr lang="it-IT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1505EB"/>
                          </a:solidFill>
                        </a:rPr>
                        <a:t>8.5 W</a:t>
                      </a:r>
                      <a:endParaRPr lang="it-IT" sz="1600" b="1" dirty="0">
                        <a:solidFill>
                          <a:srgbClr val="1505EB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1505EB"/>
                          </a:solidFill>
                        </a:rPr>
                        <a:t>25.8 W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019800" y="3521102"/>
            <a:ext cx="1080120" cy="64388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609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LHC cryogenic plant capacity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916832"/>
            <a:ext cx="335927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720079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For LEP3 it would be very advantageous if the cryogenic power required for the RF could be supplied by the existing LHC cryogenics plants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73399"/>
              </p:ext>
            </p:extLst>
          </p:nvPr>
        </p:nvGraphicFramePr>
        <p:xfrm>
          <a:off x="683568" y="1916832"/>
          <a:ext cx="4464496" cy="342285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9840"/>
                <a:gridCol w="861569"/>
                <a:gridCol w="1096543"/>
                <a:gridCol w="1096544"/>
              </a:tblGrid>
              <a:tr h="43204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Installed refrigeration capacity in the LHC </a:t>
                      </a:r>
                      <a:r>
                        <a:rPr lang="en-US" sz="1600" u="none" strike="noStrike" dirty="0" smtClean="0">
                          <a:effectLst/>
                        </a:rPr>
                        <a:t>sectors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7093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 smtClean="0">
                          <a:effectLst/>
                        </a:rPr>
                        <a:t>Temperature</a:t>
                      </a:r>
                    </a:p>
                    <a:p>
                      <a:pPr algn="l" fontAlgn="t"/>
                      <a:r>
                        <a:rPr lang="en-GB" sz="1600" u="none" strike="noStrike" dirty="0" smtClean="0">
                          <a:effectLst/>
                        </a:rPr>
                        <a:t>level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smtClean="0">
                          <a:effectLst/>
                        </a:rPr>
                        <a:t>High-load</a:t>
                      </a:r>
                    </a:p>
                    <a:p>
                      <a:pPr algn="l" fontAlgn="t"/>
                      <a:r>
                        <a:rPr lang="en-US" sz="1600" u="none" strike="noStrike" dirty="0" smtClean="0">
                          <a:effectLst/>
                        </a:rPr>
                        <a:t>sector</a:t>
                      </a:r>
                      <a:r>
                        <a:rPr lang="en-US" sz="1600" u="none" strike="noStrike" dirty="0">
                          <a:effectLst/>
                        </a:rPr>
                        <a:t/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(1-2, </a:t>
                      </a:r>
                      <a:r>
                        <a:rPr lang="en-US" sz="1600" u="none" strike="noStrike" dirty="0" smtClean="0">
                          <a:effectLst/>
                        </a:rPr>
                        <a:t>4-5,</a:t>
                      </a:r>
                    </a:p>
                    <a:p>
                      <a:pPr algn="l" fontAlgn="t"/>
                      <a:r>
                        <a:rPr lang="en-US" sz="1600" u="none" strike="noStrike" dirty="0" smtClean="0">
                          <a:effectLst/>
                        </a:rPr>
                        <a:t>5-6</a:t>
                      </a:r>
                      <a:r>
                        <a:rPr lang="en-US" sz="1600" u="none" strike="noStrike" dirty="0">
                          <a:effectLst/>
                        </a:rPr>
                        <a:t>, 8-1)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smtClean="0">
                          <a:effectLst/>
                        </a:rPr>
                        <a:t>Low-load</a:t>
                      </a:r>
                    </a:p>
                    <a:p>
                      <a:pPr algn="l" fontAlgn="t"/>
                      <a:r>
                        <a:rPr lang="en-US" sz="1600" u="none" strike="noStrike" dirty="0" smtClean="0">
                          <a:effectLst/>
                        </a:rPr>
                        <a:t>sector</a:t>
                      </a:r>
                      <a:r>
                        <a:rPr lang="en-US" sz="1600" u="none" strike="noStrike" dirty="0">
                          <a:effectLst/>
                        </a:rPr>
                        <a:t/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(2-3, </a:t>
                      </a:r>
                      <a:r>
                        <a:rPr lang="en-US" sz="1600" u="none" strike="noStrike" dirty="0" smtClean="0">
                          <a:effectLst/>
                        </a:rPr>
                        <a:t>3-4,</a:t>
                      </a:r>
                    </a:p>
                    <a:p>
                      <a:pPr algn="l" fontAlgn="t"/>
                      <a:r>
                        <a:rPr lang="en-US" sz="1600" u="none" strike="noStrike" dirty="0" smtClean="0">
                          <a:effectLst/>
                        </a:rPr>
                        <a:t>6-7</a:t>
                      </a:r>
                      <a:r>
                        <a:rPr lang="en-US" sz="1600" u="none" strike="noStrike" dirty="0">
                          <a:effectLst/>
                        </a:rPr>
                        <a:t>, 7-8)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256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50-75 K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 [W]</a:t>
                      </a:r>
                      <a:endParaRPr lang="en-GB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33000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31000</a:t>
                      </a:r>
                      <a:endParaRPr lang="en-GB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56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4.6-20 K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 [W]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7700</a:t>
                      </a:r>
                      <a:endParaRPr lang="en-GB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7600</a:t>
                      </a:r>
                      <a:endParaRPr lang="en-GB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56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4.5 K</a:t>
                      </a:r>
                      <a:endParaRPr lang="en-GB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 [W]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300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150</a:t>
                      </a:r>
                      <a:endParaRPr lang="en-GB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79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effectLst/>
                        </a:rPr>
                        <a:t>1.9 K </a:t>
                      </a:r>
                      <a:r>
                        <a:rPr lang="en-GB" sz="1800" b="1" u="none" strike="noStrike" dirty="0" err="1" smtClean="0">
                          <a:effectLst/>
                        </a:rPr>
                        <a:t>LHe</a:t>
                      </a:r>
                      <a:endParaRPr lang="en-GB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 [W]</a:t>
                      </a:r>
                      <a:endParaRPr lang="en-GB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2400</a:t>
                      </a:r>
                      <a:endParaRPr lang="en-GB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2100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56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4 K VLP</a:t>
                      </a:r>
                      <a:endParaRPr lang="en-GB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 [W]</a:t>
                      </a:r>
                      <a:endParaRPr lang="en-GB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430</a:t>
                      </a:r>
                      <a:endParaRPr lang="en-GB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380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56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20-280 K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 [g.s-1]</a:t>
                      </a:r>
                      <a:endParaRPr lang="en-GB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41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27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81608" y="5445224"/>
            <a:ext cx="79928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LHC </a:t>
            </a:r>
            <a:r>
              <a:rPr lang="en-GB" sz="1600" dirty="0"/>
              <a:t>cold compressors </a:t>
            </a:r>
            <a:r>
              <a:rPr lang="en-GB" sz="1600" dirty="0" smtClean="0"/>
              <a:t>(125 g/s@15mbar=1.8K) have </a:t>
            </a:r>
            <a:r>
              <a:rPr lang="en-GB" sz="1600" dirty="0"/>
              <a:t>similar dimensions as the </a:t>
            </a:r>
            <a:r>
              <a:rPr lang="en-GB" sz="1600" dirty="0" smtClean="0"/>
              <a:t>CEBAF ones </a:t>
            </a:r>
            <a:r>
              <a:rPr lang="en-GB" sz="1600" dirty="0"/>
              <a:t>(250g/s@30mbar=2.0K</a:t>
            </a:r>
            <a:r>
              <a:rPr lang="en-GB" sz="16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However, piping, motors and so on would not be compatible with a factor 2 in capacity.</a:t>
            </a: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A </a:t>
            </a:r>
            <a:r>
              <a:rPr lang="en-GB" sz="1600" dirty="0"/>
              <a:t>more detailed study </a:t>
            </a:r>
            <a:r>
              <a:rPr lang="en-GB" sz="1600" dirty="0" smtClean="0"/>
              <a:t>would </a:t>
            </a:r>
            <a:r>
              <a:rPr lang="en-GB" sz="1600" dirty="0"/>
              <a:t>be necessary to evaluate the performance we could have if some parts would be changed (motors, bearings, valves,...)</a:t>
            </a:r>
          </a:p>
        </p:txBody>
      </p:sp>
      <p:sp>
        <p:nvSpPr>
          <p:cNvPr id="7" name="Rectangle 6"/>
          <p:cNvSpPr/>
          <p:nvPr/>
        </p:nvSpPr>
        <p:spPr>
          <a:xfrm>
            <a:off x="4186858" y="5445222"/>
            <a:ext cx="4824536" cy="135421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Total wall-plug power for LHC cryogenics = 40 MW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8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TLEP 80km tunnel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t="8099"/>
          <a:stretch>
            <a:fillRect/>
          </a:stretch>
        </p:blipFill>
        <p:spPr>
          <a:xfrm>
            <a:off x="251520" y="1154232"/>
            <a:ext cx="8712968" cy="549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4288"/>
            <a:ext cx="907732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5936" y="2636912"/>
            <a:ext cx="4536504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Total wall-plug power for LHC cryogenics = 40 MW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377642"/>
            <a:ext cx="2223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Carnot ~150 @ 2K</a:t>
            </a:r>
          </a:p>
          <a:p>
            <a:r>
              <a:rPr lang="en-US" sz="2000" dirty="0" smtClean="0"/>
              <a:t>Eff. ~ 30% of Carnot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261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ring for top-up injection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5202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Beam lifetime is dominated by </a:t>
            </a:r>
            <a:r>
              <a:rPr lang="en-US" dirty="0" err="1" smtClean="0"/>
              <a:t>radiative</a:t>
            </a:r>
            <a:r>
              <a:rPr lang="en-US" dirty="0" smtClean="0"/>
              <a:t> </a:t>
            </a:r>
            <a:r>
              <a:rPr lang="en-US" dirty="0" err="1" smtClean="0"/>
              <a:t>Bhabha</a:t>
            </a:r>
            <a:r>
              <a:rPr lang="en-US" dirty="0" smtClean="0"/>
              <a:t> scattering</a:t>
            </a:r>
          </a:p>
          <a:p>
            <a:pPr lvl="1"/>
            <a:r>
              <a:rPr lang="en-GB" dirty="0" err="1" smtClean="0">
                <a:latin typeface="Symbol" pitchFamily="18" charset="2"/>
              </a:rPr>
              <a:t>t</a:t>
            </a:r>
            <a:r>
              <a:rPr lang="en-GB" baseline="-25000" dirty="0" err="1" smtClean="0"/>
              <a:t>beam</a:t>
            </a:r>
            <a:r>
              <a:rPr lang="en-GB" dirty="0"/>
              <a:t> </a:t>
            </a:r>
            <a:r>
              <a:rPr lang="en-US" dirty="0" smtClean="0"/>
              <a:t>as short as 15 </a:t>
            </a:r>
            <a:r>
              <a:rPr lang="en-US" dirty="0" err="1" smtClean="0"/>
              <a:t>mins</a:t>
            </a:r>
            <a:endParaRPr lang="en-US" dirty="0"/>
          </a:p>
          <a:p>
            <a:pPr lvl="1"/>
            <a:r>
              <a:rPr lang="en-US" dirty="0" smtClean="0"/>
              <a:t>frequent refilling reduces operational efficiency</a:t>
            </a:r>
          </a:p>
          <a:p>
            <a:r>
              <a:rPr lang="en-US" dirty="0"/>
              <a:t>S</a:t>
            </a:r>
            <a:r>
              <a:rPr lang="en-US" dirty="0" smtClean="0"/>
              <a:t>olution: double </a:t>
            </a:r>
            <a:r>
              <a:rPr lang="en-US" dirty="0"/>
              <a:t>ring with top-up </a:t>
            </a:r>
            <a:r>
              <a:rPr lang="en-US" dirty="0" smtClean="0"/>
              <a:t>injection</a:t>
            </a:r>
          </a:p>
          <a:p>
            <a:pPr lvl="1"/>
            <a:r>
              <a:rPr lang="en-US" dirty="0" smtClean="0"/>
              <a:t>supports </a:t>
            </a:r>
            <a:r>
              <a:rPr lang="en-US" dirty="0"/>
              <a:t>short lifetime &amp; high luminosity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5740743" cy="237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6018065"/>
            <a:ext cx="6869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op-up experience: PEP-II, KEKB, light sources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26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312269" y="116632"/>
            <a:ext cx="6627308" cy="745850"/>
          </a:xfrm>
        </p:spPr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op-up </a:t>
            </a:r>
            <a:r>
              <a:rPr lang="en-US" dirty="0"/>
              <a:t>injection: </a:t>
            </a:r>
            <a:r>
              <a:rPr lang="en-US" dirty="0" smtClean="0"/>
              <a:t>schematic cycle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94316" y="4553153"/>
            <a:ext cx="3015952" cy="1728192"/>
            <a:chOff x="539552" y="4365104"/>
            <a:chExt cx="3015952" cy="1728192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539552" y="4365104"/>
              <a:ext cx="720080" cy="172819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59632" y="4365104"/>
              <a:ext cx="180020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39652" y="4365104"/>
              <a:ext cx="540060" cy="172819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979712" y="6093296"/>
              <a:ext cx="15757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110268" y="4553153"/>
            <a:ext cx="3015952" cy="1728192"/>
            <a:chOff x="539552" y="4365104"/>
            <a:chExt cx="3015952" cy="1728192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39552" y="4365104"/>
              <a:ext cx="720080" cy="172819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59632" y="4365104"/>
              <a:ext cx="180020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439652" y="4365104"/>
              <a:ext cx="540060" cy="172819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979712" y="6093296"/>
              <a:ext cx="15757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20" y="4527455"/>
            <a:ext cx="3041650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94316" y="6489616"/>
            <a:ext cx="3015952" cy="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64446" y="654481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s</a:t>
            </a:r>
            <a:endParaRPr lang="en-GB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94316" y="4176976"/>
            <a:ext cx="0" cy="2312640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796" y="3609296"/>
            <a:ext cx="391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 smtClean="0">
                <a:solidFill>
                  <a:srgbClr val="FF0000"/>
                </a:solidFill>
              </a:rPr>
              <a:t>nergy of accelerator ring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0653" y="4132516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175 GeV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0653" y="593771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 GeV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84906" y="4221147"/>
            <a:ext cx="217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njection into collider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4871966" y="5614544"/>
            <a:ext cx="1502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njection into </a:t>
            </a:r>
          </a:p>
          <a:p>
            <a:r>
              <a:rPr lang="en-US" dirty="0" smtClean="0"/>
              <a:t>accelerator</a:t>
            </a:r>
            <a:endParaRPr lang="en-GB" dirty="0"/>
          </a:p>
        </p:txBody>
      </p:sp>
      <p:grpSp>
        <p:nvGrpSpPr>
          <p:cNvPr id="1030" name="Group 1029"/>
          <p:cNvGrpSpPr/>
          <p:nvPr/>
        </p:nvGrpSpPr>
        <p:grpSpPr>
          <a:xfrm>
            <a:off x="859401" y="1881104"/>
            <a:ext cx="2925942" cy="648072"/>
            <a:chOff x="880536" y="1556792"/>
            <a:chExt cx="2925942" cy="648072"/>
          </a:xfrm>
        </p:grpSpPr>
        <p:cxnSp>
          <p:nvCxnSpPr>
            <p:cNvPr id="1024" name="Straight Connector 1023"/>
            <p:cNvCxnSpPr/>
            <p:nvPr/>
          </p:nvCxnSpPr>
          <p:spPr>
            <a:xfrm>
              <a:off x="880536" y="1556792"/>
              <a:ext cx="2880500" cy="648072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806478" y="1556792"/>
              <a:ext cx="0" cy="648072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785343" y="1881104"/>
            <a:ext cx="2925942" cy="648072"/>
            <a:chOff x="880536" y="1556792"/>
            <a:chExt cx="2925942" cy="64807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880536" y="1556792"/>
              <a:ext cx="2880500" cy="648072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806478" y="1556792"/>
              <a:ext cx="0" cy="648072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>
            <a:off x="6711285" y="1881104"/>
            <a:ext cx="2456585" cy="504056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5796" y="2205140"/>
            <a:ext cx="793168" cy="18002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04406" y="1881104"/>
            <a:ext cx="0" cy="504056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94316" y="1558266"/>
            <a:ext cx="0" cy="2051030"/>
          </a:xfrm>
          <a:prstGeom prst="straightConnector1">
            <a:avLst/>
          </a:prstGeom>
          <a:ln w="34925">
            <a:solidFill>
              <a:srgbClr val="00B05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47989" y="1161024"/>
            <a:ext cx="7164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b</a:t>
            </a:r>
            <a:r>
              <a:rPr lang="en-US" sz="2800" dirty="0" smtClean="0">
                <a:solidFill>
                  <a:srgbClr val="00B050"/>
                </a:solidFill>
              </a:rPr>
              <a:t>eam current in collider (15 min. beam lifetime)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0045" y="170454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100%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4312" y="229164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99%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036" name="TextBox 1035"/>
          <p:cNvSpPr txBox="1"/>
          <p:nvPr/>
        </p:nvSpPr>
        <p:spPr>
          <a:xfrm>
            <a:off x="4940029" y="2664032"/>
            <a:ext cx="2731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a</a:t>
            </a:r>
            <a:r>
              <a:rPr lang="en-US" sz="2000" dirty="0" smtClean="0">
                <a:solidFill>
                  <a:srgbClr val="00B050"/>
                </a:solidFill>
              </a:rPr>
              <a:t>lmost constant current 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02227" y="6390927"/>
            <a:ext cx="1315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F. Zimmermann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657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 requirements: voltage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replace the energy lost U</a:t>
            </a:r>
            <a:r>
              <a:rPr lang="en-US" baseline="-25000" dirty="0" smtClean="0"/>
              <a:t>0</a:t>
            </a:r>
            <a:r>
              <a:rPr lang="en-US" dirty="0" smtClean="0"/>
              <a:t> at each turn by synchrotron radiation</a:t>
            </a:r>
          </a:p>
          <a:p>
            <a:pPr lvl="1"/>
            <a:r>
              <a:rPr lang="en-US" dirty="0" smtClean="0"/>
              <a:t>total power needed by the beam = U</a:t>
            </a:r>
            <a:r>
              <a:rPr lang="en-US" baseline="-25000" dirty="0" smtClean="0"/>
              <a:t>0 </a:t>
            </a:r>
            <a:r>
              <a:rPr lang="en-US" dirty="0" smtClean="0"/>
              <a:t>x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beam</a:t>
            </a:r>
            <a:endParaRPr lang="en-US" baseline="-25000" dirty="0" smtClean="0"/>
          </a:p>
          <a:p>
            <a:pPr lvl="1"/>
            <a:endParaRPr lang="en-US" baseline="-25000" dirty="0"/>
          </a:p>
          <a:p>
            <a:pPr lvl="1"/>
            <a:endParaRPr lang="en-US" baseline="-250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maintain longitudinal focusing with sufficient momentum acceptance </a:t>
            </a:r>
            <a:r>
              <a:rPr lang="en-US" dirty="0"/>
              <a:t>|</a:t>
            </a:r>
            <a:r>
              <a:rPr lang="en-US" dirty="0">
                <a:sym typeface="Symbol"/>
              </a:rPr>
              <a:t>|</a:t>
            </a:r>
            <a:r>
              <a:rPr lang="en-US" baseline="-25000" dirty="0" err="1">
                <a:sym typeface="Symbol"/>
              </a:rPr>
              <a:t>max,RF</a:t>
            </a:r>
            <a:r>
              <a:rPr lang="en-US" dirty="0">
                <a:sym typeface="Symbol"/>
              </a:rPr>
              <a:t> </a:t>
            </a:r>
            <a:r>
              <a:rPr lang="en-US" dirty="0" smtClean="0"/>
              <a:t>to keep a good beam lifetime, given</a:t>
            </a:r>
          </a:p>
          <a:p>
            <a:pPr lvl="1"/>
            <a:r>
              <a:rPr lang="en-US" dirty="0" smtClean="0"/>
              <a:t>the equilibrium energy spread due to quantum excitation/radiation damping (quantum lifetime)</a:t>
            </a:r>
          </a:p>
          <a:p>
            <a:pPr lvl="1"/>
            <a:r>
              <a:rPr lang="en-US" dirty="0" smtClean="0"/>
              <a:t>the energy spread (tail) due to </a:t>
            </a:r>
            <a:r>
              <a:rPr lang="en-US" dirty="0" err="1" smtClean="0"/>
              <a:t>beamstrahlung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37797"/>
            <a:ext cx="2664296" cy="65095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14084" y="2663423"/>
            <a:ext cx="605888" cy="49985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62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" b="-39"/>
          <a:stretch/>
        </p:blipFill>
        <p:spPr bwMode="auto">
          <a:xfrm>
            <a:off x="12720" y="2484000"/>
            <a:ext cx="4589463" cy="29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ontent Placeholder 1"/>
          <p:cNvSpPr>
            <a:spLocks noGrp="1"/>
          </p:cNvSpPr>
          <p:nvPr>
            <p:ph idx="1"/>
          </p:nvPr>
        </p:nvSpPr>
        <p:spPr>
          <a:xfrm>
            <a:off x="395536" y="1052736"/>
            <a:ext cx="8504238" cy="118353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Particles lose energy 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in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collision 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region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via photon emission due to interaction with </a:t>
            </a:r>
            <a:r>
              <a:rPr lang="en-US" sz="2000" dirty="0" err="1" smtClean="0">
                <a:solidFill>
                  <a:prstClr val="black"/>
                </a:solidFill>
                <a:ea typeface="ＭＳ Ｐゴシック" pitchFamily="34" charset="-128"/>
              </a:rPr>
              <a:t>e.m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. 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field of oncoming bunch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simulation with 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360M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</a:rPr>
              <a:t>macroparticles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Symbol" pitchFamily="18" charset="2"/>
                <a:ea typeface="ＭＳ Ｐゴシック" pitchFamily="34" charset="-128"/>
              </a:rPr>
              <a:t>t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 varies exponentially 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with 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energy acceptance </a:t>
            </a:r>
            <a:r>
              <a:rPr lang="en-US" sz="2000" dirty="0">
                <a:solidFill>
                  <a:prstClr val="black"/>
                </a:solidFill>
                <a:latin typeface="Symbol" pitchFamily="18" charset="2"/>
                <a:ea typeface="ＭＳ Ｐゴシック" pitchFamily="34" charset="-128"/>
              </a:rPr>
              <a:t>h</a:t>
            </a:r>
          </a:p>
        </p:txBody>
      </p:sp>
      <p:sp>
        <p:nvSpPr>
          <p:cNvPr id="19460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ea typeface="ＭＳ Ｐゴシック" charset="-128"/>
              </a:rPr>
              <a:t>Beamstrahlung</a:t>
            </a:r>
            <a:r>
              <a:rPr lang="en-US" dirty="0" smtClean="0">
                <a:ea typeface="ＭＳ Ｐゴシック" charset="-128"/>
              </a:rPr>
              <a:t> energy 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F9C10FE-207C-4D3F-80AC-927159AB4912}" type="slidenum">
              <a:rPr lang="en-US" sz="1200">
                <a:solidFill>
                  <a:schemeClr val="bg1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19466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" b="148"/>
          <a:stretch/>
        </p:blipFill>
        <p:spPr bwMode="auto">
          <a:xfrm>
            <a:off x="4580707" y="2435816"/>
            <a:ext cx="4589462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7286645" y="2605893"/>
            <a:ext cx="1085850" cy="592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5986538" y="2589700"/>
            <a:ext cx="2385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dirty="0" smtClean="0">
                <a:latin typeface="Calibri" charset="0"/>
              </a:rPr>
              <a:t>TLEP @ 175 </a:t>
            </a:r>
            <a:r>
              <a:rPr lang="en-US" dirty="0" err="1" smtClean="0">
                <a:latin typeface="Calibri" charset="0"/>
              </a:rPr>
              <a:t>GeV</a:t>
            </a:r>
            <a:endParaRPr lang="en-US" dirty="0">
              <a:latin typeface="Calibri" charset="0"/>
            </a:endParaRPr>
          </a:p>
        </p:txBody>
      </p:sp>
      <p:sp>
        <p:nvSpPr>
          <p:cNvPr id="19464" name="TextBox 12"/>
          <p:cNvSpPr txBox="1">
            <a:spLocks noChangeArrowheads="1"/>
          </p:cNvSpPr>
          <p:nvPr/>
        </p:nvSpPr>
        <p:spPr bwMode="auto">
          <a:xfrm>
            <a:off x="1272352" y="2605893"/>
            <a:ext cx="2460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dirty="0" smtClean="0">
                <a:latin typeface="Calibri" charset="0"/>
              </a:rPr>
              <a:t>TLEP @ 120GeV</a:t>
            </a:r>
            <a:endParaRPr lang="en-US" dirty="0">
              <a:latin typeface="Calibri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09056" y="5480459"/>
            <a:ext cx="1372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M. Zanetti (MIT)</a:t>
            </a:r>
            <a:endParaRPr lang="en-GB" sz="1400" dirty="0"/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6004445" y="3202819"/>
            <a:ext cx="2564400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Lifetime&gt;100min </a:t>
            </a:r>
            <a:r>
              <a:rPr lang="en-US" sz="1600" dirty="0" smtClean="0">
                <a:solidFill>
                  <a:srgbClr val="FF0000"/>
                </a:solidFill>
                <a:latin typeface="Symbol" charset="2"/>
              </a:rPr>
              <a:t>h</a:t>
            </a: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=4%</a:t>
            </a:r>
            <a:endParaRPr lang="en-US" sz="1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704400" y="3063064"/>
            <a:ext cx="2244501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&gt;20 s </a:t>
            </a:r>
            <a:r>
              <a:rPr lang="en-US" sz="1600" dirty="0">
                <a:solidFill>
                  <a:srgbClr val="FF0000"/>
                </a:solidFill>
                <a:cs typeface="Arial" charset="0"/>
              </a:rPr>
              <a:t>at 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=1.0%</a:t>
            </a:r>
            <a:endParaRPr lang="en-US" sz="1600" dirty="0">
              <a:solidFill>
                <a:srgbClr val="FF0000"/>
              </a:solidFill>
              <a:cs typeface="Arial" charset="0"/>
            </a:endParaRPr>
          </a:p>
          <a:p>
            <a:pPr algn="ctr" eaLnBrk="1" hangingPunct="1"/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&gt;3 min </a:t>
            </a:r>
            <a:r>
              <a:rPr lang="en-US" sz="1600" dirty="0">
                <a:solidFill>
                  <a:srgbClr val="FF0000"/>
                </a:solidFill>
                <a:cs typeface="Arial" charset="0"/>
              </a:rPr>
              <a:t>at 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=1.5%</a:t>
            </a:r>
          </a:p>
          <a:p>
            <a:pPr algn="ctr" eaLnBrk="1" hangingPunct="1"/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&gt;20 </a:t>
            </a:r>
            <a:r>
              <a:rPr lang="en-US" sz="1600" dirty="0">
                <a:solidFill>
                  <a:srgbClr val="FF0000"/>
                </a:solidFill>
                <a:cs typeface="Arial" charset="0"/>
              </a:rPr>
              <a:t>min at 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=2.0%</a:t>
            </a:r>
          </a:p>
          <a:p>
            <a:pPr algn="ctr" eaLnBrk="1" hangingPunct="1"/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&gt;4h at 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=3</a:t>
            </a:r>
            <a:r>
              <a:rPr lang="en-US" sz="1600" dirty="0">
                <a:solidFill>
                  <a:srgbClr val="FF0000"/>
                </a:solidFill>
                <a:cs typeface="Arial" charset="0"/>
              </a:rPr>
              <a:t>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39654" y="5629765"/>
            <a:ext cx="422102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Required RF momentum acceptance </a:t>
            </a:r>
            <a:r>
              <a:rPr lang="el-GR" dirty="0" smtClean="0"/>
              <a:t>δ</a:t>
            </a:r>
            <a:r>
              <a:rPr lang="en-US" baseline="-25000" dirty="0" err="1" smtClean="0"/>
              <a:t>max,RF</a:t>
            </a:r>
            <a:endParaRPr lang="en-US" baseline="-25000" dirty="0" smtClean="0"/>
          </a:p>
          <a:p>
            <a:pPr lvl="1"/>
            <a:r>
              <a:rPr lang="en-US" dirty="0" smtClean="0"/>
              <a:t>3.0% @ 120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4.5% @ 175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72" y="3897928"/>
            <a:ext cx="4112372" cy="263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1736"/>
            <a:ext cx="4230236" cy="270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64" y="1034589"/>
            <a:ext cx="4166944" cy="20343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Quantum lifetime is a very steep function of V</a:t>
            </a:r>
            <a:r>
              <a:rPr lang="en-US" baseline="-25000" dirty="0" smtClean="0"/>
              <a:t>RF</a:t>
            </a:r>
            <a:endParaRPr lang="en-US" dirty="0" smtClean="0"/>
          </a:p>
          <a:p>
            <a:r>
              <a:rPr lang="en-US" dirty="0" smtClean="0"/>
              <a:t>RF voltage is defined by the momentum acceptance needed to cope with </a:t>
            </a:r>
            <a:r>
              <a:rPr lang="en-US" dirty="0" err="1" smtClean="0"/>
              <a:t>beamstrahlung</a:t>
            </a:r>
            <a:endParaRPr lang="en-US" dirty="0" smtClean="0"/>
          </a:p>
          <a:p>
            <a:pPr lvl="1"/>
            <a:r>
              <a:rPr lang="en-US" dirty="0" smtClean="0"/>
              <a:t>3.0% for TLEP @ 120 </a:t>
            </a:r>
            <a:r>
              <a:rPr lang="en-US" dirty="0" err="1" smtClean="0"/>
              <a:t>GeV</a:t>
            </a:r>
            <a:endParaRPr lang="en-US" dirty="0"/>
          </a:p>
          <a:p>
            <a:pPr lvl="1"/>
            <a:r>
              <a:rPr lang="en-US" dirty="0" smtClean="0"/>
              <a:t>4.9% for TLEP @ 175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 voltage TLEP @ 175 </a:t>
            </a:r>
            <a:r>
              <a:rPr lang="en-US" dirty="0" err="1" smtClean="0"/>
              <a:t>GeV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344052" y="1340768"/>
            <a:ext cx="118494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/>
              <a:t>U</a:t>
            </a:r>
            <a:r>
              <a:rPr lang="en-GB" sz="1400" baseline="-25000" dirty="0" smtClean="0"/>
              <a:t>0 </a:t>
            </a:r>
            <a:r>
              <a:rPr lang="en-GB" sz="1400" dirty="0" smtClean="0"/>
              <a:t>= </a:t>
            </a:r>
            <a:r>
              <a:rPr lang="en-GB" sz="1400" dirty="0"/>
              <a:t>9</a:t>
            </a:r>
            <a:r>
              <a:rPr lang="en-GB" sz="1400" dirty="0" smtClean="0"/>
              <a:t>.3 </a:t>
            </a:r>
            <a:r>
              <a:rPr lang="en-GB" sz="1400" dirty="0" err="1" smtClean="0"/>
              <a:t>GeV</a:t>
            </a:r>
            <a:endParaRPr lang="en-GB" sz="1400" dirty="0"/>
          </a:p>
          <a:p>
            <a:r>
              <a:rPr lang="en-GB" sz="1400" dirty="0" smtClean="0">
                <a:sym typeface="Symbol"/>
              </a:rPr>
              <a:t></a:t>
            </a:r>
            <a:r>
              <a:rPr lang="en-GB" sz="1400" baseline="-25000" dirty="0" smtClean="0"/>
              <a:t>p </a:t>
            </a:r>
            <a:r>
              <a:rPr lang="en-GB" sz="1400" dirty="0" smtClean="0"/>
              <a:t>= 1.0 x 10</a:t>
            </a:r>
            <a:r>
              <a:rPr lang="en-GB" sz="1400" baseline="30000" dirty="0" smtClean="0"/>
              <a:t>-5</a:t>
            </a:r>
            <a:endParaRPr lang="en-GB" sz="1400" dirty="0"/>
          </a:p>
          <a:p>
            <a:r>
              <a:rPr lang="en-GB" sz="1400" dirty="0" smtClean="0"/>
              <a:t>E</a:t>
            </a:r>
            <a:r>
              <a:rPr lang="en-GB" sz="1400" baseline="-25000" dirty="0" smtClean="0"/>
              <a:t>0 </a:t>
            </a:r>
            <a:r>
              <a:rPr lang="en-GB" sz="1400" dirty="0" smtClean="0"/>
              <a:t>= 175 </a:t>
            </a:r>
            <a:r>
              <a:rPr lang="en-GB" sz="1400" dirty="0" err="1" smtClean="0"/>
              <a:t>GeV</a:t>
            </a:r>
            <a:endParaRPr lang="en-GB" sz="1400" dirty="0" smtClean="0"/>
          </a:p>
          <a:p>
            <a:r>
              <a:rPr lang="en-US" sz="1400" dirty="0" err="1" smtClean="0"/>
              <a:t>J</a:t>
            </a:r>
            <a:r>
              <a:rPr lang="en-US" sz="1400" baseline="-25000" dirty="0" err="1" smtClean="0"/>
              <a:t>z</a:t>
            </a:r>
            <a:r>
              <a:rPr lang="en-US" sz="1400" dirty="0" smtClean="0"/>
              <a:t> = 1.0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300771" y="2564904"/>
            <a:ext cx="127150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sz="1400" baseline="-25000" dirty="0" err="1">
                <a:solidFill>
                  <a:schemeClr val="accent3">
                    <a:lumMod val="75000"/>
                  </a:schemeClr>
                </a:solidFill>
              </a:rPr>
              <a:t>RF</a:t>
            </a:r>
            <a:r>
              <a:rPr lang="en-US" sz="1400" baseline="-25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=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352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MHz</a:t>
            </a:r>
            <a:endParaRPr lang="en-GB" sz="1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400" dirty="0" err="1" smtClean="0">
                <a:solidFill>
                  <a:srgbClr val="C00000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C00000"/>
                </a:solidFill>
              </a:rPr>
              <a:t>RF</a:t>
            </a:r>
            <a:r>
              <a:rPr lang="en-US" sz="1400" baseline="-25000" dirty="0" smtClean="0">
                <a:solidFill>
                  <a:srgbClr val="C00000"/>
                </a:solidFill>
              </a:rPr>
              <a:t> </a:t>
            </a:r>
            <a:r>
              <a:rPr lang="en-US" sz="1400" dirty="0">
                <a:solidFill>
                  <a:srgbClr val="C00000"/>
                </a:solidFill>
              </a:rPr>
              <a:t>= 704 MHz</a:t>
            </a:r>
            <a:endParaRPr lang="en-GB" sz="1400" dirty="0">
              <a:solidFill>
                <a:srgbClr val="C00000"/>
              </a:solidFill>
            </a:endParaRPr>
          </a:p>
          <a:p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1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RF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= 1300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MHz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7920" y="4005064"/>
            <a:ext cx="127150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sz="1400" baseline="-25000" dirty="0" err="1">
                <a:solidFill>
                  <a:schemeClr val="accent3">
                    <a:lumMod val="75000"/>
                  </a:schemeClr>
                </a:solidFill>
              </a:rPr>
              <a:t>RF</a:t>
            </a:r>
            <a:r>
              <a:rPr lang="en-US" sz="1400" baseline="-25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=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352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MHz</a:t>
            </a:r>
            <a:endParaRPr lang="en-GB" sz="1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400" dirty="0" err="1" smtClean="0">
                <a:solidFill>
                  <a:srgbClr val="C00000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C00000"/>
                </a:solidFill>
              </a:rPr>
              <a:t>RF</a:t>
            </a:r>
            <a:r>
              <a:rPr lang="en-US" sz="1400" baseline="-25000" dirty="0" smtClean="0">
                <a:solidFill>
                  <a:srgbClr val="C00000"/>
                </a:solidFill>
              </a:rPr>
              <a:t> </a:t>
            </a:r>
            <a:r>
              <a:rPr lang="en-US" sz="1400" dirty="0">
                <a:solidFill>
                  <a:srgbClr val="C00000"/>
                </a:solidFill>
              </a:rPr>
              <a:t>= 704 MHz</a:t>
            </a:r>
            <a:endParaRPr lang="en-GB" sz="1400" dirty="0">
              <a:solidFill>
                <a:srgbClr val="C00000"/>
              </a:solidFill>
            </a:endParaRPr>
          </a:p>
          <a:p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1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RF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= 1300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MHz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625187"/>
              </p:ext>
            </p:extLst>
          </p:nvPr>
        </p:nvGraphicFramePr>
        <p:xfrm>
          <a:off x="346760" y="2975908"/>
          <a:ext cx="4284712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941"/>
                <a:gridCol w="975650"/>
                <a:gridCol w="875753"/>
                <a:gridCol w="11883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Machine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 frequency [MHz]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</a:t>
                      </a:r>
                      <a:r>
                        <a:rPr lang="en-US" sz="1400" baseline="-25000" dirty="0" smtClean="0"/>
                        <a:t>RF</a:t>
                      </a:r>
                      <a:r>
                        <a:rPr lang="en-US" sz="1400" dirty="0" smtClean="0"/>
                        <a:t> [GV]</a:t>
                      </a:r>
                      <a:endParaRPr lang="en-GB" sz="1400" dirty="0" smtClean="0"/>
                    </a:p>
                    <a:p>
                      <a:r>
                        <a:rPr lang="en-US" sz="1400" dirty="0" smtClean="0"/>
                        <a:t>for</a:t>
                      </a:r>
                    </a:p>
                    <a:p>
                      <a:r>
                        <a:rPr lang="el-GR" sz="1400" dirty="0" smtClean="0"/>
                        <a:t>τ</a:t>
                      </a:r>
                      <a:r>
                        <a:rPr lang="en-US" sz="1400" baseline="-25000" dirty="0" smtClean="0"/>
                        <a:t>q</a:t>
                      </a:r>
                      <a:r>
                        <a:rPr lang="en-US" sz="1400" dirty="0" smtClean="0"/>
                        <a:t> = 100h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</a:t>
                      </a:r>
                      <a:r>
                        <a:rPr lang="en-US" sz="1400" baseline="-25000" dirty="0" smtClean="0"/>
                        <a:t>RF</a:t>
                      </a:r>
                      <a:r>
                        <a:rPr lang="en-US" sz="1400" dirty="0" smtClean="0"/>
                        <a:t> [GV]</a:t>
                      </a:r>
                      <a:endParaRPr lang="en-GB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for</a:t>
                      </a:r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δ</a:t>
                      </a:r>
                      <a:r>
                        <a:rPr lang="en-US" sz="1400" baseline="-25000" dirty="0" err="1" smtClean="0"/>
                        <a:t>max,RF</a:t>
                      </a:r>
                      <a:r>
                        <a:rPr lang="en-US" sz="1400" dirty="0" smtClean="0"/>
                        <a:t> = 4.5%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TLEP 120 </a:t>
                      </a:r>
                      <a:r>
                        <a:rPr lang="en-US" sz="1400" b="1" dirty="0" err="1" smtClean="0"/>
                        <a:t>GeV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2.5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704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2.23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2.7</a:t>
                      </a:r>
                      <a:endParaRPr lang="en-GB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2.30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3.1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TLEP 175 </a:t>
                      </a:r>
                      <a:r>
                        <a:rPr lang="en-US" sz="1400" b="1" dirty="0" err="1" smtClean="0"/>
                        <a:t>GeV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10.4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704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9.7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11.2</a:t>
                      </a:r>
                      <a:endParaRPr lang="en-GB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12.2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003210" y="6156272"/>
            <a:ext cx="16407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dirty="0"/>
              <a:t>δ</a:t>
            </a:r>
            <a:r>
              <a:rPr lang="en-US" sz="1400" baseline="-25000" dirty="0" err="1" smtClean="0"/>
              <a:t>max,RF</a:t>
            </a:r>
            <a:r>
              <a:rPr lang="en-US" sz="1400" baseline="-25000" dirty="0" smtClean="0"/>
              <a:t>  </a:t>
            </a:r>
            <a:r>
              <a:rPr lang="en-US" sz="1400" dirty="0" smtClean="0"/>
              <a:t>~ f</a:t>
            </a:r>
            <a:r>
              <a:rPr lang="en-US" sz="1400" baseline="-25000" dirty="0" smtClean="0"/>
              <a:t>RF</a:t>
            </a:r>
            <a:r>
              <a:rPr lang="en-US" sz="1400" baseline="30000" dirty="0" smtClean="0"/>
              <a:t>-1/2 </a:t>
            </a:r>
            <a:r>
              <a:rPr lang="en-US" sz="1400" dirty="0" smtClean="0"/>
              <a:t>for a given RF voltage</a:t>
            </a:r>
            <a:endParaRPr lang="en-GB" sz="1400" dirty="0"/>
          </a:p>
        </p:txBody>
      </p:sp>
      <p:cxnSp>
        <p:nvCxnSpPr>
          <p:cNvPr id="25" name="Straight Arrow Connector 24"/>
          <p:cNvCxnSpPr>
            <a:stCxn id="23" idx="0"/>
          </p:cNvCxnSpPr>
          <p:nvPr/>
        </p:nvCxnSpPr>
        <p:spPr>
          <a:xfrm flipV="1">
            <a:off x="3823609" y="5917785"/>
            <a:ext cx="0" cy="23848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63843" y="4941168"/>
            <a:ext cx="350843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9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$P_{SR}=\frac{ec}{6\pi\varepsilon_0}\cdot\frac{\gamma^4}{\rho^2}&#10;\cdot\frac{I_b}{f_{rev}}$$&#10;\end{document}"/>
  <p:tag name="IGUANATEXSIZE" val="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[intlimits]{amsmath}&#10;\pagestyle{empty}&#10;\begin{document}&#10;$$\frac{V_{cav}^2}{Q_0(R/Q)}$$&#10;\end{document}"/>
  <p:tag name="IGUANATEXSIZE" val="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[intlimits]{amsmath}&#10;\pagestyle{empty}&#10;\begin{document}&#10;$$R­_{BCS}\propto\frac{\omega^2}{T}e^{-\frac{\Delta}{k_BT}}$$&#10;&#10;$$\Delta=1.76k­_BT_c$$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[intlimits]{amsmath}&#10;\pagestyle{empty}&#10;\begin{document}&#10;$$\frac{V_{cav}^2}{Q_0(R/Q)}$$&#10;\end{document}"/>
  <p:tag name="IGUANATEXSIZE" val="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27156</TotalTime>
  <Words>3536</Words>
  <Application>Microsoft Office PowerPoint</Application>
  <PresentationFormat>On-screen Show (4:3)</PresentationFormat>
  <Paragraphs>1124</Paragraphs>
  <Slides>40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RF system for TLEP</vt:lpstr>
      <vt:lpstr>Overview</vt:lpstr>
      <vt:lpstr>Introduction: TLEP</vt:lpstr>
      <vt:lpstr>TLEP 80km tunnel</vt:lpstr>
      <vt:lpstr>Double ring for top-up injection</vt:lpstr>
      <vt:lpstr>Top-up injection: schematic cycle</vt:lpstr>
      <vt:lpstr>RF requirements: voltage</vt:lpstr>
      <vt:lpstr>Beamstrahlung energy tails</vt:lpstr>
      <vt:lpstr>RF voltage TLEP @ 175 GeV</vt:lpstr>
      <vt:lpstr>General considerations</vt:lpstr>
      <vt:lpstr>Cavities:  704 MHz eRHIC/SPL</vt:lpstr>
      <vt:lpstr>704 MHz (TLEP 175 GeV)</vt:lpstr>
      <vt:lpstr>700 MHz power couplers</vt:lpstr>
      <vt:lpstr>700 MHz power couplers</vt:lpstr>
      <vt:lpstr>Top-up injector rings</vt:lpstr>
      <vt:lpstr>Higher order mode power</vt:lpstr>
      <vt:lpstr>HOM power “league table”</vt:lpstr>
      <vt:lpstr>5-cell SRF cavity with strong HOM damping for eRHIC at BNL</vt:lpstr>
      <vt:lpstr>RF power sources</vt:lpstr>
      <vt:lpstr>Power efficiency</vt:lpstr>
      <vt:lpstr>LLRF: instabilities and feedbacks</vt:lpstr>
      <vt:lpstr>Conclusions</vt:lpstr>
      <vt:lpstr>PowerPoint Presentation</vt:lpstr>
      <vt:lpstr>PowerPoint Presentation</vt:lpstr>
      <vt:lpstr>PowerPoint Presentation</vt:lpstr>
      <vt:lpstr>PowerPoint Presentation</vt:lpstr>
      <vt:lpstr>LEP2 SC RF system</vt:lpstr>
      <vt:lpstr>LEP2 SC RF system</vt:lpstr>
      <vt:lpstr>Temperature: Why 2K not 4.5?</vt:lpstr>
      <vt:lpstr>Gradient and dynamic heat load</vt:lpstr>
      <vt:lpstr>RF voltage TLEP 120 GeV</vt:lpstr>
      <vt:lpstr>LEP2 vs. TLEP SC RF systems</vt:lpstr>
      <vt:lpstr>Parameters: LEP3 (27 km ring) and TLEP (80 km ring)</vt:lpstr>
      <vt:lpstr>General considerations (2)</vt:lpstr>
      <vt:lpstr>Aside: why not 1.3 GHz?</vt:lpstr>
      <vt:lpstr>1.3 GHz (TLEP 175 GeV)</vt:lpstr>
      <vt:lpstr>1.3 GHz power couplers</vt:lpstr>
      <vt:lpstr>2 K Heat Loads (per β=1 cavity)</vt:lpstr>
      <vt:lpstr>LHC cryogenic plant capacity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Hitch-Hiker’s Guide to the LEP3 RF System</dc:title>
  <dc:creator>Butterworth</dc:creator>
  <cp:lastModifiedBy>Butterworth</cp:lastModifiedBy>
  <cp:revision>575</cp:revision>
  <dcterms:created xsi:type="dcterms:W3CDTF">2012-06-14T20:02:20Z</dcterms:created>
  <dcterms:modified xsi:type="dcterms:W3CDTF">2013-03-25T13:17:47Z</dcterms:modified>
</cp:coreProperties>
</file>