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41"/>
  </p:notesMasterIdLst>
  <p:handoutMasterIdLst>
    <p:handoutMasterId r:id="rId42"/>
  </p:handoutMasterIdLst>
  <p:sldIdLst>
    <p:sldId id="259" r:id="rId2"/>
    <p:sldId id="260" r:id="rId3"/>
    <p:sldId id="263" r:id="rId4"/>
    <p:sldId id="264" r:id="rId5"/>
    <p:sldId id="282" r:id="rId6"/>
    <p:sldId id="285" r:id="rId7"/>
    <p:sldId id="267" r:id="rId8"/>
    <p:sldId id="276" r:id="rId9"/>
    <p:sldId id="265" r:id="rId10"/>
    <p:sldId id="268" r:id="rId11"/>
    <p:sldId id="262" r:id="rId12"/>
    <p:sldId id="275" r:id="rId13"/>
    <p:sldId id="277" r:id="rId14"/>
    <p:sldId id="271" r:id="rId15"/>
    <p:sldId id="283" r:id="rId16"/>
    <p:sldId id="273"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290" r:id="rId30"/>
    <p:sldId id="272" r:id="rId31"/>
    <p:sldId id="305" r:id="rId32"/>
    <p:sldId id="306" r:id="rId33"/>
    <p:sldId id="278" r:id="rId34"/>
    <p:sldId id="284" r:id="rId35"/>
    <p:sldId id="274" r:id="rId36"/>
    <p:sldId id="270" r:id="rId37"/>
    <p:sldId id="286" r:id="rId38"/>
    <p:sldId id="287" r:id="rId39"/>
    <p:sldId id="304"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0"/>
    <a:srgbClr val="6E0A49"/>
    <a:srgbClr val="3F062A"/>
    <a:srgbClr val="FFB2EB"/>
    <a:srgbClr val="163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95" autoAdjust="0"/>
  </p:normalViewPr>
  <p:slideViewPr>
    <p:cSldViewPr snapToGrid="0" snapToObjects="1">
      <p:cViewPr varScale="1">
        <p:scale>
          <a:sx n="74" d="100"/>
          <a:sy n="74" d="100"/>
        </p:scale>
        <p:origin x="-774" y="-90"/>
      </p:cViewPr>
      <p:guideLst>
        <p:guide orient="horz" pos="2893"/>
        <p:guide orient="horz" pos="648"/>
        <p:guide orient="horz" pos="4234"/>
        <p:guide orient="horz" pos="4005"/>
        <p:guide orient="horz" pos="174"/>
        <p:guide orient="horz" pos="780"/>
        <p:guide orient="horz" pos="2389"/>
        <p:guide orient="horz" pos="3889"/>
        <p:guide pos="5182"/>
        <p:guide pos="116"/>
        <p:guide pos="5647"/>
        <p:guide pos="2248"/>
        <p:guide pos="2313"/>
        <p:guide pos="4438"/>
        <p:guide pos="4493"/>
        <p:guide pos="5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3" d="100"/>
          <a:sy n="113" d="100"/>
        </p:scale>
        <p:origin x="-4216" y="-96"/>
      </p:cViewPr>
      <p:guideLst>
        <p:guide orient="horz" pos="2880"/>
        <p:guide pos="2160"/>
      </p:guideLst>
    </p:cSldViewPr>
  </p:notesViewPr>
  <p:gridSpacing cx="72237" cy="72237"/>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521B26-9659-8D44-A5C9-F7CE912C5589}" type="datetimeFigureOut">
              <a:rPr lang="en-US" smtClean="0"/>
              <a:pPr/>
              <a:t>3/26/2013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3BF3C35-583F-AA47-BA24-3A804663135B}" type="slidenum">
              <a:rPr lang="en-US" smtClean="0"/>
              <a:pPr/>
              <a:t>‹#›</a:t>
            </a:fld>
            <a:endParaRPr lang="en-US"/>
          </a:p>
        </p:txBody>
      </p:sp>
    </p:spTree>
    <p:extLst>
      <p:ext uri="{BB962C8B-B14F-4D97-AF65-F5344CB8AC3E}">
        <p14:creationId xmlns:p14="http://schemas.microsoft.com/office/powerpoint/2010/main" val="829493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6EDFFC-A7F5-9646-BF44-6505053A4CCB}" type="datetimeFigureOut">
              <a:rPr lang="en-US" smtClean="0"/>
              <a:pPr/>
              <a:t>3/26/2013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AE11AB-0296-3E4F-BC81-E4B843AB54FF}" type="slidenum">
              <a:rPr lang="en-US" smtClean="0"/>
              <a:pPr/>
              <a:t>‹#›</a:t>
            </a:fld>
            <a:endParaRPr lang="en-US"/>
          </a:p>
        </p:txBody>
      </p:sp>
    </p:spTree>
    <p:extLst>
      <p:ext uri="{BB962C8B-B14F-4D97-AF65-F5344CB8AC3E}">
        <p14:creationId xmlns:p14="http://schemas.microsoft.com/office/powerpoint/2010/main" val="4993309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Clarification of the hardware and firmware </a:t>
            </a:r>
            <a:r>
              <a:rPr lang="en-US" smtClean="0"/>
              <a:t>naming used during </a:t>
            </a:r>
            <a:r>
              <a:rPr lang="en-US" dirty="0" smtClean="0"/>
              <a:t>the presentation</a:t>
            </a:r>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E11AB-0296-3E4F-BC81-E4B843AB54FF}"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ern logo - Open presentation">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V1">
    <p:spTree>
      <p:nvGrpSpPr>
        <p:cNvPr id="1" name=""/>
        <p:cNvGrpSpPr/>
        <p:nvPr/>
      </p:nvGrpSpPr>
      <p:grpSpPr>
        <a:xfrm>
          <a:off x="0" y="0"/>
          <a:ext cx="0" cy="0"/>
          <a:chOff x="0" y="0"/>
          <a:chExt cx="0" cy="0"/>
        </a:xfrm>
      </p:grpSpPr>
      <p:pic>
        <p:nvPicPr>
          <p:cNvPr id="8" name="Picture 7" descr="Landscapelight.jpg"/>
          <p:cNvPicPr>
            <a:picLocks noChangeAspect="1"/>
          </p:cNvPicPr>
          <p:nvPr userDrawn="1"/>
        </p:nvPicPr>
        <p:blipFill>
          <a:blip r:embed="rId2"/>
          <a:stretch>
            <a:fillRect/>
          </a:stretch>
        </p:blipFill>
        <p:spPr>
          <a:xfrm>
            <a:off x="196582" y="2029633"/>
            <a:ext cx="8717280" cy="3822192"/>
          </a:xfrm>
          <a:prstGeom prst="rect">
            <a:avLst/>
          </a:prstGeom>
        </p:spPr>
      </p:pic>
      <p:sp>
        <p:nvSpPr>
          <p:cNvPr id="2" name="Title 1"/>
          <p:cNvSpPr>
            <a:spLocks noGrp="1"/>
          </p:cNvSpPr>
          <p:nvPr>
            <p:ph type="ctrTitle" hasCustomPrompt="1"/>
          </p:nvPr>
        </p:nvSpPr>
        <p:spPr>
          <a:xfrm>
            <a:off x="202667" y="2398059"/>
            <a:ext cx="8701471" cy="1344706"/>
          </a:xfrm>
        </p:spPr>
        <p:txBody>
          <a:bodyPr>
            <a:normAutofit/>
          </a:bodyPr>
          <a:lstStyle>
            <a:lvl1pPr algn="ctr">
              <a:defRPr sz="2600" b="1">
                <a:solidFill>
                  <a:srgbClr val="FFFFFF"/>
                </a:solidFill>
                <a:latin typeface="Arial"/>
                <a:cs typeface="Arial"/>
              </a:defRPr>
            </a:lvl1pPr>
          </a:lstStyle>
          <a:p>
            <a:r>
              <a:rPr lang="fr-CH" dirty="0" smtClean="0"/>
              <a:t>Title</a:t>
            </a:r>
            <a:endParaRPr lang="en-US" dirty="0"/>
          </a:p>
        </p:txBody>
      </p:sp>
      <p:sp>
        <p:nvSpPr>
          <p:cNvPr id="3" name="Subtitle 2"/>
          <p:cNvSpPr>
            <a:spLocks noGrp="1"/>
          </p:cNvSpPr>
          <p:nvPr>
            <p:ph type="subTitle" idx="1" hasCustomPrompt="1"/>
          </p:nvPr>
        </p:nvSpPr>
        <p:spPr>
          <a:xfrm>
            <a:off x="202667" y="4474881"/>
            <a:ext cx="8701471" cy="1374589"/>
          </a:xfrm>
        </p:spPr>
        <p:txBody>
          <a:bodyPr>
            <a:norm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dirty="0" smtClean="0"/>
              <a:t>Subtitle</a:t>
            </a:r>
            <a:endParaRPr lang="en-US" dirty="0"/>
          </a:p>
        </p:txBody>
      </p:sp>
      <p:sp>
        <p:nvSpPr>
          <p:cNvPr id="14" name="Content Placeholder 19"/>
          <p:cNvSpPr>
            <a:spLocks noGrp="1"/>
          </p:cNvSpPr>
          <p:nvPr>
            <p:ph sz="quarter" idx="18" hasCustomPrompt="1"/>
          </p:nvPr>
        </p:nvSpPr>
        <p:spPr>
          <a:xfrm>
            <a:off x="203200" y="6373168"/>
            <a:ext cx="4405399" cy="317480"/>
          </a:xfrm>
        </p:spPr>
        <p:txBody>
          <a:bodyPr lIns="0" tIns="0" rIns="0" bIns="0" anchor="t" anchorCtr="0">
            <a:noAutofit/>
          </a:bodyPr>
          <a:lstStyle>
            <a:lvl1pPr>
              <a:buNone/>
              <a:defRPr sz="1000">
                <a:solidFill>
                  <a:schemeClr val="tx1">
                    <a:lumMod val="50000"/>
                    <a:lumOff val="50000"/>
                  </a:schemeClr>
                </a:solidFill>
              </a:defRPr>
            </a:lvl1pPr>
          </a:lstStyle>
          <a:p>
            <a:r>
              <a:rPr lang="en-US" dirty="0" smtClean="0"/>
              <a:t>Name of the lecturer, event, date</a:t>
            </a:r>
          </a:p>
          <a:p>
            <a:r>
              <a:rPr lang="en-US" dirty="0" smtClean="0"/>
              <a:t>2 lines maximum</a:t>
            </a:r>
            <a:endParaRPr lang="en-US" dirty="0"/>
          </a:p>
        </p:txBody>
      </p:sp>
      <p:pic>
        <p:nvPicPr>
          <p:cNvPr id="16" name="Picture 15" descr="logo-presentation-small.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26738" y="6167827"/>
            <a:ext cx="539496" cy="533400"/>
          </a:xfrm>
          <a:prstGeom prst="rect">
            <a:avLst/>
          </a:prstGeom>
        </p:spPr>
      </p:pic>
      <p:pic>
        <p:nvPicPr>
          <p:cNvPr id="7" name="Picture 6" descr="liu_ppt-04.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305407" y="326212"/>
            <a:ext cx="2290064" cy="129369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V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1058" y="274638"/>
            <a:ext cx="7965175" cy="747654"/>
          </a:xfrm>
        </p:spPr>
        <p:txBody>
          <a:bodyPr anchor="t">
            <a:normAutofit/>
          </a:bodyPr>
          <a:lstStyle>
            <a:lvl1pPr algn="l">
              <a:defRPr sz="2800" b="1" baseline="0">
                <a:solidFill>
                  <a:srgbClr val="0055A0"/>
                </a:solidFill>
                <a:latin typeface="Arial"/>
                <a:cs typeface="Arial"/>
              </a:defRPr>
            </a:lvl1pPr>
          </a:lstStyle>
          <a:p>
            <a:r>
              <a:rPr lang="fr-CH" dirty="0" smtClean="0"/>
              <a:t>Title</a:t>
            </a:r>
            <a:endParaRPr lang="en-US" dirty="0"/>
          </a:p>
        </p:txBody>
      </p:sp>
      <p:sp>
        <p:nvSpPr>
          <p:cNvPr id="6" name="Text Placeholder 5"/>
          <p:cNvSpPr>
            <a:spLocks noGrp="1"/>
          </p:cNvSpPr>
          <p:nvPr>
            <p:ph type="body" sz="quarter" idx="10"/>
          </p:nvPr>
        </p:nvSpPr>
        <p:spPr>
          <a:xfrm>
            <a:off x="203200" y="1255059"/>
            <a:ext cx="8763034" cy="4745691"/>
          </a:xfrm>
        </p:spPr>
        <p:txBody>
          <a:bodyPr/>
          <a:lstStyle/>
          <a:p>
            <a:pPr lvl="0"/>
            <a:r>
              <a:rPr lang="en-US" smtClean="0"/>
              <a:t>Click to edit Master text styles</a:t>
            </a:r>
          </a:p>
          <a:p>
            <a:pPr lvl="1"/>
            <a:r>
              <a:rPr lang="en-US" smtClean="0"/>
              <a:t>Second level</a:t>
            </a:r>
          </a:p>
          <a:p>
            <a:pPr lvl="2"/>
            <a:r>
              <a:rPr lang="en-US" smtClean="0"/>
              <a:t>Third level</a:t>
            </a:r>
          </a:p>
        </p:txBody>
      </p:sp>
      <p:pic>
        <p:nvPicPr>
          <p:cNvPr id="5" name="Picture 4" descr="logo-presentation-small.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26738" y="6167827"/>
            <a:ext cx="539496" cy="533400"/>
          </a:xfrm>
          <a:prstGeom prst="rect">
            <a:avLst/>
          </a:prstGeom>
        </p:spPr>
      </p:pic>
      <p:pic>
        <p:nvPicPr>
          <p:cNvPr id="7" name="Picture 6" descr="liu_ppt-03.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2667" y="274638"/>
            <a:ext cx="619098" cy="74765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ern logo - Open presenta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586441" y="4811058"/>
            <a:ext cx="7971118" cy="52322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fr-CH" sz="2800" b="1" i="0" u="none" strike="noStrike" kern="1200" cap="none" spc="0" normalizeH="0" baseline="0" noProof="0" dirty="0" smtClean="0">
                <a:ln>
                  <a:noFill/>
                </a:ln>
                <a:solidFill>
                  <a:srgbClr val="0055A0"/>
                </a:solidFill>
                <a:effectLst/>
                <a:uLnTx/>
                <a:uFillTx/>
                <a:latin typeface="+mn-lt"/>
                <a:ea typeface="+mj-ea"/>
                <a:cs typeface="+mj-cs"/>
              </a:rPr>
              <a:t>THANK YOU FOR YOUR ATTENTION!</a:t>
            </a:r>
          </a:p>
        </p:txBody>
      </p:sp>
    </p:spTree>
    <p:extLst>
      <p:ext uri="{BB962C8B-B14F-4D97-AF65-F5344CB8AC3E}">
        <p14:creationId xmlns:p14="http://schemas.microsoft.com/office/powerpoint/2010/main" val="34952672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001560"/>
          </a:xfrm>
          <a:prstGeom prst="rect">
            <a:avLst/>
          </a:prstGeom>
        </p:spPr>
        <p:txBody>
          <a:bodyPr vert="horz" lIns="91440" tIns="45720" rIns="91440" bIns="45720" rtlCol="0" anchor="t">
            <a:normAutofit/>
          </a:bodyPr>
          <a:lstStyle/>
          <a:p>
            <a:r>
              <a:rPr lang="fr-CH" dirty="0" smtClean="0"/>
              <a:t>Title</a:t>
            </a:r>
            <a:endParaRPr lang="en-US" dirty="0"/>
          </a:p>
        </p:txBody>
      </p:sp>
      <p:sp>
        <p:nvSpPr>
          <p:cNvPr id="3" name="Text Placeholder 2"/>
          <p:cNvSpPr>
            <a:spLocks noGrp="1"/>
          </p:cNvSpPr>
          <p:nvPr>
            <p:ph type="body" idx="1"/>
          </p:nvPr>
        </p:nvSpPr>
        <p:spPr>
          <a:xfrm>
            <a:off x="457200" y="1463874"/>
            <a:ext cx="8229600" cy="4548019"/>
          </a:xfrm>
          <a:prstGeom prst="rect">
            <a:avLst/>
          </a:prstGeom>
        </p:spPr>
        <p:txBody>
          <a:bodyPr vert="horz" lIns="91440" tIns="45720" rIns="91440" bIns="45720" rtlCol="0">
            <a:normAutofit/>
          </a:bodyPr>
          <a:lstStyle/>
          <a:p>
            <a:pPr lvl="0"/>
            <a:r>
              <a:rPr lang="fr-CH" dirty="0" smtClean="0"/>
              <a:t>Click to edit Master text styles</a:t>
            </a:r>
          </a:p>
          <a:p>
            <a:pPr lvl="1"/>
            <a:r>
              <a:rPr lang="fr-CH" dirty="0" smtClean="0"/>
              <a:t>Second level first line</a:t>
            </a:r>
            <a:br>
              <a:rPr lang="fr-CH" dirty="0" smtClean="0"/>
            </a:br>
            <a:r>
              <a:rPr lang="fr-CH" dirty="0" smtClean="0"/>
              <a:t>second line</a:t>
            </a:r>
          </a:p>
          <a:p>
            <a:pPr lvl="2"/>
            <a:r>
              <a:rPr lang="fr-CH" dirty="0" smtClean="0"/>
              <a:t>Third level</a:t>
            </a:r>
          </a:p>
        </p:txBody>
      </p:sp>
    </p:spTree>
  </p:cSld>
  <p:clrMap bg1="lt1" tx1="dk1" bg2="lt2" tx2="dk2" accent1="accent1" accent2="accent2" accent3="accent3" accent4="accent4" accent5="accent5" accent6="accent6" hlink="hlink" folHlink="folHlink"/>
  <p:sldLayoutIdLst>
    <p:sldLayoutId id="2147483660" r:id="rId1"/>
    <p:sldLayoutId id="2147483691" r:id="rId2"/>
    <p:sldLayoutId id="2147483676" r:id="rId3"/>
    <p:sldLayoutId id="2147483692" r:id="rId4"/>
  </p:sldLayoutIdLst>
  <p:txStyles>
    <p:titleStyle>
      <a:lvl1pPr algn="l" defTabSz="457200" rtl="0" eaLnBrk="1" latinLnBrk="0" hangingPunct="1">
        <a:spcBef>
          <a:spcPct val="0"/>
        </a:spcBef>
        <a:buNone/>
        <a:defRPr sz="2800" b="1" kern="1200">
          <a:solidFill>
            <a:srgbClr val="0055A0"/>
          </a:solidFill>
          <a:latin typeface="+mj-lt"/>
          <a:ea typeface="+mj-ea"/>
          <a:cs typeface="+mj-cs"/>
        </a:defRPr>
      </a:lvl1pPr>
    </p:titleStyle>
    <p:bodyStyle>
      <a:lvl1pPr marL="0" indent="0" algn="l" defTabSz="457200" rtl="0" eaLnBrk="1" latinLnBrk="0" hangingPunct="1">
        <a:spcBef>
          <a:spcPct val="20000"/>
        </a:spcBef>
        <a:buClr>
          <a:srgbClr val="0055A0"/>
        </a:buClr>
        <a:buFontTx/>
        <a:buNone/>
        <a:defRPr sz="2000" kern="1200">
          <a:solidFill>
            <a:schemeClr val="tx1"/>
          </a:solidFill>
          <a:latin typeface="Arial"/>
          <a:ea typeface="+mn-ea"/>
          <a:cs typeface="Arial"/>
        </a:defRPr>
      </a:lvl1pPr>
      <a:lvl2pPr marL="471600" indent="-284400" algn="l" defTabSz="457200" rtl="0" eaLnBrk="1" latinLnBrk="0" hangingPunct="1">
        <a:lnSpc>
          <a:spcPct val="100000"/>
        </a:lnSpc>
        <a:spcBef>
          <a:spcPts val="1080"/>
        </a:spcBef>
        <a:buClr>
          <a:srgbClr val="0055A0"/>
        </a:buClr>
        <a:buSzPct val="70000"/>
        <a:buFont typeface="Wingdings" charset="2"/>
        <a:buChar char="§"/>
        <a:defRPr sz="2000" kern="1200">
          <a:solidFill>
            <a:schemeClr val="tx1"/>
          </a:solidFill>
          <a:latin typeface="Arial"/>
          <a:ea typeface="+mn-ea"/>
          <a:cs typeface="Arial"/>
        </a:defRPr>
      </a:lvl2pPr>
      <a:lvl3pPr marL="694800" indent="-228600" algn="l" defTabSz="457200" rtl="0" eaLnBrk="1" latinLnBrk="0" hangingPunct="1">
        <a:lnSpc>
          <a:spcPct val="100000"/>
        </a:lnSpc>
        <a:spcBef>
          <a:spcPts val="984"/>
        </a:spcBef>
        <a:buClrTx/>
        <a:buSzPct val="10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emf"/></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hyperlink" Target="http://abwww/ap/dist/accsoft/rf/accsoft-rf-cheburashka/PRO/SACHEBURASKA.jnlp"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www.nxp.com/documents/other/39340011.pdf"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816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058" y="274638"/>
            <a:ext cx="7965175" cy="754061"/>
          </a:xfrm>
        </p:spPr>
        <p:txBody>
          <a:bodyPr>
            <a:normAutofit/>
          </a:bodyPr>
          <a:lstStyle/>
          <a:p>
            <a:r>
              <a:rPr lang="en-US" dirty="0" smtClean="0"/>
              <a:t>DAC mezzanine: Characteristics</a:t>
            </a:r>
            <a:endParaRPr lang="en-US" dirty="0"/>
          </a:p>
        </p:txBody>
      </p:sp>
      <p:sp>
        <p:nvSpPr>
          <p:cNvPr id="3" name="Text Placeholder 2"/>
          <p:cNvSpPr>
            <a:spLocks noGrp="1"/>
          </p:cNvSpPr>
          <p:nvPr>
            <p:ph type="body" sz="quarter" idx="10"/>
          </p:nvPr>
        </p:nvSpPr>
        <p:spPr>
          <a:xfrm>
            <a:off x="185770" y="3792538"/>
            <a:ext cx="8780463" cy="2565400"/>
          </a:xfrm>
        </p:spPr>
        <p:txBody>
          <a:bodyPr>
            <a:normAutofit fontScale="70000" lnSpcReduction="20000"/>
          </a:bodyPr>
          <a:lstStyle/>
          <a:p>
            <a:pPr marL="0" lvl="1" indent="-182880">
              <a:lnSpc>
                <a:spcPct val="120000"/>
              </a:lnSpc>
              <a:spcBef>
                <a:spcPts val="600"/>
              </a:spcBef>
              <a:buClrTx/>
              <a:buFont typeface="Arial" pitchFamily="34" charset="0"/>
              <a:buChar char="•"/>
              <a:tabLst>
                <a:tab pos="45720" algn="l"/>
              </a:tabLst>
            </a:pPr>
            <a:r>
              <a:rPr lang="en-US" sz="2200" dirty="0" smtClean="0">
                <a:latin typeface="Cambria" pitchFamily="18" charset="0"/>
              </a:rPr>
              <a:t>2 x 16bit Dual DACs (AD9747), Fs = 250MSPS -&gt; 4 identical CHs</a:t>
            </a:r>
          </a:p>
          <a:p>
            <a:pPr marL="0" lvl="1" indent="-182880">
              <a:lnSpc>
                <a:spcPct val="120000"/>
              </a:lnSpc>
              <a:spcBef>
                <a:spcPts val="600"/>
              </a:spcBef>
              <a:buClrTx/>
              <a:buFont typeface="Arial" pitchFamily="34" charset="0"/>
              <a:buChar char="•"/>
              <a:tabLst>
                <a:tab pos="45720" algn="l"/>
              </a:tabLst>
            </a:pPr>
            <a:r>
              <a:rPr lang="en-US" sz="2200" dirty="0" smtClean="0">
                <a:latin typeface="Cambria" pitchFamily="18" charset="0"/>
              </a:rPr>
              <a:t>DC coupled output, 40MHz analog bandwidth, peak output voltage 3.6Vp-p</a:t>
            </a:r>
          </a:p>
          <a:p>
            <a:pPr marL="0" lvl="1" indent="-182880">
              <a:lnSpc>
                <a:spcPct val="120000"/>
              </a:lnSpc>
              <a:spcBef>
                <a:spcPts val="600"/>
              </a:spcBef>
              <a:buClrTx/>
              <a:buFont typeface="Arial" pitchFamily="34" charset="0"/>
              <a:buChar char="•"/>
              <a:tabLst>
                <a:tab pos="45720" algn="l"/>
              </a:tabLst>
            </a:pPr>
            <a:r>
              <a:rPr lang="en-US" sz="2200" dirty="0" smtClean="0">
                <a:latin typeface="Cambria" pitchFamily="18" charset="0"/>
              </a:rPr>
              <a:t>400-pin FMC connector for parallel data interfacing</a:t>
            </a:r>
          </a:p>
          <a:p>
            <a:pPr marL="0" lvl="1" indent="-182880">
              <a:lnSpc>
                <a:spcPct val="120000"/>
              </a:lnSpc>
              <a:spcBef>
                <a:spcPts val="600"/>
              </a:spcBef>
              <a:buClrTx/>
              <a:buFont typeface="Arial" pitchFamily="34" charset="0"/>
              <a:buChar char="•"/>
              <a:tabLst>
                <a:tab pos="45720" algn="l"/>
              </a:tabLst>
            </a:pPr>
            <a:r>
              <a:rPr lang="en-US" sz="2200" dirty="0" smtClean="0">
                <a:latin typeface="Cambria" pitchFamily="18" charset="0"/>
              </a:rPr>
              <a:t>Low noise and low distortion amplifiers</a:t>
            </a:r>
          </a:p>
          <a:p>
            <a:pPr marL="0" lvl="1" indent="-182880">
              <a:lnSpc>
                <a:spcPct val="120000"/>
              </a:lnSpc>
              <a:spcBef>
                <a:spcPts val="600"/>
              </a:spcBef>
              <a:buClrTx/>
              <a:buFont typeface="Arial" pitchFamily="34" charset="0"/>
              <a:buChar char="•"/>
              <a:tabLst>
                <a:tab pos="45720" algn="l"/>
              </a:tabLst>
            </a:pPr>
            <a:r>
              <a:rPr lang="en-US" sz="2200" dirty="0" smtClean="0">
                <a:latin typeface="Cambria" pitchFamily="18" charset="0"/>
              </a:rPr>
              <a:t>Compact front-panel for heat dissipation and 3-color status indication LEDs</a:t>
            </a:r>
          </a:p>
          <a:p>
            <a:pPr marL="0" lvl="1" indent="-182880">
              <a:lnSpc>
                <a:spcPct val="120000"/>
              </a:lnSpc>
              <a:spcBef>
                <a:spcPts val="600"/>
              </a:spcBef>
              <a:buClrTx/>
              <a:buFont typeface="Arial" pitchFamily="34" charset="0"/>
              <a:buChar char="•"/>
              <a:tabLst>
                <a:tab pos="45720" algn="l"/>
              </a:tabLst>
            </a:pPr>
            <a:r>
              <a:rPr lang="en-US" sz="2200" dirty="0" smtClean="0">
                <a:latin typeface="Cambria" pitchFamily="18" charset="0"/>
              </a:rPr>
              <a:t>Unique PCB identification by silicon ID chip and a system monitor chip</a:t>
            </a:r>
          </a:p>
          <a:p>
            <a:pPr marL="0" lvl="1" indent="-182880">
              <a:lnSpc>
                <a:spcPct val="120000"/>
              </a:lnSpc>
              <a:spcBef>
                <a:spcPts val="600"/>
              </a:spcBef>
              <a:buClrTx/>
              <a:buFont typeface="Arial" pitchFamily="34" charset="0"/>
              <a:buChar char="•"/>
              <a:tabLst>
                <a:tab pos="45720" algn="l"/>
              </a:tabLst>
            </a:pPr>
            <a:r>
              <a:rPr lang="en-US" sz="2200" dirty="0" smtClean="0">
                <a:latin typeface="Cambria" pitchFamily="18" charset="0"/>
              </a:rPr>
              <a:t>EEPROM to store HW specific information (FMC type, Version number, operating voltage etc.)</a:t>
            </a:r>
          </a:p>
          <a:p>
            <a:pPr marL="0" lvl="1" indent="-182880">
              <a:lnSpc>
                <a:spcPct val="120000"/>
              </a:lnSpc>
              <a:spcBef>
                <a:spcPts val="600"/>
              </a:spcBef>
              <a:buClrTx/>
              <a:buFont typeface="Arial" pitchFamily="34" charset="0"/>
              <a:buChar char="•"/>
              <a:tabLst>
                <a:tab pos="45720" algn="l"/>
              </a:tabLst>
            </a:pPr>
            <a:r>
              <a:rPr lang="en-US" sz="2200" dirty="0" smtClean="0">
                <a:latin typeface="Cambria" pitchFamily="18" charset="0"/>
              </a:rPr>
              <a:t>Programmable digital + analog gains for dynamic range shift</a:t>
            </a:r>
          </a:p>
          <a:p>
            <a:pPr marL="0" lvl="1" indent="-182880">
              <a:spcBef>
                <a:spcPts val="600"/>
              </a:spcBef>
              <a:buClrTx/>
              <a:buFont typeface="Arial" pitchFamily="34" charset="0"/>
              <a:buChar char="•"/>
              <a:tabLst>
                <a:tab pos="45720" algn="l"/>
              </a:tabLst>
            </a:pPr>
            <a:endParaRPr lang="en-US" b="1" dirty="0" smtClean="0">
              <a:latin typeface="Cambria" pitchFamily="18" charset="0"/>
            </a:endParaRPr>
          </a:p>
          <a:p>
            <a:pPr marL="0" lvl="1">
              <a:buClrTx/>
              <a:buFont typeface="Arial" pitchFamily="34" charset="0"/>
              <a:buChar char="•"/>
              <a:tabLst>
                <a:tab pos="45720" algn="l"/>
              </a:tabLst>
            </a:pPr>
            <a:endParaRPr lang="en-US" b="1" dirty="0" smtClean="0">
              <a:latin typeface="Cambria" pitchFamily="18" charset="0"/>
            </a:endParaRPr>
          </a:p>
          <a:p>
            <a:pPr>
              <a:buFont typeface="Arial" pitchFamily="34" charset="0"/>
              <a:buChar char="•"/>
            </a:pPr>
            <a:endParaRPr lang="en-US" b="1" dirty="0" smtClean="0">
              <a:latin typeface="Cambria" pitchFamily="18" charset="0"/>
            </a:endParaRPr>
          </a:p>
          <a:p>
            <a:pPr>
              <a:buFont typeface="Wingdings" pitchFamily="2" charset="2"/>
              <a:buChar char="§"/>
            </a:pPr>
            <a:endParaRPr lang="en-US" b="1" dirty="0" smtClean="0">
              <a:latin typeface="Cambria" pitchFamily="18" charset="0"/>
            </a:endParaRPr>
          </a:p>
        </p:txBody>
      </p:sp>
      <p:pic>
        <p:nvPicPr>
          <p:cNvPr id="11" name="Picture 10" descr="EDA-02069-V2_HW_bottom.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4150" y="1238250"/>
            <a:ext cx="3384550" cy="2543374"/>
          </a:xfrm>
          <a:prstGeom prst="rect">
            <a:avLst/>
          </a:prstGeom>
        </p:spPr>
      </p:pic>
      <p:pic>
        <p:nvPicPr>
          <p:cNvPr id="12" name="Picture 11" descr="EDA-02069-V2_HW_to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56013" y="1238250"/>
            <a:ext cx="3383280" cy="2543374"/>
          </a:xfrm>
          <a:prstGeom prst="rect">
            <a:avLst/>
          </a:prstGeom>
        </p:spPr>
      </p:pic>
      <p:pic>
        <p:nvPicPr>
          <p:cNvPr id="13" name="Picture 12" descr="EDA-02069-V1-0_front.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32638" y="1238250"/>
            <a:ext cx="1831975" cy="2543374"/>
          </a:xfrm>
          <a:prstGeom prst="rect">
            <a:avLst/>
          </a:prstGeom>
        </p:spPr>
      </p:pic>
      <p:sp>
        <p:nvSpPr>
          <p:cNvPr id="8"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10</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DAC mezzanine: Block diagram</a:t>
            </a:r>
            <a:endParaRPr lang="en-US" dirty="0"/>
          </a:p>
        </p:txBody>
      </p:sp>
      <p:pic>
        <p:nvPicPr>
          <p:cNvPr id="5" name="Picture 4" descr="Block diagram - FMC-DAC-4CH-16b-250MSPS-V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1225" y="1022292"/>
            <a:ext cx="7315200" cy="5163888"/>
          </a:xfrm>
          <a:prstGeom prst="rect">
            <a:avLst/>
          </a:prstGeom>
        </p:spPr>
      </p:pic>
      <p:sp>
        <p:nvSpPr>
          <p:cNvPr id="7"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11</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SDDS IP core: Simplified block diagram</a:t>
            </a:r>
            <a:endParaRPr lang="en-US" dirty="0"/>
          </a:p>
        </p:txBody>
      </p:sp>
      <p:pic>
        <p:nvPicPr>
          <p:cNvPr id="7" name="Picture 6" descr="SDDS FW block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5770" y="1238250"/>
            <a:ext cx="8780463" cy="4406623"/>
          </a:xfrm>
          <a:prstGeom prst="rect">
            <a:avLst/>
          </a:prstGeom>
        </p:spPr>
      </p:pic>
      <p:sp>
        <p:nvSpPr>
          <p:cNvPr id="5"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12</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
        <p:nvSpPr>
          <p:cNvPr id="3" name="Oval 2"/>
          <p:cNvSpPr/>
          <p:nvPr/>
        </p:nvSpPr>
        <p:spPr>
          <a:xfrm>
            <a:off x="4566476" y="3295650"/>
            <a:ext cx="205549" cy="219075"/>
          </a:xfrm>
          <a:prstGeom prst="ellips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cxnSp>
        <p:nvCxnSpPr>
          <p:cNvPr id="6" name="Straight Connector 5"/>
          <p:cNvCxnSpPr/>
          <p:nvPr/>
        </p:nvCxnSpPr>
        <p:spPr>
          <a:xfrm>
            <a:off x="4557050" y="3295650"/>
            <a:ext cx="205549" cy="219075"/>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H="1">
            <a:off x="4561762" y="3290937"/>
            <a:ext cx="205549" cy="219075"/>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SDDS IP core: Main characteristics</a:t>
            </a:r>
            <a:endParaRPr lang="en-US" dirty="0"/>
          </a:p>
        </p:txBody>
      </p:sp>
      <p:sp>
        <p:nvSpPr>
          <p:cNvPr id="5"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13</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
        <p:nvSpPr>
          <p:cNvPr id="10" name="Text Placeholder 2"/>
          <p:cNvSpPr>
            <a:spLocks noGrp="1"/>
          </p:cNvSpPr>
          <p:nvPr>
            <p:ph type="body" sz="quarter" idx="10"/>
          </p:nvPr>
        </p:nvSpPr>
        <p:spPr>
          <a:xfrm>
            <a:off x="184150" y="1238250"/>
            <a:ext cx="8780463" cy="4935538"/>
          </a:xfrm>
        </p:spPr>
        <p:txBody>
          <a:bodyPr>
            <a:normAutofit/>
          </a:bodyPr>
          <a:lstStyle/>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Delay corrector, Azimuth, phase offset compensation and MDDS harmonic number change compensation features</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Selectable amplitude and phase modulations, and noise generation for the controlled beam emittance blow-up</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Comprehensive signal observation through SRAM memory</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Highly flexible signal generator with many features</a:t>
            </a:r>
          </a:p>
          <a:p>
            <a:pPr marL="1128600" lvl="3" indent="-182880">
              <a:lnSpc>
                <a:spcPct val="120000"/>
              </a:lnSpc>
              <a:spcBef>
                <a:spcPts val="600"/>
              </a:spcBef>
              <a:buFont typeface="Wingdings" pitchFamily="2" charset="2"/>
              <a:buChar char="§"/>
              <a:tabLst>
                <a:tab pos="45720" algn="l"/>
              </a:tabLst>
            </a:pPr>
            <a:r>
              <a:rPr lang="en-US" sz="1200" dirty="0" smtClean="0">
                <a:latin typeface="Cambria" pitchFamily="18" charset="0"/>
              </a:rPr>
              <a:t>Contains SPI, I2C, Memory, power supply and A/D gain processing controllers</a:t>
            </a:r>
          </a:p>
          <a:p>
            <a:pPr marL="1128600" lvl="3" indent="-182880">
              <a:lnSpc>
                <a:spcPct val="120000"/>
              </a:lnSpc>
              <a:spcBef>
                <a:spcPts val="600"/>
              </a:spcBef>
              <a:buFont typeface="Wingdings" pitchFamily="2" charset="2"/>
              <a:buChar char="§"/>
              <a:tabLst>
                <a:tab pos="45720" algn="l"/>
              </a:tabLst>
            </a:pPr>
            <a:r>
              <a:rPr lang="en-US" sz="1200" dirty="0" smtClean="0">
                <a:latin typeface="Cambria" pitchFamily="18" charset="0"/>
              </a:rPr>
              <a:t>Has a direct VME, DSP and memory access but also FMC to FMC IP core link, main FPGA to FMC FPGA link for status/faults etc., PG indication signals and many more…</a:t>
            </a:r>
          </a:p>
          <a:p>
            <a:pPr marL="1128600" lvl="3" indent="-182880">
              <a:lnSpc>
                <a:spcPct val="120000"/>
              </a:lnSpc>
              <a:spcBef>
                <a:spcPts val="600"/>
              </a:spcBef>
              <a:buFont typeface="Wingdings" pitchFamily="2" charset="2"/>
              <a:buChar char="§"/>
              <a:tabLst>
                <a:tab pos="45720" algn="l"/>
              </a:tabLst>
            </a:pPr>
            <a:r>
              <a:rPr lang="en-US" sz="1200" dirty="0" smtClean="0">
                <a:latin typeface="Cambria" pitchFamily="18" charset="0"/>
              </a:rPr>
              <a:t>Multiple debugging options</a:t>
            </a:r>
          </a:p>
          <a:p>
            <a:pPr marL="1128600" lvl="3" indent="-182880">
              <a:lnSpc>
                <a:spcPct val="120000"/>
              </a:lnSpc>
              <a:spcBef>
                <a:spcPts val="600"/>
              </a:spcBef>
              <a:buFont typeface="Wingdings" pitchFamily="2" charset="2"/>
              <a:buChar char="§"/>
              <a:tabLst>
                <a:tab pos="45720" algn="l"/>
              </a:tabLst>
            </a:pPr>
            <a:r>
              <a:rPr lang="en-US" sz="1200" dirty="0" smtClean="0">
                <a:latin typeface="Cambria" pitchFamily="18" charset="0"/>
              </a:rPr>
              <a:t>Amplifier offset compensation manually and automatically according to the preference</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User selectable manual/automatic amplifier DC offset compensation</a:t>
            </a:r>
          </a:p>
        </p:txBody>
      </p:sp>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DAC mezzanine/SDDS: Test results</a:t>
            </a:r>
            <a:endParaRPr lang="en-US" dirty="0"/>
          </a:p>
        </p:txBody>
      </p:sp>
      <p:sp>
        <p:nvSpPr>
          <p:cNvPr id="10"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14</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
        <p:nvSpPr>
          <p:cNvPr id="7" name="TextBox 6"/>
          <p:cNvSpPr txBox="1"/>
          <p:nvPr/>
        </p:nvSpPr>
        <p:spPr>
          <a:xfrm>
            <a:off x="184150" y="5527457"/>
            <a:ext cx="1956468" cy="646331"/>
          </a:xfrm>
          <a:prstGeom prst="rect">
            <a:avLst/>
          </a:prstGeom>
          <a:noFill/>
          <a:ln>
            <a:solidFill>
              <a:schemeClr val="accent1">
                <a:shade val="95000"/>
                <a:satMod val="105000"/>
              </a:schemeClr>
            </a:solidFill>
          </a:ln>
        </p:spPr>
        <p:txBody>
          <a:bodyPr wrap="square" rtlCol="0">
            <a:spAutoFit/>
          </a:bodyPr>
          <a:lstStyle/>
          <a:p>
            <a:r>
              <a:rPr lang="en-US" sz="1200" b="1" dirty="0" smtClean="0">
                <a:latin typeface="Cambria" pitchFamily="18" charset="0"/>
              </a:rPr>
              <a:t>All measurements are completely independent and unrelated</a:t>
            </a:r>
            <a:endParaRPr lang="en-US" sz="1200" b="1" dirty="0">
              <a:latin typeface="Cambria" pitchFamily="18" charset="0"/>
            </a:endParaRPr>
          </a:p>
        </p:txBody>
      </p:sp>
      <p:pic>
        <p:nvPicPr>
          <p:cNvPr id="9" name="Picture 8" descr="SDDS_output_4MHz_FS_with_ML605.gif"/>
          <p:cNvPicPr>
            <a:picLocks noChangeAspect="1"/>
          </p:cNvPicPr>
          <p:nvPr/>
        </p:nvPicPr>
        <p:blipFill>
          <a:blip r:embed="rId3" cstate="print">
            <a:extLst>
              <a:ext uri="{28A0092B-C50C-407E-A947-70E740481C1C}">
                <a14:useLocalDpi xmlns:a14="http://schemas.microsoft.com/office/drawing/2010/main"/>
              </a:ext>
            </a:extLst>
          </a:blip>
          <a:srcRect l="2410" t="18046" r="11483" b="2963"/>
          <a:stretch>
            <a:fillRect/>
          </a:stretch>
        </p:blipFill>
        <p:spPr>
          <a:xfrm>
            <a:off x="184150" y="1022292"/>
            <a:ext cx="4829552" cy="3322812"/>
          </a:xfrm>
          <a:prstGeom prst="rect">
            <a:avLst/>
          </a:prstGeom>
        </p:spPr>
      </p:pic>
      <p:cxnSp>
        <p:nvCxnSpPr>
          <p:cNvPr id="12" name="Straight Connector 11"/>
          <p:cNvCxnSpPr>
            <a:endCxn id="16" idx="1"/>
          </p:cNvCxnSpPr>
          <p:nvPr/>
        </p:nvCxnSpPr>
        <p:spPr>
          <a:xfrm>
            <a:off x="1258781" y="3638650"/>
            <a:ext cx="109378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a:endCxn id="18" idx="1"/>
          </p:cNvCxnSpPr>
          <p:nvPr/>
        </p:nvCxnSpPr>
        <p:spPr>
          <a:xfrm>
            <a:off x="1258781" y="1503336"/>
            <a:ext cx="1093787" cy="473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a:stCxn id="17" idx="2"/>
          </p:cNvCxnSpPr>
          <p:nvPr/>
        </p:nvCxnSpPr>
        <p:spPr>
          <a:xfrm>
            <a:off x="1830277" y="2808308"/>
            <a:ext cx="0" cy="83034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a:stCxn id="17" idx="0"/>
          </p:cNvCxnSpPr>
          <p:nvPr/>
        </p:nvCxnSpPr>
        <p:spPr>
          <a:xfrm flipV="1">
            <a:off x="1830277" y="1508067"/>
            <a:ext cx="0" cy="99246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6" name="TextBox 15"/>
          <p:cNvSpPr txBox="1"/>
          <p:nvPr/>
        </p:nvSpPr>
        <p:spPr>
          <a:xfrm>
            <a:off x="2352568" y="3484761"/>
            <a:ext cx="841897" cy="307777"/>
          </a:xfrm>
          <a:prstGeom prst="rect">
            <a:avLst/>
          </a:prstGeom>
          <a:noFill/>
        </p:spPr>
        <p:txBody>
          <a:bodyPr wrap="none" rtlCol="0">
            <a:spAutoFit/>
          </a:bodyPr>
          <a:lstStyle/>
          <a:p>
            <a:r>
              <a:rPr lang="en-US" sz="1400" b="1" dirty="0" smtClean="0">
                <a:latin typeface="Cambria" pitchFamily="18" charset="0"/>
              </a:rPr>
              <a:t>-61dBm</a:t>
            </a:r>
            <a:endParaRPr lang="en-US" sz="1400" b="1" dirty="0">
              <a:latin typeface="Cambria" pitchFamily="18" charset="0"/>
            </a:endParaRPr>
          </a:p>
        </p:txBody>
      </p:sp>
      <p:sp>
        <p:nvSpPr>
          <p:cNvPr id="17" name="TextBox 16"/>
          <p:cNvSpPr txBox="1"/>
          <p:nvPr/>
        </p:nvSpPr>
        <p:spPr>
          <a:xfrm>
            <a:off x="1519935" y="2500531"/>
            <a:ext cx="620683" cy="307777"/>
          </a:xfrm>
          <a:prstGeom prst="rect">
            <a:avLst/>
          </a:prstGeom>
          <a:noFill/>
        </p:spPr>
        <p:txBody>
          <a:bodyPr wrap="none" rtlCol="0">
            <a:spAutoFit/>
          </a:bodyPr>
          <a:lstStyle/>
          <a:p>
            <a:r>
              <a:rPr lang="en-US" sz="1400" b="1" dirty="0" smtClean="0">
                <a:latin typeface="Cambria" pitchFamily="18" charset="0"/>
              </a:rPr>
              <a:t>71dB</a:t>
            </a:r>
            <a:endParaRPr lang="en-US" sz="1400" b="1" dirty="0">
              <a:latin typeface="Cambria" pitchFamily="18" charset="0"/>
            </a:endParaRPr>
          </a:p>
        </p:txBody>
      </p:sp>
      <p:sp>
        <p:nvSpPr>
          <p:cNvPr id="18" name="TextBox 17"/>
          <p:cNvSpPr txBox="1"/>
          <p:nvPr/>
        </p:nvSpPr>
        <p:spPr>
          <a:xfrm>
            <a:off x="2352568" y="1354177"/>
            <a:ext cx="886781" cy="307777"/>
          </a:xfrm>
          <a:prstGeom prst="rect">
            <a:avLst/>
          </a:prstGeom>
          <a:noFill/>
        </p:spPr>
        <p:txBody>
          <a:bodyPr wrap="none" rtlCol="0">
            <a:spAutoFit/>
          </a:bodyPr>
          <a:lstStyle/>
          <a:p>
            <a:r>
              <a:rPr lang="en-US" sz="1400" b="1" dirty="0" smtClean="0">
                <a:latin typeface="Cambria" pitchFamily="18" charset="0"/>
              </a:rPr>
              <a:t>+10dBm</a:t>
            </a:r>
            <a:endParaRPr lang="en-US" sz="1400" b="1" dirty="0">
              <a:latin typeface="Cambria" pitchFamily="18" charset="0"/>
            </a:endParaRPr>
          </a:p>
        </p:txBody>
      </p:sp>
      <p:sp>
        <p:nvSpPr>
          <p:cNvPr id="26" name="TextBox 25"/>
          <p:cNvSpPr txBox="1"/>
          <p:nvPr/>
        </p:nvSpPr>
        <p:spPr>
          <a:xfrm>
            <a:off x="2042226" y="2500531"/>
            <a:ext cx="620683" cy="307777"/>
          </a:xfrm>
          <a:prstGeom prst="rect">
            <a:avLst/>
          </a:prstGeom>
          <a:noFill/>
        </p:spPr>
        <p:txBody>
          <a:bodyPr wrap="square" rtlCol="0">
            <a:spAutoFit/>
          </a:bodyPr>
          <a:lstStyle/>
          <a:p>
            <a:r>
              <a:rPr lang="en-US" sz="1400" b="1" dirty="0" smtClean="0">
                <a:latin typeface="Cambria" pitchFamily="18" charset="0"/>
              </a:rPr>
              <a:t>SFDR</a:t>
            </a:r>
            <a:endParaRPr lang="en-US" sz="1400" b="1" dirty="0">
              <a:latin typeface="Cambria" pitchFamily="18" charset="0"/>
            </a:endParaRPr>
          </a:p>
        </p:txBody>
      </p:sp>
      <p:sp>
        <p:nvSpPr>
          <p:cNvPr id="27" name="TextBox 26"/>
          <p:cNvSpPr txBox="1"/>
          <p:nvPr/>
        </p:nvSpPr>
        <p:spPr>
          <a:xfrm>
            <a:off x="3030122" y="1977311"/>
            <a:ext cx="1983580" cy="523220"/>
          </a:xfrm>
          <a:prstGeom prst="rect">
            <a:avLst/>
          </a:prstGeom>
          <a:noFill/>
        </p:spPr>
        <p:txBody>
          <a:bodyPr wrap="square" rtlCol="0">
            <a:spAutoFit/>
          </a:bodyPr>
          <a:lstStyle/>
          <a:p>
            <a:r>
              <a:rPr lang="en-US" sz="1400" b="1" dirty="0" smtClean="0">
                <a:latin typeface="Cambria" pitchFamily="18" charset="0"/>
              </a:rPr>
              <a:t>SFDR ~ 60dB between 3MHz – 40MHz</a:t>
            </a:r>
            <a:endParaRPr lang="en-US" sz="1400" b="1" dirty="0">
              <a:latin typeface="Cambria" pitchFamily="18" charset="0"/>
            </a:endParaRPr>
          </a:p>
        </p:txBody>
      </p:sp>
      <p:sp>
        <p:nvSpPr>
          <p:cNvPr id="28" name="TextBox 27"/>
          <p:cNvSpPr txBox="1"/>
          <p:nvPr/>
        </p:nvSpPr>
        <p:spPr>
          <a:xfrm>
            <a:off x="1636248" y="860405"/>
            <a:ext cx="2053322" cy="307777"/>
          </a:xfrm>
          <a:prstGeom prst="rect">
            <a:avLst/>
          </a:prstGeom>
          <a:noFill/>
        </p:spPr>
        <p:txBody>
          <a:bodyPr wrap="square" rtlCol="0">
            <a:spAutoFit/>
          </a:bodyPr>
          <a:lstStyle/>
          <a:p>
            <a:r>
              <a:rPr lang="en-US" sz="1400" b="1" dirty="0" smtClean="0">
                <a:latin typeface="Cambria" pitchFamily="18" charset="0"/>
              </a:rPr>
              <a:t>DAC mezzanine output</a:t>
            </a:r>
            <a:endParaRPr lang="en-US" sz="1400" b="1" dirty="0">
              <a:latin typeface="Cambria" pitchFamily="18" charset="0"/>
            </a:endParaRPr>
          </a:p>
        </p:txBody>
      </p:sp>
      <p:pic>
        <p:nvPicPr>
          <p:cNvPr id="19" name="Picture 18" descr="5_1MHz_N15_17bit.png"/>
          <p:cNvPicPr>
            <a:picLocks noChangeAspect="1"/>
          </p:cNvPicPr>
          <p:nvPr/>
        </p:nvPicPr>
        <p:blipFill>
          <a:blip r:embed="rId4" cstate="print">
            <a:extLst>
              <a:ext uri="{28A0092B-C50C-407E-A947-70E740481C1C}">
                <a14:useLocalDpi xmlns:a14="http://schemas.microsoft.com/office/drawing/2010/main"/>
              </a:ext>
            </a:extLst>
          </a:blip>
          <a:srcRect l="9965" t="53661" r="8559" b="6889"/>
          <a:stretch>
            <a:fillRect/>
          </a:stretch>
        </p:blipFill>
        <p:spPr>
          <a:xfrm>
            <a:off x="2352568" y="4345104"/>
            <a:ext cx="6613666" cy="1828683"/>
          </a:xfrm>
          <a:prstGeom prst="rect">
            <a:avLst/>
          </a:prstGeom>
        </p:spPr>
      </p:pic>
      <p:sp>
        <p:nvSpPr>
          <p:cNvPr id="20" name="TextBox 19"/>
          <p:cNvSpPr txBox="1"/>
          <p:nvPr/>
        </p:nvSpPr>
        <p:spPr>
          <a:xfrm>
            <a:off x="184150" y="4345103"/>
            <a:ext cx="2053322" cy="738664"/>
          </a:xfrm>
          <a:prstGeom prst="rect">
            <a:avLst/>
          </a:prstGeom>
          <a:noFill/>
          <a:ln>
            <a:solidFill>
              <a:schemeClr val="accent1"/>
            </a:solidFill>
          </a:ln>
        </p:spPr>
        <p:txBody>
          <a:bodyPr wrap="square" rtlCol="0">
            <a:spAutoFit/>
          </a:bodyPr>
          <a:lstStyle/>
          <a:p>
            <a:r>
              <a:rPr lang="en-US" sz="1400" b="1" dirty="0" smtClean="0">
                <a:latin typeface="Cambria" pitchFamily="18" charset="0"/>
              </a:rPr>
              <a:t>FFT of the 16-bit NCO signal ~ 5MHz, peak at 89dB (</a:t>
            </a:r>
            <a:r>
              <a:rPr lang="en-US" sz="1400" b="1" dirty="0" err="1" smtClean="0">
                <a:latin typeface="Cambria" pitchFamily="18" charset="0"/>
              </a:rPr>
              <a:t>Matlab</a:t>
            </a:r>
            <a:r>
              <a:rPr lang="en-US" sz="1400" b="1" dirty="0" smtClean="0">
                <a:latin typeface="Cambria" pitchFamily="18" charset="0"/>
              </a:rPr>
              <a:t> plot)</a:t>
            </a:r>
            <a:endParaRPr lang="en-US" sz="1400" b="1" dirty="0">
              <a:latin typeface="Cambria" pitchFamily="18" charset="0"/>
            </a:endParaRPr>
          </a:p>
        </p:txBody>
      </p:sp>
      <p:cxnSp>
        <p:nvCxnSpPr>
          <p:cNvPr id="22" name="Shape 21"/>
          <p:cNvCxnSpPr>
            <a:stCxn id="20" idx="2"/>
          </p:cNvCxnSpPr>
          <p:nvPr/>
        </p:nvCxnSpPr>
        <p:spPr>
          <a:xfrm rot="16200000" flipH="1">
            <a:off x="1615816" y="4678761"/>
            <a:ext cx="216652" cy="1026663"/>
          </a:xfrm>
          <a:prstGeom prst="curvedConnector2">
            <a:avLst/>
          </a:prstGeom>
          <a:ln>
            <a:tailEnd type="arrow"/>
          </a:ln>
        </p:spPr>
        <p:style>
          <a:lnRef idx="3">
            <a:schemeClr val="accent6"/>
          </a:lnRef>
          <a:fillRef idx="0">
            <a:schemeClr val="accent6"/>
          </a:fillRef>
          <a:effectRef idx="2">
            <a:schemeClr val="accent6"/>
          </a:effectRef>
          <a:fontRef idx="minor">
            <a:schemeClr val="tx1"/>
          </a:fontRef>
        </p:style>
      </p:cxnSp>
      <p:pic>
        <p:nvPicPr>
          <p:cNvPr id="32" name="Picture 31" descr="Proto3.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3702" y="1238250"/>
            <a:ext cx="3949485" cy="2962114"/>
          </a:xfrm>
          <a:prstGeom prst="rect">
            <a:avLst/>
          </a:prstGeom>
        </p:spPr>
      </p:pic>
      <p:sp>
        <p:nvSpPr>
          <p:cNvPr id="33" name="TextBox 32"/>
          <p:cNvSpPr txBox="1"/>
          <p:nvPr/>
        </p:nvSpPr>
        <p:spPr>
          <a:xfrm>
            <a:off x="5610386" y="930473"/>
            <a:ext cx="3006672" cy="307777"/>
          </a:xfrm>
          <a:prstGeom prst="rect">
            <a:avLst/>
          </a:prstGeom>
          <a:noFill/>
        </p:spPr>
        <p:txBody>
          <a:bodyPr wrap="square" rtlCol="0">
            <a:spAutoFit/>
          </a:bodyPr>
          <a:lstStyle/>
          <a:p>
            <a:r>
              <a:rPr lang="en-US" sz="1400" b="1" dirty="0" smtClean="0">
                <a:latin typeface="Cambria" pitchFamily="18" charset="0"/>
              </a:rPr>
              <a:t>DAC mezzanine V1 during testing</a:t>
            </a:r>
            <a:endParaRPr lang="en-US" sz="1400" b="1" dirty="0">
              <a:latin typeface="Cambria" pitchFamily="18" charset="0"/>
            </a:endParaRPr>
          </a:p>
        </p:txBody>
      </p:sp>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arrier3MHz_span2kHz_resBW300mHz.bmp"/>
          <p:cNvPicPr>
            <a:picLocks noChangeAspect="1"/>
          </p:cNvPicPr>
          <p:nvPr/>
        </p:nvPicPr>
        <p:blipFill>
          <a:blip r:embed="rId3"/>
          <a:stretch>
            <a:fillRect/>
          </a:stretch>
        </p:blipFill>
        <p:spPr>
          <a:xfrm>
            <a:off x="4708312" y="0"/>
            <a:ext cx="4237674" cy="2987515"/>
          </a:xfrm>
          <a:prstGeom prst="rect">
            <a:avLst/>
          </a:prstGeom>
          <a:blipFill>
            <a:blip r:embed="rId4"/>
            <a:tile tx="0" ty="0" sx="100000" sy="100000" flip="none" algn="tl"/>
          </a:blipFill>
          <a:effectLst>
            <a:outerShdw blurRad="50800" dist="50800" dir="5400000" algn="ctr" rotWithShape="0">
              <a:schemeClr val="bg1"/>
            </a:outerShdw>
          </a:effectLst>
        </p:spPr>
      </p:pic>
      <p:sp>
        <p:nvSpPr>
          <p:cNvPr id="2" name="Title 1"/>
          <p:cNvSpPr>
            <a:spLocks noGrp="1"/>
          </p:cNvSpPr>
          <p:nvPr>
            <p:ph type="title"/>
          </p:nvPr>
        </p:nvSpPr>
        <p:spPr/>
        <p:txBody>
          <a:bodyPr>
            <a:normAutofit fontScale="90000"/>
          </a:bodyPr>
          <a:lstStyle/>
          <a:p>
            <a:r>
              <a:rPr lang="en-US" dirty="0" smtClean="0"/>
              <a:t>DAC mezzanine/SDDS:</a:t>
            </a:r>
            <a:br>
              <a:rPr lang="en-US" dirty="0" smtClean="0"/>
            </a:br>
            <a:r>
              <a:rPr lang="en-US" dirty="0" smtClean="0"/>
              <a:t>Test results cont’d</a:t>
            </a:r>
            <a:endParaRPr lang="en-US" dirty="0"/>
          </a:p>
        </p:txBody>
      </p:sp>
      <p:sp>
        <p:nvSpPr>
          <p:cNvPr id="10"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15</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pic>
        <p:nvPicPr>
          <p:cNvPr id="11" name="Picture 10" descr="1MHz_sine_AM_modulation_3fff_ampl_10khz.png"/>
          <p:cNvPicPr>
            <a:picLocks noChangeAspect="1"/>
          </p:cNvPicPr>
          <p:nvPr/>
        </p:nvPicPr>
        <p:blipFill>
          <a:blip r:embed="rId5"/>
          <a:stretch>
            <a:fillRect/>
          </a:stretch>
        </p:blipFill>
        <p:spPr>
          <a:xfrm>
            <a:off x="184150" y="2987515"/>
            <a:ext cx="4248365" cy="3186273"/>
          </a:xfrm>
          <a:prstGeom prst="rect">
            <a:avLst/>
          </a:prstGeom>
        </p:spPr>
      </p:pic>
      <p:pic>
        <p:nvPicPr>
          <p:cNvPr id="12" name="Picture 11" descr="1MHz_sine_PM_modulation_7fff_ampl_100khz1.png"/>
          <p:cNvPicPr>
            <a:picLocks noChangeAspect="1"/>
          </p:cNvPicPr>
          <p:nvPr/>
        </p:nvPicPr>
        <p:blipFill>
          <a:blip r:embed="rId6"/>
          <a:stretch>
            <a:fillRect/>
          </a:stretch>
        </p:blipFill>
        <p:spPr>
          <a:xfrm>
            <a:off x="4709491" y="2981232"/>
            <a:ext cx="4256742" cy="3192556"/>
          </a:xfrm>
          <a:prstGeom prst="rect">
            <a:avLst/>
          </a:prstGeom>
        </p:spPr>
      </p:pic>
      <p:sp>
        <p:nvSpPr>
          <p:cNvPr id="13" name="TextBox 12"/>
          <p:cNvSpPr txBox="1"/>
          <p:nvPr/>
        </p:nvSpPr>
        <p:spPr>
          <a:xfrm>
            <a:off x="1503337" y="3184902"/>
            <a:ext cx="1705916" cy="369332"/>
          </a:xfrm>
          <a:prstGeom prst="rect">
            <a:avLst/>
          </a:prstGeom>
          <a:noFill/>
        </p:spPr>
        <p:txBody>
          <a:bodyPr wrap="none" rtlCol="0">
            <a:spAutoFit/>
          </a:bodyPr>
          <a:lstStyle/>
          <a:p>
            <a:r>
              <a:rPr lang="en-US" dirty="0" smtClean="0">
                <a:latin typeface="Cambria" pitchFamily="18" charset="0"/>
              </a:rPr>
              <a:t>AM modulation</a:t>
            </a:r>
            <a:endParaRPr lang="en-US" dirty="0">
              <a:latin typeface="Cambria" pitchFamily="18" charset="0"/>
            </a:endParaRPr>
          </a:p>
        </p:txBody>
      </p:sp>
      <p:sp>
        <p:nvSpPr>
          <p:cNvPr id="14" name="TextBox 13"/>
          <p:cNvSpPr txBox="1"/>
          <p:nvPr/>
        </p:nvSpPr>
        <p:spPr>
          <a:xfrm>
            <a:off x="6032662" y="3184902"/>
            <a:ext cx="1693092" cy="369332"/>
          </a:xfrm>
          <a:prstGeom prst="rect">
            <a:avLst/>
          </a:prstGeom>
          <a:noFill/>
        </p:spPr>
        <p:txBody>
          <a:bodyPr wrap="none" rtlCol="0">
            <a:spAutoFit/>
          </a:bodyPr>
          <a:lstStyle/>
          <a:p>
            <a:r>
              <a:rPr lang="en-US" dirty="0" smtClean="0">
                <a:latin typeface="Cambria" pitchFamily="18" charset="0"/>
              </a:rPr>
              <a:t>PM modulation</a:t>
            </a:r>
            <a:endParaRPr lang="en-US" dirty="0">
              <a:latin typeface="Cambria" pitchFamily="18" charset="0"/>
            </a:endParaRPr>
          </a:p>
        </p:txBody>
      </p:sp>
      <p:pic>
        <p:nvPicPr>
          <p:cNvPr id="15" name="Picture 14" descr="thermalImage.png"/>
          <p:cNvPicPr>
            <a:picLocks noChangeAspect="1"/>
          </p:cNvPicPr>
          <p:nvPr/>
        </p:nvPicPr>
        <p:blipFill>
          <a:blip r:embed="rId7" cstate="print">
            <a:extLst>
              <a:ext uri="{28A0092B-C50C-407E-A947-70E740481C1C}">
                <a14:useLocalDpi xmlns:a14="http://schemas.microsoft.com/office/drawing/2010/main"/>
              </a:ext>
            </a:extLst>
          </a:blip>
          <a:srcRect r="12859"/>
          <a:stretch>
            <a:fillRect/>
          </a:stretch>
        </p:blipFill>
        <p:spPr>
          <a:xfrm>
            <a:off x="184150" y="1034983"/>
            <a:ext cx="2268617" cy="1952532"/>
          </a:xfrm>
          <a:prstGeom prst="rect">
            <a:avLst/>
          </a:prstGeom>
        </p:spPr>
      </p:pic>
      <p:sp>
        <p:nvSpPr>
          <p:cNvPr id="16" name="TextBox 15"/>
          <p:cNvSpPr txBox="1"/>
          <p:nvPr/>
        </p:nvSpPr>
        <p:spPr>
          <a:xfrm>
            <a:off x="184150" y="961688"/>
            <a:ext cx="2268617" cy="338554"/>
          </a:xfrm>
          <a:prstGeom prst="rect">
            <a:avLst/>
          </a:prstGeom>
          <a:noFill/>
        </p:spPr>
        <p:txBody>
          <a:bodyPr wrap="square" rtlCol="0">
            <a:spAutoFit/>
          </a:bodyPr>
          <a:lstStyle/>
          <a:p>
            <a:pPr algn="ctr"/>
            <a:r>
              <a:rPr lang="en-US" sz="1600" dirty="0" smtClean="0">
                <a:solidFill>
                  <a:schemeClr val="bg1"/>
                </a:solidFill>
                <a:latin typeface="Cambria" pitchFamily="18" charset="0"/>
              </a:rPr>
              <a:t>HW thermal image</a:t>
            </a:r>
            <a:endParaRPr lang="en-US" sz="1600" dirty="0">
              <a:solidFill>
                <a:schemeClr val="bg1"/>
              </a:solidFill>
              <a:latin typeface="Cambria" pitchFamily="18" charset="0"/>
            </a:endParaRPr>
          </a:p>
        </p:txBody>
      </p:sp>
      <p:sp>
        <p:nvSpPr>
          <p:cNvPr id="18" name="TextBox 17"/>
          <p:cNvSpPr txBox="1"/>
          <p:nvPr/>
        </p:nvSpPr>
        <p:spPr>
          <a:xfrm>
            <a:off x="2576785" y="1238250"/>
            <a:ext cx="2406428" cy="923330"/>
          </a:xfrm>
          <a:prstGeom prst="rect">
            <a:avLst/>
          </a:prstGeom>
          <a:noFill/>
          <a:ln>
            <a:solidFill>
              <a:schemeClr val="accent1"/>
            </a:solidFill>
          </a:ln>
        </p:spPr>
        <p:txBody>
          <a:bodyPr wrap="none" rtlCol="0">
            <a:spAutoFit/>
          </a:bodyPr>
          <a:lstStyle/>
          <a:p>
            <a:r>
              <a:rPr lang="en-US" dirty="0" smtClean="0">
                <a:latin typeface="Cambria" pitchFamily="18" charset="0"/>
              </a:rPr>
              <a:t>10dBm signal at 3MHz</a:t>
            </a:r>
          </a:p>
          <a:p>
            <a:r>
              <a:rPr lang="en-US" dirty="0" smtClean="0">
                <a:latin typeface="Cambria" pitchFamily="18" charset="0"/>
              </a:rPr>
              <a:t>with a span of 2kHz </a:t>
            </a:r>
          </a:p>
          <a:p>
            <a:r>
              <a:rPr lang="en-US" dirty="0" smtClean="0">
                <a:latin typeface="Cambria" pitchFamily="18" charset="0"/>
              </a:rPr>
              <a:t>around the carrier</a:t>
            </a:r>
            <a:endParaRPr lang="en-US" dirty="0">
              <a:latin typeface="Cambria" pitchFamily="18" charset="0"/>
            </a:endParaRPr>
          </a:p>
        </p:txBody>
      </p:sp>
      <p:cxnSp>
        <p:nvCxnSpPr>
          <p:cNvPr id="19" name="Straight Arrow Connector 18"/>
          <p:cNvCxnSpPr>
            <a:stCxn id="18" idx="3"/>
          </p:cNvCxnSpPr>
          <p:nvPr/>
        </p:nvCxnSpPr>
        <p:spPr>
          <a:xfrm flipV="1">
            <a:off x="4983213" y="1300242"/>
            <a:ext cx="1557071" cy="39967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4" name="Straight Connector 23"/>
          <p:cNvCxnSpPr>
            <a:endCxn id="39" idx="1"/>
          </p:cNvCxnSpPr>
          <p:nvPr/>
        </p:nvCxnSpPr>
        <p:spPr>
          <a:xfrm>
            <a:off x="7132638" y="2130584"/>
            <a:ext cx="109378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9" name="Straight Connector 28"/>
          <p:cNvCxnSpPr/>
          <p:nvPr/>
        </p:nvCxnSpPr>
        <p:spPr>
          <a:xfrm flipV="1">
            <a:off x="7520971" y="273051"/>
            <a:ext cx="660570"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Straight Arrow Connector 30"/>
          <p:cNvCxnSpPr>
            <a:stCxn id="41" idx="2"/>
          </p:cNvCxnSpPr>
          <p:nvPr/>
        </p:nvCxnSpPr>
        <p:spPr>
          <a:xfrm>
            <a:off x="7811889" y="1300242"/>
            <a:ext cx="0" cy="83034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3" name="Straight Arrow Connector 32"/>
          <p:cNvCxnSpPr>
            <a:stCxn id="41" idx="0"/>
          </p:cNvCxnSpPr>
          <p:nvPr/>
        </p:nvCxnSpPr>
        <p:spPr>
          <a:xfrm flipV="1">
            <a:off x="7811889" y="276225"/>
            <a:ext cx="0" cy="71624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9" name="TextBox 38"/>
          <p:cNvSpPr txBox="1"/>
          <p:nvPr/>
        </p:nvSpPr>
        <p:spPr>
          <a:xfrm>
            <a:off x="8226425" y="1976695"/>
            <a:ext cx="841897" cy="307777"/>
          </a:xfrm>
          <a:prstGeom prst="rect">
            <a:avLst/>
          </a:prstGeom>
          <a:noFill/>
        </p:spPr>
        <p:txBody>
          <a:bodyPr wrap="none" rtlCol="0">
            <a:spAutoFit/>
          </a:bodyPr>
          <a:lstStyle/>
          <a:p>
            <a:r>
              <a:rPr lang="en-US" sz="1400" b="1" dirty="0" smtClean="0">
                <a:latin typeface="Cambria" pitchFamily="18" charset="0"/>
              </a:rPr>
              <a:t>-84dBm</a:t>
            </a:r>
            <a:endParaRPr lang="en-US" sz="1400" b="1" dirty="0">
              <a:latin typeface="Cambria" pitchFamily="18" charset="0"/>
            </a:endParaRPr>
          </a:p>
        </p:txBody>
      </p:sp>
      <p:sp>
        <p:nvSpPr>
          <p:cNvPr id="41" name="TextBox 40"/>
          <p:cNvSpPr txBox="1"/>
          <p:nvPr/>
        </p:nvSpPr>
        <p:spPr>
          <a:xfrm>
            <a:off x="7501547" y="992465"/>
            <a:ext cx="620683" cy="307777"/>
          </a:xfrm>
          <a:prstGeom prst="rect">
            <a:avLst/>
          </a:prstGeom>
          <a:noFill/>
        </p:spPr>
        <p:txBody>
          <a:bodyPr wrap="square" rtlCol="0">
            <a:spAutoFit/>
          </a:bodyPr>
          <a:lstStyle/>
          <a:p>
            <a:r>
              <a:rPr lang="en-US" sz="1400" b="1" dirty="0" smtClean="0">
                <a:latin typeface="Cambria" pitchFamily="18" charset="0"/>
              </a:rPr>
              <a:t>94dB</a:t>
            </a:r>
            <a:endParaRPr lang="en-US" sz="1400" b="1" dirty="0">
              <a:latin typeface="Cambria" pitchFamily="18" charset="0"/>
            </a:endParaRPr>
          </a:p>
        </p:txBody>
      </p:sp>
      <p:sp>
        <p:nvSpPr>
          <p:cNvPr id="48" name="TextBox 47"/>
          <p:cNvSpPr txBox="1"/>
          <p:nvPr/>
        </p:nvSpPr>
        <p:spPr>
          <a:xfrm>
            <a:off x="7383996" y="0"/>
            <a:ext cx="886781" cy="307777"/>
          </a:xfrm>
          <a:prstGeom prst="rect">
            <a:avLst/>
          </a:prstGeom>
          <a:noFill/>
        </p:spPr>
        <p:txBody>
          <a:bodyPr wrap="none" rtlCol="0">
            <a:spAutoFit/>
          </a:bodyPr>
          <a:lstStyle/>
          <a:p>
            <a:r>
              <a:rPr lang="en-US" sz="1400" b="1" dirty="0" smtClean="0">
                <a:latin typeface="Cambria" pitchFamily="18" charset="0"/>
              </a:rPr>
              <a:t>+10dBm</a:t>
            </a:r>
            <a:endParaRPr lang="en-US" sz="1400" b="1" dirty="0">
              <a:latin typeface="Cambria" pitchFamily="18" charset="0"/>
            </a:endParaRPr>
          </a:p>
        </p:txBody>
      </p:sp>
      <p:sp>
        <p:nvSpPr>
          <p:cNvPr id="52" name="TextBox 51"/>
          <p:cNvSpPr txBox="1"/>
          <p:nvPr/>
        </p:nvSpPr>
        <p:spPr>
          <a:xfrm>
            <a:off x="279196" y="1884581"/>
            <a:ext cx="632029" cy="276999"/>
          </a:xfrm>
          <a:prstGeom prst="rect">
            <a:avLst/>
          </a:prstGeom>
          <a:noFill/>
        </p:spPr>
        <p:txBody>
          <a:bodyPr wrap="square" rtlCol="0">
            <a:spAutoFit/>
          </a:bodyPr>
          <a:lstStyle/>
          <a:p>
            <a:pPr algn="ctr"/>
            <a:r>
              <a:rPr lang="en-US" sz="1200" dirty="0" smtClean="0">
                <a:solidFill>
                  <a:schemeClr val="bg1"/>
                </a:solidFill>
                <a:latin typeface="Cambria" pitchFamily="18" charset="0"/>
              </a:rPr>
              <a:t>+30 °C</a:t>
            </a:r>
            <a:endParaRPr lang="en-US" sz="1200" dirty="0">
              <a:solidFill>
                <a:schemeClr val="bg1"/>
              </a:solidFill>
              <a:latin typeface="Cambria" pitchFamily="18" charset="0"/>
            </a:endParaRPr>
          </a:p>
        </p:txBody>
      </p:sp>
      <p:sp>
        <p:nvSpPr>
          <p:cNvPr id="53" name="TextBox 52"/>
          <p:cNvSpPr txBox="1"/>
          <p:nvPr/>
        </p:nvSpPr>
        <p:spPr>
          <a:xfrm>
            <a:off x="1820738" y="2704233"/>
            <a:ext cx="632029" cy="276999"/>
          </a:xfrm>
          <a:prstGeom prst="rect">
            <a:avLst/>
          </a:prstGeom>
          <a:noFill/>
        </p:spPr>
        <p:txBody>
          <a:bodyPr wrap="square" rtlCol="0">
            <a:spAutoFit/>
          </a:bodyPr>
          <a:lstStyle/>
          <a:p>
            <a:pPr algn="ctr"/>
            <a:r>
              <a:rPr lang="en-US" sz="1200" dirty="0" smtClean="0">
                <a:solidFill>
                  <a:schemeClr val="bg1"/>
                </a:solidFill>
                <a:latin typeface="Cambria" pitchFamily="18" charset="0"/>
              </a:rPr>
              <a:t>+45 °C</a:t>
            </a:r>
            <a:endParaRPr lang="en-US" sz="1200" dirty="0">
              <a:solidFill>
                <a:schemeClr val="bg1"/>
              </a:solidFill>
              <a:latin typeface="Cambria" pitchFamily="18" charset="0"/>
            </a:endParaRPr>
          </a:p>
        </p:txBody>
      </p:sp>
      <p:cxnSp>
        <p:nvCxnSpPr>
          <p:cNvPr id="55" name="Straight Connector 54"/>
          <p:cNvCxnSpPr>
            <a:endCxn id="53" idx="1"/>
          </p:cNvCxnSpPr>
          <p:nvPr/>
        </p:nvCxnSpPr>
        <p:spPr>
          <a:xfrm>
            <a:off x="1673817" y="2425485"/>
            <a:ext cx="146921" cy="4172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576786" y="2194652"/>
            <a:ext cx="1956468" cy="646331"/>
          </a:xfrm>
          <a:prstGeom prst="rect">
            <a:avLst/>
          </a:prstGeom>
          <a:noFill/>
          <a:ln>
            <a:solidFill>
              <a:schemeClr val="accent1">
                <a:shade val="95000"/>
                <a:satMod val="105000"/>
              </a:schemeClr>
            </a:solidFill>
          </a:ln>
        </p:spPr>
        <p:txBody>
          <a:bodyPr wrap="square" rtlCol="0">
            <a:spAutoFit/>
          </a:bodyPr>
          <a:lstStyle/>
          <a:p>
            <a:r>
              <a:rPr lang="en-US" sz="1200" b="1" dirty="0" smtClean="0">
                <a:latin typeface="Cambria" pitchFamily="18" charset="0"/>
              </a:rPr>
              <a:t>All measurements are completely independent</a:t>
            </a:r>
            <a:r>
              <a:rPr lang="en-US" sz="1200" b="1" dirty="0">
                <a:latin typeface="Cambria" pitchFamily="18" charset="0"/>
              </a:rPr>
              <a:t> </a:t>
            </a:r>
            <a:r>
              <a:rPr lang="en-US" sz="1200" b="1" smtClean="0">
                <a:latin typeface="Cambria" pitchFamily="18" charset="0"/>
              </a:rPr>
              <a:t>and unrelated</a:t>
            </a:r>
            <a:endParaRPr lang="en-US" sz="1200" b="1" dirty="0">
              <a:latin typeface="Cambria" pitchFamily="18" charset="0"/>
            </a:endParaRPr>
          </a:p>
        </p:txBody>
      </p:sp>
      <p:sp>
        <p:nvSpPr>
          <p:cNvPr id="61" name="TextBox 60"/>
          <p:cNvSpPr txBox="1"/>
          <p:nvPr/>
        </p:nvSpPr>
        <p:spPr>
          <a:xfrm>
            <a:off x="8122230" y="992465"/>
            <a:ext cx="620683" cy="307777"/>
          </a:xfrm>
          <a:prstGeom prst="rect">
            <a:avLst/>
          </a:prstGeom>
          <a:noFill/>
        </p:spPr>
        <p:txBody>
          <a:bodyPr wrap="square" rtlCol="0">
            <a:spAutoFit/>
          </a:bodyPr>
          <a:lstStyle/>
          <a:p>
            <a:r>
              <a:rPr lang="en-US" sz="1400" b="1" dirty="0" smtClean="0">
                <a:latin typeface="Cambria" pitchFamily="18" charset="0"/>
              </a:rPr>
              <a:t>SFDR</a:t>
            </a:r>
            <a:endParaRPr lang="en-US" sz="1400" b="1" dirty="0">
              <a:latin typeface="Cambria" pitchFamily="18" charset="0"/>
            </a:endParaRPr>
          </a:p>
        </p:txBody>
      </p:sp>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Outline</a:t>
            </a:r>
            <a:endParaRPr lang="en-US" dirty="0"/>
          </a:p>
        </p:txBody>
      </p:sp>
      <p:sp>
        <p:nvSpPr>
          <p:cNvPr id="3" name="Text Placeholder 2"/>
          <p:cNvSpPr>
            <a:spLocks noGrp="1"/>
          </p:cNvSpPr>
          <p:nvPr>
            <p:ph type="body" sz="quarter" idx="10"/>
          </p:nvPr>
        </p:nvSpPr>
        <p:spPr>
          <a:xfrm>
            <a:off x="184150" y="1238251"/>
            <a:ext cx="8782083" cy="4935538"/>
          </a:xfrm>
        </p:spPr>
        <p:txBody>
          <a:bodyPr/>
          <a:lstStyle/>
          <a:p>
            <a:pPr marL="542925" indent="-542925">
              <a:lnSpc>
                <a:spcPct val="150000"/>
              </a:lnSpc>
              <a:spcBef>
                <a:spcPts val="600"/>
              </a:spcBef>
              <a:buFontTx/>
              <a:buAutoNum type="arabicPeriod"/>
            </a:pPr>
            <a:r>
              <a:rPr lang="en-GB" b="1" dirty="0" smtClean="0">
                <a:latin typeface="Cambria" pitchFamily="18" charset="0"/>
              </a:rPr>
              <a:t>FMC mezzanines and IP cores</a:t>
            </a:r>
          </a:p>
          <a:p>
            <a:pPr marL="542925" indent="-542925">
              <a:lnSpc>
                <a:spcPct val="150000"/>
              </a:lnSpc>
              <a:spcBef>
                <a:spcPts val="600"/>
              </a:spcBef>
              <a:buFontTx/>
              <a:buAutoNum type="arabicPeriod"/>
            </a:pPr>
            <a:r>
              <a:rPr lang="en-GB" b="1" dirty="0" smtClean="0">
                <a:latin typeface="Cambria" pitchFamily="18" charset="0"/>
              </a:rPr>
              <a:t>DAC mezzanine and SDDS</a:t>
            </a:r>
          </a:p>
          <a:p>
            <a:pPr marL="542925" indent="-542925">
              <a:lnSpc>
                <a:spcPct val="150000"/>
              </a:lnSpc>
              <a:spcBef>
                <a:spcPts val="600"/>
              </a:spcBef>
              <a:buFontTx/>
              <a:buAutoNum type="arabicPeriod"/>
            </a:pPr>
            <a:r>
              <a:rPr lang="en-GB" b="1" dirty="0" smtClean="0">
                <a:latin typeface="Cambria" pitchFamily="18" charset="0"/>
              </a:rPr>
              <a:t>ADC and DDS mezzanines, DDC and MDDS</a:t>
            </a:r>
          </a:p>
          <a:p>
            <a:pPr marL="1014525" lvl="1" indent="-542925">
              <a:spcBef>
                <a:spcPts val="600"/>
              </a:spcBef>
              <a:buFont typeface="Arial" pitchFamily="34" charset="0"/>
              <a:buChar char="•"/>
            </a:pPr>
            <a:r>
              <a:rPr lang="en-GB" b="1" dirty="0" smtClean="0">
                <a:latin typeface="Cambria" pitchFamily="18" charset="0"/>
              </a:rPr>
              <a:t>ADC and </a:t>
            </a:r>
            <a:r>
              <a:rPr lang="en-GB" b="1" dirty="0">
                <a:latin typeface="Cambria" pitchFamily="18" charset="0"/>
              </a:rPr>
              <a:t>d</a:t>
            </a:r>
            <a:r>
              <a:rPr lang="en-GB" b="1" dirty="0" smtClean="0">
                <a:latin typeface="Cambria" pitchFamily="18" charset="0"/>
              </a:rPr>
              <a:t>igital down converter overview</a:t>
            </a:r>
          </a:p>
          <a:p>
            <a:pPr marL="1014525" lvl="1" indent="-542925">
              <a:spcBef>
                <a:spcPts val="600"/>
              </a:spcBef>
              <a:buFont typeface="Arial" pitchFamily="34" charset="0"/>
              <a:buChar char="•"/>
            </a:pPr>
            <a:r>
              <a:rPr lang="en-GB" b="1" dirty="0" smtClean="0">
                <a:latin typeface="Cambria" pitchFamily="18" charset="0"/>
              </a:rPr>
              <a:t>Test results</a:t>
            </a:r>
          </a:p>
          <a:p>
            <a:pPr marL="1014525" lvl="1" indent="-542925">
              <a:spcBef>
                <a:spcPts val="600"/>
              </a:spcBef>
              <a:buFont typeface="Arial" pitchFamily="34" charset="0"/>
              <a:buChar char="•"/>
            </a:pPr>
            <a:r>
              <a:rPr lang="en-GB" b="1" dirty="0" smtClean="0">
                <a:latin typeface="Cambria" pitchFamily="18" charset="0"/>
              </a:rPr>
              <a:t>MDDS overview</a:t>
            </a:r>
          </a:p>
          <a:p>
            <a:pPr marL="1014525" lvl="1" indent="-542925">
              <a:spcBef>
                <a:spcPts val="600"/>
              </a:spcBef>
              <a:buFont typeface="Arial" pitchFamily="34" charset="0"/>
              <a:buChar char="•"/>
            </a:pPr>
            <a:r>
              <a:rPr lang="en-GB" b="1" dirty="0" smtClean="0">
                <a:latin typeface="Cambria" pitchFamily="18" charset="0"/>
              </a:rPr>
              <a:t>Test results</a:t>
            </a:r>
          </a:p>
          <a:p>
            <a:pPr marL="542925" indent="-542925">
              <a:lnSpc>
                <a:spcPct val="150000"/>
              </a:lnSpc>
              <a:spcBef>
                <a:spcPts val="600"/>
              </a:spcBef>
              <a:buFontTx/>
              <a:buAutoNum type="arabicPeriod"/>
            </a:pPr>
            <a:r>
              <a:rPr lang="en-GB" b="1" dirty="0" smtClean="0">
                <a:latin typeface="Cambria" pitchFamily="18" charset="0"/>
              </a:rPr>
              <a:t>Test environment and development tools</a:t>
            </a:r>
          </a:p>
          <a:p>
            <a:pPr marL="542925" indent="-542925">
              <a:lnSpc>
                <a:spcPct val="150000"/>
              </a:lnSpc>
              <a:spcBef>
                <a:spcPts val="600"/>
              </a:spcBef>
              <a:buFontTx/>
              <a:buAutoNum type="arabicPeriod"/>
            </a:pPr>
            <a:r>
              <a:rPr lang="en-GB" b="1" dirty="0" smtClean="0">
                <a:latin typeface="Cambria" pitchFamily="18" charset="0"/>
              </a:rPr>
              <a:t>Conclusion</a:t>
            </a:r>
          </a:p>
          <a:p>
            <a:pPr marL="542925" indent="-542925">
              <a:lnSpc>
                <a:spcPct val="150000"/>
              </a:lnSpc>
              <a:spcBef>
                <a:spcPts val="600"/>
              </a:spcBef>
              <a:buFontTx/>
              <a:buAutoNum type="arabicPeriod"/>
            </a:pPr>
            <a:endParaRPr lang="en-GB" b="1" dirty="0" smtClean="0"/>
          </a:p>
        </p:txBody>
      </p:sp>
      <p:sp>
        <p:nvSpPr>
          <p:cNvPr id="4" name="Rectangle 3"/>
          <p:cNvSpPr>
            <a:spLocks noChangeArrowheads="1"/>
          </p:cNvSpPr>
          <p:nvPr/>
        </p:nvSpPr>
        <p:spPr bwMode="auto">
          <a:xfrm>
            <a:off x="184150" y="4419600"/>
            <a:ext cx="8780462" cy="1581150"/>
          </a:xfrm>
          <a:prstGeom prst="rect">
            <a:avLst/>
          </a:prstGeom>
          <a:solidFill>
            <a:srgbClr val="FFFFFF">
              <a:alpha val="59999"/>
            </a:srgbClr>
          </a:solidFill>
          <a:ln w="9525" algn="ctr">
            <a:noFill/>
            <a:miter lim="800000"/>
            <a:headEnd/>
            <a:tailEnd/>
          </a:ln>
        </p:spPr>
        <p:txBody>
          <a:bodyPr anchor="ctr"/>
          <a:lstStyle/>
          <a:p>
            <a:endParaRPr lang="en-US"/>
          </a:p>
        </p:txBody>
      </p:sp>
      <p:sp>
        <p:nvSpPr>
          <p:cNvPr id="5" name="Rectangle 4"/>
          <p:cNvSpPr>
            <a:spLocks noChangeArrowheads="1"/>
          </p:cNvSpPr>
          <p:nvPr/>
        </p:nvSpPr>
        <p:spPr bwMode="auto">
          <a:xfrm>
            <a:off x="184149" y="1238252"/>
            <a:ext cx="8780463" cy="1172440"/>
          </a:xfrm>
          <a:prstGeom prst="rect">
            <a:avLst/>
          </a:prstGeom>
          <a:solidFill>
            <a:srgbClr val="FFFFFF">
              <a:alpha val="59999"/>
            </a:srgbClr>
          </a:solidFill>
          <a:ln w="9525" algn="ctr">
            <a:noFill/>
            <a:miter lim="800000"/>
            <a:headEnd/>
            <a:tailEnd/>
          </a:ln>
        </p:spPr>
        <p:txBody>
          <a:bodyPr anchor="ctr"/>
          <a:lstStyle/>
          <a:p>
            <a:endParaRPr lang="en-US"/>
          </a:p>
        </p:txBody>
      </p:sp>
      <p:sp>
        <p:nvSpPr>
          <p:cNvPr id="8"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16</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284047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ADC FMC Card</a:t>
            </a:r>
            <a:br>
              <a:rPr lang="en-US" dirty="0" smtClean="0"/>
            </a:br>
            <a:r>
              <a:rPr lang="en-US" sz="2200" dirty="0" smtClean="0"/>
              <a:t>Overview</a:t>
            </a:r>
            <a:endParaRPr lang="en-US" sz="2200" dirty="0"/>
          </a:p>
        </p:txBody>
      </p:sp>
      <p:sp>
        <p:nvSpPr>
          <p:cNvPr id="5" name="Text Placeholder 4"/>
          <p:cNvSpPr>
            <a:spLocks noGrp="1"/>
          </p:cNvSpPr>
          <p:nvPr>
            <p:ph type="body" sz="quarter" idx="10"/>
          </p:nvPr>
        </p:nvSpPr>
        <p:spPr>
          <a:xfrm>
            <a:off x="168633" y="4532289"/>
            <a:ext cx="8763034" cy="1557237"/>
          </a:xfrm>
        </p:spPr>
        <p:txBody>
          <a:bodyPr>
            <a:normAutofit fontScale="92500" lnSpcReduction="10000"/>
          </a:bodyPr>
          <a:lstStyle/>
          <a:p>
            <a:r>
              <a:rPr lang="en-GB" sz="1600" dirty="0" smtClean="0"/>
              <a:t>Characteristics:</a:t>
            </a:r>
          </a:p>
          <a:p>
            <a:pPr marL="342900" indent="-342900">
              <a:buFont typeface="Arial" pitchFamily="34" charset="0"/>
              <a:buChar char="•"/>
            </a:pPr>
            <a:r>
              <a:rPr lang="en-GB" sz="1600" dirty="0" smtClean="0"/>
              <a:t>General purpose 4 channel, 125MSPS acquisition module with 16bits architecture.</a:t>
            </a:r>
          </a:p>
          <a:p>
            <a:pPr marL="342900" indent="-342900">
              <a:buFont typeface="Arial" pitchFamily="34" charset="0"/>
              <a:buChar char="•"/>
            </a:pPr>
            <a:r>
              <a:rPr lang="en-GB" sz="1600" dirty="0" smtClean="0"/>
              <a:t>Provides signal conditioning with an analogue front-end featuring DC coupling, low noise, low distortion and gain switching (equivalent to 3 LSB’s).</a:t>
            </a:r>
          </a:p>
          <a:p>
            <a:pPr marL="342900" indent="-342900">
              <a:buFont typeface="Arial" pitchFamily="34" charset="0"/>
              <a:buChar char="•"/>
            </a:pPr>
            <a:r>
              <a:rPr lang="en-GB" sz="1600" dirty="0" smtClean="0"/>
              <a:t>DC to 40MHz (oversampled) bandwidth. Can be extended by a factor of 10.</a:t>
            </a:r>
          </a:p>
          <a:p>
            <a:pPr marL="342900" indent="-342900">
              <a:buFont typeface="Arial" pitchFamily="34" charset="0"/>
              <a:buChar char="•"/>
            </a:pPr>
            <a:r>
              <a:rPr lang="en-GB" sz="1600" dirty="0" smtClean="0"/>
              <a:t>SNR &gt; 77dB (12.5 ENOB), SFDR &gt; 70dB</a:t>
            </a:r>
          </a:p>
        </p:txBody>
      </p:sp>
      <p:pic>
        <p:nvPicPr>
          <p:cNvPr id="1027" name="Picture 3" descr="C:\local_work\RFTECH_2013\DDC\ADCtop.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8337" y="1216241"/>
            <a:ext cx="3589074" cy="3227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cal_work\RFTECH_2013\DDC\ADCbottom.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70598" y="1216240"/>
            <a:ext cx="3619962" cy="322727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17</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42185" y="869893"/>
            <a:ext cx="4809903" cy="5629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ADC FMC Card</a:t>
            </a:r>
            <a:br>
              <a:rPr lang="en-US" dirty="0" smtClean="0"/>
            </a:br>
            <a:r>
              <a:rPr lang="en-US" sz="2200" dirty="0" smtClean="0"/>
              <a:t>Overview</a:t>
            </a:r>
            <a:endParaRPr lang="en-US" sz="2200" dirty="0"/>
          </a:p>
        </p:txBody>
      </p:sp>
      <p:sp>
        <p:nvSpPr>
          <p:cNvPr id="5" name="Text Placeholder 4"/>
          <p:cNvSpPr>
            <a:spLocks noGrp="1"/>
          </p:cNvSpPr>
          <p:nvPr>
            <p:ph type="body" sz="quarter" idx="10"/>
          </p:nvPr>
        </p:nvSpPr>
        <p:spPr>
          <a:xfrm>
            <a:off x="3283011" y="692530"/>
            <a:ext cx="2353569" cy="378432"/>
          </a:xfrm>
        </p:spPr>
        <p:txBody>
          <a:bodyPr>
            <a:normAutofit/>
          </a:bodyPr>
          <a:lstStyle/>
          <a:p>
            <a:r>
              <a:rPr lang="en-GB" sz="1200" dirty="0" smtClean="0"/>
              <a:t>ADC block diagram (simplified):</a:t>
            </a:r>
            <a:endParaRPr lang="en-GB" sz="1200" dirty="0"/>
          </a:p>
        </p:txBody>
      </p:sp>
      <p:sp>
        <p:nvSpPr>
          <p:cNvPr id="6"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18</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34885439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local_work\RFTECH_2013\DDC\ch4_15MHz_125MSP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4556" y="1382450"/>
            <a:ext cx="4166043" cy="23805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cal_work\RFTECH_2013\DDC\CH4_5MHz_125MSPS.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3094" y="1376657"/>
            <a:ext cx="4175225" cy="23863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ADC FMC Card</a:t>
            </a:r>
            <a:br>
              <a:rPr lang="en-US" dirty="0" smtClean="0"/>
            </a:br>
            <a:r>
              <a:rPr lang="en-US" sz="2000" dirty="0" smtClean="0"/>
              <a:t>Analog front end tests</a:t>
            </a:r>
            <a:endParaRPr lang="en-US" sz="2000" dirty="0"/>
          </a:p>
        </p:txBody>
      </p:sp>
      <p:sp>
        <p:nvSpPr>
          <p:cNvPr id="10" name="Text Placeholder 2"/>
          <p:cNvSpPr txBox="1">
            <a:spLocks/>
          </p:cNvSpPr>
          <p:nvPr/>
        </p:nvSpPr>
        <p:spPr>
          <a:xfrm>
            <a:off x="3384449" y="1108644"/>
            <a:ext cx="1944796" cy="334068"/>
          </a:xfrm>
          <a:prstGeom prst="rect">
            <a:avLst/>
          </a:prstGeom>
        </p:spPr>
        <p:txBody>
          <a:bodyPr vert="horz" lIns="91440" tIns="45720" rIns="91440" bIns="45720" rtlCol="0">
            <a:normAutofit/>
          </a:bodyPr>
          <a:lstStyle>
            <a:lvl1pPr marL="0" indent="0" algn="l" defTabSz="457200" rtl="0" eaLnBrk="1" latinLnBrk="0" hangingPunct="1">
              <a:spcBef>
                <a:spcPct val="20000"/>
              </a:spcBef>
              <a:buClr>
                <a:srgbClr val="0055A0"/>
              </a:buClr>
              <a:buFontTx/>
              <a:buNone/>
              <a:defRPr sz="2000" kern="1200">
                <a:solidFill>
                  <a:schemeClr val="tx1"/>
                </a:solidFill>
                <a:latin typeface="Arial"/>
                <a:ea typeface="+mn-ea"/>
                <a:cs typeface="Arial"/>
              </a:defRPr>
            </a:lvl1pPr>
            <a:lvl2pPr marL="471600" indent="-284400" algn="l" defTabSz="457200" rtl="0" eaLnBrk="1" latinLnBrk="0" hangingPunct="1">
              <a:lnSpc>
                <a:spcPct val="100000"/>
              </a:lnSpc>
              <a:spcBef>
                <a:spcPts val="1080"/>
              </a:spcBef>
              <a:buClr>
                <a:srgbClr val="0055A0"/>
              </a:buClr>
              <a:buSzPct val="70000"/>
              <a:buFont typeface="Wingdings" charset="2"/>
              <a:buChar char="§"/>
              <a:defRPr sz="2000" kern="1200">
                <a:solidFill>
                  <a:schemeClr val="tx1"/>
                </a:solidFill>
                <a:latin typeface="Arial"/>
                <a:ea typeface="+mn-ea"/>
                <a:cs typeface="Arial"/>
              </a:defRPr>
            </a:lvl2pPr>
            <a:lvl3pPr marL="694800" indent="-228600" algn="l" defTabSz="457200" rtl="0" eaLnBrk="1" latinLnBrk="0" hangingPunct="1">
              <a:lnSpc>
                <a:spcPct val="100000"/>
              </a:lnSpc>
              <a:spcBef>
                <a:spcPts val="984"/>
              </a:spcBef>
              <a:buClrTx/>
              <a:buSzPct val="10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latin typeface="Arial" pitchFamily="34" charset="0"/>
                <a:cs typeface="Arial" pitchFamily="34" charset="0"/>
              </a:rPr>
              <a:t>Front end test results:</a:t>
            </a:r>
          </a:p>
        </p:txBody>
      </p:sp>
      <p:pic>
        <p:nvPicPr>
          <p:cNvPr id="4100" name="Picture 4" descr="C:\local_work\RFTECH_2013\DDC\10MHz_tone_10dBm.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926" y="3875424"/>
            <a:ext cx="4166043" cy="23805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2"/>
          <p:cNvSpPr txBox="1">
            <a:spLocks/>
          </p:cNvSpPr>
          <p:nvPr/>
        </p:nvSpPr>
        <p:spPr>
          <a:xfrm>
            <a:off x="784860" y="3815070"/>
            <a:ext cx="3479696" cy="363286"/>
          </a:xfrm>
          <a:prstGeom prst="rect">
            <a:avLst/>
          </a:prstGeom>
        </p:spPr>
        <p:txBody>
          <a:bodyPr vert="horz" lIns="91440" tIns="45720" rIns="91440" bIns="45720" rtlCol="0">
            <a:normAutofit/>
          </a:bodyPr>
          <a:lstStyle>
            <a:lvl1pPr marL="0" indent="0" algn="l" defTabSz="457200" rtl="0" eaLnBrk="1" latinLnBrk="0" hangingPunct="1">
              <a:spcBef>
                <a:spcPct val="20000"/>
              </a:spcBef>
              <a:buClr>
                <a:srgbClr val="0055A0"/>
              </a:buClr>
              <a:buFontTx/>
              <a:buNone/>
              <a:defRPr sz="2000" kern="1200">
                <a:solidFill>
                  <a:schemeClr val="tx1"/>
                </a:solidFill>
                <a:latin typeface="Arial"/>
                <a:ea typeface="+mn-ea"/>
                <a:cs typeface="Arial"/>
              </a:defRPr>
            </a:lvl1pPr>
            <a:lvl2pPr marL="471600" indent="-284400" algn="l" defTabSz="457200" rtl="0" eaLnBrk="1" latinLnBrk="0" hangingPunct="1">
              <a:lnSpc>
                <a:spcPct val="100000"/>
              </a:lnSpc>
              <a:spcBef>
                <a:spcPts val="1080"/>
              </a:spcBef>
              <a:buClr>
                <a:srgbClr val="0055A0"/>
              </a:buClr>
              <a:buSzPct val="70000"/>
              <a:buFont typeface="Wingdings" charset="2"/>
              <a:buChar char="§"/>
              <a:defRPr sz="2000" kern="1200">
                <a:solidFill>
                  <a:schemeClr val="tx1"/>
                </a:solidFill>
                <a:latin typeface="Arial"/>
                <a:ea typeface="+mn-ea"/>
                <a:cs typeface="Arial"/>
              </a:defRPr>
            </a:lvl2pPr>
            <a:lvl3pPr marL="694800" indent="-228600" algn="l" defTabSz="457200" rtl="0" eaLnBrk="1" latinLnBrk="0" hangingPunct="1">
              <a:lnSpc>
                <a:spcPct val="100000"/>
              </a:lnSpc>
              <a:spcBef>
                <a:spcPts val="984"/>
              </a:spcBef>
              <a:buClrTx/>
              <a:buSzPct val="10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dirty="0" smtClean="0">
                <a:latin typeface="Arial" pitchFamily="34" charset="0"/>
                <a:cs typeface="Arial" pitchFamily="34" charset="0"/>
              </a:rPr>
              <a:t>Filtered signal generator, 10.7MHz signal, 0dBm:</a:t>
            </a:r>
          </a:p>
        </p:txBody>
      </p:sp>
      <p:pic>
        <p:nvPicPr>
          <p:cNvPr id="4101" name="Picture 5" descr="C:\local_work\RFTECH_2013\DDC\ddcv3_channel_matching.bmp"/>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14900" y="3896340"/>
            <a:ext cx="3118697" cy="23390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2"/>
          <p:cNvSpPr txBox="1">
            <a:spLocks/>
          </p:cNvSpPr>
          <p:nvPr/>
        </p:nvSpPr>
        <p:spPr>
          <a:xfrm>
            <a:off x="4680954" y="3825210"/>
            <a:ext cx="1133106" cy="363286"/>
          </a:xfrm>
          <a:prstGeom prst="rect">
            <a:avLst/>
          </a:prstGeom>
        </p:spPr>
        <p:txBody>
          <a:bodyPr vert="horz" lIns="91440" tIns="45720" rIns="91440" bIns="45720" rtlCol="0">
            <a:normAutofit fontScale="92500"/>
          </a:bodyPr>
          <a:lstStyle>
            <a:lvl1pPr marL="0" indent="0" algn="l" defTabSz="457200" rtl="0" eaLnBrk="1" latinLnBrk="0" hangingPunct="1">
              <a:spcBef>
                <a:spcPct val="20000"/>
              </a:spcBef>
              <a:buClr>
                <a:srgbClr val="0055A0"/>
              </a:buClr>
              <a:buFontTx/>
              <a:buNone/>
              <a:defRPr sz="2000" kern="1200">
                <a:solidFill>
                  <a:schemeClr val="tx1"/>
                </a:solidFill>
                <a:latin typeface="Arial"/>
                <a:ea typeface="+mn-ea"/>
                <a:cs typeface="Arial"/>
              </a:defRPr>
            </a:lvl1pPr>
            <a:lvl2pPr marL="471600" indent="-284400" algn="l" defTabSz="457200" rtl="0" eaLnBrk="1" latinLnBrk="0" hangingPunct="1">
              <a:lnSpc>
                <a:spcPct val="100000"/>
              </a:lnSpc>
              <a:spcBef>
                <a:spcPts val="1080"/>
              </a:spcBef>
              <a:buClr>
                <a:srgbClr val="0055A0"/>
              </a:buClr>
              <a:buSzPct val="70000"/>
              <a:buFont typeface="Wingdings" charset="2"/>
              <a:buChar char="§"/>
              <a:defRPr sz="2000" kern="1200">
                <a:solidFill>
                  <a:schemeClr val="tx1"/>
                </a:solidFill>
                <a:latin typeface="Arial"/>
                <a:ea typeface="+mn-ea"/>
                <a:cs typeface="Arial"/>
              </a:defRPr>
            </a:lvl2pPr>
            <a:lvl3pPr marL="694800" indent="-228600" algn="l" defTabSz="457200" rtl="0" eaLnBrk="1" latinLnBrk="0" hangingPunct="1">
              <a:lnSpc>
                <a:spcPct val="100000"/>
              </a:lnSpc>
              <a:spcBef>
                <a:spcPts val="984"/>
              </a:spcBef>
              <a:buClrTx/>
              <a:buSzPct val="10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dirty="0" smtClean="0">
                <a:latin typeface="Arial" pitchFamily="34" charset="0"/>
                <a:cs typeface="Arial" pitchFamily="34" charset="0"/>
              </a:rPr>
              <a:t>Input matching:</a:t>
            </a:r>
          </a:p>
        </p:txBody>
      </p:sp>
      <p:sp>
        <p:nvSpPr>
          <p:cNvPr id="6" name="TextBox 5"/>
          <p:cNvSpPr txBox="1"/>
          <p:nvPr/>
        </p:nvSpPr>
        <p:spPr>
          <a:xfrm>
            <a:off x="5814060" y="1077568"/>
            <a:ext cx="3050858" cy="307777"/>
          </a:xfrm>
          <a:prstGeom prst="rect">
            <a:avLst/>
          </a:prstGeom>
          <a:noFill/>
        </p:spPr>
        <p:txBody>
          <a:bodyPr wrap="square" rtlCol="0">
            <a:spAutoFit/>
          </a:bodyPr>
          <a:lstStyle/>
          <a:p>
            <a:r>
              <a:rPr lang="en-GB" sz="1400" dirty="0" smtClean="0">
                <a:latin typeface="Arial" pitchFamily="34" charset="0"/>
                <a:cs typeface="Arial" pitchFamily="34" charset="0"/>
              </a:rPr>
              <a:t>SFDR ~ 60dB from DC to 40MHz</a:t>
            </a:r>
            <a:endParaRPr lang="en-GB" sz="1400" dirty="0">
              <a:latin typeface="Arial" pitchFamily="34" charset="0"/>
              <a:cs typeface="Arial" pitchFamily="34" charset="0"/>
            </a:endParaRPr>
          </a:p>
        </p:txBody>
      </p:sp>
      <p:sp>
        <p:nvSpPr>
          <p:cNvPr id="12"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19</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513484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FPGA Mezzanine Card standard IO-modules for the LLRF beam control system of CERN’s PS Booster and </a:t>
            </a:r>
            <a:r>
              <a:rPr lang="en-US" dirty="0" err="1" smtClean="0"/>
              <a:t>MedAustron</a:t>
            </a:r>
            <a:r>
              <a:rPr lang="en-US" dirty="0" smtClean="0"/>
              <a:t> synchrotron</a:t>
            </a:r>
            <a:endParaRPr lang="en-US" dirty="0"/>
          </a:p>
        </p:txBody>
      </p:sp>
      <p:sp>
        <p:nvSpPr>
          <p:cNvPr id="3" name="Subtitle 2"/>
          <p:cNvSpPr>
            <a:spLocks noGrp="1"/>
          </p:cNvSpPr>
          <p:nvPr>
            <p:ph type="subTitle" idx="1"/>
          </p:nvPr>
        </p:nvSpPr>
        <p:spPr/>
        <p:txBody>
          <a:bodyPr/>
          <a:lstStyle/>
          <a:p>
            <a:r>
              <a:rPr lang="en-US" dirty="0" smtClean="0"/>
              <a:t>M. E. Angoletta, A. Blas, A. Butterworth, A. Findlay, M. Jaussi, </a:t>
            </a:r>
            <a:r>
              <a:rPr lang="en-US" u="sng" dirty="0" smtClean="0"/>
              <a:t>P. Leinonen</a:t>
            </a:r>
            <a:r>
              <a:rPr lang="en-US" dirty="0" smtClean="0"/>
              <a:t>, T. Levens, J. Molendijk, </a:t>
            </a:r>
            <a:r>
              <a:rPr lang="en-US" u="sng" dirty="0" smtClean="0"/>
              <a:t>J. Sanchez Quesada</a:t>
            </a:r>
            <a:r>
              <a:rPr lang="en-US" dirty="0" smtClean="0"/>
              <a:t>, J. Simonin (CERN) </a:t>
            </a:r>
          </a:p>
          <a:p>
            <a:r>
              <a:rPr lang="en-US" dirty="0" smtClean="0"/>
              <a:t>U. </a:t>
            </a:r>
            <a:r>
              <a:rPr lang="en-US" dirty="0" err="1" smtClean="0"/>
              <a:t>Dorda</a:t>
            </a:r>
            <a:r>
              <a:rPr lang="en-US" dirty="0" smtClean="0"/>
              <a:t>, S. Kouzue, C. </a:t>
            </a:r>
            <a:r>
              <a:rPr lang="en-US" dirty="0" err="1" smtClean="0"/>
              <a:t>Schmitzer</a:t>
            </a:r>
            <a:r>
              <a:rPr lang="en-US" dirty="0" smtClean="0"/>
              <a:t>‎  (</a:t>
            </a:r>
            <a:r>
              <a:rPr lang="en-US" dirty="0" err="1" smtClean="0"/>
              <a:t>MedAustron</a:t>
            </a:r>
            <a:r>
              <a:rPr lang="en-US" dirty="0" smtClean="0"/>
              <a:t>)</a:t>
            </a:r>
          </a:p>
          <a:p>
            <a:endParaRPr lang="en-US" dirty="0"/>
          </a:p>
        </p:txBody>
      </p:sp>
      <p:sp>
        <p:nvSpPr>
          <p:cNvPr id="6"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a:t>
            </a:r>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3599614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5951" y="1360625"/>
            <a:ext cx="8035016" cy="476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Digital down converter</a:t>
            </a:r>
            <a:br>
              <a:rPr lang="en-US" dirty="0" smtClean="0"/>
            </a:br>
            <a:r>
              <a:rPr lang="en-US" sz="2200" dirty="0" smtClean="0"/>
              <a:t>Overview</a:t>
            </a:r>
            <a:endParaRPr lang="en-US" sz="2200" dirty="0"/>
          </a:p>
        </p:txBody>
      </p:sp>
      <p:sp>
        <p:nvSpPr>
          <p:cNvPr id="3" name="Text Placeholder 2"/>
          <p:cNvSpPr>
            <a:spLocks noGrp="1"/>
          </p:cNvSpPr>
          <p:nvPr>
            <p:ph type="body" sz="quarter" idx="10"/>
          </p:nvPr>
        </p:nvSpPr>
        <p:spPr>
          <a:xfrm>
            <a:off x="203200" y="1115359"/>
            <a:ext cx="8763034" cy="245267"/>
          </a:xfrm>
        </p:spPr>
        <p:txBody>
          <a:bodyPr>
            <a:normAutofit fontScale="92500" lnSpcReduction="10000"/>
          </a:bodyPr>
          <a:lstStyle/>
          <a:p>
            <a:pPr algn="ctr"/>
            <a:r>
              <a:rPr lang="en-US" sz="1200" b="1" dirty="0" smtClean="0">
                <a:latin typeface="Arial" pitchFamily="34" charset="0"/>
                <a:cs typeface="Arial" pitchFamily="34" charset="0"/>
              </a:rPr>
              <a:t>Simplified block diagram:</a:t>
            </a:r>
          </a:p>
        </p:txBody>
      </p:sp>
      <p:sp>
        <p:nvSpPr>
          <p:cNvPr id="5" name="TextBox 4"/>
          <p:cNvSpPr txBox="1"/>
          <p:nvPr/>
        </p:nvSpPr>
        <p:spPr>
          <a:xfrm>
            <a:off x="381000" y="3164681"/>
            <a:ext cx="2181225" cy="2462213"/>
          </a:xfrm>
          <a:prstGeom prst="rect">
            <a:avLst/>
          </a:prstGeom>
          <a:noFill/>
        </p:spPr>
        <p:txBody>
          <a:bodyPr wrap="square" rtlCol="0">
            <a:spAutoFit/>
          </a:bodyPr>
          <a:lstStyle/>
          <a:p>
            <a:r>
              <a:rPr lang="en-GB" sz="1400" dirty="0" smtClean="0">
                <a:latin typeface="Arial" pitchFamily="34" charset="0"/>
                <a:cs typeface="Arial" pitchFamily="34" charset="0"/>
              </a:rPr>
              <a:t>The down converter is an homodyne receiver that converts the selected beam revolution harmonic into a baseband I/Q signal.</a:t>
            </a:r>
          </a:p>
          <a:p>
            <a:endParaRPr lang="en-GB" sz="1400" dirty="0">
              <a:latin typeface="Arial" pitchFamily="34" charset="0"/>
              <a:cs typeface="Arial" pitchFamily="34" charset="0"/>
            </a:endParaRPr>
          </a:p>
          <a:p>
            <a:r>
              <a:rPr lang="en-GB" sz="1400" dirty="0" smtClean="0">
                <a:latin typeface="Arial" pitchFamily="34" charset="0"/>
                <a:cs typeface="Arial" pitchFamily="34" charset="0"/>
              </a:rPr>
              <a:t>It features a </a:t>
            </a:r>
            <a:r>
              <a:rPr lang="en-GB" sz="1400" dirty="0" err="1" smtClean="0">
                <a:latin typeface="Arial" pitchFamily="34" charset="0"/>
                <a:cs typeface="Arial" pitchFamily="34" charset="0"/>
              </a:rPr>
              <a:t>multirate</a:t>
            </a:r>
            <a:r>
              <a:rPr lang="en-GB" sz="1400" dirty="0" smtClean="0">
                <a:latin typeface="Arial" pitchFamily="34" charset="0"/>
                <a:cs typeface="Arial" pitchFamily="34" charset="0"/>
              </a:rPr>
              <a:t> fast signal processing hardware embedded into the FPGA IP core.</a:t>
            </a:r>
            <a:endParaRPr lang="en-GB" sz="1400" dirty="0">
              <a:latin typeface="Arial" pitchFamily="34" charset="0"/>
              <a:cs typeface="Arial" pitchFamily="34" charset="0"/>
            </a:endParaRPr>
          </a:p>
        </p:txBody>
      </p:sp>
      <p:sp>
        <p:nvSpPr>
          <p:cNvPr id="7"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20</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Digital down converter</a:t>
            </a:r>
            <a:br>
              <a:rPr lang="en-US" dirty="0" smtClean="0"/>
            </a:br>
            <a:r>
              <a:rPr lang="en-US" sz="2200" dirty="0" smtClean="0"/>
              <a:t>Overview</a:t>
            </a:r>
            <a:endParaRPr lang="en-US" sz="2200" dirty="0"/>
          </a:p>
        </p:txBody>
      </p:sp>
      <p:sp>
        <p:nvSpPr>
          <p:cNvPr id="3" name="Text Placeholder 2"/>
          <p:cNvSpPr>
            <a:spLocks noGrp="1"/>
          </p:cNvSpPr>
          <p:nvPr>
            <p:ph type="body" sz="quarter" idx="10"/>
          </p:nvPr>
        </p:nvSpPr>
        <p:spPr>
          <a:xfrm>
            <a:off x="4358640" y="1255059"/>
            <a:ext cx="4607594" cy="779481"/>
          </a:xfrm>
        </p:spPr>
        <p:txBody>
          <a:bodyPr>
            <a:normAutofit fontScale="92500" lnSpcReduction="20000"/>
          </a:bodyPr>
          <a:lstStyle/>
          <a:p>
            <a:r>
              <a:rPr lang="en-US" sz="1400" dirty="0" smtClean="0">
                <a:latin typeface="Arial" pitchFamily="34" charset="0"/>
                <a:cs typeface="Arial" pitchFamily="34" charset="0"/>
              </a:rPr>
              <a:t>The narrowband dynamic range is controlled by an automatic gain control, maximizing the SNR when the input signal power does not fill the ADC range. It adds 18dB to the effective analog dynamic range.</a:t>
            </a:r>
            <a:endParaRPr lang="en-US" sz="1400" dirty="0">
              <a:latin typeface="Arial" pitchFamily="34" charset="0"/>
              <a:cs typeface="Arial" pitchFamily="34" charset="0"/>
            </a:endParaRPr>
          </a:p>
          <a:p>
            <a:endParaRPr lang="en-US" sz="1400" dirty="0" smtClean="0">
              <a:latin typeface="Arial" pitchFamily="34" charset="0"/>
              <a:cs typeface="Arial"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9343" y="2034540"/>
            <a:ext cx="3481217" cy="2219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2"/>
          <p:cNvSpPr txBox="1">
            <a:spLocks/>
          </p:cNvSpPr>
          <p:nvPr/>
        </p:nvSpPr>
        <p:spPr>
          <a:xfrm>
            <a:off x="4465320" y="4432935"/>
            <a:ext cx="4607594" cy="314326"/>
          </a:xfrm>
          <a:prstGeom prst="rect">
            <a:avLst/>
          </a:prstGeom>
        </p:spPr>
        <p:txBody>
          <a:bodyPr vert="horz" lIns="91440" tIns="45720" rIns="91440" bIns="45720" rtlCol="0">
            <a:normAutofit/>
          </a:bodyPr>
          <a:lstStyle>
            <a:lvl1pPr marL="0" indent="0" algn="l" defTabSz="457200" rtl="0" eaLnBrk="1" latinLnBrk="0" hangingPunct="1">
              <a:spcBef>
                <a:spcPct val="20000"/>
              </a:spcBef>
              <a:buClr>
                <a:srgbClr val="0055A0"/>
              </a:buClr>
              <a:buFontTx/>
              <a:buNone/>
              <a:defRPr sz="2000" kern="1200">
                <a:solidFill>
                  <a:schemeClr val="tx1"/>
                </a:solidFill>
                <a:latin typeface="Arial"/>
                <a:ea typeface="+mn-ea"/>
                <a:cs typeface="Arial"/>
              </a:defRPr>
            </a:lvl1pPr>
            <a:lvl2pPr marL="471600" indent="-284400" algn="l" defTabSz="457200" rtl="0" eaLnBrk="1" latinLnBrk="0" hangingPunct="1">
              <a:lnSpc>
                <a:spcPct val="100000"/>
              </a:lnSpc>
              <a:spcBef>
                <a:spcPts val="1080"/>
              </a:spcBef>
              <a:buClr>
                <a:srgbClr val="0055A0"/>
              </a:buClr>
              <a:buSzPct val="70000"/>
              <a:buFont typeface="Wingdings" charset="2"/>
              <a:buChar char="§"/>
              <a:defRPr sz="2000" kern="1200">
                <a:solidFill>
                  <a:schemeClr val="tx1"/>
                </a:solidFill>
                <a:latin typeface="Arial"/>
                <a:ea typeface="+mn-ea"/>
                <a:cs typeface="Arial"/>
              </a:defRPr>
            </a:lvl2pPr>
            <a:lvl3pPr marL="694800" indent="-228600" algn="l" defTabSz="457200" rtl="0" eaLnBrk="1" latinLnBrk="0" hangingPunct="1">
              <a:lnSpc>
                <a:spcPct val="100000"/>
              </a:lnSpc>
              <a:spcBef>
                <a:spcPts val="984"/>
              </a:spcBef>
              <a:buClrTx/>
              <a:buSzPct val="10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latin typeface="Arial" pitchFamily="34" charset="0"/>
                <a:cs typeface="Arial" pitchFamily="34" charset="0"/>
              </a:rPr>
              <a:t>Further improvement is obtained with process gain:</a:t>
            </a:r>
          </a:p>
          <a:p>
            <a:endParaRPr lang="en-US" sz="1400" dirty="0" smtClean="0">
              <a:latin typeface="Arial" pitchFamily="34" charset="0"/>
              <a:cs typeface="Arial" pitchFamily="34" charset="0"/>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775" y="1255060"/>
            <a:ext cx="3262244" cy="4331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2"/>
          <p:cNvSpPr txBox="1">
            <a:spLocks/>
          </p:cNvSpPr>
          <p:nvPr/>
        </p:nvSpPr>
        <p:spPr>
          <a:xfrm>
            <a:off x="1301227" y="1245804"/>
            <a:ext cx="1944796" cy="334068"/>
          </a:xfrm>
          <a:prstGeom prst="rect">
            <a:avLst/>
          </a:prstGeom>
        </p:spPr>
        <p:txBody>
          <a:bodyPr vert="horz" lIns="91440" tIns="45720" rIns="91440" bIns="45720" rtlCol="0">
            <a:normAutofit/>
          </a:bodyPr>
          <a:lstStyle>
            <a:lvl1pPr marL="0" indent="0" algn="l" defTabSz="457200" rtl="0" eaLnBrk="1" latinLnBrk="0" hangingPunct="1">
              <a:spcBef>
                <a:spcPct val="20000"/>
              </a:spcBef>
              <a:buClr>
                <a:srgbClr val="0055A0"/>
              </a:buClr>
              <a:buFontTx/>
              <a:buNone/>
              <a:defRPr sz="2000" kern="1200">
                <a:solidFill>
                  <a:schemeClr val="tx1"/>
                </a:solidFill>
                <a:latin typeface="Arial"/>
                <a:ea typeface="+mn-ea"/>
                <a:cs typeface="Arial"/>
              </a:defRPr>
            </a:lvl1pPr>
            <a:lvl2pPr marL="471600" indent="-284400" algn="l" defTabSz="457200" rtl="0" eaLnBrk="1" latinLnBrk="0" hangingPunct="1">
              <a:lnSpc>
                <a:spcPct val="100000"/>
              </a:lnSpc>
              <a:spcBef>
                <a:spcPts val="1080"/>
              </a:spcBef>
              <a:buClr>
                <a:srgbClr val="0055A0"/>
              </a:buClr>
              <a:buSzPct val="70000"/>
              <a:buFont typeface="Wingdings" charset="2"/>
              <a:buChar char="§"/>
              <a:defRPr sz="2000" kern="1200">
                <a:solidFill>
                  <a:schemeClr val="tx1"/>
                </a:solidFill>
                <a:latin typeface="Arial"/>
                <a:ea typeface="+mn-ea"/>
                <a:cs typeface="Arial"/>
              </a:defRPr>
            </a:lvl2pPr>
            <a:lvl3pPr marL="694800" indent="-228600" algn="l" defTabSz="457200" rtl="0" eaLnBrk="1" latinLnBrk="0" hangingPunct="1">
              <a:lnSpc>
                <a:spcPct val="100000"/>
              </a:lnSpc>
              <a:spcBef>
                <a:spcPts val="984"/>
              </a:spcBef>
              <a:buClrTx/>
              <a:buSzPct val="10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latin typeface="Arial" pitchFamily="34" charset="0"/>
                <a:cs typeface="Arial" pitchFamily="34" charset="0"/>
              </a:rPr>
              <a:t>Homodyne principle:</a:t>
            </a:r>
          </a:p>
        </p:txBody>
      </p:sp>
      <p:sp>
        <p:nvSpPr>
          <p:cNvPr id="11" name="Text Placeholder 2"/>
          <p:cNvSpPr txBox="1">
            <a:spLocks/>
          </p:cNvSpPr>
          <p:nvPr/>
        </p:nvSpPr>
        <p:spPr>
          <a:xfrm>
            <a:off x="919206" y="4410043"/>
            <a:ext cx="2828813" cy="674436"/>
          </a:xfrm>
          <a:prstGeom prst="rect">
            <a:avLst/>
          </a:prstGeom>
        </p:spPr>
        <p:txBody>
          <a:bodyPr vert="horz" lIns="91440" tIns="45720" rIns="91440" bIns="45720" rtlCol="0">
            <a:normAutofit/>
          </a:bodyPr>
          <a:lstStyle>
            <a:lvl1pPr marL="0" indent="0" algn="l" defTabSz="457200" rtl="0" eaLnBrk="1" latinLnBrk="0" hangingPunct="1">
              <a:spcBef>
                <a:spcPct val="20000"/>
              </a:spcBef>
              <a:buClr>
                <a:srgbClr val="0055A0"/>
              </a:buClr>
              <a:buFontTx/>
              <a:buNone/>
              <a:defRPr sz="2000" kern="1200">
                <a:solidFill>
                  <a:schemeClr val="tx1"/>
                </a:solidFill>
                <a:latin typeface="Arial"/>
                <a:ea typeface="+mn-ea"/>
                <a:cs typeface="Arial"/>
              </a:defRPr>
            </a:lvl1pPr>
            <a:lvl2pPr marL="471600" indent="-284400" algn="l" defTabSz="457200" rtl="0" eaLnBrk="1" latinLnBrk="0" hangingPunct="1">
              <a:lnSpc>
                <a:spcPct val="100000"/>
              </a:lnSpc>
              <a:spcBef>
                <a:spcPts val="1080"/>
              </a:spcBef>
              <a:buClr>
                <a:srgbClr val="0055A0"/>
              </a:buClr>
              <a:buSzPct val="70000"/>
              <a:buFont typeface="Wingdings" charset="2"/>
              <a:buChar char="§"/>
              <a:defRPr sz="2000" kern="1200">
                <a:solidFill>
                  <a:schemeClr val="tx1"/>
                </a:solidFill>
                <a:latin typeface="Arial"/>
                <a:ea typeface="+mn-ea"/>
                <a:cs typeface="Arial"/>
              </a:defRPr>
            </a:lvl2pPr>
            <a:lvl3pPr marL="694800" indent="-228600" algn="l" defTabSz="457200" rtl="0" eaLnBrk="1" latinLnBrk="0" hangingPunct="1">
              <a:lnSpc>
                <a:spcPct val="100000"/>
              </a:lnSpc>
              <a:spcBef>
                <a:spcPts val="984"/>
              </a:spcBef>
              <a:buClrTx/>
              <a:buSzPct val="10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smtClean="0">
                <a:latin typeface="Arial" pitchFamily="34" charset="0"/>
                <a:cs typeface="Arial" pitchFamily="34" charset="0"/>
              </a:rPr>
              <a:t>The down-converted spectral component, keeps its phase and amplitude properties.</a:t>
            </a:r>
          </a:p>
        </p:txBody>
      </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64380" y="4771523"/>
            <a:ext cx="1902141" cy="1629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466522" y="4771523"/>
            <a:ext cx="1949528" cy="1629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3324225" y="4178300"/>
            <a:ext cx="1141095" cy="7048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21</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109287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DDS FMC Card</a:t>
            </a:r>
            <a:br>
              <a:rPr lang="en-US" dirty="0" smtClean="0"/>
            </a:br>
            <a:r>
              <a:rPr lang="en-US" sz="2200" dirty="0" smtClean="0"/>
              <a:t>Overview</a:t>
            </a:r>
            <a:endParaRPr lang="en-US" sz="2200" dirty="0"/>
          </a:p>
        </p:txBody>
      </p:sp>
      <p:sp>
        <p:nvSpPr>
          <p:cNvPr id="3" name="Text Placeholder 2"/>
          <p:cNvSpPr>
            <a:spLocks noGrp="1"/>
          </p:cNvSpPr>
          <p:nvPr>
            <p:ph type="body" sz="quarter" idx="10"/>
          </p:nvPr>
        </p:nvSpPr>
        <p:spPr>
          <a:xfrm>
            <a:off x="203200" y="4582912"/>
            <a:ext cx="8763034" cy="1809750"/>
          </a:xfrm>
        </p:spPr>
        <p:txBody>
          <a:bodyPr>
            <a:normAutofit fontScale="92500" lnSpcReduction="20000"/>
          </a:bodyPr>
          <a:lstStyle/>
          <a:p>
            <a:r>
              <a:rPr lang="en-US" sz="1600" dirty="0" smtClean="0">
                <a:latin typeface="Arial" pitchFamily="34" charset="0"/>
                <a:cs typeface="Arial" pitchFamily="34" charset="0"/>
              </a:rPr>
              <a:t>Characteristics:</a:t>
            </a:r>
          </a:p>
          <a:p>
            <a:pPr marL="342900" indent="-342900">
              <a:buFont typeface="Arial" pitchFamily="34" charset="0"/>
              <a:buChar char="•"/>
            </a:pPr>
            <a:r>
              <a:rPr lang="en-US" sz="1600" dirty="0" smtClean="0">
                <a:latin typeface="Arial" pitchFamily="34" charset="0"/>
                <a:cs typeface="Arial" pitchFamily="34" charset="0"/>
              </a:rPr>
              <a:t>High quality compact clock and synchronism generator.</a:t>
            </a:r>
          </a:p>
          <a:p>
            <a:pPr marL="342900" indent="-342900">
              <a:buFont typeface="Arial" pitchFamily="34" charset="0"/>
              <a:buChar char="•"/>
            </a:pPr>
            <a:r>
              <a:rPr lang="en-US" sz="1600" dirty="0" smtClean="0">
                <a:latin typeface="Arial" pitchFamily="34" charset="0"/>
                <a:cs typeface="Arial" pitchFamily="34" charset="0"/>
              </a:rPr>
              <a:t>Can generate a clock signal from 62.5MHz to 125MHz, and the associated revolution synchronism signal at any </a:t>
            </a:r>
            <a:r>
              <a:rPr lang="en-US" sz="1600" dirty="0" err="1" smtClean="0">
                <a:latin typeface="Arial" pitchFamily="34" charset="0"/>
                <a:cs typeface="Arial" pitchFamily="34" charset="0"/>
              </a:rPr>
              <a:t>FRev</a:t>
            </a:r>
            <a:r>
              <a:rPr lang="en-US" sz="1600" dirty="0" smtClean="0">
                <a:latin typeface="Arial" pitchFamily="34" charset="0"/>
                <a:cs typeface="Arial" pitchFamily="34" charset="0"/>
              </a:rPr>
              <a:t> sub-harmonic from 1 to 16535.</a:t>
            </a:r>
            <a:endParaRPr lang="en-US" sz="1600" dirty="0">
              <a:latin typeface="Arial" pitchFamily="34" charset="0"/>
              <a:cs typeface="Arial" pitchFamily="34" charset="0"/>
            </a:endParaRPr>
          </a:p>
          <a:p>
            <a:pPr marL="342900" indent="-342900">
              <a:buFont typeface="Arial" pitchFamily="34" charset="0"/>
              <a:buChar char="•"/>
            </a:pPr>
            <a:r>
              <a:rPr lang="en-US" sz="1600" dirty="0" smtClean="0">
                <a:latin typeface="Arial" pitchFamily="34" charset="0"/>
                <a:cs typeface="Arial" pitchFamily="34" charset="0"/>
              </a:rPr>
              <a:t>It features two independent channels, synchronized to the same reference, with synchronization pulse (tag) generators.</a:t>
            </a:r>
          </a:p>
          <a:p>
            <a:pPr marL="342900" indent="-342900">
              <a:buFont typeface="Arial" pitchFamily="34" charset="0"/>
              <a:buChar char="•"/>
            </a:pPr>
            <a:r>
              <a:rPr lang="en-US" sz="1600" dirty="0" smtClean="0">
                <a:latin typeface="Arial" pitchFamily="34" charset="0"/>
                <a:cs typeface="Arial" pitchFamily="34" charset="0"/>
              </a:rPr>
              <a:t>32bit DDS core: 232mHz frequency step resolution.</a:t>
            </a:r>
          </a:p>
          <a:p>
            <a:pPr marL="342900" indent="-342900">
              <a:buFont typeface="Arial" pitchFamily="34" charset="0"/>
              <a:buChar char="•"/>
            </a:pPr>
            <a:r>
              <a:rPr lang="en-US" sz="1600" dirty="0" smtClean="0">
                <a:latin typeface="Arial" pitchFamily="34" charset="0"/>
                <a:cs typeface="Arial" pitchFamily="34" charset="0"/>
              </a:rPr>
              <a:t>Compatible with LPC and HPC FMC standard.</a:t>
            </a:r>
          </a:p>
          <a:p>
            <a:endParaRPr lang="en-US" sz="1600" dirty="0" smtClean="0">
              <a:latin typeface="Arial" pitchFamily="34" charset="0"/>
              <a:cs typeface="Arial" pitchFamily="34" charset="0"/>
            </a:endParaRPr>
          </a:p>
          <a:p>
            <a:endParaRPr lang="en-US" sz="1600" dirty="0">
              <a:latin typeface="Arial" pitchFamily="34" charset="0"/>
              <a:cs typeface="Arial" pitchFamily="34" charset="0"/>
            </a:endParaRPr>
          </a:p>
        </p:txBody>
      </p:sp>
      <p:pic>
        <p:nvPicPr>
          <p:cNvPr id="4098" name="Picture 2" descr="C:\local_work\RFTECH_2013\MDDS\MDDStop.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8829" y="1133297"/>
            <a:ext cx="3541185" cy="32480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local_work\RFTECH_2013\MDDS\MDDSbottom.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23441" y="1133297"/>
            <a:ext cx="3706513" cy="32480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22</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3827313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DDS FMC Card</a:t>
            </a:r>
            <a:br>
              <a:rPr lang="en-US" dirty="0" smtClean="0"/>
            </a:br>
            <a:r>
              <a:rPr lang="en-US" sz="2200" dirty="0" smtClean="0"/>
              <a:t>Overview</a:t>
            </a:r>
            <a:endParaRPr lang="en-US" sz="2200" dirty="0"/>
          </a:p>
        </p:txBody>
      </p:sp>
      <p:sp>
        <p:nvSpPr>
          <p:cNvPr id="3" name="Text Placeholder 2"/>
          <p:cNvSpPr>
            <a:spLocks noGrp="1"/>
          </p:cNvSpPr>
          <p:nvPr>
            <p:ph type="body" sz="quarter" idx="10"/>
          </p:nvPr>
        </p:nvSpPr>
        <p:spPr>
          <a:xfrm>
            <a:off x="203200" y="1255059"/>
            <a:ext cx="2227580" cy="322281"/>
          </a:xfrm>
        </p:spPr>
        <p:txBody>
          <a:bodyPr>
            <a:normAutofit/>
          </a:bodyPr>
          <a:lstStyle/>
          <a:p>
            <a:r>
              <a:rPr lang="en-US" sz="1400" dirty="0" smtClean="0">
                <a:latin typeface="Arial" pitchFamily="34" charset="0"/>
                <a:cs typeface="Arial" pitchFamily="34" charset="0"/>
              </a:rPr>
              <a:t>Simplified block diagram:</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888" y="1871663"/>
            <a:ext cx="7896225"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23</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38290674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45920" y="1411632"/>
            <a:ext cx="2537460" cy="12858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fontScale="90000"/>
          </a:bodyPr>
          <a:lstStyle/>
          <a:p>
            <a:r>
              <a:rPr lang="en-US" dirty="0" smtClean="0"/>
              <a:t>MDDS</a:t>
            </a:r>
            <a:br>
              <a:rPr lang="en-US" dirty="0" smtClean="0"/>
            </a:br>
            <a:r>
              <a:rPr lang="en-US" sz="2200" dirty="0" smtClean="0"/>
              <a:t>System context</a:t>
            </a:r>
            <a:endParaRPr lang="en-US" sz="22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314701"/>
            <a:ext cx="2259538" cy="116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823717" y="1415415"/>
            <a:ext cx="8247000" cy="49545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33176" y="104230"/>
            <a:ext cx="2516490" cy="1307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50280" y="181019"/>
            <a:ext cx="2715808" cy="507831"/>
          </a:xfrm>
          <a:prstGeom prst="rect">
            <a:avLst/>
          </a:prstGeom>
          <a:noFill/>
        </p:spPr>
        <p:txBody>
          <a:bodyPr wrap="none" rtlCol="0">
            <a:spAutoFit/>
          </a:bodyPr>
          <a:lstStyle/>
          <a:p>
            <a:r>
              <a:rPr lang="en-GB" sz="1100" dirty="0" smtClean="0">
                <a:latin typeface="Arial" pitchFamily="34" charset="0"/>
                <a:cs typeface="Arial" pitchFamily="34" charset="0"/>
              </a:rPr>
              <a:t>Picture from J. </a:t>
            </a:r>
            <a:r>
              <a:rPr lang="en-GB" sz="1100" dirty="0" err="1" smtClean="0">
                <a:latin typeface="Arial" pitchFamily="34" charset="0"/>
                <a:cs typeface="Arial" pitchFamily="34" charset="0"/>
              </a:rPr>
              <a:t>Molendijk</a:t>
            </a:r>
            <a:r>
              <a:rPr lang="en-GB" sz="1100" dirty="0">
                <a:latin typeface="Arial" pitchFamily="34" charset="0"/>
                <a:cs typeface="Arial" pitchFamily="34" charset="0"/>
              </a:rPr>
              <a:t> </a:t>
            </a:r>
            <a:r>
              <a:rPr lang="en-GB" sz="1100" dirty="0" smtClean="0">
                <a:latin typeface="Arial" pitchFamily="34" charset="0"/>
                <a:cs typeface="Arial" pitchFamily="34" charset="0"/>
              </a:rPr>
              <a:t>presentation [1]</a:t>
            </a:r>
          </a:p>
          <a:p>
            <a:r>
              <a:rPr lang="en-GB" sz="800" dirty="0" smtClean="0">
                <a:latin typeface="Arial" pitchFamily="34" charset="0"/>
                <a:cs typeface="Arial" pitchFamily="34" charset="0"/>
              </a:rPr>
              <a:t> </a:t>
            </a:r>
            <a:r>
              <a:rPr lang="en-GB" sz="800" dirty="0">
                <a:latin typeface="Arial" pitchFamily="34" charset="0"/>
                <a:cs typeface="Arial" pitchFamily="34" charset="0"/>
              </a:rPr>
              <a:t>(An RF Low-level Beam Control system for PS </a:t>
            </a:r>
            <a:r>
              <a:rPr lang="en-GB" sz="800" dirty="0" smtClean="0">
                <a:latin typeface="Arial" pitchFamily="34" charset="0"/>
                <a:cs typeface="Arial" pitchFamily="34" charset="0"/>
              </a:rPr>
              <a:t>Booster</a:t>
            </a:r>
          </a:p>
          <a:p>
            <a:r>
              <a:rPr lang="en-GB" sz="800" dirty="0" smtClean="0">
                <a:latin typeface="Arial" pitchFamily="34" charset="0"/>
                <a:cs typeface="Arial" pitchFamily="34" charset="0"/>
              </a:rPr>
              <a:t> </a:t>
            </a:r>
            <a:r>
              <a:rPr lang="en-GB" sz="800" dirty="0">
                <a:latin typeface="Arial" pitchFamily="34" charset="0"/>
                <a:cs typeface="Arial" pitchFamily="34" charset="0"/>
              </a:rPr>
              <a:t>built in VME VXS using FMC </a:t>
            </a:r>
            <a:r>
              <a:rPr lang="en-GB" sz="800" dirty="0" smtClean="0">
                <a:latin typeface="Arial" pitchFamily="34" charset="0"/>
                <a:cs typeface="Arial" pitchFamily="34" charset="0"/>
              </a:rPr>
              <a:t>mezzanines)</a:t>
            </a:r>
            <a:endParaRPr lang="en-GB" sz="800" dirty="0">
              <a:latin typeface="Arial" pitchFamily="34" charset="0"/>
              <a:cs typeface="Arial" pitchFamily="34" charset="0"/>
            </a:endParaRPr>
          </a:p>
        </p:txBody>
      </p:sp>
      <p:sp>
        <p:nvSpPr>
          <p:cNvPr id="9"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24</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349999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MDDS</a:t>
            </a:r>
            <a:br>
              <a:rPr lang="en-US" dirty="0" smtClean="0"/>
            </a:br>
            <a:r>
              <a:rPr lang="en-US" sz="1800" dirty="0" smtClean="0"/>
              <a:t>Operational principles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54068" y="2697480"/>
            <a:ext cx="4248574" cy="158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49269" y="3701541"/>
            <a:ext cx="2551289" cy="1320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2"/>
          <p:cNvSpPr>
            <a:spLocks noGrp="1"/>
          </p:cNvSpPr>
          <p:nvPr>
            <p:ph type="body" sz="quarter" idx="10"/>
          </p:nvPr>
        </p:nvSpPr>
        <p:spPr>
          <a:xfrm>
            <a:off x="541020" y="1416199"/>
            <a:ext cx="3017520" cy="900281"/>
          </a:xfrm>
        </p:spPr>
        <p:txBody>
          <a:bodyPr>
            <a:normAutofit fontScale="92500" lnSpcReduction="20000"/>
          </a:bodyPr>
          <a:lstStyle/>
          <a:p>
            <a:r>
              <a:rPr lang="en-US" sz="1400" dirty="0" smtClean="0">
                <a:latin typeface="Arial" pitchFamily="34" charset="0"/>
                <a:cs typeface="Arial" pitchFamily="34" charset="0"/>
              </a:rPr>
              <a:t>The RF Clock follows the frequency program (</a:t>
            </a:r>
            <a:r>
              <a:rPr lang="en-US" sz="1400" dirty="0" err="1" smtClean="0">
                <a:latin typeface="Arial" pitchFamily="34" charset="0"/>
                <a:cs typeface="Arial" pitchFamily="34" charset="0"/>
              </a:rPr>
              <a:t>Frev</a:t>
            </a:r>
            <a:r>
              <a:rPr lang="en-US" sz="1400" dirty="0" smtClean="0">
                <a:latin typeface="Arial" pitchFamily="34" charset="0"/>
                <a:cs typeface="Arial" pitchFamily="34" charset="0"/>
              </a:rPr>
              <a:t>) at an harmonic such that the output frequency falls always between the maximum sampling frequency and half.</a:t>
            </a:r>
          </a:p>
        </p:txBody>
      </p:sp>
      <p:pic>
        <p:nvPicPr>
          <p:cNvPr id="8"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95989" y="1275607"/>
            <a:ext cx="2986163" cy="155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Placeholder 2"/>
          <p:cNvSpPr txBox="1">
            <a:spLocks/>
          </p:cNvSpPr>
          <p:nvPr/>
        </p:nvSpPr>
        <p:spPr>
          <a:xfrm>
            <a:off x="5387340" y="4361560"/>
            <a:ext cx="3383280" cy="900281"/>
          </a:xfrm>
          <a:prstGeom prst="rect">
            <a:avLst/>
          </a:prstGeom>
        </p:spPr>
        <p:txBody>
          <a:bodyPr vert="horz" lIns="91440" tIns="45720" rIns="91440" bIns="45720" rtlCol="0">
            <a:normAutofit fontScale="92500"/>
          </a:bodyPr>
          <a:lstStyle>
            <a:lvl1pPr marL="0" indent="0" algn="l" defTabSz="457200" rtl="0" eaLnBrk="1" latinLnBrk="0" hangingPunct="1">
              <a:spcBef>
                <a:spcPct val="20000"/>
              </a:spcBef>
              <a:buClr>
                <a:srgbClr val="0055A0"/>
              </a:buClr>
              <a:buFontTx/>
              <a:buNone/>
              <a:defRPr sz="2000" kern="1200">
                <a:solidFill>
                  <a:schemeClr val="tx1"/>
                </a:solidFill>
                <a:latin typeface="Arial"/>
                <a:ea typeface="+mn-ea"/>
                <a:cs typeface="Arial"/>
              </a:defRPr>
            </a:lvl1pPr>
            <a:lvl2pPr marL="471600" indent="-284400" algn="l" defTabSz="457200" rtl="0" eaLnBrk="1" latinLnBrk="0" hangingPunct="1">
              <a:lnSpc>
                <a:spcPct val="100000"/>
              </a:lnSpc>
              <a:spcBef>
                <a:spcPts val="1080"/>
              </a:spcBef>
              <a:buClr>
                <a:srgbClr val="0055A0"/>
              </a:buClr>
              <a:buSzPct val="70000"/>
              <a:buFont typeface="Wingdings" charset="2"/>
              <a:buChar char="§"/>
              <a:defRPr sz="2000" kern="1200">
                <a:solidFill>
                  <a:schemeClr val="tx1"/>
                </a:solidFill>
                <a:latin typeface="Arial"/>
                <a:ea typeface="+mn-ea"/>
                <a:cs typeface="Arial"/>
              </a:defRPr>
            </a:lvl2pPr>
            <a:lvl3pPr marL="694800" indent="-228600" algn="l" defTabSz="457200" rtl="0" eaLnBrk="1" latinLnBrk="0" hangingPunct="1">
              <a:lnSpc>
                <a:spcPct val="100000"/>
              </a:lnSpc>
              <a:spcBef>
                <a:spcPts val="984"/>
              </a:spcBef>
              <a:buClrTx/>
              <a:buSzPct val="10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latin typeface="Arial" pitchFamily="34" charset="0"/>
                <a:cs typeface="Arial" pitchFamily="34" charset="0"/>
              </a:rPr>
              <a:t>This scheme allows the homodyne system to track the selected </a:t>
            </a:r>
            <a:r>
              <a:rPr lang="en-US" sz="1400" dirty="0" err="1" smtClean="0">
                <a:latin typeface="Arial" pitchFamily="34" charset="0"/>
                <a:cs typeface="Arial" pitchFamily="34" charset="0"/>
              </a:rPr>
              <a:t>Frev</a:t>
            </a:r>
            <a:r>
              <a:rPr lang="en-US" sz="1400" dirty="0" smtClean="0">
                <a:latin typeface="Arial" pitchFamily="34" charset="0"/>
                <a:cs typeface="Arial" pitchFamily="34" charset="0"/>
              </a:rPr>
              <a:t> harmonic, while maintaining the sampling rate high enough to guarantee a minimum SNR.</a:t>
            </a:r>
          </a:p>
        </p:txBody>
      </p:sp>
      <p:sp>
        <p:nvSpPr>
          <p:cNvPr id="9"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25</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12814438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MDDS</a:t>
            </a:r>
            <a:br>
              <a:rPr lang="en-US" dirty="0" smtClean="0"/>
            </a:br>
            <a:r>
              <a:rPr lang="en-US" sz="1800" dirty="0" smtClean="0"/>
              <a:t>Operational principles</a:t>
            </a:r>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 y="2652474"/>
            <a:ext cx="5078730" cy="3600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97460" y="960120"/>
            <a:ext cx="3932239" cy="218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7661" y="1318260"/>
            <a:ext cx="4488180" cy="1169551"/>
          </a:xfrm>
          <a:prstGeom prst="rect">
            <a:avLst/>
          </a:prstGeom>
          <a:noFill/>
        </p:spPr>
        <p:txBody>
          <a:bodyPr wrap="square" rtlCol="0">
            <a:spAutoFit/>
          </a:bodyPr>
          <a:lstStyle/>
          <a:p>
            <a:r>
              <a:rPr lang="en-GB" sz="1400" dirty="0" smtClean="0">
                <a:latin typeface="Arial" pitchFamily="34" charset="0"/>
                <a:cs typeface="Arial" pitchFamily="34" charset="0"/>
              </a:rPr>
              <a:t>The TAG signal is a RF clock synchronous clock at a lower rate. </a:t>
            </a:r>
          </a:p>
          <a:p>
            <a:r>
              <a:rPr lang="en-GB" sz="1400" dirty="0" smtClean="0">
                <a:latin typeface="Arial" pitchFamily="34" charset="0"/>
                <a:cs typeface="Arial" pitchFamily="34" charset="0"/>
              </a:rPr>
              <a:t>A TAG event is an embedded pulse that serves to trigger a synchronous action along the entire LLRF system.</a:t>
            </a:r>
          </a:p>
        </p:txBody>
      </p:sp>
      <p:sp>
        <p:nvSpPr>
          <p:cNvPr id="6" name="TextBox 5"/>
          <p:cNvSpPr txBox="1"/>
          <p:nvPr/>
        </p:nvSpPr>
        <p:spPr>
          <a:xfrm>
            <a:off x="5760720" y="3893820"/>
            <a:ext cx="2796540" cy="2246769"/>
          </a:xfrm>
          <a:prstGeom prst="rect">
            <a:avLst/>
          </a:prstGeom>
          <a:noFill/>
        </p:spPr>
        <p:txBody>
          <a:bodyPr wrap="square" rtlCol="0">
            <a:spAutoFit/>
          </a:bodyPr>
          <a:lstStyle/>
          <a:p>
            <a:r>
              <a:rPr lang="en-GB" sz="1400" dirty="0" smtClean="0">
                <a:latin typeface="Arial" pitchFamily="34" charset="0"/>
                <a:cs typeface="Arial" pitchFamily="34" charset="0"/>
              </a:rPr>
              <a:t>Typical actions include a change in the local oscillators. </a:t>
            </a:r>
          </a:p>
          <a:p>
            <a:endParaRPr lang="en-GB" sz="1400" dirty="0">
              <a:latin typeface="Arial" pitchFamily="34" charset="0"/>
              <a:cs typeface="Arial" pitchFamily="34" charset="0"/>
            </a:endParaRPr>
          </a:p>
          <a:p>
            <a:r>
              <a:rPr lang="en-GB" sz="1400" dirty="0" smtClean="0">
                <a:latin typeface="Arial" pitchFamily="34" charset="0"/>
                <a:cs typeface="Arial" pitchFamily="34" charset="0"/>
              </a:rPr>
              <a:t>This includes certain pipeline delay due the signal processing and ADC/DAC.</a:t>
            </a:r>
          </a:p>
          <a:p>
            <a:endParaRPr lang="en-GB" sz="1400" dirty="0">
              <a:latin typeface="Arial" pitchFamily="34" charset="0"/>
              <a:cs typeface="Arial" pitchFamily="34" charset="0"/>
            </a:endParaRPr>
          </a:p>
          <a:p>
            <a:r>
              <a:rPr lang="en-GB" sz="1400" dirty="0" smtClean="0">
                <a:latin typeface="Arial" pitchFamily="34" charset="0"/>
                <a:cs typeface="Arial" pitchFamily="34" charset="0"/>
              </a:rPr>
              <a:t>The MDDS compensates automatically this effect delaying the TAG.</a:t>
            </a:r>
            <a:endParaRPr lang="en-GB" sz="1400" dirty="0">
              <a:latin typeface="Arial" pitchFamily="34" charset="0"/>
              <a:cs typeface="Arial" pitchFamily="34" charset="0"/>
            </a:endParaRPr>
          </a:p>
        </p:txBody>
      </p:sp>
      <p:sp>
        <p:nvSpPr>
          <p:cNvPr id="8"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26</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39353074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MDDS</a:t>
            </a:r>
            <a:br>
              <a:rPr lang="en-US" dirty="0" smtClean="0"/>
            </a:br>
            <a:r>
              <a:rPr lang="en-US" sz="2200" dirty="0" smtClean="0"/>
              <a:t>Test results</a:t>
            </a:r>
            <a:endParaRPr lang="en-US" sz="2200" dirty="0"/>
          </a:p>
        </p:txBody>
      </p:sp>
      <p:pic>
        <p:nvPicPr>
          <p:cNvPr id="5122" name="Picture 2" descr="C:\local_work\RFTECH_2013\MDDS\phaseNoise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96731" y="1356360"/>
            <a:ext cx="4369502" cy="23633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ocal_work\RFTECH_2013\MDDS\coherent8to1divChang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0469" y="1356360"/>
            <a:ext cx="4411301" cy="236338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ocal_work\RFTECH_2013\MDDS\RJ_allRFCLKrange_ch1_with_ch2off_reference_power_16dBm_II.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48611" y="3814492"/>
            <a:ext cx="3222127" cy="2404708"/>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G:\Departments\AB\Groups\RF\Machines\Booster\PSBfromLinac4\LowLevel\BOR_pictures\BOR wednesday afternoon - 20130220\Simulated cycle - 20130220.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65167" y="4084320"/>
            <a:ext cx="3479597" cy="23164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9560" y="1079361"/>
            <a:ext cx="2479590" cy="276999"/>
          </a:xfrm>
          <a:prstGeom prst="rect">
            <a:avLst/>
          </a:prstGeom>
          <a:noFill/>
        </p:spPr>
        <p:txBody>
          <a:bodyPr wrap="none" rtlCol="0">
            <a:spAutoFit/>
          </a:bodyPr>
          <a:lstStyle/>
          <a:p>
            <a:r>
              <a:rPr lang="en-GB" sz="1200" dirty="0" smtClean="0">
                <a:latin typeface="Arial" pitchFamily="34" charset="0"/>
                <a:cs typeface="Arial" pitchFamily="34" charset="0"/>
              </a:rPr>
              <a:t>Divider change + Tag synch pulse</a:t>
            </a:r>
            <a:endParaRPr lang="en-GB" sz="1200" dirty="0">
              <a:latin typeface="Arial" pitchFamily="34" charset="0"/>
              <a:cs typeface="Arial" pitchFamily="34" charset="0"/>
            </a:endParaRPr>
          </a:p>
        </p:txBody>
      </p:sp>
      <p:sp>
        <p:nvSpPr>
          <p:cNvPr id="14" name="TextBox 13"/>
          <p:cNvSpPr txBox="1"/>
          <p:nvPr/>
        </p:nvSpPr>
        <p:spPr>
          <a:xfrm>
            <a:off x="4596731" y="1079361"/>
            <a:ext cx="2016899" cy="276999"/>
          </a:xfrm>
          <a:prstGeom prst="rect">
            <a:avLst/>
          </a:prstGeom>
          <a:noFill/>
        </p:spPr>
        <p:txBody>
          <a:bodyPr wrap="none" rtlCol="0">
            <a:spAutoFit/>
          </a:bodyPr>
          <a:lstStyle/>
          <a:p>
            <a:r>
              <a:rPr lang="en-GB" sz="1200" dirty="0" smtClean="0">
                <a:latin typeface="Arial" pitchFamily="34" charset="0"/>
                <a:cs typeface="Arial" pitchFamily="34" charset="0"/>
              </a:rPr>
              <a:t>125MHz clock phase noise</a:t>
            </a:r>
            <a:endParaRPr lang="en-GB" sz="1200" dirty="0">
              <a:latin typeface="Arial" pitchFamily="34" charset="0"/>
              <a:cs typeface="Arial" pitchFamily="34" charset="0"/>
            </a:endParaRPr>
          </a:p>
        </p:txBody>
      </p:sp>
      <p:sp>
        <p:nvSpPr>
          <p:cNvPr id="15" name="TextBox 14"/>
          <p:cNvSpPr txBox="1"/>
          <p:nvPr/>
        </p:nvSpPr>
        <p:spPr>
          <a:xfrm>
            <a:off x="4700154" y="3747545"/>
            <a:ext cx="3770584" cy="276999"/>
          </a:xfrm>
          <a:prstGeom prst="rect">
            <a:avLst/>
          </a:prstGeom>
          <a:noFill/>
        </p:spPr>
        <p:txBody>
          <a:bodyPr wrap="none" rtlCol="0">
            <a:spAutoFit/>
          </a:bodyPr>
          <a:lstStyle/>
          <a:p>
            <a:r>
              <a:rPr lang="en-GB" sz="1200" dirty="0" smtClean="0">
                <a:latin typeface="Arial" pitchFamily="34" charset="0"/>
                <a:cs typeface="Arial" pitchFamily="34" charset="0"/>
              </a:rPr>
              <a:t>Random jitter at the clock output </a:t>
            </a:r>
            <a:r>
              <a:rPr lang="en-GB" sz="1200" dirty="0" err="1" smtClean="0">
                <a:latin typeface="Arial" pitchFamily="34" charset="0"/>
                <a:cs typeface="Arial" pitchFamily="34" charset="0"/>
              </a:rPr>
              <a:t>vs</a:t>
            </a:r>
            <a:r>
              <a:rPr lang="en-GB" sz="1200" dirty="0" smtClean="0">
                <a:latin typeface="Arial" pitchFamily="34" charset="0"/>
                <a:cs typeface="Arial" pitchFamily="34" charset="0"/>
              </a:rPr>
              <a:t> output frequency</a:t>
            </a:r>
            <a:endParaRPr lang="en-GB" sz="1200" dirty="0">
              <a:latin typeface="Arial" pitchFamily="34" charset="0"/>
              <a:cs typeface="Arial" pitchFamily="34" charset="0"/>
            </a:endParaRPr>
          </a:p>
        </p:txBody>
      </p:sp>
      <p:sp>
        <p:nvSpPr>
          <p:cNvPr id="16" name="TextBox 15"/>
          <p:cNvSpPr txBox="1"/>
          <p:nvPr/>
        </p:nvSpPr>
        <p:spPr>
          <a:xfrm>
            <a:off x="374667" y="3798205"/>
            <a:ext cx="1779654" cy="276999"/>
          </a:xfrm>
          <a:prstGeom prst="rect">
            <a:avLst/>
          </a:prstGeom>
          <a:noFill/>
        </p:spPr>
        <p:txBody>
          <a:bodyPr wrap="none" rtlCol="0">
            <a:spAutoFit/>
          </a:bodyPr>
          <a:lstStyle/>
          <a:p>
            <a:r>
              <a:rPr lang="en-GB" sz="1200" dirty="0" smtClean="0">
                <a:latin typeface="Arial" pitchFamily="34" charset="0"/>
                <a:cs typeface="Arial" pitchFamily="34" charset="0"/>
              </a:rPr>
              <a:t>B-Field frequency ramp</a:t>
            </a:r>
            <a:endParaRPr lang="en-GB" sz="1200" dirty="0">
              <a:latin typeface="Arial" pitchFamily="34" charset="0"/>
              <a:cs typeface="Arial" pitchFamily="34" charset="0"/>
            </a:endParaRPr>
          </a:p>
        </p:txBody>
      </p:sp>
      <p:sp>
        <p:nvSpPr>
          <p:cNvPr id="12"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27</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3967937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MDDS</a:t>
            </a:r>
            <a:br>
              <a:rPr lang="en-US" dirty="0" smtClean="0"/>
            </a:br>
            <a:r>
              <a:rPr lang="en-US" dirty="0" smtClean="0"/>
              <a:t>Test results</a:t>
            </a:r>
            <a:endParaRPr lang="en-US" dirty="0"/>
          </a:p>
        </p:txBody>
      </p:sp>
      <p:sp>
        <p:nvSpPr>
          <p:cNvPr id="3" name="Text Placeholder 2"/>
          <p:cNvSpPr>
            <a:spLocks noGrp="1"/>
          </p:cNvSpPr>
          <p:nvPr>
            <p:ph type="body" sz="quarter" idx="10"/>
          </p:nvPr>
        </p:nvSpPr>
        <p:spPr>
          <a:xfrm>
            <a:off x="203200" y="1255059"/>
            <a:ext cx="8763034" cy="360381"/>
          </a:xfrm>
        </p:spPr>
        <p:txBody>
          <a:bodyPr>
            <a:normAutofit/>
          </a:bodyPr>
          <a:lstStyle/>
          <a:p>
            <a:r>
              <a:rPr lang="en-US" sz="1400" dirty="0" smtClean="0">
                <a:latin typeface="Arial" pitchFamily="34" charset="0"/>
                <a:cs typeface="Arial" pitchFamily="34" charset="0"/>
              </a:rPr>
              <a:t>A fast clean clock requires lots of power (= thermal dissipation):</a:t>
            </a:r>
          </a:p>
        </p:txBody>
      </p:sp>
      <p:pic>
        <p:nvPicPr>
          <p:cNvPr id="7170" name="Picture 2" descr="C:\local_work\RFTECH_2013\MDDS\slow airflow after 10 minutes.bm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615440"/>
            <a:ext cx="6032377" cy="442753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3648075" y="2389628"/>
            <a:ext cx="1638300" cy="1352709"/>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3714750" y="1788980"/>
            <a:ext cx="2143125" cy="369332"/>
          </a:xfrm>
          <a:prstGeom prst="rect">
            <a:avLst/>
          </a:prstGeom>
          <a:noFill/>
        </p:spPr>
        <p:txBody>
          <a:bodyPr wrap="square" rtlCol="0">
            <a:spAutoFit/>
          </a:bodyPr>
          <a:lstStyle/>
          <a:p>
            <a:r>
              <a:rPr lang="en-GB" dirty="0" smtClean="0">
                <a:solidFill>
                  <a:srgbClr val="FFFF00"/>
                </a:solidFill>
              </a:rPr>
              <a:t>+53°C -&gt;ECL logic!</a:t>
            </a:r>
            <a:endParaRPr lang="en-GB" dirty="0">
              <a:solidFill>
                <a:srgbClr val="FFFF00"/>
              </a:solidFill>
            </a:endParaRPr>
          </a:p>
        </p:txBody>
      </p:sp>
      <p:sp>
        <p:nvSpPr>
          <p:cNvPr id="8" name="TextBox 7"/>
          <p:cNvSpPr txBox="1"/>
          <p:nvPr/>
        </p:nvSpPr>
        <p:spPr>
          <a:xfrm>
            <a:off x="6159377" y="1743076"/>
            <a:ext cx="2806857" cy="4031873"/>
          </a:xfrm>
          <a:prstGeom prst="rect">
            <a:avLst/>
          </a:prstGeom>
          <a:noFill/>
        </p:spPr>
        <p:txBody>
          <a:bodyPr wrap="square" rtlCol="0">
            <a:spAutoFit/>
          </a:bodyPr>
          <a:lstStyle/>
          <a:p>
            <a:r>
              <a:rPr lang="en-GB" sz="1600" dirty="0" smtClean="0">
                <a:latin typeface="Arial" pitchFamily="34" charset="0"/>
                <a:cs typeface="Arial" pitchFamily="34" charset="0"/>
              </a:rPr>
              <a:t>Good forced airflow:</a:t>
            </a:r>
          </a:p>
          <a:p>
            <a:endParaRPr lang="en-GB" sz="1600" dirty="0">
              <a:latin typeface="Arial" pitchFamily="34" charset="0"/>
              <a:cs typeface="Arial" pitchFamily="34" charset="0"/>
            </a:endParaRPr>
          </a:p>
          <a:p>
            <a:r>
              <a:rPr lang="en-GB" sz="1600" dirty="0" smtClean="0">
                <a:latin typeface="Arial" pitchFamily="34" charset="0"/>
                <a:cs typeface="Arial" pitchFamily="34" charset="0"/>
              </a:rPr>
              <a:t>High flow between the FMC module and the carrier board.</a:t>
            </a:r>
          </a:p>
          <a:p>
            <a:endParaRPr lang="en-GB" sz="1600" dirty="0">
              <a:latin typeface="Arial" pitchFamily="34" charset="0"/>
              <a:cs typeface="Arial" pitchFamily="34" charset="0"/>
            </a:endParaRPr>
          </a:p>
          <a:p>
            <a:r>
              <a:rPr lang="en-GB" sz="1600" dirty="0" smtClean="0">
                <a:latin typeface="Arial" pitchFamily="34" charset="0"/>
                <a:cs typeface="Arial" pitchFamily="34" charset="0"/>
              </a:rPr>
              <a:t>Good thermal conductivity to the front panel.</a:t>
            </a:r>
          </a:p>
          <a:p>
            <a:endParaRPr lang="en-GB" sz="1600" dirty="0">
              <a:latin typeface="Arial" pitchFamily="34" charset="0"/>
              <a:cs typeface="Arial" pitchFamily="34" charset="0"/>
            </a:endParaRPr>
          </a:p>
          <a:p>
            <a:r>
              <a:rPr lang="en-GB" sz="1600" dirty="0" smtClean="0">
                <a:latin typeface="Arial" pitchFamily="34" charset="0"/>
                <a:cs typeface="Arial" pitchFamily="34" charset="0"/>
              </a:rPr>
              <a:t>Extensive ground and power plane, for EMI and signal integrity, also help in dissipating heat.</a:t>
            </a:r>
          </a:p>
          <a:p>
            <a:endParaRPr lang="en-GB" sz="1600" dirty="0">
              <a:latin typeface="Arial" pitchFamily="34" charset="0"/>
              <a:cs typeface="Arial" pitchFamily="34" charset="0"/>
            </a:endParaRPr>
          </a:p>
          <a:p>
            <a:r>
              <a:rPr lang="en-GB" sz="1600" dirty="0" smtClean="0">
                <a:latin typeface="Arial" pitchFamily="34" charset="0"/>
                <a:cs typeface="Arial" pitchFamily="34" charset="0"/>
              </a:rPr>
              <a:t>Unused channels, can be turned off.</a:t>
            </a:r>
          </a:p>
        </p:txBody>
      </p:sp>
      <p:sp>
        <p:nvSpPr>
          <p:cNvPr id="9"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28</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384195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Outline</a:t>
            </a:r>
            <a:endParaRPr lang="en-US" dirty="0"/>
          </a:p>
        </p:txBody>
      </p:sp>
      <p:sp>
        <p:nvSpPr>
          <p:cNvPr id="3" name="Text Placeholder 2"/>
          <p:cNvSpPr>
            <a:spLocks noGrp="1"/>
          </p:cNvSpPr>
          <p:nvPr>
            <p:ph type="body" sz="quarter" idx="10"/>
          </p:nvPr>
        </p:nvSpPr>
        <p:spPr>
          <a:xfrm>
            <a:off x="184150" y="1238251"/>
            <a:ext cx="8782083" cy="4935538"/>
          </a:xfrm>
        </p:spPr>
        <p:txBody>
          <a:bodyPr/>
          <a:lstStyle/>
          <a:p>
            <a:pPr marL="542925" indent="-542925">
              <a:lnSpc>
                <a:spcPct val="150000"/>
              </a:lnSpc>
              <a:spcBef>
                <a:spcPts val="600"/>
              </a:spcBef>
              <a:buFontTx/>
              <a:buAutoNum type="arabicPeriod"/>
            </a:pPr>
            <a:r>
              <a:rPr lang="en-GB" b="1" dirty="0" smtClean="0">
                <a:latin typeface="Cambria" pitchFamily="18" charset="0"/>
              </a:rPr>
              <a:t>FMC mezzanines and IP cores</a:t>
            </a:r>
          </a:p>
          <a:p>
            <a:pPr marL="542925" indent="-542925">
              <a:lnSpc>
                <a:spcPct val="150000"/>
              </a:lnSpc>
              <a:spcBef>
                <a:spcPts val="600"/>
              </a:spcBef>
              <a:buFontTx/>
              <a:buAutoNum type="arabicPeriod"/>
            </a:pPr>
            <a:r>
              <a:rPr lang="en-GB" b="1" dirty="0" smtClean="0">
                <a:latin typeface="Cambria" pitchFamily="18" charset="0"/>
              </a:rPr>
              <a:t>DAC mezzanine and SDDS</a:t>
            </a:r>
          </a:p>
          <a:p>
            <a:pPr marL="542925" indent="-542925">
              <a:lnSpc>
                <a:spcPct val="150000"/>
              </a:lnSpc>
              <a:spcBef>
                <a:spcPts val="600"/>
              </a:spcBef>
              <a:buFontTx/>
              <a:buAutoNum type="arabicPeriod"/>
            </a:pPr>
            <a:r>
              <a:rPr lang="en-GB" b="1" dirty="0" smtClean="0">
                <a:latin typeface="Cambria" pitchFamily="18" charset="0"/>
              </a:rPr>
              <a:t>ADC and DDS mezzanines, DDC and MDDS</a:t>
            </a:r>
          </a:p>
          <a:p>
            <a:pPr marL="542925" indent="-542925">
              <a:lnSpc>
                <a:spcPct val="150000"/>
              </a:lnSpc>
              <a:spcBef>
                <a:spcPts val="600"/>
              </a:spcBef>
              <a:buFontTx/>
              <a:buAutoNum type="arabicPeriod"/>
            </a:pPr>
            <a:r>
              <a:rPr lang="en-GB" b="1" dirty="0" smtClean="0">
                <a:latin typeface="Cambria" pitchFamily="18" charset="0"/>
              </a:rPr>
              <a:t>Test environment and development tools</a:t>
            </a:r>
          </a:p>
          <a:p>
            <a:pPr marL="1014525" lvl="1" indent="-542925">
              <a:lnSpc>
                <a:spcPct val="150000"/>
              </a:lnSpc>
              <a:spcBef>
                <a:spcPts val="600"/>
              </a:spcBef>
              <a:buFont typeface="Arial" pitchFamily="34" charset="0"/>
              <a:buChar char="•"/>
            </a:pPr>
            <a:r>
              <a:rPr lang="en-GB" b="1" dirty="0" smtClean="0">
                <a:latin typeface="Cambria" pitchFamily="18" charset="0"/>
              </a:rPr>
              <a:t>Automatic memory map management</a:t>
            </a:r>
          </a:p>
          <a:p>
            <a:pPr marL="1014525" lvl="1" indent="-542925">
              <a:spcBef>
                <a:spcPts val="600"/>
              </a:spcBef>
              <a:buFont typeface="Arial" pitchFamily="34" charset="0"/>
              <a:buChar char="•"/>
            </a:pPr>
            <a:r>
              <a:rPr lang="en-GB" b="1" dirty="0" smtClean="0">
                <a:latin typeface="Cambria" pitchFamily="18" charset="0"/>
              </a:rPr>
              <a:t>VHDL firmware test</a:t>
            </a:r>
          </a:p>
          <a:p>
            <a:pPr marL="1014525" lvl="1" indent="-542925">
              <a:spcBef>
                <a:spcPts val="600"/>
              </a:spcBef>
              <a:buFont typeface="Arial" pitchFamily="34" charset="0"/>
              <a:buChar char="•"/>
            </a:pPr>
            <a:r>
              <a:rPr lang="en-GB" b="1" dirty="0" smtClean="0">
                <a:latin typeface="Cambria" pitchFamily="18" charset="0"/>
              </a:rPr>
              <a:t>Hardware test</a:t>
            </a:r>
          </a:p>
          <a:p>
            <a:pPr marL="542925" indent="-542925">
              <a:lnSpc>
                <a:spcPct val="150000"/>
              </a:lnSpc>
              <a:spcBef>
                <a:spcPts val="600"/>
              </a:spcBef>
              <a:buFontTx/>
              <a:buAutoNum type="arabicPeriod"/>
            </a:pPr>
            <a:r>
              <a:rPr lang="en-GB" b="1" dirty="0" smtClean="0">
                <a:latin typeface="Cambria" pitchFamily="18" charset="0"/>
              </a:rPr>
              <a:t>Conclusion</a:t>
            </a:r>
          </a:p>
          <a:p>
            <a:pPr marL="542925" indent="-542925">
              <a:lnSpc>
                <a:spcPct val="150000"/>
              </a:lnSpc>
              <a:spcBef>
                <a:spcPts val="600"/>
              </a:spcBef>
              <a:buFontTx/>
              <a:buAutoNum type="arabicPeriod"/>
            </a:pPr>
            <a:endParaRPr lang="en-GB" b="1" dirty="0" smtClean="0"/>
          </a:p>
        </p:txBody>
      </p:sp>
      <p:sp>
        <p:nvSpPr>
          <p:cNvPr id="4" name="Rectangle 3"/>
          <p:cNvSpPr>
            <a:spLocks noChangeArrowheads="1"/>
          </p:cNvSpPr>
          <p:nvPr/>
        </p:nvSpPr>
        <p:spPr bwMode="auto">
          <a:xfrm>
            <a:off x="184150" y="4800600"/>
            <a:ext cx="8780462" cy="1200149"/>
          </a:xfrm>
          <a:prstGeom prst="rect">
            <a:avLst/>
          </a:prstGeom>
          <a:solidFill>
            <a:srgbClr val="FFFFFF">
              <a:alpha val="59999"/>
            </a:srgbClr>
          </a:solidFill>
          <a:ln w="9525" algn="ctr">
            <a:noFill/>
            <a:miter lim="800000"/>
            <a:headEnd/>
            <a:tailEnd/>
          </a:ln>
        </p:spPr>
        <p:txBody>
          <a:bodyPr anchor="ctr"/>
          <a:lstStyle/>
          <a:p>
            <a:endParaRPr lang="en-US"/>
          </a:p>
        </p:txBody>
      </p:sp>
      <p:sp>
        <p:nvSpPr>
          <p:cNvPr id="5" name="Rectangle 4"/>
          <p:cNvSpPr>
            <a:spLocks noChangeArrowheads="1"/>
          </p:cNvSpPr>
          <p:nvPr/>
        </p:nvSpPr>
        <p:spPr bwMode="auto">
          <a:xfrm>
            <a:off x="184149" y="1238251"/>
            <a:ext cx="8780463" cy="1698677"/>
          </a:xfrm>
          <a:prstGeom prst="rect">
            <a:avLst/>
          </a:prstGeom>
          <a:solidFill>
            <a:srgbClr val="FFFFFF">
              <a:alpha val="59999"/>
            </a:srgbClr>
          </a:solidFill>
          <a:ln w="9525" algn="ctr">
            <a:noFill/>
            <a:miter lim="800000"/>
            <a:headEnd/>
            <a:tailEnd/>
          </a:ln>
        </p:spPr>
        <p:txBody>
          <a:bodyPr anchor="ctr"/>
          <a:lstStyle/>
          <a:p>
            <a:endParaRPr lang="en-US"/>
          </a:p>
        </p:txBody>
      </p:sp>
      <p:sp>
        <p:nvSpPr>
          <p:cNvPr id="8"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29</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284047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Outline</a:t>
            </a:r>
            <a:endParaRPr lang="en-US" dirty="0"/>
          </a:p>
        </p:txBody>
      </p:sp>
      <p:sp>
        <p:nvSpPr>
          <p:cNvPr id="3" name="Text Placeholder 2"/>
          <p:cNvSpPr>
            <a:spLocks noGrp="1"/>
          </p:cNvSpPr>
          <p:nvPr>
            <p:ph type="body" sz="quarter" idx="10"/>
          </p:nvPr>
        </p:nvSpPr>
        <p:spPr>
          <a:xfrm>
            <a:off x="184149" y="1238250"/>
            <a:ext cx="8782083" cy="4935538"/>
          </a:xfrm>
        </p:spPr>
        <p:txBody>
          <a:bodyPr/>
          <a:lstStyle/>
          <a:p>
            <a:pPr marL="542925" indent="-542925">
              <a:lnSpc>
                <a:spcPct val="150000"/>
              </a:lnSpc>
              <a:spcBef>
                <a:spcPts val="600"/>
              </a:spcBef>
              <a:buFontTx/>
              <a:buAutoNum type="arabicPeriod"/>
            </a:pPr>
            <a:r>
              <a:rPr lang="en-GB" b="1" dirty="0" smtClean="0">
                <a:latin typeface="Cambria" pitchFamily="18" charset="0"/>
              </a:rPr>
              <a:t>FMC mezzanines and IP cores</a:t>
            </a:r>
          </a:p>
          <a:p>
            <a:pPr marL="1237725" lvl="2" indent="-542925">
              <a:spcBef>
                <a:spcPts val="600"/>
              </a:spcBef>
              <a:buFont typeface="Arial" pitchFamily="34" charset="0"/>
              <a:buChar char="•"/>
            </a:pPr>
            <a:r>
              <a:rPr lang="en-GB" sz="2000" b="1" dirty="0" smtClean="0">
                <a:latin typeface="Cambria" pitchFamily="18" charset="0"/>
              </a:rPr>
              <a:t>Mezzanine overview</a:t>
            </a:r>
          </a:p>
          <a:p>
            <a:pPr marL="1237725" lvl="2" indent="-542925">
              <a:spcBef>
                <a:spcPts val="600"/>
              </a:spcBef>
              <a:buFont typeface="Arial" pitchFamily="34" charset="0"/>
              <a:buChar char="•"/>
            </a:pPr>
            <a:r>
              <a:rPr lang="en-GB" sz="2000" b="1" dirty="0" smtClean="0">
                <a:latin typeface="Cambria" pitchFamily="18" charset="0"/>
              </a:rPr>
              <a:t>Mezzanine and IP core relationship</a:t>
            </a:r>
          </a:p>
          <a:p>
            <a:pPr marL="1237725" lvl="2" indent="-542925">
              <a:spcBef>
                <a:spcPts val="600"/>
              </a:spcBef>
              <a:buFont typeface="Arial" pitchFamily="34" charset="0"/>
              <a:buChar char="•"/>
            </a:pPr>
            <a:r>
              <a:rPr lang="en-GB" sz="2000" b="1" dirty="0" smtClean="0">
                <a:latin typeface="Cambria" pitchFamily="18" charset="0"/>
              </a:rPr>
              <a:t>IP core overview</a:t>
            </a:r>
          </a:p>
          <a:p>
            <a:pPr marL="542925" indent="-542925">
              <a:lnSpc>
                <a:spcPct val="150000"/>
              </a:lnSpc>
              <a:spcBef>
                <a:spcPts val="600"/>
              </a:spcBef>
              <a:buFontTx/>
              <a:buAutoNum type="arabicPeriod"/>
            </a:pPr>
            <a:r>
              <a:rPr lang="en-GB" b="1" dirty="0" smtClean="0">
                <a:latin typeface="Cambria" pitchFamily="18" charset="0"/>
              </a:rPr>
              <a:t>DAC mezzanine and SDDS</a:t>
            </a:r>
          </a:p>
          <a:p>
            <a:pPr marL="542925" indent="-542925">
              <a:lnSpc>
                <a:spcPct val="150000"/>
              </a:lnSpc>
              <a:spcBef>
                <a:spcPts val="600"/>
              </a:spcBef>
              <a:buFontTx/>
              <a:buAutoNum type="arabicPeriod"/>
            </a:pPr>
            <a:r>
              <a:rPr lang="en-GB" b="1" dirty="0" smtClean="0">
                <a:latin typeface="Cambria" pitchFamily="18" charset="0"/>
              </a:rPr>
              <a:t>ADC and DDS mezzanines, DDC and MDDS</a:t>
            </a:r>
          </a:p>
          <a:p>
            <a:pPr marL="542925" indent="-542925">
              <a:lnSpc>
                <a:spcPct val="150000"/>
              </a:lnSpc>
              <a:spcBef>
                <a:spcPts val="600"/>
              </a:spcBef>
              <a:buFontTx/>
              <a:buAutoNum type="arabicPeriod"/>
            </a:pPr>
            <a:r>
              <a:rPr lang="en-GB" b="1" dirty="0" smtClean="0">
                <a:latin typeface="Cambria" pitchFamily="18" charset="0"/>
              </a:rPr>
              <a:t>Test environment and development tools</a:t>
            </a:r>
          </a:p>
          <a:p>
            <a:pPr marL="542925" indent="-542925">
              <a:lnSpc>
                <a:spcPct val="150000"/>
              </a:lnSpc>
              <a:spcBef>
                <a:spcPts val="600"/>
              </a:spcBef>
              <a:buFontTx/>
              <a:buAutoNum type="arabicPeriod"/>
            </a:pPr>
            <a:r>
              <a:rPr lang="en-GB" b="1" dirty="0" smtClean="0">
                <a:latin typeface="Cambria" pitchFamily="18" charset="0"/>
              </a:rPr>
              <a:t>Conclusion</a:t>
            </a:r>
          </a:p>
          <a:p>
            <a:pPr marL="542925" indent="-542925">
              <a:lnSpc>
                <a:spcPct val="150000"/>
              </a:lnSpc>
              <a:spcBef>
                <a:spcPts val="600"/>
              </a:spcBef>
              <a:buFontTx/>
              <a:buAutoNum type="arabicPeriod"/>
            </a:pPr>
            <a:endParaRPr lang="en-GB" b="1" dirty="0" smtClean="0"/>
          </a:p>
        </p:txBody>
      </p:sp>
      <p:sp>
        <p:nvSpPr>
          <p:cNvPr id="8"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3</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
        <p:nvSpPr>
          <p:cNvPr id="5" name="Rectangle 4"/>
          <p:cNvSpPr>
            <a:spLocks noChangeArrowheads="1"/>
          </p:cNvSpPr>
          <p:nvPr/>
        </p:nvSpPr>
        <p:spPr bwMode="auto">
          <a:xfrm>
            <a:off x="203201" y="2929180"/>
            <a:ext cx="8761412" cy="3021913"/>
          </a:xfrm>
          <a:prstGeom prst="rect">
            <a:avLst/>
          </a:prstGeom>
          <a:solidFill>
            <a:srgbClr val="FFFFFF">
              <a:alpha val="59999"/>
            </a:srgbClr>
          </a:solidFill>
          <a:ln w="9525" algn="ctr">
            <a:noFill/>
            <a:miter lim="800000"/>
            <a:headEnd/>
            <a:tailEnd/>
          </a:ln>
        </p:spPr>
        <p:txBody>
          <a:bodyPr anchor="ctr"/>
          <a:lstStyle/>
          <a:p>
            <a:endParaRPr lang="en-US"/>
          </a:p>
        </p:txBody>
      </p:sp>
    </p:spTree>
    <p:extLst>
      <p:ext uri="{BB962C8B-B14F-4D97-AF65-F5344CB8AC3E}">
        <p14:creationId xmlns:p14="http://schemas.microsoft.com/office/powerpoint/2010/main" val="284047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Test environment and development tools</a:t>
            </a:r>
            <a:br>
              <a:rPr lang="en-US" dirty="0" smtClean="0"/>
            </a:br>
            <a:r>
              <a:rPr lang="en-US" sz="2200" dirty="0" smtClean="0"/>
              <a:t>Automatic memory map management</a:t>
            </a:r>
            <a:endParaRPr lang="en-US" sz="2200" dirty="0"/>
          </a:p>
        </p:txBody>
      </p:sp>
      <p:sp>
        <p:nvSpPr>
          <p:cNvPr id="5" name="Text Placeholder 2"/>
          <p:cNvSpPr>
            <a:spLocks noGrp="1"/>
          </p:cNvSpPr>
          <p:nvPr>
            <p:ph type="body" sz="quarter" idx="10"/>
          </p:nvPr>
        </p:nvSpPr>
        <p:spPr>
          <a:xfrm>
            <a:off x="203200" y="957879"/>
            <a:ext cx="8763034" cy="535641"/>
          </a:xfrm>
        </p:spPr>
        <p:txBody>
          <a:bodyPr>
            <a:normAutofit lnSpcReduction="10000"/>
          </a:bodyPr>
          <a:lstStyle/>
          <a:p>
            <a:pPr marL="542925" indent="-542925">
              <a:lnSpc>
                <a:spcPct val="150000"/>
              </a:lnSpc>
              <a:spcBef>
                <a:spcPts val="600"/>
              </a:spcBef>
            </a:pPr>
            <a:r>
              <a:rPr lang="en-GB" b="1" dirty="0" err="1" smtClean="0">
                <a:latin typeface="Cambria" pitchFamily="18" charset="0"/>
              </a:rPr>
              <a:t>Cheburashka</a:t>
            </a:r>
            <a:r>
              <a:rPr lang="en-GB" b="1" dirty="0" smtClean="0">
                <a:latin typeface="Cambria" pitchFamily="18" charset="0"/>
              </a:rPr>
              <a:t> and </a:t>
            </a:r>
            <a:r>
              <a:rPr lang="en-GB" b="1" dirty="0" err="1" smtClean="0">
                <a:latin typeface="Cambria" pitchFamily="18" charset="0"/>
              </a:rPr>
              <a:t>Gena</a:t>
            </a:r>
            <a:r>
              <a:rPr lang="en-GB" b="1" dirty="0" smtClean="0">
                <a:latin typeface="Cambria" pitchFamily="18" charset="0"/>
              </a:rPr>
              <a:t> [4]</a:t>
            </a:r>
          </a:p>
        </p:txBody>
      </p:sp>
      <p:sp>
        <p:nvSpPr>
          <p:cNvPr id="8" name="Content Placeholder 3"/>
          <p:cNvSpPr txBox="1">
            <a:spLocks/>
          </p:cNvSpPr>
          <p:nvPr/>
        </p:nvSpPr>
        <p:spPr>
          <a:xfrm>
            <a:off x="184150" y="6357937"/>
            <a:ext cx="8042275" cy="363538"/>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30</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pic>
        <p:nvPicPr>
          <p:cNvPr id="9" name="Picture 8" descr="CheburashkaAndGena.bmp"/>
          <p:cNvPicPr>
            <a:picLocks noChangeAspect="1"/>
          </p:cNvPicPr>
          <p:nvPr/>
        </p:nvPicPr>
        <p:blipFill>
          <a:blip r:embed="rId3"/>
          <a:stretch>
            <a:fillRect/>
          </a:stretch>
        </p:blipFill>
        <p:spPr>
          <a:xfrm>
            <a:off x="6355490" y="4335003"/>
            <a:ext cx="2044533" cy="1511858"/>
          </a:xfrm>
          <a:prstGeom prst="rect">
            <a:avLst/>
          </a:prstGeom>
        </p:spPr>
      </p:pic>
      <p:sp>
        <p:nvSpPr>
          <p:cNvPr id="10" name="TextBox 13"/>
          <p:cNvSpPr txBox="1">
            <a:spLocks noChangeArrowheads="1"/>
          </p:cNvSpPr>
          <p:nvPr/>
        </p:nvSpPr>
        <p:spPr bwMode="auto">
          <a:xfrm>
            <a:off x="6355490" y="5846861"/>
            <a:ext cx="1597912" cy="307777"/>
          </a:xfrm>
          <a:prstGeom prst="rect">
            <a:avLst/>
          </a:prstGeom>
          <a:noFill/>
          <a:ln w="9525">
            <a:noFill/>
            <a:miter lim="800000"/>
            <a:headEnd/>
            <a:tailEnd/>
          </a:ln>
        </p:spPr>
        <p:txBody>
          <a:bodyPr wrap="square">
            <a:spAutoFit/>
          </a:bodyPr>
          <a:lstStyle/>
          <a:p>
            <a:r>
              <a:rPr lang="az-Cyrl-AZ" sz="1400" dirty="0"/>
              <a:t>Чебурашка</a:t>
            </a:r>
            <a:r>
              <a:rPr lang="fr-CH" sz="1400" dirty="0"/>
              <a:t> &amp; </a:t>
            </a:r>
            <a:r>
              <a:rPr lang="ru-RU" sz="1400" dirty="0"/>
              <a:t>Гена</a:t>
            </a:r>
            <a:r>
              <a:rPr lang="fr-CH" sz="1400" dirty="0"/>
              <a:t> </a:t>
            </a:r>
            <a:endParaRPr lang="en-US" sz="1400" dirty="0"/>
          </a:p>
        </p:txBody>
      </p:sp>
      <p:pic>
        <p:nvPicPr>
          <p:cNvPr id="7" name="Content Placeholder 11" descr="Screen Shot 2012-04-19 at 11.15.36 AM.png">
            <a:hlinkClick r:id="rId4"/>
          </p:cNvPr>
          <p:cNvPicPr>
            <a:picLocks noChangeAspect="1"/>
          </p:cNvPicPr>
          <p:nvPr/>
        </p:nvPicPr>
        <p:blipFill>
          <a:blip r:embed="rId5" cstate="print">
            <a:extLst>
              <a:ext uri="{28A0092B-C50C-407E-A947-70E740481C1C}">
                <a14:useLocalDpi xmlns:a14="http://schemas.microsoft.com/office/drawing/2010/main"/>
              </a:ext>
            </a:extLst>
          </a:blip>
          <a:srcRect t="2849" b="2849"/>
          <a:stretch>
            <a:fillRect/>
          </a:stretch>
        </p:blipFill>
        <p:spPr>
          <a:xfrm>
            <a:off x="368089" y="2353091"/>
            <a:ext cx="5792238" cy="3662898"/>
          </a:xfrm>
          <a:prstGeom prst="rect">
            <a:avLst/>
          </a:prstGeom>
        </p:spPr>
      </p:pic>
      <p:sp>
        <p:nvSpPr>
          <p:cNvPr id="3" name="TextBox 2"/>
          <p:cNvSpPr txBox="1"/>
          <p:nvPr/>
        </p:nvSpPr>
        <p:spPr>
          <a:xfrm>
            <a:off x="238549" y="1377434"/>
            <a:ext cx="8443414" cy="1169551"/>
          </a:xfrm>
          <a:prstGeom prst="rect">
            <a:avLst/>
          </a:prstGeom>
          <a:noFill/>
        </p:spPr>
        <p:txBody>
          <a:bodyPr wrap="square" rtlCol="0">
            <a:spAutoFit/>
          </a:bodyPr>
          <a:lstStyle/>
          <a:p>
            <a:r>
              <a:rPr lang="en-GB" sz="1400" dirty="0">
                <a:latin typeface="Arial" pitchFamily="34" charset="0"/>
                <a:cs typeface="Arial" pitchFamily="34" charset="0"/>
              </a:rPr>
              <a:t>As the hardware complexity increases, management of the memory maps that provide access to the hardware registers </a:t>
            </a:r>
            <a:r>
              <a:rPr lang="en-GB" sz="1400" dirty="0" smtClean="0">
                <a:latin typeface="Arial" pitchFamily="34" charset="0"/>
                <a:cs typeface="Arial" pitchFamily="34" charset="0"/>
              </a:rPr>
              <a:t>becomes a key point.</a:t>
            </a:r>
          </a:p>
          <a:p>
            <a:r>
              <a:rPr lang="en-GB" sz="1400" dirty="0" smtClean="0">
                <a:latin typeface="Arial" pitchFamily="34" charset="0"/>
                <a:cs typeface="Arial" pitchFamily="34" charset="0"/>
              </a:rPr>
              <a:t>Controls interface is also a complex task, as all the changes in the memory maps must be synchronized also in the different drivers.</a:t>
            </a:r>
            <a:endParaRPr lang="en-GB" sz="1400" dirty="0">
              <a:latin typeface="Arial" pitchFamily="34" charset="0"/>
              <a:cs typeface="Arial" pitchFamily="34" charset="0"/>
            </a:endParaRPr>
          </a:p>
          <a:p>
            <a:endParaRPr lang="en-GB" sz="1400" dirty="0">
              <a:latin typeface="Arial" pitchFamily="34" charset="0"/>
              <a:cs typeface="Arial" pitchFamily="34" charset="0"/>
            </a:endParaRPr>
          </a:p>
        </p:txBody>
      </p:sp>
      <p:sp>
        <p:nvSpPr>
          <p:cNvPr id="4" name="TextBox 3"/>
          <p:cNvSpPr txBox="1"/>
          <p:nvPr/>
        </p:nvSpPr>
        <p:spPr>
          <a:xfrm>
            <a:off x="6240780" y="2491740"/>
            <a:ext cx="2862613" cy="1600438"/>
          </a:xfrm>
          <a:prstGeom prst="rect">
            <a:avLst/>
          </a:prstGeom>
          <a:noFill/>
        </p:spPr>
        <p:txBody>
          <a:bodyPr wrap="square" rtlCol="0">
            <a:spAutoFit/>
          </a:bodyPr>
          <a:lstStyle/>
          <a:p>
            <a:r>
              <a:rPr lang="en-GB" sz="1400" dirty="0" smtClean="0">
                <a:latin typeface="Arial" pitchFamily="34" charset="0"/>
                <a:cs typeface="Arial" pitchFamily="34" charset="0"/>
              </a:rPr>
              <a:t>A set of tools have been developed in our group to automatically manage memory maps, control drivers and the associated VHDL code implementing the registers in the hardware.</a:t>
            </a:r>
            <a:endParaRPr lang="en-GB" sz="1400" dirty="0">
              <a:latin typeface="Arial" pitchFamily="34" charset="0"/>
              <a:cs typeface="Arial" pitchFamily="34" charset="0"/>
            </a:endParaRPr>
          </a:p>
        </p:txBody>
      </p:sp>
    </p:spTree>
    <p:extLst>
      <p:ext uri="{BB962C8B-B14F-4D97-AF65-F5344CB8AC3E}">
        <p14:creationId xmlns:p14="http://schemas.microsoft.com/office/powerpoint/2010/main" val="284047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Test environment and development tools</a:t>
            </a:r>
            <a:br>
              <a:rPr lang="en-US" dirty="0" smtClean="0"/>
            </a:br>
            <a:r>
              <a:rPr lang="en-US" sz="2000" dirty="0" smtClean="0"/>
              <a:t>VHDL firmware test</a:t>
            </a:r>
            <a:endParaRPr lang="en-US" dirty="0"/>
          </a:p>
        </p:txBody>
      </p:sp>
      <p:sp>
        <p:nvSpPr>
          <p:cNvPr id="8" name="Content Placeholder 3"/>
          <p:cNvSpPr txBox="1">
            <a:spLocks/>
          </p:cNvSpPr>
          <p:nvPr/>
        </p:nvSpPr>
        <p:spPr>
          <a:xfrm>
            <a:off x="184150" y="6357937"/>
            <a:ext cx="8042275" cy="363538"/>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31</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
        <p:nvSpPr>
          <p:cNvPr id="9" name="TextBox 8"/>
          <p:cNvSpPr txBox="1"/>
          <p:nvPr/>
        </p:nvSpPr>
        <p:spPr>
          <a:xfrm>
            <a:off x="184150" y="1028701"/>
            <a:ext cx="1900372" cy="1200329"/>
          </a:xfrm>
          <a:prstGeom prst="rect">
            <a:avLst/>
          </a:prstGeom>
          <a:noFill/>
        </p:spPr>
        <p:txBody>
          <a:bodyPr wrap="square" rtlCol="0">
            <a:spAutoFit/>
          </a:bodyPr>
          <a:lstStyle/>
          <a:p>
            <a:r>
              <a:rPr lang="en-US" b="1" dirty="0" smtClean="0">
                <a:solidFill>
                  <a:schemeClr val="bg1"/>
                </a:solidFill>
                <a:latin typeface="Cambria" pitchFamily="18" charset="0"/>
              </a:rPr>
              <a:t>ML605 as carrier and mezzanine under tests</a:t>
            </a:r>
            <a:endParaRPr lang="en-US" b="1" dirty="0">
              <a:solidFill>
                <a:schemeClr val="bg1"/>
              </a:solidFill>
              <a:latin typeface="Cambria" pitchFamily="18" charset="0"/>
            </a:endParaRPr>
          </a:p>
        </p:txBody>
      </p:sp>
      <p:sp>
        <p:nvSpPr>
          <p:cNvPr id="10" name="TextBox 9"/>
          <p:cNvSpPr txBox="1"/>
          <p:nvPr/>
        </p:nvSpPr>
        <p:spPr>
          <a:xfrm>
            <a:off x="5674867" y="837626"/>
            <a:ext cx="2915542" cy="369332"/>
          </a:xfrm>
          <a:prstGeom prst="rect">
            <a:avLst/>
          </a:prstGeom>
          <a:noFill/>
        </p:spPr>
        <p:txBody>
          <a:bodyPr wrap="none" rtlCol="0">
            <a:spAutoFit/>
          </a:bodyPr>
          <a:lstStyle/>
          <a:p>
            <a:r>
              <a:rPr lang="en-US" b="1" dirty="0" smtClean="0">
                <a:solidFill>
                  <a:schemeClr val="bg1"/>
                </a:solidFill>
                <a:latin typeface="Cambria" pitchFamily="18" charset="0"/>
              </a:rPr>
              <a:t>Carrier with ADC and DAC</a:t>
            </a:r>
            <a:endParaRPr lang="en-US" b="1" dirty="0">
              <a:solidFill>
                <a:schemeClr val="bg1"/>
              </a:solidFill>
              <a:latin typeface="Cambria"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9066" y="2061390"/>
            <a:ext cx="8606369" cy="337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25234" y="1151811"/>
            <a:ext cx="7965175" cy="738664"/>
          </a:xfrm>
          <a:prstGeom prst="rect">
            <a:avLst/>
          </a:prstGeom>
          <a:noFill/>
        </p:spPr>
        <p:txBody>
          <a:bodyPr wrap="square" rtlCol="0">
            <a:spAutoFit/>
          </a:bodyPr>
          <a:lstStyle/>
          <a:p>
            <a:r>
              <a:rPr lang="en-GB" sz="1400" dirty="0" smtClean="0">
                <a:latin typeface="Arial" pitchFamily="34" charset="0"/>
                <a:cs typeface="Arial" pitchFamily="34" charset="0"/>
              </a:rPr>
              <a:t>We simulate all the VHDL critical blocks, prior to the hardware (FPGA) implementation.</a:t>
            </a:r>
          </a:p>
          <a:p>
            <a:r>
              <a:rPr lang="en-GB" sz="1400" dirty="0" smtClean="0">
                <a:latin typeface="Arial" pitchFamily="34" charset="0"/>
                <a:cs typeface="Arial" pitchFamily="34" charset="0"/>
              </a:rPr>
              <a:t>In our aim to open our developments and methods, we try to use to open source tools when possible, also integrating common tools (</a:t>
            </a:r>
            <a:r>
              <a:rPr lang="en-GB" sz="1400" dirty="0" err="1" smtClean="0">
                <a:latin typeface="Arial" pitchFamily="34" charset="0"/>
                <a:cs typeface="Arial" pitchFamily="34" charset="0"/>
              </a:rPr>
              <a:t>MatLab</a:t>
            </a:r>
            <a:r>
              <a:rPr lang="en-GB" sz="1400" dirty="0" smtClean="0">
                <a:latin typeface="Arial" pitchFamily="34" charset="0"/>
                <a:cs typeface="Arial" pitchFamily="34" charset="0"/>
              </a:rPr>
              <a:t>) with minimum requirements (specific toolboxes).</a:t>
            </a:r>
            <a:endParaRPr lang="en-GB" sz="1400" dirty="0">
              <a:latin typeface="Arial" pitchFamily="34" charset="0"/>
              <a:cs typeface="Arial" pitchFamily="34" charset="0"/>
            </a:endParaRPr>
          </a:p>
        </p:txBody>
      </p:sp>
      <p:sp>
        <p:nvSpPr>
          <p:cNvPr id="11" name="TextBox 10"/>
          <p:cNvSpPr txBox="1"/>
          <p:nvPr/>
        </p:nvSpPr>
        <p:spPr>
          <a:xfrm>
            <a:off x="625235" y="4900851"/>
            <a:ext cx="5143106" cy="1384995"/>
          </a:xfrm>
          <a:prstGeom prst="rect">
            <a:avLst/>
          </a:prstGeom>
          <a:noFill/>
        </p:spPr>
        <p:txBody>
          <a:bodyPr wrap="square" rtlCol="0">
            <a:spAutoFit/>
          </a:bodyPr>
          <a:lstStyle/>
          <a:p>
            <a:r>
              <a:rPr lang="en-GB" sz="1400" dirty="0" smtClean="0">
                <a:latin typeface="Arial" pitchFamily="34" charset="0"/>
                <a:cs typeface="Arial" pitchFamily="34" charset="0"/>
              </a:rPr>
              <a:t>The use of open source scripting language (Python) with advanced mathematical capabilities, is extensively used to produce test data and analyse the results.</a:t>
            </a:r>
          </a:p>
          <a:p>
            <a:endParaRPr lang="en-GB" sz="1400" dirty="0">
              <a:latin typeface="Arial" pitchFamily="34" charset="0"/>
              <a:cs typeface="Arial" pitchFamily="34" charset="0"/>
            </a:endParaRPr>
          </a:p>
          <a:p>
            <a:r>
              <a:rPr lang="en-GB" sz="1400" dirty="0" smtClean="0">
                <a:latin typeface="Arial" pitchFamily="34" charset="0"/>
                <a:cs typeface="Arial" pitchFamily="34" charset="0"/>
              </a:rPr>
              <a:t>The entire process does not require compilation as is using interpreted scripts. Simulation time is fast.</a:t>
            </a:r>
            <a:endParaRPr lang="en-GB" sz="1400" dirty="0">
              <a:latin typeface="Arial" pitchFamily="34" charset="0"/>
              <a:cs typeface="Arial" pitchFamily="34" charset="0"/>
            </a:endParaRPr>
          </a:p>
        </p:txBody>
      </p:sp>
    </p:spTree>
    <p:extLst>
      <p:ext uri="{BB962C8B-B14F-4D97-AF65-F5344CB8AC3E}">
        <p14:creationId xmlns:p14="http://schemas.microsoft.com/office/powerpoint/2010/main" val="27249955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Test environment and development tools</a:t>
            </a:r>
            <a:br>
              <a:rPr lang="en-US" dirty="0" smtClean="0"/>
            </a:br>
            <a:r>
              <a:rPr lang="en-US" sz="2000" dirty="0" smtClean="0"/>
              <a:t>Hardware test</a:t>
            </a:r>
            <a:endParaRPr lang="en-US" dirty="0"/>
          </a:p>
        </p:txBody>
      </p:sp>
      <p:sp>
        <p:nvSpPr>
          <p:cNvPr id="8" name="Content Placeholder 3"/>
          <p:cNvSpPr txBox="1">
            <a:spLocks/>
          </p:cNvSpPr>
          <p:nvPr/>
        </p:nvSpPr>
        <p:spPr>
          <a:xfrm>
            <a:off x="184150" y="6357937"/>
            <a:ext cx="8042275" cy="363538"/>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32</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
        <p:nvSpPr>
          <p:cNvPr id="9" name="TextBox 8"/>
          <p:cNvSpPr txBox="1"/>
          <p:nvPr/>
        </p:nvSpPr>
        <p:spPr>
          <a:xfrm>
            <a:off x="184150" y="1028701"/>
            <a:ext cx="1900372" cy="1200329"/>
          </a:xfrm>
          <a:prstGeom prst="rect">
            <a:avLst/>
          </a:prstGeom>
          <a:noFill/>
        </p:spPr>
        <p:txBody>
          <a:bodyPr wrap="square" rtlCol="0">
            <a:spAutoFit/>
          </a:bodyPr>
          <a:lstStyle/>
          <a:p>
            <a:r>
              <a:rPr lang="en-US" b="1" dirty="0" smtClean="0">
                <a:solidFill>
                  <a:schemeClr val="bg1"/>
                </a:solidFill>
                <a:latin typeface="Cambria" pitchFamily="18" charset="0"/>
              </a:rPr>
              <a:t>ML605 as carrier and mezzanine under tests</a:t>
            </a:r>
            <a:endParaRPr lang="en-US" b="1" dirty="0">
              <a:solidFill>
                <a:schemeClr val="bg1"/>
              </a:solidFill>
              <a:latin typeface="Cambria" pitchFamily="18" charset="0"/>
            </a:endParaRPr>
          </a:p>
        </p:txBody>
      </p:sp>
      <p:sp>
        <p:nvSpPr>
          <p:cNvPr id="10" name="TextBox 9"/>
          <p:cNvSpPr txBox="1"/>
          <p:nvPr/>
        </p:nvSpPr>
        <p:spPr>
          <a:xfrm>
            <a:off x="5674867" y="837626"/>
            <a:ext cx="2915542" cy="369332"/>
          </a:xfrm>
          <a:prstGeom prst="rect">
            <a:avLst/>
          </a:prstGeom>
          <a:noFill/>
        </p:spPr>
        <p:txBody>
          <a:bodyPr wrap="none" rtlCol="0">
            <a:spAutoFit/>
          </a:bodyPr>
          <a:lstStyle/>
          <a:p>
            <a:r>
              <a:rPr lang="en-US" b="1" dirty="0" smtClean="0">
                <a:solidFill>
                  <a:schemeClr val="bg1"/>
                </a:solidFill>
                <a:latin typeface="Cambria" pitchFamily="18" charset="0"/>
              </a:rPr>
              <a:t>Carrier with ADC and DAC</a:t>
            </a:r>
            <a:endParaRPr lang="en-US" b="1" dirty="0">
              <a:solidFill>
                <a:schemeClr val="bg1"/>
              </a:solidFill>
              <a:latin typeface="Cambria" pitchFamily="18" charset="0"/>
            </a:endParaRPr>
          </a:p>
        </p:txBody>
      </p:sp>
      <p:sp>
        <p:nvSpPr>
          <p:cNvPr id="3" name="TextBox 2"/>
          <p:cNvSpPr txBox="1"/>
          <p:nvPr/>
        </p:nvSpPr>
        <p:spPr>
          <a:xfrm>
            <a:off x="625233" y="1151811"/>
            <a:ext cx="7965175" cy="738664"/>
          </a:xfrm>
          <a:prstGeom prst="rect">
            <a:avLst/>
          </a:prstGeom>
          <a:noFill/>
        </p:spPr>
        <p:txBody>
          <a:bodyPr wrap="square" rtlCol="0">
            <a:spAutoFit/>
          </a:bodyPr>
          <a:lstStyle/>
          <a:p>
            <a:r>
              <a:rPr lang="en-GB" sz="1400" dirty="0" smtClean="0">
                <a:latin typeface="Arial" pitchFamily="34" charset="0"/>
                <a:cs typeface="Arial" pitchFamily="34" charset="0"/>
              </a:rPr>
              <a:t>Hardware tests are carried out in an automatic way.</a:t>
            </a:r>
          </a:p>
          <a:p>
            <a:r>
              <a:rPr lang="en-GB" sz="1400" dirty="0" smtClean="0">
                <a:latin typeface="Arial" pitchFamily="34" charset="0"/>
                <a:cs typeface="Arial" pitchFamily="34" charset="0"/>
              </a:rPr>
              <a:t>The test environment allows to test many hardware units using a common virtual bench. </a:t>
            </a:r>
          </a:p>
          <a:p>
            <a:r>
              <a:rPr lang="en-GB" sz="1400" dirty="0" smtClean="0">
                <a:latin typeface="Arial" pitchFamily="34" charset="0"/>
                <a:cs typeface="Arial" pitchFamily="34" charset="0"/>
              </a:rPr>
              <a:t>Each hardware module have an unique ‘object’ that virtualizes it.</a:t>
            </a:r>
          </a:p>
        </p:txBody>
      </p:sp>
      <p:sp>
        <p:nvSpPr>
          <p:cNvPr id="11" name="TextBox 10"/>
          <p:cNvSpPr txBox="1"/>
          <p:nvPr/>
        </p:nvSpPr>
        <p:spPr>
          <a:xfrm>
            <a:off x="825796" y="5144690"/>
            <a:ext cx="7906721" cy="307777"/>
          </a:xfrm>
          <a:prstGeom prst="rect">
            <a:avLst/>
          </a:prstGeom>
          <a:noFill/>
        </p:spPr>
        <p:txBody>
          <a:bodyPr wrap="square" rtlCol="0">
            <a:spAutoFit/>
          </a:bodyPr>
          <a:lstStyle/>
          <a:p>
            <a:r>
              <a:rPr lang="en-GB" sz="1400" dirty="0" smtClean="0">
                <a:latin typeface="Arial" pitchFamily="34" charset="0"/>
                <a:cs typeface="Arial" pitchFamily="34" charset="0"/>
              </a:rPr>
              <a:t>Hardware changes are automatically track by the automatic memory map management.</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 y="2266948"/>
            <a:ext cx="9111387" cy="2434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0639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 environment and development tools</a:t>
            </a:r>
            <a:endParaRPr lang="en-US" dirty="0"/>
          </a:p>
        </p:txBody>
      </p:sp>
      <p:sp>
        <p:nvSpPr>
          <p:cNvPr id="8" name="Content Placeholder 3"/>
          <p:cNvSpPr txBox="1">
            <a:spLocks/>
          </p:cNvSpPr>
          <p:nvPr/>
        </p:nvSpPr>
        <p:spPr>
          <a:xfrm>
            <a:off x="184150" y="6357937"/>
            <a:ext cx="8042275" cy="363538"/>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33</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pic>
        <p:nvPicPr>
          <p:cNvPr id="7" name="Picture 6" descr="20130204_12211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4001" y="679639"/>
            <a:ext cx="4120612" cy="5494149"/>
          </a:xfrm>
          <a:prstGeom prst="rect">
            <a:avLst/>
          </a:prstGeom>
        </p:spPr>
      </p:pic>
      <p:pic>
        <p:nvPicPr>
          <p:cNvPr id="6" name="Picture 5" descr="DUT.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84150" y="1008372"/>
            <a:ext cx="4840467" cy="5165417"/>
          </a:xfrm>
          <a:prstGeom prst="rect">
            <a:avLst/>
          </a:prstGeom>
        </p:spPr>
      </p:pic>
      <p:sp>
        <p:nvSpPr>
          <p:cNvPr id="9" name="TextBox 8"/>
          <p:cNvSpPr txBox="1"/>
          <p:nvPr/>
        </p:nvSpPr>
        <p:spPr>
          <a:xfrm>
            <a:off x="184150" y="1028701"/>
            <a:ext cx="1900372" cy="1200329"/>
          </a:xfrm>
          <a:prstGeom prst="rect">
            <a:avLst/>
          </a:prstGeom>
          <a:noFill/>
        </p:spPr>
        <p:txBody>
          <a:bodyPr wrap="square" rtlCol="0">
            <a:spAutoFit/>
          </a:bodyPr>
          <a:lstStyle/>
          <a:p>
            <a:r>
              <a:rPr lang="en-US" b="1" dirty="0" smtClean="0">
                <a:solidFill>
                  <a:schemeClr val="bg1"/>
                </a:solidFill>
                <a:latin typeface="Cambria" pitchFamily="18" charset="0"/>
              </a:rPr>
              <a:t>ML605 as carrier and mezzanine under tests</a:t>
            </a:r>
            <a:endParaRPr lang="en-US" b="1" dirty="0">
              <a:solidFill>
                <a:schemeClr val="bg1"/>
              </a:solidFill>
              <a:latin typeface="Cambria" pitchFamily="18" charset="0"/>
            </a:endParaRPr>
          </a:p>
        </p:txBody>
      </p:sp>
      <p:sp>
        <p:nvSpPr>
          <p:cNvPr id="10" name="TextBox 9"/>
          <p:cNvSpPr txBox="1"/>
          <p:nvPr/>
        </p:nvSpPr>
        <p:spPr>
          <a:xfrm>
            <a:off x="5674867" y="837626"/>
            <a:ext cx="2915542" cy="369332"/>
          </a:xfrm>
          <a:prstGeom prst="rect">
            <a:avLst/>
          </a:prstGeom>
          <a:noFill/>
        </p:spPr>
        <p:txBody>
          <a:bodyPr wrap="none" rtlCol="0">
            <a:spAutoFit/>
          </a:bodyPr>
          <a:lstStyle/>
          <a:p>
            <a:r>
              <a:rPr lang="en-US" b="1" dirty="0" smtClean="0">
                <a:solidFill>
                  <a:schemeClr val="bg1"/>
                </a:solidFill>
                <a:latin typeface="Cambria" pitchFamily="18" charset="0"/>
              </a:rPr>
              <a:t>Carrier with ADC and DAC</a:t>
            </a:r>
            <a:endParaRPr lang="en-US" b="1" dirty="0">
              <a:solidFill>
                <a:schemeClr val="bg1"/>
              </a:solidFill>
              <a:latin typeface="Cambria" pitchFamily="18" charset="0"/>
            </a:endParaRPr>
          </a:p>
        </p:txBody>
      </p:sp>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Project Status</a:t>
            </a:r>
            <a:endParaRPr lang="en-US" dirty="0"/>
          </a:p>
        </p:txBody>
      </p:sp>
      <p:sp>
        <p:nvSpPr>
          <p:cNvPr id="8" name="Content Placeholder 3"/>
          <p:cNvSpPr txBox="1">
            <a:spLocks/>
          </p:cNvSpPr>
          <p:nvPr/>
        </p:nvSpPr>
        <p:spPr>
          <a:xfrm>
            <a:off x="184150" y="6357937"/>
            <a:ext cx="8042275" cy="363538"/>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34</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
        <p:nvSpPr>
          <p:cNvPr id="9" name="TextBox 8"/>
          <p:cNvSpPr txBox="1"/>
          <p:nvPr/>
        </p:nvSpPr>
        <p:spPr>
          <a:xfrm>
            <a:off x="184150" y="1206958"/>
            <a:ext cx="3778250" cy="3970318"/>
          </a:xfrm>
          <a:prstGeom prst="rect">
            <a:avLst/>
          </a:prstGeom>
          <a:noFill/>
        </p:spPr>
        <p:txBody>
          <a:bodyPr wrap="square" rtlCol="0">
            <a:spAutoFit/>
          </a:bodyPr>
          <a:lstStyle/>
          <a:p>
            <a:pPr marL="285750" indent="-285750">
              <a:buFont typeface="Arial" pitchFamily="34" charset="0"/>
              <a:buChar char="•"/>
            </a:pPr>
            <a:r>
              <a:rPr lang="en-US" sz="1200" dirty="0" smtClean="0">
                <a:latin typeface="Arial" pitchFamily="34" charset="0"/>
                <a:cs typeface="Arial" pitchFamily="34" charset="0"/>
              </a:rPr>
              <a:t>Hardware:</a:t>
            </a:r>
          </a:p>
          <a:p>
            <a:pPr marL="742950" lvl="1" indent="-285750">
              <a:buFont typeface="Arial" pitchFamily="34" charset="0"/>
              <a:buChar char="•"/>
            </a:pPr>
            <a:r>
              <a:rPr lang="en-US" sz="1200" dirty="0" smtClean="0">
                <a:latin typeface="Arial" pitchFamily="34" charset="0"/>
                <a:cs typeface="Arial" pitchFamily="34" charset="0"/>
              </a:rPr>
              <a:t>Laboratory tests have successfully demonstrated the feasibility of the FMC standard to build small form factor analogue modules.</a:t>
            </a:r>
          </a:p>
          <a:p>
            <a:pPr marL="742950" lvl="1" indent="-285750">
              <a:buFont typeface="Arial" pitchFamily="34" charset="0"/>
              <a:buChar char="•"/>
            </a:pPr>
            <a:r>
              <a:rPr lang="en-US" sz="1200" dirty="0" smtClean="0">
                <a:latin typeface="Arial" pitchFamily="34" charset="0"/>
                <a:cs typeface="Arial" pitchFamily="34" charset="0"/>
              </a:rPr>
              <a:t>More work is needed to improve the noise levels due switched mode power supply coupling.</a:t>
            </a:r>
          </a:p>
          <a:p>
            <a:pPr marL="742950" lvl="1" indent="-285750">
              <a:buFont typeface="Arial" pitchFamily="34" charset="0"/>
              <a:buChar char="•"/>
            </a:pPr>
            <a:r>
              <a:rPr lang="en-US" sz="1200" dirty="0" smtClean="0">
                <a:latin typeface="Arial" pitchFamily="34" charset="0"/>
                <a:cs typeface="Arial" pitchFamily="34" charset="0"/>
              </a:rPr>
              <a:t>New pre-series of V3 (DAC, MDDS) and V4 (ADC) are currently under development.</a:t>
            </a:r>
          </a:p>
          <a:p>
            <a:pPr marL="742950" lvl="1" indent="-285750">
              <a:buFont typeface="Arial" pitchFamily="34" charset="0"/>
              <a:buChar char="•"/>
            </a:pPr>
            <a:endParaRPr lang="en-US" sz="1200" dirty="0">
              <a:latin typeface="Arial" pitchFamily="34" charset="0"/>
              <a:cs typeface="Arial" pitchFamily="34" charset="0"/>
            </a:endParaRPr>
          </a:p>
          <a:p>
            <a:pPr lvl="1"/>
            <a:endParaRPr lang="en-US" sz="1200" dirty="0" smtClean="0">
              <a:latin typeface="Arial" pitchFamily="34" charset="0"/>
              <a:cs typeface="Arial" pitchFamily="34" charset="0"/>
            </a:endParaRPr>
          </a:p>
          <a:p>
            <a:pPr marL="285750" indent="-285750">
              <a:buFont typeface="Arial" pitchFamily="34" charset="0"/>
              <a:buChar char="•"/>
            </a:pPr>
            <a:r>
              <a:rPr lang="en-US" sz="1200" dirty="0" smtClean="0">
                <a:latin typeface="Arial" pitchFamily="34" charset="0"/>
                <a:cs typeface="Arial" pitchFamily="34" charset="0"/>
              </a:rPr>
              <a:t>Firmware:</a:t>
            </a:r>
          </a:p>
          <a:p>
            <a:pPr marL="742950" lvl="1" indent="-285750">
              <a:buFont typeface="Arial" pitchFamily="34" charset="0"/>
              <a:buChar char="•"/>
            </a:pPr>
            <a:r>
              <a:rPr lang="en-US" sz="1200" dirty="0" smtClean="0">
                <a:latin typeface="Arial" pitchFamily="34" charset="0"/>
                <a:cs typeface="Arial" pitchFamily="34" charset="0"/>
              </a:rPr>
              <a:t>Stable FPGA code, that need completion for observation buffers and specific features (frequency ramp, noise generation).</a:t>
            </a:r>
          </a:p>
          <a:p>
            <a:pPr marL="742950" lvl="1" indent="-285750">
              <a:buFont typeface="Arial" pitchFamily="34" charset="0"/>
              <a:buChar char="•"/>
            </a:pPr>
            <a:r>
              <a:rPr lang="en-US" sz="1200" dirty="0" smtClean="0">
                <a:latin typeface="Arial" pitchFamily="34" charset="0"/>
                <a:cs typeface="Arial" pitchFamily="34" charset="0"/>
              </a:rPr>
              <a:t>More work is needed to finalize the automatic DC offset compensation and automatic gain control.</a:t>
            </a:r>
          </a:p>
        </p:txBody>
      </p:sp>
      <p:sp>
        <p:nvSpPr>
          <p:cNvPr id="10" name="TextBox 9"/>
          <p:cNvSpPr txBox="1"/>
          <p:nvPr/>
        </p:nvSpPr>
        <p:spPr>
          <a:xfrm>
            <a:off x="5674867" y="837626"/>
            <a:ext cx="2915542" cy="369332"/>
          </a:xfrm>
          <a:prstGeom prst="rect">
            <a:avLst/>
          </a:prstGeom>
          <a:noFill/>
        </p:spPr>
        <p:txBody>
          <a:bodyPr wrap="none" rtlCol="0">
            <a:spAutoFit/>
          </a:bodyPr>
          <a:lstStyle/>
          <a:p>
            <a:r>
              <a:rPr lang="en-US" b="1" dirty="0" smtClean="0">
                <a:solidFill>
                  <a:schemeClr val="bg1"/>
                </a:solidFill>
                <a:latin typeface="Cambria" pitchFamily="18" charset="0"/>
              </a:rPr>
              <a:t>Carrier with ADC and DAC</a:t>
            </a:r>
            <a:endParaRPr lang="en-US" b="1" dirty="0">
              <a:solidFill>
                <a:schemeClr val="bg1"/>
              </a:solidFill>
              <a:latin typeface="Cambria" pitchFamily="18" charset="0"/>
            </a:endParaRPr>
          </a:p>
        </p:txBody>
      </p:sp>
      <p:pic>
        <p:nvPicPr>
          <p:cNvPr id="12" name="Picture 11" descr="20130321_12022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06894" y="753469"/>
            <a:ext cx="4203351" cy="5604468"/>
          </a:xfrm>
          <a:prstGeom prst="rect">
            <a:avLst/>
          </a:prstGeom>
        </p:spPr>
      </p:pic>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References</a:t>
            </a:r>
            <a:endParaRPr lang="en-US" dirty="0"/>
          </a:p>
        </p:txBody>
      </p:sp>
      <p:sp>
        <p:nvSpPr>
          <p:cNvPr id="3" name="Text Placeholder 2"/>
          <p:cNvSpPr>
            <a:spLocks noGrp="1"/>
          </p:cNvSpPr>
          <p:nvPr>
            <p:ph type="body" sz="quarter" idx="10"/>
          </p:nvPr>
        </p:nvSpPr>
        <p:spPr>
          <a:xfrm>
            <a:off x="184150" y="1238250"/>
            <a:ext cx="8782083" cy="4935537"/>
          </a:xfrm>
        </p:spPr>
        <p:txBody>
          <a:bodyPr>
            <a:normAutofit/>
          </a:bodyPr>
          <a:lstStyle/>
          <a:p>
            <a:r>
              <a:rPr lang="en-US" sz="1800" dirty="0" smtClean="0">
                <a:latin typeface="Cambria" pitchFamily="18" charset="0"/>
              </a:rPr>
              <a:t>[1]	J. Molendijk. 2013. </a:t>
            </a:r>
            <a:r>
              <a:rPr lang="en-US" sz="1800" b="1" i="1" dirty="0" smtClean="0">
                <a:latin typeface="Cambria" pitchFamily="18" charset="0"/>
              </a:rPr>
              <a:t> An RF Low-level Beam Control system for PS Booster 	built in 	VME VXS using FMC mezzanines. </a:t>
            </a:r>
            <a:r>
              <a:rPr lang="en-US" sz="1800" dirty="0" smtClean="0">
                <a:latin typeface="Cambria" pitchFamily="18" charset="0"/>
              </a:rPr>
              <a:t> Annecy, France, </a:t>
            </a:r>
            <a:r>
              <a:rPr lang="en-US" sz="1800" dirty="0" err="1" smtClean="0">
                <a:latin typeface="Cambria" pitchFamily="18" charset="0"/>
              </a:rPr>
              <a:t>RFTech</a:t>
            </a:r>
            <a:r>
              <a:rPr lang="en-US" sz="1800" dirty="0" smtClean="0">
                <a:latin typeface="Cambria" pitchFamily="18" charset="0"/>
              </a:rPr>
              <a:t> 25</a:t>
            </a:r>
            <a:r>
              <a:rPr lang="en-US" sz="1800" baseline="30000" dirty="0" smtClean="0">
                <a:latin typeface="Cambria" pitchFamily="18" charset="0"/>
              </a:rPr>
              <a:t>th</a:t>
            </a:r>
            <a:r>
              <a:rPr lang="en-US" sz="1800" dirty="0" smtClean="0">
                <a:latin typeface="Cambria" pitchFamily="18" charset="0"/>
              </a:rPr>
              <a:t>-26</a:t>
            </a:r>
            <a:r>
              <a:rPr lang="en-US" sz="1800" baseline="30000" dirty="0" smtClean="0">
                <a:latin typeface="Cambria" pitchFamily="18" charset="0"/>
              </a:rPr>
              <a:t>th</a:t>
            </a:r>
            <a:r>
              <a:rPr lang="en-US" sz="1800" dirty="0" smtClean="0">
                <a:latin typeface="Cambria" pitchFamily="18" charset="0"/>
              </a:rPr>
              <a:t> March 2013 	(this workshop)</a:t>
            </a:r>
          </a:p>
          <a:p>
            <a:r>
              <a:rPr lang="en-US" sz="1800" dirty="0" smtClean="0">
                <a:latin typeface="Cambria" pitchFamily="18" charset="0"/>
              </a:rPr>
              <a:t>[2]	ANSI/VITA 57.1-2008. </a:t>
            </a:r>
            <a:r>
              <a:rPr lang="en-US" sz="1800" b="1" i="1" dirty="0" smtClean="0">
                <a:latin typeface="Cambria" pitchFamily="18" charset="0"/>
              </a:rPr>
              <a:t>FPGA Mezzanine Card  (FMC) Standard</a:t>
            </a:r>
            <a:r>
              <a:rPr lang="en-US" sz="1800" dirty="0" smtClean="0">
                <a:latin typeface="Cambria" pitchFamily="18" charset="0"/>
              </a:rPr>
              <a:t>  </a:t>
            </a:r>
            <a:r>
              <a:rPr lang="en-US" sz="1800" dirty="0" err="1" smtClean="0">
                <a:latin typeface="Cambria" pitchFamily="18" charset="0"/>
              </a:rPr>
              <a:t>VMEbus</a:t>
            </a:r>
            <a:r>
              <a:rPr lang="en-US" sz="1800" dirty="0" smtClean="0">
                <a:latin typeface="Cambria" pitchFamily="18" charset="0"/>
              </a:rPr>
              <a:t> 	International Trade Association. New York, NY, USA : ANSI, 2008. 82 p. Approved in 	2008, revised in 2010</a:t>
            </a:r>
          </a:p>
          <a:p>
            <a:r>
              <a:rPr lang="en-US" sz="1800" dirty="0" smtClean="0">
                <a:latin typeface="Cambria" pitchFamily="18" charset="0"/>
              </a:rPr>
              <a:t>[3]	NXP 2000. </a:t>
            </a:r>
            <a:r>
              <a:rPr lang="en-US" sz="1800" b="1" i="1" dirty="0" smtClean="0">
                <a:latin typeface="Cambria" pitchFamily="18" charset="0"/>
              </a:rPr>
              <a:t>The I2C-bus Specification </a:t>
            </a:r>
          </a:p>
          <a:p>
            <a:r>
              <a:rPr lang="en-US" sz="1800" b="1" i="1" dirty="0" smtClean="0">
                <a:latin typeface="Cambria" pitchFamily="18" charset="0"/>
              </a:rPr>
              <a:t>	</a:t>
            </a:r>
            <a:r>
              <a:rPr lang="en-US" sz="1800" dirty="0" smtClean="0">
                <a:latin typeface="Cambria" pitchFamily="18" charset="0"/>
              </a:rPr>
              <a:t>URL: </a:t>
            </a:r>
            <a:r>
              <a:rPr lang="en-US" sz="1800" dirty="0" smtClean="0">
                <a:latin typeface="Cambria" pitchFamily="18" charset="0"/>
                <a:hlinkClick r:id="rId3"/>
              </a:rPr>
              <a:t>http://www.nxp.com/documents/other/39340011.pdf</a:t>
            </a:r>
            <a:endParaRPr lang="en-US" sz="1800" dirty="0" smtClean="0">
              <a:latin typeface="Cambria" pitchFamily="18" charset="0"/>
            </a:endParaRPr>
          </a:p>
          <a:p>
            <a:r>
              <a:rPr lang="en-US" sz="1800" dirty="0" smtClean="0">
                <a:latin typeface="Cambria" pitchFamily="18" charset="0"/>
              </a:rPr>
              <a:t>[4]	A. Rey, F. Dubouchet, M. Jaussi, T. Levens, J. Molendijk, A. </a:t>
            </a:r>
            <a:r>
              <a:rPr lang="en-US" sz="1800" dirty="0" err="1" smtClean="0">
                <a:latin typeface="Cambria" pitchFamily="18" charset="0"/>
              </a:rPr>
              <a:t>Pashnin</a:t>
            </a:r>
            <a:r>
              <a:rPr lang="en-US" sz="1800" dirty="0" smtClean="0">
                <a:latin typeface="Cambria" pitchFamily="18" charset="0"/>
              </a:rPr>
              <a:t>. </a:t>
            </a:r>
            <a:r>
              <a:rPr lang="en-US" sz="1800" b="1" i="1" dirty="0" err="1" smtClean="0">
                <a:latin typeface="Cambria" pitchFamily="18" charset="0"/>
              </a:rPr>
              <a:t>Cheburashka</a:t>
            </a:r>
            <a:r>
              <a:rPr lang="en-US" sz="1800" b="1" i="1" dirty="0" smtClean="0">
                <a:latin typeface="Cambria" pitchFamily="18" charset="0"/>
              </a:rPr>
              <a:t>: A 	tool for consistent memory map configuration across 	hardware and software </a:t>
            </a:r>
            <a:r>
              <a:rPr lang="en-US" sz="1800" dirty="0" smtClean="0">
                <a:latin typeface="Cambria" pitchFamily="18" charset="0"/>
              </a:rPr>
              <a:t> 	San Francisco, California, USA, ICALEPCS 6</a:t>
            </a:r>
            <a:r>
              <a:rPr lang="en-US" sz="1800" baseline="30000" dirty="0" smtClean="0">
                <a:latin typeface="Cambria" pitchFamily="18" charset="0"/>
              </a:rPr>
              <a:t>th</a:t>
            </a:r>
            <a:r>
              <a:rPr lang="en-US" sz="1800" dirty="0" smtClean="0">
                <a:latin typeface="Cambria" pitchFamily="18" charset="0"/>
              </a:rPr>
              <a:t>-11</a:t>
            </a:r>
            <a:r>
              <a:rPr lang="en-US" sz="1800" baseline="30000" dirty="0" smtClean="0">
                <a:latin typeface="Cambria" pitchFamily="18" charset="0"/>
              </a:rPr>
              <a:t>th</a:t>
            </a:r>
            <a:r>
              <a:rPr lang="en-US" sz="1800" dirty="0" smtClean="0">
                <a:latin typeface="Cambria" pitchFamily="18" charset="0"/>
              </a:rPr>
              <a:t> October 2013</a:t>
            </a:r>
          </a:p>
        </p:txBody>
      </p:sp>
      <p:sp>
        <p:nvSpPr>
          <p:cNvPr id="5"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35</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type="body" sz="quarter" idx="10"/>
          </p:nvPr>
        </p:nvSpPr>
        <p:spPr>
          <a:xfrm>
            <a:off x="182530" y="4592638"/>
            <a:ext cx="8782083" cy="708375"/>
          </a:xfrm>
        </p:spPr>
        <p:txBody>
          <a:bodyPr>
            <a:noAutofit/>
          </a:bodyPr>
          <a:lstStyle/>
          <a:p>
            <a:pPr algn="ctr"/>
            <a:r>
              <a:rPr lang="en-US" sz="3600" dirty="0" smtClean="0">
                <a:latin typeface="Cambria" pitchFamily="18" charset="0"/>
              </a:rPr>
              <a:t>THANK YOU FOR LISTENING </a:t>
            </a:r>
            <a:r>
              <a:rPr lang="en-US" sz="3600" dirty="0" smtClean="0">
                <a:latin typeface="Cambria" pitchFamily="18" charset="0"/>
                <a:sym typeface="Wingdings" pitchFamily="2" charset="2"/>
              </a:rPr>
              <a:t></a:t>
            </a:r>
            <a:endParaRPr lang="en-US" sz="3600" dirty="0" smtClean="0">
              <a:latin typeface="Cambria" pitchFamily="18" charset="0"/>
            </a:endParaRPr>
          </a:p>
        </p:txBody>
      </p:sp>
      <p:pic>
        <p:nvPicPr>
          <p:cNvPr id="6" name="Picture 5" descr="globe.jpg"/>
          <p:cNvPicPr>
            <a:picLocks noChangeAspect="1"/>
          </p:cNvPicPr>
          <p:nvPr/>
        </p:nvPicPr>
        <p:blipFill>
          <a:blip r:embed="rId3"/>
          <a:stretch>
            <a:fillRect/>
          </a:stretch>
        </p:blipFill>
        <p:spPr>
          <a:xfrm>
            <a:off x="2569383" y="1032439"/>
            <a:ext cx="3993183" cy="2760099"/>
          </a:xfrm>
          <a:prstGeom prst="rect">
            <a:avLst/>
          </a:prstGeom>
        </p:spPr>
      </p:pic>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Additional material</a:t>
            </a:r>
            <a:endParaRPr lang="en-US" dirty="0"/>
          </a:p>
        </p:txBody>
      </p:sp>
      <p:sp>
        <p:nvSpPr>
          <p:cNvPr id="5" name="Text Placeholder 2"/>
          <p:cNvSpPr>
            <a:spLocks noGrp="1"/>
          </p:cNvSpPr>
          <p:nvPr>
            <p:ph type="body" sz="quarter" idx="10"/>
          </p:nvPr>
        </p:nvSpPr>
        <p:spPr>
          <a:xfrm>
            <a:off x="203200" y="1255059"/>
            <a:ext cx="8763034" cy="4745691"/>
          </a:xfrm>
        </p:spPr>
        <p:txBody>
          <a:bodyPr>
            <a:normAutofit lnSpcReduction="10000"/>
          </a:bodyPr>
          <a:lstStyle/>
          <a:p>
            <a:pPr marL="0" lvl="1" indent="-182880">
              <a:lnSpc>
                <a:spcPct val="120000"/>
              </a:lnSpc>
              <a:spcBef>
                <a:spcPts val="600"/>
              </a:spcBef>
              <a:buClrTx/>
              <a:buFont typeface="Arial" pitchFamily="34" charset="0"/>
              <a:buChar char="•"/>
              <a:tabLst>
                <a:tab pos="45720" algn="l"/>
              </a:tabLst>
            </a:pPr>
            <a:endParaRPr lang="en-GB" sz="1600" dirty="0" smtClean="0">
              <a:latin typeface="Cambria" pitchFamily="18" charset="0"/>
            </a:endParaRPr>
          </a:p>
          <a:p>
            <a:pPr marL="0" lvl="1" indent="-182880">
              <a:lnSpc>
                <a:spcPct val="120000"/>
              </a:lnSpc>
              <a:spcBef>
                <a:spcPts val="600"/>
              </a:spcBef>
              <a:buClrTx/>
              <a:buFont typeface="Arial" pitchFamily="34" charset="0"/>
              <a:buChar char="•"/>
              <a:tabLst>
                <a:tab pos="45720" algn="l"/>
              </a:tabLst>
            </a:pPr>
            <a:endParaRPr lang="en-GB" sz="1600" dirty="0" smtClean="0">
              <a:latin typeface="Cambria" pitchFamily="18" charset="0"/>
            </a:endParaRPr>
          </a:p>
          <a:p>
            <a:pPr marL="0" lvl="1" indent="-182880">
              <a:lnSpc>
                <a:spcPct val="120000"/>
              </a:lnSpc>
              <a:spcBef>
                <a:spcPts val="600"/>
              </a:spcBef>
              <a:buClrTx/>
              <a:buFont typeface="Arial" pitchFamily="34" charset="0"/>
              <a:buChar char="•"/>
              <a:tabLst>
                <a:tab pos="45720" algn="l"/>
              </a:tabLst>
            </a:pPr>
            <a:endParaRPr lang="en-GB" sz="1600" dirty="0" smtClean="0">
              <a:latin typeface="Cambria" pitchFamily="18" charset="0"/>
            </a:endParaRP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In injection the revolution frequency is 599 kHz and in extraction</a:t>
            </a:r>
            <a:br>
              <a:rPr lang="en-US" sz="1600" dirty="0" smtClean="0">
                <a:latin typeface="Cambria" pitchFamily="18" charset="0"/>
              </a:rPr>
            </a:br>
            <a:r>
              <a:rPr lang="en-US" sz="1600" dirty="0" smtClean="0">
                <a:latin typeface="Cambria" pitchFamily="18" charset="0"/>
              </a:rPr>
              <a:t>1.746MHz. The kinetic energies in injection and extraction are 50Mev and 1.4Gev, respectively. </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Beam splitting is done by decreasing the C02 voltage and increasing the C04 voltage after the beam is flattened. The harmonic 2 is needed for high intensity beams.</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Longitudinal or emittance blow-up means that the focused beam bunch </a:t>
            </a:r>
            <a:br>
              <a:rPr lang="en-US" sz="1600" dirty="0" smtClean="0">
                <a:latin typeface="Cambria" pitchFamily="18" charset="0"/>
              </a:rPr>
            </a:br>
            <a:r>
              <a:rPr lang="en-US" sz="1600" dirty="0" smtClean="0">
                <a:latin typeface="Cambria" pitchFamily="18" charset="0"/>
              </a:rPr>
              <a:t>starts to “smear out” from its wanted area. The idea is to avoid emittance blow-up and therefore keep the particles tightly together. PSB is using a controlled emittance blow-up, just under the instability limitations, for creating the required emittance for the beam and passing it to the next circular machines.</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For example, the PS synchrotron needs the PSB to create a controlled</a:t>
            </a:r>
            <a:br>
              <a:rPr lang="en-US" sz="1600" dirty="0" smtClean="0">
                <a:latin typeface="Cambria" pitchFamily="18" charset="0"/>
              </a:rPr>
            </a:br>
            <a:r>
              <a:rPr lang="en-US" sz="1600" dirty="0" smtClean="0">
                <a:latin typeface="Cambria" pitchFamily="18" charset="0"/>
              </a:rPr>
              <a:t>emittance blow-up for its high-intensity beams which again will be transferred to LHC</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Beam cycle lasts 1.2s</a:t>
            </a:r>
            <a:endParaRPr lang="en-GB" sz="1600" dirty="0" smtClean="0">
              <a:latin typeface="Cambria" pitchFamily="18" charset="0"/>
            </a:endParaRPr>
          </a:p>
        </p:txBody>
      </p:sp>
      <p:sp>
        <p:nvSpPr>
          <p:cNvPr id="8" name="Content Placeholder 3"/>
          <p:cNvSpPr txBox="1">
            <a:spLocks/>
          </p:cNvSpPr>
          <p:nvPr/>
        </p:nvSpPr>
        <p:spPr>
          <a:xfrm>
            <a:off x="184150" y="6357937"/>
            <a:ext cx="8042275" cy="363538"/>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37</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pic>
        <p:nvPicPr>
          <p:cNvPr id="6" name="Picture 5" descr="PSB rings.png"/>
          <p:cNvPicPr/>
          <p:nvPr/>
        </p:nvPicPr>
        <p:blipFill>
          <a:blip r:embed="rId3" cstate="print"/>
          <a:stretch>
            <a:fillRect/>
          </a:stretch>
        </p:blipFill>
        <p:spPr>
          <a:xfrm>
            <a:off x="6864654" y="1255059"/>
            <a:ext cx="2101580" cy="1379733"/>
          </a:xfrm>
          <a:prstGeom prst="rect">
            <a:avLst/>
          </a:prstGeom>
        </p:spPr>
      </p:pic>
      <p:graphicFrame>
        <p:nvGraphicFramePr>
          <p:cNvPr id="7" name="Table 6"/>
          <p:cNvGraphicFramePr>
            <a:graphicFrameLocks noGrp="1"/>
          </p:cNvGraphicFramePr>
          <p:nvPr/>
        </p:nvGraphicFramePr>
        <p:xfrm>
          <a:off x="184150" y="1255059"/>
          <a:ext cx="5220970" cy="914400"/>
        </p:xfrm>
        <a:graphic>
          <a:graphicData uri="http://schemas.openxmlformats.org/drawingml/2006/table">
            <a:tbl>
              <a:tblPr/>
              <a:tblGrid>
                <a:gridCol w="990600"/>
                <a:gridCol w="1259840"/>
                <a:gridCol w="2970530"/>
              </a:tblGrid>
              <a:tr h="0">
                <a:tc>
                  <a:txBody>
                    <a:bodyPr/>
                    <a:lstStyle/>
                    <a:p>
                      <a:pPr marL="0" marR="0" indent="0" algn="just">
                        <a:spcBef>
                          <a:spcPts val="0"/>
                        </a:spcBef>
                        <a:spcAft>
                          <a:spcPts val="0"/>
                        </a:spcAft>
                      </a:pPr>
                      <a:r>
                        <a:rPr lang="en-US" sz="1000" b="1" dirty="0">
                          <a:latin typeface="Times New Roman"/>
                          <a:ea typeface="Times New Roman"/>
                          <a:cs typeface="Times New Roman"/>
                        </a:rPr>
                        <a:t>Cavity</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spcBef>
                          <a:spcPts val="0"/>
                        </a:spcBef>
                        <a:spcAft>
                          <a:spcPts val="0"/>
                        </a:spcAft>
                      </a:pPr>
                      <a:r>
                        <a:rPr lang="en-US" sz="1000" b="1">
                          <a:latin typeface="Times New Roman"/>
                          <a:ea typeface="Times New Roman"/>
                          <a:cs typeface="Times New Roman"/>
                        </a:rPr>
                        <a:t>Frequency [MHz]</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spcBef>
                          <a:spcPts val="0"/>
                        </a:spcBef>
                        <a:spcAft>
                          <a:spcPts val="0"/>
                        </a:spcAft>
                      </a:pPr>
                      <a:r>
                        <a:rPr lang="en-US" sz="1000" b="1">
                          <a:latin typeface="Times New Roman"/>
                          <a:ea typeface="Times New Roman"/>
                          <a:cs typeface="Times New Roman"/>
                        </a:rPr>
                        <a:t>Functionality</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indent="0" algn="l">
                        <a:spcBef>
                          <a:spcPts val="0"/>
                        </a:spcBef>
                        <a:spcAft>
                          <a:spcPts val="0"/>
                        </a:spcAft>
                      </a:pPr>
                      <a:r>
                        <a:rPr lang="en-US" sz="1000">
                          <a:latin typeface="Times New Roman"/>
                          <a:ea typeface="Calibri"/>
                          <a:cs typeface="Times New Roman"/>
                        </a:rPr>
                        <a:t>C02</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spcBef>
                          <a:spcPts val="0"/>
                        </a:spcBef>
                        <a:spcAft>
                          <a:spcPts val="0"/>
                        </a:spcAft>
                      </a:pPr>
                      <a:r>
                        <a:rPr lang="en-US" sz="1000">
                          <a:latin typeface="Times New Roman"/>
                          <a:ea typeface="Calibri"/>
                          <a:cs typeface="Times New Roman"/>
                        </a:rPr>
                        <a:t>0.6 - 1.8</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spcBef>
                          <a:spcPts val="0"/>
                        </a:spcBef>
                        <a:spcAft>
                          <a:spcPts val="0"/>
                        </a:spcAft>
                      </a:pPr>
                      <a:r>
                        <a:rPr lang="en-US" sz="1000">
                          <a:latin typeface="Times New Roman"/>
                          <a:ea typeface="Calibri"/>
                          <a:cs typeface="Times New Roman"/>
                        </a:rPr>
                        <a:t>Acceleration at harmonic 1</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indent="0" algn="l">
                        <a:spcBef>
                          <a:spcPts val="0"/>
                        </a:spcBef>
                        <a:spcAft>
                          <a:spcPts val="0"/>
                        </a:spcAft>
                      </a:pPr>
                      <a:r>
                        <a:rPr lang="en-US" sz="1000">
                          <a:latin typeface="Times New Roman"/>
                          <a:ea typeface="Calibri"/>
                          <a:cs typeface="Times New Roman"/>
                        </a:rPr>
                        <a:t>C04</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spcBef>
                          <a:spcPts val="0"/>
                        </a:spcBef>
                        <a:spcAft>
                          <a:spcPts val="0"/>
                        </a:spcAft>
                      </a:pPr>
                      <a:r>
                        <a:rPr lang="en-US" sz="1000">
                          <a:latin typeface="Times New Roman"/>
                          <a:ea typeface="Calibri"/>
                          <a:cs typeface="Times New Roman"/>
                        </a:rPr>
                        <a:t>1.2 - 3.9</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spcBef>
                          <a:spcPts val="0"/>
                        </a:spcBef>
                        <a:spcAft>
                          <a:spcPts val="0"/>
                        </a:spcAft>
                      </a:pPr>
                      <a:r>
                        <a:rPr lang="en-US" sz="1000">
                          <a:latin typeface="Times New Roman"/>
                          <a:ea typeface="Calibri"/>
                          <a:cs typeface="Times New Roman"/>
                        </a:rPr>
                        <a:t>Acceleration at harmonic 2, beam bunch flattening and beam bunch splitting (going from harmonic 1 to harmonic 2)</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indent="0" algn="l">
                        <a:spcBef>
                          <a:spcPts val="0"/>
                        </a:spcBef>
                        <a:spcAft>
                          <a:spcPts val="0"/>
                        </a:spcAft>
                      </a:pPr>
                      <a:r>
                        <a:rPr lang="en-US" sz="1000">
                          <a:latin typeface="Times New Roman"/>
                          <a:ea typeface="Calibri"/>
                          <a:cs typeface="Times New Roman"/>
                        </a:rPr>
                        <a:t>C16</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spcBef>
                          <a:spcPts val="0"/>
                        </a:spcBef>
                        <a:spcAft>
                          <a:spcPts val="0"/>
                        </a:spcAft>
                      </a:pPr>
                      <a:r>
                        <a:rPr lang="en-US" sz="1000">
                          <a:latin typeface="Times New Roman"/>
                          <a:ea typeface="Calibri"/>
                          <a:cs typeface="Times New Roman"/>
                        </a:rPr>
                        <a:t>6 - 17</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spcBef>
                          <a:spcPts val="0"/>
                        </a:spcBef>
                        <a:spcAft>
                          <a:spcPts val="0"/>
                        </a:spcAft>
                      </a:pPr>
                      <a:r>
                        <a:rPr lang="en-US" sz="1000" dirty="0">
                          <a:latin typeface="Times New Roman"/>
                          <a:ea typeface="Calibri"/>
                          <a:cs typeface="Times New Roman"/>
                        </a:rPr>
                        <a:t>Controlled emittance blowup</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Additional material</a:t>
            </a:r>
            <a:endParaRPr lang="en-US" dirty="0"/>
          </a:p>
        </p:txBody>
      </p:sp>
      <p:sp>
        <p:nvSpPr>
          <p:cNvPr id="5" name="Text Placeholder 2"/>
          <p:cNvSpPr>
            <a:spLocks noGrp="1"/>
          </p:cNvSpPr>
          <p:nvPr>
            <p:ph type="body" sz="quarter" idx="10"/>
          </p:nvPr>
        </p:nvSpPr>
        <p:spPr>
          <a:xfrm>
            <a:off x="203200" y="1255059"/>
            <a:ext cx="8763034" cy="4745691"/>
          </a:xfrm>
        </p:spPr>
        <p:txBody>
          <a:bodyPr/>
          <a:lstStyle/>
          <a:p>
            <a:pPr marL="0" lvl="1" indent="-182880">
              <a:lnSpc>
                <a:spcPct val="120000"/>
              </a:lnSpc>
              <a:spcBef>
                <a:spcPts val="600"/>
              </a:spcBef>
              <a:buClrTx/>
              <a:buNone/>
              <a:tabLst>
                <a:tab pos="45720" algn="l"/>
              </a:tabLst>
            </a:pPr>
            <a:r>
              <a:rPr lang="en-GB" sz="1600" b="1" dirty="0" smtClean="0">
                <a:latin typeface="Cambria" pitchFamily="18" charset="0"/>
              </a:rPr>
              <a:t>Numerically Controlled Oscillator</a:t>
            </a:r>
            <a:endParaRPr lang="en-GB" sz="1600" dirty="0" smtClean="0">
              <a:latin typeface="Cambria" pitchFamily="18" charset="0"/>
            </a:endParaRPr>
          </a:p>
          <a:p>
            <a:pPr marL="0" lvl="1" indent="-182880">
              <a:lnSpc>
                <a:spcPct val="120000"/>
              </a:lnSpc>
              <a:spcBef>
                <a:spcPts val="600"/>
              </a:spcBef>
              <a:buClrTx/>
              <a:buNone/>
              <a:tabLst>
                <a:tab pos="45720" algn="l"/>
              </a:tabLst>
            </a:pPr>
            <a:endParaRPr lang="en-GB" sz="1600" b="1" dirty="0" smtClean="0">
              <a:latin typeface="Cambria" pitchFamily="18" charset="0"/>
            </a:endParaRPr>
          </a:p>
        </p:txBody>
      </p:sp>
      <p:sp>
        <p:nvSpPr>
          <p:cNvPr id="8" name="Content Placeholder 3"/>
          <p:cNvSpPr txBox="1">
            <a:spLocks/>
          </p:cNvSpPr>
          <p:nvPr/>
        </p:nvSpPr>
        <p:spPr>
          <a:xfrm>
            <a:off x="184150" y="6357937"/>
            <a:ext cx="8042275" cy="363538"/>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38</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pic>
        <p:nvPicPr>
          <p:cNvPr id="9" name="Picture 8" descr="Backup_NC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3200" y="1673647"/>
            <a:ext cx="7307595" cy="1991872"/>
          </a:xfrm>
          <a:prstGeom prst="rect">
            <a:avLst/>
          </a:prstGeom>
        </p:spPr>
      </p:pic>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Additional material</a:t>
            </a:r>
            <a:endParaRPr lang="en-US" dirty="0"/>
          </a:p>
        </p:txBody>
      </p:sp>
      <p:sp>
        <p:nvSpPr>
          <p:cNvPr id="3" name="Text Placeholder 2"/>
          <p:cNvSpPr>
            <a:spLocks noGrp="1"/>
          </p:cNvSpPr>
          <p:nvPr>
            <p:ph type="body" sz="quarter" idx="10"/>
          </p:nvPr>
        </p:nvSpPr>
        <p:spPr/>
        <p:txBody>
          <a:bodyPr>
            <a:normAutofit/>
          </a:bodyPr>
          <a:lstStyle/>
          <a:p>
            <a:r>
              <a:rPr lang="en-US" sz="1400" dirty="0" smtClean="0">
                <a:latin typeface="Arial" pitchFamily="34" charset="0"/>
                <a:cs typeface="Arial" pitchFamily="34" charset="0"/>
              </a:rPr>
              <a:t>System clock distribution context: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4698" y="1714500"/>
            <a:ext cx="8214360" cy="419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39</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3725359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058" y="274638"/>
            <a:ext cx="7965175" cy="754061"/>
          </a:xfrm>
        </p:spPr>
        <p:txBody>
          <a:bodyPr>
            <a:normAutofit/>
          </a:bodyPr>
          <a:lstStyle/>
          <a:p>
            <a:r>
              <a:rPr lang="en-US" dirty="0" smtClean="0"/>
              <a:t>FMC mezzanines: Overview</a:t>
            </a:r>
            <a:endParaRPr lang="en-US" dirty="0"/>
          </a:p>
        </p:txBody>
      </p:sp>
      <p:sp>
        <p:nvSpPr>
          <p:cNvPr id="3" name="Text Placeholder 2"/>
          <p:cNvSpPr>
            <a:spLocks noGrp="1"/>
          </p:cNvSpPr>
          <p:nvPr>
            <p:ph type="body" sz="quarter" idx="10"/>
          </p:nvPr>
        </p:nvSpPr>
        <p:spPr>
          <a:xfrm>
            <a:off x="184150" y="1238250"/>
            <a:ext cx="8780463" cy="4935538"/>
          </a:xfrm>
        </p:spPr>
        <p:txBody>
          <a:bodyPr>
            <a:normAutofit/>
          </a:bodyPr>
          <a:lstStyle/>
          <a:p>
            <a:pPr marL="0" lvl="1" indent="-182880">
              <a:lnSpc>
                <a:spcPct val="120000"/>
              </a:lnSpc>
              <a:spcBef>
                <a:spcPts val="600"/>
              </a:spcBef>
              <a:buClrTx/>
              <a:buNone/>
              <a:tabLst>
                <a:tab pos="45720" algn="l"/>
              </a:tabLst>
            </a:pPr>
            <a:r>
              <a:rPr lang="en-US" sz="2100" b="1" dirty="0" smtClean="0">
                <a:latin typeface="Cambria" pitchFamily="18" charset="0"/>
              </a:rPr>
              <a:t>FPGA Mezzanine Card (FMC) standard, VITA57.1 [2]</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High speed connector, single-ended and differential signaling, 2Gb/s (10Gb/s via specific pins)</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400-pin HPC or 160-pin LPC connector options, user definable IOs 160-pins and 68-pins, respectively. </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Connector stack heights either 8.5 or 10 mm</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Supports several signaling standards, LVDS, LVCMOS, LVPECL, SSTL, HSTL</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Very small-scale boards, single width module 69 x 76.5mm and double width 139 x 76.5mm </a:t>
            </a:r>
            <a:br>
              <a:rPr lang="en-US" sz="1600" dirty="0" smtClean="0">
                <a:latin typeface="Cambria" pitchFamily="18" charset="0"/>
              </a:rPr>
            </a:br>
            <a:r>
              <a:rPr lang="en-US" sz="1600" dirty="0" smtClean="0">
                <a:latin typeface="Cambria" pitchFamily="18" charset="0"/>
              </a:rPr>
              <a:t>(the height is 12.4mm for both)</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Improved EMC and RFI interference, </a:t>
            </a:r>
          </a:p>
          <a:p>
            <a:pPr marL="0" lvl="1" indent="-182880">
              <a:lnSpc>
                <a:spcPct val="120000"/>
              </a:lnSpc>
              <a:spcBef>
                <a:spcPts val="600"/>
              </a:spcBef>
              <a:buClrTx/>
              <a:buNone/>
              <a:tabLst>
                <a:tab pos="45720" algn="l"/>
              </a:tabLst>
            </a:pPr>
            <a:r>
              <a:rPr lang="en-US" sz="1600" dirty="0" smtClean="0">
                <a:latin typeface="Cambria" pitchFamily="18" charset="0"/>
              </a:rPr>
              <a:t>and heat distribution with the use of  </a:t>
            </a:r>
          </a:p>
          <a:p>
            <a:pPr marL="0" lvl="1" indent="-182880">
              <a:lnSpc>
                <a:spcPct val="120000"/>
              </a:lnSpc>
              <a:spcBef>
                <a:spcPts val="600"/>
              </a:spcBef>
              <a:buClrTx/>
              <a:buNone/>
              <a:tabLst>
                <a:tab pos="45720" algn="l"/>
              </a:tabLst>
            </a:pPr>
            <a:r>
              <a:rPr lang="en-US" sz="1600" dirty="0" smtClean="0">
                <a:latin typeface="Cambria" pitchFamily="18" charset="0"/>
              </a:rPr>
              <a:t>a front panel</a:t>
            </a:r>
            <a:endParaRPr lang="en-US" sz="1600" b="1" dirty="0" smtClean="0">
              <a:latin typeface="Cambria" pitchFamily="18" charset="0"/>
            </a:endParaRPr>
          </a:p>
          <a:p>
            <a:endParaRPr lang="en-US" b="1" dirty="0" smtClean="0">
              <a:latin typeface="Cambria" pitchFamily="18" charset="0"/>
            </a:endParaRPr>
          </a:p>
          <a:p>
            <a:pPr>
              <a:buFont typeface="Wingdings" pitchFamily="2" charset="2"/>
              <a:buChar char="§"/>
            </a:pPr>
            <a:endParaRPr lang="en-US" b="1" dirty="0" smtClean="0">
              <a:latin typeface="Cambria" pitchFamily="18" charset="0"/>
            </a:endParaRPr>
          </a:p>
        </p:txBody>
      </p:sp>
      <p:sp>
        <p:nvSpPr>
          <p:cNvPr id="6"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4</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pic>
        <p:nvPicPr>
          <p:cNvPr id="2050" name="Picture 2"/>
          <p:cNvPicPr>
            <a:picLocks noChangeAspect="1" noChangeArrowheads="1"/>
          </p:cNvPicPr>
          <p:nvPr/>
        </p:nvPicPr>
        <p:blipFill>
          <a:blip r:embed="rId3"/>
          <a:srcRect/>
          <a:stretch>
            <a:fillRect/>
          </a:stretch>
        </p:blipFill>
        <p:spPr bwMode="auto">
          <a:xfrm>
            <a:off x="3656013" y="4187570"/>
            <a:ext cx="2678380" cy="1730496"/>
          </a:xfrm>
          <a:prstGeom prst="rect">
            <a:avLst/>
          </a:prstGeom>
          <a:noFill/>
          <a:ln w="9525">
            <a:noFill/>
            <a:miter lim="800000"/>
            <a:headEnd/>
            <a:tailEnd/>
          </a:ln>
        </p:spPr>
      </p:pic>
      <p:pic>
        <p:nvPicPr>
          <p:cNvPr id="2051" name="Picture 3"/>
          <p:cNvPicPr>
            <a:picLocks noChangeAspect="1" noChangeArrowheads="1"/>
          </p:cNvPicPr>
          <p:nvPr/>
        </p:nvPicPr>
        <p:blipFill>
          <a:blip r:embed="rId4"/>
          <a:srcRect/>
          <a:stretch>
            <a:fillRect/>
          </a:stretch>
        </p:blipFill>
        <p:spPr bwMode="auto">
          <a:xfrm>
            <a:off x="6540226" y="4187570"/>
            <a:ext cx="2424387" cy="1730496"/>
          </a:xfrm>
          <a:prstGeom prst="rect">
            <a:avLst/>
          </a:prstGeom>
          <a:noFill/>
          <a:ln w="9525">
            <a:noFill/>
            <a:miter lim="800000"/>
            <a:headEnd/>
            <a:tailEnd/>
          </a:ln>
        </p:spPr>
      </p:pic>
      <p:pic>
        <p:nvPicPr>
          <p:cNvPr id="2052" name="Picture 4"/>
          <p:cNvPicPr>
            <a:picLocks noChangeAspect="1" noChangeArrowheads="1"/>
          </p:cNvPicPr>
          <p:nvPr/>
        </p:nvPicPr>
        <p:blipFill>
          <a:blip r:embed="rId5"/>
          <a:srcRect/>
          <a:stretch>
            <a:fillRect/>
          </a:stretch>
        </p:blipFill>
        <p:spPr bwMode="auto">
          <a:xfrm>
            <a:off x="6678031" y="380341"/>
            <a:ext cx="1805974" cy="1296718"/>
          </a:xfrm>
          <a:prstGeom prst="rect">
            <a:avLst/>
          </a:prstGeom>
          <a:noFill/>
          <a:ln w="9525">
            <a:noFill/>
            <a:miter lim="800000"/>
            <a:headEnd/>
            <a:tailEnd/>
          </a:ln>
        </p:spPr>
      </p:pic>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058" y="274638"/>
            <a:ext cx="7965175" cy="754061"/>
          </a:xfrm>
        </p:spPr>
        <p:txBody>
          <a:bodyPr>
            <a:normAutofit/>
          </a:bodyPr>
          <a:lstStyle/>
          <a:p>
            <a:r>
              <a:rPr lang="en-US" dirty="0" smtClean="0"/>
              <a:t>FMC mezzanines: Overview</a:t>
            </a:r>
            <a:endParaRPr lang="en-US" dirty="0"/>
          </a:p>
        </p:txBody>
      </p:sp>
      <p:sp>
        <p:nvSpPr>
          <p:cNvPr id="3" name="Text Placeholder 2"/>
          <p:cNvSpPr>
            <a:spLocks noGrp="1"/>
          </p:cNvSpPr>
          <p:nvPr>
            <p:ph type="body" sz="quarter" idx="10"/>
          </p:nvPr>
        </p:nvSpPr>
        <p:spPr>
          <a:xfrm>
            <a:off x="184150" y="1238250"/>
            <a:ext cx="8780463" cy="4935538"/>
          </a:xfrm>
        </p:spPr>
        <p:txBody>
          <a:bodyPr>
            <a:normAutofit/>
          </a:bodyPr>
          <a:lstStyle/>
          <a:p>
            <a:pPr marL="0" lvl="1" indent="-182880">
              <a:lnSpc>
                <a:spcPct val="120000"/>
              </a:lnSpc>
              <a:spcBef>
                <a:spcPts val="600"/>
              </a:spcBef>
              <a:buClrTx/>
              <a:buNone/>
              <a:tabLst>
                <a:tab pos="45720" algn="l"/>
              </a:tabLst>
            </a:pPr>
            <a:r>
              <a:rPr lang="en-US" sz="2100" b="1" dirty="0" smtClean="0">
                <a:latin typeface="Cambria" pitchFamily="18" charset="0"/>
              </a:rPr>
              <a:t>FPGA Mezzanine Card (FMC) </a:t>
            </a:r>
            <a:r>
              <a:rPr lang="en-US" sz="2100" b="1" dirty="0">
                <a:latin typeface="Cambria" pitchFamily="18" charset="0"/>
              </a:rPr>
              <a:t>standard </a:t>
            </a:r>
            <a:r>
              <a:rPr lang="en-US" sz="2100" b="1">
                <a:latin typeface="Cambria" pitchFamily="18" charset="0"/>
              </a:rPr>
              <a:t>, </a:t>
            </a:r>
            <a:r>
              <a:rPr lang="en-US" sz="2100" b="1" smtClean="0">
                <a:latin typeface="Cambria" pitchFamily="18" charset="0"/>
              </a:rPr>
              <a:t>VITA57.1 </a:t>
            </a:r>
            <a:r>
              <a:rPr lang="en-US" sz="2100" b="1" dirty="0" smtClean="0">
                <a:latin typeface="Cambria" pitchFamily="18" charset="0"/>
              </a:rPr>
              <a:t>[2]</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Mezzanine supported by multiple carriers: VME VXS, PCI, PXI etc. </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Dedicated pins for the clock, JTAG, I2C [3], power, PG indication, module present and multi-gigabit transmission</a:t>
            </a:r>
          </a:p>
        </p:txBody>
      </p:sp>
      <p:sp>
        <p:nvSpPr>
          <p:cNvPr id="6"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5</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pic>
        <p:nvPicPr>
          <p:cNvPr id="8" name="Picture 7" descr="FMCCarrie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10530" y="3084358"/>
            <a:ext cx="3794125"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2039" y="3178950"/>
            <a:ext cx="3337703" cy="2253940"/>
          </a:xfrm>
          <a:prstGeom prst="rect">
            <a:avLst/>
          </a:prstGeom>
          <a:noFill/>
          <a:ln w="9525">
            <a:noFill/>
            <a:miter lim="800000"/>
            <a:headEnd/>
            <a:tailEnd/>
          </a:ln>
        </p:spPr>
      </p:pic>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058" y="274638"/>
            <a:ext cx="7965175" cy="754061"/>
          </a:xfrm>
        </p:spPr>
        <p:txBody>
          <a:bodyPr>
            <a:normAutofit/>
          </a:bodyPr>
          <a:lstStyle/>
          <a:p>
            <a:r>
              <a:rPr lang="en-US" dirty="0" smtClean="0"/>
              <a:t>FMC mezzanine and IP core relationship</a:t>
            </a:r>
            <a:endParaRPr lang="en-US" dirty="0"/>
          </a:p>
        </p:txBody>
      </p:sp>
      <p:sp>
        <p:nvSpPr>
          <p:cNvPr id="6"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6</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pic>
        <p:nvPicPr>
          <p:cNvPr id="7" name="Picture 6" descr="WBCores.EM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86323" y="1028699"/>
            <a:ext cx="7678290" cy="5082180"/>
          </a:xfrm>
          <a:prstGeom prst="rect">
            <a:avLst/>
          </a:prstGeom>
        </p:spPr>
      </p:pic>
      <p:sp>
        <p:nvSpPr>
          <p:cNvPr id="10" name="TextBox 9"/>
          <p:cNvSpPr txBox="1"/>
          <p:nvPr/>
        </p:nvSpPr>
        <p:spPr>
          <a:xfrm>
            <a:off x="184150" y="2518475"/>
            <a:ext cx="1127286" cy="738664"/>
          </a:xfrm>
          <a:prstGeom prst="rect">
            <a:avLst/>
          </a:prstGeom>
          <a:noFill/>
          <a:ln>
            <a:solidFill>
              <a:schemeClr val="accent1"/>
            </a:solidFill>
          </a:ln>
        </p:spPr>
        <p:txBody>
          <a:bodyPr wrap="square">
            <a:spAutoFit/>
          </a:bodyPr>
          <a:lstStyle/>
          <a:p>
            <a:pPr>
              <a:defRPr/>
            </a:pPr>
            <a:r>
              <a:rPr lang="en-US" sz="1400" dirty="0" smtClean="0">
                <a:latin typeface="Cambria" pitchFamily="18" charset="0"/>
                <a:cs typeface="Arial"/>
              </a:rPr>
              <a:t>FMC mezzanine sits here</a:t>
            </a:r>
          </a:p>
        </p:txBody>
      </p:sp>
      <p:cxnSp>
        <p:nvCxnSpPr>
          <p:cNvPr id="11" name="Straight Arrow Connector 10"/>
          <p:cNvCxnSpPr>
            <a:stCxn id="10" idx="0"/>
          </p:cNvCxnSpPr>
          <p:nvPr/>
        </p:nvCxnSpPr>
        <p:spPr>
          <a:xfrm flipV="1">
            <a:off x="747793" y="1774556"/>
            <a:ext cx="1654444" cy="74391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0" name="TextBox 19"/>
          <p:cNvSpPr txBox="1"/>
          <p:nvPr/>
        </p:nvSpPr>
        <p:spPr>
          <a:xfrm>
            <a:off x="159037" y="3853974"/>
            <a:ext cx="1127286" cy="523220"/>
          </a:xfrm>
          <a:prstGeom prst="rect">
            <a:avLst/>
          </a:prstGeom>
          <a:noFill/>
          <a:ln>
            <a:solidFill>
              <a:schemeClr val="accent1"/>
            </a:solidFill>
          </a:ln>
        </p:spPr>
        <p:txBody>
          <a:bodyPr wrap="square">
            <a:spAutoFit/>
          </a:bodyPr>
          <a:lstStyle/>
          <a:p>
            <a:pPr>
              <a:defRPr/>
            </a:pPr>
            <a:r>
              <a:rPr lang="en-US" sz="1400" dirty="0" smtClean="0">
                <a:latin typeface="Cambria" pitchFamily="18" charset="0"/>
                <a:cs typeface="Arial"/>
              </a:rPr>
              <a:t>FMC IP core socket</a:t>
            </a:r>
          </a:p>
        </p:txBody>
      </p:sp>
      <p:cxnSp>
        <p:nvCxnSpPr>
          <p:cNvPr id="21" name="Straight Arrow Connector 20"/>
          <p:cNvCxnSpPr>
            <a:stCxn id="20" idx="0"/>
          </p:cNvCxnSpPr>
          <p:nvPr/>
        </p:nvCxnSpPr>
        <p:spPr>
          <a:xfrm flipV="1">
            <a:off x="722680" y="3463871"/>
            <a:ext cx="2082513" cy="39010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IP core overview</a:t>
            </a:r>
            <a:endParaRPr lang="en-US" dirty="0"/>
          </a:p>
        </p:txBody>
      </p:sp>
      <p:sp>
        <p:nvSpPr>
          <p:cNvPr id="5"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7</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pic>
        <p:nvPicPr>
          <p:cNvPr id="11" name="Picture 10" descr="FMC_IP_Cor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50221" y="783497"/>
            <a:ext cx="4619840" cy="5386375"/>
          </a:xfrm>
          <a:prstGeom prst="rect">
            <a:avLst/>
          </a:prstGeom>
        </p:spPr>
      </p:pic>
      <p:sp>
        <p:nvSpPr>
          <p:cNvPr id="12" name="TextBox 11"/>
          <p:cNvSpPr txBox="1"/>
          <p:nvPr/>
        </p:nvSpPr>
        <p:spPr>
          <a:xfrm>
            <a:off x="4006312" y="345697"/>
            <a:ext cx="1518833" cy="307777"/>
          </a:xfrm>
          <a:prstGeom prst="rect">
            <a:avLst/>
          </a:prstGeom>
          <a:noFill/>
          <a:ln>
            <a:solidFill>
              <a:schemeClr val="accent1"/>
            </a:solidFill>
          </a:ln>
        </p:spPr>
        <p:txBody>
          <a:bodyPr wrap="square">
            <a:spAutoFit/>
          </a:bodyPr>
          <a:lstStyle/>
          <a:p>
            <a:pPr>
              <a:defRPr/>
            </a:pPr>
            <a:r>
              <a:rPr lang="en-US" sz="1400" dirty="0" smtClean="0">
                <a:latin typeface="Cambria" pitchFamily="18" charset="0"/>
                <a:cs typeface="Arial"/>
              </a:rPr>
              <a:t>Clocks and TAG</a:t>
            </a:r>
            <a:endParaRPr lang="en-US" sz="1400" dirty="0">
              <a:latin typeface="Cambria" pitchFamily="18" charset="0"/>
              <a:cs typeface="Arial"/>
            </a:endParaRPr>
          </a:p>
        </p:txBody>
      </p:sp>
      <p:sp>
        <p:nvSpPr>
          <p:cNvPr id="19" name="TextBox 18"/>
          <p:cNvSpPr txBox="1"/>
          <p:nvPr/>
        </p:nvSpPr>
        <p:spPr>
          <a:xfrm>
            <a:off x="184150" y="2665710"/>
            <a:ext cx="1892382" cy="523220"/>
          </a:xfrm>
          <a:prstGeom prst="rect">
            <a:avLst/>
          </a:prstGeom>
          <a:noFill/>
          <a:ln>
            <a:solidFill>
              <a:schemeClr val="accent1"/>
            </a:solidFill>
          </a:ln>
        </p:spPr>
        <p:txBody>
          <a:bodyPr wrap="square">
            <a:spAutoFit/>
          </a:bodyPr>
          <a:lstStyle/>
          <a:p>
            <a:pPr>
              <a:defRPr/>
            </a:pPr>
            <a:r>
              <a:rPr lang="en-US" sz="1400" dirty="0" smtClean="0">
                <a:latin typeface="Cambria" pitchFamily="18" charset="0"/>
                <a:cs typeface="Arial"/>
              </a:rPr>
              <a:t>Direct access to the FMC I/O, hardware</a:t>
            </a:r>
            <a:endParaRPr lang="en-US" sz="1400" dirty="0">
              <a:latin typeface="Cambria" pitchFamily="18" charset="0"/>
              <a:cs typeface="Arial"/>
            </a:endParaRPr>
          </a:p>
        </p:txBody>
      </p:sp>
      <p:sp>
        <p:nvSpPr>
          <p:cNvPr id="25" name="TextBox 24"/>
          <p:cNvSpPr txBox="1"/>
          <p:nvPr/>
        </p:nvSpPr>
        <p:spPr>
          <a:xfrm>
            <a:off x="242936" y="1580826"/>
            <a:ext cx="1833596" cy="523220"/>
          </a:xfrm>
          <a:prstGeom prst="rect">
            <a:avLst/>
          </a:prstGeom>
          <a:solidFill>
            <a:schemeClr val="tx2">
              <a:lumMod val="20000"/>
              <a:lumOff val="80000"/>
            </a:schemeClr>
          </a:solidFill>
          <a:ln>
            <a:solidFill>
              <a:schemeClr val="accent1"/>
            </a:solidFill>
          </a:ln>
        </p:spPr>
        <p:txBody>
          <a:bodyPr wrap="square">
            <a:spAutoFit/>
          </a:bodyPr>
          <a:lstStyle/>
          <a:p>
            <a:pPr algn="ctr">
              <a:defRPr/>
            </a:pPr>
            <a:r>
              <a:rPr lang="en-US" sz="1400" dirty="0" smtClean="0">
                <a:latin typeface="Cambria" pitchFamily="18" charset="0"/>
                <a:cs typeface="Arial"/>
              </a:rPr>
              <a:t>VME wishbone access</a:t>
            </a:r>
            <a:endParaRPr lang="en-US" sz="1400" dirty="0">
              <a:latin typeface="Cambria" pitchFamily="18" charset="0"/>
              <a:cs typeface="Arial"/>
            </a:endParaRPr>
          </a:p>
        </p:txBody>
      </p:sp>
      <p:sp>
        <p:nvSpPr>
          <p:cNvPr id="31" name="TextBox 30"/>
          <p:cNvSpPr txBox="1"/>
          <p:nvPr/>
        </p:nvSpPr>
        <p:spPr>
          <a:xfrm>
            <a:off x="523736" y="4691847"/>
            <a:ext cx="1552796" cy="523220"/>
          </a:xfrm>
          <a:prstGeom prst="rect">
            <a:avLst/>
          </a:prstGeom>
          <a:solidFill>
            <a:schemeClr val="tx2">
              <a:lumMod val="20000"/>
              <a:lumOff val="80000"/>
            </a:schemeClr>
          </a:solidFill>
          <a:ln>
            <a:solidFill>
              <a:schemeClr val="accent1"/>
            </a:solidFill>
          </a:ln>
        </p:spPr>
        <p:txBody>
          <a:bodyPr wrap="square">
            <a:spAutoFit/>
          </a:bodyPr>
          <a:lstStyle/>
          <a:p>
            <a:pPr algn="ctr">
              <a:defRPr/>
            </a:pPr>
            <a:r>
              <a:rPr lang="en-US" sz="1400" dirty="0" smtClean="0">
                <a:latin typeface="Cambria" pitchFamily="18" charset="0"/>
                <a:cs typeface="Arial"/>
              </a:rPr>
              <a:t>DSP access</a:t>
            </a:r>
          </a:p>
          <a:p>
            <a:pPr algn="ctr">
              <a:defRPr/>
            </a:pPr>
            <a:r>
              <a:rPr lang="en-US" sz="1400" dirty="0" smtClean="0">
                <a:latin typeface="Cambria" pitchFamily="18" charset="0"/>
                <a:cs typeface="Arial"/>
              </a:rPr>
              <a:t>via Gigabit link</a:t>
            </a:r>
          </a:p>
        </p:txBody>
      </p:sp>
      <p:sp>
        <p:nvSpPr>
          <p:cNvPr id="44" name="TextBox 43"/>
          <p:cNvSpPr txBox="1"/>
          <p:nvPr/>
        </p:nvSpPr>
        <p:spPr>
          <a:xfrm>
            <a:off x="7045325" y="3584406"/>
            <a:ext cx="1435249" cy="307777"/>
          </a:xfrm>
          <a:prstGeom prst="rect">
            <a:avLst/>
          </a:prstGeom>
          <a:solidFill>
            <a:schemeClr val="tx2">
              <a:lumMod val="20000"/>
              <a:lumOff val="80000"/>
            </a:schemeClr>
          </a:solidFill>
          <a:ln>
            <a:solidFill>
              <a:schemeClr val="accent1"/>
            </a:solidFill>
          </a:ln>
        </p:spPr>
        <p:txBody>
          <a:bodyPr wrap="square">
            <a:spAutoFit/>
          </a:bodyPr>
          <a:lstStyle/>
          <a:p>
            <a:pPr algn="ctr">
              <a:defRPr/>
            </a:pPr>
            <a:r>
              <a:rPr lang="en-US" sz="1400" dirty="0" smtClean="0">
                <a:latin typeface="Cambria" pitchFamily="18" charset="0"/>
                <a:cs typeface="Arial"/>
              </a:rPr>
              <a:t>Memory access</a:t>
            </a:r>
            <a:endParaRPr lang="en-US" sz="1400" dirty="0">
              <a:latin typeface="Cambria" pitchFamily="18" charset="0"/>
              <a:cs typeface="Arial"/>
            </a:endParaRPr>
          </a:p>
        </p:txBody>
      </p:sp>
      <p:sp>
        <p:nvSpPr>
          <p:cNvPr id="48" name="TextBox 47"/>
          <p:cNvSpPr txBox="1"/>
          <p:nvPr/>
        </p:nvSpPr>
        <p:spPr>
          <a:xfrm>
            <a:off x="7045325" y="4592638"/>
            <a:ext cx="1833596" cy="738664"/>
          </a:xfrm>
          <a:prstGeom prst="rect">
            <a:avLst/>
          </a:prstGeom>
          <a:noFill/>
          <a:ln>
            <a:solidFill>
              <a:schemeClr val="accent1"/>
            </a:solidFill>
          </a:ln>
        </p:spPr>
        <p:txBody>
          <a:bodyPr wrap="square">
            <a:spAutoFit/>
          </a:bodyPr>
          <a:lstStyle/>
          <a:p>
            <a:pPr>
              <a:defRPr/>
            </a:pPr>
            <a:r>
              <a:rPr lang="en-US" sz="1400" dirty="0" smtClean="0">
                <a:latin typeface="Cambria" pitchFamily="18" charset="0"/>
                <a:cs typeface="Arial"/>
              </a:rPr>
              <a:t>Slow Status / Faults Interface to Main FPGA (LED control)</a:t>
            </a:r>
          </a:p>
        </p:txBody>
      </p:sp>
      <p:sp>
        <p:nvSpPr>
          <p:cNvPr id="62" name="TextBox 61"/>
          <p:cNvSpPr txBox="1"/>
          <p:nvPr/>
        </p:nvSpPr>
        <p:spPr>
          <a:xfrm>
            <a:off x="184150" y="3577422"/>
            <a:ext cx="1892382" cy="301621"/>
          </a:xfrm>
          <a:prstGeom prst="rect">
            <a:avLst/>
          </a:prstGeom>
          <a:noFill/>
          <a:ln>
            <a:solidFill>
              <a:schemeClr val="accent1"/>
            </a:solidFill>
          </a:ln>
        </p:spPr>
        <p:txBody>
          <a:bodyPr wrap="square">
            <a:spAutoFit/>
          </a:bodyPr>
          <a:lstStyle/>
          <a:p>
            <a:pPr>
              <a:defRPr/>
            </a:pPr>
            <a:r>
              <a:rPr lang="en-US" sz="1360" dirty="0" smtClean="0">
                <a:latin typeface="Cambria" pitchFamily="18" charset="0"/>
                <a:cs typeface="Arial"/>
              </a:rPr>
              <a:t>IP core communication</a:t>
            </a:r>
            <a:endParaRPr lang="en-US" sz="1360" dirty="0">
              <a:latin typeface="Cambria" pitchFamily="18" charset="0"/>
              <a:cs typeface="Arial"/>
            </a:endParaRPr>
          </a:p>
        </p:txBody>
      </p:sp>
      <p:sp>
        <p:nvSpPr>
          <p:cNvPr id="66" name="TextBox 65"/>
          <p:cNvSpPr txBox="1"/>
          <p:nvPr/>
        </p:nvSpPr>
        <p:spPr>
          <a:xfrm>
            <a:off x="7045325" y="2665710"/>
            <a:ext cx="1326937" cy="523220"/>
          </a:xfrm>
          <a:prstGeom prst="rect">
            <a:avLst/>
          </a:prstGeom>
          <a:noFill/>
          <a:ln>
            <a:solidFill>
              <a:schemeClr val="accent1"/>
            </a:solidFill>
          </a:ln>
        </p:spPr>
        <p:txBody>
          <a:bodyPr wrap="square">
            <a:spAutoFit/>
          </a:bodyPr>
          <a:lstStyle/>
          <a:p>
            <a:pPr>
              <a:defRPr/>
            </a:pPr>
            <a:r>
              <a:rPr lang="en-US" sz="1400" dirty="0" smtClean="0">
                <a:latin typeface="Cambria" pitchFamily="18" charset="0"/>
                <a:cs typeface="Arial"/>
              </a:rPr>
              <a:t>I2C link for the hardware ICs</a:t>
            </a:r>
            <a:endParaRPr lang="en-US" sz="1400" dirty="0">
              <a:latin typeface="Cambria" pitchFamily="18" charset="0"/>
              <a:cs typeface="Arial"/>
            </a:endParaRPr>
          </a:p>
        </p:txBody>
      </p:sp>
      <p:sp>
        <p:nvSpPr>
          <p:cNvPr id="76" name="TextBox 75"/>
          <p:cNvSpPr txBox="1"/>
          <p:nvPr/>
        </p:nvSpPr>
        <p:spPr>
          <a:xfrm>
            <a:off x="7494537" y="499586"/>
            <a:ext cx="1463776" cy="738664"/>
          </a:xfrm>
          <a:prstGeom prst="rect">
            <a:avLst/>
          </a:prstGeom>
          <a:noFill/>
          <a:ln>
            <a:solidFill>
              <a:schemeClr val="accent1"/>
            </a:solidFill>
          </a:ln>
        </p:spPr>
        <p:txBody>
          <a:bodyPr wrap="square">
            <a:spAutoFit/>
          </a:bodyPr>
          <a:lstStyle/>
          <a:p>
            <a:pPr>
              <a:defRPr/>
            </a:pPr>
            <a:r>
              <a:rPr lang="en-US" sz="1400" dirty="0" smtClean="0">
                <a:latin typeface="Cambria" pitchFamily="18" charset="0"/>
                <a:cs typeface="Arial"/>
              </a:rPr>
              <a:t>VADJ Power Supply Control and power good</a:t>
            </a:r>
          </a:p>
        </p:txBody>
      </p:sp>
      <p:cxnSp>
        <p:nvCxnSpPr>
          <p:cNvPr id="57" name="Straight Arrow Connector 56"/>
          <p:cNvCxnSpPr>
            <a:stCxn id="76" idx="1"/>
          </p:cNvCxnSpPr>
          <p:nvPr/>
        </p:nvCxnSpPr>
        <p:spPr>
          <a:xfrm flipH="1">
            <a:off x="6129580" y="868918"/>
            <a:ext cx="1364957" cy="15978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64" name="Straight Arrow Connector 63"/>
          <p:cNvCxnSpPr>
            <a:stCxn id="76" idx="1"/>
          </p:cNvCxnSpPr>
          <p:nvPr/>
        </p:nvCxnSpPr>
        <p:spPr>
          <a:xfrm flipH="1">
            <a:off x="6625525" y="868918"/>
            <a:ext cx="869012" cy="135508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6" name="TextBox 15"/>
          <p:cNvSpPr txBox="1"/>
          <p:nvPr/>
        </p:nvSpPr>
        <p:spPr>
          <a:xfrm>
            <a:off x="184150" y="5834718"/>
            <a:ext cx="1892382" cy="523220"/>
          </a:xfrm>
          <a:prstGeom prst="rect">
            <a:avLst/>
          </a:prstGeom>
          <a:noFill/>
          <a:ln>
            <a:solidFill>
              <a:schemeClr val="accent1"/>
            </a:solidFill>
          </a:ln>
        </p:spPr>
        <p:txBody>
          <a:bodyPr wrap="square">
            <a:spAutoFit/>
          </a:bodyPr>
          <a:lstStyle/>
          <a:p>
            <a:pPr>
              <a:defRPr/>
            </a:pPr>
            <a:r>
              <a:rPr lang="en-US" sz="1400" dirty="0" smtClean="0">
                <a:latin typeface="Cambria" pitchFamily="18" charset="0"/>
                <a:cs typeface="Arial"/>
              </a:rPr>
              <a:t>Timings, Function </a:t>
            </a:r>
            <a:r>
              <a:rPr lang="en-US" sz="1400" smtClean="0">
                <a:latin typeface="Cambria" pitchFamily="18" charset="0"/>
                <a:cs typeface="Arial"/>
              </a:rPr>
              <a:t>gen etc.</a:t>
            </a:r>
            <a:endParaRPr lang="en-US" sz="1400" dirty="0">
              <a:latin typeface="Cambria" pitchFamily="18" charset="0"/>
              <a:cs typeface="Arial"/>
            </a:endParaRPr>
          </a:p>
        </p:txBody>
      </p:sp>
      <p:cxnSp>
        <p:nvCxnSpPr>
          <p:cNvPr id="17" name="Straight Arrow Connector 16"/>
          <p:cNvCxnSpPr>
            <a:stCxn id="16" idx="3"/>
          </p:cNvCxnSpPr>
          <p:nvPr/>
        </p:nvCxnSpPr>
        <p:spPr>
          <a:xfrm flipV="1">
            <a:off x="2076532" y="5711127"/>
            <a:ext cx="2270743" cy="38520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FMC IP cores: Main characteristics</a:t>
            </a:r>
            <a:endParaRPr lang="en-US" dirty="0"/>
          </a:p>
        </p:txBody>
      </p:sp>
      <p:sp>
        <p:nvSpPr>
          <p:cNvPr id="5"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8</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
        <p:nvSpPr>
          <p:cNvPr id="10" name="Text Placeholder 2"/>
          <p:cNvSpPr>
            <a:spLocks noGrp="1"/>
          </p:cNvSpPr>
          <p:nvPr>
            <p:ph type="body" sz="quarter" idx="10"/>
          </p:nvPr>
        </p:nvSpPr>
        <p:spPr>
          <a:xfrm>
            <a:off x="184150" y="1238250"/>
            <a:ext cx="8780463" cy="4935538"/>
          </a:xfrm>
        </p:spPr>
        <p:txBody>
          <a:bodyPr>
            <a:normAutofit/>
          </a:bodyPr>
          <a:lstStyle/>
          <a:p>
            <a:pPr marL="0" lvl="1" indent="-182880">
              <a:lnSpc>
                <a:spcPct val="120000"/>
              </a:lnSpc>
              <a:spcBef>
                <a:spcPts val="600"/>
              </a:spcBef>
              <a:buClrTx/>
              <a:buNone/>
              <a:tabLst>
                <a:tab pos="45720" algn="l"/>
              </a:tabLst>
            </a:pPr>
            <a:endParaRPr lang="en-US" sz="1600" dirty="0" smtClean="0">
              <a:latin typeface="Cambria" pitchFamily="18" charset="0"/>
            </a:endParaRP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Each FMC IP Core is connected to the Wishbone slave user interface that is directly mapped to the carriers VME address space and any register can be unconditionally accessed at any time</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Also each of the FMC IP Core  is connected to a user interface that is driven from the DSP via a number of dedicated Giga-bit links between the Main FPGA and the FMC FPGA</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Flexible debugging options:</a:t>
            </a:r>
          </a:p>
          <a:p>
            <a:pPr marL="1128600" lvl="3" indent="-182880">
              <a:lnSpc>
                <a:spcPct val="120000"/>
              </a:lnSpc>
              <a:spcBef>
                <a:spcPts val="600"/>
              </a:spcBef>
              <a:buFont typeface="Wingdings" pitchFamily="2" charset="2"/>
              <a:buChar char="§"/>
              <a:tabLst>
                <a:tab pos="45720" algn="l"/>
              </a:tabLst>
            </a:pPr>
            <a:r>
              <a:rPr lang="en-US" sz="1200" dirty="0" smtClean="0">
                <a:latin typeface="Cambria" pitchFamily="18" charset="0"/>
              </a:rPr>
              <a:t>DSP registers can be mapped to the VME memory map via a multiplexer, no multi-master registers</a:t>
            </a:r>
          </a:p>
          <a:p>
            <a:pPr marL="1128600" lvl="3" indent="-182880">
              <a:lnSpc>
                <a:spcPct val="120000"/>
              </a:lnSpc>
              <a:spcBef>
                <a:spcPts val="600"/>
              </a:spcBef>
              <a:buFont typeface="Wingdings" pitchFamily="2" charset="2"/>
              <a:buChar char="§"/>
              <a:tabLst>
                <a:tab pos="45720" algn="l"/>
              </a:tabLst>
            </a:pPr>
            <a:endParaRPr lang="en-US" sz="1200" dirty="0" smtClean="0">
              <a:latin typeface="Cambria" pitchFamily="18" charset="0"/>
            </a:endParaRP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An external SRAM, 1M x 72 bits, is directly connected to the FMC IP core and therefore provides full implementation freedom to the designer</a:t>
            </a:r>
          </a:p>
          <a:p>
            <a:pPr marL="0" lvl="1" indent="-182880">
              <a:lnSpc>
                <a:spcPct val="120000"/>
              </a:lnSpc>
              <a:spcBef>
                <a:spcPts val="600"/>
              </a:spcBef>
              <a:buClrTx/>
              <a:buFont typeface="Arial" pitchFamily="34" charset="0"/>
              <a:buChar char="•"/>
              <a:tabLst>
                <a:tab pos="45720" algn="l"/>
              </a:tabLst>
            </a:pPr>
            <a:r>
              <a:rPr lang="en-US" sz="1600" dirty="0" smtClean="0">
                <a:latin typeface="Cambria" pitchFamily="18" charset="0"/>
              </a:rPr>
              <a:t>SRAM is clocked at the RFCLK for full rate data storage at the acquisition clock rate</a:t>
            </a:r>
          </a:p>
        </p:txBody>
      </p:sp>
    </p:spTree>
    <p:extLst>
      <p:ext uri="{BB962C8B-B14F-4D97-AF65-F5344CB8AC3E}">
        <p14:creationId xmlns:p14="http://schemas.microsoft.com/office/powerpoint/2010/main" val="28404762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Outline</a:t>
            </a:r>
            <a:endParaRPr lang="en-US" dirty="0"/>
          </a:p>
        </p:txBody>
      </p:sp>
      <p:sp>
        <p:nvSpPr>
          <p:cNvPr id="3" name="Text Placeholder 2"/>
          <p:cNvSpPr>
            <a:spLocks noGrp="1"/>
          </p:cNvSpPr>
          <p:nvPr>
            <p:ph type="body" sz="quarter" idx="10"/>
          </p:nvPr>
        </p:nvSpPr>
        <p:spPr>
          <a:xfrm>
            <a:off x="184150" y="1238250"/>
            <a:ext cx="8782085" cy="4935538"/>
          </a:xfrm>
        </p:spPr>
        <p:txBody>
          <a:bodyPr/>
          <a:lstStyle/>
          <a:p>
            <a:pPr marL="542925" indent="-542925">
              <a:lnSpc>
                <a:spcPct val="150000"/>
              </a:lnSpc>
              <a:spcBef>
                <a:spcPts val="600"/>
              </a:spcBef>
              <a:buFontTx/>
              <a:buAutoNum type="arabicPeriod"/>
            </a:pPr>
            <a:r>
              <a:rPr lang="en-GB" b="1" dirty="0" smtClean="0">
                <a:latin typeface="Cambria" pitchFamily="18" charset="0"/>
              </a:rPr>
              <a:t>FMC mezzanines and IP cores</a:t>
            </a:r>
          </a:p>
          <a:p>
            <a:pPr marL="542925" indent="-542925">
              <a:lnSpc>
                <a:spcPct val="150000"/>
              </a:lnSpc>
              <a:spcBef>
                <a:spcPts val="600"/>
              </a:spcBef>
              <a:buFontTx/>
              <a:buAutoNum type="arabicPeriod"/>
            </a:pPr>
            <a:r>
              <a:rPr lang="en-GB" b="1" dirty="0" smtClean="0">
                <a:latin typeface="Cambria" pitchFamily="18" charset="0"/>
              </a:rPr>
              <a:t>DAC mezzanine and SDDS</a:t>
            </a:r>
          </a:p>
          <a:p>
            <a:pPr marL="1237725" lvl="2" indent="-542925">
              <a:spcBef>
                <a:spcPts val="600"/>
              </a:spcBef>
              <a:buFont typeface="Arial" pitchFamily="34" charset="0"/>
              <a:buChar char="•"/>
            </a:pPr>
            <a:r>
              <a:rPr lang="en-GB" sz="2000" b="1" dirty="0" smtClean="0">
                <a:latin typeface="Cambria" pitchFamily="18" charset="0"/>
              </a:rPr>
              <a:t>Hardware</a:t>
            </a:r>
          </a:p>
          <a:p>
            <a:pPr marL="1237725" lvl="2" indent="-542925">
              <a:spcBef>
                <a:spcPts val="600"/>
              </a:spcBef>
              <a:buFont typeface="Arial" pitchFamily="34" charset="0"/>
              <a:buChar char="•"/>
            </a:pPr>
            <a:r>
              <a:rPr lang="en-GB" sz="2000" b="1" dirty="0" smtClean="0">
                <a:latin typeface="Cambria" pitchFamily="18" charset="0"/>
              </a:rPr>
              <a:t>FMC SDDS IP core</a:t>
            </a:r>
          </a:p>
          <a:p>
            <a:pPr marL="1237725" lvl="2" indent="-542925">
              <a:spcBef>
                <a:spcPts val="600"/>
              </a:spcBef>
              <a:buFont typeface="Arial" pitchFamily="34" charset="0"/>
              <a:buChar char="•"/>
            </a:pPr>
            <a:r>
              <a:rPr lang="en-GB" sz="2000" b="1" dirty="0" smtClean="0">
                <a:latin typeface="Cambria" pitchFamily="18" charset="0"/>
              </a:rPr>
              <a:t>Test results</a:t>
            </a:r>
          </a:p>
          <a:p>
            <a:pPr marL="542925" indent="-542925">
              <a:lnSpc>
                <a:spcPct val="150000"/>
              </a:lnSpc>
              <a:spcBef>
                <a:spcPts val="600"/>
              </a:spcBef>
              <a:buFontTx/>
              <a:buAutoNum type="arabicPeriod"/>
            </a:pPr>
            <a:r>
              <a:rPr lang="en-GB" b="1" dirty="0" smtClean="0">
                <a:latin typeface="Cambria" pitchFamily="18" charset="0"/>
              </a:rPr>
              <a:t>ADC and DDS mezzanines, DDC and MDDS</a:t>
            </a:r>
          </a:p>
          <a:p>
            <a:pPr marL="542925" indent="-542925">
              <a:lnSpc>
                <a:spcPct val="150000"/>
              </a:lnSpc>
              <a:spcBef>
                <a:spcPts val="600"/>
              </a:spcBef>
              <a:buFontTx/>
              <a:buAutoNum type="arabicPeriod"/>
            </a:pPr>
            <a:r>
              <a:rPr lang="en-GB" b="1" dirty="0" smtClean="0">
                <a:latin typeface="Cambria" pitchFamily="18" charset="0"/>
              </a:rPr>
              <a:t>Test environment and development tools</a:t>
            </a:r>
          </a:p>
          <a:p>
            <a:pPr marL="542925" indent="-542925">
              <a:lnSpc>
                <a:spcPct val="150000"/>
              </a:lnSpc>
              <a:spcBef>
                <a:spcPts val="600"/>
              </a:spcBef>
              <a:buFontTx/>
              <a:buAutoNum type="arabicPeriod"/>
            </a:pPr>
            <a:r>
              <a:rPr lang="en-GB" b="1" dirty="0" smtClean="0">
                <a:latin typeface="Cambria" pitchFamily="18" charset="0"/>
              </a:rPr>
              <a:t>Conclusion</a:t>
            </a:r>
          </a:p>
          <a:p>
            <a:pPr marL="542925" indent="-542925">
              <a:lnSpc>
                <a:spcPct val="150000"/>
              </a:lnSpc>
              <a:spcBef>
                <a:spcPts val="600"/>
              </a:spcBef>
              <a:buFontTx/>
              <a:buAutoNum type="arabicPeriod"/>
            </a:pPr>
            <a:endParaRPr lang="en-GB" b="1" dirty="0" smtClean="0"/>
          </a:p>
        </p:txBody>
      </p:sp>
      <p:sp>
        <p:nvSpPr>
          <p:cNvPr id="4" name="Rectangle 3"/>
          <p:cNvSpPr>
            <a:spLocks noChangeArrowheads="1"/>
          </p:cNvSpPr>
          <p:nvPr/>
        </p:nvSpPr>
        <p:spPr bwMode="auto">
          <a:xfrm>
            <a:off x="203201" y="3541362"/>
            <a:ext cx="8761412" cy="2409731"/>
          </a:xfrm>
          <a:prstGeom prst="rect">
            <a:avLst/>
          </a:prstGeom>
          <a:solidFill>
            <a:srgbClr val="FFFFFF">
              <a:alpha val="59999"/>
            </a:srgbClr>
          </a:solidFill>
          <a:ln w="9525" algn="ctr">
            <a:noFill/>
            <a:miter lim="800000"/>
            <a:headEnd/>
            <a:tailEnd/>
          </a:ln>
        </p:spPr>
        <p:txBody>
          <a:bodyPr anchor="ctr"/>
          <a:lstStyle/>
          <a:p>
            <a:endParaRPr lang="en-US"/>
          </a:p>
        </p:txBody>
      </p:sp>
      <p:sp>
        <p:nvSpPr>
          <p:cNvPr id="5" name="Rectangle 4"/>
          <p:cNvSpPr>
            <a:spLocks noChangeArrowheads="1"/>
          </p:cNvSpPr>
          <p:nvPr/>
        </p:nvSpPr>
        <p:spPr bwMode="auto">
          <a:xfrm>
            <a:off x="184150" y="1238250"/>
            <a:ext cx="8780464" cy="568305"/>
          </a:xfrm>
          <a:prstGeom prst="rect">
            <a:avLst/>
          </a:prstGeom>
          <a:solidFill>
            <a:srgbClr val="FFFFFF">
              <a:alpha val="59999"/>
            </a:srgbClr>
          </a:solidFill>
          <a:ln w="9525" algn="ctr">
            <a:noFill/>
            <a:miter lim="800000"/>
            <a:headEnd/>
            <a:tailEnd/>
          </a:ln>
        </p:spPr>
        <p:txBody>
          <a:bodyPr anchor="ctr"/>
          <a:lstStyle/>
          <a:p>
            <a:endParaRPr lang="en-US"/>
          </a:p>
        </p:txBody>
      </p:sp>
      <p:sp>
        <p:nvSpPr>
          <p:cNvPr id="8" name="Content Placeholder 3"/>
          <p:cNvSpPr txBox="1">
            <a:spLocks/>
          </p:cNvSpPr>
          <p:nvPr/>
        </p:nvSpPr>
        <p:spPr>
          <a:xfrm>
            <a:off x="184150" y="6357937"/>
            <a:ext cx="8042275" cy="363537"/>
          </a:xfrm>
          <a:prstGeom prst="rect">
            <a:avLst/>
          </a:prstGeom>
        </p:spPr>
        <p:txBody>
          <a:bodyPr anchor="t"/>
          <a:lstStyle/>
          <a:p>
            <a:pPr marL="0" marR="0" lvl="0" indent="0" defTabSz="457200" rtl="0" eaLnBrk="1" fontAlgn="auto" latinLnBrk="0" hangingPunct="1">
              <a:lnSpc>
                <a:spcPts val="1000"/>
              </a:lnSpc>
              <a:spcBef>
                <a:spcPts val="240"/>
              </a:spcBef>
              <a:spcAft>
                <a:spcPts val="0"/>
              </a:spcAft>
              <a:buClr>
                <a:srgbClr val="0055A0"/>
              </a:buClr>
              <a:buSzTx/>
              <a:buFontTx/>
              <a:buNone/>
              <a:tabLst/>
              <a:defRPr/>
            </a:pPr>
            <a:r>
              <a:rPr lang="en-US" sz="1000" dirty="0" smtClean="0">
                <a:solidFill>
                  <a:schemeClr val="tx1">
                    <a:lumMod val="50000"/>
                    <a:lumOff val="50000"/>
                  </a:schemeClr>
                </a:solidFill>
                <a:latin typeface="Arial"/>
                <a:cs typeface="Arial"/>
              </a:rPr>
              <a:t>P. Leinonen, J. Sanchez Quesada 			</a:t>
            </a:r>
            <a:r>
              <a:rPr lang="en-US" sz="1000" dirty="0" err="1" smtClean="0">
                <a:solidFill>
                  <a:schemeClr val="tx1">
                    <a:lumMod val="50000"/>
                    <a:lumOff val="50000"/>
                  </a:schemeClr>
                </a:solidFill>
                <a:latin typeface="Arial"/>
                <a:cs typeface="Arial"/>
              </a:rPr>
              <a:t>RFTech</a:t>
            </a:r>
            <a:r>
              <a:rPr lang="en-US" sz="1000" dirty="0" smtClean="0">
                <a:solidFill>
                  <a:schemeClr val="tx1">
                    <a:lumMod val="50000"/>
                    <a:lumOff val="50000"/>
                  </a:schemeClr>
                </a:solidFill>
                <a:latin typeface="Arial"/>
                <a:cs typeface="Arial"/>
              </a:rPr>
              <a:t> workshop 25th-26th March 2013				</a:t>
            </a:r>
            <a:fld id="{78109CE1-CCAA-46FF-B31B-BA25E6EF0716}" type="slidenum">
              <a:rPr lang="en-US" sz="1000" smtClean="0">
                <a:solidFill>
                  <a:schemeClr val="tx1">
                    <a:lumMod val="50000"/>
                    <a:lumOff val="50000"/>
                  </a:schemeClr>
                </a:solidFill>
                <a:latin typeface="Arial"/>
                <a:cs typeface="Arial"/>
              </a:rPr>
              <a:pPr marL="0" marR="0" lvl="0" indent="0" defTabSz="457200" rtl="0" eaLnBrk="1" fontAlgn="auto" latinLnBrk="0" hangingPunct="1">
                <a:lnSpc>
                  <a:spcPts val="1000"/>
                </a:lnSpc>
                <a:spcBef>
                  <a:spcPts val="240"/>
                </a:spcBef>
                <a:spcAft>
                  <a:spcPts val="0"/>
                </a:spcAft>
                <a:buClr>
                  <a:srgbClr val="0055A0"/>
                </a:buClr>
                <a:buSzTx/>
                <a:buFontTx/>
                <a:buNone/>
                <a:tabLst/>
                <a:defRPr/>
              </a:pPr>
              <a:t>9</a:t>
            </a:fld>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284047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LIU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LIU_PowerPoint_Template</Template>
  <TotalTime>3292</TotalTime>
  <Words>2222</Words>
  <Application>Microsoft Office PowerPoint</Application>
  <PresentationFormat>On-screen Show (4:3)</PresentationFormat>
  <Paragraphs>331</Paragraphs>
  <Slides>39</Slides>
  <Notes>37</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LIU_PowerPoint_Template</vt:lpstr>
      <vt:lpstr>PowerPoint Presentation</vt:lpstr>
      <vt:lpstr>FPGA Mezzanine Card standard IO-modules for the LLRF beam control system of CERN’s PS Booster and MedAustron synchrotron</vt:lpstr>
      <vt:lpstr>Outline</vt:lpstr>
      <vt:lpstr>FMC mezzanines: Overview</vt:lpstr>
      <vt:lpstr>FMC mezzanines: Overview</vt:lpstr>
      <vt:lpstr>FMC mezzanine and IP core relationship</vt:lpstr>
      <vt:lpstr>IP core overview</vt:lpstr>
      <vt:lpstr>FMC IP cores: Main characteristics</vt:lpstr>
      <vt:lpstr>Outline</vt:lpstr>
      <vt:lpstr>DAC mezzanine: Characteristics</vt:lpstr>
      <vt:lpstr>DAC mezzanine: Block diagram</vt:lpstr>
      <vt:lpstr>SDDS IP core: Simplified block diagram</vt:lpstr>
      <vt:lpstr>SDDS IP core: Main characteristics</vt:lpstr>
      <vt:lpstr>DAC mezzanine/SDDS: Test results</vt:lpstr>
      <vt:lpstr>DAC mezzanine/SDDS: Test results cont’d</vt:lpstr>
      <vt:lpstr>Outline</vt:lpstr>
      <vt:lpstr>ADC FMC Card Overview</vt:lpstr>
      <vt:lpstr>ADC FMC Card Overview</vt:lpstr>
      <vt:lpstr>ADC FMC Card Analog front end tests</vt:lpstr>
      <vt:lpstr>Digital down converter Overview</vt:lpstr>
      <vt:lpstr>Digital down converter Overview</vt:lpstr>
      <vt:lpstr>DDS FMC Card Overview</vt:lpstr>
      <vt:lpstr>DDS FMC Card Overview</vt:lpstr>
      <vt:lpstr>MDDS System context</vt:lpstr>
      <vt:lpstr>MDDS Operational principles</vt:lpstr>
      <vt:lpstr>MDDS Operational principles</vt:lpstr>
      <vt:lpstr>MDDS Test results</vt:lpstr>
      <vt:lpstr>MDDS Test results</vt:lpstr>
      <vt:lpstr>Outline</vt:lpstr>
      <vt:lpstr>Test environment and development tools Automatic memory map management</vt:lpstr>
      <vt:lpstr>Test environment and development tools VHDL firmware test</vt:lpstr>
      <vt:lpstr>Test environment and development tools Hardware test</vt:lpstr>
      <vt:lpstr>Test environment and development tools</vt:lpstr>
      <vt:lpstr>Project Status</vt:lpstr>
      <vt:lpstr>References</vt:lpstr>
      <vt:lpstr>PowerPoint Presentation</vt:lpstr>
      <vt:lpstr>Additional material</vt:lpstr>
      <vt:lpstr>Additional material</vt:lpstr>
      <vt:lpstr>Additional material</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Cecile Noels</dc:creator>
  <cp:lastModifiedBy>Petri Mikael Leinonen</cp:lastModifiedBy>
  <cp:revision>335</cp:revision>
  <dcterms:created xsi:type="dcterms:W3CDTF">2011-05-16T09:28:26Z</dcterms:created>
  <dcterms:modified xsi:type="dcterms:W3CDTF">2013-03-26T09:36:08Z</dcterms:modified>
</cp:coreProperties>
</file>