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74" r:id="rId3"/>
    <p:sldId id="287" r:id="rId4"/>
    <p:sldId id="259" r:id="rId5"/>
    <p:sldId id="260" r:id="rId6"/>
    <p:sldId id="272" r:id="rId7"/>
    <p:sldId id="284" r:id="rId8"/>
    <p:sldId id="283" r:id="rId9"/>
    <p:sldId id="261" r:id="rId10"/>
    <p:sldId id="262" r:id="rId11"/>
    <p:sldId id="275" r:id="rId12"/>
    <p:sldId id="286" r:id="rId13"/>
    <p:sldId id="265" r:id="rId14"/>
    <p:sldId id="276" r:id="rId15"/>
    <p:sldId id="266" r:id="rId16"/>
    <p:sldId id="267" r:id="rId17"/>
    <p:sldId id="282" r:id="rId18"/>
    <p:sldId id="268" r:id="rId19"/>
    <p:sldId id="270" r:id="rId20"/>
    <p:sldId id="269" r:id="rId21"/>
    <p:sldId id="271" r:id="rId22"/>
    <p:sldId id="279" r:id="rId23"/>
    <p:sldId id="288" r:id="rId24"/>
    <p:sldId id="278" r:id="rId25"/>
    <p:sldId id="273" r:id="rId26"/>
    <p:sldId id="26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784" autoAdjust="0"/>
  </p:normalViewPr>
  <p:slideViewPr>
    <p:cSldViewPr>
      <p:cViewPr varScale="1">
        <p:scale>
          <a:sx n="74" d="100"/>
          <a:sy n="74" d="100"/>
        </p:scale>
        <p:origin x="-1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Workspaces\p\pirkl_workspace\medaustron\MATAC\W_Neustadt_11_06\RF_voltage_1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90201464827351"/>
          <c:y val="0.0127480102514386"/>
          <c:w val="0.917961196674887"/>
          <c:h val="0.799952529279779"/>
        </c:manualLayout>
      </c:layout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Feuil1!$A$4:$A$14</c:f>
              <c:numCache>
                <c:formatCode>General</c:formatCode>
                <c:ptCount val="11"/>
                <c:pt idx="0">
                  <c:v>0.0</c:v>
                </c:pt>
                <c:pt idx="1">
                  <c:v>0.4</c:v>
                </c:pt>
                <c:pt idx="2">
                  <c:v>0.4</c:v>
                </c:pt>
                <c:pt idx="3">
                  <c:v>0.45</c:v>
                </c:pt>
                <c:pt idx="4">
                  <c:v>0.45</c:v>
                </c:pt>
                <c:pt idx="5">
                  <c:v>0.8</c:v>
                </c:pt>
                <c:pt idx="6">
                  <c:v>1.0</c:v>
                </c:pt>
                <c:pt idx="7">
                  <c:v>1.34</c:v>
                </c:pt>
                <c:pt idx="8">
                  <c:v>1.34</c:v>
                </c:pt>
                <c:pt idx="9">
                  <c:v>3.5</c:v>
                </c:pt>
                <c:pt idx="10">
                  <c:v>3.5</c:v>
                </c:pt>
              </c:numCache>
            </c:numRef>
          </c:xVal>
          <c:yVal>
            <c:numRef>
              <c:f>Feuil1!$B$4:$B$14</c:f>
              <c:numCache>
                <c:formatCode>General</c:formatCode>
                <c:ptCount val="11"/>
                <c:pt idx="0">
                  <c:v>0.0</c:v>
                </c:pt>
                <c:pt idx="1">
                  <c:v>0.0</c:v>
                </c:pt>
                <c:pt idx="2">
                  <c:v>0.3</c:v>
                </c:pt>
                <c:pt idx="3">
                  <c:v>0.3</c:v>
                </c:pt>
                <c:pt idx="4">
                  <c:v>1.08</c:v>
                </c:pt>
                <c:pt idx="5">
                  <c:v>1.92</c:v>
                </c:pt>
                <c:pt idx="6">
                  <c:v>2.4</c:v>
                </c:pt>
                <c:pt idx="7">
                  <c:v>2.4</c:v>
                </c:pt>
                <c:pt idx="8">
                  <c:v>2.4</c:v>
                </c:pt>
                <c:pt idx="9">
                  <c:v>2.4</c:v>
                </c:pt>
                <c:pt idx="10">
                  <c:v>0.0</c:v>
                </c:pt>
              </c:numCache>
            </c:numRef>
          </c:yVal>
          <c:smooth val="0"/>
        </c:ser>
        <c:ser>
          <c:idx val="1"/>
          <c:order val="1"/>
          <c:marker>
            <c:symbol val="none"/>
          </c:marker>
          <c:xVal>
            <c:numRef>
              <c:f>Feuil1!$A$4:$A$14</c:f>
              <c:numCache>
                <c:formatCode>General</c:formatCode>
                <c:ptCount val="11"/>
                <c:pt idx="0">
                  <c:v>0.0</c:v>
                </c:pt>
                <c:pt idx="1">
                  <c:v>0.4</c:v>
                </c:pt>
                <c:pt idx="2">
                  <c:v>0.4</c:v>
                </c:pt>
                <c:pt idx="3">
                  <c:v>0.45</c:v>
                </c:pt>
                <c:pt idx="4">
                  <c:v>0.45</c:v>
                </c:pt>
                <c:pt idx="5">
                  <c:v>0.8</c:v>
                </c:pt>
                <c:pt idx="6">
                  <c:v>1.0</c:v>
                </c:pt>
                <c:pt idx="7">
                  <c:v>1.34</c:v>
                </c:pt>
                <c:pt idx="8">
                  <c:v>1.34</c:v>
                </c:pt>
                <c:pt idx="9">
                  <c:v>3.5</c:v>
                </c:pt>
                <c:pt idx="10">
                  <c:v>3.5</c:v>
                </c:pt>
              </c:numCache>
            </c:numRef>
          </c:xVal>
          <c:yVal>
            <c:numRef>
              <c:f>Feuil1!$C$4:$C$14</c:f>
              <c:numCache>
                <c:formatCode>General</c:formatCode>
                <c:ptCount val="11"/>
              </c:numCache>
            </c:numRef>
          </c:yVal>
          <c:smooth val="0"/>
        </c:ser>
        <c:ser>
          <c:idx val="2"/>
          <c:order val="2"/>
          <c:marker>
            <c:symbol val="none"/>
          </c:marker>
          <c:xVal>
            <c:numRef>
              <c:f>Feuil1!$A$4:$A$14</c:f>
              <c:numCache>
                <c:formatCode>General</c:formatCode>
                <c:ptCount val="11"/>
                <c:pt idx="0">
                  <c:v>0.0</c:v>
                </c:pt>
                <c:pt idx="1">
                  <c:v>0.4</c:v>
                </c:pt>
                <c:pt idx="2">
                  <c:v>0.4</c:v>
                </c:pt>
                <c:pt idx="3">
                  <c:v>0.45</c:v>
                </c:pt>
                <c:pt idx="4">
                  <c:v>0.45</c:v>
                </c:pt>
                <c:pt idx="5">
                  <c:v>0.8</c:v>
                </c:pt>
                <c:pt idx="6">
                  <c:v>1.0</c:v>
                </c:pt>
                <c:pt idx="7">
                  <c:v>1.34</c:v>
                </c:pt>
                <c:pt idx="8">
                  <c:v>1.34</c:v>
                </c:pt>
                <c:pt idx="9">
                  <c:v>3.5</c:v>
                </c:pt>
                <c:pt idx="10">
                  <c:v>3.5</c:v>
                </c:pt>
              </c:numCache>
            </c:numRef>
          </c:xVal>
          <c:yVal>
            <c:numRef>
              <c:f>Feuil1!$D$4:$D$14</c:f>
              <c:numCache>
                <c:formatCode>General</c:formatCode>
                <c:ptCount val="11"/>
                <c:pt idx="0">
                  <c:v>0.0</c:v>
                </c:pt>
                <c:pt idx="1">
                  <c:v>0.0</c:v>
                </c:pt>
                <c:pt idx="2">
                  <c:v>0.3</c:v>
                </c:pt>
                <c:pt idx="3">
                  <c:v>0.3</c:v>
                </c:pt>
                <c:pt idx="4">
                  <c:v>1.08</c:v>
                </c:pt>
                <c:pt idx="5">
                  <c:v>2.3</c:v>
                </c:pt>
                <c:pt idx="6">
                  <c:v>3.0</c:v>
                </c:pt>
                <c:pt idx="7">
                  <c:v>3.0</c:v>
                </c:pt>
                <c:pt idx="8">
                  <c:v>5.0</c:v>
                </c:pt>
                <c:pt idx="9">
                  <c:v>5.0</c:v>
                </c:pt>
                <c:pt idx="10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2518008"/>
        <c:axId val="2092522776"/>
      </c:scatterChart>
      <c:valAx>
        <c:axId val="2092518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  <a:r>
                  <a:rPr lang="en-US" baseline="0"/>
                  <a:t>  [MHz]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092522776"/>
        <c:crosses val="autoZero"/>
        <c:crossBetween val="midCat"/>
      </c:valAx>
      <c:valAx>
        <c:axId val="20925227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Peak</a:t>
                </a:r>
                <a:r>
                  <a:rPr lang="en-US" baseline="0"/>
                  <a:t> RF voltage [kV]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0925180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0.65487</cdr:x>
      <cdr:y>0</cdr:y>
    </cdr:from>
    <cdr:to>
      <cdr:x>0.66372</cdr:x>
      <cdr:y>0.05609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6091296" y="-270463"/>
          <a:ext cx="82315" cy="341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0.39595</cdr:x>
      <cdr:y>0.18174</cdr:y>
    </cdr:from>
    <cdr:to>
      <cdr:x>0.86837</cdr:x>
      <cdr:y>0.24127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3258510" y="822549"/>
          <a:ext cx="3887828" cy="269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i="1" u="sng" dirty="0"/>
            <a:t>Desirable</a:t>
          </a:r>
          <a:r>
            <a:rPr lang="en-US" sz="1000" baseline="0" dirty="0"/>
            <a:t>  for  Special Ejection Schemes  (e.g. RF channeling)  4..5 kV</a:t>
          </a:r>
          <a:endParaRPr lang="en-US" sz="1000" dirty="0"/>
        </a:p>
      </cdr:txBody>
    </cdr:sp>
  </cdr:relSizeAnchor>
  <cdr:relSizeAnchor xmlns:cdr="http://schemas.openxmlformats.org/drawingml/2006/chartDrawing">
    <cdr:from>
      <cdr:x>0.60212</cdr:x>
      <cdr:y>0.31961</cdr:y>
    </cdr:from>
    <cdr:to>
      <cdr:x>0.8397</cdr:x>
      <cdr:y>0.39325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5600700" y="1943100"/>
          <a:ext cx="2209800" cy="447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0.6011</cdr:x>
      <cdr:y>0.28828</cdr:y>
    </cdr:from>
    <cdr:to>
      <cdr:x>0.84072</cdr:x>
      <cdr:y>0.38855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5591175" y="1752600"/>
          <a:ext cx="222885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0.49358</cdr:x>
      <cdr:y>0.53112</cdr:y>
    </cdr:from>
    <cdr:to>
      <cdr:x>0.83048</cdr:x>
      <cdr:y>0.68153</cdr:y>
    </cdr:to>
    <cdr:sp macro="" textlink="">
      <cdr:nvSpPr>
        <cdr:cNvPr id="6" name="ZoneTexte 5"/>
        <cdr:cNvSpPr txBox="1"/>
      </cdr:nvSpPr>
      <cdr:spPr>
        <a:xfrm xmlns:a="http://schemas.openxmlformats.org/drawingml/2006/main">
          <a:off x="4591051" y="3228975"/>
          <a:ext cx="313372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0.41507</cdr:x>
      <cdr:y>0.43241</cdr:y>
    </cdr:from>
    <cdr:to>
      <cdr:x>0.67825</cdr:x>
      <cdr:y>0.47472</cdr:y>
    </cdr:to>
    <cdr:sp macro="" textlink="">
      <cdr:nvSpPr>
        <cdr:cNvPr id="7" name="ZoneTexte 6"/>
        <cdr:cNvSpPr txBox="1"/>
      </cdr:nvSpPr>
      <cdr:spPr>
        <a:xfrm xmlns:a="http://schemas.openxmlformats.org/drawingml/2006/main">
          <a:off x="3860778" y="2628871"/>
          <a:ext cx="2447988" cy="257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i="1" u="sng"/>
            <a:t>Essential</a:t>
          </a:r>
          <a:r>
            <a:rPr lang="en-US" sz="1200"/>
            <a:t> for Acceleration 2.4 kV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98BE5B-F941-420C-931E-A4AE5B2E2DCF}" type="datetimeFigureOut">
              <a:rPr lang="en-US"/>
              <a:pPr>
                <a:defRPr/>
              </a:pPr>
              <a:t>25.03.13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A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353BE13-6855-4DE4-87FE-CD15FF1ACF60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3852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428CD7-55ED-41E2-8582-37B23D2CD61D}" type="slidenum">
              <a:rPr lang="de-AT" smtClean="0"/>
              <a:pPr>
                <a:defRPr/>
              </a:pPr>
              <a:t>1</a:t>
            </a:fld>
            <a:endParaRPr lang="de-A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60db + voltage factor 1000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53BE13-6855-4DE4-87FE-CD15FF1ACF60}" type="slidenum">
              <a:rPr lang="de-AT" smtClean="0"/>
              <a:pPr>
                <a:defRPr/>
              </a:pPr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83675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Mosfets</a:t>
            </a:r>
            <a:r>
              <a:rPr lang="en-GB" dirty="0" smtClean="0"/>
              <a:t> push pull</a:t>
            </a:r>
          </a:p>
          <a:p>
            <a:r>
              <a:rPr lang="en-GB" dirty="0" smtClean="0"/>
              <a:t>Use N Channel to</a:t>
            </a:r>
            <a:r>
              <a:rPr lang="en-GB" baseline="0" dirty="0" smtClean="0"/>
              <a:t> amplify positive part</a:t>
            </a:r>
          </a:p>
          <a:p>
            <a:r>
              <a:rPr lang="en-GB" baseline="0" dirty="0" smtClean="0"/>
              <a:t>P channel to amplify negative part of signal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53BE13-6855-4DE4-87FE-CD15FF1ACF60}" type="slidenum">
              <a:rPr lang="de-AT" smtClean="0"/>
              <a:pPr>
                <a:defRPr/>
              </a:pPr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8283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2mW for full power</a:t>
            </a:r>
          </a:p>
          <a:p>
            <a:r>
              <a:rPr lang="en-GB" dirty="0" smtClean="0"/>
              <a:t>16</a:t>
            </a:r>
            <a:r>
              <a:rPr lang="en-GB" baseline="0" dirty="0" smtClean="0"/>
              <a:t> times splitter</a:t>
            </a:r>
          </a:p>
          <a:p>
            <a:r>
              <a:rPr lang="en-GB" baseline="0" dirty="0" smtClean="0"/>
              <a:t>4 </a:t>
            </a:r>
            <a:r>
              <a:rPr lang="en-GB" baseline="0" smtClean="0"/>
              <a:t>W driver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53BE13-6855-4DE4-87FE-CD15FF1ACF60}" type="slidenum">
              <a:rPr lang="de-AT" smtClean="0"/>
              <a:pPr>
                <a:defRPr/>
              </a:pPr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6040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VME Switched Serial (VXS) enhancement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high-speed P0 connector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BBQ 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53BE13-6855-4DE4-87FE-CD15FF1ACF60}" type="slidenum">
              <a:rPr lang="de-AT" smtClean="0"/>
              <a:pPr>
                <a:defRPr/>
              </a:pPr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7081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r>
              <a:rPr lang="en-US" baseline="0" dirty="0" smtClean="0"/>
              <a:t> acceleration after the synchrotron</a:t>
            </a:r>
          </a:p>
          <a:p>
            <a:r>
              <a:rPr lang="en-US" baseline="0" dirty="0" smtClean="0"/>
              <a:t>Synchrotron Energy output has to be correct ( </a:t>
            </a:r>
            <a:r>
              <a:rPr lang="en-US" baseline="0" dirty="0" err="1" smtClean="0"/>
              <a:t>Fextr</a:t>
            </a:r>
            <a:r>
              <a:rPr lang="en-US" baseline="0" dirty="0" smtClean="0"/>
              <a:t> fixed)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53BE13-6855-4DE4-87FE-CD15FF1ACF60}" type="slidenum">
              <a:rPr lang="de-AT" smtClean="0"/>
              <a:pPr>
                <a:defRPr/>
              </a:pPr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8655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BETATRON CORE FOR OPTIMISED SLOW EXTRACTION IN A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PROTON/ION MEDICAL SYNCHROTRON</a:t>
            </a:r>
          </a:p>
          <a:p>
            <a:r>
              <a:rPr lang="en-GB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P.Knauss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53BE13-6855-4DE4-87FE-CD15FF1ACF60}" type="slidenum">
              <a:rPr lang="de-AT" smtClean="0"/>
              <a:pPr>
                <a:defRPr/>
              </a:pPr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398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Split </a:t>
            </a:r>
            <a:r>
              <a:rPr lang="en-GB" dirty="0" err="1" smtClean="0"/>
              <a:t>Fodo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Circumference 77 m</a:t>
            </a:r>
          </a:p>
          <a:p>
            <a:endParaRPr lang="en-GB" dirty="0" smtClean="0"/>
          </a:p>
          <a:p>
            <a:r>
              <a:rPr lang="en-GB" dirty="0" smtClean="0"/>
              <a:t>Norm </a:t>
            </a:r>
            <a:r>
              <a:rPr lang="en-GB" dirty="0" err="1" smtClean="0"/>
              <a:t>Emitt</a:t>
            </a:r>
            <a:r>
              <a:rPr lang="en-GB" dirty="0" smtClean="0"/>
              <a:t> (1 sig) 0.52 – 0.75  pi mm </a:t>
            </a:r>
            <a:r>
              <a:rPr lang="en-GB" dirty="0" err="1" smtClean="0"/>
              <a:t>mrad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Bmax</a:t>
            </a:r>
            <a:r>
              <a:rPr lang="en-GB" dirty="0" smtClean="0"/>
              <a:t>= 1.5 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53BE13-6855-4DE4-87FE-CD15FF1ACF60}" type="slidenum">
              <a:rPr lang="de-AT" smtClean="0"/>
              <a:pPr>
                <a:defRPr/>
              </a:pPr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2633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 extraction resonance: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Qx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1.7392,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Qy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1.779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= 0.46 - 3.25 MHz</a:t>
            </a:r>
          </a:p>
          <a:p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Bmax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1.5 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53BE13-6855-4DE4-87FE-CD15FF1ACF60}" type="slidenum">
              <a:rPr lang="de-AT" smtClean="0"/>
              <a:pPr>
                <a:defRPr/>
              </a:pPr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7726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RFQ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succesfully</a:t>
            </a:r>
            <a:r>
              <a:rPr lang="en-US" baseline="0" dirty="0" smtClean="0"/>
              <a:t> tested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RFQ 75% at 400 </a:t>
            </a:r>
            <a:r>
              <a:rPr lang="en-US" dirty="0" err="1" smtClean="0"/>
              <a:t>microA</a:t>
            </a:r>
            <a:r>
              <a:rPr lang="en-US" dirty="0" smtClean="0"/>
              <a:t> with 400 </a:t>
            </a:r>
            <a:r>
              <a:rPr lang="en-US" dirty="0" err="1" smtClean="0"/>
              <a:t>keV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(500 us pulses)</a:t>
            </a:r>
          </a:p>
          <a:p>
            <a:endParaRPr lang="en-US" dirty="0" smtClean="0"/>
          </a:p>
          <a:p>
            <a:r>
              <a:rPr lang="en-US" dirty="0" smtClean="0"/>
              <a:t>S</a:t>
            </a:r>
            <a:r>
              <a:rPr lang="en-GB" dirty="0" err="1" smtClean="0"/>
              <a:t>eparate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buncher</a:t>
            </a:r>
            <a:r>
              <a:rPr lang="en-GB" baseline="0" dirty="0" smtClean="0"/>
              <a:t> from RFQ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53BE13-6855-4DE4-87FE-CD15FF1ACF60}" type="slidenum">
              <a:rPr lang="de-AT" smtClean="0"/>
              <a:pPr>
                <a:defRPr/>
              </a:pPr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277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Injection efficiency  0.2 -0.25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53BE13-6855-4DE4-87FE-CD15FF1ACF60}" type="slidenum">
              <a:rPr lang="de-AT" smtClean="0"/>
              <a:pPr>
                <a:defRPr/>
              </a:pPr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41478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No beam loading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adiabatic factor alpha=0.1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Rev. Freq. for X MeV/u is </a:t>
            </a:r>
            <a:r>
              <a:rPr lang="en-GB" i="1" dirty="0" smtClean="0"/>
              <a:t>identical</a:t>
            </a:r>
            <a:r>
              <a:rPr lang="en-GB" dirty="0" smtClean="0"/>
              <a:t> </a:t>
            </a:r>
            <a:r>
              <a:rPr lang="en-GB" dirty="0" err="1" smtClean="0"/>
              <a:t>p/C</a:t>
            </a:r>
            <a:r>
              <a:rPr lang="en-GB" dirty="0" smtClean="0"/>
              <a:t>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Energy gain per turn for protons x2 higher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reduce space charge effects (Protons) bunch has large longitudinal extension at low energies</a:t>
            </a:r>
          </a:p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 phase-space area of the bunch is conserved during the adiabatic voltage ramp, the trapping doubles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momentum spread (bunch length is halved).</a:t>
            </a:r>
          </a:p>
          <a:p>
            <a:endParaRPr lang="en-GB" dirty="0" smtClean="0"/>
          </a:p>
          <a:p>
            <a:r>
              <a:rPr lang="en-GB" dirty="0" err="1" smtClean="0"/>
              <a:t>PrepareExtr</a:t>
            </a:r>
            <a:r>
              <a:rPr lang="en-GB" dirty="0" smtClean="0"/>
              <a:t>:</a:t>
            </a:r>
          </a:p>
          <a:p>
            <a:r>
              <a:rPr lang="en-GB" baseline="0" dirty="0" smtClean="0"/>
              <a:t>          </a:t>
            </a:r>
            <a:r>
              <a:rPr lang="en-GB" dirty="0" smtClean="0"/>
              <a:t>Adjust tune with lattice quads</a:t>
            </a:r>
          </a:p>
          <a:p>
            <a:pPr lvl="1"/>
            <a:r>
              <a:rPr lang="en-GB" dirty="0" smtClean="0"/>
              <a:t>Adjust chromaticity with lattice </a:t>
            </a:r>
            <a:r>
              <a:rPr lang="en-GB" dirty="0" err="1" smtClean="0"/>
              <a:t>sextupoles</a:t>
            </a:r>
            <a:endParaRPr lang="en-GB" dirty="0" smtClean="0"/>
          </a:p>
          <a:p>
            <a:pPr lvl="1"/>
            <a:r>
              <a:rPr lang="en-GB" dirty="0" smtClean="0"/>
              <a:t>Turn on RF for </a:t>
            </a:r>
            <a:r>
              <a:rPr lang="en-GB" dirty="0" err="1" smtClean="0"/>
              <a:t>channeling</a:t>
            </a:r>
            <a:endParaRPr lang="en-GB" dirty="0" smtClean="0"/>
          </a:p>
          <a:p>
            <a:pPr lvl="1"/>
            <a:r>
              <a:rPr lang="en-GB" dirty="0" smtClean="0"/>
              <a:t>Ramp resonance </a:t>
            </a:r>
            <a:r>
              <a:rPr lang="en-GB" dirty="0" err="1" smtClean="0"/>
              <a:t>sextupole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53BE13-6855-4DE4-87FE-CD15FF1ACF60}" type="slidenum">
              <a:rPr lang="de-AT" smtClean="0"/>
              <a:pPr>
                <a:defRPr/>
              </a:pPr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0882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 for Energy spread</a:t>
            </a:r>
          </a:p>
          <a:p>
            <a:r>
              <a:rPr lang="en-GB" dirty="0" smtClean="0"/>
              <a:t>D for homogenous distribution</a:t>
            </a:r>
          </a:p>
          <a:p>
            <a:endParaRPr lang="en-GB" dirty="0" smtClean="0"/>
          </a:p>
          <a:p>
            <a:r>
              <a:rPr lang="en-GB" dirty="0" smtClean="0"/>
              <a:t>Delta p/p = 4 E-3 needed for extraction (no matter the energy)</a:t>
            </a:r>
          </a:p>
          <a:p>
            <a:r>
              <a:rPr lang="en-GB" dirty="0" smtClean="0"/>
              <a:t>Spill</a:t>
            </a:r>
            <a:r>
              <a:rPr lang="en-GB" baseline="0" dirty="0" smtClean="0"/>
              <a:t> 1-10s</a:t>
            </a:r>
          </a:p>
          <a:p>
            <a:r>
              <a:rPr lang="en-GB" baseline="0" dirty="0" smtClean="0"/>
              <a:t>0.1 – 10 s (non clinical)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PrepareExtr</a:t>
            </a:r>
            <a:r>
              <a:rPr lang="en-GB" dirty="0" smtClean="0"/>
              <a:t>:</a:t>
            </a:r>
          </a:p>
          <a:p>
            <a:r>
              <a:rPr lang="en-GB" baseline="0" dirty="0" smtClean="0"/>
              <a:t>          </a:t>
            </a:r>
            <a:r>
              <a:rPr lang="en-GB" dirty="0" smtClean="0"/>
              <a:t>Adjust tune with lattice quads</a:t>
            </a:r>
          </a:p>
          <a:p>
            <a:pPr lvl="1"/>
            <a:r>
              <a:rPr lang="en-GB" dirty="0" smtClean="0"/>
              <a:t>Adjust chromaticity with lattice </a:t>
            </a:r>
            <a:r>
              <a:rPr lang="en-GB" dirty="0" err="1" smtClean="0"/>
              <a:t>sextupoles</a:t>
            </a:r>
            <a:endParaRPr lang="en-GB" dirty="0" smtClean="0"/>
          </a:p>
          <a:p>
            <a:pPr lvl="1"/>
            <a:r>
              <a:rPr lang="en-GB" dirty="0" smtClean="0"/>
              <a:t>Turn on RF for </a:t>
            </a:r>
            <a:r>
              <a:rPr lang="en-GB" dirty="0" err="1" smtClean="0"/>
              <a:t>channeling</a:t>
            </a:r>
            <a:endParaRPr lang="en-GB" dirty="0" smtClean="0"/>
          </a:p>
          <a:p>
            <a:pPr lvl="1"/>
            <a:r>
              <a:rPr lang="en-GB" dirty="0" smtClean="0"/>
              <a:t>Ramp resonance </a:t>
            </a:r>
            <a:r>
              <a:rPr lang="en-GB" dirty="0" err="1" smtClean="0"/>
              <a:t>sextupole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53BE13-6855-4DE4-87FE-CD15FF1ACF60}" type="slidenum">
              <a:rPr lang="de-AT" smtClean="0"/>
              <a:pPr>
                <a:defRPr/>
              </a:pPr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0882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sz="1200" dirty="0" err="1" smtClean="0"/>
              <a:t>common</a:t>
            </a:r>
            <a:r>
              <a:rPr lang="fr-CH" sz="1200" dirty="0" smtClean="0"/>
              <a:t> </a:t>
            </a:r>
            <a:r>
              <a:rPr lang="fr-CH" sz="1200" dirty="0" err="1" smtClean="0"/>
              <a:t>core</a:t>
            </a:r>
            <a:r>
              <a:rPr lang="fr-CH" sz="1200" dirty="0" smtClean="0"/>
              <a:t> size 330 x 192 x 25 mm</a:t>
            </a:r>
          </a:p>
          <a:p>
            <a:endParaRPr lang="en-GB" dirty="0" smtClean="0"/>
          </a:p>
          <a:p>
            <a:r>
              <a:rPr lang="en-GB" dirty="0" err="1" smtClean="0"/>
              <a:t>Finemet</a:t>
            </a:r>
            <a:r>
              <a:rPr lang="en-GB" dirty="0" smtClean="0"/>
              <a:t> (</a:t>
            </a:r>
            <a:r>
              <a:rPr lang="en-GB" dirty="0" err="1" smtClean="0"/>
              <a:t>nanocrystalline</a:t>
            </a:r>
            <a:r>
              <a:rPr lang="en-GB" dirty="0" smtClean="0"/>
              <a:t> soft magnetic)</a:t>
            </a:r>
          </a:p>
          <a:p>
            <a:r>
              <a:rPr lang="en-GB" dirty="0" smtClean="0"/>
              <a:t>µ’=4800</a:t>
            </a:r>
          </a:p>
          <a:p>
            <a:r>
              <a:rPr lang="en-GB" dirty="0" smtClean="0"/>
              <a:t>µ”=5200</a:t>
            </a:r>
          </a:p>
          <a:p>
            <a:r>
              <a:rPr lang="en-GB" dirty="0" smtClean="0"/>
              <a:t>@1 MHz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53BE13-6855-4DE4-87FE-CD15FF1ACF60}" type="slidenum">
              <a:rPr lang="de-AT" smtClean="0"/>
              <a:pPr>
                <a:defRPr/>
              </a:pPr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8659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Collar : DILVER P1® (FeNi29Co17)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 (30) mm gap width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53BE13-6855-4DE4-87FE-CD15FF1ACF60}" type="slidenum">
              <a:rPr lang="de-AT" smtClean="0"/>
              <a:pPr>
                <a:defRPr/>
              </a:pPr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21038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MEDAUSTRON synchrotronRF - RFTech Workshop 2013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C.Schmitzer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6EEC1-EE7A-4B32-BC6C-37DE7E894E2F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MEDAUSTRON synchrotronRF - RFTech Workshop 2013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C.Schmitzer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4E209-007C-4DD2-AD46-833DCDFEC6C0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MEDAUSTRON synchrotronRF - RFTech Workshop 2013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C.Schmitzer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82B3D-78E0-4DB6-B6C0-C3829AFA444B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MEDAUSTRON synchrotronRF - RFTech Workshop 2013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C.Schmitzer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43206-D126-48F0-BA9A-D3FD8D524521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MEDAUSTRON synchrotronRF - RFTech Workshop 2013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C.Schmitzer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46C6F-8CB1-43B7-9548-F0C77120A3CF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MEDAUSTRON synchrotronRF - RFTech Workshop 2013</a:t>
            </a:r>
            <a:endParaRPr lang="de-AT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C.Schmitzer</a:t>
            </a:r>
            <a:endParaRPr lang="de-AT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6DFF4-A5BD-4609-BA27-3E06937315F2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MEDAUSTRON synchrotronRF - RFTech Workshop 2013</a:t>
            </a:r>
            <a:endParaRPr lang="de-AT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C.Schmitzer</a:t>
            </a:r>
            <a:endParaRPr lang="de-AT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286FD-0BEF-43A4-92A4-10E1106BEB63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MEDAUSTRON synchrotronRF - RFTech Workshop 2013</a:t>
            </a:r>
            <a:endParaRPr lang="de-AT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C.Schmitzer</a:t>
            </a:r>
            <a:endParaRPr lang="de-AT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503A2-CB68-49F1-BDDD-4020BA306A9E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MEDAUSTRON synchrotronRF - RFTech Workshop 2013</a:t>
            </a:r>
            <a:endParaRPr lang="de-AT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C.Schmitzer</a:t>
            </a:r>
            <a:endParaRPr lang="de-AT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A1431-F9FF-4939-908A-4B8065CC05F2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MEDAUSTRON synchrotronRF - RFTech Workshop 2013</a:t>
            </a:r>
            <a:endParaRPr lang="de-AT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C.Schmitzer</a:t>
            </a:r>
            <a:endParaRPr lang="de-AT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01D2E-1C25-40CF-BD6A-53A95D4E512C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MEDAUSTRON synchrotronRF - RFTech Workshop 2013</a:t>
            </a:r>
            <a:endParaRPr lang="de-AT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C.Schmitzer</a:t>
            </a:r>
            <a:endParaRPr lang="de-AT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1D058-B8F9-4F9A-AC35-2640DDB71557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500563" y="142875"/>
            <a:ext cx="4533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e-AT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00188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8625" y="6215063"/>
            <a:ext cx="3500438" cy="500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US" smtClean="0"/>
              <a:t>MEDAUSTRON synchrotronRF - RFTech Workshop 2013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29188" y="6215063"/>
            <a:ext cx="3752850" cy="506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de-AT" smtClean="0"/>
              <a:t>C.Schmitzer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4813" y="6429375"/>
            <a:ext cx="40005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8C57D9B1-9770-4543-AF41-33F5DD6BA1CF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  <p:pic>
        <p:nvPicPr>
          <p:cNvPr id="1032" name="Picture 8" descr="linie1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28625" y="6118225"/>
            <a:ext cx="4229100" cy="2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linie2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429500" y="6118225"/>
            <a:ext cx="1008063" cy="2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AT" sz="3200" kern="1200" dirty="0">
          <a:solidFill>
            <a:srgbClr val="B3B80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B3B80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B3B80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B3B80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B3B80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B3B80F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B3B80F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B3B80F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B3B80F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Font typeface="Arial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Font typeface="Arial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Font typeface="Arial" charset="0"/>
        <a:buChar char="•"/>
        <a:defRPr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Font typeface="Arial" charset="0"/>
        <a:buChar char="•"/>
        <a:defRPr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Font typeface="Arial" charset="0"/>
        <a:buChar char="•"/>
        <a:defRPr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084261"/>
          </a:xfrm>
        </p:spPr>
        <p:txBody>
          <a:bodyPr/>
          <a:lstStyle/>
          <a:p>
            <a:pPr algn="ctr" eaLnBrk="1" hangingPunct="1"/>
            <a:r>
              <a:rPr dirty="0" smtClean="0"/>
              <a:t>MedAustron Synchrotron RF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3714752"/>
            <a:ext cx="7358062" cy="242889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MedAustron</a:t>
            </a:r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C.Schmitzer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M.Paoluzzi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S.Kouzue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W.Pirkl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U.Dorda,and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M.Benedikt</a:t>
            </a:r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CERN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M.-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E.Angoletta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A.Butterworth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J.Molendijk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J.Sanchez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-Quesada,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M.Jaussi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E.Rigutto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R.Claret</a:t>
            </a:r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MEDAUSTRON synchrotronRF - RFTech Workshop 2013</a:t>
            </a:r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C.Schmitzer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D1CC3-CC83-41F8-9960-A069F6080E73}" type="slidenum">
              <a:rPr lang="de-AT"/>
              <a:pPr>
                <a:defRPr/>
              </a:pPr>
              <a:t>1</a:t>
            </a:fld>
            <a:endParaRPr lang="de-AT"/>
          </a:p>
        </p:txBody>
      </p:sp>
    </p:spTree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10" y="1052736"/>
            <a:ext cx="745930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Tuning the Momentum Spread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MEDAUSTRON synchrotronRF - RFTech Workshop 2013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C.Schmitzer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43206-D126-48F0-BA9A-D3FD8D524521}" type="slidenum">
              <a:rPr lang="de-AT" smtClean="0"/>
              <a:pPr>
                <a:defRPr/>
              </a:pPr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43499273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MedAustron Synchrotron Cavity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MEDAUSTRON synchrotronRF - RFTech Workshop 2013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C.Schmitzer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43206-D126-48F0-BA9A-D3FD8D524521}" type="slidenum">
              <a:rPr lang="de-AT" smtClean="0"/>
              <a:pPr>
                <a:defRPr/>
              </a:pPr>
              <a:t>11</a:t>
            </a:fld>
            <a:endParaRPr lang="de-A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3115">
            <a:off x="535500" y="1058386"/>
            <a:ext cx="3738263" cy="501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31813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0582">
            <a:off x="2191097" y="2639789"/>
            <a:ext cx="48291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7270" y="1487066"/>
            <a:ext cx="41529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50890">
            <a:off x="3563888" y="1604850"/>
            <a:ext cx="56769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428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err="1" smtClean="0"/>
              <a:t>Cavity</a:t>
            </a:r>
            <a:r>
              <a:rPr lang="fr-CH" dirty="0" smtClean="0"/>
              <a:t> </a:t>
            </a:r>
            <a:r>
              <a:rPr lang="fr-CH" dirty="0" err="1" smtClean="0"/>
              <a:t>Cell</a:t>
            </a:r>
            <a:r>
              <a:rPr lang="fr-CH" dirty="0" smtClean="0"/>
              <a:t> </a:t>
            </a:r>
            <a:r>
              <a:rPr lang="fr-CH" dirty="0" err="1" smtClean="0"/>
              <a:t>Protoype</a:t>
            </a:r>
            <a:endParaRPr lang="en-US" dirty="0"/>
          </a:p>
        </p:txBody>
      </p:sp>
      <p:pic>
        <p:nvPicPr>
          <p:cNvPr id="4" name="Content Placeholder 3" descr="DSCN05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628800"/>
            <a:ext cx="5804462" cy="4353347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MEDAUSTRON synchrotronRF - RFTech Workshop 2013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C.Schmitzer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43206-D126-48F0-BA9A-D3FD8D524521}" type="slidenum">
              <a:rPr lang="de-AT" smtClean="0"/>
              <a:pPr>
                <a:defRPr/>
              </a:pPr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63913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MedAustron Synchrotron Cavity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500188"/>
            <a:ext cx="4536504" cy="462597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Joint Venture with Booster C04 upgrade Project</a:t>
            </a:r>
          </a:p>
          <a:p>
            <a:r>
              <a:rPr lang="en-GB" dirty="0" err="1" smtClean="0"/>
              <a:t>Finemet</a:t>
            </a:r>
            <a:r>
              <a:rPr lang="en-GB" dirty="0" smtClean="0"/>
              <a:t> loaded co-axial resonator</a:t>
            </a:r>
          </a:p>
          <a:p>
            <a:r>
              <a:rPr lang="en-GB" dirty="0" smtClean="0"/>
              <a:t>2 blocks </a:t>
            </a:r>
            <a:r>
              <a:rPr lang="fr-CH" dirty="0"/>
              <a:t>à</a:t>
            </a:r>
            <a:r>
              <a:rPr lang="en-GB" dirty="0" smtClean="0"/>
              <a:t> 6 cells </a:t>
            </a:r>
            <a:br>
              <a:rPr lang="en-GB" dirty="0" smtClean="0"/>
            </a:br>
            <a:r>
              <a:rPr lang="en-GB" dirty="0" smtClean="0"/>
              <a:t>(82-121 mm)</a:t>
            </a:r>
          </a:p>
          <a:p>
            <a:r>
              <a:rPr lang="en-GB" dirty="0" smtClean="0"/>
              <a:t>2 </a:t>
            </a:r>
            <a:r>
              <a:rPr lang="en-GB" dirty="0" err="1"/>
              <a:t>F</a:t>
            </a:r>
            <a:r>
              <a:rPr lang="en-GB" dirty="0" err="1" smtClean="0"/>
              <a:t>inemet</a:t>
            </a:r>
            <a:r>
              <a:rPr lang="en-GB" dirty="0" smtClean="0"/>
              <a:t> FT-3L rings per cell (per gap)</a:t>
            </a:r>
          </a:p>
          <a:p>
            <a:r>
              <a:rPr lang="en-GB" dirty="0"/>
              <a:t>12x 1 </a:t>
            </a:r>
            <a:r>
              <a:rPr lang="en-GB" dirty="0" smtClean="0"/>
              <a:t>kW transistor Amp.</a:t>
            </a:r>
          </a:p>
          <a:p>
            <a:pPr eaLnBrk="1" fontAlgn="t" hangingPunct="1"/>
            <a:r>
              <a:rPr lang="en-GB" dirty="0" smtClean="0"/>
              <a:t>Water cooled Cu disc</a:t>
            </a:r>
            <a:br>
              <a:rPr lang="en-GB" dirty="0" smtClean="0"/>
            </a:br>
            <a:r>
              <a:rPr lang="en-GB" sz="1600" dirty="0" smtClean="0"/>
              <a:t>815 W  74</a:t>
            </a:r>
            <a:r>
              <a:rPr lang="fr-CH" sz="1600" b="1" dirty="0"/>
              <a:t> </a:t>
            </a:r>
            <a:r>
              <a:rPr lang="fr-CH" sz="1600" b="1" dirty="0" smtClean="0"/>
              <a:t>°</a:t>
            </a:r>
            <a:r>
              <a:rPr lang="en-GB" sz="1600" dirty="0" smtClean="0"/>
              <a:t>C @ 1.5 l/min T</a:t>
            </a:r>
            <a:r>
              <a:rPr lang="en-GB" sz="1600" baseline="-25000" dirty="0" smtClean="0"/>
              <a:t>in</a:t>
            </a:r>
            <a:r>
              <a:rPr lang="en-GB" sz="1600" dirty="0" smtClean="0"/>
              <a:t>= 11.5 </a:t>
            </a:r>
            <a:r>
              <a:rPr lang="fr-CH" sz="1600" b="1" dirty="0" smtClean="0"/>
              <a:t>°</a:t>
            </a:r>
            <a:r>
              <a:rPr lang="en-GB" sz="1600" dirty="0" smtClean="0"/>
              <a:t>C</a:t>
            </a:r>
            <a:endParaRPr lang="en-GB" sz="1600" dirty="0"/>
          </a:p>
          <a:p>
            <a:pPr eaLnBrk="1" fontAlgn="t" hangingPunct="1"/>
            <a:r>
              <a:rPr lang="en-GB" dirty="0" smtClean="0"/>
              <a:t>Air cooling (cell:58 m</a:t>
            </a:r>
            <a:r>
              <a:rPr lang="en-GB" baseline="30000" dirty="0" smtClean="0"/>
              <a:t>3</a:t>
            </a:r>
            <a:r>
              <a:rPr lang="en-GB" dirty="0" smtClean="0"/>
              <a:t>/h)</a:t>
            </a:r>
          </a:p>
          <a:p>
            <a:r>
              <a:rPr lang="en-GB" dirty="0"/>
              <a:t>f = 0.46 - 3.25 MHz</a:t>
            </a:r>
          </a:p>
          <a:p>
            <a:r>
              <a:rPr lang="en-GB" dirty="0" smtClean="0"/>
              <a:t>2x 2.5 kV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MEDAUSTRON synchrotronRF - RFTech Workshop 2013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 smtClean="0"/>
              <a:t>C.Schmitzer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43206-D126-48F0-BA9A-D3FD8D524521}" type="slidenum">
              <a:rPr lang="de-AT" smtClean="0"/>
              <a:pPr>
                <a:defRPr/>
              </a:pPr>
              <a:t>13</a:t>
            </a:fld>
            <a:endParaRPr lang="de-A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4622386" cy="414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657430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 rot="10180305">
            <a:off x="2586670" y="3645154"/>
            <a:ext cx="6474837" cy="25363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MedAustron Synchrotron Cavity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625975"/>
          </a:xfrm>
        </p:spPr>
        <p:txBody>
          <a:bodyPr/>
          <a:lstStyle/>
          <a:p>
            <a:r>
              <a:rPr lang="en-GB" dirty="0" smtClean="0"/>
              <a:t>2x 6-gap vacuum chamber (</a:t>
            </a:r>
            <a:r>
              <a:rPr lang="en-GB" dirty="0" err="1" smtClean="0"/>
              <a:t>à</a:t>
            </a:r>
            <a:r>
              <a:rPr lang="en-GB" dirty="0" smtClean="0"/>
              <a:t> 70 cm)</a:t>
            </a:r>
          </a:p>
          <a:p>
            <a:r>
              <a:rPr lang="en-GB" dirty="0"/>
              <a:t>Ceramic Al2O3 97-98</a:t>
            </a:r>
            <a:r>
              <a:rPr lang="en-GB" dirty="0" smtClean="0"/>
              <a:t>%</a:t>
            </a:r>
          </a:p>
          <a:p>
            <a:r>
              <a:rPr lang="en-GB" dirty="0" smtClean="0"/>
              <a:t>Mo/</a:t>
            </a:r>
            <a:r>
              <a:rPr lang="en-GB" dirty="0" err="1" smtClean="0"/>
              <a:t>Mn+Ni</a:t>
            </a:r>
            <a:r>
              <a:rPr lang="en-GB" dirty="0" smtClean="0"/>
              <a:t> </a:t>
            </a:r>
            <a:r>
              <a:rPr lang="en-GB" dirty="0" err="1" smtClean="0"/>
              <a:t>Metalisation</a:t>
            </a:r>
            <a:r>
              <a:rPr lang="en-GB" dirty="0" smtClean="0"/>
              <a:t> for brazing</a:t>
            </a:r>
          </a:p>
          <a:p>
            <a:r>
              <a:rPr lang="en-GB" dirty="0" smtClean="0"/>
              <a:t>Titanium doping for R=10 M</a:t>
            </a:r>
            <a:r>
              <a:rPr lang="el-GR" dirty="0" smtClean="0"/>
              <a:t>Ω</a:t>
            </a:r>
            <a:endParaRPr lang="en-GB" dirty="0"/>
          </a:p>
          <a:p>
            <a:r>
              <a:rPr lang="en-GB" dirty="0" smtClean="0"/>
              <a:t>&lt; 2.0x10</a:t>
            </a:r>
            <a:r>
              <a:rPr lang="en-GB" baseline="30000" dirty="0" smtClean="0"/>
              <a:t>‐10</a:t>
            </a:r>
            <a:r>
              <a:rPr lang="en-GB" dirty="0" smtClean="0"/>
              <a:t> mbar l s</a:t>
            </a:r>
            <a:r>
              <a:rPr lang="en-GB" baseline="30000" dirty="0" smtClean="0"/>
              <a:t>‐1</a:t>
            </a:r>
            <a:endParaRPr lang="en-GB" dirty="0" smtClean="0"/>
          </a:p>
          <a:p>
            <a:r>
              <a:rPr lang="en-GB" dirty="0" smtClean="0"/>
              <a:t>Flexible RF contacts</a:t>
            </a:r>
          </a:p>
          <a:p>
            <a:r>
              <a:rPr lang="en-GB" dirty="0" smtClean="0"/>
              <a:t>Constructed at </a:t>
            </a:r>
            <a:r>
              <a:rPr lang="en-GB" dirty="0" err="1" smtClean="0"/>
              <a:t>Cern</a:t>
            </a:r>
            <a:r>
              <a:rPr lang="en-GB" dirty="0" smtClean="0"/>
              <a:t> WS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MEDAUSTRON synchrotronRF - RFTech Workshop 2013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C.Schmitzer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43206-D126-48F0-BA9A-D3FD8D524521}" type="slidenum">
              <a:rPr lang="de-AT" smtClean="0"/>
              <a:pPr>
                <a:defRPr/>
              </a:pPr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0435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CERN 1kW RF Amplifier</a:t>
            </a:r>
            <a:r>
              <a:rPr lang="en-GB" dirty="0"/>
              <a:t> </a:t>
            </a:r>
            <a:r>
              <a:rPr lang="en-GB" dirty="0" smtClean="0"/>
              <a:t>  ( </a:t>
            </a:r>
            <a:r>
              <a:rPr lang="en-GB" dirty="0" err="1" smtClean="0"/>
              <a:t>M.Paoluzzi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2597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-1 dB Bandwidth </a:t>
            </a:r>
            <a:r>
              <a:rPr lang="de-DE" dirty="0" smtClean="0"/>
              <a:t>: 	0.5 </a:t>
            </a:r>
            <a:r>
              <a:rPr lang="de-DE" dirty="0"/>
              <a:t>– 5 MHz 	</a:t>
            </a:r>
          </a:p>
          <a:p>
            <a:pPr marL="0" indent="0">
              <a:buNone/>
            </a:pPr>
            <a:r>
              <a:rPr lang="en-GB" dirty="0" smtClean="0"/>
              <a:t>Voltage Gain: </a:t>
            </a:r>
            <a:r>
              <a:rPr lang="en-GB" dirty="0"/>
              <a:t>	</a:t>
            </a:r>
            <a:r>
              <a:rPr lang="en-GB" dirty="0" smtClean="0"/>
              <a:t>	58 </a:t>
            </a:r>
            <a:r>
              <a:rPr lang="en-GB" dirty="0"/>
              <a:t>dB ± 1.5 dB 	</a:t>
            </a:r>
          </a:p>
          <a:p>
            <a:pPr marL="0" indent="0">
              <a:buNone/>
            </a:pPr>
            <a:r>
              <a:rPr lang="en-GB" dirty="0"/>
              <a:t>Output power at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1dB </a:t>
            </a:r>
            <a:r>
              <a:rPr lang="en-GB" dirty="0"/>
              <a:t>compression 	: 	&gt;1 kW 	</a:t>
            </a:r>
          </a:p>
          <a:p>
            <a:pPr marL="0" indent="0">
              <a:buNone/>
            </a:pPr>
            <a:r>
              <a:rPr lang="en-GB" dirty="0"/>
              <a:t>Harmonic distortion </a:t>
            </a:r>
            <a:r>
              <a:rPr lang="en-GB" dirty="0" smtClean="0"/>
              <a:t>: </a:t>
            </a:r>
            <a:r>
              <a:rPr lang="en-GB" dirty="0"/>
              <a:t>	&lt; -15 </a:t>
            </a:r>
            <a:r>
              <a:rPr lang="en-GB" dirty="0" err="1"/>
              <a:t>dBc</a:t>
            </a:r>
            <a:r>
              <a:rPr lang="en-GB" dirty="0"/>
              <a:t> @ P</a:t>
            </a:r>
            <a:r>
              <a:rPr lang="en-GB" baseline="-25000" dirty="0"/>
              <a:t>out</a:t>
            </a:r>
            <a:r>
              <a:rPr lang="en-GB" dirty="0"/>
              <a:t>=1 kW </a:t>
            </a:r>
          </a:p>
          <a:p>
            <a:pPr marL="0" indent="0">
              <a:buNone/>
            </a:pPr>
            <a:r>
              <a:rPr lang="en-GB" dirty="0" smtClean="0"/>
              <a:t>				&lt; </a:t>
            </a:r>
            <a:r>
              <a:rPr lang="en-GB" dirty="0"/>
              <a:t>-18 </a:t>
            </a:r>
            <a:r>
              <a:rPr lang="en-GB" dirty="0" err="1"/>
              <a:t>dBc</a:t>
            </a:r>
            <a:r>
              <a:rPr lang="en-GB" dirty="0"/>
              <a:t> @ P</a:t>
            </a:r>
            <a:r>
              <a:rPr lang="en-GB" baseline="-25000" dirty="0"/>
              <a:t>out</a:t>
            </a:r>
            <a:r>
              <a:rPr lang="en-GB" dirty="0"/>
              <a:t>=500 W </a:t>
            </a:r>
          </a:p>
          <a:p>
            <a:pPr marL="0" indent="0">
              <a:buNone/>
            </a:pPr>
            <a:r>
              <a:rPr lang="en-GB" dirty="0"/>
              <a:t>Gain </a:t>
            </a:r>
            <a:r>
              <a:rPr lang="en-GB" dirty="0" smtClean="0"/>
              <a:t>linearity: </a:t>
            </a:r>
            <a:r>
              <a:rPr lang="en-GB" dirty="0"/>
              <a:t>	</a:t>
            </a:r>
            <a:r>
              <a:rPr lang="en-GB" dirty="0" smtClean="0"/>
              <a:t>	± </a:t>
            </a:r>
            <a:r>
              <a:rPr lang="en-GB" dirty="0"/>
              <a:t>1 dB 	</a:t>
            </a:r>
          </a:p>
          <a:p>
            <a:pPr marL="0" indent="0">
              <a:buNone/>
            </a:pPr>
            <a:r>
              <a:rPr lang="en-GB" dirty="0"/>
              <a:t>DC to RF efficiency </a:t>
            </a:r>
            <a:r>
              <a:rPr lang="en-GB" dirty="0" smtClean="0"/>
              <a:t>: </a:t>
            </a:r>
            <a:r>
              <a:rPr lang="en-GB" dirty="0"/>
              <a:t>	&gt;35 % 	</a:t>
            </a:r>
          </a:p>
          <a:p>
            <a:pPr marL="0" indent="0">
              <a:buNone/>
            </a:pPr>
            <a:r>
              <a:rPr lang="en-GB" dirty="0"/>
              <a:t>Input impedance 	: 	50 Ω, VSWR 1.1:1 max </a:t>
            </a:r>
          </a:p>
          <a:p>
            <a:pPr marL="0" indent="0">
              <a:buNone/>
            </a:pPr>
            <a:r>
              <a:rPr lang="en-GB" dirty="0"/>
              <a:t>Load impedance 	: 	50 Ω, no damage when </a:t>
            </a:r>
            <a:r>
              <a:rPr lang="en-GB" dirty="0" smtClean="0"/>
              <a:t>				operated </a:t>
            </a:r>
            <a:r>
              <a:rPr lang="en-GB" dirty="0"/>
              <a:t>in O.C or S.C. 	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MEDAUSTRON synchrotronRF - RFTech Workshop 2013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C.Schmitzer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43206-D126-48F0-BA9A-D3FD8D524521}" type="slidenum">
              <a:rPr lang="de-AT" smtClean="0"/>
              <a:pPr>
                <a:defRPr/>
              </a:pPr>
              <a:t>15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1456219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CERN 1kW RF </a:t>
            </a:r>
            <a:r>
              <a:rPr lang="en-GB" dirty="0"/>
              <a:t>Amplifier   ( </a:t>
            </a:r>
            <a:r>
              <a:rPr lang="en-GB" dirty="0" err="1"/>
              <a:t>M.Paoluzzi</a:t>
            </a:r>
            <a:r>
              <a:rPr lang="en-GB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00188"/>
            <a:ext cx="4320480" cy="4625975"/>
          </a:xfrm>
        </p:spPr>
        <p:txBody>
          <a:bodyPr/>
          <a:lstStyle/>
          <a:p>
            <a:r>
              <a:rPr lang="en-GB" dirty="0" smtClean="0"/>
              <a:t>15 W preamplifier</a:t>
            </a:r>
          </a:p>
          <a:p>
            <a:r>
              <a:rPr lang="en-GB" dirty="0" smtClean="0"/>
              <a:t>9x 120 W amplifier modules (MRF151G) mounted in push-pull configuration and operated in class B</a:t>
            </a:r>
          </a:p>
          <a:p>
            <a:r>
              <a:rPr lang="en-GB" dirty="0" smtClean="0"/>
              <a:t>Signal combiner</a:t>
            </a:r>
          </a:p>
          <a:p>
            <a:r>
              <a:rPr lang="en-GB" dirty="0" smtClean="0"/>
              <a:t>Directional coupler </a:t>
            </a:r>
            <a:br>
              <a:rPr lang="en-GB" dirty="0" smtClean="0"/>
            </a:br>
            <a:r>
              <a:rPr lang="en-GB" dirty="0" smtClean="0"/>
              <a:t>(-46dB)</a:t>
            </a:r>
          </a:p>
          <a:p>
            <a:r>
              <a:rPr lang="en-GB" dirty="0" smtClean="0"/>
              <a:t>DB </a:t>
            </a:r>
            <a:r>
              <a:rPr lang="en-GB" dirty="0" err="1" smtClean="0"/>
              <a:t>Elettronica</a:t>
            </a:r>
            <a:r>
              <a:rPr lang="en-GB" dirty="0" smtClean="0"/>
              <a:t> </a:t>
            </a:r>
            <a:r>
              <a:rPr lang="en-GB" dirty="0" err="1" smtClean="0"/>
              <a:t>Telec</a:t>
            </a:r>
            <a:r>
              <a:rPr lang="en-GB" dirty="0" smtClean="0"/>
              <a:t>.</a:t>
            </a:r>
          </a:p>
          <a:p>
            <a:r>
              <a:rPr lang="en-GB" dirty="0" smtClean="0"/>
              <a:t>Used @ LEIR, AD,..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MEDAUSTRON synchrotronRF - RFTech Workshop 2013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C.Schmitzer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43206-D126-48F0-BA9A-D3FD8D524521}" type="slidenum">
              <a:rPr lang="de-AT" smtClean="0"/>
              <a:pPr>
                <a:defRPr/>
              </a:pPr>
              <a:t>16</a:t>
            </a:fld>
            <a:endParaRPr lang="de-AT" dirty="0"/>
          </a:p>
        </p:txBody>
      </p:sp>
      <p:pic>
        <p:nvPicPr>
          <p:cNvPr id="4098" name="Picture 2" descr="\\cern.ch\dfs\Projects\medaustron\WP_RF\_images\IM-120330-a-HGR_ 1kW amplifier overview photos\P10109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7"/>
            <a:ext cx="5133663" cy="385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049677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MedAustron Cavity Amplifier Chain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95313"/>
            <a:ext cx="7776864" cy="462597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Amplifiers are not next to cavity </a:t>
            </a:r>
            <a:r>
              <a:rPr lang="en-GB" dirty="0"/>
              <a:t>(</a:t>
            </a:r>
            <a:r>
              <a:rPr lang="en-GB" dirty="0" smtClean="0"/>
              <a:t>35 m</a:t>
            </a:r>
            <a:r>
              <a:rPr lang="en-GB" dirty="0" smtClean="0"/>
              <a:t>)</a:t>
            </a:r>
            <a:endParaRPr lang="en-GB" dirty="0" smtClean="0"/>
          </a:p>
          <a:p>
            <a:pPr lvl="1"/>
            <a:r>
              <a:rPr lang="en-GB" dirty="0" smtClean="0"/>
              <a:t>Accessible during operation</a:t>
            </a:r>
          </a:p>
          <a:p>
            <a:pPr lvl="1"/>
            <a:r>
              <a:rPr lang="en-GB" dirty="0" smtClean="0"/>
              <a:t>Resulting in a gain ripple due to cable length</a:t>
            </a:r>
          </a:p>
          <a:p>
            <a:pPr lvl="1"/>
            <a:r>
              <a:rPr lang="en-GB" dirty="0" smtClean="0"/>
              <a:t>LLRF Servo Loop has to compensate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MEDAUSTRON synchrotronRF - RFTech Workshop 2013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 smtClean="0"/>
              <a:t>C.Schmitzer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43206-D126-48F0-BA9A-D3FD8D524521}" type="slidenum">
              <a:rPr lang="de-AT" smtClean="0"/>
              <a:pPr>
                <a:defRPr/>
              </a:pPr>
              <a:t>17</a:t>
            </a:fld>
            <a:endParaRPr lang="de-AT" dirty="0"/>
          </a:p>
        </p:txBody>
      </p:sp>
      <p:sp>
        <p:nvSpPr>
          <p:cNvPr id="7" name="Rounded Rectangle 6"/>
          <p:cNvSpPr/>
          <p:nvPr/>
        </p:nvSpPr>
        <p:spPr>
          <a:xfrm>
            <a:off x="7452320" y="5373216"/>
            <a:ext cx="14401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LLRF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7452320" y="4644752"/>
            <a:ext cx="14401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4W driver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7452320" y="3924672"/>
            <a:ext cx="14401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Splitter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8172400" y="1484784"/>
            <a:ext cx="720080" cy="2071464"/>
            <a:chOff x="8172400" y="1484784"/>
            <a:chExt cx="720080" cy="2071464"/>
          </a:xfrm>
        </p:grpSpPr>
        <p:sp>
          <p:nvSpPr>
            <p:cNvPr id="10" name="Rounded Rectangle 9"/>
            <p:cNvSpPr/>
            <p:nvPr/>
          </p:nvSpPr>
          <p:spPr>
            <a:xfrm>
              <a:off x="8180784" y="2988568"/>
              <a:ext cx="711696" cy="5676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1kW</a:t>
              </a:r>
              <a:endParaRPr lang="en-GB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180784" y="1484784"/>
              <a:ext cx="711696" cy="5676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Cell</a:t>
              </a:r>
              <a:endParaRPr lang="en-GB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8172400" y="2052464"/>
              <a:ext cx="474969" cy="936104"/>
            </a:xfrm>
            <a:custGeom>
              <a:avLst/>
              <a:gdLst>
                <a:gd name="connsiteX0" fmla="*/ 371875 w 474969"/>
                <a:gd name="connsiteY0" fmla="*/ 699796 h 699796"/>
                <a:gd name="connsiteX1" fmla="*/ 371875 w 474969"/>
                <a:gd name="connsiteY1" fmla="*/ 335902 h 699796"/>
                <a:gd name="connsiteX2" fmla="*/ 297231 w 474969"/>
                <a:gd name="connsiteY2" fmla="*/ 149289 h 699796"/>
                <a:gd name="connsiteX3" fmla="*/ 119949 w 474969"/>
                <a:gd name="connsiteY3" fmla="*/ 121298 h 699796"/>
                <a:gd name="connsiteX4" fmla="*/ 7982 w 474969"/>
                <a:gd name="connsiteY4" fmla="*/ 270587 h 699796"/>
                <a:gd name="connsiteX5" fmla="*/ 35973 w 474969"/>
                <a:gd name="connsiteY5" fmla="*/ 447869 h 699796"/>
                <a:gd name="connsiteX6" fmla="*/ 250577 w 474969"/>
                <a:gd name="connsiteY6" fmla="*/ 494522 h 699796"/>
                <a:gd name="connsiteX7" fmla="*/ 427859 w 474969"/>
                <a:gd name="connsiteY7" fmla="*/ 382555 h 699796"/>
                <a:gd name="connsiteX8" fmla="*/ 474512 w 474969"/>
                <a:gd name="connsiteY8" fmla="*/ 195942 h 699796"/>
                <a:gd name="connsiteX9" fmla="*/ 409198 w 474969"/>
                <a:gd name="connsiteY9" fmla="*/ 0 h 69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4969" h="699796">
                  <a:moveTo>
                    <a:pt x="371875" y="699796"/>
                  </a:moveTo>
                  <a:cubicBezTo>
                    <a:pt x="378095" y="563724"/>
                    <a:pt x="384316" y="427653"/>
                    <a:pt x="371875" y="335902"/>
                  </a:cubicBezTo>
                  <a:cubicBezTo>
                    <a:pt x="359434" y="244151"/>
                    <a:pt x="339219" y="185056"/>
                    <a:pt x="297231" y="149289"/>
                  </a:cubicBezTo>
                  <a:cubicBezTo>
                    <a:pt x="255243" y="113522"/>
                    <a:pt x="168157" y="101082"/>
                    <a:pt x="119949" y="121298"/>
                  </a:cubicBezTo>
                  <a:cubicBezTo>
                    <a:pt x="71741" y="141514"/>
                    <a:pt x="21978" y="216159"/>
                    <a:pt x="7982" y="270587"/>
                  </a:cubicBezTo>
                  <a:cubicBezTo>
                    <a:pt x="-6014" y="325015"/>
                    <a:pt x="-4459" y="410547"/>
                    <a:pt x="35973" y="447869"/>
                  </a:cubicBezTo>
                  <a:cubicBezTo>
                    <a:pt x="76405" y="485191"/>
                    <a:pt x="185263" y="505408"/>
                    <a:pt x="250577" y="494522"/>
                  </a:cubicBezTo>
                  <a:cubicBezTo>
                    <a:pt x="315891" y="483636"/>
                    <a:pt x="390537" y="432318"/>
                    <a:pt x="427859" y="382555"/>
                  </a:cubicBezTo>
                  <a:cubicBezTo>
                    <a:pt x="465181" y="332792"/>
                    <a:pt x="477622" y="259701"/>
                    <a:pt x="474512" y="195942"/>
                  </a:cubicBezTo>
                  <a:cubicBezTo>
                    <a:pt x="471402" y="132183"/>
                    <a:pt x="441855" y="77755"/>
                    <a:pt x="409198" y="0"/>
                  </a:cubicBezTo>
                </a:path>
              </a:pathLst>
            </a:cu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9" name="Elbow Connector 18"/>
          <p:cNvCxnSpPr/>
          <p:nvPr/>
        </p:nvCxnSpPr>
        <p:spPr>
          <a:xfrm rot="5400000" flipH="1" flipV="1">
            <a:off x="8170304" y="3566728"/>
            <a:ext cx="368424" cy="364232"/>
          </a:xfrm>
          <a:prstGeom prst="bentConnector3">
            <a:avLst>
              <a:gd name="adj1" fmla="val 50000"/>
            </a:avLst>
          </a:prstGeom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2"/>
            <a:endCxn id="8" idx="0"/>
          </p:cNvCxnSpPr>
          <p:nvPr/>
        </p:nvCxnSpPr>
        <p:spPr>
          <a:xfrm>
            <a:off x="8172400" y="4500736"/>
            <a:ext cx="0" cy="144016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2"/>
            <a:endCxn id="7" idx="0"/>
          </p:cNvCxnSpPr>
          <p:nvPr/>
        </p:nvCxnSpPr>
        <p:spPr>
          <a:xfrm>
            <a:off x="8172400" y="5220816"/>
            <a:ext cx="0" cy="15240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68720"/>
            <a:ext cx="3569421" cy="248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076056" y="3811561"/>
            <a:ext cx="13017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Gap Voltage</a:t>
            </a:r>
            <a:endParaRPr lang="en-GB" sz="1100" dirty="0"/>
          </a:p>
        </p:txBody>
      </p:sp>
      <p:sp>
        <p:nvSpPr>
          <p:cNvPr id="37" name="TextBox 36"/>
          <p:cNvSpPr txBox="1"/>
          <p:nvPr/>
        </p:nvSpPr>
        <p:spPr>
          <a:xfrm>
            <a:off x="5076056" y="4408076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Forward Voltage</a:t>
            </a:r>
            <a:endParaRPr lang="en-GB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5076056" y="5138028"/>
            <a:ext cx="1063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Reflected Voltage</a:t>
            </a:r>
            <a:endParaRPr lang="en-GB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4109222"/>
            <a:ext cx="5012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 dB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059832" y="5816297"/>
            <a:ext cx="860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frequency</a:t>
            </a:r>
            <a:endParaRPr lang="en-US" sz="1200" dirty="0"/>
          </a:p>
        </p:txBody>
      </p:sp>
      <p:sp>
        <p:nvSpPr>
          <p:cNvPr id="25" name="Rounded Rectangle 24"/>
          <p:cNvSpPr/>
          <p:nvPr/>
        </p:nvSpPr>
        <p:spPr>
          <a:xfrm>
            <a:off x="7316688" y="2988568"/>
            <a:ext cx="711696" cy="567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1kW</a:t>
            </a:r>
            <a:endParaRPr lang="en-GB" dirty="0"/>
          </a:p>
        </p:txBody>
      </p:sp>
      <p:sp>
        <p:nvSpPr>
          <p:cNvPr id="26" name="Rounded Rectangle 25"/>
          <p:cNvSpPr/>
          <p:nvPr/>
        </p:nvSpPr>
        <p:spPr>
          <a:xfrm>
            <a:off x="7316688" y="1484784"/>
            <a:ext cx="711696" cy="567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Cell</a:t>
            </a:r>
            <a:endParaRPr lang="en-GB" dirty="0"/>
          </a:p>
        </p:txBody>
      </p:sp>
      <p:sp>
        <p:nvSpPr>
          <p:cNvPr id="27" name="Freeform 26"/>
          <p:cNvSpPr/>
          <p:nvPr/>
        </p:nvSpPr>
        <p:spPr>
          <a:xfrm>
            <a:off x="7308304" y="2052464"/>
            <a:ext cx="474969" cy="936104"/>
          </a:xfrm>
          <a:custGeom>
            <a:avLst/>
            <a:gdLst>
              <a:gd name="connsiteX0" fmla="*/ 371875 w 474969"/>
              <a:gd name="connsiteY0" fmla="*/ 699796 h 699796"/>
              <a:gd name="connsiteX1" fmla="*/ 371875 w 474969"/>
              <a:gd name="connsiteY1" fmla="*/ 335902 h 699796"/>
              <a:gd name="connsiteX2" fmla="*/ 297231 w 474969"/>
              <a:gd name="connsiteY2" fmla="*/ 149289 h 699796"/>
              <a:gd name="connsiteX3" fmla="*/ 119949 w 474969"/>
              <a:gd name="connsiteY3" fmla="*/ 121298 h 699796"/>
              <a:gd name="connsiteX4" fmla="*/ 7982 w 474969"/>
              <a:gd name="connsiteY4" fmla="*/ 270587 h 699796"/>
              <a:gd name="connsiteX5" fmla="*/ 35973 w 474969"/>
              <a:gd name="connsiteY5" fmla="*/ 447869 h 699796"/>
              <a:gd name="connsiteX6" fmla="*/ 250577 w 474969"/>
              <a:gd name="connsiteY6" fmla="*/ 494522 h 699796"/>
              <a:gd name="connsiteX7" fmla="*/ 427859 w 474969"/>
              <a:gd name="connsiteY7" fmla="*/ 382555 h 699796"/>
              <a:gd name="connsiteX8" fmla="*/ 474512 w 474969"/>
              <a:gd name="connsiteY8" fmla="*/ 195942 h 699796"/>
              <a:gd name="connsiteX9" fmla="*/ 409198 w 474969"/>
              <a:gd name="connsiteY9" fmla="*/ 0 h 69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4969" h="699796">
                <a:moveTo>
                  <a:pt x="371875" y="699796"/>
                </a:moveTo>
                <a:cubicBezTo>
                  <a:pt x="378095" y="563724"/>
                  <a:pt x="384316" y="427653"/>
                  <a:pt x="371875" y="335902"/>
                </a:cubicBezTo>
                <a:cubicBezTo>
                  <a:pt x="359434" y="244151"/>
                  <a:pt x="339219" y="185056"/>
                  <a:pt x="297231" y="149289"/>
                </a:cubicBezTo>
                <a:cubicBezTo>
                  <a:pt x="255243" y="113522"/>
                  <a:pt x="168157" y="101082"/>
                  <a:pt x="119949" y="121298"/>
                </a:cubicBezTo>
                <a:cubicBezTo>
                  <a:pt x="71741" y="141514"/>
                  <a:pt x="21978" y="216159"/>
                  <a:pt x="7982" y="270587"/>
                </a:cubicBezTo>
                <a:cubicBezTo>
                  <a:pt x="-6014" y="325015"/>
                  <a:pt x="-4459" y="410547"/>
                  <a:pt x="35973" y="447869"/>
                </a:cubicBezTo>
                <a:cubicBezTo>
                  <a:pt x="76405" y="485191"/>
                  <a:pt x="185263" y="505408"/>
                  <a:pt x="250577" y="494522"/>
                </a:cubicBezTo>
                <a:cubicBezTo>
                  <a:pt x="315891" y="483636"/>
                  <a:pt x="390537" y="432318"/>
                  <a:pt x="427859" y="382555"/>
                </a:cubicBezTo>
                <a:cubicBezTo>
                  <a:pt x="465181" y="332792"/>
                  <a:pt x="477622" y="259701"/>
                  <a:pt x="474512" y="195942"/>
                </a:cubicBezTo>
                <a:cubicBezTo>
                  <a:pt x="471402" y="132183"/>
                  <a:pt x="441855" y="77755"/>
                  <a:pt x="409198" y="0"/>
                </a:cubicBez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6444208" y="2996952"/>
            <a:ext cx="711696" cy="567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1kW</a:t>
            </a:r>
            <a:endParaRPr lang="en-GB" dirty="0"/>
          </a:p>
        </p:txBody>
      </p:sp>
      <p:cxnSp>
        <p:nvCxnSpPr>
          <p:cNvPr id="16" name="Elbow Connector 15"/>
          <p:cNvCxnSpPr/>
          <p:nvPr/>
        </p:nvCxnSpPr>
        <p:spPr>
          <a:xfrm rot="16200000" flipV="1">
            <a:off x="7738256" y="3498912"/>
            <a:ext cx="368424" cy="499864"/>
          </a:xfrm>
          <a:prstGeom prst="bentConnector3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rot="16200000" flipV="1">
            <a:off x="7306208" y="3066864"/>
            <a:ext cx="360040" cy="1372344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56702" y="321297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88224" y="2492896"/>
            <a:ext cx="24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00270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33724" y="1844824"/>
            <a:ext cx="4602772" cy="3385602"/>
            <a:chOff x="2771800" y="1772816"/>
            <a:chExt cx="6330964" cy="4177690"/>
          </a:xfrm>
        </p:grpSpPr>
        <p:pic>
          <p:nvPicPr>
            <p:cNvPr id="7170" name="Picture 2" descr="Z:\MedAustron\LLRF layout\MA_LLRF_Layout_v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257"/>
            <a:stretch/>
          </p:blipFill>
          <p:spPr bwMode="auto">
            <a:xfrm>
              <a:off x="2771800" y="1772816"/>
              <a:ext cx="6330964" cy="4177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7596336" y="2132856"/>
              <a:ext cx="1506428" cy="3817650"/>
            </a:xfrm>
            <a:prstGeom prst="roundRect">
              <a:avLst/>
            </a:prstGeom>
            <a:solidFill>
              <a:schemeClr val="bg1">
                <a:lumMod val="85000"/>
                <a:alpha val="46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MedAustron LLRF - CERN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83345"/>
            <a:ext cx="4834880" cy="4625975"/>
          </a:xfrm>
        </p:spPr>
        <p:txBody>
          <a:bodyPr/>
          <a:lstStyle/>
          <a:p>
            <a:r>
              <a:rPr lang="en-GB" sz="2200" dirty="0" smtClean="0"/>
              <a:t>Developed in Collaboration with Cern BE-RF</a:t>
            </a:r>
          </a:p>
          <a:p>
            <a:r>
              <a:rPr lang="en-GB" sz="2200" dirty="0" smtClean="0"/>
              <a:t>Mod. version of PSB LLRF</a:t>
            </a:r>
          </a:p>
          <a:p>
            <a:r>
              <a:rPr lang="en-GB" sz="2200" dirty="0" smtClean="0"/>
              <a:t>3-4 DSP boards (VME64x)</a:t>
            </a:r>
          </a:p>
          <a:p>
            <a:r>
              <a:rPr lang="it-IT" sz="2200" dirty="0" smtClean="0"/>
              <a:t>VITA57.1 </a:t>
            </a:r>
            <a:r>
              <a:rPr lang="it-IT" sz="2200" dirty="0"/>
              <a:t>standard FPGA Mezzanine </a:t>
            </a:r>
            <a:r>
              <a:rPr lang="it-IT" sz="2200" dirty="0" smtClean="0"/>
              <a:t>Card </a:t>
            </a:r>
            <a:r>
              <a:rPr lang="en-GB" sz="2200" dirty="0" smtClean="0"/>
              <a:t>(FMC)</a:t>
            </a:r>
          </a:p>
          <a:p>
            <a:r>
              <a:rPr lang="en-GB" sz="2200" dirty="0" smtClean="0"/>
              <a:t>Each motherboard with </a:t>
            </a:r>
            <a:br>
              <a:rPr lang="en-GB" sz="2200" dirty="0" smtClean="0"/>
            </a:br>
            <a:r>
              <a:rPr lang="en-GB" sz="2200" dirty="0" smtClean="0"/>
              <a:t>Virtex</a:t>
            </a:r>
            <a:r>
              <a:rPr lang="en-GB" sz="2200" dirty="0"/>
              <a:t>5</a:t>
            </a:r>
            <a:r>
              <a:rPr lang="en-GB" sz="2200" dirty="0" smtClean="0"/>
              <a:t> </a:t>
            </a:r>
            <a:r>
              <a:rPr lang="en-GB" sz="2200" dirty="0" smtClean="0"/>
              <a:t>FPGA</a:t>
            </a:r>
          </a:p>
          <a:p>
            <a:r>
              <a:rPr lang="en-GB" sz="2200" dirty="0" err="1" smtClean="0"/>
              <a:t>Daughtercards</a:t>
            </a:r>
            <a:r>
              <a:rPr lang="en-GB" sz="2200" dirty="0" smtClean="0"/>
              <a:t> 16-bit </a:t>
            </a:r>
            <a:r>
              <a:rPr lang="en-GB" sz="2200" dirty="0"/>
              <a:t>ADCs and DACs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MEDAUSTRON synchrotronRF - RFTech Workshop 2013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C.Schmitzer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43206-D126-48F0-BA9A-D3FD8D524521}" type="slidenum">
              <a:rPr lang="de-AT" smtClean="0"/>
              <a:pPr>
                <a:defRPr/>
              </a:pPr>
              <a:t>18</a:t>
            </a:fld>
            <a:endParaRPr lang="de-AT" dirty="0"/>
          </a:p>
        </p:txBody>
      </p:sp>
      <p:sp>
        <p:nvSpPr>
          <p:cNvPr id="10" name="TextBox 9"/>
          <p:cNvSpPr txBox="1"/>
          <p:nvPr/>
        </p:nvSpPr>
        <p:spPr>
          <a:xfrm>
            <a:off x="7596336" y="5301208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M.-</a:t>
            </a:r>
            <a:r>
              <a:rPr lang="en-GB" sz="1200" dirty="0" err="1" smtClean="0"/>
              <a:t>E.Angoletta</a:t>
            </a:r>
            <a:r>
              <a:rPr lang="en-GB" sz="1200" dirty="0" smtClean="0"/>
              <a:t> et al.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5373216"/>
            <a:ext cx="3672408" cy="92333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See other talks by</a:t>
            </a:r>
            <a:br>
              <a:rPr lang="en-US" dirty="0" smtClean="0"/>
            </a:br>
            <a:r>
              <a:rPr lang="en-US" dirty="0" err="1" smtClean="0"/>
              <a:t>J.Molendijk</a:t>
            </a:r>
            <a:r>
              <a:rPr lang="en-US" dirty="0" smtClean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P.Leinonen</a:t>
            </a:r>
            <a:r>
              <a:rPr lang="en-US" dirty="0" smtClean="0"/>
              <a:t> &amp; </a:t>
            </a:r>
            <a:r>
              <a:rPr lang="en-US" dirty="0" err="1" smtClean="0"/>
              <a:t>J.Sanchez</a:t>
            </a:r>
            <a:r>
              <a:rPr lang="en-US" dirty="0" smtClean="0"/>
              <a:t> Quesada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3963232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MedAustron LLRF - Modifications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00808"/>
            <a:ext cx="4536504" cy="4625975"/>
          </a:xfrm>
        </p:spPr>
        <p:txBody>
          <a:bodyPr/>
          <a:lstStyle/>
          <a:p>
            <a:r>
              <a:rPr lang="en-GB" dirty="0" smtClean="0"/>
              <a:t>No synchronisation Loop</a:t>
            </a:r>
          </a:p>
          <a:p>
            <a:r>
              <a:rPr lang="en-GB" dirty="0" smtClean="0"/>
              <a:t>Fixed f</a:t>
            </a:r>
            <a:r>
              <a:rPr lang="en-GB" baseline="-25000" dirty="0" smtClean="0"/>
              <a:t>INJ</a:t>
            </a:r>
            <a:r>
              <a:rPr lang="en-GB" dirty="0" smtClean="0"/>
              <a:t> and f</a:t>
            </a:r>
            <a:r>
              <a:rPr lang="en-GB" baseline="-25000" dirty="0" smtClean="0"/>
              <a:t>EXTR</a:t>
            </a:r>
          </a:p>
          <a:p>
            <a:r>
              <a:rPr lang="en-GB" dirty="0" smtClean="0"/>
              <a:t>Fixed h=1</a:t>
            </a:r>
          </a:p>
          <a:p>
            <a:r>
              <a:rPr lang="en-GB" dirty="0" smtClean="0"/>
              <a:t>Additional hardware timings (Extraction, </a:t>
            </a:r>
            <a:r>
              <a:rPr lang="en-GB" dirty="0" err="1" smtClean="0"/>
              <a:t>EndDSP</a:t>
            </a:r>
            <a:r>
              <a:rPr lang="en-GB" dirty="0" smtClean="0"/>
              <a:t>,..)</a:t>
            </a:r>
          </a:p>
          <a:p>
            <a:r>
              <a:rPr lang="en-GB" dirty="0" smtClean="0"/>
              <a:t># TPUs, LPUs</a:t>
            </a:r>
            <a:endParaRPr lang="en-GB" dirty="0"/>
          </a:p>
          <a:p>
            <a:r>
              <a:rPr lang="en-GB" dirty="0" smtClean="0"/>
              <a:t>12 cells seen as one voltage gap </a:t>
            </a:r>
            <a:r>
              <a:rPr lang="en-GB" dirty="0" smtClean="0"/>
              <a:t>(redundancy)</a:t>
            </a:r>
            <a:endParaRPr lang="en-GB" dirty="0"/>
          </a:p>
          <a:p>
            <a:r>
              <a:rPr lang="en-GB" dirty="0" smtClean="0"/>
              <a:t>Tune Kicker output </a:t>
            </a:r>
            <a:br>
              <a:rPr lang="en-GB" dirty="0" smtClean="0"/>
            </a:br>
            <a:r>
              <a:rPr lang="en-GB" dirty="0" smtClean="0"/>
              <a:t>(Ramp up/down timing)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MEDAUSTRON synchrotronRF - RFTech Workshop 2013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C.Schmitzer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43206-D126-48F0-BA9A-D3FD8D524521}" type="slidenum">
              <a:rPr lang="de-AT" smtClean="0"/>
              <a:pPr>
                <a:defRPr/>
              </a:pPr>
              <a:t>19</a:t>
            </a:fld>
            <a:endParaRPr lang="de-AT" dirty="0"/>
          </a:p>
        </p:txBody>
      </p:sp>
      <p:grpSp>
        <p:nvGrpSpPr>
          <p:cNvPr id="40" name="Group 39"/>
          <p:cNvGrpSpPr/>
          <p:nvPr/>
        </p:nvGrpSpPr>
        <p:grpSpPr>
          <a:xfrm>
            <a:off x="3491880" y="1988840"/>
            <a:ext cx="5796136" cy="3744416"/>
            <a:chOff x="3491880" y="2348880"/>
            <a:chExt cx="5796136" cy="3744416"/>
          </a:xfrm>
        </p:grpSpPr>
        <p:grpSp>
          <p:nvGrpSpPr>
            <p:cNvPr id="37" name="Group 36"/>
            <p:cNvGrpSpPr/>
            <p:nvPr/>
          </p:nvGrpSpPr>
          <p:grpSpPr>
            <a:xfrm>
              <a:off x="3491880" y="2348880"/>
              <a:ext cx="5796136" cy="3744416"/>
              <a:chOff x="3491880" y="2348880"/>
              <a:chExt cx="5796136" cy="3744416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3491880" y="2348880"/>
                <a:ext cx="5796136" cy="3744416"/>
                <a:chOff x="34113" y="1267660"/>
                <a:chExt cx="8749847" cy="4897644"/>
              </a:xfrm>
            </p:grpSpPr>
            <p:pic>
              <p:nvPicPr>
                <p:cNvPr id="8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123728" y="1267660"/>
                  <a:ext cx="5472608" cy="48552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9" name="Rounded Rectangle 8"/>
                <p:cNvSpPr/>
                <p:nvPr/>
              </p:nvSpPr>
              <p:spPr>
                <a:xfrm>
                  <a:off x="1907704" y="2492896"/>
                  <a:ext cx="1800200" cy="864096"/>
                </a:xfrm>
                <a:prstGeom prst="roundRect">
                  <a:avLst/>
                </a:prstGeom>
                <a:noFill/>
                <a:ln w="381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0" name="Straight Arrow Connector 9"/>
                <p:cNvCxnSpPr>
                  <a:endCxn id="9" idx="1"/>
                </p:cNvCxnSpPr>
                <p:nvPr/>
              </p:nvCxnSpPr>
              <p:spPr>
                <a:xfrm>
                  <a:off x="1080120" y="2820698"/>
                  <a:ext cx="827584" cy="104246"/>
                </a:xfrm>
                <a:prstGeom prst="straightConnector1">
                  <a:avLst/>
                </a:prstGeom>
                <a:ln w="38100">
                  <a:solidFill>
                    <a:srgbClr val="FF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ounded Rectangle 10"/>
                <p:cNvSpPr/>
                <p:nvPr/>
              </p:nvSpPr>
              <p:spPr>
                <a:xfrm>
                  <a:off x="2555776" y="1628800"/>
                  <a:ext cx="1152128" cy="432048"/>
                </a:xfrm>
                <a:prstGeom prst="roundRect">
                  <a:avLst/>
                </a:prstGeom>
                <a:noFill/>
                <a:ln w="381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2" name="Straight Arrow Connector 11"/>
                <p:cNvCxnSpPr>
                  <a:stCxn id="13" idx="3"/>
                </p:cNvCxnSpPr>
                <p:nvPr/>
              </p:nvCxnSpPr>
              <p:spPr>
                <a:xfrm>
                  <a:off x="1728194" y="1767546"/>
                  <a:ext cx="827582" cy="63930"/>
                </a:xfrm>
                <a:prstGeom prst="straightConnector1">
                  <a:avLst/>
                </a:prstGeom>
                <a:ln w="38100">
                  <a:solidFill>
                    <a:srgbClr val="FF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/>
                <p:cNvSpPr txBox="1"/>
                <p:nvPr/>
              </p:nvSpPr>
              <p:spPr>
                <a:xfrm>
                  <a:off x="251521" y="1465620"/>
                  <a:ext cx="1476673" cy="6038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200" dirty="0" smtClean="0"/>
                    <a:t>B-field information</a:t>
                  </a:r>
                  <a:endParaRPr lang="en-GB" sz="1200" dirty="0"/>
                </a:p>
              </p:txBody>
            </p:sp>
            <p:cxnSp>
              <p:nvCxnSpPr>
                <p:cNvPr id="14" name="Straight Arrow Connector 13"/>
                <p:cNvCxnSpPr>
                  <a:stCxn id="16" idx="3"/>
                </p:cNvCxnSpPr>
                <p:nvPr/>
              </p:nvCxnSpPr>
              <p:spPr>
                <a:xfrm flipV="1">
                  <a:off x="1331640" y="2204866"/>
                  <a:ext cx="1224136" cy="1862855"/>
                </a:xfrm>
                <a:prstGeom prst="straightConnector1">
                  <a:avLst/>
                </a:prstGeom>
                <a:ln w="19050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>
                  <a:stCxn id="16" idx="3"/>
                </p:cNvCxnSpPr>
                <p:nvPr/>
              </p:nvCxnSpPr>
              <p:spPr>
                <a:xfrm flipV="1">
                  <a:off x="1331640" y="3861051"/>
                  <a:ext cx="720081" cy="206670"/>
                </a:xfrm>
                <a:prstGeom prst="straightConnector1">
                  <a:avLst/>
                </a:prstGeom>
                <a:ln w="19050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/>
                <p:cNvSpPr txBox="1"/>
                <p:nvPr/>
              </p:nvSpPr>
              <p:spPr>
                <a:xfrm>
                  <a:off x="34113" y="3645024"/>
                  <a:ext cx="1297527" cy="8453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200" dirty="0" smtClean="0">
                      <a:solidFill>
                        <a:srgbClr val="00B0F0"/>
                      </a:solidFill>
                    </a:rPr>
                    <a:t>reference function inputs</a:t>
                  </a:r>
                </a:p>
              </p:txBody>
            </p:sp>
            <p:cxnSp>
              <p:nvCxnSpPr>
                <p:cNvPr id="17" name="Straight Arrow Connector 16"/>
                <p:cNvCxnSpPr>
                  <a:stCxn id="16" idx="3"/>
                </p:cNvCxnSpPr>
                <p:nvPr/>
              </p:nvCxnSpPr>
              <p:spPr>
                <a:xfrm>
                  <a:off x="1331640" y="4067721"/>
                  <a:ext cx="720081" cy="153369"/>
                </a:xfrm>
                <a:prstGeom prst="straightConnector1">
                  <a:avLst/>
                </a:prstGeom>
                <a:ln w="19050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>
                  <a:stCxn id="16" idx="3"/>
                </p:cNvCxnSpPr>
                <p:nvPr/>
              </p:nvCxnSpPr>
              <p:spPr>
                <a:xfrm>
                  <a:off x="1331640" y="4067721"/>
                  <a:ext cx="720081" cy="467821"/>
                </a:xfrm>
                <a:prstGeom prst="straightConnector1">
                  <a:avLst/>
                </a:prstGeom>
                <a:ln w="19050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Rounded Rectangle 18"/>
                <p:cNvSpPr/>
                <p:nvPr/>
              </p:nvSpPr>
              <p:spPr>
                <a:xfrm>
                  <a:off x="6300192" y="2276872"/>
                  <a:ext cx="1368152" cy="792088"/>
                </a:xfrm>
                <a:prstGeom prst="roundRect">
                  <a:avLst/>
                </a:prstGeom>
                <a:noFill/>
                <a:ln w="38100">
                  <a:solidFill>
                    <a:srgbClr val="66FF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0" name="Straight Arrow Connector 19"/>
                <p:cNvCxnSpPr>
                  <a:stCxn id="19" idx="3"/>
                </p:cNvCxnSpPr>
                <p:nvPr/>
              </p:nvCxnSpPr>
              <p:spPr>
                <a:xfrm>
                  <a:off x="7668344" y="2672916"/>
                  <a:ext cx="395536" cy="2472"/>
                </a:xfrm>
                <a:prstGeom prst="straightConnector1">
                  <a:avLst/>
                </a:prstGeom>
                <a:ln w="19050">
                  <a:solidFill>
                    <a:srgbClr val="66FF33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Rounded Rectangle 20"/>
                <p:cNvSpPr/>
                <p:nvPr/>
              </p:nvSpPr>
              <p:spPr>
                <a:xfrm>
                  <a:off x="6300192" y="4077072"/>
                  <a:ext cx="1368152" cy="720080"/>
                </a:xfrm>
                <a:prstGeom prst="round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2" name="Straight Arrow Connector 21"/>
                <p:cNvCxnSpPr>
                  <a:stCxn id="21" idx="3"/>
                </p:cNvCxnSpPr>
                <p:nvPr/>
              </p:nvCxnSpPr>
              <p:spPr>
                <a:xfrm>
                  <a:off x="7668344" y="4437112"/>
                  <a:ext cx="288032" cy="9292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Rounded Rectangle 22"/>
                <p:cNvSpPr/>
                <p:nvPr/>
              </p:nvSpPr>
              <p:spPr>
                <a:xfrm>
                  <a:off x="3635896" y="5013176"/>
                  <a:ext cx="1800200" cy="1152128"/>
                </a:xfrm>
                <a:prstGeom prst="roundRect">
                  <a:avLst/>
                </a:pr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55576" y="5805264"/>
                  <a:ext cx="208823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400" dirty="0" smtClean="0">
                      <a:solidFill>
                        <a:srgbClr val="FFC000"/>
                      </a:solidFill>
                    </a:rPr>
                    <a:t>beam diagnostics inputs</a:t>
                  </a:r>
                </a:p>
              </p:txBody>
            </p:sp>
            <p:cxnSp>
              <p:nvCxnSpPr>
                <p:cNvPr id="25" name="Straight Arrow Connector 24"/>
                <p:cNvCxnSpPr>
                  <a:stCxn id="24" idx="3"/>
                </p:cNvCxnSpPr>
                <p:nvPr/>
              </p:nvCxnSpPr>
              <p:spPr>
                <a:xfrm flipV="1">
                  <a:off x="2843808" y="5877272"/>
                  <a:ext cx="792088" cy="81881"/>
                </a:xfrm>
                <a:prstGeom prst="straightConnector1">
                  <a:avLst/>
                </a:prstGeom>
                <a:ln w="19050">
                  <a:solidFill>
                    <a:srgbClr val="FFC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Rounded Rectangle 25"/>
                <p:cNvSpPr/>
                <p:nvPr/>
              </p:nvSpPr>
              <p:spPr>
                <a:xfrm>
                  <a:off x="5436096" y="5013176"/>
                  <a:ext cx="1008112" cy="1152128"/>
                </a:xfrm>
                <a:prstGeom prst="round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7" name="Straight Arrow Connector 26"/>
                <p:cNvCxnSpPr/>
                <p:nvPr/>
              </p:nvCxnSpPr>
              <p:spPr>
                <a:xfrm rot="10800000">
                  <a:off x="6444208" y="5949280"/>
                  <a:ext cx="1152128" cy="158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/>
                <p:cNvSpPr txBox="1"/>
                <p:nvPr/>
              </p:nvSpPr>
              <p:spPr>
                <a:xfrm>
                  <a:off x="7596336" y="5589240"/>
                  <a:ext cx="118762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FF0000"/>
                      </a:solidFill>
                    </a:rPr>
                    <a:t>cavity return signal</a:t>
                  </a:r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3635897" y="3327375"/>
                <a:ext cx="6204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dirty="0" smtClean="0"/>
                  <a:t>timing inputs</a:t>
                </a:r>
                <a:endParaRPr lang="en-GB" sz="1200" dirty="0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8542589" y="4817787"/>
              <a:ext cx="57740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cavity</a:t>
              </a:r>
              <a:endParaRPr lang="en-GB" sz="12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570923" y="3464425"/>
              <a:ext cx="6815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66FF33"/>
                  </a:solidFill>
                </a:rPr>
                <a:t>f</a:t>
              </a:r>
              <a:r>
                <a:rPr lang="en-US" sz="1400" baseline="-25000" dirty="0" smtClean="0">
                  <a:solidFill>
                    <a:srgbClr val="66FF33"/>
                  </a:solidFill>
                </a:rPr>
                <a:t>REV</a:t>
              </a:r>
              <a:r>
                <a:rPr lang="en-US" sz="1400" dirty="0" smtClean="0">
                  <a:solidFill>
                    <a:srgbClr val="66FF33"/>
                  </a:solidFill>
                </a:rPr>
                <a:t> </a:t>
              </a:r>
              <a:br>
                <a:rPr lang="en-US" sz="1400" dirty="0" smtClean="0">
                  <a:solidFill>
                    <a:srgbClr val="66FF33"/>
                  </a:solidFill>
                </a:rPr>
              </a:br>
              <a:r>
                <a:rPr lang="en-US" sz="1400" dirty="0" smtClean="0">
                  <a:solidFill>
                    <a:srgbClr val="66FF33"/>
                  </a:solidFill>
                </a:rPr>
                <a:t>output</a:t>
              </a:r>
              <a:endParaRPr lang="en-US" sz="1400" dirty="0">
                <a:solidFill>
                  <a:srgbClr val="66FF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5705386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92966"/>
            <a:ext cx="7488832" cy="34364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MedAustron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00189"/>
            <a:ext cx="8229600" cy="315294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Medical Accelerator for Proton/Carbon ion Radiotherapy &amp; non-clinical research in </a:t>
            </a:r>
            <a:br>
              <a:rPr lang="en-GB" dirty="0" smtClean="0"/>
            </a:br>
            <a:r>
              <a:rPr lang="en-GB" dirty="0" smtClean="0"/>
              <a:t>Wiener </a:t>
            </a:r>
            <a:r>
              <a:rPr lang="en-GB" dirty="0" err="1" smtClean="0"/>
              <a:t>Neustadt</a:t>
            </a:r>
            <a:r>
              <a:rPr lang="en-GB" dirty="0" smtClean="0"/>
              <a:t> (1h-Vienna, Austria)</a:t>
            </a:r>
          </a:p>
          <a:p>
            <a:r>
              <a:rPr lang="en-GB" dirty="0" smtClean="0"/>
              <a:t>Based on CERN PIMMS</a:t>
            </a:r>
          </a:p>
          <a:p>
            <a:r>
              <a:rPr lang="en-GB" dirty="0" smtClean="0"/>
              <a:t>Funded by city of </a:t>
            </a:r>
            <a:r>
              <a:rPr lang="en-GB" dirty="0" err="1" smtClean="0"/>
              <a:t>Wr.Neustadt</a:t>
            </a:r>
            <a:r>
              <a:rPr lang="en-GB" dirty="0" smtClean="0"/>
              <a:t>, Country of Lower Austria and the </a:t>
            </a:r>
            <a:r>
              <a:rPr lang="en-GB" dirty="0"/>
              <a:t>A</a:t>
            </a:r>
            <a:r>
              <a:rPr lang="en-GB" dirty="0" smtClean="0"/>
              <a:t>ustrian </a:t>
            </a:r>
            <a:r>
              <a:rPr lang="en-GB" dirty="0" smtClean="0"/>
              <a:t>state</a:t>
            </a:r>
          </a:p>
          <a:p>
            <a:r>
              <a:rPr lang="en-GB" dirty="0" smtClean="0"/>
              <a:t>EBG for planning, construction and maintenance of machines and medical operation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MEDAUSTRON synchrotronRF - RFTech Workshop 2013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C.Schmitzer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43206-D126-48F0-BA9A-D3FD8D524521}" type="slidenum">
              <a:rPr lang="de-AT" smtClean="0"/>
              <a:pPr>
                <a:defRPr/>
              </a:pPr>
              <a:t>2</a:t>
            </a:fld>
            <a:endParaRPr lang="de-AT" dirty="0"/>
          </a:p>
        </p:txBody>
      </p:sp>
      <p:pic>
        <p:nvPicPr>
          <p:cNvPr id="8" name="Picture 2" descr="\\cern.ch\dfs\Users\b\benedikt\Public\MAMBO_12\103\2012-09-13_Med_02_SP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25144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MA\Pictures\InstallationWrN\DSC00105_rsz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25144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My Documents\Pictures\Photo Stream\IMG_16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25144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898793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sRF</a:t>
            </a:r>
            <a:r>
              <a:rPr lang="en-GB" dirty="0" smtClean="0"/>
              <a:t> - Slow Control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11337"/>
            <a:ext cx="8136904" cy="4625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-Manages Cavity and </a:t>
            </a:r>
            <a:r>
              <a:rPr lang="en-GB" dirty="0" err="1" smtClean="0"/>
              <a:t>sRF</a:t>
            </a:r>
            <a:r>
              <a:rPr lang="en-GB" dirty="0" smtClean="0"/>
              <a:t> equipment</a:t>
            </a:r>
          </a:p>
          <a:p>
            <a:pPr marL="0" indent="0">
              <a:buNone/>
            </a:pPr>
            <a:r>
              <a:rPr lang="en-GB" dirty="0" smtClean="0"/>
              <a:t>-Controls main Power supply (400 VAC &amp; 230 VAC)</a:t>
            </a:r>
          </a:p>
          <a:p>
            <a:pPr marL="0" indent="0">
              <a:buNone/>
            </a:pPr>
            <a:r>
              <a:rPr lang="en-GB" dirty="0" smtClean="0"/>
              <a:t>-Status and control of </a:t>
            </a:r>
            <a:br>
              <a:rPr lang="en-GB" dirty="0" smtClean="0"/>
            </a:br>
            <a:r>
              <a:rPr lang="en-GB" dirty="0" smtClean="0"/>
              <a:t> 12x </a:t>
            </a:r>
            <a:r>
              <a:rPr lang="en-GB" dirty="0" smtClean="0"/>
              <a:t>PCO and </a:t>
            </a:r>
            <a:br>
              <a:rPr lang="en-GB" dirty="0" smtClean="0"/>
            </a:br>
            <a:r>
              <a:rPr lang="en-GB" dirty="0" smtClean="0"/>
              <a:t> 12x </a:t>
            </a:r>
            <a:r>
              <a:rPr lang="en-GB" dirty="0" smtClean="0"/>
              <a:t>Amplifiers</a:t>
            </a:r>
          </a:p>
          <a:p>
            <a:pPr marL="0" indent="0">
              <a:buNone/>
            </a:pPr>
            <a:r>
              <a:rPr lang="en-GB" dirty="0" smtClean="0"/>
              <a:t>-</a:t>
            </a:r>
            <a:r>
              <a:rPr lang="en-GB" dirty="0" err="1" smtClean="0"/>
              <a:t>Watercooling</a:t>
            </a:r>
            <a:r>
              <a:rPr lang="en-GB" dirty="0" smtClean="0"/>
              <a:t> </a:t>
            </a:r>
            <a:r>
              <a:rPr lang="en-GB" dirty="0" err="1" smtClean="0"/>
              <a:t>flowmeters</a:t>
            </a:r>
            <a:r>
              <a:rPr lang="en-GB" dirty="0" smtClean="0"/>
              <a:t> (RFCC &amp; Amps)</a:t>
            </a:r>
          </a:p>
          <a:p>
            <a:pPr marL="0" indent="0">
              <a:buNone/>
            </a:pPr>
            <a:r>
              <a:rPr lang="en-GB" dirty="0" smtClean="0"/>
              <a:t>-</a:t>
            </a:r>
            <a:r>
              <a:rPr lang="en-GB" dirty="0" err="1" smtClean="0"/>
              <a:t>Electrovalves</a:t>
            </a:r>
            <a:r>
              <a:rPr lang="en-GB" dirty="0" smtClean="0"/>
              <a:t> (RFCC &amp; Amps)</a:t>
            </a:r>
          </a:p>
          <a:p>
            <a:pPr marL="0" indent="0">
              <a:buNone/>
            </a:pPr>
            <a:r>
              <a:rPr lang="en-GB" dirty="0" smtClean="0"/>
              <a:t>-Ventilators</a:t>
            </a:r>
          </a:p>
          <a:p>
            <a:pPr marL="0" indent="0">
              <a:buNone/>
            </a:pPr>
            <a:r>
              <a:rPr lang="en-GB" dirty="0" smtClean="0"/>
              <a:t>-Thermal switches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MEDAUSTRON synchrotronRF - RFTech Workshop 2013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C.Schmitzer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43206-D126-48F0-BA9A-D3FD8D524521}" type="slidenum">
              <a:rPr lang="de-AT" smtClean="0"/>
              <a:pPr>
                <a:defRPr/>
              </a:pPr>
              <a:t>20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82960848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Cavity Test Stand - 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Cavity is currently being assembled</a:t>
            </a:r>
          </a:p>
          <a:p>
            <a:r>
              <a:rPr lang="en-GB" dirty="0" smtClean="0"/>
              <a:t>Dedicated test stand at Cern (June-Oct.)</a:t>
            </a:r>
          </a:p>
          <a:p>
            <a:pPr lvl="1"/>
            <a:r>
              <a:rPr lang="en-GB" dirty="0" smtClean="0"/>
              <a:t>MedAustron control system integrated</a:t>
            </a:r>
          </a:p>
          <a:p>
            <a:pPr lvl="1"/>
            <a:r>
              <a:rPr lang="en-GB" dirty="0" smtClean="0"/>
              <a:t>CERN/MA LLRF system</a:t>
            </a:r>
          </a:p>
          <a:p>
            <a:pPr lvl="1"/>
            <a:r>
              <a:rPr lang="en-GB" dirty="0" smtClean="0"/>
              <a:t>MA Slow Control</a:t>
            </a:r>
          </a:p>
          <a:p>
            <a:pPr lvl="1"/>
            <a:r>
              <a:rPr lang="en-GB" dirty="0" smtClean="0"/>
              <a:t>Beam Interlock System integrated</a:t>
            </a:r>
          </a:p>
          <a:p>
            <a:pPr lvl="1"/>
            <a:r>
              <a:rPr lang="en-GB" dirty="0" smtClean="0"/>
              <a:t>Full amplifier chain integrated in </a:t>
            </a:r>
            <a:r>
              <a:rPr lang="en-GB" dirty="0"/>
              <a:t>S</a:t>
            </a:r>
            <a:r>
              <a:rPr lang="en-GB" dirty="0" smtClean="0"/>
              <a:t>low Control</a:t>
            </a:r>
          </a:p>
          <a:p>
            <a:pPr lvl="1"/>
            <a:r>
              <a:rPr lang="en-GB" dirty="0" smtClean="0"/>
              <a:t>MA Cavity with vacuum chamber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MEDAUSTRON synchrotronRF - RFTech Workshop 2013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C.Schmitzer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43206-D126-48F0-BA9A-D3FD8D524521}" type="slidenum">
              <a:rPr lang="de-AT" smtClean="0"/>
              <a:pPr>
                <a:defRPr/>
              </a:pPr>
              <a:t>21</a:t>
            </a:fld>
            <a:endParaRPr lang="de-AT" dirty="0"/>
          </a:p>
        </p:txBody>
      </p:sp>
      <p:pic>
        <p:nvPicPr>
          <p:cNvPr id="2051" name="Picture 3" descr="\\cern.ch\dfs\Users\c\cschmitz\Documents\MedAustron\Cern-RFCC-Teststand\CTS fotos\20130319_171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68304" y="4317072"/>
            <a:ext cx="19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cern.ch\dfs\Users\c\cschmitz\Documents\MedAustron\Cern-RFCC-Teststand\CTS fotos\20121123_1031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52" y="4581287"/>
            <a:ext cx="19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cern.ch\dfs\Users\c\cschmitz\Documents\MedAustron\Cern-RFCC-Teststand\CTS fotos\20130219_1027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28264" y="4581287"/>
            <a:ext cx="19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cern.ch\dfs\Users\c\cschmitz\Documents\MedAustron\Cern-RFCC-Teststand\CTS fotos\20130307_1609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008" y="4581287"/>
            <a:ext cx="19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489100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114" y="1124744"/>
            <a:ext cx="8229600" cy="4625975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		Thank you for your attention!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MEDAUSTRON synchrotronRF - RFTech Workshop 2013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C.Schmitzer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43206-D126-48F0-BA9A-D3FD8D524521}" type="slidenum">
              <a:rPr lang="de-AT" smtClean="0"/>
              <a:pPr>
                <a:defRPr/>
              </a:pPr>
              <a:t>22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09400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97" y="692696"/>
            <a:ext cx="6682691" cy="60690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MEDAUSTRON synchrotronRF - RFTech Workshop 2013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C.Schmitzer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43206-D126-48F0-BA9A-D3FD8D524521}" type="slidenum">
              <a:rPr lang="de-AT" smtClean="0"/>
              <a:pPr>
                <a:defRPr/>
              </a:pPr>
              <a:t>23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39530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500188"/>
            <a:ext cx="4608512" cy="4625975"/>
          </a:xfrm>
        </p:spPr>
        <p:txBody>
          <a:bodyPr/>
          <a:lstStyle/>
          <a:p>
            <a:r>
              <a:rPr lang="en-GB" dirty="0" smtClean="0"/>
              <a:t>Cavity Voltage step control for calibration</a:t>
            </a:r>
          </a:p>
          <a:p>
            <a:r>
              <a:rPr lang="en-GB" dirty="0" smtClean="0"/>
              <a:t>Cav.to gap voltage conversion factor (operator action </a:t>
            </a:r>
            <a:br>
              <a:rPr lang="en-GB" dirty="0" smtClean="0"/>
            </a:br>
            <a:r>
              <a:rPr lang="en-GB" dirty="0" smtClean="0"/>
              <a:t>if cell fails)</a:t>
            </a:r>
          </a:p>
          <a:p>
            <a:r>
              <a:rPr lang="en-GB" dirty="0" smtClean="0"/>
              <a:t>ADC to cavity voltage conversion (freq. dependent calibration curve)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MEDAUSTRON synchrotronRF - RFTech Workshop 2013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C.Schmitzer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43206-D126-48F0-BA9A-D3FD8D524521}" type="slidenum">
              <a:rPr lang="de-AT" smtClean="0"/>
              <a:pPr>
                <a:defRPr/>
              </a:pPr>
              <a:t>24</a:t>
            </a:fld>
            <a:endParaRPr lang="de-A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12" y="188640"/>
            <a:ext cx="4051756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619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RFQ output beam energy spectrum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45" y="1374831"/>
            <a:ext cx="4370070" cy="2609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522" y="1390071"/>
            <a:ext cx="4118610" cy="25946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73143" y="4327936"/>
            <a:ext cx="21635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H3 beam transmission through the RFQ 75% at 400 </a:t>
            </a:r>
            <a:r>
              <a:rPr lang="en-US" dirty="0" err="1" smtClean="0"/>
              <a:t>microA</a:t>
            </a:r>
            <a:r>
              <a:rPr lang="en-US" dirty="0" smtClean="0"/>
              <a:t> with 400 </a:t>
            </a:r>
            <a:r>
              <a:rPr lang="en-US" dirty="0" err="1" smtClean="0"/>
              <a:t>keV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MEDAUSTRON synchrotronRF - RFTech Workshop 2013</a:t>
            </a:r>
            <a:endParaRPr lang="de-A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C.Schmitzer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3716E-96EA-4275-990E-078D843DFF5D}" type="slidenum">
              <a:rPr lang="de-AT" smtClean="0"/>
              <a:pPr>
                <a:defRPr/>
              </a:pPr>
              <a:t>25</a:t>
            </a:fld>
            <a:endParaRPr lang="de-A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136" y="4027488"/>
            <a:ext cx="4263390" cy="267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6313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Betatron</a:t>
            </a:r>
            <a:r>
              <a:rPr lang="en-GB" dirty="0" smtClean="0"/>
              <a:t> core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MEDAUSTRON synchrotronRF - RFTech Workshop 2013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C.Schmitzer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43206-D126-48F0-BA9A-D3FD8D524521}" type="slidenum">
              <a:rPr lang="de-AT" smtClean="0"/>
              <a:pPr>
                <a:defRPr/>
              </a:pPr>
              <a:t>26</a:t>
            </a:fld>
            <a:endParaRPr lang="de-A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10290"/>
            <a:ext cx="4762589" cy="316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154126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CERN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25975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The MedAustron accelerator is based on the CERN PIMMS study and its technical implementation by CNAO/IT. 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For the design and construction of the accelerator a collaboration between CERN and MedAustron was established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Cavity design based </a:t>
            </a:r>
            <a:r>
              <a:rPr lang="en-US" sz="2000" dirty="0" smtClean="0">
                <a:solidFill>
                  <a:srgbClr val="000000"/>
                </a:solidFill>
              </a:rPr>
              <a:t>on </a:t>
            </a:r>
            <a:r>
              <a:rPr lang="en-US" sz="2000" dirty="0" smtClean="0">
                <a:solidFill>
                  <a:srgbClr val="000000"/>
                </a:solidFill>
              </a:rPr>
              <a:t>CERN PS-Booster (PSB) hardware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Developed and Prototype tested at </a:t>
            </a:r>
            <a:r>
              <a:rPr lang="en-US" sz="1800" dirty="0" smtClean="0">
                <a:solidFill>
                  <a:srgbClr val="000000"/>
                </a:solidFill>
              </a:rPr>
              <a:t>CERN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All parts of Cavity produced by CERN Workshop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Vacuum chamber is completely assembled by CERN WS</a:t>
            </a:r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LLRF modified version of new PSB LLRF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Modified </a:t>
            </a:r>
            <a:r>
              <a:rPr lang="en-US" sz="1800" dirty="0" smtClean="0">
                <a:solidFill>
                  <a:srgbClr val="000000"/>
                </a:solidFill>
              </a:rPr>
              <a:t>by </a:t>
            </a:r>
            <a:r>
              <a:rPr lang="en-US" sz="1800" dirty="0" smtClean="0">
                <a:solidFill>
                  <a:srgbClr val="000000"/>
                </a:solidFill>
              </a:rPr>
              <a:t>CERN </a:t>
            </a:r>
            <a:r>
              <a:rPr lang="en-US" sz="1800" dirty="0" smtClean="0">
                <a:solidFill>
                  <a:srgbClr val="000000"/>
                </a:solidFill>
              </a:rPr>
              <a:t>(BE-RF) for MedAustron application</a:t>
            </a:r>
          </a:p>
          <a:p>
            <a:pPr marL="342900" lvl="1" indent="-342900"/>
            <a:r>
              <a:rPr lang="en-US" sz="2000" dirty="0" smtClean="0">
                <a:solidFill>
                  <a:srgbClr val="000000"/>
                </a:solidFill>
              </a:rPr>
              <a:t>Amplifier based on </a:t>
            </a:r>
            <a:r>
              <a:rPr lang="en-US" sz="1800" dirty="0" smtClean="0">
                <a:solidFill>
                  <a:srgbClr val="000000"/>
                </a:solidFill>
              </a:rPr>
              <a:t>CERN </a:t>
            </a:r>
            <a:r>
              <a:rPr lang="en-US" sz="2000" dirty="0" smtClean="0">
                <a:solidFill>
                  <a:srgbClr val="000000"/>
                </a:solidFill>
              </a:rPr>
              <a:t>design </a:t>
            </a:r>
            <a:r>
              <a:rPr lang="en-US" sz="2000" dirty="0" smtClean="0">
                <a:solidFill>
                  <a:srgbClr val="000000"/>
                </a:solidFill>
              </a:rPr>
              <a:t>by </a:t>
            </a:r>
            <a:r>
              <a:rPr lang="en-US" sz="2000" dirty="0" err="1" smtClean="0">
                <a:solidFill>
                  <a:srgbClr val="000000"/>
                </a:solidFill>
              </a:rPr>
              <a:t>M.Paoluzzi</a:t>
            </a:r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Senior </a:t>
            </a:r>
            <a:r>
              <a:rPr lang="en-US" sz="2000" dirty="0" smtClean="0">
                <a:solidFill>
                  <a:srgbClr val="000000"/>
                </a:solidFill>
              </a:rPr>
              <a:t>RF </a:t>
            </a:r>
            <a:r>
              <a:rPr lang="en-US" sz="2000" dirty="0" err="1" smtClean="0">
                <a:solidFill>
                  <a:srgbClr val="000000"/>
                </a:solidFill>
              </a:rPr>
              <a:t>Workpackage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management by </a:t>
            </a:r>
            <a:r>
              <a:rPr lang="en-US" sz="2000" dirty="0" err="1" smtClean="0">
                <a:solidFill>
                  <a:srgbClr val="000000"/>
                </a:solidFill>
              </a:rPr>
              <a:t>W.Pirkl</a:t>
            </a:r>
            <a:r>
              <a:rPr lang="en-US" sz="2000" dirty="0" smtClean="0">
                <a:solidFill>
                  <a:srgbClr val="000000"/>
                </a:solidFill>
              </a:rPr>
              <a:t>, since </a:t>
            </a:r>
            <a:r>
              <a:rPr lang="en-US" sz="2000" dirty="0" smtClean="0">
                <a:solidFill>
                  <a:srgbClr val="000000"/>
                </a:solidFill>
              </a:rPr>
              <a:t>mid </a:t>
            </a:r>
            <a:r>
              <a:rPr lang="en-US" sz="2000" dirty="0" smtClean="0">
                <a:solidFill>
                  <a:srgbClr val="000000"/>
                </a:solidFill>
              </a:rPr>
              <a:t>2012 </a:t>
            </a:r>
            <a:r>
              <a:rPr lang="en-US" sz="2000" dirty="0" smtClean="0">
                <a:solidFill>
                  <a:srgbClr val="000000"/>
                </a:solidFill>
              </a:rPr>
              <a:t>by </a:t>
            </a:r>
            <a:r>
              <a:rPr lang="en-US" sz="2000" dirty="0" err="1" smtClean="0">
                <a:solidFill>
                  <a:srgbClr val="000000"/>
                </a:solidFill>
              </a:rPr>
              <a:t>M.Paoluzzi</a:t>
            </a:r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MEDAUSTRON synchrotronRF - RFTech Workshop 2013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C.Schmitzer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43206-D126-48F0-BA9A-D3FD8D524521}" type="slidenum">
              <a:rPr lang="de-AT" smtClean="0"/>
              <a:pPr>
                <a:defRPr/>
              </a:pPr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45123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MedAustron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 accelerator complex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608" y="5949280"/>
            <a:ext cx="3500438" cy="500062"/>
          </a:xfrm>
        </p:spPr>
        <p:txBody>
          <a:bodyPr/>
          <a:lstStyle/>
          <a:p>
            <a:pPr>
              <a:defRPr/>
            </a:pPr>
            <a:r>
              <a:rPr lang="en-US" smtClean="0"/>
              <a:t>MEDAUSTRON synchrotronRF - RFTech Workshop 2013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C.Schmitzer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43206-D126-48F0-BA9A-D3FD8D524521}" type="slidenum">
              <a:rPr lang="de-AT" smtClean="0"/>
              <a:pPr>
                <a:defRPr/>
              </a:pPr>
              <a:t>4</a:t>
            </a:fld>
            <a:endParaRPr lang="de-A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28259"/>
          <a:stretch/>
        </p:blipFill>
        <p:spPr bwMode="auto">
          <a:xfrm>
            <a:off x="-468560" y="2204864"/>
            <a:ext cx="9657332" cy="37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 flipV="1">
            <a:off x="438151" y="5445224"/>
            <a:ext cx="3816000" cy="1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446336" y="5830995"/>
            <a:ext cx="7776792" cy="72008"/>
            <a:chOff x="467544" y="5949280"/>
            <a:chExt cx="7776792" cy="72008"/>
          </a:xfrm>
        </p:grpSpPr>
        <p:sp>
          <p:nvSpPr>
            <p:cNvPr id="15" name="Rectangle 14"/>
            <p:cNvSpPr/>
            <p:nvPr/>
          </p:nvSpPr>
          <p:spPr>
            <a:xfrm>
              <a:off x="467544" y="5949280"/>
              <a:ext cx="7632000" cy="72008"/>
            </a:xfrm>
            <a:prstGeom prst="rect">
              <a:avLst/>
            </a:prstGeom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15616" y="5949280"/>
              <a:ext cx="648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411760" y="5949280"/>
              <a:ext cx="648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07904" y="5949280"/>
              <a:ext cx="648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04048" y="5949280"/>
              <a:ext cx="648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00192" y="5949280"/>
              <a:ext cx="648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596336" y="5949280"/>
              <a:ext cx="648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67544" y="5857527"/>
            <a:ext cx="583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 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7624952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 &amp; LEIR parameters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609691"/>
              </p:ext>
            </p:extLst>
          </p:nvPr>
        </p:nvGraphicFramePr>
        <p:xfrm>
          <a:off x="457200" y="1500188"/>
          <a:ext cx="7859216" cy="4661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/>
                <a:gridCol w="3744416"/>
                <a:gridCol w="2016224"/>
              </a:tblGrid>
              <a:tr h="56357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MedAustron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LEIR</a:t>
                      </a:r>
                      <a:endParaRPr lang="en-GB" dirty="0"/>
                    </a:p>
                  </a:txBody>
                  <a:tcPr anchor="ctr"/>
                </a:tc>
              </a:tr>
              <a:tr h="563577">
                <a:tc>
                  <a:txBody>
                    <a:bodyPr/>
                    <a:lstStyle/>
                    <a:p>
                      <a:r>
                        <a:rPr lang="en-GB" dirty="0" smtClean="0"/>
                        <a:t>Tunes [h/v]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1.789 / </a:t>
                      </a:r>
                      <a:r>
                        <a:rPr lang="en-GB" b="1" dirty="0" smtClean="0"/>
                        <a:t>1.7392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1.82/2.72</a:t>
                      </a:r>
                      <a:endParaRPr lang="en-GB" dirty="0"/>
                    </a:p>
                  </a:txBody>
                  <a:tcPr anchor="ctr"/>
                </a:tc>
              </a:tr>
              <a:tr h="563577">
                <a:tc>
                  <a:txBody>
                    <a:bodyPr/>
                    <a:lstStyle/>
                    <a:p>
                      <a:r>
                        <a:rPr lang="en-GB" dirty="0" smtClean="0"/>
                        <a:t>Injection Energy [MeV/u]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4.2</a:t>
                      </a:r>
                      <a:endParaRPr lang="en-GB" dirty="0"/>
                    </a:p>
                  </a:txBody>
                  <a:tcPr anchor="ctr"/>
                </a:tc>
              </a:tr>
              <a:tr h="563577">
                <a:tc>
                  <a:txBody>
                    <a:bodyPr/>
                    <a:lstStyle/>
                    <a:p>
                      <a:r>
                        <a:rPr lang="en-GB" dirty="0" smtClean="0"/>
                        <a:t>Rigidity </a:t>
                      </a:r>
                      <a:r>
                        <a:rPr lang="en-GB" dirty="0" err="1" smtClean="0"/>
                        <a:t>Inj</a:t>
                      </a:r>
                      <a:r>
                        <a:rPr lang="en-GB" dirty="0" smtClean="0"/>
                        <a:t>/</a:t>
                      </a:r>
                      <a:r>
                        <a:rPr lang="en-GB" dirty="0" err="1" smtClean="0"/>
                        <a:t>Extr</a:t>
                      </a:r>
                      <a:r>
                        <a:rPr lang="en-GB" dirty="0" smtClean="0"/>
                        <a:t> [Tm]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p: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1.137 / 4.881 </a:t>
                      </a:r>
                      <a:r>
                        <a:rPr lang="en-GB" baseline="0" dirty="0" smtClean="0"/>
                        <a:t>     C: 3.254 / 6.346 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Pb</a:t>
                      </a:r>
                      <a:r>
                        <a:rPr lang="en-GB" dirty="0" smtClean="0"/>
                        <a:t>: 1.138 / 4.8 </a:t>
                      </a:r>
                      <a:endParaRPr lang="en-GB" dirty="0"/>
                    </a:p>
                  </a:txBody>
                  <a:tcPr anchor="ctr"/>
                </a:tc>
              </a:tr>
              <a:tr h="563577">
                <a:tc>
                  <a:txBody>
                    <a:bodyPr/>
                    <a:lstStyle/>
                    <a:p>
                      <a:r>
                        <a:rPr lang="en-GB" dirty="0" smtClean="0"/>
                        <a:t>Rev. Period </a:t>
                      </a:r>
                      <a:r>
                        <a:rPr lang="en-GB" dirty="0" err="1" smtClean="0"/>
                        <a:t>Inj</a:t>
                      </a:r>
                      <a:r>
                        <a:rPr lang="en-GB" dirty="0" smtClean="0"/>
                        <a:t>/</a:t>
                      </a:r>
                      <a:r>
                        <a:rPr lang="en-GB" dirty="0" err="1" smtClean="0"/>
                        <a:t>Extr</a:t>
                      </a:r>
                      <a:r>
                        <a:rPr lang="en-GB" dirty="0" smtClean="0"/>
                        <a:t> [ns]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2170  /  307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2760 / 704</a:t>
                      </a:r>
                      <a:endParaRPr lang="en-GB" dirty="0"/>
                    </a:p>
                  </a:txBody>
                  <a:tcPr anchor="ctr"/>
                </a:tc>
              </a:tr>
              <a:tr h="563577">
                <a:tc>
                  <a:txBody>
                    <a:bodyPr/>
                    <a:lstStyle/>
                    <a:p>
                      <a:r>
                        <a:rPr lang="en-GB" dirty="0" smtClean="0"/>
                        <a:t>Extraction [MeV/u]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p: 60-250 (800)</a:t>
                      </a:r>
                      <a:r>
                        <a:rPr lang="en-GB" baseline="0" dirty="0" smtClean="0"/>
                        <a:t>    </a:t>
                      </a:r>
                      <a:r>
                        <a:rPr lang="en-GB" dirty="0" smtClean="0"/>
                        <a:t>C: 120-400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Pb</a:t>
                      </a:r>
                      <a:r>
                        <a:rPr lang="en-GB" dirty="0" smtClean="0"/>
                        <a:t>: 72.2</a:t>
                      </a:r>
                      <a:endParaRPr lang="en-GB" dirty="0"/>
                    </a:p>
                  </a:txBody>
                  <a:tcPr anchor="ctr"/>
                </a:tc>
              </a:tr>
              <a:tr h="563577">
                <a:tc>
                  <a:txBody>
                    <a:bodyPr/>
                    <a:lstStyle/>
                    <a:p>
                      <a:r>
                        <a:rPr lang="en-GB" dirty="0" smtClean="0"/>
                        <a:t>Rep Rate [s]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3.6 </a:t>
                      </a:r>
                      <a:endParaRPr lang="en-GB" dirty="0"/>
                    </a:p>
                  </a:txBody>
                  <a:tcPr anchor="ctr"/>
                </a:tc>
              </a:tr>
              <a:tr h="563577">
                <a:tc>
                  <a:txBody>
                    <a:bodyPr/>
                    <a:lstStyle/>
                    <a:p>
                      <a:r>
                        <a:rPr lang="en-GB" dirty="0" smtClean="0"/>
                        <a:t>Intensities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r>
                        <a:rPr lang="en-GB" baseline="30000" dirty="0" smtClean="0"/>
                        <a:t>10</a:t>
                      </a:r>
                      <a:r>
                        <a:rPr lang="en-GB" dirty="0" smtClean="0"/>
                        <a:t> p</a:t>
                      </a:r>
                      <a:r>
                        <a:rPr lang="en-GB" baseline="30000" dirty="0" smtClean="0"/>
                        <a:t>+</a:t>
                      </a:r>
                      <a:r>
                        <a:rPr lang="en-GB" dirty="0" smtClean="0"/>
                        <a:t> , 4x10</a:t>
                      </a:r>
                      <a:r>
                        <a:rPr lang="en-GB" baseline="30000" dirty="0" smtClean="0"/>
                        <a:t>8</a:t>
                      </a:r>
                      <a:r>
                        <a:rPr lang="en-GB" dirty="0" smtClean="0"/>
                        <a:t> C</a:t>
                      </a:r>
                      <a:r>
                        <a:rPr lang="en-GB" baseline="30000" dirty="0" smtClean="0"/>
                        <a:t>6+</a:t>
                      </a:r>
                      <a:endParaRPr lang="en-GB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r>
                        <a:rPr lang="en-GB" baseline="30000" dirty="0" smtClean="0"/>
                        <a:t>9</a:t>
                      </a:r>
                      <a:r>
                        <a:rPr lang="en-GB" dirty="0" smtClean="0"/>
                        <a:t>  Pb</a:t>
                      </a:r>
                      <a:r>
                        <a:rPr lang="en-GB" baseline="30000" dirty="0" smtClean="0"/>
                        <a:t>54+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MEDAUSTRON synchrotronRF - RFTech Workshop 2013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C.Schmitzer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43206-D126-48F0-BA9A-D3FD8D524521}" type="slidenum">
              <a:rPr lang="de-AT" smtClean="0"/>
              <a:pPr>
                <a:defRPr/>
              </a:pPr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9802396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MedAustron ITS at CERN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MEDAUSTRON synchrotronRF - RFTech Workshop 2013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 smtClean="0"/>
              <a:t>C.Schmitzer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9E055-DAE1-40C9-8900-908977504002}" type="slidenum">
              <a:rPr lang="de-AT" smtClean="0"/>
              <a:pPr>
                <a:defRPr/>
              </a:pPr>
              <a:t>6</a:t>
            </a:fld>
            <a:endParaRPr lang="de-AT" dirty="0"/>
          </a:p>
        </p:txBody>
      </p:sp>
      <p:grpSp>
        <p:nvGrpSpPr>
          <p:cNvPr id="8196" name="Group 8195"/>
          <p:cNvGrpSpPr/>
          <p:nvPr/>
        </p:nvGrpSpPr>
        <p:grpSpPr>
          <a:xfrm>
            <a:off x="1005790" y="1276943"/>
            <a:ext cx="7886690" cy="4888361"/>
            <a:chOff x="1005790" y="1204935"/>
            <a:chExt cx="7886690" cy="4888361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790" y="1218401"/>
              <a:ext cx="7166610" cy="4874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Line Callout 1 8"/>
            <p:cNvSpPr/>
            <p:nvPr/>
          </p:nvSpPr>
          <p:spPr>
            <a:xfrm>
              <a:off x="2051720" y="5661248"/>
              <a:ext cx="720080" cy="360040"/>
            </a:xfrm>
            <a:prstGeom prst="borderCallout1">
              <a:avLst>
                <a:gd name="adj1" fmla="val 51983"/>
                <a:gd name="adj2" fmla="val 99476"/>
                <a:gd name="adj3" fmla="val -107889"/>
                <a:gd name="adj4" fmla="val 170607"/>
              </a:avLst>
            </a:prstGeom>
            <a:solidFill>
              <a:srgbClr val="FFFF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ECR Ion Source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Line Callout 1 9"/>
            <p:cNvSpPr/>
            <p:nvPr/>
          </p:nvSpPr>
          <p:spPr>
            <a:xfrm>
              <a:off x="1169622" y="4941168"/>
              <a:ext cx="1098122" cy="360040"/>
            </a:xfrm>
            <a:prstGeom prst="borderCallout1">
              <a:avLst>
                <a:gd name="adj1" fmla="val -491"/>
                <a:gd name="adj2" fmla="val 50482"/>
                <a:gd name="adj3" fmla="val -137624"/>
                <a:gd name="adj4" fmla="val 113981"/>
              </a:avLst>
            </a:prstGeom>
            <a:solidFill>
              <a:srgbClr val="FFFF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Spectrometer dipole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Line Callout 1 10"/>
            <p:cNvSpPr/>
            <p:nvPr/>
          </p:nvSpPr>
          <p:spPr>
            <a:xfrm>
              <a:off x="1619672" y="2060848"/>
              <a:ext cx="972108" cy="432048"/>
            </a:xfrm>
            <a:prstGeom prst="borderCallout1">
              <a:avLst>
                <a:gd name="adj1" fmla="val 51983"/>
                <a:gd name="adj2" fmla="val 99540"/>
                <a:gd name="adj3" fmla="val 369621"/>
                <a:gd name="adj4" fmla="val 200742"/>
              </a:avLst>
            </a:prstGeom>
            <a:solidFill>
              <a:srgbClr val="FFFF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err="1" smtClean="0">
                  <a:solidFill>
                    <a:schemeClr val="tx1"/>
                  </a:solidFill>
                </a:rPr>
                <a:t>Quadrupole</a:t>
              </a:r>
              <a:r>
                <a:rPr lang="en-GB" sz="1200" dirty="0" smtClean="0">
                  <a:solidFill>
                    <a:schemeClr val="tx1"/>
                  </a:solidFill>
                </a:rPr>
                <a:t> triplet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Line Callout 1 11"/>
            <p:cNvSpPr/>
            <p:nvPr/>
          </p:nvSpPr>
          <p:spPr>
            <a:xfrm>
              <a:off x="3851920" y="1988840"/>
              <a:ext cx="720080" cy="288032"/>
            </a:xfrm>
            <a:prstGeom prst="borderCallout1">
              <a:avLst>
                <a:gd name="adj1" fmla="val 49185"/>
                <a:gd name="adj2" fmla="val 99715"/>
                <a:gd name="adj3" fmla="val 300879"/>
                <a:gd name="adj4" fmla="val 149920"/>
              </a:avLst>
            </a:prstGeom>
            <a:solidFill>
              <a:srgbClr val="FFFF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Solenoid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Line Callout 1 12"/>
            <p:cNvSpPr/>
            <p:nvPr/>
          </p:nvSpPr>
          <p:spPr>
            <a:xfrm>
              <a:off x="6222586" y="3429000"/>
              <a:ext cx="509654" cy="288032"/>
            </a:xfrm>
            <a:prstGeom prst="borderCallout1">
              <a:avLst>
                <a:gd name="adj1" fmla="val 44986"/>
                <a:gd name="adj2" fmla="val 15"/>
                <a:gd name="adj3" fmla="val -258488"/>
                <a:gd name="adj4" fmla="val -151684"/>
              </a:avLst>
            </a:prstGeom>
            <a:solidFill>
              <a:srgbClr val="FFFF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RFQ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Line Callout 1 13"/>
            <p:cNvSpPr/>
            <p:nvPr/>
          </p:nvSpPr>
          <p:spPr>
            <a:xfrm>
              <a:off x="4788024" y="5309392"/>
              <a:ext cx="1296144" cy="711896"/>
            </a:xfrm>
            <a:prstGeom prst="borderCallout1">
              <a:avLst>
                <a:gd name="adj1" fmla="val -869"/>
                <a:gd name="adj2" fmla="val 49632"/>
                <a:gd name="adj3" fmla="val -184781"/>
                <a:gd name="adj4" fmla="val -124632"/>
              </a:avLst>
            </a:prstGeom>
            <a:solidFill>
              <a:srgbClr val="FFFF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BD tank: 4 Slits,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2</a:t>
              </a:r>
              <a:r>
                <a:rPr lang="en-GB" sz="1200" dirty="0" smtClean="0">
                  <a:solidFill>
                    <a:schemeClr val="tx1"/>
                  </a:solidFill>
                </a:rPr>
                <a:t> Wire Scanners,</a:t>
              </a: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1 Faraday Cup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Line Callout 1 14"/>
            <p:cNvSpPr/>
            <p:nvPr/>
          </p:nvSpPr>
          <p:spPr>
            <a:xfrm>
              <a:off x="1187624" y="2816932"/>
              <a:ext cx="1249606" cy="396044"/>
            </a:xfrm>
            <a:prstGeom prst="borderCallout1">
              <a:avLst>
                <a:gd name="adj1" fmla="val 52483"/>
                <a:gd name="adj2" fmla="val 100764"/>
                <a:gd name="adj3" fmla="val 254996"/>
                <a:gd name="adj4" fmla="val 172515"/>
              </a:avLst>
            </a:prstGeom>
            <a:solidFill>
              <a:srgbClr val="FFFF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BD tank:</a:t>
              </a: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2 Wire Scanners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Line Callout 1 15"/>
            <p:cNvSpPr/>
            <p:nvPr/>
          </p:nvSpPr>
          <p:spPr>
            <a:xfrm>
              <a:off x="6156176" y="4077072"/>
              <a:ext cx="1224136" cy="864096"/>
            </a:xfrm>
            <a:prstGeom prst="borderCallout1">
              <a:avLst>
                <a:gd name="adj1" fmla="val 49023"/>
                <a:gd name="adj2" fmla="val 15"/>
                <a:gd name="adj3" fmla="val -102776"/>
                <a:gd name="adj4" fmla="val -127829"/>
              </a:avLst>
            </a:prstGeom>
            <a:solidFill>
              <a:srgbClr val="FFFF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BD tank:</a:t>
              </a: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2 Wire Scanners,</a:t>
              </a: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1 Profile Grid,</a:t>
              </a: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1 Faraday Cup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Line Callout 1 16"/>
            <p:cNvSpPr/>
            <p:nvPr/>
          </p:nvSpPr>
          <p:spPr>
            <a:xfrm>
              <a:off x="1331640" y="3573016"/>
              <a:ext cx="720080" cy="262852"/>
            </a:xfrm>
            <a:prstGeom prst="borderCallout1">
              <a:avLst>
                <a:gd name="adj1" fmla="val 49184"/>
                <a:gd name="adj2" fmla="val 100431"/>
                <a:gd name="adj3" fmla="val 183502"/>
                <a:gd name="adj4" fmla="val 223176"/>
              </a:avLst>
            </a:prstGeom>
            <a:solidFill>
              <a:srgbClr val="FFFF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err="1" smtClean="0">
                  <a:solidFill>
                    <a:schemeClr val="tx1"/>
                  </a:solidFill>
                </a:rPr>
                <a:t>Steerer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Line Callout 1 17"/>
            <p:cNvSpPr/>
            <p:nvPr/>
          </p:nvSpPr>
          <p:spPr>
            <a:xfrm>
              <a:off x="7524328" y="1340768"/>
              <a:ext cx="1224136" cy="828092"/>
            </a:xfrm>
            <a:prstGeom prst="borderCallout1">
              <a:avLst>
                <a:gd name="adj1" fmla="val 49023"/>
                <a:gd name="adj2" fmla="val 15"/>
                <a:gd name="adj3" fmla="val 76822"/>
                <a:gd name="adj4" fmla="val -69337"/>
              </a:avLst>
            </a:prstGeom>
            <a:solidFill>
              <a:srgbClr val="FFFF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BD tank:</a:t>
              </a: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2 Wire Scanners,</a:t>
              </a: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1 Profile Grid,</a:t>
              </a: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1 Faraday Cup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Line Callout 1 18"/>
            <p:cNvSpPr/>
            <p:nvPr/>
          </p:nvSpPr>
          <p:spPr>
            <a:xfrm>
              <a:off x="4499992" y="1204935"/>
              <a:ext cx="1296144" cy="639889"/>
            </a:xfrm>
            <a:prstGeom prst="borderCallout1">
              <a:avLst>
                <a:gd name="adj1" fmla="val 49023"/>
                <a:gd name="adj2" fmla="val 99715"/>
                <a:gd name="adj3" fmla="val 152231"/>
                <a:gd name="adj4" fmla="val 132605"/>
              </a:avLst>
            </a:prstGeom>
            <a:solidFill>
              <a:srgbClr val="FFFF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BD tank: 4 Slits,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2</a:t>
              </a:r>
              <a:r>
                <a:rPr lang="en-GB" sz="1200" dirty="0" smtClean="0">
                  <a:solidFill>
                    <a:schemeClr val="tx1"/>
                  </a:solidFill>
                </a:rPr>
                <a:t> Wire Scanners,</a:t>
              </a: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1 Profile Grid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Line Callout 1 19"/>
            <p:cNvSpPr/>
            <p:nvPr/>
          </p:nvSpPr>
          <p:spPr>
            <a:xfrm>
              <a:off x="2123728" y="1484784"/>
              <a:ext cx="720080" cy="288032"/>
            </a:xfrm>
            <a:prstGeom prst="borderCallout1">
              <a:avLst>
                <a:gd name="adj1" fmla="val 47085"/>
                <a:gd name="adj2" fmla="val 98523"/>
                <a:gd name="adj3" fmla="val 715421"/>
                <a:gd name="adj4" fmla="val 224226"/>
              </a:avLst>
            </a:prstGeom>
            <a:solidFill>
              <a:srgbClr val="FFFF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err="1" smtClean="0">
                  <a:solidFill>
                    <a:schemeClr val="tx1"/>
                  </a:solidFill>
                </a:rPr>
                <a:t>Steerer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Line Callout 1 20"/>
            <p:cNvSpPr/>
            <p:nvPr/>
          </p:nvSpPr>
          <p:spPr>
            <a:xfrm>
              <a:off x="3059832" y="1412776"/>
              <a:ext cx="792088" cy="360040"/>
            </a:xfrm>
            <a:prstGeom prst="borderCallout1">
              <a:avLst>
                <a:gd name="adj1" fmla="val 97460"/>
                <a:gd name="adj2" fmla="val 49865"/>
                <a:gd name="adj3" fmla="val 531239"/>
                <a:gd name="adj4" fmla="val 141985"/>
              </a:avLst>
            </a:prstGeom>
            <a:solidFill>
              <a:srgbClr val="FFFF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Fast Deflector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Line Callout 1 21"/>
            <p:cNvSpPr/>
            <p:nvPr/>
          </p:nvSpPr>
          <p:spPr>
            <a:xfrm>
              <a:off x="7892752" y="2492896"/>
              <a:ext cx="639688" cy="360040"/>
            </a:xfrm>
            <a:prstGeom prst="borderCallout1">
              <a:avLst>
                <a:gd name="adj1" fmla="val 50234"/>
                <a:gd name="adj2" fmla="val -2165"/>
                <a:gd name="adj3" fmla="val -120482"/>
                <a:gd name="adj4" fmla="val -213139"/>
              </a:avLst>
            </a:prstGeom>
            <a:solidFill>
              <a:srgbClr val="FFFF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Phase Probe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Line Callout 1 22"/>
            <p:cNvSpPr/>
            <p:nvPr/>
          </p:nvSpPr>
          <p:spPr>
            <a:xfrm>
              <a:off x="7884368" y="3284984"/>
              <a:ext cx="1008112" cy="432048"/>
            </a:xfrm>
            <a:prstGeom prst="borderCallout1">
              <a:avLst>
                <a:gd name="adj1" fmla="val 48485"/>
                <a:gd name="adj2" fmla="val -66"/>
                <a:gd name="adj3" fmla="val -219833"/>
                <a:gd name="adj4" fmla="val -185564"/>
              </a:avLst>
            </a:prstGeom>
            <a:solidFill>
              <a:srgbClr val="FFFF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Current Transformer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Line Callout 1 23"/>
            <p:cNvSpPr/>
            <p:nvPr/>
          </p:nvSpPr>
          <p:spPr>
            <a:xfrm>
              <a:off x="7668344" y="3933056"/>
              <a:ext cx="720080" cy="288032"/>
            </a:xfrm>
            <a:prstGeom prst="borderCallout1">
              <a:avLst>
                <a:gd name="adj1" fmla="val 48485"/>
                <a:gd name="adj2" fmla="val -66"/>
                <a:gd name="adj3" fmla="val -506688"/>
                <a:gd name="adj4" fmla="val -243654"/>
              </a:avLst>
            </a:prstGeom>
            <a:solidFill>
              <a:srgbClr val="FFFF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err="1" smtClean="0">
                  <a:solidFill>
                    <a:schemeClr val="tx1"/>
                  </a:solidFill>
                </a:rPr>
                <a:t>Buncher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Line Callout 1 24"/>
            <p:cNvSpPr/>
            <p:nvPr/>
          </p:nvSpPr>
          <p:spPr>
            <a:xfrm>
              <a:off x="4752020" y="1916832"/>
              <a:ext cx="684076" cy="432048"/>
            </a:xfrm>
            <a:prstGeom prst="borderCallout1">
              <a:avLst>
                <a:gd name="adj1" fmla="val 51634"/>
                <a:gd name="adj2" fmla="val 100029"/>
                <a:gd name="adj3" fmla="val 122772"/>
                <a:gd name="adj4" fmla="val 151034"/>
              </a:avLst>
            </a:prstGeom>
            <a:solidFill>
              <a:srgbClr val="FFFF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Doublet-</a:t>
              </a:r>
              <a:r>
                <a:rPr lang="en-GB" sz="1200" dirty="0" err="1" smtClean="0">
                  <a:solidFill>
                    <a:schemeClr val="tx1"/>
                  </a:solidFill>
                </a:rPr>
                <a:t>Steerer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/>
            <p:cNvCxnSpPr>
              <a:stCxn id="17" idx="0"/>
            </p:cNvCxnSpPr>
            <p:nvPr/>
          </p:nvCxnSpPr>
          <p:spPr>
            <a:xfrm>
              <a:off x="2051720" y="3704442"/>
              <a:ext cx="792088" cy="80467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0" idx="0"/>
            </p:cNvCxnSpPr>
            <p:nvPr/>
          </p:nvCxnSpPr>
          <p:spPr>
            <a:xfrm>
              <a:off x="2843808" y="1628800"/>
              <a:ext cx="1224136" cy="18002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0"/>
            </p:cNvCxnSpPr>
            <p:nvPr/>
          </p:nvCxnSpPr>
          <p:spPr>
            <a:xfrm>
              <a:off x="5436096" y="2132856"/>
              <a:ext cx="504056" cy="21602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8" name="Straight Connector 7167"/>
            <p:cNvCxnSpPr>
              <a:stCxn id="22" idx="2"/>
            </p:cNvCxnSpPr>
            <p:nvPr/>
          </p:nvCxnSpPr>
          <p:spPr>
            <a:xfrm flipH="1" flipV="1">
              <a:off x="6444208" y="2132856"/>
              <a:ext cx="1448544" cy="54006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1" name="Straight Connector 7170"/>
            <p:cNvCxnSpPr>
              <a:stCxn id="22" idx="2"/>
            </p:cNvCxnSpPr>
            <p:nvPr/>
          </p:nvCxnSpPr>
          <p:spPr>
            <a:xfrm flipH="1" flipV="1">
              <a:off x="6084168" y="2276872"/>
              <a:ext cx="1808584" cy="39604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3" name="Straight Connector 7172"/>
            <p:cNvCxnSpPr>
              <a:stCxn id="14" idx="3"/>
            </p:cNvCxnSpPr>
            <p:nvPr/>
          </p:nvCxnSpPr>
          <p:spPr>
            <a:xfrm flipH="1" flipV="1">
              <a:off x="3995936" y="3573016"/>
              <a:ext cx="1440160" cy="173637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930" y="3555454"/>
            <a:ext cx="4370070" cy="2609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6016" y="5949280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Courtesy of </a:t>
            </a:r>
            <a:r>
              <a:rPr lang="en-GB" sz="1200" dirty="0" err="1" smtClean="0"/>
              <a:t>W.Prikl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0101141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Existing Cavities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617773"/>
              </p:ext>
            </p:extLst>
          </p:nvPr>
        </p:nvGraphicFramePr>
        <p:xfrm>
          <a:off x="1203626" y="1268760"/>
          <a:ext cx="6032671" cy="4752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066"/>
                <a:gridCol w="1161745"/>
                <a:gridCol w="1074778"/>
                <a:gridCol w="1311041"/>
                <a:gridCol w="1311041"/>
              </a:tblGrid>
              <a:tr h="2501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CNAO 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400" dirty="0" smtClean="0"/>
                        <a:t>SIEMENS</a:t>
                      </a:r>
                      <a:r>
                        <a:rPr lang="fr-CH" sz="1400" baseline="0" dirty="0" smtClean="0"/>
                        <a:t> (3)</a:t>
                      </a:r>
                      <a:endParaRPr lang="en-US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MedAustron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LEIR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02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Origin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Saclay</a:t>
                      </a:r>
                      <a:r>
                        <a:rPr lang="en-US" sz="1400" dirty="0"/>
                        <a:t>/CNAO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Siemens/GSI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MedAustron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CERN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02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Frequency [MHz]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0.4 - 4  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(</a:t>
                      </a:r>
                      <a:r>
                        <a:rPr lang="en-US" sz="1400" dirty="0"/>
                        <a:t>0.3-10) *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 </a:t>
                      </a:r>
                      <a:r>
                        <a:rPr lang="en-US" sz="1400" dirty="0" smtClean="0"/>
                        <a:t>– 7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h=2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0.46 </a:t>
                      </a:r>
                      <a:r>
                        <a:rPr lang="en-US" sz="1400" dirty="0"/>
                        <a:t>– </a:t>
                      </a:r>
                      <a:r>
                        <a:rPr lang="en-US" sz="1400" dirty="0" smtClean="0"/>
                        <a:t>3.25 </a:t>
                      </a:r>
                      <a:r>
                        <a:rPr lang="en-US" sz="1400" dirty="0"/>
                        <a:t>MHz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0.35 - 5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2501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Length    [m]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1.50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1.70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2 * 0.7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0.60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DD9C3"/>
                    </a:solidFill>
                  </a:tcPr>
                </a:tc>
              </a:tr>
              <a:tr h="5002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Voltage [kV]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4   </a:t>
                      </a:r>
                      <a:r>
                        <a:rPr lang="en-US" sz="1400" dirty="0" smtClean="0"/>
                        <a:t>(</a:t>
                      </a:r>
                      <a:r>
                        <a:rPr lang="en-US" sz="1400" dirty="0"/>
                        <a:t>8) *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2.5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2x 2.5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2.0   ( 4 @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 F &gt; 0.7 MHz)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EECE1"/>
                    </a:solidFill>
                  </a:tcPr>
                </a:tc>
              </a:tr>
              <a:tr h="2501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Core material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A-metal     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Ferrite  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B- metal  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B- metal   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DD9C3"/>
                    </a:solidFill>
                  </a:tcPr>
                </a:tc>
              </a:tr>
              <a:tr h="2501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Bandwidth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Tuned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Tuned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Wideband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Wideband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EECE1"/>
                    </a:solidFill>
                  </a:tcPr>
                </a:tc>
              </a:tr>
              <a:tr h="5002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Core cooling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Water (plates)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Air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Water (plates</a:t>
                      </a:r>
                      <a:r>
                        <a:rPr lang="en-US" sz="1400" dirty="0" smtClean="0"/>
                        <a:t>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+ Air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Direct water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DD9C3"/>
                    </a:solidFill>
                  </a:tcPr>
                </a:tc>
              </a:tr>
              <a:tr h="5002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Amplifier kind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Tubes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Transistor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Transistor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Tubes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EECE1"/>
                    </a:solidFill>
                  </a:tcPr>
                </a:tc>
              </a:tr>
              <a:tr h="5002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Amplifier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location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Ring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Remote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Remote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Ring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DD9C3"/>
                    </a:solidFill>
                  </a:tcPr>
                </a:tc>
              </a:tr>
              <a:tr h="7503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Remarks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* achievable with amplifier upgrade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ESR- Cavity  from GSI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Data for single cavity (2 in-stalled)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47664" y="5877272"/>
            <a:ext cx="6192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A-metal meaning “</a:t>
            </a:r>
            <a:r>
              <a:rPr lang="en-US" sz="1400" dirty="0" err="1" smtClean="0"/>
              <a:t>Mue-Metall</a:t>
            </a:r>
            <a:r>
              <a:rPr lang="en-US" sz="1400" dirty="0" smtClean="0"/>
              <a:t>”, Cobalt-alloy, amorphous structure, </a:t>
            </a:r>
          </a:p>
          <a:p>
            <a:r>
              <a:rPr lang="en-US" sz="1400" dirty="0" smtClean="0"/>
              <a:t>B-metal meaning “FINEMET, METGLASS” </a:t>
            </a:r>
            <a:r>
              <a:rPr lang="en-US" sz="1400" dirty="0" err="1" smtClean="0"/>
              <a:t>microcristalline</a:t>
            </a:r>
            <a:r>
              <a:rPr lang="en-US" sz="1400" dirty="0" smtClean="0"/>
              <a:t> structure.</a:t>
            </a:r>
          </a:p>
          <a:p>
            <a:endParaRPr lang="en-US" sz="1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MEDAUSTRON synchrotronRF - RFTech Workshop 2013</a:t>
            </a:r>
            <a:endParaRPr lang="de-A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C.Schmitzer</a:t>
            </a:r>
            <a:endParaRPr lang="de-A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43206-D126-48F0-BA9A-D3FD8D524521}" type="slidenum">
              <a:rPr lang="de-AT" smtClean="0"/>
              <a:pPr>
                <a:defRPr/>
              </a:pPr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4426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RF Voltage </a:t>
            </a:r>
            <a:r>
              <a:rPr lang="fr-CH" dirty="0" err="1"/>
              <a:t>R</a:t>
            </a:r>
            <a:r>
              <a:rPr lang="fr-CH" dirty="0" err="1" smtClean="0"/>
              <a:t>equirements</a:t>
            </a:r>
            <a:endParaRPr lang="en-US" dirty="0"/>
          </a:p>
        </p:txBody>
      </p:sp>
      <p:graphicFrame>
        <p:nvGraphicFramePr>
          <p:cNvPr id="4" name="Graphique 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36296" y="5744289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MATAC 2011 - </a:t>
            </a:r>
            <a:r>
              <a:rPr lang="en-GB" sz="1200" dirty="0" err="1" smtClean="0"/>
              <a:t>W.Prikl</a:t>
            </a:r>
            <a:endParaRPr lang="en-GB" sz="1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MEDAUSTRON synchrotronRF - RFTech Workshop 2013</a:t>
            </a:r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C.Schmitzer</a:t>
            </a:r>
            <a:endParaRPr lang="de-A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43206-D126-48F0-BA9A-D3FD8D524521}" type="slidenum">
              <a:rPr lang="de-AT" smtClean="0"/>
              <a:pPr>
                <a:defRPr/>
              </a:pPr>
              <a:t>8</a:t>
            </a:fld>
            <a:endParaRPr lang="de-AT" dirty="0"/>
          </a:p>
        </p:txBody>
      </p:sp>
      <p:sp>
        <p:nvSpPr>
          <p:cNvPr id="9" name="Rectangle 8"/>
          <p:cNvSpPr/>
          <p:nvPr/>
        </p:nvSpPr>
        <p:spPr>
          <a:xfrm>
            <a:off x="1547664" y="1700808"/>
            <a:ext cx="175766" cy="3600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6000"/>
                </a:schemeClr>
              </a:gs>
              <a:gs pos="80000">
                <a:schemeClr val="accent1">
                  <a:shade val="93000"/>
                  <a:satMod val="130000"/>
                  <a:alpha val="26000"/>
                </a:schemeClr>
              </a:gs>
              <a:gs pos="100000">
                <a:schemeClr val="accent1">
                  <a:shade val="94000"/>
                  <a:satMod val="135000"/>
                  <a:alpha val="26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25588" y="1700808"/>
            <a:ext cx="72008" cy="3600400"/>
          </a:xfrm>
          <a:prstGeom prst="rect">
            <a:avLst/>
          </a:prstGeom>
          <a:solidFill>
            <a:schemeClr val="bg2">
              <a:lumMod val="50000"/>
              <a:alpha val="2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03946" y="1700808"/>
            <a:ext cx="5792390" cy="3600400"/>
          </a:xfrm>
          <a:prstGeom prst="rect">
            <a:avLst/>
          </a:prstGeom>
          <a:solidFill>
            <a:schemeClr val="accent3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04248" y="1700808"/>
            <a:ext cx="830312" cy="3600400"/>
          </a:xfrm>
          <a:prstGeom prst="rect">
            <a:avLst/>
          </a:prstGeom>
          <a:solidFill>
            <a:schemeClr val="tx2">
              <a:lumMod val="40000"/>
              <a:lumOff val="60000"/>
              <a:alpha val="2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1520" y="17635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14708" y="133653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Trapping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91880" y="17728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Acceleration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48264" y="17728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Extraction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259632" y="1988840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763688" y="167541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27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779" y="3913867"/>
            <a:ext cx="4978221" cy="239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24744"/>
            <a:ext cx="5040560" cy="295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MedAustron Synchrotron Cycle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484784"/>
            <a:ext cx="4760145" cy="4625975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Horizontal </a:t>
            </a:r>
            <a:r>
              <a:rPr lang="en-GB" dirty="0" err="1" smtClean="0"/>
              <a:t>multiturn</a:t>
            </a:r>
            <a:r>
              <a:rPr lang="en-GB" dirty="0" smtClean="0"/>
              <a:t> injection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 smtClean="0"/>
              <a:t>coasting beam</a:t>
            </a:r>
            <a:r>
              <a:rPr lang="en-GB" dirty="0" smtClean="0"/>
              <a:t>)</a:t>
            </a:r>
            <a:endParaRPr lang="en-GB" baseline="30000" dirty="0" smtClean="0"/>
          </a:p>
          <a:p>
            <a:r>
              <a:rPr lang="en-GB" dirty="0" smtClean="0"/>
              <a:t>RF </a:t>
            </a:r>
            <a:r>
              <a:rPr lang="en-GB" dirty="0" smtClean="0"/>
              <a:t>trapping</a:t>
            </a:r>
          </a:p>
          <a:p>
            <a:pPr lvl="1"/>
            <a:r>
              <a:rPr lang="en-GB" dirty="0" smtClean="0"/>
              <a:t>Adiabatic capture V</a:t>
            </a:r>
            <a:r>
              <a:rPr lang="en-GB" baseline="-25000" dirty="0" smtClean="0"/>
              <a:t>RF</a:t>
            </a:r>
            <a:r>
              <a:rPr lang="en-GB" dirty="0" smtClean="0"/>
              <a:t>≈ 17 - 170 V</a:t>
            </a:r>
          </a:p>
          <a:p>
            <a:pPr lvl="1"/>
            <a:r>
              <a:rPr lang="en-GB" dirty="0" smtClean="0"/>
              <a:t>Filling factor K=0.7</a:t>
            </a:r>
          </a:p>
          <a:p>
            <a:pPr lvl="1"/>
            <a:r>
              <a:rPr lang="en-GB" dirty="0" smtClean="0"/>
              <a:t>h=1</a:t>
            </a:r>
          </a:p>
          <a:p>
            <a:r>
              <a:rPr lang="en-GB" dirty="0" smtClean="0"/>
              <a:t>Acceleration</a:t>
            </a:r>
          </a:p>
          <a:p>
            <a:pPr lvl="1"/>
            <a:r>
              <a:rPr lang="en-GB" dirty="0" smtClean="0"/>
              <a:t>@ low energy Voltage and phase ramped for constant bucket area, then ramp to V</a:t>
            </a:r>
            <a:r>
              <a:rPr lang="en-GB" baseline="-25000" dirty="0" smtClean="0"/>
              <a:t>peak</a:t>
            </a:r>
            <a:r>
              <a:rPr lang="en-GB" dirty="0" smtClean="0"/>
              <a:t> = 3kV</a:t>
            </a:r>
          </a:p>
          <a:p>
            <a:pPr lvl="1"/>
            <a:r>
              <a:rPr lang="en-GB" dirty="0" smtClean="0"/>
              <a:t>3 T/s (~0.5s)</a:t>
            </a:r>
          </a:p>
          <a:p>
            <a:r>
              <a:rPr lang="en-GB" dirty="0" smtClean="0"/>
              <a:t>RF jump to unstable phase for ~ 0.1 </a:t>
            </a:r>
            <a:r>
              <a:rPr lang="en-GB" dirty="0" err="1" smtClean="0"/>
              <a:t>ms</a:t>
            </a:r>
            <a:r>
              <a:rPr lang="en-GB" dirty="0" smtClean="0"/>
              <a:t>, back to stable phase for </a:t>
            </a:r>
            <a:r>
              <a:rPr lang="en-GB" dirty="0" err="1" smtClean="0"/>
              <a:t>T</a:t>
            </a:r>
            <a:r>
              <a:rPr lang="en-GB" baseline="-25000" dirty="0" err="1" smtClean="0"/>
              <a:t>Sync</a:t>
            </a:r>
            <a:r>
              <a:rPr lang="en-GB" dirty="0" smtClean="0"/>
              <a:t>/2</a:t>
            </a:r>
          </a:p>
          <a:p>
            <a:r>
              <a:rPr lang="en-GB" dirty="0" smtClean="0"/>
              <a:t>RF-off </a:t>
            </a:r>
            <a:r>
              <a:rPr lang="en-GB" dirty="0" err="1" smtClean="0"/>
              <a:t>debunching</a:t>
            </a:r>
            <a:endParaRPr lang="en-GB" dirty="0" smtClean="0"/>
          </a:p>
          <a:p>
            <a:r>
              <a:rPr lang="en-GB" dirty="0" smtClean="0"/>
              <a:t>Prepare Extraction</a:t>
            </a:r>
          </a:p>
          <a:p>
            <a:r>
              <a:rPr lang="en-GB" dirty="0" smtClean="0"/>
              <a:t>Ramp </a:t>
            </a:r>
            <a:r>
              <a:rPr lang="en-GB" dirty="0" err="1" smtClean="0"/>
              <a:t>Betatron</a:t>
            </a:r>
            <a:r>
              <a:rPr lang="en-GB" dirty="0" smtClean="0"/>
              <a:t> core for 3</a:t>
            </a:r>
            <a:r>
              <a:rPr lang="en-GB" baseline="30000" dirty="0" smtClean="0"/>
              <a:t>rd</a:t>
            </a:r>
            <a:r>
              <a:rPr lang="en-GB" dirty="0" smtClean="0"/>
              <a:t> order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slow </a:t>
            </a:r>
            <a:r>
              <a:rPr lang="en-GB" dirty="0" smtClean="0"/>
              <a:t>resonant extraction</a:t>
            </a:r>
          </a:p>
          <a:p>
            <a:r>
              <a:rPr lang="en-GB" dirty="0" smtClean="0"/>
              <a:t>RF </a:t>
            </a:r>
            <a:r>
              <a:rPr lang="en-GB" dirty="0" err="1" smtClean="0"/>
              <a:t>channeling</a:t>
            </a:r>
            <a:r>
              <a:rPr lang="en-GB" dirty="0" smtClean="0"/>
              <a:t> for </a:t>
            </a:r>
            <a:r>
              <a:rPr lang="en-GB" dirty="0" err="1" smtClean="0"/>
              <a:t>extr</a:t>
            </a:r>
            <a:r>
              <a:rPr lang="en-GB" dirty="0" smtClean="0"/>
              <a:t>. smoothing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MEDAUSTRON synchrotronRF - RFTech Workshop 2013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C.Schmitzer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43206-D126-48F0-BA9A-D3FD8D524521}" type="slidenum">
              <a:rPr lang="de-AT" smtClean="0"/>
              <a:pPr>
                <a:defRPr/>
              </a:pPr>
              <a:t>9</a:t>
            </a:fld>
            <a:endParaRPr lang="de-AT" dirty="0"/>
          </a:p>
        </p:txBody>
      </p:sp>
      <p:sp>
        <p:nvSpPr>
          <p:cNvPr id="7" name="Rectangle 6"/>
          <p:cNvSpPr/>
          <p:nvPr/>
        </p:nvSpPr>
        <p:spPr>
          <a:xfrm>
            <a:off x="5812845" y="4924456"/>
            <a:ext cx="144016" cy="122413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27984" y="6176337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U.Dorda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81813027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9597</TotalTime>
  <Words>1502</Words>
  <Application>Microsoft Macintosh PowerPoint</Application>
  <PresentationFormat>On-screen Show (4:3)</PresentationFormat>
  <Paragraphs>434</Paragraphs>
  <Slides>26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1_Office Theme</vt:lpstr>
      <vt:lpstr>MedAustron Synchrotron RF</vt:lpstr>
      <vt:lpstr>MedAustron Project</vt:lpstr>
      <vt:lpstr>CERN Collaboration</vt:lpstr>
      <vt:lpstr>MedAustron Project</vt:lpstr>
      <vt:lpstr>MA &amp; LEIR parameters</vt:lpstr>
      <vt:lpstr>MedAustron ITS at CERN</vt:lpstr>
      <vt:lpstr>Existing Cavities</vt:lpstr>
      <vt:lpstr>RF Voltage Requirements</vt:lpstr>
      <vt:lpstr>MedAustron Synchrotron Cycle</vt:lpstr>
      <vt:lpstr>Tuning the Momentum Spread</vt:lpstr>
      <vt:lpstr>MedAustron Synchrotron Cavity</vt:lpstr>
      <vt:lpstr>Cavity Cell Protoype</vt:lpstr>
      <vt:lpstr>MedAustron Synchrotron Cavity</vt:lpstr>
      <vt:lpstr>MedAustron Synchrotron Cavity</vt:lpstr>
      <vt:lpstr>CERN 1kW RF Amplifier   ( M.Paoluzzi)</vt:lpstr>
      <vt:lpstr>CERN 1kW RF Amplifier   ( M.Paoluzzi)</vt:lpstr>
      <vt:lpstr>MedAustron Cavity Amplifier Chain</vt:lpstr>
      <vt:lpstr>MedAustron LLRF - CERN</vt:lpstr>
      <vt:lpstr>MedAustron LLRF - Modifications</vt:lpstr>
      <vt:lpstr>sRF - Slow Control</vt:lpstr>
      <vt:lpstr>Cavity Test Stand - CTS</vt:lpstr>
      <vt:lpstr>PowerPoint Presentation</vt:lpstr>
      <vt:lpstr>PowerPoint Presentation</vt:lpstr>
      <vt:lpstr>PowerPoint Presentation</vt:lpstr>
      <vt:lpstr>RFQ output beam energy spectrum</vt:lpstr>
      <vt:lpstr>Betatron core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MedAustron Magnet Work Package Presentation (MATM 090121)</dc:title>
  <dc:creator>Adrian Fabich</dc:creator>
  <cp:lastModifiedBy>Claus Schmitzer</cp:lastModifiedBy>
  <cp:revision>283</cp:revision>
  <cp:lastPrinted>2013-03-24T15:58:00Z</cp:lastPrinted>
  <dcterms:created xsi:type="dcterms:W3CDTF">2008-05-26T15:39:36Z</dcterms:created>
  <dcterms:modified xsi:type="dcterms:W3CDTF">2013-03-26T12:49:52Z</dcterms:modified>
</cp:coreProperties>
</file>