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044" r:id="rId2"/>
    <p:sldId id="1967" r:id="rId3"/>
    <p:sldId id="2057" r:id="rId4"/>
    <p:sldId id="2058" r:id="rId5"/>
    <p:sldId id="2098" r:id="rId6"/>
    <p:sldId id="2083" r:id="rId7"/>
    <p:sldId id="2099" r:id="rId8"/>
    <p:sldId id="2100" r:id="rId9"/>
    <p:sldId id="2101" r:id="rId10"/>
    <p:sldId id="2061" r:id="rId11"/>
    <p:sldId id="2095" r:id="rId12"/>
    <p:sldId id="2081" r:id="rId13"/>
    <p:sldId id="2078" r:id="rId14"/>
    <p:sldId id="2094" r:id="rId15"/>
    <p:sldId id="2075" r:id="rId16"/>
    <p:sldId id="2091" r:id="rId17"/>
    <p:sldId id="2073" r:id="rId18"/>
    <p:sldId id="2092" r:id="rId19"/>
    <p:sldId id="2104" r:id="rId20"/>
    <p:sldId id="2048" r:id="rId21"/>
    <p:sldId id="2072" r:id="rId22"/>
  </p:sldIdLst>
  <p:sldSz cx="9906000" cy="6858000" type="A4"/>
  <p:notesSz cx="6797675" cy="99282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giacomo" initials="md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4739FD"/>
    <a:srgbClr val="543EF8"/>
    <a:srgbClr val="9BA2FF"/>
    <a:srgbClr val="FE3859"/>
    <a:srgbClr val="F25D44"/>
    <a:srgbClr val="FCBB3A"/>
    <a:srgbClr val="7FFC3A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7" autoAdjust="0"/>
    <p:restoredTop sz="97387" autoAdjust="0"/>
  </p:normalViewPr>
  <p:slideViewPr>
    <p:cSldViewPr snapToGrid="0">
      <p:cViewPr>
        <p:scale>
          <a:sx n="50" d="100"/>
          <a:sy n="50" d="100"/>
        </p:scale>
        <p:origin x="-235" y="-158"/>
      </p:cViewPr>
      <p:guideLst>
        <p:guide orient="horz" pos="884"/>
        <p:guide pos="3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"/>
    </p:cViewPr>
  </p:sorterViewPr>
  <p:notesViewPr>
    <p:cSldViewPr snapToGrid="0">
      <p:cViewPr varScale="1">
        <p:scale>
          <a:sx n="77" d="100"/>
          <a:sy n="77" d="100"/>
        </p:scale>
        <p:origin x="-1584" y="-104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3" y="4715407"/>
            <a:ext cx="4985772" cy="44674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de texte du masque</a:t>
            </a:r>
          </a:p>
          <a:p>
            <a:pPr lvl="1"/>
            <a:r>
              <a:rPr lang="fr-FR" smtClean="0"/>
              <a:t>Second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0725" y="750888"/>
            <a:ext cx="5356225" cy="37099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62888" y="0"/>
            <a:ext cx="2043112" cy="63246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33550" y="0"/>
            <a:ext cx="5976938" cy="6324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4991" y="-7288"/>
            <a:ext cx="5031009" cy="7223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47651" y="1920875"/>
            <a:ext cx="4619360" cy="4800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2111" y="1920875"/>
            <a:ext cx="4621081" cy="4800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33550" y="762000"/>
            <a:ext cx="3762375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48325" y="762000"/>
            <a:ext cx="3762375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5924550" y="0"/>
            <a:ext cx="39814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r>
              <a:rPr lang="en-GB" sz="1400" dirty="0" smtClean="0">
                <a:solidFill>
                  <a:srgbClr val="010090"/>
                </a:solidFill>
              </a:rPr>
              <a:t>Unknown (?) disease of a </a:t>
            </a:r>
            <a:r>
              <a:rPr lang="en-GB" sz="1400" dirty="0" err="1" smtClean="0">
                <a:solidFill>
                  <a:srgbClr val="010090"/>
                </a:solidFill>
              </a:rPr>
              <a:t>rebuncher</a:t>
            </a:r>
            <a:r>
              <a:rPr lang="en-GB" sz="1400" dirty="0" smtClean="0">
                <a:solidFill>
                  <a:srgbClr val="010090"/>
                </a:solidFill>
              </a:rPr>
              <a:t> cavity</a:t>
            </a:r>
            <a:endParaRPr lang="fr-FR" sz="1400" dirty="0">
              <a:solidFill>
                <a:srgbClr val="01009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33550" y="0"/>
            <a:ext cx="81724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3550" y="762000"/>
            <a:ext cx="7677150" cy="556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149" name="Picture 125" descr="Template4-test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301843" y="1816"/>
            <a:ext cx="615462" cy="6858000"/>
          </a:xfrm>
          <a:prstGeom prst="rect">
            <a:avLst/>
          </a:prstGeom>
          <a:noFill/>
        </p:spPr>
      </p:pic>
      <p:pic>
        <p:nvPicPr>
          <p:cNvPr id="1148" name="Picture 124" descr="Template4-test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6122" y="2949"/>
            <a:ext cx="1249505" cy="6858000"/>
          </a:xfrm>
          <a:prstGeom prst="rect">
            <a:avLst/>
          </a:prstGeom>
          <a:noFill/>
        </p:spPr>
      </p:pic>
      <p:sp>
        <p:nvSpPr>
          <p:cNvPr id="1110" name="Line 86"/>
          <p:cNvSpPr>
            <a:spLocks noChangeShapeType="1"/>
          </p:cNvSpPr>
          <p:nvPr userDrawn="1"/>
        </p:nvSpPr>
        <p:spPr bwMode="auto">
          <a:xfrm>
            <a:off x="1757363" y="514350"/>
            <a:ext cx="8172450" cy="0"/>
          </a:xfrm>
          <a:prstGeom prst="line">
            <a:avLst/>
          </a:prstGeom>
          <a:noFill/>
          <a:ln w="28575">
            <a:solidFill>
              <a:srgbClr val="000AFE"/>
            </a:solidFill>
            <a:round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endParaRPr lang="fr-FR"/>
          </a:p>
        </p:txBody>
      </p:sp>
      <p:sp>
        <p:nvSpPr>
          <p:cNvPr id="1124" name="Text Box 100"/>
          <p:cNvSpPr txBox="1">
            <a:spLocks noChangeArrowheads="1"/>
          </p:cNvSpPr>
          <p:nvPr userDrawn="1"/>
        </p:nvSpPr>
        <p:spPr bwMode="auto">
          <a:xfrm rot="-5400000">
            <a:off x="-1581943" y="4807743"/>
            <a:ext cx="347345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1" tIns="44448" rIns="90481" bIns="44448" anchor="ctr">
            <a:spAutoFit/>
          </a:bodyPr>
          <a:lstStyle/>
          <a:p>
            <a:r>
              <a:rPr lang="fr-FR" sz="1200">
                <a:solidFill>
                  <a:srgbClr val="F0ECFF"/>
                </a:solidFill>
              </a:rPr>
              <a:t>Laboratoire commun CEA/DSM - CNRS/IN2P3</a:t>
            </a:r>
          </a:p>
        </p:txBody>
      </p:sp>
      <p:sp>
        <p:nvSpPr>
          <p:cNvPr id="1135" name="Text Box 111"/>
          <p:cNvSpPr txBox="1">
            <a:spLocks noChangeArrowheads="1"/>
          </p:cNvSpPr>
          <p:nvPr userDrawn="1"/>
        </p:nvSpPr>
        <p:spPr bwMode="auto">
          <a:xfrm rot="-5400000">
            <a:off x="8593946" y="5269811"/>
            <a:ext cx="2386666" cy="274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1" tIns="44448" rIns="90481" bIns="44448" anchor="ctr">
            <a:spAutoFit/>
          </a:bodyPr>
          <a:lstStyle/>
          <a:p>
            <a:r>
              <a:rPr lang="fr-FR" sz="1200" dirty="0">
                <a:solidFill>
                  <a:srgbClr val="F0ECFF"/>
                </a:solidFill>
              </a:rPr>
              <a:t>Marco Di Giacomo </a:t>
            </a:r>
            <a:r>
              <a:rPr lang="fr-FR" sz="1200" dirty="0" smtClean="0">
                <a:solidFill>
                  <a:srgbClr val="F0ECFF"/>
                </a:solidFill>
              </a:rPr>
              <a:t>– </a:t>
            </a:r>
            <a:r>
              <a:rPr lang="fr-FR" sz="1200" dirty="0" err="1" smtClean="0">
                <a:solidFill>
                  <a:srgbClr val="F0ECFF"/>
                </a:solidFill>
              </a:rPr>
              <a:t>RFTech</a:t>
            </a:r>
            <a:r>
              <a:rPr lang="fr-FR" sz="1200" dirty="0" smtClean="0">
                <a:solidFill>
                  <a:srgbClr val="F0ECFF"/>
                </a:solidFill>
              </a:rPr>
              <a:t> 4</a:t>
            </a:r>
            <a:endParaRPr lang="fr-FR" sz="1000" dirty="0">
              <a:solidFill>
                <a:srgbClr val="F0ECFF"/>
              </a:solidFill>
            </a:endParaRPr>
          </a:p>
        </p:txBody>
      </p:sp>
      <p:sp>
        <p:nvSpPr>
          <p:cNvPr id="1150" name="Rectangle 126"/>
          <p:cNvSpPr>
            <a:spLocks noChangeArrowheads="1"/>
          </p:cNvSpPr>
          <p:nvPr userDrawn="1"/>
        </p:nvSpPr>
        <p:spPr bwMode="auto">
          <a:xfrm>
            <a:off x="9442450" y="6308725"/>
            <a:ext cx="334963" cy="52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algn="ctr"/>
            <a:fld id="{B5E79E08-CE12-41E4-9EED-D3454345E55B}" type="slidenum">
              <a:rPr lang="fr-FR" sz="1400">
                <a:solidFill>
                  <a:schemeClr val="bg1"/>
                </a:solidFill>
              </a:rPr>
              <a:pPr algn="ctr"/>
              <a:t>‹N°›</a:t>
            </a:fld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154" name="Freeform 130"/>
          <p:cNvSpPr>
            <a:spLocks/>
          </p:cNvSpPr>
          <p:nvPr userDrawn="1"/>
        </p:nvSpPr>
        <p:spPr bwMode="auto">
          <a:xfrm>
            <a:off x="336552" y="-19050"/>
            <a:ext cx="796925" cy="6876000"/>
          </a:xfrm>
          <a:custGeom>
            <a:avLst/>
            <a:gdLst/>
            <a:ahLst/>
            <a:cxnLst>
              <a:cxn ang="0">
                <a:pos x="464" y="0"/>
              </a:cxn>
              <a:cxn ang="0">
                <a:pos x="322" y="508"/>
              </a:cxn>
              <a:cxn ang="0">
                <a:pos x="206" y="1042"/>
              </a:cxn>
              <a:cxn ang="0">
                <a:pos x="82" y="1850"/>
              </a:cxn>
              <a:cxn ang="0">
                <a:pos x="10" y="2898"/>
              </a:cxn>
              <a:cxn ang="0">
                <a:pos x="24" y="3824"/>
              </a:cxn>
              <a:cxn ang="0">
                <a:pos x="62" y="4316"/>
              </a:cxn>
            </a:cxnLst>
            <a:rect l="0" t="0" r="r" b="b"/>
            <a:pathLst>
              <a:path w="464" h="4316">
                <a:moveTo>
                  <a:pt x="464" y="0"/>
                </a:moveTo>
                <a:cubicBezTo>
                  <a:pt x="440" y="85"/>
                  <a:pt x="365" y="334"/>
                  <a:pt x="322" y="508"/>
                </a:cubicBezTo>
                <a:cubicBezTo>
                  <a:pt x="279" y="682"/>
                  <a:pt x="246" y="818"/>
                  <a:pt x="206" y="1042"/>
                </a:cubicBezTo>
                <a:cubicBezTo>
                  <a:pt x="166" y="1266"/>
                  <a:pt x="115" y="1541"/>
                  <a:pt x="82" y="1850"/>
                </a:cubicBezTo>
                <a:cubicBezTo>
                  <a:pt x="49" y="2159"/>
                  <a:pt x="20" y="2569"/>
                  <a:pt x="10" y="2898"/>
                </a:cubicBezTo>
                <a:cubicBezTo>
                  <a:pt x="0" y="3227"/>
                  <a:pt x="15" y="3588"/>
                  <a:pt x="24" y="3824"/>
                </a:cubicBezTo>
                <a:cubicBezTo>
                  <a:pt x="33" y="4060"/>
                  <a:pt x="54" y="4214"/>
                  <a:pt x="62" y="4316"/>
                </a:cubicBezTo>
              </a:path>
            </a:pathLst>
          </a:custGeom>
          <a:noFill/>
          <a:ln w="28575" cap="flat" cmpd="sng">
            <a:solidFill>
              <a:srgbClr val="050998"/>
            </a:solidFill>
            <a:prstDash val="solid"/>
            <a:round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endParaRPr lang="fr-FR"/>
          </a:p>
        </p:txBody>
      </p:sp>
      <p:sp>
        <p:nvSpPr>
          <p:cNvPr id="1155" name="Freeform 131"/>
          <p:cNvSpPr>
            <a:spLocks/>
          </p:cNvSpPr>
          <p:nvPr userDrawn="1"/>
        </p:nvSpPr>
        <p:spPr bwMode="auto">
          <a:xfrm>
            <a:off x="9341530" y="-12925"/>
            <a:ext cx="571500" cy="6876000"/>
          </a:xfrm>
          <a:custGeom>
            <a:avLst/>
            <a:gdLst/>
            <a:ahLst/>
            <a:cxnLst>
              <a:cxn ang="0">
                <a:pos x="0" y="4378"/>
              </a:cxn>
              <a:cxn ang="0">
                <a:pos x="80" y="3898"/>
              </a:cxn>
              <a:cxn ang="0">
                <a:pos x="160" y="3333"/>
              </a:cxn>
              <a:cxn ang="0">
                <a:pos x="240" y="2522"/>
              </a:cxn>
              <a:cxn ang="0">
                <a:pos x="309" y="1470"/>
              </a:cxn>
              <a:cxn ang="0">
                <a:pos x="331" y="538"/>
              </a:cxn>
              <a:cxn ang="0">
                <a:pos x="320" y="0"/>
              </a:cxn>
            </a:cxnLst>
            <a:rect l="0" t="0" r="r" b="b"/>
            <a:pathLst>
              <a:path w="333" h="4378">
                <a:moveTo>
                  <a:pt x="0" y="4378"/>
                </a:moveTo>
                <a:cubicBezTo>
                  <a:pt x="15" y="4298"/>
                  <a:pt x="53" y="4072"/>
                  <a:pt x="80" y="3898"/>
                </a:cubicBezTo>
                <a:cubicBezTo>
                  <a:pt x="107" y="3724"/>
                  <a:pt x="133" y="3562"/>
                  <a:pt x="160" y="3333"/>
                </a:cubicBezTo>
                <a:cubicBezTo>
                  <a:pt x="187" y="3104"/>
                  <a:pt x="215" y="2832"/>
                  <a:pt x="240" y="2522"/>
                </a:cubicBezTo>
                <a:cubicBezTo>
                  <a:pt x="265" y="2212"/>
                  <a:pt x="294" y="1801"/>
                  <a:pt x="309" y="1470"/>
                </a:cubicBezTo>
                <a:cubicBezTo>
                  <a:pt x="324" y="1139"/>
                  <a:pt x="329" y="783"/>
                  <a:pt x="331" y="538"/>
                </a:cubicBezTo>
                <a:cubicBezTo>
                  <a:pt x="333" y="293"/>
                  <a:pt x="322" y="112"/>
                  <a:pt x="320" y="0"/>
                </a:cubicBezTo>
              </a:path>
            </a:pathLst>
          </a:custGeom>
          <a:noFill/>
          <a:ln w="28575" cap="flat" cmpd="sng">
            <a:solidFill>
              <a:srgbClr val="050998"/>
            </a:solidFill>
            <a:prstDash val="solid"/>
            <a:round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endParaRPr lang="fr-FR"/>
          </a:p>
        </p:txBody>
      </p:sp>
      <p:sp>
        <p:nvSpPr>
          <p:cNvPr id="1156" name="WordArt 132"/>
          <p:cNvSpPr>
            <a:spLocks noChangeArrowheads="1" noChangeShapeType="1"/>
          </p:cNvSpPr>
          <p:nvPr userDrawn="1"/>
        </p:nvSpPr>
        <p:spPr bwMode="auto">
          <a:xfrm rot="-5400000">
            <a:off x="-399256" y="567531"/>
            <a:ext cx="1292225" cy="277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9525">
                  <a:solidFill>
                    <a:srgbClr val="B1B1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GANIL</a:t>
            </a:r>
          </a:p>
        </p:txBody>
      </p:sp>
      <p:pic>
        <p:nvPicPr>
          <p:cNvPr id="1157" name="Picture 133" descr="Spiral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9725" y="57150"/>
            <a:ext cx="2667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100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AFE"/>
        </a:buClr>
        <a:buSzPct val="75000"/>
        <a:buFont typeface="Monotype Sorts" pitchFamily="48" charset="2"/>
        <a:buChar char=""/>
        <a:defRPr sz="2400" b="1">
          <a:solidFill>
            <a:srgbClr val="04028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75000"/>
        <a:buFont typeface="Monotype Sorts" pitchFamily="48" charset="2"/>
        <a:buChar char=""/>
        <a:defRPr sz="2000" b="1">
          <a:solidFill>
            <a:srgbClr val="000AF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65000"/>
        <a:buFont typeface="Monotype Sorts" pitchFamily="48" charset="2"/>
        <a:buChar char=""/>
        <a:defRPr b="1">
          <a:solidFill>
            <a:srgbClr val="000AF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•"/>
        <a:defRPr sz="1600" b="1">
          <a:solidFill>
            <a:srgbClr val="000AF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06A3"/>
        </a:buClr>
        <a:buSzPct val="100000"/>
        <a:buChar char="–"/>
        <a:defRPr sz="1600" b="1">
          <a:solidFill>
            <a:srgbClr val="000AFE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fr-FR" sz="2000" dirty="0" smtClean="0"/>
              <a:t>Annecy, March 26</a:t>
            </a:r>
            <a:r>
              <a:rPr lang="fr-FR" sz="2000" baseline="30000" dirty="0" smtClean="0"/>
              <a:t>th</a:t>
            </a:r>
            <a:r>
              <a:rPr lang="fr-FR" sz="2000" dirty="0" smtClean="0"/>
              <a:t> 2013  -  </a:t>
            </a:r>
            <a:r>
              <a:rPr lang="fr-FR" sz="2000" dirty="0" err="1" smtClean="0"/>
              <a:t>RFTech</a:t>
            </a:r>
            <a:r>
              <a:rPr lang="fr-FR" sz="2000" dirty="0" smtClean="0"/>
              <a:t> 4</a:t>
            </a:r>
            <a:r>
              <a:rPr lang="fr-FR" sz="2000" baseline="30000" dirty="0" smtClean="0"/>
              <a:t>th</a:t>
            </a:r>
            <a:r>
              <a:rPr lang="fr-FR" sz="2000" dirty="0" smtClean="0"/>
              <a:t> Workshop </a:t>
            </a:r>
            <a:endParaRPr lang="fr-FR" dirty="0"/>
          </a:p>
        </p:txBody>
      </p:sp>
      <p:sp>
        <p:nvSpPr>
          <p:cNvPr id="3372036" name="Rectangle 4"/>
          <p:cNvSpPr>
            <a:spLocks noChangeArrowheads="1"/>
          </p:cNvSpPr>
          <p:nvPr/>
        </p:nvSpPr>
        <p:spPr bwMode="auto">
          <a:xfrm>
            <a:off x="715328" y="1581620"/>
            <a:ext cx="8582025" cy="25147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38088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010090"/>
                </a:solidFill>
              </a:rPr>
              <a:t>Status of the RF SYSTEMS </a:t>
            </a:r>
          </a:p>
          <a:p>
            <a:pPr algn="ctr"/>
            <a:r>
              <a:rPr lang="en-US" sz="3200" dirty="0" smtClean="0">
                <a:solidFill>
                  <a:srgbClr val="010090"/>
                </a:solidFill>
              </a:rPr>
              <a:t>of the Spiral2 accelerator </a:t>
            </a:r>
          </a:p>
          <a:p>
            <a:pPr algn="ctr"/>
            <a:r>
              <a:rPr lang="en-US" sz="3200" dirty="0" smtClean="0">
                <a:solidFill>
                  <a:srgbClr val="0304A6"/>
                </a:solidFill>
              </a:rPr>
              <a:t> </a:t>
            </a:r>
          </a:p>
          <a:p>
            <a:pPr algn="ctr"/>
            <a:r>
              <a:rPr lang="en-US" sz="3200" i="1" dirty="0" smtClean="0">
                <a:solidFill>
                  <a:srgbClr val="0304A6"/>
                </a:solidFill>
              </a:rPr>
              <a:t>Marco Di Giacomo</a:t>
            </a:r>
          </a:p>
          <a:p>
            <a:pPr algn="ctr"/>
            <a:r>
              <a:rPr lang="en-US" sz="1400" i="1" dirty="0" err="1" smtClean="0">
                <a:solidFill>
                  <a:srgbClr val="0304A6"/>
                </a:solidFill>
              </a:rPr>
              <a:t>Linac</a:t>
            </a:r>
            <a:r>
              <a:rPr lang="en-US" sz="1400" i="1" dirty="0" smtClean="0">
                <a:solidFill>
                  <a:srgbClr val="0304A6"/>
                </a:solidFill>
              </a:rPr>
              <a:t> RF System coordinator</a:t>
            </a:r>
          </a:p>
          <a:p>
            <a:pPr algn="ctr"/>
            <a:r>
              <a:rPr lang="en-US" sz="1600" i="1" dirty="0" smtClean="0">
                <a:solidFill>
                  <a:srgbClr val="0304A6"/>
                </a:solidFill>
              </a:rPr>
              <a:t>On behalf of the Accelerator Team</a:t>
            </a:r>
            <a:endParaRPr lang="en-US" sz="1600" i="1" dirty="0">
              <a:solidFill>
                <a:srgbClr val="0304A6"/>
              </a:solidFill>
            </a:endParaRPr>
          </a:p>
        </p:txBody>
      </p:sp>
      <p:pic>
        <p:nvPicPr>
          <p:cNvPr id="6" name="Image 5" descr="logo_GANIL_30cm"/>
          <p:cNvPicPr/>
          <p:nvPr/>
        </p:nvPicPr>
        <p:blipFill>
          <a:blip r:embed="rId3" cstate="email"/>
          <a:srcRect r="-3890"/>
          <a:stretch>
            <a:fillRect/>
          </a:stretch>
        </p:blipFill>
        <p:spPr bwMode="auto">
          <a:xfrm>
            <a:off x="3220720" y="5221140"/>
            <a:ext cx="3627120" cy="11237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630680" y="0"/>
            <a:ext cx="6903720" cy="533400"/>
          </a:xfrm>
        </p:spPr>
        <p:txBody>
          <a:bodyPr/>
          <a:lstStyle/>
          <a:p>
            <a:pPr algn="l"/>
            <a:r>
              <a:rPr lang="en-US" sz="2800" dirty="0" smtClean="0"/>
              <a:t>POWER RF : Remind of main choices</a:t>
            </a:r>
            <a:endParaRPr lang="en-US" sz="2800" dirty="0"/>
          </a:p>
        </p:txBody>
      </p:sp>
      <p:cxnSp>
        <p:nvCxnSpPr>
          <p:cNvPr id="79" name="Connecteur droit avec flèche 78"/>
          <p:cNvCxnSpPr/>
          <p:nvPr/>
        </p:nvCxnSpPr>
        <p:spPr bwMode="auto">
          <a:xfrm>
            <a:off x="6618514" y="5775676"/>
            <a:ext cx="256495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428" y="3392184"/>
            <a:ext cx="4356518" cy="139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Rectangle 8"/>
          <p:cNvSpPr>
            <a:spLocks noChangeArrowheads="1"/>
          </p:cNvSpPr>
          <p:nvPr/>
        </p:nvSpPr>
        <p:spPr bwMode="auto">
          <a:xfrm>
            <a:off x="5573478" y="3223463"/>
            <a:ext cx="3603171" cy="1628651"/>
          </a:xfrm>
          <a:prstGeom prst="rect">
            <a:avLst/>
          </a:prstGeom>
          <a:solidFill>
            <a:srgbClr val="00037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88,0525 MHz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RFQ 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3 </a:t>
            </a:r>
            <a:r>
              <a:rPr lang="en-US" sz="1600" dirty="0" err="1" smtClean="0">
                <a:solidFill>
                  <a:schemeClr val="bg1"/>
                </a:solidFill>
              </a:rPr>
              <a:t>rebunchers</a:t>
            </a:r>
            <a:r>
              <a:rPr lang="en-US" sz="1600" dirty="0" smtClean="0">
                <a:solidFill>
                  <a:schemeClr val="bg1"/>
                </a:solidFill>
              </a:rPr>
              <a:t> (NC) (beta=0,04)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12 SC QWR beta 0,07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14 SC QWR beta 0,12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3" name="Rectangle 8"/>
          <p:cNvSpPr>
            <a:spLocks noChangeArrowheads="1"/>
          </p:cNvSpPr>
          <p:nvPr/>
        </p:nvSpPr>
        <p:spPr bwMode="auto">
          <a:xfrm>
            <a:off x="624840" y="5050823"/>
            <a:ext cx="8732520" cy="178253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60 kW tube amps for the RFQ (DB ELETTRONICA) 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2.5, 5, 10 and 19 kW SSA for the other cavities (BRUKER)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10, 20 and 60 kW circulators (AFT)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VSWR L1 &lt; 1.5 (</a:t>
            </a:r>
            <a:r>
              <a:rPr lang="en-US" sz="1800" dirty="0" err="1" smtClean="0">
                <a:solidFill>
                  <a:srgbClr val="002060"/>
                </a:solidFill>
              </a:rPr>
              <a:t>P</a:t>
            </a:r>
            <a:r>
              <a:rPr lang="en-US" sz="1400" dirty="0" err="1" smtClean="0">
                <a:solidFill>
                  <a:srgbClr val="002060"/>
                </a:solidFill>
              </a:rPr>
              <a:t>rvs</a:t>
            </a:r>
            <a:r>
              <a:rPr lang="en-US" sz="1800" dirty="0" smtClean="0">
                <a:solidFill>
                  <a:srgbClr val="002060"/>
                </a:solidFill>
              </a:rPr>
              <a:t> &lt; 4% </a:t>
            </a:r>
            <a:r>
              <a:rPr lang="en-US" sz="1800" dirty="0" err="1" smtClean="0">
                <a:solidFill>
                  <a:srgbClr val="002060"/>
                </a:solidFill>
              </a:rPr>
              <a:t>P</a:t>
            </a:r>
            <a:r>
              <a:rPr lang="en-US" sz="1400" dirty="0" err="1" smtClean="0">
                <a:solidFill>
                  <a:srgbClr val="002060"/>
                </a:solidFill>
              </a:rPr>
              <a:t>fwd</a:t>
            </a:r>
            <a:r>
              <a:rPr lang="en-US" sz="1800" dirty="0" smtClean="0">
                <a:solidFill>
                  <a:srgbClr val="002060"/>
                </a:solidFill>
              </a:rPr>
              <a:t>)</a:t>
            </a:r>
          </a:p>
          <a:p>
            <a:pPr indent="266700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VSWR L2 &gt; 100 (for SC cavities, max power for coupler </a:t>
            </a:r>
            <a:r>
              <a:rPr lang="en-US" sz="1800" dirty="0" err="1" smtClean="0">
                <a:solidFill>
                  <a:srgbClr val="002060"/>
                </a:solidFill>
              </a:rPr>
              <a:t>conditionning</a:t>
            </a:r>
            <a:r>
              <a:rPr lang="en-US" sz="1800" dirty="0" smtClean="0">
                <a:solidFill>
                  <a:srgbClr val="002060"/>
                </a:solidFill>
              </a:rPr>
              <a:t> only)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925" y="763588"/>
            <a:ext cx="8285163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399" y="0"/>
            <a:ext cx="7970521" cy="533400"/>
          </a:xfrm>
        </p:spPr>
        <p:txBody>
          <a:bodyPr/>
          <a:lstStyle/>
          <a:p>
            <a:pPr algn="l"/>
            <a:r>
              <a:rPr lang="en-US" sz="2800" dirty="0" smtClean="0"/>
              <a:t>SSA – Acceptance tests</a:t>
            </a:r>
            <a:endParaRPr lang="en-US" sz="2800" dirty="0"/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7911" y="487543"/>
            <a:ext cx="3142298" cy="17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398" y="2156966"/>
            <a:ext cx="2727325" cy="125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7466" y="3367082"/>
            <a:ext cx="2396489" cy="125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8850" y="4581677"/>
            <a:ext cx="3360420" cy="227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42010" y="879490"/>
            <a:ext cx="5311140" cy="5329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182563" indent="-182563">
              <a:spcBef>
                <a:spcPts val="9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2.5 kW Base module </a:t>
            </a:r>
          </a:p>
          <a:p>
            <a:pPr marL="182563" indent="-182563">
              <a:spcBef>
                <a:spcPts val="9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NXP, BLF 578, 48V-2A bias</a:t>
            </a:r>
          </a:p>
          <a:p>
            <a:pPr marL="182563" indent="-182563">
              <a:spcBef>
                <a:spcPts val="9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Isolated combiners up to 5 kW</a:t>
            </a:r>
          </a:p>
          <a:p>
            <a:pPr marL="182563" indent="-182563">
              <a:spcBef>
                <a:spcPts val="9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Star combiners for the 10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and 20 kW units</a:t>
            </a:r>
          </a:p>
          <a:p>
            <a:pPr marL="182563" indent="-182563">
              <a:spcBef>
                <a:spcPts val="900"/>
              </a:spcBef>
              <a:buFontTx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182563" indent="-182563">
              <a:spcBef>
                <a:spcPts val="900"/>
              </a:spcBef>
              <a:buFontTx/>
              <a:buChar char="•"/>
            </a:pPr>
            <a:r>
              <a:rPr lang="en-US" dirty="0" smtClean="0">
                <a:solidFill>
                  <a:srgbClr val="4739FD"/>
                </a:solidFill>
              </a:rPr>
              <a:t>First units qualified recently </a:t>
            </a:r>
          </a:p>
          <a:p>
            <a:pPr marL="182563" indent="-182563">
              <a:spcBef>
                <a:spcPts val="900"/>
              </a:spcBef>
              <a:buFontTx/>
              <a:buChar char="•"/>
            </a:pPr>
            <a:r>
              <a:rPr lang="en-US" dirty="0" smtClean="0">
                <a:solidFill>
                  <a:srgbClr val="4739FD"/>
                </a:solidFill>
              </a:rPr>
              <a:t>2</a:t>
            </a:r>
            <a:r>
              <a:rPr lang="en-US" baseline="30000" dirty="0" smtClean="0">
                <a:solidFill>
                  <a:srgbClr val="4739FD"/>
                </a:solidFill>
              </a:rPr>
              <a:t>nd</a:t>
            </a:r>
            <a:r>
              <a:rPr lang="en-US" dirty="0" smtClean="0">
                <a:solidFill>
                  <a:srgbClr val="4739FD"/>
                </a:solidFill>
              </a:rPr>
              <a:t> phase of the contract under signature </a:t>
            </a:r>
          </a:p>
          <a:p>
            <a:pPr marL="182563" indent="-182563">
              <a:spcBef>
                <a:spcPts val="900"/>
              </a:spcBef>
              <a:buFontTx/>
              <a:buChar char="•"/>
            </a:pPr>
            <a:r>
              <a:rPr lang="en-US" dirty="0" smtClean="0">
                <a:solidFill>
                  <a:srgbClr val="4739FD"/>
                </a:solidFill>
              </a:rPr>
              <a:t>Transistor cooling problem disclosed, solved modifying </a:t>
            </a:r>
            <a:br>
              <a:rPr lang="en-US" dirty="0" smtClean="0">
                <a:solidFill>
                  <a:srgbClr val="4739FD"/>
                </a:solidFill>
              </a:rPr>
            </a:br>
            <a:r>
              <a:rPr lang="en-US" dirty="0" smtClean="0">
                <a:solidFill>
                  <a:srgbClr val="4739FD"/>
                </a:solidFill>
              </a:rPr>
              <a:t>brazing 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399" y="0"/>
            <a:ext cx="8229601" cy="533400"/>
          </a:xfrm>
        </p:spPr>
        <p:txBody>
          <a:bodyPr/>
          <a:lstStyle/>
          <a:p>
            <a:pPr algn="l"/>
            <a:r>
              <a:rPr lang="en-US" sz="2800" dirty="0" smtClean="0"/>
              <a:t>SSA – Acceptance Tests </a:t>
            </a:r>
            <a:endParaRPr lang="en-US" sz="2800" dirty="0"/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653815"/>
            <a:ext cx="3115310" cy="187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700" y="4451537"/>
            <a:ext cx="4000500" cy="24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 bwMode="auto">
          <a:xfrm flipV="1">
            <a:off x="1986280" y="5219700"/>
            <a:ext cx="0" cy="11099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4739F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Connecteur droit avec flèche 10"/>
          <p:cNvCxnSpPr/>
          <p:nvPr/>
        </p:nvCxnSpPr>
        <p:spPr bwMode="auto">
          <a:xfrm flipV="1">
            <a:off x="3599180" y="5765800"/>
            <a:ext cx="0" cy="5537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4739FD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6583" y="551233"/>
            <a:ext cx="3411117" cy="168712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271463" indent="-271463">
              <a:lnSpc>
                <a:spcPct val="12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FF0000"/>
                </a:solidFill>
              </a:rPr>
              <a:t>Test conditions</a:t>
            </a:r>
          </a:p>
          <a:p>
            <a:pPr marL="728663" lvl="1" indent="-271463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50 Ω </a:t>
            </a:r>
            <a:endParaRPr lang="en-US" dirty="0" smtClean="0">
              <a:solidFill>
                <a:srgbClr val="002060"/>
              </a:solidFill>
            </a:endParaRPr>
          </a:p>
          <a:p>
            <a:pPr marL="728663" lvl="1" indent="-271463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fr-FR" sz="2000" dirty="0" smtClean="0">
                <a:solidFill>
                  <a:srgbClr val="002060"/>
                </a:solidFill>
              </a:rPr>
              <a:t>VSWR=1.5, </a:t>
            </a:r>
            <a:r>
              <a:rPr lang="el-GR" sz="2000" dirty="0" smtClean="0">
                <a:solidFill>
                  <a:srgbClr val="002060"/>
                </a:solidFill>
              </a:rPr>
              <a:t>Φ</a:t>
            </a:r>
            <a:r>
              <a:rPr lang="fr-FR" sz="1600" dirty="0" smtClean="0">
                <a:solidFill>
                  <a:srgbClr val="002060"/>
                </a:solidFill>
              </a:rPr>
              <a:t>Imax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endParaRPr lang="fr-FR" sz="2000" dirty="0" smtClean="0">
              <a:solidFill>
                <a:srgbClr val="0070C0"/>
              </a:solidFill>
            </a:endParaRPr>
          </a:p>
          <a:p>
            <a:pPr marL="728663" lvl="1" indent="-271463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fr-FR" sz="2000" dirty="0" smtClean="0">
                <a:solidFill>
                  <a:srgbClr val="002060"/>
                </a:solidFill>
              </a:rPr>
              <a:t>VSWR=1.5, </a:t>
            </a:r>
            <a:r>
              <a:rPr lang="el-GR" sz="2000" dirty="0" smtClean="0">
                <a:solidFill>
                  <a:srgbClr val="002060"/>
                </a:solidFill>
              </a:rPr>
              <a:t>Φ</a:t>
            </a:r>
            <a:r>
              <a:rPr lang="fr-FR" sz="1600" dirty="0" err="1" smtClean="0">
                <a:solidFill>
                  <a:srgbClr val="002060"/>
                </a:solidFill>
              </a:rPr>
              <a:t>Imin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44501" y="2228883"/>
            <a:ext cx="5143500" cy="212109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VSWR =1.5, constant reduced power:  search for phases giving Imax and </a:t>
            </a:r>
            <a:r>
              <a:rPr lang="en-US" sz="1600" dirty="0" err="1" smtClean="0">
                <a:solidFill>
                  <a:srgbClr val="002060"/>
                </a:solidFill>
              </a:rPr>
              <a:t>Imin</a:t>
            </a:r>
            <a:r>
              <a:rPr lang="en-US" sz="1600" dirty="0" smtClean="0">
                <a:solidFill>
                  <a:srgbClr val="002060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Full power plot probably deformed by amplifier compression.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Span plots correct up to 80% of nominal power. </a:t>
            </a:r>
          </a:p>
          <a:p>
            <a:pPr marL="274638" indent="-2746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distance from max to min = 90°</a:t>
            </a:r>
          </a:p>
          <a:p>
            <a:pPr marL="274638" indent="-2746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Good correspondence VSWR=1.5=Imax/</a:t>
            </a:r>
            <a:r>
              <a:rPr lang="en-US" sz="1600" dirty="0" err="1" smtClean="0">
                <a:solidFill>
                  <a:srgbClr val="002060"/>
                </a:solidFill>
              </a:rPr>
              <a:t>Imin</a:t>
            </a:r>
            <a:r>
              <a:rPr lang="en-US" sz="1600" dirty="0" smtClean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730" y="579120"/>
            <a:ext cx="4253184" cy="141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655487" y="5879813"/>
            <a:ext cx="70243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dirty="0" smtClean="0">
                <a:solidFill>
                  <a:srgbClr val="002060"/>
                </a:solidFill>
              </a:rPr>
              <a:t>Φ</a:t>
            </a:r>
            <a:r>
              <a:rPr lang="fr-FR" sz="1100" dirty="0" smtClean="0">
                <a:solidFill>
                  <a:srgbClr val="002060"/>
                </a:solidFill>
              </a:rPr>
              <a:t>Imax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endParaRPr lang="fr-FR" sz="1100" dirty="0"/>
          </a:p>
        </p:txBody>
      </p:sp>
      <p:sp>
        <p:nvSpPr>
          <p:cNvPr id="14" name="Rectangle 13"/>
          <p:cNvSpPr/>
          <p:nvPr/>
        </p:nvSpPr>
        <p:spPr>
          <a:xfrm>
            <a:off x="3255687" y="5930613"/>
            <a:ext cx="67037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dirty="0" smtClean="0">
                <a:solidFill>
                  <a:srgbClr val="002060"/>
                </a:solidFill>
              </a:rPr>
              <a:t>Φ</a:t>
            </a:r>
            <a:r>
              <a:rPr lang="fr-FR" sz="1100" dirty="0" err="1" smtClean="0">
                <a:solidFill>
                  <a:srgbClr val="002060"/>
                </a:solidFill>
              </a:rPr>
              <a:t>Imin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endParaRPr lang="fr-FR" sz="1100" dirty="0"/>
          </a:p>
        </p:txBody>
      </p:sp>
      <p:pic>
        <p:nvPicPr>
          <p:cNvPr id="15" name="Image 14" descr="M:\Mes images\Amplis ES\Bruker\3 amplis et BdT.JPG"/>
          <p:cNvPicPr/>
          <p:nvPr/>
        </p:nvPicPr>
        <p:blipFill>
          <a:blip r:embed="rId6" cstate="print"/>
          <a:srcRect l="4738"/>
          <a:stretch>
            <a:fillRect/>
          </a:stretch>
        </p:blipFill>
        <p:spPr bwMode="auto">
          <a:xfrm>
            <a:off x="6130986" y="1955800"/>
            <a:ext cx="3584513" cy="249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399" y="0"/>
            <a:ext cx="6585858" cy="533400"/>
          </a:xfrm>
        </p:spPr>
        <p:txBody>
          <a:bodyPr/>
          <a:lstStyle/>
          <a:p>
            <a:pPr algn="l"/>
            <a:r>
              <a:rPr lang="en-US" sz="2800" dirty="0" smtClean="0"/>
              <a:t>SSA – Acceptance tests</a:t>
            </a:r>
            <a:endParaRPr lang="en-US" sz="2800" dirty="0"/>
          </a:p>
        </p:txBody>
      </p:sp>
      <p:sp>
        <p:nvSpPr>
          <p:cNvPr id="3331080" name="Rectangle 8"/>
          <p:cNvSpPr>
            <a:spLocks noChangeArrowheads="1"/>
          </p:cNvSpPr>
          <p:nvPr/>
        </p:nvSpPr>
        <p:spPr bwMode="auto">
          <a:xfrm>
            <a:off x="459843" y="1907154"/>
            <a:ext cx="4963057" cy="464178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271463" indent="-271463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GB" sz="1800" dirty="0" smtClean="0">
                <a:solidFill>
                  <a:srgbClr val="002060"/>
                </a:solidFill>
              </a:rPr>
              <a:t>Gain and phase </a:t>
            </a:r>
            <a:r>
              <a:rPr lang="en-GB" sz="2000" i="1" dirty="0" smtClean="0">
                <a:solidFill>
                  <a:srgbClr val="0070C0"/>
                </a:solidFill>
              </a:rPr>
              <a:t>responses</a:t>
            </a:r>
            <a:r>
              <a:rPr lang="en-GB" sz="1800" dirty="0" smtClean="0">
                <a:solidFill>
                  <a:srgbClr val="002060"/>
                </a:solidFill>
              </a:rPr>
              <a:t>, </a:t>
            </a:r>
            <a:br>
              <a:rPr lang="en-GB" sz="1800" dirty="0" smtClean="0">
                <a:solidFill>
                  <a:srgbClr val="002060"/>
                </a:solidFill>
              </a:rPr>
            </a:br>
            <a:r>
              <a:rPr lang="en-GB" sz="1800" dirty="0" smtClean="0">
                <a:solidFill>
                  <a:srgbClr val="002060"/>
                </a:solidFill>
              </a:rPr>
              <a:t>stability, harmonics, efficiency ... </a:t>
            </a:r>
          </a:p>
          <a:p>
            <a:pPr marL="271463" indent="-271463">
              <a:lnSpc>
                <a:spcPct val="120000"/>
              </a:lnSpc>
              <a:spcBef>
                <a:spcPts val="1800"/>
              </a:spcBef>
              <a:buFontTx/>
              <a:buChar char="•"/>
            </a:pPr>
            <a:r>
              <a:rPr lang="en-GB" sz="1800" dirty="0" smtClean="0">
                <a:solidFill>
                  <a:srgbClr val="002060"/>
                </a:solidFill>
              </a:rPr>
              <a:t>Maximum </a:t>
            </a:r>
            <a:r>
              <a:rPr lang="en-GB" sz="2000" i="1" dirty="0" smtClean="0">
                <a:solidFill>
                  <a:srgbClr val="0070C0"/>
                </a:solidFill>
              </a:rPr>
              <a:t>operating temperature </a:t>
            </a:r>
            <a:r>
              <a:rPr lang="en-GB" sz="1800" dirty="0" smtClean="0">
                <a:solidFill>
                  <a:srgbClr val="002060"/>
                </a:solidFill>
              </a:rPr>
              <a:t>(Θ).</a:t>
            </a:r>
          </a:p>
          <a:p>
            <a:pPr marL="271463" indent="-271463">
              <a:lnSpc>
                <a:spcPct val="120000"/>
              </a:lnSpc>
              <a:spcBef>
                <a:spcPts val="1800"/>
              </a:spcBef>
              <a:buFontTx/>
              <a:buChar char="•"/>
            </a:pPr>
            <a:r>
              <a:rPr lang="en-GB" sz="1800" dirty="0" smtClean="0">
                <a:solidFill>
                  <a:srgbClr val="002060"/>
                </a:solidFill>
              </a:rPr>
              <a:t>Long time test with </a:t>
            </a:r>
            <a:r>
              <a:rPr lang="en-GB" sz="2000" i="1" dirty="0" smtClean="0">
                <a:solidFill>
                  <a:srgbClr val="0070C0"/>
                </a:solidFill>
              </a:rPr>
              <a:t>long</a:t>
            </a:r>
            <a:r>
              <a:rPr lang="en-GB" sz="1800" dirty="0" smtClean="0">
                <a:solidFill>
                  <a:srgbClr val="0070C0"/>
                </a:solidFill>
              </a:rPr>
              <a:t> ON/OFF </a:t>
            </a:r>
            <a:r>
              <a:rPr lang="en-GB" sz="1800" dirty="0" smtClean="0">
                <a:solidFill>
                  <a:srgbClr val="002060"/>
                </a:solidFill>
              </a:rPr>
              <a:t>cycles</a:t>
            </a:r>
            <a:br>
              <a:rPr lang="en-GB" sz="1800" dirty="0" smtClean="0">
                <a:solidFill>
                  <a:srgbClr val="002060"/>
                </a:solidFill>
              </a:rPr>
            </a:br>
            <a:r>
              <a:rPr lang="en-GB" sz="1800" dirty="0" smtClean="0">
                <a:solidFill>
                  <a:srgbClr val="002060"/>
                </a:solidFill>
              </a:rPr>
              <a:t>VSWR =1.5, </a:t>
            </a:r>
            <a:r>
              <a:rPr lang="en-GB" sz="1800" dirty="0" err="1" smtClean="0">
                <a:solidFill>
                  <a:srgbClr val="002060"/>
                </a:solidFill>
              </a:rPr>
              <a:t>ΦI</a:t>
            </a:r>
            <a:r>
              <a:rPr lang="en-GB" sz="1400" dirty="0" err="1" smtClean="0">
                <a:solidFill>
                  <a:srgbClr val="002060"/>
                </a:solidFill>
              </a:rPr>
              <a:t>max</a:t>
            </a:r>
            <a:r>
              <a:rPr lang="en-GB" sz="1800" dirty="0" smtClean="0">
                <a:solidFill>
                  <a:srgbClr val="002060"/>
                </a:solidFill>
              </a:rPr>
              <a:t>, @ </a:t>
            </a:r>
            <a:r>
              <a:rPr lang="en-GB" sz="1800" dirty="0" err="1" smtClean="0">
                <a:solidFill>
                  <a:srgbClr val="002060"/>
                </a:solidFill>
              </a:rPr>
              <a:t>P</a:t>
            </a:r>
            <a:r>
              <a:rPr lang="en-GB" sz="1800" baseline="-25000" dirty="0" err="1" smtClean="0">
                <a:solidFill>
                  <a:srgbClr val="002060"/>
                </a:solidFill>
              </a:rPr>
              <a:t>max</a:t>
            </a:r>
            <a:r>
              <a:rPr lang="en-GB" sz="1800" dirty="0" smtClean="0">
                <a:solidFill>
                  <a:srgbClr val="002060"/>
                </a:solidFill>
              </a:rPr>
              <a:t> and </a:t>
            </a:r>
            <a:r>
              <a:rPr lang="en-GB" sz="1800" dirty="0" err="1" smtClean="0">
                <a:solidFill>
                  <a:srgbClr val="002060"/>
                </a:solidFill>
              </a:rPr>
              <a:t>P</a:t>
            </a:r>
            <a:r>
              <a:rPr lang="en-GB" sz="1800" baseline="-25000" dirty="0" err="1" smtClean="0">
                <a:solidFill>
                  <a:srgbClr val="002060"/>
                </a:solidFill>
              </a:rPr>
              <a:t>θmax</a:t>
            </a:r>
            <a:r>
              <a:rPr lang="en-GB" sz="1800" dirty="0" smtClean="0">
                <a:solidFill>
                  <a:srgbClr val="002060"/>
                </a:solidFill>
              </a:rPr>
              <a:t> </a:t>
            </a:r>
            <a:br>
              <a:rPr lang="en-GB" sz="1800" dirty="0" smtClean="0">
                <a:solidFill>
                  <a:srgbClr val="002060"/>
                </a:solidFill>
              </a:rPr>
            </a:br>
            <a:r>
              <a:rPr lang="en-GB" sz="1600" i="1" dirty="0" smtClean="0">
                <a:solidFill>
                  <a:srgbClr val="0070C0"/>
                </a:solidFill>
              </a:rPr>
              <a:t>(to check endurance at maximum current and temperature </a:t>
            </a:r>
            <a:br>
              <a:rPr lang="en-GB" sz="1600" i="1" dirty="0" smtClean="0">
                <a:solidFill>
                  <a:srgbClr val="0070C0"/>
                </a:solidFill>
              </a:rPr>
            </a:br>
            <a:r>
              <a:rPr lang="en-GB" sz="1600" i="1" dirty="0" smtClean="0">
                <a:solidFill>
                  <a:srgbClr val="0070C0"/>
                </a:solidFill>
              </a:rPr>
              <a:t>and to have stressing cycles of thermal interfaces)</a:t>
            </a:r>
          </a:p>
          <a:p>
            <a:pPr marL="271463" indent="-271463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GB" sz="1800" dirty="0" smtClean="0">
                <a:solidFill>
                  <a:srgbClr val="002060"/>
                </a:solidFill>
              </a:rPr>
              <a:t>Long time test with long ON/OFF cycles</a:t>
            </a:r>
            <a:br>
              <a:rPr lang="en-GB" sz="1800" dirty="0" smtClean="0">
                <a:solidFill>
                  <a:srgbClr val="002060"/>
                </a:solidFill>
              </a:rPr>
            </a:br>
            <a:r>
              <a:rPr lang="en-GB" sz="1800" dirty="0" smtClean="0">
                <a:solidFill>
                  <a:srgbClr val="002060"/>
                </a:solidFill>
              </a:rPr>
              <a:t>VSWR =1.5, </a:t>
            </a:r>
            <a:r>
              <a:rPr lang="en-GB" sz="1800" dirty="0" err="1" smtClean="0">
                <a:solidFill>
                  <a:srgbClr val="002060"/>
                </a:solidFill>
              </a:rPr>
              <a:t>Φ</a:t>
            </a:r>
            <a:r>
              <a:rPr lang="en-GB" sz="1400" dirty="0" err="1" smtClean="0">
                <a:solidFill>
                  <a:srgbClr val="002060"/>
                </a:solidFill>
              </a:rPr>
              <a:t>imin</a:t>
            </a:r>
            <a:r>
              <a:rPr lang="en-GB" sz="1800" dirty="0" smtClean="0">
                <a:solidFill>
                  <a:srgbClr val="002060"/>
                </a:solidFill>
              </a:rPr>
              <a:t>, @ </a:t>
            </a:r>
            <a:r>
              <a:rPr lang="en-GB" sz="1800" dirty="0" err="1" smtClean="0">
                <a:solidFill>
                  <a:srgbClr val="002060"/>
                </a:solidFill>
              </a:rPr>
              <a:t>P</a:t>
            </a:r>
            <a:r>
              <a:rPr lang="en-GB" sz="1800" baseline="-25000" dirty="0" err="1" smtClean="0">
                <a:solidFill>
                  <a:srgbClr val="002060"/>
                </a:solidFill>
              </a:rPr>
              <a:t>max</a:t>
            </a:r>
            <a:r>
              <a:rPr lang="en-GB" sz="1800" dirty="0" smtClean="0">
                <a:solidFill>
                  <a:srgbClr val="002060"/>
                </a:solidFill>
              </a:rPr>
              <a:t> </a:t>
            </a:r>
            <a:br>
              <a:rPr lang="en-GB" sz="1800" dirty="0" smtClean="0">
                <a:solidFill>
                  <a:srgbClr val="002060"/>
                </a:solidFill>
              </a:rPr>
            </a:br>
            <a:r>
              <a:rPr lang="en-GB" sz="1600" i="1" dirty="0" smtClean="0">
                <a:solidFill>
                  <a:srgbClr val="0070C0"/>
                </a:solidFill>
              </a:rPr>
              <a:t> (to check endurance at maximum voltage) </a:t>
            </a:r>
            <a:r>
              <a:rPr lang="en-GB" sz="1800" dirty="0" smtClean="0">
                <a:solidFill>
                  <a:srgbClr val="0070C0"/>
                </a:solidFill>
              </a:rPr>
              <a:t>	</a:t>
            </a:r>
            <a:endParaRPr lang="en-GB" sz="1800" dirty="0">
              <a:solidFill>
                <a:srgbClr val="0070C0"/>
              </a:solidFill>
            </a:endParaRPr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4087" y="683568"/>
            <a:ext cx="2385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Test procedure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900" y="712787"/>
            <a:ext cx="4064000" cy="224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4820" y="4319614"/>
            <a:ext cx="4119880" cy="24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5778500" y="3200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Stability: </a:t>
            </a:r>
            <a:r>
              <a:rPr lang="en-GB" sz="1600" dirty="0" smtClean="0">
                <a:solidFill>
                  <a:srgbClr val="0070C0"/>
                </a:solidFill>
              </a:rPr>
              <a:t>better than 3% and 6°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Harmonics</a:t>
            </a:r>
            <a:r>
              <a:rPr lang="en-GB" sz="1600" dirty="0" smtClean="0">
                <a:solidFill>
                  <a:srgbClr val="0070C0"/>
                </a:solidFill>
              </a:rPr>
              <a:t>: better than -35 dB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Efficiency: </a:t>
            </a:r>
            <a:r>
              <a:rPr lang="en-GB" sz="1600" dirty="0" smtClean="0">
                <a:solidFill>
                  <a:srgbClr val="0070C0"/>
                </a:solidFill>
              </a:rPr>
              <a:t>better than 65% on 50</a:t>
            </a:r>
            <a:r>
              <a:rPr lang="el-GR" sz="1600" dirty="0" smtClean="0">
                <a:solidFill>
                  <a:srgbClr val="0070C0"/>
                </a:solidFill>
              </a:rPr>
              <a:t>Ω</a:t>
            </a:r>
            <a:endParaRPr lang="fr-FR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399" y="0"/>
            <a:ext cx="7970521" cy="533400"/>
          </a:xfrm>
        </p:spPr>
        <p:txBody>
          <a:bodyPr/>
          <a:lstStyle/>
          <a:p>
            <a:pPr algn="l"/>
            <a:r>
              <a:rPr lang="en-US" dirty="0" smtClean="0"/>
              <a:t>SSA – Acceptance tests</a:t>
            </a:r>
            <a:endParaRPr lang="en-US" dirty="0"/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2327" y="622608"/>
            <a:ext cx="327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Junction operating 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5417" y="1301388"/>
            <a:ext cx="4287883" cy="187487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182563" indent="-1825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Only plate temperature available</a:t>
            </a:r>
          </a:p>
          <a:p>
            <a:pPr marL="182563" indent="-1825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Max temperatures already reached at half power</a:t>
            </a:r>
          </a:p>
          <a:p>
            <a:pPr marL="182563" indent="-1825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Flange temperature measured</a:t>
            </a:r>
          </a:p>
          <a:p>
            <a:pPr marL="182563" indent="-1825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Temperature below dies simulated </a:t>
            </a:r>
          </a:p>
          <a:p>
            <a:pPr marL="182563" indent="-1825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Junction temperature calculated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83" y="3598863"/>
            <a:ext cx="4230687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684" y="4231640"/>
            <a:ext cx="4562616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6923" y="501651"/>
            <a:ext cx="5103678" cy="126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5675" y="1830388"/>
            <a:ext cx="509746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8229600" cy="533400"/>
          </a:xfrm>
        </p:spPr>
        <p:txBody>
          <a:bodyPr/>
          <a:lstStyle/>
          <a:p>
            <a:pPr algn="l"/>
            <a:r>
              <a:rPr lang="en-US" sz="2800" dirty="0" smtClean="0"/>
              <a:t>SSA – junction temperature</a:t>
            </a:r>
            <a:endParaRPr lang="fr-FR" sz="2800" dirty="0"/>
          </a:p>
        </p:txBody>
      </p:sp>
      <p:sp>
        <p:nvSpPr>
          <p:cNvPr id="3331080" name="Rectangle 8"/>
          <p:cNvSpPr>
            <a:spLocks noChangeArrowheads="1"/>
          </p:cNvSpPr>
          <p:nvPr/>
        </p:nvSpPr>
        <p:spPr bwMode="auto">
          <a:xfrm>
            <a:off x="542393" y="3545136"/>
            <a:ext cx="4554117" cy="261353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1 Cu thick base brazed under each transistor</a:t>
            </a:r>
          </a:p>
          <a:p>
            <a:pPr marL="266700" indent="-26670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8 transistors (2x4) on 1 water cooled plate</a:t>
            </a:r>
          </a:p>
          <a:p>
            <a:pPr marL="266700" indent="-26670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Cu stripe under the transistor region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0" y="1070293"/>
            <a:ext cx="8418513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2001" y="3451225"/>
            <a:ext cx="4197759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178325" y="585675"/>
            <a:ext cx="272702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>
              <a:lnSpc>
                <a:spcPct val="12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 Thermal model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399" y="0"/>
            <a:ext cx="3568701" cy="533400"/>
          </a:xfrm>
        </p:spPr>
        <p:txBody>
          <a:bodyPr/>
          <a:lstStyle/>
          <a:p>
            <a:pPr algn="l"/>
            <a:r>
              <a:rPr lang="en-US" sz="2800" smtClean="0"/>
              <a:t>T-Line </a:t>
            </a:r>
            <a:r>
              <a:rPr lang="en-US" sz="2800" dirty="0" smtClean="0"/>
              <a:t>effect   </a:t>
            </a:r>
            <a:r>
              <a:rPr lang="en-US" sz="2800" dirty="0" smtClean="0">
                <a:solidFill>
                  <a:srgbClr val="FF0000"/>
                </a:solidFill>
              </a:rPr>
              <a:t>L1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584" y="1061124"/>
            <a:ext cx="4076700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Significant effect on the amplifier response</a:t>
            </a:r>
          </a:p>
          <a:p>
            <a:pPr>
              <a:spcBef>
                <a:spcPct val="50000"/>
              </a:spcBef>
            </a:pP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L1 = </a:t>
            </a:r>
            <a:r>
              <a:rPr lang="en-GB" dirty="0" err="1" smtClean="0">
                <a:solidFill>
                  <a:srgbClr val="002060"/>
                </a:solidFill>
              </a:rPr>
              <a:t>ΦImax</a:t>
            </a:r>
            <a:r>
              <a:rPr lang="en-GB" dirty="0" smtClean="0">
                <a:solidFill>
                  <a:srgbClr val="002060"/>
                </a:solidFill>
              </a:rPr>
              <a:t>  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=&gt;</a:t>
            </a:r>
            <a:b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 ~75% acceptable phase range with reduced overdrive</a:t>
            </a:r>
          </a:p>
          <a:p>
            <a:pPr>
              <a:spcBef>
                <a:spcPct val="50000"/>
              </a:spcBef>
            </a:pPr>
            <a:endParaRPr lang="en-GB" sz="1100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Bef>
                <a:spcPct val="50000"/>
              </a:spcBef>
            </a:pP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Small effect on the circulator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3975174"/>
            <a:ext cx="8869680" cy="247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-10958"/>
          <a:stretch>
            <a:fillRect/>
          </a:stretch>
        </p:blipFill>
        <p:spPr bwMode="auto">
          <a:xfrm>
            <a:off x="5753100" y="1"/>
            <a:ext cx="4152900" cy="10762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7274" y="1231900"/>
            <a:ext cx="4793626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450619" y="6457890"/>
            <a:ext cx="7079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4739FD"/>
                </a:solidFill>
                <a:latin typeface="Arial Narrow" pitchFamily="34" charset="0"/>
              </a:rPr>
              <a:t>Isolation diagrams obtained with two values of L2 shorted at the end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04513" y="-7287"/>
            <a:ext cx="8301488" cy="507620"/>
          </a:xfrm>
        </p:spPr>
        <p:txBody>
          <a:bodyPr/>
          <a:lstStyle/>
          <a:p>
            <a:pPr algn="l"/>
            <a:r>
              <a:rPr lang="en-US" sz="2800" dirty="0" smtClean="0"/>
              <a:t>T-Line effect    </a:t>
            </a:r>
            <a:r>
              <a:rPr lang="en-US" sz="2800" dirty="0" smtClean="0">
                <a:solidFill>
                  <a:srgbClr val="FF0000"/>
                </a:solidFill>
              </a:rPr>
              <a:t>L2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1480" y="3179782"/>
            <a:ext cx="471932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3</a:t>
            </a:r>
            <a:r>
              <a:rPr lang="el-GR" sz="1800" dirty="0" smtClean="0">
                <a:solidFill>
                  <a:srgbClr val="002060"/>
                </a:solidFill>
              </a:rPr>
              <a:t>λ</a:t>
            </a:r>
            <a:r>
              <a:rPr lang="en-US" sz="1800" dirty="0" smtClean="0">
                <a:solidFill>
                  <a:srgbClr val="002060"/>
                </a:solidFill>
              </a:rPr>
              <a:t>/8 and </a:t>
            </a:r>
            <a:r>
              <a:rPr lang="el-GR" sz="1800" dirty="0" smtClean="0">
                <a:solidFill>
                  <a:srgbClr val="002060"/>
                </a:solidFill>
              </a:rPr>
              <a:t>λ</a:t>
            </a:r>
            <a:r>
              <a:rPr lang="en-US" sz="1800" dirty="0" smtClean="0">
                <a:solidFill>
                  <a:srgbClr val="002060"/>
                </a:solidFill>
              </a:rPr>
              <a:t>/8 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min and max loss lengths on shorted line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defined on </a:t>
            </a:r>
            <a:r>
              <a:rPr lang="el-GR" sz="1800" dirty="0" smtClean="0">
                <a:solidFill>
                  <a:srgbClr val="002060"/>
                </a:solidFill>
              </a:rPr>
              <a:t>λ</a:t>
            </a:r>
            <a:r>
              <a:rPr lang="en-US" sz="1800" dirty="0" smtClean="0">
                <a:solidFill>
                  <a:srgbClr val="002060"/>
                </a:solidFill>
              </a:rPr>
              <a:t>/8 steps :</a:t>
            </a:r>
          </a:p>
          <a:p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 smtClean="0">
                <a:solidFill>
                  <a:srgbClr val="002060"/>
                </a:solidFill>
              </a:rPr>
              <a:t>Same values for the 3 circulators?</a:t>
            </a:r>
          </a:p>
          <a:p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 smtClean="0">
                <a:solidFill>
                  <a:srgbClr val="002060"/>
                </a:solidFill>
              </a:rPr>
              <a:t>Confirmed for the 20kW  </a:t>
            </a:r>
          </a:p>
          <a:p>
            <a:endParaRPr lang="en-US" sz="1800" dirty="0" smtClean="0">
              <a:solidFill>
                <a:srgbClr val="002060"/>
              </a:solidFill>
            </a:endParaRPr>
          </a:p>
          <a:p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 smtClean="0">
                <a:solidFill>
                  <a:srgbClr val="002060"/>
                </a:solidFill>
              </a:rPr>
              <a:t>Less losses =&gt; less thermal drift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8099" y="1288472"/>
            <a:ext cx="4622801" cy="252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-10958"/>
          <a:stretch>
            <a:fillRect/>
          </a:stretch>
        </p:blipFill>
        <p:spPr bwMode="auto">
          <a:xfrm>
            <a:off x="5461000" y="0"/>
            <a:ext cx="4419600" cy="11454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907" y="1054974"/>
            <a:ext cx="4206133" cy="19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6510" y="4006850"/>
            <a:ext cx="462121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hoto_10kw_puls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4165121"/>
            <a:ext cx="3307080" cy="269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04513" y="-7287"/>
            <a:ext cx="8301488" cy="507620"/>
          </a:xfrm>
        </p:spPr>
        <p:txBody>
          <a:bodyPr/>
          <a:lstStyle/>
          <a:p>
            <a:pPr algn="l"/>
            <a:r>
              <a:rPr lang="en-US" sz="2800" dirty="0" smtClean="0"/>
              <a:t>Effect of circulator drift on the cavity </a:t>
            </a:r>
            <a:r>
              <a:rPr lang="en-US" sz="2800" dirty="0" err="1" smtClean="0"/>
              <a:t>Q</a:t>
            </a:r>
            <a:r>
              <a:rPr lang="en-US" sz="2800" baseline="-25000" dirty="0" err="1" smtClean="0"/>
              <a:t>ext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610144"/>
            <a:ext cx="4924167" cy="29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789941" y="1100314"/>
            <a:ext cx="4041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Thermal drift of the circulator output impedance changes the cavity </a:t>
            </a:r>
            <a:r>
              <a:rPr lang="en-US" sz="2000" dirty="0" err="1" smtClean="0">
                <a:solidFill>
                  <a:srgbClr val="002060"/>
                </a:solidFill>
              </a:rPr>
              <a:t>Qext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br>
              <a:rPr lang="en-US" sz="2000" dirty="0" smtClean="0">
                <a:solidFill>
                  <a:srgbClr val="002060"/>
                </a:solidFill>
              </a:rPr>
            </a:b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&gt;10% effect  already observed with only 3 kW. 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itre 2"/>
          <p:cNvSpPr txBox="1">
            <a:spLocks/>
          </p:cNvSpPr>
          <p:nvPr/>
        </p:nvSpPr>
        <p:spPr bwMode="auto">
          <a:xfrm>
            <a:off x="563112" y="3688412"/>
            <a:ext cx="8301488" cy="52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Need for additional tuning?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1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814311" y="3979404"/>
            <a:ext cx="16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~150 kHz/A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Image 6" descr="10 kW avec Coil saclay.jpg"/>
          <p:cNvPicPr>
            <a:picLocks noChangeAspect="1"/>
          </p:cNvPicPr>
          <p:nvPr/>
        </p:nvPicPr>
        <p:blipFill>
          <a:blip r:embed="rId5" cstate="print"/>
          <a:srcRect l="10938" t="19444"/>
          <a:stretch>
            <a:fillRect/>
          </a:stretch>
        </p:blipFill>
        <p:spPr>
          <a:xfrm>
            <a:off x="596900" y="4840104"/>
            <a:ext cx="3966210" cy="20178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302001" y="4723624"/>
            <a:ext cx="16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&gt;550 kHz/A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9760" y="4303254"/>
            <a:ext cx="4511039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Home made 100 turn coils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0"/>
            <a:ext cx="3889751" cy="533400"/>
          </a:xfrm>
        </p:spPr>
        <p:txBody>
          <a:bodyPr/>
          <a:lstStyle/>
          <a:p>
            <a:pPr algn="l"/>
            <a:r>
              <a:rPr lang="en-GB" sz="2800" dirty="0" smtClean="0"/>
              <a:t>Conclusion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404513" y="0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3431435" name="Line 11"/>
          <p:cNvSpPr>
            <a:spLocks noChangeShapeType="1"/>
          </p:cNvSpPr>
          <p:nvPr/>
        </p:nvSpPr>
        <p:spPr bwMode="auto">
          <a:xfrm>
            <a:off x="1042988" y="2060575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31441" name="Line 17"/>
          <p:cNvSpPr>
            <a:spLocks noChangeShapeType="1"/>
          </p:cNvSpPr>
          <p:nvPr/>
        </p:nvSpPr>
        <p:spPr bwMode="auto">
          <a:xfrm>
            <a:off x="2124075" y="1844675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70412" y="911498"/>
            <a:ext cx="906888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739FD"/>
                </a:solidFill>
              </a:rPr>
              <a:t>Time for installation is approaching quickly and</a:t>
            </a:r>
          </a:p>
          <a:p>
            <a:r>
              <a:rPr lang="en-GB" dirty="0" smtClean="0">
                <a:solidFill>
                  <a:srgbClr val="4739FD"/>
                </a:solidFill>
              </a:rPr>
              <a:t>all teams are working hard to be on time as the problems we have been encountering permanently remind us that reliability is a long struggle. 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4739FD"/>
                </a:solidFill>
              </a:rPr>
              <a:t>Lessons we learned on power systems: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Cycled, long time tests </a:t>
            </a:r>
            <a:r>
              <a:rPr lang="en-GB" dirty="0" smtClean="0">
                <a:solidFill>
                  <a:srgbClr val="002060"/>
                </a:solidFill>
              </a:rPr>
              <a:t>useful </a:t>
            </a:r>
            <a:r>
              <a:rPr lang="en-GB" dirty="0" smtClean="0">
                <a:solidFill>
                  <a:srgbClr val="002060"/>
                </a:solidFill>
              </a:rPr>
              <a:t>at half power to stress the transistor and at full power for the other components. </a:t>
            </a:r>
          </a:p>
          <a:p>
            <a:pPr marL="266700" indent="-266700">
              <a:buFont typeface="Arial" pitchFamily="34" charset="0"/>
              <a:buChar char="•"/>
            </a:pPr>
            <a:endParaRPr lang="en-GB" dirty="0" smtClean="0">
              <a:solidFill>
                <a:srgbClr val="002060"/>
              </a:solidFill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Amplifier response strongly affected by only few percent 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 smtClean="0">
                <a:solidFill>
                  <a:srgbClr val="002060"/>
                </a:solidFill>
              </a:rPr>
              <a:t>of reflected </a:t>
            </a:r>
            <a:r>
              <a:rPr lang="en-GB" dirty="0" smtClean="0">
                <a:solidFill>
                  <a:srgbClr val="002060"/>
                </a:solidFill>
              </a:rPr>
              <a:t>power all phases. </a:t>
            </a:r>
            <a:endParaRPr lang="en-GB" dirty="0" smtClean="0">
              <a:solidFill>
                <a:srgbClr val="002060"/>
              </a:solidFill>
            </a:endParaRPr>
          </a:p>
          <a:p>
            <a:pPr marL="266700" indent="-266700">
              <a:buFont typeface="Arial" pitchFamily="34" charset="0"/>
              <a:buChar char="•"/>
            </a:pPr>
            <a:endParaRPr lang="en-GB" dirty="0" smtClean="0">
              <a:solidFill>
                <a:srgbClr val="002060"/>
              </a:solidFill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Compensation is possible tuning T-line lengths </a:t>
            </a:r>
            <a:r>
              <a:rPr lang="en-GB" dirty="0" smtClean="0">
                <a:solidFill>
                  <a:srgbClr val="002060"/>
                </a:solidFill>
              </a:rPr>
              <a:t>(+</a:t>
            </a:r>
            <a:r>
              <a:rPr lang="en-GB" dirty="0" err="1" smtClean="0">
                <a:solidFill>
                  <a:srgbClr val="002060"/>
                </a:solidFill>
              </a:rPr>
              <a:t>Nλ</a:t>
            </a:r>
            <a:r>
              <a:rPr lang="en-GB" dirty="0" smtClean="0">
                <a:solidFill>
                  <a:srgbClr val="002060"/>
                </a:solidFill>
              </a:rPr>
              <a:t>/2) </a:t>
            </a:r>
          </a:p>
          <a:p>
            <a:pPr marL="266700" indent="-266700">
              <a:buFont typeface="Arial" pitchFamily="34" charset="0"/>
              <a:buChar char="•"/>
            </a:pPr>
            <a:endParaRPr lang="en-GB" dirty="0" smtClean="0">
              <a:solidFill>
                <a:srgbClr val="002060"/>
              </a:solidFill>
            </a:endParaRPr>
          </a:p>
          <a:p>
            <a:pPr marL="266700" indent="-266700"/>
            <a:r>
              <a:rPr lang="en-GB" dirty="0" smtClean="0">
                <a:solidFill>
                  <a:srgbClr val="4739FD"/>
                </a:solidFill>
              </a:rPr>
              <a:t>Need for variable tuning of the circulators to be investigated.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2247900" cy="533400"/>
          </a:xfrm>
        </p:spPr>
        <p:txBody>
          <a:bodyPr/>
          <a:lstStyle/>
          <a:p>
            <a:pPr algn="l"/>
            <a:r>
              <a:rPr lang="fr-FR" dirty="0"/>
              <a:t>Contents</a:t>
            </a:r>
          </a:p>
        </p:txBody>
      </p:sp>
      <p:sp>
        <p:nvSpPr>
          <p:cNvPr id="3331080" name="Rectangle 8"/>
          <p:cNvSpPr>
            <a:spLocks noChangeArrowheads="1"/>
          </p:cNvSpPr>
          <p:nvPr/>
        </p:nvSpPr>
        <p:spPr bwMode="auto">
          <a:xfrm>
            <a:off x="970383" y="1095306"/>
            <a:ext cx="8232795" cy="4928016"/>
          </a:xfrm>
          <a:prstGeom prst="rect">
            <a:avLst/>
          </a:prstGeom>
          <a:solidFill>
            <a:srgbClr val="00037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Quick overview of the </a:t>
            </a:r>
          </a:p>
          <a:p>
            <a:pPr lvl="1"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Project</a:t>
            </a:r>
          </a:p>
          <a:p>
            <a:pPr lvl="1"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Cavities</a:t>
            </a:r>
          </a:p>
          <a:p>
            <a:pPr lvl="1" indent="26670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LLRF</a:t>
            </a:r>
          </a:p>
          <a:p>
            <a:pPr indent="26670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Experience on power systems  </a:t>
            </a:r>
          </a:p>
          <a:p>
            <a:pPr lvl="1" indent="26670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Solid State Amplifier (SSA) acceptance tests</a:t>
            </a:r>
          </a:p>
          <a:p>
            <a:pPr lvl="1" indent="26670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Effect of T-Line length on amplifier and circulator</a:t>
            </a:r>
          </a:p>
          <a:p>
            <a:pPr lvl="1" indent="26670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Effect of circulator drift on the cavity </a:t>
            </a:r>
            <a:r>
              <a:rPr lang="en-US" dirty="0" err="1" smtClean="0">
                <a:solidFill>
                  <a:schemeClr val="bg1"/>
                </a:solidFill>
              </a:rPr>
              <a:t>Q</a:t>
            </a:r>
            <a:r>
              <a:rPr lang="en-US" baseline="-25000" dirty="0" err="1" smtClean="0">
                <a:solidFill>
                  <a:schemeClr val="bg1"/>
                </a:solidFill>
              </a:rPr>
              <a:t>ext</a:t>
            </a:r>
            <a:r>
              <a:rPr lang="en-US" dirty="0" smtClean="0">
                <a:solidFill>
                  <a:schemeClr val="bg1"/>
                </a:solidFill>
              </a:rPr>
              <a:t>.  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0394" y="0"/>
            <a:ext cx="3695205" cy="498763"/>
          </a:xfrm>
        </p:spPr>
        <p:txBody>
          <a:bodyPr/>
          <a:lstStyle/>
          <a:p>
            <a:pPr lvl="0" algn="l">
              <a:defRPr/>
            </a:pPr>
            <a:r>
              <a:rPr lang="en-US" sz="2800" dirty="0" smtClean="0"/>
              <a:t>END</a:t>
            </a:r>
          </a:p>
        </p:txBody>
      </p:sp>
      <p:sp>
        <p:nvSpPr>
          <p:cNvPr id="17" name="ZoneTexte 44"/>
          <p:cNvSpPr txBox="1">
            <a:spLocks noChangeArrowheads="1"/>
          </p:cNvSpPr>
          <p:nvPr/>
        </p:nvSpPr>
        <p:spPr bwMode="auto">
          <a:xfrm>
            <a:off x="782320" y="901217"/>
            <a:ext cx="8915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543EF8"/>
                </a:solidFill>
                <a:latin typeface="Arial Narrow" pitchFamily="34" charset="0"/>
              </a:rPr>
              <a:t>Thank you for your attention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80738" y="0"/>
            <a:ext cx="7640747" cy="522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01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06814" y="2413000"/>
            <a:ext cx="459263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1" tIns="44448" rIns="90481" bIns="4444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1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ACKNOWLEDGEMENTS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1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48913" y="1714500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687388" y="3775075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1768475" y="3559175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004407" y="3022200"/>
            <a:ext cx="8330093" cy="2921313"/>
          </a:xfrm>
          <a:prstGeom prst="rect">
            <a:avLst/>
          </a:prstGeom>
          <a:solidFill>
            <a:srgbClr val="00037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90487" tIns="44450" rIns="90487" bIns="44450" anchor="ctr">
            <a:spAutoFit/>
          </a:bodyPr>
          <a:lstStyle/>
          <a:p>
            <a:pPr marL="95250">
              <a:spcBef>
                <a:spcPts val="1800"/>
              </a:spcBef>
            </a:pPr>
            <a:r>
              <a:rPr lang="en-GB" b="0" dirty="0" smtClean="0">
                <a:solidFill>
                  <a:srgbClr val="FFFF00"/>
                </a:solidFill>
              </a:rPr>
              <a:t>Ph Galdemard: LLRF and RFQ</a:t>
            </a:r>
          </a:p>
          <a:p>
            <a:pPr marL="95250">
              <a:spcBef>
                <a:spcPts val="1800"/>
              </a:spcBef>
            </a:pPr>
            <a:r>
              <a:rPr lang="en-GB" b="0" dirty="0" smtClean="0">
                <a:solidFill>
                  <a:srgbClr val="FFFF00"/>
                </a:solidFill>
              </a:rPr>
              <a:t>P. E Bernaudin: </a:t>
            </a:r>
            <a:r>
              <a:rPr lang="en-GB" b="0" dirty="0" err="1" smtClean="0">
                <a:solidFill>
                  <a:srgbClr val="FFFF00"/>
                </a:solidFill>
              </a:rPr>
              <a:t>Cryomodules</a:t>
            </a:r>
            <a:endParaRPr lang="en-GB" b="0" dirty="0" smtClean="0">
              <a:solidFill>
                <a:srgbClr val="FFFF00"/>
              </a:solidFill>
            </a:endParaRPr>
          </a:p>
          <a:p>
            <a:pPr marL="95250">
              <a:spcBef>
                <a:spcPts val="1800"/>
              </a:spcBef>
            </a:pPr>
            <a:r>
              <a:rPr lang="en-GB" b="0" dirty="0" smtClean="0">
                <a:solidFill>
                  <a:srgbClr val="FFFF00"/>
                </a:solidFill>
              </a:rPr>
              <a:t>L. Maurice: RF measurements on CMA test bench</a:t>
            </a:r>
          </a:p>
          <a:p>
            <a:pPr marL="95250">
              <a:spcBef>
                <a:spcPts val="1800"/>
              </a:spcBef>
            </a:pPr>
            <a:r>
              <a:rPr lang="en-GB" b="0" dirty="0" smtClean="0">
                <a:solidFill>
                  <a:srgbClr val="FFFF00"/>
                </a:solidFill>
              </a:rPr>
              <a:t>S. </a:t>
            </a:r>
            <a:r>
              <a:rPr lang="en-GB" b="0" dirty="0" err="1" smtClean="0">
                <a:solidFill>
                  <a:srgbClr val="FFFF00"/>
                </a:solidFill>
              </a:rPr>
              <a:t>Bonneau</a:t>
            </a:r>
            <a:r>
              <a:rPr lang="en-GB" b="0" dirty="0" smtClean="0">
                <a:solidFill>
                  <a:srgbClr val="FFFF00"/>
                </a:solidFill>
              </a:rPr>
              <a:t>: SSA commissioning measurements</a:t>
            </a:r>
          </a:p>
          <a:p>
            <a:pPr marL="95250">
              <a:spcBef>
                <a:spcPts val="1800"/>
              </a:spcBef>
            </a:pPr>
            <a:r>
              <a:rPr lang="en-GB" sz="2800" b="0" i="1" dirty="0" smtClean="0">
                <a:solidFill>
                  <a:srgbClr val="FFFF00"/>
                </a:solidFill>
              </a:rPr>
              <a:t>and to the different teams for their every day 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2382" y="514813"/>
            <a:ext cx="2892516" cy="386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5"/>
          <p:cNvSpPr>
            <a:spLocks noGrp="1"/>
          </p:cNvSpPr>
          <p:nvPr>
            <p:ph type="title" idx="4294967295"/>
          </p:nvPr>
        </p:nvSpPr>
        <p:spPr>
          <a:xfrm>
            <a:off x="1673525" y="0"/>
            <a:ext cx="8232475" cy="533400"/>
          </a:xfrm>
        </p:spPr>
        <p:txBody>
          <a:bodyPr/>
          <a:lstStyle/>
          <a:p>
            <a:pPr algn="l"/>
            <a:r>
              <a:rPr lang="fr-FR" sz="2800" dirty="0" smtClean="0"/>
              <a:t>CMA, CMB</a:t>
            </a:r>
            <a:endParaRPr lang="fr-FR" sz="2800" dirty="0"/>
          </a:p>
        </p:txBody>
      </p:sp>
      <p:pic>
        <p:nvPicPr>
          <p:cNvPr id="7" name="Picture 9" descr="cavité IPN Ors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97" y="3273796"/>
            <a:ext cx="5639120" cy="358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3"/>
          <p:cNvSpPr txBox="1"/>
          <p:nvPr/>
        </p:nvSpPr>
        <p:spPr>
          <a:xfrm>
            <a:off x="6175572" y="6150114"/>
            <a:ext cx="328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0" dirty="0" smtClean="0">
                <a:solidFill>
                  <a:srgbClr val="002060"/>
                </a:solidFill>
              </a:rPr>
              <a:t>High beta cavities and open </a:t>
            </a:r>
            <a:r>
              <a:rPr lang="en-US" sz="2000" b="0" dirty="0" err="1" smtClean="0">
                <a:solidFill>
                  <a:srgbClr val="002060"/>
                </a:solidFill>
              </a:rPr>
              <a:t>cryomodule</a:t>
            </a:r>
            <a:endParaRPr lang="en-US" sz="2000" b="0" dirty="0">
              <a:solidFill>
                <a:srgbClr val="002060"/>
              </a:solidFill>
            </a:endParaRPr>
          </a:p>
        </p:txBody>
      </p:sp>
      <p:sp>
        <p:nvSpPr>
          <p:cNvPr id="11" name="ZoneTexte 3"/>
          <p:cNvSpPr txBox="1"/>
          <p:nvPr/>
        </p:nvSpPr>
        <p:spPr>
          <a:xfrm>
            <a:off x="7179310" y="4331824"/>
            <a:ext cx="1849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0" dirty="0" smtClean="0">
                <a:solidFill>
                  <a:srgbClr val="002060"/>
                </a:solidFill>
              </a:rPr>
              <a:t>Low beta </a:t>
            </a:r>
            <a:r>
              <a:rPr lang="en-US" sz="2000" b="0" dirty="0" err="1" smtClean="0">
                <a:solidFill>
                  <a:srgbClr val="002060"/>
                </a:solidFill>
              </a:rPr>
              <a:t>cryomodule</a:t>
            </a:r>
            <a:endParaRPr lang="en-US" sz="2000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0828" y="-206834"/>
            <a:ext cx="3412671" cy="914400"/>
          </a:xfrm>
        </p:spPr>
        <p:txBody>
          <a:bodyPr/>
          <a:lstStyle/>
          <a:p>
            <a:pPr algn="l"/>
            <a:r>
              <a:rPr lang="en-GB" sz="2800" dirty="0" smtClean="0"/>
              <a:t>Project 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404513" y="0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3431435" name="Line 11"/>
          <p:cNvSpPr>
            <a:spLocks noChangeShapeType="1"/>
          </p:cNvSpPr>
          <p:nvPr/>
        </p:nvSpPr>
        <p:spPr bwMode="auto">
          <a:xfrm>
            <a:off x="1042988" y="2060575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31441" name="Line 17"/>
          <p:cNvSpPr>
            <a:spLocks noChangeShapeType="1"/>
          </p:cNvSpPr>
          <p:nvPr/>
        </p:nvSpPr>
        <p:spPr bwMode="auto">
          <a:xfrm>
            <a:off x="2124075" y="1844675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31" name="Image 25"/>
          <p:cNvPicPr>
            <a:picLocks noChangeAspect="1" noChangeArrowheads="1"/>
          </p:cNvPicPr>
          <p:nvPr/>
        </p:nvPicPr>
        <p:blipFill>
          <a:blip r:embed="rId4" cstate="print">
            <a:lum bright="34000" contrast="-30000"/>
          </a:blip>
          <a:srcRect/>
          <a:stretch>
            <a:fillRect/>
          </a:stretch>
        </p:blipFill>
        <p:spPr bwMode="auto">
          <a:xfrm>
            <a:off x="4977059" y="576941"/>
            <a:ext cx="4907175" cy="29749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511628" y="1385454"/>
            <a:ext cx="45175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14288" algn="ctr"/>
            <a:r>
              <a:rPr lang="en-US" sz="2000" dirty="0" smtClean="0">
                <a:solidFill>
                  <a:srgbClr val="4739FD"/>
                </a:solidFill>
              </a:rPr>
              <a:t>Construction in 2 phases </a:t>
            </a:r>
            <a:br>
              <a:rPr lang="en-US" sz="2000" dirty="0" smtClean="0">
                <a:solidFill>
                  <a:srgbClr val="4739FD"/>
                </a:solidFill>
              </a:rPr>
            </a:br>
            <a:r>
              <a:rPr lang="en-US" sz="2000" dirty="0" smtClean="0">
                <a:solidFill>
                  <a:srgbClr val="4739FD"/>
                </a:solidFill>
              </a:rPr>
              <a:t>due to the different design status of the driver accelerator and </a:t>
            </a:r>
          </a:p>
          <a:p>
            <a:pPr marL="95250" indent="-14288" algn="ctr"/>
            <a:r>
              <a:rPr lang="en-US" sz="2000" dirty="0" smtClean="0">
                <a:solidFill>
                  <a:srgbClr val="4739FD"/>
                </a:solidFill>
              </a:rPr>
              <a:t>of the RIB production system</a:t>
            </a:r>
          </a:p>
          <a:p>
            <a:pPr marL="95250" indent="-14288" algn="ctr"/>
            <a:endParaRPr lang="en-US" sz="2000" dirty="0" smtClean="0">
              <a:solidFill>
                <a:srgbClr val="002060"/>
              </a:solidFill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332994" y="3570514"/>
            <a:ext cx="5199126" cy="2925536"/>
            <a:chOff x="332994" y="3570514"/>
            <a:chExt cx="5199126" cy="2925536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0254" y="3703320"/>
              <a:ext cx="5101866" cy="2768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e 34"/>
            <p:cNvGrpSpPr/>
            <p:nvPr/>
          </p:nvGrpSpPr>
          <p:grpSpPr>
            <a:xfrm>
              <a:off x="332994" y="3570514"/>
              <a:ext cx="4962063" cy="2925536"/>
              <a:chOff x="332994" y="3570514"/>
              <a:chExt cx="4962063" cy="2925536"/>
            </a:xfrm>
          </p:grpSpPr>
          <p:cxnSp>
            <p:nvCxnSpPr>
              <p:cNvPr id="16" name="Connecteur droit 15"/>
              <p:cNvCxnSpPr/>
              <p:nvPr/>
            </p:nvCxnSpPr>
            <p:spPr bwMode="auto">
              <a:xfrm rot="16200000" flipH="1">
                <a:off x="3258954" y="4260757"/>
                <a:ext cx="575727" cy="339658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 bwMode="auto">
              <a:xfrm flipV="1">
                <a:off x="332994" y="4479247"/>
                <a:ext cx="1523172" cy="479577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 bwMode="auto">
              <a:xfrm rot="16200000" flipV="1">
                <a:off x="1390300" y="4013382"/>
                <a:ext cx="621457" cy="310276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 bwMode="auto">
              <a:xfrm flipV="1">
                <a:off x="1545891" y="3570514"/>
                <a:ext cx="845031" cy="287277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 bwMode="auto">
              <a:xfrm rot="16200000" flipH="1">
                <a:off x="2219632" y="3741803"/>
                <a:ext cx="765681" cy="423103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 bwMode="auto">
              <a:xfrm flipV="1">
                <a:off x="2812850" y="4142723"/>
                <a:ext cx="564138" cy="192300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 bwMode="auto">
              <a:xfrm rot="10800000" flipV="1">
                <a:off x="727890" y="4718450"/>
                <a:ext cx="2988756" cy="1055304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 bwMode="auto">
              <a:xfrm rot="16200000" flipV="1">
                <a:off x="98940" y="5192879"/>
                <a:ext cx="863004" cy="394896"/>
              </a:xfrm>
              <a:prstGeom prst="line">
                <a:avLst/>
              </a:prstGeom>
              <a:ln w="508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 bwMode="auto">
              <a:xfrm flipV="1">
                <a:off x="1856166" y="4957652"/>
                <a:ext cx="1352755" cy="479577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 bwMode="auto">
              <a:xfrm flipV="1">
                <a:off x="2419128" y="5824173"/>
                <a:ext cx="1802891" cy="671877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 bwMode="auto">
              <a:xfrm rot="16200000" flipV="1">
                <a:off x="1608822" y="5684572"/>
                <a:ext cx="1057649" cy="562962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 bwMode="auto">
              <a:xfrm rot="16200000" flipV="1">
                <a:off x="3033300" y="5076860"/>
                <a:ext cx="576900" cy="338483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 bwMode="auto">
              <a:xfrm rot="10800000">
                <a:off x="3490990" y="5534551"/>
                <a:ext cx="675790" cy="9615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 bwMode="auto">
              <a:xfrm rot="16200000" flipV="1">
                <a:off x="4581486" y="3812578"/>
                <a:ext cx="863004" cy="564138"/>
              </a:xfrm>
              <a:prstGeom prst="line">
                <a:avLst/>
              </a:prstGeom>
              <a:ln w="508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 bwMode="auto">
              <a:xfrm flipV="1">
                <a:off x="3434577" y="4526150"/>
                <a:ext cx="1860480" cy="768027"/>
              </a:xfrm>
              <a:prstGeom prst="line">
                <a:avLst/>
              </a:prstGeom>
              <a:ln w="508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 bwMode="auto">
              <a:xfrm flipV="1">
                <a:off x="3546230" y="3663146"/>
                <a:ext cx="1184689" cy="431502"/>
              </a:xfrm>
              <a:prstGeom prst="line">
                <a:avLst/>
              </a:prstGeom>
              <a:ln w="508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 bwMode="auto">
              <a:xfrm rot="16200000" flipV="1">
                <a:off x="3368199" y="4217439"/>
                <a:ext cx="527652" cy="282069"/>
              </a:xfrm>
              <a:prstGeom prst="line">
                <a:avLst/>
              </a:prstGeom>
              <a:ln w="508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 bwMode="auto">
              <a:xfrm flipV="1">
                <a:off x="3208922" y="4670375"/>
                <a:ext cx="564138" cy="287277"/>
              </a:xfrm>
              <a:prstGeom prst="line">
                <a:avLst/>
              </a:prstGeom>
              <a:ln w="508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398500" y="4125728"/>
            <a:ext cx="1521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92D050"/>
                </a:solidFill>
              </a:rPr>
              <a:t>Phase 1</a:t>
            </a:r>
          </a:p>
        </p:txBody>
      </p:sp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944880" y="6116508"/>
            <a:ext cx="1470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Phase 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3700" y="3627666"/>
            <a:ext cx="408305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14288" algn="ctr"/>
            <a:r>
              <a:rPr lang="en-US" dirty="0" smtClean="0">
                <a:solidFill>
                  <a:srgbClr val="002060"/>
                </a:solidFill>
              </a:rPr>
              <a:t>Spiral2 Accelerator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</a:p>
          <a:p>
            <a:pPr marL="95250" indent="-14288" algn="ctr"/>
            <a:r>
              <a:rPr lang="en-US" dirty="0" smtClean="0">
                <a:solidFill>
                  <a:srgbClr val="002060"/>
                </a:solidFill>
              </a:rPr>
              <a:t>SC </a:t>
            </a:r>
            <a:r>
              <a:rPr lang="en-US" dirty="0" err="1" smtClean="0">
                <a:solidFill>
                  <a:srgbClr val="002060"/>
                </a:solidFill>
              </a:rPr>
              <a:t>linac</a:t>
            </a:r>
            <a:r>
              <a:rPr lang="en-US" dirty="0" smtClean="0">
                <a:solidFill>
                  <a:srgbClr val="002060"/>
                </a:solidFill>
              </a:rPr>
              <a:t> for ions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(88,0525 MHz)</a:t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 smtClean="0">
              <a:solidFill>
                <a:srgbClr val="002060"/>
              </a:solidFill>
            </a:endParaRPr>
          </a:p>
          <a:p>
            <a:pPr marL="95250" indent="-14288" algn="ctr"/>
            <a:r>
              <a:rPr lang="en-US" sz="2000" dirty="0" smtClean="0">
                <a:solidFill>
                  <a:srgbClr val="002060"/>
                </a:solidFill>
              </a:rPr>
              <a:t>Currents: from µA to </a:t>
            </a:r>
            <a:r>
              <a:rPr lang="en-US" sz="2000" dirty="0" err="1" smtClean="0">
                <a:solidFill>
                  <a:srgbClr val="002060"/>
                </a:solidFill>
              </a:rPr>
              <a:t>mA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95250" indent="-14288" algn="ctr"/>
            <a:endParaRPr lang="en-US" sz="2000" dirty="0" smtClean="0">
              <a:solidFill>
                <a:srgbClr val="002060"/>
              </a:solidFill>
            </a:endParaRPr>
          </a:p>
          <a:p>
            <a:pPr marL="95250" indent="-14288" algn="ctr"/>
            <a:r>
              <a:rPr lang="en-US" dirty="0" smtClean="0">
                <a:solidFill>
                  <a:srgbClr val="002060"/>
                </a:solidFill>
              </a:rPr>
              <a:t>200 kW, D</a:t>
            </a:r>
            <a:r>
              <a:rPr lang="en-US" baseline="30000" dirty="0" smtClean="0">
                <a:solidFill>
                  <a:srgbClr val="002060"/>
                </a:solidFill>
              </a:rPr>
              <a:t>+</a:t>
            </a:r>
            <a:r>
              <a:rPr lang="en-US" dirty="0" smtClean="0">
                <a:solidFill>
                  <a:srgbClr val="002060"/>
                </a:solidFill>
              </a:rPr>
              <a:t> and H</a:t>
            </a:r>
            <a:r>
              <a:rPr lang="en-US" baseline="30000" dirty="0" smtClean="0">
                <a:solidFill>
                  <a:srgbClr val="002060"/>
                </a:solidFill>
              </a:rPr>
              <a:t>+</a:t>
            </a:r>
            <a:r>
              <a:rPr lang="en-US" dirty="0" smtClean="0">
                <a:solidFill>
                  <a:srgbClr val="002060"/>
                </a:solidFill>
              </a:rPr>
              <a:t>, 5 </a:t>
            </a:r>
            <a:r>
              <a:rPr lang="en-US" dirty="0" err="1" smtClean="0">
                <a:solidFill>
                  <a:srgbClr val="002060"/>
                </a:solidFill>
              </a:rPr>
              <a:t>mA</a:t>
            </a:r>
            <a:endParaRPr lang="en-US" dirty="0" smtClean="0">
              <a:solidFill>
                <a:srgbClr val="002060"/>
              </a:solidFill>
            </a:endParaRPr>
          </a:p>
          <a:p>
            <a:pPr marL="95250" indent="-14288" algn="ctr"/>
            <a:r>
              <a:rPr lang="en-US" dirty="0" smtClean="0">
                <a:solidFill>
                  <a:srgbClr val="002060"/>
                </a:solidFill>
              </a:rPr>
              <a:t>40 kW, q/a ≥ 1/3, 1 </a:t>
            </a:r>
            <a:r>
              <a:rPr lang="en-US" dirty="0" err="1" smtClean="0">
                <a:solidFill>
                  <a:srgbClr val="002060"/>
                </a:solidFill>
              </a:rPr>
              <a:t>mA</a:t>
            </a:r>
            <a:endParaRPr lang="en-US" dirty="0" smtClean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5450" y="0"/>
            <a:ext cx="7660821" cy="533400"/>
          </a:xfrm>
        </p:spPr>
        <p:txBody>
          <a:bodyPr/>
          <a:lstStyle/>
          <a:p>
            <a:pPr algn="l"/>
            <a:r>
              <a:rPr lang="en-GB" sz="2800" dirty="0" smtClean="0"/>
              <a:t>Project Status: Phase 1 building 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780080" y="-2988207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pic>
        <p:nvPicPr>
          <p:cNvPr id="7" name="Picture 3" descr="IMG_13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087" y="594360"/>
            <a:ext cx="4205721" cy="281028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8" name="ZoneTexte 6"/>
          <p:cNvSpPr txBox="1">
            <a:spLocks noChangeArrowheads="1"/>
          </p:cNvSpPr>
          <p:nvPr/>
        </p:nvSpPr>
        <p:spPr bwMode="auto">
          <a:xfrm>
            <a:off x="2205556" y="3040582"/>
            <a:ext cx="1454309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dirty="0">
                <a:latin typeface="Arial" charset="0"/>
              </a:rPr>
              <a:t>20 Mai </a:t>
            </a:r>
            <a:r>
              <a:rPr lang="fr-FR" sz="1800" dirty="0" smtClean="0">
                <a:latin typeface="Arial" charset="0"/>
              </a:rPr>
              <a:t>2011</a:t>
            </a:r>
            <a:endParaRPr lang="fr-FR" sz="1800" dirty="0">
              <a:latin typeface="Arial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" y="574043"/>
            <a:ext cx="5212080" cy="2323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4739FD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Underground halls completed October 2012</a:t>
            </a:r>
          </a:p>
          <a:p>
            <a:pPr marL="358775" lvl="0" indent="-358775" eaLnBrk="1" hangingPunct="1">
              <a:spcBef>
                <a:spcPts val="300"/>
              </a:spcBef>
            </a:pPr>
            <a:r>
              <a:rPr lang="en-US" sz="2000" dirty="0" smtClean="0">
                <a:solidFill>
                  <a:srgbClr val="4739FD"/>
                </a:solidFill>
                <a:latin typeface="Arial Narrow" pitchFamily="34" charset="0"/>
                <a:cs typeface="Times New Roman" pitchFamily="18" charset="0"/>
              </a:rPr>
              <a:t>=&gt; 	Begin installation of beam line devices, cable trails, water pipes.</a:t>
            </a:r>
            <a:endParaRPr kumimoji="0" lang="fr-FR" sz="200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4739FD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Ground floor completed by </a:t>
            </a:r>
            <a:r>
              <a:rPr lang="en-US" sz="2000" dirty="0" smtClean="0">
                <a:solidFill>
                  <a:srgbClr val="4739FD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Feb 2014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58775" marR="0" lvl="0" indent="-358775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4739FD"/>
                </a:solidFill>
                <a:latin typeface="Arial Narrow" pitchFamily="34" charset="0"/>
                <a:cs typeface="Times New Roman" pitchFamily="18" charset="0"/>
              </a:rPr>
              <a:t>=&gt; 	Availability of ancillary systems, Mai 2014 Injector beam commissioning: Summer 2014 </a:t>
            </a:r>
            <a:endParaRPr kumimoji="0" lang="fr-FR" sz="200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6976679" y="2997584"/>
            <a:ext cx="144142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dirty="0" smtClean="0">
                <a:latin typeface="Arial" charset="0"/>
              </a:rPr>
              <a:t>March 2013</a:t>
            </a:r>
            <a:endParaRPr lang="fr-FR" sz="1800" dirty="0">
              <a:latin typeface="Arial" charset="0"/>
            </a:endParaRPr>
          </a:p>
        </p:txBody>
      </p:sp>
      <p:pic>
        <p:nvPicPr>
          <p:cNvPr id="13" name="Image 12" descr="IMG_38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127500"/>
            <a:ext cx="4333875" cy="2667000"/>
          </a:xfrm>
          <a:prstGeom prst="rect">
            <a:avLst/>
          </a:prstGeom>
        </p:spPr>
      </p:pic>
      <p:pic>
        <p:nvPicPr>
          <p:cNvPr id="15" name="Image 14" descr="P1040379.jpg"/>
          <p:cNvPicPr>
            <a:picLocks noChangeAspect="1"/>
          </p:cNvPicPr>
          <p:nvPr/>
        </p:nvPicPr>
        <p:blipFill>
          <a:blip r:embed="rId6" cstate="print"/>
          <a:srcRect t="12000"/>
          <a:stretch>
            <a:fillRect/>
          </a:stretch>
        </p:blipFill>
        <p:spPr>
          <a:xfrm>
            <a:off x="5486400" y="4131666"/>
            <a:ext cx="4053840" cy="2675534"/>
          </a:xfrm>
          <a:prstGeom prst="rect">
            <a:avLst/>
          </a:prstGeom>
        </p:spPr>
      </p:pic>
      <p:pic>
        <p:nvPicPr>
          <p:cNvPr id="16" name="Image 15" descr="Photo6-5Mars2013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259120" y="624833"/>
            <a:ext cx="4644000" cy="2378887"/>
          </a:xfrm>
          <a:prstGeom prst="rect">
            <a:avLst/>
          </a:prstGeom>
        </p:spPr>
      </p:pic>
      <p:sp>
        <p:nvSpPr>
          <p:cNvPr id="12" name="ZoneTexte 6"/>
          <p:cNvSpPr txBox="1">
            <a:spLocks noChangeArrowheads="1"/>
          </p:cNvSpPr>
          <p:nvPr/>
        </p:nvSpPr>
        <p:spPr bwMode="auto">
          <a:xfrm>
            <a:off x="3059442" y="3668144"/>
            <a:ext cx="4185761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dirty="0" smtClean="0">
                <a:latin typeface="Arial" charset="0"/>
              </a:rPr>
              <a:t>Installation </a:t>
            </a:r>
            <a:r>
              <a:rPr lang="fr-FR" sz="1800" dirty="0" err="1" smtClean="0">
                <a:latin typeface="Arial" charset="0"/>
              </a:rPr>
              <a:t>started</a:t>
            </a:r>
            <a:r>
              <a:rPr lang="fr-FR" sz="1800" dirty="0" smtClean="0">
                <a:latin typeface="Arial" charset="0"/>
              </a:rPr>
              <a:t> in </a:t>
            </a:r>
            <a:r>
              <a:rPr lang="fr-FR" sz="1800" dirty="0" err="1" smtClean="0">
                <a:latin typeface="Arial" charset="0"/>
              </a:rPr>
              <a:t>October</a:t>
            </a:r>
            <a:r>
              <a:rPr lang="fr-FR" sz="1800" dirty="0" smtClean="0">
                <a:latin typeface="Arial" charset="0"/>
              </a:rPr>
              <a:t> 2012 </a:t>
            </a:r>
            <a:endParaRPr lang="fr-FR" sz="180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5451" y="0"/>
            <a:ext cx="7631430" cy="533400"/>
          </a:xfrm>
        </p:spPr>
        <p:txBody>
          <a:bodyPr/>
          <a:lstStyle/>
          <a:p>
            <a:pPr algn="l"/>
            <a:r>
              <a:rPr lang="en-GB" sz="2800" dirty="0" smtClean="0"/>
              <a:t>Cavity Status: RFQ </a:t>
            </a:r>
            <a:r>
              <a:rPr lang="en-GB" sz="2000" dirty="0" smtClean="0"/>
              <a:t>(</a:t>
            </a:r>
            <a:r>
              <a:rPr lang="en-GB" sz="2000" dirty="0" err="1" smtClean="0"/>
              <a:t>Irfu</a:t>
            </a:r>
            <a:r>
              <a:rPr lang="en-GB" sz="2000" dirty="0" smtClean="0"/>
              <a:t>-CEA </a:t>
            </a:r>
            <a:r>
              <a:rPr lang="en-GB" sz="2000" dirty="0" err="1" smtClean="0"/>
              <a:t>Saclay</a:t>
            </a:r>
            <a:r>
              <a:rPr lang="en-GB" sz="2000" dirty="0" smtClean="0"/>
              <a:t>)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780080" y="-2988207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3880" y="670560"/>
            <a:ext cx="2072640" cy="534924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91465" y="677583"/>
            <a:ext cx="564169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GB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5m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cavity, 5 segment of 1 m. </a:t>
            </a:r>
            <a:br>
              <a:rPr lang="en-GB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</a:br>
            <a:r>
              <a:rPr lang="en-GB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2x4 plungers /segment</a:t>
            </a:r>
            <a:br>
              <a:rPr lang="en-GB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</a:br>
            <a:r>
              <a:rPr lang="en-GB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RF couplers on S4.</a:t>
            </a: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GB" b="0" dirty="0" smtClean="0">
              <a:solidFill>
                <a:srgbClr val="4739FD"/>
              </a:solidFill>
              <a:latin typeface="Arial Narrow" pitchFamily="34" charset="0"/>
              <a:cs typeface="Times New Roman" pitchFamily="18" charset="0"/>
            </a:endParaRPr>
          </a:p>
          <a:p>
            <a:pPr marL="182563" lvl="0" indent="-182563" eaLnBrk="1" hangingPunct="1">
              <a:buFont typeface="Arial" pitchFamily="34" charset="0"/>
              <a:buChar char="•"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4739FD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5" name="Image 4" descr="100416_RFQComplet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897880" y="640080"/>
            <a:ext cx="3368040" cy="3139440"/>
          </a:xfrm>
          <a:prstGeom prst="rect">
            <a:avLst/>
          </a:prstGeom>
        </p:spPr>
      </p:pic>
      <p:pic>
        <p:nvPicPr>
          <p:cNvPr id="8" name="Picture 4" descr="\\dapnia\data\manip\Spiral2RFQ\Documentation\photos\RFQ\T4\Jan13_assemblage des lames\P1050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90" r="15124"/>
          <a:stretch>
            <a:fillRect/>
          </a:stretch>
        </p:blipFill>
        <p:spPr bwMode="auto">
          <a:xfrm>
            <a:off x="7848601" y="3827780"/>
            <a:ext cx="1630679" cy="1902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400" y="1944638"/>
            <a:ext cx="5486400" cy="536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 eaLnBrk="1" hangingPunct="1">
              <a:spcBef>
                <a:spcPts val="400"/>
              </a:spcBef>
              <a:buFont typeface="Arial" pitchFamily="34" charset="0"/>
              <a:buChar char="•"/>
            </a:pP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Vacuum tightness problems </a:t>
            </a:r>
            <a:b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observed on S5 but solved on S4</a:t>
            </a:r>
          </a:p>
          <a:p>
            <a:pPr marL="182563" lvl="0" indent="-182563" eaLnBrk="1" hangingPunct="1">
              <a:spcBef>
                <a:spcPts val="400"/>
              </a:spcBef>
              <a:buFont typeface="Arial" pitchFamily="34" charset="0"/>
              <a:buChar char="•"/>
            </a:pP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S4 3D measurement under analysis </a:t>
            </a:r>
          </a:p>
          <a:p>
            <a:pPr marL="182563" lvl="0" indent="-182563" eaLnBrk="1" hangingPunct="1">
              <a:spcBef>
                <a:spcPts val="400"/>
              </a:spcBef>
              <a:buFont typeface="Arial" pitchFamily="34" charset="0"/>
              <a:buChar char="•"/>
            </a:pP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S4 being delivered next month to </a:t>
            </a:r>
            <a:r>
              <a:rPr lang="en-GB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Saclay</a:t>
            </a: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 marL="182563" lvl="0" indent="-182563" eaLnBrk="1" hangingPunct="1">
              <a:spcBef>
                <a:spcPts val="400"/>
              </a:spcBef>
              <a:buFont typeface="Arial" pitchFamily="34" charset="0"/>
              <a:buChar char="•"/>
            </a:pP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Single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elements</a:t>
            </a: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 of all segments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machined</a:t>
            </a: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, final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precision</a:t>
            </a: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milling</a:t>
            </a: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 of the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vanes</a:t>
            </a: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 of 3 segments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still</a:t>
            </a: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 to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be</a:t>
            </a:r>
            <a:r>
              <a:rPr lang="fr-FR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performed</a:t>
            </a: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. </a:t>
            </a:r>
          </a:p>
          <a:p>
            <a:pPr marL="182563" lvl="0" indent="-182563" eaLnBrk="1" hangingPunct="1">
              <a:spcBef>
                <a:spcPts val="400"/>
              </a:spcBef>
              <a:buFont typeface="Arial" pitchFamily="34" charset="0"/>
              <a:buChar char="•"/>
            </a:pP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Two segment assembling tests foreseen as soon as a second segment is delivered</a:t>
            </a:r>
          </a:p>
          <a:p>
            <a:pPr marL="182563" lvl="0" indent="-182563" eaLnBrk="1" hangingPunct="1">
              <a:spcBef>
                <a:spcPts val="400"/>
              </a:spcBef>
              <a:buFont typeface="Arial" pitchFamily="34" charset="0"/>
              <a:buChar char="•"/>
            </a:pP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Tuning of the voltage profile planned at </a:t>
            </a:r>
            <a:r>
              <a:rPr lang="en-GB" dirty="0" err="1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Ganil</a:t>
            </a: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 beginning of 2014. </a:t>
            </a:r>
          </a:p>
          <a:p>
            <a:pPr marL="182563" lvl="0" indent="-182563" eaLnBrk="1" hangingPunct="1">
              <a:buFont typeface="Arial" pitchFamily="34" charset="0"/>
              <a:buChar char="•"/>
            </a:pPr>
            <a:endParaRPr lang="en-GB" sz="1400" dirty="0" smtClean="0">
              <a:solidFill>
                <a:srgbClr val="543EF8"/>
              </a:solidFill>
              <a:latin typeface="Arial Narrow" pitchFamily="34" charset="0"/>
              <a:cs typeface="Times New Roman" pitchFamily="18" charset="0"/>
            </a:endParaRPr>
          </a:p>
          <a:p>
            <a:pPr marL="182563" indent="-182563" eaLnBrk="1" hangingPunct="1">
              <a:buFont typeface="Arial" pitchFamily="34" charset="0"/>
              <a:buChar char="•"/>
            </a:pPr>
            <a:r>
              <a:rPr lang="en-GB" dirty="0" smtClean="0">
                <a:solidFill>
                  <a:srgbClr val="543EF8"/>
                </a:solidFill>
                <a:latin typeface="Arial Narrow" pitchFamily="34" charset="0"/>
                <a:cs typeface="Times New Roman" pitchFamily="18" charset="0"/>
              </a:rPr>
              <a:t>LLRF: 4-channel tests foreseen next June on S4</a:t>
            </a:r>
            <a:endParaRPr lang="en-GB" b="0" dirty="0" smtClean="0">
              <a:solidFill>
                <a:srgbClr val="4739FD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" y="4420850"/>
            <a:ext cx="5524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 eaLnBrk="1" hangingPunct="1">
              <a:buFont typeface="Arial" pitchFamily="34" charset="0"/>
              <a:buChar char="•"/>
            </a:pPr>
            <a:endParaRPr lang="en-GB" b="0" dirty="0" smtClean="0">
              <a:solidFill>
                <a:srgbClr val="4739FD"/>
              </a:solidFill>
              <a:latin typeface="Arial Narrow" pitchFamily="34" charset="0"/>
            </a:endParaRPr>
          </a:p>
        </p:txBody>
      </p:sp>
      <p:pic>
        <p:nvPicPr>
          <p:cNvPr id="11" name="Image 10" descr="IMG_1019.jpg"/>
          <p:cNvPicPr>
            <a:picLocks noChangeAspect="1"/>
          </p:cNvPicPr>
          <p:nvPr/>
        </p:nvPicPr>
        <p:blipFill>
          <a:blip r:embed="rId7" cstate="screen"/>
          <a:srcRect r="25302"/>
          <a:stretch>
            <a:fillRect/>
          </a:stretch>
        </p:blipFill>
        <p:spPr>
          <a:xfrm>
            <a:off x="6010596" y="4861560"/>
            <a:ext cx="1726622" cy="199644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722476" y="6273225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dirty="0" smtClean="0">
                <a:solidFill>
                  <a:srgbClr val="002060"/>
                </a:solidFill>
              </a:rPr>
              <a:t>S5:</a:t>
            </a:r>
          </a:p>
          <a:p>
            <a:r>
              <a:rPr lang="fr-FR" sz="1600" b="0" dirty="0" err="1" smtClean="0">
                <a:solidFill>
                  <a:srgbClr val="002060"/>
                </a:solidFill>
              </a:rPr>
              <a:t>vane</a:t>
            </a:r>
            <a:r>
              <a:rPr lang="fr-FR" sz="1600" b="0" dirty="0" smtClean="0">
                <a:solidFill>
                  <a:srgbClr val="002060"/>
                </a:solidFill>
              </a:rPr>
              <a:t> </a:t>
            </a:r>
            <a:r>
              <a:rPr lang="fr-FR" sz="1600" b="0" dirty="0" err="1" smtClean="0">
                <a:solidFill>
                  <a:srgbClr val="002060"/>
                </a:solidFill>
              </a:rPr>
              <a:t>ends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813916" y="5663625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0" dirty="0" smtClean="0">
                <a:solidFill>
                  <a:srgbClr val="002060"/>
                </a:solidFill>
              </a:rPr>
              <a:t>S4: </a:t>
            </a:r>
            <a:br>
              <a:rPr lang="fr-FR" sz="1600" b="0" dirty="0" smtClean="0">
                <a:solidFill>
                  <a:srgbClr val="002060"/>
                </a:solidFill>
              </a:rPr>
            </a:br>
            <a:r>
              <a:rPr lang="fr-FR" sz="1600" b="0" dirty="0" err="1" smtClean="0">
                <a:solidFill>
                  <a:srgbClr val="002060"/>
                </a:solidFill>
              </a:rPr>
              <a:t>vane</a:t>
            </a:r>
            <a:r>
              <a:rPr lang="fr-FR" sz="1600" b="0" dirty="0" smtClean="0">
                <a:solidFill>
                  <a:srgbClr val="002060"/>
                </a:solidFill>
              </a:rPr>
              <a:t> modulation</a:t>
            </a:r>
            <a:endParaRPr lang="fr-FR" sz="1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169232" y="588705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0" dirty="0" smtClean="0">
                <a:solidFill>
                  <a:srgbClr val="002060"/>
                </a:solidFill>
              </a:rPr>
              <a:t>RFQ </a:t>
            </a:r>
            <a:r>
              <a:rPr lang="fr-FR" sz="1600" b="0" dirty="0" err="1" smtClean="0">
                <a:solidFill>
                  <a:srgbClr val="002060"/>
                </a:solidFill>
              </a:rPr>
              <a:t>cavity</a:t>
            </a:r>
            <a:endParaRPr lang="fr-FR" sz="18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5440" y="0"/>
            <a:ext cx="7848600" cy="533400"/>
          </a:xfrm>
        </p:spPr>
        <p:txBody>
          <a:bodyPr/>
          <a:lstStyle/>
          <a:p>
            <a:pPr algn="l"/>
            <a:r>
              <a:rPr lang="en-GB" sz="2800" dirty="0" smtClean="0"/>
              <a:t>Cavity Status: MEBT </a:t>
            </a:r>
            <a:r>
              <a:rPr lang="en-GB" sz="2800" dirty="0" err="1" smtClean="0"/>
              <a:t>Rebunchers</a:t>
            </a:r>
            <a:r>
              <a:rPr lang="en-GB" sz="2800" dirty="0" smtClean="0"/>
              <a:t> </a:t>
            </a:r>
            <a:r>
              <a:rPr lang="en-GB" sz="2000" dirty="0" smtClean="0"/>
              <a:t>(GANIL)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780080" y="-2988207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28650" y="1129562"/>
            <a:ext cx="6534149" cy="25391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74638" marR="0" lvl="0" indent="-27463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3-gap cavities, 120 kV beam @ 5 kW.</a:t>
            </a:r>
          </a:p>
          <a:p>
            <a:pPr marL="274638" marR="0" lvl="0" indent="-27463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274638" indent="-274638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4739FD"/>
                </a:solidFill>
                <a:latin typeface="Arial Narrow" pitchFamily="34" charset="0"/>
                <a:cs typeface="Times New Roman" pitchFamily="18" charset="0"/>
              </a:rPr>
              <a:t>New, water cooled tuners for the 3 cavities under construction, delivery expected April 2013.  </a:t>
            </a:r>
          </a:p>
          <a:p>
            <a:pPr marL="274638" marR="0" lvl="0" indent="-27463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>
                <a:solidFill>
                  <a:srgbClr val="4739FD"/>
                </a:solidFill>
                <a:latin typeface="Arial Narrow" pitchFamily="34" charset="0"/>
                <a:cs typeface="Times New Roman" pitchFamily="18" charset="0"/>
              </a:rPr>
              <a:t>Other two cavities under construction,</a:t>
            </a:r>
            <a:r>
              <a:rPr lang="en-US" dirty="0" smtClean="0">
                <a:solidFill>
                  <a:srgbClr val="4739FD"/>
                </a:solidFill>
                <a:latin typeface="Arial Narrow" pitchFamily="34" charset="0"/>
              </a:rPr>
              <a:t> </a:t>
            </a:r>
            <a:br>
              <a:rPr lang="en-US" dirty="0" smtClean="0">
                <a:solidFill>
                  <a:srgbClr val="4739FD"/>
                </a:solidFill>
                <a:latin typeface="Arial Narrow" pitchFamily="34" charset="0"/>
              </a:rPr>
            </a:br>
            <a:r>
              <a:rPr lang="en-US" dirty="0" smtClean="0">
                <a:solidFill>
                  <a:srgbClr val="4739FD"/>
                </a:solidFill>
                <a:latin typeface="Arial Narrow" pitchFamily="34" charset="0"/>
              </a:rPr>
              <a:t>delivery expected June 2013.</a:t>
            </a:r>
          </a:p>
        </p:txBody>
      </p:sp>
      <p:pic>
        <p:nvPicPr>
          <p:cNvPr id="7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3557" y="622739"/>
            <a:ext cx="200183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r="41431"/>
          <a:stretch>
            <a:fillRect/>
          </a:stretch>
        </p:blipFill>
        <p:spPr bwMode="auto">
          <a:xfrm>
            <a:off x="876112" y="4619486"/>
            <a:ext cx="4884608" cy="223851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9" name="Picture 1" descr="M:\Documents GANIL\Mes images\RegroupeursLME\BE\RIMG0896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2176" y="3352800"/>
            <a:ext cx="2016000" cy="1195932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944880" y="4648200"/>
            <a:ext cx="20160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0" i="1" dirty="0" smtClean="0"/>
              <a:t>Power coupler</a:t>
            </a:r>
            <a:endParaRPr lang="fr-FR" sz="1600" b="0" i="1" dirty="0"/>
          </a:p>
        </p:txBody>
      </p:sp>
      <p:pic>
        <p:nvPicPr>
          <p:cNvPr id="11" name="Image 10" descr="cavite_reg_acc1sept11_n03_m.jpg"/>
          <p:cNvPicPr>
            <a:picLocks noChangeAspect="1"/>
          </p:cNvPicPr>
          <p:nvPr/>
        </p:nvPicPr>
        <p:blipFill>
          <a:blip r:embed="rId7" cstate="print"/>
          <a:srcRect t="4369" b="4305"/>
          <a:stretch>
            <a:fillRect/>
          </a:stretch>
        </p:blipFill>
        <p:spPr>
          <a:xfrm>
            <a:off x="5989320" y="4648200"/>
            <a:ext cx="3204000" cy="219456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6200000">
            <a:off x="5655489" y="2407920"/>
            <a:ext cx="35541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latin typeface="Arial Narrow" pitchFamily="34" charset="0"/>
              </a:rPr>
              <a:t>capacitive tuners using Cu braids as contacts</a:t>
            </a:r>
            <a:endParaRPr lang="en-US" sz="1600" b="0" i="1" dirty="0">
              <a:latin typeface="Arial Narrow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5450" y="91440"/>
            <a:ext cx="7660821" cy="777240"/>
          </a:xfrm>
        </p:spPr>
        <p:txBody>
          <a:bodyPr/>
          <a:lstStyle/>
          <a:p>
            <a:r>
              <a:rPr lang="en-GB" sz="2800" dirty="0" smtClean="0"/>
              <a:t>Cavity Status: CMA </a:t>
            </a:r>
            <a:r>
              <a:rPr lang="en-GB" sz="2000" dirty="0" smtClean="0"/>
              <a:t>(CEA </a:t>
            </a:r>
            <a:r>
              <a:rPr lang="en-GB" sz="2000" dirty="0" err="1" smtClean="0"/>
              <a:t>Saclay</a:t>
            </a:r>
            <a:r>
              <a:rPr lang="en-GB" sz="2000" dirty="0" smtClean="0"/>
              <a:t>) </a:t>
            </a:r>
            <a:r>
              <a:rPr lang="en-GB" sz="2800" dirty="0" smtClean="0"/>
              <a:t>and CMB </a:t>
            </a:r>
            <a:r>
              <a:rPr lang="en-GB" sz="2000" dirty="0" smtClean="0"/>
              <a:t>(IPNO)</a:t>
            </a:r>
            <a:br>
              <a:rPr lang="en-GB" sz="2000" dirty="0" smtClean="0"/>
            </a:br>
            <a:r>
              <a:rPr lang="en-GB" sz="2000" dirty="0" smtClean="0"/>
              <a:t>				</a:t>
            </a:r>
            <a:r>
              <a:rPr lang="en-GB" sz="2800" dirty="0" smtClean="0"/>
              <a:t>(couplers</a:t>
            </a:r>
            <a:r>
              <a:rPr lang="en-GB" sz="2000" dirty="0" smtClean="0"/>
              <a:t> from LPSC</a:t>
            </a:r>
            <a:r>
              <a:rPr lang="en-GB" sz="2800" dirty="0" smtClean="0"/>
              <a:t>)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780080" y="-2988207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82905" y="1195449"/>
            <a:ext cx="541309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Cleanliness problems encountered after first CM assemblies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are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solved now.</a:t>
            </a:r>
          </a:p>
          <a:p>
            <a:pPr marL="182563" lvl="0" indent="-182563" eaLnBrk="1" hangingPunct="1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Electro-polished coupler</a:t>
            </a:r>
            <a:r>
              <a:rPr lang="en-US" sz="1800" dirty="0" smtClean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(ref. Yolanda’s talk)</a:t>
            </a:r>
            <a:endParaRPr lang="en-US" dirty="0" smtClean="0">
              <a:solidFill>
                <a:srgbClr val="0070C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4 CMA already qualified and ready for shipment to </a:t>
            </a:r>
            <a:r>
              <a:rPr kumimoji="0" lang="en-US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Ganil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First CMB almost qualified 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76225" y="3534013"/>
            <a:ext cx="7866735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Some q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ualifying criteria: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Static loss &lt; 10 W </a:t>
            </a: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RF loss &lt; 10 W/</a:t>
            </a:r>
            <a:r>
              <a:rPr lang="en-US" sz="2000" b="0" dirty="0" err="1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cav</a:t>
            </a:r>
            <a:endParaRPr lang="en-US" sz="2000" b="0" dirty="0" smtClean="0">
              <a:solidFill>
                <a:srgbClr val="00206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Field &gt; 6.5 MV/m (900 and 1600 kV) (9MV/m usually)</a:t>
            </a: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b="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Fo</a:t>
            </a: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@ 4.2 K, 1200 bar (He pressure) </a:t>
            </a: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Times New Roman" pitchFamily="18" charset="0"/>
              </a:rPr>
              <a:t>Fo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Times New Roman" pitchFamily="18" charset="0"/>
              </a:rPr>
              <a:t> sensibility &lt; 5 Hz/mbar</a:t>
            </a: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Tuner course  (10 kHz) and backslash (&lt; 20 Hz) </a:t>
            </a:r>
          </a:p>
          <a:p>
            <a:pPr marL="182563" lvl="0" indent="-182563" eaLnBrk="1" hangingPunct="1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Q ext : </a:t>
            </a:r>
            <a:r>
              <a:rPr lang="fr-FR" sz="2000" b="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Qext</a:t>
            </a:r>
            <a:r>
              <a:rPr lang="fr-FR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±20% (A:5·10</a:t>
            </a:r>
            <a:r>
              <a:rPr lang="en-US" sz="2000" b="0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-5</a:t>
            </a: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,B: 1·10</a:t>
            </a:r>
            <a:r>
              <a:rPr lang="en-US" sz="2000" b="0" baseline="3000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-6</a:t>
            </a: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marL="182563" indent="-182563" eaLnBrk="1" hangingPunct="1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Cavity alignment better than 1,5 mm (</a:t>
            </a:r>
            <a:r>
              <a:rPr lang="en-US" sz="2000" b="0" dirty="0" err="1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cylindricity</a:t>
            </a: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marL="182563" lvl="0" indent="-182563" eaLnBrk="1" hangingPunct="1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…</a:t>
            </a:r>
          </a:p>
        </p:txBody>
      </p:sp>
      <p:pic>
        <p:nvPicPr>
          <p:cNvPr id="8" name="Image 7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29984" y="1015682"/>
            <a:ext cx="2959735" cy="302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87705" y="674788"/>
            <a:ext cx="50408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CMA: 1 QWR  -   CMB: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2 QWRs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Narrow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5" cstate="screen"/>
          <a:srcRect l="29508" t="21323" r="8751" b="28716"/>
          <a:stretch>
            <a:fillRect/>
          </a:stretch>
        </p:blipFill>
        <p:spPr bwMode="auto">
          <a:xfrm>
            <a:off x="7178040" y="4343400"/>
            <a:ext cx="1935480" cy="208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5450" y="91440"/>
            <a:ext cx="7660821" cy="777240"/>
          </a:xfrm>
        </p:spPr>
        <p:txBody>
          <a:bodyPr/>
          <a:lstStyle/>
          <a:p>
            <a:r>
              <a:rPr lang="en-GB" sz="2800" dirty="0" smtClean="0"/>
              <a:t>Cavity Status: CMA </a:t>
            </a:r>
            <a:r>
              <a:rPr lang="en-GB" sz="2000" dirty="0" smtClean="0"/>
              <a:t>(CEA </a:t>
            </a:r>
            <a:r>
              <a:rPr lang="en-GB" sz="2000" dirty="0" err="1" smtClean="0"/>
              <a:t>Saclay</a:t>
            </a:r>
            <a:r>
              <a:rPr lang="en-GB" sz="2000" dirty="0" smtClean="0"/>
              <a:t>) </a:t>
            </a:r>
            <a:r>
              <a:rPr lang="en-GB" sz="2800" dirty="0" smtClean="0"/>
              <a:t>and CMB </a:t>
            </a:r>
            <a:r>
              <a:rPr lang="en-GB" sz="2000" dirty="0" smtClean="0"/>
              <a:t>(IPNO)</a:t>
            </a:r>
            <a:br>
              <a:rPr lang="en-GB" sz="2000" dirty="0" smtClean="0"/>
            </a:br>
            <a:r>
              <a:rPr lang="en-GB" sz="2000" dirty="0" smtClean="0"/>
              <a:t>				</a:t>
            </a:r>
            <a:endParaRPr lang="en-US" sz="2800" dirty="0"/>
          </a:p>
        </p:txBody>
      </p:sp>
      <p:sp>
        <p:nvSpPr>
          <p:cNvPr id="3431428" name="Rectangle 4"/>
          <p:cNvSpPr>
            <a:spLocks noChangeArrowheads="1"/>
          </p:cNvSpPr>
          <p:nvPr/>
        </p:nvSpPr>
        <p:spPr bwMode="auto">
          <a:xfrm>
            <a:off x="5780080" y="-2988207"/>
            <a:ext cx="45014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600" dirty="0">
              <a:solidFill>
                <a:srgbClr val="010090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857" y="562927"/>
            <a:ext cx="5423339" cy="306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66514" y="3931920"/>
            <a:ext cx="5409901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t="49186"/>
          <a:stretch>
            <a:fillRect/>
          </a:stretch>
        </p:blipFill>
        <p:spPr bwMode="auto">
          <a:xfrm>
            <a:off x="6312376" y="685799"/>
            <a:ext cx="2923064" cy="283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Plongeur  mob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682" y="3733800"/>
            <a:ext cx="171322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/>
          <a:srcRect l="12346" r="10733"/>
          <a:stretch>
            <a:fillRect/>
          </a:stretch>
        </p:blipFill>
        <p:spPr bwMode="auto">
          <a:xfrm>
            <a:off x="2072640" y="4808959"/>
            <a:ext cx="1524000" cy="15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1159" y="0"/>
            <a:ext cx="7970521" cy="533400"/>
          </a:xfrm>
        </p:spPr>
        <p:txBody>
          <a:bodyPr/>
          <a:lstStyle/>
          <a:p>
            <a:pPr algn="l"/>
            <a:r>
              <a:rPr lang="en-US" sz="2800" dirty="0" smtClean="0"/>
              <a:t>Digital LLRF </a:t>
            </a:r>
            <a:r>
              <a:rPr lang="en-US" sz="2000" dirty="0" smtClean="0"/>
              <a:t>(</a:t>
            </a:r>
            <a:r>
              <a:rPr lang="en-US" sz="2000" dirty="0" err="1" smtClean="0"/>
              <a:t>Irfu</a:t>
            </a:r>
            <a:r>
              <a:rPr lang="en-US" sz="2000" dirty="0" smtClean="0"/>
              <a:t>-CEA </a:t>
            </a:r>
            <a:r>
              <a:rPr lang="en-US" sz="2000" dirty="0" err="1" smtClean="0"/>
              <a:t>Saclay</a:t>
            </a:r>
            <a:r>
              <a:rPr lang="en-US" sz="2000" dirty="0" smtClean="0"/>
              <a:t>)</a:t>
            </a:r>
            <a:endParaRPr lang="en-US" sz="2800" dirty="0"/>
          </a:p>
        </p:txBody>
      </p:sp>
      <p:sp>
        <p:nvSpPr>
          <p:cNvPr id="3331081" name="Rectangle 9"/>
          <p:cNvSpPr>
            <a:spLocks noChangeArrowheads="1"/>
          </p:cNvSpPr>
          <p:nvPr/>
        </p:nvSpPr>
        <p:spPr bwMode="auto">
          <a:xfrm>
            <a:off x="4690753" y="0"/>
            <a:ext cx="521524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1" tIns="44448" rIns="90481" bIns="44448" anchor="ctr"/>
          <a:lstStyle/>
          <a:p>
            <a:pPr algn="r"/>
            <a:endParaRPr lang="fr-FR" sz="1800" dirty="0">
              <a:solidFill>
                <a:srgbClr val="01009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05840" y="742330"/>
            <a:ext cx="8488680" cy="178253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182563" indent="-182563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5 cabinets containing cards and interfaces for up to eight control modules</a:t>
            </a:r>
          </a:p>
          <a:p>
            <a:pPr marL="182563" indent="-182563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Direct sampling at 4/5 </a:t>
            </a:r>
            <a:r>
              <a:rPr lang="en-US" sz="1800" dirty="0" err="1" smtClean="0">
                <a:solidFill>
                  <a:srgbClr val="002060"/>
                </a:solidFill>
              </a:rPr>
              <a:t>fo</a:t>
            </a:r>
            <a:r>
              <a:rPr lang="en-US" sz="1800" dirty="0" smtClean="0">
                <a:solidFill>
                  <a:srgbClr val="002060"/>
                </a:solidFill>
              </a:rPr>
              <a:t>. Control bandwidth &gt; 100 kHz. </a:t>
            </a:r>
          </a:p>
          <a:p>
            <a:pPr marL="182563" indent="-182563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All cabinets almost assembled</a:t>
            </a:r>
          </a:p>
          <a:p>
            <a:pPr marL="182563" indent="-182563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Series RF boards still under construction </a:t>
            </a:r>
          </a:p>
          <a:p>
            <a:pPr marL="182563" indent="-182563"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Whole cabinet test starting next June</a:t>
            </a:r>
          </a:p>
        </p:txBody>
      </p:sp>
      <p:pic>
        <p:nvPicPr>
          <p:cNvPr id="5" name="Image 4" descr="baie Inj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1470" y="2826000"/>
            <a:ext cx="3024000" cy="403200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98520" y="2762606"/>
            <a:ext cx="6141720" cy="412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5.8|3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5.8|3|1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5.8|3|1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5.8|3|1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5.8|3|1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|3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|33.3"/>
</p:tagLst>
</file>

<file path=ppt/theme/theme1.xml><?xml version="1.0" encoding="utf-8"?>
<a:theme xmlns:a="http://schemas.openxmlformats.org/drawingml/2006/main" name="azured">
  <a:themeElements>
    <a:clrScheme name="">
      <a:dk1>
        <a:srgbClr val="FFFFFF"/>
      </a:dk1>
      <a:lt1>
        <a:srgbClr val="FFFFFF"/>
      </a:lt1>
      <a:dk2>
        <a:srgbClr val="8CF4EA"/>
      </a:dk2>
      <a:lt2>
        <a:srgbClr val="000000"/>
      </a:lt2>
      <a:accent1>
        <a:srgbClr val="00B7A5"/>
      </a:accent1>
      <a:accent2>
        <a:srgbClr val="D49FFF"/>
      </a:accent2>
      <a:accent3>
        <a:srgbClr val="FFFFFF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az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zu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88005</TotalTime>
  <Pages>19</Pages>
  <Words>900</Words>
  <Application>Microsoft Office PowerPoint</Application>
  <PresentationFormat>Format A4 (210 x 297 mm)</PresentationFormat>
  <Paragraphs>189</Paragraphs>
  <Slides>21</Slides>
  <Notes>17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azured</vt:lpstr>
      <vt:lpstr>Annecy, March 26th 2013  -  RFTech 4th Workshop </vt:lpstr>
      <vt:lpstr>Contents</vt:lpstr>
      <vt:lpstr>Project </vt:lpstr>
      <vt:lpstr>Project Status: Phase 1 building </vt:lpstr>
      <vt:lpstr>Cavity Status: RFQ (Irfu-CEA Saclay)</vt:lpstr>
      <vt:lpstr>Cavity Status: MEBT Rebunchers (GANIL)</vt:lpstr>
      <vt:lpstr>Cavity Status: CMA (CEA Saclay) and CMB (IPNO)     (couplers from LPSC)</vt:lpstr>
      <vt:lpstr>Cavity Status: CMA (CEA Saclay) and CMB (IPNO)     </vt:lpstr>
      <vt:lpstr>Digital LLRF (Irfu-CEA Saclay)</vt:lpstr>
      <vt:lpstr>POWER RF : Remind of main choices</vt:lpstr>
      <vt:lpstr>SSA – Acceptance tests</vt:lpstr>
      <vt:lpstr>SSA – Acceptance Tests </vt:lpstr>
      <vt:lpstr>SSA – Acceptance tests</vt:lpstr>
      <vt:lpstr>SSA – Acceptance tests</vt:lpstr>
      <vt:lpstr>SSA – junction temperature</vt:lpstr>
      <vt:lpstr>T-Line effect   L1</vt:lpstr>
      <vt:lpstr>T-Line effect    L2</vt:lpstr>
      <vt:lpstr>Effect of circulator drift on the cavity Qext</vt:lpstr>
      <vt:lpstr>Conclusion</vt:lpstr>
      <vt:lpstr>END</vt:lpstr>
      <vt:lpstr>CMA, CMB</vt:lpstr>
    </vt:vector>
  </TitlesOfParts>
  <Company>GANIL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Spiral 2 rebuncher</dc:title>
  <dc:subject>multipactor rebuncher</dc:subject>
  <dc:creator>Di Giacomo Marco</dc:creator>
  <dc:description>copyrights CEA, GANIL, Di Giacomo, Leyge JF</dc:description>
  <cp:lastModifiedBy>digiacomo</cp:lastModifiedBy>
  <cp:revision>1363</cp:revision>
  <cp:lastPrinted>2005-08-31T23:34:00Z</cp:lastPrinted>
  <dcterms:created xsi:type="dcterms:W3CDTF">2000-05-28T16:38:10Z</dcterms:created>
  <dcterms:modified xsi:type="dcterms:W3CDTF">2013-03-25T06:41:23Z</dcterms:modified>
  <cp:category>Leyge JF</cp:category>
</cp:coreProperties>
</file>