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59" r:id="rId3"/>
    <p:sldId id="260" r:id="rId4"/>
    <p:sldId id="303" r:id="rId5"/>
    <p:sldId id="271" r:id="rId6"/>
    <p:sldId id="290" r:id="rId7"/>
    <p:sldId id="272" r:id="rId8"/>
    <p:sldId id="292" r:id="rId9"/>
    <p:sldId id="293" r:id="rId10"/>
    <p:sldId id="295" r:id="rId11"/>
    <p:sldId id="276" r:id="rId12"/>
    <p:sldId id="294" r:id="rId13"/>
    <p:sldId id="279" r:id="rId14"/>
    <p:sldId id="300" r:id="rId15"/>
    <p:sldId id="304" r:id="rId16"/>
    <p:sldId id="306" r:id="rId17"/>
    <p:sldId id="296" r:id="rId18"/>
    <p:sldId id="308" r:id="rId19"/>
    <p:sldId id="309" r:id="rId20"/>
    <p:sldId id="310" r:id="rId21"/>
    <p:sldId id="311" r:id="rId22"/>
    <p:sldId id="312" r:id="rId23"/>
    <p:sldId id="313" r:id="rId24"/>
    <p:sldId id="31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16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71" autoAdjust="0"/>
  </p:normalViewPr>
  <p:slideViewPr>
    <p:cSldViewPr>
      <p:cViewPr>
        <p:scale>
          <a:sx n="130" d="100"/>
          <a:sy n="130" d="100"/>
        </p:scale>
        <p:origin x="-72" y="2658"/>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3576"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ern.ch\dfs\Departments\AB\Projects\RFSupra\databases\HIPIMS\20130206_dcms\20130214%2060mabr_Spectrum_Analyz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423253720428"/>
          <c:y val="3.0904717286122117E-2"/>
          <c:w val="0.82326397496170345"/>
          <c:h val="0.84033622102038918"/>
        </c:manualLayout>
      </c:layout>
      <c:scatterChart>
        <c:scatterStyle val="lineMarker"/>
        <c:varyColors val="0"/>
        <c:ser>
          <c:idx val="0"/>
          <c:order val="0"/>
          <c:tx>
            <c:v>2.26 K</c:v>
          </c:tx>
          <c:spPr>
            <a:ln w="28575">
              <a:noFill/>
            </a:ln>
          </c:spPr>
          <c:errBars>
            <c:errDir val="x"/>
            <c:errBarType val="both"/>
            <c:errValType val="percentage"/>
            <c:noEndCap val="0"/>
            <c:val val="5"/>
          </c:errBars>
          <c:errBars>
            <c:errDir val="y"/>
            <c:errBarType val="both"/>
            <c:errValType val="percentage"/>
            <c:noEndCap val="0"/>
            <c:val val="5"/>
          </c:errBars>
          <c:xVal>
            <c:numRef>
              <c:f>Data!$K$20:$K$38</c:f>
              <c:numCache>
                <c:formatCode>General</c:formatCode>
                <c:ptCount val="19"/>
                <c:pt idx="0">
                  <c:v>2.4088745641423075</c:v>
                </c:pt>
                <c:pt idx="1">
                  <c:v>2.8794807918988914</c:v>
                </c:pt>
                <c:pt idx="2">
                  <c:v>3.4143983339813309</c:v>
                </c:pt>
                <c:pt idx="3">
                  <c:v>4.0300848119330519</c:v>
                </c:pt>
                <c:pt idx="4">
                  <c:v>4.6645976143974757</c:v>
                </c:pt>
                <c:pt idx="5">
                  <c:v>5.5057208212851698</c:v>
                </c:pt>
                <c:pt idx="6">
                  <c:v>5.892698023133204</c:v>
                </c:pt>
                <c:pt idx="7">
                  <c:v>6.2490526802309292</c:v>
                </c:pt>
                <c:pt idx="8">
                  <c:v>6.5435614597437946</c:v>
                </c:pt>
                <c:pt idx="9">
                  <c:v>6.8598431521851078</c:v>
                </c:pt>
                <c:pt idx="10">
                  <c:v>7.1996964421183582</c:v>
                </c:pt>
                <c:pt idx="11">
                  <c:v>7.4441340630671409</c:v>
                </c:pt>
                <c:pt idx="12">
                  <c:v>7.7057370630948272</c:v>
                </c:pt>
                <c:pt idx="13">
                  <c:v>7.9490309115279061</c:v>
                </c:pt>
                <c:pt idx="14">
                  <c:v>8.2378558053083974</c:v>
                </c:pt>
                <c:pt idx="15">
                  <c:v>8.3332456798056072</c:v>
                </c:pt>
                <c:pt idx="16">
                  <c:v>8.9086969537573193</c:v>
                </c:pt>
                <c:pt idx="17">
                  <c:v>9.5458407704624229</c:v>
                </c:pt>
                <c:pt idx="18">
                  <c:v>9.9957223858993984</c:v>
                </c:pt>
              </c:numCache>
            </c:numRef>
          </c:xVal>
          <c:yVal>
            <c:numRef>
              <c:f>Data!$M$20:$M$38</c:f>
              <c:numCache>
                <c:formatCode>0.00E+00</c:formatCode>
                <c:ptCount val="19"/>
                <c:pt idx="0">
                  <c:v>1.314238426253886E-7</c:v>
                </c:pt>
                <c:pt idx="1">
                  <c:v>1.4111918258355653E-7</c:v>
                </c:pt>
                <c:pt idx="2">
                  <c:v>1.5303380324511976E-7</c:v>
                </c:pt>
                <c:pt idx="3">
                  <c:v>1.6682162625431545E-7</c:v>
                </c:pt>
                <c:pt idx="4">
                  <c:v>1.8703907948229056E-7</c:v>
                </c:pt>
                <c:pt idx="5">
                  <c:v>2.0305528946241395E-7</c:v>
                </c:pt>
                <c:pt idx="6">
                  <c:v>2.1586171028348587E-7</c:v>
                </c:pt>
                <c:pt idx="7">
                  <c:v>2.313619143373047E-7</c:v>
                </c:pt>
                <c:pt idx="8">
                  <c:v>2.5259118461849136E-7</c:v>
                </c:pt>
                <c:pt idx="9">
                  <c:v>2.7260099328588568E-7</c:v>
                </c:pt>
                <c:pt idx="10">
                  <c:v>2.947394639964726E-7</c:v>
                </c:pt>
                <c:pt idx="11">
                  <c:v>3.2262077218199277E-7</c:v>
                </c:pt>
                <c:pt idx="12">
                  <c:v>3.5020839011395822E-7</c:v>
                </c:pt>
                <c:pt idx="13">
                  <c:v>3.8056522699694049E-7</c:v>
                </c:pt>
                <c:pt idx="14">
                  <c:v>4.0730410820868131E-7</c:v>
                </c:pt>
                <c:pt idx="15">
                  <c:v>4.4942347763481644E-7</c:v>
                </c:pt>
                <c:pt idx="16">
                  <c:v>5.1680033954695356E-7</c:v>
                </c:pt>
                <c:pt idx="17">
                  <c:v>6.3740595649886962E-7</c:v>
                </c:pt>
                <c:pt idx="18">
                  <c:v>7.6871368602099851E-7</c:v>
                </c:pt>
              </c:numCache>
            </c:numRef>
          </c:yVal>
          <c:smooth val="0"/>
        </c:ser>
        <c:ser>
          <c:idx val="1"/>
          <c:order val="1"/>
          <c:tx>
            <c:v>2.1 K</c:v>
          </c:tx>
          <c:spPr>
            <a:ln w="28575">
              <a:noFill/>
            </a:ln>
          </c:spPr>
          <c:errBars>
            <c:errDir val="x"/>
            <c:errBarType val="both"/>
            <c:errValType val="percentage"/>
            <c:noEndCap val="0"/>
            <c:val val="10"/>
          </c:errBars>
          <c:errBars>
            <c:errDir val="y"/>
            <c:errBarType val="both"/>
            <c:errValType val="percentage"/>
            <c:noEndCap val="0"/>
            <c:val val="10"/>
          </c:errBars>
          <c:xVal>
            <c:numRef>
              <c:f>Data!$K$40:$K$57</c:f>
              <c:numCache>
                <c:formatCode>General</c:formatCode>
                <c:ptCount val="18"/>
                <c:pt idx="0">
                  <c:v>1.9002650719976444</c:v>
                </c:pt>
                <c:pt idx="1">
                  <c:v>2.505037236204271</c:v>
                </c:pt>
                <c:pt idx="2">
                  <c:v>2.9944301426130857</c:v>
                </c:pt>
                <c:pt idx="3">
                  <c:v>3.5019842282375491</c:v>
                </c:pt>
                <c:pt idx="4">
                  <c:v>4.2006276414110548</c:v>
                </c:pt>
                <c:pt idx="5">
                  <c:v>4.8956931089005549</c:v>
                </c:pt>
                <c:pt idx="6">
                  <c:v>5.6339655338753518</c:v>
                </c:pt>
                <c:pt idx="7">
                  <c:v>6.3214132999093593</c:v>
                </c:pt>
                <c:pt idx="8">
                  <c:v>6.9873771582177566</c:v>
                </c:pt>
                <c:pt idx="9">
                  <c:v>7.6000103869985214</c:v>
                </c:pt>
                <c:pt idx="10">
                  <c:v>8.1905711221997226</c:v>
                </c:pt>
                <c:pt idx="11">
                  <c:v>8.7965866662704482</c:v>
                </c:pt>
                <c:pt idx="12">
                  <c:v>9.3392969820928737</c:v>
                </c:pt>
                <c:pt idx="13">
                  <c:v>9.5788679395175169</c:v>
                </c:pt>
                <c:pt idx="14">
                  <c:v>9.8926851188188891</c:v>
                </c:pt>
                <c:pt idx="15">
                  <c:v>10.394753281125741</c:v>
                </c:pt>
                <c:pt idx="16">
                  <c:v>10.797275574465296</c:v>
                </c:pt>
                <c:pt idx="17">
                  <c:v>11.048776431074492</c:v>
                </c:pt>
              </c:numCache>
            </c:numRef>
          </c:xVal>
          <c:yVal>
            <c:numRef>
              <c:f>Data!$M$40:$M$57</c:f>
              <c:numCache>
                <c:formatCode>0.00E+00</c:formatCode>
                <c:ptCount val="18"/>
                <c:pt idx="0">
                  <c:v>1.1238441545209606E-7</c:v>
                </c:pt>
                <c:pt idx="1">
                  <c:v>1.242351544271115E-7</c:v>
                </c:pt>
                <c:pt idx="2">
                  <c:v>1.3403680879550504E-7</c:v>
                </c:pt>
                <c:pt idx="3">
                  <c:v>1.4940579745634288E-7</c:v>
                </c:pt>
                <c:pt idx="4">
                  <c:v>1.5749225770121495E-7</c:v>
                </c:pt>
                <c:pt idx="5">
                  <c:v>1.7597620235746601E-7</c:v>
                </c:pt>
                <c:pt idx="6">
                  <c:v>1.9783451473557697E-7</c:v>
                </c:pt>
                <c:pt idx="7">
                  <c:v>2.2651682639328126E-7</c:v>
                </c:pt>
                <c:pt idx="8">
                  <c:v>2.6991755480184511E-7</c:v>
                </c:pt>
                <c:pt idx="9">
                  <c:v>3.2254825784673476E-7</c:v>
                </c:pt>
                <c:pt idx="10">
                  <c:v>3.8660101130586132E-7</c:v>
                </c:pt>
                <c:pt idx="11">
                  <c:v>4.6289166776279626E-7</c:v>
                </c:pt>
                <c:pt idx="12">
                  <c:v>5.5438095970712905E-7</c:v>
                </c:pt>
                <c:pt idx="13">
                  <c:v>6.2200497001373799E-7</c:v>
                </c:pt>
                <c:pt idx="14">
                  <c:v>6.9319195224799167E-7</c:v>
                </c:pt>
                <c:pt idx="15">
                  <c:v>8.3253872809527295E-7</c:v>
                </c:pt>
                <c:pt idx="16">
                  <c:v>9.7600120489437021E-7</c:v>
                </c:pt>
                <c:pt idx="17">
                  <c:v>1.0958892402408476E-6</c:v>
                </c:pt>
              </c:numCache>
            </c:numRef>
          </c:yVal>
          <c:smooth val="0"/>
        </c:ser>
        <c:ser>
          <c:idx val="2"/>
          <c:order val="2"/>
          <c:tx>
            <c:v>1.6 K</c:v>
          </c:tx>
          <c:spPr>
            <a:ln w="28575">
              <a:noFill/>
            </a:ln>
          </c:spPr>
          <c:errBars>
            <c:errDir val="x"/>
            <c:errBarType val="both"/>
            <c:errValType val="percentage"/>
            <c:noEndCap val="0"/>
            <c:val val="5"/>
          </c:errBars>
          <c:errBars>
            <c:errDir val="y"/>
            <c:errBarType val="both"/>
            <c:errValType val="percentage"/>
            <c:noEndCap val="0"/>
            <c:val val="10"/>
          </c:errBars>
          <c:xVal>
            <c:numRef>
              <c:f>Data!$K$59:$K$96</c:f>
              <c:numCache>
                <c:formatCode>General</c:formatCode>
                <c:ptCount val="38"/>
                <c:pt idx="0">
                  <c:v>2.5545486960809294</c:v>
                </c:pt>
                <c:pt idx="1">
                  <c:v>2.0550111653238736</c:v>
                </c:pt>
                <c:pt idx="2">
                  <c:v>1.6703757862331907</c:v>
                </c:pt>
                <c:pt idx="3">
                  <c:v>3.0501007553953503</c:v>
                </c:pt>
                <c:pt idx="4">
                  <c:v>3.6167141545088533</c:v>
                </c:pt>
                <c:pt idx="5">
                  <c:v>4.220016857641439</c:v>
                </c:pt>
                <c:pt idx="6">
                  <c:v>5.2458296787056593</c:v>
                </c:pt>
                <c:pt idx="7">
                  <c:v>5.9472224866255594</c:v>
                </c:pt>
                <c:pt idx="8">
                  <c:v>6.5965094029273015</c:v>
                </c:pt>
                <c:pt idx="9">
                  <c:v>7.1748724657319425</c:v>
                </c:pt>
                <c:pt idx="10">
                  <c:v>7.8129345437649658</c:v>
                </c:pt>
                <c:pt idx="11">
                  <c:v>8.3813540321240865</c:v>
                </c:pt>
                <c:pt idx="12">
                  <c:v>8.9086969537573193</c:v>
                </c:pt>
                <c:pt idx="13">
                  <c:v>9.3500554369740012</c:v>
                </c:pt>
                <c:pt idx="14">
                  <c:v>9.8585759332772334</c:v>
                </c:pt>
                <c:pt idx="15">
                  <c:v>10.503019839415956</c:v>
                </c:pt>
                <c:pt idx="16">
                  <c:v>10.909734603914407</c:v>
                </c:pt>
                <c:pt idx="17">
                  <c:v>11.384505882441612</c:v>
                </c:pt>
                <c:pt idx="18">
                  <c:v>11.384505882441612</c:v>
                </c:pt>
                <c:pt idx="19">
                  <c:v>11.384505882441612</c:v>
                </c:pt>
                <c:pt idx="20">
                  <c:v>11.384505882441612</c:v>
                </c:pt>
                <c:pt idx="21">
                  <c:v>11.384505882441612</c:v>
                </c:pt>
                <c:pt idx="22">
                  <c:v>11.384505882441612</c:v>
                </c:pt>
                <c:pt idx="23">
                  <c:v>11.384505882441612</c:v>
                </c:pt>
                <c:pt idx="24">
                  <c:v>11.384505882441612</c:v>
                </c:pt>
                <c:pt idx="25">
                  <c:v>11.384505882441612</c:v>
                </c:pt>
                <c:pt idx="26">
                  <c:v>11.384505882441612</c:v>
                </c:pt>
                <c:pt idx="27">
                  <c:v>11.384505882441612</c:v>
                </c:pt>
                <c:pt idx="28">
                  <c:v>11.384505882441612</c:v>
                </c:pt>
                <c:pt idx="29">
                  <c:v>11.384505882441612</c:v>
                </c:pt>
                <c:pt idx="30">
                  <c:v>11.384505882441612</c:v>
                </c:pt>
                <c:pt idx="31">
                  <c:v>11.384505882441612</c:v>
                </c:pt>
                <c:pt idx="32">
                  <c:v>11.384505882441612</c:v>
                </c:pt>
                <c:pt idx="33">
                  <c:v>11.384505882441612</c:v>
                </c:pt>
                <c:pt idx="34">
                  <c:v>11.384505882441612</c:v>
                </c:pt>
                <c:pt idx="35">
                  <c:v>11.384505882441612</c:v>
                </c:pt>
                <c:pt idx="36">
                  <c:v>11.384505882441612</c:v>
                </c:pt>
                <c:pt idx="37">
                  <c:v>11.384505882441612</c:v>
                </c:pt>
              </c:numCache>
            </c:numRef>
          </c:xVal>
          <c:yVal>
            <c:numRef>
              <c:f>Data!$M$59:$M$75</c:f>
              <c:numCache>
                <c:formatCode>0.00E+00</c:formatCode>
                <c:ptCount val="17"/>
                <c:pt idx="0">
                  <c:v>1.2086660509967377E-7</c:v>
                </c:pt>
                <c:pt idx="1">
                  <c:v>1.1839293135147375E-7</c:v>
                </c:pt>
                <c:pt idx="2">
                  <c:v>1.1427979378554356E-7</c:v>
                </c:pt>
                <c:pt idx="3">
                  <c:v>1.3142079729097424E-7</c:v>
                </c:pt>
                <c:pt idx="4">
                  <c:v>1.4267292266833653E-7</c:v>
                </c:pt>
                <c:pt idx="5">
                  <c:v>1.5884789644545993E-7</c:v>
                </c:pt>
                <c:pt idx="6">
                  <c:v>1.8990323829863086E-7</c:v>
                </c:pt>
                <c:pt idx="7">
                  <c:v>2.1829571431705638E-7</c:v>
                </c:pt>
                <c:pt idx="8">
                  <c:v>2.5422499602235741E-7</c:v>
                </c:pt>
                <c:pt idx="9">
                  <c:v>2.9940938148083629E-7</c:v>
                </c:pt>
                <c:pt idx="10">
                  <c:v>3.5815199830336592E-7</c:v>
                </c:pt>
                <c:pt idx="11">
                  <c:v>4.3683701819717907E-7</c:v>
                </c:pt>
                <c:pt idx="12">
                  <c:v>5.273389127777207E-7</c:v>
                </c:pt>
                <c:pt idx="13">
                  <c:v>6.4734311153964917E-7</c:v>
                </c:pt>
                <c:pt idx="14">
                  <c:v>8.0369207943200543E-7</c:v>
                </c:pt>
                <c:pt idx="15">
                  <c:v>9.48625936571567E-7</c:v>
                </c:pt>
                <c:pt idx="16">
                  <c:v>1.1626980092723903E-6</c:v>
                </c:pt>
              </c:numCache>
            </c:numRef>
          </c:yVal>
          <c:smooth val="0"/>
        </c:ser>
        <c:ser>
          <c:idx val="3"/>
          <c:order val="3"/>
          <c:tx>
            <c:v>4.2 K</c:v>
          </c:tx>
          <c:spPr>
            <a:ln w="28575">
              <a:noFill/>
            </a:ln>
          </c:spPr>
          <c:marker>
            <c:symbol val="circle"/>
            <c:size val="7"/>
          </c:marker>
          <c:errBars>
            <c:errDir val="x"/>
            <c:errBarType val="both"/>
            <c:errValType val="percentage"/>
            <c:noEndCap val="0"/>
            <c:val val="20"/>
          </c:errBars>
          <c:errBars>
            <c:errDir val="y"/>
            <c:errBarType val="both"/>
            <c:errValType val="percentage"/>
            <c:noEndCap val="0"/>
            <c:val val="20"/>
          </c:errBars>
          <c:xVal>
            <c:numRef>
              <c:f>[2]Data!$K$20:$K$50</c:f>
              <c:numCache>
                <c:formatCode>General</c:formatCode>
                <c:ptCount val="31"/>
                <c:pt idx="0">
                  <c:v>1.8519442932109451</c:v>
                </c:pt>
                <c:pt idx="1">
                  <c:v>2.2731490794070424</c:v>
                </c:pt>
                <c:pt idx="2">
                  <c:v>3.052304935270568</c:v>
                </c:pt>
                <c:pt idx="3">
                  <c:v>3.369984620453816</c:v>
                </c:pt>
                <c:pt idx="4">
                  <c:v>4.4017758046888078</c:v>
                </c:pt>
                <c:pt idx="5">
                  <c:v>4.7712032641895394</c:v>
                </c:pt>
                <c:pt idx="6">
                  <c:v>5.1656849908871711</c:v>
                </c:pt>
                <c:pt idx="7">
                  <c:v>5.5415074175434587</c:v>
                </c:pt>
                <c:pt idx="8">
                  <c:v>5.8496235600410982</c:v>
                </c:pt>
                <c:pt idx="9">
                  <c:v>6.2320068050439916</c:v>
                </c:pt>
                <c:pt idx="10">
                  <c:v>6.5709463134595385</c:v>
                </c:pt>
                <c:pt idx="11">
                  <c:v>6.96029936047199</c:v>
                </c:pt>
                <c:pt idx="12">
                  <c:v>7.2131990844563765</c:v>
                </c:pt>
                <c:pt idx="13">
                  <c:v>7.5097921807196277</c:v>
                </c:pt>
                <c:pt idx="14">
                  <c:v>7.6935701651428179</c:v>
                </c:pt>
                <c:pt idx="15">
                  <c:v>7.8727764356109304</c:v>
                </c:pt>
                <c:pt idx="16">
                  <c:v>8.0006987619528225</c:v>
                </c:pt>
                <c:pt idx="17">
                  <c:v>8.0840300441340176</c:v>
                </c:pt>
                <c:pt idx="18">
                  <c:v>0.77290820715172348</c:v>
                </c:pt>
                <c:pt idx="19">
                  <c:v>0.96189555735834431</c:v>
                </c:pt>
                <c:pt idx="20">
                  <c:v>0.86721727190567843</c:v>
                </c:pt>
                <c:pt idx="21">
                  <c:v>1.0743057962169333</c:v>
                </c:pt>
                <c:pt idx="22">
                  <c:v>1.1793098308877055</c:v>
                </c:pt>
                <c:pt idx="23">
                  <c:v>1.3308463532433272</c:v>
                </c:pt>
                <c:pt idx="24">
                  <c:v>1.4812484840748941</c:v>
                </c:pt>
                <c:pt idx="25">
                  <c:v>1.6467509357338204</c:v>
                </c:pt>
                <c:pt idx="26">
                  <c:v>2.0376421648761127</c:v>
                </c:pt>
                <c:pt idx="27">
                  <c:v>2.4810065960262038</c:v>
                </c:pt>
                <c:pt idx="28">
                  <c:v>2.7455409073680666</c:v>
                </c:pt>
                <c:pt idx="29">
                  <c:v>3.657024912754987</c:v>
                </c:pt>
                <c:pt idx="30">
                  <c:v>4.0006256849239659</c:v>
                </c:pt>
              </c:numCache>
            </c:numRef>
          </c:xVal>
          <c:yVal>
            <c:numRef>
              <c:f>[2]Data!$M$20:$M$50</c:f>
              <c:numCache>
                <c:formatCode>General</c:formatCode>
                <c:ptCount val="31"/>
                <c:pt idx="0">
                  <c:v>6.0936011587263324E-7</c:v>
                </c:pt>
                <c:pt idx="1">
                  <c:v>6.2814348875640345E-7</c:v>
                </c:pt>
                <c:pt idx="2">
                  <c:v>6.673281420389872E-7</c:v>
                </c:pt>
                <c:pt idx="3">
                  <c:v>6.7107467960245501E-7</c:v>
                </c:pt>
                <c:pt idx="4">
                  <c:v>7.3371537873322893E-7</c:v>
                </c:pt>
                <c:pt idx="5">
                  <c:v>7.6872955140518137E-7</c:v>
                </c:pt>
                <c:pt idx="6">
                  <c:v>7.477267398275539E-7</c:v>
                </c:pt>
                <c:pt idx="7">
                  <c:v>8.3023478616286314E-7</c:v>
                </c:pt>
                <c:pt idx="8">
                  <c:v>8.8482871148301678E-7</c:v>
                </c:pt>
                <c:pt idx="9">
                  <c:v>9.2613558595259393E-7</c:v>
                </c:pt>
                <c:pt idx="10">
                  <c:v>9.740248494700001E-7</c:v>
                </c:pt>
                <c:pt idx="11">
                  <c:v>1.0054525432013631E-6</c:v>
                </c:pt>
                <c:pt idx="12">
                  <c:v>1.0951159087839167E-6</c:v>
                </c:pt>
                <c:pt idx="13">
                  <c:v>1.1359692795955595E-6</c:v>
                </c:pt>
                <c:pt idx="14">
                  <c:v>1.1906707942652956E-6</c:v>
                </c:pt>
                <c:pt idx="15">
                  <c:v>1.23637921723791E-6</c:v>
                </c:pt>
                <c:pt idx="16">
                  <c:v>1.2773046578976397E-6</c:v>
                </c:pt>
                <c:pt idx="17">
                  <c:v>1.3280395699888943E-6</c:v>
                </c:pt>
                <c:pt idx="18">
                  <c:v>4.20769294801353E-7</c:v>
                </c:pt>
                <c:pt idx="19">
                  <c:v>5.7638610144840207E-7</c:v>
                </c:pt>
                <c:pt idx="20">
                  <c:v>5.7757471133824391E-7</c:v>
                </c:pt>
                <c:pt idx="21">
                  <c:v>5.8483287711440634E-7</c:v>
                </c:pt>
                <c:pt idx="22">
                  <c:v>5.9002204924071629E-7</c:v>
                </c:pt>
                <c:pt idx="23">
                  <c:v>5.9482046676098946E-7</c:v>
                </c:pt>
                <c:pt idx="24">
                  <c:v>6.0209776072921019E-7</c:v>
                </c:pt>
                <c:pt idx="25">
                  <c:v>6.0516360521360631E-7</c:v>
                </c:pt>
                <c:pt idx="26">
                  <c:v>6.0820957326996735E-7</c:v>
                </c:pt>
                <c:pt idx="27">
                  <c:v>6.4045256636460061E-7</c:v>
                </c:pt>
                <c:pt idx="28">
                  <c:v>6.476413087096356E-7</c:v>
                </c:pt>
                <c:pt idx="29">
                  <c:v>6.9440152943706202E-7</c:v>
                </c:pt>
                <c:pt idx="30">
                  <c:v>7.0695256911980579E-7</c:v>
                </c:pt>
              </c:numCache>
            </c:numRef>
          </c:yVal>
          <c:smooth val="0"/>
        </c:ser>
        <c:dLbls>
          <c:showLegendKey val="0"/>
          <c:showVal val="0"/>
          <c:showCatName val="0"/>
          <c:showSerName val="0"/>
          <c:showPercent val="0"/>
          <c:showBubbleSize val="0"/>
        </c:dLbls>
        <c:axId val="34428416"/>
        <c:axId val="34430336"/>
      </c:scatterChart>
      <c:valAx>
        <c:axId val="34428416"/>
        <c:scaling>
          <c:orientation val="minMax"/>
        </c:scaling>
        <c:delete val="0"/>
        <c:axPos val="b"/>
        <c:title>
          <c:tx>
            <c:rich>
              <a:bodyPr/>
              <a:lstStyle/>
              <a:p>
                <a:pPr>
                  <a:defRPr/>
                </a:pPr>
                <a:r>
                  <a:rPr lang="en-US"/>
                  <a:t>E</a:t>
                </a:r>
                <a:r>
                  <a:rPr lang="en-US" baseline="-25000"/>
                  <a:t>acc</a:t>
                </a:r>
                <a:r>
                  <a:rPr lang="en-US"/>
                  <a:t> in MV/m</a:t>
                </a:r>
              </a:p>
            </c:rich>
          </c:tx>
          <c:layout/>
          <c:overlay val="0"/>
        </c:title>
        <c:numFmt formatCode="General" sourceLinked="1"/>
        <c:majorTickMark val="out"/>
        <c:minorTickMark val="none"/>
        <c:tickLblPos val="nextTo"/>
        <c:crossAx val="34430336"/>
        <c:crosses val="autoZero"/>
        <c:crossBetween val="midCat"/>
      </c:valAx>
      <c:valAx>
        <c:axId val="34430336"/>
        <c:scaling>
          <c:orientation val="minMax"/>
        </c:scaling>
        <c:delete val="0"/>
        <c:axPos val="l"/>
        <c:title>
          <c:tx>
            <c:rich>
              <a:bodyPr rot="-5400000" vert="horz"/>
              <a:lstStyle/>
              <a:p>
                <a:pPr>
                  <a:defRPr/>
                </a:pPr>
                <a:r>
                  <a:rPr lang="en-US" baseline="0"/>
                  <a:t>Rs in Ohm</a:t>
                </a:r>
                <a:endParaRPr lang="en-US" baseline="-25000"/>
              </a:p>
            </c:rich>
          </c:tx>
          <c:layout/>
          <c:overlay val="0"/>
        </c:title>
        <c:numFmt formatCode="0.0E+00" sourceLinked="0"/>
        <c:majorTickMark val="out"/>
        <c:minorTickMark val="none"/>
        <c:tickLblPos val="nextTo"/>
        <c:crossAx val="34428416"/>
        <c:crosses val="autoZero"/>
        <c:crossBetween val="midCat"/>
      </c:valAx>
    </c:plotArea>
    <c:legend>
      <c:legendPos val="r"/>
      <c:layout>
        <c:manualLayout>
          <c:xMode val="edge"/>
          <c:yMode val="edge"/>
          <c:x val="0.159380758459788"/>
          <c:y val="2.9389912558735305E-2"/>
          <c:w val="7.536758367844186E-2"/>
          <c:h val="0.35985897285227408"/>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24F5A6-08E0-46E0-A977-94CB0C10C03C}" type="datetimeFigureOut">
              <a:rPr lang="en-GB" smtClean="0"/>
              <a:t>22/03/2013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3EA669-B668-44AB-A6DE-4226D1A9804F}" type="slidenum">
              <a:rPr lang="en-GB" smtClean="0"/>
              <a:t>‹#›</a:t>
            </a:fld>
            <a:endParaRPr lang="en-GB"/>
          </a:p>
        </p:txBody>
      </p:sp>
    </p:spTree>
    <p:extLst>
      <p:ext uri="{BB962C8B-B14F-4D97-AF65-F5344CB8AC3E}">
        <p14:creationId xmlns:p14="http://schemas.microsoft.com/office/powerpoint/2010/main" val="3041428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08CA7-3FAD-4BD0-BFA9-6E4378D24FA4}" type="datetimeFigureOut">
              <a:rPr lang="en-GB" smtClean="0"/>
              <a:t>22/03/2013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25334-B794-419C-A5B5-2A39B6DEE2FC}" type="slidenum">
              <a:rPr lang="en-GB" smtClean="0"/>
              <a:t>‹#›</a:t>
            </a:fld>
            <a:endParaRPr lang="en-GB"/>
          </a:p>
        </p:txBody>
      </p:sp>
    </p:spTree>
    <p:extLst>
      <p:ext uri="{BB962C8B-B14F-4D97-AF65-F5344CB8AC3E}">
        <p14:creationId xmlns:p14="http://schemas.microsoft.com/office/powerpoint/2010/main" val="907733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3D25334-B794-419C-A5B5-2A39B6DEE2FC}" type="slidenum">
              <a:rPr lang="en-GB" smtClean="0"/>
              <a:t>1</a:t>
            </a:fld>
            <a:endParaRPr lang="en-GB"/>
          </a:p>
        </p:txBody>
      </p:sp>
    </p:spTree>
    <p:extLst>
      <p:ext uri="{BB962C8B-B14F-4D97-AF65-F5344CB8AC3E}">
        <p14:creationId xmlns:p14="http://schemas.microsoft.com/office/powerpoint/2010/main" val="39684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D25334-B794-419C-A5B5-2A39B6DEE2FC}" type="slidenum">
              <a:rPr lang="en-GB" smtClean="0"/>
              <a:t>3</a:t>
            </a:fld>
            <a:endParaRPr lang="en-GB"/>
          </a:p>
        </p:txBody>
      </p:sp>
    </p:spTree>
    <p:extLst>
      <p:ext uri="{BB962C8B-B14F-4D97-AF65-F5344CB8AC3E}">
        <p14:creationId xmlns:p14="http://schemas.microsoft.com/office/powerpoint/2010/main" val="104606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B85FD-4F23-451E-BF7F-93DDB4F9DF13}" type="slidenum">
              <a:rPr lang="fr-FR">
                <a:solidFill>
                  <a:prstClr val="black"/>
                </a:solidFill>
              </a:rPr>
              <a:pPr/>
              <a:t>9</a:t>
            </a:fld>
            <a:endParaRPr lang="fr-FR">
              <a:solidFill>
                <a:prstClr val="black"/>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B85FD-4F23-451E-BF7F-93DDB4F9DF13}" type="slidenum">
              <a:rPr lang="fr-FR">
                <a:solidFill>
                  <a:prstClr val="black"/>
                </a:solidFill>
              </a:rPr>
              <a:pPr/>
              <a:t>10</a:t>
            </a:fld>
            <a:endParaRPr lang="fr-FR">
              <a:solidFill>
                <a:prstClr val="black"/>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6F7D0-213D-4215-B520-CB42981B416D}" type="slidenum">
              <a:rPr lang="en-US"/>
              <a:pPr/>
              <a:t>18</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23112" cy="1143000"/>
          </a:xfrm>
        </p:spPr>
        <p:txBody>
          <a:bodyPr>
            <a:normAutofit/>
          </a:bodyPr>
          <a:lstStyle>
            <a:lvl1pPr algn="l">
              <a:defRPr sz="3200" b="1">
                <a:solidFill>
                  <a:srgbClr val="3161AB"/>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solidFill>
                  <a:srgbClr val="3161AB"/>
                </a:solidFill>
              </a:defRPr>
            </a:lvl1pPr>
            <a:lvl2pPr>
              <a:defRPr sz="2400">
                <a:solidFill>
                  <a:srgbClr val="3161AB"/>
                </a:solidFill>
              </a:defRPr>
            </a:lvl2pPr>
            <a:lvl3pPr>
              <a:defRPr sz="2400">
                <a:solidFill>
                  <a:srgbClr val="3161AB"/>
                </a:solidFill>
              </a:defRPr>
            </a:lvl3pPr>
            <a:lvl4pPr>
              <a:defRPr sz="2400">
                <a:solidFill>
                  <a:srgbClr val="3161AB"/>
                </a:solidFill>
              </a:defRPr>
            </a:lvl4pPr>
            <a:lvl5pPr>
              <a:defRPr sz="2400">
                <a:solidFill>
                  <a:srgbClr val="3161AB"/>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4DB8D132-794B-4B92-ACA8-BCE8F0A21CAB}" type="datetime1">
              <a:rPr lang="en-GB" smtClean="0"/>
              <a:t>22/03/2013</a:t>
            </a:fld>
            <a:endParaRPr lang="en-GB"/>
          </a:p>
        </p:txBody>
      </p:sp>
      <p:sp>
        <p:nvSpPr>
          <p:cNvPr id="5" name="Footer Placeholder 4"/>
          <p:cNvSpPr>
            <a:spLocks noGrp="1"/>
          </p:cNvSpPr>
          <p:nvPr>
            <p:ph type="ftr" sz="quarter" idx="11"/>
          </p:nvPr>
        </p:nvSpPr>
        <p:spPr/>
        <p:txBody>
          <a:bodyPr/>
          <a:lstStyle/>
          <a:p>
            <a:r>
              <a:rPr lang="en-GB" smtClean="0"/>
              <a:t>Tobias.Junginger@cern.ch</a:t>
            </a:r>
            <a:endParaRPr lang="en-GB"/>
          </a:p>
        </p:txBody>
      </p:sp>
      <p:sp>
        <p:nvSpPr>
          <p:cNvPr id="6" name="Slide Number Placeholder 5"/>
          <p:cNvSpPr>
            <a:spLocks noGrp="1"/>
          </p:cNvSpPr>
          <p:nvPr>
            <p:ph type="sldNum" sz="quarter" idx="12"/>
          </p:nvPr>
        </p:nvSpPr>
        <p:spPr/>
        <p:txBody>
          <a:bodyPr/>
          <a:lstStyle/>
          <a:p>
            <a:fld id="{DC872411-9B73-48D0-8DC9-E31A7177A80E}" type="slidenum">
              <a:rPr lang="en-GB" smtClean="0"/>
              <a:t>‹#›</a:t>
            </a:fld>
            <a:endParaRPr lang="en-GB"/>
          </a:p>
        </p:txBody>
      </p:sp>
      <p:grpSp>
        <p:nvGrpSpPr>
          <p:cNvPr id="7" name="Group 6"/>
          <p:cNvGrpSpPr/>
          <p:nvPr userDrawn="1"/>
        </p:nvGrpSpPr>
        <p:grpSpPr>
          <a:xfrm>
            <a:off x="0" y="43200"/>
            <a:ext cx="9036496" cy="1385745"/>
            <a:chOff x="0" y="44624"/>
            <a:chExt cx="9036496" cy="1385745"/>
          </a:xfrm>
        </p:grpSpPr>
        <p:pic>
          <p:nvPicPr>
            <p:cNvPr id="1026"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4624"/>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0" y="1412776"/>
              <a:ext cx="7524328" cy="0"/>
            </a:xfrm>
            <a:prstGeom prst="line">
              <a:avLst/>
            </a:prstGeom>
            <a:ln w="38100">
              <a:solidFill>
                <a:srgbClr val="3161A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51166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1143000"/>
          </a:xfrm>
        </p:spPr>
        <p:txBody>
          <a:bodyPr>
            <a:normAutofit/>
          </a:bodyPr>
          <a:lstStyle>
            <a:lvl1pPr>
              <a:defRPr sz="3200"/>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257D10-F3FC-4064-AE2D-C19114A7AD74}" type="datetime1">
              <a:rPr lang="en-GB" smtClean="0"/>
              <a:t>22/03/2013</a:t>
            </a:fld>
            <a:endParaRPr lang="en-GB"/>
          </a:p>
        </p:txBody>
      </p:sp>
      <p:sp>
        <p:nvSpPr>
          <p:cNvPr id="8" name="Footer Placeholder 7"/>
          <p:cNvSpPr>
            <a:spLocks noGrp="1"/>
          </p:cNvSpPr>
          <p:nvPr>
            <p:ph type="ftr" sz="quarter" idx="11"/>
          </p:nvPr>
        </p:nvSpPr>
        <p:spPr/>
        <p:txBody>
          <a:bodyPr/>
          <a:lstStyle/>
          <a:p>
            <a:r>
              <a:rPr lang="en-GB" smtClean="0"/>
              <a:t>Tobias.Junginger@cern.ch</a:t>
            </a:r>
            <a:endParaRPr lang="en-GB"/>
          </a:p>
        </p:txBody>
      </p:sp>
      <p:sp>
        <p:nvSpPr>
          <p:cNvPr id="9" name="Slide Number Placeholder 8"/>
          <p:cNvSpPr>
            <a:spLocks noGrp="1"/>
          </p:cNvSpPr>
          <p:nvPr>
            <p:ph type="sldNum" sz="quarter" idx="12"/>
          </p:nvPr>
        </p:nvSpPr>
        <p:spPr/>
        <p:txBody>
          <a:bodyPr/>
          <a:lstStyle/>
          <a:p>
            <a:fld id="{DC872411-9B73-48D0-8DC9-E31A7177A80E}" type="slidenum">
              <a:rPr lang="en-GB" smtClean="0"/>
              <a:t>‹#›</a:t>
            </a:fld>
            <a:endParaRPr lang="en-GB"/>
          </a:p>
        </p:txBody>
      </p:sp>
      <p:grpSp>
        <p:nvGrpSpPr>
          <p:cNvPr id="10" name="Group 9"/>
          <p:cNvGrpSpPr/>
          <p:nvPr userDrawn="1"/>
        </p:nvGrpSpPr>
        <p:grpSpPr>
          <a:xfrm>
            <a:off x="0" y="43200"/>
            <a:ext cx="9036496" cy="1385745"/>
            <a:chOff x="0" y="44624"/>
            <a:chExt cx="9036496" cy="1385745"/>
          </a:xfrm>
        </p:grpSpPr>
        <p:pic>
          <p:nvPicPr>
            <p:cNvPr id="11"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4624"/>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1412776"/>
              <a:ext cx="7524328" cy="0"/>
            </a:xfrm>
            <a:prstGeom prst="line">
              <a:avLst/>
            </a:prstGeom>
            <a:ln w="38100">
              <a:solidFill>
                <a:srgbClr val="3161A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72942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1143000"/>
          </a:xfrm>
        </p:spPr>
        <p:txBody>
          <a:bodyPr>
            <a:normAutofit/>
          </a:bodyPr>
          <a:lstStyle>
            <a:lvl1pPr algn="l">
              <a:defRPr sz="3200" b="1">
                <a:solidFill>
                  <a:srgbClr val="3161AB"/>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42CEFECA-3B09-466F-AF07-7C011FD1EF1A}" type="datetime1">
              <a:rPr lang="en-GB" smtClean="0"/>
              <a:t>22/03/2013</a:t>
            </a:fld>
            <a:endParaRPr lang="en-GB"/>
          </a:p>
        </p:txBody>
      </p:sp>
      <p:sp>
        <p:nvSpPr>
          <p:cNvPr id="4" name="Footer Placeholder 3"/>
          <p:cNvSpPr>
            <a:spLocks noGrp="1"/>
          </p:cNvSpPr>
          <p:nvPr>
            <p:ph type="ftr" sz="quarter" idx="11"/>
          </p:nvPr>
        </p:nvSpPr>
        <p:spPr/>
        <p:txBody>
          <a:bodyPr/>
          <a:lstStyle/>
          <a:p>
            <a:r>
              <a:rPr lang="en-GB" smtClean="0"/>
              <a:t>Tobias.Junginger@cern.ch</a:t>
            </a:r>
            <a:endParaRPr lang="en-GB"/>
          </a:p>
        </p:txBody>
      </p:sp>
      <p:sp>
        <p:nvSpPr>
          <p:cNvPr id="5" name="Slide Number Placeholder 4"/>
          <p:cNvSpPr>
            <a:spLocks noGrp="1"/>
          </p:cNvSpPr>
          <p:nvPr>
            <p:ph type="sldNum" sz="quarter" idx="12"/>
          </p:nvPr>
        </p:nvSpPr>
        <p:spPr/>
        <p:txBody>
          <a:bodyPr/>
          <a:lstStyle/>
          <a:p>
            <a:fld id="{DC872411-9B73-48D0-8DC9-E31A7177A80E}" type="slidenum">
              <a:rPr lang="en-GB" smtClean="0"/>
              <a:t>‹#›</a:t>
            </a:fld>
            <a:endParaRPr lang="en-GB"/>
          </a:p>
        </p:txBody>
      </p:sp>
      <p:grpSp>
        <p:nvGrpSpPr>
          <p:cNvPr id="6" name="Group 5"/>
          <p:cNvGrpSpPr/>
          <p:nvPr userDrawn="1"/>
        </p:nvGrpSpPr>
        <p:grpSpPr>
          <a:xfrm>
            <a:off x="0" y="43200"/>
            <a:ext cx="9036496" cy="1385745"/>
            <a:chOff x="0" y="44624"/>
            <a:chExt cx="9036496" cy="1385745"/>
          </a:xfrm>
        </p:grpSpPr>
        <p:pic>
          <p:nvPicPr>
            <p:cNvPr id="7"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4624"/>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0" y="1412776"/>
              <a:ext cx="7524328" cy="0"/>
            </a:xfrm>
            <a:prstGeom prst="line">
              <a:avLst/>
            </a:prstGeom>
            <a:ln w="38100">
              <a:solidFill>
                <a:srgbClr val="3161A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52876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7E0F96-22B9-43A7-B8D2-4D595BB62454}" type="datetime1">
              <a:rPr lang="en-GB" smtClean="0"/>
              <a:t>22/03/2013</a:t>
            </a:fld>
            <a:endParaRPr lang="en-GB"/>
          </a:p>
        </p:txBody>
      </p:sp>
      <p:sp>
        <p:nvSpPr>
          <p:cNvPr id="6" name="Footer Placeholder 5"/>
          <p:cNvSpPr>
            <a:spLocks noGrp="1"/>
          </p:cNvSpPr>
          <p:nvPr>
            <p:ph type="ftr" sz="quarter" idx="11"/>
          </p:nvPr>
        </p:nvSpPr>
        <p:spPr/>
        <p:txBody>
          <a:bodyPr/>
          <a:lstStyle/>
          <a:p>
            <a:r>
              <a:rPr lang="en-GB" smtClean="0"/>
              <a:t>Tobias.Junginger@cern.ch</a:t>
            </a:r>
            <a:endParaRPr lang="en-GB"/>
          </a:p>
        </p:txBody>
      </p:sp>
      <p:sp>
        <p:nvSpPr>
          <p:cNvPr id="7" name="Slide Number Placeholder 6"/>
          <p:cNvSpPr>
            <a:spLocks noGrp="1"/>
          </p:cNvSpPr>
          <p:nvPr>
            <p:ph type="sldNum" sz="quarter" idx="12"/>
          </p:nvPr>
        </p:nvSpPr>
        <p:spPr/>
        <p:txBody>
          <a:bodyPr/>
          <a:lstStyle/>
          <a:p>
            <a:fld id="{DC872411-9B73-48D0-8DC9-E31A7177A80E}" type="slidenum">
              <a:rPr lang="en-GB" smtClean="0"/>
              <a:t>‹#›</a:t>
            </a:fld>
            <a:endParaRPr lang="en-GB"/>
          </a:p>
        </p:txBody>
      </p:sp>
    </p:spTree>
    <p:extLst>
      <p:ext uri="{BB962C8B-B14F-4D97-AF65-F5344CB8AC3E}">
        <p14:creationId xmlns:p14="http://schemas.microsoft.com/office/powerpoint/2010/main" val="40856092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11A0C-2BFB-4E42-82CE-7D55267CAF4B}" type="datetime1">
              <a:rPr lang="en-GB" smtClean="0"/>
              <a:t>22/03/2013</a:t>
            </a:fld>
            <a:endParaRPr lang="en-GB"/>
          </a:p>
        </p:txBody>
      </p:sp>
      <p:sp>
        <p:nvSpPr>
          <p:cNvPr id="6" name="Footer Placeholder 5"/>
          <p:cNvSpPr>
            <a:spLocks noGrp="1"/>
          </p:cNvSpPr>
          <p:nvPr>
            <p:ph type="ftr" sz="quarter" idx="11"/>
          </p:nvPr>
        </p:nvSpPr>
        <p:spPr/>
        <p:txBody>
          <a:bodyPr/>
          <a:lstStyle/>
          <a:p>
            <a:r>
              <a:rPr lang="en-GB" smtClean="0"/>
              <a:t>Tobias.Junginger@cern.ch</a:t>
            </a:r>
            <a:endParaRPr lang="en-GB"/>
          </a:p>
        </p:txBody>
      </p:sp>
      <p:sp>
        <p:nvSpPr>
          <p:cNvPr id="7" name="Slide Number Placeholder 6"/>
          <p:cNvSpPr>
            <a:spLocks noGrp="1"/>
          </p:cNvSpPr>
          <p:nvPr>
            <p:ph type="sldNum" sz="quarter" idx="12"/>
          </p:nvPr>
        </p:nvSpPr>
        <p:spPr/>
        <p:txBody>
          <a:bodyPr/>
          <a:lstStyle/>
          <a:p>
            <a:fld id="{DC872411-9B73-48D0-8DC9-E31A7177A80E}" type="slidenum">
              <a:rPr lang="en-GB" smtClean="0"/>
              <a:t>‹#›</a:t>
            </a:fld>
            <a:endParaRPr lang="en-GB"/>
          </a:p>
        </p:txBody>
      </p:sp>
    </p:spTree>
    <p:extLst>
      <p:ext uri="{BB962C8B-B14F-4D97-AF65-F5344CB8AC3E}">
        <p14:creationId xmlns:p14="http://schemas.microsoft.com/office/powerpoint/2010/main" val="8670200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1143000"/>
          </a:xfr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A4D9BA-619C-4EE9-AD7F-323BC000B1C1}" type="datetime1">
              <a:rPr lang="en-GB" smtClean="0"/>
              <a:t>22/03/2013</a:t>
            </a:fld>
            <a:endParaRPr lang="en-GB"/>
          </a:p>
        </p:txBody>
      </p:sp>
      <p:sp>
        <p:nvSpPr>
          <p:cNvPr id="5" name="Footer Placeholder 4"/>
          <p:cNvSpPr>
            <a:spLocks noGrp="1"/>
          </p:cNvSpPr>
          <p:nvPr>
            <p:ph type="ftr" sz="quarter" idx="11"/>
          </p:nvPr>
        </p:nvSpPr>
        <p:spPr/>
        <p:txBody>
          <a:bodyPr/>
          <a:lstStyle/>
          <a:p>
            <a:r>
              <a:rPr lang="en-GB" smtClean="0"/>
              <a:t>Tobias.Junginger@cern.ch</a:t>
            </a:r>
            <a:endParaRPr lang="en-GB"/>
          </a:p>
        </p:txBody>
      </p:sp>
      <p:sp>
        <p:nvSpPr>
          <p:cNvPr id="6" name="Slide Number Placeholder 5"/>
          <p:cNvSpPr>
            <a:spLocks noGrp="1"/>
          </p:cNvSpPr>
          <p:nvPr>
            <p:ph type="sldNum" sz="quarter" idx="12"/>
          </p:nvPr>
        </p:nvSpPr>
        <p:spPr/>
        <p:txBody>
          <a:bodyPr/>
          <a:lstStyle/>
          <a:p>
            <a:fld id="{DC872411-9B73-48D0-8DC9-E31A7177A80E}" type="slidenum">
              <a:rPr lang="en-GB" smtClean="0"/>
              <a:t>‹#›</a:t>
            </a:fld>
            <a:endParaRPr lang="en-GB"/>
          </a:p>
        </p:txBody>
      </p:sp>
      <p:grpSp>
        <p:nvGrpSpPr>
          <p:cNvPr id="7" name="Group 6"/>
          <p:cNvGrpSpPr/>
          <p:nvPr userDrawn="1"/>
        </p:nvGrpSpPr>
        <p:grpSpPr>
          <a:xfrm>
            <a:off x="0" y="43200"/>
            <a:ext cx="9036496" cy="1385745"/>
            <a:chOff x="0" y="44624"/>
            <a:chExt cx="9036496" cy="1385745"/>
          </a:xfrm>
        </p:grpSpPr>
        <p:pic>
          <p:nvPicPr>
            <p:cNvPr id="8"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4624"/>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0" y="1412776"/>
              <a:ext cx="7524328" cy="0"/>
            </a:xfrm>
            <a:prstGeom prst="line">
              <a:avLst/>
            </a:prstGeom>
            <a:ln w="38100">
              <a:solidFill>
                <a:srgbClr val="3161A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45972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920A02-F18F-42B7-BDBA-B6FB4B917A3E}" type="datetime1">
              <a:rPr lang="en-GB" smtClean="0"/>
              <a:t>22/03/2013</a:t>
            </a:fld>
            <a:endParaRPr lang="en-GB"/>
          </a:p>
        </p:txBody>
      </p:sp>
      <p:sp>
        <p:nvSpPr>
          <p:cNvPr id="5" name="Footer Placeholder 4"/>
          <p:cNvSpPr>
            <a:spLocks noGrp="1"/>
          </p:cNvSpPr>
          <p:nvPr>
            <p:ph type="ftr" sz="quarter" idx="11"/>
          </p:nvPr>
        </p:nvSpPr>
        <p:spPr/>
        <p:txBody>
          <a:bodyPr/>
          <a:lstStyle/>
          <a:p>
            <a:r>
              <a:rPr lang="en-GB" smtClean="0"/>
              <a:t>Tobias.Junginger@cern.ch</a:t>
            </a:r>
            <a:endParaRPr lang="en-GB"/>
          </a:p>
        </p:txBody>
      </p:sp>
      <p:sp>
        <p:nvSpPr>
          <p:cNvPr id="6" name="Slide Number Placeholder 5"/>
          <p:cNvSpPr>
            <a:spLocks noGrp="1"/>
          </p:cNvSpPr>
          <p:nvPr>
            <p:ph type="sldNum" sz="quarter" idx="12"/>
          </p:nvPr>
        </p:nvSpPr>
        <p:spPr/>
        <p:txBody>
          <a:bodyPr/>
          <a:lstStyle/>
          <a:p>
            <a:fld id="{DC872411-9B73-48D0-8DC9-E31A7177A80E}" type="slidenum">
              <a:rPr lang="en-GB" smtClean="0"/>
              <a:t>‹#›</a:t>
            </a:fld>
            <a:endParaRPr lang="en-GB"/>
          </a:p>
        </p:txBody>
      </p:sp>
    </p:spTree>
    <p:extLst>
      <p:ext uri="{BB962C8B-B14F-4D97-AF65-F5344CB8AC3E}">
        <p14:creationId xmlns:p14="http://schemas.microsoft.com/office/powerpoint/2010/main" val="27188156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172200" y="6191250"/>
            <a:ext cx="2476500" cy="476250"/>
          </a:xfrm>
        </p:spPr>
        <p:txBody>
          <a:bodyPr/>
          <a:lstStyle>
            <a:lvl1pPr>
              <a:defRPr/>
            </a:lvl1pPr>
          </a:lstStyle>
          <a:p>
            <a:fld id="{4578DC74-E49C-4CE8-BC43-FC4E16596948}" type="datetime1">
              <a:rPr lang="en-GB" altLang="zh-CN" sz="1800" smtClean="0">
                <a:solidFill>
                  <a:schemeClr val="tx1"/>
                </a:solidFill>
              </a:rPr>
              <a:t>22/03/2013</a:t>
            </a:fld>
            <a:endParaRPr lang="en-US" altLang="zh-CN" sz="1800">
              <a:solidFill>
                <a:schemeClr val="tx1"/>
              </a:solidFill>
            </a:endParaRPr>
          </a:p>
        </p:txBody>
      </p:sp>
      <p:sp>
        <p:nvSpPr>
          <p:cNvPr id="4" name="Footer Placeholder 3"/>
          <p:cNvSpPr>
            <a:spLocks noGrp="1"/>
          </p:cNvSpPr>
          <p:nvPr>
            <p:ph type="ftr" sz="quarter" idx="11"/>
          </p:nvPr>
        </p:nvSpPr>
        <p:spPr>
          <a:xfrm>
            <a:off x="914400" y="6172200"/>
            <a:ext cx="3962400" cy="457200"/>
          </a:xfrm>
        </p:spPr>
        <p:txBody>
          <a:bodyPr/>
          <a:lstStyle>
            <a:lvl1pPr>
              <a:defRPr/>
            </a:lvl1pPr>
          </a:lstStyle>
          <a:p>
            <a:r>
              <a:rPr lang="en-GB" altLang="zh-CN" smtClean="0"/>
              <a:t>Tobias.Junginger@cern.ch</a:t>
            </a:r>
            <a:endParaRPr lang="en-US" altLang="zh-CN" sz="1800">
              <a:solidFill>
                <a:schemeClr val="tx1"/>
              </a:solidFill>
            </a:endParaRPr>
          </a:p>
        </p:txBody>
      </p:sp>
      <p:sp>
        <p:nvSpPr>
          <p:cNvPr id="5" name="Slide Number Placeholder 4"/>
          <p:cNvSpPr>
            <a:spLocks noGrp="1"/>
          </p:cNvSpPr>
          <p:nvPr>
            <p:ph type="sldNum" sz="quarter" idx="12"/>
          </p:nvPr>
        </p:nvSpPr>
        <p:spPr>
          <a:xfrm>
            <a:off x="146050" y="6210300"/>
            <a:ext cx="457200" cy="457200"/>
          </a:xfrm>
        </p:spPr>
        <p:txBody>
          <a:bodyPr/>
          <a:lstStyle>
            <a:lvl1pPr>
              <a:defRPr/>
            </a:lvl1pPr>
          </a:lstStyle>
          <a:p>
            <a:r>
              <a:rPr lang="en-US" altLang="zh-CN"/>
              <a:t>W. Weingarten CERN</a:t>
            </a:r>
            <a:endParaRPr lang="en-US" altLang="zh-CN" sz="1800">
              <a:solidFill>
                <a:schemeClr val="tx1"/>
              </a:solidFill>
              <a:latin typeface="Arial" pitchFamily="34" charset="0"/>
            </a:endParaRPr>
          </a:p>
        </p:txBody>
      </p:sp>
    </p:spTree>
    <p:extLst>
      <p:ext uri="{BB962C8B-B14F-4D97-AF65-F5344CB8AC3E}">
        <p14:creationId xmlns:p14="http://schemas.microsoft.com/office/powerpoint/2010/main" val="359358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23112" cy="1143000"/>
          </a:xfrm>
        </p:spPr>
        <p:txBody>
          <a:bodyPr>
            <a:normAutofit/>
          </a:bodyPr>
          <a:lstStyle>
            <a:lvl1pPr algn="l">
              <a:defRPr sz="3600" b="1">
                <a:solidFill>
                  <a:srgbClr val="3161AB"/>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81AA6DFC-FB5E-4CB7-B667-B010DD30092D}" type="datetime1">
              <a:rPr lang="en-GB" smtClean="0"/>
              <a:t>22/03/2013</a:t>
            </a:fld>
            <a:endParaRPr lang="en-GB"/>
          </a:p>
        </p:txBody>
      </p:sp>
      <p:sp>
        <p:nvSpPr>
          <p:cNvPr id="5" name="Footer Placeholder 4"/>
          <p:cNvSpPr>
            <a:spLocks noGrp="1"/>
          </p:cNvSpPr>
          <p:nvPr>
            <p:ph type="ftr" sz="quarter" idx="11"/>
          </p:nvPr>
        </p:nvSpPr>
        <p:spPr/>
        <p:txBody>
          <a:bodyPr/>
          <a:lstStyle/>
          <a:p>
            <a:r>
              <a:rPr lang="en-GB" smtClean="0"/>
              <a:t>Tobias.Junginger@cern.ch</a:t>
            </a:r>
            <a:endParaRPr lang="en-GB"/>
          </a:p>
        </p:txBody>
      </p:sp>
      <p:sp>
        <p:nvSpPr>
          <p:cNvPr id="6" name="Slide Number Placeholder 5"/>
          <p:cNvSpPr>
            <a:spLocks noGrp="1"/>
          </p:cNvSpPr>
          <p:nvPr>
            <p:ph type="sldNum" sz="quarter" idx="12"/>
          </p:nvPr>
        </p:nvSpPr>
        <p:spPr/>
        <p:txBody>
          <a:bodyPr/>
          <a:lstStyle/>
          <a:p>
            <a:fld id="{DC872411-9B73-48D0-8DC9-E31A7177A80E}" type="slidenum">
              <a:rPr lang="en-GB" smtClean="0"/>
              <a:t>‹#›</a:t>
            </a:fld>
            <a:endParaRPr lang="en-GB"/>
          </a:p>
        </p:txBody>
      </p:sp>
      <p:grpSp>
        <p:nvGrpSpPr>
          <p:cNvPr id="7" name="Group 6"/>
          <p:cNvGrpSpPr/>
          <p:nvPr userDrawn="1"/>
        </p:nvGrpSpPr>
        <p:grpSpPr>
          <a:xfrm>
            <a:off x="0" y="43200"/>
            <a:ext cx="9036496" cy="1385745"/>
            <a:chOff x="0" y="44624"/>
            <a:chExt cx="9036496" cy="1385745"/>
          </a:xfrm>
        </p:grpSpPr>
        <p:pic>
          <p:nvPicPr>
            <p:cNvPr id="1026"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4624"/>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0" y="1412776"/>
              <a:ext cx="7524328" cy="0"/>
            </a:xfrm>
            <a:prstGeom prst="line">
              <a:avLst/>
            </a:prstGeom>
            <a:ln w="38100">
              <a:solidFill>
                <a:srgbClr val="3161AB"/>
              </a:solidFill>
            </a:ln>
          </p:spPr>
          <p:style>
            <a:lnRef idx="1">
              <a:schemeClr val="accent1"/>
            </a:lnRef>
            <a:fillRef idx="0">
              <a:schemeClr val="accent1"/>
            </a:fillRef>
            <a:effectRef idx="0">
              <a:schemeClr val="accent1"/>
            </a:effectRef>
            <a:fontRef idx="minor">
              <a:schemeClr val="tx1"/>
            </a:fontRef>
          </p:style>
        </p:cxnSp>
      </p:grpSp>
      <p:sp>
        <p:nvSpPr>
          <p:cNvPr id="10" name="Picture Placeholder 9"/>
          <p:cNvSpPr>
            <a:spLocks noGrp="1"/>
          </p:cNvSpPr>
          <p:nvPr>
            <p:ph type="pic" sz="quarter" idx="13"/>
          </p:nvPr>
        </p:nvSpPr>
        <p:spPr>
          <a:xfrm>
            <a:off x="2807494" y="1989138"/>
            <a:ext cx="3529013" cy="4176712"/>
          </a:xfrm>
        </p:spPr>
        <p:txBody>
          <a:bodyPr/>
          <a:lstStyle/>
          <a:p>
            <a:endParaRPr lang="en-GB"/>
          </a:p>
        </p:txBody>
      </p:sp>
    </p:spTree>
    <p:extLst>
      <p:ext uri="{BB962C8B-B14F-4D97-AF65-F5344CB8AC3E}">
        <p14:creationId xmlns:p14="http://schemas.microsoft.com/office/powerpoint/2010/main" val="32014955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solidFill>
                  <a:srgbClr val="3161AB"/>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F176C05A-9791-4F3D-8820-9BE157F81CA7}" type="datetime1">
              <a:rPr lang="en-GB" smtClean="0"/>
              <a:t>22/03/2013</a:t>
            </a:fld>
            <a:endParaRPr lang="en-GB"/>
          </a:p>
        </p:txBody>
      </p:sp>
      <p:sp>
        <p:nvSpPr>
          <p:cNvPr id="5" name="Footer Placeholder 4"/>
          <p:cNvSpPr>
            <a:spLocks noGrp="1"/>
          </p:cNvSpPr>
          <p:nvPr>
            <p:ph type="ftr" sz="quarter" idx="11"/>
          </p:nvPr>
        </p:nvSpPr>
        <p:spPr/>
        <p:txBody>
          <a:bodyPr/>
          <a:lstStyle/>
          <a:p>
            <a:r>
              <a:rPr lang="en-GB" smtClean="0"/>
              <a:t>Tobias.Junginger@cern.ch</a:t>
            </a:r>
            <a:endParaRPr lang="en-GB"/>
          </a:p>
        </p:txBody>
      </p:sp>
      <p:sp>
        <p:nvSpPr>
          <p:cNvPr id="6" name="Slide Number Placeholder 5"/>
          <p:cNvSpPr>
            <a:spLocks noGrp="1"/>
          </p:cNvSpPr>
          <p:nvPr>
            <p:ph type="sldNum" sz="quarter" idx="12"/>
          </p:nvPr>
        </p:nvSpPr>
        <p:spPr/>
        <p:txBody>
          <a:bodyPr/>
          <a:lstStyle/>
          <a:p>
            <a:fld id="{DC872411-9B73-48D0-8DC9-E31A7177A80E}" type="slidenum">
              <a:rPr lang="en-GB" smtClean="0"/>
              <a:t>‹#›</a:t>
            </a:fld>
            <a:endParaRPr lang="en-GB"/>
          </a:p>
        </p:txBody>
      </p:sp>
      <p:grpSp>
        <p:nvGrpSpPr>
          <p:cNvPr id="7" name="Group 6"/>
          <p:cNvGrpSpPr/>
          <p:nvPr userDrawn="1"/>
        </p:nvGrpSpPr>
        <p:grpSpPr>
          <a:xfrm>
            <a:off x="0" y="43200"/>
            <a:ext cx="9036496" cy="1385745"/>
            <a:chOff x="0" y="44624"/>
            <a:chExt cx="9036496" cy="1385745"/>
          </a:xfrm>
        </p:grpSpPr>
        <p:pic>
          <p:nvPicPr>
            <p:cNvPr id="8"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4624"/>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0" y="1412776"/>
              <a:ext cx="7524328" cy="0"/>
            </a:xfrm>
            <a:prstGeom prst="line">
              <a:avLst/>
            </a:prstGeom>
            <a:ln w="38100">
              <a:solidFill>
                <a:srgbClr val="3161A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1291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solidFill>
                  <a:srgbClr val="3161AB"/>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678C071F-0F30-4CC6-A7B9-4C9E9ACD89B8}" type="datetime1">
              <a:rPr lang="en-GB" smtClean="0"/>
              <a:t>22/03/2013</a:t>
            </a:fld>
            <a:endParaRPr lang="en-GB"/>
          </a:p>
        </p:txBody>
      </p:sp>
      <p:sp>
        <p:nvSpPr>
          <p:cNvPr id="5" name="Footer Placeholder 4"/>
          <p:cNvSpPr>
            <a:spLocks noGrp="1"/>
          </p:cNvSpPr>
          <p:nvPr>
            <p:ph type="ftr" sz="quarter" idx="11"/>
          </p:nvPr>
        </p:nvSpPr>
        <p:spPr/>
        <p:txBody>
          <a:bodyPr/>
          <a:lstStyle/>
          <a:p>
            <a:r>
              <a:rPr lang="en-GB" smtClean="0"/>
              <a:t>Tobias.Junginger@cern.ch</a:t>
            </a:r>
            <a:endParaRPr lang="en-GB"/>
          </a:p>
        </p:txBody>
      </p:sp>
      <p:sp>
        <p:nvSpPr>
          <p:cNvPr id="6" name="Slide Number Placeholder 5"/>
          <p:cNvSpPr>
            <a:spLocks noGrp="1"/>
          </p:cNvSpPr>
          <p:nvPr>
            <p:ph type="sldNum" sz="quarter" idx="12"/>
          </p:nvPr>
        </p:nvSpPr>
        <p:spPr/>
        <p:txBody>
          <a:bodyPr/>
          <a:lstStyle/>
          <a:p>
            <a:fld id="{DC872411-9B73-48D0-8DC9-E31A7177A80E}" type="slidenum">
              <a:rPr lang="en-GB" smtClean="0"/>
              <a:t>‹#›</a:t>
            </a:fld>
            <a:endParaRPr lang="en-GB"/>
          </a:p>
        </p:txBody>
      </p:sp>
      <p:pic>
        <p:nvPicPr>
          <p:cNvPr id="8"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3200"/>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29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887"/>
            <a:ext cx="7772400" cy="1470025"/>
          </a:xfrm>
        </p:spPr>
        <p:txBody>
          <a:bodyPr>
            <a:normAutofit/>
          </a:bodyPr>
          <a:lstStyle>
            <a:lvl1pPr algn="ctr">
              <a:defRPr sz="4000" b="1">
                <a:solidFill>
                  <a:srgbClr val="3161AB"/>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2684512"/>
            <a:ext cx="6400800" cy="88850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C1F8646A-C29C-4ED4-8114-EBFA179EB33B}" type="datetime1">
              <a:rPr lang="en-GB" smtClean="0"/>
              <a:t>22/03/2013</a:t>
            </a:fld>
            <a:endParaRPr lang="en-GB"/>
          </a:p>
        </p:txBody>
      </p:sp>
      <p:sp>
        <p:nvSpPr>
          <p:cNvPr id="5" name="Footer Placeholder 4"/>
          <p:cNvSpPr>
            <a:spLocks noGrp="1"/>
          </p:cNvSpPr>
          <p:nvPr>
            <p:ph type="ftr" sz="quarter" idx="11"/>
          </p:nvPr>
        </p:nvSpPr>
        <p:spPr/>
        <p:txBody>
          <a:bodyPr/>
          <a:lstStyle/>
          <a:p>
            <a:r>
              <a:rPr lang="en-GB" smtClean="0"/>
              <a:t>Tobias.Junginger@cern.ch</a:t>
            </a:r>
            <a:endParaRPr lang="en-GB"/>
          </a:p>
        </p:txBody>
      </p:sp>
      <p:sp>
        <p:nvSpPr>
          <p:cNvPr id="6" name="Slide Number Placeholder 5"/>
          <p:cNvSpPr>
            <a:spLocks noGrp="1"/>
          </p:cNvSpPr>
          <p:nvPr>
            <p:ph type="sldNum" sz="quarter" idx="12"/>
          </p:nvPr>
        </p:nvSpPr>
        <p:spPr/>
        <p:txBody>
          <a:bodyPr/>
          <a:lstStyle/>
          <a:p>
            <a:fld id="{DC872411-9B73-48D0-8DC9-E31A7177A80E}" type="slidenum">
              <a:rPr lang="en-GB" smtClean="0"/>
              <a:t>‹#›</a:t>
            </a:fld>
            <a:endParaRPr lang="en-GB"/>
          </a:p>
        </p:txBody>
      </p:sp>
      <p:pic>
        <p:nvPicPr>
          <p:cNvPr id="8"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3200"/>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098" name="Picture 2" descr="\\cern.ch\dfs\Users\s\saull\Desktop\Logo_uni_siegen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9812" y="397324"/>
            <a:ext cx="2376264" cy="67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6116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988840"/>
            <a:ext cx="4104456" cy="4104456"/>
          </a:xfrm>
        </p:spPr>
        <p:txBody>
          <a:bodyPr>
            <a:normAutofit/>
          </a:bodyPr>
          <a:lstStyle>
            <a:lvl1pPr>
              <a:defRPr sz="4000" b="1">
                <a:solidFill>
                  <a:srgbClr val="3161AB"/>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fld id="{EF49F3CF-3025-4A8B-A979-5DE41F01CE00}" type="datetime1">
              <a:rPr lang="en-GB" smtClean="0"/>
              <a:t>22/03/2013</a:t>
            </a:fld>
            <a:endParaRPr lang="en-GB"/>
          </a:p>
        </p:txBody>
      </p:sp>
      <p:sp>
        <p:nvSpPr>
          <p:cNvPr id="5" name="Footer Placeholder 4"/>
          <p:cNvSpPr>
            <a:spLocks noGrp="1"/>
          </p:cNvSpPr>
          <p:nvPr>
            <p:ph type="ftr" sz="quarter" idx="11"/>
          </p:nvPr>
        </p:nvSpPr>
        <p:spPr/>
        <p:txBody>
          <a:bodyPr/>
          <a:lstStyle/>
          <a:p>
            <a:r>
              <a:rPr lang="en-GB" smtClean="0"/>
              <a:t>Tobias.Junginger@cern.ch</a:t>
            </a:r>
            <a:endParaRPr lang="en-GB"/>
          </a:p>
        </p:txBody>
      </p:sp>
      <p:sp>
        <p:nvSpPr>
          <p:cNvPr id="6" name="Slide Number Placeholder 5"/>
          <p:cNvSpPr>
            <a:spLocks noGrp="1"/>
          </p:cNvSpPr>
          <p:nvPr>
            <p:ph type="sldNum" sz="quarter" idx="12"/>
          </p:nvPr>
        </p:nvSpPr>
        <p:spPr/>
        <p:txBody>
          <a:bodyPr/>
          <a:lstStyle/>
          <a:p>
            <a:fld id="{DC872411-9B73-48D0-8DC9-E31A7177A80E}" type="slidenum">
              <a:rPr lang="en-GB" smtClean="0"/>
              <a:t>‹#›</a:t>
            </a:fld>
            <a:endParaRPr lang="en-GB"/>
          </a:p>
        </p:txBody>
      </p:sp>
      <p:pic>
        <p:nvPicPr>
          <p:cNvPr id="8"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3200"/>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Picture Placeholder 10"/>
          <p:cNvSpPr>
            <a:spLocks noGrp="1"/>
          </p:cNvSpPr>
          <p:nvPr userDrawn="1">
            <p:ph type="pic" sz="quarter" idx="13"/>
          </p:nvPr>
        </p:nvSpPr>
        <p:spPr>
          <a:xfrm>
            <a:off x="611560" y="1988840"/>
            <a:ext cx="3239070" cy="4103687"/>
          </a:xfrm>
        </p:spPr>
        <p:txBody>
          <a:bodyPr/>
          <a:lstStyle/>
          <a:p>
            <a:endParaRPr lang="en-GB"/>
          </a:p>
        </p:txBody>
      </p:sp>
    </p:spTree>
    <p:extLst>
      <p:ext uri="{BB962C8B-B14F-4D97-AF65-F5344CB8AC3E}">
        <p14:creationId xmlns:p14="http://schemas.microsoft.com/office/powerpoint/2010/main" val="8300119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0B601A-0C50-4846-925C-264916722320}" type="datetime1">
              <a:rPr lang="en-GB" smtClean="0"/>
              <a:t>22/03/2013</a:t>
            </a:fld>
            <a:endParaRPr lang="en-GB"/>
          </a:p>
        </p:txBody>
      </p:sp>
      <p:sp>
        <p:nvSpPr>
          <p:cNvPr id="5" name="Footer Placeholder 4"/>
          <p:cNvSpPr>
            <a:spLocks noGrp="1"/>
          </p:cNvSpPr>
          <p:nvPr>
            <p:ph type="ftr" sz="quarter" idx="11"/>
          </p:nvPr>
        </p:nvSpPr>
        <p:spPr/>
        <p:txBody>
          <a:bodyPr/>
          <a:lstStyle/>
          <a:p>
            <a:r>
              <a:rPr lang="en-GB" smtClean="0"/>
              <a:t>Tobias.Junginger@cern.ch</a:t>
            </a:r>
            <a:endParaRPr lang="en-GB"/>
          </a:p>
        </p:txBody>
      </p:sp>
      <p:sp>
        <p:nvSpPr>
          <p:cNvPr id="6" name="Slide Number Placeholder 5"/>
          <p:cNvSpPr>
            <a:spLocks noGrp="1"/>
          </p:cNvSpPr>
          <p:nvPr>
            <p:ph type="sldNum" sz="quarter" idx="12"/>
          </p:nvPr>
        </p:nvSpPr>
        <p:spPr/>
        <p:txBody>
          <a:bodyPr/>
          <a:lstStyle/>
          <a:p>
            <a:fld id="{DC872411-9B73-48D0-8DC9-E31A7177A80E}" type="slidenum">
              <a:rPr lang="en-GB" smtClean="0"/>
              <a:t>‹#›</a:t>
            </a:fld>
            <a:endParaRPr lang="en-GB"/>
          </a:p>
        </p:txBody>
      </p:sp>
      <p:pic>
        <p:nvPicPr>
          <p:cNvPr id="8"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3200"/>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Picture Placeholder 10"/>
          <p:cNvSpPr>
            <a:spLocks noGrp="1"/>
          </p:cNvSpPr>
          <p:nvPr userDrawn="1">
            <p:ph type="pic" sz="quarter" idx="13"/>
          </p:nvPr>
        </p:nvSpPr>
        <p:spPr>
          <a:xfrm>
            <a:off x="611560" y="1988840"/>
            <a:ext cx="3239070" cy="4103687"/>
          </a:xfrm>
        </p:spPr>
        <p:txBody>
          <a:bodyPr/>
          <a:lstStyle/>
          <a:p>
            <a:endParaRPr lang="en-GB"/>
          </a:p>
        </p:txBody>
      </p:sp>
      <p:sp>
        <p:nvSpPr>
          <p:cNvPr id="10" name="Subtitle 2"/>
          <p:cNvSpPr>
            <a:spLocks noGrp="1"/>
          </p:cNvSpPr>
          <p:nvPr>
            <p:ph type="subTitle" idx="1"/>
          </p:nvPr>
        </p:nvSpPr>
        <p:spPr>
          <a:xfrm>
            <a:off x="4427984" y="2888555"/>
            <a:ext cx="4032448" cy="2304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3" name="Title 12"/>
          <p:cNvSpPr>
            <a:spLocks noGrp="1"/>
          </p:cNvSpPr>
          <p:nvPr>
            <p:ph type="title"/>
          </p:nvPr>
        </p:nvSpPr>
        <p:spPr/>
        <p:txBody>
          <a:bodyPr>
            <a:normAutofit/>
          </a:bodyPr>
          <a:lstStyle>
            <a:lvl1pP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20397540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6103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06084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1D408-D03E-463D-861B-4DC47FB6971C}" type="datetime1">
              <a:rPr lang="en-GB" smtClean="0"/>
              <a:t>22/03/2013</a:t>
            </a:fld>
            <a:endParaRPr lang="en-GB"/>
          </a:p>
        </p:txBody>
      </p:sp>
      <p:sp>
        <p:nvSpPr>
          <p:cNvPr id="5" name="Footer Placeholder 4"/>
          <p:cNvSpPr>
            <a:spLocks noGrp="1"/>
          </p:cNvSpPr>
          <p:nvPr>
            <p:ph type="ftr" sz="quarter" idx="11"/>
          </p:nvPr>
        </p:nvSpPr>
        <p:spPr/>
        <p:txBody>
          <a:bodyPr/>
          <a:lstStyle/>
          <a:p>
            <a:r>
              <a:rPr lang="en-GB" smtClean="0"/>
              <a:t>Tobias.Junginger@cern.ch</a:t>
            </a:r>
            <a:endParaRPr lang="en-GB"/>
          </a:p>
        </p:txBody>
      </p:sp>
      <p:sp>
        <p:nvSpPr>
          <p:cNvPr id="6" name="Slide Number Placeholder 5"/>
          <p:cNvSpPr>
            <a:spLocks noGrp="1"/>
          </p:cNvSpPr>
          <p:nvPr>
            <p:ph type="sldNum" sz="quarter" idx="12"/>
          </p:nvPr>
        </p:nvSpPr>
        <p:spPr/>
        <p:txBody>
          <a:bodyPr/>
          <a:lstStyle/>
          <a:p>
            <a:fld id="{DC872411-9B73-48D0-8DC9-E31A7177A80E}" type="slidenum">
              <a:rPr lang="en-GB" smtClean="0"/>
              <a:t>‹#›</a:t>
            </a:fld>
            <a:endParaRPr lang="en-GB"/>
          </a:p>
        </p:txBody>
      </p:sp>
      <p:pic>
        <p:nvPicPr>
          <p:cNvPr id="8"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3200"/>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277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1143000"/>
          </a:xfrm>
        </p:spPr>
        <p:txBody>
          <a:bodyPr>
            <a:normAutofit/>
          </a:bodyPr>
          <a:lstStyle>
            <a:lvl1pPr algn="l">
              <a:defRPr sz="3200" b="1">
                <a:solidFill>
                  <a:srgbClr val="3161AB"/>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3161AB"/>
                </a:solidFill>
              </a:defRPr>
            </a:lvl1pPr>
            <a:lvl2pPr>
              <a:defRPr sz="2400">
                <a:solidFill>
                  <a:srgbClr val="3161AB"/>
                </a:solidFill>
              </a:defRPr>
            </a:lvl2pPr>
            <a:lvl3pPr>
              <a:defRPr sz="2000">
                <a:solidFill>
                  <a:srgbClr val="3161AB"/>
                </a:solidFill>
              </a:defRPr>
            </a:lvl3pPr>
            <a:lvl4pPr>
              <a:defRPr sz="1800">
                <a:solidFill>
                  <a:srgbClr val="3161AB"/>
                </a:solidFill>
              </a:defRPr>
            </a:lvl4pPr>
            <a:lvl5pPr>
              <a:defRPr sz="1800">
                <a:solidFill>
                  <a:srgbClr val="3161AB"/>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3161AB"/>
                </a:solidFill>
              </a:defRPr>
            </a:lvl1pPr>
            <a:lvl2pPr>
              <a:defRPr sz="2400">
                <a:solidFill>
                  <a:srgbClr val="3161AB"/>
                </a:solidFill>
              </a:defRPr>
            </a:lvl2pPr>
            <a:lvl3pPr>
              <a:defRPr sz="2000">
                <a:solidFill>
                  <a:srgbClr val="3161AB"/>
                </a:solidFill>
              </a:defRPr>
            </a:lvl3pPr>
            <a:lvl4pPr>
              <a:defRPr sz="1800">
                <a:solidFill>
                  <a:srgbClr val="3161AB"/>
                </a:solidFill>
              </a:defRPr>
            </a:lvl4pPr>
            <a:lvl5pPr>
              <a:defRPr sz="1800">
                <a:solidFill>
                  <a:srgbClr val="3161AB"/>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217D7AC7-82E1-444C-B339-5CEED57D8F2A}" type="datetime1">
              <a:rPr lang="en-GB" smtClean="0"/>
              <a:t>22/03/2013</a:t>
            </a:fld>
            <a:endParaRPr lang="en-GB"/>
          </a:p>
        </p:txBody>
      </p:sp>
      <p:sp>
        <p:nvSpPr>
          <p:cNvPr id="6" name="Footer Placeholder 5"/>
          <p:cNvSpPr>
            <a:spLocks noGrp="1"/>
          </p:cNvSpPr>
          <p:nvPr>
            <p:ph type="ftr" sz="quarter" idx="11"/>
          </p:nvPr>
        </p:nvSpPr>
        <p:spPr/>
        <p:txBody>
          <a:bodyPr/>
          <a:lstStyle/>
          <a:p>
            <a:r>
              <a:rPr lang="en-GB" smtClean="0"/>
              <a:t>Tobias.Junginger@cern.ch</a:t>
            </a:r>
            <a:endParaRPr lang="en-GB"/>
          </a:p>
        </p:txBody>
      </p:sp>
      <p:sp>
        <p:nvSpPr>
          <p:cNvPr id="7" name="Slide Number Placeholder 6"/>
          <p:cNvSpPr>
            <a:spLocks noGrp="1"/>
          </p:cNvSpPr>
          <p:nvPr>
            <p:ph type="sldNum" sz="quarter" idx="12"/>
          </p:nvPr>
        </p:nvSpPr>
        <p:spPr/>
        <p:txBody>
          <a:bodyPr/>
          <a:lstStyle/>
          <a:p>
            <a:fld id="{DC872411-9B73-48D0-8DC9-E31A7177A80E}" type="slidenum">
              <a:rPr lang="en-GB" smtClean="0"/>
              <a:t>‹#›</a:t>
            </a:fld>
            <a:endParaRPr lang="en-GB"/>
          </a:p>
        </p:txBody>
      </p:sp>
      <p:grpSp>
        <p:nvGrpSpPr>
          <p:cNvPr id="8" name="Group 7"/>
          <p:cNvGrpSpPr/>
          <p:nvPr userDrawn="1"/>
        </p:nvGrpSpPr>
        <p:grpSpPr>
          <a:xfrm>
            <a:off x="0" y="43200"/>
            <a:ext cx="9036496" cy="1385745"/>
            <a:chOff x="0" y="44624"/>
            <a:chExt cx="9036496" cy="1385745"/>
          </a:xfrm>
        </p:grpSpPr>
        <p:pic>
          <p:nvPicPr>
            <p:cNvPr id="9" name="Picture 2" descr="\\cern.ch\dfs\Users\s\saull\Desktop\CERN_logo_whit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73" y="44624"/>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1412776"/>
              <a:ext cx="7524328" cy="0"/>
            </a:xfrm>
            <a:prstGeom prst="line">
              <a:avLst/>
            </a:prstGeom>
            <a:ln w="38100">
              <a:solidFill>
                <a:srgbClr val="3161A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24805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67128"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E5770-4B1B-48EE-9752-AE3C7A9FD95D}" type="datetime1">
              <a:rPr lang="en-GB" smtClean="0"/>
              <a:t>22/03/2013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Tobias.Junginger@cern.ch</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72411-9B73-48D0-8DC9-E31A7177A80E}" type="slidenum">
              <a:rPr lang="en-GB" smtClean="0"/>
              <a:t>‹#›</a:t>
            </a:fld>
            <a:endParaRPr lang="en-GB"/>
          </a:p>
        </p:txBody>
      </p:sp>
      <p:grpSp>
        <p:nvGrpSpPr>
          <p:cNvPr id="7" name="Group 6"/>
          <p:cNvGrpSpPr/>
          <p:nvPr/>
        </p:nvGrpSpPr>
        <p:grpSpPr>
          <a:xfrm>
            <a:off x="0" y="43200"/>
            <a:ext cx="9036496" cy="1385745"/>
            <a:chOff x="0" y="44624"/>
            <a:chExt cx="9036496" cy="1385745"/>
          </a:xfrm>
        </p:grpSpPr>
        <p:pic>
          <p:nvPicPr>
            <p:cNvPr id="8" name="Picture 2" descr="\\cern.ch\dfs\Users\s\saull\Desktop\CERN_logo_white.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620173" y="44624"/>
              <a:ext cx="1416323" cy="138574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9" name="Straight Connector 8"/>
            <p:cNvCxnSpPr/>
            <p:nvPr userDrawn="1"/>
          </p:nvCxnSpPr>
          <p:spPr>
            <a:xfrm>
              <a:off x="0" y="1412776"/>
              <a:ext cx="7524328" cy="0"/>
            </a:xfrm>
            <a:prstGeom prst="line">
              <a:avLst/>
            </a:prstGeom>
            <a:ln w="38100">
              <a:solidFill>
                <a:srgbClr val="3161A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1745844"/>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62" r:id="rId4"/>
    <p:sldLayoutId id="2147483664" r:id="rId5"/>
    <p:sldLayoutId id="2147483660" r:id="rId6"/>
    <p:sldLayoutId id="2147483663" r:id="rId7"/>
    <p:sldLayoutId id="2147483651" r:id="rId8"/>
    <p:sldLayoutId id="2147483652" r:id="rId9"/>
    <p:sldLayoutId id="2147483653" r:id="rId10"/>
    <p:sldLayoutId id="2147483654" r:id="rId11"/>
    <p:sldLayoutId id="2147483656" r:id="rId12"/>
    <p:sldLayoutId id="2147483657" r:id="rId13"/>
    <p:sldLayoutId id="2147483658" r:id="rId14"/>
    <p:sldLayoutId id="2147483659" r:id="rId15"/>
    <p:sldLayoutId id="2147483665" r:id="rId16"/>
  </p:sldLayoutIdLst>
  <p:timing>
    <p:tnLst>
      <p:par>
        <p:cTn id="1" dur="indefinite" restart="never" nodeType="tmRoot"/>
      </p:par>
    </p:tnLst>
  </p:timing>
  <p:hf hdr="0" dt="0"/>
  <p:txStyles>
    <p:titleStyle>
      <a:lvl1pPr algn="l" defTabSz="914400" rtl="0" eaLnBrk="1" latinLnBrk="0" hangingPunct="1">
        <a:spcBef>
          <a:spcPct val="0"/>
        </a:spcBef>
        <a:buNone/>
        <a:defRPr sz="3600" b="1" kern="1200">
          <a:solidFill>
            <a:srgbClr val="3161A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3161A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161A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161A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161A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161A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620688"/>
            <a:ext cx="7772400" cy="1470025"/>
          </a:xfrm>
        </p:spPr>
        <p:txBody>
          <a:bodyPr>
            <a:normAutofit/>
          </a:bodyPr>
          <a:lstStyle/>
          <a:p>
            <a:r>
              <a:rPr lang="en-GB" sz="3600" dirty="0"/>
              <a:t>R&amp;D at CERN for superconducting radiofrequency cavities </a:t>
            </a:r>
          </a:p>
        </p:txBody>
      </p:sp>
      <p:sp>
        <p:nvSpPr>
          <p:cNvPr id="10" name="Footer Placeholder 9"/>
          <p:cNvSpPr>
            <a:spLocks noGrp="1"/>
          </p:cNvSpPr>
          <p:nvPr>
            <p:ph type="ftr" sz="quarter" idx="11"/>
          </p:nvPr>
        </p:nvSpPr>
        <p:spPr/>
        <p:txBody>
          <a:bodyPr/>
          <a:lstStyle/>
          <a:p>
            <a:r>
              <a:rPr lang="en-GB" dirty="0" smtClean="0">
                <a:solidFill>
                  <a:schemeClr val="tx1"/>
                </a:solidFill>
              </a:rPr>
              <a:t>Tobias.Junginger@cern.ch</a:t>
            </a:r>
            <a:endParaRPr lang="en-GB" dirty="0">
              <a:solidFill>
                <a:schemeClr val="tx1"/>
              </a:solidFill>
            </a:endParaRPr>
          </a:p>
        </p:txBody>
      </p:sp>
      <p:sp>
        <p:nvSpPr>
          <p:cNvPr id="11" name="Slide Number Placeholder 10"/>
          <p:cNvSpPr>
            <a:spLocks noGrp="1"/>
          </p:cNvSpPr>
          <p:nvPr>
            <p:ph type="sldNum" sz="quarter" idx="12"/>
          </p:nvPr>
        </p:nvSpPr>
        <p:spPr/>
        <p:txBody>
          <a:bodyPr/>
          <a:lstStyle/>
          <a:p>
            <a:fld id="{DC872411-9B73-48D0-8DC9-E31A7177A80E}" type="slidenum">
              <a:rPr lang="en-GB" smtClean="0"/>
              <a:t>1</a:t>
            </a:fld>
            <a:endParaRPr lang="en-GB"/>
          </a:p>
        </p:txBody>
      </p:sp>
    </p:spTree>
    <p:extLst>
      <p:ext uri="{BB962C8B-B14F-4D97-AF65-F5344CB8AC3E}">
        <p14:creationId xmlns:p14="http://schemas.microsoft.com/office/powerpoint/2010/main" val="652529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483" t="4655" r="26959" b="1519"/>
          <a:stretch/>
        </p:blipFill>
        <p:spPr bwMode="auto">
          <a:xfrm>
            <a:off x="671158" y="1880828"/>
            <a:ext cx="1540616" cy="323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68"/>
          <p:cNvGrpSpPr/>
          <p:nvPr/>
        </p:nvGrpSpPr>
        <p:grpSpPr>
          <a:xfrm>
            <a:off x="3352800" y="1556792"/>
            <a:ext cx="5671475" cy="3329464"/>
            <a:chOff x="199088" y="556736"/>
            <a:chExt cx="5671475" cy="3329464"/>
          </a:xfrm>
        </p:grpSpPr>
        <p:cxnSp>
          <p:nvCxnSpPr>
            <p:cNvPr id="102" name="Straight Arrow Connector 101"/>
            <p:cNvCxnSpPr/>
            <p:nvPr/>
          </p:nvCxnSpPr>
          <p:spPr>
            <a:xfrm>
              <a:off x="1200571" y="2175412"/>
              <a:ext cx="3063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478681" y="2046080"/>
              <a:ext cx="2240739" cy="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256292" y="2953762"/>
              <a:ext cx="614271" cy="369332"/>
            </a:xfrm>
            <a:prstGeom prst="rect">
              <a:avLst/>
            </a:prstGeom>
            <a:noFill/>
          </p:spPr>
          <p:txBody>
            <a:bodyPr wrap="none" rtlCol="0">
              <a:spAutoFit/>
            </a:bodyPr>
            <a:lstStyle/>
            <a:p>
              <a:r>
                <a:rPr lang="en-GB" dirty="0" smtClean="0">
                  <a:solidFill>
                    <a:prstClr val="black"/>
                  </a:solidFill>
                </a:rPr>
                <a:t>time</a:t>
              </a:r>
              <a:endParaRPr lang="en-GB" dirty="0">
                <a:solidFill>
                  <a:prstClr val="black"/>
                </a:solidFill>
              </a:endParaRPr>
            </a:p>
          </p:txBody>
        </p:sp>
        <p:sp>
          <p:nvSpPr>
            <p:cNvPr id="100" name="TextBox 99"/>
            <p:cNvSpPr txBox="1"/>
            <p:nvPr/>
          </p:nvSpPr>
          <p:spPr>
            <a:xfrm>
              <a:off x="895771" y="556736"/>
              <a:ext cx="1441485" cy="369332"/>
            </a:xfrm>
            <a:prstGeom prst="rect">
              <a:avLst/>
            </a:prstGeom>
            <a:noFill/>
          </p:spPr>
          <p:txBody>
            <a:bodyPr wrap="none" rtlCol="0">
              <a:spAutoFit/>
            </a:bodyPr>
            <a:lstStyle/>
            <a:p>
              <a:r>
                <a:rPr lang="en-GB" dirty="0" smtClean="0">
                  <a:solidFill>
                    <a:prstClr val="black"/>
                  </a:solidFill>
                </a:rPr>
                <a:t>Temperature</a:t>
              </a:r>
              <a:r>
                <a:rPr lang="en-GB" dirty="0" smtClean="0">
                  <a:solidFill>
                    <a:srgbClr val="00B050"/>
                  </a:solidFill>
                </a:rPr>
                <a:t> </a:t>
              </a:r>
              <a:endParaRPr lang="en-GB" dirty="0">
                <a:solidFill>
                  <a:srgbClr val="00B050"/>
                </a:solidFill>
              </a:endParaRPr>
            </a:p>
          </p:txBody>
        </p:sp>
        <p:cxnSp>
          <p:nvCxnSpPr>
            <p:cNvPr id="105" name="Straight Connector 104"/>
            <p:cNvCxnSpPr/>
            <p:nvPr/>
          </p:nvCxnSpPr>
          <p:spPr>
            <a:xfrm>
              <a:off x="1599406" y="2175412"/>
              <a:ext cx="76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200400" y="1230868"/>
              <a:ext cx="20558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00201" y="3159115"/>
              <a:ext cx="365609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200571" y="1230868"/>
              <a:ext cx="3063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99088" y="1946812"/>
              <a:ext cx="1122808" cy="523220"/>
            </a:xfrm>
            <a:prstGeom prst="rect">
              <a:avLst/>
            </a:prstGeom>
            <a:noFill/>
          </p:spPr>
          <p:txBody>
            <a:bodyPr wrap="none" rtlCol="0">
              <a:spAutoFit/>
            </a:bodyPr>
            <a:lstStyle/>
            <a:p>
              <a:r>
                <a:rPr lang="en-GB" sz="1400" dirty="0" smtClean="0">
                  <a:solidFill>
                    <a:prstClr val="black"/>
                  </a:solidFill>
                </a:rPr>
                <a:t>Bath</a:t>
              </a:r>
              <a:r>
                <a:rPr lang="en-GB" sz="1400" dirty="0" smtClean="0">
                  <a:solidFill>
                    <a:srgbClr val="00B050"/>
                  </a:solidFill>
                </a:rPr>
                <a:t> </a:t>
              </a:r>
            </a:p>
            <a:p>
              <a:r>
                <a:rPr lang="en-GB" sz="1400" dirty="0" smtClean="0">
                  <a:solidFill>
                    <a:prstClr val="black"/>
                  </a:solidFill>
                </a:rPr>
                <a:t>Temperature</a:t>
              </a:r>
              <a:endParaRPr lang="en-GB" sz="1400" dirty="0">
                <a:solidFill>
                  <a:prstClr val="black"/>
                </a:solidFill>
              </a:endParaRPr>
            </a:p>
          </p:txBody>
        </p:sp>
        <p:sp>
          <p:nvSpPr>
            <p:cNvPr id="126" name="TextBox 125"/>
            <p:cNvSpPr txBox="1"/>
            <p:nvPr/>
          </p:nvSpPr>
          <p:spPr>
            <a:xfrm>
              <a:off x="199088" y="959495"/>
              <a:ext cx="1122808" cy="523220"/>
            </a:xfrm>
            <a:prstGeom prst="rect">
              <a:avLst/>
            </a:prstGeom>
            <a:noFill/>
          </p:spPr>
          <p:txBody>
            <a:bodyPr wrap="none" rtlCol="0">
              <a:spAutoFit/>
            </a:bodyPr>
            <a:lstStyle/>
            <a:p>
              <a:r>
                <a:rPr lang="en-GB" sz="1400" dirty="0" smtClean="0">
                  <a:solidFill>
                    <a:prstClr val="black"/>
                  </a:solidFill>
                </a:rPr>
                <a:t>Temperature</a:t>
              </a:r>
            </a:p>
            <a:p>
              <a:r>
                <a:rPr lang="en-GB" sz="1400" dirty="0" smtClean="0">
                  <a:solidFill>
                    <a:prstClr val="black"/>
                  </a:solidFill>
                </a:rPr>
                <a:t>of Interest</a:t>
              </a:r>
              <a:endParaRPr lang="en-GB" sz="1400" dirty="0">
                <a:solidFill>
                  <a:prstClr val="black"/>
                </a:solidFill>
              </a:endParaRPr>
            </a:p>
          </p:txBody>
        </p:sp>
        <p:cxnSp>
          <p:nvCxnSpPr>
            <p:cNvPr id="135" name="Straight Arrow Connector 134"/>
            <p:cNvCxnSpPr/>
            <p:nvPr/>
          </p:nvCxnSpPr>
          <p:spPr>
            <a:xfrm rot="16200000" flipV="1">
              <a:off x="2184714" y="3355451"/>
              <a:ext cx="319480" cy="33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2481169" y="2438237"/>
              <a:ext cx="1440051"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16200000">
              <a:off x="2984450" y="2222433"/>
              <a:ext cx="648832" cy="369332"/>
            </a:xfrm>
            <a:prstGeom prst="rect">
              <a:avLst/>
            </a:prstGeom>
            <a:noFill/>
          </p:spPr>
          <p:txBody>
            <a:bodyPr wrap="none" rtlCol="0">
              <a:spAutoFit/>
            </a:bodyPr>
            <a:lstStyle/>
            <a:p>
              <a:r>
                <a:rPr lang="en-GB" i="1" dirty="0" smtClean="0">
                  <a:solidFill>
                    <a:prstClr val="black"/>
                  </a:solidFill>
                </a:rPr>
                <a:t>P</a:t>
              </a:r>
              <a:r>
                <a:rPr lang="en-GB" baseline="-25000" dirty="0" smtClean="0">
                  <a:solidFill>
                    <a:prstClr val="black"/>
                  </a:solidFill>
                </a:rPr>
                <a:t>DC,1</a:t>
              </a:r>
              <a:r>
                <a:rPr lang="en-GB" dirty="0" smtClean="0">
                  <a:solidFill>
                    <a:prstClr val="black"/>
                  </a:solidFill>
                </a:rPr>
                <a:t> </a:t>
              </a:r>
              <a:endParaRPr lang="en-GB" dirty="0">
                <a:solidFill>
                  <a:prstClr val="black"/>
                </a:solidFill>
              </a:endParaRPr>
            </a:p>
          </p:txBody>
        </p:sp>
        <p:sp>
          <p:nvSpPr>
            <p:cNvPr id="146" name="TextBox 145"/>
            <p:cNvSpPr txBox="1"/>
            <p:nvPr/>
          </p:nvSpPr>
          <p:spPr>
            <a:xfrm rot="16200000">
              <a:off x="4230100" y="2475500"/>
              <a:ext cx="595932" cy="369332"/>
            </a:xfrm>
            <a:prstGeom prst="rect">
              <a:avLst/>
            </a:prstGeom>
            <a:noFill/>
          </p:spPr>
          <p:txBody>
            <a:bodyPr wrap="none" rtlCol="0">
              <a:spAutoFit/>
            </a:bodyPr>
            <a:lstStyle/>
            <a:p>
              <a:r>
                <a:rPr lang="en-GB" i="1" dirty="0" smtClean="0">
                  <a:solidFill>
                    <a:prstClr val="black"/>
                  </a:solidFill>
                </a:rPr>
                <a:t>P</a:t>
              </a:r>
              <a:r>
                <a:rPr lang="en-GB" baseline="-25000" dirty="0" smtClean="0">
                  <a:solidFill>
                    <a:prstClr val="black"/>
                  </a:solidFill>
                </a:rPr>
                <a:t>DC,2</a:t>
              </a:r>
              <a:endParaRPr lang="en-GB" dirty="0">
                <a:solidFill>
                  <a:prstClr val="black"/>
                </a:solidFill>
              </a:endParaRPr>
            </a:p>
          </p:txBody>
        </p:sp>
        <p:cxnSp>
          <p:nvCxnSpPr>
            <p:cNvPr id="161" name="Straight Connector 160"/>
            <p:cNvCxnSpPr/>
            <p:nvPr/>
          </p:nvCxnSpPr>
          <p:spPr>
            <a:xfrm rot="5400000" flipH="1" flipV="1">
              <a:off x="1619671" y="2442112"/>
              <a:ext cx="14478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2343571" y="1688068"/>
              <a:ext cx="2912721" cy="3014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rot="5400000">
              <a:off x="4480302" y="2006720"/>
              <a:ext cx="608806" cy="79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rot="16200000">
              <a:off x="4401246" y="1699835"/>
              <a:ext cx="457176" cy="646331"/>
            </a:xfrm>
            <a:prstGeom prst="rect">
              <a:avLst/>
            </a:prstGeom>
            <a:noFill/>
          </p:spPr>
          <p:txBody>
            <a:bodyPr wrap="none" rtlCol="0">
              <a:spAutoFit/>
            </a:bodyPr>
            <a:lstStyle/>
            <a:p>
              <a:r>
                <a:rPr lang="en-GB" i="1" dirty="0" smtClean="0">
                  <a:solidFill>
                    <a:prstClr val="black"/>
                  </a:solidFill>
                </a:rPr>
                <a:t>P</a:t>
              </a:r>
              <a:r>
                <a:rPr lang="en-GB" baseline="-25000" dirty="0" smtClean="0">
                  <a:solidFill>
                    <a:prstClr val="black"/>
                  </a:solidFill>
                </a:rPr>
                <a:t>RF</a:t>
              </a:r>
              <a:endParaRPr lang="en-GB" dirty="0" smtClean="0">
                <a:solidFill>
                  <a:prstClr val="black"/>
                </a:solidFill>
              </a:endParaRPr>
            </a:p>
            <a:p>
              <a:r>
                <a:rPr lang="en-GB" dirty="0" smtClean="0">
                  <a:solidFill>
                    <a:prstClr val="black"/>
                  </a:solidFill>
                </a:rPr>
                <a:t> </a:t>
              </a:r>
              <a:endParaRPr lang="en-GB" dirty="0">
                <a:solidFill>
                  <a:prstClr val="black"/>
                </a:solidFill>
              </a:endParaRPr>
            </a:p>
          </p:txBody>
        </p:sp>
        <p:sp>
          <p:nvSpPr>
            <p:cNvPr id="188" name="TextBox 187"/>
            <p:cNvSpPr txBox="1"/>
            <p:nvPr/>
          </p:nvSpPr>
          <p:spPr>
            <a:xfrm>
              <a:off x="4875292" y="556736"/>
              <a:ext cx="778226" cy="369332"/>
            </a:xfrm>
            <a:prstGeom prst="rect">
              <a:avLst/>
            </a:prstGeom>
            <a:noFill/>
          </p:spPr>
          <p:txBody>
            <a:bodyPr wrap="none" rtlCol="0">
              <a:spAutoFit/>
            </a:bodyPr>
            <a:lstStyle/>
            <a:p>
              <a:r>
                <a:rPr lang="en-GB" dirty="0" smtClean="0">
                  <a:solidFill>
                    <a:srgbClr val="0070C0"/>
                  </a:solidFill>
                </a:rPr>
                <a:t>Power</a:t>
              </a:r>
              <a:endParaRPr lang="en-GB" dirty="0">
                <a:solidFill>
                  <a:srgbClr val="0070C0"/>
                </a:solidFill>
              </a:endParaRPr>
            </a:p>
          </p:txBody>
        </p:sp>
        <p:cxnSp>
          <p:nvCxnSpPr>
            <p:cNvPr id="190" name="Straight Arrow Connector 189"/>
            <p:cNvCxnSpPr/>
            <p:nvPr/>
          </p:nvCxnSpPr>
          <p:spPr>
            <a:xfrm rot="5400000" flipH="1" flipV="1">
              <a:off x="3581797" y="3364071"/>
              <a:ext cx="304800"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2300680" y="3212068"/>
              <a:ext cx="747320" cy="369332"/>
            </a:xfrm>
            <a:prstGeom prst="rect">
              <a:avLst/>
            </a:prstGeom>
            <a:noFill/>
          </p:spPr>
          <p:txBody>
            <a:bodyPr wrap="none" rtlCol="0">
              <a:spAutoFit/>
            </a:bodyPr>
            <a:lstStyle/>
            <a:p>
              <a:r>
                <a:rPr lang="en-GB" dirty="0" smtClean="0">
                  <a:solidFill>
                    <a:prstClr val="black"/>
                  </a:solidFill>
                </a:rPr>
                <a:t>DC on</a:t>
              </a:r>
              <a:endParaRPr lang="en-GB" dirty="0">
                <a:solidFill>
                  <a:prstClr val="black"/>
                </a:solidFill>
              </a:endParaRPr>
            </a:p>
          </p:txBody>
        </p:sp>
        <p:sp>
          <p:nvSpPr>
            <p:cNvPr id="193" name="TextBox 192"/>
            <p:cNvSpPr txBox="1"/>
            <p:nvPr/>
          </p:nvSpPr>
          <p:spPr>
            <a:xfrm>
              <a:off x="3733800" y="3212068"/>
              <a:ext cx="712054" cy="369332"/>
            </a:xfrm>
            <a:prstGeom prst="rect">
              <a:avLst/>
            </a:prstGeom>
            <a:noFill/>
          </p:spPr>
          <p:txBody>
            <a:bodyPr wrap="none" rtlCol="0">
              <a:spAutoFit/>
            </a:bodyPr>
            <a:lstStyle/>
            <a:p>
              <a:r>
                <a:rPr lang="en-GB" dirty="0" smtClean="0">
                  <a:solidFill>
                    <a:prstClr val="black"/>
                  </a:solidFill>
                </a:rPr>
                <a:t>RF on</a:t>
              </a:r>
              <a:endParaRPr lang="en-GB" dirty="0">
                <a:solidFill>
                  <a:prstClr val="black"/>
                </a:solidFill>
              </a:endParaRPr>
            </a:p>
          </p:txBody>
        </p:sp>
        <p:cxnSp>
          <p:nvCxnSpPr>
            <p:cNvPr id="186" name="Straight Arrow Connector 185"/>
            <p:cNvCxnSpPr/>
            <p:nvPr/>
          </p:nvCxnSpPr>
          <p:spPr>
            <a:xfrm rot="5400000" flipH="1" flipV="1">
              <a:off x="4114047" y="2023054"/>
              <a:ext cx="2286793" cy="713"/>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4357459" y="2739163"/>
              <a:ext cx="8382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33800" y="2324745"/>
              <a:ext cx="15240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3293389" y="2743198"/>
              <a:ext cx="852407" cy="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22157" y="1230868"/>
              <a:ext cx="173215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340243" y="3581400"/>
              <a:ext cx="1393557"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644067" y="3516868"/>
              <a:ext cx="676788" cy="369332"/>
            </a:xfrm>
            <a:prstGeom prst="rect">
              <a:avLst/>
            </a:prstGeom>
            <a:noFill/>
          </p:spPr>
          <p:txBody>
            <a:bodyPr wrap="none" rtlCol="0">
              <a:spAutoFit/>
            </a:bodyPr>
            <a:lstStyle/>
            <a:p>
              <a:r>
                <a:rPr lang="en-GB" dirty="0" smtClean="0">
                  <a:solidFill>
                    <a:prstClr val="black"/>
                  </a:solidFill>
                </a:rPr>
                <a:t>≈60 s</a:t>
              </a:r>
              <a:endParaRPr lang="en-GB" dirty="0">
                <a:solidFill>
                  <a:prstClr val="black"/>
                </a:solidFill>
              </a:endParaRPr>
            </a:p>
          </p:txBody>
        </p:sp>
        <p:sp>
          <p:nvSpPr>
            <p:cNvPr id="94" name="Freeform 93"/>
            <p:cNvSpPr/>
            <p:nvPr/>
          </p:nvSpPr>
          <p:spPr>
            <a:xfrm>
              <a:off x="2278251" y="1177871"/>
              <a:ext cx="1070675" cy="1007390"/>
            </a:xfrm>
            <a:custGeom>
              <a:avLst/>
              <a:gdLst>
                <a:gd name="connsiteX0" fmla="*/ 0 w 1070675"/>
                <a:gd name="connsiteY0" fmla="*/ 991892 h 1007390"/>
                <a:gd name="connsiteX1" fmla="*/ 92990 w 1070675"/>
                <a:gd name="connsiteY1" fmla="*/ 984143 h 1007390"/>
                <a:gd name="connsiteX2" fmla="*/ 325464 w 1070675"/>
                <a:gd name="connsiteY2" fmla="*/ 852407 h 1007390"/>
                <a:gd name="connsiteX3" fmla="*/ 689674 w 1070675"/>
                <a:gd name="connsiteY3" fmla="*/ 131736 h 1007390"/>
                <a:gd name="connsiteX4" fmla="*/ 1022888 w 1070675"/>
                <a:gd name="connsiteY4" fmla="*/ 61993 h 1007390"/>
                <a:gd name="connsiteX5" fmla="*/ 976393 w 1070675"/>
                <a:gd name="connsiteY5" fmla="*/ 61993 h 100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675" h="1007390">
                  <a:moveTo>
                    <a:pt x="0" y="991892"/>
                  </a:moveTo>
                  <a:cubicBezTo>
                    <a:pt x="19373" y="999641"/>
                    <a:pt x="38746" y="1007390"/>
                    <a:pt x="92990" y="984143"/>
                  </a:cubicBezTo>
                  <a:cubicBezTo>
                    <a:pt x="147234" y="960896"/>
                    <a:pt x="226017" y="994475"/>
                    <a:pt x="325464" y="852407"/>
                  </a:cubicBezTo>
                  <a:cubicBezTo>
                    <a:pt x="424911" y="710339"/>
                    <a:pt x="573437" y="263472"/>
                    <a:pt x="689674" y="131736"/>
                  </a:cubicBezTo>
                  <a:cubicBezTo>
                    <a:pt x="805911" y="0"/>
                    <a:pt x="975102" y="73617"/>
                    <a:pt x="1022888" y="61993"/>
                  </a:cubicBezTo>
                  <a:cubicBezTo>
                    <a:pt x="1070675" y="50369"/>
                    <a:pt x="1023534" y="56181"/>
                    <a:pt x="976393" y="61993"/>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cxnSp>
          <p:nvCxnSpPr>
            <p:cNvPr id="98" name="Straight Arrow Connector 97"/>
            <p:cNvCxnSpPr/>
            <p:nvPr/>
          </p:nvCxnSpPr>
          <p:spPr>
            <a:xfrm>
              <a:off x="3733800" y="3581400"/>
              <a:ext cx="10668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3971412" y="3516868"/>
              <a:ext cx="676788" cy="369332"/>
            </a:xfrm>
            <a:prstGeom prst="rect">
              <a:avLst/>
            </a:prstGeom>
            <a:noFill/>
          </p:spPr>
          <p:txBody>
            <a:bodyPr wrap="none" rtlCol="0">
              <a:spAutoFit/>
            </a:bodyPr>
            <a:lstStyle/>
            <a:p>
              <a:r>
                <a:rPr lang="en-GB" dirty="0" smtClean="0">
                  <a:solidFill>
                    <a:prstClr val="black"/>
                  </a:solidFill>
                </a:rPr>
                <a:t>≈40 s</a:t>
              </a:r>
              <a:endParaRPr lang="en-GB" dirty="0">
                <a:solidFill>
                  <a:prstClr val="black"/>
                </a:solidFill>
              </a:endParaRPr>
            </a:p>
          </p:txBody>
        </p:sp>
        <p:cxnSp>
          <p:nvCxnSpPr>
            <p:cNvPr id="152" name="Straight Connector 151"/>
            <p:cNvCxnSpPr/>
            <p:nvPr/>
          </p:nvCxnSpPr>
          <p:spPr>
            <a:xfrm rot="5400000">
              <a:off x="4580394" y="3390900"/>
              <a:ext cx="381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154" name="Object 4"/>
          <p:cNvGraphicFramePr>
            <a:graphicFrameLocks noChangeAspect="1"/>
          </p:cNvGraphicFramePr>
          <p:nvPr>
            <p:extLst>
              <p:ext uri="{D42A27DB-BD31-4B8C-83A1-F6EECF244321}">
                <p14:modId xmlns:p14="http://schemas.microsoft.com/office/powerpoint/2010/main" val="2226126231"/>
              </p:ext>
            </p:extLst>
          </p:nvPr>
        </p:nvGraphicFramePr>
        <p:xfrm>
          <a:off x="306910" y="5279589"/>
          <a:ext cx="3656012" cy="593725"/>
        </p:xfrm>
        <a:graphic>
          <a:graphicData uri="http://schemas.openxmlformats.org/presentationml/2006/ole">
            <mc:AlternateContent xmlns:mc="http://schemas.openxmlformats.org/markup-compatibility/2006">
              <mc:Choice xmlns:v="urn:schemas-microsoft-com:vml" Requires="v">
                <p:oleObj spid="_x0000_s28804" name="Equation" r:id="rId5" imgW="2425700" imgH="393700" progId="Equation.3">
                  <p:embed/>
                </p:oleObj>
              </mc:Choice>
              <mc:Fallback>
                <p:oleObj name="Equation" r:id="rId5" imgW="24257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10" y="5279589"/>
                        <a:ext cx="3656012"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 name="Object 5"/>
          <p:cNvGraphicFramePr>
            <a:graphicFrameLocks noChangeAspect="1"/>
          </p:cNvGraphicFramePr>
          <p:nvPr>
            <p:extLst>
              <p:ext uri="{D42A27DB-BD31-4B8C-83A1-F6EECF244321}">
                <p14:modId xmlns:p14="http://schemas.microsoft.com/office/powerpoint/2010/main" val="1516127009"/>
              </p:ext>
            </p:extLst>
          </p:nvPr>
        </p:nvGraphicFramePr>
        <p:xfrm>
          <a:off x="4490443" y="5118457"/>
          <a:ext cx="2274888" cy="915988"/>
        </p:xfrm>
        <a:graphic>
          <a:graphicData uri="http://schemas.openxmlformats.org/presentationml/2006/ole">
            <mc:AlternateContent xmlns:mc="http://schemas.openxmlformats.org/markup-compatibility/2006">
              <mc:Choice xmlns:v="urn:schemas-microsoft-com:vml" Requires="v">
                <p:oleObj spid="_x0000_s28805" name="Equation" r:id="rId7" imgW="1511300" imgH="609600" progId="Equation.3">
                  <p:embed/>
                </p:oleObj>
              </mc:Choice>
              <mc:Fallback>
                <p:oleObj name="Equation" r:id="rId7" imgW="1511300" imgH="609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0443" y="5118457"/>
                        <a:ext cx="2274888"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 name="TextBox 155"/>
          <p:cNvSpPr txBox="1"/>
          <p:nvPr/>
        </p:nvSpPr>
        <p:spPr>
          <a:xfrm>
            <a:off x="1295400" y="6391273"/>
            <a:ext cx="726481" cy="369332"/>
          </a:xfrm>
          <a:prstGeom prst="rect">
            <a:avLst/>
          </a:prstGeom>
          <a:noFill/>
        </p:spPr>
        <p:txBody>
          <a:bodyPr wrap="none" rtlCol="0">
            <a:spAutoFit/>
          </a:bodyPr>
          <a:lstStyle/>
          <a:p>
            <a:pPr lvl="1">
              <a:buFont typeface="Arial" pitchFamily="34" charset="0"/>
              <a:buChar char="•"/>
            </a:pPr>
            <a:endParaRPr lang="en-US" dirty="0" smtClean="0">
              <a:solidFill>
                <a:prstClr val="black"/>
              </a:solidFill>
            </a:endParaRPr>
          </a:p>
        </p:txBody>
      </p:sp>
      <p:sp>
        <p:nvSpPr>
          <p:cNvPr id="59" name="TextBox 58"/>
          <p:cNvSpPr txBox="1"/>
          <p:nvPr/>
        </p:nvSpPr>
        <p:spPr>
          <a:xfrm>
            <a:off x="2364832" y="4024079"/>
            <a:ext cx="1388585" cy="64633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prstClr val="black"/>
                </a:solidFill>
              </a:rPr>
              <a:t>Temperature</a:t>
            </a:r>
          </a:p>
          <a:p>
            <a:r>
              <a:rPr lang="en-US" dirty="0" smtClean="0">
                <a:solidFill>
                  <a:prstClr val="black"/>
                </a:solidFill>
              </a:rPr>
              <a:t>Sensors</a:t>
            </a:r>
            <a:endParaRPr lang="en-GB" dirty="0">
              <a:solidFill>
                <a:prstClr val="black"/>
              </a:solidFill>
            </a:endParaRPr>
          </a:p>
        </p:txBody>
      </p:sp>
      <p:sp>
        <p:nvSpPr>
          <p:cNvPr id="60" name="TextBox 59"/>
          <p:cNvSpPr txBox="1"/>
          <p:nvPr/>
        </p:nvSpPr>
        <p:spPr>
          <a:xfrm>
            <a:off x="1640199" y="1484784"/>
            <a:ext cx="1141851"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prstClr val="black"/>
                </a:solidFill>
              </a:rPr>
              <a:t>DC Heater</a:t>
            </a:r>
            <a:endParaRPr lang="en-GB" dirty="0">
              <a:solidFill>
                <a:prstClr val="black"/>
              </a:solidFill>
            </a:endParaRPr>
          </a:p>
        </p:txBody>
      </p:sp>
      <p:cxnSp>
        <p:nvCxnSpPr>
          <p:cNvPr id="63" name="Straight Arrow Connector 62"/>
          <p:cNvCxnSpPr>
            <a:stCxn id="59" idx="1"/>
          </p:cNvCxnSpPr>
          <p:nvPr/>
        </p:nvCxnSpPr>
        <p:spPr>
          <a:xfrm flipH="1" flipV="1">
            <a:off x="1752600" y="2176977"/>
            <a:ext cx="612232" cy="21702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9" idx="1"/>
          </p:cNvCxnSpPr>
          <p:nvPr/>
        </p:nvCxnSpPr>
        <p:spPr>
          <a:xfrm flipH="1" flipV="1">
            <a:off x="2134916" y="2798245"/>
            <a:ext cx="229916" cy="1549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9" idx="1"/>
          </p:cNvCxnSpPr>
          <p:nvPr/>
        </p:nvCxnSpPr>
        <p:spPr>
          <a:xfrm flipH="1" flipV="1">
            <a:off x="2021881" y="3656183"/>
            <a:ext cx="342951" cy="69106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1"/>
          </p:cNvCxnSpPr>
          <p:nvPr/>
        </p:nvCxnSpPr>
        <p:spPr>
          <a:xfrm flipH="1">
            <a:off x="1402580" y="1669450"/>
            <a:ext cx="237619" cy="7266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16200000" flipH="1" flipV="1">
            <a:off x="-455530" y="2970149"/>
            <a:ext cx="3024336" cy="845694"/>
          </a:xfrm>
          <a:prstGeom prst="bentConnector3">
            <a:avLst>
              <a:gd name="adj1" fmla="val -62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5400000">
            <a:off x="-177303" y="2979812"/>
            <a:ext cx="1127425" cy="369332"/>
          </a:xfrm>
          <a:prstGeom prst="rect">
            <a:avLst/>
          </a:prstGeom>
          <a:solidFill>
            <a:srgbClr val="FF0000"/>
          </a:solidFill>
        </p:spPr>
        <p:txBody>
          <a:bodyPr wrap="none" rtlCol="0">
            <a:spAutoFit/>
          </a:bodyPr>
          <a:lstStyle/>
          <a:p>
            <a:r>
              <a:rPr lang="en-US" dirty="0" smtClean="0">
                <a:solidFill>
                  <a:prstClr val="black"/>
                </a:solidFill>
              </a:rPr>
              <a:t>Heat Flow</a:t>
            </a:r>
            <a:endParaRPr lang="en-GB" dirty="0">
              <a:solidFill>
                <a:prstClr val="black"/>
              </a:solidFill>
            </a:endParaRPr>
          </a:p>
        </p:txBody>
      </p:sp>
      <p:sp>
        <p:nvSpPr>
          <p:cNvPr id="2" name="Title 1"/>
          <p:cNvSpPr>
            <a:spLocks noGrp="1"/>
          </p:cNvSpPr>
          <p:nvPr>
            <p:ph type="title"/>
          </p:nvPr>
        </p:nvSpPr>
        <p:spPr/>
        <p:txBody>
          <a:bodyPr/>
          <a:lstStyle/>
          <a:p>
            <a:r>
              <a:rPr lang="en-US" dirty="0"/>
              <a:t>The Calorimetric Technique</a:t>
            </a:r>
            <a:endParaRPr lang="en-GB" dirty="0"/>
          </a:p>
        </p:txBody>
      </p:sp>
      <p:sp>
        <p:nvSpPr>
          <p:cNvPr id="67" name="Oval 66"/>
          <p:cNvSpPr/>
          <p:nvPr/>
        </p:nvSpPr>
        <p:spPr>
          <a:xfrm>
            <a:off x="5271840" y="5013176"/>
            <a:ext cx="1532407" cy="47126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71" name="Straight Arrow Connector 70"/>
          <p:cNvCxnSpPr>
            <a:stCxn id="67" idx="6"/>
          </p:cNvCxnSpPr>
          <p:nvPr/>
        </p:nvCxnSpPr>
        <p:spPr>
          <a:xfrm>
            <a:off x="6804247" y="5248808"/>
            <a:ext cx="320877"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125124" y="5071333"/>
            <a:ext cx="1752455" cy="338554"/>
          </a:xfrm>
          <a:prstGeom prst="rect">
            <a:avLst/>
          </a:prstGeom>
          <a:solidFill>
            <a:srgbClr val="00B0F0"/>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GB" sz="1600" dirty="0" smtClean="0">
                <a:solidFill>
                  <a:prstClr val="black"/>
                </a:solidFill>
              </a:rPr>
              <a:t>Measured directly</a:t>
            </a:r>
            <a:endParaRPr lang="en-GB" sz="1600" dirty="0">
              <a:solidFill>
                <a:prstClr val="black"/>
              </a:solidFill>
            </a:endParaRPr>
          </a:p>
        </p:txBody>
      </p:sp>
      <p:sp>
        <p:nvSpPr>
          <p:cNvPr id="53" name="TextBox 52"/>
          <p:cNvSpPr txBox="1"/>
          <p:nvPr/>
        </p:nvSpPr>
        <p:spPr>
          <a:xfrm>
            <a:off x="5431963" y="6129300"/>
            <a:ext cx="349916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buFont typeface="Arial" pitchFamily="34" charset="0"/>
              <a:buChar char="•"/>
            </a:pPr>
            <a:r>
              <a:rPr lang="en-GB" sz="1600" dirty="0" smtClean="0">
                <a:solidFill>
                  <a:prstClr val="black"/>
                </a:solidFill>
              </a:rPr>
              <a:t> Measurement of transmitted power </a:t>
            </a:r>
            <a:r>
              <a:rPr lang="en-GB" sz="1600" i="1" dirty="0" smtClean="0">
                <a:solidFill>
                  <a:prstClr val="black"/>
                </a:solidFill>
              </a:rPr>
              <a:t>P</a:t>
            </a:r>
            <a:r>
              <a:rPr lang="en-GB" sz="1600" baseline="-25000" dirty="0" smtClean="0">
                <a:solidFill>
                  <a:prstClr val="black"/>
                </a:solidFill>
              </a:rPr>
              <a:t>t</a:t>
            </a:r>
          </a:p>
          <a:p>
            <a:pPr>
              <a:buFont typeface="Arial" pitchFamily="34" charset="0"/>
              <a:buChar char="•"/>
            </a:pPr>
            <a:r>
              <a:rPr lang="en-GB" sz="1600" dirty="0" smtClean="0">
                <a:solidFill>
                  <a:prstClr val="black"/>
                </a:solidFill>
              </a:rPr>
              <a:t> </a:t>
            </a:r>
            <a:r>
              <a:rPr lang="en-GB" sz="1600" i="1" dirty="0" smtClean="0">
                <a:solidFill>
                  <a:prstClr val="black"/>
                </a:solidFill>
              </a:rPr>
              <a:t>P</a:t>
            </a:r>
            <a:r>
              <a:rPr lang="en-GB" sz="1600" baseline="-25000" dirty="0" smtClean="0">
                <a:solidFill>
                  <a:prstClr val="black"/>
                </a:solidFill>
              </a:rPr>
              <a:t>t</a:t>
            </a:r>
            <a:r>
              <a:rPr lang="en-GB" sz="1600" dirty="0" smtClean="0">
                <a:solidFill>
                  <a:prstClr val="black"/>
                </a:solidFill>
              </a:rPr>
              <a:t>=c∫</a:t>
            </a:r>
            <a:r>
              <a:rPr lang="en-GB" sz="1600" i="1" dirty="0" smtClean="0">
                <a:solidFill>
                  <a:prstClr val="black"/>
                </a:solidFill>
              </a:rPr>
              <a:t>H</a:t>
            </a:r>
            <a:r>
              <a:rPr lang="en-GB" sz="1600" i="1" baseline="30000" dirty="0" smtClean="0">
                <a:solidFill>
                  <a:prstClr val="black"/>
                </a:solidFill>
              </a:rPr>
              <a:t>2</a:t>
            </a:r>
            <a:r>
              <a:rPr lang="en-GB" sz="1600" dirty="0" smtClean="0">
                <a:solidFill>
                  <a:prstClr val="black"/>
                </a:solidFill>
              </a:rPr>
              <a:t>ds, c from computer code</a:t>
            </a:r>
          </a:p>
        </p:txBody>
      </p:sp>
      <p:sp>
        <p:nvSpPr>
          <p:cNvPr id="54" name="Oval 53"/>
          <p:cNvSpPr/>
          <p:nvPr/>
        </p:nvSpPr>
        <p:spPr>
          <a:xfrm>
            <a:off x="5641945" y="5409887"/>
            <a:ext cx="972505" cy="46653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55" name="Straight Arrow Connector 54"/>
          <p:cNvCxnSpPr>
            <a:stCxn id="54" idx="6"/>
          </p:cNvCxnSpPr>
          <p:nvPr/>
        </p:nvCxnSpPr>
        <p:spPr>
          <a:xfrm>
            <a:off x="6614450" y="5643153"/>
            <a:ext cx="32794" cy="48614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3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Flux Trapping</a:t>
            </a:r>
            <a:endParaRPr lang="en-GB" dirty="0"/>
          </a:p>
        </p:txBody>
      </p:sp>
      <p:pic>
        <p:nvPicPr>
          <p:cNvPr id="5" name="Picture 2" descr="\\cern.ch\dfs\Users\s\saull\Desktop\Untitled.png"/>
          <p:cNvPicPr>
            <a:picLocks noChangeAspect="1" noChangeArrowheads="1"/>
          </p:cNvPicPr>
          <p:nvPr/>
        </p:nvPicPr>
        <p:blipFill rotWithShape="1">
          <a:blip r:embed="rId2">
            <a:extLst>
              <a:ext uri="{28A0092B-C50C-407E-A947-70E740481C1C}">
                <a14:useLocalDpi xmlns:a14="http://schemas.microsoft.com/office/drawing/2010/main" val="0"/>
              </a:ext>
            </a:extLst>
          </a:blip>
          <a:srcRect l="27483" t="13544" r="33697" b="35759"/>
          <a:stretch/>
        </p:blipFill>
        <p:spPr bwMode="auto">
          <a:xfrm>
            <a:off x="899592" y="1628800"/>
            <a:ext cx="2924175" cy="50863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C872411-9B73-48D0-8DC9-E31A7177A80E}" type="slidenum">
              <a:rPr lang="en-GB" smtClean="0"/>
              <a:t>11</a:t>
            </a:fld>
            <a:endParaRPr lang="en-GB"/>
          </a:p>
        </p:txBody>
      </p:sp>
    </p:spTree>
    <p:extLst>
      <p:ext uri="{BB962C8B-B14F-4D97-AF65-F5344CB8AC3E}">
        <p14:creationId xmlns:p14="http://schemas.microsoft.com/office/powerpoint/2010/main" val="583482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7287" y="2269501"/>
            <a:ext cx="3659169" cy="389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Flux Trapping</a:t>
            </a:r>
            <a:endParaRPr lang="en-GB" dirty="0"/>
          </a:p>
        </p:txBody>
      </p:sp>
      <p:pic>
        <p:nvPicPr>
          <p:cNvPr id="5" name="Picture 2" descr="\\cern.ch\dfs\Users\s\saull\Desktop\Untitled.png"/>
          <p:cNvPicPr>
            <a:picLocks noChangeAspect="1" noChangeArrowheads="1"/>
          </p:cNvPicPr>
          <p:nvPr/>
        </p:nvPicPr>
        <p:blipFill rotWithShape="1">
          <a:blip r:embed="rId3">
            <a:extLst>
              <a:ext uri="{28A0092B-C50C-407E-A947-70E740481C1C}">
                <a14:useLocalDpi xmlns:a14="http://schemas.microsoft.com/office/drawing/2010/main" val="0"/>
              </a:ext>
            </a:extLst>
          </a:blip>
          <a:srcRect l="27483" t="13544" r="33697" b="35759"/>
          <a:stretch/>
        </p:blipFill>
        <p:spPr bwMode="auto">
          <a:xfrm>
            <a:off x="899592" y="1628800"/>
            <a:ext cx="2924175" cy="50863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899592" y="1556792"/>
            <a:ext cx="3096344" cy="360040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987824" y="5157192"/>
            <a:ext cx="900100" cy="16561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863588" y="5157192"/>
            <a:ext cx="900100" cy="16561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447764" y="6453336"/>
            <a:ext cx="540060" cy="26181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763688" y="5157192"/>
            <a:ext cx="1224136" cy="12961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p:cNvGrpSpPr/>
          <p:nvPr/>
        </p:nvGrpSpPr>
        <p:grpSpPr>
          <a:xfrm>
            <a:off x="6012160" y="2693746"/>
            <a:ext cx="72008" cy="987282"/>
            <a:chOff x="6012160" y="2676353"/>
            <a:chExt cx="72008" cy="987282"/>
          </a:xfrm>
        </p:grpSpPr>
        <p:sp>
          <p:nvSpPr>
            <p:cNvPr id="37" name="Oval 36"/>
            <p:cNvSpPr/>
            <p:nvPr/>
          </p:nvSpPr>
          <p:spPr>
            <a:xfrm>
              <a:off x="6012160" y="2676353"/>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012160" y="2828899"/>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012160" y="2981445"/>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012160" y="3057718"/>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012160" y="3133991"/>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012160" y="3210264"/>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012160" y="2905172"/>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012160" y="2752626"/>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6012160" y="3362810"/>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012160" y="3439083"/>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6012160" y="3515356"/>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6012160" y="3591627"/>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6012160" y="3286537"/>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p:cNvGrpSpPr/>
          <p:nvPr/>
        </p:nvGrpSpPr>
        <p:grpSpPr>
          <a:xfrm>
            <a:off x="7524328" y="2693746"/>
            <a:ext cx="72008" cy="987282"/>
            <a:chOff x="6012160" y="2676353"/>
            <a:chExt cx="72008" cy="987282"/>
          </a:xfrm>
        </p:grpSpPr>
        <p:sp>
          <p:nvSpPr>
            <p:cNvPr id="51" name="Oval 50"/>
            <p:cNvSpPr/>
            <p:nvPr/>
          </p:nvSpPr>
          <p:spPr>
            <a:xfrm>
              <a:off x="6012160" y="2676353"/>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6012160" y="2828899"/>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6012160" y="2981445"/>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6012160" y="3057718"/>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6012160" y="3133991"/>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012160" y="3210264"/>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012160" y="2905172"/>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012160" y="2752626"/>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6012160" y="3362810"/>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6012160" y="3439083"/>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012160" y="3515356"/>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012160" y="3591627"/>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012160" y="3286537"/>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4" name="TextBox 63"/>
          <p:cNvSpPr txBox="1"/>
          <p:nvPr/>
        </p:nvSpPr>
        <p:spPr>
          <a:xfrm>
            <a:off x="7821735" y="1900169"/>
            <a:ext cx="875561"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prstClr val="black"/>
                </a:solidFill>
              </a:rPr>
              <a:t>Sample</a:t>
            </a:r>
            <a:endParaRPr lang="en-GB" dirty="0">
              <a:solidFill>
                <a:prstClr val="black"/>
              </a:solidFill>
            </a:endParaRPr>
          </a:p>
        </p:txBody>
      </p:sp>
      <p:cxnSp>
        <p:nvCxnSpPr>
          <p:cNvPr id="65" name="Straight Arrow Connector 64"/>
          <p:cNvCxnSpPr>
            <a:stCxn id="64" idx="1"/>
          </p:cNvCxnSpPr>
          <p:nvPr/>
        </p:nvCxnSpPr>
        <p:spPr>
          <a:xfrm flipH="1">
            <a:off x="7452320" y="2084835"/>
            <a:ext cx="369415" cy="35714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8" idx="2"/>
          </p:cNvCxnSpPr>
          <p:nvPr/>
        </p:nvCxnSpPr>
        <p:spPr>
          <a:xfrm>
            <a:off x="5350519" y="2622509"/>
            <a:ext cx="661641" cy="35123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923158" y="2253177"/>
            <a:ext cx="854721" cy="369332"/>
          </a:xfrm>
          <a:prstGeom prst="rect">
            <a:avLst/>
          </a:prstGeom>
          <a:gradFill>
            <a:gsLst>
              <a:gs pos="0">
                <a:schemeClr val="bg1">
                  <a:lumMod val="85000"/>
                </a:schemeClr>
              </a:gs>
              <a:gs pos="35000">
                <a:schemeClr val="bg1">
                  <a:lumMod val="85000"/>
                </a:schemeClr>
              </a:gs>
              <a:gs pos="100000">
                <a:schemeClr val="bg1"/>
              </a:gs>
            </a:gsLst>
          </a:gradFill>
          <a:effectLst>
            <a:outerShdw blurRad="40000" dist="20000" dir="5400000" rotWithShape="0">
              <a:schemeClr val="bg1">
                <a:lumMod val="65000"/>
                <a:alpha val="38000"/>
              </a:schemeClr>
            </a:outerShdw>
          </a:effectLst>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prstClr val="black"/>
                </a:solidFill>
              </a:rPr>
              <a:t>DC Coil</a:t>
            </a:r>
            <a:endParaRPr lang="en-GB" dirty="0">
              <a:solidFill>
                <a:prstClr val="black"/>
              </a:solidFill>
            </a:endParaRPr>
          </a:p>
        </p:txBody>
      </p:sp>
      <p:sp>
        <p:nvSpPr>
          <p:cNvPr id="4" name="Slide Number Placeholder 3"/>
          <p:cNvSpPr>
            <a:spLocks noGrp="1"/>
          </p:cNvSpPr>
          <p:nvPr>
            <p:ph type="sldNum" sz="quarter" idx="12"/>
          </p:nvPr>
        </p:nvSpPr>
        <p:spPr/>
        <p:txBody>
          <a:bodyPr/>
          <a:lstStyle/>
          <a:p>
            <a:fld id="{DC872411-9B73-48D0-8DC9-E31A7177A80E}" type="slidenum">
              <a:rPr lang="en-GB" smtClean="0"/>
              <a:t>12</a:t>
            </a:fld>
            <a:endParaRPr lang="en-GB"/>
          </a:p>
        </p:txBody>
      </p:sp>
    </p:spTree>
    <p:extLst>
      <p:ext uri="{BB962C8B-B14F-4D97-AF65-F5344CB8AC3E}">
        <p14:creationId xmlns:p14="http://schemas.microsoft.com/office/powerpoint/2010/main" val="229828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Flux Trapping</a:t>
            </a:r>
            <a:endParaRPr lang="en-GB" dirty="0"/>
          </a:p>
        </p:txBody>
      </p:sp>
      <p:pic>
        <p:nvPicPr>
          <p:cNvPr id="5" name="Picture 2" descr="\\cern.ch\dfs\Users\s\saull\Desktop\Untitled.png"/>
          <p:cNvPicPr>
            <a:picLocks noChangeAspect="1" noChangeArrowheads="1"/>
          </p:cNvPicPr>
          <p:nvPr/>
        </p:nvPicPr>
        <p:blipFill rotWithShape="1">
          <a:blip r:embed="rId2">
            <a:extLst>
              <a:ext uri="{28A0092B-C50C-407E-A947-70E740481C1C}">
                <a14:useLocalDpi xmlns:a14="http://schemas.microsoft.com/office/drawing/2010/main" val="0"/>
              </a:ext>
            </a:extLst>
          </a:blip>
          <a:srcRect l="27483" t="13544" r="33697" b="35759"/>
          <a:stretch/>
        </p:blipFill>
        <p:spPr bwMode="auto">
          <a:xfrm>
            <a:off x="899592" y="1628800"/>
            <a:ext cx="2924175" cy="508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7287" y="2269501"/>
            <a:ext cx="3659169" cy="389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899592" y="1556792"/>
            <a:ext cx="3096344" cy="360040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987824" y="5157192"/>
            <a:ext cx="900100" cy="16561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863588" y="5157192"/>
            <a:ext cx="900100" cy="16561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4923158" y="2564904"/>
            <a:ext cx="3825306" cy="3946078"/>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447764" y="6453336"/>
            <a:ext cx="540060" cy="26181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1763688" y="5157192"/>
            <a:ext cx="1224136" cy="129614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p:cNvCxnSpPr>
            <a:stCxn id="35" idx="2"/>
          </p:cNvCxnSpPr>
          <p:nvPr/>
        </p:nvCxnSpPr>
        <p:spPr>
          <a:xfrm>
            <a:off x="5350519" y="2622509"/>
            <a:ext cx="661641" cy="351234"/>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876256" y="1844824"/>
            <a:ext cx="914465" cy="2376264"/>
            <a:chOff x="3995936" y="1556792"/>
            <a:chExt cx="914465" cy="2376264"/>
          </a:xfrm>
        </p:grpSpPr>
        <p:sp>
          <p:nvSpPr>
            <p:cNvPr id="37" name="Freeform 36"/>
            <p:cNvSpPr/>
            <p:nvPr/>
          </p:nvSpPr>
          <p:spPr>
            <a:xfrm>
              <a:off x="3995936" y="1556792"/>
              <a:ext cx="47534" cy="2376264"/>
            </a:xfrm>
            <a:custGeom>
              <a:avLst/>
              <a:gdLst>
                <a:gd name="connsiteX0" fmla="*/ 83194 w 95069"/>
                <a:gd name="connsiteY0" fmla="*/ 2648197 h 2648197"/>
                <a:gd name="connsiteX1" fmla="*/ 66 w 95069"/>
                <a:gd name="connsiteY1" fmla="*/ 1104405 h 2648197"/>
                <a:gd name="connsiteX2" fmla="*/ 95069 w 95069"/>
                <a:gd name="connsiteY2" fmla="*/ 0 h 2648197"/>
              </a:gdLst>
              <a:ahLst/>
              <a:cxnLst>
                <a:cxn ang="0">
                  <a:pos x="connsiteX0" y="connsiteY0"/>
                </a:cxn>
                <a:cxn ang="0">
                  <a:pos x="connsiteX1" y="connsiteY1"/>
                </a:cxn>
                <a:cxn ang="0">
                  <a:pos x="connsiteX2" y="connsiteY2"/>
                </a:cxn>
              </a:cxnLst>
              <a:rect l="l" t="t" r="r" b="b"/>
              <a:pathLst>
                <a:path w="95069" h="2648197">
                  <a:moveTo>
                    <a:pt x="83194" y="2648197"/>
                  </a:moveTo>
                  <a:cubicBezTo>
                    <a:pt x="40640" y="2096984"/>
                    <a:pt x="-1913" y="1545771"/>
                    <a:pt x="66" y="1104405"/>
                  </a:cubicBezTo>
                  <a:cubicBezTo>
                    <a:pt x="2045" y="663039"/>
                    <a:pt x="48557" y="331519"/>
                    <a:pt x="95069" y="0"/>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4110943" y="1564349"/>
              <a:ext cx="270467" cy="2274665"/>
            </a:xfrm>
            <a:custGeom>
              <a:avLst/>
              <a:gdLst>
                <a:gd name="connsiteX0" fmla="*/ 111769 w 270467"/>
                <a:gd name="connsiteY0" fmla="*/ 2274665 h 2274665"/>
                <a:gd name="connsiteX1" fmla="*/ 5971 w 270467"/>
                <a:gd name="connsiteY1" fmla="*/ 1035313 h 2274665"/>
                <a:gd name="connsiteX2" fmla="*/ 270467 w 270467"/>
                <a:gd name="connsiteY2" fmla="*/ 0 h 2274665"/>
                <a:gd name="connsiteX3" fmla="*/ 270467 w 270467"/>
                <a:gd name="connsiteY3" fmla="*/ 0 h 2274665"/>
              </a:gdLst>
              <a:ahLst/>
              <a:cxnLst>
                <a:cxn ang="0">
                  <a:pos x="connsiteX0" y="connsiteY0"/>
                </a:cxn>
                <a:cxn ang="0">
                  <a:pos x="connsiteX1" y="connsiteY1"/>
                </a:cxn>
                <a:cxn ang="0">
                  <a:pos x="connsiteX2" y="connsiteY2"/>
                </a:cxn>
                <a:cxn ang="0">
                  <a:pos x="connsiteX3" y="connsiteY3"/>
                </a:cxn>
              </a:cxnLst>
              <a:rect l="l" t="t" r="r" b="b"/>
              <a:pathLst>
                <a:path w="270467" h="2274665">
                  <a:moveTo>
                    <a:pt x="111769" y="2274665"/>
                  </a:moveTo>
                  <a:cubicBezTo>
                    <a:pt x="45645" y="1844544"/>
                    <a:pt x="-20479" y="1414424"/>
                    <a:pt x="5971" y="1035313"/>
                  </a:cubicBezTo>
                  <a:cubicBezTo>
                    <a:pt x="32421" y="656202"/>
                    <a:pt x="270467" y="0"/>
                    <a:pt x="270467" y="0"/>
                  </a:cubicBezTo>
                  <a:lnTo>
                    <a:pt x="270467" y="0"/>
                  </a:ln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4253707" y="1662591"/>
              <a:ext cx="414870" cy="2100852"/>
            </a:xfrm>
            <a:custGeom>
              <a:avLst/>
              <a:gdLst>
                <a:gd name="connsiteX0" fmla="*/ 127703 w 414870"/>
                <a:gd name="connsiteY0" fmla="*/ 2100852 h 2100852"/>
                <a:gd name="connsiteX1" fmla="*/ 14347 w 414870"/>
                <a:gd name="connsiteY1" fmla="*/ 846386 h 2100852"/>
                <a:gd name="connsiteX2" fmla="*/ 414870 w 414870"/>
                <a:gd name="connsiteY2" fmla="*/ 0 h 2100852"/>
              </a:gdLst>
              <a:ahLst/>
              <a:cxnLst>
                <a:cxn ang="0">
                  <a:pos x="connsiteX0" y="connsiteY0"/>
                </a:cxn>
                <a:cxn ang="0">
                  <a:pos x="connsiteX1" y="connsiteY1"/>
                </a:cxn>
                <a:cxn ang="0">
                  <a:pos x="connsiteX2" y="connsiteY2"/>
                </a:cxn>
              </a:cxnLst>
              <a:rect l="l" t="t" r="r" b="b"/>
              <a:pathLst>
                <a:path w="414870" h="2100852">
                  <a:moveTo>
                    <a:pt x="127703" y="2100852"/>
                  </a:moveTo>
                  <a:cubicBezTo>
                    <a:pt x="47094" y="1648690"/>
                    <a:pt x="-33514" y="1196528"/>
                    <a:pt x="14347" y="846386"/>
                  </a:cubicBezTo>
                  <a:cubicBezTo>
                    <a:pt x="62208" y="496244"/>
                    <a:pt x="238539" y="248122"/>
                    <a:pt x="414870" y="0"/>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4408803" y="1836402"/>
              <a:ext cx="501598" cy="1889256"/>
            </a:xfrm>
            <a:custGeom>
              <a:avLst/>
              <a:gdLst>
                <a:gd name="connsiteX0" fmla="*/ 214431 w 501598"/>
                <a:gd name="connsiteY0" fmla="*/ 1889256 h 1889256"/>
                <a:gd name="connsiteX1" fmla="*/ 10392 w 501598"/>
                <a:gd name="connsiteY1" fmla="*/ 869058 h 1889256"/>
                <a:gd name="connsiteX2" fmla="*/ 501598 w 501598"/>
                <a:gd name="connsiteY2" fmla="*/ 0 h 1889256"/>
              </a:gdLst>
              <a:ahLst/>
              <a:cxnLst>
                <a:cxn ang="0">
                  <a:pos x="connsiteX0" y="connsiteY0"/>
                </a:cxn>
                <a:cxn ang="0">
                  <a:pos x="connsiteX1" y="connsiteY1"/>
                </a:cxn>
                <a:cxn ang="0">
                  <a:pos x="connsiteX2" y="connsiteY2"/>
                </a:cxn>
              </a:cxnLst>
              <a:rect l="l" t="t" r="r" b="b"/>
              <a:pathLst>
                <a:path w="501598" h="1889256">
                  <a:moveTo>
                    <a:pt x="214431" y="1889256"/>
                  </a:moveTo>
                  <a:cubicBezTo>
                    <a:pt x="88481" y="1536595"/>
                    <a:pt x="-37469" y="1183934"/>
                    <a:pt x="10392" y="869058"/>
                  </a:cubicBezTo>
                  <a:cubicBezTo>
                    <a:pt x="58253" y="554182"/>
                    <a:pt x="279925" y="277091"/>
                    <a:pt x="501598" y="0"/>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p:cNvSpPr txBox="1"/>
          <p:nvPr/>
        </p:nvSpPr>
        <p:spPr>
          <a:xfrm>
            <a:off x="4923158" y="2253177"/>
            <a:ext cx="854721" cy="369332"/>
          </a:xfrm>
          <a:prstGeom prst="rect">
            <a:avLst/>
          </a:prstGeom>
          <a:gradFill>
            <a:gsLst>
              <a:gs pos="0">
                <a:schemeClr val="bg1">
                  <a:lumMod val="85000"/>
                </a:schemeClr>
              </a:gs>
              <a:gs pos="35000">
                <a:schemeClr val="bg1">
                  <a:lumMod val="85000"/>
                </a:schemeClr>
              </a:gs>
              <a:gs pos="100000">
                <a:schemeClr val="bg1"/>
              </a:gs>
            </a:gsLst>
          </a:gradFill>
          <a:effectLst>
            <a:outerShdw blurRad="40000" dist="20000" dir="5400000" rotWithShape="0">
              <a:schemeClr val="bg1">
                <a:lumMod val="65000"/>
                <a:alpha val="38000"/>
              </a:schemeClr>
            </a:outerShdw>
          </a:effectLst>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prstClr val="black"/>
                </a:solidFill>
              </a:rPr>
              <a:t>DC Coil</a:t>
            </a:r>
            <a:endParaRPr lang="en-GB" dirty="0">
              <a:solidFill>
                <a:prstClr val="black"/>
              </a:solidFill>
            </a:endParaRPr>
          </a:p>
        </p:txBody>
      </p:sp>
      <p:grpSp>
        <p:nvGrpSpPr>
          <p:cNvPr id="47" name="Group 46"/>
          <p:cNvGrpSpPr/>
          <p:nvPr/>
        </p:nvGrpSpPr>
        <p:grpSpPr>
          <a:xfrm flipH="1">
            <a:off x="5783763" y="1852381"/>
            <a:ext cx="914465" cy="2376264"/>
            <a:chOff x="3995936" y="1556792"/>
            <a:chExt cx="914465" cy="2376264"/>
          </a:xfrm>
        </p:grpSpPr>
        <p:sp>
          <p:nvSpPr>
            <p:cNvPr id="48" name="Freeform 47"/>
            <p:cNvSpPr/>
            <p:nvPr/>
          </p:nvSpPr>
          <p:spPr>
            <a:xfrm>
              <a:off x="3995936" y="1556792"/>
              <a:ext cx="47534" cy="2376264"/>
            </a:xfrm>
            <a:custGeom>
              <a:avLst/>
              <a:gdLst>
                <a:gd name="connsiteX0" fmla="*/ 83194 w 95069"/>
                <a:gd name="connsiteY0" fmla="*/ 2648197 h 2648197"/>
                <a:gd name="connsiteX1" fmla="*/ 66 w 95069"/>
                <a:gd name="connsiteY1" fmla="*/ 1104405 h 2648197"/>
                <a:gd name="connsiteX2" fmla="*/ 95069 w 95069"/>
                <a:gd name="connsiteY2" fmla="*/ 0 h 2648197"/>
              </a:gdLst>
              <a:ahLst/>
              <a:cxnLst>
                <a:cxn ang="0">
                  <a:pos x="connsiteX0" y="connsiteY0"/>
                </a:cxn>
                <a:cxn ang="0">
                  <a:pos x="connsiteX1" y="connsiteY1"/>
                </a:cxn>
                <a:cxn ang="0">
                  <a:pos x="connsiteX2" y="connsiteY2"/>
                </a:cxn>
              </a:cxnLst>
              <a:rect l="l" t="t" r="r" b="b"/>
              <a:pathLst>
                <a:path w="95069" h="2648197">
                  <a:moveTo>
                    <a:pt x="83194" y="2648197"/>
                  </a:moveTo>
                  <a:cubicBezTo>
                    <a:pt x="40640" y="2096984"/>
                    <a:pt x="-1913" y="1545771"/>
                    <a:pt x="66" y="1104405"/>
                  </a:cubicBezTo>
                  <a:cubicBezTo>
                    <a:pt x="2045" y="663039"/>
                    <a:pt x="48557" y="331519"/>
                    <a:pt x="95069" y="0"/>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48"/>
            <p:cNvSpPr/>
            <p:nvPr/>
          </p:nvSpPr>
          <p:spPr>
            <a:xfrm>
              <a:off x="4110943" y="1564349"/>
              <a:ext cx="270467" cy="2274665"/>
            </a:xfrm>
            <a:custGeom>
              <a:avLst/>
              <a:gdLst>
                <a:gd name="connsiteX0" fmla="*/ 111769 w 270467"/>
                <a:gd name="connsiteY0" fmla="*/ 2274665 h 2274665"/>
                <a:gd name="connsiteX1" fmla="*/ 5971 w 270467"/>
                <a:gd name="connsiteY1" fmla="*/ 1035313 h 2274665"/>
                <a:gd name="connsiteX2" fmla="*/ 270467 w 270467"/>
                <a:gd name="connsiteY2" fmla="*/ 0 h 2274665"/>
                <a:gd name="connsiteX3" fmla="*/ 270467 w 270467"/>
                <a:gd name="connsiteY3" fmla="*/ 0 h 2274665"/>
              </a:gdLst>
              <a:ahLst/>
              <a:cxnLst>
                <a:cxn ang="0">
                  <a:pos x="connsiteX0" y="connsiteY0"/>
                </a:cxn>
                <a:cxn ang="0">
                  <a:pos x="connsiteX1" y="connsiteY1"/>
                </a:cxn>
                <a:cxn ang="0">
                  <a:pos x="connsiteX2" y="connsiteY2"/>
                </a:cxn>
                <a:cxn ang="0">
                  <a:pos x="connsiteX3" y="connsiteY3"/>
                </a:cxn>
              </a:cxnLst>
              <a:rect l="l" t="t" r="r" b="b"/>
              <a:pathLst>
                <a:path w="270467" h="2274665">
                  <a:moveTo>
                    <a:pt x="111769" y="2274665"/>
                  </a:moveTo>
                  <a:cubicBezTo>
                    <a:pt x="45645" y="1844544"/>
                    <a:pt x="-20479" y="1414424"/>
                    <a:pt x="5971" y="1035313"/>
                  </a:cubicBezTo>
                  <a:cubicBezTo>
                    <a:pt x="32421" y="656202"/>
                    <a:pt x="270467" y="0"/>
                    <a:pt x="270467" y="0"/>
                  </a:cubicBezTo>
                  <a:lnTo>
                    <a:pt x="270467" y="0"/>
                  </a:ln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Freeform 49"/>
            <p:cNvSpPr/>
            <p:nvPr/>
          </p:nvSpPr>
          <p:spPr>
            <a:xfrm>
              <a:off x="4253707" y="1662591"/>
              <a:ext cx="414870" cy="2100852"/>
            </a:xfrm>
            <a:custGeom>
              <a:avLst/>
              <a:gdLst>
                <a:gd name="connsiteX0" fmla="*/ 127703 w 414870"/>
                <a:gd name="connsiteY0" fmla="*/ 2100852 h 2100852"/>
                <a:gd name="connsiteX1" fmla="*/ 14347 w 414870"/>
                <a:gd name="connsiteY1" fmla="*/ 846386 h 2100852"/>
                <a:gd name="connsiteX2" fmla="*/ 414870 w 414870"/>
                <a:gd name="connsiteY2" fmla="*/ 0 h 2100852"/>
              </a:gdLst>
              <a:ahLst/>
              <a:cxnLst>
                <a:cxn ang="0">
                  <a:pos x="connsiteX0" y="connsiteY0"/>
                </a:cxn>
                <a:cxn ang="0">
                  <a:pos x="connsiteX1" y="connsiteY1"/>
                </a:cxn>
                <a:cxn ang="0">
                  <a:pos x="connsiteX2" y="connsiteY2"/>
                </a:cxn>
              </a:cxnLst>
              <a:rect l="l" t="t" r="r" b="b"/>
              <a:pathLst>
                <a:path w="414870" h="2100852">
                  <a:moveTo>
                    <a:pt x="127703" y="2100852"/>
                  </a:moveTo>
                  <a:cubicBezTo>
                    <a:pt x="47094" y="1648690"/>
                    <a:pt x="-33514" y="1196528"/>
                    <a:pt x="14347" y="846386"/>
                  </a:cubicBezTo>
                  <a:cubicBezTo>
                    <a:pt x="62208" y="496244"/>
                    <a:pt x="238539" y="248122"/>
                    <a:pt x="414870" y="0"/>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Freeform 50"/>
            <p:cNvSpPr/>
            <p:nvPr/>
          </p:nvSpPr>
          <p:spPr>
            <a:xfrm>
              <a:off x="4408803" y="1836402"/>
              <a:ext cx="501598" cy="1889256"/>
            </a:xfrm>
            <a:custGeom>
              <a:avLst/>
              <a:gdLst>
                <a:gd name="connsiteX0" fmla="*/ 214431 w 501598"/>
                <a:gd name="connsiteY0" fmla="*/ 1889256 h 1889256"/>
                <a:gd name="connsiteX1" fmla="*/ 10392 w 501598"/>
                <a:gd name="connsiteY1" fmla="*/ 869058 h 1889256"/>
                <a:gd name="connsiteX2" fmla="*/ 501598 w 501598"/>
                <a:gd name="connsiteY2" fmla="*/ 0 h 1889256"/>
              </a:gdLst>
              <a:ahLst/>
              <a:cxnLst>
                <a:cxn ang="0">
                  <a:pos x="connsiteX0" y="connsiteY0"/>
                </a:cxn>
                <a:cxn ang="0">
                  <a:pos x="connsiteX1" y="connsiteY1"/>
                </a:cxn>
                <a:cxn ang="0">
                  <a:pos x="connsiteX2" y="connsiteY2"/>
                </a:cxn>
              </a:cxnLst>
              <a:rect l="l" t="t" r="r" b="b"/>
              <a:pathLst>
                <a:path w="501598" h="1889256">
                  <a:moveTo>
                    <a:pt x="214431" y="1889256"/>
                  </a:moveTo>
                  <a:cubicBezTo>
                    <a:pt x="88481" y="1536595"/>
                    <a:pt x="-37469" y="1183934"/>
                    <a:pt x="10392" y="869058"/>
                  </a:cubicBezTo>
                  <a:cubicBezTo>
                    <a:pt x="58253" y="554182"/>
                    <a:pt x="279925" y="277091"/>
                    <a:pt x="501598" y="0"/>
                  </a:cubicBezTo>
                </a:path>
              </a:pathLst>
            </a:custGeom>
            <a:noFill/>
            <a:ln>
              <a:solidFill>
                <a:schemeClr val="accent6"/>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3" name="TextBox 52"/>
              <p:cNvSpPr txBox="1"/>
              <p:nvPr/>
            </p:nvSpPr>
            <p:spPr>
              <a:xfrm>
                <a:off x="7807743" y="1768080"/>
                <a:ext cx="669711" cy="712708"/>
              </a:xfrm>
              <a:prstGeom prst="rect">
                <a:avLst/>
              </a:prstGeom>
            </p:spPr>
            <p:txBody>
              <a:bodyPr vert="horz" wrap="none" lIns="91440" tIns="45720" rIns="91440" bIns="45720" rtlCol="0" anchor="ctr">
                <a:normAutofit/>
              </a:bodyPr>
              <a:lstStyle/>
              <a:p>
                <a:pPr/>
                <a14:m>
                  <m:oMathPara xmlns:m="http://schemas.openxmlformats.org/officeDocument/2006/math">
                    <m:oMathParaPr>
                      <m:jc m:val="centerGroup"/>
                    </m:oMathParaPr>
                    <m:oMath xmlns:m="http://schemas.openxmlformats.org/officeDocument/2006/math">
                      <m:acc>
                        <m:accPr>
                          <m:chr m:val="⃗"/>
                          <m:ctrlPr>
                            <a:rPr lang="en-US" sz="3200" b="1" i="1" smtClean="0">
                              <a:solidFill>
                                <a:schemeClr val="accent6"/>
                              </a:solidFill>
                              <a:latin typeface="Cambria Math"/>
                            </a:rPr>
                          </m:ctrlPr>
                        </m:accPr>
                        <m:e>
                          <m:r>
                            <a:rPr lang="en-US" sz="3200" b="1" i="1" smtClean="0">
                              <a:solidFill>
                                <a:schemeClr val="accent6"/>
                              </a:solidFill>
                              <a:latin typeface="Cambria Math"/>
                            </a:rPr>
                            <m:t>𝑩</m:t>
                          </m:r>
                        </m:e>
                      </m:acc>
                    </m:oMath>
                  </m:oMathPara>
                </a14:m>
                <a:endParaRPr lang="en-GB" sz="3200" b="1" dirty="0" smtClean="0">
                  <a:solidFill>
                    <a:schemeClr val="accent6"/>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807743" y="1768080"/>
                <a:ext cx="669711" cy="712708"/>
              </a:xfrm>
              <a:prstGeom prst="rect">
                <a:avLst/>
              </a:prstGeom>
              <a:blipFill rotWithShape="1">
                <a:blip r:embed="rId4"/>
                <a:stretch>
                  <a:fillRect/>
                </a:stretch>
              </a:blipFill>
            </p:spPr>
            <p:txBody>
              <a:bodyPr/>
              <a:lstStyle/>
              <a:p>
                <a:r>
                  <a:rPr lang="en-GB">
                    <a:noFill/>
                  </a:rPr>
                  <a:t> </a:t>
                </a:r>
              </a:p>
            </p:txBody>
          </p:sp>
        </mc:Fallback>
      </mc:AlternateContent>
      <p:grpSp>
        <p:nvGrpSpPr>
          <p:cNvPr id="66" name="Group 65"/>
          <p:cNvGrpSpPr/>
          <p:nvPr/>
        </p:nvGrpSpPr>
        <p:grpSpPr>
          <a:xfrm>
            <a:off x="6012160" y="2708920"/>
            <a:ext cx="72008" cy="987282"/>
            <a:chOff x="6012160" y="2676353"/>
            <a:chExt cx="72008" cy="987282"/>
          </a:xfrm>
        </p:grpSpPr>
        <p:sp>
          <p:nvSpPr>
            <p:cNvPr id="9" name="Oval 8"/>
            <p:cNvSpPr/>
            <p:nvPr/>
          </p:nvSpPr>
          <p:spPr>
            <a:xfrm>
              <a:off x="6012160" y="2676353"/>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6012160" y="2828899"/>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6012160" y="2981445"/>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6012160" y="3057718"/>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012160" y="3133991"/>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6012160" y="3210264"/>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6012160" y="2905172"/>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6012160" y="2752626"/>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6012160" y="3362810"/>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012160" y="3439083"/>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6012160" y="3515356"/>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6012160" y="3591627"/>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6012160" y="3286537"/>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p:cNvGrpSpPr/>
          <p:nvPr/>
        </p:nvGrpSpPr>
        <p:grpSpPr>
          <a:xfrm>
            <a:off x="7524328" y="2708920"/>
            <a:ext cx="72008" cy="987282"/>
            <a:chOff x="6012160" y="2676353"/>
            <a:chExt cx="72008" cy="987282"/>
          </a:xfrm>
        </p:grpSpPr>
        <p:sp>
          <p:nvSpPr>
            <p:cNvPr id="68" name="Oval 67"/>
            <p:cNvSpPr/>
            <p:nvPr/>
          </p:nvSpPr>
          <p:spPr>
            <a:xfrm>
              <a:off x="6012160" y="2676353"/>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6012160" y="2828899"/>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6012160" y="2981445"/>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6012160" y="3057718"/>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6012160" y="3133991"/>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6012160" y="3210264"/>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6012160" y="2905172"/>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6012160" y="2752626"/>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6012160" y="3362810"/>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6012160" y="3439083"/>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6012160" y="3515356"/>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6012160" y="3591627"/>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6012160" y="3286537"/>
              <a:ext cx="72008" cy="7200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 name="Footer Placeholder 2"/>
          <p:cNvSpPr>
            <a:spLocks noGrp="1"/>
          </p:cNvSpPr>
          <p:nvPr>
            <p:ph type="ftr" sz="quarter" idx="11"/>
          </p:nvPr>
        </p:nvSpPr>
        <p:spPr>
          <a:xfrm>
            <a:off x="3124200" y="6356350"/>
            <a:ext cx="2895600" cy="365125"/>
          </a:xfrm>
        </p:spPr>
        <p:txBody>
          <a:bodyPr/>
          <a:lstStyle/>
          <a:p>
            <a:r>
              <a:rPr lang="en-GB" smtClean="0"/>
              <a:t>Tobias.Junginger@cern.ch</a:t>
            </a:r>
            <a:endParaRPr lang="en-GB" dirty="0"/>
          </a:p>
        </p:txBody>
      </p:sp>
      <p:sp>
        <p:nvSpPr>
          <p:cNvPr id="4" name="Slide Number Placeholder 3"/>
          <p:cNvSpPr>
            <a:spLocks noGrp="1"/>
          </p:cNvSpPr>
          <p:nvPr>
            <p:ph type="sldNum" sz="quarter" idx="12"/>
          </p:nvPr>
        </p:nvSpPr>
        <p:spPr/>
        <p:txBody>
          <a:bodyPr/>
          <a:lstStyle/>
          <a:p>
            <a:fld id="{DC872411-9B73-48D0-8DC9-E31A7177A80E}" type="slidenum">
              <a:rPr lang="en-GB" smtClean="0"/>
              <a:t>13</a:t>
            </a:fld>
            <a:endParaRPr lang="en-GB"/>
          </a:p>
        </p:txBody>
      </p:sp>
    </p:spTree>
    <p:extLst>
      <p:ext uri="{BB962C8B-B14F-4D97-AF65-F5344CB8AC3E}">
        <p14:creationId xmlns:p14="http://schemas.microsoft.com/office/powerpoint/2010/main" val="3243478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Trapped Flux at 400MHz and 4K</a:t>
            </a:r>
            <a:endParaRPr lang="en-GB" dirty="0"/>
          </a:p>
        </p:txBody>
      </p:sp>
      <p:pic>
        <p:nvPicPr>
          <p:cNvPr id="30722" name="Picture 2" descr="\\cern.ch\dfs\Users\s\saull\Desktop\Rs_400MHz_4K_T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6" y="1160748"/>
            <a:ext cx="9023370" cy="52751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Content Placeholder 2"/>
              <p:cNvSpPr txBox="1">
                <a:spLocks/>
              </p:cNvSpPr>
              <p:nvPr/>
            </p:nvSpPr>
            <p:spPr>
              <a:xfrm>
                <a:off x="4680012" y="4041068"/>
                <a:ext cx="3924436" cy="17912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lvl1pPr marL="342900" indent="-342900" algn="l" defTabSz="914400" rtl="0" eaLnBrk="1" latinLnBrk="0" hangingPunct="1">
                  <a:spcBef>
                    <a:spcPct val="20000"/>
                  </a:spcBef>
                  <a:buFont typeface="Arial" pitchFamily="34" charset="0"/>
                  <a:buChar char="•"/>
                  <a:defRPr sz="3200" kern="1200">
                    <a:solidFill>
                      <a:srgbClr val="3161A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161A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161A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161A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161A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1"/>
                    </a:solidFill>
                  </a:rPr>
                  <a:t>Bulk niobium sample</a:t>
                </a:r>
              </a:p>
              <a:p>
                <a:r>
                  <a:rPr lang="en-US" sz="2400" dirty="0" smtClean="0">
                    <a:solidFill>
                      <a:schemeClr val="tx1"/>
                    </a:solidFill>
                  </a:rPr>
                  <a:t>Reactor grade, RRR </a:t>
                </a:r>
                <a14:m>
                  <m:oMath xmlns:m="http://schemas.openxmlformats.org/officeDocument/2006/math">
                    <m:r>
                      <a:rPr lang="en-US" sz="2400" i="1" smtClean="0">
                        <a:solidFill>
                          <a:schemeClr val="tx1"/>
                        </a:solidFill>
                        <a:latin typeface="Cambria Math"/>
                        <a:ea typeface="Cambria Math"/>
                      </a:rPr>
                      <m:t>≈65</m:t>
                    </m:r>
                  </m:oMath>
                </a14:m>
                <a:endParaRPr lang="en-GB" sz="2400" dirty="0" smtClean="0">
                  <a:solidFill>
                    <a:schemeClr val="tx1"/>
                  </a:solidFill>
                </a:endParaRPr>
              </a:p>
              <a:p>
                <a:r>
                  <a:rPr lang="en-US" sz="2400" dirty="0" smtClean="0">
                    <a:solidFill>
                      <a:schemeClr val="tx1"/>
                    </a:solidFill>
                  </a:rPr>
                  <a:t>Standard BCP, no bake out</a:t>
                </a:r>
              </a:p>
              <a:p>
                <a14:m>
                  <m:oMath xmlns:m="http://schemas.openxmlformats.org/officeDocument/2006/math">
                    <m:r>
                      <m:rPr>
                        <m:sty m:val="p"/>
                      </m:rPr>
                      <a:rPr lang="en-US" sz="2400" smtClean="0">
                        <a:solidFill>
                          <a:schemeClr val="tx1"/>
                        </a:solidFill>
                        <a:latin typeface="Cambria Math"/>
                      </a:rPr>
                      <m:t>R</m:t>
                    </m:r>
                    <m:r>
                      <m:rPr>
                        <m:sty m:val="p"/>
                      </m:rPr>
                      <a:rPr lang="en-US" sz="2400" baseline="-25000" smtClean="0">
                        <a:solidFill>
                          <a:schemeClr val="tx1"/>
                        </a:solidFill>
                        <a:latin typeface="Cambria Math"/>
                      </a:rPr>
                      <m:t>res</m:t>
                    </m:r>
                    <m:r>
                      <a:rPr lang="en-US" sz="2400" i="1" smtClean="0">
                        <a:solidFill>
                          <a:schemeClr val="tx1"/>
                        </a:solidFill>
                        <a:latin typeface="Cambria Math"/>
                      </a:rPr>
                      <m:t> </m:t>
                    </m:r>
                    <m:r>
                      <a:rPr lang="en-US" sz="2400" i="1" smtClean="0">
                        <a:solidFill>
                          <a:schemeClr val="tx1"/>
                        </a:solidFill>
                        <a:latin typeface="Cambria Math"/>
                        <a:ea typeface="Cambria Math"/>
                      </a:rPr>
                      <m:t>≅11.5 </m:t>
                    </m:r>
                    <m:r>
                      <m:rPr>
                        <m:sty m:val="p"/>
                      </m:rPr>
                      <a:rPr lang="en-US" sz="2400" smtClean="0">
                        <a:solidFill>
                          <a:schemeClr val="tx1"/>
                        </a:solidFill>
                        <a:latin typeface="Cambria Math"/>
                        <a:ea typeface="Cambria Math"/>
                      </a:rPr>
                      <m:t>n</m:t>
                    </m:r>
                    <m:r>
                      <m:rPr>
                        <m:nor/>
                      </m:rPr>
                      <a:rPr lang="el-GR" sz="2400" smtClean="0">
                        <a:solidFill>
                          <a:schemeClr val="tx1"/>
                        </a:solidFill>
                        <a:latin typeface="Cambria Math"/>
                        <a:ea typeface="Cambria Math"/>
                      </a:rPr>
                      <m:t>Ω</m:t>
                    </m:r>
                  </m:oMath>
                </a14:m>
                <a:endParaRPr lang="en-GB" sz="2400" dirty="0">
                  <a:solidFill>
                    <a:schemeClr val="tx1"/>
                  </a:solidFill>
                </a:endParaRP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4680012" y="4041068"/>
                <a:ext cx="3924436" cy="1791260"/>
              </a:xfrm>
              <a:prstGeom prst="rect">
                <a:avLst/>
              </a:prstGeom>
              <a:blipFill rotWithShape="1">
                <a:blip r:embed="rId3"/>
                <a:stretch>
                  <a:fillRect/>
                </a:stretch>
              </a:blipFill>
            </p:spPr>
            <p:txBody>
              <a:bodyPr/>
              <a:lstStyle/>
              <a:p>
                <a:r>
                  <a:rPr lang="en-GB">
                    <a:noFill/>
                  </a:rPr>
                  <a:t> </a:t>
                </a:r>
              </a:p>
            </p:txBody>
          </p:sp>
        </mc:Fallback>
      </mc:AlternateContent>
      <p:sp>
        <p:nvSpPr>
          <p:cNvPr id="6" name="Slide Number Placeholder 5"/>
          <p:cNvSpPr>
            <a:spLocks noGrp="1"/>
          </p:cNvSpPr>
          <p:nvPr>
            <p:ph type="sldNum" sz="quarter" idx="12"/>
          </p:nvPr>
        </p:nvSpPr>
        <p:spPr/>
        <p:txBody>
          <a:bodyPr/>
          <a:lstStyle/>
          <a:p>
            <a:fld id="{DC872411-9B73-48D0-8DC9-E31A7177A80E}" type="slidenum">
              <a:rPr lang="en-GB" smtClean="0"/>
              <a:t>14</a:t>
            </a:fld>
            <a:endParaRPr lang="en-GB"/>
          </a:p>
        </p:txBody>
      </p:sp>
    </p:spTree>
    <p:extLst>
      <p:ext uri="{BB962C8B-B14F-4D97-AF65-F5344CB8AC3E}">
        <p14:creationId xmlns:p14="http://schemas.microsoft.com/office/powerpoint/2010/main" val="2888707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52400" y="-63388"/>
            <a:ext cx="8991600" cy="762000"/>
          </a:xfrm>
          <a:ln/>
        </p:spPr>
        <p:txBody>
          <a:bodyPr/>
          <a:lstStyle/>
          <a:p>
            <a:r>
              <a:rPr lang="en-US" altLang="zh-CN" dirty="0" err="1" smtClean="0"/>
              <a:t>Magnesiumdiboride</a:t>
            </a:r>
            <a:r>
              <a:rPr lang="en-US" altLang="zh-CN" dirty="0" smtClean="0"/>
              <a:t> MgB</a:t>
            </a:r>
            <a:r>
              <a:rPr lang="en-US" altLang="zh-CN" baseline="-25000" dirty="0" smtClean="0"/>
              <a:t>2</a:t>
            </a:r>
            <a:endParaRPr lang="en-US" altLang="zh-CN" baseline="-25000" dirty="0"/>
          </a:p>
        </p:txBody>
      </p:sp>
      <p:sp>
        <p:nvSpPr>
          <p:cNvPr id="34819" name="Rectangle 4"/>
          <p:cNvSpPr>
            <a:spLocks noChangeArrowheads="1"/>
          </p:cNvSpPr>
          <p:nvPr/>
        </p:nvSpPr>
        <p:spPr bwMode="auto">
          <a:xfrm>
            <a:off x="-2641600" y="1257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wrap="none" anchor="ctr">
            <a:spAutoFit/>
          </a:bodyPr>
          <a:lstStyle/>
          <a:p>
            <a:pPr eaLnBrk="0" hangingPunct="0"/>
            <a:endParaRPr lang="en-US">
              <a:solidFill>
                <a:srgbClr val="000000"/>
              </a:solidFill>
              <a:latin typeface="Perpetua" pitchFamily="18" charset="0"/>
              <a:ea typeface="HG創英ﾌﾟﾚｾﾞﾝｽEB" charset="0"/>
              <a:cs typeface="HG創英ﾌﾟﾚｾﾞﾝｽEB" charset="0"/>
              <a:sym typeface="HG創英ﾌﾟﾚｾﾞﾝｽEB"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968086253"/>
              </p:ext>
            </p:extLst>
          </p:nvPr>
        </p:nvGraphicFramePr>
        <p:xfrm>
          <a:off x="539552" y="1736810"/>
          <a:ext cx="7920879" cy="3766490"/>
        </p:xfrm>
        <a:graphic>
          <a:graphicData uri="http://schemas.openxmlformats.org/drawingml/2006/table">
            <a:tbl>
              <a:tblPr firstRow="1" bandRow="1">
                <a:tableStyleId>{5C22544A-7EE6-4342-B048-85BDC9FD1C3A}</a:tableStyleId>
              </a:tblPr>
              <a:tblGrid>
                <a:gridCol w="2640293"/>
                <a:gridCol w="2640293"/>
                <a:gridCol w="2640293"/>
              </a:tblGrid>
              <a:tr h="546000">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Material</a:t>
                      </a:r>
                      <a:endParaRPr kumimoji="0" lang="en-US" altLang="zh-CN" sz="2200" b="0" i="0" u="none" strike="noStrike" cap="none" normalizeH="0" baseline="0" dirty="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Bulk Niobium</a:t>
                      </a:r>
                      <a:endParaRPr kumimoji="0" lang="en-US" altLang="zh-CN" sz="2200" b="0" i="0" u="none" strike="noStrike" cap="none" normalizeH="0" baseline="0" dirty="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MgB</a:t>
                      </a:r>
                      <a:r>
                        <a:rPr kumimoji="0" lang="en-US" altLang="zh-CN" sz="1800" b="0" i="0" u="none" strike="noStrike" cap="none" normalizeH="0" baseline="-25000" dirty="0" smtClean="0">
                          <a:ln>
                            <a:noFill/>
                          </a:ln>
                          <a:solidFill>
                            <a:srgbClr val="000000"/>
                          </a:solidFill>
                          <a:effectLst/>
                          <a:latin typeface="Arial" pitchFamily="34" charset="0"/>
                          <a:ea typeface="SimSun" pitchFamily="2" charset="-122"/>
                          <a:cs typeface="Arial" pitchFamily="34" charset="0"/>
                          <a:sym typeface="HG創英ﾌﾟﾚｾﾞﾝｽEB" charset="0"/>
                        </a:rPr>
                        <a:t>2</a:t>
                      </a:r>
                      <a:endParaRPr kumimoji="0" lang="en-US" altLang="zh-CN" sz="2200" b="0" i="0" u="none" strike="noStrike" cap="none" normalizeH="0" baseline="-25000" dirty="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r>
              <a:tr h="546000">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err="1" smtClean="0">
                          <a:ln>
                            <a:noFill/>
                          </a:ln>
                          <a:solidFill>
                            <a:srgbClr val="000000"/>
                          </a:solidFill>
                          <a:effectLst/>
                          <a:latin typeface="Arial" pitchFamily="34" charset="0"/>
                          <a:ea typeface="SimSun" pitchFamily="2" charset="-122"/>
                          <a:cs typeface="Arial" pitchFamily="34" charset="0"/>
                          <a:sym typeface="HG創英ﾌﾟﾚｾﾞﾝｽEB" charset="0"/>
                        </a:rPr>
                        <a:t>R</a:t>
                      </a:r>
                      <a:r>
                        <a:rPr kumimoji="0" lang="en-US" altLang="zh-CN" sz="1800" b="0" i="0" u="none" strike="noStrike" cap="none" normalizeH="0" baseline="-25000" dirty="0" err="1" smtClean="0">
                          <a:ln>
                            <a:noFill/>
                          </a:ln>
                          <a:solidFill>
                            <a:srgbClr val="000000"/>
                          </a:solidFill>
                          <a:effectLst/>
                          <a:latin typeface="Arial" pitchFamily="34" charset="0"/>
                          <a:ea typeface="SimSun" pitchFamily="2" charset="-122"/>
                          <a:cs typeface="Arial" pitchFamily="34" charset="0"/>
                          <a:sym typeface="HG創英ﾌﾟﾚｾﾞﾝｽEB" charset="0"/>
                        </a:rPr>
                        <a:t>res</a:t>
                      </a:r>
                      <a:endParaRPr kumimoji="0" lang="en-US" altLang="zh-CN" sz="2200" b="0" i="0" u="none" strike="noStrike" cap="none" normalizeH="0" baseline="0" dirty="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smtClean="0">
                          <a:ln>
                            <a:noFill/>
                          </a:ln>
                          <a:solidFill>
                            <a:srgbClr val="000000"/>
                          </a:solidFill>
                          <a:effectLst/>
                          <a:latin typeface="Arial" pitchFamily="34" charset="0"/>
                          <a:ea typeface="SimSun" pitchFamily="2" charset="-122"/>
                          <a:cs typeface="Arial" pitchFamily="34" charset="0"/>
                          <a:sym typeface="HG創英ﾌﾟﾚｾﾞﾝｽEB" charset="0"/>
                        </a:rPr>
                        <a:t>A few nΩ</a:t>
                      </a:r>
                      <a:endParaRPr kumimoji="0" lang="en-US" altLang="zh-CN" sz="2200" b="0" i="0" u="none" strike="noStrike" cap="none" normalizeH="0" baseline="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smtClean="0">
                          <a:ln>
                            <a:noFill/>
                          </a:ln>
                          <a:solidFill>
                            <a:srgbClr val="000000"/>
                          </a:solidFill>
                          <a:effectLst/>
                          <a:latin typeface="Arial" pitchFamily="34" charset="0"/>
                          <a:ea typeface="SimSun" pitchFamily="2" charset="-122"/>
                          <a:cs typeface="Arial" pitchFamily="34" charset="0"/>
                          <a:sym typeface="HG創英ﾌﾟﾚｾﾞﾝｽEB" charset="0"/>
                        </a:rPr>
                        <a:t>?</a:t>
                      </a:r>
                      <a:endParaRPr kumimoji="0" lang="en-US" altLang="zh-CN" sz="2200" b="0" i="0" u="none" strike="noStrike" cap="none" normalizeH="0" baseline="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r>
              <a:tr h="546000">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err="1" smtClean="0">
                          <a:ln>
                            <a:noFill/>
                          </a:ln>
                          <a:solidFill>
                            <a:srgbClr val="000000"/>
                          </a:solidFill>
                          <a:effectLst/>
                          <a:latin typeface="Arial" pitchFamily="34" charset="0"/>
                          <a:ea typeface="SimSun" pitchFamily="2" charset="-122"/>
                          <a:cs typeface="Arial" pitchFamily="34" charset="0"/>
                          <a:sym typeface="HG創英ﾌﾟﾚｾﾞﾝｽEB" charset="0"/>
                        </a:rPr>
                        <a:t>dR</a:t>
                      </a: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a:t>
                      </a:r>
                      <a:r>
                        <a:rPr kumimoji="0" lang="en-US" altLang="zh-CN" sz="1800" b="0" i="0" u="none" strike="noStrike" cap="none" normalizeH="0" baseline="0" dirty="0" err="1" smtClean="0">
                          <a:ln>
                            <a:noFill/>
                          </a:ln>
                          <a:solidFill>
                            <a:srgbClr val="000000"/>
                          </a:solidFill>
                          <a:effectLst/>
                          <a:latin typeface="Arial" pitchFamily="34" charset="0"/>
                          <a:ea typeface="SimSun" pitchFamily="2" charset="-122"/>
                          <a:cs typeface="Arial" pitchFamily="34" charset="0"/>
                          <a:sym typeface="HG創英ﾌﾟﾚｾﾞﾝｽEB" charset="0"/>
                        </a:rPr>
                        <a:t>dT</a:t>
                      </a: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 (theoretically well understood)</a:t>
                      </a:r>
                      <a:endParaRPr kumimoji="0" lang="en-US" altLang="zh-CN" sz="2200" b="0" i="0" u="none" strike="noStrike" cap="none" normalizeH="0" baseline="0" dirty="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defRPr/>
                      </a:pP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Lowest for all elements</a:t>
                      </a: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00B050"/>
                          </a:solidFill>
                          <a:effectLst/>
                          <a:latin typeface="Arial" pitchFamily="34" charset="0"/>
                          <a:ea typeface="SimSun" pitchFamily="2" charset="-122"/>
                          <a:cs typeface="Arial" pitchFamily="34" charset="0"/>
                          <a:sym typeface="HG創英ﾌﾟﾚｾﾞﾝｽEB" charset="0"/>
                        </a:rPr>
                        <a:t>Better</a:t>
                      </a:r>
                      <a:endParaRPr kumimoji="0" lang="en-US" altLang="zh-CN" sz="2200" b="0" i="0" u="none" strike="noStrike" cap="none" normalizeH="0" baseline="0" dirty="0" smtClean="0">
                        <a:ln>
                          <a:noFill/>
                        </a:ln>
                        <a:solidFill>
                          <a:srgbClr val="00B050"/>
                        </a:solidFill>
                        <a:effectLst/>
                        <a:latin typeface="Arial" pitchFamily="34" charset="0"/>
                        <a:ea typeface="SimSun" pitchFamily="2" charset="-122"/>
                        <a:cs typeface="Arial" pitchFamily="34" charset="0"/>
                        <a:sym typeface="Perpetua" pitchFamily="18" charset="0"/>
                      </a:endParaRPr>
                    </a:p>
                  </a:txBody>
                  <a:tcPr horzOverflow="overflow"/>
                </a:tc>
              </a:tr>
              <a:tr h="942410">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defRPr/>
                      </a:pPr>
                      <a:r>
                        <a:rPr kumimoji="0" lang="en-US" altLang="zh-CN" sz="1800" b="0" i="0" u="none" strike="noStrike" cap="none" normalizeH="0" baseline="0" dirty="0" err="1" smtClean="0">
                          <a:ln>
                            <a:noFill/>
                          </a:ln>
                          <a:solidFill>
                            <a:srgbClr val="000000"/>
                          </a:solidFill>
                          <a:effectLst/>
                          <a:latin typeface="Arial" pitchFamily="34" charset="0"/>
                          <a:ea typeface="SimSun" pitchFamily="2" charset="-122"/>
                          <a:cs typeface="Arial" pitchFamily="34" charset="0"/>
                          <a:sym typeface="HG創英ﾌﾟﾚｾﾞﾝｽEB" charset="0"/>
                        </a:rPr>
                        <a:t>dR</a:t>
                      </a: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/dB</a:t>
                      </a:r>
                      <a:endParaRPr kumimoji="0" lang="en-US" altLang="zh-CN" sz="2200" b="0" i="0" u="none" strike="noStrike" kern="1200" cap="none" spc="0" normalizeH="0" baseline="0" noProof="0" dirty="0" smtClean="0">
                        <a:ln>
                          <a:noFill/>
                        </a:ln>
                        <a:solidFill>
                          <a:prstClr val="black"/>
                        </a:solidFill>
                        <a:effectLst/>
                        <a:uLnTx/>
                        <a:uFillTx/>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Lowest increase, best studied material</a:t>
                      </a:r>
                      <a:endParaRPr kumimoji="0" lang="en-US" altLang="zh-CN" sz="2200" b="0" i="0" u="none" strike="noStrike" cap="none" normalizeH="0" baseline="0" dirty="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FF0000"/>
                          </a:solidFill>
                          <a:effectLst/>
                          <a:latin typeface="Arial" pitchFamily="34" charset="0"/>
                          <a:ea typeface="SimSun" pitchFamily="2" charset="-122"/>
                          <a:cs typeface="Arial" pitchFamily="34" charset="0"/>
                          <a:sym typeface="HG創英ﾌﾟﾚｾﾞﾝｽEB" charset="0"/>
                        </a:rPr>
                        <a:t>So far worse, very few measurements</a:t>
                      </a:r>
                      <a:endParaRPr kumimoji="0" lang="en-US" altLang="zh-CN" sz="2200" b="0" i="0" u="none" strike="noStrike" cap="none" normalizeH="0" baseline="0" dirty="0" smtClean="0">
                        <a:ln>
                          <a:noFill/>
                        </a:ln>
                        <a:solidFill>
                          <a:srgbClr val="FF0000"/>
                        </a:solidFill>
                        <a:effectLst/>
                        <a:latin typeface="Arial" pitchFamily="34" charset="0"/>
                        <a:ea typeface="SimSun" pitchFamily="2" charset="-122"/>
                        <a:cs typeface="Arial" pitchFamily="34" charset="0"/>
                        <a:sym typeface="Perpetua" pitchFamily="18" charset="0"/>
                      </a:endParaRPr>
                    </a:p>
                  </a:txBody>
                  <a:tcPr horzOverflow="overflow"/>
                </a:tc>
              </a:tr>
              <a:tr h="546000">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B</a:t>
                      </a:r>
                      <a:r>
                        <a:rPr kumimoji="0" lang="en-US" altLang="zh-CN" sz="1800" b="0" i="0" u="none" strike="noStrike" cap="none" normalizeH="0" baseline="-25000" dirty="0" smtClean="0">
                          <a:ln>
                            <a:noFill/>
                          </a:ln>
                          <a:solidFill>
                            <a:srgbClr val="000000"/>
                          </a:solidFill>
                          <a:effectLst/>
                          <a:latin typeface="Arial" pitchFamily="34" charset="0"/>
                          <a:ea typeface="SimSun" pitchFamily="2" charset="-122"/>
                          <a:cs typeface="Arial" pitchFamily="34" charset="0"/>
                          <a:sym typeface="HG創英ﾌﾟﾚｾﾞﾝｽEB" charset="0"/>
                        </a:rPr>
                        <a:t>c1</a:t>
                      </a:r>
                      <a:endParaRPr kumimoji="0" lang="en-US" altLang="zh-CN" sz="2200" b="0" i="0" u="none" strike="noStrike" cap="none" normalizeH="0" baseline="0" dirty="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Close to </a:t>
                      </a:r>
                      <a:r>
                        <a:rPr kumimoji="0" lang="en-US" altLang="zh-CN" sz="1800" b="0" i="0" u="none" strike="noStrike" cap="none" normalizeH="0" baseline="0" dirty="0" err="1" smtClean="0">
                          <a:ln>
                            <a:noFill/>
                          </a:ln>
                          <a:solidFill>
                            <a:srgbClr val="000000"/>
                          </a:solidFill>
                          <a:effectLst/>
                          <a:latin typeface="Arial" pitchFamily="34" charset="0"/>
                          <a:ea typeface="SimSun" pitchFamily="2" charset="-122"/>
                          <a:cs typeface="Arial" pitchFamily="34" charset="0"/>
                          <a:sym typeface="HG創英ﾌﾟﾚｾﾞﾝｽEB" charset="0"/>
                        </a:rPr>
                        <a:t>Bc</a:t>
                      </a: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 ≈ 200 </a:t>
                      </a:r>
                      <a:r>
                        <a:rPr kumimoji="0" lang="en-US" altLang="zh-CN" sz="1800" b="0" i="0" u="none" strike="noStrike" cap="none" normalizeH="0" baseline="0" dirty="0" err="1" smtClean="0">
                          <a:ln>
                            <a:noFill/>
                          </a:ln>
                          <a:solidFill>
                            <a:srgbClr val="000000"/>
                          </a:solidFill>
                          <a:effectLst/>
                          <a:latin typeface="Arial" pitchFamily="34" charset="0"/>
                          <a:ea typeface="SimSun" pitchFamily="2" charset="-122"/>
                          <a:cs typeface="Arial" pitchFamily="34" charset="0"/>
                          <a:sym typeface="HG創英ﾌﾟﾚｾﾞﾝｽEB" charset="0"/>
                        </a:rPr>
                        <a:t>mT</a:t>
                      </a:r>
                      <a:endParaRPr kumimoji="0" lang="en-US" altLang="zh-CN" sz="2200" b="0" i="0" u="none" strike="noStrike" cap="none" normalizeH="0" baseline="0" dirty="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FF0000"/>
                          </a:solidFill>
                          <a:effectLst/>
                          <a:latin typeface="Arial" pitchFamily="34" charset="0"/>
                          <a:ea typeface="SimSun" pitchFamily="2" charset="-122"/>
                          <a:cs typeface="Arial" pitchFamily="34" charset="0"/>
                          <a:sym typeface="HG創英ﾌﾟﾚｾﾞﾝｽEB" charset="0"/>
                        </a:rPr>
                        <a:t>Worse</a:t>
                      </a:r>
                      <a:endParaRPr kumimoji="0" lang="en-US" altLang="zh-CN" sz="2200" b="0" i="0" u="none" strike="noStrike" cap="none" normalizeH="0" baseline="0" dirty="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r>
              <a:tr h="546000">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smtClean="0">
                          <a:ln>
                            <a:noFill/>
                          </a:ln>
                          <a:solidFill>
                            <a:srgbClr val="000000"/>
                          </a:solidFill>
                          <a:effectLst/>
                          <a:latin typeface="Arial" pitchFamily="34" charset="0"/>
                          <a:ea typeface="SimSun" pitchFamily="2" charset="-122"/>
                          <a:cs typeface="Arial" pitchFamily="34" charset="0"/>
                          <a:sym typeface="HG創英ﾌﾟﾚｾﾞﾝｽEB" charset="0"/>
                        </a:rPr>
                        <a:t>B</a:t>
                      </a:r>
                      <a:r>
                        <a:rPr kumimoji="0" lang="en-US" altLang="zh-CN" sz="1800" b="0" i="0" u="none" strike="noStrike" cap="none" normalizeH="0" baseline="-25000" smtClean="0">
                          <a:ln>
                            <a:noFill/>
                          </a:ln>
                          <a:solidFill>
                            <a:srgbClr val="000000"/>
                          </a:solidFill>
                          <a:effectLst/>
                          <a:latin typeface="Arial" pitchFamily="34" charset="0"/>
                          <a:ea typeface="SimSun" pitchFamily="2" charset="-122"/>
                          <a:cs typeface="Arial" pitchFamily="34" charset="0"/>
                          <a:sym typeface="HG創英ﾌﾟﾚｾﾞﾝｽEB" charset="0"/>
                        </a:rPr>
                        <a:t>sh</a:t>
                      </a:r>
                      <a:endParaRPr kumimoji="0" lang="en-US" altLang="zh-CN" sz="2200" b="0" i="0" u="none" strike="noStrike" cap="none" normalizeH="0" baseline="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000000"/>
                          </a:solidFill>
                          <a:effectLst/>
                          <a:latin typeface="Arial" pitchFamily="34" charset="0"/>
                          <a:ea typeface="SimSun" pitchFamily="2" charset="-122"/>
                          <a:cs typeface="Arial" pitchFamily="34" charset="0"/>
                          <a:sym typeface="HG創英ﾌﾟﾚｾﾞﾝｽEB" charset="0"/>
                        </a:rPr>
                        <a:t>Above </a:t>
                      </a:r>
                      <a:r>
                        <a:rPr kumimoji="0" lang="en-US" altLang="zh-CN" sz="1800" b="0" i="0" u="none" strike="noStrike" cap="none" normalizeH="0" baseline="0" dirty="0" err="1" smtClean="0">
                          <a:ln>
                            <a:noFill/>
                          </a:ln>
                          <a:solidFill>
                            <a:srgbClr val="000000"/>
                          </a:solidFill>
                          <a:effectLst/>
                          <a:latin typeface="Arial" pitchFamily="34" charset="0"/>
                          <a:ea typeface="SimSun" pitchFamily="2" charset="-122"/>
                          <a:cs typeface="Arial" pitchFamily="34" charset="0"/>
                          <a:sym typeface="HG創英ﾌﾟﾚｾﾞﾝｽEB" charset="0"/>
                        </a:rPr>
                        <a:t>Bc</a:t>
                      </a:r>
                      <a:endParaRPr kumimoji="0" lang="en-US" altLang="zh-CN" sz="2200" b="0" i="0" u="none" strike="noStrike" cap="none" normalizeH="0" baseline="0" dirty="0" smtClean="0">
                        <a:ln>
                          <a:noFill/>
                        </a:ln>
                        <a:solidFill>
                          <a:schemeClr val="tx1"/>
                        </a:solidFill>
                        <a:effectLst/>
                        <a:latin typeface="Arial" pitchFamily="34" charset="0"/>
                        <a:ea typeface="SimSun" pitchFamily="2" charset="-122"/>
                        <a:cs typeface="Arial" pitchFamily="34" charset="0"/>
                        <a:sym typeface="Perpetua" pitchFamily="18" charset="0"/>
                      </a:endParaRPr>
                    </a:p>
                  </a:txBody>
                  <a:tcPr horzOverflow="overflow"/>
                </a:tc>
                <a:tc>
                  <a:txBody>
                    <a:bodyPr/>
                    <a:lstStyle/>
                    <a:p>
                      <a:pPr marL="0" marR="0" lvl="0" indent="0" algn="l" defTabSz="0" rtl="0" eaLnBrk="1" fontAlgn="base" latinLnBrk="0" hangingPunct="1">
                        <a:lnSpc>
                          <a:spcPct val="100000"/>
                        </a:lnSpc>
                        <a:spcBef>
                          <a:spcPct val="0"/>
                        </a:spcBef>
                        <a:spcAft>
                          <a:spcPct val="0"/>
                        </a:spcAft>
                        <a:buClrTx/>
                        <a:buSzTx/>
                        <a:buFont typeface="Wingdings 2" pitchFamily="18" charset="2"/>
                        <a:buNone/>
                        <a:tabLst/>
                      </a:pPr>
                      <a:r>
                        <a:rPr kumimoji="0" lang="en-US" altLang="zh-CN" sz="1800" b="0" i="0" u="none" strike="noStrike" cap="none" normalizeH="0" baseline="0" dirty="0" smtClean="0">
                          <a:ln>
                            <a:noFill/>
                          </a:ln>
                          <a:solidFill>
                            <a:srgbClr val="00B050"/>
                          </a:solidFill>
                          <a:effectLst/>
                          <a:latin typeface="Arial" pitchFamily="34" charset="0"/>
                          <a:ea typeface="SimSun" pitchFamily="2" charset="-122"/>
                          <a:cs typeface="Arial" pitchFamily="34" charset="0"/>
                          <a:sym typeface="HG創英ﾌﾟﾚｾﾞﾝｽEB" charset="0"/>
                        </a:rPr>
                        <a:t>Better</a:t>
                      </a:r>
                      <a:endParaRPr kumimoji="0" lang="en-US" altLang="zh-CN" sz="2200" b="0" i="0" u="none" strike="noStrike" cap="none" normalizeH="0" baseline="0" dirty="0" smtClean="0">
                        <a:ln>
                          <a:noFill/>
                        </a:ln>
                        <a:solidFill>
                          <a:srgbClr val="00B050"/>
                        </a:solidFill>
                        <a:effectLst/>
                        <a:latin typeface="Arial" pitchFamily="34" charset="0"/>
                        <a:ea typeface="SimSun" pitchFamily="2" charset="-122"/>
                        <a:cs typeface="Arial" pitchFamily="34" charset="0"/>
                        <a:sym typeface="Perpetua" pitchFamily="18" charset="0"/>
                      </a:endParaRPr>
                    </a:p>
                  </a:txBody>
                  <a:tcPr horzOverflow="overflow"/>
                </a:tc>
              </a:tr>
            </a:tbl>
          </a:graphicData>
        </a:graphic>
      </p:graphicFrame>
      <p:grpSp>
        <p:nvGrpSpPr>
          <p:cNvPr id="6" name="Group 5"/>
          <p:cNvGrpSpPr/>
          <p:nvPr/>
        </p:nvGrpSpPr>
        <p:grpSpPr>
          <a:xfrm>
            <a:off x="468898" y="764704"/>
            <a:ext cx="8445354" cy="5833224"/>
            <a:chOff x="467544" y="728124"/>
            <a:chExt cx="8445354" cy="5833224"/>
          </a:xfrm>
        </p:grpSpPr>
        <p:grpSp>
          <p:nvGrpSpPr>
            <p:cNvPr id="4" name="Group 3"/>
            <p:cNvGrpSpPr/>
            <p:nvPr/>
          </p:nvGrpSpPr>
          <p:grpSpPr>
            <a:xfrm>
              <a:off x="467544" y="728124"/>
              <a:ext cx="8445354" cy="5833224"/>
              <a:chOff x="107504" y="476096"/>
              <a:chExt cx="8445354" cy="5833224"/>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096"/>
                <a:ext cx="8445354" cy="583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864724" y="1664804"/>
                <a:ext cx="335534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1200" dirty="0" smtClean="0"/>
                  <a:t>B. Xiao et al. - </a:t>
                </a:r>
                <a:r>
                  <a:rPr lang="fr-FR" sz="1200" dirty="0" err="1"/>
                  <a:t>Supercond</a:t>
                </a:r>
                <a:r>
                  <a:rPr lang="fr-FR" sz="1200" dirty="0"/>
                  <a:t>. </a:t>
                </a:r>
                <a:r>
                  <a:rPr lang="fr-FR" sz="1200" dirty="0" err="1"/>
                  <a:t>Sci</a:t>
                </a:r>
                <a:r>
                  <a:rPr lang="fr-FR" sz="1200" dirty="0"/>
                  <a:t>. </a:t>
                </a:r>
                <a:r>
                  <a:rPr lang="fr-FR" sz="1200" dirty="0" err="1"/>
                  <a:t>Technol</a:t>
                </a:r>
                <a:r>
                  <a:rPr lang="fr-FR" sz="1200" dirty="0"/>
                  <a:t>. 25 (2012)</a:t>
                </a:r>
                <a:endParaRPr lang="en-GB" sz="1200" dirty="0"/>
              </a:p>
            </p:txBody>
          </p:sp>
        </p:grpSp>
        <p:sp>
          <p:nvSpPr>
            <p:cNvPr id="5" name="TextBox 4"/>
            <p:cNvSpPr txBox="1"/>
            <p:nvPr/>
          </p:nvSpPr>
          <p:spPr>
            <a:xfrm>
              <a:off x="3688793" y="4473116"/>
              <a:ext cx="2002856" cy="646331"/>
            </a:xfrm>
            <a:prstGeom prst="rect">
              <a:avLst/>
            </a:prstGeom>
          </p:spPr>
          <p:style>
            <a:lnRef idx="1">
              <a:schemeClr val="accent2"/>
            </a:lnRef>
            <a:fillRef idx="3">
              <a:schemeClr val="accent2"/>
            </a:fillRef>
            <a:effectRef idx="2">
              <a:schemeClr val="accent2"/>
            </a:effectRef>
            <a:fontRef idx="minor">
              <a:schemeClr val="lt1"/>
            </a:fontRef>
          </p:style>
          <p:txBody>
            <a:bodyPr vert="horz" wrap="none" lIns="91440" tIns="45720" rIns="91440" bIns="45720" rtlCol="0" anchor="ctr">
              <a:spAutoFit/>
            </a:bodyPr>
            <a:lstStyle/>
            <a:p>
              <a:r>
                <a:rPr lang="en-GB" dirty="0" smtClean="0"/>
                <a:t>7.5 GHz</a:t>
              </a:r>
            </a:p>
            <a:p>
              <a:r>
                <a:rPr lang="en-GB" dirty="0" smtClean="0"/>
                <a:t>Only magnetic field</a:t>
              </a:r>
            </a:p>
          </p:txBody>
        </p:sp>
      </p:grpSp>
    </p:spTree>
    <p:extLst>
      <p:ext uri="{BB962C8B-B14F-4D97-AF65-F5344CB8AC3E}">
        <p14:creationId xmlns:p14="http://schemas.microsoft.com/office/powerpoint/2010/main" val="9264090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Magnesiumdiboride</a:t>
            </a:r>
            <a:r>
              <a:rPr lang="en-US" altLang="zh-CN" dirty="0"/>
              <a:t> MgB</a:t>
            </a:r>
            <a:r>
              <a:rPr lang="en-US" altLang="zh-CN" baseline="-25000" dirty="0"/>
              <a:t>2</a:t>
            </a:r>
            <a:endParaRPr lang="en-GB" dirty="0"/>
          </a:p>
        </p:txBody>
      </p:sp>
      <p:pic>
        <p:nvPicPr>
          <p:cNvPr id="8" name="Picture 2" descr="\\cern.ch\dfs\Users\s\saull\Desktop\R(T)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938356"/>
            <a:ext cx="5940660" cy="3731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49" t="11509" r="19957" b="28160"/>
          <a:stretch/>
        </p:blipFill>
        <p:spPr bwMode="auto">
          <a:xfrm>
            <a:off x="5251884" y="1448780"/>
            <a:ext cx="3532584" cy="2700300"/>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8340" t="-1" r="17279" b="-177"/>
          <a:stretch/>
        </p:blipFill>
        <p:spPr>
          <a:xfrm>
            <a:off x="6660232" y="4149080"/>
            <a:ext cx="2124075" cy="2273321"/>
          </a:xfrm>
          <a:prstGeom prst="rect">
            <a:avLst/>
          </a:prstGeom>
        </p:spPr>
      </p:pic>
      <p:sp>
        <p:nvSpPr>
          <p:cNvPr id="11" name="Rectangle 10"/>
          <p:cNvSpPr/>
          <p:nvPr/>
        </p:nvSpPr>
        <p:spPr>
          <a:xfrm>
            <a:off x="3131840" y="2938356"/>
            <a:ext cx="1044116" cy="27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p:cNvSpPr txBox="1">
            <a:spLocks/>
          </p:cNvSpPr>
          <p:nvPr/>
        </p:nvSpPr>
        <p:spPr>
          <a:xfrm>
            <a:off x="457200" y="1600200"/>
            <a:ext cx="4330824"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3161A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161A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161A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161A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161A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Barrier in transmitted power above 1.3 </a:t>
            </a:r>
            <a:r>
              <a:rPr lang="en-US" dirty="0" err="1" smtClean="0"/>
              <a:t>mT</a:t>
            </a:r>
            <a:endParaRPr lang="en-US" dirty="0" smtClean="0"/>
          </a:p>
          <a:p>
            <a:r>
              <a:rPr lang="en-US" dirty="0" err="1" smtClean="0"/>
              <a:t>Multipacting</a:t>
            </a:r>
            <a:r>
              <a:rPr lang="en-US" dirty="0" smtClean="0"/>
              <a:t>?</a:t>
            </a:r>
            <a:endParaRPr lang="en-GB" dirty="0"/>
          </a:p>
        </p:txBody>
      </p:sp>
      <p:sp>
        <p:nvSpPr>
          <p:cNvPr id="12" name="TextBox 11"/>
          <p:cNvSpPr txBox="1"/>
          <p:nvPr/>
        </p:nvSpPr>
        <p:spPr>
          <a:xfrm>
            <a:off x="1492410" y="3501008"/>
            <a:ext cx="1207382" cy="646331"/>
          </a:xfrm>
          <a:prstGeom prst="rect">
            <a:avLst/>
          </a:prstGeom>
        </p:spPr>
        <p:style>
          <a:lnRef idx="1">
            <a:schemeClr val="dk1"/>
          </a:lnRef>
          <a:fillRef idx="2">
            <a:schemeClr val="dk1"/>
          </a:fillRef>
          <a:effectRef idx="1">
            <a:schemeClr val="dk1"/>
          </a:effectRef>
          <a:fontRef idx="minor">
            <a:schemeClr val="dk1"/>
          </a:fontRef>
        </p:style>
        <p:txBody>
          <a:bodyPr vert="horz" wrap="none" lIns="91440" tIns="45720" rIns="91440" bIns="45720" rtlCol="0" anchor="ctr">
            <a:spAutoFit/>
          </a:bodyPr>
          <a:lstStyle/>
          <a:p>
            <a:r>
              <a:rPr lang="en-GB" i="1" dirty="0"/>
              <a:t>f</a:t>
            </a:r>
            <a:r>
              <a:rPr lang="en-GB" dirty="0" smtClean="0"/>
              <a:t>=400 MHz</a:t>
            </a:r>
          </a:p>
          <a:p>
            <a:r>
              <a:rPr lang="en-GB" i="1" dirty="0" smtClean="0"/>
              <a:t>B</a:t>
            </a:r>
            <a:r>
              <a:rPr lang="en-GB" dirty="0" smtClean="0"/>
              <a:t>=1 </a:t>
            </a:r>
            <a:r>
              <a:rPr lang="en-GB" dirty="0" err="1" smtClean="0"/>
              <a:t>mT</a:t>
            </a:r>
            <a:endParaRPr lang="en-GB" dirty="0" smtClean="0"/>
          </a:p>
        </p:txBody>
      </p:sp>
      <p:cxnSp>
        <p:nvCxnSpPr>
          <p:cNvPr id="14" name="Straight Arrow Connector 13"/>
          <p:cNvCxnSpPr/>
          <p:nvPr/>
        </p:nvCxnSpPr>
        <p:spPr>
          <a:xfrm flipV="1">
            <a:off x="5735085" y="2074260"/>
            <a:ext cx="0" cy="17889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735085" y="3863181"/>
            <a:ext cx="232930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5357900" y="2672336"/>
            <a:ext cx="309700" cy="369332"/>
          </a:xfrm>
          <a:prstGeom prst="rect">
            <a:avLst/>
          </a:prstGeom>
        </p:spPr>
        <p:style>
          <a:lnRef idx="1">
            <a:schemeClr val="dk1"/>
          </a:lnRef>
          <a:fillRef idx="2">
            <a:schemeClr val="dk1"/>
          </a:fillRef>
          <a:effectRef idx="1">
            <a:schemeClr val="dk1"/>
          </a:effectRef>
          <a:fontRef idx="minor">
            <a:schemeClr val="dk1"/>
          </a:fontRef>
        </p:style>
        <p:txBody>
          <a:bodyPr vert="horz" wrap="none" lIns="91440" tIns="45720" rIns="91440" bIns="45720" rtlCol="0" anchor="ctr">
            <a:spAutoFit/>
          </a:bodyPr>
          <a:lstStyle/>
          <a:p>
            <a:r>
              <a:rPr lang="en-GB" dirty="0" smtClean="0"/>
              <a:t>B</a:t>
            </a:r>
          </a:p>
        </p:txBody>
      </p:sp>
      <p:sp>
        <p:nvSpPr>
          <p:cNvPr id="22" name="TextBox 21"/>
          <p:cNvSpPr txBox="1"/>
          <p:nvPr/>
        </p:nvSpPr>
        <p:spPr>
          <a:xfrm>
            <a:off x="8100392" y="3678515"/>
            <a:ext cx="261610" cy="369332"/>
          </a:xfrm>
          <a:prstGeom prst="rect">
            <a:avLst/>
          </a:prstGeom>
        </p:spPr>
        <p:style>
          <a:lnRef idx="1">
            <a:schemeClr val="dk1"/>
          </a:lnRef>
          <a:fillRef idx="2">
            <a:schemeClr val="dk1"/>
          </a:fillRef>
          <a:effectRef idx="1">
            <a:schemeClr val="dk1"/>
          </a:effectRef>
          <a:fontRef idx="minor">
            <a:schemeClr val="dk1"/>
          </a:fontRef>
        </p:style>
        <p:txBody>
          <a:bodyPr vert="horz" wrap="none" lIns="91440" tIns="45720" rIns="91440" bIns="45720" rtlCol="0" anchor="ctr">
            <a:spAutoFit/>
          </a:bodyPr>
          <a:lstStyle/>
          <a:p>
            <a:r>
              <a:rPr lang="en-GB" dirty="0" smtClean="0"/>
              <a:t>t</a:t>
            </a:r>
          </a:p>
        </p:txBody>
      </p:sp>
      <p:sp>
        <p:nvSpPr>
          <p:cNvPr id="23" name="Footer Placeholder 2"/>
          <p:cNvSpPr>
            <a:spLocks noGrp="1"/>
          </p:cNvSpPr>
          <p:nvPr>
            <p:ph type="ftr" sz="quarter" idx="11"/>
          </p:nvPr>
        </p:nvSpPr>
        <p:spPr>
          <a:xfrm>
            <a:off x="-508" y="6492875"/>
            <a:ext cx="2895600" cy="365125"/>
          </a:xfrm>
        </p:spPr>
        <p:txBody>
          <a:bodyPr/>
          <a:lstStyle/>
          <a:p>
            <a:r>
              <a:rPr lang="en-GB" smtClean="0"/>
              <a:t>Tobias.Junginger@cern.ch</a:t>
            </a:r>
            <a:endParaRPr lang="en-GB" dirty="0"/>
          </a:p>
        </p:txBody>
      </p:sp>
    </p:spTree>
    <p:extLst>
      <p:ext uri="{BB962C8B-B14F-4D97-AF65-F5344CB8AC3E}">
        <p14:creationId xmlns:p14="http://schemas.microsoft.com/office/powerpoint/2010/main" val="1891412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Quadrupole</a:t>
            </a:r>
            <a:r>
              <a:rPr lang="en-US" dirty="0"/>
              <a:t> Resonator </a:t>
            </a:r>
            <a:r>
              <a:rPr lang="en-US" dirty="0" smtClean="0"/>
              <a:t>- Summary and Outlook </a:t>
            </a:r>
            <a:endParaRPr lang="en-GB"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US" dirty="0" smtClean="0"/>
              <a:t>Sample tests over a parameter range inaccessible to elliptical cavities:</a:t>
            </a:r>
          </a:p>
          <a:p>
            <a:pPr lvl="1">
              <a:lnSpc>
                <a:spcPct val="150000"/>
              </a:lnSpc>
            </a:pPr>
            <a:r>
              <a:rPr lang="en-US" dirty="0"/>
              <a:t>Three different RF frequencies, with almost identical magnetic field </a:t>
            </a:r>
            <a:r>
              <a:rPr lang="en-US" dirty="0" smtClean="0"/>
              <a:t>configuration</a:t>
            </a:r>
            <a:endParaRPr lang="en-US" dirty="0"/>
          </a:p>
          <a:p>
            <a:pPr lvl="1">
              <a:lnSpc>
                <a:spcPct val="150000"/>
              </a:lnSpc>
            </a:pPr>
            <a:r>
              <a:rPr lang="en-US" dirty="0"/>
              <a:t>Frequency dependent electric field configuration </a:t>
            </a:r>
          </a:p>
          <a:p>
            <a:pPr lvl="1">
              <a:lnSpc>
                <a:spcPct val="150000"/>
              </a:lnSpc>
            </a:pPr>
            <a:r>
              <a:rPr lang="en-US" dirty="0"/>
              <a:t>Wide temperature range </a:t>
            </a:r>
          </a:p>
          <a:p>
            <a:pPr lvl="1">
              <a:lnSpc>
                <a:spcPct val="150000"/>
              </a:lnSpc>
            </a:pPr>
            <a:r>
              <a:rPr lang="en-US" dirty="0"/>
              <a:t>Accuracy of about </a:t>
            </a:r>
            <a:r>
              <a:rPr lang="en-US" dirty="0" smtClean="0"/>
              <a:t>0.05 </a:t>
            </a:r>
            <a:r>
              <a:rPr lang="en-US" dirty="0"/>
              <a:t>n</a:t>
            </a:r>
            <a:r>
              <a:rPr lang="el-GR" dirty="0"/>
              <a:t>Ω</a:t>
            </a:r>
            <a:endParaRPr lang="en-US" dirty="0"/>
          </a:p>
          <a:p>
            <a:pPr lvl="1">
              <a:lnSpc>
                <a:spcPct val="150000"/>
              </a:lnSpc>
            </a:pPr>
            <a:r>
              <a:rPr lang="en-US" dirty="0"/>
              <a:t>Study the influence of trapped magnetic flux</a:t>
            </a:r>
          </a:p>
          <a:p>
            <a:pPr lvl="1">
              <a:lnSpc>
                <a:spcPct val="150000"/>
              </a:lnSpc>
              <a:buFont typeface="Wingdings" pitchFamily="2" charset="2"/>
              <a:buChar char="à"/>
            </a:pPr>
            <a:r>
              <a:rPr lang="en-GB" b="1" dirty="0">
                <a:sym typeface="Wingdings" pitchFamily="2" charset="2"/>
              </a:rPr>
              <a:t>Unique possibilities </a:t>
            </a:r>
            <a:r>
              <a:rPr lang="en-GB" b="1" dirty="0" smtClean="0">
                <a:sym typeface="Wingdings" pitchFamily="2" charset="2"/>
              </a:rPr>
              <a:t>to </a:t>
            </a:r>
            <a:r>
              <a:rPr lang="en-GB" b="1" dirty="0">
                <a:sym typeface="Wingdings" pitchFamily="2" charset="2"/>
              </a:rPr>
              <a:t>test surface resistance models and study new </a:t>
            </a:r>
            <a:r>
              <a:rPr lang="en-GB" b="1" dirty="0" smtClean="0">
                <a:sym typeface="Wingdings" pitchFamily="2" charset="2"/>
              </a:rPr>
              <a:t>materials</a:t>
            </a:r>
            <a:endParaRPr lang="en-US" dirty="0" smtClean="0"/>
          </a:p>
          <a:p>
            <a:pPr>
              <a:lnSpc>
                <a:spcPct val="150000"/>
              </a:lnSpc>
            </a:pPr>
            <a:r>
              <a:rPr lang="en-US" dirty="0" smtClean="0"/>
              <a:t>Next sample to be tested: Niobium on Copper deposited by HIPIMS technology</a:t>
            </a:r>
          </a:p>
          <a:p>
            <a:pPr lvl="1">
              <a:lnSpc>
                <a:spcPct val="150000"/>
              </a:lnSpc>
              <a:buFont typeface="Wingdings" pitchFamily="2" charset="2"/>
              <a:buChar char="à"/>
            </a:pPr>
            <a:endParaRPr lang="en-GB" b="1" dirty="0" smtClean="0">
              <a:sym typeface="Wingdings" pitchFamily="2" charset="2"/>
            </a:endParaRPr>
          </a:p>
          <a:p>
            <a:endParaRPr lang="en-GB" dirty="0"/>
          </a:p>
        </p:txBody>
      </p:sp>
      <p:sp>
        <p:nvSpPr>
          <p:cNvPr id="4" name="Footer Placeholder 3"/>
          <p:cNvSpPr>
            <a:spLocks noGrp="1"/>
          </p:cNvSpPr>
          <p:nvPr>
            <p:ph type="ftr" sz="quarter" idx="11"/>
          </p:nvPr>
        </p:nvSpPr>
        <p:spPr/>
        <p:txBody>
          <a:bodyPr/>
          <a:lstStyle/>
          <a:p>
            <a:r>
              <a:rPr lang="en-GB" dirty="0" smtClean="0"/>
              <a:t>Tobias.Junginger@cern.ch</a:t>
            </a:r>
            <a:endParaRPr lang="en-GB" dirty="0"/>
          </a:p>
        </p:txBody>
      </p:sp>
      <p:sp>
        <p:nvSpPr>
          <p:cNvPr id="5" name="Slide Number Placeholder 4"/>
          <p:cNvSpPr>
            <a:spLocks noGrp="1"/>
          </p:cNvSpPr>
          <p:nvPr>
            <p:ph type="sldNum" sz="quarter" idx="12"/>
          </p:nvPr>
        </p:nvSpPr>
        <p:spPr/>
        <p:txBody>
          <a:bodyPr/>
          <a:lstStyle/>
          <a:p>
            <a:fld id="{DC872411-9B73-48D0-8DC9-E31A7177A80E}" type="slidenum">
              <a:rPr lang="en-GB" smtClean="0"/>
              <a:t>17</a:t>
            </a:fld>
            <a:endParaRPr lang="en-GB"/>
          </a:p>
        </p:txBody>
      </p:sp>
    </p:spTree>
    <p:extLst>
      <p:ext uri="{BB962C8B-B14F-4D97-AF65-F5344CB8AC3E}">
        <p14:creationId xmlns:p14="http://schemas.microsoft.com/office/powerpoint/2010/main" val="2578669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6" name="Rectangle 12"/>
          <p:cNvSpPr>
            <a:spLocks noGrp="1" noChangeArrowheads="1"/>
          </p:cNvSpPr>
          <p:nvPr>
            <p:ph type="title"/>
          </p:nvPr>
        </p:nvSpPr>
        <p:spPr/>
        <p:txBody>
          <a:bodyPr/>
          <a:lstStyle/>
          <a:p>
            <a:r>
              <a:rPr lang="en-GB" dirty="0" smtClean="0"/>
              <a:t>Lessons learned with sputtered films</a:t>
            </a:r>
            <a:endParaRPr lang="en-GB" dirty="0"/>
          </a:p>
        </p:txBody>
      </p:sp>
      <p:sp>
        <p:nvSpPr>
          <p:cNvPr id="118797" name="Rectangle 13"/>
          <p:cNvSpPr>
            <a:spLocks noGrp="1" noChangeArrowheads="1"/>
          </p:cNvSpPr>
          <p:nvPr>
            <p:ph type="body" idx="1"/>
          </p:nvPr>
        </p:nvSpPr>
        <p:spPr/>
        <p:txBody>
          <a:bodyPr>
            <a:normAutofit fontScale="92500" lnSpcReduction="20000"/>
          </a:bodyPr>
          <a:lstStyle/>
          <a:p>
            <a:r>
              <a:rPr lang="en-GB" sz="2000" dirty="0" smtClean="0"/>
              <a:t>288 </a:t>
            </a:r>
            <a:r>
              <a:rPr lang="en-GB" sz="2000" dirty="0" err="1" smtClean="0"/>
              <a:t>Nb</a:t>
            </a:r>
            <a:r>
              <a:rPr lang="en-GB" sz="2000" dirty="0" smtClean="0"/>
              <a:t>/Cu cavities installed in LEP</a:t>
            </a:r>
          </a:p>
          <a:p>
            <a:r>
              <a:rPr lang="en-GB" sz="2000" dirty="0" smtClean="0"/>
              <a:t>16 </a:t>
            </a:r>
            <a:r>
              <a:rPr lang="en-GB" sz="2000" dirty="0" err="1" smtClean="0"/>
              <a:t>Nb</a:t>
            </a:r>
            <a:r>
              <a:rPr lang="en-GB" sz="2000" dirty="0" smtClean="0"/>
              <a:t>/Cu cavities installed in LHC</a:t>
            </a:r>
          </a:p>
          <a:p>
            <a:r>
              <a:rPr lang="en-GB" sz="2000" dirty="0" smtClean="0"/>
              <a:t>About 300 coatings on 1.5 GHz for R&amp;D</a:t>
            </a:r>
          </a:p>
          <a:p>
            <a:r>
              <a:rPr lang="en-GB" sz="2000" dirty="0" smtClean="0"/>
              <a:t>Low-beta studies, several 10’s of coatings</a:t>
            </a:r>
          </a:p>
          <a:p>
            <a:pPr>
              <a:buNone/>
            </a:pPr>
            <a:endParaRPr lang="en-GB" sz="2400" dirty="0" smtClean="0"/>
          </a:p>
          <a:p>
            <a:r>
              <a:rPr lang="en-GB" sz="2200" dirty="0" smtClean="0"/>
              <a:t>Advantages of films</a:t>
            </a:r>
            <a:endParaRPr lang="en-GB" sz="2200" dirty="0"/>
          </a:p>
          <a:p>
            <a:pPr lvl="1"/>
            <a:r>
              <a:rPr lang="en-GB" sz="2200" dirty="0" smtClean="0"/>
              <a:t>Lower losses at 4.2 K and moderate accelerating gradient compared to bulk niobium</a:t>
            </a:r>
          </a:p>
          <a:p>
            <a:pPr lvl="1"/>
            <a:r>
              <a:rPr lang="en-GB" sz="2200" dirty="0" smtClean="0"/>
              <a:t>Reduced </a:t>
            </a:r>
            <a:r>
              <a:rPr lang="en-GB" sz="2200" dirty="0"/>
              <a:t>sensitivity to earth magnetic </a:t>
            </a:r>
            <a:r>
              <a:rPr lang="en-GB" sz="2200" dirty="0" smtClean="0"/>
              <a:t>field, x100 less than bulk </a:t>
            </a:r>
            <a:r>
              <a:rPr lang="en-GB" sz="2200" dirty="0" err="1" smtClean="0"/>
              <a:t>Nb</a:t>
            </a:r>
            <a:r>
              <a:rPr lang="en-GB" sz="2200" dirty="0" smtClean="0"/>
              <a:t>: no need for magnetic shielding</a:t>
            </a:r>
          </a:p>
          <a:p>
            <a:pPr lvl="1"/>
            <a:r>
              <a:rPr lang="en-GB" sz="2200" dirty="0" smtClean="0"/>
              <a:t>Cheaper material</a:t>
            </a:r>
            <a:endParaRPr lang="en-GB" sz="2200" dirty="0"/>
          </a:p>
          <a:p>
            <a:endParaRPr lang="en-GB" sz="2400" dirty="0" smtClean="0"/>
          </a:p>
          <a:p>
            <a:r>
              <a:rPr lang="en-GB" sz="2400" dirty="0" smtClean="0"/>
              <a:t>Major disadvantage of films</a:t>
            </a:r>
            <a:endParaRPr lang="en-GB" sz="2400" dirty="0"/>
          </a:p>
          <a:p>
            <a:pPr lvl="1"/>
            <a:r>
              <a:rPr lang="en-GB" sz="2000" dirty="0"/>
              <a:t>Steep </a:t>
            </a:r>
            <a:r>
              <a:rPr lang="en-GB" sz="2000" i="1" dirty="0" smtClean="0"/>
              <a:t>R</a:t>
            </a:r>
            <a:r>
              <a:rPr lang="en-GB" sz="2000" baseline="-25000" dirty="0"/>
              <a:t>S</a:t>
            </a:r>
            <a:r>
              <a:rPr lang="en-GB" sz="2000" dirty="0" smtClean="0"/>
              <a:t> </a:t>
            </a:r>
            <a:r>
              <a:rPr lang="en-GB" sz="2000" dirty="0"/>
              <a:t>increase with RF </a:t>
            </a:r>
            <a:r>
              <a:rPr lang="en-GB" sz="2000" dirty="0" smtClean="0"/>
              <a:t>field</a:t>
            </a:r>
            <a:endParaRPr lang="en-GB" dirty="0"/>
          </a:p>
        </p:txBody>
      </p:sp>
      <p:sp>
        <p:nvSpPr>
          <p:cNvPr id="7" name="Footer Placeholder 6"/>
          <p:cNvSpPr>
            <a:spLocks noGrp="1"/>
          </p:cNvSpPr>
          <p:nvPr>
            <p:ph type="ftr" sz="quarter" idx="11"/>
          </p:nvPr>
        </p:nvSpPr>
        <p:spPr/>
        <p:txBody>
          <a:bodyPr/>
          <a:lstStyle/>
          <a:p>
            <a:r>
              <a:rPr lang="en-GB" smtClean="0"/>
              <a:t>Tobias.Junginger@cern.ch</a:t>
            </a:r>
            <a:endParaRPr lang="en-GB" dirty="0"/>
          </a:p>
        </p:txBody>
      </p:sp>
      <p:sp>
        <p:nvSpPr>
          <p:cNvPr id="2" name="Slide Number Placeholder 1"/>
          <p:cNvSpPr>
            <a:spLocks noGrp="1"/>
          </p:cNvSpPr>
          <p:nvPr>
            <p:ph type="sldNum" sz="quarter" idx="12"/>
          </p:nvPr>
        </p:nvSpPr>
        <p:spPr/>
        <p:txBody>
          <a:bodyPr/>
          <a:lstStyle/>
          <a:p>
            <a:fld id="{DC872411-9B73-48D0-8DC9-E31A7177A80E}" type="slidenum">
              <a:rPr lang="en-GB" smtClean="0"/>
              <a:t>18</a:t>
            </a:fld>
            <a:endParaRPr lang="en-GB"/>
          </a:p>
        </p:txBody>
      </p:sp>
    </p:spTree>
    <p:extLst>
      <p:ext uri="{BB962C8B-B14F-4D97-AF65-F5344CB8AC3E}">
        <p14:creationId xmlns:p14="http://schemas.microsoft.com/office/powerpoint/2010/main" val="37568445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a:t>
            </a:r>
            <a:r>
              <a:rPr lang="en-GB" dirty="0" err="1" smtClean="0"/>
              <a:t>dcms</a:t>
            </a:r>
            <a:r>
              <a:rPr lang="en-GB" dirty="0" smtClean="0"/>
              <a:t> to HIPIMS</a:t>
            </a:r>
            <a:endParaRPr lang="en-GB" dirty="0"/>
          </a:p>
        </p:txBody>
      </p:sp>
      <p:sp>
        <p:nvSpPr>
          <p:cNvPr id="3" name="Footer Placeholder 2"/>
          <p:cNvSpPr>
            <a:spLocks noGrp="1"/>
          </p:cNvSpPr>
          <p:nvPr>
            <p:ph type="ftr" sz="quarter" idx="11"/>
          </p:nvPr>
        </p:nvSpPr>
        <p:spPr/>
        <p:txBody>
          <a:bodyPr/>
          <a:lstStyle/>
          <a:p>
            <a:r>
              <a:rPr lang="en-GB" smtClean="0"/>
              <a:t>Tobias.Junginger@cern.ch</a:t>
            </a:r>
            <a:endParaRPr lang="en-GB"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575" y="1556792"/>
            <a:ext cx="7749861" cy="442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508" y="4577060"/>
            <a:ext cx="6300700" cy="2308324"/>
          </a:xfrm>
          <a:prstGeom prst="rect">
            <a:avLst/>
          </a:prstGeom>
        </p:spPr>
        <p:style>
          <a:lnRef idx="1">
            <a:schemeClr val="dk1"/>
          </a:lnRef>
          <a:fillRef idx="2">
            <a:schemeClr val="dk1"/>
          </a:fillRef>
          <a:effectRef idx="1">
            <a:schemeClr val="dk1"/>
          </a:effectRef>
          <a:fontRef idx="minor">
            <a:schemeClr val="dk1"/>
          </a:fontRef>
        </p:style>
        <p:txBody>
          <a:bodyPr>
            <a:spAutoFit/>
          </a:bodyPr>
          <a:lstStyle>
            <a:lvl1pPr marL="342900" indent="-342900" algn="l" defTabSz="914400" rtl="0" eaLnBrk="1" latinLnBrk="0" hangingPunct="1">
              <a:spcBef>
                <a:spcPct val="20000"/>
              </a:spcBef>
              <a:buFont typeface="Arial" pitchFamily="34" charset="0"/>
              <a:buChar char="•"/>
              <a:defRPr sz="3200" kern="1200">
                <a:solidFill>
                  <a:srgbClr val="3161A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161A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161A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161A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161A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pPr>
            <a:r>
              <a:rPr lang="en-US" sz="1800" kern="0" dirty="0" smtClean="0">
                <a:solidFill>
                  <a:sysClr val="windowText" lastClr="000000"/>
                </a:solidFill>
              </a:rPr>
              <a:t>  By applying pulses of high power the sputtered target material</a:t>
            </a:r>
          </a:p>
          <a:p>
            <a:pPr marL="0" indent="0">
              <a:spcBef>
                <a:spcPts val="0"/>
              </a:spcBef>
              <a:buNone/>
            </a:pPr>
            <a:r>
              <a:rPr lang="en-US" sz="1800" kern="0" dirty="0" smtClean="0">
                <a:solidFill>
                  <a:sysClr val="windowText" lastClr="000000"/>
                </a:solidFill>
              </a:rPr>
              <a:t> atoms are ionized and applying biasing potential we can achieve:</a:t>
            </a:r>
          </a:p>
          <a:p>
            <a:pPr marL="0" indent="0">
              <a:spcBef>
                <a:spcPts val="0"/>
              </a:spcBef>
              <a:buNone/>
            </a:pPr>
            <a:endParaRPr lang="en-US" sz="1800" kern="0" dirty="0" smtClean="0">
              <a:solidFill>
                <a:sysClr val="windowText" lastClr="000000"/>
              </a:solidFill>
            </a:endParaRPr>
          </a:p>
          <a:p>
            <a:pPr>
              <a:spcBef>
                <a:spcPts val="0"/>
              </a:spcBef>
              <a:buFont typeface="Wingdings" pitchFamily="2" charset="2"/>
              <a:buChar char="Ø"/>
            </a:pPr>
            <a:r>
              <a:rPr lang="en-US" sz="1800" kern="0" dirty="0" smtClean="0">
                <a:solidFill>
                  <a:sysClr val="windowText" lastClr="000000"/>
                </a:solidFill>
              </a:rPr>
              <a:t> target material ions can be accelerated towards the substrate, higher kinetic energy upon arrival</a:t>
            </a:r>
          </a:p>
          <a:p>
            <a:pPr>
              <a:spcBef>
                <a:spcPts val="0"/>
              </a:spcBef>
              <a:buFont typeface="Wingdings" pitchFamily="2" charset="2"/>
              <a:buChar char="Ø"/>
            </a:pPr>
            <a:endParaRPr lang="en-US" sz="1800" kern="0" dirty="0" smtClean="0">
              <a:solidFill>
                <a:sysClr val="windowText" lastClr="000000"/>
              </a:solidFill>
            </a:endParaRPr>
          </a:p>
          <a:p>
            <a:pPr>
              <a:spcBef>
                <a:spcPts val="0"/>
              </a:spcBef>
              <a:buFont typeface="Wingdings" pitchFamily="2" charset="2"/>
              <a:buChar char="Ø"/>
            </a:pPr>
            <a:r>
              <a:rPr lang="en-US" sz="1800" kern="0" dirty="0" smtClean="0">
                <a:solidFill>
                  <a:sysClr val="windowText" lastClr="000000"/>
                </a:solidFill>
              </a:rPr>
              <a:t>ions are directed to the surface, thus non-flat surfaces can be sputtered with good uniformity of the film</a:t>
            </a:r>
          </a:p>
        </p:txBody>
      </p:sp>
      <p:sp>
        <p:nvSpPr>
          <p:cNvPr id="5" name="TextBox 4"/>
          <p:cNvSpPr txBox="1"/>
          <p:nvPr/>
        </p:nvSpPr>
        <p:spPr>
          <a:xfrm>
            <a:off x="7294004" y="1722512"/>
            <a:ext cx="914400" cy="914400"/>
          </a:xfrm>
          <a:prstGeom prst="rect">
            <a:avLst/>
          </a:prstGeom>
        </p:spPr>
        <p:style>
          <a:lnRef idx="1">
            <a:schemeClr val="dk1"/>
          </a:lnRef>
          <a:fillRef idx="2">
            <a:schemeClr val="dk1"/>
          </a:fillRef>
          <a:effectRef idx="1">
            <a:schemeClr val="dk1"/>
          </a:effectRef>
          <a:fontRef idx="minor">
            <a:schemeClr val="dk1"/>
          </a:fontRef>
        </p:style>
        <p:txBody>
          <a:bodyPr vert="horz" wrap="none" lIns="91440" tIns="45720" rIns="91440" bIns="45720" rtlCol="0" anchor="ctr">
            <a:normAutofit/>
          </a:bodyPr>
          <a:lstStyle/>
          <a:p>
            <a:r>
              <a:rPr lang="en-GB" dirty="0" err="1" smtClean="0"/>
              <a:t>dcms</a:t>
            </a:r>
            <a:endParaRPr lang="en-GB" dirty="0" smtClean="0"/>
          </a:p>
          <a:p>
            <a:r>
              <a:rPr lang="en-GB" dirty="0" smtClean="0"/>
              <a:t>352 MHz</a:t>
            </a:r>
          </a:p>
          <a:p>
            <a:r>
              <a:rPr lang="en-GB" dirty="0" smtClean="0"/>
              <a:t>4 K</a:t>
            </a:r>
          </a:p>
        </p:txBody>
      </p:sp>
      <p:sp>
        <p:nvSpPr>
          <p:cNvPr id="8" name="Slide Number Placeholder 7"/>
          <p:cNvSpPr>
            <a:spLocks noGrp="1"/>
          </p:cNvSpPr>
          <p:nvPr>
            <p:ph type="sldNum" sz="quarter" idx="12"/>
          </p:nvPr>
        </p:nvSpPr>
        <p:spPr/>
        <p:txBody>
          <a:bodyPr/>
          <a:lstStyle/>
          <a:p>
            <a:fld id="{DC872411-9B73-48D0-8DC9-E31A7177A80E}" type="slidenum">
              <a:rPr lang="en-GB" smtClean="0"/>
              <a:t>19</a:t>
            </a:fld>
            <a:endParaRPr lang="en-GB"/>
          </a:p>
        </p:txBody>
      </p:sp>
    </p:spTree>
    <p:extLst>
      <p:ext uri="{BB962C8B-B14F-4D97-AF65-F5344CB8AC3E}">
        <p14:creationId xmlns:p14="http://schemas.microsoft.com/office/powerpoint/2010/main" val="274022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en-GB" dirty="0"/>
          </a:p>
        </p:txBody>
      </p:sp>
      <p:sp>
        <p:nvSpPr>
          <p:cNvPr id="6" name="Content Placeholder 5"/>
          <p:cNvSpPr>
            <a:spLocks noGrp="1"/>
          </p:cNvSpPr>
          <p:nvPr>
            <p:ph idx="1"/>
          </p:nvPr>
        </p:nvSpPr>
        <p:spPr>
          <a:xfrm>
            <a:off x="457200" y="1600201"/>
            <a:ext cx="8229600" cy="1756792"/>
          </a:xfrm>
        </p:spPr>
        <p:txBody>
          <a:bodyPr>
            <a:normAutofit/>
          </a:bodyPr>
          <a:lstStyle/>
          <a:p>
            <a:r>
              <a:rPr lang="en-US" sz="2000" dirty="0" smtClean="0"/>
              <a:t>Power consumption in a superconducting cavity is proportional to its surface resistance </a:t>
            </a:r>
            <a:r>
              <a:rPr lang="en-US" sz="2000" i="1" dirty="0" smtClean="0"/>
              <a:t>R</a:t>
            </a:r>
            <a:r>
              <a:rPr lang="en-US" sz="2000" baseline="-25000" dirty="0" smtClean="0"/>
              <a:t>S</a:t>
            </a:r>
          </a:p>
          <a:p>
            <a:r>
              <a:rPr lang="en-US" sz="2000" i="1" dirty="0" smtClean="0"/>
              <a:t>R</a:t>
            </a:r>
            <a:r>
              <a:rPr lang="en-US" sz="2000" baseline="-25000" dirty="0" smtClean="0"/>
              <a:t>S</a:t>
            </a:r>
            <a:r>
              <a:rPr lang="en-US" sz="2000" dirty="0" smtClean="0"/>
              <a:t> shows a complex behavior on external parameters, such as temperature, frequency, magnetic and electric field</a:t>
            </a:r>
            <a:endParaRPr lang="en-GB"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3593574644"/>
              </p:ext>
            </p:extLst>
          </p:nvPr>
        </p:nvGraphicFramePr>
        <p:xfrm>
          <a:off x="3025775" y="3196902"/>
          <a:ext cx="2986385" cy="571829"/>
        </p:xfrm>
        <a:graphic>
          <a:graphicData uri="http://schemas.openxmlformats.org/presentationml/2006/ole">
            <mc:AlternateContent xmlns:mc="http://schemas.openxmlformats.org/markup-compatibility/2006">
              <mc:Choice xmlns:v="urn:schemas-microsoft-com:vml" Requires="v">
                <p:oleObj spid="_x0000_s5223" name="Equation" r:id="rId3" imgW="1193800" imgH="228600" progId="Equation.3">
                  <p:embed/>
                </p:oleObj>
              </mc:Choice>
              <mc:Fallback>
                <p:oleObj name="Equation" r:id="rId3" imgW="1193800" imgH="228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775" y="3196902"/>
                        <a:ext cx="2986385" cy="571829"/>
                      </a:xfrm>
                      <a:prstGeom prst="rect">
                        <a:avLst/>
                      </a:prstGeom>
                      <a:noFill/>
                      <a:ln>
                        <a:noFill/>
                      </a:ln>
                      <a:extLst/>
                    </p:spPr>
                  </p:pic>
                </p:oleObj>
              </mc:Fallback>
            </mc:AlternateContent>
          </a:graphicData>
        </a:graphic>
      </p:graphicFrame>
      <p:sp>
        <p:nvSpPr>
          <p:cNvPr id="7" name="Content Placeholder 5"/>
          <p:cNvSpPr txBox="1">
            <a:spLocks/>
          </p:cNvSpPr>
          <p:nvPr/>
        </p:nvSpPr>
        <p:spPr>
          <a:xfrm>
            <a:off x="457200" y="3897052"/>
            <a:ext cx="8543292" cy="292387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2800" kern="1200">
                <a:solidFill>
                  <a:srgbClr val="3161AB"/>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3161A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161AB"/>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rgbClr val="3161AB"/>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rgbClr val="3161A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Some open questions:</a:t>
            </a:r>
          </a:p>
          <a:p>
            <a:pPr lvl="1">
              <a:buFont typeface="Arial" pitchFamily="34" charset="0"/>
              <a:buChar char="•"/>
            </a:pPr>
            <a:r>
              <a:rPr lang="en-US" sz="2000" dirty="0" smtClean="0"/>
              <a:t>Origin of the residual resistance</a:t>
            </a:r>
          </a:p>
          <a:p>
            <a:pPr lvl="1">
              <a:buFont typeface="Arial" pitchFamily="34" charset="0"/>
              <a:buChar char="•"/>
            </a:pPr>
            <a:r>
              <a:rPr lang="en-US" sz="2000" dirty="0" smtClean="0"/>
              <a:t>Origin of the field-dependent resistance</a:t>
            </a:r>
          </a:p>
          <a:p>
            <a:pPr lvl="1">
              <a:buFont typeface="Arial" pitchFamily="34" charset="0"/>
              <a:buChar char="•"/>
            </a:pPr>
            <a:r>
              <a:rPr lang="en-US" sz="2000" dirty="0" smtClean="0"/>
              <a:t>Stronger </a:t>
            </a:r>
            <a:r>
              <a:rPr lang="en-US" sz="2000" dirty="0"/>
              <a:t>field-dependent resistance </a:t>
            </a:r>
            <a:r>
              <a:rPr lang="en-US" sz="2000" dirty="0" smtClean="0"/>
              <a:t>of niobium films compared to bulk niobium</a:t>
            </a:r>
          </a:p>
          <a:p>
            <a:pPr lvl="1">
              <a:buFont typeface="Arial" pitchFamily="34" charset="0"/>
              <a:buChar char="•"/>
            </a:pPr>
            <a:r>
              <a:rPr lang="en-US" sz="2000" dirty="0" smtClean="0"/>
              <a:t>Influence of magnetic and electric field</a:t>
            </a:r>
          </a:p>
          <a:p>
            <a:pPr lvl="1">
              <a:buFont typeface="Arial" pitchFamily="34" charset="0"/>
              <a:buChar char="•"/>
            </a:pPr>
            <a:r>
              <a:rPr lang="en-US" sz="2000" dirty="0" smtClean="0"/>
              <a:t>Relation to the surface properties</a:t>
            </a:r>
          </a:p>
          <a:p>
            <a:pPr lvl="1">
              <a:buFont typeface="Arial" pitchFamily="34" charset="0"/>
              <a:buChar char="•"/>
            </a:pPr>
            <a:r>
              <a:rPr lang="en-US" sz="2000" dirty="0" smtClean="0"/>
              <a:t>Possibilities and limitations of materials other than niobium</a:t>
            </a:r>
            <a:endParaRPr lang="en-GB" sz="2000" dirty="0"/>
          </a:p>
        </p:txBody>
      </p:sp>
      <p:sp>
        <p:nvSpPr>
          <p:cNvPr id="3" name="Slide Number Placeholder 2"/>
          <p:cNvSpPr>
            <a:spLocks noGrp="1"/>
          </p:cNvSpPr>
          <p:nvPr>
            <p:ph type="sldNum" sz="quarter" idx="12"/>
          </p:nvPr>
        </p:nvSpPr>
        <p:spPr/>
        <p:txBody>
          <a:bodyPr/>
          <a:lstStyle/>
          <a:p>
            <a:fld id="{DC872411-9B73-48D0-8DC9-E31A7177A80E}" type="slidenum">
              <a:rPr lang="en-GB" smtClean="0"/>
              <a:t>2</a:t>
            </a:fld>
            <a:endParaRPr lang="en-GB" dirty="0"/>
          </a:p>
        </p:txBody>
      </p:sp>
    </p:spTree>
    <p:extLst>
      <p:ext uri="{BB962C8B-B14F-4D97-AF65-F5344CB8AC3E}">
        <p14:creationId xmlns:p14="http://schemas.microsoft.com/office/powerpoint/2010/main" val="890906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Reproducing old </a:t>
            </a:r>
            <a:r>
              <a:rPr lang="en-GB" dirty="0" err="1" smtClean="0"/>
              <a:t>dcms</a:t>
            </a:r>
            <a:r>
              <a:rPr lang="en-GB" dirty="0" smtClean="0"/>
              <a:t> results</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3581900119"/>
              </p:ext>
            </p:extLst>
          </p:nvPr>
        </p:nvGraphicFramePr>
        <p:xfrm>
          <a:off x="395536" y="1700808"/>
          <a:ext cx="8352928"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317999" y="2592763"/>
            <a:ext cx="910827" cy="646331"/>
          </a:xfrm>
          <a:prstGeom prst="rect">
            <a:avLst/>
          </a:prstGeom>
        </p:spPr>
        <p:style>
          <a:lnRef idx="1">
            <a:schemeClr val="dk1"/>
          </a:lnRef>
          <a:fillRef idx="2">
            <a:schemeClr val="dk1"/>
          </a:fillRef>
          <a:effectRef idx="1">
            <a:schemeClr val="dk1"/>
          </a:effectRef>
          <a:fontRef idx="minor">
            <a:schemeClr val="dk1"/>
          </a:fontRef>
        </p:style>
        <p:txBody>
          <a:bodyPr vert="horz" wrap="none" lIns="91440" tIns="45720" rIns="91440" bIns="45720" rtlCol="0" anchor="ctr">
            <a:spAutoFit/>
          </a:bodyPr>
          <a:lstStyle/>
          <a:p>
            <a:r>
              <a:rPr lang="en-GB" dirty="0" err="1"/>
              <a:t>d</a:t>
            </a:r>
            <a:r>
              <a:rPr lang="en-GB" dirty="0" err="1" smtClean="0"/>
              <a:t>cms</a:t>
            </a:r>
            <a:endParaRPr lang="en-GB" dirty="0" smtClean="0"/>
          </a:p>
          <a:p>
            <a:r>
              <a:rPr lang="en-GB" dirty="0" smtClean="0"/>
              <a:t>1.5 GHz</a:t>
            </a:r>
          </a:p>
        </p:txBody>
      </p:sp>
      <p:sp>
        <p:nvSpPr>
          <p:cNvPr id="8" name="TextBox 7"/>
          <p:cNvSpPr txBox="1"/>
          <p:nvPr/>
        </p:nvSpPr>
        <p:spPr>
          <a:xfrm>
            <a:off x="5652120" y="1736812"/>
            <a:ext cx="3348372" cy="923330"/>
          </a:xfrm>
          <a:prstGeom prst="rect">
            <a:avLst/>
          </a:prstGeom>
        </p:spPr>
        <p:style>
          <a:lnRef idx="1">
            <a:schemeClr val="dk1"/>
          </a:lnRef>
          <a:fillRef idx="2">
            <a:schemeClr val="dk1"/>
          </a:fillRef>
          <a:effectRef idx="1">
            <a:schemeClr val="dk1"/>
          </a:effectRef>
          <a:fontRef idx="minor">
            <a:schemeClr val="dk1"/>
          </a:fontRef>
        </p:style>
        <p:txBody>
          <a:bodyPr vert="horz" wrap="square" lIns="91440" tIns="45720" rIns="91440" bIns="45720" rtlCol="0" anchor="ctr">
            <a:spAutoFit/>
          </a:bodyPr>
          <a:lstStyle/>
          <a:p>
            <a:r>
              <a:rPr lang="en-GB" dirty="0"/>
              <a:t>No field emission up </a:t>
            </a:r>
            <a:r>
              <a:rPr lang="en-GB" dirty="0" smtClean="0"/>
              <a:t>to 11 MV/m</a:t>
            </a:r>
            <a:r>
              <a:rPr lang="en-GB" dirty="0"/>
              <a:t>, but </a:t>
            </a:r>
            <a:r>
              <a:rPr lang="en-GB" dirty="0" smtClean="0"/>
              <a:t>residual resistance </a:t>
            </a:r>
            <a:r>
              <a:rPr lang="en-GB" dirty="0"/>
              <a:t>of 100 n</a:t>
            </a:r>
            <a:r>
              <a:rPr lang="el-GR" dirty="0"/>
              <a:t>Ω</a:t>
            </a:r>
            <a:r>
              <a:rPr lang="en-GB" dirty="0"/>
              <a:t> and strong </a:t>
            </a:r>
            <a:r>
              <a:rPr lang="en-GB" dirty="0" smtClean="0"/>
              <a:t>Q-slope</a:t>
            </a:r>
            <a:endParaRPr lang="en-GB" dirty="0"/>
          </a:p>
        </p:txBody>
      </p:sp>
      <p:sp>
        <p:nvSpPr>
          <p:cNvPr id="11" name="Footer Placeholder 10"/>
          <p:cNvSpPr>
            <a:spLocks noGrp="1"/>
          </p:cNvSpPr>
          <p:nvPr>
            <p:ph type="ftr" sz="quarter" idx="11"/>
          </p:nvPr>
        </p:nvSpPr>
        <p:spPr/>
        <p:txBody>
          <a:bodyPr/>
          <a:lstStyle/>
          <a:p>
            <a:r>
              <a:rPr lang="en-GB" smtClean="0"/>
              <a:t>Tobias.Junginger@cern.ch</a:t>
            </a:r>
            <a:endParaRPr lang="en-GB"/>
          </a:p>
        </p:txBody>
      </p:sp>
      <p:sp>
        <p:nvSpPr>
          <p:cNvPr id="12" name="Slide Number Placeholder 11"/>
          <p:cNvSpPr>
            <a:spLocks noGrp="1"/>
          </p:cNvSpPr>
          <p:nvPr>
            <p:ph type="sldNum" sz="quarter" idx="12"/>
          </p:nvPr>
        </p:nvSpPr>
        <p:spPr/>
        <p:txBody>
          <a:bodyPr/>
          <a:lstStyle/>
          <a:p>
            <a:fld id="{DC872411-9B73-48D0-8DC9-E31A7177A80E}" type="slidenum">
              <a:rPr lang="en-GB" smtClean="0"/>
              <a:t>20</a:t>
            </a:fld>
            <a:endParaRPr lang="en-GB"/>
          </a:p>
        </p:txBody>
      </p:sp>
    </p:spTree>
    <p:extLst>
      <p:ext uri="{BB962C8B-B14F-4D97-AF65-F5344CB8AC3E}">
        <p14:creationId xmlns:p14="http://schemas.microsoft.com/office/powerpoint/2010/main" val="385869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Reproducing old </a:t>
            </a:r>
            <a:r>
              <a:rPr lang="en-GB" dirty="0" err="1"/>
              <a:t>dcms</a:t>
            </a:r>
            <a:r>
              <a:rPr lang="en-GB" dirty="0"/>
              <a:t> results</a:t>
            </a:r>
          </a:p>
        </p:txBody>
      </p:sp>
      <p:sp>
        <p:nvSpPr>
          <p:cNvPr id="6" name="TextBox 5"/>
          <p:cNvSpPr txBox="1"/>
          <p:nvPr/>
        </p:nvSpPr>
        <p:spPr>
          <a:xfrm>
            <a:off x="1486508" y="2512980"/>
            <a:ext cx="914400" cy="914400"/>
          </a:xfrm>
          <a:prstGeom prst="rect">
            <a:avLst/>
          </a:prstGeom>
        </p:spPr>
        <p:txBody>
          <a:bodyPr vert="horz" wrap="none" lIns="91440" tIns="45720" rIns="91440" bIns="45720" rtlCol="0" anchor="ctr">
            <a:normAutofit fontScale="92500" lnSpcReduction="20000"/>
          </a:bodyPr>
          <a:lstStyle/>
          <a:p>
            <a:endParaRPr lang="en-GB" sz="2400" dirty="0" smtClean="0"/>
          </a:p>
          <a:p>
            <a:r>
              <a:rPr lang="en-GB" sz="2400" i="1" dirty="0" smtClean="0"/>
              <a:t>R</a:t>
            </a:r>
            <a:r>
              <a:rPr lang="en-GB" sz="2400" baseline="-25000" dirty="0" smtClean="0"/>
              <a:t>S</a:t>
            </a:r>
            <a:r>
              <a:rPr lang="en-GB" sz="2400" dirty="0" smtClean="0"/>
              <a:t> of copper at 1.5 GHz is about 1 m</a:t>
            </a:r>
            <a:r>
              <a:rPr lang="el-GR" sz="2400" dirty="0" smtClean="0"/>
              <a:t>Ω</a:t>
            </a:r>
            <a:endParaRPr lang="en-GB" sz="2400" dirty="0" smtClean="0"/>
          </a:p>
          <a:p>
            <a:r>
              <a:rPr lang="en-GB" sz="2400" i="1" dirty="0" err="1" smtClean="0"/>
              <a:t>R</a:t>
            </a:r>
            <a:r>
              <a:rPr lang="en-GB" sz="2400" baseline="-25000" dirty="0" err="1" smtClean="0"/>
              <a:t>res</a:t>
            </a:r>
            <a:r>
              <a:rPr lang="en-GB" sz="2400" dirty="0" smtClean="0"/>
              <a:t>=100 n</a:t>
            </a:r>
            <a:r>
              <a:rPr lang="el-GR" sz="2400" dirty="0" smtClean="0"/>
              <a:t>Ω</a:t>
            </a:r>
            <a:endParaRPr lang="en-GB" sz="2400" dirty="0" smtClean="0"/>
          </a:p>
          <a:p>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1547664" y="3306688"/>
                <a:ext cx="6444716" cy="1499487"/>
              </a:xfrm>
              <a:prstGeom prst="rect">
                <a:avLst/>
              </a:prstGeom>
            </p:spPr>
            <p:txBody>
              <a:bodyPr vert="horz" wrap="none" lIns="91440" tIns="45720" rIns="91440" bIns="45720" rtlCol="0" anchor="ctr">
                <a:normAutofit/>
              </a:bodyPr>
              <a:lstStyle/>
              <a:p>
                <a14:m>
                  <m:oMath xmlns:m="http://schemas.openxmlformats.org/officeDocument/2006/math">
                    <m:sSub>
                      <m:sSubPr>
                        <m:ctrlPr>
                          <a:rPr lang="en-GB" sz="3600" i="1" smtClean="0">
                            <a:latin typeface="Cambria Math"/>
                          </a:rPr>
                        </m:ctrlPr>
                      </m:sSubPr>
                      <m:e>
                        <m:r>
                          <a:rPr lang="en-GB" sz="3600" b="0" i="1" smtClean="0">
                            <a:latin typeface="Cambria Math"/>
                          </a:rPr>
                          <m:t>𝑅</m:t>
                        </m:r>
                      </m:e>
                      <m:sub>
                        <m:r>
                          <m:rPr>
                            <m:sty m:val="p"/>
                          </m:rPr>
                          <a:rPr lang="en-GB" sz="3600" b="0" i="0" smtClean="0">
                            <a:latin typeface="Cambria Math"/>
                          </a:rPr>
                          <m:t>Res</m:t>
                        </m:r>
                      </m:sub>
                    </m:sSub>
                    <m:r>
                      <a:rPr lang="en-GB" sz="3600" b="0" i="1" smtClean="0">
                        <a:latin typeface="Cambria Math"/>
                      </a:rPr>
                      <m:t>=</m:t>
                    </m:r>
                    <m:sSub>
                      <m:sSubPr>
                        <m:ctrlPr>
                          <a:rPr lang="en-GB" sz="3600" b="0" i="1" smtClean="0">
                            <a:latin typeface="Cambria Math"/>
                          </a:rPr>
                        </m:ctrlPr>
                      </m:sSubPr>
                      <m:e>
                        <m:r>
                          <a:rPr lang="en-GB" sz="3600" b="0" i="1" smtClean="0">
                            <a:latin typeface="Cambria Math"/>
                          </a:rPr>
                          <m:t>𝑅</m:t>
                        </m:r>
                      </m:e>
                      <m:sub>
                        <m:r>
                          <m:rPr>
                            <m:sty m:val="p"/>
                          </m:rPr>
                          <a:rPr lang="en-GB" sz="3600" b="0" i="0" smtClean="0">
                            <a:latin typeface="Cambria Math"/>
                          </a:rPr>
                          <m:t>N</m:t>
                        </m:r>
                      </m:sub>
                    </m:sSub>
                    <m:f>
                      <m:fPr>
                        <m:ctrlPr>
                          <a:rPr lang="en-GB" sz="3600" b="0" i="1" smtClean="0">
                            <a:latin typeface="Cambria Math"/>
                          </a:rPr>
                        </m:ctrlPr>
                      </m:fPr>
                      <m:num>
                        <m:r>
                          <m:rPr>
                            <m:sty m:val="p"/>
                          </m:rPr>
                          <a:rPr lang="en-GB" sz="3600">
                            <a:latin typeface="Cambria Math"/>
                          </a:rPr>
                          <m:t>Uncoated</m:t>
                        </m:r>
                        <m:r>
                          <a:rPr lang="en-GB" sz="3600" b="0" i="0" smtClean="0">
                            <a:latin typeface="Cambria Math"/>
                          </a:rPr>
                          <m:t> </m:t>
                        </m:r>
                        <m:r>
                          <m:rPr>
                            <m:sty m:val="p"/>
                          </m:rPr>
                          <a:rPr lang="en-GB" sz="3600">
                            <a:latin typeface="Cambria Math"/>
                          </a:rPr>
                          <m:t>Surface</m:t>
                        </m:r>
                        <m:r>
                          <a:rPr lang="en-GB" sz="3600">
                            <a:latin typeface="Cambria Math"/>
                          </a:rPr>
                          <m:t> </m:t>
                        </m:r>
                        <m:r>
                          <m:rPr>
                            <m:sty m:val="p"/>
                          </m:rPr>
                          <a:rPr lang="en-GB" sz="3600">
                            <a:latin typeface="Cambria Math"/>
                          </a:rPr>
                          <m:t>Area</m:t>
                        </m:r>
                      </m:num>
                      <m:den>
                        <m:r>
                          <m:rPr>
                            <m:sty m:val="p"/>
                          </m:rPr>
                          <a:rPr lang="en-GB" sz="3600" b="0" i="0" smtClean="0">
                            <a:latin typeface="Cambria Math"/>
                          </a:rPr>
                          <m:t>Total</m:t>
                        </m:r>
                        <m:r>
                          <a:rPr lang="en-GB" sz="3600" b="0" i="0" smtClean="0">
                            <a:latin typeface="Cambria Math"/>
                          </a:rPr>
                          <m:t> </m:t>
                        </m:r>
                        <m:r>
                          <m:rPr>
                            <m:sty m:val="p"/>
                          </m:rPr>
                          <a:rPr lang="en-GB" sz="3600" b="0" i="0" smtClean="0">
                            <a:latin typeface="Cambria Math"/>
                          </a:rPr>
                          <m:t>Surface</m:t>
                        </m:r>
                        <m:r>
                          <a:rPr lang="en-GB" sz="3600" b="0" i="0" smtClean="0">
                            <a:latin typeface="Cambria Math"/>
                          </a:rPr>
                          <m:t> </m:t>
                        </m:r>
                        <m:r>
                          <m:rPr>
                            <m:sty m:val="p"/>
                          </m:rPr>
                          <a:rPr lang="en-GB" sz="3600" b="0" i="0" smtClean="0">
                            <a:latin typeface="Cambria Math"/>
                          </a:rPr>
                          <m:t>Area</m:t>
                        </m:r>
                      </m:den>
                    </m:f>
                  </m:oMath>
                </a14:m>
                <a:r>
                  <a:rPr lang="en-GB" sz="3600" dirty="0" smtClean="0"/>
                  <a:t> ?</a:t>
                </a:r>
              </a:p>
            </p:txBody>
          </p:sp>
        </mc:Choice>
        <mc:Fallback xmlns="">
          <p:sp>
            <p:nvSpPr>
              <p:cNvPr id="7" name="TextBox 6"/>
              <p:cNvSpPr txBox="1">
                <a:spLocks noRot="1" noChangeAspect="1" noMove="1" noResize="1" noEditPoints="1" noAdjustHandles="1" noChangeArrowheads="1" noChangeShapeType="1" noTextEdit="1"/>
              </p:cNvSpPr>
              <p:nvPr/>
            </p:nvSpPr>
            <p:spPr>
              <a:xfrm>
                <a:off x="1547664" y="3306688"/>
                <a:ext cx="6444716" cy="1499487"/>
              </a:xfrm>
              <a:prstGeom prst="rect">
                <a:avLst/>
              </a:prstGeom>
              <a:blipFill rotWithShape="1">
                <a:blip r:embed="rId2"/>
                <a:stretch>
                  <a:fillRect/>
                </a:stretch>
              </a:blipFill>
            </p:spPr>
            <p:txBody>
              <a:bodyPr/>
              <a:lstStyle/>
              <a:p>
                <a:r>
                  <a:rPr lang="en-GB">
                    <a:noFill/>
                  </a:rPr>
                  <a:t> </a:t>
                </a:r>
              </a:p>
            </p:txBody>
          </p:sp>
        </mc:Fallback>
      </mc:AlternateContent>
      <p:sp>
        <p:nvSpPr>
          <p:cNvPr id="8" name="TextBox 7"/>
          <p:cNvSpPr txBox="1"/>
          <p:nvPr/>
        </p:nvSpPr>
        <p:spPr>
          <a:xfrm>
            <a:off x="1367644" y="5106888"/>
            <a:ext cx="914400" cy="914400"/>
          </a:xfrm>
          <a:prstGeom prst="rect">
            <a:avLst/>
          </a:prstGeom>
        </p:spPr>
        <p:txBody>
          <a:bodyPr vert="horz" wrap="none" lIns="91440" tIns="45720" rIns="91440" bIns="45720" rtlCol="0" anchor="ctr">
            <a:normAutofit fontScale="92500" lnSpcReduction="20000"/>
          </a:bodyPr>
          <a:lstStyle/>
          <a:p>
            <a:r>
              <a:rPr lang="en-GB" sz="2400" dirty="0" smtClean="0"/>
              <a:t>Total Surface Area=670 cm2</a:t>
            </a:r>
          </a:p>
          <a:p>
            <a:r>
              <a:rPr lang="en-GB" sz="2400" dirty="0" smtClean="0">
                <a:sym typeface="Wingdings" pitchFamily="2" charset="2"/>
              </a:rPr>
              <a:t> </a:t>
            </a:r>
            <a:r>
              <a:rPr lang="en-GB" sz="2400" dirty="0" smtClean="0"/>
              <a:t>Uncoated surface area=6.7 mm2</a:t>
            </a:r>
          </a:p>
          <a:p>
            <a:r>
              <a:rPr lang="en-GB" sz="2400" dirty="0" smtClean="0"/>
              <a:t>      Should be detectable with optical inspection system</a:t>
            </a:r>
          </a:p>
          <a:p>
            <a:endParaRPr lang="en-GB" dirty="0" smtClean="0"/>
          </a:p>
        </p:txBody>
      </p:sp>
      <p:sp>
        <p:nvSpPr>
          <p:cNvPr id="11" name="Footer Placeholder 10"/>
          <p:cNvSpPr>
            <a:spLocks noGrp="1"/>
          </p:cNvSpPr>
          <p:nvPr>
            <p:ph type="ftr" sz="quarter" idx="11"/>
          </p:nvPr>
        </p:nvSpPr>
        <p:spPr/>
        <p:txBody>
          <a:bodyPr/>
          <a:lstStyle/>
          <a:p>
            <a:r>
              <a:rPr lang="en-GB" smtClean="0"/>
              <a:t>Tobias.Junginger@cern.ch</a:t>
            </a:r>
            <a:endParaRPr lang="en-GB"/>
          </a:p>
        </p:txBody>
      </p:sp>
      <p:sp>
        <p:nvSpPr>
          <p:cNvPr id="12" name="Slide Number Placeholder 11"/>
          <p:cNvSpPr>
            <a:spLocks noGrp="1"/>
          </p:cNvSpPr>
          <p:nvPr>
            <p:ph type="sldNum" sz="quarter" idx="12"/>
          </p:nvPr>
        </p:nvSpPr>
        <p:spPr/>
        <p:txBody>
          <a:bodyPr/>
          <a:lstStyle/>
          <a:p>
            <a:fld id="{DC872411-9B73-48D0-8DC9-E31A7177A80E}" type="slidenum">
              <a:rPr lang="en-GB" smtClean="0"/>
              <a:t>21</a:t>
            </a:fld>
            <a:endParaRPr lang="en-GB"/>
          </a:p>
        </p:txBody>
      </p:sp>
      <p:sp>
        <p:nvSpPr>
          <p:cNvPr id="3" name="TextBox 2"/>
          <p:cNvSpPr txBox="1"/>
          <p:nvPr/>
        </p:nvSpPr>
        <p:spPr>
          <a:xfrm>
            <a:off x="503548" y="1551856"/>
            <a:ext cx="7777514" cy="523220"/>
          </a:xfrm>
          <a:prstGeom prst="rect">
            <a:avLst/>
          </a:prstGeom>
        </p:spPr>
        <p:style>
          <a:lnRef idx="1">
            <a:schemeClr val="dk1"/>
          </a:lnRef>
          <a:fillRef idx="2">
            <a:schemeClr val="dk1"/>
          </a:fillRef>
          <a:effectRef idx="1">
            <a:schemeClr val="dk1"/>
          </a:effectRef>
          <a:fontRef idx="minor">
            <a:schemeClr val="dk1"/>
          </a:fontRef>
        </p:style>
        <p:txBody>
          <a:bodyPr vert="horz" wrap="none" lIns="91440" tIns="45720" rIns="91440" bIns="45720" rtlCol="0" anchor="ctr">
            <a:spAutoFit/>
          </a:bodyPr>
          <a:lstStyle/>
          <a:p>
            <a:r>
              <a:rPr lang="en-GB" sz="2800" dirty="0" smtClean="0"/>
              <a:t>Is the residual resistance caused by uncoated areas?</a:t>
            </a:r>
          </a:p>
        </p:txBody>
      </p:sp>
    </p:spTree>
    <p:extLst>
      <p:ext uri="{BB962C8B-B14F-4D97-AF65-F5344CB8AC3E}">
        <p14:creationId xmlns:p14="http://schemas.microsoft.com/office/powerpoint/2010/main" val="1704111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Optical Inspection</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926" y="1410273"/>
            <a:ext cx="7300148" cy="5475111"/>
          </a:xfrm>
          <a:prstGeom prst="rect">
            <a:avLst/>
          </a:prstGeom>
        </p:spPr>
      </p:pic>
      <p:sp>
        <p:nvSpPr>
          <p:cNvPr id="8" name="Footer Placeholder 7"/>
          <p:cNvSpPr>
            <a:spLocks noGrp="1"/>
          </p:cNvSpPr>
          <p:nvPr>
            <p:ph type="ftr" sz="quarter" idx="11"/>
          </p:nvPr>
        </p:nvSpPr>
        <p:spPr/>
        <p:txBody>
          <a:bodyPr/>
          <a:lstStyle/>
          <a:p>
            <a:r>
              <a:rPr lang="en-GB" smtClean="0"/>
              <a:t>Tobias.Junginger@cern.ch</a:t>
            </a:r>
            <a:endParaRPr lang="en-GB"/>
          </a:p>
        </p:txBody>
      </p:sp>
      <p:sp>
        <p:nvSpPr>
          <p:cNvPr id="9" name="Slide Number Placeholder 8"/>
          <p:cNvSpPr>
            <a:spLocks noGrp="1"/>
          </p:cNvSpPr>
          <p:nvPr>
            <p:ph type="sldNum" sz="quarter" idx="12"/>
          </p:nvPr>
        </p:nvSpPr>
        <p:spPr/>
        <p:txBody>
          <a:bodyPr/>
          <a:lstStyle/>
          <a:p>
            <a:fld id="{DC872411-9B73-48D0-8DC9-E31A7177A80E}" type="slidenum">
              <a:rPr lang="en-GB" smtClean="0"/>
              <a:t>22</a:t>
            </a:fld>
            <a:endParaRPr lang="en-GB"/>
          </a:p>
        </p:txBody>
      </p:sp>
    </p:spTree>
    <p:extLst>
      <p:ext uri="{BB962C8B-B14F-4D97-AF65-F5344CB8AC3E}">
        <p14:creationId xmlns:p14="http://schemas.microsoft.com/office/powerpoint/2010/main" val="2639187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Optical Inspection</a:t>
            </a:r>
            <a:endParaRPr lang="en-GB" dirty="0"/>
          </a:p>
        </p:txBody>
      </p:sp>
      <p:pic>
        <p:nvPicPr>
          <p:cNvPr id="5" name="Picture 4"/>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410273"/>
            <a:ext cx="9144000" cy="54751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3727" y="1700808"/>
            <a:ext cx="5400000" cy="4050000"/>
          </a:xfrm>
          <a:prstGeom prst="rect">
            <a:avLst/>
          </a:prstGeom>
        </p:spPr>
      </p:pic>
      <p:grpSp>
        <p:nvGrpSpPr>
          <p:cNvPr id="9" name="Group 8"/>
          <p:cNvGrpSpPr/>
          <p:nvPr/>
        </p:nvGrpSpPr>
        <p:grpSpPr>
          <a:xfrm>
            <a:off x="0" y="1407751"/>
            <a:ext cx="3762440" cy="5400000"/>
            <a:chOff x="-148986" y="2703895"/>
            <a:chExt cx="3762440" cy="5400000"/>
          </a:xfrm>
          <a:effectLst/>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47744"/>
            <a:stretch/>
          </p:blipFill>
          <p:spPr>
            <a:xfrm>
              <a:off x="-148986" y="2703895"/>
              <a:ext cx="3762440" cy="54000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4400" t="47692" r="30720" b="34186"/>
            <a:stretch/>
          </p:blipFill>
          <p:spPr>
            <a:xfrm>
              <a:off x="-5478" y="2924944"/>
              <a:ext cx="1360627" cy="1242748"/>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4200" t="46239" r="54200" b="40510"/>
            <a:stretch/>
          </p:blipFill>
          <p:spPr>
            <a:xfrm>
              <a:off x="-1411" y="4176421"/>
              <a:ext cx="1060704" cy="908763"/>
            </a:xfrm>
            <a:prstGeom prst="rect">
              <a:avLst/>
            </a:prstGeom>
          </p:spPr>
        </p:pic>
      </p:grpSp>
      <p:sp>
        <p:nvSpPr>
          <p:cNvPr id="12" name="Footer Placeholder 11"/>
          <p:cNvSpPr>
            <a:spLocks noGrp="1"/>
          </p:cNvSpPr>
          <p:nvPr>
            <p:ph type="ftr" sz="quarter" idx="11"/>
          </p:nvPr>
        </p:nvSpPr>
        <p:spPr/>
        <p:txBody>
          <a:bodyPr/>
          <a:lstStyle/>
          <a:p>
            <a:r>
              <a:rPr lang="en-GB" smtClean="0"/>
              <a:t>Tobias.Junginger@cern.ch</a:t>
            </a:r>
            <a:endParaRPr lang="en-GB"/>
          </a:p>
        </p:txBody>
      </p:sp>
      <p:sp>
        <p:nvSpPr>
          <p:cNvPr id="13" name="Slide Number Placeholder 12"/>
          <p:cNvSpPr>
            <a:spLocks noGrp="1"/>
          </p:cNvSpPr>
          <p:nvPr>
            <p:ph type="sldNum" sz="quarter" idx="12"/>
          </p:nvPr>
        </p:nvSpPr>
        <p:spPr/>
        <p:txBody>
          <a:bodyPr/>
          <a:lstStyle/>
          <a:p>
            <a:fld id="{DC872411-9B73-48D0-8DC9-E31A7177A80E}" type="slidenum">
              <a:rPr lang="en-GB" smtClean="0"/>
              <a:t>23</a:t>
            </a:fld>
            <a:endParaRPr lang="en-GB"/>
          </a:p>
        </p:txBody>
      </p:sp>
      <p:cxnSp>
        <p:nvCxnSpPr>
          <p:cNvPr id="10" name="Straight Connector 9"/>
          <p:cNvCxnSpPr/>
          <p:nvPr/>
        </p:nvCxnSpPr>
        <p:spPr>
          <a:xfrm>
            <a:off x="229755" y="6597352"/>
            <a:ext cx="1188132" cy="0"/>
          </a:xfrm>
          <a:prstGeom prst="line">
            <a:avLst/>
          </a:prstGeom>
          <a:ln w="57150">
            <a:solidFill>
              <a:schemeClr val="bg1"/>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8468" y="5913276"/>
            <a:ext cx="914400" cy="914400"/>
          </a:xfrm>
          <a:prstGeom prst="rect">
            <a:avLst/>
          </a:prstGeom>
        </p:spPr>
        <p:txBody>
          <a:bodyPr vert="horz" wrap="none" lIns="91440" tIns="45720" rIns="91440" bIns="45720" rtlCol="0" anchor="ctr">
            <a:normAutofit/>
          </a:bodyPr>
          <a:lstStyle/>
          <a:p>
            <a:r>
              <a:rPr lang="en-GB" sz="2400" dirty="0">
                <a:solidFill>
                  <a:srgbClr val="FFFFFF"/>
                </a:solidFill>
              </a:rPr>
              <a:t>≈</a:t>
            </a:r>
            <a:r>
              <a:rPr lang="en-GB" sz="2400" dirty="0" smtClean="0">
                <a:solidFill>
                  <a:srgbClr val="FFFFFF"/>
                </a:solidFill>
              </a:rPr>
              <a:t>1</a:t>
            </a:r>
            <a:r>
              <a:rPr lang="en-GB" sz="3600" dirty="0" smtClean="0">
                <a:solidFill>
                  <a:srgbClr val="FFFFFF"/>
                </a:solidFill>
              </a:rPr>
              <a:t> </a:t>
            </a:r>
            <a:r>
              <a:rPr lang="en-GB" sz="2400" dirty="0" smtClean="0">
                <a:solidFill>
                  <a:srgbClr val="FFFFFF"/>
                </a:solidFill>
              </a:rPr>
              <a:t>mm</a:t>
            </a:r>
          </a:p>
        </p:txBody>
      </p:sp>
    </p:spTree>
    <p:extLst>
      <p:ext uri="{BB962C8B-B14F-4D97-AF65-F5344CB8AC3E}">
        <p14:creationId xmlns:p14="http://schemas.microsoft.com/office/powerpoint/2010/main" val="521354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a:t>
            </a:r>
            <a:endParaRPr lang="en-GB" dirty="0"/>
          </a:p>
        </p:txBody>
      </p:sp>
      <p:sp>
        <p:nvSpPr>
          <p:cNvPr id="5" name="TextBox 4"/>
          <p:cNvSpPr txBox="1"/>
          <p:nvPr/>
        </p:nvSpPr>
        <p:spPr>
          <a:xfrm>
            <a:off x="899592" y="2294983"/>
            <a:ext cx="7848872" cy="1569660"/>
          </a:xfrm>
          <a:prstGeom prst="rect">
            <a:avLst/>
          </a:prstGeom>
        </p:spPr>
        <p:txBody>
          <a:bodyPr vert="horz" wrap="square" lIns="91440" tIns="45720" rIns="91440" bIns="45720" rtlCol="0" anchor="ctr">
            <a:spAutoFit/>
          </a:bodyPr>
          <a:lstStyle/>
          <a:p>
            <a:pPr marL="285750" indent="-285750">
              <a:buFont typeface="Arial" pitchFamily="34" charset="0"/>
              <a:buChar char="•"/>
            </a:pPr>
            <a:r>
              <a:rPr lang="en-GB" sz="2400" dirty="0" err="1" smtClean="0">
                <a:solidFill>
                  <a:srgbClr val="3161AB"/>
                </a:solidFill>
              </a:rPr>
              <a:t>Quadrupole</a:t>
            </a:r>
            <a:r>
              <a:rPr lang="en-GB" sz="2400" dirty="0" smtClean="0">
                <a:solidFill>
                  <a:srgbClr val="3161AB"/>
                </a:solidFill>
              </a:rPr>
              <a:t> Resonator: S. Aull, S. </a:t>
            </a:r>
            <a:r>
              <a:rPr lang="en-GB" sz="2400" dirty="0" err="1" smtClean="0">
                <a:solidFill>
                  <a:srgbClr val="3161AB"/>
                </a:solidFill>
              </a:rPr>
              <a:t>Doebert</a:t>
            </a:r>
            <a:r>
              <a:rPr lang="en-GB" sz="2400" dirty="0" smtClean="0">
                <a:solidFill>
                  <a:srgbClr val="3161AB"/>
                </a:solidFill>
              </a:rPr>
              <a:t>, J. </a:t>
            </a:r>
            <a:r>
              <a:rPr lang="en-GB" sz="2400" dirty="0" err="1" smtClean="0">
                <a:solidFill>
                  <a:srgbClr val="3161AB"/>
                </a:solidFill>
              </a:rPr>
              <a:t>Knobloch</a:t>
            </a:r>
            <a:endParaRPr lang="en-GB" sz="2400" dirty="0" smtClean="0">
              <a:solidFill>
                <a:srgbClr val="3161AB"/>
              </a:solidFill>
            </a:endParaRPr>
          </a:p>
          <a:p>
            <a:pPr marL="285750" indent="-285750">
              <a:buFont typeface="Arial" pitchFamily="34" charset="0"/>
              <a:buChar char="•"/>
            </a:pPr>
            <a:r>
              <a:rPr lang="en-GB" sz="2400" dirty="0" smtClean="0">
                <a:solidFill>
                  <a:srgbClr val="3161AB"/>
                </a:solidFill>
              </a:rPr>
              <a:t>Coating of cavities: G. Terenziani, S. </a:t>
            </a:r>
            <a:r>
              <a:rPr lang="en-GB" sz="2400" dirty="0">
                <a:solidFill>
                  <a:srgbClr val="3161AB"/>
                </a:solidFill>
              </a:rPr>
              <a:t>Calatroni, A. P. </a:t>
            </a:r>
            <a:r>
              <a:rPr lang="en-GB" sz="2400" dirty="0" err="1">
                <a:solidFill>
                  <a:srgbClr val="3161AB"/>
                </a:solidFill>
              </a:rPr>
              <a:t>Ehiasarian</a:t>
            </a:r>
            <a:endParaRPr lang="en-GB" sz="2400" dirty="0" smtClean="0">
              <a:solidFill>
                <a:srgbClr val="3161AB"/>
              </a:solidFill>
            </a:endParaRPr>
          </a:p>
          <a:p>
            <a:pPr marL="285750" indent="-285750">
              <a:buFont typeface="Arial" pitchFamily="34" charset="0"/>
              <a:buChar char="•"/>
            </a:pPr>
            <a:r>
              <a:rPr lang="en-GB" sz="2400" dirty="0" smtClean="0">
                <a:solidFill>
                  <a:srgbClr val="3161AB"/>
                </a:solidFill>
              </a:rPr>
              <a:t>Optical Inspection: Janic Chambrillon</a:t>
            </a:r>
          </a:p>
        </p:txBody>
      </p:sp>
      <p:sp>
        <p:nvSpPr>
          <p:cNvPr id="8" name="Footer Placeholder 7"/>
          <p:cNvSpPr>
            <a:spLocks noGrp="1"/>
          </p:cNvSpPr>
          <p:nvPr>
            <p:ph type="ftr" sz="quarter" idx="11"/>
          </p:nvPr>
        </p:nvSpPr>
        <p:spPr/>
        <p:txBody>
          <a:bodyPr/>
          <a:lstStyle/>
          <a:p>
            <a:r>
              <a:rPr lang="en-GB" smtClean="0"/>
              <a:t>Tobias.Junginger@cern.ch</a:t>
            </a:r>
            <a:endParaRPr lang="en-GB"/>
          </a:p>
        </p:txBody>
      </p:sp>
      <p:sp>
        <p:nvSpPr>
          <p:cNvPr id="9" name="Slide Number Placeholder 8"/>
          <p:cNvSpPr>
            <a:spLocks noGrp="1"/>
          </p:cNvSpPr>
          <p:nvPr>
            <p:ph type="sldNum" sz="quarter" idx="12"/>
          </p:nvPr>
        </p:nvSpPr>
        <p:spPr/>
        <p:txBody>
          <a:bodyPr/>
          <a:lstStyle/>
          <a:p>
            <a:fld id="{DC872411-9B73-48D0-8DC9-E31A7177A80E}" type="slidenum">
              <a:rPr lang="en-GB" smtClean="0"/>
              <a:t>24</a:t>
            </a:fld>
            <a:endParaRPr lang="en-GB"/>
          </a:p>
        </p:txBody>
      </p:sp>
      <p:sp>
        <p:nvSpPr>
          <p:cNvPr id="3" name="Rectangle 2"/>
          <p:cNvSpPr/>
          <p:nvPr/>
        </p:nvSpPr>
        <p:spPr>
          <a:xfrm>
            <a:off x="611560" y="4509120"/>
            <a:ext cx="8028892"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GB" dirty="0" smtClean="0"/>
              <a:t>After 50 years of experience with superconducting cavities, we are approaching the fundamental limitations of niobium by recipes for which the underlying physics is not completely understood. For some accelerator applications SRF technology is the only choice. For reliable production, building compacter machines and cheaper electricity bills basic R&amp;D and material studies are necessary!    </a:t>
            </a:r>
            <a:endParaRPr lang="en-GB" dirty="0"/>
          </a:p>
        </p:txBody>
      </p:sp>
    </p:spTree>
    <p:extLst>
      <p:ext uri="{BB962C8B-B14F-4D97-AF65-F5344CB8AC3E}">
        <p14:creationId xmlns:p14="http://schemas.microsoft.com/office/powerpoint/2010/main" val="2076722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en-GB" dirty="0"/>
          </a:p>
        </p:txBody>
      </p:sp>
      <p:sp>
        <p:nvSpPr>
          <p:cNvPr id="8" name="TextBox 7"/>
          <p:cNvSpPr txBox="1"/>
          <p:nvPr/>
        </p:nvSpPr>
        <p:spPr>
          <a:xfrm>
            <a:off x="449542" y="1736812"/>
            <a:ext cx="8172908" cy="1815882"/>
          </a:xfrm>
          <a:prstGeom prst="rect">
            <a:avLst/>
          </a:prstGeom>
        </p:spPr>
        <p:txBody>
          <a:bodyPr vert="horz" wrap="square" lIns="91440" tIns="45720" rIns="91440" bIns="45720" rtlCol="0" anchor="ctr">
            <a:spAutoFit/>
          </a:bodyPr>
          <a:lstStyle/>
          <a:p>
            <a:pPr algn="ctr"/>
            <a:r>
              <a:rPr lang="en-US" sz="2800" b="1" dirty="0" smtClean="0">
                <a:solidFill>
                  <a:srgbClr val="C00000"/>
                </a:solidFill>
              </a:rPr>
              <a:t>PhD Project 1 - Sarah Aull (Univ. Siegen):</a:t>
            </a:r>
          </a:p>
          <a:p>
            <a:pPr algn="ctr"/>
            <a:r>
              <a:rPr lang="en-US" sz="2800" b="1" dirty="0" smtClean="0">
                <a:solidFill>
                  <a:srgbClr val="C00000"/>
                </a:solidFill>
              </a:rPr>
              <a:t>RF characterization of samples over a wide parameter range using a </a:t>
            </a:r>
            <a:r>
              <a:rPr lang="en-US" sz="2800" b="1" dirty="0" err="1" smtClean="0">
                <a:solidFill>
                  <a:srgbClr val="C00000"/>
                </a:solidFill>
              </a:rPr>
              <a:t>Quadrupole</a:t>
            </a:r>
            <a:r>
              <a:rPr lang="en-US" sz="2800" b="1" dirty="0" smtClean="0">
                <a:solidFill>
                  <a:srgbClr val="C00000"/>
                </a:solidFill>
              </a:rPr>
              <a:t> Resonator to test surface resistance models on different materials</a:t>
            </a:r>
            <a:endParaRPr lang="en-GB" sz="2800" b="1" dirty="0" smtClean="0">
              <a:solidFill>
                <a:srgbClr val="C00000"/>
              </a:solidFill>
            </a:endParaRPr>
          </a:p>
        </p:txBody>
      </p:sp>
      <p:sp>
        <p:nvSpPr>
          <p:cNvPr id="5" name="TextBox 4"/>
          <p:cNvSpPr txBox="1"/>
          <p:nvPr/>
        </p:nvSpPr>
        <p:spPr>
          <a:xfrm>
            <a:off x="359532" y="4277994"/>
            <a:ext cx="8352928" cy="1815882"/>
          </a:xfrm>
          <a:prstGeom prst="rect">
            <a:avLst/>
          </a:prstGeom>
        </p:spPr>
        <p:txBody>
          <a:bodyPr vert="horz" wrap="square" lIns="91440" tIns="45720" rIns="91440" bIns="45720" rtlCol="0" anchor="ctr">
            <a:spAutoFit/>
          </a:bodyPr>
          <a:lstStyle/>
          <a:p>
            <a:pPr algn="ctr"/>
            <a:r>
              <a:rPr lang="en-US" sz="2800" b="1" dirty="0">
                <a:solidFill>
                  <a:srgbClr val="C00000"/>
                </a:solidFill>
              </a:rPr>
              <a:t>PhD Project </a:t>
            </a:r>
            <a:r>
              <a:rPr lang="en-US" sz="2800" b="1" dirty="0" smtClean="0">
                <a:solidFill>
                  <a:srgbClr val="C00000"/>
                </a:solidFill>
              </a:rPr>
              <a:t>2 - Giovanni Terenziani (Univ. Sheffield):</a:t>
            </a:r>
            <a:endParaRPr lang="en-GB" sz="2800" b="1" dirty="0" smtClean="0">
              <a:solidFill>
                <a:srgbClr val="C00000"/>
              </a:solidFill>
            </a:endParaRPr>
          </a:p>
          <a:p>
            <a:pPr algn="ctr"/>
            <a:r>
              <a:rPr lang="en-GB" sz="2800" b="1" dirty="0" smtClean="0">
                <a:solidFill>
                  <a:srgbClr val="C00000"/>
                </a:solidFill>
              </a:rPr>
              <a:t>Develop High </a:t>
            </a:r>
            <a:r>
              <a:rPr lang="en-GB" sz="2800" b="1" dirty="0">
                <a:solidFill>
                  <a:srgbClr val="C00000"/>
                </a:solidFill>
              </a:rPr>
              <a:t>Power Impulse Magnetron </a:t>
            </a:r>
            <a:r>
              <a:rPr lang="en-GB" sz="2800" b="1" dirty="0" smtClean="0">
                <a:solidFill>
                  <a:srgbClr val="C00000"/>
                </a:solidFill>
              </a:rPr>
              <a:t>Sputtering (HIPIMS) coatings to overcome limitations of standard Direct </a:t>
            </a:r>
            <a:r>
              <a:rPr lang="en-GB" sz="2800" b="1" dirty="0">
                <a:solidFill>
                  <a:srgbClr val="C00000"/>
                </a:solidFill>
              </a:rPr>
              <a:t>C</a:t>
            </a:r>
            <a:r>
              <a:rPr lang="en-GB" sz="2800" b="1" dirty="0" smtClean="0">
                <a:solidFill>
                  <a:srgbClr val="C00000"/>
                </a:solidFill>
              </a:rPr>
              <a:t>urrent </a:t>
            </a:r>
            <a:r>
              <a:rPr lang="en-GB" sz="2800" b="1" dirty="0">
                <a:solidFill>
                  <a:srgbClr val="C00000"/>
                </a:solidFill>
              </a:rPr>
              <a:t>M</a:t>
            </a:r>
            <a:r>
              <a:rPr lang="en-GB" sz="2800" b="1" dirty="0" smtClean="0">
                <a:solidFill>
                  <a:srgbClr val="C00000"/>
                </a:solidFill>
              </a:rPr>
              <a:t>agnetron </a:t>
            </a:r>
            <a:r>
              <a:rPr lang="en-GB" sz="2800" b="1" dirty="0">
                <a:solidFill>
                  <a:srgbClr val="C00000"/>
                </a:solidFill>
              </a:rPr>
              <a:t>S</a:t>
            </a:r>
            <a:r>
              <a:rPr lang="en-GB" sz="2800" b="1" dirty="0" smtClean="0">
                <a:solidFill>
                  <a:srgbClr val="C00000"/>
                </a:solidFill>
              </a:rPr>
              <a:t>puttering (DCMS) coatings</a:t>
            </a:r>
          </a:p>
        </p:txBody>
      </p:sp>
      <p:sp>
        <p:nvSpPr>
          <p:cNvPr id="2" name="Footer Placeholder 1"/>
          <p:cNvSpPr>
            <a:spLocks noGrp="1"/>
          </p:cNvSpPr>
          <p:nvPr>
            <p:ph type="ftr" sz="quarter" idx="11"/>
          </p:nvPr>
        </p:nvSpPr>
        <p:spPr/>
        <p:txBody>
          <a:bodyPr/>
          <a:lstStyle/>
          <a:p>
            <a:r>
              <a:rPr lang="en-GB" smtClean="0"/>
              <a:t>Tobias.Junginger@cern.ch</a:t>
            </a:r>
            <a:endParaRPr lang="en-GB"/>
          </a:p>
        </p:txBody>
      </p:sp>
      <p:sp>
        <p:nvSpPr>
          <p:cNvPr id="3" name="Slide Number Placeholder 2"/>
          <p:cNvSpPr>
            <a:spLocks noGrp="1"/>
          </p:cNvSpPr>
          <p:nvPr>
            <p:ph type="sldNum" sz="quarter" idx="12"/>
          </p:nvPr>
        </p:nvSpPr>
        <p:spPr/>
        <p:txBody>
          <a:bodyPr/>
          <a:lstStyle/>
          <a:p>
            <a:fld id="{DC872411-9B73-48D0-8DC9-E31A7177A80E}" type="slidenum">
              <a:rPr lang="en-GB" smtClean="0"/>
              <a:t>3</a:t>
            </a:fld>
            <a:endParaRPr lang="en-GB"/>
          </a:p>
        </p:txBody>
      </p:sp>
    </p:spTree>
    <p:extLst>
      <p:ext uri="{BB962C8B-B14F-4D97-AF65-F5344CB8AC3E}">
        <p14:creationId xmlns:p14="http://schemas.microsoft.com/office/powerpoint/2010/main" val="1587616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2" name="Group 31"/>
          <p:cNvGrpSpPr/>
          <p:nvPr/>
        </p:nvGrpSpPr>
        <p:grpSpPr>
          <a:xfrm>
            <a:off x="2231740" y="368660"/>
            <a:ext cx="2131994" cy="1188132"/>
            <a:chOff x="2231740" y="368660"/>
            <a:chExt cx="2131994" cy="1188132"/>
          </a:xfrm>
        </p:grpSpPr>
        <p:cxnSp>
          <p:nvCxnSpPr>
            <p:cNvPr id="7" name="Straight Arrow Connector 6"/>
            <p:cNvCxnSpPr>
              <a:stCxn id="14" idx="2"/>
            </p:cNvCxnSpPr>
            <p:nvPr/>
          </p:nvCxnSpPr>
          <p:spPr>
            <a:xfrm flipH="1">
              <a:off x="2735798" y="737992"/>
              <a:ext cx="561939" cy="818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31740" y="368660"/>
              <a:ext cx="2131994" cy="369332"/>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91440" tIns="45720" rIns="91440" bIns="45720" rtlCol="0" anchor="ctr">
              <a:spAutoFit/>
            </a:bodyPr>
            <a:lstStyle/>
            <a:p>
              <a:r>
                <a:rPr lang="en-GB" dirty="0" smtClean="0"/>
                <a:t>150 </a:t>
              </a:r>
              <a:r>
                <a:rPr lang="en-GB" dirty="0" err="1" smtClean="0"/>
                <a:t>liter</a:t>
              </a:r>
              <a:r>
                <a:rPr lang="en-GB" dirty="0" smtClean="0"/>
                <a:t> </a:t>
              </a:r>
              <a:r>
                <a:rPr lang="en-GB" dirty="0" err="1" smtClean="0"/>
                <a:t>lHe</a:t>
              </a:r>
              <a:r>
                <a:rPr lang="en-GB" dirty="0" smtClean="0"/>
                <a:t> cryostat</a:t>
              </a:r>
            </a:p>
          </p:txBody>
        </p:sp>
      </p:grpSp>
      <p:sp>
        <p:nvSpPr>
          <p:cNvPr id="16" name="TextBox 15"/>
          <p:cNvSpPr txBox="1"/>
          <p:nvPr/>
        </p:nvSpPr>
        <p:spPr>
          <a:xfrm>
            <a:off x="1686742" y="2168860"/>
            <a:ext cx="1741439" cy="369332"/>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91440" tIns="45720" rIns="91440" bIns="45720" rtlCol="0" anchor="ctr">
            <a:spAutoFit/>
          </a:bodyPr>
          <a:lstStyle/>
          <a:p>
            <a:r>
              <a:rPr lang="en-GB" dirty="0" smtClean="0"/>
              <a:t>Concrete bunker</a:t>
            </a:r>
          </a:p>
        </p:txBody>
      </p:sp>
      <p:grpSp>
        <p:nvGrpSpPr>
          <p:cNvPr id="34" name="Group 33"/>
          <p:cNvGrpSpPr/>
          <p:nvPr/>
        </p:nvGrpSpPr>
        <p:grpSpPr>
          <a:xfrm>
            <a:off x="4211960" y="639560"/>
            <a:ext cx="3060340" cy="665204"/>
            <a:chOff x="4211960" y="639560"/>
            <a:chExt cx="3060340" cy="665204"/>
          </a:xfrm>
        </p:grpSpPr>
        <p:sp>
          <p:nvSpPr>
            <p:cNvPr id="18" name="TextBox 17"/>
            <p:cNvSpPr txBox="1"/>
            <p:nvPr/>
          </p:nvSpPr>
          <p:spPr>
            <a:xfrm>
              <a:off x="4572000" y="639560"/>
              <a:ext cx="2700300" cy="646331"/>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nchor="ctr">
              <a:spAutoFit/>
            </a:bodyPr>
            <a:lstStyle/>
            <a:p>
              <a:r>
                <a:rPr lang="en-GB" dirty="0" smtClean="0"/>
                <a:t>X-ray detector connected to interlock system</a:t>
              </a:r>
            </a:p>
          </p:txBody>
        </p:sp>
        <p:cxnSp>
          <p:nvCxnSpPr>
            <p:cNvPr id="19" name="Straight Arrow Connector 18"/>
            <p:cNvCxnSpPr>
              <a:stCxn id="18" idx="1"/>
            </p:cNvCxnSpPr>
            <p:nvPr/>
          </p:nvCxnSpPr>
          <p:spPr>
            <a:xfrm flipH="1">
              <a:off x="4211960" y="962726"/>
              <a:ext cx="360040" cy="3420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431541" y="476046"/>
            <a:ext cx="1368151" cy="923330"/>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nchor="ctr">
            <a:spAutoFit/>
          </a:bodyPr>
          <a:lstStyle/>
          <a:p>
            <a:r>
              <a:rPr lang="en-GB" dirty="0" smtClean="0"/>
              <a:t>Insert with </a:t>
            </a:r>
            <a:r>
              <a:rPr lang="en-GB" dirty="0" err="1" smtClean="0"/>
              <a:t>Quadrupole</a:t>
            </a:r>
            <a:r>
              <a:rPr lang="en-GB" dirty="0" smtClean="0"/>
              <a:t> Resonator</a:t>
            </a:r>
          </a:p>
        </p:txBody>
      </p:sp>
      <p:sp>
        <p:nvSpPr>
          <p:cNvPr id="27" name="TextBox 26"/>
          <p:cNvSpPr txBox="1"/>
          <p:nvPr/>
        </p:nvSpPr>
        <p:spPr>
          <a:xfrm>
            <a:off x="7020272" y="2353526"/>
            <a:ext cx="1782198" cy="646331"/>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nchor="ctr">
            <a:spAutoFit/>
          </a:bodyPr>
          <a:lstStyle/>
          <a:p>
            <a:r>
              <a:rPr lang="en-GB" dirty="0" smtClean="0"/>
              <a:t>200 W RF system 400-1500 MHz</a:t>
            </a:r>
          </a:p>
        </p:txBody>
      </p:sp>
      <p:sp>
        <p:nvSpPr>
          <p:cNvPr id="28" name="TextBox 27"/>
          <p:cNvSpPr txBox="1"/>
          <p:nvPr/>
        </p:nvSpPr>
        <p:spPr>
          <a:xfrm>
            <a:off x="3484593" y="3707740"/>
            <a:ext cx="1519455" cy="369332"/>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91440" tIns="45720" rIns="91440" bIns="45720" rtlCol="0" anchor="ctr">
            <a:spAutoFit/>
          </a:bodyPr>
          <a:lstStyle/>
          <a:p>
            <a:r>
              <a:rPr lang="en-GB" dirty="0" smtClean="0"/>
              <a:t>Helium Dewar</a:t>
            </a:r>
          </a:p>
        </p:txBody>
      </p:sp>
      <p:grpSp>
        <p:nvGrpSpPr>
          <p:cNvPr id="33" name="Group 32"/>
          <p:cNvGrpSpPr/>
          <p:nvPr/>
        </p:nvGrpSpPr>
        <p:grpSpPr>
          <a:xfrm>
            <a:off x="5112060" y="2683949"/>
            <a:ext cx="1098121" cy="925071"/>
            <a:chOff x="5112060" y="2683949"/>
            <a:chExt cx="1098121" cy="925071"/>
          </a:xfrm>
        </p:grpSpPr>
        <p:sp>
          <p:nvSpPr>
            <p:cNvPr id="29" name="TextBox 28"/>
            <p:cNvSpPr txBox="1"/>
            <p:nvPr/>
          </p:nvSpPr>
          <p:spPr>
            <a:xfrm>
              <a:off x="5112060" y="2683949"/>
              <a:ext cx="1098121" cy="369332"/>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nchor="ctr">
              <a:spAutoFit/>
            </a:bodyPr>
            <a:lstStyle/>
            <a:p>
              <a:r>
                <a:rPr lang="en-GB" dirty="0" err="1" smtClean="0"/>
                <a:t>Manostat</a:t>
              </a:r>
              <a:endParaRPr lang="en-GB" dirty="0" smtClean="0"/>
            </a:p>
          </p:txBody>
        </p:sp>
        <p:cxnSp>
          <p:nvCxnSpPr>
            <p:cNvPr id="30" name="Straight Arrow Connector 29"/>
            <p:cNvCxnSpPr/>
            <p:nvPr/>
          </p:nvCxnSpPr>
          <p:spPr>
            <a:xfrm flipH="1">
              <a:off x="5616116" y="3053044"/>
              <a:ext cx="75906" cy="5559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134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rot="16200000">
            <a:off x="-235960" y="3387528"/>
            <a:ext cx="1388522" cy="523220"/>
          </a:xfrm>
          <a:prstGeom prst="rect">
            <a:avLst/>
          </a:prstGeom>
          <a:noFill/>
        </p:spPr>
        <p:txBody>
          <a:bodyPr wrap="none" rtlCol="0">
            <a:spAutoFit/>
          </a:bodyPr>
          <a:lstStyle/>
          <a:p>
            <a:r>
              <a:rPr lang="de-DE" sz="2800" dirty="0" smtClean="0">
                <a:solidFill>
                  <a:prstClr val="black"/>
                </a:solidFill>
              </a:rPr>
              <a:t>361 mm</a:t>
            </a:r>
            <a:endParaRPr lang="en-GB" sz="2800" dirty="0">
              <a:solidFill>
                <a:prstClr val="black"/>
              </a:solidFill>
            </a:endParaRPr>
          </a:p>
        </p:txBody>
      </p:sp>
      <p:sp>
        <p:nvSpPr>
          <p:cNvPr id="3" name="Title 2"/>
          <p:cNvSpPr>
            <a:spLocks noGrp="1"/>
          </p:cNvSpPr>
          <p:nvPr>
            <p:ph type="title"/>
          </p:nvPr>
        </p:nvSpPr>
        <p:spPr/>
        <p:txBody>
          <a:bodyPr/>
          <a:lstStyle/>
          <a:p>
            <a:r>
              <a:rPr lang="en-US" dirty="0" smtClean="0"/>
              <a:t>Design of the </a:t>
            </a:r>
            <a:r>
              <a:rPr lang="en-US" dirty="0"/>
              <a:t>Quadrupole Resonator</a:t>
            </a:r>
            <a:endParaRPr lang="en-GB" dirty="0"/>
          </a:p>
        </p:txBody>
      </p:sp>
      <p:sp>
        <p:nvSpPr>
          <p:cNvPr id="8" name="Content Placeholder 7"/>
          <p:cNvSpPr>
            <a:spLocks noGrp="1"/>
          </p:cNvSpPr>
          <p:nvPr>
            <p:ph idx="1"/>
          </p:nvPr>
        </p:nvSpPr>
        <p:spPr>
          <a:xfrm>
            <a:off x="3671900" y="4523419"/>
            <a:ext cx="5014900" cy="2073933"/>
          </a:xfrm>
        </p:spPr>
        <p:txBody>
          <a:bodyPr>
            <a:normAutofit fontScale="92500" lnSpcReduction="10000"/>
          </a:bodyPr>
          <a:lstStyle/>
          <a:p>
            <a:r>
              <a:rPr lang="en-US" dirty="0" smtClean="0"/>
              <a:t>Sample diameter: 75 mm</a:t>
            </a:r>
            <a:endParaRPr lang="en-US" dirty="0"/>
          </a:p>
          <a:p>
            <a:r>
              <a:rPr lang="en-US" dirty="0" smtClean="0"/>
              <a:t>The sample needs to be EB-welded to the sample cylinder</a:t>
            </a:r>
          </a:p>
          <a:p>
            <a:r>
              <a:rPr lang="en-US" dirty="0" smtClean="0"/>
              <a:t>Bulk niobium and copper samples are available</a:t>
            </a:r>
            <a:endParaRPr lang="en-GB" dirty="0"/>
          </a:p>
        </p:txBody>
      </p:sp>
      <p:pic>
        <p:nvPicPr>
          <p:cNvPr id="25603" name="Picture 3" descr="\\cern.ch\dfs\Users\s\saull\Desktop\QR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64804"/>
            <a:ext cx="2733989" cy="489654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863588" y="2132856"/>
            <a:ext cx="0" cy="303256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5605" name="Picture 5" descr="\\cern.ch\dfs\Users\s\saull\Desktop\sample_cylind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2493" y="1999966"/>
            <a:ext cx="4213715" cy="190982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419789" y="1661412"/>
            <a:ext cx="1556836"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600" dirty="0" smtClean="0">
                <a:solidFill>
                  <a:prstClr val="black"/>
                </a:solidFill>
              </a:rPr>
              <a:t>Niobium Sample</a:t>
            </a:r>
            <a:endParaRPr lang="en-GB" sz="1600" dirty="0">
              <a:solidFill>
                <a:prstClr val="black"/>
              </a:solidFill>
            </a:endParaRPr>
          </a:p>
        </p:txBody>
      </p:sp>
      <p:sp>
        <p:nvSpPr>
          <p:cNvPr id="30" name="TextBox 29"/>
          <p:cNvSpPr txBox="1"/>
          <p:nvPr/>
        </p:nvSpPr>
        <p:spPr>
          <a:xfrm>
            <a:off x="7380312" y="1661412"/>
            <a:ext cx="1451038"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600" dirty="0" smtClean="0">
                <a:solidFill>
                  <a:prstClr val="black"/>
                </a:solidFill>
              </a:rPr>
              <a:t>Copper Sample</a:t>
            </a:r>
            <a:endParaRPr lang="en-GB" sz="1600" dirty="0">
              <a:solidFill>
                <a:prstClr val="black"/>
              </a:solidFill>
            </a:endParaRPr>
          </a:p>
        </p:txBody>
      </p:sp>
      <p:sp>
        <p:nvSpPr>
          <p:cNvPr id="32" name="TextBox 31"/>
          <p:cNvSpPr txBox="1"/>
          <p:nvPr/>
        </p:nvSpPr>
        <p:spPr>
          <a:xfrm>
            <a:off x="5364864" y="1747555"/>
            <a:ext cx="1628972"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600" dirty="0" smtClean="0">
                <a:solidFill>
                  <a:prstClr val="black"/>
                </a:solidFill>
              </a:rPr>
              <a:t>Niobium Cylinder</a:t>
            </a:r>
            <a:endParaRPr lang="en-GB" sz="1600" dirty="0">
              <a:solidFill>
                <a:prstClr val="black"/>
              </a:solidFill>
            </a:endParaRPr>
          </a:p>
        </p:txBody>
      </p:sp>
      <p:cxnSp>
        <p:nvCxnSpPr>
          <p:cNvPr id="10" name="Straight Arrow Connector 9"/>
          <p:cNvCxnSpPr>
            <a:stCxn id="29" idx="2"/>
          </p:cNvCxnSpPr>
          <p:nvPr/>
        </p:nvCxnSpPr>
        <p:spPr>
          <a:xfrm>
            <a:off x="4198207" y="1999966"/>
            <a:ext cx="661825" cy="27690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2" idx="2"/>
          </p:cNvCxnSpPr>
          <p:nvPr/>
        </p:nvCxnSpPr>
        <p:spPr>
          <a:xfrm flipH="1">
            <a:off x="5364864" y="2086109"/>
            <a:ext cx="814486" cy="65881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2" idx="2"/>
          </p:cNvCxnSpPr>
          <p:nvPr/>
        </p:nvCxnSpPr>
        <p:spPr>
          <a:xfrm>
            <a:off x="6179350" y="2086109"/>
            <a:ext cx="814486" cy="58680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0" idx="2"/>
          </p:cNvCxnSpPr>
          <p:nvPr/>
        </p:nvCxnSpPr>
        <p:spPr>
          <a:xfrm flipH="1">
            <a:off x="7560332" y="1999966"/>
            <a:ext cx="545499" cy="27690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64864" y="3882534"/>
            <a:ext cx="1955985"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GB" sz="1600" dirty="0" smtClean="0">
                <a:solidFill>
                  <a:prstClr val="black"/>
                </a:solidFill>
              </a:rPr>
              <a:t>Stainless Steel Flange</a:t>
            </a:r>
            <a:endParaRPr lang="en-GB" sz="1600" dirty="0">
              <a:solidFill>
                <a:prstClr val="black"/>
              </a:solidFill>
            </a:endParaRPr>
          </a:p>
        </p:txBody>
      </p:sp>
      <p:cxnSp>
        <p:nvCxnSpPr>
          <p:cNvPr id="26" name="Straight Arrow Connector 25"/>
          <p:cNvCxnSpPr/>
          <p:nvPr/>
        </p:nvCxnSpPr>
        <p:spPr>
          <a:xfrm flipH="1" flipV="1">
            <a:off x="5747744" y="3501008"/>
            <a:ext cx="569210" cy="38152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316954" y="3573016"/>
            <a:ext cx="487294" cy="30951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C872411-9B73-48D0-8DC9-E31A7177A80E}" type="slidenum">
              <a:rPr lang="en-GB" smtClean="0"/>
              <a:t>5</a:t>
            </a:fld>
            <a:endParaRPr lang="en-GB"/>
          </a:p>
        </p:txBody>
      </p:sp>
    </p:spTree>
    <p:extLst>
      <p:ext uri="{BB962C8B-B14F-4D97-AF65-F5344CB8AC3E}">
        <p14:creationId xmlns:p14="http://schemas.microsoft.com/office/powerpoint/2010/main" val="180905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Field Configuration &amp; Features</a:t>
            </a:r>
            <a:endParaRPr lang="en-GB" dirty="0"/>
          </a:p>
        </p:txBody>
      </p:sp>
      <p:sp>
        <p:nvSpPr>
          <p:cNvPr id="8" name="Content Placeholder 7"/>
          <p:cNvSpPr>
            <a:spLocks noGrp="1"/>
          </p:cNvSpPr>
          <p:nvPr>
            <p:ph idx="1"/>
          </p:nvPr>
        </p:nvSpPr>
        <p:spPr>
          <a:xfrm>
            <a:off x="4644008" y="1920234"/>
            <a:ext cx="4176464" cy="3996444"/>
          </a:xfrm>
        </p:spPr>
        <p:txBody>
          <a:bodyPr>
            <a:normAutofit/>
          </a:bodyPr>
          <a:lstStyle/>
          <a:p>
            <a:r>
              <a:rPr lang="en-US" sz="2600" dirty="0" smtClean="0"/>
              <a:t>Resonant frequencies: </a:t>
            </a:r>
            <a:endParaRPr lang="en-US" sz="2600" dirty="0"/>
          </a:p>
          <a:p>
            <a:pPr marL="0" indent="0">
              <a:buNone/>
            </a:pPr>
            <a:r>
              <a:rPr lang="en-US" sz="2600" dirty="0"/>
              <a:t> </a:t>
            </a:r>
            <a:r>
              <a:rPr lang="en-US" sz="2600" dirty="0" smtClean="0"/>
              <a:t>   400, 800, 1200 </a:t>
            </a:r>
            <a:r>
              <a:rPr lang="en-US" sz="2600" dirty="0"/>
              <a:t>M</a:t>
            </a:r>
            <a:r>
              <a:rPr lang="en-US" sz="2600" dirty="0" smtClean="0"/>
              <a:t>Hz</a:t>
            </a:r>
          </a:p>
          <a:p>
            <a:r>
              <a:rPr lang="en-US" sz="2600" dirty="0" smtClean="0"/>
              <a:t>Almost identical magnetic field configuration</a:t>
            </a:r>
          </a:p>
          <a:p>
            <a:r>
              <a:rPr lang="en-US" sz="2600" dirty="0" smtClean="0"/>
              <a:t>Ratio between peak magnetic and electric field proportional to frequency</a:t>
            </a:r>
            <a:endParaRPr lang="en-GB" sz="2600" dirty="0"/>
          </a:p>
        </p:txBody>
      </p:sp>
      <p:grpSp>
        <p:nvGrpSpPr>
          <p:cNvPr id="19" name="Group 18"/>
          <p:cNvGrpSpPr/>
          <p:nvPr/>
        </p:nvGrpSpPr>
        <p:grpSpPr>
          <a:xfrm>
            <a:off x="395536" y="2060848"/>
            <a:ext cx="4168924" cy="3492388"/>
            <a:chOff x="4076700" y="1666247"/>
            <a:chExt cx="4412496" cy="3576313"/>
          </a:xfrm>
        </p:grpSpPr>
        <p:pic>
          <p:nvPicPr>
            <p:cNvPr id="25" name="Picture 24" descr="zoom_in_field_on_sample.bmp"/>
            <p:cNvPicPr>
              <a:picLocks noChangeAspect="1"/>
            </p:cNvPicPr>
            <p:nvPr/>
          </p:nvPicPr>
          <p:blipFill>
            <a:blip r:embed="rId2" cstate="print"/>
            <a:srcRect l="27728" r="13199"/>
            <a:stretch>
              <a:fillRect/>
            </a:stretch>
          </p:blipFill>
          <p:spPr>
            <a:xfrm>
              <a:off x="4076700" y="1676400"/>
              <a:ext cx="4314333" cy="3566160"/>
            </a:xfrm>
            <a:prstGeom prst="rect">
              <a:avLst/>
            </a:prstGeom>
          </p:spPr>
        </p:pic>
        <p:grpSp>
          <p:nvGrpSpPr>
            <p:cNvPr id="27" name="Group 82"/>
            <p:cNvGrpSpPr/>
            <p:nvPr/>
          </p:nvGrpSpPr>
          <p:grpSpPr>
            <a:xfrm>
              <a:off x="7574796" y="1666247"/>
              <a:ext cx="914400" cy="3405528"/>
              <a:chOff x="7094091" y="3115337"/>
              <a:chExt cx="845940" cy="3405528"/>
            </a:xfrm>
          </p:grpSpPr>
          <p:pic>
            <p:nvPicPr>
              <p:cNvPr id="28" name="Picture 27" descr="TE2111.bmp"/>
              <p:cNvPicPr>
                <a:picLocks noChangeAspect="1"/>
              </p:cNvPicPr>
              <p:nvPr/>
            </p:nvPicPr>
            <p:blipFill rotWithShape="1">
              <a:blip r:embed="rId3" cstate="print"/>
              <a:srcRect l="97680" t="959" b="48850"/>
              <a:stretch/>
            </p:blipFill>
            <p:spPr>
              <a:xfrm>
                <a:off x="7559615" y="3249167"/>
                <a:ext cx="289559" cy="3229123"/>
              </a:xfrm>
              <a:prstGeom prst="rect">
                <a:avLst/>
              </a:prstGeom>
            </p:spPr>
          </p:pic>
          <p:sp>
            <p:nvSpPr>
              <p:cNvPr id="31" name="TextBox 30"/>
              <p:cNvSpPr txBox="1"/>
              <p:nvPr/>
            </p:nvSpPr>
            <p:spPr>
              <a:xfrm>
                <a:off x="7450795" y="3115337"/>
                <a:ext cx="489236" cy="461665"/>
              </a:xfrm>
              <a:prstGeom prst="rect">
                <a:avLst/>
              </a:prstGeom>
              <a:noFill/>
            </p:spPr>
            <p:txBody>
              <a:bodyPr wrap="none" rtlCol="0">
                <a:spAutoFit/>
              </a:bodyPr>
              <a:lstStyle/>
              <a:p>
                <a:r>
                  <a:rPr lang="en-GB" sz="2400" dirty="0" smtClean="0">
                    <a:solidFill>
                      <a:prstClr val="black"/>
                    </a:solidFill>
                  </a:rPr>
                  <a:t>B</a:t>
                </a:r>
                <a:r>
                  <a:rPr lang="en-GB" sz="2400" b="1" baseline="-25000" dirty="0" smtClean="0">
                    <a:solidFill>
                      <a:prstClr val="black"/>
                    </a:solidFill>
                    <a:latin typeface="Times New Roman"/>
                    <a:cs typeface="Times New Roman"/>
                  </a:rPr>
                  <a:t>׀</a:t>
                </a:r>
                <a:r>
                  <a:rPr lang="he-IL" sz="2400" b="1" baseline="-25000" dirty="0" smtClean="0">
                    <a:solidFill>
                      <a:prstClr val="black"/>
                    </a:solidFill>
                    <a:latin typeface="Times New Roman"/>
                    <a:cs typeface="Times New Roman"/>
                  </a:rPr>
                  <a:t>׀</a:t>
                </a:r>
                <a:endParaRPr lang="en-GB" sz="2400" baseline="-25000" dirty="0">
                  <a:solidFill>
                    <a:prstClr val="black"/>
                  </a:solidFill>
                </a:endParaRPr>
              </a:p>
            </p:txBody>
          </p:sp>
          <p:sp>
            <p:nvSpPr>
              <p:cNvPr id="33" name="TextBox 32"/>
              <p:cNvSpPr txBox="1"/>
              <p:nvPr/>
            </p:nvSpPr>
            <p:spPr>
              <a:xfrm>
                <a:off x="7378758" y="6151533"/>
                <a:ext cx="301686" cy="369332"/>
              </a:xfrm>
              <a:prstGeom prst="rect">
                <a:avLst/>
              </a:prstGeom>
              <a:noFill/>
            </p:spPr>
            <p:txBody>
              <a:bodyPr wrap="none" rtlCol="0">
                <a:spAutoFit/>
              </a:bodyPr>
              <a:lstStyle/>
              <a:p>
                <a:r>
                  <a:rPr lang="en-GB" dirty="0">
                    <a:solidFill>
                      <a:prstClr val="black"/>
                    </a:solidFill>
                  </a:rPr>
                  <a:t>0</a:t>
                </a:r>
              </a:p>
            </p:txBody>
          </p:sp>
          <p:sp>
            <p:nvSpPr>
              <p:cNvPr id="34" name="TextBox 33"/>
              <p:cNvSpPr txBox="1"/>
              <p:nvPr/>
            </p:nvSpPr>
            <p:spPr>
              <a:xfrm>
                <a:off x="7094091" y="3354090"/>
                <a:ext cx="576889" cy="369332"/>
              </a:xfrm>
              <a:prstGeom prst="rect">
                <a:avLst/>
              </a:prstGeom>
              <a:noFill/>
            </p:spPr>
            <p:txBody>
              <a:bodyPr wrap="none" rtlCol="0">
                <a:spAutoFit/>
              </a:bodyPr>
              <a:lstStyle/>
              <a:p>
                <a:r>
                  <a:rPr lang="en-GB" dirty="0" smtClean="0">
                    <a:solidFill>
                      <a:prstClr val="black"/>
                    </a:solidFill>
                  </a:rPr>
                  <a:t>max</a:t>
                </a:r>
                <a:endParaRPr lang="en-GB" dirty="0">
                  <a:solidFill>
                    <a:prstClr val="black"/>
                  </a:solidFill>
                </a:endParaRPr>
              </a:p>
            </p:txBody>
          </p:sp>
        </p:grpSp>
      </p:grpSp>
      <p:sp>
        <p:nvSpPr>
          <p:cNvPr id="21" name="TextBox 20"/>
          <p:cNvSpPr txBox="1"/>
          <p:nvPr/>
        </p:nvSpPr>
        <p:spPr>
          <a:xfrm>
            <a:off x="1871407" y="4898412"/>
            <a:ext cx="1311876" cy="510942"/>
          </a:xfrm>
          <a:prstGeom prst="rect">
            <a:avLst/>
          </a:prstGeom>
          <a:noFill/>
        </p:spPr>
        <p:txBody>
          <a:bodyPr wrap="square" rtlCol="0">
            <a:spAutoFit/>
          </a:bodyPr>
          <a:lstStyle/>
          <a:p>
            <a:r>
              <a:rPr lang="de-DE" sz="2800" dirty="0" smtClean="0">
                <a:solidFill>
                  <a:prstClr val="black"/>
                </a:solidFill>
              </a:rPr>
              <a:t> 50 mm</a:t>
            </a:r>
            <a:endParaRPr lang="en-GB" sz="2800" dirty="0">
              <a:solidFill>
                <a:prstClr val="black"/>
              </a:solidFill>
            </a:endParaRPr>
          </a:p>
        </p:txBody>
      </p:sp>
      <p:cxnSp>
        <p:nvCxnSpPr>
          <p:cNvPr id="24" name="Straight Arrow Connector 23"/>
          <p:cNvCxnSpPr/>
          <p:nvPr/>
        </p:nvCxnSpPr>
        <p:spPr>
          <a:xfrm>
            <a:off x="1252749" y="4957941"/>
            <a:ext cx="2447787"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GB" smtClean="0"/>
              <a:t>Tobias.Junginger@cern.ch</a:t>
            </a:r>
            <a:endParaRPr lang="en-GB"/>
          </a:p>
        </p:txBody>
      </p:sp>
      <p:sp>
        <p:nvSpPr>
          <p:cNvPr id="5" name="Slide Number Placeholder 4"/>
          <p:cNvSpPr>
            <a:spLocks noGrp="1"/>
          </p:cNvSpPr>
          <p:nvPr>
            <p:ph type="sldNum" sz="quarter" idx="12"/>
          </p:nvPr>
        </p:nvSpPr>
        <p:spPr/>
        <p:txBody>
          <a:bodyPr/>
          <a:lstStyle/>
          <a:p>
            <a:fld id="{DC872411-9B73-48D0-8DC9-E31A7177A80E}" type="slidenum">
              <a:rPr lang="en-GB" smtClean="0"/>
              <a:t>6</a:t>
            </a:fld>
            <a:endParaRPr lang="en-GB"/>
          </a:p>
        </p:txBody>
      </p:sp>
    </p:spTree>
    <p:extLst>
      <p:ext uri="{BB962C8B-B14F-4D97-AF65-F5344CB8AC3E}">
        <p14:creationId xmlns:p14="http://schemas.microsoft.com/office/powerpoint/2010/main" val="217710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1571612"/>
            <a:ext cx="726481" cy="369332"/>
          </a:xfrm>
          <a:prstGeom prst="rect">
            <a:avLst/>
          </a:prstGeom>
          <a:noFill/>
        </p:spPr>
        <p:txBody>
          <a:bodyPr wrap="none" rtlCol="0">
            <a:spAutoFit/>
          </a:bodyPr>
          <a:lstStyle/>
          <a:p>
            <a:pPr lvl="1">
              <a:buFont typeface="Arial" pitchFamily="34" charset="0"/>
              <a:buChar char="•"/>
            </a:pPr>
            <a:endParaRPr lang="en-US" dirty="0" smtClean="0">
              <a:solidFill>
                <a:prstClr val="black"/>
              </a:solidFill>
            </a:endParaRPr>
          </a:p>
        </p:txBody>
      </p:sp>
      <p:pic>
        <p:nvPicPr>
          <p:cNvPr id="18" name="Picture 2"/>
          <p:cNvPicPr>
            <a:picLocks noChangeAspect="1" noChangeArrowheads="1"/>
          </p:cNvPicPr>
          <p:nvPr/>
        </p:nvPicPr>
        <p:blipFill>
          <a:blip r:embed="rId2" cstate="print"/>
          <a:stretch>
            <a:fillRect/>
          </a:stretch>
        </p:blipFill>
        <p:spPr bwMode="auto">
          <a:xfrm>
            <a:off x="357158" y="1571612"/>
            <a:ext cx="2836007" cy="4720496"/>
          </a:xfrm>
          <a:prstGeom prst="rect">
            <a:avLst/>
          </a:prstGeom>
          <a:noFill/>
          <a:ln w="9525">
            <a:noFill/>
            <a:miter lim="800000"/>
            <a:headEnd/>
            <a:tailEnd/>
          </a:ln>
        </p:spPr>
      </p:pic>
      <p:sp>
        <p:nvSpPr>
          <p:cNvPr id="50" name="TextBox 49"/>
          <p:cNvSpPr txBox="1"/>
          <p:nvPr/>
        </p:nvSpPr>
        <p:spPr>
          <a:xfrm>
            <a:off x="3059550" y="3269305"/>
            <a:ext cx="898002" cy="58477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600" dirty="0" smtClean="0">
                <a:solidFill>
                  <a:prstClr val="black"/>
                </a:solidFill>
              </a:rPr>
              <a:t>Niobium</a:t>
            </a:r>
          </a:p>
          <a:p>
            <a:pPr algn="ctr"/>
            <a:r>
              <a:rPr lang="en-US" sz="1600" dirty="0" smtClean="0">
                <a:solidFill>
                  <a:prstClr val="black"/>
                </a:solidFill>
              </a:rPr>
              <a:t>Rods</a:t>
            </a:r>
            <a:endParaRPr lang="en-GB" sz="1600" dirty="0">
              <a:solidFill>
                <a:prstClr val="black"/>
              </a:solidFill>
            </a:endParaRPr>
          </a:p>
        </p:txBody>
      </p:sp>
      <p:cxnSp>
        <p:nvCxnSpPr>
          <p:cNvPr id="51" name="Straight Arrow Connector 50"/>
          <p:cNvCxnSpPr>
            <a:stCxn id="50" idx="1"/>
          </p:cNvCxnSpPr>
          <p:nvPr/>
        </p:nvCxnSpPr>
        <p:spPr>
          <a:xfrm flipH="1">
            <a:off x="1898234" y="3561693"/>
            <a:ext cx="1161316" cy="4462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17023" y="6357958"/>
            <a:ext cx="231627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prstClr val="black"/>
                </a:solidFill>
              </a:rPr>
              <a:t>Quadrupole Resonator</a:t>
            </a:r>
            <a:endParaRPr lang="en-GB" dirty="0">
              <a:solidFill>
                <a:prstClr val="black"/>
              </a:solidFill>
            </a:endParaRPr>
          </a:p>
        </p:txBody>
      </p:sp>
      <p:sp>
        <p:nvSpPr>
          <p:cNvPr id="31" name="TextBox 30"/>
          <p:cNvSpPr txBox="1"/>
          <p:nvPr/>
        </p:nvSpPr>
        <p:spPr>
          <a:xfrm>
            <a:off x="3059550" y="4315055"/>
            <a:ext cx="1456665"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smtClean="0">
                <a:solidFill>
                  <a:prstClr val="black"/>
                </a:solidFill>
              </a:rPr>
              <a:t>Sample Surface</a:t>
            </a:r>
            <a:endParaRPr lang="en-GB" sz="1600" dirty="0">
              <a:solidFill>
                <a:prstClr val="black"/>
              </a:solidFill>
            </a:endParaRPr>
          </a:p>
        </p:txBody>
      </p:sp>
      <p:cxnSp>
        <p:nvCxnSpPr>
          <p:cNvPr id="32" name="Straight Arrow Connector 31"/>
          <p:cNvCxnSpPr>
            <a:stCxn id="31" idx="1"/>
          </p:cNvCxnSpPr>
          <p:nvPr/>
        </p:nvCxnSpPr>
        <p:spPr>
          <a:xfrm flipH="1">
            <a:off x="1928794" y="4484332"/>
            <a:ext cx="1130756" cy="52710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dirty="0" smtClean="0"/>
              <a:t>The Calorimetric Technique</a:t>
            </a:r>
            <a:endParaRPr lang="en-GB" dirty="0"/>
          </a:p>
        </p:txBody>
      </p:sp>
      <p:sp>
        <p:nvSpPr>
          <p:cNvPr id="2" name="Footer Placeholder 1"/>
          <p:cNvSpPr>
            <a:spLocks noGrp="1"/>
          </p:cNvSpPr>
          <p:nvPr>
            <p:ph type="ftr" sz="quarter" idx="11"/>
          </p:nvPr>
        </p:nvSpPr>
        <p:spPr/>
        <p:txBody>
          <a:bodyPr/>
          <a:lstStyle/>
          <a:p>
            <a:r>
              <a:rPr lang="en-GB" smtClean="0"/>
              <a:t>Tobias.Junginger@cern.ch</a:t>
            </a:r>
            <a:endParaRPr lang="en-GB"/>
          </a:p>
        </p:txBody>
      </p:sp>
      <p:sp>
        <p:nvSpPr>
          <p:cNvPr id="3" name="Slide Number Placeholder 2"/>
          <p:cNvSpPr>
            <a:spLocks noGrp="1"/>
          </p:cNvSpPr>
          <p:nvPr>
            <p:ph type="sldNum" sz="quarter" idx="12"/>
          </p:nvPr>
        </p:nvSpPr>
        <p:spPr/>
        <p:txBody>
          <a:bodyPr/>
          <a:lstStyle/>
          <a:p>
            <a:fld id="{DC872411-9B73-48D0-8DC9-E31A7177A80E}" type="slidenum">
              <a:rPr lang="en-GB" smtClean="0"/>
              <a:t>7</a:t>
            </a:fld>
            <a:endParaRPr lang="en-GB"/>
          </a:p>
        </p:txBody>
      </p:sp>
    </p:spTree>
    <p:extLst>
      <p:ext uri="{BB962C8B-B14F-4D97-AF65-F5344CB8AC3E}">
        <p14:creationId xmlns:p14="http://schemas.microsoft.com/office/powerpoint/2010/main" val="880991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1571612"/>
            <a:ext cx="726481" cy="369332"/>
          </a:xfrm>
          <a:prstGeom prst="rect">
            <a:avLst/>
          </a:prstGeom>
          <a:noFill/>
        </p:spPr>
        <p:txBody>
          <a:bodyPr wrap="none" rtlCol="0">
            <a:spAutoFit/>
          </a:bodyPr>
          <a:lstStyle/>
          <a:p>
            <a:pPr lvl="1">
              <a:buFont typeface="Arial" pitchFamily="34" charset="0"/>
              <a:buChar char="•"/>
            </a:pPr>
            <a:endParaRPr lang="en-US" dirty="0" smtClean="0">
              <a:solidFill>
                <a:prstClr val="black"/>
              </a:solidFill>
            </a:endParaRPr>
          </a:p>
        </p:txBody>
      </p:sp>
      <p:pic>
        <p:nvPicPr>
          <p:cNvPr id="18" name="Picture 2"/>
          <p:cNvPicPr>
            <a:picLocks noChangeAspect="1" noChangeArrowheads="1"/>
          </p:cNvPicPr>
          <p:nvPr/>
        </p:nvPicPr>
        <p:blipFill>
          <a:blip r:embed="rId2" cstate="print"/>
          <a:stretch>
            <a:fillRect/>
          </a:stretch>
        </p:blipFill>
        <p:spPr bwMode="auto">
          <a:xfrm>
            <a:off x="357158" y="1571612"/>
            <a:ext cx="2836007" cy="4720496"/>
          </a:xfrm>
          <a:prstGeom prst="rect">
            <a:avLst/>
          </a:prstGeom>
          <a:noFill/>
          <a:ln w="9525">
            <a:noFill/>
            <a:miter lim="800000"/>
            <a:headEnd/>
            <a:tailEnd/>
          </a:ln>
        </p:spPr>
      </p:pic>
      <p:sp>
        <p:nvSpPr>
          <p:cNvPr id="22" name="TextBox 21"/>
          <p:cNvSpPr txBox="1"/>
          <p:nvPr/>
        </p:nvSpPr>
        <p:spPr>
          <a:xfrm>
            <a:off x="4670748" y="2994595"/>
            <a:ext cx="1034963"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600" dirty="0" smtClean="0">
                <a:solidFill>
                  <a:prstClr val="black"/>
                </a:solidFill>
              </a:rPr>
              <a:t>DC Heater</a:t>
            </a:r>
            <a:endParaRPr lang="en-GB" sz="1600" dirty="0">
              <a:solidFill>
                <a:prstClr val="black"/>
              </a:solidFill>
            </a:endParaRPr>
          </a:p>
        </p:txBody>
      </p:sp>
      <p:sp>
        <p:nvSpPr>
          <p:cNvPr id="54" name="TextBox 53"/>
          <p:cNvSpPr txBox="1"/>
          <p:nvPr/>
        </p:nvSpPr>
        <p:spPr>
          <a:xfrm>
            <a:off x="617023" y="6357958"/>
            <a:ext cx="231627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prstClr val="black"/>
                </a:solidFill>
              </a:rPr>
              <a:t>Quadrupole Resonator</a:t>
            </a:r>
            <a:endParaRPr lang="en-GB" dirty="0">
              <a:solidFill>
                <a:prstClr val="black"/>
              </a:solidFill>
            </a:endParaRPr>
          </a:p>
        </p:txBody>
      </p:sp>
      <p:sp>
        <p:nvSpPr>
          <p:cNvPr id="55" name="TextBox 54"/>
          <p:cNvSpPr txBox="1"/>
          <p:nvPr/>
        </p:nvSpPr>
        <p:spPr>
          <a:xfrm>
            <a:off x="5446613" y="6357958"/>
            <a:ext cx="2391937"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prstClr val="black"/>
                </a:solidFill>
              </a:rPr>
              <a:t>Thermometry Chamber</a:t>
            </a:r>
            <a:endParaRPr lang="en-GB" dirty="0">
              <a:solidFill>
                <a:prstClr val="black"/>
              </a:solidFill>
            </a:endParaRPr>
          </a:p>
        </p:txBody>
      </p:sp>
      <p:sp>
        <p:nvSpPr>
          <p:cNvPr id="42" name="TextBox 41"/>
          <p:cNvSpPr txBox="1"/>
          <p:nvPr/>
        </p:nvSpPr>
        <p:spPr>
          <a:xfrm rot="5400000">
            <a:off x="5058274" y="4148037"/>
            <a:ext cx="1127425" cy="369332"/>
          </a:xfrm>
          <a:prstGeom prst="rect">
            <a:avLst/>
          </a:prstGeom>
          <a:solidFill>
            <a:srgbClr val="FF0000"/>
          </a:solidFill>
        </p:spPr>
        <p:txBody>
          <a:bodyPr wrap="none" rtlCol="0">
            <a:spAutoFit/>
          </a:bodyPr>
          <a:lstStyle/>
          <a:p>
            <a:r>
              <a:rPr lang="en-US" dirty="0" smtClean="0">
                <a:solidFill>
                  <a:prstClr val="black"/>
                </a:solidFill>
              </a:rPr>
              <a:t>Heat Flow</a:t>
            </a:r>
            <a:endParaRPr lang="en-GB" dirty="0">
              <a:solidFill>
                <a:prstClr val="black"/>
              </a:solidFill>
            </a:endParaRPr>
          </a:p>
        </p:txBody>
      </p:sp>
      <p:sp>
        <p:nvSpPr>
          <p:cNvPr id="5" name="Title 4"/>
          <p:cNvSpPr>
            <a:spLocks noGrp="1"/>
          </p:cNvSpPr>
          <p:nvPr>
            <p:ph type="title"/>
          </p:nvPr>
        </p:nvSpPr>
        <p:spPr/>
        <p:txBody>
          <a:bodyPr/>
          <a:lstStyle/>
          <a:p>
            <a:r>
              <a:rPr lang="en-US" dirty="0" smtClean="0"/>
              <a:t>The Calorimetric Technique</a:t>
            </a:r>
            <a:endParaRPr lang="en-GB" dirty="0"/>
          </a:p>
        </p:txBody>
      </p:sp>
      <p:sp>
        <p:nvSpPr>
          <p:cNvPr id="7" name="Content Placeholder 6"/>
          <p:cNvSpPr>
            <a:spLocks noGrp="1"/>
          </p:cNvSpPr>
          <p:nvPr>
            <p:ph idx="1"/>
          </p:nvPr>
        </p:nvSpPr>
        <p:spPr>
          <a:xfrm>
            <a:off x="3861288" y="1600201"/>
            <a:ext cx="4825511" cy="1144724"/>
          </a:xfrm>
        </p:spPr>
        <p:txBody>
          <a:bodyPr>
            <a:normAutofit fontScale="85000" lnSpcReduction="20000"/>
          </a:bodyPr>
          <a:lstStyle/>
          <a:p>
            <a:r>
              <a:rPr lang="en-US" sz="2400" dirty="0" smtClean="0"/>
              <a:t>Measuring the temperature on the sample surface</a:t>
            </a:r>
          </a:p>
          <a:p>
            <a:r>
              <a:rPr lang="en-US" sz="2400" dirty="0"/>
              <a:t>Precise Calorimetric measurements over wide </a:t>
            </a:r>
            <a:r>
              <a:rPr lang="en-US" sz="2400" dirty="0" smtClean="0"/>
              <a:t>temperature </a:t>
            </a:r>
            <a:r>
              <a:rPr lang="en-US" sz="2400" dirty="0"/>
              <a:t>range </a:t>
            </a:r>
          </a:p>
          <a:p>
            <a:endParaRPr lang="en-GB" sz="2400" dirty="0"/>
          </a:p>
        </p:txBody>
      </p:sp>
      <p:grpSp>
        <p:nvGrpSpPr>
          <p:cNvPr id="4" name="Group 3"/>
          <p:cNvGrpSpPr/>
          <p:nvPr/>
        </p:nvGrpSpPr>
        <p:grpSpPr>
          <a:xfrm>
            <a:off x="5861676" y="3001322"/>
            <a:ext cx="1549695" cy="3235990"/>
            <a:chOff x="5861676" y="3001322"/>
            <a:chExt cx="1549695" cy="3235990"/>
          </a:xfrm>
        </p:grpSpPr>
        <p:pic>
          <p:nvPicPr>
            <p:cNvPr id="3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83" t="4655" r="26959" b="1519"/>
            <a:stretch/>
          </p:blipFill>
          <p:spPr bwMode="auto">
            <a:xfrm>
              <a:off x="5870755" y="3001322"/>
              <a:ext cx="1540616" cy="323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Elbow Connector 37"/>
            <p:cNvCxnSpPr/>
            <p:nvPr/>
          </p:nvCxnSpPr>
          <p:spPr>
            <a:xfrm rot="5400000">
              <a:off x="4763709" y="4099289"/>
              <a:ext cx="2958485" cy="762552"/>
            </a:xfrm>
            <a:prstGeom prst="bentConnector3">
              <a:avLst>
                <a:gd name="adj1" fmla="val -32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704348" y="3974560"/>
            <a:ext cx="1254061" cy="584775"/>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600" dirty="0" smtClean="0">
                <a:solidFill>
                  <a:prstClr val="black"/>
                </a:solidFill>
              </a:rPr>
              <a:t>Temperature</a:t>
            </a:r>
          </a:p>
          <a:p>
            <a:r>
              <a:rPr lang="en-US" sz="1600" dirty="0" smtClean="0">
                <a:solidFill>
                  <a:prstClr val="black"/>
                </a:solidFill>
              </a:rPr>
              <a:t>Sensors</a:t>
            </a:r>
            <a:endParaRPr lang="en-GB" sz="1600" dirty="0">
              <a:solidFill>
                <a:prstClr val="black"/>
              </a:solidFill>
            </a:endParaRPr>
          </a:p>
        </p:txBody>
      </p:sp>
      <p:cxnSp>
        <p:nvCxnSpPr>
          <p:cNvPr id="24" name="Straight Arrow Connector 23"/>
          <p:cNvCxnSpPr>
            <a:stCxn id="21" idx="1"/>
          </p:cNvCxnSpPr>
          <p:nvPr/>
        </p:nvCxnSpPr>
        <p:spPr>
          <a:xfrm flipH="1" flipV="1">
            <a:off x="7003685" y="3269097"/>
            <a:ext cx="700663" cy="99785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1"/>
          </p:cNvCxnSpPr>
          <p:nvPr/>
        </p:nvCxnSpPr>
        <p:spPr>
          <a:xfrm flipH="1" flipV="1">
            <a:off x="7295156" y="3854081"/>
            <a:ext cx="409192" cy="41286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1"/>
          </p:cNvCxnSpPr>
          <p:nvPr/>
        </p:nvCxnSpPr>
        <p:spPr>
          <a:xfrm flipH="1">
            <a:off x="7295156" y="4266948"/>
            <a:ext cx="409192" cy="4809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1520" y="1556792"/>
            <a:ext cx="2808030" cy="34203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Arrow Connector 31"/>
          <p:cNvCxnSpPr>
            <a:stCxn id="31" idx="1"/>
          </p:cNvCxnSpPr>
          <p:nvPr/>
        </p:nvCxnSpPr>
        <p:spPr>
          <a:xfrm flipH="1">
            <a:off x="1929076" y="4484332"/>
            <a:ext cx="1130756" cy="52710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59832" y="4315055"/>
            <a:ext cx="1456665" cy="33855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600" dirty="0" smtClean="0">
                <a:solidFill>
                  <a:prstClr val="black"/>
                </a:solidFill>
              </a:rPr>
              <a:t>Sample Surface</a:t>
            </a:r>
            <a:endParaRPr lang="en-GB" sz="1600" dirty="0">
              <a:solidFill>
                <a:prstClr val="black"/>
              </a:solidFill>
            </a:endParaRPr>
          </a:p>
        </p:txBody>
      </p:sp>
      <p:sp>
        <p:nvSpPr>
          <p:cNvPr id="28" name="Rectangle 27"/>
          <p:cNvSpPr/>
          <p:nvPr/>
        </p:nvSpPr>
        <p:spPr>
          <a:xfrm>
            <a:off x="2087724" y="4977172"/>
            <a:ext cx="1105441" cy="131493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84397" y="4977172"/>
            <a:ext cx="1047243" cy="131493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331640" y="4977172"/>
            <a:ext cx="756084" cy="1314936"/>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a:stCxn id="22" idx="3"/>
          </p:cNvCxnSpPr>
          <p:nvPr/>
        </p:nvCxnSpPr>
        <p:spPr>
          <a:xfrm>
            <a:off x="5705711" y="3163872"/>
            <a:ext cx="927596" cy="33713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DC872411-9B73-48D0-8DC9-E31A7177A80E}" type="slidenum">
              <a:rPr lang="en-GB" smtClean="0"/>
              <a:t>8</a:t>
            </a:fld>
            <a:endParaRPr lang="en-GB"/>
          </a:p>
        </p:txBody>
      </p:sp>
    </p:spTree>
    <p:extLst>
      <p:ext uri="{BB962C8B-B14F-4D97-AF65-F5344CB8AC3E}">
        <p14:creationId xmlns:p14="http://schemas.microsoft.com/office/powerpoint/2010/main" val="3580904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483" t="4655" r="26959" b="1519"/>
          <a:stretch/>
        </p:blipFill>
        <p:spPr bwMode="auto">
          <a:xfrm>
            <a:off x="671158" y="1880828"/>
            <a:ext cx="1540616" cy="323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68"/>
          <p:cNvGrpSpPr/>
          <p:nvPr/>
        </p:nvGrpSpPr>
        <p:grpSpPr>
          <a:xfrm>
            <a:off x="3352800" y="1556792"/>
            <a:ext cx="5671475" cy="3329464"/>
            <a:chOff x="199088" y="556736"/>
            <a:chExt cx="5671475" cy="3329464"/>
          </a:xfrm>
        </p:grpSpPr>
        <p:cxnSp>
          <p:nvCxnSpPr>
            <p:cNvPr id="102" name="Straight Arrow Connector 101"/>
            <p:cNvCxnSpPr/>
            <p:nvPr/>
          </p:nvCxnSpPr>
          <p:spPr>
            <a:xfrm>
              <a:off x="1200571" y="2175412"/>
              <a:ext cx="3063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6200000" flipV="1">
              <a:off x="478681" y="2046080"/>
              <a:ext cx="2240739" cy="7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256292" y="2953762"/>
              <a:ext cx="614271" cy="369332"/>
            </a:xfrm>
            <a:prstGeom prst="rect">
              <a:avLst/>
            </a:prstGeom>
            <a:noFill/>
          </p:spPr>
          <p:txBody>
            <a:bodyPr wrap="none" rtlCol="0">
              <a:spAutoFit/>
            </a:bodyPr>
            <a:lstStyle/>
            <a:p>
              <a:r>
                <a:rPr lang="en-GB" dirty="0" smtClean="0">
                  <a:solidFill>
                    <a:prstClr val="black"/>
                  </a:solidFill>
                </a:rPr>
                <a:t>time</a:t>
              </a:r>
              <a:endParaRPr lang="en-GB" dirty="0">
                <a:solidFill>
                  <a:prstClr val="black"/>
                </a:solidFill>
              </a:endParaRPr>
            </a:p>
          </p:txBody>
        </p:sp>
        <p:sp>
          <p:nvSpPr>
            <p:cNvPr id="100" name="TextBox 99"/>
            <p:cNvSpPr txBox="1"/>
            <p:nvPr/>
          </p:nvSpPr>
          <p:spPr>
            <a:xfrm>
              <a:off x="895771" y="556736"/>
              <a:ext cx="1441485" cy="369332"/>
            </a:xfrm>
            <a:prstGeom prst="rect">
              <a:avLst/>
            </a:prstGeom>
            <a:noFill/>
          </p:spPr>
          <p:txBody>
            <a:bodyPr wrap="none" rtlCol="0">
              <a:spAutoFit/>
            </a:bodyPr>
            <a:lstStyle/>
            <a:p>
              <a:r>
                <a:rPr lang="en-GB" dirty="0" smtClean="0">
                  <a:solidFill>
                    <a:prstClr val="black"/>
                  </a:solidFill>
                </a:rPr>
                <a:t>Temperature</a:t>
              </a:r>
              <a:r>
                <a:rPr lang="en-GB" dirty="0" smtClean="0">
                  <a:solidFill>
                    <a:srgbClr val="00B050"/>
                  </a:solidFill>
                </a:rPr>
                <a:t> </a:t>
              </a:r>
              <a:endParaRPr lang="en-GB" dirty="0">
                <a:solidFill>
                  <a:srgbClr val="00B050"/>
                </a:solidFill>
              </a:endParaRPr>
            </a:p>
          </p:txBody>
        </p:sp>
        <p:cxnSp>
          <p:nvCxnSpPr>
            <p:cNvPr id="105" name="Straight Connector 104"/>
            <p:cNvCxnSpPr/>
            <p:nvPr/>
          </p:nvCxnSpPr>
          <p:spPr>
            <a:xfrm>
              <a:off x="1599406" y="2175412"/>
              <a:ext cx="76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200400" y="1230868"/>
              <a:ext cx="20558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1600201" y="3159115"/>
              <a:ext cx="3656091"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200571" y="1230868"/>
              <a:ext cx="30638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199088" y="1946812"/>
              <a:ext cx="1122808" cy="523220"/>
            </a:xfrm>
            <a:prstGeom prst="rect">
              <a:avLst/>
            </a:prstGeom>
            <a:noFill/>
          </p:spPr>
          <p:txBody>
            <a:bodyPr wrap="none" rtlCol="0">
              <a:spAutoFit/>
            </a:bodyPr>
            <a:lstStyle/>
            <a:p>
              <a:r>
                <a:rPr lang="en-GB" sz="1400" dirty="0" smtClean="0">
                  <a:solidFill>
                    <a:prstClr val="black"/>
                  </a:solidFill>
                </a:rPr>
                <a:t>Bath</a:t>
              </a:r>
              <a:r>
                <a:rPr lang="en-GB" sz="1400" dirty="0" smtClean="0">
                  <a:solidFill>
                    <a:srgbClr val="00B050"/>
                  </a:solidFill>
                </a:rPr>
                <a:t> </a:t>
              </a:r>
            </a:p>
            <a:p>
              <a:r>
                <a:rPr lang="en-GB" sz="1400" dirty="0" smtClean="0">
                  <a:solidFill>
                    <a:prstClr val="black"/>
                  </a:solidFill>
                </a:rPr>
                <a:t>Temperature</a:t>
              </a:r>
              <a:endParaRPr lang="en-GB" sz="1400" dirty="0">
                <a:solidFill>
                  <a:prstClr val="black"/>
                </a:solidFill>
              </a:endParaRPr>
            </a:p>
          </p:txBody>
        </p:sp>
        <p:sp>
          <p:nvSpPr>
            <p:cNvPr id="126" name="TextBox 125"/>
            <p:cNvSpPr txBox="1"/>
            <p:nvPr/>
          </p:nvSpPr>
          <p:spPr>
            <a:xfrm>
              <a:off x="199088" y="959495"/>
              <a:ext cx="1122808" cy="523220"/>
            </a:xfrm>
            <a:prstGeom prst="rect">
              <a:avLst/>
            </a:prstGeom>
            <a:noFill/>
          </p:spPr>
          <p:txBody>
            <a:bodyPr wrap="none" rtlCol="0">
              <a:spAutoFit/>
            </a:bodyPr>
            <a:lstStyle/>
            <a:p>
              <a:r>
                <a:rPr lang="en-GB" sz="1400" dirty="0" smtClean="0">
                  <a:solidFill>
                    <a:prstClr val="black"/>
                  </a:solidFill>
                </a:rPr>
                <a:t>Temperature</a:t>
              </a:r>
            </a:p>
            <a:p>
              <a:r>
                <a:rPr lang="en-GB" sz="1400" dirty="0" smtClean="0">
                  <a:solidFill>
                    <a:prstClr val="black"/>
                  </a:solidFill>
                </a:rPr>
                <a:t>of Interest</a:t>
              </a:r>
              <a:endParaRPr lang="en-GB" sz="1400" dirty="0">
                <a:solidFill>
                  <a:prstClr val="black"/>
                </a:solidFill>
              </a:endParaRPr>
            </a:p>
          </p:txBody>
        </p:sp>
        <p:cxnSp>
          <p:nvCxnSpPr>
            <p:cNvPr id="135" name="Straight Arrow Connector 134"/>
            <p:cNvCxnSpPr/>
            <p:nvPr/>
          </p:nvCxnSpPr>
          <p:spPr>
            <a:xfrm rot="16200000" flipV="1">
              <a:off x="2184714" y="3355451"/>
              <a:ext cx="319480" cy="33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2481169" y="2438237"/>
              <a:ext cx="1440051"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rot="16200000">
              <a:off x="2984450" y="2222433"/>
              <a:ext cx="648832" cy="369332"/>
            </a:xfrm>
            <a:prstGeom prst="rect">
              <a:avLst/>
            </a:prstGeom>
            <a:noFill/>
          </p:spPr>
          <p:txBody>
            <a:bodyPr wrap="none" rtlCol="0">
              <a:spAutoFit/>
            </a:bodyPr>
            <a:lstStyle/>
            <a:p>
              <a:r>
                <a:rPr lang="en-GB" i="1" dirty="0" smtClean="0">
                  <a:solidFill>
                    <a:prstClr val="black"/>
                  </a:solidFill>
                </a:rPr>
                <a:t>P</a:t>
              </a:r>
              <a:r>
                <a:rPr lang="en-GB" baseline="-25000" dirty="0" smtClean="0">
                  <a:solidFill>
                    <a:prstClr val="black"/>
                  </a:solidFill>
                </a:rPr>
                <a:t>DC,1</a:t>
              </a:r>
              <a:r>
                <a:rPr lang="en-GB" dirty="0" smtClean="0">
                  <a:solidFill>
                    <a:prstClr val="black"/>
                  </a:solidFill>
                </a:rPr>
                <a:t> </a:t>
              </a:r>
              <a:endParaRPr lang="en-GB" dirty="0">
                <a:solidFill>
                  <a:prstClr val="black"/>
                </a:solidFill>
              </a:endParaRPr>
            </a:p>
          </p:txBody>
        </p:sp>
        <p:sp>
          <p:nvSpPr>
            <p:cNvPr id="146" name="TextBox 145"/>
            <p:cNvSpPr txBox="1"/>
            <p:nvPr/>
          </p:nvSpPr>
          <p:spPr>
            <a:xfrm rot="16200000">
              <a:off x="4230100" y="2475500"/>
              <a:ext cx="595932" cy="369332"/>
            </a:xfrm>
            <a:prstGeom prst="rect">
              <a:avLst/>
            </a:prstGeom>
            <a:noFill/>
          </p:spPr>
          <p:txBody>
            <a:bodyPr wrap="none" rtlCol="0">
              <a:spAutoFit/>
            </a:bodyPr>
            <a:lstStyle/>
            <a:p>
              <a:r>
                <a:rPr lang="en-GB" i="1" dirty="0" smtClean="0">
                  <a:solidFill>
                    <a:prstClr val="black"/>
                  </a:solidFill>
                </a:rPr>
                <a:t>P</a:t>
              </a:r>
              <a:r>
                <a:rPr lang="en-GB" baseline="-25000" dirty="0" smtClean="0">
                  <a:solidFill>
                    <a:prstClr val="black"/>
                  </a:solidFill>
                </a:rPr>
                <a:t>DC,2</a:t>
              </a:r>
              <a:endParaRPr lang="en-GB" dirty="0">
                <a:solidFill>
                  <a:prstClr val="black"/>
                </a:solidFill>
              </a:endParaRPr>
            </a:p>
          </p:txBody>
        </p:sp>
        <p:cxnSp>
          <p:nvCxnSpPr>
            <p:cNvPr id="161" name="Straight Connector 160"/>
            <p:cNvCxnSpPr/>
            <p:nvPr/>
          </p:nvCxnSpPr>
          <p:spPr>
            <a:xfrm rot="5400000" flipH="1" flipV="1">
              <a:off x="1619671" y="2442112"/>
              <a:ext cx="14478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2343571" y="1688068"/>
              <a:ext cx="2912721" cy="3014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rot="5400000">
              <a:off x="4480302" y="2006720"/>
              <a:ext cx="608806" cy="79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rot="16200000">
              <a:off x="4401246" y="1699835"/>
              <a:ext cx="457176" cy="646331"/>
            </a:xfrm>
            <a:prstGeom prst="rect">
              <a:avLst/>
            </a:prstGeom>
            <a:noFill/>
          </p:spPr>
          <p:txBody>
            <a:bodyPr wrap="none" rtlCol="0">
              <a:spAutoFit/>
            </a:bodyPr>
            <a:lstStyle/>
            <a:p>
              <a:r>
                <a:rPr lang="en-GB" i="1" dirty="0" smtClean="0">
                  <a:solidFill>
                    <a:prstClr val="black"/>
                  </a:solidFill>
                </a:rPr>
                <a:t>P</a:t>
              </a:r>
              <a:r>
                <a:rPr lang="en-GB" baseline="-25000" dirty="0" smtClean="0">
                  <a:solidFill>
                    <a:prstClr val="black"/>
                  </a:solidFill>
                </a:rPr>
                <a:t>RF</a:t>
              </a:r>
              <a:endParaRPr lang="en-GB" dirty="0" smtClean="0">
                <a:solidFill>
                  <a:prstClr val="black"/>
                </a:solidFill>
              </a:endParaRPr>
            </a:p>
            <a:p>
              <a:r>
                <a:rPr lang="en-GB" dirty="0" smtClean="0">
                  <a:solidFill>
                    <a:prstClr val="black"/>
                  </a:solidFill>
                </a:rPr>
                <a:t> </a:t>
              </a:r>
              <a:endParaRPr lang="en-GB" dirty="0">
                <a:solidFill>
                  <a:prstClr val="black"/>
                </a:solidFill>
              </a:endParaRPr>
            </a:p>
          </p:txBody>
        </p:sp>
        <p:sp>
          <p:nvSpPr>
            <p:cNvPr id="188" name="TextBox 187"/>
            <p:cNvSpPr txBox="1"/>
            <p:nvPr/>
          </p:nvSpPr>
          <p:spPr>
            <a:xfrm>
              <a:off x="4875292" y="556736"/>
              <a:ext cx="778226" cy="369332"/>
            </a:xfrm>
            <a:prstGeom prst="rect">
              <a:avLst/>
            </a:prstGeom>
            <a:noFill/>
          </p:spPr>
          <p:txBody>
            <a:bodyPr wrap="none" rtlCol="0">
              <a:spAutoFit/>
            </a:bodyPr>
            <a:lstStyle/>
            <a:p>
              <a:r>
                <a:rPr lang="en-GB" dirty="0" smtClean="0">
                  <a:solidFill>
                    <a:srgbClr val="0070C0"/>
                  </a:solidFill>
                </a:rPr>
                <a:t>Power</a:t>
              </a:r>
              <a:endParaRPr lang="en-GB" dirty="0">
                <a:solidFill>
                  <a:srgbClr val="0070C0"/>
                </a:solidFill>
              </a:endParaRPr>
            </a:p>
          </p:txBody>
        </p:sp>
        <p:cxnSp>
          <p:nvCxnSpPr>
            <p:cNvPr id="190" name="Straight Arrow Connector 189"/>
            <p:cNvCxnSpPr/>
            <p:nvPr/>
          </p:nvCxnSpPr>
          <p:spPr>
            <a:xfrm rot="5400000" flipH="1" flipV="1">
              <a:off x="3581797" y="3364071"/>
              <a:ext cx="304800"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2300680" y="3212068"/>
              <a:ext cx="747320" cy="369332"/>
            </a:xfrm>
            <a:prstGeom prst="rect">
              <a:avLst/>
            </a:prstGeom>
            <a:noFill/>
          </p:spPr>
          <p:txBody>
            <a:bodyPr wrap="none" rtlCol="0">
              <a:spAutoFit/>
            </a:bodyPr>
            <a:lstStyle/>
            <a:p>
              <a:r>
                <a:rPr lang="en-GB" dirty="0" smtClean="0">
                  <a:solidFill>
                    <a:prstClr val="black"/>
                  </a:solidFill>
                </a:rPr>
                <a:t>DC on</a:t>
              </a:r>
              <a:endParaRPr lang="en-GB" dirty="0">
                <a:solidFill>
                  <a:prstClr val="black"/>
                </a:solidFill>
              </a:endParaRPr>
            </a:p>
          </p:txBody>
        </p:sp>
        <p:sp>
          <p:nvSpPr>
            <p:cNvPr id="193" name="TextBox 192"/>
            <p:cNvSpPr txBox="1"/>
            <p:nvPr/>
          </p:nvSpPr>
          <p:spPr>
            <a:xfrm>
              <a:off x="3733800" y="3212068"/>
              <a:ext cx="712054" cy="369332"/>
            </a:xfrm>
            <a:prstGeom prst="rect">
              <a:avLst/>
            </a:prstGeom>
            <a:noFill/>
          </p:spPr>
          <p:txBody>
            <a:bodyPr wrap="none" rtlCol="0">
              <a:spAutoFit/>
            </a:bodyPr>
            <a:lstStyle/>
            <a:p>
              <a:r>
                <a:rPr lang="en-GB" dirty="0" smtClean="0">
                  <a:solidFill>
                    <a:prstClr val="black"/>
                  </a:solidFill>
                </a:rPr>
                <a:t>RF on</a:t>
              </a:r>
              <a:endParaRPr lang="en-GB" dirty="0">
                <a:solidFill>
                  <a:prstClr val="black"/>
                </a:solidFill>
              </a:endParaRPr>
            </a:p>
          </p:txBody>
        </p:sp>
        <p:cxnSp>
          <p:nvCxnSpPr>
            <p:cNvPr id="186" name="Straight Arrow Connector 185"/>
            <p:cNvCxnSpPr/>
            <p:nvPr/>
          </p:nvCxnSpPr>
          <p:spPr>
            <a:xfrm rot="5400000" flipH="1" flipV="1">
              <a:off x="4114047" y="2023054"/>
              <a:ext cx="2286793" cy="713"/>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rot="5400000">
              <a:off x="4357459" y="2739163"/>
              <a:ext cx="838200" cy="158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33800" y="2324745"/>
              <a:ext cx="15240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3293389" y="2743198"/>
              <a:ext cx="852407" cy="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22157" y="1230868"/>
              <a:ext cx="173215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340243" y="3581400"/>
              <a:ext cx="1393557"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644067" y="3516868"/>
              <a:ext cx="676788" cy="369332"/>
            </a:xfrm>
            <a:prstGeom prst="rect">
              <a:avLst/>
            </a:prstGeom>
            <a:noFill/>
          </p:spPr>
          <p:txBody>
            <a:bodyPr wrap="none" rtlCol="0">
              <a:spAutoFit/>
            </a:bodyPr>
            <a:lstStyle/>
            <a:p>
              <a:r>
                <a:rPr lang="en-GB" dirty="0" smtClean="0">
                  <a:solidFill>
                    <a:prstClr val="black"/>
                  </a:solidFill>
                </a:rPr>
                <a:t>≈60 s</a:t>
              </a:r>
              <a:endParaRPr lang="en-GB" dirty="0">
                <a:solidFill>
                  <a:prstClr val="black"/>
                </a:solidFill>
              </a:endParaRPr>
            </a:p>
          </p:txBody>
        </p:sp>
        <p:sp>
          <p:nvSpPr>
            <p:cNvPr id="94" name="Freeform 93"/>
            <p:cNvSpPr/>
            <p:nvPr/>
          </p:nvSpPr>
          <p:spPr>
            <a:xfrm>
              <a:off x="2278251" y="1177871"/>
              <a:ext cx="1070675" cy="1007390"/>
            </a:xfrm>
            <a:custGeom>
              <a:avLst/>
              <a:gdLst>
                <a:gd name="connsiteX0" fmla="*/ 0 w 1070675"/>
                <a:gd name="connsiteY0" fmla="*/ 991892 h 1007390"/>
                <a:gd name="connsiteX1" fmla="*/ 92990 w 1070675"/>
                <a:gd name="connsiteY1" fmla="*/ 984143 h 1007390"/>
                <a:gd name="connsiteX2" fmla="*/ 325464 w 1070675"/>
                <a:gd name="connsiteY2" fmla="*/ 852407 h 1007390"/>
                <a:gd name="connsiteX3" fmla="*/ 689674 w 1070675"/>
                <a:gd name="connsiteY3" fmla="*/ 131736 h 1007390"/>
                <a:gd name="connsiteX4" fmla="*/ 1022888 w 1070675"/>
                <a:gd name="connsiteY4" fmla="*/ 61993 h 1007390"/>
                <a:gd name="connsiteX5" fmla="*/ 976393 w 1070675"/>
                <a:gd name="connsiteY5" fmla="*/ 61993 h 100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675" h="1007390">
                  <a:moveTo>
                    <a:pt x="0" y="991892"/>
                  </a:moveTo>
                  <a:cubicBezTo>
                    <a:pt x="19373" y="999641"/>
                    <a:pt x="38746" y="1007390"/>
                    <a:pt x="92990" y="984143"/>
                  </a:cubicBezTo>
                  <a:cubicBezTo>
                    <a:pt x="147234" y="960896"/>
                    <a:pt x="226017" y="994475"/>
                    <a:pt x="325464" y="852407"/>
                  </a:cubicBezTo>
                  <a:cubicBezTo>
                    <a:pt x="424911" y="710339"/>
                    <a:pt x="573437" y="263472"/>
                    <a:pt x="689674" y="131736"/>
                  </a:cubicBezTo>
                  <a:cubicBezTo>
                    <a:pt x="805911" y="0"/>
                    <a:pt x="975102" y="73617"/>
                    <a:pt x="1022888" y="61993"/>
                  </a:cubicBezTo>
                  <a:cubicBezTo>
                    <a:pt x="1070675" y="50369"/>
                    <a:pt x="1023534" y="56181"/>
                    <a:pt x="976393" y="61993"/>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cxnSp>
          <p:nvCxnSpPr>
            <p:cNvPr id="98" name="Straight Arrow Connector 97"/>
            <p:cNvCxnSpPr/>
            <p:nvPr/>
          </p:nvCxnSpPr>
          <p:spPr>
            <a:xfrm>
              <a:off x="3733800" y="3581400"/>
              <a:ext cx="10668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3971412" y="3516868"/>
              <a:ext cx="676788" cy="369332"/>
            </a:xfrm>
            <a:prstGeom prst="rect">
              <a:avLst/>
            </a:prstGeom>
            <a:noFill/>
          </p:spPr>
          <p:txBody>
            <a:bodyPr wrap="none" rtlCol="0">
              <a:spAutoFit/>
            </a:bodyPr>
            <a:lstStyle/>
            <a:p>
              <a:r>
                <a:rPr lang="en-GB" dirty="0" smtClean="0">
                  <a:solidFill>
                    <a:prstClr val="black"/>
                  </a:solidFill>
                </a:rPr>
                <a:t>≈40 s</a:t>
              </a:r>
              <a:endParaRPr lang="en-GB" dirty="0">
                <a:solidFill>
                  <a:prstClr val="black"/>
                </a:solidFill>
              </a:endParaRPr>
            </a:p>
          </p:txBody>
        </p:sp>
        <p:cxnSp>
          <p:nvCxnSpPr>
            <p:cNvPr id="152" name="Straight Connector 151"/>
            <p:cNvCxnSpPr/>
            <p:nvPr/>
          </p:nvCxnSpPr>
          <p:spPr>
            <a:xfrm rot="5400000">
              <a:off x="4580394" y="3390900"/>
              <a:ext cx="3810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154" name="Object 4"/>
          <p:cNvGraphicFramePr>
            <a:graphicFrameLocks noChangeAspect="1"/>
          </p:cNvGraphicFramePr>
          <p:nvPr>
            <p:extLst>
              <p:ext uri="{D42A27DB-BD31-4B8C-83A1-F6EECF244321}">
                <p14:modId xmlns:p14="http://schemas.microsoft.com/office/powerpoint/2010/main" val="3080201451"/>
              </p:ext>
            </p:extLst>
          </p:nvPr>
        </p:nvGraphicFramePr>
        <p:xfrm>
          <a:off x="306910" y="5279589"/>
          <a:ext cx="3656012" cy="593725"/>
        </p:xfrm>
        <a:graphic>
          <a:graphicData uri="http://schemas.openxmlformats.org/presentationml/2006/ole">
            <mc:AlternateContent xmlns:mc="http://schemas.openxmlformats.org/markup-compatibility/2006">
              <mc:Choice xmlns:v="urn:schemas-microsoft-com:vml" Requires="v">
                <p:oleObj spid="_x0000_s27786" name="Equation" r:id="rId5" imgW="2425700" imgH="393700" progId="Equation.3">
                  <p:embed/>
                </p:oleObj>
              </mc:Choice>
              <mc:Fallback>
                <p:oleObj name="Equation" r:id="rId5" imgW="24257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10" y="5279589"/>
                        <a:ext cx="3656012"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 name="Object 5"/>
          <p:cNvGraphicFramePr>
            <a:graphicFrameLocks noChangeAspect="1"/>
          </p:cNvGraphicFramePr>
          <p:nvPr>
            <p:extLst>
              <p:ext uri="{D42A27DB-BD31-4B8C-83A1-F6EECF244321}">
                <p14:modId xmlns:p14="http://schemas.microsoft.com/office/powerpoint/2010/main" val="354153616"/>
              </p:ext>
            </p:extLst>
          </p:nvPr>
        </p:nvGraphicFramePr>
        <p:xfrm>
          <a:off x="4490443" y="5118457"/>
          <a:ext cx="2274888" cy="915988"/>
        </p:xfrm>
        <a:graphic>
          <a:graphicData uri="http://schemas.openxmlformats.org/presentationml/2006/ole">
            <mc:AlternateContent xmlns:mc="http://schemas.openxmlformats.org/markup-compatibility/2006">
              <mc:Choice xmlns:v="urn:schemas-microsoft-com:vml" Requires="v">
                <p:oleObj spid="_x0000_s27787" name="Equation" r:id="rId7" imgW="1511300" imgH="609600" progId="Equation.3">
                  <p:embed/>
                </p:oleObj>
              </mc:Choice>
              <mc:Fallback>
                <p:oleObj name="Equation" r:id="rId7" imgW="1511300" imgH="609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0443" y="5118457"/>
                        <a:ext cx="2274888"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6" name="TextBox 155"/>
          <p:cNvSpPr txBox="1"/>
          <p:nvPr/>
        </p:nvSpPr>
        <p:spPr>
          <a:xfrm>
            <a:off x="1295400" y="6391273"/>
            <a:ext cx="726481" cy="369332"/>
          </a:xfrm>
          <a:prstGeom prst="rect">
            <a:avLst/>
          </a:prstGeom>
          <a:noFill/>
        </p:spPr>
        <p:txBody>
          <a:bodyPr wrap="none" rtlCol="0">
            <a:spAutoFit/>
          </a:bodyPr>
          <a:lstStyle/>
          <a:p>
            <a:pPr lvl="1">
              <a:buFont typeface="Arial" pitchFamily="34" charset="0"/>
              <a:buChar char="•"/>
            </a:pPr>
            <a:endParaRPr lang="en-US" dirty="0" smtClean="0">
              <a:solidFill>
                <a:prstClr val="black"/>
              </a:solidFill>
            </a:endParaRPr>
          </a:p>
        </p:txBody>
      </p:sp>
      <p:sp>
        <p:nvSpPr>
          <p:cNvPr id="59" name="TextBox 58"/>
          <p:cNvSpPr txBox="1"/>
          <p:nvPr/>
        </p:nvSpPr>
        <p:spPr>
          <a:xfrm>
            <a:off x="2364832" y="4024079"/>
            <a:ext cx="1388585" cy="646331"/>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prstClr val="black"/>
                </a:solidFill>
              </a:rPr>
              <a:t>Temperature</a:t>
            </a:r>
          </a:p>
          <a:p>
            <a:r>
              <a:rPr lang="en-US" dirty="0" smtClean="0">
                <a:solidFill>
                  <a:prstClr val="black"/>
                </a:solidFill>
              </a:rPr>
              <a:t>Sensors</a:t>
            </a:r>
            <a:endParaRPr lang="en-GB" dirty="0">
              <a:solidFill>
                <a:prstClr val="black"/>
              </a:solidFill>
            </a:endParaRPr>
          </a:p>
        </p:txBody>
      </p:sp>
      <p:sp>
        <p:nvSpPr>
          <p:cNvPr id="60" name="TextBox 59"/>
          <p:cNvSpPr txBox="1"/>
          <p:nvPr/>
        </p:nvSpPr>
        <p:spPr>
          <a:xfrm>
            <a:off x="1640199" y="1484784"/>
            <a:ext cx="1141851"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solidFill>
                  <a:prstClr val="black"/>
                </a:solidFill>
              </a:rPr>
              <a:t>DC Heater</a:t>
            </a:r>
            <a:endParaRPr lang="en-GB" dirty="0">
              <a:solidFill>
                <a:prstClr val="black"/>
              </a:solidFill>
            </a:endParaRPr>
          </a:p>
        </p:txBody>
      </p:sp>
      <p:cxnSp>
        <p:nvCxnSpPr>
          <p:cNvPr id="63" name="Straight Arrow Connector 62"/>
          <p:cNvCxnSpPr>
            <a:stCxn id="59" idx="1"/>
          </p:cNvCxnSpPr>
          <p:nvPr/>
        </p:nvCxnSpPr>
        <p:spPr>
          <a:xfrm flipH="1" flipV="1">
            <a:off x="1752600" y="2176977"/>
            <a:ext cx="612232" cy="217026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9" idx="1"/>
          </p:cNvCxnSpPr>
          <p:nvPr/>
        </p:nvCxnSpPr>
        <p:spPr>
          <a:xfrm flipH="1" flipV="1">
            <a:off x="2134916" y="2798245"/>
            <a:ext cx="229916" cy="15490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9" idx="1"/>
          </p:cNvCxnSpPr>
          <p:nvPr/>
        </p:nvCxnSpPr>
        <p:spPr>
          <a:xfrm flipH="1" flipV="1">
            <a:off x="2021881" y="3656183"/>
            <a:ext cx="342951" cy="69106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60" idx="1"/>
          </p:cNvCxnSpPr>
          <p:nvPr/>
        </p:nvCxnSpPr>
        <p:spPr>
          <a:xfrm flipH="1">
            <a:off x="1402580" y="1669450"/>
            <a:ext cx="237619" cy="7266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16200000" flipH="1" flipV="1">
            <a:off x="-455530" y="2970149"/>
            <a:ext cx="3024336" cy="845694"/>
          </a:xfrm>
          <a:prstGeom prst="bentConnector3">
            <a:avLst>
              <a:gd name="adj1" fmla="val -62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5400000">
            <a:off x="-177303" y="2979812"/>
            <a:ext cx="1127425" cy="369332"/>
          </a:xfrm>
          <a:prstGeom prst="rect">
            <a:avLst/>
          </a:prstGeom>
          <a:solidFill>
            <a:srgbClr val="FF0000"/>
          </a:solidFill>
        </p:spPr>
        <p:txBody>
          <a:bodyPr wrap="none" rtlCol="0">
            <a:spAutoFit/>
          </a:bodyPr>
          <a:lstStyle/>
          <a:p>
            <a:r>
              <a:rPr lang="en-US" dirty="0" smtClean="0">
                <a:solidFill>
                  <a:prstClr val="black"/>
                </a:solidFill>
              </a:rPr>
              <a:t>Heat Flow</a:t>
            </a:r>
            <a:endParaRPr lang="en-GB" dirty="0">
              <a:solidFill>
                <a:prstClr val="black"/>
              </a:solidFill>
            </a:endParaRPr>
          </a:p>
        </p:txBody>
      </p:sp>
      <p:sp>
        <p:nvSpPr>
          <p:cNvPr id="2" name="Title 1"/>
          <p:cNvSpPr>
            <a:spLocks noGrp="1"/>
          </p:cNvSpPr>
          <p:nvPr>
            <p:ph type="title"/>
          </p:nvPr>
        </p:nvSpPr>
        <p:spPr/>
        <p:txBody>
          <a:bodyPr/>
          <a:lstStyle/>
          <a:p>
            <a:r>
              <a:rPr lang="en-US" dirty="0"/>
              <a:t>The Calorimetric Technique</a:t>
            </a:r>
            <a:endParaRPr lang="en-GB" dirty="0"/>
          </a:p>
        </p:txBody>
      </p:sp>
      <p:sp>
        <p:nvSpPr>
          <p:cNvPr id="6" name="Footer Placeholder 5"/>
          <p:cNvSpPr>
            <a:spLocks noGrp="1"/>
          </p:cNvSpPr>
          <p:nvPr>
            <p:ph type="ftr" sz="quarter" idx="11"/>
          </p:nvPr>
        </p:nvSpPr>
        <p:spPr/>
        <p:txBody>
          <a:bodyPr/>
          <a:lstStyle/>
          <a:p>
            <a:r>
              <a:rPr lang="en-GB" smtClean="0"/>
              <a:t>Tobias.Junginger@cern.ch</a:t>
            </a:r>
            <a:endParaRPr lang="en-GB"/>
          </a:p>
        </p:txBody>
      </p:sp>
      <p:sp>
        <p:nvSpPr>
          <p:cNvPr id="7" name="Slide Number Placeholder 6"/>
          <p:cNvSpPr>
            <a:spLocks noGrp="1"/>
          </p:cNvSpPr>
          <p:nvPr>
            <p:ph type="sldNum" sz="quarter" idx="12"/>
          </p:nvPr>
        </p:nvSpPr>
        <p:spPr/>
        <p:txBody>
          <a:bodyPr/>
          <a:lstStyle/>
          <a:p>
            <a:fld id="{DC872411-9B73-48D0-8DC9-E31A7177A80E}" type="slidenum">
              <a:rPr lang="en-GB" smtClean="0"/>
              <a:t>9</a:t>
            </a:fld>
            <a:endParaRPr lang="en-GB"/>
          </a:p>
        </p:txBody>
      </p:sp>
    </p:spTree>
    <p:extLst>
      <p:ext uri="{BB962C8B-B14F-4D97-AF65-F5344CB8AC3E}">
        <p14:creationId xmlns:p14="http://schemas.microsoft.com/office/powerpoint/2010/main" val="28695381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_12-01-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Berlin_12-01-18</Template>
  <TotalTime>14609</TotalTime>
  <Words>948</Words>
  <Application>Microsoft Office PowerPoint</Application>
  <PresentationFormat>On-screen Show (4:3)</PresentationFormat>
  <Paragraphs>235</Paragraphs>
  <Slides>24</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Berlin_12-01-18</vt:lpstr>
      <vt:lpstr>Equation</vt:lpstr>
      <vt:lpstr>R&amp;D at CERN for superconducting radiofrequency cavities </vt:lpstr>
      <vt:lpstr>Motivation</vt:lpstr>
      <vt:lpstr>Motivation</vt:lpstr>
      <vt:lpstr>PowerPoint Presentation</vt:lpstr>
      <vt:lpstr>Design of the Quadrupole Resonator</vt:lpstr>
      <vt:lpstr>Field Configuration &amp; Features</vt:lpstr>
      <vt:lpstr>The Calorimetric Technique</vt:lpstr>
      <vt:lpstr>The Calorimetric Technique</vt:lpstr>
      <vt:lpstr>The Calorimetric Technique</vt:lpstr>
      <vt:lpstr>The Calorimetric Technique</vt:lpstr>
      <vt:lpstr>Flux Trapping</vt:lpstr>
      <vt:lpstr>Flux Trapping</vt:lpstr>
      <vt:lpstr>Flux Trapping</vt:lpstr>
      <vt:lpstr>Trapped Flux at 400MHz and 4K</vt:lpstr>
      <vt:lpstr>Magnesiumdiboride MgB2</vt:lpstr>
      <vt:lpstr>Magnesiumdiboride MgB2</vt:lpstr>
      <vt:lpstr>Quadrupole Resonator - Summary and Outlook </vt:lpstr>
      <vt:lpstr>Lessons learned with sputtered films</vt:lpstr>
      <vt:lpstr>From dcms to HIPIMS</vt:lpstr>
      <vt:lpstr>Reproducing old dcms results</vt:lpstr>
      <vt:lpstr>Reproducing old dcms results</vt:lpstr>
      <vt:lpstr>Optical Inspection</vt:lpstr>
      <vt:lpstr>Optical Inspection</vt:lpstr>
      <vt:lpstr>Acknowledgement</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Berlin, 18.01.12</dc:title>
  <dc:creator>Sarah Aull</dc:creator>
  <cp:lastModifiedBy>Tobias Junginger</cp:lastModifiedBy>
  <cp:revision>129</cp:revision>
  <dcterms:created xsi:type="dcterms:W3CDTF">2012-07-10T08:33:44Z</dcterms:created>
  <dcterms:modified xsi:type="dcterms:W3CDTF">2013-03-22T08:53:59Z</dcterms:modified>
</cp:coreProperties>
</file>