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7" r:id="rId1"/>
    <p:sldMasterId id="2147484031" r:id="rId2"/>
  </p:sldMasterIdLst>
  <p:notesMasterIdLst>
    <p:notesMasterId r:id="rId58"/>
  </p:notesMasterIdLst>
  <p:handoutMasterIdLst>
    <p:handoutMasterId r:id="rId59"/>
  </p:handoutMasterIdLst>
  <p:sldIdLst>
    <p:sldId id="256" r:id="rId3"/>
    <p:sldId id="669" r:id="rId4"/>
    <p:sldId id="466" r:id="rId5"/>
    <p:sldId id="645" r:id="rId6"/>
    <p:sldId id="644" r:id="rId7"/>
    <p:sldId id="585" r:id="rId8"/>
    <p:sldId id="641" r:id="rId9"/>
    <p:sldId id="589" r:id="rId10"/>
    <p:sldId id="660" r:id="rId11"/>
    <p:sldId id="661" r:id="rId12"/>
    <p:sldId id="590" r:id="rId13"/>
    <p:sldId id="587" r:id="rId14"/>
    <p:sldId id="663" r:id="rId15"/>
    <p:sldId id="592" r:id="rId16"/>
    <p:sldId id="593" r:id="rId17"/>
    <p:sldId id="595" r:id="rId18"/>
    <p:sldId id="664" r:id="rId19"/>
    <p:sldId id="596" r:id="rId20"/>
    <p:sldId id="642" r:id="rId21"/>
    <p:sldId id="614" r:id="rId22"/>
    <p:sldId id="650" r:id="rId23"/>
    <p:sldId id="671" r:id="rId24"/>
    <p:sldId id="652" r:id="rId25"/>
    <p:sldId id="653" r:id="rId26"/>
    <p:sldId id="599" r:id="rId27"/>
    <p:sldId id="601" r:id="rId28"/>
    <p:sldId id="602" r:id="rId29"/>
    <p:sldId id="618" r:id="rId30"/>
    <p:sldId id="609" r:id="rId31"/>
    <p:sldId id="607" r:id="rId32"/>
    <p:sldId id="636" r:id="rId33"/>
    <p:sldId id="637" r:id="rId34"/>
    <p:sldId id="667" r:id="rId35"/>
    <p:sldId id="668" r:id="rId36"/>
    <p:sldId id="546" r:id="rId37"/>
    <p:sldId id="615" r:id="rId38"/>
    <p:sldId id="616" r:id="rId39"/>
    <p:sldId id="625" r:id="rId40"/>
    <p:sldId id="617" r:id="rId41"/>
    <p:sldId id="624" r:id="rId42"/>
    <p:sldId id="570" r:id="rId43"/>
    <p:sldId id="628" r:id="rId44"/>
    <p:sldId id="665" r:id="rId45"/>
    <p:sldId id="666" r:id="rId46"/>
    <p:sldId id="553" r:id="rId47"/>
    <p:sldId id="550" r:id="rId48"/>
    <p:sldId id="647" r:id="rId49"/>
    <p:sldId id="648" r:id="rId50"/>
    <p:sldId id="649" r:id="rId51"/>
    <p:sldId id="651" r:id="rId52"/>
    <p:sldId id="655" r:id="rId53"/>
    <p:sldId id="658" r:id="rId54"/>
    <p:sldId id="670" r:id="rId55"/>
    <p:sldId id="659" r:id="rId56"/>
    <p:sldId id="657" r:id="rId5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234" autoAdjust="0"/>
  </p:normalViewPr>
  <p:slideViewPr>
    <p:cSldViewPr>
      <p:cViewPr varScale="1">
        <p:scale>
          <a:sx n="58" d="100"/>
          <a:sy n="58" d="100"/>
        </p:scale>
        <p:origin x="-35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40"/>
    </p:cViewPr>
    <p:sldLst>
      <p:sld r:id="rId1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112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e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8" rIns="90833" bIns="45418" numCol="1" anchor="t" anchorCtr="0" compatLnSpc="1">
            <a:prstTxWarp prst="textNoShape">
              <a:avLst/>
            </a:prstTxWarp>
          </a:bodyPr>
          <a:lstStyle>
            <a:lvl1pPr defTabSz="908050">
              <a:spcBef>
                <a:spcPct val="0"/>
              </a:spcBef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8" rIns="90833" bIns="45418" numCol="1" anchor="t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8" rIns="90833" bIns="45418" numCol="1" anchor="b" anchorCtr="0" compatLnSpc="1">
            <a:prstTxWarp prst="textNoShape">
              <a:avLst/>
            </a:prstTxWarp>
          </a:bodyPr>
          <a:lstStyle>
            <a:lvl1pPr defTabSz="908050">
              <a:spcBef>
                <a:spcPct val="0"/>
              </a:spcBef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Philippe baudrenghien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3" tIns="45418" rIns="90833" bIns="45418" numCol="1" anchor="b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A651F987-9F51-460D-B393-F026E1B57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327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516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7" tIns="45430" rIns="90857" bIns="45430" numCol="1" anchor="t" anchorCtr="0" compatLnSpc="1">
            <a:prstTxWarp prst="textNoShape">
              <a:avLst/>
            </a:prstTxWarp>
          </a:bodyPr>
          <a:lstStyle>
            <a:lvl1pPr defTabSz="908050">
              <a:spcBef>
                <a:spcPct val="0"/>
              </a:spcBef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11625" y="0"/>
            <a:ext cx="320516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7" tIns="45430" rIns="90857" bIns="45430" numCol="1" anchor="t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6188" y="7366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5838" y="4576763"/>
            <a:ext cx="5345112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7" tIns="45430" rIns="90857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5113"/>
            <a:ext cx="32051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7" tIns="45430" rIns="90857" bIns="45430" numCol="1" anchor="b" anchorCtr="0" compatLnSpc="1">
            <a:prstTxWarp prst="textNoShape">
              <a:avLst/>
            </a:prstTxWarp>
          </a:bodyPr>
          <a:lstStyle>
            <a:lvl1pPr defTabSz="908050">
              <a:spcBef>
                <a:spcPct val="0"/>
              </a:spcBef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Philippe baudrenghien</a:t>
            </a:r>
          </a:p>
        </p:txBody>
      </p:sp>
      <p:sp>
        <p:nvSpPr>
          <p:cNvPr id="880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1625" y="9155113"/>
            <a:ext cx="32051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7" tIns="45430" rIns="90857" bIns="45430" numCol="1" anchor="b" anchorCtr="0" compatLnSpc="1">
            <a:prstTxWarp prst="textNoShape">
              <a:avLst/>
            </a:prstTxWarp>
          </a:bodyPr>
          <a:lstStyle>
            <a:lvl1pPr algn="r" defTabSz="90805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2B9C4200-229D-4980-8DAD-CBEAE960E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152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4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36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36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73A0-6D73-49E5-AEDD-DFEDE288C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08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B7C62-A4D5-4243-8924-6985E9504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4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5A83-B444-4C02-8DCF-5F2ACBBEE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44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A7110-6E8A-4D35-B12B-51AC501F77DF}" type="slidenum">
              <a:rPr lang="en-US"/>
              <a:pPr>
                <a:defRPr/>
              </a:pPr>
              <a:t>‹#›</a:t>
            </a:fld>
            <a:r>
              <a:rPr lang="en-US"/>
              <a:t>P. Baudrenghien CERn</a:t>
            </a:r>
          </a:p>
        </p:txBody>
      </p:sp>
    </p:spTree>
    <p:extLst>
      <p:ext uri="{BB962C8B-B14F-4D97-AF65-F5344CB8AC3E}">
        <p14:creationId xmlns:p14="http://schemas.microsoft.com/office/powerpoint/2010/main" val="2738103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06C87-03B3-43A4-8BFC-F6CFD9425D04}" type="slidenum">
              <a:rPr lang="en-US"/>
              <a:pPr>
                <a:defRPr/>
              </a:pPr>
              <a:t>‹#›</a:t>
            </a:fld>
            <a:r>
              <a:rPr lang="en-US"/>
              <a:t>P. Baudrenghien CERn</a:t>
            </a:r>
          </a:p>
        </p:txBody>
      </p:sp>
    </p:spTree>
    <p:extLst>
      <p:ext uri="{BB962C8B-B14F-4D97-AF65-F5344CB8AC3E}">
        <p14:creationId xmlns:p14="http://schemas.microsoft.com/office/powerpoint/2010/main" val="618171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34BBA-7D0D-45CC-9676-08BAAB062B87}" type="slidenum">
              <a:rPr lang="en-US"/>
              <a:pPr>
                <a:defRPr/>
              </a:pPr>
              <a:t>‹#›</a:t>
            </a:fld>
            <a:r>
              <a:rPr lang="en-US"/>
              <a:t>P. Baudrenghien CERn</a:t>
            </a:r>
          </a:p>
        </p:txBody>
      </p:sp>
    </p:spTree>
    <p:extLst>
      <p:ext uri="{BB962C8B-B14F-4D97-AF65-F5344CB8AC3E}">
        <p14:creationId xmlns:p14="http://schemas.microsoft.com/office/powerpoint/2010/main" val="325123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CF8D-11A5-40B7-A96A-A1CB447B4BCD}" type="slidenum">
              <a:rPr lang="en-US"/>
              <a:pPr>
                <a:defRPr/>
              </a:pPr>
              <a:t>‹#›</a:t>
            </a:fld>
            <a:r>
              <a:rPr lang="en-US"/>
              <a:t>P. Baudrenghien CERn</a:t>
            </a:r>
          </a:p>
        </p:txBody>
      </p:sp>
    </p:spTree>
    <p:extLst>
      <p:ext uri="{BB962C8B-B14F-4D97-AF65-F5344CB8AC3E}">
        <p14:creationId xmlns:p14="http://schemas.microsoft.com/office/powerpoint/2010/main" val="1557476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36DE-120E-48CC-94B0-D46430A7DFA0}" type="slidenum">
              <a:rPr lang="en-US"/>
              <a:pPr>
                <a:defRPr/>
              </a:pPr>
              <a:t>‹#›</a:t>
            </a:fld>
            <a:r>
              <a:rPr lang="en-US"/>
              <a:t>P. Baudrenghien CERn</a:t>
            </a:r>
          </a:p>
        </p:txBody>
      </p:sp>
    </p:spTree>
    <p:extLst>
      <p:ext uri="{BB962C8B-B14F-4D97-AF65-F5344CB8AC3E}">
        <p14:creationId xmlns:p14="http://schemas.microsoft.com/office/powerpoint/2010/main" val="282085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B0A83-D7B0-4D92-86DE-2C26AD55EC98}" type="slidenum">
              <a:rPr lang="en-US"/>
              <a:pPr>
                <a:defRPr/>
              </a:pPr>
              <a:t>‹#›</a:t>
            </a:fld>
            <a:r>
              <a:rPr lang="en-US"/>
              <a:t>P. Baudrenghien CERn</a:t>
            </a:r>
          </a:p>
        </p:txBody>
      </p:sp>
    </p:spTree>
    <p:extLst>
      <p:ext uri="{BB962C8B-B14F-4D97-AF65-F5344CB8AC3E}">
        <p14:creationId xmlns:p14="http://schemas.microsoft.com/office/powerpoint/2010/main" val="69892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CFD39-DEB1-4C1F-A830-071C7C025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74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0F3F-2EB1-4684-9948-7FCCBD209130}" type="slidenum">
              <a:rPr lang="en-US"/>
              <a:pPr>
                <a:defRPr/>
              </a:pPr>
              <a:t>‹#›</a:t>
            </a:fld>
            <a:r>
              <a:rPr lang="en-US"/>
              <a:t>P. Baudrenghien CERn</a:t>
            </a:r>
          </a:p>
        </p:txBody>
      </p:sp>
    </p:spTree>
    <p:extLst>
      <p:ext uri="{BB962C8B-B14F-4D97-AF65-F5344CB8AC3E}">
        <p14:creationId xmlns:p14="http://schemas.microsoft.com/office/powerpoint/2010/main" val="84049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61F2B-2613-488C-81AD-E9BDA80CF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41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9A76-F307-4145-8F25-681E96BB2C8C}" type="slidenum">
              <a:rPr lang="en-US"/>
              <a:pPr>
                <a:defRPr/>
              </a:pPr>
              <a:t>‹#›</a:t>
            </a:fld>
            <a:r>
              <a:rPr lang="en-US"/>
              <a:t>P. Baudrenghien CERn</a:t>
            </a:r>
          </a:p>
        </p:txBody>
      </p:sp>
    </p:spTree>
    <p:extLst>
      <p:ext uri="{BB962C8B-B14F-4D97-AF65-F5344CB8AC3E}">
        <p14:creationId xmlns:p14="http://schemas.microsoft.com/office/powerpoint/2010/main" val="91350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4B5B6-84B0-423E-8128-EA183A5CD2F5}" type="slidenum">
              <a:rPr lang="en-US"/>
              <a:pPr>
                <a:defRPr/>
              </a:pPr>
              <a:t>‹#›</a:t>
            </a:fld>
            <a:r>
              <a:rPr lang="en-US"/>
              <a:t>P. Baudrenghien CERn</a:t>
            </a:r>
          </a:p>
        </p:txBody>
      </p:sp>
    </p:spTree>
    <p:extLst>
      <p:ext uri="{BB962C8B-B14F-4D97-AF65-F5344CB8AC3E}">
        <p14:creationId xmlns:p14="http://schemas.microsoft.com/office/powerpoint/2010/main" val="3515818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1FD4-D760-4FF2-9005-C52FC955027B}" type="slidenum">
              <a:rPr lang="en-US"/>
              <a:pPr>
                <a:defRPr/>
              </a:pPr>
              <a:t>‹#›</a:t>
            </a:fld>
            <a:r>
              <a:rPr lang="en-US"/>
              <a:t>P. Baudrenghien CERn</a:t>
            </a:r>
          </a:p>
        </p:txBody>
      </p:sp>
    </p:spTree>
    <p:extLst>
      <p:ext uri="{BB962C8B-B14F-4D97-AF65-F5344CB8AC3E}">
        <p14:creationId xmlns:p14="http://schemas.microsoft.com/office/powerpoint/2010/main" val="249662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B78D7-BC67-46CD-89B3-3BA3CA095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5C21F-25AF-4A22-B3F1-699843543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3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A0332-5DD4-4976-A699-88B9DCFAD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5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EA4F-6229-48F9-9EDB-8FF7BA516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0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22FB1-87E9-4DF9-9020-1B70B82DB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8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7B480-4D29-45A6-9326-08C6312B5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1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F0E5D-AC1A-4B2A-AD03-FEAD72193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2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2A8AD5D-DDCB-4687-88EA-95927D4D2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31463B-EEAE-45E2-B915-0AE77F402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1" r:id="rId1"/>
    <p:sldLayoutId id="2147484872" r:id="rId2"/>
    <p:sldLayoutId id="2147484873" r:id="rId3"/>
    <p:sldLayoutId id="2147484874" r:id="rId4"/>
    <p:sldLayoutId id="2147484875" r:id="rId5"/>
    <p:sldLayoutId id="2147484876" r:id="rId6"/>
    <p:sldLayoutId id="2147484869" r:id="rId7"/>
    <p:sldLayoutId id="2147484877" r:id="rId8"/>
    <p:sldLayoutId id="2147484878" r:id="rId9"/>
    <p:sldLayoutId id="2147484879" r:id="rId10"/>
    <p:sldLayoutId id="2147484880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5.png"/><Relationship Id="rId4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50.w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2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2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59.png"/><Relationship Id="rId4" Type="http://schemas.openxmlformats.org/officeDocument/2006/relationships/image" Target="../media/image54.wmf"/><Relationship Id="rId9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0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"/>
            <a:ext cx="479020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228600"/>
            <a:ext cx="4800600" cy="1447801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dirty="0" smtClean="0">
                <a:latin typeface="Helvetica" pitchFamily="34" charset="0"/>
                <a:ea typeface="+mn-ea"/>
              </a:rPr>
              <a:t>P. </a:t>
            </a:r>
            <a:r>
              <a:rPr lang="fr-FR" sz="2000" b="1" dirty="0" err="1" smtClean="0">
                <a:latin typeface="Helvetica" pitchFamily="34" charset="0"/>
                <a:ea typeface="+mn-ea"/>
              </a:rPr>
              <a:t>Baudrenghien</a:t>
            </a:r>
            <a:endParaRPr lang="fr-FR" sz="2000" b="1" dirty="0">
              <a:latin typeface="Helvetica" pitchFamily="34" charset="0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dirty="0" smtClean="0">
                <a:latin typeface="Helvetica" pitchFamily="34" charset="0"/>
                <a:ea typeface="+mn-ea"/>
              </a:rPr>
              <a:t>CERN BE-RF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000" b="1" i="1" dirty="0" err="1" smtClean="0">
                <a:latin typeface="Helvetica" pitchFamily="34" charset="0"/>
                <a:ea typeface="+mn-ea"/>
              </a:rPr>
              <a:t>RFTech</a:t>
            </a:r>
            <a:r>
              <a:rPr lang="fr-FR" sz="2000" b="1" i="1" dirty="0" smtClean="0">
                <a:latin typeface="Helvetica" pitchFamily="34" charset="0"/>
                <a:ea typeface="+mn-ea"/>
              </a:rPr>
              <a:t> 2013, Annecy, March 25,2013 </a:t>
            </a:r>
            <a:endParaRPr lang="en-US" sz="2000" b="1" i="1" dirty="0" smtClean="0">
              <a:latin typeface="Helvetica" pitchFamily="34" charset="0"/>
              <a:ea typeface="+mn-ea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90600" y="39624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8" t="20806" r="18754" b="14867"/>
          <a:stretch/>
        </p:blipFill>
        <p:spPr>
          <a:xfrm>
            <a:off x="5660755" y="4769057"/>
            <a:ext cx="3472853" cy="2090800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279927"/>
            <a:ext cx="6477000" cy="157807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b="1" dirty="0" err="1" smtClean="0">
                <a:solidFill>
                  <a:schemeClr val="bg1"/>
                </a:solidFill>
                <a:latin typeface="Helvetica" pitchFamily="34" charset="0"/>
                <a:ea typeface="+mj-ea"/>
              </a:rPr>
              <a:t>Crab</a:t>
            </a:r>
            <a:r>
              <a:rPr lang="fr-FR" sz="4000" b="1" dirty="0" smtClean="0">
                <a:solidFill>
                  <a:schemeClr val="bg1"/>
                </a:solidFill>
                <a:latin typeface="Helvetica" pitchFamily="34" charset="0"/>
                <a:ea typeface="+mj-ea"/>
              </a:rPr>
              <a:t> CAVITY LLRF architecture for SPS and LHC</a:t>
            </a:r>
            <a:endParaRPr lang="en-US" sz="4000" b="1" dirty="0" smtClean="0">
              <a:solidFill>
                <a:schemeClr val="bg1"/>
              </a:solidFill>
              <a:ea typeface="+mj-ea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4343400" y="1676401"/>
            <a:ext cx="4800600" cy="9143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2000" dirty="0" err="1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ea typeface="+mn-ea"/>
              </a:rPr>
              <a:t>Thanks</a:t>
            </a: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ea typeface="+mn-ea"/>
              </a:rPr>
              <a:t> </a:t>
            </a: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ea typeface="+mn-ea"/>
              </a:rPr>
              <a:t>a lot to </a:t>
            </a: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ea typeface="+mn-ea"/>
              </a:rPr>
              <a:t>R. Calaga and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ea typeface="+mn-ea"/>
              </a:rPr>
              <a:t>A. Mc </a:t>
            </a:r>
            <a:r>
              <a:rPr lang="fr-FR" sz="2000" dirty="0" err="1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ea typeface="+mn-ea"/>
              </a:rPr>
              <a:t>Pherson</a:t>
            </a:r>
            <a:r>
              <a:rPr lang="fr-FR" sz="2000" i="1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ea typeface="+mn-ea"/>
              </a:rPr>
              <a:t> </a:t>
            </a:r>
            <a:r>
              <a:rPr lang="fr-FR" sz="20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ea typeface="+mn-ea"/>
              </a:rPr>
              <a:t>for help and </a:t>
            </a:r>
            <a:r>
              <a:rPr lang="fr-FR" sz="2000" dirty="0" err="1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ea typeface="+mn-ea"/>
              </a:rPr>
              <a:t>comments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  <a:latin typeface="Helvetica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TX and LLRF in new service galleries?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219199"/>
            <a:ext cx="7377113" cy="529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2819400"/>
            <a:ext cx="4838702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Dig-out a short gallery running parallel to the CC on both sides of IP1 and IP5 for the RF power and LL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2" y="2362200"/>
            <a:ext cx="7964487" cy="2200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a typeface="+mj-ea"/>
              </a:rPr>
              <a:t>Fortunately The instability threshold used above is very conservative</a:t>
            </a:r>
          </a:p>
        </p:txBody>
      </p:sp>
      <p:sp>
        <p:nvSpPr>
          <p:cNvPr id="15363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NB resonator, coupled bunch instability growth rate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761744"/>
            <a:ext cx="8153400" cy="43342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Transverse resonator impedance (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 smtClean="0"/>
              <a:t>/m)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growth rate </a:t>
            </a:r>
            <a:r>
              <a:rPr lang="en-US" sz="2000" dirty="0" smtClean="0"/>
              <a:t>and tune shift of coupled-bunch mode </a:t>
            </a:r>
            <a:r>
              <a:rPr lang="en-US" sz="2000" i="1" dirty="0" smtClean="0"/>
              <a:t>l</a:t>
            </a:r>
            <a:r>
              <a:rPr lang="en-US" sz="2000" dirty="0" smtClean="0"/>
              <a:t> (dipole only) can be computed from the cavity impedance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With </a:t>
            </a:r>
            <a:r>
              <a:rPr lang="en-US" sz="2000" i="1" dirty="0" smtClean="0">
                <a:latin typeface="Symbol" pitchFamily="18" charset="2"/>
              </a:rPr>
              <a:t>w</a:t>
            </a:r>
            <a:r>
              <a:rPr lang="en-US" sz="2000" i="1" dirty="0" smtClean="0"/>
              <a:t>=(p </a:t>
            </a:r>
            <a:r>
              <a:rPr lang="en-US" sz="2000" i="1" dirty="0" err="1"/>
              <a:t>M</a:t>
            </a:r>
            <a:r>
              <a:rPr lang="en-US" sz="2000" i="1" dirty="0" err="1" smtClean="0"/>
              <a:t>+l</a:t>
            </a:r>
            <a:r>
              <a:rPr lang="en-US" sz="2000" i="1" dirty="0" smtClean="0"/>
              <a:t>) </a:t>
            </a:r>
            <a:r>
              <a:rPr lang="en-US" sz="2000" i="1" dirty="0" err="1" smtClean="0">
                <a:latin typeface="Symbol" pitchFamily="18" charset="2"/>
              </a:rPr>
              <a:t>w</a:t>
            </a:r>
            <a:r>
              <a:rPr lang="en-US" sz="2000" i="1" baseline="-25000" dirty="0" err="1" smtClean="0"/>
              <a:t>rev</a:t>
            </a:r>
            <a:r>
              <a:rPr lang="en-US" sz="2000" i="1" dirty="0" err="1" smtClean="0"/>
              <a:t>+</a:t>
            </a:r>
            <a:r>
              <a:rPr lang="en-US" sz="2000" i="1" dirty="0" err="1" smtClean="0">
                <a:latin typeface="Symbol" pitchFamily="18" charset="2"/>
              </a:rPr>
              <a:t>w</a:t>
            </a:r>
            <a:r>
              <a:rPr lang="en-US" sz="2000" i="1" baseline="-25000" dirty="0" err="1" smtClean="0"/>
              <a:t>b</a:t>
            </a:r>
            <a:endParaRPr lang="en-US" sz="2000" dirty="0" smtClean="0"/>
          </a:p>
          <a:p>
            <a:r>
              <a:rPr lang="en-US" sz="2000" dirty="0" smtClean="0"/>
              <a:t>With </a:t>
            </a:r>
            <a:r>
              <a:rPr lang="en-US" sz="2000" dirty="0"/>
              <a:t>25 ns bunch spacing (</a:t>
            </a:r>
            <a:r>
              <a:rPr lang="en-US" sz="2000" dirty="0" smtClean="0"/>
              <a:t>M=3564, h=35640), </a:t>
            </a:r>
            <a:r>
              <a:rPr lang="en-US" sz="2000" dirty="0"/>
              <a:t>and a resonance around 400 MHz, with BW </a:t>
            </a:r>
            <a:r>
              <a:rPr lang="en-US" sz="2000" dirty="0" smtClean="0"/>
              <a:t>well below </a:t>
            </a:r>
            <a:r>
              <a:rPr lang="en-US" sz="2000" dirty="0"/>
              <a:t>40 </a:t>
            </a:r>
            <a:r>
              <a:rPr lang="en-US" sz="2000" dirty="0" smtClean="0"/>
              <a:t>MHz, </a:t>
            </a:r>
            <a:r>
              <a:rPr lang="en-US" sz="2000" dirty="0"/>
              <a:t>the infinite sum reduces to two </a:t>
            </a:r>
            <a:r>
              <a:rPr lang="en-US" sz="2000" dirty="0" smtClean="0"/>
              <a:t>terms only: </a:t>
            </a:r>
            <a:r>
              <a:rPr lang="en-US" sz="2000" i="1" dirty="0" smtClean="0">
                <a:latin typeface="Symbol" pitchFamily="18" charset="2"/>
              </a:rPr>
              <a:t>w </a:t>
            </a:r>
            <a:r>
              <a:rPr lang="en-US" sz="2000" i="1" dirty="0" smtClean="0"/>
              <a:t>≈</a:t>
            </a:r>
            <a:r>
              <a:rPr lang="en-US" sz="2000" i="1" dirty="0" smtClean="0">
                <a:latin typeface="Symbol" pitchFamily="18" charset="2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±</a:t>
            </a:r>
            <a:r>
              <a:rPr lang="en-US" sz="2000" i="1" dirty="0" err="1" smtClean="0">
                <a:latin typeface="Symbol" pitchFamily="18" charset="2"/>
              </a:rPr>
              <a:t>w</a:t>
            </a:r>
            <a:r>
              <a:rPr lang="en-US" sz="2000" i="1" baseline="-25000" dirty="0" err="1" smtClean="0"/>
              <a:t>RF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i="1" dirty="0"/>
              <a:t>p</a:t>
            </a:r>
            <a:r>
              <a:rPr lang="en-US" sz="2000" dirty="0"/>
              <a:t>= ±10)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March 25,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 Tech meeting, Annecy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3458"/>
              </p:ext>
            </p:extLst>
          </p:nvPr>
        </p:nvGraphicFramePr>
        <p:xfrm>
          <a:off x="5667375" y="1676400"/>
          <a:ext cx="284003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78" name="Equation" r:id="rId4" imgW="1841400" imgH="660240" progId="Equation.DSMT4">
                  <p:embed/>
                </p:oleObj>
              </mc:Choice>
              <mc:Fallback>
                <p:oleObj name="Equation" r:id="rId4" imgW="1841400" imgH="660240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1676400"/>
                        <a:ext cx="2840038" cy="1020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988918"/>
              </p:ext>
            </p:extLst>
          </p:nvPr>
        </p:nvGraphicFramePr>
        <p:xfrm>
          <a:off x="3429000" y="3657600"/>
          <a:ext cx="38211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79" name="Equation" r:id="rId6" imgW="2476440" imgH="444240" progId="">
                  <p:embed/>
                </p:oleObj>
              </mc:Choice>
              <mc:Fallback>
                <p:oleObj name="Equation" r:id="rId6" imgW="2476440" imgH="444240" progId="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57600"/>
                        <a:ext cx="382111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64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584200" y="609600"/>
            <a:ext cx="8001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infinite sum reduces to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Using the symmetry of the transverse impedance</a:t>
            </a:r>
          </a:p>
          <a:p>
            <a:r>
              <a:rPr lang="en-US" sz="2000" dirty="0" smtClean="0"/>
              <a:t>We can rewrite</a:t>
            </a:r>
            <a:endParaRPr lang="en-US" sz="2000" dirty="0"/>
          </a:p>
          <a:p>
            <a:endParaRPr lang="en-US" sz="2000" dirty="0" smtClean="0"/>
          </a:p>
          <a:p>
            <a:endParaRPr lang="en-US" sz="2000" i="1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T</a:t>
            </a:r>
            <a:r>
              <a:rPr lang="en-US" sz="2000" dirty="0" smtClean="0"/>
              <a:t>he growth rate is the difference between real impedance on the two </a:t>
            </a:r>
            <a:r>
              <a:rPr lang="en-US" sz="2000" dirty="0"/>
              <a:t>±(</a:t>
            </a:r>
            <a:r>
              <a:rPr lang="en-US" sz="2000" i="1" dirty="0" smtClean="0"/>
              <a:t>l </a:t>
            </a:r>
            <a:r>
              <a:rPr lang="en-US" sz="2000" i="1" dirty="0" err="1" smtClean="0">
                <a:latin typeface="Symbol" pitchFamily="18" charset="2"/>
              </a:rPr>
              <a:t>w</a:t>
            </a:r>
            <a:r>
              <a:rPr lang="en-US" sz="2000" i="1" baseline="-25000" dirty="0" err="1" smtClean="0"/>
              <a:t>rev</a:t>
            </a:r>
            <a:r>
              <a:rPr lang="en-US" sz="2000" i="1" dirty="0" err="1" smtClean="0"/>
              <a:t>+</a:t>
            </a:r>
            <a:r>
              <a:rPr lang="en-US" sz="2000" i="1" dirty="0" err="1" smtClean="0">
                <a:latin typeface="Symbol" pitchFamily="18" charset="2"/>
              </a:rPr>
              <a:t>w</a:t>
            </a:r>
            <a:r>
              <a:rPr lang="en-US" sz="2000" i="1" baseline="-25000" dirty="0" err="1"/>
              <a:t>b</a:t>
            </a:r>
            <a:r>
              <a:rPr lang="en-US" sz="2000" i="1" dirty="0" smtClean="0"/>
              <a:t>) </a:t>
            </a:r>
            <a:r>
              <a:rPr lang="en-US" sz="2000" dirty="0" smtClean="0"/>
              <a:t>sidebands of the </a:t>
            </a:r>
            <a:r>
              <a:rPr lang="en-US" sz="2000" dirty="0" err="1" smtClean="0">
                <a:latin typeface="Symbol" pitchFamily="18" charset="2"/>
              </a:rPr>
              <a:t>w</a:t>
            </a:r>
            <a:r>
              <a:rPr lang="en-US" sz="2000" baseline="-25000" dirty="0" err="1" smtClean="0"/>
              <a:t>RF</a:t>
            </a:r>
            <a:endParaRPr lang="en-US" sz="2000" baseline="-25000" dirty="0" smtClean="0"/>
          </a:p>
          <a:p>
            <a:r>
              <a:rPr lang="en-US" sz="2000" dirty="0" smtClean="0"/>
              <a:t>For example, with </a:t>
            </a:r>
            <a:r>
              <a:rPr lang="en-US" sz="2000" i="1" dirty="0" err="1" smtClean="0"/>
              <a:t>Q</a:t>
            </a:r>
            <a:r>
              <a:rPr lang="en-US" sz="2000" i="1" baseline="-25000" dirty="0" err="1" smtClean="0"/>
              <a:t>b</a:t>
            </a:r>
            <a:r>
              <a:rPr lang="en-US" sz="2000" dirty="0" smtClean="0"/>
              <a:t>=60.3</a:t>
            </a:r>
            <a:r>
              <a:rPr lang="en-US" sz="2000" dirty="0" smtClean="0"/>
              <a:t>, the growth rate of mode </a:t>
            </a:r>
            <a:r>
              <a:rPr lang="en-US" sz="2000" i="1" dirty="0" smtClean="0"/>
              <a:t>l </a:t>
            </a:r>
            <a:r>
              <a:rPr lang="en-US" sz="2000" dirty="0" smtClean="0"/>
              <a:t>= </a:t>
            </a:r>
            <a:r>
              <a:rPr lang="en-US" sz="2000" dirty="0" smtClean="0"/>
              <a:t>-</a:t>
            </a:r>
            <a:r>
              <a:rPr lang="en-US" sz="2000" dirty="0" smtClean="0"/>
              <a:t>60</a:t>
            </a:r>
            <a:r>
              <a:rPr lang="en-US" sz="2000" dirty="0" smtClean="0"/>
              <a:t> </a:t>
            </a:r>
            <a:r>
              <a:rPr lang="en-US" sz="2000" dirty="0" smtClean="0"/>
              <a:t>is computed from the difference between the real part of the impedance at </a:t>
            </a:r>
            <a:r>
              <a:rPr lang="en-US" sz="2000" dirty="0"/>
              <a:t>±</a:t>
            </a:r>
            <a:r>
              <a:rPr lang="en-US" sz="2000" dirty="0" smtClean="0"/>
              <a:t>0.3 </a:t>
            </a:r>
            <a:r>
              <a:rPr lang="en-US" sz="2000" dirty="0" err="1" smtClean="0">
                <a:latin typeface="Symbol" pitchFamily="18" charset="2"/>
              </a:rPr>
              <a:t>w</a:t>
            </a:r>
            <a:r>
              <a:rPr lang="en-US" sz="2000" baseline="-25000" dirty="0" err="1" smtClean="0"/>
              <a:t>rev</a:t>
            </a:r>
            <a:endParaRPr lang="en-US" sz="2000" baseline="-25000" dirty="0" smtClean="0"/>
          </a:p>
          <a:p>
            <a:r>
              <a:rPr lang="en-US" sz="2000" dirty="0" smtClean="0">
                <a:solidFill>
                  <a:srgbClr val="C00000"/>
                </a:solidFill>
              </a:rPr>
              <a:t>The growth rate is much reduced if the effective impedance is symmetric around </a:t>
            </a:r>
            <a:r>
              <a:rPr lang="en-US" sz="2000" dirty="0" err="1">
                <a:solidFill>
                  <a:srgbClr val="C00000"/>
                </a:solidFill>
                <a:latin typeface="Symbol" pitchFamily="18" charset="2"/>
              </a:rPr>
              <a:t>w</a:t>
            </a:r>
            <a:r>
              <a:rPr lang="en-US" sz="2000" baseline="-25000" dirty="0" err="1">
                <a:solidFill>
                  <a:srgbClr val="C00000"/>
                </a:solidFill>
              </a:rPr>
              <a:t>RF</a:t>
            </a:r>
            <a:endParaRPr lang="en-US" sz="2000" baseline="-25000" dirty="0">
              <a:solidFill>
                <a:srgbClr val="C00000"/>
              </a:solidFill>
            </a:endParaRPr>
          </a:p>
          <a:p>
            <a:endParaRPr lang="en-US" sz="2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March 25,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RF Tech meeting, Annecy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813504"/>
              </p:ext>
            </p:extLst>
          </p:nvPr>
        </p:nvGraphicFramePr>
        <p:xfrm>
          <a:off x="971550" y="2514600"/>
          <a:ext cx="7226300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4" name="Equation" r:id="rId4" imgW="4686120" imgH="1066680" progId="Equation.DSMT4">
                  <p:embed/>
                </p:oleObj>
              </mc:Choice>
              <mc:Fallback>
                <p:oleObj name="Equation" r:id="rId4" imgW="4686120" imgH="1066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514600"/>
                        <a:ext cx="7226300" cy="164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943876"/>
              </p:ext>
            </p:extLst>
          </p:nvPr>
        </p:nvGraphicFramePr>
        <p:xfrm>
          <a:off x="1069181" y="1066800"/>
          <a:ext cx="70310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5" name="Equation" r:id="rId6" imgW="4559040" imgH="431640" progId="Equation.DSMT4">
                  <p:embed/>
                </p:oleObj>
              </mc:Choice>
              <mc:Fallback>
                <p:oleObj name="Equation" r:id="rId6" imgW="455904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181" y="1066800"/>
                        <a:ext cx="703103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873318"/>
              </p:ext>
            </p:extLst>
          </p:nvPr>
        </p:nvGraphicFramePr>
        <p:xfrm>
          <a:off x="6477000" y="1676400"/>
          <a:ext cx="18986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416" name="Equation" r:id="rId8" imgW="1231560" imgH="279360" progId="Equation.DSMT4">
                  <p:embed/>
                </p:oleObj>
              </mc:Choice>
              <mc:Fallback>
                <p:oleObj name="Equation" r:id="rId8" imgW="123156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76400"/>
                        <a:ext cx="18986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RF feedback on the Crab Cavity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12" y="2326005"/>
            <a:ext cx="4114800" cy="235458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8153400" cy="914400"/>
          </a:xfrm>
        </p:spPr>
        <p:txBody>
          <a:bodyPr/>
          <a:lstStyle/>
          <a:p>
            <a:r>
              <a:rPr lang="en-US" sz="2000" dirty="0" smtClean="0"/>
              <a:t>Q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=10</a:t>
            </a:r>
            <a:r>
              <a:rPr lang="en-US" sz="2000" baseline="30000" dirty="0" smtClean="0"/>
              <a:t>6</a:t>
            </a:r>
            <a:r>
              <a:rPr lang="en-US" sz="2000" dirty="0" smtClean="0"/>
              <a:t>, R/Q=300 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dirty="0" smtClean="0"/>
              <a:t>, 1 </a:t>
            </a: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dirty="0" err="1" smtClean="0"/>
              <a:t>s</a:t>
            </a:r>
            <a:r>
              <a:rPr lang="en-US" sz="2000" dirty="0" smtClean="0"/>
              <a:t> loop delay</a:t>
            </a:r>
          </a:p>
          <a:p>
            <a:r>
              <a:rPr lang="en-US" sz="2000" dirty="0" smtClean="0"/>
              <a:t>RF feedback gain = 400 linear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5081" y="2325817"/>
            <a:ext cx="4095481" cy="2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2203991" y="4902858"/>
            <a:ext cx="4800601" cy="8248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Real part of the cavity impedance with RF feedback.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Left: situation in physics with CC on tune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Right: situation with CC detuned by -100 kHz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199" y="5867400"/>
            <a:ext cx="394448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Very important reduction to be expected in physics</a:t>
            </a:r>
            <a:endParaRPr lang="en-US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1543" y="5867399"/>
            <a:ext cx="394448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Smaller reduction when the cavity is detuned</a:t>
            </a:r>
            <a:endParaRPr lang="en-US" dirty="0">
              <a:solidFill>
                <a:srgbClr val="0070C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67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a typeface="+mj-ea"/>
              </a:rPr>
              <a:t>More PRECISE calculations needed…</a:t>
            </a:r>
            <a:br>
              <a:rPr lang="en-US" dirty="0" smtClean="0">
                <a:solidFill>
                  <a:schemeClr val="bg1"/>
                </a:solidFill>
                <a:ea typeface="+mj-ea"/>
              </a:rPr>
            </a:br>
            <a:r>
              <a:rPr lang="en-US" dirty="0" smtClean="0">
                <a:solidFill>
                  <a:schemeClr val="bg1"/>
                </a:solidFill>
                <a:ea typeface="+mj-ea"/>
              </a:rPr>
              <a:t/>
            </a:r>
            <a:br>
              <a:rPr lang="en-US" dirty="0" smtClean="0">
                <a:solidFill>
                  <a:schemeClr val="bg1"/>
                </a:solidFill>
                <a:ea typeface="+mj-ea"/>
              </a:rPr>
            </a:br>
            <a:r>
              <a:rPr lang="en-US" dirty="0" smtClean="0">
                <a:solidFill>
                  <a:schemeClr val="bg1"/>
                </a:solidFill>
                <a:ea typeface="+mj-ea"/>
              </a:rPr>
              <a:t/>
            </a:r>
            <a:br>
              <a:rPr lang="en-US" dirty="0" smtClean="0">
                <a:solidFill>
                  <a:schemeClr val="bg1"/>
                </a:solidFill>
                <a:ea typeface="+mj-ea"/>
              </a:rPr>
            </a:br>
            <a:r>
              <a:rPr lang="en-US" dirty="0" smtClean="0">
                <a:solidFill>
                  <a:schemeClr val="bg1"/>
                </a:solidFill>
                <a:ea typeface="+mj-ea"/>
              </a:rPr>
              <a:t>So what if the impedance is still too high?</a:t>
            </a:r>
          </a:p>
        </p:txBody>
      </p:sp>
      <p:sp>
        <p:nvSpPr>
          <p:cNvPr id="15363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36320" y="2057400"/>
            <a:ext cx="8077200" cy="904863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Risky when moving the cavity from detuned to tune.</a:t>
            </a:r>
          </a:p>
          <a:p>
            <a:r>
              <a:rPr lang="en-US" dirty="0" smtClean="0">
                <a:latin typeface="Comic Sans MS" pitchFamily="66" charset="0"/>
              </a:rPr>
              <a:t>SPS commissioning will give experimental data</a:t>
            </a:r>
            <a:endParaRPr lang="en-US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844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" y="409575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Longitudinal: One-Turn delay feedback (OTFB)</a:t>
            </a:r>
            <a:endParaRPr lang="en-US" dirty="0">
              <a:ea typeface="+mj-ea"/>
            </a:endParaRPr>
          </a:p>
        </p:txBody>
      </p:sp>
      <p:sp>
        <p:nvSpPr>
          <p:cNvPr id="25606" name="Content Placeholder 2"/>
          <p:cNvSpPr>
            <a:spLocks noGrp="1"/>
          </p:cNvSpPr>
          <p:nvPr>
            <p:ph idx="1"/>
          </p:nvPr>
        </p:nvSpPr>
        <p:spPr>
          <a:xfrm>
            <a:off x="2974975" y="1238251"/>
            <a:ext cx="5715000" cy="127635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The One-Turn delay Feedback (OTFB) produces gain only around the revolution frequency harmonics</a:t>
            </a:r>
          </a:p>
          <a:p>
            <a:pPr eaLnBrk="1" hangingPunct="1"/>
            <a:r>
              <a:rPr lang="en-US" sz="1800" dirty="0" smtClean="0"/>
              <a:t>It further reduces the transient beam loading and effective cavity impedance (factor of 10)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25603" name="Rectangle 13"/>
          <p:cNvSpPr>
            <a:spLocks noChangeArrowheads="1"/>
          </p:cNvSpPr>
          <p:nvPr/>
        </p:nvSpPr>
        <p:spPr bwMode="auto">
          <a:xfrm>
            <a:off x="152400" y="2133600"/>
            <a:ext cx="4800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409700" indent="-495300"/>
            <a:endParaRPr lang="en-US" dirty="0"/>
          </a:p>
        </p:txBody>
      </p:sp>
      <p:sp>
        <p:nvSpPr>
          <p:cNvPr id="25604" name="Rectangle 14"/>
          <p:cNvSpPr>
            <a:spLocks noChangeArrowheads="1"/>
          </p:cNvSpPr>
          <p:nvPr/>
        </p:nvSpPr>
        <p:spPr bwMode="auto">
          <a:xfrm>
            <a:off x="228600" y="2057400"/>
            <a:ext cx="3429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409700" indent="-495300"/>
            <a:endParaRPr lang="en-US" dirty="0"/>
          </a:p>
        </p:txBody>
      </p:sp>
      <p:sp>
        <p:nvSpPr>
          <p:cNvPr id="25605" name="Rectangle 15"/>
          <p:cNvSpPr>
            <a:spLocks noChangeArrowheads="1"/>
          </p:cNvSpPr>
          <p:nvPr/>
        </p:nvSpPr>
        <p:spPr bwMode="auto">
          <a:xfrm>
            <a:off x="152400" y="1409700"/>
            <a:ext cx="4572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409700" indent="-495300"/>
            <a:endParaRPr lang="en-US" dirty="0"/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28575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7" descr="OneTfdbk2.png"/>
          <p:cNvPicPr>
            <a:picLocks noChangeAspect="1"/>
          </p:cNvPicPr>
          <p:nvPr/>
        </p:nvPicPr>
        <p:blipFill>
          <a:blip r:embed="rId3" cstate="print"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46843"/>
            <a:ext cx="3505200" cy="271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TextBox 18"/>
          <p:cNvSpPr txBox="1">
            <a:spLocks noChangeArrowheads="1"/>
          </p:cNvSpPr>
          <p:nvPr/>
        </p:nvSpPr>
        <p:spPr bwMode="auto">
          <a:xfrm>
            <a:off x="2971800" y="5334000"/>
            <a:ext cx="5943600" cy="11699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Effective Cavity Impedance with RF feedback alone (smooth trace) and with the addition of the OTFB (comb). The cavity </a:t>
            </a:r>
            <a:r>
              <a:rPr lang="en-US" sz="1400" dirty="0" err="1" smtClean="0">
                <a:solidFill>
                  <a:srgbClr val="002060"/>
                </a:solidFill>
                <a:latin typeface="Comic Sans MS" pitchFamily="66" charset="0"/>
              </a:rPr>
              <a:t>centre</a:t>
            </a: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 frequency is 400.789 </a:t>
            </a:r>
            <a:r>
              <a:rPr lang="en-US" sz="1400" dirty="0" err="1" smtClean="0">
                <a:solidFill>
                  <a:srgbClr val="002060"/>
                </a:solidFill>
                <a:latin typeface="Comic Sans MS" pitchFamily="66" charset="0"/>
              </a:rPr>
              <a:t>MHz.</a:t>
            </a: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 We look at a band offset by +200 kHz to +300 kHz. </a:t>
            </a:r>
            <a:r>
              <a:rPr lang="en-US" sz="1400" dirty="0" err="1" smtClean="0">
                <a:solidFill>
                  <a:srgbClr val="002060"/>
                </a:solidFill>
                <a:latin typeface="Comic Sans MS" pitchFamily="66" charset="0"/>
              </a:rPr>
              <a:t>Frev</a:t>
            </a: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= 11 KHz. The OTFB provides ~ 20 dB additional impedance reduction on the </a:t>
            </a:r>
            <a:r>
              <a:rPr lang="en-US" sz="1400" dirty="0" err="1" smtClean="0">
                <a:solidFill>
                  <a:srgbClr val="002060"/>
                </a:solidFill>
                <a:latin typeface="Comic Sans MS" pitchFamily="66" charset="0"/>
              </a:rPr>
              <a:t>Frev</a:t>
            </a: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 lines.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3700" y="2521443"/>
            <a:ext cx="5981700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With the One-Turn delay feedback on the LHC ACS cavities we have gained another factor 10 in impedance reduction on the revolution sidebands resulting in a 350-fold reduction (Q</a:t>
            </a:r>
            <a:r>
              <a:rPr lang="en-US" baseline="-25000" dirty="0" smtClean="0">
                <a:solidFill>
                  <a:srgbClr val="0070C0"/>
                </a:solidFill>
                <a:latin typeface="Comic Sans MS" pitchFamily="66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=60k). The 21.6 M</a:t>
            </a:r>
            <a:r>
              <a:rPr lang="en-US" dirty="0" smtClean="0">
                <a:solidFill>
                  <a:srgbClr val="0070C0"/>
                </a:solidFill>
                <a:latin typeface="Symbol" pitchFamily="18" charset="2"/>
              </a:rPr>
              <a:t>W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are reduced to 0.06 M</a:t>
            </a:r>
            <a:r>
              <a:rPr lang="en-US" dirty="0" smtClean="0">
                <a:solidFill>
                  <a:srgbClr val="0070C0"/>
                </a:solidFill>
                <a:latin typeface="Symbol" pitchFamily="18" charset="2"/>
              </a:rPr>
              <a:t>W. </a:t>
            </a:r>
            <a:endParaRPr lang="en-US" dirty="0">
              <a:solidFill>
                <a:srgbClr val="0070C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472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2" y="2362200"/>
            <a:ext cx="7964487" cy="22002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a typeface="+mj-ea"/>
              </a:rPr>
              <a:t>CAN this be used on the crab cavities?</a:t>
            </a:r>
          </a:p>
        </p:txBody>
      </p:sp>
      <p:sp>
        <p:nvSpPr>
          <p:cNvPr id="15363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Yes….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Betatron</a:t>
            </a:r>
            <a:r>
              <a:rPr lang="en-US" dirty="0" smtClean="0">
                <a:solidFill>
                  <a:schemeClr val="bg1"/>
                </a:solidFill>
              </a:rPr>
              <a:t> Comb filter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90600"/>
          </a:xfrm>
        </p:spPr>
        <p:txBody>
          <a:bodyPr/>
          <a:lstStyle/>
          <a:p>
            <a:r>
              <a:rPr lang="en-US" dirty="0" smtClean="0"/>
              <a:t>Transverse: </a:t>
            </a:r>
            <a:r>
              <a:rPr lang="en-US" dirty="0" err="1" smtClean="0"/>
              <a:t>Betatron</a:t>
            </a:r>
            <a:r>
              <a:rPr lang="en-US" dirty="0" smtClean="0"/>
              <a:t> Comb filter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50292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One-turn delay filter with gain on the </a:t>
            </a:r>
            <a:r>
              <a:rPr lang="en-US" sz="2000" dirty="0" err="1" smtClean="0"/>
              <a:t>betatron</a:t>
            </a:r>
            <a:r>
              <a:rPr lang="en-US" sz="2000" dirty="0" smtClean="0"/>
              <a:t> bands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/>
              <a:t>To keep 10 dB gain margin, the gain on the </a:t>
            </a:r>
            <a:r>
              <a:rPr lang="en-US" sz="2000" dirty="0" err="1"/>
              <a:t>betatron</a:t>
            </a:r>
            <a:r>
              <a:rPr lang="en-US" sz="2000" dirty="0"/>
              <a:t> lines is limited to ~ 6 linear (16 dB)</a:t>
            </a:r>
          </a:p>
          <a:p>
            <a:r>
              <a:rPr lang="en-US" sz="2000" dirty="0" smtClean="0"/>
              <a:t>2 N Poles on the </a:t>
            </a:r>
            <a:r>
              <a:rPr lang="en-US" sz="2000" dirty="0" err="1" smtClean="0"/>
              <a:t>betatron</a:t>
            </a:r>
            <a:r>
              <a:rPr lang="en-US" sz="2000" dirty="0" smtClean="0"/>
              <a:t> frequencies</a:t>
            </a:r>
          </a:p>
          <a:p>
            <a:pPr lvl="1"/>
            <a:r>
              <a:rPr lang="en-US" sz="1600" dirty="0" smtClean="0"/>
              <a:t>Reduction of noise PSD </a:t>
            </a:r>
            <a:r>
              <a:rPr lang="en-US" sz="1600" dirty="0" smtClean="0">
                <a:solidFill>
                  <a:srgbClr val="FF0000"/>
                </a:solidFill>
              </a:rPr>
              <a:t>where the beam responds</a:t>
            </a:r>
          </a:p>
          <a:p>
            <a:pPr lvl="1"/>
            <a:r>
              <a:rPr lang="en-US" sz="1600" dirty="0" smtClean="0"/>
              <a:t>Reduction of the effective cavity </a:t>
            </a:r>
            <a:r>
              <a:rPr lang="en-US" sz="1600" dirty="0" smtClean="0">
                <a:solidFill>
                  <a:srgbClr val="FF0000"/>
                </a:solidFill>
              </a:rPr>
              <a:t>impedance thereby improving transverse stability</a:t>
            </a:r>
          </a:p>
          <a:p>
            <a:r>
              <a:rPr lang="en-US" sz="2000" dirty="0" smtClean="0"/>
              <a:t>Zeros on the revolution frequency lines</a:t>
            </a:r>
          </a:p>
          <a:p>
            <a:pPr lvl="1"/>
            <a:r>
              <a:rPr lang="en-US" sz="1600" dirty="0" smtClean="0"/>
              <a:t>No power wasted in transient beam loading compensation with off centered beam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25, 2013</a:t>
            </a:r>
            <a:endParaRPr lang="en-US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RF Tech meeting, Annecy</a:t>
            </a:r>
            <a:endParaRPr lang="en-US" dirty="0"/>
          </a:p>
        </p:txBody>
      </p:sp>
      <p:pic>
        <p:nvPicPr>
          <p:cNvPr id="10" name="Picture 9" descr="BetatronCom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143000"/>
            <a:ext cx="3429000" cy="2066925"/>
          </a:xfrm>
          <a:prstGeom prst="rect">
            <a:avLst/>
          </a:prstGeom>
        </p:spPr>
      </p:pic>
      <p:pic>
        <p:nvPicPr>
          <p:cNvPr id="11" name="Picture 10" descr="BetCombPh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276600"/>
            <a:ext cx="3581400" cy="19896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92750" y="5338718"/>
            <a:ext cx="32004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100" dirty="0" err="1" smtClean="0">
                <a:latin typeface="Comic Sans MS" pitchFamily="66" charset="0"/>
              </a:rPr>
              <a:t>Betatron</a:t>
            </a:r>
            <a:r>
              <a:rPr lang="en-US" sz="1100" dirty="0" smtClean="0">
                <a:latin typeface="Comic Sans MS" pitchFamily="66" charset="0"/>
              </a:rPr>
              <a:t> comb filter response with a=31/32 and non-integer Q=0.3. Observe the high gain and zero phase shift at (n ±0.3) </a:t>
            </a:r>
            <a:r>
              <a:rPr lang="en-US" sz="1100" dirty="0" err="1" smtClean="0">
                <a:latin typeface="Comic Sans MS" pitchFamily="66" charset="0"/>
              </a:rPr>
              <a:t>frev</a:t>
            </a:r>
            <a:endParaRPr lang="en-US" sz="1100" dirty="0" smtClean="0">
              <a:latin typeface="Comic Sans MS" pitchFamily="66" charset="0"/>
            </a:endParaRPr>
          </a:p>
        </p:txBody>
      </p:sp>
      <p:graphicFrame>
        <p:nvGraphicFramePr>
          <p:cNvPr id="33280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294432"/>
              </p:ext>
            </p:extLst>
          </p:nvPr>
        </p:nvGraphicFramePr>
        <p:xfrm>
          <a:off x="1219200" y="1752600"/>
          <a:ext cx="28289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0" name="Equation" r:id="rId5" imgW="2450880" imgH="457200" progId="Equation.3">
                  <p:embed/>
                </p:oleObj>
              </mc:Choice>
              <mc:Fallback>
                <p:oleObj name="Equation" r:id="rId5" imgW="2450880" imgH="4572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2600"/>
                        <a:ext cx="28289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0" y="5823465"/>
            <a:ext cx="4826000" cy="830997"/>
          </a:xfrm>
          <a:prstGeom prst="rect">
            <a:avLst/>
          </a:prstGeom>
          <a:solidFill>
            <a:schemeClr val="accent1">
              <a:lumMod val="5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Some details in CC11 presentation. Study ongoing… 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6054297"/>
            <a:ext cx="35179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Will be tested in the SPS</a:t>
            </a:r>
            <a:endParaRPr lang="en-US" sz="2000" dirty="0">
              <a:solidFill>
                <a:srgbClr val="0070C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8638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1981200"/>
            <a:ext cx="7772400" cy="2581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Keeping crabbing and </a:t>
            </a:r>
            <a:r>
              <a:rPr lang="en-US" dirty="0" err="1" smtClean="0">
                <a:ea typeface="+mj-ea"/>
              </a:rPr>
              <a:t>uncrabbing</a:t>
            </a:r>
            <a:r>
              <a:rPr lang="en-US" dirty="0" smtClean="0">
                <a:ea typeface="+mj-ea"/>
              </a:rPr>
              <a:t> kicks equal</a:t>
            </a:r>
          </a:p>
        </p:txBody>
      </p:sp>
      <p:sp>
        <p:nvSpPr>
          <p:cNvPr id="15363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 precision and compensate for a single-cavity fault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Impedance and coupled bunch instability</a:t>
            </a:r>
          </a:p>
          <a:p>
            <a:r>
              <a:rPr lang="en-US" sz="2800" dirty="0" smtClean="0"/>
              <a:t>Keeping crabbing and un-crabbing kicks equal</a:t>
            </a:r>
          </a:p>
          <a:p>
            <a:r>
              <a:rPr lang="en-US" sz="2800" dirty="0" smtClean="0"/>
              <a:t>LLRF architecture</a:t>
            </a:r>
          </a:p>
          <a:p>
            <a:r>
              <a:rPr lang="en-US" sz="2800" dirty="0" smtClean="0"/>
              <a:t>RF noise</a:t>
            </a:r>
          </a:p>
          <a:p>
            <a:r>
              <a:rPr lang="en-US" sz="2800" dirty="0" smtClean="0"/>
              <a:t>A word on RF power</a:t>
            </a:r>
          </a:p>
          <a:p>
            <a:r>
              <a:rPr lang="en-US" sz="2800" dirty="0" smtClean="0"/>
              <a:t>Operational scenario</a:t>
            </a:r>
          </a:p>
          <a:p>
            <a:r>
              <a:rPr lang="en-US" sz="2800" dirty="0" smtClean="0"/>
              <a:t>Hardware</a:t>
            </a:r>
          </a:p>
          <a:p>
            <a:r>
              <a:rPr lang="en-US" sz="2800" dirty="0" smtClean="0"/>
              <a:t>Conclusions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Coupled feedback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0"/>
            <a:ext cx="8610600" cy="4419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For perfect closure of the tilt and to minimize the overall effect of one-cavity fault, we look at the possibility of coupled feedback</a:t>
            </a:r>
          </a:p>
          <a:p>
            <a:r>
              <a:rPr lang="en-US" sz="1800" dirty="0"/>
              <a:t>T</a:t>
            </a:r>
            <a:r>
              <a:rPr lang="en-US" sz="1800" dirty="0" smtClean="0"/>
              <a:t>aking a pair of cavities on each side of a given IP (crabbing and un-crabbing), we wish to keep the two voltages equal</a:t>
            </a:r>
          </a:p>
          <a:p>
            <a:r>
              <a:rPr lang="en-US" sz="1800" dirty="0" smtClean="0"/>
              <a:t>That can be done if the FDBK for a given TX considers also the voltage difference V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-V</a:t>
            </a:r>
            <a:r>
              <a:rPr lang="en-US" sz="1800" baseline="-25000" dirty="0" smtClean="0"/>
              <a:t>1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lvl="1"/>
            <a:endParaRPr lang="en-US" sz="15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25, 2013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RF Tech meeting, Annecy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105400"/>
            <a:ext cx="80772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latin typeface="Comic Sans MS" pitchFamily="66" charset="0"/>
              </a:rPr>
              <a:t>Two cavities on opposite sides of an IP: We wish to regulate the individual voltages AND the voltage difference.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76400" y="3276600"/>
          <a:ext cx="5486400" cy="1773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79" name="Visio" r:id="rId3" imgW="8570110" imgH="2770346" progId="Visio.Drawing.11">
                  <p:embed/>
                </p:oleObj>
              </mc:Choice>
              <mc:Fallback>
                <p:oleObj name="Visio" r:id="rId3" imgW="8570110" imgH="2770346" progId="Visio.Drawing.11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76600"/>
                        <a:ext cx="5486400" cy="1773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0" y="5823465"/>
            <a:ext cx="28956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Commission in the SPS with 2 cavities</a:t>
            </a:r>
            <a:endParaRPr lang="en-US" sz="2000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823465"/>
            <a:ext cx="4826000" cy="830997"/>
          </a:xfrm>
          <a:prstGeom prst="rect">
            <a:avLst/>
          </a:prstGeom>
          <a:solidFill>
            <a:schemeClr val="accent1">
              <a:lumMod val="5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Some details in CC11 presentation. Study ongoing… 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LLRF Architecture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RF Tech meeting, Annecy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580513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LHC layout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29000" y="838200"/>
            <a:ext cx="1398140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Main (ACS)</a:t>
            </a:r>
          </a:p>
          <a:p>
            <a:r>
              <a:rPr lang="en-US" sz="1800" dirty="0" smtClean="0">
                <a:latin typeface="Comic Sans MS" pitchFamily="66" charset="0"/>
              </a:rPr>
              <a:t>RF system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1600" y="2438400"/>
            <a:ext cx="8878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Crab Cavity</a:t>
            </a:r>
          </a:p>
          <a:p>
            <a:r>
              <a:rPr lang="en-US" sz="1800" dirty="0" smtClean="0">
                <a:latin typeface="Comic Sans MS" pitchFamily="66" charset="0"/>
              </a:rPr>
              <a:t>RF 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1203" y="5797700"/>
            <a:ext cx="848309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Crab </a:t>
            </a:r>
          </a:p>
          <a:p>
            <a:r>
              <a:rPr lang="en-US" sz="1800" dirty="0" smtClean="0">
                <a:latin typeface="Comic Sans MS" pitchFamily="66" charset="0"/>
              </a:rPr>
              <a:t>Cavity</a:t>
            </a:r>
          </a:p>
          <a:p>
            <a:r>
              <a:rPr lang="en-US" sz="1800" dirty="0" smtClean="0">
                <a:latin typeface="Comic Sans MS" pitchFamily="66" charset="0"/>
              </a:rPr>
              <a:t>RF 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88677" y="435031"/>
            <a:ext cx="1721316" cy="2209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27140" y="1539930"/>
            <a:ext cx="1345060" cy="19587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37158" y="4737400"/>
            <a:ext cx="1676400" cy="212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3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/>
          <a:lstStyle/>
          <a:p>
            <a:r>
              <a:rPr lang="en-US" dirty="0" smtClean="0"/>
              <a:t>The accelerating (ACS) system (IP4)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53914"/>
              </p:ext>
            </p:extLst>
          </p:nvPr>
        </p:nvGraphicFramePr>
        <p:xfrm>
          <a:off x="-1066800" y="914400"/>
          <a:ext cx="11617863" cy="5705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2" name="Visio" r:id="rId3" imgW="17340094" imgH="8515350" progId="Visio.Drawing.11">
                  <p:embed/>
                </p:oleObj>
              </mc:Choice>
              <mc:Fallback>
                <p:oleObj name="Visio" r:id="rId3" imgW="17340094" imgH="851535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66800" y="914400"/>
                        <a:ext cx="11617863" cy="5705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65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The Crab Cavity systems (IP1 and IP5)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404882"/>
              </p:ext>
            </p:extLst>
          </p:nvPr>
        </p:nvGraphicFramePr>
        <p:xfrm>
          <a:off x="304800" y="1295400"/>
          <a:ext cx="10161675" cy="506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5" name="Visio" r:id="rId3" imgW="13548900" imgH="6755346" progId="Visio.Drawing.11">
                  <p:embed/>
                </p:oleObj>
              </mc:Choice>
              <mc:Fallback>
                <p:oleObj name="Visio" r:id="rId3" imgW="13548900" imgH="675534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295400"/>
                        <a:ext cx="10161675" cy="5066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27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1981200"/>
            <a:ext cx="7772400" cy="25812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RF noise </a:t>
            </a:r>
          </a:p>
        </p:txBody>
      </p:sp>
      <p:sp>
        <p:nvSpPr>
          <p:cNvPr id="15363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733800" cy="1600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Beam Control plus Cavity Controller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3733800"/>
            <a:ext cx="8150352" cy="2133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Two major noise sources: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RF reference noise </a:t>
            </a:r>
            <a:r>
              <a:rPr lang="en-US" sz="1800" dirty="0" smtClean="0"/>
              <a:t>from the Beam Control, introduced during the modulation/demodulation process in the Cavity Controller. This noise is coherently injected in all eight cavities. It will be the reference 400 MHz for CC as well</a:t>
            </a:r>
          </a:p>
          <a:p>
            <a:pPr lvl="1"/>
            <a:r>
              <a:rPr lang="en-US" sz="1800" dirty="0" smtClean="0"/>
              <a:t>The noise injected in the </a:t>
            </a:r>
            <a:r>
              <a:rPr lang="en-US" sz="1800" dirty="0" smtClean="0">
                <a:solidFill>
                  <a:srgbClr val="FF0000"/>
                </a:solidFill>
              </a:rPr>
              <a:t>Cavity Controller electronics and the Klystron noise</a:t>
            </a:r>
            <a:r>
              <a:rPr lang="en-US" sz="1800" dirty="0" smtClean="0"/>
              <a:t>. This noise is uncorrelated from cavity to cavity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399" y="457200"/>
            <a:ext cx="5018173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33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RF Noise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9216" y="1459898"/>
            <a:ext cx="4648200" cy="273110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1800" dirty="0" smtClean="0">
                <a:latin typeface="+mn-lt"/>
              </a:rPr>
              <a:t>RF feedback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noise sources: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The RF reference noise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n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ref</a:t>
            </a:r>
            <a:endParaRPr kumimoji="0" lang="en-US" sz="16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1600" dirty="0" smtClean="0">
                <a:latin typeface="+mn-lt"/>
              </a:rPr>
              <a:t>The demodulator noise (measurement noise) </a:t>
            </a:r>
            <a:r>
              <a:rPr lang="en-US" sz="1600" dirty="0" err="1" smtClean="0">
                <a:latin typeface="+mn-lt"/>
              </a:rPr>
              <a:t>n</a:t>
            </a:r>
            <a:r>
              <a:rPr lang="en-US" sz="1600" baseline="-25000" dirty="0" err="1" smtClean="0">
                <a:latin typeface="+mn-lt"/>
              </a:rPr>
              <a:t>meas</a:t>
            </a:r>
            <a:endParaRPr lang="en-US" sz="1600" baseline="-25000" dirty="0" smtClean="0">
              <a:latin typeface="+mn-lt"/>
            </a:endParaRPr>
          </a:p>
          <a:p>
            <a:pPr marL="640080" lvl="1" indent="-274320" fontAlgn="auto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The TX (driver) noise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n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dr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lang="en-US" sz="1600" dirty="0" smtClean="0">
                <a:solidFill>
                  <a:srgbClr val="292934"/>
                </a:solidFill>
                <a:latin typeface="Arial"/>
              </a:rPr>
              <a:t>(process </a:t>
            </a:r>
            <a:r>
              <a:rPr lang="en-US" sz="1600" dirty="0">
                <a:solidFill>
                  <a:srgbClr val="292934"/>
                </a:solidFill>
                <a:latin typeface="Arial"/>
              </a:rPr>
              <a:t>noise)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. It includes also the LLRF noise not related to the demodulator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1600" dirty="0" smtClean="0">
                <a:latin typeface="+mn-lt"/>
              </a:rPr>
              <a:t>The Beam Loading </a:t>
            </a:r>
            <a:r>
              <a:rPr lang="en-US" sz="1600" dirty="0" err="1" smtClean="0">
                <a:latin typeface="+mn-lt"/>
              </a:rPr>
              <a:t>I</a:t>
            </a:r>
            <a:r>
              <a:rPr lang="en-US" sz="1600" baseline="-25000" dirty="0" err="1" smtClean="0">
                <a:latin typeface="+mn-lt"/>
              </a:rPr>
              <a:t>b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D</a:t>
            </a:r>
            <a:r>
              <a:rPr lang="en-US" sz="1600" dirty="0" err="1" smtClean="0">
                <a:latin typeface="+mn-lt"/>
              </a:rPr>
              <a:t>x</a:t>
            </a:r>
            <a:endParaRPr lang="en-US" sz="1600" dirty="0" smtClean="0">
              <a:latin typeface="+mn-lt"/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1800" dirty="0" smtClean="0">
                <a:latin typeface="+mn-lt"/>
              </a:rPr>
              <a:t>We get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en-US" sz="1800" dirty="0" smtClean="0">
              <a:latin typeface="+mn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646057"/>
              </p:ext>
            </p:extLst>
          </p:nvPr>
        </p:nvGraphicFramePr>
        <p:xfrm>
          <a:off x="325438" y="4225925"/>
          <a:ext cx="84280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5" name="Equation" r:id="rId3" imgW="6057720" imgH="583920" progId="">
                  <p:embed/>
                </p:oleObj>
              </mc:Choice>
              <mc:Fallback>
                <p:oleObj name="Equation" r:id="rId3" imgW="6057720" imgH="58392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4225925"/>
                        <a:ext cx="8428037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5257800"/>
            <a:ext cx="4191000" cy="13419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latin typeface="Comic Sans MS" pitchFamily="66" charset="0"/>
              </a:rPr>
              <a:t>Closed Loop response CL(s)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>
                <a:latin typeface="Comic Sans MS" pitchFamily="66" charset="0"/>
              </a:rPr>
              <a:t>Equal to ~1 in the CL BW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>
                <a:latin typeface="Comic Sans MS" pitchFamily="66" charset="0"/>
              </a:rPr>
              <a:t>Increase of K increases the BW </a:t>
            </a:r>
            <a:endParaRPr lang="en-US" sz="1200" dirty="0" smtClean="0">
              <a:latin typeface="Symbol" pitchFamily="18" charset="2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>
                <a:latin typeface="Comic Sans MS" pitchFamily="66" charset="0"/>
              </a:rPr>
              <a:t>Within the BW, reference noise and measurement noise are reproduced in the cavity field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5252434"/>
            <a:ext cx="4191000" cy="15942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latin typeface="Comic Sans MS" pitchFamily="66" charset="0"/>
              </a:rPr>
              <a:t>Beam Loading response = effective cavity impedance </a:t>
            </a:r>
            <a:r>
              <a:rPr lang="en-US" sz="1400" dirty="0" err="1" smtClean="0">
                <a:latin typeface="Comic Sans MS" pitchFamily="66" charset="0"/>
              </a:rPr>
              <a:t>Zeff</a:t>
            </a:r>
            <a:r>
              <a:rPr lang="en-US" sz="1400" dirty="0" smtClean="0">
                <a:latin typeface="Comic Sans MS" pitchFamily="66" charset="0"/>
              </a:rPr>
              <a:t>(s)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>
                <a:latin typeface="Comic Sans MS" pitchFamily="66" charset="0"/>
              </a:rPr>
              <a:t>Equal to ~1/KG in the CL BW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>
                <a:latin typeface="Comic Sans MS" pitchFamily="66" charset="0"/>
              </a:rPr>
              <a:t>Increase of K decreases </a:t>
            </a:r>
            <a:r>
              <a:rPr lang="en-US" sz="1200" dirty="0" err="1" smtClean="0">
                <a:latin typeface="Comic Sans MS" pitchFamily="66" charset="0"/>
              </a:rPr>
              <a:t>Zeff</a:t>
            </a:r>
            <a:r>
              <a:rPr lang="en-US" sz="1200" dirty="0" smtClean="0">
                <a:latin typeface="Comic Sans MS" pitchFamily="66" charset="0"/>
              </a:rPr>
              <a:t> within the CL BW 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dirty="0" smtClean="0">
                <a:latin typeface="Comic Sans MS" pitchFamily="66" charset="0"/>
              </a:rPr>
              <a:t>Within the CL BW, TX noise and beam loading are reduced by the Open Loop gain KG</a:t>
            </a:r>
          </a:p>
          <a:p>
            <a:pPr lvl="1">
              <a:buFont typeface="Wingdings" pitchFamily="2" charset="2"/>
              <a:buChar char="§"/>
            </a:pPr>
            <a:endParaRPr lang="en-US" sz="1200" dirty="0" smtClean="0"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25285" y="4163096"/>
            <a:ext cx="2070815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4588" y="4191000"/>
            <a:ext cx="2081011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" idx="0"/>
            <a:endCxn id="12" idx="4"/>
          </p:cNvCxnSpPr>
          <p:nvPr/>
        </p:nvCxnSpPr>
        <p:spPr>
          <a:xfrm flipH="1" flipV="1">
            <a:off x="1855094" y="5181600"/>
            <a:ext cx="469006" cy="76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  <a:endCxn id="11" idx="4"/>
          </p:cNvCxnSpPr>
          <p:nvPr/>
        </p:nvCxnSpPr>
        <p:spPr>
          <a:xfrm flipH="1" flipV="1">
            <a:off x="5860693" y="5153696"/>
            <a:ext cx="1035407" cy="987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"/>
            <a:ext cx="4067743" cy="2281556"/>
          </a:xfrm>
          <a:prstGeom prst="rect">
            <a:avLst/>
          </a:prstGeom>
        </p:spPr>
      </p:pic>
      <p:graphicFrame>
        <p:nvGraphicFramePr>
          <p:cNvPr id="264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587888"/>
              </p:ext>
            </p:extLst>
          </p:nvPr>
        </p:nvGraphicFramePr>
        <p:xfrm>
          <a:off x="5230813" y="2743200"/>
          <a:ext cx="2295525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6" name="Equation" r:id="rId6" imgW="1650960" imgH="1015920" progId="Equation.DSMT4">
                  <p:embed/>
                </p:oleObj>
              </mc:Choice>
              <mc:Fallback>
                <p:oleObj name="Equation" r:id="rId6" imgW="1650960" imgH="101592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2743200"/>
                        <a:ext cx="2295525" cy="1414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7848601" y="4296534"/>
            <a:ext cx="533400" cy="831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17" idx="0"/>
          </p:cNvCxnSpPr>
          <p:nvPr/>
        </p:nvCxnSpPr>
        <p:spPr>
          <a:xfrm flipH="1">
            <a:off x="8115301" y="3810000"/>
            <a:ext cx="266700" cy="486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48952" y="3502223"/>
            <a:ext cx="124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Main coupler</a:t>
            </a:r>
            <a:endParaRPr lang="en-US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60338"/>
            <a:ext cx="7086600" cy="6778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RF phase noise without beam. ACS</a:t>
            </a:r>
            <a:endParaRPr lang="en-US" dirty="0">
              <a:ea typeface="+mj-ea"/>
            </a:endParaRPr>
          </a:p>
        </p:txBody>
      </p:sp>
      <p:sp>
        <p:nvSpPr>
          <p:cNvPr id="31753" name="TextBox 6"/>
          <p:cNvSpPr>
            <a:spLocks noGrp="1" noChangeArrowheads="1"/>
          </p:cNvSpPr>
          <p:nvPr>
            <p:ph idx="1"/>
          </p:nvPr>
        </p:nvSpPr>
        <p:spPr>
          <a:xfrm>
            <a:off x="457200" y="5562600"/>
            <a:ext cx="8507413" cy="830263"/>
          </a:xfrm>
          <a:solidFill>
            <a:schemeClr val="bg1">
              <a:lumMod val="95000"/>
            </a:schemeClr>
          </a:solidFill>
          <a:ln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600" dirty="0" smtClean="0">
                <a:solidFill>
                  <a:srgbClr val="002060"/>
                </a:solidFill>
                <a:latin typeface="Comic Sans MS" pitchFamily="66" charset="0"/>
              </a:rPr>
              <a:t>SSB phase noise Power Spectral Density in </a:t>
            </a:r>
            <a:r>
              <a:rPr lang="en-US" sz="1600" dirty="0" err="1" smtClean="0">
                <a:solidFill>
                  <a:srgbClr val="002060"/>
                </a:solidFill>
                <a:latin typeface="Comic Sans MS" pitchFamily="66" charset="0"/>
              </a:rPr>
              <a:t>dBc</a:t>
            </a:r>
            <a:r>
              <a:rPr lang="en-US" sz="1600" dirty="0" smtClean="0">
                <a:solidFill>
                  <a:srgbClr val="002060"/>
                </a:solidFill>
                <a:latin typeface="Comic Sans MS" pitchFamily="66" charset="0"/>
              </a:rPr>
              <a:t>/Hz. RF sum of the 8 cavities beam 1. No beam but physics conditions (12 MV). The grey trace corresponds to injection conditions (6 MV). Out of loop measurement [3].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88" y="1828800"/>
            <a:ext cx="594201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209800" y="2484438"/>
            <a:ext cx="2057400" cy="1143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9000" y="914400"/>
            <a:ext cx="2743200" cy="181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Comic Sans MS" pitchFamily="66" charset="0"/>
                <a:ea typeface="+mn-ea"/>
              </a:rPr>
              <a:t>50 Hz and harmonics come from the </a:t>
            </a:r>
            <a:r>
              <a:rPr lang="en-US" sz="1600" dirty="0">
                <a:solidFill>
                  <a:srgbClr val="C00000"/>
                </a:solidFill>
                <a:latin typeface="Comic Sans MS" pitchFamily="66" charset="0"/>
                <a:ea typeface="+mn-ea"/>
              </a:rPr>
              <a:t>klystron HV ripples</a:t>
            </a:r>
            <a:r>
              <a:rPr lang="en-US" sz="1600" dirty="0">
                <a:latin typeface="Comic Sans MS" pitchFamily="66" charset="0"/>
                <a:ea typeface="+mn-ea"/>
              </a:rPr>
              <a:t>. The klystron loop reduces them by 50 dB up to  600Hz. </a:t>
            </a:r>
            <a:r>
              <a:rPr lang="en-US" sz="1600" dirty="0" err="1">
                <a:latin typeface="Comic Sans MS" pitchFamily="66" charset="0"/>
                <a:ea typeface="+mn-ea"/>
              </a:rPr>
              <a:t>Fs</a:t>
            </a:r>
            <a:r>
              <a:rPr lang="en-US" sz="1600" dirty="0">
                <a:latin typeface="Comic Sans MS" pitchFamily="66" charset="0"/>
                <a:ea typeface="+mn-ea"/>
              </a:rPr>
              <a:t> crosses 50 Hz during the ramp [55 Hz – 26 Hz]. </a:t>
            </a:r>
            <a:r>
              <a:rPr lang="en-US" sz="1600" dirty="0" err="1" smtClean="0">
                <a:latin typeface="Comic Sans MS" pitchFamily="66" charset="0"/>
              </a:rPr>
              <a:t>n</a:t>
            </a:r>
            <a:r>
              <a:rPr lang="en-US" sz="1600" baseline="-25000" dirty="0" err="1" smtClean="0">
                <a:latin typeface="Comic Sans MS" pitchFamily="66" charset="0"/>
              </a:rPr>
              <a:t>dr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noise</a:t>
            </a:r>
            <a:endParaRPr lang="en-US" sz="1600" dirty="0">
              <a:latin typeface="Comic Sans MS" pitchFamily="66" charset="0"/>
              <a:ea typeface="+mn-e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181600" y="4267200"/>
            <a:ext cx="152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655638"/>
            <a:ext cx="2563813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Comic Sans MS" pitchFamily="66" charset="0"/>
                <a:ea typeface="+mn-ea"/>
              </a:rPr>
              <a:t>In the 10kHz-400 kHz range the noise level is defined by the </a:t>
            </a:r>
            <a:r>
              <a:rPr lang="en-US" sz="1600" dirty="0">
                <a:solidFill>
                  <a:srgbClr val="C00000"/>
                </a:solidFill>
                <a:latin typeface="Comic Sans MS" pitchFamily="66" charset="0"/>
                <a:ea typeface="+mn-ea"/>
              </a:rPr>
              <a:t>demodulation of the antenna signal </a:t>
            </a:r>
            <a:r>
              <a:rPr lang="en-US" sz="1600" dirty="0">
                <a:latin typeface="Comic Sans MS" pitchFamily="66" charset="0"/>
                <a:ea typeface="+mn-ea"/>
              </a:rPr>
              <a:t>in the </a:t>
            </a:r>
            <a:r>
              <a:rPr lang="en-US" sz="1600" dirty="0" err="1">
                <a:latin typeface="Comic Sans MS" pitchFamily="66" charset="0"/>
                <a:ea typeface="+mn-ea"/>
              </a:rPr>
              <a:t>RFfdbk</a:t>
            </a:r>
            <a:r>
              <a:rPr lang="en-US" sz="1600" dirty="0">
                <a:latin typeface="Comic Sans MS" pitchFamily="66" charset="0"/>
                <a:ea typeface="+mn-ea"/>
              </a:rPr>
              <a:t> and OTFB loops. Flat between -135 and -140 </a:t>
            </a:r>
            <a:r>
              <a:rPr lang="en-US" sz="1600" dirty="0" err="1" smtClean="0">
                <a:latin typeface="Comic Sans MS" pitchFamily="66" charset="0"/>
                <a:ea typeface="+mn-ea"/>
              </a:rPr>
              <a:t>dBc</a:t>
            </a:r>
            <a:r>
              <a:rPr lang="en-US" sz="1600" dirty="0" smtClean="0">
                <a:latin typeface="Comic Sans MS" pitchFamily="66" charset="0"/>
                <a:ea typeface="+mn-ea"/>
              </a:rPr>
              <a:t>/Hz. </a:t>
            </a:r>
            <a:r>
              <a:rPr lang="en-US" sz="1600" dirty="0" err="1" smtClean="0">
                <a:latin typeface="Comic Sans MS" pitchFamily="66" charset="0"/>
                <a:ea typeface="+mn-ea"/>
              </a:rPr>
              <a:t>n</a:t>
            </a:r>
            <a:r>
              <a:rPr lang="en-US" sz="1600" baseline="-25000" dirty="0" err="1" smtClean="0">
                <a:latin typeface="Comic Sans MS" pitchFamily="66" charset="0"/>
                <a:ea typeface="+mn-ea"/>
              </a:rPr>
              <a:t>meas</a:t>
            </a:r>
            <a:r>
              <a:rPr lang="en-US" sz="1600" dirty="0" smtClean="0">
                <a:latin typeface="Comic Sans MS" pitchFamily="66" charset="0"/>
                <a:ea typeface="+mn-ea"/>
              </a:rPr>
              <a:t> noise</a:t>
            </a:r>
            <a:endParaRPr lang="en-US" sz="1600" dirty="0">
              <a:latin typeface="Comic Sans MS" pitchFamily="66" charset="0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1863" y="2895600"/>
            <a:ext cx="1828800" cy="2062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Comic Sans MS" pitchFamily="66" charset="0"/>
                <a:ea typeface="+mn-ea"/>
              </a:rPr>
              <a:t>The dips at multiple of </a:t>
            </a:r>
            <a:r>
              <a:rPr lang="en-US" sz="1600" dirty="0" err="1">
                <a:latin typeface="Comic Sans MS" pitchFamily="66" charset="0"/>
                <a:ea typeface="+mn-ea"/>
              </a:rPr>
              <a:t>Frev</a:t>
            </a:r>
            <a:r>
              <a:rPr lang="en-US" sz="1600" dirty="0">
                <a:latin typeface="Comic Sans MS" pitchFamily="66" charset="0"/>
                <a:ea typeface="+mn-ea"/>
              </a:rPr>
              <a:t> are the action of </a:t>
            </a:r>
            <a:r>
              <a:rPr lang="en-US" sz="1600" dirty="0">
                <a:solidFill>
                  <a:srgbClr val="C00000"/>
                </a:solidFill>
                <a:latin typeface="Comic Sans MS" pitchFamily="66" charset="0"/>
                <a:ea typeface="+mn-ea"/>
              </a:rPr>
              <a:t>the OTFB </a:t>
            </a:r>
            <a:r>
              <a:rPr lang="en-US" sz="1600" dirty="0">
                <a:latin typeface="Comic Sans MS" pitchFamily="66" charset="0"/>
                <a:ea typeface="+mn-ea"/>
              </a:rPr>
              <a:t>that increases regulation gain  and decreases noise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250" y="5587663"/>
            <a:ext cx="81407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In the transverse plane the first </a:t>
            </a:r>
            <a:r>
              <a:rPr lang="en-US" sz="2000" dirty="0" err="1" smtClean="0">
                <a:solidFill>
                  <a:srgbClr val="0070C0"/>
                </a:solidFill>
                <a:latin typeface="Comic Sans MS" pitchFamily="66" charset="0"/>
              </a:rPr>
              <a:t>betatron</a:t>
            </a: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 band is at 3 kHz. Reference noise is not an issue. The performances will be defined by TX noise and measurement noise</a:t>
            </a:r>
            <a:endParaRPr lang="en-US" sz="2000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687" y="914400"/>
            <a:ext cx="280511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Comic Sans MS" pitchFamily="66" charset="0"/>
                <a:ea typeface="+mn-ea"/>
              </a:rPr>
              <a:t>Noise in the 10Hz-1kHz range is </a:t>
            </a:r>
            <a:r>
              <a:rPr lang="en-US" sz="1600" dirty="0">
                <a:solidFill>
                  <a:srgbClr val="C00000"/>
                </a:solidFill>
                <a:latin typeface="Comic Sans MS" pitchFamily="66" charset="0"/>
                <a:ea typeface="+mn-ea"/>
              </a:rPr>
              <a:t>caused by the VCXO </a:t>
            </a:r>
            <a:r>
              <a:rPr lang="en-US" sz="1600" dirty="0">
                <a:latin typeface="Comic Sans MS" pitchFamily="66" charset="0"/>
                <a:ea typeface="+mn-ea"/>
              </a:rPr>
              <a:t>limited Q (-20 dB/decade</a:t>
            </a:r>
            <a:r>
              <a:rPr lang="en-US" sz="1600" dirty="0" smtClean="0">
                <a:latin typeface="Comic Sans MS" pitchFamily="66" charset="0"/>
                <a:ea typeface="+mn-ea"/>
              </a:rPr>
              <a:t>). </a:t>
            </a:r>
            <a:r>
              <a:rPr lang="en-US" sz="1600" dirty="0" err="1" smtClean="0">
                <a:latin typeface="Comic Sans MS" pitchFamily="66" charset="0"/>
                <a:ea typeface="+mn-ea"/>
              </a:rPr>
              <a:t>n</a:t>
            </a:r>
            <a:r>
              <a:rPr lang="en-US" sz="1600" baseline="-25000" dirty="0" err="1" smtClean="0">
                <a:latin typeface="Comic Sans MS" pitchFamily="66" charset="0"/>
                <a:ea typeface="+mn-ea"/>
              </a:rPr>
              <a:t>ref</a:t>
            </a:r>
            <a:r>
              <a:rPr lang="en-US" sz="1600" dirty="0" smtClean="0">
                <a:latin typeface="Comic Sans MS" pitchFamily="66" charset="0"/>
                <a:ea typeface="+mn-ea"/>
              </a:rPr>
              <a:t> noise</a:t>
            </a:r>
            <a:endParaRPr lang="en-US" sz="1600" dirty="0">
              <a:latin typeface="Comic Sans MS" pitchFamily="66" charset="0"/>
              <a:ea typeface="+mn-ea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93208"/>
              </p:ext>
            </p:extLst>
          </p:nvPr>
        </p:nvGraphicFramePr>
        <p:xfrm>
          <a:off x="2354263" y="3810000"/>
          <a:ext cx="21494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7" name="Equation" r:id="rId4" imgW="1790640" imgH="482400" progId="Equation.3">
                  <p:embed/>
                </p:oleObj>
              </mc:Choice>
              <mc:Fallback>
                <p:oleObj name="Equation" r:id="rId4" imgW="1790640" imgH="4824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3810000"/>
                        <a:ext cx="2149475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592572"/>
              </p:ext>
            </p:extLst>
          </p:nvPr>
        </p:nvGraphicFramePr>
        <p:xfrm>
          <a:off x="685800" y="2422525"/>
          <a:ext cx="9747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28" name="Equation" r:id="rId6" imgW="812520" imgH="393480" progId="Equation.3">
                  <p:embed/>
                </p:oleObj>
              </mc:Choice>
              <mc:Fallback>
                <p:oleObj name="Equation" r:id="rId6" imgW="812520" imgH="39348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22525"/>
                        <a:ext cx="9747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94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4267200" cy="2438400"/>
          </a:xfrm>
        </p:spPr>
        <p:txBody>
          <a:bodyPr/>
          <a:lstStyle/>
          <a:p>
            <a:r>
              <a:rPr lang="en-US" sz="2000" dirty="0" smtClean="0"/>
              <a:t>The beam will sample the noise in all </a:t>
            </a:r>
            <a:r>
              <a:rPr lang="en-US" sz="2000" dirty="0" err="1" smtClean="0"/>
              <a:t>betatron</a:t>
            </a:r>
            <a:r>
              <a:rPr lang="en-US" sz="2000" dirty="0" smtClean="0"/>
              <a:t> side-bands </a:t>
            </a:r>
          </a:p>
          <a:p>
            <a:r>
              <a:rPr lang="en-US" sz="2000" dirty="0" smtClean="0"/>
              <a:t>The integrated effect of the measurement noise increases with the closed loop BW, that is proportional to the feedback gain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434975"/>
            <a:ext cx="44291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04800" y="3962400"/>
            <a:ext cx="861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Assume a SSB phase noise of </a:t>
            </a:r>
            <a:r>
              <a:rPr lang="en-US" sz="2000" i="1" dirty="0" smtClean="0"/>
              <a:t>L</a:t>
            </a:r>
            <a:r>
              <a:rPr lang="en-US" sz="2000" dirty="0" smtClean="0"/>
              <a:t>= -135 </a:t>
            </a:r>
            <a:r>
              <a:rPr lang="en-US" sz="2000" dirty="0" err="1" smtClean="0"/>
              <a:t>dBc</a:t>
            </a:r>
            <a:r>
              <a:rPr lang="en-US" sz="2000" dirty="0" smtClean="0"/>
              <a:t>/Hz or </a:t>
            </a:r>
            <a:r>
              <a:rPr lang="en-US" sz="2000" i="1" dirty="0" smtClean="0"/>
              <a:t>S</a:t>
            </a:r>
            <a:r>
              <a:rPr lang="en-US" sz="2000" dirty="0" smtClean="0"/>
              <a:t>= 6.3E-14 rad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/Hz</a:t>
            </a:r>
          </a:p>
          <a:p>
            <a:r>
              <a:rPr lang="en-US" sz="2000" dirty="0" smtClean="0"/>
              <a:t>Now summing the noise PSD from DC to + 300 kHz over all </a:t>
            </a:r>
            <a:r>
              <a:rPr lang="en-US" sz="2000" dirty="0" err="1" smtClean="0"/>
              <a:t>betatron</a:t>
            </a:r>
            <a:r>
              <a:rPr lang="en-US" sz="2000" dirty="0" smtClean="0"/>
              <a:t> bands, we get 300/11 x 2 x  6.3E-14 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rad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/Hz =3.4E-12 rad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/Hz from DC to the revolution frequency</a:t>
            </a:r>
            <a:endParaRPr lang="en-US" sz="2000" baseline="30000" dirty="0" smtClean="0"/>
          </a:p>
          <a:p>
            <a:r>
              <a:rPr lang="en-US" sz="2000" dirty="0" smtClean="0"/>
              <a:t>Conclusion: a “copy” of the LHC ACS design (300 kW klystron !) would generate 3.7E-8 rad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white noise</a:t>
            </a:r>
          </a:p>
          <a:p>
            <a:r>
              <a:rPr lang="en-US" sz="2000" dirty="0" smtClean="0"/>
              <a:t>That is 2E-4 rad </a:t>
            </a:r>
            <a:r>
              <a:rPr lang="en-US" sz="2000" dirty="0" err="1" smtClean="0"/>
              <a:t>rms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FF0000"/>
                </a:solidFill>
              </a:rPr>
              <a:t>1.1E-2 </a:t>
            </a:r>
            <a:r>
              <a:rPr lang="en-US" sz="2000" dirty="0" err="1" smtClean="0">
                <a:solidFill>
                  <a:srgbClr val="FF0000"/>
                </a:solidFill>
              </a:rPr>
              <a:t>deg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rms</a:t>
            </a:r>
            <a:r>
              <a:rPr lang="en-US" sz="2000" dirty="0" smtClean="0">
                <a:solidFill>
                  <a:srgbClr val="FF0000"/>
                </a:solidFill>
              </a:rPr>
              <a:t> phase noise @ 400 MHz</a:t>
            </a:r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4267200" y="3463925"/>
            <a:ext cx="4724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SSB phase noise in an ACS cavity with varying feedback gains. Measured and calculated [3]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9499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Scaling the ACS to crab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1981200"/>
            <a:ext cx="7772400" cy="2581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Coupled Bunch (IN)stability</a:t>
            </a:r>
          </a:p>
        </p:txBody>
      </p:sp>
      <p:sp>
        <p:nvSpPr>
          <p:cNvPr id="15363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Reduction of Cavity Impedance at the fundamental mode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weak coupling (large Q</a:t>
            </a:r>
            <a:r>
              <a:rPr lang="en-US" baseline="-25000" dirty="0" smtClean="0"/>
              <a:t>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Reduces the effect of TX and LLRF noise. Good</a:t>
            </a:r>
          </a:p>
          <a:p>
            <a:r>
              <a:rPr lang="en-US" dirty="0" smtClean="0"/>
              <a:t>A large feedback gain</a:t>
            </a:r>
          </a:p>
          <a:p>
            <a:pPr lvl="1"/>
            <a:r>
              <a:rPr lang="en-US" dirty="0" smtClean="0"/>
              <a:t>Reduces the instability growth rates. Good</a:t>
            </a:r>
          </a:p>
          <a:p>
            <a:pPr lvl="1"/>
            <a:r>
              <a:rPr lang="en-US" dirty="0" smtClean="0"/>
              <a:t>Limits the effect of TX and LLRF noise. Good</a:t>
            </a:r>
          </a:p>
          <a:p>
            <a:pPr lvl="1"/>
            <a:r>
              <a:rPr lang="en-US" dirty="0" smtClean="0"/>
              <a:t>Increases </a:t>
            </a:r>
            <a:r>
              <a:rPr lang="en-US" dirty="0"/>
              <a:t>the integrated effect of measurement noise by </a:t>
            </a:r>
            <a:r>
              <a:rPr lang="en-US" dirty="0" smtClean="0"/>
              <a:t>increasing </a:t>
            </a:r>
            <a:r>
              <a:rPr lang="en-US" dirty="0"/>
              <a:t>the BW. </a:t>
            </a:r>
            <a:r>
              <a:rPr lang="en-US" dirty="0" smtClean="0"/>
              <a:t>Bad</a:t>
            </a:r>
          </a:p>
          <a:p>
            <a:r>
              <a:rPr lang="en-US" dirty="0" smtClean="0"/>
              <a:t>Trade-off required</a:t>
            </a:r>
          </a:p>
          <a:p>
            <a:pPr lvl="1"/>
            <a:r>
              <a:rPr lang="en-US" dirty="0" smtClean="0"/>
              <a:t>Will depend on the TX noise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0"/>
            <a:ext cx="2895600" cy="328613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5403334"/>
            <a:ext cx="45593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Importance of the SPS test-bench</a:t>
            </a:r>
            <a:endParaRPr lang="en-US" sz="2000" dirty="0">
              <a:solidFill>
                <a:srgbClr val="0070C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029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dirty="0" smtClean="0"/>
              <a:t>A WORD ON RF POWER </a:t>
            </a:r>
          </a:p>
        </p:txBody>
      </p:sp>
      <p:sp>
        <p:nvSpPr>
          <p:cNvPr id="20483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Choice of Q</a:t>
            </a:r>
            <a:r>
              <a:rPr lang="en-US" baseline="-25000" dirty="0" smtClean="0"/>
              <a:t>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66" y="381000"/>
            <a:ext cx="8229600" cy="990600"/>
          </a:xfrm>
        </p:spPr>
        <p:txBody>
          <a:bodyPr/>
          <a:lstStyle/>
          <a:p>
            <a:r>
              <a:rPr lang="en-US" dirty="0" smtClean="0"/>
              <a:t>RF Power </a:t>
            </a:r>
            <a:r>
              <a:rPr lang="en-US" dirty="0" smtClean="0"/>
              <a:t>vs.</a:t>
            </a:r>
            <a:r>
              <a:rPr lang="en-US" dirty="0" smtClean="0"/>
              <a:t> </a:t>
            </a:r>
            <a:r>
              <a:rPr lang="en-US" dirty="0" smtClean="0"/>
              <a:t>Q</a:t>
            </a:r>
            <a:r>
              <a:rPr lang="en-US" baseline="-25000" dirty="0" smtClean="0"/>
              <a:t>L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554" y="1356360"/>
            <a:ext cx="5859533" cy="373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543" y="5367010"/>
            <a:ext cx="8077200" cy="12988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dirty="0" smtClean="0">
                <a:latin typeface="Comic Sans MS" pitchFamily="66" charset="0"/>
              </a:rPr>
              <a:t>TX linked to the cavity via a circulator. 3 MV RF. R/Q = 300 </a:t>
            </a:r>
            <a:r>
              <a:rPr lang="en-US" sz="1400" dirty="0" smtClean="0">
                <a:latin typeface="Symbol" pitchFamily="18" charset="2"/>
              </a:rPr>
              <a:t>W</a:t>
            </a:r>
            <a:r>
              <a:rPr lang="en-US" sz="1400" dirty="0" smtClean="0">
                <a:latin typeface="Comic Sans MS" pitchFamily="66" charset="0"/>
              </a:rPr>
              <a:t>. 1.1 A DC current, 1 ns 4</a:t>
            </a:r>
            <a:r>
              <a:rPr lang="en-US" sz="1400" dirty="0" smtClean="0">
                <a:latin typeface="Symbol" pitchFamily="18" charset="2"/>
              </a:rPr>
              <a:t>s</a:t>
            </a:r>
            <a:r>
              <a:rPr lang="en-US" sz="1400" dirty="0" smtClean="0">
                <a:latin typeface="Comic Sans MS" pitchFamily="66" charset="0"/>
              </a:rPr>
              <a:t> bunch length (1.8 A RF component of beam current). Cavity on tune.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</a:rPr>
              <a:t>Yellow trace: beam centered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</a:rPr>
              <a:t>Blue trace: </a:t>
            </a:r>
            <a:r>
              <a:rPr lang="en-US" sz="1400" dirty="0" smtClean="0">
                <a:latin typeface="Comic Sans MS" pitchFamily="66" charset="0"/>
              </a:rPr>
              <a:t>x=+1 </a:t>
            </a:r>
            <a:r>
              <a:rPr lang="en-US" sz="1400" dirty="0" smtClean="0">
                <a:latin typeface="Comic Sans MS" pitchFamily="66" charset="0"/>
              </a:rPr>
              <a:t>mm offset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>
                <a:latin typeface="Comic Sans MS" pitchFamily="66" charset="0"/>
              </a:rPr>
              <a:t>Red trace: </a:t>
            </a:r>
            <a:r>
              <a:rPr lang="en-US" sz="1400" dirty="0" smtClean="0">
                <a:latin typeface="Comic Sans MS" pitchFamily="66" charset="0"/>
              </a:rPr>
              <a:t>x=-1 </a:t>
            </a:r>
            <a:r>
              <a:rPr lang="en-US" sz="1400" dirty="0" smtClean="0">
                <a:latin typeface="Comic Sans MS" pitchFamily="66" charset="0"/>
              </a:rPr>
              <a:t>mm offset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118859"/>
              </p:ext>
            </p:extLst>
          </p:nvPr>
        </p:nvGraphicFramePr>
        <p:xfrm>
          <a:off x="4800600" y="457200"/>
          <a:ext cx="3605213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8" name="Equation" r:id="rId4" imgW="2590560" imgH="799920" progId="Equation.DSMT4">
                  <p:embed/>
                </p:oleObj>
              </mc:Choice>
              <mc:Fallback>
                <p:oleObj name="Equation" r:id="rId4" imgW="2590560" imgH="799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57200"/>
                        <a:ext cx="3605213" cy="11128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14720" y="5089449"/>
            <a:ext cx="8839200" cy="16435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For 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1 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mm offset, the range of acceptable Q</a:t>
            </a:r>
            <a:r>
              <a:rPr lang="en-US" sz="1800" baseline="-25000" dirty="0" smtClean="0">
                <a:solidFill>
                  <a:srgbClr val="0070C0"/>
                </a:solidFill>
                <a:latin typeface="Comic Sans MS" pitchFamily="66" charset="0"/>
              </a:rPr>
              <a:t>L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(P &lt; 30 kW) is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2.5 10</a:t>
            </a:r>
            <a:r>
              <a:rPr lang="en-US" sz="1800" baseline="30000" dirty="0" smtClean="0">
                <a:solidFill>
                  <a:srgbClr val="0070C0"/>
                </a:solidFill>
                <a:latin typeface="Comic Sans MS" pitchFamily="66" charset="0"/>
              </a:rPr>
              <a:t>5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&lt; Q</a:t>
            </a:r>
            <a:r>
              <a:rPr lang="en-US" sz="1800" baseline="-25000" dirty="0" smtClean="0">
                <a:solidFill>
                  <a:srgbClr val="0070C0"/>
                </a:solidFill>
                <a:latin typeface="Comic Sans MS" pitchFamily="66" charset="0"/>
              </a:rPr>
              <a:t>L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&lt;1.8 10</a:t>
            </a:r>
            <a:r>
              <a:rPr lang="en-US" sz="1800" baseline="30000" dirty="0" smtClean="0">
                <a:solidFill>
                  <a:srgbClr val="0070C0"/>
                </a:solidFill>
                <a:latin typeface="Comic Sans MS" pitchFamily="66" charset="0"/>
              </a:rPr>
              <a:t>6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for R/Q=300 </a:t>
            </a:r>
            <a:r>
              <a:rPr lang="en-US" sz="1800" dirty="0" smtClean="0">
                <a:solidFill>
                  <a:srgbClr val="0070C0"/>
                </a:solidFill>
                <a:latin typeface="Symbol" pitchFamily="18" charset="2"/>
              </a:rPr>
              <a:t>W</a:t>
            </a:r>
          </a:p>
          <a:p>
            <a:pPr eaLnBrk="1" hangingPunct="1">
              <a:defRPr/>
            </a:pP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8 10</a:t>
            </a:r>
            <a:r>
              <a:rPr lang="en-US" sz="1800" baseline="30000" dirty="0" smtClean="0">
                <a:solidFill>
                  <a:srgbClr val="0070C0"/>
                </a:solidFill>
                <a:latin typeface="Comic Sans MS" pitchFamily="66" charset="0"/>
              </a:rPr>
              <a:t>4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&lt; Q</a:t>
            </a:r>
            <a:r>
              <a:rPr lang="en-US" sz="1800" baseline="-25000" dirty="0" smtClean="0">
                <a:solidFill>
                  <a:srgbClr val="0070C0"/>
                </a:solidFill>
                <a:latin typeface="Comic Sans MS" pitchFamily="66" charset="0"/>
              </a:rPr>
              <a:t>L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&lt;6 10</a:t>
            </a:r>
            <a:r>
              <a:rPr lang="en-US" sz="1800" baseline="30000" dirty="0" smtClean="0">
                <a:solidFill>
                  <a:srgbClr val="0070C0"/>
                </a:solidFill>
                <a:latin typeface="Comic Sans MS" pitchFamily="66" charset="0"/>
              </a:rPr>
              <a:t>5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 for R/Q=900 </a:t>
            </a:r>
            <a:r>
              <a:rPr lang="en-US" sz="1800" dirty="0" smtClean="0">
                <a:solidFill>
                  <a:srgbClr val="0070C0"/>
                </a:solidFill>
                <a:latin typeface="Symbol" pitchFamily="18" charset="2"/>
              </a:rPr>
              <a:t>W</a:t>
            </a:r>
          </a:p>
          <a:p>
            <a:pPr marL="0" indent="0" eaLnBrk="1" hangingPunct="1">
              <a:buNone/>
              <a:defRPr/>
            </a:pP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Low values preferred for tuning (</a:t>
            </a:r>
            <a:r>
              <a:rPr lang="en-US" sz="1800" dirty="0" err="1" smtClean="0">
                <a:solidFill>
                  <a:srgbClr val="0070C0"/>
                </a:solidFill>
                <a:latin typeface="Comic Sans MS" pitchFamily="66" charset="0"/>
              </a:rPr>
              <a:t>microphonics</a:t>
            </a:r>
            <a:r>
              <a:rPr lang="en-US" sz="1800" dirty="0" smtClean="0">
                <a:solidFill>
                  <a:srgbClr val="0070C0"/>
                </a:solidFill>
                <a:latin typeface="Comic Sans MS" pitchFamily="66" charset="0"/>
              </a:rPr>
              <a:t>). BW should span at least 10 tuning steps</a:t>
            </a:r>
            <a:endParaRPr lang="en-US" sz="1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dirty="0" smtClean="0"/>
              <a:t>Operational scenario</a:t>
            </a:r>
          </a:p>
        </p:txBody>
      </p:sp>
      <p:sp>
        <p:nvSpPr>
          <p:cNvPr id="20483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Operational scenario (revisited)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5638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Strong RF feedback and tune controls are ON at all time</a:t>
            </a:r>
          </a:p>
          <a:p>
            <a:r>
              <a:rPr lang="en-US" sz="1800" dirty="0" smtClean="0"/>
              <a:t>During filling, ramping or operation with </a:t>
            </a:r>
            <a:r>
              <a:rPr lang="en-US" sz="1800" dirty="0" smtClean="0">
                <a:solidFill>
                  <a:srgbClr val="FF0000"/>
                </a:solidFill>
              </a:rPr>
              <a:t>transparent</a:t>
            </a:r>
            <a:r>
              <a:rPr lang="en-US" sz="1800" i="1" dirty="0" smtClean="0"/>
              <a:t> </a:t>
            </a:r>
            <a:r>
              <a:rPr lang="en-US" sz="1800" dirty="0" smtClean="0"/>
              <a:t>crab cavities, we detune the cavity but </a:t>
            </a:r>
            <a:r>
              <a:rPr lang="en-US" sz="1800" dirty="0" smtClean="0">
                <a:solidFill>
                  <a:srgbClr val="FF0000"/>
                </a:solidFill>
              </a:rPr>
              <a:t>keep a small field requested </a:t>
            </a:r>
            <a:r>
              <a:rPr lang="en-US" sz="1800" dirty="0" smtClean="0"/>
              <a:t>for the </a:t>
            </a:r>
            <a:r>
              <a:rPr lang="en-US" sz="1800" dirty="0" smtClean="0">
                <a:solidFill>
                  <a:srgbClr val="FF0000"/>
                </a:solidFill>
              </a:rPr>
              <a:t>active Tuning system</a:t>
            </a:r>
            <a:r>
              <a:rPr lang="en-US" sz="1800" dirty="0" smtClean="0"/>
              <a:t>. </a:t>
            </a:r>
            <a:r>
              <a:rPr lang="en-US" sz="1800" dirty="0" smtClean="0"/>
              <a:t>As</a:t>
            </a:r>
            <a:r>
              <a:rPr lang="en-US" sz="1800" dirty="0" smtClean="0"/>
              <a:t> </a:t>
            </a:r>
            <a:r>
              <a:rPr lang="en-US" sz="1800" dirty="0" smtClean="0"/>
              <a:t>the </a:t>
            </a:r>
            <a:r>
              <a:rPr lang="en-US" sz="1800" dirty="0" smtClean="0"/>
              <a:t>crabbing </a:t>
            </a:r>
            <a:r>
              <a:rPr lang="en-US" sz="1800" dirty="0" smtClean="0"/>
              <a:t>kick is provided by </a:t>
            </a:r>
            <a:r>
              <a:rPr lang="en-US" sz="1800" dirty="0" smtClean="0"/>
              <a:t>three</a:t>
            </a:r>
            <a:r>
              <a:rPr lang="en-US" sz="1800" dirty="0" smtClean="0"/>
              <a:t> </a:t>
            </a:r>
            <a:r>
              <a:rPr lang="en-US" sz="1800" dirty="0" smtClean="0"/>
              <a:t>cavities we </a:t>
            </a:r>
            <a:r>
              <a:rPr lang="en-US" sz="1800" dirty="0" smtClean="0"/>
              <a:t>can</a:t>
            </a:r>
            <a:r>
              <a:rPr lang="en-US" sz="1800" dirty="0" smtClean="0"/>
              <a:t> </a:t>
            </a:r>
            <a:r>
              <a:rPr lang="en-US" sz="1800" dirty="0" smtClean="0"/>
              <a:t>use </a:t>
            </a:r>
            <a:r>
              <a:rPr lang="en-US" sz="1800" dirty="0" smtClean="0">
                <a:solidFill>
                  <a:srgbClr val="FF0000"/>
                </a:solidFill>
              </a:rPr>
              <a:t>counter-phasing</a:t>
            </a:r>
            <a:r>
              <a:rPr lang="en-US" sz="1800" dirty="0" smtClean="0"/>
              <a:t> to make the </a:t>
            </a:r>
            <a:r>
              <a:rPr lang="en-US" sz="1800" dirty="0" smtClean="0"/>
              <a:t>total</a:t>
            </a:r>
            <a:r>
              <a:rPr lang="en-US" sz="1800" dirty="0" smtClean="0"/>
              <a:t> </a:t>
            </a:r>
            <a:r>
              <a:rPr lang="en-US" sz="1800" dirty="0" smtClean="0"/>
              <a:t>field invisible to the beam. </a:t>
            </a:r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FF0000"/>
                </a:solidFill>
              </a:rPr>
              <a:t>RF feedback is used with the cavity detuned</a:t>
            </a:r>
            <a:r>
              <a:rPr lang="en-US" sz="1800" dirty="0" smtClean="0"/>
              <a:t> to provide stability and keep the Beam Induced Voltage zero if the beam is off-centered. We can use the demanded TX power as a measurement of beam loading to guide the beam </a:t>
            </a:r>
            <a:r>
              <a:rPr lang="en-US" sz="1800" dirty="0" smtClean="0"/>
              <a:t>centering.</a:t>
            </a:r>
            <a:endParaRPr lang="en-US" sz="1800" dirty="0" smtClean="0"/>
          </a:p>
          <a:p>
            <a:r>
              <a:rPr lang="en-US" sz="1800" dirty="0" smtClean="0"/>
              <a:t>ON flat top</a:t>
            </a:r>
          </a:p>
          <a:p>
            <a:pPr marL="709930" lvl="1" indent="-342900"/>
            <a:r>
              <a:rPr lang="en-US" sz="1800" dirty="0" smtClean="0">
                <a:solidFill>
                  <a:srgbClr val="FF0000"/>
                </a:solidFill>
              </a:rPr>
              <a:t>Reduce the detuning while keeping </a:t>
            </a:r>
            <a:r>
              <a:rPr lang="en-US" sz="1800" dirty="0" smtClean="0">
                <a:solidFill>
                  <a:srgbClr val="FF0000"/>
                </a:solidFill>
              </a:rPr>
              <a:t>counter-phasing so that the total voltage is zero</a:t>
            </a:r>
            <a:r>
              <a:rPr lang="en-US" sz="1800" dirty="0" smtClean="0"/>
              <a:t>. </a:t>
            </a:r>
            <a:r>
              <a:rPr lang="en-US" sz="1800" dirty="0" smtClean="0"/>
              <a:t>The RF feedback keeps the cavity impedance small (beam stability) and compensates for the beam loading as </a:t>
            </a:r>
            <a:r>
              <a:rPr lang="en-US" sz="1800" dirty="0" smtClean="0"/>
              <a:t>each</a:t>
            </a:r>
            <a:r>
              <a:rPr lang="en-US" sz="1800" dirty="0" smtClean="0"/>
              <a:t> </a:t>
            </a:r>
            <a:r>
              <a:rPr lang="en-US" sz="1800" dirty="0" smtClean="0"/>
              <a:t>cavity moves to resonance</a:t>
            </a:r>
          </a:p>
          <a:p>
            <a:pPr marL="709930" lvl="1" indent="-342900"/>
            <a:r>
              <a:rPr lang="en-US" sz="1800" dirty="0" smtClean="0"/>
              <a:t>Once the cavity detuning has been reduced to zero, </a:t>
            </a:r>
            <a:r>
              <a:rPr lang="en-US" sz="1800" dirty="0" smtClean="0"/>
              <a:t>we </a:t>
            </a:r>
            <a:r>
              <a:rPr lang="en-US" sz="1800" dirty="0" smtClean="0"/>
              <a:t>drive counter-phasing to zero.</a:t>
            </a:r>
            <a:r>
              <a:rPr lang="en-US" sz="1800" dirty="0"/>
              <a:t> </a:t>
            </a:r>
            <a:r>
              <a:rPr lang="en-US" sz="1800" dirty="0" smtClean="0"/>
              <a:t>Any </a:t>
            </a:r>
            <a:r>
              <a:rPr lang="en-US" sz="1800" dirty="0" smtClean="0"/>
              <a:t>luminosity leveling scheme is </a:t>
            </a:r>
            <a:r>
              <a:rPr lang="en-US" sz="1800" dirty="0" smtClean="0"/>
              <a:t>possible by </a:t>
            </a:r>
            <a:r>
              <a:rPr lang="en-US" sz="1800" dirty="0">
                <a:solidFill>
                  <a:srgbClr val="FF0000"/>
                </a:solidFill>
              </a:rPr>
              <a:t>synchronously </a:t>
            </a:r>
            <a:r>
              <a:rPr lang="en-US" sz="1800" dirty="0" smtClean="0">
                <a:solidFill>
                  <a:srgbClr val="FF0000"/>
                </a:solidFill>
              </a:rPr>
              <a:t>changing </a:t>
            </a:r>
            <a:r>
              <a:rPr lang="en-US" sz="1800" dirty="0">
                <a:solidFill>
                  <a:srgbClr val="FF0000"/>
                </a:solidFill>
              </a:rPr>
              <a:t>the voltage in all crab cavities as desired.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25, 2013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RF Tech meeting, Annecy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cap="none" dirty="0" smtClean="0"/>
              <a:t>HARDWARE</a:t>
            </a:r>
          </a:p>
        </p:txBody>
      </p:sp>
      <p:sp>
        <p:nvSpPr>
          <p:cNvPr id="20483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9556" y="5509939"/>
            <a:ext cx="8839200" cy="13480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For each Crab Cavity we have a Cavity Controller including: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>
                <a:latin typeface="Comic Sans MS" pitchFamily="66" charset="0"/>
              </a:rPr>
              <a:t>An RF Feedback Loop for noise and beam loading control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>
                <a:latin typeface="Comic Sans MS" pitchFamily="66" charset="0"/>
              </a:rPr>
              <a:t>A TX Polar Loop to reduce the TX noise and stabilize its gain/phase shift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>
                <a:latin typeface="Comic Sans MS" pitchFamily="66" charset="0"/>
              </a:rPr>
              <a:t>A Tuner Loop to shift the cavity to a detuned position during filling and ramping. Then smoothly bring the cavity on-tune with beam for physics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>
                <a:latin typeface="Comic Sans MS" pitchFamily="66" charset="0"/>
              </a:rPr>
              <a:t>A field Set Point for precise control of the cavity field.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0" y="152400"/>
          <a:ext cx="8886825" cy="6025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9" name="Visio" r:id="rId3" imgW="17689091" imgH="11989336" progId="Visio.Drawing.11">
                  <p:embed/>
                </p:oleObj>
              </mc:Choice>
              <mc:Fallback>
                <p:oleObj name="Visio" r:id="rId3" imgW="17689091" imgH="11989336" progId="Visio.Drawing.11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"/>
                        <a:ext cx="8886825" cy="60250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25, 2013</a:t>
            </a:r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RF Tech meeting, Annecy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1784" y="4882793"/>
            <a:ext cx="3581400" cy="461665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Field control fully integrated with the rest of the LHC by using standard FGCs (slides 22-23)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81600" y="5410200"/>
            <a:ext cx="762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3" idx="3"/>
            <a:endCxn id="14" idx="2"/>
          </p:cNvCxnSpPr>
          <p:nvPr/>
        </p:nvCxnSpPr>
        <p:spPr>
          <a:xfrm>
            <a:off x="3773184" y="5113626"/>
            <a:ext cx="1408416" cy="5251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858000" y="4267200"/>
            <a:ext cx="1447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67600" y="3200400"/>
            <a:ext cx="1523999" cy="646331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Interconnection with the paired cavity(</a:t>
            </a:r>
            <a:r>
              <a:rPr lang="en-US" sz="1200" i="1" dirty="0" err="1" smtClean="0">
                <a:solidFill>
                  <a:srgbClr val="FF0000"/>
                </a:solidFill>
              </a:rPr>
              <a:t>ies</a:t>
            </a:r>
            <a:r>
              <a:rPr lang="en-US" sz="1200" i="1" dirty="0" smtClean="0">
                <a:solidFill>
                  <a:srgbClr val="FF0000"/>
                </a:solidFill>
              </a:rPr>
              <a:t>) Coupled feedback</a:t>
            </a:r>
            <a:endParaRPr lang="en-US" sz="1200" i="1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8" idx="2"/>
            <a:endCxn id="17" idx="0"/>
          </p:cNvCxnSpPr>
          <p:nvPr/>
        </p:nvCxnSpPr>
        <p:spPr>
          <a:xfrm flipH="1">
            <a:off x="7581900" y="3846731"/>
            <a:ext cx="647700" cy="4204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23689" y="4724400"/>
            <a:ext cx="1066799" cy="830997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Measurement of bunch phase modulation </a:t>
            </a:r>
            <a:endParaRPr lang="en-US" sz="1200" i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>
            <a:endCxn id="32" idx="4"/>
          </p:cNvCxnSpPr>
          <p:nvPr/>
        </p:nvCxnSpPr>
        <p:spPr>
          <a:xfrm flipH="1" flipV="1">
            <a:off x="7277100" y="5029200"/>
            <a:ext cx="746590" cy="203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934200" y="47244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81000" y="4338935"/>
            <a:ext cx="1879744" cy="461665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Gain increased on the </a:t>
            </a:r>
            <a:r>
              <a:rPr lang="en-US" sz="1200" i="1" dirty="0" err="1" smtClean="0">
                <a:solidFill>
                  <a:srgbClr val="FF0000"/>
                </a:solidFill>
              </a:rPr>
              <a:t>betatron</a:t>
            </a:r>
            <a:r>
              <a:rPr lang="en-US" sz="1200" i="1" dirty="0" smtClean="0">
                <a:solidFill>
                  <a:srgbClr val="FF0000"/>
                </a:solidFill>
              </a:rPr>
              <a:t> bands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81600" y="4648200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endCxn id="34" idx="2"/>
          </p:cNvCxnSpPr>
          <p:nvPr/>
        </p:nvCxnSpPr>
        <p:spPr>
          <a:xfrm>
            <a:off x="2260744" y="4800600"/>
            <a:ext cx="29208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53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6" r="15328" b="5543"/>
          <a:stretch/>
        </p:blipFill>
        <p:spPr>
          <a:xfrm>
            <a:off x="1371600" y="380144"/>
            <a:ext cx="6324600" cy="647785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56334" y="1981200"/>
            <a:ext cx="2291865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2549402"/>
            <a:ext cx="1523999" cy="720197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SSB Modulator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IF (I &amp; Q) ≈25MHz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Dual </a:t>
            </a:r>
            <a:r>
              <a:rPr lang="en-US" sz="1200" i="1" dirty="0" err="1" smtClean="0">
                <a:solidFill>
                  <a:srgbClr val="FF0000"/>
                </a:solidFill>
              </a:rPr>
              <a:t>TxDac</a:t>
            </a:r>
            <a:r>
              <a:rPr lang="en-US" sz="1200" i="1" dirty="0" smtClean="0">
                <a:solidFill>
                  <a:srgbClr val="FF0000"/>
                </a:solidFill>
              </a:rPr>
              <a:t> 16 bits</a:t>
            </a:r>
            <a:endParaRPr lang="en-US" sz="1200" i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7" idx="3"/>
            <a:endCxn id="6" idx="2"/>
          </p:cNvCxnSpPr>
          <p:nvPr/>
        </p:nvCxnSpPr>
        <p:spPr>
          <a:xfrm flipV="1">
            <a:off x="1600199" y="2400300"/>
            <a:ext cx="756135" cy="509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1" y="4114800"/>
            <a:ext cx="1523999" cy="1163395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RF  Demodulator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RF&amp;LO mixing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IF ≈25MHz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14 bits ADC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Fs=4</a:t>
            </a:r>
            <a:r>
              <a:rPr lang="en-US" sz="1200" i="1" dirty="0" smtClean="0">
                <a:solidFill>
                  <a:srgbClr val="FF0000"/>
                </a:solidFill>
                <a:latin typeface="Arial"/>
                <a:cs typeface="Arial"/>
              </a:rPr>
              <a:t>·</a:t>
            </a:r>
            <a:r>
              <a:rPr lang="en-US" sz="1200" i="1" dirty="0" smtClean="0">
                <a:solidFill>
                  <a:srgbClr val="FF0000"/>
                </a:solidFill>
                <a:cs typeface="Times New Roman" pitchFamily="18" charset="0"/>
              </a:rPr>
              <a:t>IF </a:t>
            </a:r>
            <a:r>
              <a:rPr lang="en-US" sz="1200" i="1" dirty="0" smtClean="0">
                <a:solidFill>
                  <a:srgbClr val="FF0000"/>
                </a:solidFill>
              </a:rPr>
              <a:t>≈100MHz</a:t>
            </a:r>
            <a:endParaRPr lang="en-US" sz="1200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16" idx="3"/>
            <a:endCxn id="18" idx="2"/>
          </p:cNvCxnSpPr>
          <p:nvPr/>
        </p:nvCxnSpPr>
        <p:spPr>
          <a:xfrm>
            <a:off x="1600200" y="4696498"/>
            <a:ext cx="685800" cy="660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286000" y="4343400"/>
            <a:ext cx="2209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810000" y="4038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4x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5971401"/>
            <a:ext cx="1523999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LO Distribution</a:t>
            </a:r>
            <a:endParaRPr lang="en-US" sz="1200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23" idx="3"/>
            <a:endCxn id="25" idx="2"/>
          </p:cNvCxnSpPr>
          <p:nvPr/>
        </p:nvCxnSpPr>
        <p:spPr>
          <a:xfrm>
            <a:off x="1600199" y="6109901"/>
            <a:ext cx="457201" cy="1765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057400" y="5867400"/>
            <a:ext cx="1905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52600" y="1143000"/>
            <a:ext cx="1447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200" y="720602"/>
            <a:ext cx="1523999" cy="1126462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2 x Duplex Optical Serial Links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2 in &amp; 2 out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2Gbits/s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(</a:t>
            </a:r>
            <a:r>
              <a:rPr lang="en-US" sz="1200" i="1" dirty="0" smtClean="0">
                <a:solidFill>
                  <a:srgbClr val="FF0000"/>
                </a:solidFill>
                <a:latin typeface="Arial"/>
                <a:cs typeface="Arial"/>
              </a:rPr>
              <a:t>≤</a:t>
            </a:r>
            <a:r>
              <a:rPr lang="en-US" sz="1200" i="1" dirty="0" smtClean="0">
                <a:solidFill>
                  <a:srgbClr val="FF0000"/>
                </a:solidFill>
              </a:rPr>
              <a:t>3.2Gbits/s)</a:t>
            </a:r>
            <a:endParaRPr lang="en-US" sz="1200" i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30" idx="3"/>
            <a:endCxn id="29" idx="2"/>
          </p:cNvCxnSpPr>
          <p:nvPr/>
        </p:nvCxnSpPr>
        <p:spPr>
          <a:xfrm>
            <a:off x="1600199" y="1283833"/>
            <a:ext cx="152401" cy="278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4114800" y="990600"/>
            <a:ext cx="1752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543801" y="457200"/>
            <a:ext cx="1523999" cy="461665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</a:rPr>
              <a:t>SRAM 2x8 </a:t>
            </a:r>
            <a:r>
              <a:rPr lang="en-US" sz="1200" i="1" dirty="0" err="1" smtClean="0">
                <a:solidFill>
                  <a:srgbClr val="FF0000"/>
                </a:solidFill>
              </a:rPr>
              <a:t>Mbyte</a:t>
            </a:r>
            <a:r>
              <a:rPr lang="en-US" sz="1200" i="1" dirty="0" smtClean="0">
                <a:solidFill>
                  <a:srgbClr val="FF0000"/>
                </a:solidFill>
              </a:rPr>
              <a:t> for diagnostics</a:t>
            </a:r>
          </a:p>
        </p:txBody>
      </p:sp>
      <p:cxnSp>
        <p:nvCxnSpPr>
          <p:cNvPr id="36" name="Straight Arrow Connector 35"/>
          <p:cNvCxnSpPr>
            <a:stCxn id="34" idx="2"/>
            <a:endCxn id="33" idx="6"/>
          </p:cNvCxnSpPr>
          <p:nvPr/>
        </p:nvCxnSpPr>
        <p:spPr>
          <a:xfrm flipH="1">
            <a:off x="5867400" y="918865"/>
            <a:ext cx="2438401" cy="4146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91582" y="2217003"/>
            <a:ext cx="1066799" cy="1015663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</a:rPr>
              <a:t>VME P1 backplane for slow controls/readout</a:t>
            </a:r>
          </a:p>
        </p:txBody>
      </p:sp>
      <p:cxnSp>
        <p:nvCxnSpPr>
          <p:cNvPr id="41" name="Straight Arrow Connector 40"/>
          <p:cNvCxnSpPr>
            <a:stCxn id="40" idx="1"/>
          </p:cNvCxnSpPr>
          <p:nvPr/>
        </p:nvCxnSpPr>
        <p:spPr>
          <a:xfrm flipH="1" flipV="1">
            <a:off x="7696200" y="2217003"/>
            <a:ext cx="295382" cy="507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543800" y="3886200"/>
            <a:ext cx="1523999" cy="1348061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</a:rPr>
              <a:t>Dedicated backplane (P2):</a:t>
            </a:r>
          </a:p>
          <a:p>
            <a:pPr marL="265113">
              <a:buFont typeface="Arial" pitchFamily="34" charset="0"/>
              <a:buChar char="•"/>
            </a:pPr>
            <a:r>
              <a:rPr lang="en-US" sz="1200" i="1" dirty="0" smtClean="0">
                <a:solidFill>
                  <a:srgbClr val="FF0000"/>
                </a:solidFill>
              </a:rPr>
              <a:t>Power Supply</a:t>
            </a:r>
          </a:p>
          <a:p>
            <a:pPr marL="265113">
              <a:buFont typeface="Arial" pitchFamily="34" charset="0"/>
              <a:buChar char="•"/>
            </a:pPr>
            <a:r>
              <a:rPr lang="en-US" sz="1200" i="1" dirty="0" smtClean="0">
                <a:solidFill>
                  <a:srgbClr val="FF0000"/>
                </a:solidFill>
              </a:rPr>
              <a:t>Clocks</a:t>
            </a:r>
          </a:p>
          <a:p>
            <a:pPr marL="265113">
              <a:buFont typeface="Arial" pitchFamily="34" charset="0"/>
              <a:buChar char="•"/>
            </a:pPr>
            <a:r>
              <a:rPr lang="en-US" sz="1200" i="1" dirty="0" smtClean="0">
                <a:solidFill>
                  <a:srgbClr val="FF0000"/>
                </a:solidFill>
              </a:rPr>
              <a:t>Interlocks</a:t>
            </a:r>
          </a:p>
          <a:p>
            <a:pPr marL="265113">
              <a:buFont typeface="Arial" pitchFamily="34" charset="0"/>
              <a:buChar char="•"/>
            </a:pPr>
            <a:r>
              <a:rPr lang="en-US" sz="1200" i="1" dirty="0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6" name="Oval 45"/>
          <p:cNvSpPr/>
          <p:nvPr/>
        </p:nvSpPr>
        <p:spPr>
          <a:xfrm>
            <a:off x="6792502" y="920577"/>
            <a:ext cx="892996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1676400"/>
            <a:ext cx="13716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848600" y="1316776"/>
            <a:ext cx="1113889" cy="461665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>
                <a:solidFill>
                  <a:srgbClr val="FF0000"/>
                </a:solidFill>
              </a:rPr>
              <a:t>Xilinx </a:t>
            </a:r>
            <a:r>
              <a:rPr lang="en-US" sz="1200" i="1" dirty="0" err="1" smtClean="0">
                <a:solidFill>
                  <a:srgbClr val="FF0000"/>
                </a:solidFill>
              </a:rPr>
              <a:t>Virtex</a:t>
            </a:r>
            <a:r>
              <a:rPr lang="en-US" sz="1200" i="1" dirty="0" smtClean="0">
                <a:solidFill>
                  <a:srgbClr val="FF0000"/>
                </a:solidFill>
              </a:rPr>
              <a:t> 5 SX</a:t>
            </a:r>
          </a:p>
        </p:txBody>
      </p:sp>
      <p:cxnSp>
        <p:nvCxnSpPr>
          <p:cNvPr id="37" name="Straight Arrow Connector 36"/>
          <p:cNvCxnSpPr>
            <a:stCxn id="35" idx="2"/>
            <a:endCxn id="32" idx="6"/>
          </p:cNvCxnSpPr>
          <p:nvPr/>
        </p:nvCxnSpPr>
        <p:spPr>
          <a:xfrm flipH="1">
            <a:off x="6172200" y="1778441"/>
            <a:ext cx="2233345" cy="4694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629400" y="4419600"/>
            <a:ext cx="1219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689314" y="433918"/>
            <a:ext cx="1854485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G. Hagmann BE-RF-FB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designer</a:t>
            </a:r>
            <a:endParaRPr lang="en-US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81047" y="433918"/>
            <a:ext cx="363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SPS 800 MHz TWC prototype</a:t>
            </a:r>
          </a:p>
        </p:txBody>
      </p:sp>
    </p:spTree>
    <p:extLst>
      <p:ext uri="{BB962C8B-B14F-4D97-AF65-F5344CB8AC3E}">
        <p14:creationId xmlns:p14="http://schemas.microsoft.com/office/powerpoint/2010/main" val="8811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3" t="2097" r="23034" b="4270"/>
          <a:stretch/>
        </p:blipFill>
        <p:spPr>
          <a:xfrm>
            <a:off x="2821113" y="381000"/>
            <a:ext cx="3154166" cy="6421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1" y="720602"/>
            <a:ext cx="1523999" cy="904863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2 x Duplex Optical Serial links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2 inputs</a:t>
            </a:r>
          </a:p>
          <a:p>
            <a:r>
              <a:rPr lang="en-US" sz="1200" i="1" dirty="0" smtClean="0">
                <a:solidFill>
                  <a:srgbClr val="FF0000"/>
                </a:solidFill>
              </a:rPr>
              <a:t>2 outputs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3048000" y="1038580"/>
            <a:ext cx="152400" cy="10668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3059130" y="2188949"/>
            <a:ext cx="152400" cy="6096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3048000" y="3591674"/>
            <a:ext cx="152400" cy="6096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3059130" y="4495800"/>
            <a:ext cx="152400" cy="16002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3059130" y="6144399"/>
            <a:ext cx="152400" cy="6096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9" name="Straight Arrow Connector 18"/>
          <p:cNvCxnSpPr>
            <a:stCxn id="6" idx="3"/>
            <a:endCxn id="14" idx="1"/>
          </p:cNvCxnSpPr>
          <p:nvPr/>
        </p:nvCxnSpPr>
        <p:spPr>
          <a:xfrm>
            <a:off x="1752600" y="1173034"/>
            <a:ext cx="1295400" cy="3989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8600" y="2286000"/>
            <a:ext cx="1523999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Status LED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3657600"/>
            <a:ext cx="1523999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RF output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4953000"/>
            <a:ext cx="1523999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RF inputs (4x)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" y="6172200"/>
            <a:ext cx="1523999" cy="276999"/>
          </a:xfrm>
          <a:prstGeom prst="rect">
            <a:avLst/>
          </a:prstGeom>
          <a:solidFill>
            <a:schemeClr val="accent1">
              <a:lumMod val="60000"/>
              <a:lumOff val="40000"/>
              <a:alpha val="48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LO input</a:t>
            </a:r>
            <a:endParaRPr lang="en-US" sz="1200" i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stCxn id="23" idx="3"/>
            <a:endCxn id="15" idx="1"/>
          </p:cNvCxnSpPr>
          <p:nvPr/>
        </p:nvCxnSpPr>
        <p:spPr>
          <a:xfrm>
            <a:off x="1752599" y="2424500"/>
            <a:ext cx="1306531" cy="692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3"/>
            <a:endCxn id="16" idx="1"/>
          </p:cNvCxnSpPr>
          <p:nvPr/>
        </p:nvCxnSpPr>
        <p:spPr>
          <a:xfrm>
            <a:off x="1752599" y="3796100"/>
            <a:ext cx="1295401" cy="100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3"/>
            <a:endCxn id="17" idx="1"/>
          </p:cNvCxnSpPr>
          <p:nvPr/>
        </p:nvCxnSpPr>
        <p:spPr>
          <a:xfrm>
            <a:off x="1752599" y="5091500"/>
            <a:ext cx="1306531" cy="20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3"/>
            <a:endCxn id="18" idx="1"/>
          </p:cNvCxnSpPr>
          <p:nvPr/>
        </p:nvCxnSpPr>
        <p:spPr>
          <a:xfrm>
            <a:off x="1752599" y="6310700"/>
            <a:ext cx="1306531" cy="138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58000" y="5415056"/>
            <a:ext cx="1543359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G. Hagmann BE-RF-FB</a:t>
            </a:r>
          </a:p>
          <a:p>
            <a:r>
              <a:rPr lang="en-US" sz="1400" dirty="0" smtClean="0">
                <a:latin typeface="Comic Sans MS" pitchFamily="66" charset="0"/>
              </a:rPr>
              <a:t>designer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0" y="392954"/>
            <a:ext cx="363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SPS 800 MHz TWC prototype</a:t>
            </a:r>
          </a:p>
        </p:txBody>
      </p:sp>
    </p:spTree>
    <p:extLst>
      <p:ext uri="{BB962C8B-B14F-4D97-AF65-F5344CB8AC3E}">
        <p14:creationId xmlns:p14="http://schemas.microsoft.com/office/powerpoint/2010/main" val="22591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87"/>
            <a:ext cx="9144000" cy="6102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5105400"/>
            <a:ext cx="38862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ACS LLRF. 1 rack/ 2 VME crates,  per cavity in </a:t>
            </a:r>
            <a:r>
              <a:rPr lang="en-US" sz="2000" dirty="0">
                <a:solidFill>
                  <a:srgbClr val="0070C0"/>
                </a:solidFill>
                <a:latin typeface="Comic Sans MS" pitchFamily="66" charset="0"/>
              </a:rPr>
              <a:t>a</a:t>
            </a: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 Faraday Cage in the UX45 cavern</a:t>
            </a:r>
            <a:endParaRPr lang="en-US" sz="2000" dirty="0">
              <a:solidFill>
                <a:srgbClr val="0070C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12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990600"/>
          </a:xfrm>
        </p:spPr>
        <p:txBody>
          <a:bodyPr/>
          <a:lstStyle/>
          <a:p>
            <a:r>
              <a:rPr lang="en-US" dirty="0" smtClean="0"/>
              <a:t>Machine Impedance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HighLumi</a:t>
            </a:r>
            <a:r>
              <a:rPr lang="en-US" sz="2000" dirty="0" smtClean="0"/>
              <a:t> LHC will accelerate 1.1 A DC current per beam (compared to 0.4 A DC in 2012)</a:t>
            </a:r>
          </a:p>
          <a:p>
            <a:r>
              <a:rPr lang="en-US" sz="2000" dirty="0" smtClean="0"/>
              <a:t>The Crab Cavities will introduce a series of Narrow-Band resonators in the machine (fundamental plus HOMs)</a:t>
            </a:r>
          </a:p>
          <a:p>
            <a:r>
              <a:rPr lang="en-US" sz="2000" dirty="0" smtClean="0"/>
              <a:t>Calculations have been done to derive a threshold on the acceptable impedance at each frequency, in 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dirty="0" smtClean="0"/>
              <a:t> (longitudinal) or 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dirty="0" smtClean="0"/>
              <a:t>/m (transverse) [1]</a:t>
            </a:r>
          </a:p>
          <a:p>
            <a:r>
              <a:rPr lang="en-US" sz="2000" dirty="0" smtClean="0"/>
              <a:t>Control of the HOMs involve both cavity design (to minimize the corresponding R/Q) and HOM passive damper design (to reduce the corresponding Q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Control of the fundamental is the responsibility of the LLRF. A major limitation in PEPII</a:t>
            </a:r>
          </a:p>
          <a:p>
            <a:r>
              <a:rPr lang="en-US" sz="2000" dirty="0" smtClean="0"/>
              <a:t>At the fundamental one cavity presents a transverse impedance around 2.5 G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dirty="0" smtClean="0"/>
              <a:t>/m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to be reduced below 1.5 M</a:t>
            </a:r>
            <a:r>
              <a:rPr lang="en-US" sz="2000" dirty="0" smtClean="0">
                <a:latin typeface="Symbol" pitchFamily="18" charset="2"/>
              </a:rPr>
              <a:t>W</a:t>
            </a:r>
            <a:r>
              <a:rPr lang="en-US" sz="2000" dirty="0" smtClean="0"/>
              <a:t>/m ([1], 4 cavities, 60 </a:t>
            </a:r>
            <a:r>
              <a:rPr lang="en-US" sz="2000" dirty="0" err="1" smtClean="0"/>
              <a:t>ms</a:t>
            </a:r>
            <a:r>
              <a:rPr lang="en-US" sz="2000" dirty="0" smtClean="0"/>
              <a:t> transverse damping              time 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993817"/>
              </p:ext>
            </p:extLst>
          </p:nvPr>
        </p:nvGraphicFramePr>
        <p:xfrm>
          <a:off x="2057400" y="5105400"/>
          <a:ext cx="1828800" cy="649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4" name="Equation" r:id="rId3" imgW="1143000" imgH="406080" progId="Equation.DSMT4">
                  <p:embed/>
                </p:oleObj>
              </mc:Choice>
              <mc:Fallback>
                <p:oleObj name="Equation" r:id="rId3" imgW="1143000" imgH="406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105400"/>
                        <a:ext cx="1828800" cy="6497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17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143"/>
            <a:ext cx="9144000" cy="5597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6324600"/>
            <a:ext cx="35814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ACS RF in the UX45 cavern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395523"/>
            <a:ext cx="1523999" cy="83099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Faraday cages with LLRF electronics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22937" y="3811021"/>
            <a:ext cx="1587063" cy="106577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22937" y="3127175"/>
            <a:ext cx="1739463" cy="73001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2957898"/>
            <a:ext cx="1523999" cy="33855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Klystrons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8938" y="2170339"/>
            <a:ext cx="1523999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Waveguides to cavities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799" y="1295400"/>
            <a:ext cx="1523999" cy="73866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70C0"/>
                </a:solidFill>
              </a:rPr>
              <a:t>Concrete shielding around the </a:t>
            </a:r>
            <a:r>
              <a:rPr lang="en-US" sz="1400" i="1" dirty="0">
                <a:solidFill>
                  <a:srgbClr val="0070C0"/>
                </a:solidFill>
              </a:rPr>
              <a:t>b</a:t>
            </a:r>
            <a:r>
              <a:rPr lang="en-US" sz="1400" i="1" dirty="0" smtClean="0">
                <a:solidFill>
                  <a:srgbClr val="0070C0"/>
                </a:solidFill>
              </a:rPr>
              <a:t>eam line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22937" y="2462726"/>
            <a:ext cx="1587063" cy="48219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3"/>
          </p:cNvCxnSpPr>
          <p:nvPr/>
        </p:nvCxnSpPr>
        <p:spPr>
          <a:xfrm>
            <a:off x="2209798" y="1664732"/>
            <a:ext cx="2286002" cy="89979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4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conclusions</a:t>
            </a:r>
            <a:endParaRPr lang="en-US" dirty="0">
              <a:ea typeface="+mj-ea"/>
            </a:endParaRPr>
          </a:p>
        </p:txBody>
      </p:sp>
      <p:sp>
        <p:nvSpPr>
          <p:cNvPr id="58371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457200"/>
            <a:ext cx="8229600" cy="6172200"/>
          </a:xfrm>
        </p:spPr>
        <p:txBody>
          <a:bodyPr/>
          <a:lstStyle/>
          <a:p>
            <a:r>
              <a:rPr lang="en-US" dirty="0" smtClean="0"/>
              <a:t>We propose to use a strong RF feedback around each CC</a:t>
            </a:r>
          </a:p>
          <a:p>
            <a:pPr lvl="1"/>
            <a:r>
              <a:rPr lang="en-US" dirty="0" smtClean="0"/>
              <a:t>It decreases the effective impedance. Precise calculations needed.</a:t>
            </a:r>
          </a:p>
          <a:p>
            <a:pPr lvl="1"/>
            <a:r>
              <a:rPr lang="en-US" dirty="0" smtClean="0"/>
              <a:t>It strongly reduces the TX noise</a:t>
            </a:r>
          </a:p>
          <a:p>
            <a:pPr lvl="1"/>
            <a:r>
              <a:rPr lang="en-US" dirty="0" smtClean="0"/>
              <a:t>It provides for precise control of the crabbing voltage </a:t>
            </a:r>
          </a:p>
          <a:p>
            <a:pPr lvl="1"/>
            <a:r>
              <a:rPr lang="en-US" dirty="0" smtClean="0"/>
              <a:t>It calls for a compact layout: “service” galleries</a:t>
            </a:r>
          </a:p>
          <a:p>
            <a:r>
              <a:rPr lang="en-US" dirty="0" smtClean="0"/>
              <a:t>A MIMO feedback combines the signal from crabbing and un-crabbing cavities for perfect closure of the tilt, and “some” compensation in case of one-cavity failure</a:t>
            </a:r>
          </a:p>
          <a:p>
            <a:r>
              <a:rPr lang="en-US" dirty="0" smtClean="0"/>
              <a:t>RF noise optimization depends on the importance of TX noise compared to measurement (Antenna demodulation) noise</a:t>
            </a:r>
          </a:p>
          <a:p>
            <a:r>
              <a:rPr lang="en-US" dirty="0" smtClean="0"/>
              <a:t>The tuning with very low field (much smaller than the beam loading) must be studied</a:t>
            </a:r>
          </a:p>
          <a:p>
            <a:r>
              <a:rPr lang="en-US" dirty="0" smtClean="0"/>
              <a:t>The SPS test is essential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a typeface="+mj-ea"/>
              </a:rPr>
              <a:t>Thank you for your attention</a:t>
            </a:r>
          </a:p>
        </p:txBody>
      </p:sp>
      <p:sp>
        <p:nvSpPr>
          <p:cNvPr id="15363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References</a:t>
            </a:r>
            <a:endParaRPr lang="en-US" dirty="0">
              <a:ea typeface="+mj-ea"/>
            </a:endParaRPr>
          </a:p>
        </p:txBody>
      </p:sp>
      <p:sp>
        <p:nvSpPr>
          <p:cNvPr id="58371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381000" y="609600"/>
            <a:ext cx="82296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a typeface="+mn-ea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[1] A. </a:t>
            </a:r>
            <a:r>
              <a:rPr lang="en-US" dirty="0" err="1" smtClean="0">
                <a:ea typeface="+mn-ea"/>
              </a:rPr>
              <a:t>Burov</a:t>
            </a:r>
            <a:r>
              <a:rPr lang="en-US" dirty="0" smtClean="0">
                <a:ea typeface="+mn-ea"/>
              </a:rPr>
              <a:t>, Beam Stability with Crab Cavities, LHC-CC11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[2] D. </a:t>
            </a:r>
            <a:r>
              <a:rPr lang="en-US" dirty="0" err="1" smtClean="0">
                <a:ea typeface="+mn-ea"/>
              </a:rPr>
              <a:t>Boussard</a:t>
            </a:r>
            <a:r>
              <a:rPr lang="en-US" dirty="0" smtClean="0">
                <a:ea typeface="+mn-ea"/>
              </a:rPr>
              <a:t>, Control of Cavities with High Beam Loading, IEEE Transaction on Nuclear Sciences, Oct. 1984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/>
              <a:t>[3] T. Mastoridis et al., Radio Frequency noise effects on the CERN Large Hadron Collider beam diffusion, PRST AB, 14, 092802 (2011)</a:t>
            </a:r>
          </a:p>
          <a:p>
            <a:pPr marL="457517" lvl="1" indent="-182880" eaLnBrk="1" fontAlgn="auto" hangingPunct="1">
              <a:spcAft>
                <a:spcPts val="0"/>
              </a:spcAft>
              <a:defRPr/>
            </a:pPr>
            <a:endParaRPr lang="en-US" sz="2400" dirty="0" smtClean="0"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Back-up slides</a:t>
            </a:r>
            <a:endParaRPr lang="en-US" dirty="0">
              <a:ea typeface="+mj-ea"/>
            </a:endParaRPr>
          </a:p>
        </p:txBody>
      </p:sp>
      <p:sp>
        <p:nvSpPr>
          <p:cNvPr id="60419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/>
          <a:lstStyle/>
          <a:p>
            <a:r>
              <a:rPr lang="en-US" dirty="0" smtClean="0"/>
              <a:t>State-space model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524000"/>
            <a:ext cx="5943600" cy="5105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We start with the simplest model</a:t>
            </a:r>
          </a:p>
          <a:p>
            <a:pPr lvl="1"/>
            <a:r>
              <a:rPr lang="en-US" sz="1500" dirty="0" smtClean="0"/>
              <a:t>Cavities on-tune represented as first order linear difference equation (LPF)</a:t>
            </a:r>
          </a:p>
          <a:p>
            <a:pPr lvl="1"/>
            <a:r>
              <a:rPr lang="en-US" sz="1500" dirty="0" smtClean="0"/>
              <a:t>TX represented by a constant gain</a:t>
            </a:r>
          </a:p>
          <a:p>
            <a:pPr lvl="1"/>
            <a:endParaRPr lang="en-US" sz="1500" dirty="0" smtClean="0"/>
          </a:p>
          <a:p>
            <a:pPr lvl="1"/>
            <a:endParaRPr lang="en-US" sz="1500" dirty="0" smtClean="0"/>
          </a:p>
          <a:p>
            <a:r>
              <a:rPr lang="en-US" sz="1800" dirty="0" smtClean="0"/>
              <a:t>In matrix form</a:t>
            </a:r>
          </a:p>
          <a:p>
            <a:r>
              <a:rPr lang="en-US" sz="1800" dirty="0" smtClean="0"/>
              <a:t>We want to design a linear regulator (matrix K) , that is a proportional feedback generating corrections on I(n) from measurement of V(n)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With the regulator, the state equations become</a:t>
            </a:r>
          </a:p>
          <a:p>
            <a:endParaRPr lang="en-US" sz="1800" dirty="0" smtClean="0"/>
          </a:p>
          <a:p>
            <a:r>
              <a:rPr lang="en-US" sz="1800" dirty="0" smtClean="0"/>
              <a:t>The feedback changes the state-transition matrix </a:t>
            </a:r>
          </a:p>
          <a:p>
            <a:r>
              <a:rPr lang="en-US" sz="1800" dirty="0" smtClean="0"/>
              <a:t>The choice of the K matrix coefficients can be done using the Linear Quadratic Regulator (LQR) theory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lvl="1"/>
            <a:endParaRPr lang="en-US" sz="15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25, 2013</a:t>
            </a:r>
            <a:endParaRPr lang="en-US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RF Tech meeting, Annecy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746908" y="0"/>
          <a:ext cx="3397092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70" name="Visio" r:id="rId3" imgW="4369113" imgH="3568554" progId="">
                  <p:embed/>
                </p:oleObj>
              </mc:Choice>
              <mc:Fallback>
                <p:oleObj name="Visio" r:id="rId3" imgW="4369113" imgH="356855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908" y="0"/>
                        <a:ext cx="3397092" cy="2774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4" name="Object 2"/>
          <p:cNvGraphicFramePr>
            <a:graphicFrameLocks noChangeAspect="1"/>
          </p:cNvGraphicFramePr>
          <p:nvPr/>
        </p:nvGraphicFramePr>
        <p:xfrm>
          <a:off x="6629400" y="2971800"/>
          <a:ext cx="1784350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71" name="Equation" r:id="rId5" imgW="1549080" imgH="2869920" progId="Equation.3">
                  <p:embed/>
                </p:oleObj>
              </mc:Choice>
              <mc:Fallback>
                <p:oleObj name="Equation" r:id="rId5" imgW="1549080" imgH="286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971800"/>
                        <a:ext cx="1784350" cy="3289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6" name="Object 2"/>
          <p:cNvGraphicFramePr>
            <a:graphicFrameLocks noChangeAspect="1"/>
          </p:cNvGraphicFramePr>
          <p:nvPr/>
        </p:nvGraphicFramePr>
        <p:xfrm>
          <a:off x="2057400" y="2667000"/>
          <a:ext cx="18732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72" name="Equation" r:id="rId7" imgW="1625400" imgH="457200" progId="Equation.3">
                  <p:embed/>
                </p:oleObj>
              </mc:Choice>
              <mc:Fallback>
                <p:oleObj name="Equation" r:id="rId7" imgW="162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18732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7" name="Object 7"/>
          <p:cNvGraphicFramePr>
            <a:graphicFrameLocks noChangeAspect="1"/>
          </p:cNvGraphicFramePr>
          <p:nvPr/>
        </p:nvGraphicFramePr>
        <p:xfrm>
          <a:off x="2209800" y="4419600"/>
          <a:ext cx="1112837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73" name="Equation" r:id="rId9" imgW="965160" imgH="215640" progId="Equation.3">
                  <p:embed/>
                </p:oleObj>
              </mc:Choice>
              <mc:Fallback>
                <p:oleObj name="Equation" r:id="rId9" imgW="965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19600"/>
                        <a:ext cx="1112837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9" name="Object 9"/>
          <p:cNvGraphicFramePr>
            <a:graphicFrameLocks noChangeAspect="1"/>
          </p:cNvGraphicFramePr>
          <p:nvPr/>
        </p:nvGraphicFramePr>
        <p:xfrm>
          <a:off x="1752600" y="5105400"/>
          <a:ext cx="2239962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74" name="Equation" r:id="rId11" imgW="1942920" imgH="215640" progId="Equation.3">
                  <p:embed/>
                </p:oleObj>
              </mc:Choice>
              <mc:Fallback>
                <p:oleObj name="Equation" r:id="rId11" imgW="1942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05400"/>
                        <a:ext cx="2239962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2057400" y="3352800"/>
            <a:ext cx="4572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5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Quadratic Regulator LQR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648" y="1524000"/>
            <a:ext cx="7997952" cy="4876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Assume that the state is displaced at time zero (non-zero initial cavity voltage), and observe the transient while the system is brought back to the zero state</a:t>
            </a:r>
          </a:p>
          <a:p>
            <a:r>
              <a:rPr lang="en-US" sz="1800" dirty="0" smtClean="0"/>
              <a:t>Let us define a cost function that is a quadratic function of the state variables (V) and the regulation input (I)</a:t>
            </a:r>
          </a:p>
          <a:p>
            <a:endParaRPr lang="en-US" sz="1800" dirty="0" smtClean="0"/>
          </a:p>
          <a:p>
            <a:r>
              <a:rPr lang="en-US" sz="1800" dirty="0" smtClean="0"/>
              <a:t>With the matrix Q and R, we give different weight to the state error (Q) and the needed regulation power (R)</a:t>
            </a:r>
          </a:p>
          <a:p>
            <a:r>
              <a:rPr lang="en-US" sz="1800" dirty="0" smtClean="0"/>
              <a:t>We will use a diagonal R matrix so that the second term is proportional to the klystron power needed in the restoring transient</a:t>
            </a:r>
          </a:p>
          <a:p>
            <a:r>
              <a:rPr lang="en-US" sz="1800" dirty="0" smtClean="0"/>
              <a:t>With the Q matrix elements we can give more or less coupling between the two feedbacks. With a diagonal matrix, the feedbacks are fully decoupled </a:t>
            </a:r>
          </a:p>
          <a:p>
            <a:r>
              <a:rPr lang="en-US" sz="1800" dirty="0" smtClean="0"/>
              <a:t>By balancing q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and q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in the matrix below, we give more importance to the voltage difference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25, 2013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RF Tech meeting, Annecy</a:t>
            </a:r>
            <a:endParaRPr lang="en-US" dirty="0"/>
          </a:p>
        </p:txBody>
      </p:sp>
      <p:graphicFrame>
        <p:nvGraphicFramePr>
          <p:cNvPr id="338946" name="Object 2"/>
          <p:cNvGraphicFramePr>
            <a:graphicFrameLocks noChangeAspect="1"/>
          </p:cNvGraphicFramePr>
          <p:nvPr/>
        </p:nvGraphicFramePr>
        <p:xfrm>
          <a:off x="2971800" y="5486400"/>
          <a:ext cx="38195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6" name="Équation" r:id="rId3" imgW="3314520" imgH="761760" progId="Equation.3">
                  <p:embed/>
                </p:oleObj>
              </mc:Choice>
              <mc:Fallback>
                <p:oleObj name="Équation" r:id="rId3" imgW="331452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86400"/>
                        <a:ext cx="38195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830006"/>
              </p:ext>
            </p:extLst>
          </p:nvPr>
        </p:nvGraphicFramePr>
        <p:xfrm>
          <a:off x="5105400" y="2819400"/>
          <a:ext cx="24876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27" name="Equation" r:id="rId5" imgW="2158920" imgH="431640" progId="Equation.3">
                  <p:embed/>
                </p:oleObj>
              </mc:Choice>
              <mc:Fallback>
                <p:oleObj name="Equation" r:id="rId5" imgW="2158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19400"/>
                        <a:ext cx="248761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09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25, 2013</a:t>
            </a:r>
            <a:endParaRPr lang="en-US"/>
          </a:p>
        </p:txBody>
      </p:sp>
      <p:sp>
        <p:nvSpPr>
          <p:cNvPr id="50" name="Espace réservé du pied de page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RF Tech meeting, Annecy</a:t>
            </a:r>
            <a:endParaRPr lang="en-US" dirty="0"/>
          </a:p>
        </p:txBody>
      </p:sp>
      <p:graphicFrame>
        <p:nvGraphicFramePr>
          <p:cNvPr id="339970" name="Object 2"/>
          <p:cNvGraphicFramePr>
            <a:graphicFrameLocks noChangeAspect="1"/>
          </p:cNvGraphicFramePr>
          <p:nvPr/>
        </p:nvGraphicFramePr>
        <p:xfrm>
          <a:off x="685800" y="914400"/>
          <a:ext cx="8493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0" name="Equation" r:id="rId3" imgW="736560" imgH="457200" progId="Equation.3">
                  <p:embed/>
                </p:oleObj>
              </mc:Choice>
              <mc:Fallback>
                <p:oleObj name="Equation" r:id="rId3" imgW="73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84931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71" name="Object 3"/>
          <p:cNvGraphicFramePr>
            <a:graphicFrameLocks noChangeAspect="1"/>
          </p:cNvGraphicFramePr>
          <p:nvPr/>
        </p:nvGraphicFramePr>
        <p:xfrm>
          <a:off x="5562600" y="838200"/>
          <a:ext cx="15668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51" name="Equation" r:id="rId5" imgW="1358640" imgH="457200" progId="Equation.3">
                  <p:embed/>
                </p:oleObj>
              </mc:Choice>
              <mc:Fallback>
                <p:oleObj name="Equation" r:id="rId5" imgW="1358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838200"/>
                        <a:ext cx="15668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524000"/>
            <a:ext cx="26193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1447800"/>
            <a:ext cx="26003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ndiv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" y="2743200"/>
            <a:ext cx="3429000" cy="1895475"/>
          </a:xfrm>
          <a:prstGeom prst="rect">
            <a:avLst/>
          </a:prstGeom>
        </p:spPr>
      </p:pic>
      <p:pic>
        <p:nvPicPr>
          <p:cNvPr id="14" name="Picture 13" descr="Cpl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34000" y="2743200"/>
            <a:ext cx="3429000" cy="18954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800" y="4800600"/>
            <a:ext cx="79248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92934"/>
                </a:solidFill>
                <a:latin typeface="Comic Sans MS" pitchFamily="66" charset="0"/>
              </a:rPr>
              <a:t>Cavity voltage following a unit step of both klystrons at time zero, and a half-unit step reduction of klystron 2 alone at time 50.</a:t>
            </a:r>
          </a:p>
          <a:p>
            <a:r>
              <a:rPr lang="en-US" sz="1200" dirty="0" smtClean="0">
                <a:solidFill>
                  <a:srgbClr val="292934"/>
                </a:solidFill>
                <a:latin typeface="Comic Sans MS" pitchFamily="66" charset="0"/>
              </a:rPr>
              <a:t>When observing one loop at the time, the regulation with independent klystrons is better: It is 3 times faster and the static error is three times smaller.</a:t>
            </a:r>
          </a:p>
          <a:p>
            <a:r>
              <a:rPr lang="en-US" sz="1200" dirty="0" smtClean="0">
                <a:solidFill>
                  <a:srgbClr val="292934"/>
                </a:solidFill>
                <a:latin typeface="Comic Sans MS" pitchFamily="66" charset="0"/>
              </a:rPr>
              <a:t>When the 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transient is on one klystron only </a:t>
            </a:r>
            <a:r>
              <a:rPr lang="en-US" sz="1200" dirty="0" smtClean="0">
                <a:solidFill>
                  <a:srgbClr val="292934"/>
                </a:solidFill>
                <a:latin typeface="Comic Sans MS" pitchFamily="66" charset="0"/>
              </a:rPr>
              <a:t>(kly2, red), there is no compensation on cavity 1 for the independent feedbacks, resulting in a static error of ~2. 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With the coupled feedbacks, kly1 (blue) reacts to the drop in cavity 2 voltage </a:t>
            </a:r>
            <a:r>
              <a:rPr lang="en-US" sz="1200" dirty="0" smtClean="0">
                <a:solidFill>
                  <a:srgbClr val="292934"/>
                </a:solidFill>
                <a:latin typeface="Comic Sans MS" pitchFamily="66" charset="0"/>
              </a:rPr>
              <a:t>and the final voltage difference is ~ 0.5.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0" y="381000"/>
            <a:ext cx="22098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92934"/>
                </a:solidFill>
                <a:latin typeface="Comic Sans MS" pitchFamily="66" charset="0"/>
              </a:rPr>
              <a:t>Independent feedbacks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400" y="381000"/>
            <a:ext cx="31242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92934"/>
                </a:solidFill>
                <a:latin typeface="Comic Sans MS" pitchFamily="66" charset="0"/>
              </a:rPr>
              <a:t>Strongly coupled feedbacks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200" y="3276600"/>
            <a:ext cx="8382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Cavity 1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Comic Sans MS" pitchFamily="66" charset="0"/>
              </a:rPr>
              <a:t>Cavity2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2438400" y="838200"/>
            <a:ext cx="990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Comic Sans MS" pitchFamily="66" charset="0"/>
              </a:rPr>
              <a:t>Diagonal A matrix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1200" y="1447800"/>
            <a:ext cx="1676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5800" y="1600200"/>
            <a:ext cx="1752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Connecteur droit avec flèche 23"/>
          <p:cNvCxnSpPr>
            <a:stCxn id="19" idx="1"/>
            <a:endCxn id="22" idx="0"/>
          </p:cNvCxnSpPr>
          <p:nvPr/>
        </p:nvCxnSpPr>
        <p:spPr>
          <a:xfrm flipH="1">
            <a:off x="1562100" y="1069033"/>
            <a:ext cx="876300" cy="531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7"/>
          <p:cNvSpPr txBox="1"/>
          <p:nvPr/>
        </p:nvSpPr>
        <p:spPr>
          <a:xfrm>
            <a:off x="7467600" y="762000"/>
            <a:ext cx="1447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Comic Sans MS" pitchFamily="66" charset="0"/>
              </a:rPr>
              <a:t>Large off-diagonal values -&gt; strong coupling</a:t>
            </a:r>
          </a:p>
        </p:txBody>
      </p:sp>
      <p:cxnSp>
        <p:nvCxnSpPr>
          <p:cNvPr id="28" name="Connecteur droit avec flèche 27"/>
          <p:cNvCxnSpPr>
            <a:stCxn id="25" idx="1"/>
            <a:endCxn id="21" idx="0"/>
          </p:cNvCxnSpPr>
          <p:nvPr/>
        </p:nvCxnSpPr>
        <p:spPr>
          <a:xfrm flipH="1">
            <a:off x="6629400" y="1085166"/>
            <a:ext cx="838200" cy="362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7"/>
          <p:cNvSpPr txBox="1"/>
          <p:nvPr/>
        </p:nvSpPr>
        <p:spPr>
          <a:xfrm>
            <a:off x="3200400" y="2133600"/>
            <a:ext cx="10668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Comic Sans MS" pitchFamily="66" charset="0"/>
              </a:rPr>
              <a:t>Kly1 ignores Cav2 voltage drop</a:t>
            </a:r>
          </a:p>
        </p:txBody>
      </p:sp>
      <p:sp>
        <p:nvSpPr>
          <p:cNvPr id="30" name="Ellipse 29"/>
          <p:cNvSpPr/>
          <p:nvPr/>
        </p:nvSpPr>
        <p:spPr>
          <a:xfrm>
            <a:off x="7924800" y="3124200"/>
            <a:ext cx="533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2" name="Connecteur droit avec flèche 31"/>
          <p:cNvCxnSpPr>
            <a:stCxn id="29" idx="2"/>
            <a:endCxn id="35" idx="6"/>
          </p:cNvCxnSpPr>
          <p:nvPr/>
        </p:nvCxnSpPr>
        <p:spPr>
          <a:xfrm flipH="1">
            <a:off x="3352800" y="2779931"/>
            <a:ext cx="381000" cy="76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7"/>
          <p:cNvSpPr txBox="1"/>
          <p:nvPr/>
        </p:nvSpPr>
        <p:spPr>
          <a:xfrm>
            <a:off x="7467600" y="2362200"/>
            <a:ext cx="1524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Comic Sans MS" pitchFamily="66" charset="0"/>
              </a:rPr>
              <a:t>Kly1 tries to track Cav2 voltage drop</a:t>
            </a:r>
          </a:p>
        </p:txBody>
      </p:sp>
      <p:sp>
        <p:nvSpPr>
          <p:cNvPr id="35" name="Ellipse 34"/>
          <p:cNvSpPr/>
          <p:nvPr/>
        </p:nvSpPr>
        <p:spPr>
          <a:xfrm>
            <a:off x="2819400" y="2971800"/>
            <a:ext cx="533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3" name="Connecteur droit avec flèche 42"/>
          <p:cNvCxnSpPr>
            <a:stCxn id="34" idx="2"/>
            <a:endCxn id="30" idx="0"/>
          </p:cNvCxnSpPr>
          <p:nvPr/>
        </p:nvCxnSpPr>
        <p:spPr>
          <a:xfrm flipH="1">
            <a:off x="8191500" y="2823865"/>
            <a:ext cx="38100" cy="300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1945" y="6227057"/>
            <a:ext cx="3790950" cy="461665"/>
          </a:xfrm>
          <a:prstGeom prst="rect">
            <a:avLst/>
          </a:prstGeom>
          <a:solidFill>
            <a:schemeClr val="accent1">
              <a:lumMod val="50000"/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Study ongoing… 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5000" y="6272966"/>
            <a:ext cx="28956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Commission in the SPS</a:t>
            </a:r>
            <a:endParaRPr lang="en-US" sz="2000" dirty="0">
              <a:solidFill>
                <a:srgbClr val="0070C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0500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RF feedback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876800"/>
          </a:xfrm>
        </p:spPr>
        <p:txBody>
          <a:bodyPr/>
          <a:lstStyle/>
          <a:p>
            <a:r>
              <a:rPr lang="en-US" dirty="0" smtClean="0"/>
              <a:t>With accelerating cavities, in high beam current machines, the problem of (in)stability caused by the cavity impedance at the fundamental is now routinely cured by active feedback [2]. The amplifier driven by a feedback system feeds a current into the cavity which just cancels the beam current</a:t>
            </a:r>
          </a:p>
          <a:p>
            <a:r>
              <a:rPr lang="en-US" dirty="0" smtClean="0"/>
              <a:t>The cavity impedance is effectively reduced by the feedback gain</a:t>
            </a:r>
          </a:p>
          <a:p>
            <a:r>
              <a:rPr lang="en-US" dirty="0" smtClean="0"/>
              <a:t>The limitation comes from the unavoidable delay in the loop. Above some gain level the delay will drive the feedback into electrical oscillations (not related to the beam)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476912"/>
              </p:ext>
            </p:extLst>
          </p:nvPr>
        </p:nvGraphicFramePr>
        <p:xfrm>
          <a:off x="1447800" y="838200"/>
          <a:ext cx="6626225" cy="4914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8" name="Visio" r:id="rId3" imgW="13774889" imgH="10215394" progId="Visio.Drawing.11">
                  <p:embed/>
                </p:oleObj>
              </mc:Choice>
              <mc:Fallback>
                <p:oleObj name="Visio" r:id="rId3" imgW="13774889" imgH="102153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838200"/>
                        <a:ext cx="6626225" cy="4914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2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RF phase modulation</a:t>
            </a:r>
            <a:endParaRPr lang="en-US" dirty="0">
              <a:ea typeface="+mj-ea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105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In physics</a:t>
            </a:r>
            <a:r>
              <a:rPr lang="en-US" sz="2000" dirty="0" smtClean="0"/>
              <a:t> </a:t>
            </a:r>
          </a:p>
          <a:p>
            <a:pPr lvl="1"/>
            <a:r>
              <a:rPr lang="en-US" sz="1600" dirty="0"/>
              <a:t>W</a:t>
            </a:r>
            <a:r>
              <a:rPr lang="en-US" sz="1600" dirty="0" smtClean="0"/>
              <a:t>e will </a:t>
            </a:r>
            <a:r>
              <a:rPr lang="en-US" sz="1600" dirty="0" smtClean="0">
                <a:solidFill>
                  <a:srgbClr val="C00000"/>
                </a:solidFill>
              </a:rPr>
              <a:t>accept the modulation of the cavity phase by the beam current</a:t>
            </a:r>
            <a:r>
              <a:rPr lang="en-US" sz="1600" dirty="0" smtClean="0"/>
              <a:t> (transient beam loading) and adapt the voltage set point </a:t>
            </a:r>
            <a:r>
              <a:rPr lang="en-US" sz="1600" dirty="0" smtClean="0">
                <a:solidFill>
                  <a:srgbClr val="C00000"/>
                </a:solidFill>
              </a:rPr>
              <a:t>for each bunch </a:t>
            </a:r>
            <a:r>
              <a:rPr lang="en-US" sz="1600" dirty="0" smtClean="0"/>
              <a:t>accordingly</a:t>
            </a:r>
          </a:p>
          <a:p>
            <a:pPr lvl="1"/>
            <a:r>
              <a:rPr lang="en-US" sz="1600" dirty="0" smtClean="0"/>
              <a:t>The klystron drive is kept constant over one turn (</a:t>
            </a:r>
            <a:r>
              <a:rPr lang="en-US" sz="1600" dirty="0"/>
              <a:t>amplitude and phase) </a:t>
            </a:r>
            <a:endParaRPr lang="en-US" sz="1600" dirty="0" smtClean="0"/>
          </a:p>
          <a:p>
            <a:pPr lvl="1"/>
            <a:r>
              <a:rPr lang="en-US" sz="1600" dirty="0" smtClean="0"/>
              <a:t>The cavity is detuned so that the klystron current is aligned with the average cavity voltage</a:t>
            </a:r>
          </a:p>
          <a:p>
            <a:pPr lvl="1"/>
            <a:r>
              <a:rPr lang="en-US" sz="1600" dirty="0" smtClean="0"/>
              <a:t>Needed </a:t>
            </a:r>
            <a:r>
              <a:rPr lang="en-US" sz="1600" dirty="0" smtClean="0">
                <a:solidFill>
                  <a:srgbClr val="C00000"/>
                </a:solidFill>
              </a:rPr>
              <a:t>klystron power becomes independent of the beam current</a:t>
            </a:r>
            <a:r>
              <a:rPr lang="en-US" sz="1600" dirty="0" smtClean="0"/>
              <a:t>. For Q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=60k, we need 105 kW only for 12 MV total</a:t>
            </a:r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Stability is not modified</a:t>
            </a:r>
            <a:r>
              <a:rPr lang="en-US" sz="1600" dirty="0" smtClean="0"/>
              <a:t>: we keep the strong </a:t>
            </a:r>
            <a:r>
              <a:rPr lang="en-US" sz="1600" dirty="0" err="1" smtClean="0"/>
              <a:t>RFfdbk</a:t>
            </a:r>
            <a:r>
              <a:rPr lang="en-US" sz="1600" dirty="0" smtClean="0"/>
              <a:t> and OTFB</a:t>
            </a:r>
          </a:p>
          <a:p>
            <a:pPr lvl="1"/>
            <a:r>
              <a:rPr lang="en-US" sz="1600" dirty="0" smtClean="0"/>
              <a:t>The resulting displacement of the luminous region is acceptable </a:t>
            </a:r>
          </a:p>
          <a:p>
            <a:r>
              <a:rPr lang="en-US" sz="2000" b="1" dirty="0" smtClean="0"/>
              <a:t>During filling </a:t>
            </a:r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t is desirable to keep the cavity phase constant for clean capture. Thanks to the reduced total voltage (6 MV) </a:t>
            </a:r>
            <a:r>
              <a:rPr lang="en-US" sz="1600" dirty="0" smtClean="0">
                <a:solidFill>
                  <a:srgbClr val="C00000"/>
                </a:solidFill>
              </a:rPr>
              <a:t>the present scheme can be kept with ultimate</a:t>
            </a:r>
            <a:r>
              <a:rPr lang="en-US" sz="1600" dirty="0" smtClean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009" y="838200"/>
            <a:ext cx="35052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87256" y="3352800"/>
            <a:ext cx="3243209" cy="15696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002060"/>
                </a:solidFill>
                <a:latin typeface="Comic Sans MS" pitchFamily="66" charset="0"/>
              </a:rPr>
              <a:t>Modulation </a:t>
            </a:r>
            <a:r>
              <a:rPr lang="en-US" sz="1600" dirty="0">
                <a:solidFill>
                  <a:srgbClr val="002060"/>
                </a:solidFill>
                <a:latin typeface="Comic Sans MS" pitchFamily="66" charset="0"/>
              </a:rPr>
              <a:t>of the cavity phase by the transient beam loading in physics. 2835 bunches, 1.7 10</a:t>
            </a:r>
            <a:r>
              <a:rPr lang="en-US" sz="1600" baseline="30000" dirty="0">
                <a:solidFill>
                  <a:srgbClr val="002060"/>
                </a:solidFill>
                <a:latin typeface="Comic Sans MS" pitchFamily="66" charset="0"/>
              </a:rPr>
              <a:t>11</a:t>
            </a:r>
            <a:r>
              <a:rPr lang="en-US" sz="1600" dirty="0">
                <a:solidFill>
                  <a:srgbClr val="002060"/>
                </a:solidFill>
                <a:latin typeface="Comic Sans MS" pitchFamily="66" charset="0"/>
              </a:rPr>
              <a:t> p/bunch, 1.5 MV/cavity, QL=60k, full detuning (-7.8 kHz). </a:t>
            </a:r>
          </a:p>
        </p:txBody>
      </p:sp>
    </p:spTree>
    <p:extLst>
      <p:ext uri="{BB962C8B-B14F-4D97-AF65-F5344CB8AC3E}">
        <p14:creationId xmlns:p14="http://schemas.microsoft.com/office/powerpoint/2010/main" val="9825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ea typeface="+mj-ea"/>
              </a:rPr>
              <a:t>emittance</a:t>
            </a:r>
            <a:r>
              <a:rPr lang="en-US" dirty="0" smtClean="0">
                <a:solidFill>
                  <a:schemeClr val="bg1"/>
                </a:solidFill>
                <a:ea typeface="+mj-ea"/>
              </a:rPr>
              <a:t> growth Measurement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4267200" cy="2438400"/>
          </a:xfrm>
        </p:spPr>
        <p:txBody>
          <a:bodyPr/>
          <a:lstStyle/>
          <a:p>
            <a:r>
              <a:rPr lang="en-US" sz="2000" dirty="0" smtClean="0"/>
              <a:t>The beam will sample the noise in all </a:t>
            </a:r>
            <a:r>
              <a:rPr lang="en-US" sz="2000" dirty="0" err="1" smtClean="0"/>
              <a:t>betatron</a:t>
            </a:r>
            <a:r>
              <a:rPr lang="en-US" sz="2000" dirty="0" smtClean="0"/>
              <a:t> side-bands </a:t>
            </a:r>
          </a:p>
          <a:p>
            <a:r>
              <a:rPr lang="en-US" sz="2000" dirty="0" smtClean="0"/>
              <a:t>The integrated effect of the measurement noise increases with the closed loop BW, that is proportional to the feedback gain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434975"/>
            <a:ext cx="44291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04800" y="3962400"/>
            <a:ext cx="861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Assume a SSB phase noise of </a:t>
            </a:r>
            <a:r>
              <a:rPr lang="en-US" sz="2000" i="1" dirty="0" smtClean="0"/>
              <a:t>L</a:t>
            </a:r>
            <a:r>
              <a:rPr lang="en-US" sz="2000" dirty="0" smtClean="0"/>
              <a:t>= -135 </a:t>
            </a:r>
            <a:r>
              <a:rPr lang="en-US" sz="2000" dirty="0" err="1" smtClean="0"/>
              <a:t>dBc</a:t>
            </a:r>
            <a:r>
              <a:rPr lang="en-US" sz="2000" dirty="0" smtClean="0"/>
              <a:t>/Hz or </a:t>
            </a:r>
            <a:r>
              <a:rPr lang="en-US" sz="2000" i="1" dirty="0" smtClean="0"/>
              <a:t>S</a:t>
            </a:r>
            <a:r>
              <a:rPr lang="en-US" sz="2000" dirty="0" smtClean="0"/>
              <a:t>= 6.3E-14 rad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/Hz</a:t>
            </a:r>
          </a:p>
          <a:p>
            <a:r>
              <a:rPr lang="en-US" sz="2000" dirty="0" smtClean="0"/>
              <a:t>Now summing the noise PSD from DC to + 300 kHz over all </a:t>
            </a:r>
            <a:r>
              <a:rPr lang="en-US" sz="2000" dirty="0" err="1" smtClean="0"/>
              <a:t>betatron</a:t>
            </a:r>
            <a:r>
              <a:rPr lang="en-US" sz="2000" dirty="0" smtClean="0"/>
              <a:t> bands, we get 300/11 x 2 x  6.3E-14 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rad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/Hz =3.4E-12 rad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/Hz from DC to the revolution frequency</a:t>
            </a:r>
            <a:endParaRPr lang="en-US" sz="2000" baseline="30000" dirty="0" smtClean="0"/>
          </a:p>
          <a:p>
            <a:r>
              <a:rPr lang="en-US" sz="2000" dirty="0" smtClean="0"/>
              <a:t>Conclusion: a “copy” of the LHC ACS design (300 kW klystron !) would generate 3.7E-8 rad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white noise</a:t>
            </a:r>
          </a:p>
          <a:p>
            <a:r>
              <a:rPr lang="en-US" sz="2000" dirty="0" smtClean="0"/>
              <a:t>That is 2E-4 rad </a:t>
            </a:r>
            <a:r>
              <a:rPr lang="en-US" sz="2000" dirty="0" err="1" smtClean="0"/>
              <a:t>rms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FF0000"/>
                </a:solidFill>
              </a:rPr>
              <a:t>1.1E-2 </a:t>
            </a:r>
            <a:r>
              <a:rPr lang="en-US" sz="2000" dirty="0" err="1" smtClean="0">
                <a:solidFill>
                  <a:srgbClr val="FF0000"/>
                </a:solidFill>
              </a:rPr>
              <a:t>deg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rms</a:t>
            </a:r>
            <a:r>
              <a:rPr lang="en-US" sz="2000" dirty="0" smtClean="0">
                <a:solidFill>
                  <a:srgbClr val="FF0000"/>
                </a:solidFill>
              </a:rPr>
              <a:t> phase noise @ 400 MHz</a:t>
            </a:r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4267200" y="3463925"/>
            <a:ext cx="4724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SSB phase noise in an ACS cavity with varying feedback gains. Measured and calculated [3]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9499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Scaling the ACS to crab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measure the effect of RF noise if it is not dominant in the </a:t>
            </a:r>
            <a:r>
              <a:rPr lang="en-US" dirty="0" err="1" smtClean="0"/>
              <a:t>emittance</a:t>
            </a:r>
            <a:r>
              <a:rPr lang="en-US" dirty="0" smtClean="0"/>
              <a:t> growth?</a:t>
            </a:r>
          </a:p>
          <a:p>
            <a:r>
              <a:rPr lang="en-US" dirty="0" smtClean="0"/>
              <a:t>We faced a similar problem in the LHC as longitudinal </a:t>
            </a:r>
            <a:r>
              <a:rPr lang="en-US" dirty="0" err="1" smtClean="0"/>
              <a:t>emittance</a:t>
            </a:r>
            <a:r>
              <a:rPr lang="en-US" dirty="0" smtClean="0"/>
              <a:t> growth driven by IBS is much stronger than the growth caused by RF noise</a:t>
            </a:r>
          </a:p>
          <a:p>
            <a:r>
              <a:rPr lang="en-US" dirty="0" smtClean="0"/>
              <a:t>Measurements were done with ions at 3.5 Z </a:t>
            </a:r>
            <a:r>
              <a:rPr lang="en-US" dirty="0" err="1" smtClean="0"/>
              <a:t>TeV</a:t>
            </a:r>
            <a:r>
              <a:rPr lang="en-US" dirty="0" smtClean="0"/>
              <a:t> in Nov 2010 with four </a:t>
            </a:r>
            <a:r>
              <a:rPr lang="en-US" dirty="0" err="1" smtClean="0"/>
              <a:t>equi</a:t>
            </a:r>
            <a:r>
              <a:rPr lang="en-US" dirty="0" smtClean="0"/>
              <a:t>-distant bunches per 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4419600" cy="5638800"/>
          </a:xfrm>
        </p:spPr>
        <p:txBody>
          <a:bodyPr/>
          <a:lstStyle/>
          <a:p>
            <a:r>
              <a:rPr lang="en-US" dirty="0" smtClean="0"/>
              <a:t>Phase noise was injected in one RF cavity, with a bandwidth of 10 Hz, centered on the first revolution band: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rev</a:t>
            </a:r>
            <a:r>
              <a:rPr lang="en-US" dirty="0" err="1"/>
              <a:t>±</a:t>
            </a:r>
            <a:r>
              <a:rPr lang="en-US" dirty="0" err="1" smtClean="0"/>
              <a:t>f</a:t>
            </a:r>
            <a:r>
              <a:rPr lang="en-US" baseline="-25000" dirty="0" err="1" smtClean="0"/>
              <a:t>s</a:t>
            </a:r>
            <a:endParaRPr lang="en-US" baseline="-25000" dirty="0" smtClean="0"/>
          </a:p>
          <a:p>
            <a:r>
              <a:rPr lang="en-US" dirty="0" smtClean="0"/>
              <a:t>The power of the injected noise was varied during the test</a:t>
            </a:r>
          </a:p>
          <a:p>
            <a:r>
              <a:rPr lang="en-US" dirty="0" smtClean="0"/>
              <a:t>Bunch length was monitored</a:t>
            </a:r>
          </a:p>
          <a:p>
            <a:r>
              <a:rPr lang="en-US" dirty="0" smtClean="0"/>
              <a:t>With large noise power, the effect became dominant, allowing for a good calibration of </a:t>
            </a:r>
            <a:r>
              <a:rPr lang="en-US" dirty="0" err="1" smtClean="0"/>
              <a:t>emittance</a:t>
            </a:r>
            <a:r>
              <a:rPr lang="en-US" dirty="0" smtClean="0"/>
              <a:t> growth (slope of bunch lengthening) </a:t>
            </a:r>
            <a:r>
              <a:rPr lang="en-US" dirty="0" err="1" smtClean="0"/>
              <a:t>vs</a:t>
            </a:r>
            <a:r>
              <a:rPr lang="en-US" dirty="0" smtClean="0"/>
              <a:t> RF noise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45" y="457200"/>
            <a:ext cx="415428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53" y="3657600"/>
            <a:ext cx="4087813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6175315"/>
            <a:ext cx="45593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Will be done on the SPS test-bench</a:t>
            </a:r>
            <a:endParaRPr lang="en-US" sz="2000" dirty="0">
              <a:solidFill>
                <a:srgbClr val="0070C0"/>
              </a:solidFill>
              <a:latin typeface="Symbol" pitchFamily="18" charset="2"/>
            </a:endParaRPr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6943761" y="609600"/>
            <a:ext cx="4572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err="1" smtClean="0">
                <a:solidFill>
                  <a:srgbClr val="002060"/>
                </a:solidFill>
                <a:latin typeface="Comic Sans MS" pitchFamily="66" charset="0"/>
              </a:rPr>
              <a:t>f</a:t>
            </a:r>
            <a:r>
              <a:rPr lang="en-US" sz="1400" baseline="-25000" dirty="0" err="1" smtClean="0">
                <a:solidFill>
                  <a:srgbClr val="002060"/>
                </a:solidFill>
                <a:latin typeface="Comic Sans MS" pitchFamily="66" charset="0"/>
              </a:rPr>
              <a:t>rev</a:t>
            </a:r>
            <a:endParaRPr lang="en-US" sz="1400" baseline="-25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>
            <a:stCxn id="9" idx="2"/>
          </p:cNvCxnSpPr>
          <p:nvPr/>
        </p:nvCxnSpPr>
        <p:spPr>
          <a:xfrm>
            <a:off x="7172361" y="917377"/>
            <a:ext cx="0" cy="911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902753"/>
              </p:ext>
            </p:extLst>
          </p:nvPr>
        </p:nvGraphicFramePr>
        <p:xfrm>
          <a:off x="6613561" y="4038600"/>
          <a:ext cx="1341120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0" name="Equation" r:id="rId5" imgW="1117600" imgH="431800" progId="">
                  <p:embed/>
                </p:oleObj>
              </mc:Choice>
              <mc:Fallback>
                <p:oleObj name="Equation" r:id="rId5" imgW="11176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61" y="4038600"/>
                        <a:ext cx="1341120" cy="518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63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88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0"/>
          <p:cNvSpPr txBox="1">
            <a:spLocks noChangeArrowheads="1"/>
          </p:cNvSpPr>
          <p:nvPr/>
        </p:nvSpPr>
        <p:spPr bwMode="auto">
          <a:xfrm>
            <a:off x="152400" y="3657600"/>
            <a:ext cx="50752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dirty="0">
                <a:latin typeface="Helvetica" pitchFamily="-84" charset="0"/>
              </a:rPr>
              <a:t>With an RF feedback the minimal effective impedance </a:t>
            </a:r>
            <a:r>
              <a:rPr lang="en-US" sz="1600" i="1" dirty="0" err="1">
                <a:latin typeface="Helvetica" pitchFamily="-84" charset="0"/>
              </a:rPr>
              <a:t>R</a:t>
            </a:r>
            <a:r>
              <a:rPr lang="en-US" sz="1600" i="1" baseline="-25000" dirty="0" err="1">
                <a:latin typeface="Helvetica" pitchFamily="-84" charset="0"/>
              </a:rPr>
              <a:t>min</a:t>
            </a:r>
            <a:r>
              <a:rPr lang="en-US" sz="1600" dirty="0">
                <a:latin typeface="Helvetica" pitchFamily="-84" charset="0"/>
              </a:rPr>
              <a:t> and closed-loop single-sided </a:t>
            </a:r>
            <a:r>
              <a:rPr lang="en-US" sz="1600" dirty="0" err="1">
                <a:latin typeface="Helvetica" pitchFamily="-84" charset="0"/>
              </a:rPr>
              <a:t>bandwith</a:t>
            </a:r>
            <a:r>
              <a:rPr lang="en-US" sz="1600" dirty="0">
                <a:latin typeface="Helvetica" pitchFamily="-84" charset="0"/>
              </a:rPr>
              <a:t> </a:t>
            </a:r>
            <a:r>
              <a:rPr lang="en-US" sz="1600" dirty="0" err="1">
                <a:latin typeface="Symbol" pitchFamily="18" charset="2"/>
              </a:rPr>
              <a:t>Dw</a:t>
            </a:r>
            <a:r>
              <a:rPr lang="en-US" sz="1600" dirty="0">
                <a:latin typeface="Helvetica" pitchFamily="-84" charset="0"/>
              </a:rPr>
              <a:t> scale with loop delay </a:t>
            </a:r>
            <a:r>
              <a:rPr lang="en-US" sz="1600" i="1" dirty="0">
                <a:latin typeface="Helvetica" pitchFamily="-84" charset="0"/>
              </a:rPr>
              <a:t>T</a:t>
            </a:r>
          </a:p>
          <a:p>
            <a:pPr eaLnBrk="1" hangingPunct="1"/>
            <a:endParaRPr lang="en-US" sz="1600" i="1" dirty="0">
              <a:latin typeface="Helvetica" pitchFamily="-84" charset="0"/>
            </a:endParaRPr>
          </a:p>
          <a:p>
            <a:pPr eaLnBrk="1" hangingPunct="1"/>
            <a:endParaRPr lang="en-US" sz="1600" i="1" dirty="0">
              <a:latin typeface="Helvetica" pitchFamily="-84" charset="0"/>
            </a:endParaRPr>
          </a:p>
          <a:p>
            <a:pPr eaLnBrk="1" hangingPunct="1"/>
            <a:endParaRPr lang="en-US" sz="1600" i="1" dirty="0">
              <a:latin typeface="Helvetica" pitchFamily="-84" charset="0"/>
            </a:endParaRPr>
          </a:p>
          <a:p>
            <a:pPr eaLnBrk="1" hangingPunct="1"/>
            <a:r>
              <a:rPr lang="en-US" sz="1600" dirty="0">
                <a:latin typeface="Helvetica" pitchFamily="-84" charset="0"/>
              </a:rPr>
              <a:t>For the LHC, we have </a:t>
            </a:r>
            <a:r>
              <a:rPr lang="en-US" sz="1600" i="1" dirty="0">
                <a:latin typeface="Helvetica" pitchFamily="-84" charset="0"/>
              </a:rPr>
              <a:t>T=650 ns</a:t>
            </a:r>
          </a:p>
          <a:p>
            <a:pPr eaLnBrk="1" hangingPunct="1"/>
            <a:r>
              <a:rPr lang="en-US" sz="1600" i="1" dirty="0">
                <a:latin typeface="Helvetica" pitchFamily="-84" charset="0"/>
              </a:rPr>
              <a:t>	</a:t>
            </a:r>
            <a:r>
              <a:rPr lang="en-US" sz="1600" i="1" dirty="0" err="1">
                <a:latin typeface="Helvetica" pitchFamily="-84" charset="0"/>
              </a:rPr>
              <a:t>R</a:t>
            </a:r>
            <a:r>
              <a:rPr lang="en-US" sz="1600" i="1" baseline="-25000" dirty="0" err="1">
                <a:latin typeface="Helvetica" pitchFamily="-84" charset="0"/>
              </a:rPr>
              <a:t>min</a:t>
            </a:r>
            <a:r>
              <a:rPr lang="en-US" sz="1600" i="1" dirty="0">
                <a:latin typeface="Helvetica" pitchFamily="-84" charset="0"/>
              </a:rPr>
              <a:t> = 75 k</a:t>
            </a:r>
            <a:r>
              <a:rPr lang="en-US" sz="1600" i="1" dirty="0">
                <a:latin typeface="Symbol" pitchFamily="18" charset="2"/>
              </a:rPr>
              <a:t>W</a:t>
            </a:r>
            <a:r>
              <a:rPr lang="en-US" sz="1600" i="1" dirty="0">
                <a:latin typeface="Helvetica" pitchFamily="-84" charset="0"/>
              </a:rPr>
              <a:t>/cavity , </a:t>
            </a:r>
            <a:r>
              <a:rPr lang="en-US" sz="1600" b="1" dirty="0">
                <a:solidFill>
                  <a:srgbClr val="C00000"/>
                </a:solidFill>
                <a:latin typeface="Helvetica" pitchFamily="-84" charset="0"/>
              </a:rPr>
              <a:t>0.6 M</a:t>
            </a:r>
            <a:r>
              <a:rPr lang="en-US" sz="1600" b="1" dirty="0">
                <a:solidFill>
                  <a:srgbClr val="C00000"/>
                </a:solidFill>
                <a:latin typeface="Symbol" pitchFamily="18" charset="2"/>
              </a:rPr>
              <a:t>W</a:t>
            </a:r>
            <a:r>
              <a:rPr lang="en-US" sz="1600" b="1" dirty="0">
                <a:solidFill>
                  <a:srgbClr val="C00000"/>
                </a:solidFill>
                <a:latin typeface="Helvetica" pitchFamily="-84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Helvetica" pitchFamily="-84" charset="0"/>
              </a:rPr>
              <a:t> total</a:t>
            </a:r>
            <a:endParaRPr lang="en-US" sz="1600" b="1" dirty="0">
              <a:solidFill>
                <a:srgbClr val="C00000"/>
              </a:solidFill>
              <a:latin typeface="Helvetica" pitchFamily="-84" charset="0"/>
            </a:endParaRPr>
          </a:p>
          <a:p>
            <a:pPr eaLnBrk="1" hangingPunct="1"/>
            <a:r>
              <a:rPr lang="en-US" sz="1600" i="1" dirty="0">
                <a:latin typeface="Helvetica" pitchFamily="-84" charset="0"/>
              </a:rPr>
              <a:t>	</a:t>
            </a:r>
            <a:r>
              <a:rPr lang="en-US" sz="1600" i="1" dirty="0" err="1">
                <a:latin typeface="Symbol" pitchFamily="18" charset="2"/>
              </a:rPr>
              <a:t>Dw</a:t>
            </a:r>
            <a:r>
              <a:rPr lang="en-US" sz="1600" i="1" dirty="0">
                <a:latin typeface="Helvetica" pitchFamily="-84" charset="0"/>
              </a:rPr>
              <a:t>/2</a:t>
            </a:r>
            <a:r>
              <a:rPr lang="en-US" sz="1600" i="1" dirty="0">
                <a:latin typeface="Symbol" pitchFamily="18" charset="2"/>
              </a:rPr>
              <a:t>p</a:t>
            </a:r>
            <a:r>
              <a:rPr lang="en-US" sz="1600" i="1" dirty="0">
                <a:latin typeface="Helvetica" pitchFamily="-84" charset="0"/>
              </a:rPr>
              <a:t> = 320 kHz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4191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Strong RF feedback. The LHC ACS</a:t>
            </a:r>
            <a:endParaRPr lang="en-US" dirty="0">
              <a:ea typeface="+mj-ea"/>
            </a:endParaRP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09700"/>
            <a:ext cx="2273300" cy="20574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676400"/>
            <a:ext cx="28035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2" name="Object 2"/>
          <p:cNvGraphicFramePr>
            <a:graphicFrameLocks noChangeAspect="1"/>
          </p:cNvGraphicFramePr>
          <p:nvPr/>
        </p:nvGraphicFramePr>
        <p:xfrm>
          <a:off x="533400" y="4610100"/>
          <a:ext cx="117951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6" name="Equation" r:id="rId5" imgW="850531" imgH="418918" progId="Equation.3">
                  <p:embed/>
                </p:oleObj>
              </mc:Choice>
              <mc:Fallback>
                <p:oleObj name="Equation" r:id="rId5" imgW="850531" imgH="418918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10100"/>
                        <a:ext cx="1179513" cy="581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3"/>
          <p:cNvGraphicFramePr>
            <a:graphicFrameLocks noChangeAspect="1"/>
          </p:cNvGraphicFramePr>
          <p:nvPr/>
        </p:nvGraphicFramePr>
        <p:xfrm>
          <a:off x="2476500" y="4589463"/>
          <a:ext cx="9906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97" name="Equation" r:id="rId7" imgW="647419" imgH="393529" progId="Equation.3">
                  <p:embed/>
                </p:oleObj>
              </mc:Choice>
              <mc:Fallback>
                <p:oleObj name="Equation" r:id="rId7" imgW="647419" imgH="393529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4589463"/>
                        <a:ext cx="990600" cy="6016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152400" y="2133600"/>
            <a:ext cx="4800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409700" indent="-495300"/>
            <a:endParaRPr lang="en-US"/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228600" y="2057400"/>
            <a:ext cx="3429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409700" indent="-495300"/>
            <a:endParaRPr lang="en-US"/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152400" y="1409700"/>
            <a:ext cx="4572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409700" indent="-495300"/>
            <a:endParaRPr lang="en-US"/>
          </a:p>
        </p:txBody>
      </p:sp>
      <p:pic>
        <p:nvPicPr>
          <p:cNvPr id="24587" name="Picture 1" descr="CloseLoo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1231900"/>
            <a:ext cx="3486150" cy="2789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sp>
        <p:nvSpPr>
          <p:cNvPr id="39950" name="TextBox 24"/>
          <p:cNvSpPr txBox="1">
            <a:spLocks noChangeArrowheads="1"/>
          </p:cNvSpPr>
          <p:nvPr/>
        </p:nvSpPr>
        <p:spPr bwMode="auto">
          <a:xfrm>
            <a:off x="5594350" y="4037013"/>
            <a:ext cx="3368675" cy="22463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Measured Closed Loop response with the RF feedback. Q</a:t>
            </a:r>
            <a:r>
              <a:rPr lang="en-US" sz="1400" baseline="-25000" dirty="0" smtClean="0">
                <a:solidFill>
                  <a:srgbClr val="002060"/>
                </a:solidFill>
                <a:latin typeface="Comic Sans MS" pitchFamily="66" charset="0"/>
              </a:rPr>
              <a:t>L</a:t>
            </a: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=60000 without feedback (~7 kHz 2-sided BW). With feedback we get 700 kHz BW. The effective impedance is reduced by ~ 35. The LHC cavities are equipped with movable couplers and Q</a:t>
            </a:r>
            <a:r>
              <a:rPr lang="en-US" sz="1400" baseline="-25000" dirty="0" smtClean="0">
                <a:solidFill>
                  <a:srgbClr val="002060"/>
                </a:solidFill>
                <a:latin typeface="Comic Sans MS" pitchFamily="66" charset="0"/>
              </a:rPr>
              <a:t>L</a:t>
            </a: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 can be varied from 10000 to 100000. But, with feedback, </a:t>
            </a:r>
            <a:r>
              <a:rPr lang="en-US" sz="1400" dirty="0" err="1" smtClean="0">
                <a:solidFill>
                  <a:srgbClr val="002060"/>
                </a:solidFill>
                <a:latin typeface="Comic Sans MS" pitchFamily="66" charset="0"/>
              </a:rPr>
              <a:t>Q</a:t>
            </a:r>
            <a:r>
              <a:rPr lang="en-US" sz="1400" baseline="-25000" dirty="0" err="1" smtClean="0">
                <a:solidFill>
                  <a:srgbClr val="002060"/>
                </a:solidFill>
                <a:latin typeface="Comic Sans MS" pitchFamily="66" charset="0"/>
              </a:rPr>
              <a:t>eff</a:t>
            </a: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 ~600 in all positions.</a:t>
            </a:r>
          </a:p>
        </p:txBody>
      </p:sp>
      <p:sp>
        <p:nvSpPr>
          <p:cNvPr id="24589" name="TextBox 2"/>
          <p:cNvSpPr txBox="1">
            <a:spLocks noChangeArrowheads="1"/>
          </p:cNvSpPr>
          <p:nvPr/>
        </p:nvSpPr>
        <p:spPr bwMode="auto">
          <a:xfrm>
            <a:off x="152400" y="6276975"/>
            <a:ext cx="4586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C00000"/>
                </a:solidFill>
                <a:latin typeface="Comic Sans MS" pitchFamily="66" charset="0"/>
              </a:rPr>
              <a:t>The loop delay T was kept low in the LHC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162" y="4506383"/>
            <a:ext cx="5065713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With the RF feedback we have reduce the ACS cavity impedance at resonance by ~35 linear (Q</a:t>
            </a:r>
            <a:r>
              <a:rPr lang="en-US" baseline="-25000" dirty="0" smtClean="0">
                <a:solidFill>
                  <a:srgbClr val="0070C0"/>
                </a:solidFill>
                <a:latin typeface="Comic Sans MS" pitchFamily="66" charset="0"/>
              </a:rPr>
              <a:t>L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=60k). The 21.6 M</a:t>
            </a:r>
            <a:r>
              <a:rPr lang="en-US" dirty="0" smtClean="0">
                <a:solidFill>
                  <a:srgbClr val="0070C0"/>
                </a:solidFill>
                <a:latin typeface="Symbol" pitchFamily="18" charset="2"/>
              </a:rPr>
              <a:t>W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are reduced to 0.6 M</a:t>
            </a:r>
            <a:r>
              <a:rPr lang="en-US" dirty="0" smtClean="0">
                <a:solidFill>
                  <a:srgbClr val="0070C0"/>
                </a:solidFill>
                <a:latin typeface="Symbol" pitchFamily="18" charset="2"/>
              </a:rPr>
              <a:t>W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. </a:t>
            </a:r>
            <a:endParaRPr lang="en-US" dirty="0">
              <a:solidFill>
                <a:srgbClr val="0070C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29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4267200"/>
          </a:xfrm>
        </p:spPr>
        <p:txBody>
          <a:bodyPr/>
          <a:lstStyle/>
          <a:p>
            <a:r>
              <a:rPr lang="en-US" dirty="0" smtClean="0">
                <a:latin typeface="Helvetica" pitchFamily="-84" charset="0"/>
              </a:rPr>
              <a:t>With strong RF feedback, the </a:t>
            </a:r>
            <a:r>
              <a:rPr lang="en-US" dirty="0">
                <a:latin typeface="Helvetica" pitchFamily="-84" charset="0"/>
              </a:rPr>
              <a:t>minimal effective transverse impedance </a:t>
            </a:r>
            <a:r>
              <a:rPr lang="en-US" dirty="0" smtClean="0">
                <a:latin typeface="Helvetica" pitchFamily="-84" charset="0"/>
              </a:rPr>
              <a:t>scales </a:t>
            </a:r>
            <a:r>
              <a:rPr lang="en-US" dirty="0">
                <a:latin typeface="Helvetica" pitchFamily="-84" charset="0"/>
              </a:rPr>
              <a:t>with </a:t>
            </a:r>
            <a:r>
              <a:rPr lang="en-US" dirty="0" smtClean="0">
                <a:latin typeface="Helvetica" pitchFamily="-84" charset="0"/>
              </a:rPr>
              <a:t>the loop </a:t>
            </a:r>
            <a:r>
              <a:rPr lang="en-US" dirty="0">
                <a:latin typeface="Helvetica" pitchFamily="-84" charset="0"/>
              </a:rPr>
              <a:t>delay </a:t>
            </a:r>
            <a:r>
              <a:rPr lang="en-US" i="1" dirty="0" smtClean="0">
                <a:latin typeface="Helvetica" pitchFamily="-84" charset="0"/>
              </a:rPr>
              <a:t>T</a:t>
            </a:r>
          </a:p>
          <a:p>
            <a:endParaRPr lang="en-US" i="1" dirty="0">
              <a:latin typeface="Helvetica" pitchFamily="-84" charset="0"/>
            </a:endParaRPr>
          </a:p>
          <a:p>
            <a:pPr marL="0" indent="0">
              <a:buNone/>
            </a:pPr>
            <a:endParaRPr lang="en-US" i="1" dirty="0">
              <a:latin typeface="Helvetica" pitchFamily="-84" charset="0"/>
            </a:endParaRPr>
          </a:p>
          <a:p>
            <a:pPr eaLnBrk="1" hangingPunct="1"/>
            <a:r>
              <a:rPr lang="en-US" dirty="0">
                <a:latin typeface="Helvetica" pitchFamily="-84" charset="0"/>
              </a:rPr>
              <a:t>Assume 300 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dirty="0">
                <a:latin typeface="Helvetica" pitchFamily="-84" charset="0"/>
              </a:rPr>
              <a:t> R/Q and </a:t>
            </a:r>
            <a:r>
              <a:rPr lang="en-US" dirty="0" smtClean="0">
                <a:latin typeface="Helvetica" pitchFamily="-84" charset="0"/>
              </a:rPr>
              <a:t>1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>
                <a:latin typeface="Helvetica" pitchFamily="-84" charset="0"/>
              </a:rPr>
              <a:t>s </a:t>
            </a:r>
            <a:r>
              <a:rPr lang="en-US" dirty="0">
                <a:latin typeface="Helvetica" pitchFamily="-84" charset="0"/>
              </a:rPr>
              <a:t>loop delay, we </a:t>
            </a:r>
            <a:r>
              <a:rPr lang="en-US" dirty="0" smtClean="0">
                <a:latin typeface="Helvetica" pitchFamily="-84" charset="0"/>
              </a:rPr>
              <a:t>get</a:t>
            </a:r>
            <a:endParaRPr lang="en-US" i="1" dirty="0" smtClean="0">
              <a:latin typeface="Helvetica" pitchFamily="-84" charset="0"/>
            </a:endParaRPr>
          </a:p>
          <a:p>
            <a:pPr marL="0" indent="0" eaLnBrk="1" hangingPunct="1">
              <a:buNone/>
            </a:pPr>
            <a:r>
              <a:rPr lang="en-US" i="1" dirty="0">
                <a:latin typeface="Helvetica" pitchFamily="-84" charset="0"/>
              </a:rPr>
              <a:t>	</a:t>
            </a:r>
            <a:r>
              <a:rPr lang="en-US" i="1" dirty="0" err="1" smtClean="0">
                <a:latin typeface="Helvetica" pitchFamily="-84" charset="0"/>
              </a:rPr>
              <a:t>R</a:t>
            </a:r>
            <a:r>
              <a:rPr lang="en-US" i="1" baseline="-25000" dirty="0" err="1" smtClean="0">
                <a:latin typeface="Helvetica" pitchFamily="-84" charset="0"/>
              </a:rPr>
              <a:t>min</a:t>
            </a:r>
            <a:r>
              <a:rPr lang="en-US" i="1" dirty="0" smtClean="0">
                <a:latin typeface="Helvetica" pitchFamily="-84" charset="0"/>
              </a:rPr>
              <a:t> </a:t>
            </a:r>
            <a:r>
              <a:rPr lang="en-US" i="1" dirty="0">
                <a:latin typeface="Helvetica" pitchFamily="-84" charset="0"/>
              </a:rPr>
              <a:t>= </a:t>
            </a:r>
            <a:r>
              <a:rPr lang="en-US" i="1" dirty="0" smtClean="0">
                <a:latin typeface="Helvetica" pitchFamily="-84" charset="0"/>
              </a:rPr>
              <a:t>6.3 </a:t>
            </a:r>
            <a:r>
              <a:rPr lang="en-US" dirty="0" smtClean="0">
                <a:latin typeface="Helvetica" pitchFamily="-84" charset="0"/>
              </a:rPr>
              <a:t>M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dirty="0" smtClean="0">
                <a:latin typeface="Helvetica" pitchFamily="-84" charset="0"/>
              </a:rPr>
              <a:t>/m</a:t>
            </a:r>
            <a:r>
              <a:rPr lang="en-US" i="1" dirty="0" smtClean="0">
                <a:latin typeface="Helvetica" pitchFamily="-84" charset="0"/>
              </a:rPr>
              <a:t> </a:t>
            </a:r>
            <a:r>
              <a:rPr lang="en-US" dirty="0" smtClean="0">
                <a:latin typeface="Helvetica" pitchFamily="-84" charset="0"/>
              </a:rPr>
              <a:t>per cavity </a:t>
            </a:r>
            <a:endParaRPr lang="en-US" dirty="0">
              <a:latin typeface="Helvetica" pitchFamily="-84" charset="0"/>
            </a:endParaRPr>
          </a:p>
          <a:p>
            <a:pPr eaLnBrk="1" hangingPunct="1"/>
            <a:r>
              <a:rPr lang="en-US" dirty="0" smtClean="0">
                <a:latin typeface="Helvetica" pitchFamily="-84" charset="0"/>
              </a:rPr>
              <a:t>The impedance is reduced by 400 linear bit </a:t>
            </a:r>
            <a:r>
              <a:rPr lang="en-US" dirty="0" smtClean="0">
                <a:solidFill>
                  <a:srgbClr val="C00000"/>
                </a:solidFill>
                <a:latin typeface="Helvetica" pitchFamily="-84" charset="0"/>
              </a:rPr>
              <a:t>still way too much compared to the instability threshold</a:t>
            </a:r>
            <a:endParaRPr lang="en-US" dirty="0">
              <a:latin typeface="Helvetica" pitchFamily="-8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27" y="228600"/>
            <a:ext cx="82296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Similarly for the Crab Cavities</a:t>
            </a:r>
            <a:endParaRPr lang="en-US" dirty="0">
              <a:ea typeface="+mj-e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graphicFrame>
        <p:nvGraphicFramePr>
          <p:cNvPr id="245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496683"/>
              </p:ext>
            </p:extLst>
          </p:nvPr>
        </p:nvGraphicFramePr>
        <p:xfrm>
          <a:off x="2438400" y="3262956"/>
          <a:ext cx="19002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8" name="Equation" r:id="rId4" imgW="1371600" imgH="406080" progId="Equation.DSMT4">
                  <p:embed/>
                </p:oleObj>
              </mc:Choice>
              <mc:Fallback>
                <p:oleObj name="Equation" r:id="rId4" imgW="1371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62956"/>
                        <a:ext cx="1900238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228600" y="2057400"/>
            <a:ext cx="3429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409700" indent="-495300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673801"/>
              </p:ext>
            </p:extLst>
          </p:nvPr>
        </p:nvGraphicFramePr>
        <p:xfrm>
          <a:off x="2189163" y="1219200"/>
          <a:ext cx="24288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9" name="Equation" r:id="rId6" imgW="1752480" imgH="787320" progId="Equation.DSMT4">
                  <p:embed/>
                </p:oleObj>
              </mc:Choice>
              <mc:Fallback>
                <p:oleObj name="Equation" r:id="rId6" imgW="1752480" imgH="787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1219200"/>
                        <a:ext cx="2428875" cy="1092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13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RF feedback on the Crab Cavity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24200"/>
            <a:ext cx="4114800" cy="246888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8153400" cy="1752600"/>
          </a:xfrm>
        </p:spPr>
        <p:txBody>
          <a:bodyPr/>
          <a:lstStyle/>
          <a:p>
            <a:r>
              <a:rPr lang="en-US" sz="2000" dirty="0" smtClean="0"/>
              <a:t>1 </a:t>
            </a: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dirty="0" err="1" smtClean="0"/>
              <a:t>s</a:t>
            </a:r>
            <a:r>
              <a:rPr lang="en-US" sz="2000" dirty="0" smtClean="0"/>
              <a:t> loop delay</a:t>
            </a:r>
          </a:p>
          <a:p>
            <a:r>
              <a:rPr lang="en-US" sz="2000" dirty="0" smtClean="0"/>
              <a:t>RF feedback gain = 400 linear</a:t>
            </a:r>
          </a:p>
          <a:p>
            <a:r>
              <a:rPr lang="en-US" sz="2000" dirty="0" smtClean="0"/>
              <a:t>The open loop phase must be changed with the detuning. Not a problem. We do similar adjustment for the ACS, when changing Main Coupler Position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0823" y="3124200"/>
            <a:ext cx="4114800" cy="2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2590800" y="5695406"/>
            <a:ext cx="4267200" cy="8248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Cavity impedance with and without RF feedback.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Left: situation in physics with CC on tune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2060"/>
                </a:solidFill>
                <a:latin typeface="Comic Sans MS" pitchFamily="66" charset="0"/>
              </a:rPr>
              <a:t>Right: situation with CC detuned by -100 kHz</a:t>
            </a:r>
          </a:p>
        </p:txBody>
      </p:sp>
    </p:spTree>
    <p:extLst>
      <p:ext uri="{BB962C8B-B14F-4D97-AF65-F5344CB8AC3E}">
        <p14:creationId xmlns:p14="http://schemas.microsoft.com/office/powerpoint/2010/main" val="28803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a typeface="+mj-ea"/>
              </a:rPr>
              <a:t>The critical parameter is the loop delay!</a:t>
            </a:r>
          </a:p>
        </p:txBody>
      </p:sp>
      <p:sp>
        <p:nvSpPr>
          <p:cNvPr id="15363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Tech meeting, Annecy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10915</TotalTime>
  <Words>3983</Words>
  <Application>Microsoft Office PowerPoint</Application>
  <PresentationFormat>On-screen Show (4:3)</PresentationFormat>
  <Paragraphs>451</Paragraphs>
  <Slides>55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Custom Design</vt:lpstr>
      <vt:lpstr>Clarity</vt:lpstr>
      <vt:lpstr>Equation</vt:lpstr>
      <vt:lpstr>MathType 5.0 Equation</vt:lpstr>
      <vt:lpstr>Visio</vt:lpstr>
      <vt:lpstr>Équation</vt:lpstr>
      <vt:lpstr>Crab CAVITY LLRF architecture for SPS and LHC</vt:lpstr>
      <vt:lpstr>Content</vt:lpstr>
      <vt:lpstr>Coupled Bunch (IN)stability</vt:lpstr>
      <vt:lpstr>Machine Impedance </vt:lpstr>
      <vt:lpstr>RF feedback</vt:lpstr>
      <vt:lpstr>Strong RF feedback. The LHC ACS</vt:lpstr>
      <vt:lpstr>Similarly for the Crab Cavities</vt:lpstr>
      <vt:lpstr>RF feedback on the Crab Cavity</vt:lpstr>
      <vt:lpstr>The critical parameter is the loop delay!</vt:lpstr>
      <vt:lpstr>TX and LLRF in new service galleries?</vt:lpstr>
      <vt:lpstr>Fortunately The instability threshold used above is very conservative</vt:lpstr>
      <vt:lpstr>NB resonator, coupled bunch instability growth rate</vt:lpstr>
      <vt:lpstr>PowerPoint Presentation</vt:lpstr>
      <vt:lpstr>RF feedback on the Crab Cavity</vt:lpstr>
      <vt:lpstr>More PRECISE calculations needed…   So what if the impedance is still too high?</vt:lpstr>
      <vt:lpstr>Longitudinal: One-Turn delay feedback (OTFB)</vt:lpstr>
      <vt:lpstr>CAN this be used on the crab cavities?</vt:lpstr>
      <vt:lpstr>Transverse: Betatron Comb filter</vt:lpstr>
      <vt:lpstr>Keeping crabbing and uncrabbing kicks equal</vt:lpstr>
      <vt:lpstr>Coupled feedback</vt:lpstr>
      <vt:lpstr>LLRF Architecture </vt:lpstr>
      <vt:lpstr>LHC layout</vt:lpstr>
      <vt:lpstr>The accelerating (ACS) system (IP4)</vt:lpstr>
      <vt:lpstr>The Crab Cavity systems (IP1 and IP5)</vt:lpstr>
      <vt:lpstr>RF noise </vt:lpstr>
      <vt:lpstr>Beam Control plus Cavity Controller</vt:lpstr>
      <vt:lpstr>Cavity RF Noise</vt:lpstr>
      <vt:lpstr>RF phase noise without beam. ACS</vt:lpstr>
      <vt:lpstr>Scaling the ACS to crab</vt:lpstr>
      <vt:lpstr>Trade-off </vt:lpstr>
      <vt:lpstr>A WORD ON RF POWER </vt:lpstr>
      <vt:lpstr>RF Power vs. QL</vt:lpstr>
      <vt:lpstr>Operational scenario</vt:lpstr>
      <vt:lpstr>Operational scenario (revisited)</vt:lpstr>
      <vt:lpstr>HARDWARE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Thank you for your attention</vt:lpstr>
      <vt:lpstr>References</vt:lpstr>
      <vt:lpstr>PowerPoint Presentation</vt:lpstr>
      <vt:lpstr>Back-up slides</vt:lpstr>
      <vt:lpstr>State-space model  </vt:lpstr>
      <vt:lpstr>Linear Quadratic Regulator LQR</vt:lpstr>
      <vt:lpstr>PowerPoint Presentation</vt:lpstr>
      <vt:lpstr>PowerPoint Presentation</vt:lpstr>
      <vt:lpstr>RF phase modulation</vt:lpstr>
      <vt:lpstr>emittance growth Measurement</vt:lpstr>
      <vt:lpstr>Scaling the ACS to crab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ACS LLRF proto 2003 brainstorming</dc:title>
  <dc:creator>baudre</dc:creator>
  <cp:lastModifiedBy>Philippe Baudrenghien</cp:lastModifiedBy>
  <cp:revision>832</cp:revision>
  <dcterms:created xsi:type="dcterms:W3CDTF">2002-09-16T12:03:07Z</dcterms:created>
  <dcterms:modified xsi:type="dcterms:W3CDTF">2013-03-26T18:13:09Z</dcterms:modified>
</cp:coreProperties>
</file>