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4" r:id="rId1"/>
  </p:sldMasterIdLst>
  <p:notesMasterIdLst>
    <p:notesMasterId r:id="rId31"/>
  </p:notesMasterIdLst>
  <p:handoutMasterIdLst>
    <p:handoutMasterId r:id="rId32"/>
  </p:handoutMasterIdLst>
  <p:sldIdLst>
    <p:sldId id="259" r:id="rId2"/>
    <p:sldId id="260" r:id="rId3"/>
    <p:sldId id="261" r:id="rId4"/>
    <p:sldId id="262" r:id="rId5"/>
    <p:sldId id="280" r:id="rId6"/>
    <p:sldId id="277" r:id="rId7"/>
    <p:sldId id="263" r:id="rId8"/>
    <p:sldId id="265" r:id="rId9"/>
    <p:sldId id="266" r:id="rId10"/>
    <p:sldId id="267" r:id="rId11"/>
    <p:sldId id="268" r:id="rId12"/>
    <p:sldId id="269" r:id="rId13"/>
    <p:sldId id="275" r:id="rId14"/>
    <p:sldId id="276" r:id="rId15"/>
    <p:sldId id="270" r:id="rId16"/>
    <p:sldId id="271" r:id="rId17"/>
    <p:sldId id="287" r:id="rId18"/>
    <p:sldId id="272" r:id="rId19"/>
    <p:sldId id="273" r:id="rId20"/>
    <p:sldId id="278" r:id="rId21"/>
    <p:sldId id="282" r:id="rId22"/>
    <p:sldId id="283" r:id="rId23"/>
    <p:sldId id="284" r:id="rId24"/>
    <p:sldId id="286" r:id="rId25"/>
    <p:sldId id="281" r:id="rId26"/>
    <p:sldId id="285" r:id="rId27"/>
    <p:sldId id="264" r:id="rId28"/>
    <p:sldId id="274" r:id="rId29"/>
    <p:sldId id="27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9900"/>
    <a:srgbClr val="0000FF"/>
    <a:srgbClr val="9933FF"/>
    <a:srgbClr val="0055A0"/>
    <a:srgbClr val="6E0A49"/>
    <a:srgbClr val="3F062A"/>
    <a:srgbClr val="FFB2EB"/>
    <a:srgbClr val="163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9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-4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21B26-9659-8D44-A5C9-F7CE912C5589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3C35-583F-AA47-BA24-3A8046631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3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EDFFC-A7F5-9646-BF44-6505053A4CCB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11AB-0296-3E4F-BC81-E4B843AB5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scapeligh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582" y="2029633"/>
            <a:ext cx="8717280" cy="3822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667" y="2398059"/>
            <a:ext cx="8701471" cy="1344706"/>
          </a:xfrm>
        </p:spPr>
        <p:txBody>
          <a:bodyPr>
            <a:normAutofit/>
          </a:bodyPr>
          <a:lstStyle>
            <a:lvl1pPr algn="ctr">
              <a:defRPr sz="2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667" y="4474881"/>
            <a:ext cx="8701471" cy="137458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Subtitle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203200" y="6373168"/>
            <a:ext cx="4405399" cy="317480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Name of the lecturer, event, date</a:t>
            </a:r>
          </a:p>
          <a:p>
            <a:r>
              <a:rPr lang="en-US" dirty="0" smtClean="0"/>
              <a:t>2 lines maximum</a:t>
            </a:r>
            <a:endParaRPr lang="en-US" dirty="0"/>
          </a:p>
        </p:txBody>
      </p:sp>
      <p:pic>
        <p:nvPicPr>
          <p:cNvPr id="16" name="Picture 15" descr="logo-presentation-sma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07" y="326212"/>
            <a:ext cx="2290064" cy="1293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2746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6441" y="4811058"/>
            <a:ext cx="797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49526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1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874"/>
            <a:ext cx="8229600" cy="4548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 first line</a:t>
            </a:r>
            <a:br>
              <a:rPr lang="fr-CH" dirty="0" smtClean="0"/>
            </a:br>
            <a:r>
              <a:rPr lang="fr-CH" dirty="0" smtClean="0"/>
              <a:t>second line</a:t>
            </a:r>
          </a:p>
          <a:p>
            <a:pPr lvl="2"/>
            <a:r>
              <a:rPr lang="fr-CH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1" r:id="rId2"/>
    <p:sldLayoutId id="2147483676" r:id="rId3"/>
    <p:sldLayoutId id="2147483692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55A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0055A0"/>
        </a:buClr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471600" indent="-284400" algn="l" defTabSz="457200" rtl="0" eaLnBrk="1" latinLnBrk="0" hangingPunct="1">
        <a:lnSpc>
          <a:spcPct val="100000"/>
        </a:lnSpc>
        <a:spcBef>
          <a:spcPts val="1080"/>
        </a:spcBef>
        <a:buClr>
          <a:srgbClr val="0055A0"/>
        </a:buClr>
        <a:buSzPct val="7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694800" indent="-228600" algn="l" defTabSz="457200" rtl="0" eaLnBrk="1" latinLnBrk="0" hangingPunct="1">
        <a:lnSpc>
          <a:spcPct val="100000"/>
        </a:lnSpc>
        <a:spcBef>
          <a:spcPts val="984"/>
        </a:spcBef>
        <a:buClrTx/>
        <a:buSzPct val="100000"/>
        <a:buFont typeface="Lucida Grande"/>
        <a:buChar char="−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em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49.emf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emf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6.emf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.com/content/www/us/en/servers/ipmi/ipmi-specifications.html" TargetMode="External"/><Relationship Id="rId2" Type="http://schemas.openxmlformats.org/officeDocument/2006/relationships/hyperlink" Target="http://www.nxp.com/documents/other/39340011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emf"/><Relationship Id="rId5" Type="http://schemas.openxmlformats.org/officeDocument/2006/relationships/image" Target="../media/image7.png"/><Relationship Id="rId4" Type="http://schemas.openxmlformats.org/officeDocument/2006/relationships/hyperlink" Target="http://www.opencores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em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8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VXS Payload &amp; Switch Board</a:t>
            </a:r>
            <a:endParaRPr lang="en-US" sz="2400" dirty="0"/>
          </a:p>
        </p:txBody>
      </p:sp>
      <p:pic>
        <p:nvPicPr>
          <p:cNvPr id="30" name="Picture 21" descr="VXSPayloadBoa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430338"/>
            <a:ext cx="4518025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2" descr="VXSSwitchBoar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82688"/>
            <a:ext cx="4427537" cy="37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45"/>
          <p:cNvSpPr txBox="1">
            <a:spLocks noChangeArrowheads="1"/>
          </p:cNvSpPr>
          <p:nvPr/>
        </p:nvSpPr>
        <p:spPr bwMode="auto">
          <a:xfrm>
            <a:off x="6148388" y="4257675"/>
            <a:ext cx="1849437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solidFill>
                  <a:srgbClr val="0070C0"/>
                </a:solidFill>
              </a:rPr>
              <a:t>No VME interface</a:t>
            </a:r>
          </a:p>
        </p:txBody>
      </p:sp>
      <p:cxnSp>
        <p:nvCxnSpPr>
          <p:cNvPr id="33" name="Straight Arrow Connector 46"/>
          <p:cNvCxnSpPr>
            <a:cxnSpLocks noChangeShapeType="1"/>
          </p:cNvCxnSpPr>
          <p:nvPr/>
        </p:nvCxnSpPr>
        <p:spPr bwMode="auto">
          <a:xfrm flipH="1">
            <a:off x="2183980" y="695246"/>
            <a:ext cx="279611" cy="2228929"/>
          </a:xfrm>
          <a:prstGeom prst="straightConnector1">
            <a:avLst/>
          </a:prstGeom>
          <a:noFill/>
          <a:ln w="1587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46"/>
          <p:cNvCxnSpPr>
            <a:cxnSpLocks noChangeShapeType="1"/>
          </p:cNvCxnSpPr>
          <p:nvPr/>
        </p:nvCxnSpPr>
        <p:spPr bwMode="auto">
          <a:xfrm>
            <a:off x="2463590" y="695246"/>
            <a:ext cx="1817898" cy="2700417"/>
          </a:xfrm>
          <a:prstGeom prst="straightConnector1">
            <a:avLst/>
          </a:prstGeom>
          <a:noFill/>
          <a:ln w="1587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46"/>
          <p:cNvCxnSpPr>
            <a:cxnSpLocks noChangeShapeType="1"/>
          </p:cNvCxnSpPr>
          <p:nvPr/>
        </p:nvCxnSpPr>
        <p:spPr bwMode="auto">
          <a:xfrm>
            <a:off x="4156364" y="695246"/>
            <a:ext cx="2128549" cy="2098754"/>
          </a:xfrm>
          <a:prstGeom prst="straightConnector1">
            <a:avLst/>
          </a:prstGeom>
          <a:noFill/>
          <a:ln w="1587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46"/>
          <p:cNvCxnSpPr>
            <a:cxnSpLocks noChangeShapeType="1"/>
          </p:cNvCxnSpPr>
          <p:nvPr/>
        </p:nvCxnSpPr>
        <p:spPr bwMode="auto">
          <a:xfrm>
            <a:off x="4156364" y="695246"/>
            <a:ext cx="4420899" cy="2279729"/>
          </a:xfrm>
          <a:prstGeom prst="straightConnector1">
            <a:avLst/>
          </a:prstGeom>
          <a:noFill/>
          <a:ln w="1587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323850" y="5110163"/>
            <a:ext cx="8229600" cy="6477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55A0"/>
              </a:buClr>
              <a:buFontTx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71600" indent="-284400" algn="l" defTabSz="457200" rtl="0" eaLnBrk="1" latinLnBrk="0" hangingPunct="1">
              <a:lnSpc>
                <a:spcPct val="100000"/>
              </a:lnSpc>
              <a:spcBef>
                <a:spcPts val="1080"/>
              </a:spcBef>
              <a:buClr>
                <a:srgbClr val="0055A0"/>
              </a:buClr>
              <a:buSzPct val="7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94800" indent="-228600" algn="l" defTabSz="457200" rtl="0" eaLnBrk="1" latinLnBrk="0" hangingPunct="1">
              <a:lnSpc>
                <a:spcPct val="100000"/>
              </a:lnSpc>
              <a:spcBef>
                <a:spcPts val="984"/>
              </a:spcBef>
              <a:buClrTx/>
              <a:buSzPct val="100000"/>
              <a:buFont typeface="Lucida Grande"/>
              <a:buChar char="−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sz="1800" dirty="0" smtClean="0">
                <a:solidFill>
                  <a:srgbClr val="0055A0"/>
                </a:solidFill>
              </a:rPr>
              <a:t>The Connectors support </a:t>
            </a:r>
          </a:p>
          <a:p>
            <a:pPr lvl="2">
              <a:defRPr/>
            </a:pPr>
            <a:r>
              <a:rPr lang="en-US" sz="1400" dirty="0" smtClean="0">
                <a:solidFill>
                  <a:srgbClr val="0055A0"/>
                </a:solidFill>
              </a:rPr>
              <a:t>High-speed differential signaling +</a:t>
            </a:r>
          </a:p>
          <a:p>
            <a:pPr lvl="2">
              <a:defRPr/>
            </a:pPr>
            <a:r>
              <a:rPr lang="en-US" sz="1400" dirty="0" smtClean="0">
                <a:solidFill>
                  <a:srgbClr val="0055A0"/>
                </a:solidFill>
              </a:rPr>
              <a:t>I</a:t>
            </a:r>
            <a:r>
              <a:rPr lang="en-US" sz="1400" baseline="30000" dirty="0" smtClean="0">
                <a:solidFill>
                  <a:srgbClr val="0055A0"/>
                </a:solidFill>
              </a:rPr>
              <a:t>2</a:t>
            </a:r>
            <a:r>
              <a:rPr lang="en-US" sz="1400" dirty="0" smtClean="0">
                <a:solidFill>
                  <a:srgbClr val="0055A0"/>
                </a:solidFill>
              </a:rPr>
              <a:t>C [6] Control link (Payload to Switch board)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92875"/>
            <a:ext cx="4481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8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8819" y="6654433"/>
            <a:ext cx="627414" cy="2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9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VXS Switch</a:t>
            </a:r>
            <a:endParaRPr lang="en-US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301" y="652488"/>
            <a:ext cx="8547756" cy="586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45"/>
          <p:cNvSpPr txBox="1">
            <a:spLocks noChangeArrowheads="1"/>
          </p:cNvSpPr>
          <p:nvPr/>
        </p:nvSpPr>
        <p:spPr bwMode="auto">
          <a:xfrm>
            <a:off x="4372089" y="4303471"/>
            <a:ext cx="1250338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 smtClean="0">
                <a:solidFill>
                  <a:srgbClr val="0070C0"/>
                </a:solidFill>
              </a:rPr>
              <a:t>Agnostic X-bar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With Multicast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92875"/>
            <a:ext cx="4481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9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819" y="6654433"/>
            <a:ext cx="627414" cy="2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Clock &amp; TAG routing across VXS</a:t>
            </a:r>
            <a:endParaRPr lang="en-US" sz="2400" dirty="0"/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323850" y="5110163"/>
            <a:ext cx="8229600" cy="6477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55A0"/>
              </a:buClr>
              <a:buFontTx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71600" indent="-284400" algn="l" defTabSz="457200" rtl="0" eaLnBrk="1" latinLnBrk="0" hangingPunct="1">
              <a:lnSpc>
                <a:spcPct val="100000"/>
              </a:lnSpc>
              <a:spcBef>
                <a:spcPts val="1080"/>
              </a:spcBef>
              <a:buClr>
                <a:srgbClr val="0055A0"/>
              </a:buClr>
              <a:buSzPct val="7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94800" indent="-228600" algn="l" defTabSz="457200" rtl="0" eaLnBrk="1" latinLnBrk="0" hangingPunct="1">
              <a:lnSpc>
                <a:spcPct val="100000"/>
              </a:lnSpc>
              <a:spcBef>
                <a:spcPts val="984"/>
              </a:spcBef>
              <a:buClrTx/>
              <a:buSzPct val="100000"/>
              <a:buFont typeface="Lucida Grande"/>
              <a:buChar char="−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7200" lvl="1" indent="0">
              <a:buNone/>
              <a:defRPr/>
            </a:pPr>
            <a:r>
              <a:rPr lang="en-US" sz="1800" dirty="0" smtClean="0">
                <a:solidFill>
                  <a:srgbClr val="0055A0"/>
                </a:solidFill>
              </a:rPr>
              <a:t>Typical Configuration </a:t>
            </a:r>
          </a:p>
          <a:p>
            <a:pPr marL="809100" lvl="2" indent="-342900"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rgbClr val="0055A0"/>
                </a:solidFill>
              </a:rPr>
              <a:t>The Payload ports with the MDDS is driving RF Clock and TAG towards the X-bar switch</a:t>
            </a:r>
          </a:p>
          <a:p>
            <a:pPr marL="809100" lvl="2" indent="-342900"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rgbClr val="0055A0"/>
                </a:solidFill>
              </a:rPr>
              <a:t>RF Clock &amp; TAG is driven to all used Payload ports by X-bar switch (Multicast)</a:t>
            </a:r>
          </a:p>
          <a:p>
            <a:pPr marL="809100" lvl="2" indent="-342900"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rgbClr val="0055A0"/>
                </a:solidFill>
              </a:rPr>
              <a:t>RF Clock &amp; TAG distributors (</a:t>
            </a:r>
            <a:r>
              <a:rPr lang="en-US" sz="1400" dirty="0" err="1" smtClean="0">
                <a:solidFill>
                  <a:srgbClr val="0055A0"/>
                </a:solidFill>
              </a:rPr>
              <a:t>eSATA</a:t>
            </a:r>
            <a:r>
              <a:rPr lang="en-US" sz="1400" dirty="0" smtClean="0">
                <a:solidFill>
                  <a:srgbClr val="0055A0"/>
                </a:solidFill>
              </a:rPr>
              <a:t> outputs) driven by X-bar switch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848" y="912145"/>
            <a:ext cx="8140159" cy="419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92875"/>
            <a:ext cx="4481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10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819" y="6654433"/>
            <a:ext cx="627414" cy="2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5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6" descr="FMCCarri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86" y="3852303"/>
            <a:ext cx="4119042" cy="285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FMC Standard</a:t>
            </a:r>
            <a:endParaRPr lang="en-US" sz="24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76443" y="916918"/>
            <a:ext cx="8229600" cy="6477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55A0"/>
              </a:buClr>
              <a:buFontTx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71600" indent="-284400" algn="l" defTabSz="457200" rtl="0" eaLnBrk="1" latinLnBrk="0" hangingPunct="1">
              <a:lnSpc>
                <a:spcPct val="100000"/>
              </a:lnSpc>
              <a:spcBef>
                <a:spcPts val="1080"/>
              </a:spcBef>
              <a:buClr>
                <a:srgbClr val="0055A0"/>
              </a:buClr>
              <a:buSzPct val="7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94800" indent="-228600" algn="l" defTabSz="457200" rtl="0" eaLnBrk="1" latinLnBrk="0" hangingPunct="1">
              <a:lnSpc>
                <a:spcPct val="100000"/>
              </a:lnSpc>
              <a:spcBef>
                <a:spcPts val="984"/>
              </a:spcBef>
              <a:buClrTx/>
              <a:buSzPct val="100000"/>
              <a:buFont typeface="Lucida Grande"/>
              <a:buChar char="−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F</a:t>
            </a:r>
            <a:r>
              <a:rPr lang="en-US" sz="1800" dirty="0">
                <a:solidFill>
                  <a:srgbClr val="0055A0"/>
                </a:solidFill>
              </a:rPr>
              <a:t>PGA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M</a:t>
            </a:r>
            <a:r>
              <a:rPr lang="en-US" sz="1800" dirty="0" smtClean="0">
                <a:solidFill>
                  <a:srgbClr val="0055A0"/>
                </a:solidFill>
              </a:rPr>
              <a:t>ezzanine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C</a:t>
            </a:r>
            <a:r>
              <a:rPr lang="en-US" sz="1800" dirty="0">
                <a:solidFill>
                  <a:srgbClr val="0055A0"/>
                </a:solidFill>
              </a:rPr>
              <a:t>ard standard </a:t>
            </a:r>
            <a:r>
              <a:rPr lang="en-US" sz="1800" dirty="0" smtClean="0">
                <a:solidFill>
                  <a:srgbClr val="0055A0"/>
                </a:solidFill>
              </a:rPr>
              <a:t>ANSI / VITA 57.1 [7]</a:t>
            </a:r>
            <a:endParaRPr lang="en-US" sz="1800" dirty="0">
              <a:solidFill>
                <a:srgbClr val="0055A0"/>
              </a:solidFill>
            </a:endParaRPr>
          </a:p>
          <a:p>
            <a:pPr lvl="1">
              <a:defRPr/>
            </a:pPr>
            <a:r>
              <a:rPr lang="en-US" sz="1800" dirty="0" smtClean="0">
                <a:solidFill>
                  <a:srgbClr val="0055A0"/>
                </a:solidFill>
              </a:rPr>
              <a:t>Two flavors</a:t>
            </a:r>
          </a:p>
          <a:p>
            <a:pPr lvl="2">
              <a:defRPr/>
            </a:pPr>
            <a:r>
              <a:rPr lang="en-US" sz="1400" dirty="0" smtClean="0">
                <a:solidFill>
                  <a:srgbClr val="0055A0"/>
                </a:solidFill>
              </a:rPr>
              <a:t>Low-pin count connector</a:t>
            </a:r>
          </a:p>
          <a:p>
            <a:pPr lvl="3">
              <a:defRPr/>
            </a:pPr>
            <a:r>
              <a:rPr lang="en-US" sz="1000" dirty="0" smtClean="0">
                <a:solidFill>
                  <a:srgbClr val="0055A0"/>
                </a:solidFill>
              </a:rPr>
              <a:t>80 pins = 34 diff pairs* (68 single-ended) single bank IO voltage.</a:t>
            </a:r>
          </a:p>
          <a:p>
            <a:pPr lvl="2"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High-pin count  connector</a:t>
            </a:r>
          </a:p>
          <a:p>
            <a:pPr lvl="3">
              <a:defRPr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400 pins = Bank A: 58 diff pairs</a:t>
            </a:r>
            <a:r>
              <a:rPr lang="en-US" sz="1000" dirty="0" smtClean="0">
                <a:solidFill>
                  <a:srgbClr val="FF0000"/>
                </a:solidFill>
              </a:rPr>
              <a:t>*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 AND Bank B: 22 diff pairs</a:t>
            </a:r>
            <a:r>
              <a:rPr lang="en-US" sz="1000" dirty="0" smtClean="0">
                <a:solidFill>
                  <a:srgbClr val="FF0000"/>
                </a:solidFill>
              </a:rPr>
              <a:t>*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 with separate IO voltage per Bank</a:t>
            </a:r>
          </a:p>
          <a:p>
            <a:pPr lvl="2">
              <a:defRPr/>
            </a:pPr>
            <a:r>
              <a:rPr lang="en-US" sz="1400" dirty="0" smtClean="0">
                <a:solidFill>
                  <a:srgbClr val="0055A0"/>
                </a:solidFill>
              </a:rPr>
              <a:t>FMC Bank A IO (and FPGA VCCO) programmable voltage is  supplied by the FMC Carrier (</a:t>
            </a:r>
            <a:r>
              <a:rPr lang="en-US" sz="1400" dirty="0" err="1" smtClean="0">
                <a:solidFill>
                  <a:srgbClr val="0055A0"/>
                </a:solidFill>
              </a:rPr>
              <a:t>VAdj</a:t>
            </a:r>
            <a:r>
              <a:rPr lang="en-US" sz="1400" dirty="0" smtClean="0">
                <a:solidFill>
                  <a:srgbClr val="0055A0"/>
                </a:solidFill>
              </a:rPr>
              <a:t>) as requested by mezzanine IPMI [8] ROM.</a:t>
            </a:r>
          </a:p>
          <a:p>
            <a:pPr lvl="2">
              <a:defRPr/>
            </a:pPr>
            <a:r>
              <a:rPr lang="en-US" sz="1400" dirty="0" smtClean="0">
                <a:solidFill>
                  <a:srgbClr val="0055A0"/>
                </a:solidFill>
              </a:rPr>
              <a:t>FMC Bank B IO (and FPGA VCCO) is powered from the FMC mezzanine (VIO_B_M2C). Also declared by the mezzanine IPMI ROM.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40140" y="5296683"/>
            <a:ext cx="3306446" cy="72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r>
              <a:rPr lang="en-US" sz="1200" kern="0" dirty="0" smtClean="0">
                <a:solidFill>
                  <a:srgbClr val="0055A0"/>
                </a:solidFill>
              </a:rPr>
              <a:t>Notes: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r>
              <a:rPr lang="en-US" sz="1200" kern="0" dirty="0" smtClean="0">
                <a:solidFill>
                  <a:srgbClr val="FF0000"/>
                </a:solidFill>
              </a:rPr>
              <a:t>* Or</a:t>
            </a:r>
            <a:r>
              <a:rPr lang="en-US" sz="1200" kern="0" dirty="0">
                <a:solidFill>
                  <a:srgbClr val="FF0000"/>
                </a:solidFill>
              </a:rPr>
              <a:t>: single-ended = 2 * number of diff </a:t>
            </a:r>
            <a:r>
              <a:rPr lang="en-US" sz="1200" kern="0" dirty="0" smtClean="0">
                <a:solidFill>
                  <a:srgbClr val="FF0000"/>
                </a:solidFill>
              </a:rPr>
              <a:t>pairs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r>
              <a:rPr lang="en-US" sz="1200" kern="0" dirty="0" smtClean="0">
                <a:solidFill>
                  <a:srgbClr val="0055A0"/>
                </a:solidFill>
              </a:rPr>
              <a:t>IPMI </a:t>
            </a:r>
            <a:r>
              <a:rPr lang="en-US" sz="1200" kern="0" dirty="0">
                <a:solidFill>
                  <a:srgbClr val="0055A0"/>
                </a:solidFill>
              </a:rPr>
              <a:t>= Intelligent Platform Management System</a:t>
            </a:r>
          </a:p>
          <a:p>
            <a:pPr marL="228600" indent="-22860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charset="0"/>
              <a:buChar char="•"/>
              <a:defRPr/>
            </a:pPr>
            <a:endParaRPr lang="en-US" sz="1200" kern="0" dirty="0" smtClean="0">
              <a:solidFill>
                <a:srgbClr val="FF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sz="4400" kern="0" dirty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sz="4400" kern="0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92875"/>
            <a:ext cx="4481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11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819" y="6654433"/>
            <a:ext cx="627414" cy="2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FMC Modules for RF Low-level</a:t>
            </a:r>
            <a:endParaRPr lang="en-US" sz="2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33388" y="865188"/>
            <a:ext cx="8229600" cy="6477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55A0"/>
              </a:buClr>
              <a:buFontTx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71600" indent="-284400" algn="l" defTabSz="457200" rtl="0" eaLnBrk="1" latinLnBrk="0" hangingPunct="1">
              <a:lnSpc>
                <a:spcPct val="100000"/>
              </a:lnSpc>
              <a:spcBef>
                <a:spcPts val="1080"/>
              </a:spcBef>
              <a:buClr>
                <a:srgbClr val="0055A0"/>
              </a:buClr>
              <a:buSzPct val="7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94800" indent="-228600" algn="l" defTabSz="457200" rtl="0" eaLnBrk="1" latinLnBrk="0" hangingPunct="1">
              <a:lnSpc>
                <a:spcPct val="100000"/>
              </a:lnSpc>
              <a:spcBef>
                <a:spcPts val="984"/>
              </a:spcBef>
              <a:buClrTx/>
              <a:buSzPct val="100000"/>
              <a:buFont typeface="Lucida Grande"/>
              <a:buChar char="−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dirty="0" smtClean="0">
                <a:solidFill>
                  <a:srgbClr val="0055A0"/>
                </a:solidFill>
              </a:rPr>
              <a:t>High Pin Count FMCs</a:t>
            </a:r>
          </a:p>
          <a:p>
            <a:pPr lvl="2">
              <a:defRPr/>
            </a:pPr>
            <a:r>
              <a:rPr lang="en-US" dirty="0" smtClean="0">
                <a:solidFill>
                  <a:srgbClr val="0055A0"/>
                </a:solidFill>
              </a:rPr>
              <a:t>ADC 16 bit 125 MSPS (DDC)</a:t>
            </a:r>
          </a:p>
          <a:p>
            <a:pPr lvl="2">
              <a:defRPr/>
            </a:pPr>
            <a:r>
              <a:rPr lang="en-US" dirty="0" smtClean="0">
                <a:solidFill>
                  <a:srgbClr val="0055A0"/>
                </a:solidFill>
              </a:rPr>
              <a:t>DAC 16 bit 250 MSPS (SDDS)</a:t>
            </a:r>
            <a:endParaRPr lang="en-US" sz="1400" dirty="0" smtClean="0">
              <a:solidFill>
                <a:srgbClr val="0055A0"/>
              </a:solidFill>
            </a:endParaRPr>
          </a:p>
          <a:p>
            <a:pPr lvl="2">
              <a:defRPr/>
            </a:pPr>
            <a:r>
              <a:rPr lang="en-US" dirty="0" smtClean="0">
                <a:solidFill>
                  <a:srgbClr val="0055A0"/>
                </a:solidFill>
              </a:rPr>
              <a:t>MDDS (Master Direct Digital Synthesizer)</a:t>
            </a:r>
          </a:p>
          <a:p>
            <a:pPr lvl="1">
              <a:defRPr/>
            </a:pPr>
            <a:endParaRPr lang="en-US" sz="1800" dirty="0" smtClean="0">
              <a:solidFill>
                <a:srgbClr val="0055A0"/>
              </a:solidFill>
            </a:endParaRP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6443" y="3525261"/>
            <a:ext cx="8229600" cy="6477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55A0"/>
              </a:buClr>
              <a:buFontTx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71600" indent="-284400" algn="l" defTabSz="457200" rtl="0" eaLnBrk="1" latinLnBrk="0" hangingPunct="1">
              <a:lnSpc>
                <a:spcPct val="100000"/>
              </a:lnSpc>
              <a:spcBef>
                <a:spcPts val="1080"/>
              </a:spcBef>
              <a:buClr>
                <a:srgbClr val="0055A0"/>
              </a:buClr>
              <a:buSzPct val="7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94800" indent="-228600" algn="l" defTabSz="457200" rtl="0" eaLnBrk="1" latinLnBrk="0" hangingPunct="1">
              <a:lnSpc>
                <a:spcPct val="100000"/>
              </a:lnSpc>
              <a:spcBef>
                <a:spcPts val="984"/>
              </a:spcBef>
              <a:buClrTx/>
              <a:buSzPct val="100000"/>
              <a:buFont typeface="Lucida Grande"/>
              <a:buChar char="−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dirty="0" smtClean="0">
                <a:solidFill>
                  <a:srgbClr val="0055A0"/>
                </a:solidFill>
              </a:rPr>
              <a:t>See presentation:</a:t>
            </a:r>
          </a:p>
          <a:p>
            <a:pPr marL="187200" lvl="1" indent="0">
              <a:buNone/>
              <a:defRPr/>
            </a:pPr>
            <a:r>
              <a:rPr lang="en-US" sz="1800" dirty="0" smtClean="0">
                <a:solidFill>
                  <a:srgbClr val="0055A0"/>
                </a:solidFill>
              </a:rPr>
              <a:t>FPGA </a:t>
            </a:r>
            <a:r>
              <a:rPr lang="en-US" sz="1800" dirty="0">
                <a:solidFill>
                  <a:srgbClr val="0055A0"/>
                </a:solidFill>
              </a:rPr>
              <a:t>Mezzanine Card standard IO-modules for the LLRF beam control system of CERN’s PS Booster and </a:t>
            </a:r>
            <a:r>
              <a:rPr lang="en-US" sz="1800" dirty="0" err="1">
                <a:solidFill>
                  <a:srgbClr val="0055A0"/>
                </a:solidFill>
              </a:rPr>
              <a:t>MedAustron</a:t>
            </a:r>
            <a:r>
              <a:rPr lang="en-US" sz="1800" dirty="0">
                <a:solidFill>
                  <a:srgbClr val="0055A0"/>
                </a:solidFill>
              </a:rPr>
              <a:t> </a:t>
            </a:r>
            <a:r>
              <a:rPr lang="en-US" sz="1800" dirty="0" smtClean="0">
                <a:solidFill>
                  <a:srgbClr val="0055A0"/>
                </a:solidFill>
              </a:rPr>
              <a:t>synchrotron [11].</a:t>
            </a:r>
          </a:p>
          <a:p>
            <a:pPr marL="187200" lvl="1" indent="0">
              <a:buNone/>
              <a:defRPr/>
            </a:pPr>
            <a:r>
              <a:rPr lang="en-US" sz="1600" dirty="0" smtClean="0">
                <a:solidFill>
                  <a:srgbClr val="0055A0"/>
                </a:solidFill>
              </a:rPr>
              <a:t>P. Leinonen, J. Sanchez Quesada (CERN), </a:t>
            </a:r>
            <a:r>
              <a:rPr lang="en-US" sz="1600" dirty="0" err="1" smtClean="0">
                <a:solidFill>
                  <a:srgbClr val="0055A0"/>
                </a:solidFill>
              </a:rPr>
              <a:t>RFTech</a:t>
            </a:r>
            <a:r>
              <a:rPr lang="en-US" sz="1600" dirty="0" smtClean="0">
                <a:solidFill>
                  <a:srgbClr val="0055A0"/>
                </a:solidFill>
              </a:rPr>
              <a:t> 2013</a:t>
            </a:r>
          </a:p>
          <a:p>
            <a:pPr lvl="1">
              <a:defRPr/>
            </a:pPr>
            <a:endParaRPr lang="en-US" sz="1800" dirty="0" smtClean="0">
              <a:solidFill>
                <a:srgbClr val="0055A0"/>
              </a:solidFill>
            </a:endParaRP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</p:txBody>
      </p:sp>
      <p:pic>
        <p:nvPicPr>
          <p:cNvPr id="9" name="Picture 6" descr="C:\mea_home\docs\my Public docs &amp; presentations\docs\MyPresentations\2010\RFTech_PSI_Dec2010\Pictures\NewADC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437" y="303134"/>
            <a:ext cx="3267900" cy="275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92875"/>
            <a:ext cx="4481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12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819" y="6654433"/>
            <a:ext cx="627414" cy="2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VXS DSP FMC Carrier</a:t>
            </a:r>
            <a:endParaRPr lang="en-US" sz="24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36633" y="698442"/>
            <a:ext cx="8229600" cy="6477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55A0"/>
              </a:buClr>
              <a:buFontTx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71600" indent="-284400" algn="l" defTabSz="457200" rtl="0" eaLnBrk="1" latinLnBrk="0" hangingPunct="1">
              <a:lnSpc>
                <a:spcPct val="100000"/>
              </a:lnSpc>
              <a:spcBef>
                <a:spcPts val="1080"/>
              </a:spcBef>
              <a:buClr>
                <a:srgbClr val="0055A0"/>
              </a:buClr>
              <a:buSzPct val="7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94800" indent="-228600" algn="l" defTabSz="457200" rtl="0" eaLnBrk="1" latinLnBrk="0" hangingPunct="1">
              <a:lnSpc>
                <a:spcPct val="100000"/>
              </a:lnSpc>
              <a:spcBef>
                <a:spcPts val="984"/>
              </a:spcBef>
              <a:buClrTx/>
              <a:buSzPct val="100000"/>
              <a:buFont typeface="Lucida Grande"/>
              <a:buChar char="−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sz="1600" dirty="0" smtClean="0">
                <a:solidFill>
                  <a:srgbClr val="0055A0"/>
                </a:solidFill>
              </a:rPr>
              <a:t>A VME64x board with VXS</a:t>
            </a:r>
          </a:p>
          <a:p>
            <a:pPr lvl="2">
              <a:spcBef>
                <a:spcPts val="600"/>
              </a:spcBef>
              <a:defRPr/>
            </a:pPr>
            <a:r>
              <a:rPr lang="en-US" sz="1400" dirty="0" smtClean="0">
                <a:solidFill>
                  <a:srgbClr val="0055A0"/>
                </a:solidFill>
              </a:rPr>
              <a:t>VXS bank A banks fully equipped with 4 full-duplex channels, bank B with 2</a:t>
            </a:r>
          </a:p>
          <a:p>
            <a:pPr lvl="2">
              <a:spcBef>
                <a:spcPts val="600"/>
              </a:spcBef>
              <a:defRPr/>
            </a:pPr>
            <a:r>
              <a:rPr lang="en-US" sz="1400" dirty="0" smtClean="0">
                <a:solidFill>
                  <a:srgbClr val="0055A0"/>
                </a:solidFill>
              </a:rPr>
              <a:t>Link-speed 2 </a:t>
            </a:r>
            <a:r>
              <a:rPr lang="en-US" sz="1400" dirty="0" err="1" smtClean="0">
                <a:solidFill>
                  <a:srgbClr val="0055A0"/>
                </a:solidFill>
              </a:rPr>
              <a:t>Gbps</a:t>
            </a:r>
            <a:r>
              <a:rPr lang="en-US" sz="1400" dirty="0" smtClean="0">
                <a:solidFill>
                  <a:srgbClr val="0055A0"/>
                </a:solidFill>
              </a:rPr>
              <a:t>.</a:t>
            </a:r>
          </a:p>
          <a:p>
            <a:pPr lvl="1">
              <a:defRPr/>
            </a:pPr>
            <a:r>
              <a:rPr lang="en-US" sz="1600" dirty="0" smtClean="0">
                <a:solidFill>
                  <a:srgbClr val="0055A0"/>
                </a:solidFill>
              </a:rPr>
              <a:t>Two High-pin count FMC sites</a:t>
            </a:r>
          </a:p>
          <a:p>
            <a:pPr lvl="2">
              <a:spcBef>
                <a:spcPts val="600"/>
              </a:spcBef>
              <a:defRPr/>
            </a:pPr>
            <a:r>
              <a:rPr lang="en-US" sz="1400" dirty="0" smtClean="0">
                <a:solidFill>
                  <a:srgbClr val="0055A0"/>
                </a:solidFill>
              </a:rPr>
              <a:t>Both with independently programmable </a:t>
            </a:r>
            <a:r>
              <a:rPr lang="en-US" sz="1400" dirty="0" err="1" smtClean="0">
                <a:solidFill>
                  <a:srgbClr val="0055A0"/>
                </a:solidFill>
              </a:rPr>
              <a:t>Vadj</a:t>
            </a:r>
            <a:endParaRPr lang="en-US" sz="1400" dirty="0" smtClean="0">
              <a:solidFill>
                <a:srgbClr val="0055A0"/>
              </a:solidFill>
            </a:endParaRPr>
          </a:p>
          <a:p>
            <a:pPr lvl="2">
              <a:spcBef>
                <a:spcPts val="600"/>
              </a:spcBef>
              <a:defRPr/>
            </a:pPr>
            <a:r>
              <a:rPr lang="en-US" sz="1400" dirty="0" smtClean="0">
                <a:solidFill>
                  <a:srgbClr val="0055A0"/>
                </a:solidFill>
              </a:rPr>
              <a:t>~</a:t>
            </a:r>
            <a:r>
              <a:rPr lang="en-US" sz="1400" dirty="0">
                <a:solidFill>
                  <a:srgbClr val="0055A0"/>
                </a:solidFill>
              </a:rPr>
              <a:t>8</a:t>
            </a:r>
            <a:r>
              <a:rPr lang="en-US" sz="1400" dirty="0" smtClean="0">
                <a:solidFill>
                  <a:srgbClr val="0055A0"/>
                </a:solidFill>
              </a:rPr>
              <a:t>0 differential I/O pairs per  FMC site +</a:t>
            </a:r>
            <a:br>
              <a:rPr lang="en-US" sz="1400" dirty="0" smtClean="0">
                <a:solidFill>
                  <a:srgbClr val="0055A0"/>
                </a:solidFill>
              </a:rPr>
            </a:br>
            <a:r>
              <a:rPr lang="en-US" sz="1400" dirty="0" smtClean="0">
                <a:solidFill>
                  <a:srgbClr val="0055A0"/>
                </a:solidFill>
              </a:rPr>
              <a:t>4 full-duplex Serial Giga-bit links to FMC_FPGA per FMC site.</a:t>
            </a:r>
          </a:p>
          <a:p>
            <a:pPr lvl="1">
              <a:defRPr/>
            </a:pPr>
            <a:r>
              <a:rPr lang="en-US" sz="1600" dirty="0" smtClean="0">
                <a:solidFill>
                  <a:srgbClr val="0055A0"/>
                </a:solidFill>
              </a:rPr>
              <a:t>Two Virtex5 FPGAs: XC5VLX110T / XC5VSX95T (FF1136)</a:t>
            </a:r>
          </a:p>
          <a:p>
            <a:pPr lvl="2">
              <a:spcBef>
                <a:spcPts val="600"/>
              </a:spcBef>
              <a:defRPr/>
            </a:pPr>
            <a:r>
              <a:rPr lang="en-US" sz="1400" dirty="0" smtClean="0">
                <a:solidFill>
                  <a:srgbClr val="0055A0"/>
                </a:solidFill>
              </a:rPr>
              <a:t>Main FPGA </a:t>
            </a:r>
            <a:r>
              <a:rPr lang="en-US" sz="1400" dirty="0">
                <a:solidFill>
                  <a:srgbClr val="0055A0"/>
                </a:solidFill>
              </a:rPr>
              <a:t>manages the communication with: </a:t>
            </a:r>
            <a:r>
              <a:rPr lang="en-US" sz="1400" dirty="0" smtClean="0">
                <a:solidFill>
                  <a:srgbClr val="0055A0"/>
                </a:solidFill>
              </a:rPr>
              <a:t>FMC FPGA</a:t>
            </a:r>
            <a:r>
              <a:rPr lang="en-US" sz="1400" dirty="0">
                <a:solidFill>
                  <a:srgbClr val="0055A0"/>
                </a:solidFill>
              </a:rPr>
              <a:t>, VME64x, DSP, VXS.</a:t>
            </a:r>
          </a:p>
          <a:p>
            <a:pPr lvl="2">
              <a:spcBef>
                <a:spcPts val="600"/>
              </a:spcBef>
              <a:defRPr/>
            </a:pPr>
            <a:r>
              <a:rPr lang="en-US" sz="1400" dirty="0" smtClean="0">
                <a:solidFill>
                  <a:srgbClr val="0055A0"/>
                </a:solidFill>
              </a:rPr>
              <a:t>FMC FPGA hosts the FMC related code, interfaces with both FMCs, communicates to the Main FPGA via 8 Serial Giga-bit links and a parallel bus.</a:t>
            </a:r>
          </a:p>
          <a:p>
            <a:pPr lvl="1">
              <a:defRPr/>
            </a:pPr>
            <a:r>
              <a:rPr lang="en-US" sz="1600" dirty="0" smtClean="0">
                <a:solidFill>
                  <a:srgbClr val="0055A0"/>
                </a:solidFill>
              </a:rPr>
              <a:t>A </a:t>
            </a:r>
            <a:r>
              <a:rPr lang="en-US" sz="1600" dirty="0" err="1" smtClean="0">
                <a:solidFill>
                  <a:srgbClr val="0055A0"/>
                </a:solidFill>
              </a:rPr>
              <a:t>Sharc</a:t>
            </a:r>
            <a:r>
              <a:rPr lang="en-US" sz="1600" dirty="0" smtClean="0">
                <a:solidFill>
                  <a:srgbClr val="0055A0"/>
                </a:solidFill>
              </a:rPr>
              <a:t> DSP 400MHz: ADSP-21369</a:t>
            </a:r>
          </a:p>
          <a:p>
            <a:pPr lvl="2">
              <a:spcBef>
                <a:spcPts val="600"/>
              </a:spcBef>
              <a:defRPr/>
            </a:pPr>
            <a:r>
              <a:rPr lang="en-US" sz="1400" dirty="0" smtClean="0">
                <a:solidFill>
                  <a:srgbClr val="0055A0"/>
                </a:solidFill>
              </a:rPr>
              <a:t>A16 / D32 interface with Main FPGA.</a:t>
            </a:r>
          </a:p>
          <a:p>
            <a:pPr lvl="2">
              <a:spcBef>
                <a:spcPts val="600"/>
              </a:spcBef>
              <a:defRPr/>
            </a:pPr>
            <a:r>
              <a:rPr lang="en-US" sz="1400" dirty="0" smtClean="0">
                <a:solidFill>
                  <a:srgbClr val="0055A0"/>
                </a:solidFill>
              </a:rPr>
              <a:t>Alternate communication ports connected to Main FPGA.</a:t>
            </a:r>
          </a:p>
          <a:p>
            <a:pPr lvl="1">
              <a:defRPr/>
            </a:pPr>
            <a:r>
              <a:rPr lang="en-US" sz="1600" dirty="0" smtClean="0">
                <a:solidFill>
                  <a:srgbClr val="0055A0"/>
                </a:solidFill>
              </a:rPr>
              <a:t>Memory Banks</a:t>
            </a:r>
          </a:p>
          <a:p>
            <a:pPr lvl="2">
              <a:spcBef>
                <a:spcPts val="600"/>
              </a:spcBef>
              <a:defRPr/>
            </a:pPr>
            <a:r>
              <a:rPr lang="en-US" sz="1400" dirty="0" smtClean="0">
                <a:solidFill>
                  <a:srgbClr val="0055A0"/>
                </a:solidFill>
              </a:rPr>
              <a:t>Two 4 M x 18 @ 100 MSPS (CY7C1472V33)</a:t>
            </a:r>
          </a:p>
          <a:p>
            <a:pPr lvl="2">
              <a:spcBef>
                <a:spcPts val="600"/>
              </a:spcBef>
              <a:defRPr/>
            </a:pPr>
            <a:r>
              <a:rPr lang="en-US" sz="1400" dirty="0" smtClean="0">
                <a:solidFill>
                  <a:srgbClr val="0055A0"/>
                </a:solidFill>
              </a:rPr>
              <a:t>Two 1 M x 4 x 18 @ F-RF MSPS (CY7C1474V33)</a:t>
            </a:r>
          </a:p>
          <a:p>
            <a:pPr lvl="1">
              <a:defRPr/>
            </a:pPr>
            <a:r>
              <a:rPr lang="en-US" sz="1600" dirty="0" smtClean="0">
                <a:solidFill>
                  <a:srgbClr val="0055A0"/>
                </a:solidFill>
              </a:rPr>
              <a:t>RF Clock and Tag distribution.</a:t>
            </a:r>
          </a:p>
          <a:p>
            <a:pPr lvl="1"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92875"/>
            <a:ext cx="4481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13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819" y="6654433"/>
            <a:ext cx="627414" cy="2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VXS DSP FMC Carrier</a:t>
            </a:r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1344" y="581891"/>
            <a:ext cx="7593764" cy="593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92875"/>
            <a:ext cx="4481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38466" y="4279392"/>
            <a:ext cx="1783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55A0"/>
                </a:solidFill>
              </a:rPr>
              <a:t>Power Supplies</a:t>
            </a:r>
          </a:p>
          <a:p>
            <a:r>
              <a:rPr lang="en-US" dirty="0" smtClean="0">
                <a:solidFill>
                  <a:srgbClr val="0055A0"/>
                </a:solidFill>
              </a:rPr>
              <a:t>&amp; Trigger in / out</a:t>
            </a:r>
          </a:p>
          <a:p>
            <a:r>
              <a:rPr lang="en-US" dirty="0" smtClean="0">
                <a:solidFill>
                  <a:srgbClr val="0055A0"/>
                </a:solidFill>
              </a:rPr>
              <a:t>Via RTM </a:t>
            </a:r>
            <a:endParaRPr lang="en-US" dirty="0">
              <a:solidFill>
                <a:srgbClr val="0055A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035040" y="4596384"/>
            <a:ext cx="903426" cy="134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14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819" y="6654433"/>
            <a:ext cx="627414" cy="2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VXS DSP FMC Carrier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92875"/>
            <a:ext cx="4481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Powering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98" y="841248"/>
            <a:ext cx="8024544" cy="5524777"/>
          </a:xfrm>
          <a:prstGeom prst="rect">
            <a:avLst/>
          </a:prstGeom>
        </p:spPr>
      </p:pic>
      <p:pic>
        <p:nvPicPr>
          <p:cNvPr id="7" name="Picture 6" descr="15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819" y="6654433"/>
            <a:ext cx="627414" cy="2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FMC FPGA Power Domains</a:t>
            </a:r>
            <a:endParaRPr lang="en-US" sz="2400" dirty="0"/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58" y="638889"/>
            <a:ext cx="7311669" cy="587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45"/>
          <p:cNvSpPr txBox="1">
            <a:spLocks noChangeArrowheads="1"/>
          </p:cNvSpPr>
          <p:nvPr/>
        </p:nvSpPr>
        <p:spPr bwMode="auto">
          <a:xfrm>
            <a:off x="3911111" y="6234947"/>
            <a:ext cx="509749" cy="276999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9" name="TextBox 45"/>
          <p:cNvSpPr txBox="1">
            <a:spLocks noChangeArrowheads="1"/>
          </p:cNvSpPr>
          <p:nvPr/>
        </p:nvSpPr>
        <p:spPr bwMode="auto">
          <a:xfrm>
            <a:off x="1088212" y="3482770"/>
            <a:ext cx="1192295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 smtClean="0">
                <a:solidFill>
                  <a:srgbClr val="0070C0"/>
                </a:solidFill>
              </a:rPr>
              <a:t>Giga-bit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Interface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Pins in white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92875"/>
            <a:ext cx="4481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16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819" y="6654433"/>
            <a:ext cx="627414" cy="2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0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15742"/>
            <a:ext cx="8388298" cy="507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Firmware Architecture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92311" y="772003"/>
            <a:ext cx="6094267" cy="4745691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>
                <a:solidFill>
                  <a:srgbClr val="0055A0"/>
                </a:solidFill>
              </a:rPr>
              <a:t>F</a:t>
            </a:r>
            <a:r>
              <a:rPr lang="en-US" dirty="0" smtClean="0">
                <a:solidFill>
                  <a:srgbClr val="0055A0"/>
                </a:solidFill>
              </a:rPr>
              <a:t>unctional interconnections</a:t>
            </a:r>
            <a:endParaRPr lang="en-US" dirty="0">
              <a:solidFill>
                <a:srgbClr val="0055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92776" y="269666"/>
            <a:ext cx="14912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u="sng" dirty="0" smtClean="0">
                <a:solidFill>
                  <a:srgbClr val="0055A0"/>
                </a:solidFill>
              </a:rPr>
              <a:t>Links:</a:t>
            </a:r>
          </a:p>
          <a:p>
            <a:r>
              <a:rPr lang="fr-CH" sz="1600" dirty="0" smtClean="0">
                <a:solidFill>
                  <a:srgbClr val="FF0000"/>
                </a:solidFill>
              </a:rPr>
              <a:t>VME Wishbone</a:t>
            </a:r>
          </a:p>
          <a:p>
            <a:r>
              <a:rPr lang="fr-CH" sz="1600" dirty="0" smtClean="0">
                <a:solidFill>
                  <a:srgbClr val="00B050"/>
                </a:solidFill>
              </a:rPr>
              <a:t>Timing</a:t>
            </a:r>
          </a:p>
          <a:p>
            <a:r>
              <a:rPr lang="fr-CH" sz="1600" dirty="0" smtClean="0"/>
              <a:t>Data</a:t>
            </a:r>
          </a:p>
          <a:p>
            <a:r>
              <a:rPr lang="fr-CH" sz="1600" dirty="0" smtClean="0">
                <a:solidFill>
                  <a:srgbClr val="9933FF"/>
                </a:solidFill>
              </a:rPr>
              <a:t>RF </a:t>
            </a:r>
            <a:r>
              <a:rPr lang="en-US" sz="1600" dirty="0" smtClean="0">
                <a:solidFill>
                  <a:srgbClr val="9933FF"/>
                </a:solidFill>
              </a:rPr>
              <a:t>Clock</a:t>
            </a:r>
            <a:r>
              <a:rPr lang="fr-CH" sz="1600" dirty="0" smtClean="0">
                <a:solidFill>
                  <a:srgbClr val="9933FF"/>
                </a:solidFill>
              </a:rPr>
              <a:t> &amp; TAG</a:t>
            </a:r>
            <a:endParaRPr lang="en-GB" sz="1600" dirty="0">
              <a:solidFill>
                <a:srgbClr val="9933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4013" y="4962046"/>
            <a:ext cx="1348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55A0"/>
                </a:solidFill>
              </a:rPr>
              <a:t>Observation</a:t>
            </a:r>
          </a:p>
          <a:p>
            <a:r>
              <a:rPr lang="en-US" dirty="0" smtClean="0">
                <a:solidFill>
                  <a:srgbClr val="0055A0"/>
                </a:solidFill>
              </a:rPr>
              <a:t>Systems</a:t>
            </a:r>
            <a:endParaRPr lang="en-US" dirty="0">
              <a:solidFill>
                <a:srgbClr val="0055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89648" y="274638"/>
            <a:ext cx="15765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rgbClr val="0055A0"/>
                </a:solidFill>
              </a:rPr>
              <a:t>Nodes:</a:t>
            </a:r>
          </a:p>
          <a:p>
            <a:r>
              <a:rPr lang="fr-CH" sz="1600" dirty="0" smtClean="0">
                <a:solidFill>
                  <a:srgbClr val="9933FF"/>
                </a:solidFill>
              </a:rPr>
              <a:t>Main FPGA</a:t>
            </a:r>
          </a:p>
          <a:p>
            <a:r>
              <a:rPr lang="fr-CH" sz="1600" dirty="0" smtClean="0">
                <a:solidFill>
                  <a:srgbClr val="0000FF"/>
                </a:solidFill>
              </a:rPr>
              <a:t>FMC FPGA</a:t>
            </a:r>
          </a:p>
          <a:p>
            <a:r>
              <a:rPr lang="en-US" sz="1600" dirty="0" smtClean="0">
                <a:solidFill>
                  <a:srgbClr val="FF9900"/>
                </a:solidFill>
              </a:rPr>
              <a:t>Clock Distributor</a:t>
            </a:r>
          </a:p>
          <a:p>
            <a:r>
              <a:rPr lang="en-US" sz="1600" dirty="0" smtClean="0"/>
              <a:t>VXS Backplane</a:t>
            </a:r>
            <a:endParaRPr lang="en-US" sz="1600" dirty="0"/>
          </a:p>
        </p:txBody>
      </p:sp>
      <p:sp>
        <p:nvSpPr>
          <p:cNvPr id="7" name="Right Brace 6"/>
          <p:cNvSpPr/>
          <p:nvPr/>
        </p:nvSpPr>
        <p:spPr>
          <a:xfrm>
            <a:off x="5892776" y="4564443"/>
            <a:ext cx="71237" cy="143583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115015" y="2397296"/>
            <a:ext cx="1229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55A0"/>
                </a:solidFill>
              </a:rPr>
              <a:t>Function</a:t>
            </a:r>
          </a:p>
          <a:p>
            <a:r>
              <a:rPr lang="en-US" dirty="0" smtClean="0">
                <a:solidFill>
                  <a:srgbClr val="0055A0"/>
                </a:solidFill>
              </a:rPr>
              <a:t>Generators</a:t>
            </a:r>
            <a:endParaRPr lang="en-US" dirty="0">
              <a:solidFill>
                <a:srgbClr val="0055A0"/>
              </a:solidFill>
            </a:endParaRPr>
          </a:p>
        </p:txBody>
      </p:sp>
      <p:cxnSp>
        <p:nvCxnSpPr>
          <p:cNvPr id="16" name="Straight Arrow Connector 15"/>
          <p:cNvCxnSpPr>
            <a:stCxn id="20" idx="2"/>
          </p:cNvCxnSpPr>
          <p:nvPr/>
        </p:nvCxnSpPr>
        <p:spPr>
          <a:xfrm>
            <a:off x="3729799" y="3043627"/>
            <a:ext cx="56270" cy="10220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0674" y="1274911"/>
            <a:ext cx="967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55A0"/>
                </a:solidFill>
              </a:rPr>
              <a:t>Controls</a:t>
            </a:r>
            <a:endParaRPr lang="en-US" dirty="0">
              <a:solidFill>
                <a:srgbClr val="0055A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21435" y="1644243"/>
            <a:ext cx="182994" cy="1151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30213" y="1902105"/>
            <a:ext cx="1673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55A0"/>
                </a:solidFill>
              </a:rPr>
              <a:t>Inter-board</a:t>
            </a:r>
          </a:p>
          <a:p>
            <a:r>
              <a:rPr lang="en-US" dirty="0" smtClean="0">
                <a:solidFill>
                  <a:srgbClr val="0055A0"/>
                </a:solidFill>
              </a:rPr>
              <a:t>Communication</a:t>
            </a:r>
            <a:endParaRPr lang="en-US" dirty="0">
              <a:solidFill>
                <a:srgbClr val="0055A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866724" y="2486261"/>
            <a:ext cx="498764" cy="733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92875"/>
            <a:ext cx="4481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 descr="17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819" y="6654433"/>
            <a:ext cx="627414" cy="2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 RF Low-level Beam Control system for PS Booster built in VME VXS using FMC mezzanines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M. E. Angoletta, A. Blas, A. Butterworth, A. Findlay, M. Jaussi, P. Leinonen, T. Levens, </a:t>
            </a:r>
            <a:r>
              <a:rPr lang="en-GB" u="sng" dirty="0"/>
              <a:t>J. Molendijk, </a:t>
            </a:r>
            <a:r>
              <a:rPr lang="en-GB" dirty="0"/>
              <a:t>J. Sanchez Quesada, J. Simonin (CERN</a:t>
            </a:r>
            <a:r>
              <a:rPr lang="en-GB" dirty="0" smtClean="0"/>
              <a:t>)</a:t>
            </a:r>
          </a:p>
          <a:p>
            <a:r>
              <a:rPr lang="fr-FR" dirty="0"/>
              <a:t>U. Dorda</a:t>
            </a:r>
            <a:r>
              <a:rPr lang="en-GB" dirty="0"/>
              <a:t>, </a:t>
            </a:r>
            <a:r>
              <a:rPr lang="fr-FR" dirty="0"/>
              <a:t>S. Kouzue, C. Schmitzer</a:t>
            </a:r>
            <a:r>
              <a:rPr lang="en-GB" dirty="0"/>
              <a:t>‎  (</a:t>
            </a:r>
            <a:r>
              <a:rPr lang="en-GB" dirty="0" err="1"/>
              <a:t>MedAustron</a:t>
            </a:r>
            <a:r>
              <a:rPr lang="en-GB" dirty="0"/>
              <a:t>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293351" y="6540520"/>
            <a:ext cx="4405399" cy="317480"/>
          </a:xfrm>
        </p:spPr>
        <p:txBody>
          <a:bodyPr/>
          <a:lstStyle/>
          <a:p>
            <a:r>
              <a:rPr lang="en-US" dirty="0" smtClean="0"/>
              <a:t>J. Molendijk, </a:t>
            </a:r>
            <a:r>
              <a:rPr lang="en-US" dirty="0" err="1" smtClean="0"/>
              <a:t>RFTech</a:t>
            </a:r>
            <a:r>
              <a:rPr lang="en-US" dirty="0" smtClean="0"/>
              <a:t>, March 27</a:t>
            </a:r>
            <a:r>
              <a:rPr lang="en-US" baseline="30000" dirty="0" smtClean="0"/>
              <a:t>th</a:t>
            </a:r>
            <a:r>
              <a:rPr lang="en-US" dirty="0" smtClean="0"/>
              <a:t>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1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Wishbone</a:t>
            </a:r>
            <a:br>
              <a:rPr lang="en-US" dirty="0" smtClean="0"/>
            </a:br>
            <a:r>
              <a:rPr lang="en-US" sz="1800" dirty="0" err="1" smtClean="0"/>
              <a:t>SoC</a:t>
            </a:r>
            <a:r>
              <a:rPr lang="en-US" sz="1800" dirty="0" smtClean="0"/>
              <a:t> Interconnection Architecture for Portable IP Cores [9]</a:t>
            </a:r>
            <a:endParaRPr lang="en-US" sz="1800" dirty="0"/>
          </a:p>
        </p:txBody>
      </p:sp>
      <p:cxnSp>
        <p:nvCxnSpPr>
          <p:cNvPr id="27" name="Straight Arrow Connector 26"/>
          <p:cNvCxnSpPr>
            <a:stCxn id="25" idx="3"/>
            <a:endCxn id="8" idx="1"/>
          </p:cNvCxnSpPr>
          <p:nvPr/>
        </p:nvCxnSpPr>
        <p:spPr>
          <a:xfrm>
            <a:off x="4909352" y="4742649"/>
            <a:ext cx="43249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9730" y="1044414"/>
            <a:ext cx="8763034" cy="4745691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55A0"/>
                </a:solidFill>
              </a:rPr>
              <a:t>Simplifies design reuse &amp; integration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55A0"/>
                </a:solidFill>
              </a:rPr>
              <a:t>Common </a:t>
            </a:r>
            <a:r>
              <a:rPr lang="en-US" dirty="0">
                <a:solidFill>
                  <a:srgbClr val="0055A0"/>
                </a:solidFill>
              </a:rPr>
              <a:t>s</a:t>
            </a:r>
            <a:r>
              <a:rPr lang="en-US" dirty="0" smtClean="0">
                <a:solidFill>
                  <a:srgbClr val="0055A0"/>
                </a:solidFill>
              </a:rPr>
              <a:t>tandardized GP interface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55A0"/>
                </a:solidFill>
              </a:rPr>
              <a:t>Decouples IP cores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55A0"/>
                </a:solidFill>
              </a:rPr>
              <a:t>Divide &amp; Rule: more control interfaces easier to manage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55A0"/>
                </a:solidFill>
              </a:rPr>
              <a:t>Easily extendable to seamlessly interconnect FPGAs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55A0"/>
                </a:solidFill>
              </a:rPr>
              <a:t>Enables individual software driver (per core) support</a:t>
            </a:r>
          </a:p>
          <a:p>
            <a:endParaRPr lang="en-US" dirty="0" smtClean="0">
              <a:solidFill>
                <a:srgbClr val="0055A0"/>
              </a:solidFill>
            </a:endParaRPr>
          </a:p>
        </p:txBody>
      </p:sp>
      <p:pic>
        <p:nvPicPr>
          <p:cNvPr id="9218" name="Picture 2" descr="Y:\Machines\Booster\PSBfromLinac4\LowLevel\MiscPresentations\RFtech2013\VXS-DSP-FMC-Carrier\Drawings\WBCompatib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30" y="193167"/>
            <a:ext cx="1145403" cy="64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Y:\Machines\Booster\PSBfromLinac4\LowLevel\MiscPresentations\RFtech2013\VXS-DSP-FMC-Carrier\Drawings\OpenCo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33" y="1273752"/>
            <a:ext cx="24765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845" y="3204323"/>
            <a:ext cx="3167364" cy="30766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541700" y="3337979"/>
            <a:ext cx="757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55A0"/>
                </a:solidFill>
              </a:rPr>
              <a:t>Slaves</a:t>
            </a:r>
            <a:endParaRPr lang="en-US" dirty="0">
              <a:solidFill>
                <a:srgbClr val="0055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1845" y="3337979"/>
            <a:ext cx="84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55A0"/>
                </a:solidFill>
              </a:rPr>
              <a:t>Master</a:t>
            </a:r>
            <a:endParaRPr lang="en-US" dirty="0">
              <a:solidFill>
                <a:srgbClr val="0055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3860" y="4557983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55A0"/>
                </a:solidFill>
              </a:rPr>
              <a:t>VME</a:t>
            </a:r>
            <a:endParaRPr lang="en-US" dirty="0">
              <a:solidFill>
                <a:srgbClr val="0055A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77" y="3224103"/>
            <a:ext cx="4472948" cy="3289947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92875"/>
            <a:ext cx="4481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18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8819" y="6654433"/>
            <a:ext cx="627414" cy="2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7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Memory Map management</a:t>
            </a:r>
            <a:endParaRPr lang="en-US" sz="160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9730" y="1044414"/>
            <a:ext cx="8763034" cy="4745691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55A0"/>
                </a:solidFill>
              </a:rPr>
              <a:t>The </a:t>
            </a:r>
            <a:r>
              <a:rPr lang="en-US" dirty="0" err="1" smtClean="0">
                <a:solidFill>
                  <a:srgbClr val="0055A0"/>
                </a:solidFill>
              </a:rPr>
              <a:t>Cheburashka</a:t>
            </a:r>
            <a:r>
              <a:rPr lang="en-US" dirty="0" smtClean="0">
                <a:solidFill>
                  <a:srgbClr val="0055A0"/>
                </a:solidFill>
              </a:rPr>
              <a:t> memory map tool [10] has been created to achieve:</a:t>
            </a:r>
          </a:p>
          <a:p>
            <a:pPr marL="814500" lvl="1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55A0"/>
                </a:solidFill>
              </a:rPr>
              <a:t>Common definition of memory maps for FPGAs, CPU Software, DSPs</a:t>
            </a:r>
          </a:p>
          <a:p>
            <a:pPr marL="814500" lvl="1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55A0"/>
                </a:solidFill>
              </a:rPr>
              <a:t>Automatically generate the memory map VHDL package as well as the register control block VHDL (using GENA [10]).</a:t>
            </a:r>
          </a:p>
          <a:p>
            <a:pPr marL="814500" lvl="1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55A0"/>
                </a:solidFill>
              </a:rPr>
              <a:t>Automatic creation of the Linux CPU device driver configuration</a:t>
            </a:r>
          </a:p>
          <a:p>
            <a:pPr marL="814500" lvl="1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55A0"/>
                </a:solidFill>
              </a:rPr>
              <a:t>Automatic creation of a FESA class for debugging</a:t>
            </a:r>
          </a:p>
          <a:p>
            <a:pPr marL="814500" lvl="1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55A0"/>
                </a:solidFill>
              </a:rPr>
              <a:t>Support for construction nested memory maps</a:t>
            </a:r>
          </a:p>
          <a:p>
            <a:pPr marL="814500" lvl="1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55A0"/>
                </a:solidFill>
              </a:rPr>
              <a:t>Support for interface reversal (read-only to read-write and visa-versa)</a:t>
            </a:r>
          </a:p>
          <a:p>
            <a:pPr marL="814500" lvl="1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55A0"/>
                </a:solidFill>
              </a:rPr>
              <a:t>Automatic creation of DSP header files</a:t>
            </a:r>
          </a:p>
          <a:p>
            <a:pPr marL="814500" lvl="1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55A0"/>
                </a:solidFill>
              </a:rPr>
              <a:t>Integrated documentation: XML files from </a:t>
            </a:r>
            <a:r>
              <a:rPr lang="en-US" sz="1800" dirty="0" err="1" smtClean="0">
                <a:solidFill>
                  <a:srgbClr val="0055A0"/>
                </a:solidFill>
              </a:rPr>
              <a:t>Cheburashka</a:t>
            </a:r>
            <a:r>
              <a:rPr lang="en-US" sz="1800" dirty="0" smtClean="0">
                <a:solidFill>
                  <a:srgbClr val="0055A0"/>
                </a:solidFill>
              </a:rPr>
              <a:t> can be displayed on a web browser</a:t>
            </a:r>
          </a:p>
          <a:p>
            <a:pPr marL="814500" lvl="1" indent="-342900">
              <a:buFont typeface="Arial" pitchFamily="34" charset="0"/>
              <a:buChar char="•"/>
            </a:pPr>
            <a:endParaRPr lang="en-US" sz="1800" dirty="0" smtClean="0">
              <a:solidFill>
                <a:srgbClr val="0055A0"/>
              </a:solidFill>
            </a:endParaRPr>
          </a:p>
          <a:p>
            <a:endParaRPr lang="en-US" sz="1800" dirty="0" smtClean="0">
              <a:solidFill>
                <a:srgbClr val="0055A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92875"/>
            <a:ext cx="4481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19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819" y="6654433"/>
            <a:ext cx="627414" cy="2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876" y="131055"/>
            <a:ext cx="7965175" cy="747654"/>
          </a:xfrm>
        </p:spPr>
        <p:txBody>
          <a:bodyPr>
            <a:normAutofit/>
          </a:bodyPr>
          <a:lstStyle/>
          <a:p>
            <a:pPr marL="814500" lvl="1" indent="-342900"/>
            <a:r>
              <a:rPr lang="en-US" sz="2400" dirty="0" smtClean="0">
                <a:solidFill>
                  <a:srgbClr val="0055A0"/>
                </a:solidFill>
              </a:rPr>
              <a:t>Generic DSP to VME interface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" y="1144509"/>
            <a:ext cx="9123904" cy="4568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0792" y="5622805"/>
            <a:ext cx="2368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55A0"/>
                </a:solidFill>
              </a:rPr>
              <a:t>Detailed register layout</a:t>
            </a:r>
          </a:p>
          <a:p>
            <a:r>
              <a:rPr lang="en-US" dirty="0" smtClean="0">
                <a:solidFill>
                  <a:srgbClr val="0055A0"/>
                </a:solidFill>
              </a:rPr>
              <a:t>In these memory maps</a:t>
            </a:r>
            <a:endParaRPr lang="en-US" dirty="0">
              <a:solidFill>
                <a:srgbClr val="0055A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001058" y="5100992"/>
            <a:ext cx="283636" cy="4609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56112" y="5638298"/>
            <a:ext cx="1555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55A0"/>
                </a:solidFill>
              </a:rPr>
              <a:t>Same maps on</a:t>
            </a:r>
          </a:p>
          <a:p>
            <a:r>
              <a:rPr lang="en-US" dirty="0" smtClean="0">
                <a:solidFill>
                  <a:srgbClr val="0055A0"/>
                </a:solidFill>
              </a:rPr>
              <a:t>Either side </a:t>
            </a:r>
            <a:endParaRPr lang="en-US" dirty="0">
              <a:solidFill>
                <a:srgbClr val="0055A0"/>
              </a:solidFill>
            </a:endParaRP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 flipV="1">
            <a:off x="1604834" y="4927180"/>
            <a:ext cx="1951278" cy="10342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3"/>
          </p:cNvCxnSpPr>
          <p:nvPr/>
        </p:nvCxnSpPr>
        <p:spPr>
          <a:xfrm flipV="1">
            <a:off x="5111794" y="4806268"/>
            <a:ext cx="2554807" cy="11551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496292" y="3937210"/>
            <a:ext cx="680131" cy="8690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496292" y="3317534"/>
            <a:ext cx="680131" cy="8690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899564" y="3257078"/>
            <a:ext cx="717917" cy="8690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6899564" y="3846526"/>
            <a:ext cx="717917" cy="8841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95260" y="744677"/>
            <a:ext cx="8763034" cy="474569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55A0"/>
                </a:solidFill>
              </a:rPr>
              <a:t>The FPGA implements “mail boxes”</a:t>
            </a:r>
            <a:endParaRPr lang="en-US" sz="1800" dirty="0" smtClean="0">
              <a:solidFill>
                <a:srgbClr val="0055A0"/>
              </a:solidFill>
            </a:endParaRPr>
          </a:p>
          <a:p>
            <a:endParaRPr lang="en-US" sz="1800" dirty="0" smtClean="0">
              <a:solidFill>
                <a:srgbClr val="0055A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095907" y="1073098"/>
            <a:ext cx="476093" cy="1889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556117" y="5728604"/>
            <a:ext cx="236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55A0"/>
                </a:solidFill>
              </a:rPr>
              <a:t>Interface reversed here</a:t>
            </a:r>
            <a:endParaRPr lang="en-US" dirty="0">
              <a:solidFill>
                <a:srgbClr val="0055A0"/>
              </a:solidFill>
            </a:endParaRPr>
          </a:p>
        </p:txBody>
      </p:sp>
      <p:cxnSp>
        <p:nvCxnSpPr>
          <p:cNvPr id="2048" name="Straight Arrow Connector 2047"/>
          <p:cNvCxnSpPr/>
          <p:nvPr/>
        </p:nvCxnSpPr>
        <p:spPr>
          <a:xfrm flipV="1">
            <a:off x="6672853" y="4866724"/>
            <a:ext cx="1987497" cy="9672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0" name="Straight Arrow Connector 2049"/>
          <p:cNvCxnSpPr/>
          <p:nvPr/>
        </p:nvCxnSpPr>
        <p:spPr>
          <a:xfrm flipV="1">
            <a:off x="6672853" y="4288612"/>
            <a:ext cx="1987497" cy="15454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92875"/>
            <a:ext cx="4481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 descr="20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643" y="6654433"/>
            <a:ext cx="627414" cy="2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14500" lvl="1" indent="-342900"/>
            <a:r>
              <a:rPr lang="en-US" sz="2400" dirty="0" smtClean="0">
                <a:solidFill>
                  <a:srgbClr val="0055A0"/>
                </a:solidFill>
              </a:rPr>
              <a:t>Sushi Train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9730" y="1395201"/>
            <a:ext cx="8763034" cy="4745691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55A0"/>
                </a:solidFill>
              </a:rPr>
              <a:t>Sushi Train is a method to share information across the VXS between DSPs of different carriers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55A0"/>
                </a:solidFill>
              </a:rPr>
              <a:t>The VXS Switch daisy-chains all carriers in 2 directions with double channel bonded Giga-bit links: 32 bit@100MSPS.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55A0"/>
                </a:solidFill>
              </a:rPr>
              <a:t>A shared trigger line synchronizes the start of transmission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55A0"/>
                </a:solidFill>
              </a:rPr>
              <a:t>Each node then transmits it’s own data block (wagon) to both neighbors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55A0"/>
                </a:solidFill>
              </a:rPr>
              <a:t>Successive transmissions forward received neighbor wagons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55A0"/>
                </a:solidFill>
              </a:rPr>
              <a:t>When all nodes have all data, they retrigger a new round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>
                <a:solidFill>
                  <a:srgbClr val="0055A0"/>
                </a:solidFill>
              </a:rPr>
              <a:t>During an initial </a:t>
            </a:r>
            <a:r>
              <a:rPr lang="en-US" sz="1600" dirty="0" smtClean="0">
                <a:solidFill>
                  <a:srgbClr val="0055A0"/>
                </a:solidFill>
              </a:rPr>
              <a:t>(long) round </a:t>
            </a:r>
            <a:r>
              <a:rPr lang="en-US" sz="1600" dirty="0">
                <a:solidFill>
                  <a:srgbClr val="0055A0"/>
                </a:solidFill>
              </a:rPr>
              <a:t>the system discovers the node </a:t>
            </a:r>
            <a:r>
              <a:rPr lang="en-US" sz="1600" dirty="0" smtClean="0">
                <a:solidFill>
                  <a:srgbClr val="0055A0"/>
                </a:solidFill>
              </a:rPr>
              <a:t>count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55A0"/>
                </a:solidFill>
              </a:rPr>
              <a:t>Wagons are fixed size 32 words.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55A0"/>
                </a:solidFill>
              </a:rPr>
              <a:t>Data distribution interval with 3 carriers = 540 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55A0"/>
                </a:solidFill>
              </a:rPr>
              <a:t>Interval with N nodes = L+(</a:t>
            </a:r>
            <a:r>
              <a:rPr lang="en-US" sz="1600" dirty="0" err="1" smtClean="0">
                <a:solidFill>
                  <a:srgbClr val="0055A0"/>
                </a:solidFill>
              </a:rPr>
              <a:t>W+Sp</a:t>
            </a:r>
            <a:r>
              <a:rPr lang="en-US" sz="1600" dirty="0" smtClean="0">
                <a:solidFill>
                  <a:srgbClr val="0055A0"/>
                </a:solidFill>
              </a:rPr>
              <a:t>)T x </a:t>
            </a:r>
            <a:r>
              <a:rPr lang="en-US" sz="1600" dirty="0" err="1" smtClean="0">
                <a:solidFill>
                  <a:srgbClr val="0055A0"/>
                </a:solidFill>
              </a:rPr>
              <a:t>trunc</a:t>
            </a:r>
            <a:r>
              <a:rPr lang="en-US" sz="1600" dirty="0" smtClean="0">
                <a:solidFill>
                  <a:srgbClr val="0055A0"/>
                </a:solidFill>
              </a:rPr>
              <a:t>(N/2)</a:t>
            </a:r>
          </a:p>
          <a:p>
            <a:r>
              <a:rPr lang="en-US" sz="1400" dirty="0" smtClean="0">
                <a:solidFill>
                  <a:srgbClr val="0055A0"/>
                </a:solidFill>
              </a:rPr>
              <a:t>L = Latency = 200 ns,</a:t>
            </a:r>
          </a:p>
          <a:p>
            <a:r>
              <a:rPr lang="en-US" sz="1400" dirty="0" smtClean="0">
                <a:solidFill>
                  <a:srgbClr val="0055A0"/>
                </a:solidFill>
              </a:rPr>
              <a:t>W = words / wagon = 32, </a:t>
            </a:r>
          </a:p>
          <a:p>
            <a:r>
              <a:rPr lang="en-US" sz="1400" dirty="0" err="1" smtClean="0">
                <a:solidFill>
                  <a:srgbClr val="0055A0"/>
                </a:solidFill>
              </a:rPr>
              <a:t>Sp</a:t>
            </a:r>
            <a:r>
              <a:rPr lang="en-US" sz="1400" dirty="0" smtClean="0">
                <a:solidFill>
                  <a:srgbClr val="0055A0"/>
                </a:solidFill>
              </a:rPr>
              <a:t> = Spacing between wagons = 2,</a:t>
            </a:r>
          </a:p>
          <a:p>
            <a:r>
              <a:rPr lang="en-US" sz="1400" dirty="0" smtClean="0">
                <a:solidFill>
                  <a:srgbClr val="0055A0"/>
                </a:solidFill>
              </a:rPr>
              <a:t>T = transmission clock period = 10 ns.</a:t>
            </a:r>
            <a:endParaRPr lang="en-US" sz="1400" dirty="0">
              <a:solidFill>
                <a:srgbClr val="0055A0"/>
              </a:solidFill>
            </a:endParaRPr>
          </a:p>
          <a:p>
            <a:pPr marL="814500" lvl="1" indent="-342900">
              <a:buFont typeface="Arial" pitchFamily="34" charset="0"/>
              <a:buChar char="•"/>
            </a:pPr>
            <a:endParaRPr lang="en-US" sz="1600" dirty="0" smtClean="0">
              <a:solidFill>
                <a:srgbClr val="0055A0"/>
              </a:solidFill>
            </a:endParaRPr>
          </a:p>
          <a:p>
            <a:endParaRPr lang="en-US" sz="1600" dirty="0" smtClean="0">
              <a:solidFill>
                <a:srgbClr val="0055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90" y="4114125"/>
            <a:ext cx="3379418" cy="2008489"/>
          </a:xfrm>
          <a:prstGeom prst="rect">
            <a:avLst/>
          </a:prstGeom>
        </p:spPr>
      </p:pic>
      <p:pic>
        <p:nvPicPr>
          <p:cNvPr id="1026" name="Picture 2" descr="Y:\Machines\Booster\PSBfromLinac4\LowLevel\MiscPresentations\RFtech2013\VXS-DSP-FMC-Carrier\Drawings\SushiTrai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9400" y="0"/>
            <a:ext cx="2202752" cy="134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40866" y="5471286"/>
            <a:ext cx="1904370" cy="272053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92875"/>
            <a:ext cx="4481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21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8819" y="6654433"/>
            <a:ext cx="627414" cy="2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0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14500" lvl="1" indent="-342900"/>
            <a:r>
              <a:rPr lang="en-US" sz="2400" dirty="0" smtClean="0">
                <a:solidFill>
                  <a:srgbClr val="0055A0"/>
                </a:solidFill>
              </a:rPr>
              <a:t>Sushi Train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456" y="1285050"/>
            <a:ext cx="8968901" cy="443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92875"/>
            <a:ext cx="4481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22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819" y="6654433"/>
            <a:ext cx="627414" cy="2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5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14" y="3312120"/>
            <a:ext cx="4686751" cy="3102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FMC IP Cores</a:t>
            </a:r>
            <a:endParaRPr lang="en-US" sz="160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9730" y="1044414"/>
            <a:ext cx="8763034" cy="4745691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55A0"/>
                </a:solidFill>
              </a:rPr>
              <a:t>IP Cores are developed in independent version controlled libraries (collaborative design)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55A0"/>
                </a:solidFill>
              </a:rPr>
              <a:t>The FMC FPGA generic common firmware is held in a separate library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55A0"/>
                </a:solidFill>
              </a:rPr>
              <a:t>The FMC FPGA design instantiates the required IP Cores in each slot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55A0"/>
                </a:solidFill>
              </a:rPr>
              <a:t>An overall VHDL compile and generate will create the customized FMC FPGA source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55A0"/>
                </a:solidFill>
              </a:rPr>
              <a:t>Separate logic Synthesis and Place &amp; Route projects are used for each IP Core configuration to allow using specific constraints for each case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600" dirty="0" smtClean="0">
              <a:solidFill>
                <a:srgbClr val="0055A0"/>
              </a:solidFill>
            </a:endParaRPr>
          </a:p>
          <a:p>
            <a:endParaRPr lang="en-US" sz="1600" dirty="0" smtClean="0">
              <a:solidFill>
                <a:srgbClr val="0055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13898" y="3522645"/>
            <a:ext cx="3352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55A0"/>
                </a:solidFill>
              </a:rPr>
              <a:t>These IP Cores are instantiated</a:t>
            </a:r>
          </a:p>
          <a:p>
            <a:r>
              <a:rPr lang="en-US" dirty="0">
                <a:solidFill>
                  <a:srgbClr val="0055A0"/>
                </a:solidFill>
              </a:rPr>
              <a:t>b</a:t>
            </a:r>
            <a:r>
              <a:rPr lang="en-US" dirty="0" smtClean="0">
                <a:solidFill>
                  <a:srgbClr val="0055A0"/>
                </a:solidFill>
              </a:rPr>
              <a:t>y reference pointing at a library. </a:t>
            </a:r>
          </a:p>
          <a:p>
            <a:r>
              <a:rPr lang="en-US" dirty="0" smtClean="0">
                <a:solidFill>
                  <a:srgbClr val="0055A0"/>
                </a:solidFill>
              </a:rPr>
              <a:t>Like plugging an IC into a socket</a:t>
            </a:r>
            <a:endParaRPr lang="en-US" dirty="0">
              <a:solidFill>
                <a:srgbClr val="0055A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428417" y="3823855"/>
            <a:ext cx="1065540" cy="9068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350487" y="3763398"/>
            <a:ext cx="3143470" cy="1099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367961" y="5267246"/>
            <a:ext cx="1245937" cy="3702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59712" y="5076369"/>
            <a:ext cx="298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55A0"/>
                </a:solidFill>
              </a:rPr>
              <a:t>Common FMC FPGA firmware</a:t>
            </a:r>
            <a:endParaRPr lang="en-US" dirty="0">
              <a:solidFill>
                <a:srgbClr val="0055A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92875"/>
            <a:ext cx="4481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23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819" y="6654433"/>
            <a:ext cx="627414" cy="2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5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Project Status</a:t>
            </a:r>
            <a:endParaRPr lang="en-US" sz="160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9730" y="1044414"/>
            <a:ext cx="8763034" cy="559065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55A0"/>
                </a:solidFill>
              </a:rPr>
              <a:t>Hardware</a:t>
            </a:r>
          </a:p>
          <a:p>
            <a:pPr marL="8145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55A0"/>
                </a:solidFill>
              </a:rPr>
              <a:t>Laboratory and successive tests on CERN PSB Ring 4 with a 2 board system, built in V1 hardware (VXS-DSP-FMC Carrier and VXS-Switch) have successfully demonstrated the feasibility of the new digital Low-level RF system.</a:t>
            </a:r>
          </a:p>
          <a:p>
            <a:pPr marL="8145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55A0"/>
                </a:solidFill>
              </a:rPr>
              <a:t>At present the 2 board system has been transferred to a </a:t>
            </a:r>
            <a:r>
              <a:rPr lang="en-US" sz="1600" dirty="0" err="1" smtClean="0">
                <a:solidFill>
                  <a:srgbClr val="0055A0"/>
                </a:solidFill>
              </a:rPr>
              <a:t>MedAustron</a:t>
            </a:r>
            <a:r>
              <a:rPr lang="en-US" sz="1600" dirty="0" smtClean="0">
                <a:solidFill>
                  <a:srgbClr val="0055A0"/>
                </a:solidFill>
              </a:rPr>
              <a:t> test stand where software developers start specific </a:t>
            </a:r>
            <a:r>
              <a:rPr lang="en-US" sz="1600" dirty="0" err="1" smtClean="0">
                <a:solidFill>
                  <a:srgbClr val="0055A0"/>
                </a:solidFill>
              </a:rPr>
              <a:t>MedAustron</a:t>
            </a:r>
            <a:r>
              <a:rPr lang="en-US" sz="1600" dirty="0" smtClean="0">
                <a:solidFill>
                  <a:srgbClr val="0055A0"/>
                </a:solidFill>
              </a:rPr>
              <a:t> software developments</a:t>
            </a:r>
          </a:p>
          <a:p>
            <a:pPr marL="8145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55A0"/>
                </a:solidFill>
              </a:rPr>
              <a:t>A </a:t>
            </a:r>
            <a:r>
              <a:rPr lang="en-US" sz="1600" dirty="0">
                <a:solidFill>
                  <a:srgbClr val="0055A0"/>
                </a:solidFill>
              </a:rPr>
              <a:t>pre-series of V2 hardware is c</a:t>
            </a:r>
            <a:r>
              <a:rPr lang="en-US" sz="1600" dirty="0" smtClean="0">
                <a:solidFill>
                  <a:srgbClr val="0055A0"/>
                </a:solidFill>
              </a:rPr>
              <a:t>urrently under production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55A0"/>
                </a:solidFill>
              </a:rPr>
              <a:t>Firmware</a:t>
            </a:r>
          </a:p>
          <a:p>
            <a:pPr marL="8145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55A0"/>
                </a:solidFill>
              </a:rPr>
              <a:t>The developed FPGA firmware has now reached a workable state, much work left in the details</a:t>
            </a:r>
          </a:p>
          <a:p>
            <a:pPr marL="8145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55A0"/>
                </a:solidFill>
              </a:rPr>
              <a:t>Remote updating of FPGA firmware and DSP to be added</a:t>
            </a:r>
          </a:p>
          <a:p>
            <a:pPr marL="8145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55A0"/>
                </a:solidFill>
              </a:rPr>
              <a:t>IPMI for FMC developments has started</a:t>
            </a:r>
          </a:p>
          <a:p>
            <a:pPr marL="8145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55A0"/>
                </a:solidFill>
              </a:rPr>
              <a:t>Issues affecting </a:t>
            </a:r>
            <a:r>
              <a:rPr lang="en-US" sz="1600" dirty="0" err="1" smtClean="0">
                <a:solidFill>
                  <a:srgbClr val="0055A0"/>
                </a:solidFill>
              </a:rPr>
              <a:t>giga</a:t>
            </a:r>
            <a:r>
              <a:rPr lang="en-US" sz="1600" dirty="0" smtClean="0">
                <a:solidFill>
                  <a:srgbClr val="0055A0"/>
                </a:solidFill>
              </a:rPr>
              <a:t>-bit interface initialization success, will need attention</a:t>
            </a:r>
            <a:endParaRPr lang="en-US" sz="1600" dirty="0">
              <a:solidFill>
                <a:srgbClr val="0055A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55A0"/>
                </a:solidFill>
              </a:rPr>
              <a:t>Software</a:t>
            </a:r>
          </a:p>
          <a:p>
            <a:pPr marL="8145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55A0"/>
                </a:solidFill>
              </a:rPr>
              <a:t>Test DSP code has demonstrated successful. Much more code needs to be developed for the full PSB system</a:t>
            </a:r>
          </a:p>
          <a:p>
            <a:pPr marL="8145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55A0"/>
                </a:solidFill>
              </a:rPr>
              <a:t>The device drivers and test FESA classes generated with help from </a:t>
            </a:r>
            <a:r>
              <a:rPr lang="en-US" sz="1600" dirty="0" err="1" smtClean="0">
                <a:solidFill>
                  <a:srgbClr val="0055A0"/>
                </a:solidFill>
              </a:rPr>
              <a:t>Cheburashka</a:t>
            </a:r>
            <a:r>
              <a:rPr lang="en-US" sz="1600" dirty="0" smtClean="0">
                <a:solidFill>
                  <a:srgbClr val="0055A0"/>
                </a:solidFill>
              </a:rPr>
              <a:t> work nicely in synchronism with the firmware</a:t>
            </a:r>
          </a:p>
          <a:p>
            <a:pPr marL="8145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55A0"/>
                </a:solidFill>
              </a:rPr>
              <a:t>A control room application will be created this year.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92875"/>
            <a:ext cx="4481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24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819" y="6654433"/>
            <a:ext cx="627414" cy="2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Y:\Machines\Booster\PSBfromLinac4\LowLevel\BOR_pictures\BOR saturday morning - 20130216\New boards - 201302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399" y="771621"/>
            <a:ext cx="6793765" cy="549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50486" y="338114"/>
            <a:ext cx="432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55A0"/>
                </a:solidFill>
              </a:rPr>
              <a:t>Two board test setup in CERN PSB Feb. 2013</a:t>
            </a:r>
            <a:endParaRPr lang="en-US" dirty="0">
              <a:solidFill>
                <a:srgbClr val="0055A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92875"/>
            <a:ext cx="4481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25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819" y="6654433"/>
            <a:ext cx="627414" cy="2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CERNLogoGig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" y="519906"/>
            <a:ext cx="7132638" cy="581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451644" y="2715419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55A0"/>
                </a:solidFill>
              </a:rPr>
              <a:t>Thank you for your attention.</a:t>
            </a:r>
          </a:p>
        </p:txBody>
      </p:sp>
      <p:pic>
        <p:nvPicPr>
          <p:cNvPr id="8" name="Picture 7" descr="Glob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9" y="4187031"/>
            <a:ext cx="83788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92875"/>
            <a:ext cx="4481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26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8819" y="6654433"/>
            <a:ext cx="627414" cy="2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400" dirty="0" smtClean="0">
                <a:solidFill>
                  <a:srgbClr val="0055A0"/>
                </a:solidFill>
              </a:rPr>
              <a:t>[1] </a:t>
            </a:r>
            <a:r>
              <a:rPr lang="en-GB" sz="1400" dirty="0">
                <a:solidFill>
                  <a:srgbClr val="0055A0"/>
                </a:solidFill>
              </a:rPr>
              <a:t>J. DeLong et al., “Topology for a DSP-Based </a:t>
            </a:r>
            <a:r>
              <a:rPr lang="en-GB" sz="1400" dirty="0" smtClean="0">
                <a:solidFill>
                  <a:srgbClr val="0055A0"/>
                </a:solidFill>
              </a:rPr>
              <a:t>Beam Control </a:t>
            </a:r>
            <a:r>
              <a:rPr lang="en-GB" sz="1400" dirty="0">
                <a:solidFill>
                  <a:srgbClr val="0055A0"/>
                </a:solidFill>
              </a:rPr>
              <a:t>System in the AGS Booster”, </a:t>
            </a:r>
            <a:r>
              <a:rPr lang="en-GB" sz="1400" dirty="0" smtClean="0">
                <a:solidFill>
                  <a:srgbClr val="0055A0"/>
                </a:solidFill>
              </a:rPr>
              <a:t>PAC’03, Portland</a:t>
            </a:r>
            <a:r>
              <a:rPr lang="en-GB" sz="1400" dirty="0">
                <a:solidFill>
                  <a:srgbClr val="0055A0"/>
                </a:solidFill>
              </a:rPr>
              <a:t>, May 2003, p. 3338</a:t>
            </a:r>
            <a:r>
              <a:rPr lang="en-GB" sz="1400" dirty="0" smtClean="0">
                <a:solidFill>
                  <a:srgbClr val="0055A0"/>
                </a:solidFill>
              </a:rPr>
              <a:t>.</a:t>
            </a:r>
          </a:p>
          <a:p>
            <a:r>
              <a:rPr lang="fr-CH" sz="1400" dirty="0" smtClean="0">
                <a:solidFill>
                  <a:srgbClr val="0055A0"/>
                </a:solidFill>
              </a:rPr>
              <a:t>[2] </a:t>
            </a:r>
            <a:r>
              <a:rPr lang="en-GB" sz="1400" dirty="0">
                <a:solidFill>
                  <a:srgbClr val="0055A0"/>
                </a:solidFill>
              </a:rPr>
              <a:t>M. E. Angoletta et al., “Feasibility Tests of a </a:t>
            </a:r>
            <a:r>
              <a:rPr lang="en-GB" sz="1400" dirty="0" smtClean="0">
                <a:solidFill>
                  <a:srgbClr val="0055A0"/>
                </a:solidFill>
              </a:rPr>
              <a:t>New All-Digital </a:t>
            </a:r>
            <a:r>
              <a:rPr lang="en-GB" sz="1400" dirty="0">
                <a:solidFill>
                  <a:srgbClr val="0055A0"/>
                </a:solidFill>
              </a:rPr>
              <a:t>Beam Control Scheme for LEIR</a:t>
            </a:r>
            <a:r>
              <a:rPr lang="en-GB" sz="1400" dirty="0" smtClean="0">
                <a:solidFill>
                  <a:srgbClr val="0055A0"/>
                </a:solidFill>
              </a:rPr>
              <a:t>”, CERN/AB-Note-2004-004-RF.</a:t>
            </a:r>
          </a:p>
          <a:p>
            <a:r>
              <a:rPr lang="fr-CH" sz="1400" dirty="0" smtClean="0">
                <a:solidFill>
                  <a:srgbClr val="0055A0"/>
                </a:solidFill>
              </a:rPr>
              <a:t>[3] </a:t>
            </a:r>
            <a:r>
              <a:rPr lang="en-GB" sz="1400" dirty="0">
                <a:solidFill>
                  <a:srgbClr val="0055A0"/>
                </a:solidFill>
              </a:rPr>
              <a:t>M. E. Angoletta et al., “PS Booster Beam Tests of </a:t>
            </a:r>
            <a:r>
              <a:rPr lang="en-GB" sz="1400" dirty="0" smtClean="0">
                <a:solidFill>
                  <a:srgbClr val="0055A0"/>
                </a:solidFill>
              </a:rPr>
              <a:t>the New </a:t>
            </a:r>
            <a:r>
              <a:rPr lang="en-GB" sz="1400" dirty="0">
                <a:solidFill>
                  <a:srgbClr val="0055A0"/>
                </a:solidFill>
              </a:rPr>
              <a:t>Digital Control System for LEIR”, </a:t>
            </a:r>
            <a:r>
              <a:rPr lang="en-GB" sz="1400" dirty="0" smtClean="0">
                <a:solidFill>
                  <a:srgbClr val="0055A0"/>
                </a:solidFill>
              </a:rPr>
              <a:t>CERN/ABNote-2005-017-RF.</a:t>
            </a:r>
          </a:p>
          <a:p>
            <a:r>
              <a:rPr lang="fr-CH" sz="1400" dirty="0" smtClean="0">
                <a:solidFill>
                  <a:srgbClr val="0055A0"/>
                </a:solidFill>
              </a:rPr>
              <a:t>[4] </a:t>
            </a:r>
            <a:r>
              <a:rPr lang="en-GB" sz="1400" dirty="0">
                <a:solidFill>
                  <a:srgbClr val="0055A0"/>
                </a:solidFill>
              </a:rPr>
              <a:t>M. E. </a:t>
            </a:r>
            <a:r>
              <a:rPr lang="en-GB" sz="1400" dirty="0" smtClean="0">
                <a:solidFill>
                  <a:srgbClr val="0055A0"/>
                </a:solidFill>
              </a:rPr>
              <a:t>Angoletta </a:t>
            </a:r>
            <a:r>
              <a:rPr lang="en-GB" sz="1400" dirty="0">
                <a:solidFill>
                  <a:srgbClr val="0055A0"/>
                </a:solidFill>
              </a:rPr>
              <a:t>et al., </a:t>
            </a:r>
            <a:r>
              <a:rPr lang="en-GB" sz="1400" dirty="0" smtClean="0">
                <a:solidFill>
                  <a:srgbClr val="0055A0"/>
                </a:solidFill>
              </a:rPr>
              <a:t>“Beam tests of a new digital Beam Control System for the CERN </a:t>
            </a:r>
            <a:r>
              <a:rPr lang="en-GB" sz="1400" dirty="0">
                <a:solidFill>
                  <a:srgbClr val="0055A0"/>
                </a:solidFill>
              </a:rPr>
              <a:t>LEIR </a:t>
            </a:r>
            <a:r>
              <a:rPr lang="en-GB" sz="1400" dirty="0" smtClean="0">
                <a:solidFill>
                  <a:srgbClr val="0055A0"/>
                </a:solidFill>
              </a:rPr>
              <a:t>Accelerator“, PAC’05, Knoxville TN.</a:t>
            </a:r>
          </a:p>
          <a:p>
            <a:pPr marL="0" lvl="1" indent="0">
              <a:spcBef>
                <a:spcPct val="20000"/>
              </a:spcBef>
              <a:buSzTx/>
              <a:buNone/>
            </a:pPr>
            <a:r>
              <a:rPr lang="fr-CH" sz="1400" dirty="0" smtClean="0">
                <a:solidFill>
                  <a:srgbClr val="0055A0"/>
                </a:solidFill>
              </a:rPr>
              <a:t>[5] </a:t>
            </a:r>
            <a:r>
              <a:rPr lang="en-US" sz="1400" dirty="0">
                <a:solidFill>
                  <a:srgbClr val="0055A0"/>
                </a:solidFill>
              </a:rPr>
              <a:t>ANSI / VITA </a:t>
            </a:r>
            <a:r>
              <a:rPr lang="en-US" sz="1400" dirty="0" smtClean="0">
                <a:solidFill>
                  <a:srgbClr val="0055A0"/>
                </a:solidFill>
              </a:rPr>
              <a:t>41.0, “</a:t>
            </a:r>
            <a:r>
              <a:rPr lang="fr-CH" sz="1400" dirty="0" smtClean="0">
                <a:solidFill>
                  <a:srgbClr val="0055A0"/>
                </a:solidFill>
              </a:rPr>
              <a:t>VXS </a:t>
            </a:r>
            <a:r>
              <a:rPr lang="fr-CH" sz="1400" dirty="0" err="1" smtClean="0">
                <a:solidFill>
                  <a:srgbClr val="0055A0"/>
                </a:solidFill>
              </a:rPr>
              <a:t>VMEbus</a:t>
            </a:r>
            <a:r>
              <a:rPr lang="fr-CH" sz="1400" dirty="0" smtClean="0">
                <a:solidFill>
                  <a:srgbClr val="0055A0"/>
                </a:solidFill>
              </a:rPr>
              <a:t> </a:t>
            </a:r>
            <a:r>
              <a:rPr lang="fr-CH" sz="1400" dirty="0" err="1" smtClean="0">
                <a:solidFill>
                  <a:srgbClr val="0055A0"/>
                </a:solidFill>
              </a:rPr>
              <a:t>Switched</a:t>
            </a:r>
            <a:r>
              <a:rPr lang="fr-CH" sz="1400" dirty="0" smtClean="0">
                <a:solidFill>
                  <a:srgbClr val="0055A0"/>
                </a:solidFill>
              </a:rPr>
              <a:t> Serial </a:t>
            </a:r>
            <a:r>
              <a:rPr lang="en-US" sz="1400" dirty="0" smtClean="0">
                <a:solidFill>
                  <a:srgbClr val="0055A0"/>
                </a:solidFill>
              </a:rPr>
              <a:t>Standard”.</a:t>
            </a:r>
          </a:p>
          <a:p>
            <a:pPr marL="0" lvl="1" indent="0">
              <a:spcBef>
                <a:spcPct val="20000"/>
              </a:spcBef>
              <a:buSzTx/>
              <a:buNone/>
            </a:pPr>
            <a:r>
              <a:rPr lang="en-US" sz="1400" dirty="0" smtClean="0">
                <a:solidFill>
                  <a:srgbClr val="0055A0"/>
                </a:solidFill>
              </a:rPr>
              <a:t>[6] </a:t>
            </a:r>
            <a:r>
              <a:rPr lang="en-US" sz="1400" dirty="0">
                <a:solidFill>
                  <a:srgbClr val="0055A0"/>
                </a:solidFill>
              </a:rPr>
              <a:t>NXP (</a:t>
            </a:r>
            <a:r>
              <a:rPr lang="en-US" sz="1400" dirty="0">
                <a:solidFill>
                  <a:srgbClr val="0055A0"/>
                </a:solidFill>
                <a:hlinkClick r:id="rId2"/>
              </a:rPr>
              <a:t>http://</a:t>
            </a:r>
            <a:r>
              <a:rPr lang="en-US" sz="1400" dirty="0" smtClean="0">
                <a:solidFill>
                  <a:srgbClr val="0055A0"/>
                </a:solidFill>
                <a:hlinkClick r:id="rId2"/>
              </a:rPr>
              <a:t>www.nxp.com/documents/other/39340011.pdf</a:t>
            </a:r>
            <a:r>
              <a:rPr lang="en-US" sz="1400" dirty="0" smtClean="0">
                <a:solidFill>
                  <a:srgbClr val="0055A0"/>
                </a:solidFill>
              </a:rPr>
              <a:t>) </a:t>
            </a:r>
            <a:r>
              <a:rPr lang="en-US" sz="1400" dirty="0">
                <a:solidFill>
                  <a:srgbClr val="0055A0"/>
                </a:solidFill>
              </a:rPr>
              <a:t>“</a:t>
            </a:r>
            <a:r>
              <a:rPr lang="en-US" sz="1400" dirty="0" smtClean="0">
                <a:solidFill>
                  <a:srgbClr val="0055A0"/>
                </a:solidFill>
              </a:rPr>
              <a:t>The I</a:t>
            </a:r>
            <a:r>
              <a:rPr lang="en-US" sz="1400" baseline="30000" dirty="0" smtClean="0">
                <a:solidFill>
                  <a:srgbClr val="0055A0"/>
                </a:solidFill>
              </a:rPr>
              <a:t>2</a:t>
            </a:r>
            <a:r>
              <a:rPr lang="en-US" sz="1400" dirty="0" smtClean="0">
                <a:solidFill>
                  <a:srgbClr val="0055A0"/>
                </a:solidFill>
              </a:rPr>
              <a:t>C-bus Specification”</a:t>
            </a:r>
          </a:p>
          <a:p>
            <a:pPr marL="0" lvl="1" indent="0">
              <a:spcBef>
                <a:spcPct val="20000"/>
              </a:spcBef>
              <a:buSzTx/>
              <a:buNone/>
            </a:pPr>
            <a:r>
              <a:rPr lang="en-US" sz="1400" dirty="0" smtClean="0">
                <a:solidFill>
                  <a:srgbClr val="0055A0"/>
                </a:solidFill>
              </a:rPr>
              <a:t>[7] </a:t>
            </a:r>
            <a:r>
              <a:rPr lang="en-US" sz="1400" dirty="0">
                <a:solidFill>
                  <a:srgbClr val="0055A0"/>
                </a:solidFill>
              </a:rPr>
              <a:t>ANSI / VITA </a:t>
            </a:r>
            <a:r>
              <a:rPr lang="en-US" sz="1400" dirty="0" smtClean="0">
                <a:solidFill>
                  <a:srgbClr val="0055A0"/>
                </a:solidFill>
              </a:rPr>
              <a:t>57.1, “FPGA Mezzanine Card (FMC) Standard”.</a:t>
            </a:r>
          </a:p>
          <a:p>
            <a:pPr marL="0" lvl="1" indent="0">
              <a:spcBef>
                <a:spcPct val="20000"/>
              </a:spcBef>
              <a:buSzTx/>
              <a:buNone/>
            </a:pPr>
            <a:r>
              <a:rPr lang="en-US" sz="1400" dirty="0" smtClean="0">
                <a:solidFill>
                  <a:srgbClr val="0055A0"/>
                </a:solidFill>
              </a:rPr>
              <a:t>[8] Intel (</a:t>
            </a:r>
            <a:r>
              <a:rPr lang="en-US" sz="1400" dirty="0" smtClean="0">
                <a:solidFill>
                  <a:srgbClr val="0055A0"/>
                </a:solidFill>
                <a:hlinkClick r:id="rId3"/>
              </a:rPr>
              <a:t>http</a:t>
            </a:r>
            <a:r>
              <a:rPr lang="en-US" sz="1400" dirty="0">
                <a:solidFill>
                  <a:srgbClr val="0055A0"/>
                </a:solidFill>
                <a:hlinkClick r:id="rId3"/>
              </a:rPr>
              <a:t>://www.intel.com/content/www/us/en/servers/ipmi/ipmi-specifications.html </a:t>
            </a:r>
            <a:r>
              <a:rPr lang="en-US" sz="1400" dirty="0" smtClean="0">
                <a:solidFill>
                  <a:srgbClr val="0055A0"/>
                </a:solidFill>
              </a:rPr>
              <a:t>) ”Intelligent Platform Management Interface”</a:t>
            </a:r>
          </a:p>
          <a:p>
            <a:r>
              <a:rPr lang="en-US" sz="1400" dirty="0" smtClean="0">
                <a:solidFill>
                  <a:srgbClr val="0055A0"/>
                </a:solidFill>
              </a:rPr>
              <a:t>[9] </a:t>
            </a:r>
            <a:r>
              <a:rPr lang="en-US" sz="1400" dirty="0" err="1" smtClean="0">
                <a:solidFill>
                  <a:srgbClr val="0055A0"/>
                </a:solidFill>
              </a:rPr>
              <a:t>OpenCores</a:t>
            </a:r>
            <a:r>
              <a:rPr lang="en-US" sz="1400" dirty="0">
                <a:solidFill>
                  <a:srgbClr val="0055A0"/>
                </a:solidFill>
              </a:rPr>
              <a:t> </a:t>
            </a:r>
            <a:r>
              <a:rPr lang="en-US" sz="1400" dirty="0" smtClean="0">
                <a:solidFill>
                  <a:srgbClr val="0055A0"/>
                </a:solidFill>
              </a:rPr>
              <a:t>(</a:t>
            </a:r>
            <a:r>
              <a:rPr lang="en-US" sz="1400" dirty="0" smtClean="0">
                <a:solidFill>
                  <a:srgbClr val="0055A0"/>
                </a:solidFill>
                <a:hlinkClick r:id="rId4"/>
              </a:rPr>
              <a:t>www.opencores.org</a:t>
            </a:r>
            <a:r>
              <a:rPr lang="en-US" sz="1400" dirty="0" smtClean="0">
                <a:solidFill>
                  <a:srgbClr val="0055A0"/>
                </a:solidFill>
              </a:rPr>
              <a:t>), “</a:t>
            </a:r>
            <a:r>
              <a:rPr lang="en-GB" sz="1400" dirty="0">
                <a:solidFill>
                  <a:srgbClr val="0055A0"/>
                </a:solidFill>
              </a:rPr>
              <a:t>WISHBONE System-on-Chip (</a:t>
            </a:r>
            <a:r>
              <a:rPr lang="en-GB" sz="1400" dirty="0" err="1" smtClean="0">
                <a:solidFill>
                  <a:srgbClr val="0055A0"/>
                </a:solidFill>
              </a:rPr>
              <a:t>SoC</a:t>
            </a:r>
            <a:r>
              <a:rPr lang="en-GB" sz="1400" dirty="0" smtClean="0">
                <a:solidFill>
                  <a:srgbClr val="0055A0"/>
                </a:solidFill>
              </a:rPr>
              <a:t>)Interconnection Architecture for </a:t>
            </a:r>
            <a:r>
              <a:rPr lang="en-GB" sz="1400" dirty="0">
                <a:solidFill>
                  <a:srgbClr val="0055A0"/>
                </a:solidFill>
              </a:rPr>
              <a:t>Portable IP Cores</a:t>
            </a:r>
            <a:r>
              <a:rPr lang="en-US" sz="1400" dirty="0" smtClean="0">
                <a:solidFill>
                  <a:srgbClr val="0055A0"/>
                </a:solidFill>
              </a:rPr>
              <a:t>”.</a:t>
            </a:r>
          </a:p>
          <a:p>
            <a:r>
              <a:rPr lang="en-US" sz="1400" dirty="0" smtClean="0">
                <a:solidFill>
                  <a:srgbClr val="0055A0"/>
                </a:solidFill>
              </a:rPr>
              <a:t>[10] </a:t>
            </a:r>
            <a:r>
              <a:rPr lang="en-US" sz="1400" u="sng" dirty="0" smtClean="0">
                <a:solidFill>
                  <a:srgbClr val="0055A0"/>
                </a:solidFill>
              </a:rPr>
              <a:t>A. Rey</a:t>
            </a:r>
            <a:r>
              <a:rPr lang="en-US" sz="1400" dirty="0" smtClean="0">
                <a:solidFill>
                  <a:srgbClr val="0055A0"/>
                </a:solidFill>
              </a:rPr>
              <a:t>, F. Dubouchet, </a:t>
            </a:r>
            <a:r>
              <a:rPr lang="en-US" sz="1400" dirty="0" err="1" smtClean="0">
                <a:solidFill>
                  <a:srgbClr val="0055A0"/>
                </a:solidFill>
              </a:rPr>
              <a:t>M.Jaussi</a:t>
            </a:r>
            <a:r>
              <a:rPr lang="en-US" sz="1400" dirty="0" smtClean="0">
                <a:solidFill>
                  <a:srgbClr val="0055A0"/>
                </a:solidFill>
              </a:rPr>
              <a:t>, T. Levens, J. Molendijk, A. Pashnin CERN, “A tool for consistent memory map configuration across hardware and software” ICALEPCS 2013, San Francisco CA.</a:t>
            </a:r>
          </a:p>
          <a:p>
            <a:r>
              <a:rPr lang="en-US" sz="1400" dirty="0" smtClean="0">
                <a:solidFill>
                  <a:srgbClr val="0055A0"/>
                </a:solidFill>
              </a:rPr>
              <a:t>[11</a:t>
            </a:r>
            <a:r>
              <a:rPr lang="en-US" sz="1400" dirty="0">
                <a:solidFill>
                  <a:srgbClr val="0055A0"/>
                </a:solidFill>
              </a:rPr>
              <a:t>] P. Leinonen, J. Sanchez </a:t>
            </a:r>
            <a:r>
              <a:rPr lang="en-US" sz="1400" dirty="0" smtClean="0">
                <a:solidFill>
                  <a:srgbClr val="0055A0"/>
                </a:solidFill>
              </a:rPr>
              <a:t>Quesada</a:t>
            </a:r>
            <a:r>
              <a:rPr lang="en-US" sz="1400" dirty="0">
                <a:solidFill>
                  <a:srgbClr val="0055A0"/>
                </a:solidFill>
              </a:rPr>
              <a:t>(CERN</a:t>
            </a:r>
            <a:r>
              <a:rPr lang="en-US" sz="1400" dirty="0" smtClean="0">
                <a:solidFill>
                  <a:srgbClr val="0055A0"/>
                </a:solidFill>
              </a:rPr>
              <a:t>) , “FPGA </a:t>
            </a:r>
            <a:r>
              <a:rPr lang="en-US" sz="1400" dirty="0">
                <a:solidFill>
                  <a:srgbClr val="0055A0"/>
                </a:solidFill>
              </a:rPr>
              <a:t>Mezzanine Card standard IO-modules for the LLRF beam control system of CERN’s PS Booster and </a:t>
            </a:r>
            <a:r>
              <a:rPr lang="en-US" sz="1400" dirty="0" err="1">
                <a:solidFill>
                  <a:srgbClr val="0055A0"/>
                </a:solidFill>
              </a:rPr>
              <a:t>MedAustron</a:t>
            </a:r>
            <a:r>
              <a:rPr lang="en-US" sz="1400" dirty="0">
                <a:solidFill>
                  <a:srgbClr val="0055A0"/>
                </a:solidFill>
              </a:rPr>
              <a:t> </a:t>
            </a:r>
            <a:r>
              <a:rPr lang="en-US" sz="1400" dirty="0" smtClean="0">
                <a:solidFill>
                  <a:srgbClr val="0055A0"/>
                </a:solidFill>
              </a:rPr>
              <a:t>synchrotron”, </a:t>
            </a:r>
            <a:r>
              <a:rPr lang="en-US" sz="1400" dirty="0" err="1">
                <a:solidFill>
                  <a:srgbClr val="0055A0"/>
                </a:solidFill>
              </a:rPr>
              <a:t>RFTech</a:t>
            </a:r>
            <a:r>
              <a:rPr lang="en-US" sz="1400" dirty="0">
                <a:solidFill>
                  <a:srgbClr val="0055A0"/>
                </a:solidFill>
              </a:rPr>
              <a:t> </a:t>
            </a:r>
            <a:r>
              <a:rPr lang="en-US" sz="1400" dirty="0" smtClean="0">
                <a:solidFill>
                  <a:srgbClr val="0055A0"/>
                </a:solidFill>
              </a:rPr>
              <a:t>2013, Annecy.</a:t>
            </a:r>
            <a:endParaRPr lang="en-US" sz="1400" dirty="0">
              <a:solidFill>
                <a:srgbClr val="0055A0"/>
              </a:solidFill>
            </a:endParaRPr>
          </a:p>
          <a:p>
            <a:endParaRPr lang="en-US" sz="1400" dirty="0">
              <a:solidFill>
                <a:srgbClr val="0055A0"/>
              </a:solidFill>
            </a:endParaRPr>
          </a:p>
          <a:p>
            <a:endParaRPr lang="en-US" sz="1400" dirty="0" smtClean="0">
              <a:solidFill>
                <a:srgbClr val="0055A0"/>
              </a:solidFill>
            </a:endParaRPr>
          </a:p>
          <a:p>
            <a:endParaRPr lang="en-US" sz="1200" dirty="0">
              <a:solidFill>
                <a:srgbClr val="0055A0"/>
              </a:solidFill>
            </a:endParaRPr>
          </a:p>
          <a:p>
            <a:endParaRPr lang="en-US" sz="1100" dirty="0">
              <a:solidFill>
                <a:srgbClr val="0055A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92875"/>
            <a:ext cx="4481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27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8819" y="6654433"/>
            <a:ext cx="627414" cy="2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7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50475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55A0"/>
                </a:solidFill>
              </a:rPr>
              <a:t>Digital LLRF Principle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55A0"/>
                </a:solidFill>
              </a:rPr>
              <a:t>Hardware Architecture</a:t>
            </a:r>
          </a:p>
          <a:p>
            <a:pPr marL="8145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55A0"/>
                </a:solidFill>
              </a:rPr>
              <a:t>VXS Standard</a:t>
            </a:r>
          </a:p>
          <a:p>
            <a:pPr marL="8145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55A0"/>
                </a:solidFill>
              </a:rPr>
              <a:t>FMC Standard</a:t>
            </a:r>
          </a:p>
          <a:p>
            <a:pPr marL="8145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55A0"/>
                </a:solidFill>
              </a:rPr>
              <a:t>VXS Switch</a:t>
            </a:r>
          </a:p>
          <a:p>
            <a:pPr marL="8145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55A0"/>
                </a:solidFill>
              </a:rPr>
              <a:t>VXS-DSP-FMC Carrier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55A0"/>
                </a:solidFill>
              </a:rPr>
              <a:t>Firmware Architecture</a:t>
            </a:r>
          </a:p>
          <a:p>
            <a:pPr marL="814500" lvl="1" indent="-342900">
              <a:buFont typeface="Arial" pitchFamily="34" charset="0"/>
              <a:buChar char="•"/>
            </a:pPr>
            <a:r>
              <a:rPr lang="en-US" sz="2100" dirty="0">
                <a:solidFill>
                  <a:srgbClr val="0055A0"/>
                </a:solidFill>
              </a:rPr>
              <a:t>Wishbone </a:t>
            </a:r>
            <a:r>
              <a:rPr lang="en-US" sz="2100" dirty="0" err="1">
                <a:solidFill>
                  <a:srgbClr val="0055A0"/>
                </a:solidFill>
              </a:rPr>
              <a:t>SoC</a:t>
            </a:r>
            <a:r>
              <a:rPr lang="en-US" sz="2100" dirty="0">
                <a:solidFill>
                  <a:srgbClr val="0055A0"/>
                </a:solidFill>
              </a:rPr>
              <a:t> Interconnection Architecture for Portable IP </a:t>
            </a:r>
            <a:r>
              <a:rPr lang="en-US" sz="2100" dirty="0" smtClean="0">
                <a:solidFill>
                  <a:srgbClr val="0055A0"/>
                </a:solidFill>
              </a:rPr>
              <a:t>Cores</a:t>
            </a:r>
          </a:p>
          <a:p>
            <a:pPr marL="8145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55A0"/>
                </a:solidFill>
              </a:rPr>
              <a:t>Memory map management</a:t>
            </a:r>
          </a:p>
          <a:p>
            <a:pPr marL="8145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55A0"/>
                </a:solidFill>
              </a:rPr>
              <a:t>Generic DSP to VME interface</a:t>
            </a:r>
          </a:p>
          <a:p>
            <a:pPr marL="8145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55A0"/>
                </a:solidFill>
              </a:rPr>
              <a:t>Sushi Train</a:t>
            </a:r>
          </a:p>
          <a:p>
            <a:pPr marL="8145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55A0"/>
                </a:solidFill>
              </a:rPr>
              <a:t>FMC IP-cores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55A0"/>
                </a:solidFill>
              </a:rPr>
              <a:t>Project Status</a:t>
            </a:r>
            <a:endParaRPr lang="en-US" dirty="0">
              <a:solidFill>
                <a:srgbClr val="0055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92875"/>
            <a:ext cx="4481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1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819" y="6654433"/>
            <a:ext cx="627414" cy="2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4701"/>
            <a:ext cx="2259538" cy="11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Digital LLRF </a:t>
            </a:r>
            <a:br>
              <a:rPr lang="en-US" dirty="0" smtClean="0"/>
            </a:br>
            <a:r>
              <a:rPr lang="en-US" dirty="0" smtClean="0"/>
              <a:t>Principle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717" y="1415415"/>
            <a:ext cx="8247000" cy="495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176" y="104230"/>
            <a:ext cx="2516490" cy="130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92875"/>
            <a:ext cx="4481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2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8820" y="6654433"/>
            <a:ext cx="627414" cy="2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LLRF Principle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44627" y="833961"/>
            <a:ext cx="7965125" cy="58129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55A0"/>
                </a:solidFill>
              </a:rPr>
              <a:t>The original DSP based Beam Control system [1, 2, 3, 4]</a:t>
            </a:r>
          </a:p>
          <a:p>
            <a:r>
              <a:rPr lang="en-US" dirty="0" smtClean="0">
                <a:solidFill>
                  <a:srgbClr val="0055A0"/>
                </a:solidFill>
              </a:rPr>
              <a:t>Until long shutdown 1 successfully operational in LEIR</a:t>
            </a:r>
            <a:endParaRPr lang="en-US" dirty="0">
              <a:solidFill>
                <a:srgbClr val="0055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60" y="1430208"/>
            <a:ext cx="8773706" cy="3578465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203200" y="5008673"/>
            <a:ext cx="8763034" cy="148420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55A0"/>
              </a:buClr>
              <a:buFontTx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71600" indent="-284400" algn="l" defTabSz="457200" rtl="0" eaLnBrk="1" latinLnBrk="0" hangingPunct="1">
              <a:lnSpc>
                <a:spcPct val="100000"/>
              </a:lnSpc>
              <a:spcBef>
                <a:spcPts val="1080"/>
              </a:spcBef>
              <a:buClr>
                <a:srgbClr val="0055A0"/>
              </a:buClr>
              <a:buSzPct val="7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94800" indent="-228600" algn="l" defTabSz="457200" rtl="0" eaLnBrk="1" latinLnBrk="0" hangingPunct="1">
              <a:lnSpc>
                <a:spcPct val="100000"/>
              </a:lnSpc>
              <a:spcBef>
                <a:spcPts val="984"/>
              </a:spcBef>
              <a:buClrTx/>
              <a:buSzPct val="100000"/>
              <a:buFont typeface="Lucida Grande"/>
              <a:buChar char="−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55A0"/>
                </a:solidFill>
              </a:rPr>
              <a:t>Weak points: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55A0"/>
                </a:solidFill>
              </a:rPr>
              <a:t>Inter DSP communication through panel mounted link-ports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55A0"/>
                </a:solidFill>
              </a:rPr>
              <a:t>DSP memory and VME share the same bus (conflicts operation)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55A0"/>
                </a:solidFill>
              </a:rPr>
              <a:t>Moderate DSP “Fast loop” cycle time 15 </a:t>
            </a:r>
            <a:r>
              <a:rPr lang="el-GR" dirty="0" smtClean="0">
                <a:solidFill>
                  <a:srgbClr val="0055A0"/>
                </a:solidFill>
              </a:rPr>
              <a:t>μ</a:t>
            </a:r>
            <a:r>
              <a:rPr lang="en-US" dirty="0" smtClean="0">
                <a:solidFill>
                  <a:srgbClr val="0055A0"/>
                </a:solidFill>
              </a:rPr>
              <a:t>s (DSP Clock 80 MHz + Assembly programming).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55A0"/>
                </a:solidFill>
              </a:rPr>
              <a:t>RF Clock and TAG distribution through external distribution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55A0"/>
                </a:solidFill>
              </a:rPr>
              <a:t>The</a:t>
            </a:r>
            <a:r>
              <a:rPr lang="en-US" dirty="0">
                <a:solidFill>
                  <a:srgbClr val="0055A0"/>
                </a:solidFill>
              </a:rPr>
              <a:t> </a:t>
            </a:r>
            <a:r>
              <a:rPr lang="en-US" dirty="0" smtClean="0">
                <a:solidFill>
                  <a:srgbClr val="0055A0"/>
                </a:solidFill>
              </a:rPr>
              <a:t>electronics has become obsolete </a:t>
            </a:r>
            <a:r>
              <a:rPr lang="en-US" dirty="0">
                <a:solidFill>
                  <a:srgbClr val="0055A0"/>
                </a:solidFill>
              </a:rPr>
              <a:t>(</a:t>
            </a:r>
            <a:r>
              <a:rPr lang="en-US" dirty="0" smtClean="0">
                <a:solidFill>
                  <a:srgbClr val="0055A0"/>
                </a:solidFill>
              </a:rPr>
              <a:t>DSP FPGAs ~2003)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55A0"/>
                </a:solidFill>
              </a:rPr>
              <a:t>Non standard mezzanine solution with (too) limited on-board FPGA resources</a:t>
            </a:r>
            <a:endParaRPr lang="en-US" dirty="0">
              <a:solidFill>
                <a:srgbClr val="0055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3248025"/>
            <a:ext cx="4481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92875"/>
            <a:ext cx="4481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3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8819" y="6654433"/>
            <a:ext cx="627414" cy="2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233" y="961205"/>
            <a:ext cx="7427240" cy="410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92" y="1255060"/>
            <a:ext cx="1247661" cy="64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058" y="274638"/>
            <a:ext cx="7965175" cy="4886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Digital LLRF Principle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683" y="4248448"/>
            <a:ext cx="1379157" cy="71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950505" y="593322"/>
            <a:ext cx="7965125" cy="581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55A0"/>
              </a:buClr>
              <a:buFontTx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71600" indent="-284400" algn="l" defTabSz="457200" rtl="0" eaLnBrk="1" latinLnBrk="0" hangingPunct="1">
              <a:lnSpc>
                <a:spcPct val="100000"/>
              </a:lnSpc>
              <a:spcBef>
                <a:spcPts val="1080"/>
              </a:spcBef>
              <a:buClr>
                <a:srgbClr val="0055A0"/>
              </a:buClr>
              <a:buSzPct val="7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94800" indent="-228600" algn="l" defTabSz="457200" rtl="0" eaLnBrk="1" latinLnBrk="0" hangingPunct="1">
              <a:lnSpc>
                <a:spcPct val="100000"/>
              </a:lnSpc>
              <a:spcBef>
                <a:spcPts val="984"/>
              </a:spcBef>
              <a:buClrTx/>
              <a:buSzPct val="100000"/>
              <a:buFont typeface="Lucida Grande"/>
              <a:buChar char="−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55A0"/>
                </a:solidFill>
              </a:rPr>
              <a:t>The new Beam Control system</a:t>
            </a:r>
            <a:endParaRPr lang="en-US" dirty="0">
              <a:solidFill>
                <a:srgbClr val="0055A0"/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99616" y="4834314"/>
            <a:ext cx="8763034" cy="188333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55A0"/>
              </a:buClr>
              <a:buFontTx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71600" indent="-284400" algn="l" defTabSz="457200" rtl="0" eaLnBrk="1" latinLnBrk="0" hangingPunct="1">
              <a:lnSpc>
                <a:spcPct val="100000"/>
              </a:lnSpc>
              <a:spcBef>
                <a:spcPts val="1080"/>
              </a:spcBef>
              <a:buClr>
                <a:srgbClr val="0055A0"/>
              </a:buClr>
              <a:buSzPct val="7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94800" indent="-228600" algn="l" defTabSz="457200" rtl="0" eaLnBrk="1" latinLnBrk="0" hangingPunct="1">
              <a:lnSpc>
                <a:spcPct val="100000"/>
              </a:lnSpc>
              <a:spcBef>
                <a:spcPts val="984"/>
              </a:spcBef>
              <a:buClrTx/>
              <a:buSzPct val="100000"/>
              <a:buFont typeface="Lucida Grande"/>
              <a:buChar char="−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55A0"/>
                </a:solidFill>
              </a:rPr>
              <a:t>Characteristics: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55A0"/>
                </a:solidFill>
              </a:rPr>
              <a:t>Unlimited inter DSP communication through Standard VXS [5] backplane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55A0"/>
                </a:solidFill>
              </a:rPr>
              <a:t>All players DSP etc. have independent control interfaces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55A0"/>
                </a:solidFill>
              </a:rPr>
              <a:t>DSP </a:t>
            </a:r>
            <a:r>
              <a:rPr lang="en-US" dirty="0">
                <a:solidFill>
                  <a:srgbClr val="0055A0"/>
                </a:solidFill>
              </a:rPr>
              <a:t>“Fast loop” cycle time </a:t>
            </a:r>
            <a:r>
              <a:rPr lang="en-US" dirty="0" smtClean="0">
                <a:solidFill>
                  <a:srgbClr val="0055A0"/>
                </a:solidFill>
              </a:rPr>
              <a:t>5 </a:t>
            </a:r>
            <a:r>
              <a:rPr lang="el-GR" dirty="0" smtClean="0">
                <a:solidFill>
                  <a:srgbClr val="0055A0"/>
                </a:solidFill>
              </a:rPr>
              <a:t>μ</a:t>
            </a:r>
            <a:r>
              <a:rPr lang="en-US" dirty="0" smtClean="0">
                <a:solidFill>
                  <a:srgbClr val="0055A0"/>
                </a:solidFill>
              </a:rPr>
              <a:t>s (DSP Clock 400 MHz + C programming).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55A0"/>
                </a:solidFill>
              </a:rPr>
              <a:t>RF Clock and TAG distribution through VXS fabric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55A0"/>
                </a:solidFill>
              </a:rPr>
              <a:t>Recent electronics (DSP FPGAs etc.)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55A0"/>
                </a:solidFill>
              </a:rPr>
              <a:t>Standard FMC [7] mezzanine solution using powerful carrier FPGA resources (</a:t>
            </a:r>
            <a:r>
              <a:rPr lang="en-US" dirty="0" err="1" smtClean="0">
                <a:solidFill>
                  <a:srgbClr val="0055A0"/>
                </a:solidFill>
              </a:rPr>
              <a:t>Virtex</a:t>
            </a:r>
            <a:r>
              <a:rPr lang="en-US" dirty="0" smtClean="0">
                <a:solidFill>
                  <a:srgbClr val="0055A0"/>
                </a:solidFill>
              </a:rPr>
              <a:t> 5 specialized for DSP tasks)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55A0"/>
                </a:solidFill>
              </a:rPr>
              <a:t>Built-in remote flashing capability for both the FPGAs as well as the DSP</a:t>
            </a:r>
            <a:endParaRPr lang="en-US" dirty="0">
              <a:solidFill>
                <a:srgbClr val="0055A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92875"/>
            <a:ext cx="4481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4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5236" y="6654433"/>
            <a:ext cx="627414" cy="2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Hardware Architecture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vxs-backplane-4509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3027363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harcDS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2709863"/>
            <a:ext cx="13716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FMCCarri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2009775"/>
            <a:ext cx="3794125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32050" y="1041993"/>
            <a:ext cx="21796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kern="0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VXS [5]</a:t>
            </a:r>
            <a:endParaRPr lang="en-US" sz="2800" kern="0" dirty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119438" y="3132138"/>
            <a:ext cx="676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kern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+</a:t>
            </a:r>
            <a:endParaRPr lang="en-US" sz="2800" kern="0" dirty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868863" y="3132138"/>
            <a:ext cx="676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kern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+</a:t>
            </a:r>
            <a:endParaRPr lang="en-US" sz="2800" kern="0" dirty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614863" y="4748213"/>
            <a:ext cx="3629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kern="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= VXS-DSP-FMC-Carrier</a:t>
            </a:r>
            <a:endParaRPr lang="en-US" sz="2800" kern="0" dirty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92875"/>
            <a:ext cx="4481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 descr="5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8819" y="6654433"/>
            <a:ext cx="627414" cy="2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9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VXS Standard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9726" y="1088212"/>
            <a:ext cx="8763034" cy="222176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9730" y="1231795"/>
            <a:ext cx="70469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55A0"/>
                </a:solidFill>
              </a:rPr>
              <a:t>VXS = </a:t>
            </a:r>
            <a:r>
              <a:rPr lang="en-US" sz="2400" dirty="0" err="1">
                <a:solidFill>
                  <a:srgbClr val="0055A0"/>
                </a:solidFill>
              </a:rPr>
              <a:t>VMEbus</a:t>
            </a:r>
            <a:r>
              <a:rPr lang="en-US" sz="2400" dirty="0">
                <a:solidFill>
                  <a:srgbClr val="0055A0"/>
                </a:solidFill>
              </a:rPr>
              <a:t> Switched Serial Standard 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55A0"/>
                </a:solidFill>
              </a:rPr>
              <a:t>Standard </a:t>
            </a:r>
            <a:r>
              <a:rPr lang="en-US" sz="2000" dirty="0" smtClean="0">
                <a:solidFill>
                  <a:srgbClr val="0055A0"/>
                </a:solidFill>
              </a:rPr>
              <a:t>ANSI / VITA 41.0 [5]</a:t>
            </a:r>
            <a:endParaRPr lang="en-US" sz="2000" dirty="0">
              <a:solidFill>
                <a:srgbClr val="0055A0"/>
              </a:solidFill>
            </a:endParaRP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55A0"/>
                </a:solidFill>
              </a:rPr>
              <a:t>Interconnect from payload slots to switch slot(s)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55A0"/>
                </a:solidFill>
              </a:rPr>
              <a:t>High bandwidth up-to 3.125 </a:t>
            </a:r>
            <a:r>
              <a:rPr lang="en-US" sz="1600" dirty="0" err="1">
                <a:solidFill>
                  <a:srgbClr val="0055A0"/>
                </a:solidFill>
              </a:rPr>
              <a:t>Gbps</a:t>
            </a:r>
            <a:r>
              <a:rPr lang="en-US" sz="1600" dirty="0">
                <a:solidFill>
                  <a:srgbClr val="0055A0"/>
                </a:solidFill>
              </a:rPr>
              <a:t> supported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55A0"/>
                </a:solidFill>
              </a:rPr>
              <a:t>Low latency point to point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55A0"/>
                </a:solidFill>
              </a:rPr>
              <a:t>Reduced real-estate for interconnects</a:t>
            </a:r>
          </a:p>
          <a:p>
            <a:pPr lvl="2">
              <a:defRPr/>
            </a:pP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defRPr/>
            </a:pPr>
            <a:endParaRPr lang="en-US" dirty="0"/>
          </a:p>
        </p:txBody>
      </p:sp>
      <p:pic>
        <p:nvPicPr>
          <p:cNvPr id="4098" name="Picture 2" descr="Y:\Machines\Booster\PSBfromLinac4\LowLevel\MiscPresentations\RFtech2013\VXS-DSP-FMC-Carrier\Drawings\VXS-Topology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008" y="1862091"/>
            <a:ext cx="4806269" cy="477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3556" y="4952187"/>
            <a:ext cx="1964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>
                <a:solidFill>
                  <a:srgbClr val="0055A0"/>
                </a:solidFill>
              </a:rPr>
              <a:t>VXS </a:t>
            </a:r>
            <a:r>
              <a:rPr lang="en-US" sz="2400" dirty="0" smtClean="0">
                <a:solidFill>
                  <a:srgbClr val="0055A0"/>
                </a:solidFill>
              </a:rPr>
              <a:t>Topology</a:t>
            </a:r>
            <a:endParaRPr lang="en-US" sz="2400" dirty="0">
              <a:solidFill>
                <a:srgbClr val="0055A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92875"/>
            <a:ext cx="4481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6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819" y="6654433"/>
            <a:ext cx="627414" cy="2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VXSConnecto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1974850"/>
            <a:ext cx="6048375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VXS Standard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9730" y="972185"/>
            <a:ext cx="70242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55A0"/>
                </a:solidFill>
              </a:rPr>
              <a:t>2 (A and B) x 4 full-duplex Giga-bit Serial links per payload slot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55A0"/>
                </a:solidFill>
              </a:rPr>
              <a:t>Switch Slot A connects to all “A” links of all Payload slots.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55A0"/>
                </a:solidFill>
              </a:rPr>
              <a:t>Similar for B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55A0"/>
                </a:solidFill>
              </a:rPr>
              <a:t>16 full-duplex interconnects between both Switch Slots</a:t>
            </a:r>
            <a:endParaRPr lang="en-US" sz="1400" dirty="0">
              <a:solidFill>
                <a:srgbClr val="0055A0"/>
              </a:solidFill>
            </a:endParaRPr>
          </a:p>
          <a:p>
            <a:pPr lvl="1">
              <a:defRPr/>
            </a:pPr>
            <a:endParaRPr lang="en-US" dirty="0"/>
          </a:p>
        </p:txBody>
      </p:sp>
      <p:cxnSp>
        <p:nvCxnSpPr>
          <p:cNvPr id="13" name="Straight Arrow Connector 46"/>
          <p:cNvCxnSpPr>
            <a:cxnSpLocks noChangeShapeType="1"/>
          </p:cNvCxnSpPr>
          <p:nvPr/>
        </p:nvCxnSpPr>
        <p:spPr bwMode="auto">
          <a:xfrm flipV="1">
            <a:off x="2932113" y="3206750"/>
            <a:ext cx="1733550" cy="752475"/>
          </a:xfrm>
          <a:prstGeom prst="straightConnector1">
            <a:avLst/>
          </a:prstGeom>
          <a:noFill/>
          <a:ln w="1587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46"/>
          <p:cNvCxnSpPr>
            <a:cxnSpLocks noChangeShapeType="1"/>
          </p:cNvCxnSpPr>
          <p:nvPr/>
        </p:nvCxnSpPr>
        <p:spPr bwMode="auto">
          <a:xfrm rot="10800000">
            <a:off x="4694238" y="3206750"/>
            <a:ext cx="2028825" cy="752475"/>
          </a:xfrm>
          <a:prstGeom prst="straightConnector1">
            <a:avLst/>
          </a:prstGeom>
          <a:noFill/>
          <a:ln w="1587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46"/>
          <p:cNvCxnSpPr>
            <a:cxnSpLocks noChangeShapeType="1"/>
          </p:cNvCxnSpPr>
          <p:nvPr/>
        </p:nvCxnSpPr>
        <p:spPr bwMode="auto">
          <a:xfrm>
            <a:off x="2932113" y="4217988"/>
            <a:ext cx="1998662" cy="41910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46"/>
          <p:cNvCxnSpPr>
            <a:cxnSpLocks noChangeShapeType="1"/>
          </p:cNvCxnSpPr>
          <p:nvPr/>
        </p:nvCxnSpPr>
        <p:spPr bwMode="auto">
          <a:xfrm rot="10800000" flipV="1">
            <a:off x="4937125" y="4195763"/>
            <a:ext cx="1778000" cy="427037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46"/>
          <p:cNvCxnSpPr>
            <a:cxnSpLocks noChangeShapeType="1"/>
          </p:cNvCxnSpPr>
          <p:nvPr/>
        </p:nvCxnSpPr>
        <p:spPr bwMode="auto">
          <a:xfrm flipV="1">
            <a:off x="3219450" y="3346450"/>
            <a:ext cx="1438275" cy="612775"/>
          </a:xfrm>
          <a:prstGeom prst="straightConnector1">
            <a:avLst/>
          </a:prstGeom>
          <a:noFill/>
          <a:ln w="1587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46"/>
          <p:cNvCxnSpPr>
            <a:cxnSpLocks noChangeShapeType="1"/>
          </p:cNvCxnSpPr>
          <p:nvPr/>
        </p:nvCxnSpPr>
        <p:spPr bwMode="auto">
          <a:xfrm rot="10800000">
            <a:off x="4702175" y="3332163"/>
            <a:ext cx="1703388" cy="596900"/>
          </a:xfrm>
          <a:prstGeom prst="straightConnector1">
            <a:avLst/>
          </a:prstGeom>
          <a:noFill/>
          <a:ln w="1587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46"/>
          <p:cNvCxnSpPr>
            <a:cxnSpLocks noChangeShapeType="1"/>
          </p:cNvCxnSpPr>
          <p:nvPr/>
        </p:nvCxnSpPr>
        <p:spPr bwMode="auto">
          <a:xfrm flipV="1">
            <a:off x="3514725" y="3524250"/>
            <a:ext cx="1143000" cy="434975"/>
          </a:xfrm>
          <a:prstGeom prst="straightConnector1">
            <a:avLst/>
          </a:prstGeom>
          <a:noFill/>
          <a:ln w="1587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46"/>
          <p:cNvCxnSpPr>
            <a:cxnSpLocks noChangeShapeType="1"/>
          </p:cNvCxnSpPr>
          <p:nvPr/>
        </p:nvCxnSpPr>
        <p:spPr bwMode="auto">
          <a:xfrm rot="10800000">
            <a:off x="4694238" y="3538538"/>
            <a:ext cx="1416050" cy="390525"/>
          </a:xfrm>
          <a:prstGeom prst="straightConnector1">
            <a:avLst/>
          </a:prstGeom>
          <a:noFill/>
          <a:ln w="1587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46"/>
          <p:cNvCxnSpPr>
            <a:cxnSpLocks noChangeShapeType="1"/>
          </p:cNvCxnSpPr>
          <p:nvPr/>
        </p:nvCxnSpPr>
        <p:spPr bwMode="auto">
          <a:xfrm>
            <a:off x="3211513" y="4202113"/>
            <a:ext cx="1725612" cy="354012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46"/>
          <p:cNvCxnSpPr>
            <a:cxnSpLocks noChangeShapeType="1"/>
          </p:cNvCxnSpPr>
          <p:nvPr/>
        </p:nvCxnSpPr>
        <p:spPr bwMode="auto">
          <a:xfrm rot="10800000" flipV="1">
            <a:off x="4922838" y="4202113"/>
            <a:ext cx="1452562" cy="325437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46"/>
          <p:cNvCxnSpPr>
            <a:cxnSpLocks noChangeShapeType="1"/>
          </p:cNvCxnSpPr>
          <p:nvPr/>
        </p:nvCxnSpPr>
        <p:spPr bwMode="auto">
          <a:xfrm>
            <a:off x="3500438" y="4187825"/>
            <a:ext cx="1430337" cy="295275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46"/>
          <p:cNvCxnSpPr>
            <a:cxnSpLocks noChangeShapeType="1"/>
          </p:cNvCxnSpPr>
          <p:nvPr/>
        </p:nvCxnSpPr>
        <p:spPr bwMode="auto">
          <a:xfrm rot="10800000" flipV="1">
            <a:off x="4930775" y="4179888"/>
            <a:ext cx="1143000" cy="258762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45"/>
          <p:cNvSpPr txBox="1">
            <a:spLocks noChangeArrowheads="1"/>
          </p:cNvSpPr>
          <p:nvPr/>
        </p:nvSpPr>
        <p:spPr bwMode="auto">
          <a:xfrm>
            <a:off x="4500563" y="2109788"/>
            <a:ext cx="282575" cy="339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26" name="TextBox 45"/>
          <p:cNvSpPr txBox="1">
            <a:spLocks noChangeArrowheads="1"/>
          </p:cNvSpPr>
          <p:nvPr/>
        </p:nvSpPr>
        <p:spPr bwMode="auto">
          <a:xfrm>
            <a:off x="4811713" y="2109788"/>
            <a:ext cx="282575" cy="339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7" name="TextBox 45"/>
          <p:cNvSpPr txBox="1">
            <a:spLocks noChangeArrowheads="1"/>
          </p:cNvSpPr>
          <p:nvPr/>
        </p:nvSpPr>
        <p:spPr bwMode="auto">
          <a:xfrm>
            <a:off x="1525588" y="3662363"/>
            <a:ext cx="280987" cy="339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28" name="TextBox 45"/>
          <p:cNvSpPr txBox="1">
            <a:spLocks noChangeArrowheads="1"/>
          </p:cNvSpPr>
          <p:nvPr/>
        </p:nvSpPr>
        <p:spPr bwMode="auto">
          <a:xfrm>
            <a:off x="1517650" y="4113213"/>
            <a:ext cx="282575" cy="339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29" name="Straight Connector 56"/>
          <p:cNvCxnSpPr>
            <a:cxnSpLocks noChangeShapeType="1"/>
          </p:cNvCxnSpPr>
          <p:nvPr/>
        </p:nvCxnSpPr>
        <p:spPr bwMode="auto">
          <a:xfrm>
            <a:off x="1473200" y="4049713"/>
            <a:ext cx="3019425" cy="0"/>
          </a:xfrm>
          <a:prstGeom prst="line">
            <a:avLst/>
          </a:prstGeom>
          <a:noFill/>
          <a:ln w="9525" algn="ctr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92875"/>
            <a:ext cx="4481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0" descr="7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819" y="6654433"/>
            <a:ext cx="627414" cy="2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U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LIU_PowerPoint_Template</Template>
  <TotalTime>0</TotalTime>
  <Words>1696</Words>
  <Application>Microsoft Office PowerPoint</Application>
  <PresentationFormat>On-screen Show (4:3)</PresentationFormat>
  <Paragraphs>237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LIU_PowerPoint_Template</vt:lpstr>
      <vt:lpstr>PowerPoint Presentation</vt:lpstr>
      <vt:lpstr>An RF Low-level Beam Control system for PS Booster built in VME VXS using FMC mezzanines</vt:lpstr>
      <vt:lpstr>Outline</vt:lpstr>
      <vt:lpstr>Digital LLRF  Principle</vt:lpstr>
      <vt:lpstr>Digital LLRF Principle</vt:lpstr>
      <vt:lpstr>Digital LLRF Principle</vt:lpstr>
      <vt:lpstr> Hardware Architecture</vt:lpstr>
      <vt:lpstr> VXS Standard</vt:lpstr>
      <vt:lpstr> VXS Standard</vt:lpstr>
      <vt:lpstr> VXS Payload &amp; Switch Board</vt:lpstr>
      <vt:lpstr>VXS Switch</vt:lpstr>
      <vt:lpstr>Clock &amp; TAG routing across VXS</vt:lpstr>
      <vt:lpstr>FMC Standard</vt:lpstr>
      <vt:lpstr>FMC Modules for RF Low-level</vt:lpstr>
      <vt:lpstr>VXS DSP FMC Carrier</vt:lpstr>
      <vt:lpstr>VXS DSP FMC Carrier</vt:lpstr>
      <vt:lpstr>VXS DSP FMC Carrier</vt:lpstr>
      <vt:lpstr>FMC FPGA Power Domains</vt:lpstr>
      <vt:lpstr> Firmware Architecture</vt:lpstr>
      <vt:lpstr>Wishbone SoC Interconnection Architecture for Portable IP Cores [9]</vt:lpstr>
      <vt:lpstr>Memory Map management</vt:lpstr>
      <vt:lpstr>Generic DSP to VME interface</vt:lpstr>
      <vt:lpstr>Sushi Train</vt:lpstr>
      <vt:lpstr>Sushi Train</vt:lpstr>
      <vt:lpstr>FMC IP Cores</vt:lpstr>
      <vt:lpstr>Project Status</vt:lpstr>
      <vt:lpstr> </vt:lpstr>
      <vt:lpstr> 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2013-03-19T10:30:02Z</dcterms:created>
  <dcterms:modified xsi:type="dcterms:W3CDTF">2013-03-24T21:44:26Z</dcterms:modified>
</cp:coreProperties>
</file>