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99" r:id="rId3"/>
    <p:sldId id="300" r:id="rId4"/>
    <p:sldId id="301" r:id="rId5"/>
    <p:sldId id="324" r:id="rId6"/>
    <p:sldId id="302" r:id="rId7"/>
    <p:sldId id="303" r:id="rId8"/>
    <p:sldId id="306" r:id="rId9"/>
    <p:sldId id="305" r:id="rId10"/>
    <p:sldId id="264" r:id="rId11"/>
    <p:sldId id="308" r:id="rId12"/>
    <p:sldId id="309" r:id="rId13"/>
    <p:sldId id="307" r:id="rId14"/>
    <p:sldId id="311" r:id="rId15"/>
    <p:sldId id="312" r:id="rId16"/>
    <p:sldId id="293" r:id="rId17"/>
    <p:sldId id="314" r:id="rId18"/>
    <p:sldId id="315" r:id="rId19"/>
    <p:sldId id="318" r:id="rId20"/>
    <p:sldId id="319" r:id="rId21"/>
    <p:sldId id="320" r:id="rId22"/>
    <p:sldId id="322" r:id="rId23"/>
    <p:sldId id="323" r:id="rId24"/>
    <p:sldId id="273" r:id="rId25"/>
    <p:sldId id="321" r:id="rId2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0F2E"/>
    <a:srgbClr val="E0E0E0"/>
    <a:srgbClr val="00FF00"/>
    <a:srgbClr val="008000"/>
    <a:srgbClr val="FD930A"/>
    <a:srgbClr val="261748"/>
    <a:srgbClr val="251555"/>
    <a:srgbClr val="626262"/>
    <a:srgbClr val="23145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3" autoAdjust="0"/>
    <p:restoredTop sz="88945" autoAdjust="0"/>
  </p:normalViewPr>
  <p:slideViewPr>
    <p:cSldViewPr snapToGrid="0">
      <p:cViewPr>
        <p:scale>
          <a:sx n="50" d="100"/>
          <a:sy n="50" d="100"/>
        </p:scale>
        <p:origin x="-1530" y="-426"/>
      </p:cViewPr>
      <p:guideLst>
        <p:guide orient="horz" pos="3956"/>
        <p:guide orient="horz" pos="881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620" y="468"/>
      </p:cViewPr>
      <p:guideLst>
        <p:guide orient="horz" pos="2880"/>
        <p:guide pos="2154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C06F5A-32F5-4824-8F9A-B103E48565EC}" type="doc">
      <dgm:prSet loTypeId="urn:microsoft.com/office/officeart/2005/8/layout/hierarchy4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DF0E3DBE-8B08-4F0A-AA65-C53E8A59E4B2}">
      <dgm:prSet custT="1"/>
      <dgm:spPr/>
      <dgm:t>
        <a:bodyPr/>
        <a:lstStyle/>
        <a:p>
          <a:pPr algn="ctr" rtl="0"/>
          <a:r>
            <a:rPr lang="en-US" sz="1800" dirty="0" smtClean="0">
              <a:solidFill>
                <a:srgbClr val="002060"/>
              </a:solidFill>
            </a:rPr>
            <a:t>Main advantages</a:t>
          </a:r>
          <a:endParaRPr lang="pl-PL" sz="1800" dirty="0">
            <a:solidFill>
              <a:srgbClr val="002060"/>
            </a:solidFill>
          </a:endParaRPr>
        </a:p>
      </dgm:t>
    </dgm:pt>
    <dgm:pt modelId="{42F3B5CB-2756-4D86-A9FF-66ACDA1BF103}" type="parTrans" cxnId="{992C5972-8C17-47B7-8911-9FE72920679E}">
      <dgm:prSet/>
      <dgm:spPr/>
      <dgm:t>
        <a:bodyPr/>
        <a:lstStyle/>
        <a:p>
          <a:endParaRPr lang="en-US" sz="1200">
            <a:solidFill>
              <a:srgbClr val="002060"/>
            </a:solidFill>
          </a:endParaRPr>
        </a:p>
      </dgm:t>
    </dgm:pt>
    <dgm:pt modelId="{487E2BA4-94FC-45C0-96AB-D2E8FE02E10C}" type="sibTrans" cxnId="{992C5972-8C17-47B7-8911-9FE72920679E}">
      <dgm:prSet/>
      <dgm:spPr/>
      <dgm:t>
        <a:bodyPr/>
        <a:lstStyle/>
        <a:p>
          <a:endParaRPr lang="en-US" sz="1200">
            <a:solidFill>
              <a:srgbClr val="002060"/>
            </a:solidFill>
          </a:endParaRPr>
        </a:p>
      </dgm:t>
    </dgm:pt>
    <dgm:pt modelId="{1C6B477D-8011-4BDB-B224-579672E7891C}">
      <dgm:prSet custT="1"/>
      <dgm:spPr/>
      <dgm:t>
        <a:bodyPr/>
        <a:lstStyle/>
        <a:p>
          <a:pPr algn="ctr" rtl="0"/>
          <a:r>
            <a:rPr lang="en-US" sz="1600" dirty="0" smtClean="0">
              <a:solidFill>
                <a:srgbClr val="002060"/>
              </a:solidFill>
            </a:rPr>
            <a:t>No LO generation or distribution, No down-converters</a:t>
          </a:r>
          <a:endParaRPr lang="en-US" sz="1600" dirty="0">
            <a:solidFill>
              <a:srgbClr val="002060"/>
            </a:solidFill>
          </a:endParaRPr>
        </a:p>
      </dgm:t>
    </dgm:pt>
    <dgm:pt modelId="{2DF3125C-7C27-4306-A2EB-6395605321A3}" type="parTrans" cxnId="{DFE4D8B1-E755-4393-BE67-EE270E14614E}">
      <dgm:prSet custT="1"/>
      <dgm:spPr/>
      <dgm:t>
        <a:bodyPr/>
        <a:lstStyle/>
        <a:p>
          <a:endParaRPr lang="en-US" sz="1200">
            <a:solidFill>
              <a:srgbClr val="002060"/>
            </a:solidFill>
          </a:endParaRPr>
        </a:p>
      </dgm:t>
    </dgm:pt>
    <dgm:pt modelId="{E2B23F7E-5F51-4287-BFD6-9782067A3872}" type="sibTrans" cxnId="{DFE4D8B1-E755-4393-BE67-EE270E14614E}">
      <dgm:prSet/>
      <dgm:spPr/>
      <dgm:t>
        <a:bodyPr/>
        <a:lstStyle/>
        <a:p>
          <a:endParaRPr lang="en-US" sz="1200">
            <a:solidFill>
              <a:srgbClr val="002060"/>
            </a:solidFill>
          </a:endParaRPr>
        </a:p>
      </dgm:t>
    </dgm:pt>
    <dgm:pt modelId="{F04602A6-4F4D-4609-9D26-507A7A6C759A}">
      <dgm:prSet custT="1"/>
      <dgm:spPr/>
      <dgm:t>
        <a:bodyPr/>
        <a:lstStyle/>
        <a:p>
          <a:pPr algn="ctr" rtl="0"/>
          <a:r>
            <a:rPr lang="en-US" sz="1600" dirty="0" smtClean="0">
              <a:solidFill>
                <a:srgbClr val="002060"/>
              </a:solidFill>
            </a:rPr>
            <a:t>S</a:t>
          </a:r>
          <a:r>
            <a:rPr lang="pl-PL" sz="1600" dirty="0" err="1" smtClean="0">
              <a:solidFill>
                <a:srgbClr val="002060"/>
              </a:solidFill>
            </a:rPr>
            <a:t>impler</a:t>
          </a:r>
          <a:r>
            <a:rPr lang="en-US" sz="1600" dirty="0" smtClean="0">
              <a:solidFill>
                <a:srgbClr val="002060"/>
              </a:solidFill>
            </a:rPr>
            <a:t> system</a:t>
          </a:r>
          <a:endParaRPr lang="pl-PL" sz="1600" dirty="0">
            <a:solidFill>
              <a:srgbClr val="002060"/>
            </a:solidFill>
          </a:endParaRPr>
        </a:p>
      </dgm:t>
    </dgm:pt>
    <dgm:pt modelId="{350B8F72-BC6C-475A-BA33-56C272933382}" type="parTrans" cxnId="{64C81631-C4E9-4A82-B9AB-87BF122DC3BF}">
      <dgm:prSet custT="1"/>
      <dgm:spPr/>
      <dgm:t>
        <a:bodyPr/>
        <a:lstStyle/>
        <a:p>
          <a:endParaRPr lang="en-US" sz="1200">
            <a:solidFill>
              <a:srgbClr val="002060"/>
            </a:solidFill>
          </a:endParaRPr>
        </a:p>
      </dgm:t>
    </dgm:pt>
    <dgm:pt modelId="{F6FDF1EC-78A4-4BAE-A967-F94CC9EBF99B}" type="sibTrans" cxnId="{64C81631-C4E9-4A82-B9AB-87BF122DC3BF}">
      <dgm:prSet/>
      <dgm:spPr/>
      <dgm:t>
        <a:bodyPr/>
        <a:lstStyle/>
        <a:p>
          <a:endParaRPr lang="en-US" sz="1200">
            <a:solidFill>
              <a:srgbClr val="002060"/>
            </a:solidFill>
          </a:endParaRPr>
        </a:p>
      </dgm:t>
    </dgm:pt>
    <dgm:pt modelId="{90702D17-214F-474F-B056-4FD966334B93}">
      <dgm:prSet custT="1"/>
      <dgm:spPr/>
      <dgm:t>
        <a:bodyPr/>
        <a:lstStyle/>
        <a:p>
          <a:pPr algn="ctr" rtl="0"/>
          <a:r>
            <a:rPr lang="en-US" sz="1600" dirty="0" smtClean="0">
              <a:solidFill>
                <a:srgbClr val="002060"/>
              </a:solidFill>
            </a:rPr>
            <a:t>S</a:t>
          </a:r>
          <a:r>
            <a:rPr lang="pl-PL" sz="1600" dirty="0" err="1" smtClean="0">
              <a:solidFill>
                <a:srgbClr val="002060"/>
              </a:solidFill>
            </a:rPr>
            <a:t>maller</a:t>
          </a:r>
          <a:r>
            <a:rPr lang="en-US" sz="1600" dirty="0" smtClean="0">
              <a:solidFill>
                <a:srgbClr val="002060"/>
              </a:solidFill>
            </a:rPr>
            <a:t> system </a:t>
          </a:r>
          <a:endParaRPr lang="pl-PL" sz="1600" dirty="0">
            <a:solidFill>
              <a:srgbClr val="002060"/>
            </a:solidFill>
          </a:endParaRPr>
        </a:p>
      </dgm:t>
    </dgm:pt>
    <dgm:pt modelId="{4A229FDA-0D16-443D-A4C7-42E34667AD4A}" type="parTrans" cxnId="{A9C81533-8520-491A-AB8C-BFA2526D6AA0}">
      <dgm:prSet custT="1"/>
      <dgm:spPr/>
      <dgm:t>
        <a:bodyPr/>
        <a:lstStyle/>
        <a:p>
          <a:endParaRPr lang="en-US" sz="1200">
            <a:solidFill>
              <a:srgbClr val="002060"/>
            </a:solidFill>
          </a:endParaRPr>
        </a:p>
      </dgm:t>
    </dgm:pt>
    <dgm:pt modelId="{035E7DA8-CA94-4101-B118-4927BD2C67BB}" type="sibTrans" cxnId="{A9C81533-8520-491A-AB8C-BFA2526D6AA0}">
      <dgm:prSet/>
      <dgm:spPr/>
      <dgm:t>
        <a:bodyPr/>
        <a:lstStyle/>
        <a:p>
          <a:endParaRPr lang="en-US" sz="1200">
            <a:solidFill>
              <a:srgbClr val="002060"/>
            </a:solidFill>
          </a:endParaRPr>
        </a:p>
      </dgm:t>
    </dgm:pt>
    <dgm:pt modelId="{BE76631B-2E95-4787-B535-AE89CD59F977}">
      <dgm:prSet custT="1"/>
      <dgm:spPr/>
      <dgm:t>
        <a:bodyPr/>
        <a:lstStyle/>
        <a:p>
          <a:pPr algn="ctr" rtl="0"/>
          <a:r>
            <a:rPr lang="en-US" sz="1600" dirty="0" smtClean="0">
              <a:solidFill>
                <a:srgbClr val="002060"/>
              </a:solidFill>
            </a:rPr>
            <a:t>Cheaper system</a:t>
          </a:r>
          <a:endParaRPr lang="pl-PL" sz="1600" dirty="0">
            <a:solidFill>
              <a:srgbClr val="002060"/>
            </a:solidFill>
          </a:endParaRPr>
        </a:p>
      </dgm:t>
    </dgm:pt>
    <dgm:pt modelId="{314289DB-8565-4F87-BDCC-9F2104232699}" type="parTrans" cxnId="{A79C9B75-2AD7-4BF5-A626-59F6A71AEA80}">
      <dgm:prSet custT="1"/>
      <dgm:spPr/>
      <dgm:t>
        <a:bodyPr/>
        <a:lstStyle/>
        <a:p>
          <a:endParaRPr lang="en-US" sz="1200">
            <a:solidFill>
              <a:srgbClr val="002060"/>
            </a:solidFill>
          </a:endParaRPr>
        </a:p>
      </dgm:t>
    </dgm:pt>
    <dgm:pt modelId="{E14C91AA-A64A-4104-9C01-A5962D1217F9}" type="sibTrans" cxnId="{A79C9B75-2AD7-4BF5-A626-59F6A71AEA80}">
      <dgm:prSet/>
      <dgm:spPr/>
      <dgm:t>
        <a:bodyPr/>
        <a:lstStyle/>
        <a:p>
          <a:endParaRPr lang="en-US" sz="1200">
            <a:solidFill>
              <a:srgbClr val="002060"/>
            </a:solidFill>
          </a:endParaRPr>
        </a:p>
      </dgm:t>
    </dgm:pt>
    <dgm:pt modelId="{A4ED6F24-925A-4C4C-9286-315206822172}">
      <dgm:prSet custT="1"/>
      <dgm:spPr/>
      <dgm:t>
        <a:bodyPr/>
        <a:lstStyle/>
        <a:p>
          <a:pPr algn="ctr" rtl="0"/>
          <a:r>
            <a:rPr lang="en-US" sz="1600" dirty="0" smtClean="0">
              <a:solidFill>
                <a:srgbClr val="002060"/>
              </a:solidFill>
            </a:rPr>
            <a:t>High Sampling rates</a:t>
          </a:r>
          <a:endParaRPr lang="pl-PL" sz="1600" dirty="0">
            <a:solidFill>
              <a:srgbClr val="002060"/>
            </a:solidFill>
          </a:endParaRPr>
        </a:p>
      </dgm:t>
    </dgm:pt>
    <dgm:pt modelId="{4D59C840-2CFD-4695-90F6-694D3181FB6B}" type="parTrans" cxnId="{634A8FA4-7034-4DCB-8A8C-77078DB459C6}">
      <dgm:prSet custT="1"/>
      <dgm:spPr/>
      <dgm:t>
        <a:bodyPr/>
        <a:lstStyle/>
        <a:p>
          <a:endParaRPr lang="en-US" sz="1200">
            <a:solidFill>
              <a:srgbClr val="002060"/>
            </a:solidFill>
          </a:endParaRPr>
        </a:p>
      </dgm:t>
    </dgm:pt>
    <dgm:pt modelId="{0F0E457F-2B62-4DCD-B456-E6EDC39DE869}" type="sibTrans" cxnId="{634A8FA4-7034-4DCB-8A8C-77078DB459C6}">
      <dgm:prSet/>
      <dgm:spPr/>
      <dgm:t>
        <a:bodyPr/>
        <a:lstStyle/>
        <a:p>
          <a:endParaRPr lang="en-US" sz="1200">
            <a:solidFill>
              <a:srgbClr val="002060"/>
            </a:solidFill>
          </a:endParaRPr>
        </a:p>
      </dgm:t>
    </dgm:pt>
    <dgm:pt modelId="{5AD287DE-A56A-4A7D-97DA-193ED5D3507C}">
      <dgm:prSet custT="1"/>
      <dgm:spPr/>
      <dgm:t>
        <a:bodyPr/>
        <a:lstStyle/>
        <a:p>
          <a:pPr algn="ctr" rtl="0"/>
          <a:r>
            <a:rPr lang="en-US" sz="1600" smtClean="0">
              <a:solidFill>
                <a:srgbClr val="002060"/>
              </a:solidFill>
            </a:rPr>
            <a:t>Faster system clock</a:t>
          </a:r>
          <a:endParaRPr lang="pl-PL" sz="1600" dirty="0">
            <a:solidFill>
              <a:srgbClr val="002060"/>
            </a:solidFill>
          </a:endParaRPr>
        </a:p>
      </dgm:t>
    </dgm:pt>
    <dgm:pt modelId="{B1AD9A6D-D007-4472-B2FB-2CF52EBA5161}" type="parTrans" cxnId="{B1CF1060-F63B-4D0E-9105-0E85F868CF8B}">
      <dgm:prSet custT="1"/>
      <dgm:spPr/>
      <dgm:t>
        <a:bodyPr/>
        <a:lstStyle/>
        <a:p>
          <a:endParaRPr lang="en-US" sz="1200">
            <a:solidFill>
              <a:srgbClr val="002060"/>
            </a:solidFill>
          </a:endParaRPr>
        </a:p>
      </dgm:t>
    </dgm:pt>
    <dgm:pt modelId="{E1468042-472B-47F9-AD7D-BE85E93C294E}" type="sibTrans" cxnId="{B1CF1060-F63B-4D0E-9105-0E85F868CF8B}">
      <dgm:prSet/>
      <dgm:spPr/>
      <dgm:t>
        <a:bodyPr/>
        <a:lstStyle/>
        <a:p>
          <a:endParaRPr lang="en-US" sz="1200">
            <a:solidFill>
              <a:srgbClr val="002060"/>
            </a:solidFill>
          </a:endParaRPr>
        </a:p>
      </dgm:t>
    </dgm:pt>
    <dgm:pt modelId="{96B1FE39-CDEE-4863-A831-DC1421A164DD}">
      <dgm:prSet custT="1"/>
      <dgm:spPr/>
      <dgm:t>
        <a:bodyPr/>
        <a:lstStyle/>
        <a:p>
          <a:pPr algn="ctr" rtl="0"/>
          <a:r>
            <a:rPr lang="en-US" sz="1600" dirty="0" smtClean="0">
              <a:solidFill>
                <a:srgbClr val="002060"/>
              </a:solidFill>
            </a:rPr>
            <a:t>Faster calculations</a:t>
          </a:r>
          <a:endParaRPr lang="pl-PL" sz="1600" dirty="0">
            <a:solidFill>
              <a:srgbClr val="002060"/>
            </a:solidFill>
          </a:endParaRPr>
        </a:p>
      </dgm:t>
    </dgm:pt>
    <dgm:pt modelId="{40106EFC-D182-4F58-B9D2-9933E6B2D346}" type="parTrans" cxnId="{53476FF9-2FFA-4E60-80C6-D9501EA8B290}">
      <dgm:prSet custT="1"/>
      <dgm:spPr/>
      <dgm:t>
        <a:bodyPr/>
        <a:lstStyle/>
        <a:p>
          <a:endParaRPr lang="en-US" sz="1200">
            <a:solidFill>
              <a:srgbClr val="002060"/>
            </a:solidFill>
          </a:endParaRPr>
        </a:p>
      </dgm:t>
    </dgm:pt>
    <dgm:pt modelId="{F8213B1F-ADCE-4252-9CC2-4A09F52C808D}" type="sibTrans" cxnId="{53476FF9-2FFA-4E60-80C6-D9501EA8B290}">
      <dgm:prSet/>
      <dgm:spPr/>
      <dgm:t>
        <a:bodyPr/>
        <a:lstStyle/>
        <a:p>
          <a:endParaRPr lang="en-US" sz="1200">
            <a:solidFill>
              <a:srgbClr val="002060"/>
            </a:solidFill>
          </a:endParaRPr>
        </a:p>
      </dgm:t>
    </dgm:pt>
    <dgm:pt modelId="{9FEAE09E-E5DC-4162-A045-36FB65F50408}">
      <dgm:prSet custT="1"/>
      <dgm:spPr/>
      <dgm:t>
        <a:bodyPr/>
        <a:lstStyle/>
        <a:p>
          <a:pPr algn="ctr" rtl="0"/>
          <a:r>
            <a:rPr lang="en-US" sz="1600" dirty="0" smtClean="0">
              <a:solidFill>
                <a:srgbClr val="002060"/>
              </a:solidFill>
            </a:rPr>
            <a:t>Much lower Latency</a:t>
          </a:r>
          <a:endParaRPr lang="en-US" sz="1600" dirty="0">
            <a:solidFill>
              <a:srgbClr val="002060"/>
            </a:solidFill>
          </a:endParaRPr>
        </a:p>
      </dgm:t>
    </dgm:pt>
    <dgm:pt modelId="{23D84FA4-96F2-472B-8048-49E1A2057D90}" type="parTrans" cxnId="{15DA37E0-FB9E-4D23-9C9C-59EAA6A2E75B}">
      <dgm:prSet custT="1"/>
      <dgm:spPr/>
      <dgm:t>
        <a:bodyPr/>
        <a:lstStyle/>
        <a:p>
          <a:endParaRPr lang="en-US" sz="1200">
            <a:solidFill>
              <a:srgbClr val="002060"/>
            </a:solidFill>
          </a:endParaRPr>
        </a:p>
      </dgm:t>
    </dgm:pt>
    <dgm:pt modelId="{47FF63E9-A7E3-45BD-A7AB-7ECE5DBC291A}" type="sibTrans" cxnId="{15DA37E0-FB9E-4D23-9C9C-59EAA6A2E75B}">
      <dgm:prSet/>
      <dgm:spPr/>
      <dgm:t>
        <a:bodyPr/>
        <a:lstStyle/>
        <a:p>
          <a:endParaRPr lang="en-US" sz="1200">
            <a:solidFill>
              <a:srgbClr val="002060"/>
            </a:solidFill>
          </a:endParaRPr>
        </a:p>
      </dgm:t>
    </dgm:pt>
    <dgm:pt modelId="{7B2956D3-C5B6-4F6B-8658-D5C09FE349D1}">
      <dgm:prSet custT="1"/>
      <dgm:spPr/>
      <dgm:t>
        <a:bodyPr/>
        <a:lstStyle/>
        <a:p>
          <a:pPr algn="ctr" rtl="0"/>
          <a:r>
            <a:rPr lang="en-US" sz="1800" smtClean="0">
              <a:solidFill>
                <a:srgbClr val="002060"/>
              </a:solidFill>
            </a:rPr>
            <a:t>Main disadvantages</a:t>
          </a:r>
          <a:endParaRPr lang="pl-PL" sz="1800" dirty="0">
            <a:solidFill>
              <a:srgbClr val="002060"/>
            </a:solidFill>
          </a:endParaRPr>
        </a:p>
      </dgm:t>
    </dgm:pt>
    <dgm:pt modelId="{A3BA8743-190E-4605-AC67-4BC12771FE1F}" type="parTrans" cxnId="{E4F75D34-8FEE-47A7-83B5-C7CDAFE148C3}">
      <dgm:prSet/>
      <dgm:spPr/>
      <dgm:t>
        <a:bodyPr/>
        <a:lstStyle/>
        <a:p>
          <a:endParaRPr lang="en-US" sz="1200">
            <a:solidFill>
              <a:srgbClr val="002060"/>
            </a:solidFill>
          </a:endParaRPr>
        </a:p>
      </dgm:t>
    </dgm:pt>
    <dgm:pt modelId="{F41EAFAC-71AA-430C-A90A-62848B89F2A6}" type="sibTrans" cxnId="{E4F75D34-8FEE-47A7-83B5-C7CDAFE148C3}">
      <dgm:prSet/>
      <dgm:spPr/>
      <dgm:t>
        <a:bodyPr/>
        <a:lstStyle/>
        <a:p>
          <a:endParaRPr lang="en-US" sz="1200">
            <a:solidFill>
              <a:srgbClr val="002060"/>
            </a:solidFill>
          </a:endParaRPr>
        </a:p>
      </dgm:t>
    </dgm:pt>
    <dgm:pt modelId="{07E73E21-A747-4B4B-BFDA-49E62FEDB648}">
      <dgm:prSet custT="1"/>
      <dgm:spPr/>
      <dgm:t>
        <a:bodyPr/>
        <a:lstStyle/>
        <a:p>
          <a:pPr algn="ctr" rtl="0"/>
          <a:r>
            <a:rPr lang="en-US" sz="1600" dirty="0" smtClean="0">
              <a:solidFill>
                <a:srgbClr val="002060"/>
              </a:solidFill>
            </a:rPr>
            <a:t>Limited resolution of Fast ADCs  (partially to be compensated digitally at the cost of latency)</a:t>
          </a:r>
          <a:endParaRPr lang="pl-PL" sz="1600" dirty="0">
            <a:solidFill>
              <a:srgbClr val="002060"/>
            </a:solidFill>
          </a:endParaRPr>
        </a:p>
      </dgm:t>
    </dgm:pt>
    <dgm:pt modelId="{2C42D35C-7DD1-45D6-BA29-80B004FBE0A2}" type="parTrans" cxnId="{0DFD3687-1657-4664-8306-22BDAFF29A96}">
      <dgm:prSet custT="1"/>
      <dgm:spPr/>
      <dgm:t>
        <a:bodyPr/>
        <a:lstStyle/>
        <a:p>
          <a:endParaRPr lang="en-US" sz="1200">
            <a:solidFill>
              <a:srgbClr val="002060"/>
            </a:solidFill>
          </a:endParaRPr>
        </a:p>
      </dgm:t>
    </dgm:pt>
    <dgm:pt modelId="{BF6B5C4C-A328-46AF-9152-31B2B8808A78}" type="sibTrans" cxnId="{0DFD3687-1657-4664-8306-22BDAFF29A96}">
      <dgm:prSet/>
      <dgm:spPr/>
      <dgm:t>
        <a:bodyPr/>
        <a:lstStyle/>
        <a:p>
          <a:endParaRPr lang="en-US" sz="1200">
            <a:solidFill>
              <a:srgbClr val="002060"/>
            </a:solidFill>
          </a:endParaRPr>
        </a:p>
      </dgm:t>
    </dgm:pt>
    <dgm:pt modelId="{654CFD09-2B9D-4160-9BE9-A538C82FCEFE}">
      <dgm:prSet custT="1"/>
      <dgm:spPr/>
      <dgm:t>
        <a:bodyPr/>
        <a:lstStyle/>
        <a:p>
          <a:pPr algn="ctr" rtl="0"/>
          <a:r>
            <a:rPr lang="en-US" sz="1400" dirty="0" smtClean="0">
              <a:solidFill>
                <a:srgbClr val="002060"/>
              </a:solidFill>
            </a:rPr>
            <a:t>More careful design needed for CLKs and input circuits</a:t>
          </a:r>
          <a:endParaRPr lang="en-US" sz="1400" dirty="0">
            <a:solidFill>
              <a:srgbClr val="002060"/>
            </a:solidFill>
          </a:endParaRPr>
        </a:p>
      </dgm:t>
    </dgm:pt>
    <dgm:pt modelId="{1A73B34B-1D74-4B2F-9ED8-BCDA70DC8291}" type="parTrans" cxnId="{C74DA100-17B1-484D-B2F2-B78480926210}">
      <dgm:prSet custT="1"/>
      <dgm:spPr/>
      <dgm:t>
        <a:bodyPr/>
        <a:lstStyle/>
        <a:p>
          <a:endParaRPr lang="en-US" sz="1200">
            <a:solidFill>
              <a:srgbClr val="002060"/>
            </a:solidFill>
          </a:endParaRPr>
        </a:p>
      </dgm:t>
    </dgm:pt>
    <dgm:pt modelId="{25CCD45A-919E-4154-AF27-81AB74DD95F8}" type="sibTrans" cxnId="{C74DA100-17B1-484D-B2F2-B78480926210}">
      <dgm:prSet/>
      <dgm:spPr/>
      <dgm:t>
        <a:bodyPr/>
        <a:lstStyle/>
        <a:p>
          <a:endParaRPr lang="en-US" sz="1200">
            <a:solidFill>
              <a:srgbClr val="002060"/>
            </a:solidFill>
          </a:endParaRPr>
        </a:p>
      </dgm:t>
    </dgm:pt>
    <dgm:pt modelId="{EC286DC5-9E60-4D05-89C7-DDF6B6545A8D}">
      <dgm:prSet custT="1"/>
      <dgm:spPr/>
      <dgm:t>
        <a:bodyPr/>
        <a:lstStyle/>
        <a:p>
          <a:pPr algn="ctr" rtl="0"/>
          <a:r>
            <a:rPr lang="pl-PL" sz="1600" dirty="0" err="1" smtClean="0">
              <a:solidFill>
                <a:srgbClr val="002060"/>
              </a:solidFill>
            </a:rPr>
            <a:t>Elimination</a:t>
          </a:r>
          <a:r>
            <a:rPr lang="pl-PL" sz="1600" dirty="0" smtClean="0">
              <a:solidFill>
                <a:srgbClr val="002060"/>
              </a:solidFill>
            </a:rPr>
            <a:t> of </a:t>
          </a:r>
          <a:r>
            <a:rPr lang="pl-PL" sz="1600" dirty="0" err="1" smtClean="0">
              <a:solidFill>
                <a:srgbClr val="002060"/>
              </a:solidFill>
            </a:rPr>
            <a:t>problems</a:t>
          </a:r>
          <a:r>
            <a:rPr lang="pl-PL" sz="1600" dirty="0" smtClean="0">
              <a:solidFill>
                <a:srgbClr val="002060"/>
              </a:solidFill>
            </a:rPr>
            <a:t> </a:t>
          </a:r>
          <a:r>
            <a:rPr lang="pl-PL" sz="1600" dirty="0" err="1" smtClean="0">
              <a:solidFill>
                <a:srgbClr val="002060"/>
              </a:solidFill>
            </a:rPr>
            <a:t>related</a:t>
          </a:r>
          <a:r>
            <a:rPr lang="pl-PL" sz="1600" dirty="0" smtClean="0">
              <a:solidFill>
                <a:srgbClr val="002060"/>
              </a:solidFill>
            </a:rPr>
            <a:t> to LO and DWC</a:t>
          </a:r>
          <a:endParaRPr lang="pl-PL" sz="1600" dirty="0">
            <a:solidFill>
              <a:srgbClr val="002060"/>
            </a:solidFill>
          </a:endParaRPr>
        </a:p>
      </dgm:t>
    </dgm:pt>
    <dgm:pt modelId="{D384EFD1-1F58-47C2-B391-80112C5F0F13}" type="parTrans" cxnId="{5AA1C396-796A-4E46-93C8-50BEB07DFFAE}">
      <dgm:prSet/>
      <dgm:spPr/>
      <dgm:t>
        <a:bodyPr/>
        <a:lstStyle/>
        <a:p>
          <a:endParaRPr lang="en-US" sz="1200">
            <a:solidFill>
              <a:srgbClr val="002060"/>
            </a:solidFill>
          </a:endParaRPr>
        </a:p>
      </dgm:t>
    </dgm:pt>
    <dgm:pt modelId="{D01485F2-B139-4D7E-A8F3-78DE5BC2A150}" type="sibTrans" cxnId="{5AA1C396-796A-4E46-93C8-50BEB07DFFAE}">
      <dgm:prSet/>
      <dgm:spPr/>
      <dgm:t>
        <a:bodyPr/>
        <a:lstStyle/>
        <a:p>
          <a:endParaRPr lang="en-US" sz="1200">
            <a:solidFill>
              <a:srgbClr val="002060"/>
            </a:solidFill>
          </a:endParaRPr>
        </a:p>
      </dgm:t>
    </dgm:pt>
    <dgm:pt modelId="{5BAA26D5-523C-4EE0-85C2-F698A7D6930E}">
      <dgm:prSet custT="1"/>
      <dgm:spPr/>
      <dgm:t>
        <a:bodyPr/>
        <a:lstStyle/>
        <a:p>
          <a:pPr algn="ctr" rtl="0"/>
          <a:r>
            <a:rPr lang="pl-PL" sz="1600" smtClean="0">
              <a:solidFill>
                <a:srgbClr val="002060"/>
              </a:solidFill>
            </a:rPr>
            <a:t>Drifts</a:t>
          </a:r>
          <a:endParaRPr lang="en-US" sz="1600" dirty="0">
            <a:solidFill>
              <a:srgbClr val="002060"/>
            </a:solidFill>
          </a:endParaRPr>
        </a:p>
      </dgm:t>
    </dgm:pt>
    <dgm:pt modelId="{898519E2-7AA6-43B0-8DE8-43565630C2AE}" type="parTrans" cxnId="{390B1C15-DC2A-4CF5-85EF-8501E9B30D08}">
      <dgm:prSet/>
      <dgm:spPr/>
      <dgm:t>
        <a:bodyPr/>
        <a:lstStyle/>
        <a:p>
          <a:endParaRPr lang="en-US" sz="1200">
            <a:solidFill>
              <a:srgbClr val="002060"/>
            </a:solidFill>
          </a:endParaRPr>
        </a:p>
      </dgm:t>
    </dgm:pt>
    <dgm:pt modelId="{F06F7E76-0873-4CDE-88A3-17E47C1CF6FE}" type="sibTrans" cxnId="{390B1C15-DC2A-4CF5-85EF-8501E9B30D08}">
      <dgm:prSet/>
      <dgm:spPr/>
      <dgm:t>
        <a:bodyPr/>
        <a:lstStyle/>
        <a:p>
          <a:endParaRPr lang="en-US" sz="1200">
            <a:solidFill>
              <a:srgbClr val="002060"/>
            </a:solidFill>
          </a:endParaRPr>
        </a:p>
      </dgm:t>
    </dgm:pt>
    <dgm:pt modelId="{0A0992E9-AD1A-4D18-A986-9D586FEAB967}">
      <dgm:prSet custT="1"/>
      <dgm:spPr/>
      <dgm:t>
        <a:bodyPr/>
        <a:lstStyle/>
        <a:p>
          <a:pPr algn="ctr" rtl="0"/>
          <a:r>
            <a:rPr lang="pl-PL" sz="1600" dirty="0" err="1" smtClean="0">
              <a:solidFill>
                <a:srgbClr val="002060"/>
              </a:solidFill>
            </a:rPr>
            <a:t>Nonlin-earities</a:t>
          </a:r>
          <a:endParaRPr lang="en-US" sz="1600" dirty="0">
            <a:solidFill>
              <a:srgbClr val="002060"/>
            </a:solidFill>
          </a:endParaRPr>
        </a:p>
      </dgm:t>
    </dgm:pt>
    <dgm:pt modelId="{C7112C1E-FC05-42EB-BEA8-13F4DF782608}" type="parTrans" cxnId="{F405E9E0-B22D-48F6-A33C-77AFFE801F2C}">
      <dgm:prSet/>
      <dgm:spPr/>
      <dgm:t>
        <a:bodyPr/>
        <a:lstStyle/>
        <a:p>
          <a:endParaRPr lang="en-US" sz="1200">
            <a:solidFill>
              <a:srgbClr val="002060"/>
            </a:solidFill>
          </a:endParaRPr>
        </a:p>
      </dgm:t>
    </dgm:pt>
    <dgm:pt modelId="{A085ADB8-AE0A-4C3E-AFE0-9CFD8A3D609F}" type="sibTrans" cxnId="{F405E9E0-B22D-48F6-A33C-77AFFE801F2C}">
      <dgm:prSet/>
      <dgm:spPr/>
      <dgm:t>
        <a:bodyPr/>
        <a:lstStyle/>
        <a:p>
          <a:endParaRPr lang="en-US" sz="1200">
            <a:solidFill>
              <a:srgbClr val="002060"/>
            </a:solidFill>
          </a:endParaRPr>
        </a:p>
      </dgm:t>
    </dgm:pt>
    <dgm:pt modelId="{7154EB28-2071-493A-BDAC-7B332F58CECF}">
      <dgm:prSet custT="1"/>
      <dgm:spPr/>
      <dgm:t>
        <a:bodyPr/>
        <a:lstStyle/>
        <a:p>
          <a:pPr algn="ctr" rtl="0"/>
          <a:r>
            <a:rPr lang="pl-PL" sz="1800" dirty="0" err="1" smtClean="0">
              <a:solidFill>
                <a:srgbClr val="002060"/>
              </a:solidFill>
            </a:rPr>
            <a:t>Matching</a:t>
          </a:r>
          <a:endParaRPr lang="en-US" sz="1800" dirty="0">
            <a:solidFill>
              <a:srgbClr val="002060"/>
            </a:solidFill>
          </a:endParaRPr>
        </a:p>
      </dgm:t>
    </dgm:pt>
    <dgm:pt modelId="{6E1AD67D-41A9-47C2-B6AF-153A84AA98F6}" type="parTrans" cxnId="{E116A47B-A8F1-48F0-B998-5A24B35C475F}">
      <dgm:prSet/>
      <dgm:spPr/>
      <dgm:t>
        <a:bodyPr/>
        <a:lstStyle/>
        <a:p>
          <a:endParaRPr lang="en-US" sz="1200">
            <a:solidFill>
              <a:srgbClr val="002060"/>
            </a:solidFill>
          </a:endParaRPr>
        </a:p>
      </dgm:t>
    </dgm:pt>
    <dgm:pt modelId="{0AFADA3E-4144-4D3E-8DEC-D56AD0B5E098}" type="sibTrans" cxnId="{E116A47B-A8F1-48F0-B998-5A24B35C475F}">
      <dgm:prSet/>
      <dgm:spPr/>
      <dgm:t>
        <a:bodyPr/>
        <a:lstStyle/>
        <a:p>
          <a:endParaRPr lang="en-US" sz="1200">
            <a:solidFill>
              <a:srgbClr val="002060"/>
            </a:solidFill>
          </a:endParaRPr>
        </a:p>
      </dgm:t>
    </dgm:pt>
    <dgm:pt modelId="{E3199350-940A-481E-BB29-1B3A9DEB74D3}">
      <dgm:prSet custT="1"/>
      <dgm:spPr/>
      <dgm:t>
        <a:bodyPr/>
        <a:lstStyle/>
        <a:p>
          <a:pPr algn="ctr" rtl="0"/>
          <a:r>
            <a:rPr lang="pl-PL" sz="1800" dirty="0" err="1" smtClean="0">
              <a:solidFill>
                <a:srgbClr val="002060"/>
              </a:solidFill>
            </a:rPr>
            <a:t>Noise</a:t>
          </a:r>
          <a:endParaRPr lang="en-US" sz="1800" dirty="0">
            <a:solidFill>
              <a:srgbClr val="002060"/>
            </a:solidFill>
          </a:endParaRPr>
        </a:p>
      </dgm:t>
    </dgm:pt>
    <dgm:pt modelId="{FC6F55EE-8D1F-4F94-AABC-9184B47A938E}" type="parTrans" cxnId="{BA4F93A6-FF00-413F-A112-540C6A119343}">
      <dgm:prSet/>
      <dgm:spPr/>
      <dgm:t>
        <a:bodyPr/>
        <a:lstStyle/>
        <a:p>
          <a:endParaRPr lang="en-US" sz="1200">
            <a:solidFill>
              <a:srgbClr val="002060"/>
            </a:solidFill>
          </a:endParaRPr>
        </a:p>
      </dgm:t>
    </dgm:pt>
    <dgm:pt modelId="{E33E8308-23DB-4B72-A8F1-EDE6341BAC90}" type="sibTrans" cxnId="{BA4F93A6-FF00-413F-A112-540C6A119343}">
      <dgm:prSet/>
      <dgm:spPr/>
      <dgm:t>
        <a:bodyPr/>
        <a:lstStyle/>
        <a:p>
          <a:endParaRPr lang="en-US" sz="1200">
            <a:solidFill>
              <a:srgbClr val="002060"/>
            </a:solidFill>
          </a:endParaRPr>
        </a:p>
      </dgm:t>
    </dgm:pt>
    <dgm:pt modelId="{F80ED724-C19A-4B50-A918-2D76D2059B6B}">
      <dgm:prSet custT="1"/>
      <dgm:spPr/>
      <dgm:t>
        <a:bodyPr/>
        <a:lstStyle/>
        <a:p>
          <a:pPr algn="ctr" rtl="0"/>
          <a:r>
            <a:rPr lang="pl-PL" sz="1800" dirty="0" err="1" smtClean="0">
              <a:solidFill>
                <a:srgbClr val="002060"/>
              </a:solidFill>
            </a:rPr>
            <a:t>Drifts</a:t>
          </a:r>
          <a:endParaRPr lang="en-US" sz="1800" dirty="0">
            <a:solidFill>
              <a:srgbClr val="002060"/>
            </a:solidFill>
          </a:endParaRPr>
        </a:p>
      </dgm:t>
    </dgm:pt>
    <dgm:pt modelId="{9690CCD4-A15D-4B5C-B4EF-28751BC21BB5}" type="parTrans" cxnId="{7A167821-21B0-4504-993E-AC90019E2F69}">
      <dgm:prSet/>
      <dgm:spPr/>
      <dgm:t>
        <a:bodyPr/>
        <a:lstStyle/>
        <a:p>
          <a:endParaRPr lang="en-US" sz="1200">
            <a:solidFill>
              <a:srgbClr val="002060"/>
            </a:solidFill>
          </a:endParaRPr>
        </a:p>
      </dgm:t>
    </dgm:pt>
    <dgm:pt modelId="{637F10F5-81B5-4C5E-8B72-B3CD056C4686}" type="sibTrans" cxnId="{7A167821-21B0-4504-993E-AC90019E2F69}">
      <dgm:prSet/>
      <dgm:spPr/>
      <dgm:t>
        <a:bodyPr/>
        <a:lstStyle/>
        <a:p>
          <a:endParaRPr lang="en-US" sz="1200">
            <a:solidFill>
              <a:srgbClr val="002060"/>
            </a:solidFill>
          </a:endParaRPr>
        </a:p>
      </dgm:t>
    </dgm:pt>
    <dgm:pt modelId="{CF6282CB-88C7-4029-9E57-17EA996D75FC}">
      <dgm:prSet custT="1"/>
      <dgm:spPr/>
      <dgm:t>
        <a:bodyPr/>
        <a:lstStyle/>
        <a:p>
          <a:pPr algn="ctr" rtl="0"/>
          <a:r>
            <a:rPr lang="pl-PL" sz="1600" dirty="0" smtClean="0">
              <a:solidFill>
                <a:srgbClr val="002060"/>
              </a:solidFill>
            </a:rPr>
            <a:t>More time for </a:t>
          </a:r>
          <a:r>
            <a:rPr lang="pl-PL" sz="1600" dirty="0" err="1" smtClean="0">
              <a:solidFill>
                <a:srgbClr val="002060"/>
              </a:solidFill>
            </a:rPr>
            <a:t>processing</a:t>
          </a:r>
          <a:endParaRPr lang="en-US" sz="1600" dirty="0">
            <a:solidFill>
              <a:srgbClr val="002060"/>
            </a:solidFill>
          </a:endParaRPr>
        </a:p>
      </dgm:t>
    </dgm:pt>
    <dgm:pt modelId="{A1970933-440D-43C1-ABCC-5BEB37BA9124}" type="parTrans" cxnId="{B4951936-B893-4732-A094-CF12BAFDEA91}">
      <dgm:prSet/>
      <dgm:spPr/>
      <dgm:t>
        <a:bodyPr/>
        <a:lstStyle/>
        <a:p>
          <a:endParaRPr lang="en-US"/>
        </a:p>
      </dgm:t>
    </dgm:pt>
    <dgm:pt modelId="{3C865462-BBEF-4009-A45F-E4128B285B15}" type="sibTrans" cxnId="{B4951936-B893-4732-A094-CF12BAFDEA91}">
      <dgm:prSet/>
      <dgm:spPr/>
      <dgm:t>
        <a:bodyPr/>
        <a:lstStyle/>
        <a:p>
          <a:endParaRPr lang="en-US"/>
        </a:p>
      </dgm:t>
    </dgm:pt>
    <dgm:pt modelId="{0E94F7D1-9B79-4BDF-975E-9508AB87D84A}" type="pres">
      <dgm:prSet presAssocID="{24C06F5A-32F5-4824-8F9A-B103E48565E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C89A8B9-36CA-48DC-AFD6-7BCE6140F997}" type="pres">
      <dgm:prSet presAssocID="{DF0E3DBE-8B08-4F0A-AA65-C53E8A59E4B2}" presName="vertOne" presStyleCnt="0"/>
      <dgm:spPr/>
    </dgm:pt>
    <dgm:pt modelId="{327F3863-D97C-4238-97F0-E5032B446D66}" type="pres">
      <dgm:prSet presAssocID="{DF0E3DBE-8B08-4F0A-AA65-C53E8A59E4B2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2C2963-0F78-408F-B40E-3EA7A3A83D45}" type="pres">
      <dgm:prSet presAssocID="{DF0E3DBE-8B08-4F0A-AA65-C53E8A59E4B2}" presName="parTransOne" presStyleCnt="0"/>
      <dgm:spPr/>
    </dgm:pt>
    <dgm:pt modelId="{902ACF4B-1CEB-4561-AC8B-C37D86A63787}" type="pres">
      <dgm:prSet presAssocID="{DF0E3DBE-8B08-4F0A-AA65-C53E8A59E4B2}" presName="horzOne" presStyleCnt="0"/>
      <dgm:spPr/>
    </dgm:pt>
    <dgm:pt modelId="{8E16AA94-4C24-440B-A711-448CB5412FB2}" type="pres">
      <dgm:prSet presAssocID="{1C6B477D-8011-4BDB-B224-579672E7891C}" presName="vertTwo" presStyleCnt="0"/>
      <dgm:spPr/>
    </dgm:pt>
    <dgm:pt modelId="{1740DB3E-29D0-4362-95B5-D3EAF31B8D96}" type="pres">
      <dgm:prSet presAssocID="{1C6B477D-8011-4BDB-B224-579672E7891C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FB6900-F585-4B80-97E6-B243AAE90026}" type="pres">
      <dgm:prSet presAssocID="{1C6B477D-8011-4BDB-B224-579672E7891C}" presName="parTransTwo" presStyleCnt="0"/>
      <dgm:spPr/>
    </dgm:pt>
    <dgm:pt modelId="{58EDFCA7-B298-4761-8D70-3AE746C0E81F}" type="pres">
      <dgm:prSet presAssocID="{1C6B477D-8011-4BDB-B224-579672E7891C}" presName="horzTwo" presStyleCnt="0"/>
      <dgm:spPr/>
    </dgm:pt>
    <dgm:pt modelId="{9925BB98-380D-42EA-9C0B-355C78A25502}" type="pres">
      <dgm:prSet presAssocID="{F04602A6-4F4D-4609-9D26-507A7A6C759A}" presName="vertThree" presStyleCnt="0"/>
      <dgm:spPr/>
    </dgm:pt>
    <dgm:pt modelId="{7B0C9813-DEBC-41A0-877E-3B9897C3E59B}" type="pres">
      <dgm:prSet presAssocID="{F04602A6-4F4D-4609-9D26-507A7A6C759A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08CC2E-1478-43DF-A7D0-E14EC8ED09A0}" type="pres">
      <dgm:prSet presAssocID="{F04602A6-4F4D-4609-9D26-507A7A6C759A}" presName="parTransThree" presStyleCnt="0"/>
      <dgm:spPr/>
    </dgm:pt>
    <dgm:pt modelId="{A6715838-55B7-48EB-87F0-D48E00B1A0B2}" type="pres">
      <dgm:prSet presAssocID="{F04602A6-4F4D-4609-9D26-507A7A6C759A}" presName="horzThree" presStyleCnt="0"/>
      <dgm:spPr/>
    </dgm:pt>
    <dgm:pt modelId="{F3F96CB8-A77C-488D-B660-09AF7D96F065}" type="pres">
      <dgm:prSet presAssocID="{90702D17-214F-474F-B056-4FD966334B93}" presName="vertFour" presStyleCnt="0">
        <dgm:presLayoutVars>
          <dgm:chPref val="3"/>
        </dgm:presLayoutVars>
      </dgm:prSet>
      <dgm:spPr/>
    </dgm:pt>
    <dgm:pt modelId="{0D5E3DA2-0071-4E74-8AA2-D6DAAE858B03}" type="pres">
      <dgm:prSet presAssocID="{90702D17-214F-474F-B056-4FD966334B93}" presName="txFour" presStyleLbl="node4" presStyleIdx="0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C82F51-A07B-4F91-ADC0-CCD7226BB64F}" type="pres">
      <dgm:prSet presAssocID="{90702D17-214F-474F-B056-4FD966334B93}" presName="parTransFour" presStyleCnt="0"/>
      <dgm:spPr/>
    </dgm:pt>
    <dgm:pt modelId="{B1C3E54F-D5C6-4A63-BEE7-4289E6EE5F75}" type="pres">
      <dgm:prSet presAssocID="{90702D17-214F-474F-B056-4FD966334B93}" presName="horzFour" presStyleCnt="0"/>
      <dgm:spPr/>
    </dgm:pt>
    <dgm:pt modelId="{75C644E7-03FA-4C34-B53E-04E9F2DA5967}" type="pres">
      <dgm:prSet presAssocID="{BE76631B-2E95-4787-B535-AE89CD59F977}" presName="vertFour" presStyleCnt="0">
        <dgm:presLayoutVars>
          <dgm:chPref val="3"/>
        </dgm:presLayoutVars>
      </dgm:prSet>
      <dgm:spPr/>
    </dgm:pt>
    <dgm:pt modelId="{7818F85C-9F7B-43AD-A6D1-FBC7FAACC22D}" type="pres">
      <dgm:prSet presAssocID="{BE76631B-2E95-4787-B535-AE89CD59F977}" presName="txFour" presStyleLbl="node4" presStyleIdx="1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2D7CE5-E5ED-4555-A8FF-C4B41BED8AC6}" type="pres">
      <dgm:prSet presAssocID="{BE76631B-2E95-4787-B535-AE89CD59F977}" presName="horzFour" presStyleCnt="0"/>
      <dgm:spPr/>
    </dgm:pt>
    <dgm:pt modelId="{1953C8C6-494B-4C79-846C-BF386E728FE7}" type="pres">
      <dgm:prSet presAssocID="{F6FDF1EC-78A4-4BAE-A967-F94CC9EBF99B}" presName="sibSpaceThree" presStyleCnt="0"/>
      <dgm:spPr/>
    </dgm:pt>
    <dgm:pt modelId="{99BA61AA-C2A3-4B79-A2C4-90040372C1C9}" type="pres">
      <dgm:prSet presAssocID="{EC286DC5-9E60-4D05-89C7-DDF6B6545A8D}" presName="vertThree" presStyleCnt="0"/>
      <dgm:spPr/>
    </dgm:pt>
    <dgm:pt modelId="{F186AE75-A0FD-4E0B-8AC9-F4CAFCB4DBB7}" type="pres">
      <dgm:prSet presAssocID="{EC286DC5-9E60-4D05-89C7-DDF6B6545A8D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30B41F-7724-460E-9FD0-9142801CB757}" type="pres">
      <dgm:prSet presAssocID="{EC286DC5-9E60-4D05-89C7-DDF6B6545A8D}" presName="parTransThree" presStyleCnt="0"/>
      <dgm:spPr/>
    </dgm:pt>
    <dgm:pt modelId="{E68D2F9A-EA4B-42D8-8C68-FC89D568B131}" type="pres">
      <dgm:prSet presAssocID="{EC286DC5-9E60-4D05-89C7-DDF6B6545A8D}" presName="horzThree" presStyleCnt="0"/>
      <dgm:spPr/>
    </dgm:pt>
    <dgm:pt modelId="{2D3B6C3E-0D5A-405C-9512-5ADE7D2A07E7}" type="pres">
      <dgm:prSet presAssocID="{5BAA26D5-523C-4EE0-85C2-F698A7D6930E}" presName="vertFour" presStyleCnt="0">
        <dgm:presLayoutVars>
          <dgm:chPref val="3"/>
        </dgm:presLayoutVars>
      </dgm:prSet>
      <dgm:spPr/>
    </dgm:pt>
    <dgm:pt modelId="{B5CCB345-4FC8-494B-926A-BB706D958DCB}" type="pres">
      <dgm:prSet presAssocID="{5BAA26D5-523C-4EE0-85C2-F698A7D6930E}" presName="txFour" presStyleLbl="node4" presStyleIdx="2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486092-24FD-4331-8F15-DF6C6638BA1D}" type="pres">
      <dgm:prSet presAssocID="{5BAA26D5-523C-4EE0-85C2-F698A7D6930E}" presName="horzFour" presStyleCnt="0"/>
      <dgm:spPr/>
    </dgm:pt>
    <dgm:pt modelId="{187F7D8D-C545-4482-B6F7-F36A0DE36AED}" type="pres">
      <dgm:prSet presAssocID="{F06F7E76-0873-4CDE-88A3-17E47C1CF6FE}" presName="sibSpaceFour" presStyleCnt="0"/>
      <dgm:spPr/>
    </dgm:pt>
    <dgm:pt modelId="{3A376A76-DCC5-4D94-8438-68FC59A0B734}" type="pres">
      <dgm:prSet presAssocID="{0A0992E9-AD1A-4D18-A986-9D586FEAB967}" presName="vertFour" presStyleCnt="0">
        <dgm:presLayoutVars>
          <dgm:chPref val="3"/>
        </dgm:presLayoutVars>
      </dgm:prSet>
      <dgm:spPr/>
    </dgm:pt>
    <dgm:pt modelId="{0DA5F05C-A6DD-4170-9999-499787B6E2A5}" type="pres">
      <dgm:prSet presAssocID="{0A0992E9-AD1A-4D18-A986-9D586FEAB967}" presName="txFour" presStyleLbl="node4" presStyleIdx="3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070F70-AF51-4361-8AB0-46BE7D6DD900}" type="pres">
      <dgm:prSet presAssocID="{0A0992E9-AD1A-4D18-A986-9D586FEAB967}" presName="horzFour" presStyleCnt="0"/>
      <dgm:spPr/>
    </dgm:pt>
    <dgm:pt modelId="{B9031B04-95A7-46C4-A446-63E9FE84A26F}" type="pres">
      <dgm:prSet presAssocID="{E2B23F7E-5F51-4287-BFD6-9782067A3872}" presName="sibSpaceTwo" presStyleCnt="0"/>
      <dgm:spPr/>
    </dgm:pt>
    <dgm:pt modelId="{D500AE46-A014-43D1-A823-6FBF48DEF76A}" type="pres">
      <dgm:prSet presAssocID="{A4ED6F24-925A-4C4C-9286-315206822172}" presName="vertTwo" presStyleCnt="0"/>
      <dgm:spPr/>
    </dgm:pt>
    <dgm:pt modelId="{440D2D8D-774F-4225-9E5D-564A4EAF6A76}" type="pres">
      <dgm:prSet presAssocID="{A4ED6F24-925A-4C4C-9286-315206822172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DD87E9-36DB-4D36-BB3B-F7AF4E665DCC}" type="pres">
      <dgm:prSet presAssocID="{A4ED6F24-925A-4C4C-9286-315206822172}" presName="parTransTwo" presStyleCnt="0"/>
      <dgm:spPr/>
    </dgm:pt>
    <dgm:pt modelId="{8DA3C546-83BF-4CD4-B460-10A13349CAEE}" type="pres">
      <dgm:prSet presAssocID="{A4ED6F24-925A-4C4C-9286-315206822172}" presName="horzTwo" presStyleCnt="0"/>
      <dgm:spPr/>
    </dgm:pt>
    <dgm:pt modelId="{798E37BD-0FAF-4576-B228-DC3F5AE6C597}" type="pres">
      <dgm:prSet presAssocID="{5AD287DE-A56A-4A7D-97DA-193ED5D3507C}" presName="vertThree" presStyleCnt="0"/>
      <dgm:spPr/>
    </dgm:pt>
    <dgm:pt modelId="{C0ECE7F5-AEC1-4B47-BC68-8D0D552FB8E1}" type="pres">
      <dgm:prSet presAssocID="{5AD287DE-A56A-4A7D-97DA-193ED5D3507C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274183-C480-480E-ACD8-8192A842F44D}" type="pres">
      <dgm:prSet presAssocID="{5AD287DE-A56A-4A7D-97DA-193ED5D3507C}" presName="parTransThree" presStyleCnt="0"/>
      <dgm:spPr/>
    </dgm:pt>
    <dgm:pt modelId="{4621E4EA-0CB0-4EC6-84CA-328130B5F305}" type="pres">
      <dgm:prSet presAssocID="{5AD287DE-A56A-4A7D-97DA-193ED5D3507C}" presName="horzThree" presStyleCnt="0"/>
      <dgm:spPr/>
    </dgm:pt>
    <dgm:pt modelId="{9418B148-2094-44A8-9B5E-794BD15B8B54}" type="pres">
      <dgm:prSet presAssocID="{96B1FE39-CDEE-4863-A831-DC1421A164DD}" presName="vertFour" presStyleCnt="0">
        <dgm:presLayoutVars>
          <dgm:chPref val="3"/>
        </dgm:presLayoutVars>
      </dgm:prSet>
      <dgm:spPr/>
    </dgm:pt>
    <dgm:pt modelId="{F70E5248-4400-42A1-BB35-576ED63DE0F4}" type="pres">
      <dgm:prSet presAssocID="{96B1FE39-CDEE-4863-A831-DC1421A164DD}" presName="txFour" presStyleLbl="node4" presStyleIdx="4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03DBE9-8B22-4DE9-84B4-9AC9BF87D9FD}" type="pres">
      <dgm:prSet presAssocID="{96B1FE39-CDEE-4863-A831-DC1421A164DD}" presName="parTransFour" presStyleCnt="0"/>
      <dgm:spPr/>
    </dgm:pt>
    <dgm:pt modelId="{FBD7A20A-91E1-4956-8956-3D40E03222FF}" type="pres">
      <dgm:prSet presAssocID="{96B1FE39-CDEE-4863-A831-DC1421A164DD}" presName="horzFour" presStyleCnt="0"/>
      <dgm:spPr/>
    </dgm:pt>
    <dgm:pt modelId="{2F653413-B409-4E10-A4DC-60E025E2E4A9}" type="pres">
      <dgm:prSet presAssocID="{9FEAE09E-E5DC-4162-A045-36FB65F50408}" presName="vertFour" presStyleCnt="0">
        <dgm:presLayoutVars>
          <dgm:chPref val="3"/>
        </dgm:presLayoutVars>
      </dgm:prSet>
      <dgm:spPr/>
    </dgm:pt>
    <dgm:pt modelId="{CECF50DD-ED14-457A-8FC7-DD04C0E2BD8A}" type="pres">
      <dgm:prSet presAssocID="{9FEAE09E-E5DC-4162-A045-36FB65F50408}" presName="txFour" presStyleLbl="node4" presStyleIdx="5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E548B1-9B9D-4567-86E1-FA914300B36A}" type="pres">
      <dgm:prSet presAssocID="{9FEAE09E-E5DC-4162-A045-36FB65F50408}" presName="horzFour" presStyleCnt="0"/>
      <dgm:spPr/>
    </dgm:pt>
    <dgm:pt modelId="{C58A97B5-F486-4A3F-B1B9-222FD12795F9}" type="pres">
      <dgm:prSet presAssocID="{47FF63E9-A7E3-45BD-A7AB-7ECE5DBC291A}" presName="sibSpaceFour" presStyleCnt="0"/>
      <dgm:spPr/>
    </dgm:pt>
    <dgm:pt modelId="{4AABCC79-4297-4BC6-AC6E-587787B183BE}" type="pres">
      <dgm:prSet presAssocID="{CF6282CB-88C7-4029-9E57-17EA996D75FC}" presName="vertFour" presStyleCnt="0">
        <dgm:presLayoutVars>
          <dgm:chPref val="3"/>
        </dgm:presLayoutVars>
      </dgm:prSet>
      <dgm:spPr/>
    </dgm:pt>
    <dgm:pt modelId="{7E27DE18-452D-4266-B70F-960D1ACA5D03}" type="pres">
      <dgm:prSet presAssocID="{CF6282CB-88C7-4029-9E57-17EA996D75FC}" presName="txFour" presStyleLbl="node4" presStyleIdx="6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0A5C4B-EF16-46DF-B0CA-DDAADC4AE707}" type="pres">
      <dgm:prSet presAssocID="{CF6282CB-88C7-4029-9E57-17EA996D75FC}" presName="horzFour" presStyleCnt="0"/>
      <dgm:spPr/>
    </dgm:pt>
    <dgm:pt modelId="{BDF9B989-F4A8-4B95-8C5B-CE6972E43AF6}" type="pres">
      <dgm:prSet presAssocID="{487E2BA4-94FC-45C0-96AB-D2E8FE02E10C}" presName="sibSpaceOne" presStyleCnt="0"/>
      <dgm:spPr/>
    </dgm:pt>
    <dgm:pt modelId="{FE68A38F-FFE2-492F-8445-E296CA01FDD0}" type="pres">
      <dgm:prSet presAssocID="{7B2956D3-C5B6-4F6B-8658-D5C09FE349D1}" presName="vertOne" presStyleCnt="0"/>
      <dgm:spPr/>
    </dgm:pt>
    <dgm:pt modelId="{52E1FEDF-28BE-4E87-8E28-707D586130EC}" type="pres">
      <dgm:prSet presAssocID="{7B2956D3-C5B6-4F6B-8658-D5C09FE349D1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52857C-DCC7-49FC-9123-110718DA7F06}" type="pres">
      <dgm:prSet presAssocID="{7B2956D3-C5B6-4F6B-8658-D5C09FE349D1}" presName="parTransOne" presStyleCnt="0"/>
      <dgm:spPr/>
    </dgm:pt>
    <dgm:pt modelId="{29613C71-A97E-4BED-8D54-97D4AE896C8D}" type="pres">
      <dgm:prSet presAssocID="{7B2956D3-C5B6-4F6B-8658-D5C09FE349D1}" presName="horzOne" presStyleCnt="0"/>
      <dgm:spPr/>
    </dgm:pt>
    <dgm:pt modelId="{5601A7E1-F63F-4DCA-BEC5-ED28A8157F99}" type="pres">
      <dgm:prSet presAssocID="{07E73E21-A747-4B4B-BFDA-49E62FEDB648}" presName="vertTwo" presStyleCnt="0"/>
      <dgm:spPr/>
    </dgm:pt>
    <dgm:pt modelId="{B919B254-33AB-4007-9C1D-F1F89CB57224}" type="pres">
      <dgm:prSet presAssocID="{07E73E21-A747-4B4B-BFDA-49E62FEDB648}" presName="txTwo" presStyleLbl="node2" presStyleIdx="2" presStyleCnt="4" custScaleX="107890" custScaleY="3183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BD0123-E6A5-46ED-9DD0-426314C8FFD0}" type="pres">
      <dgm:prSet presAssocID="{07E73E21-A747-4B4B-BFDA-49E62FEDB648}" presName="horzTwo" presStyleCnt="0"/>
      <dgm:spPr/>
    </dgm:pt>
    <dgm:pt modelId="{EF5F5755-15E6-4535-8909-2D3713E1483B}" type="pres">
      <dgm:prSet presAssocID="{BF6B5C4C-A328-46AF-9152-31B2B8808A78}" presName="sibSpaceTwo" presStyleCnt="0"/>
      <dgm:spPr/>
    </dgm:pt>
    <dgm:pt modelId="{4F09D4C5-767F-4360-AE44-F9778142F733}" type="pres">
      <dgm:prSet presAssocID="{654CFD09-2B9D-4160-9BE9-A538C82FCEFE}" presName="vertTwo" presStyleCnt="0"/>
      <dgm:spPr/>
    </dgm:pt>
    <dgm:pt modelId="{0A47E7DC-42F5-46BE-8FEB-7E5E1CB49C6A}" type="pres">
      <dgm:prSet presAssocID="{654CFD09-2B9D-4160-9BE9-A538C82FCEFE}" presName="txTwo" presStyleLbl="node2" presStyleIdx="3" presStyleCnt="4" custScaleY="1760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3AF000-B03E-4C3A-927E-3AB8A88D40CC}" type="pres">
      <dgm:prSet presAssocID="{654CFD09-2B9D-4160-9BE9-A538C82FCEFE}" presName="parTransTwo" presStyleCnt="0"/>
      <dgm:spPr/>
    </dgm:pt>
    <dgm:pt modelId="{C0FDEAF9-F667-4899-8C6F-7F2BAD215335}" type="pres">
      <dgm:prSet presAssocID="{654CFD09-2B9D-4160-9BE9-A538C82FCEFE}" presName="horzTwo" presStyleCnt="0"/>
      <dgm:spPr/>
    </dgm:pt>
    <dgm:pt modelId="{65B2AC9B-18D8-484B-850F-540644FB37A8}" type="pres">
      <dgm:prSet presAssocID="{7154EB28-2071-493A-BDAC-7B332F58CECF}" presName="vertThree" presStyleCnt="0"/>
      <dgm:spPr/>
    </dgm:pt>
    <dgm:pt modelId="{6E62A41F-6C17-40FA-B45E-5EC83EE7BD94}" type="pres">
      <dgm:prSet presAssocID="{7154EB28-2071-493A-BDAC-7B332F58CECF}" presName="txThree" presStyleLbl="node3" presStyleIdx="3" presStyleCnt="4" custScaleY="610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2A2ED9-41C3-44BC-ABDA-E476CD90A2D0}" type="pres">
      <dgm:prSet presAssocID="{7154EB28-2071-493A-BDAC-7B332F58CECF}" presName="parTransThree" presStyleCnt="0"/>
      <dgm:spPr/>
    </dgm:pt>
    <dgm:pt modelId="{593C907D-1125-438B-BBE2-D8077C9F6F4E}" type="pres">
      <dgm:prSet presAssocID="{7154EB28-2071-493A-BDAC-7B332F58CECF}" presName="horzThree" presStyleCnt="0"/>
      <dgm:spPr/>
    </dgm:pt>
    <dgm:pt modelId="{D272222E-0954-4C30-9EC4-F5444174F68B}" type="pres">
      <dgm:prSet presAssocID="{E3199350-940A-481E-BB29-1B3A9DEB74D3}" presName="vertFour" presStyleCnt="0">
        <dgm:presLayoutVars>
          <dgm:chPref val="3"/>
        </dgm:presLayoutVars>
      </dgm:prSet>
      <dgm:spPr/>
    </dgm:pt>
    <dgm:pt modelId="{EFBDC9CC-A5BB-49D0-B5AC-A0BB57376908}" type="pres">
      <dgm:prSet presAssocID="{E3199350-940A-481E-BB29-1B3A9DEB74D3}" presName="txFour" presStyleLbl="node4" presStyleIdx="7" presStyleCnt="9" custScaleY="632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16AE4B-C4A6-4688-898C-76DE63724AFE}" type="pres">
      <dgm:prSet presAssocID="{E3199350-940A-481E-BB29-1B3A9DEB74D3}" presName="parTransFour" presStyleCnt="0"/>
      <dgm:spPr/>
    </dgm:pt>
    <dgm:pt modelId="{76080AC5-CFC5-4860-87EA-757C7D0BA4A7}" type="pres">
      <dgm:prSet presAssocID="{E3199350-940A-481E-BB29-1B3A9DEB74D3}" presName="horzFour" presStyleCnt="0"/>
      <dgm:spPr/>
    </dgm:pt>
    <dgm:pt modelId="{6DEDC09F-524F-4A93-8C9A-136E96FA099F}" type="pres">
      <dgm:prSet presAssocID="{F80ED724-C19A-4B50-A918-2D76D2059B6B}" presName="vertFour" presStyleCnt="0">
        <dgm:presLayoutVars>
          <dgm:chPref val="3"/>
        </dgm:presLayoutVars>
      </dgm:prSet>
      <dgm:spPr/>
    </dgm:pt>
    <dgm:pt modelId="{E9840FD0-3297-400B-85DC-7D3564D53B35}" type="pres">
      <dgm:prSet presAssocID="{F80ED724-C19A-4B50-A918-2D76D2059B6B}" presName="txFour" presStyleLbl="node4" presStyleIdx="8" presStyleCnt="9" custScaleY="557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E07803-0296-4953-B04F-B30D9E711A70}" type="pres">
      <dgm:prSet presAssocID="{F80ED724-C19A-4B50-A918-2D76D2059B6B}" presName="horzFour" presStyleCnt="0"/>
      <dgm:spPr/>
    </dgm:pt>
  </dgm:ptLst>
  <dgm:cxnLst>
    <dgm:cxn modelId="{B1CF1060-F63B-4D0E-9105-0E85F868CF8B}" srcId="{A4ED6F24-925A-4C4C-9286-315206822172}" destId="{5AD287DE-A56A-4A7D-97DA-193ED5D3507C}" srcOrd="0" destOrd="0" parTransId="{B1AD9A6D-D007-4472-B2FB-2CF52EBA5161}" sibTransId="{E1468042-472B-47F9-AD7D-BE85E93C294E}"/>
    <dgm:cxn modelId="{C6378C6C-F372-4529-85F7-8AB282DC1934}" type="presOf" srcId="{E3199350-940A-481E-BB29-1B3A9DEB74D3}" destId="{EFBDC9CC-A5BB-49D0-B5AC-A0BB57376908}" srcOrd="0" destOrd="0" presId="urn:microsoft.com/office/officeart/2005/8/layout/hierarchy4"/>
    <dgm:cxn modelId="{5AA1C396-796A-4E46-93C8-50BEB07DFFAE}" srcId="{1C6B477D-8011-4BDB-B224-579672E7891C}" destId="{EC286DC5-9E60-4D05-89C7-DDF6B6545A8D}" srcOrd="1" destOrd="0" parTransId="{D384EFD1-1F58-47C2-B391-80112C5F0F13}" sibTransId="{D01485F2-B139-4D7E-A8F3-78DE5BC2A150}"/>
    <dgm:cxn modelId="{E4F75D34-8FEE-47A7-83B5-C7CDAFE148C3}" srcId="{24C06F5A-32F5-4824-8F9A-B103E48565EC}" destId="{7B2956D3-C5B6-4F6B-8658-D5C09FE349D1}" srcOrd="1" destOrd="0" parTransId="{A3BA8743-190E-4605-AC67-4BC12771FE1F}" sibTransId="{F41EAFAC-71AA-430C-A90A-62848B89F2A6}"/>
    <dgm:cxn modelId="{F405E9E0-B22D-48F6-A33C-77AFFE801F2C}" srcId="{EC286DC5-9E60-4D05-89C7-DDF6B6545A8D}" destId="{0A0992E9-AD1A-4D18-A986-9D586FEAB967}" srcOrd="1" destOrd="0" parTransId="{C7112C1E-FC05-42EB-BEA8-13F4DF782608}" sibTransId="{A085ADB8-AE0A-4C3E-AFE0-9CFD8A3D609F}"/>
    <dgm:cxn modelId="{5489A9ED-26E3-4A4F-83DD-09F73A8D73E3}" type="presOf" srcId="{EC286DC5-9E60-4D05-89C7-DDF6B6545A8D}" destId="{F186AE75-A0FD-4E0B-8AC9-F4CAFCB4DBB7}" srcOrd="0" destOrd="0" presId="urn:microsoft.com/office/officeart/2005/8/layout/hierarchy4"/>
    <dgm:cxn modelId="{69927AF3-1E6F-4882-BF83-F8B92795494C}" type="presOf" srcId="{5AD287DE-A56A-4A7D-97DA-193ED5D3507C}" destId="{C0ECE7F5-AEC1-4B47-BC68-8D0D552FB8E1}" srcOrd="0" destOrd="0" presId="urn:microsoft.com/office/officeart/2005/8/layout/hierarchy4"/>
    <dgm:cxn modelId="{A79C9B75-2AD7-4BF5-A626-59F6A71AEA80}" srcId="{90702D17-214F-474F-B056-4FD966334B93}" destId="{BE76631B-2E95-4787-B535-AE89CD59F977}" srcOrd="0" destOrd="0" parTransId="{314289DB-8565-4F87-BDCC-9F2104232699}" sibTransId="{E14C91AA-A64A-4104-9C01-A5962D1217F9}"/>
    <dgm:cxn modelId="{41191346-ABBF-4683-89DE-25839DF28870}" type="presOf" srcId="{7154EB28-2071-493A-BDAC-7B332F58CECF}" destId="{6E62A41F-6C17-40FA-B45E-5EC83EE7BD94}" srcOrd="0" destOrd="0" presId="urn:microsoft.com/office/officeart/2005/8/layout/hierarchy4"/>
    <dgm:cxn modelId="{D9FEF44C-CFE2-4730-86B6-67D61A9A359E}" type="presOf" srcId="{1C6B477D-8011-4BDB-B224-579672E7891C}" destId="{1740DB3E-29D0-4362-95B5-D3EAF31B8D96}" srcOrd="0" destOrd="0" presId="urn:microsoft.com/office/officeart/2005/8/layout/hierarchy4"/>
    <dgm:cxn modelId="{B4951936-B893-4732-A094-CF12BAFDEA91}" srcId="{96B1FE39-CDEE-4863-A831-DC1421A164DD}" destId="{CF6282CB-88C7-4029-9E57-17EA996D75FC}" srcOrd="1" destOrd="0" parTransId="{A1970933-440D-43C1-ABCC-5BEB37BA9124}" sibTransId="{3C865462-BBEF-4009-A45F-E4128B285B15}"/>
    <dgm:cxn modelId="{DFE4D8B1-E755-4393-BE67-EE270E14614E}" srcId="{DF0E3DBE-8B08-4F0A-AA65-C53E8A59E4B2}" destId="{1C6B477D-8011-4BDB-B224-579672E7891C}" srcOrd="0" destOrd="0" parTransId="{2DF3125C-7C27-4306-A2EB-6395605321A3}" sibTransId="{E2B23F7E-5F51-4287-BFD6-9782067A3872}"/>
    <dgm:cxn modelId="{64C81631-C4E9-4A82-B9AB-87BF122DC3BF}" srcId="{1C6B477D-8011-4BDB-B224-579672E7891C}" destId="{F04602A6-4F4D-4609-9D26-507A7A6C759A}" srcOrd="0" destOrd="0" parTransId="{350B8F72-BC6C-475A-BA33-56C272933382}" sibTransId="{F6FDF1EC-78A4-4BAE-A967-F94CC9EBF99B}"/>
    <dgm:cxn modelId="{B1CA2CEE-0649-4B89-842F-D73F96A8C372}" type="presOf" srcId="{BE76631B-2E95-4787-B535-AE89CD59F977}" destId="{7818F85C-9F7B-43AD-A6D1-FBC7FAACC22D}" srcOrd="0" destOrd="0" presId="urn:microsoft.com/office/officeart/2005/8/layout/hierarchy4"/>
    <dgm:cxn modelId="{53476FF9-2FFA-4E60-80C6-D9501EA8B290}" srcId="{5AD287DE-A56A-4A7D-97DA-193ED5D3507C}" destId="{96B1FE39-CDEE-4863-A831-DC1421A164DD}" srcOrd="0" destOrd="0" parTransId="{40106EFC-D182-4F58-B9D2-9933E6B2D346}" sibTransId="{F8213B1F-ADCE-4252-9CC2-4A09F52C808D}"/>
    <dgm:cxn modelId="{15DA37E0-FB9E-4D23-9C9C-59EAA6A2E75B}" srcId="{96B1FE39-CDEE-4863-A831-DC1421A164DD}" destId="{9FEAE09E-E5DC-4162-A045-36FB65F50408}" srcOrd="0" destOrd="0" parTransId="{23D84FA4-96F2-472B-8048-49E1A2057D90}" sibTransId="{47FF63E9-A7E3-45BD-A7AB-7ECE5DBC291A}"/>
    <dgm:cxn modelId="{E116A47B-A8F1-48F0-B998-5A24B35C475F}" srcId="{654CFD09-2B9D-4160-9BE9-A538C82FCEFE}" destId="{7154EB28-2071-493A-BDAC-7B332F58CECF}" srcOrd="0" destOrd="0" parTransId="{6E1AD67D-41A9-47C2-B6AF-153A84AA98F6}" sibTransId="{0AFADA3E-4144-4D3E-8DEC-D56AD0B5E098}"/>
    <dgm:cxn modelId="{A89C3F44-3314-4F48-B984-72BDBAF2E64F}" type="presOf" srcId="{7B2956D3-C5B6-4F6B-8658-D5C09FE349D1}" destId="{52E1FEDF-28BE-4E87-8E28-707D586130EC}" srcOrd="0" destOrd="0" presId="urn:microsoft.com/office/officeart/2005/8/layout/hierarchy4"/>
    <dgm:cxn modelId="{AF460B2F-B4D2-48D8-8889-FD0F67E205AD}" type="presOf" srcId="{9FEAE09E-E5DC-4162-A045-36FB65F50408}" destId="{CECF50DD-ED14-457A-8FC7-DD04C0E2BD8A}" srcOrd="0" destOrd="0" presId="urn:microsoft.com/office/officeart/2005/8/layout/hierarchy4"/>
    <dgm:cxn modelId="{BA4F93A6-FF00-413F-A112-540C6A119343}" srcId="{7154EB28-2071-493A-BDAC-7B332F58CECF}" destId="{E3199350-940A-481E-BB29-1B3A9DEB74D3}" srcOrd="0" destOrd="0" parTransId="{FC6F55EE-8D1F-4F94-AABC-9184B47A938E}" sibTransId="{E33E8308-23DB-4B72-A8F1-EDE6341BAC90}"/>
    <dgm:cxn modelId="{033D6D61-1CDB-4F23-A2BA-48230D40F1EC}" type="presOf" srcId="{5BAA26D5-523C-4EE0-85C2-F698A7D6930E}" destId="{B5CCB345-4FC8-494B-926A-BB706D958DCB}" srcOrd="0" destOrd="0" presId="urn:microsoft.com/office/officeart/2005/8/layout/hierarchy4"/>
    <dgm:cxn modelId="{54760907-BDEE-4FAD-9553-5EA16FD9869F}" type="presOf" srcId="{0A0992E9-AD1A-4D18-A986-9D586FEAB967}" destId="{0DA5F05C-A6DD-4170-9999-499787B6E2A5}" srcOrd="0" destOrd="0" presId="urn:microsoft.com/office/officeart/2005/8/layout/hierarchy4"/>
    <dgm:cxn modelId="{FA6FF543-45DB-4EB6-9ED7-BA54591B1A62}" type="presOf" srcId="{F80ED724-C19A-4B50-A918-2D76D2059B6B}" destId="{E9840FD0-3297-400B-85DC-7D3564D53B35}" srcOrd="0" destOrd="0" presId="urn:microsoft.com/office/officeart/2005/8/layout/hierarchy4"/>
    <dgm:cxn modelId="{992C5972-8C17-47B7-8911-9FE72920679E}" srcId="{24C06F5A-32F5-4824-8F9A-B103E48565EC}" destId="{DF0E3DBE-8B08-4F0A-AA65-C53E8A59E4B2}" srcOrd="0" destOrd="0" parTransId="{42F3B5CB-2756-4D86-A9FF-66ACDA1BF103}" sibTransId="{487E2BA4-94FC-45C0-96AB-D2E8FE02E10C}"/>
    <dgm:cxn modelId="{DC54118E-DE88-4B80-BFE6-CF8F91AA1F0C}" type="presOf" srcId="{96B1FE39-CDEE-4863-A831-DC1421A164DD}" destId="{F70E5248-4400-42A1-BB35-576ED63DE0F4}" srcOrd="0" destOrd="0" presId="urn:microsoft.com/office/officeart/2005/8/layout/hierarchy4"/>
    <dgm:cxn modelId="{7A167821-21B0-4504-993E-AC90019E2F69}" srcId="{E3199350-940A-481E-BB29-1B3A9DEB74D3}" destId="{F80ED724-C19A-4B50-A918-2D76D2059B6B}" srcOrd="0" destOrd="0" parTransId="{9690CCD4-A15D-4B5C-B4EF-28751BC21BB5}" sibTransId="{637F10F5-81B5-4C5E-8B72-B3CD056C4686}"/>
    <dgm:cxn modelId="{C83A1ADB-2317-4B72-9F20-B88B72487D66}" type="presOf" srcId="{24C06F5A-32F5-4824-8F9A-B103E48565EC}" destId="{0E94F7D1-9B79-4BDF-975E-9508AB87D84A}" srcOrd="0" destOrd="0" presId="urn:microsoft.com/office/officeart/2005/8/layout/hierarchy4"/>
    <dgm:cxn modelId="{0DFD3687-1657-4664-8306-22BDAFF29A96}" srcId="{7B2956D3-C5B6-4F6B-8658-D5C09FE349D1}" destId="{07E73E21-A747-4B4B-BFDA-49E62FEDB648}" srcOrd="0" destOrd="0" parTransId="{2C42D35C-7DD1-45D6-BA29-80B004FBE0A2}" sibTransId="{BF6B5C4C-A328-46AF-9152-31B2B8808A78}"/>
    <dgm:cxn modelId="{C74DA100-17B1-484D-B2F2-B78480926210}" srcId="{7B2956D3-C5B6-4F6B-8658-D5C09FE349D1}" destId="{654CFD09-2B9D-4160-9BE9-A538C82FCEFE}" srcOrd="1" destOrd="0" parTransId="{1A73B34B-1D74-4B2F-9ED8-BCDA70DC8291}" sibTransId="{25CCD45A-919E-4154-AF27-81AB74DD95F8}"/>
    <dgm:cxn modelId="{FD195DA4-3FA1-4766-AA6B-E786A85164F4}" type="presOf" srcId="{DF0E3DBE-8B08-4F0A-AA65-C53E8A59E4B2}" destId="{327F3863-D97C-4238-97F0-E5032B446D66}" srcOrd="0" destOrd="0" presId="urn:microsoft.com/office/officeart/2005/8/layout/hierarchy4"/>
    <dgm:cxn modelId="{3B3956A5-F7A3-4248-B3AB-58E446E1C5A0}" type="presOf" srcId="{CF6282CB-88C7-4029-9E57-17EA996D75FC}" destId="{7E27DE18-452D-4266-B70F-960D1ACA5D03}" srcOrd="0" destOrd="0" presId="urn:microsoft.com/office/officeart/2005/8/layout/hierarchy4"/>
    <dgm:cxn modelId="{A9C81533-8520-491A-AB8C-BFA2526D6AA0}" srcId="{F04602A6-4F4D-4609-9D26-507A7A6C759A}" destId="{90702D17-214F-474F-B056-4FD966334B93}" srcOrd="0" destOrd="0" parTransId="{4A229FDA-0D16-443D-A4C7-42E34667AD4A}" sibTransId="{035E7DA8-CA94-4101-B118-4927BD2C67BB}"/>
    <dgm:cxn modelId="{D836CCBC-A0F1-4A2E-B95D-A8880BD31C35}" type="presOf" srcId="{07E73E21-A747-4B4B-BFDA-49E62FEDB648}" destId="{B919B254-33AB-4007-9C1D-F1F89CB57224}" srcOrd="0" destOrd="0" presId="urn:microsoft.com/office/officeart/2005/8/layout/hierarchy4"/>
    <dgm:cxn modelId="{634A8FA4-7034-4DCB-8A8C-77078DB459C6}" srcId="{DF0E3DBE-8B08-4F0A-AA65-C53E8A59E4B2}" destId="{A4ED6F24-925A-4C4C-9286-315206822172}" srcOrd="1" destOrd="0" parTransId="{4D59C840-2CFD-4695-90F6-694D3181FB6B}" sibTransId="{0F0E457F-2B62-4DCD-B456-E6EDC39DE869}"/>
    <dgm:cxn modelId="{438250A9-AA7D-4B1B-8FA1-F1F99BFAD945}" type="presOf" srcId="{F04602A6-4F4D-4609-9D26-507A7A6C759A}" destId="{7B0C9813-DEBC-41A0-877E-3B9897C3E59B}" srcOrd="0" destOrd="0" presId="urn:microsoft.com/office/officeart/2005/8/layout/hierarchy4"/>
    <dgm:cxn modelId="{C7B5819A-4DC5-4837-94BF-8D0F7A7162EF}" type="presOf" srcId="{A4ED6F24-925A-4C4C-9286-315206822172}" destId="{440D2D8D-774F-4225-9E5D-564A4EAF6A76}" srcOrd="0" destOrd="0" presId="urn:microsoft.com/office/officeart/2005/8/layout/hierarchy4"/>
    <dgm:cxn modelId="{390B1C15-DC2A-4CF5-85EF-8501E9B30D08}" srcId="{EC286DC5-9E60-4D05-89C7-DDF6B6545A8D}" destId="{5BAA26D5-523C-4EE0-85C2-F698A7D6930E}" srcOrd="0" destOrd="0" parTransId="{898519E2-7AA6-43B0-8DE8-43565630C2AE}" sibTransId="{F06F7E76-0873-4CDE-88A3-17E47C1CF6FE}"/>
    <dgm:cxn modelId="{8FE23171-AC0C-4303-B5CE-0F20968AFC63}" type="presOf" srcId="{90702D17-214F-474F-B056-4FD966334B93}" destId="{0D5E3DA2-0071-4E74-8AA2-D6DAAE858B03}" srcOrd="0" destOrd="0" presId="urn:microsoft.com/office/officeart/2005/8/layout/hierarchy4"/>
    <dgm:cxn modelId="{096E4B05-CE26-489E-9310-A15DB0CFCAD0}" type="presOf" srcId="{654CFD09-2B9D-4160-9BE9-A538C82FCEFE}" destId="{0A47E7DC-42F5-46BE-8FEB-7E5E1CB49C6A}" srcOrd="0" destOrd="0" presId="urn:microsoft.com/office/officeart/2005/8/layout/hierarchy4"/>
    <dgm:cxn modelId="{27ABFF28-0AFB-464A-8334-CD23F179F50F}" type="presParOf" srcId="{0E94F7D1-9B79-4BDF-975E-9508AB87D84A}" destId="{1C89A8B9-36CA-48DC-AFD6-7BCE6140F997}" srcOrd="0" destOrd="0" presId="urn:microsoft.com/office/officeart/2005/8/layout/hierarchy4"/>
    <dgm:cxn modelId="{607A4E8B-F48D-4813-9529-45F794F564EA}" type="presParOf" srcId="{1C89A8B9-36CA-48DC-AFD6-7BCE6140F997}" destId="{327F3863-D97C-4238-97F0-E5032B446D66}" srcOrd="0" destOrd="0" presId="urn:microsoft.com/office/officeart/2005/8/layout/hierarchy4"/>
    <dgm:cxn modelId="{9C827AA8-FDE8-496E-B5F6-61025478287D}" type="presParOf" srcId="{1C89A8B9-36CA-48DC-AFD6-7BCE6140F997}" destId="{372C2963-0F78-408F-B40E-3EA7A3A83D45}" srcOrd="1" destOrd="0" presId="urn:microsoft.com/office/officeart/2005/8/layout/hierarchy4"/>
    <dgm:cxn modelId="{A2B289E1-6834-49C0-9482-09C5AB14B443}" type="presParOf" srcId="{1C89A8B9-36CA-48DC-AFD6-7BCE6140F997}" destId="{902ACF4B-1CEB-4561-AC8B-C37D86A63787}" srcOrd="2" destOrd="0" presId="urn:microsoft.com/office/officeart/2005/8/layout/hierarchy4"/>
    <dgm:cxn modelId="{0B4081A4-4DFD-4873-ADCD-EC67720E40E3}" type="presParOf" srcId="{902ACF4B-1CEB-4561-AC8B-C37D86A63787}" destId="{8E16AA94-4C24-440B-A711-448CB5412FB2}" srcOrd="0" destOrd="0" presId="urn:microsoft.com/office/officeart/2005/8/layout/hierarchy4"/>
    <dgm:cxn modelId="{AAB7ADE4-1C12-4E23-8B35-05B907DCCBFE}" type="presParOf" srcId="{8E16AA94-4C24-440B-A711-448CB5412FB2}" destId="{1740DB3E-29D0-4362-95B5-D3EAF31B8D96}" srcOrd="0" destOrd="0" presId="urn:microsoft.com/office/officeart/2005/8/layout/hierarchy4"/>
    <dgm:cxn modelId="{C7049D3E-BD70-4245-8461-46914B8C3454}" type="presParOf" srcId="{8E16AA94-4C24-440B-A711-448CB5412FB2}" destId="{68FB6900-F585-4B80-97E6-B243AAE90026}" srcOrd="1" destOrd="0" presId="urn:microsoft.com/office/officeart/2005/8/layout/hierarchy4"/>
    <dgm:cxn modelId="{04BE0488-CBFB-4B5E-8EAA-ACDD03CB4819}" type="presParOf" srcId="{8E16AA94-4C24-440B-A711-448CB5412FB2}" destId="{58EDFCA7-B298-4761-8D70-3AE746C0E81F}" srcOrd="2" destOrd="0" presId="urn:microsoft.com/office/officeart/2005/8/layout/hierarchy4"/>
    <dgm:cxn modelId="{7B57E3BD-A8A9-418C-B18C-A526A884F309}" type="presParOf" srcId="{58EDFCA7-B298-4761-8D70-3AE746C0E81F}" destId="{9925BB98-380D-42EA-9C0B-355C78A25502}" srcOrd="0" destOrd="0" presId="urn:microsoft.com/office/officeart/2005/8/layout/hierarchy4"/>
    <dgm:cxn modelId="{0692A536-2BBF-44E3-9918-7E2512B06FA1}" type="presParOf" srcId="{9925BB98-380D-42EA-9C0B-355C78A25502}" destId="{7B0C9813-DEBC-41A0-877E-3B9897C3E59B}" srcOrd="0" destOrd="0" presId="urn:microsoft.com/office/officeart/2005/8/layout/hierarchy4"/>
    <dgm:cxn modelId="{18CDF7BD-5F10-4BFC-94CD-984F41C16722}" type="presParOf" srcId="{9925BB98-380D-42EA-9C0B-355C78A25502}" destId="{FE08CC2E-1478-43DF-A7D0-E14EC8ED09A0}" srcOrd="1" destOrd="0" presId="urn:microsoft.com/office/officeart/2005/8/layout/hierarchy4"/>
    <dgm:cxn modelId="{24329AD6-175B-429A-96C0-A13293D7F790}" type="presParOf" srcId="{9925BB98-380D-42EA-9C0B-355C78A25502}" destId="{A6715838-55B7-48EB-87F0-D48E00B1A0B2}" srcOrd="2" destOrd="0" presId="urn:microsoft.com/office/officeart/2005/8/layout/hierarchy4"/>
    <dgm:cxn modelId="{8D49A0CA-BA4D-4B40-8D9F-2EDAA4E230E7}" type="presParOf" srcId="{A6715838-55B7-48EB-87F0-D48E00B1A0B2}" destId="{F3F96CB8-A77C-488D-B660-09AF7D96F065}" srcOrd="0" destOrd="0" presId="urn:microsoft.com/office/officeart/2005/8/layout/hierarchy4"/>
    <dgm:cxn modelId="{A90F6939-DF78-4BFF-B8F9-33B5724DF6FE}" type="presParOf" srcId="{F3F96CB8-A77C-488D-B660-09AF7D96F065}" destId="{0D5E3DA2-0071-4E74-8AA2-D6DAAE858B03}" srcOrd="0" destOrd="0" presId="urn:microsoft.com/office/officeart/2005/8/layout/hierarchy4"/>
    <dgm:cxn modelId="{B1C32600-4686-48E5-AECD-A0C6F81BD366}" type="presParOf" srcId="{F3F96CB8-A77C-488D-B660-09AF7D96F065}" destId="{AFC82F51-A07B-4F91-ADC0-CCD7226BB64F}" srcOrd="1" destOrd="0" presId="urn:microsoft.com/office/officeart/2005/8/layout/hierarchy4"/>
    <dgm:cxn modelId="{0CABB2F5-7172-47FF-8213-57B758468FBC}" type="presParOf" srcId="{F3F96CB8-A77C-488D-B660-09AF7D96F065}" destId="{B1C3E54F-D5C6-4A63-BEE7-4289E6EE5F75}" srcOrd="2" destOrd="0" presId="urn:microsoft.com/office/officeart/2005/8/layout/hierarchy4"/>
    <dgm:cxn modelId="{68F28CC2-2A97-4B37-A19A-D12753CF0DD7}" type="presParOf" srcId="{B1C3E54F-D5C6-4A63-BEE7-4289E6EE5F75}" destId="{75C644E7-03FA-4C34-B53E-04E9F2DA5967}" srcOrd="0" destOrd="0" presId="urn:microsoft.com/office/officeart/2005/8/layout/hierarchy4"/>
    <dgm:cxn modelId="{C29D438B-B306-4AFF-AEA6-4AEA55546939}" type="presParOf" srcId="{75C644E7-03FA-4C34-B53E-04E9F2DA5967}" destId="{7818F85C-9F7B-43AD-A6D1-FBC7FAACC22D}" srcOrd="0" destOrd="0" presId="urn:microsoft.com/office/officeart/2005/8/layout/hierarchy4"/>
    <dgm:cxn modelId="{870BB66F-39F3-40F2-965B-44778B03CA99}" type="presParOf" srcId="{75C644E7-03FA-4C34-B53E-04E9F2DA5967}" destId="{452D7CE5-E5ED-4555-A8FF-C4B41BED8AC6}" srcOrd="1" destOrd="0" presId="urn:microsoft.com/office/officeart/2005/8/layout/hierarchy4"/>
    <dgm:cxn modelId="{C6151A8A-1175-4D54-AF13-D95A62314F0E}" type="presParOf" srcId="{58EDFCA7-B298-4761-8D70-3AE746C0E81F}" destId="{1953C8C6-494B-4C79-846C-BF386E728FE7}" srcOrd="1" destOrd="0" presId="urn:microsoft.com/office/officeart/2005/8/layout/hierarchy4"/>
    <dgm:cxn modelId="{D69FD16F-1B35-4A0D-A4F3-6B887888C6EE}" type="presParOf" srcId="{58EDFCA7-B298-4761-8D70-3AE746C0E81F}" destId="{99BA61AA-C2A3-4B79-A2C4-90040372C1C9}" srcOrd="2" destOrd="0" presId="urn:microsoft.com/office/officeart/2005/8/layout/hierarchy4"/>
    <dgm:cxn modelId="{6AC46759-12D5-4BDB-B665-D9A77B91316C}" type="presParOf" srcId="{99BA61AA-C2A3-4B79-A2C4-90040372C1C9}" destId="{F186AE75-A0FD-4E0B-8AC9-F4CAFCB4DBB7}" srcOrd="0" destOrd="0" presId="urn:microsoft.com/office/officeart/2005/8/layout/hierarchy4"/>
    <dgm:cxn modelId="{80D3F699-E63A-466B-80A8-B92374451C08}" type="presParOf" srcId="{99BA61AA-C2A3-4B79-A2C4-90040372C1C9}" destId="{2130B41F-7724-460E-9FD0-9142801CB757}" srcOrd="1" destOrd="0" presId="urn:microsoft.com/office/officeart/2005/8/layout/hierarchy4"/>
    <dgm:cxn modelId="{64C01F16-740A-494C-90A1-76E617A65923}" type="presParOf" srcId="{99BA61AA-C2A3-4B79-A2C4-90040372C1C9}" destId="{E68D2F9A-EA4B-42D8-8C68-FC89D568B131}" srcOrd="2" destOrd="0" presId="urn:microsoft.com/office/officeart/2005/8/layout/hierarchy4"/>
    <dgm:cxn modelId="{D819E93B-2112-49C4-BDE3-53A3F92831C3}" type="presParOf" srcId="{E68D2F9A-EA4B-42D8-8C68-FC89D568B131}" destId="{2D3B6C3E-0D5A-405C-9512-5ADE7D2A07E7}" srcOrd="0" destOrd="0" presId="urn:microsoft.com/office/officeart/2005/8/layout/hierarchy4"/>
    <dgm:cxn modelId="{5E48C517-1CC8-4937-80E2-F7AF063BE26A}" type="presParOf" srcId="{2D3B6C3E-0D5A-405C-9512-5ADE7D2A07E7}" destId="{B5CCB345-4FC8-494B-926A-BB706D958DCB}" srcOrd="0" destOrd="0" presId="urn:microsoft.com/office/officeart/2005/8/layout/hierarchy4"/>
    <dgm:cxn modelId="{A673B5CD-83F8-4C6A-AB49-FBFA1E4D5016}" type="presParOf" srcId="{2D3B6C3E-0D5A-405C-9512-5ADE7D2A07E7}" destId="{18486092-24FD-4331-8F15-DF6C6638BA1D}" srcOrd="1" destOrd="0" presId="urn:microsoft.com/office/officeart/2005/8/layout/hierarchy4"/>
    <dgm:cxn modelId="{7077055D-A5FD-4EA0-AA6F-60070F2A067D}" type="presParOf" srcId="{E68D2F9A-EA4B-42D8-8C68-FC89D568B131}" destId="{187F7D8D-C545-4482-B6F7-F36A0DE36AED}" srcOrd="1" destOrd="0" presId="urn:microsoft.com/office/officeart/2005/8/layout/hierarchy4"/>
    <dgm:cxn modelId="{20D1060E-C6CA-4E7C-9A57-249F77D69303}" type="presParOf" srcId="{E68D2F9A-EA4B-42D8-8C68-FC89D568B131}" destId="{3A376A76-DCC5-4D94-8438-68FC59A0B734}" srcOrd="2" destOrd="0" presId="urn:microsoft.com/office/officeart/2005/8/layout/hierarchy4"/>
    <dgm:cxn modelId="{CCA9ADC7-172D-4FF2-AB80-4BB9C52F06B7}" type="presParOf" srcId="{3A376A76-DCC5-4D94-8438-68FC59A0B734}" destId="{0DA5F05C-A6DD-4170-9999-499787B6E2A5}" srcOrd="0" destOrd="0" presId="urn:microsoft.com/office/officeart/2005/8/layout/hierarchy4"/>
    <dgm:cxn modelId="{B98BD8CD-30C0-4A8A-B7AA-B20D4AEA3452}" type="presParOf" srcId="{3A376A76-DCC5-4D94-8438-68FC59A0B734}" destId="{64070F70-AF51-4361-8AB0-46BE7D6DD900}" srcOrd="1" destOrd="0" presId="urn:microsoft.com/office/officeart/2005/8/layout/hierarchy4"/>
    <dgm:cxn modelId="{281D17E2-559B-4DC3-9E62-5489DDD5FB15}" type="presParOf" srcId="{902ACF4B-1CEB-4561-AC8B-C37D86A63787}" destId="{B9031B04-95A7-46C4-A446-63E9FE84A26F}" srcOrd="1" destOrd="0" presId="urn:microsoft.com/office/officeart/2005/8/layout/hierarchy4"/>
    <dgm:cxn modelId="{202BF7AC-2060-4F81-AD4F-12FBDBEE0685}" type="presParOf" srcId="{902ACF4B-1CEB-4561-AC8B-C37D86A63787}" destId="{D500AE46-A014-43D1-A823-6FBF48DEF76A}" srcOrd="2" destOrd="0" presId="urn:microsoft.com/office/officeart/2005/8/layout/hierarchy4"/>
    <dgm:cxn modelId="{7C06F10F-8D3F-436D-A211-3E63AD0B59C5}" type="presParOf" srcId="{D500AE46-A014-43D1-A823-6FBF48DEF76A}" destId="{440D2D8D-774F-4225-9E5D-564A4EAF6A76}" srcOrd="0" destOrd="0" presId="urn:microsoft.com/office/officeart/2005/8/layout/hierarchy4"/>
    <dgm:cxn modelId="{B6ADE247-76C1-4C92-9AD4-DA7129F42EB7}" type="presParOf" srcId="{D500AE46-A014-43D1-A823-6FBF48DEF76A}" destId="{70DD87E9-36DB-4D36-BB3B-F7AF4E665DCC}" srcOrd="1" destOrd="0" presId="urn:microsoft.com/office/officeart/2005/8/layout/hierarchy4"/>
    <dgm:cxn modelId="{0D088ECA-927F-4C45-A7B0-EDD38711B8F8}" type="presParOf" srcId="{D500AE46-A014-43D1-A823-6FBF48DEF76A}" destId="{8DA3C546-83BF-4CD4-B460-10A13349CAEE}" srcOrd="2" destOrd="0" presId="urn:microsoft.com/office/officeart/2005/8/layout/hierarchy4"/>
    <dgm:cxn modelId="{ADB4C722-0D94-4643-9048-79551BAE1691}" type="presParOf" srcId="{8DA3C546-83BF-4CD4-B460-10A13349CAEE}" destId="{798E37BD-0FAF-4576-B228-DC3F5AE6C597}" srcOrd="0" destOrd="0" presId="urn:microsoft.com/office/officeart/2005/8/layout/hierarchy4"/>
    <dgm:cxn modelId="{F77A6DAA-AA96-4597-A700-20098C685E8F}" type="presParOf" srcId="{798E37BD-0FAF-4576-B228-DC3F5AE6C597}" destId="{C0ECE7F5-AEC1-4B47-BC68-8D0D552FB8E1}" srcOrd="0" destOrd="0" presId="urn:microsoft.com/office/officeart/2005/8/layout/hierarchy4"/>
    <dgm:cxn modelId="{9F450650-E02B-4029-BA1B-926BF5EB2ECA}" type="presParOf" srcId="{798E37BD-0FAF-4576-B228-DC3F5AE6C597}" destId="{A6274183-C480-480E-ACD8-8192A842F44D}" srcOrd="1" destOrd="0" presId="urn:microsoft.com/office/officeart/2005/8/layout/hierarchy4"/>
    <dgm:cxn modelId="{615E440F-5241-4A08-A586-C265DAA7D1F8}" type="presParOf" srcId="{798E37BD-0FAF-4576-B228-DC3F5AE6C597}" destId="{4621E4EA-0CB0-4EC6-84CA-328130B5F305}" srcOrd="2" destOrd="0" presId="urn:microsoft.com/office/officeart/2005/8/layout/hierarchy4"/>
    <dgm:cxn modelId="{FDFFCB4C-0F75-49BA-8B49-B181FA74D8D4}" type="presParOf" srcId="{4621E4EA-0CB0-4EC6-84CA-328130B5F305}" destId="{9418B148-2094-44A8-9B5E-794BD15B8B54}" srcOrd="0" destOrd="0" presId="urn:microsoft.com/office/officeart/2005/8/layout/hierarchy4"/>
    <dgm:cxn modelId="{6B75FD41-347B-4506-92B7-54547FB3EAF5}" type="presParOf" srcId="{9418B148-2094-44A8-9B5E-794BD15B8B54}" destId="{F70E5248-4400-42A1-BB35-576ED63DE0F4}" srcOrd="0" destOrd="0" presId="urn:microsoft.com/office/officeart/2005/8/layout/hierarchy4"/>
    <dgm:cxn modelId="{BC974E8A-9EF8-4920-AF61-DE935F20939B}" type="presParOf" srcId="{9418B148-2094-44A8-9B5E-794BD15B8B54}" destId="{5203DBE9-8B22-4DE9-84B4-9AC9BF87D9FD}" srcOrd="1" destOrd="0" presId="urn:microsoft.com/office/officeart/2005/8/layout/hierarchy4"/>
    <dgm:cxn modelId="{84E58D05-4B18-4802-B62C-5B0FD924ED28}" type="presParOf" srcId="{9418B148-2094-44A8-9B5E-794BD15B8B54}" destId="{FBD7A20A-91E1-4956-8956-3D40E03222FF}" srcOrd="2" destOrd="0" presId="urn:microsoft.com/office/officeart/2005/8/layout/hierarchy4"/>
    <dgm:cxn modelId="{3944DE47-C8A5-4B9D-B97A-0A6D8803B3E3}" type="presParOf" srcId="{FBD7A20A-91E1-4956-8956-3D40E03222FF}" destId="{2F653413-B409-4E10-A4DC-60E025E2E4A9}" srcOrd="0" destOrd="0" presId="urn:microsoft.com/office/officeart/2005/8/layout/hierarchy4"/>
    <dgm:cxn modelId="{962B3CD7-1439-42B8-BB5C-A81B7C2D0EED}" type="presParOf" srcId="{2F653413-B409-4E10-A4DC-60E025E2E4A9}" destId="{CECF50DD-ED14-457A-8FC7-DD04C0E2BD8A}" srcOrd="0" destOrd="0" presId="urn:microsoft.com/office/officeart/2005/8/layout/hierarchy4"/>
    <dgm:cxn modelId="{E093FAEA-8072-4C45-AA00-E0875CE3F50F}" type="presParOf" srcId="{2F653413-B409-4E10-A4DC-60E025E2E4A9}" destId="{1BE548B1-9B9D-4567-86E1-FA914300B36A}" srcOrd="1" destOrd="0" presId="urn:microsoft.com/office/officeart/2005/8/layout/hierarchy4"/>
    <dgm:cxn modelId="{9BE8B95D-8BE0-4BE7-8109-D637104BB9F3}" type="presParOf" srcId="{FBD7A20A-91E1-4956-8956-3D40E03222FF}" destId="{C58A97B5-F486-4A3F-B1B9-222FD12795F9}" srcOrd="1" destOrd="0" presId="urn:microsoft.com/office/officeart/2005/8/layout/hierarchy4"/>
    <dgm:cxn modelId="{C065F705-FCAE-45B5-AB90-976F313CDD85}" type="presParOf" srcId="{FBD7A20A-91E1-4956-8956-3D40E03222FF}" destId="{4AABCC79-4297-4BC6-AC6E-587787B183BE}" srcOrd="2" destOrd="0" presId="urn:microsoft.com/office/officeart/2005/8/layout/hierarchy4"/>
    <dgm:cxn modelId="{161EEB88-AC31-446D-B31C-CD9322AF8D28}" type="presParOf" srcId="{4AABCC79-4297-4BC6-AC6E-587787B183BE}" destId="{7E27DE18-452D-4266-B70F-960D1ACA5D03}" srcOrd="0" destOrd="0" presId="urn:microsoft.com/office/officeart/2005/8/layout/hierarchy4"/>
    <dgm:cxn modelId="{F9788C3C-61AA-4662-82D9-701DBDEB70E1}" type="presParOf" srcId="{4AABCC79-4297-4BC6-AC6E-587787B183BE}" destId="{440A5C4B-EF16-46DF-B0CA-DDAADC4AE707}" srcOrd="1" destOrd="0" presId="urn:microsoft.com/office/officeart/2005/8/layout/hierarchy4"/>
    <dgm:cxn modelId="{67E3895F-0D3D-4354-B6C8-01C3F255741A}" type="presParOf" srcId="{0E94F7D1-9B79-4BDF-975E-9508AB87D84A}" destId="{BDF9B989-F4A8-4B95-8C5B-CE6972E43AF6}" srcOrd="1" destOrd="0" presId="urn:microsoft.com/office/officeart/2005/8/layout/hierarchy4"/>
    <dgm:cxn modelId="{6A4F618E-C3F5-456F-B09E-45537B6E1538}" type="presParOf" srcId="{0E94F7D1-9B79-4BDF-975E-9508AB87D84A}" destId="{FE68A38F-FFE2-492F-8445-E296CA01FDD0}" srcOrd="2" destOrd="0" presId="urn:microsoft.com/office/officeart/2005/8/layout/hierarchy4"/>
    <dgm:cxn modelId="{B51582CD-FE29-4BB6-A157-CEC191177D48}" type="presParOf" srcId="{FE68A38F-FFE2-492F-8445-E296CA01FDD0}" destId="{52E1FEDF-28BE-4E87-8E28-707D586130EC}" srcOrd="0" destOrd="0" presId="urn:microsoft.com/office/officeart/2005/8/layout/hierarchy4"/>
    <dgm:cxn modelId="{FC3A9A3F-BC51-416E-BA53-A97D1D823FE1}" type="presParOf" srcId="{FE68A38F-FFE2-492F-8445-E296CA01FDD0}" destId="{C652857C-DCC7-49FC-9123-110718DA7F06}" srcOrd="1" destOrd="0" presId="urn:microsoft.com/office/officeart/2005/8/layout/hierarchy4"/>
    <dgm:cxn modelId="{1B7711EE-66B9-4A30-997D-0E4FA71CD8A3}" type="presParOf" srcId="{FE68A38F-FFE2-492F-8445-E296CA01FDD0}" destId="{29613C71-A97E-4BED-8D54-97D4AE896C8D}" srcOrd="2" destOrd="0" presId="urn:microsoft.com/office/officeart/2005/8/layout/hierarchy4"/>
    <dgm:cxn modelId="{6F505DF1-EE9D-410F-91FE-B2AA61F80E1A}" type="presParOf" srcId="{29613C71-A97E-4BED-8D54-97D4AE896C8D}" destId="{5601A7E1-F63F-4DCA-BEC5-ED28A8157F99}" srcOrd="0" destOrd="0" presId="urn:microsoft.com/office/officeart/2005/8/layout/hierarchy4"/>
    <dgm:cxn modelId="{16E9454F-850B-43A0-85A0-119900D2BF37}" type="presParOf" srcId="{5601A7E1-F63F-4DCA-BEC5-ED28A8157F99}" destId="{B919B254-33AB-4007-9C1D-F1F89CB57224}" srcOrd="0" destOrd="0" presId="urn:microsoft.com/office/officeart/2005/8/layout/hierarchy4"/>
    <dgm:cxn modelId="{1ABB136B-78DC-4414-BF3E-4AE6CE2945D2}" type="presParOf" srcId="{5601A7E1-F63F-4DCA-BEC5-ED28A8157F99}" destId="{A4BD0123-E6A5-46ED-9DD0-426314C8FFD0}" srcOrd="1" destOrd="0" presId="urn:microsoft.com/office/officeart/2005/8/layout/hierarchy4"/>
    <dgm:cxn modelId="{D6E5422B-53EC-4892-BA95-3DFFA0F8AA56}" type="presParOf" srcId="{29613C71-A97E-4BED-8D54-97D4AE896C8D}" destId="{EF5F5755-15E6-4535-8909-2D3713E1483B}" srcOrd="1" destOrd="0" presId="urn:microsoft.com/office/officeart/2005/8/layout/hierarchy4"/>
    <dgm:cxn modelId="{3AEC1073-7B96-4BE5-8B44-9D0E89D5FFFC}" type="presParOf" srcId="{29613C71-A97E-4BED-8D54-97D4AE896C8D}" destId="{4F09D4C5-767F-4360-AE44-F9778142F733}" srcOrd="2" destOrd="0" presId="urn:microsoft.com/office/officeart/2005/8/layout/hierarchy4"/>
    <dgm:cxn modelId="{4F09BA0D-20F6-463C-AA5E-44B6F1DC0E21}" type="presParOf" srcId="{4F09D4C5-767F-4360-AE44-F9778142F733}" destId="{0A47E7DC-42F5-46BE-8FEB-7E5E1CB49C6A}" srcOrd="0" destOrd="0" presId="urn:microsoft.com/office/officeart/2005/8/layout/hierarchy4"/>
    <dgm:cxn modelId="{191A2592-B116-4039-B878-57DED8CD4556}" type="presParOf" srcId="{4F09D4C5-767F-4360-AE44-F9778142F733}" destId="{4F3AF000-B03E-4C3A-927E-3AB8A88D40CC}" srcOrd="1" destOrd="0" presId="urn:microsoft.com/office/officeart/2005/8/layout/hierarchy4"/>
    <dgm:cxn modelId="{0863F0CE-B953-47B4-BA34-5E8AD0F7C275}" type="presParOf" srcId="{4F09D4C5-767F-4360-AE44-F9778142F733}" destId="{C0FDEAF9-F667-4899-8C6F-7F2BAD215335}" srcOrd="2" destOrd="0" presId="urn:microsoft.com/office/officeart/2005/8/layout/hierarchy4"/>
    <dgm:cxn modelId="{FB785529-7639-439E-A6D9-772575CFA2A6}" type="presParOf" srcId="{C0FDEAF9-F667-4899-8C6F-7F2BAD215335}" destId="{65B2AC9B-18D8-484B-850F-540644FB37A8}" srcOrd="0" destOrd="0" presId="urn:microsoft.com/office/officeart/2005/8/layout/hierarchy4"/>
    <dgm:cxn modelId="{3C9F4752-1A7B-45BC-8870-DC0D197B46B9}" type="presParOf" srcId="{65B2AC9B-18D8-484B-850F-540644FB37A8}" destId="{6E62A41F-6C17-40FA-B45E-5EC83EE7BD94}" srcOrd="0" destOrd="0" presId="urn:microsoft.com/office/officeart/2005/8/layout/hierarchy4"/>
    <dgm:cxn modelId="{D3BFBC65-3DDE-4AB5-8859-D57145999AE8}" type="presParOf" srcId="{65B2AC9B-18D8-484B-850F-540644FB37A8}" destId="{C12A2ED9-41C3-44BC-ABDA-E476CD90A2D0}" srcOrd="1" destOrd="0" presId="urn:microsoft.com/office/officeart/2005/8/layout/hierarchy4"/>
    <dgm:cxn modelId="{05879EF2-EE3C-44C8-9766-8963368A92DB}" type="presParOf" srcId="{65B2AC9B-18D8-484B-850F-540644FB37A8}" destId="{593C907D-1125-438B-BBE2-D8077C9F6F4E}" srcOrd="2" destOrd="0" presId="urn:microsoft.com/office/officeart/2005/8/layout/hierarchy4"/>
    <dgm:cxn modelId="{C5E5047C-FCAE-42E2-9696-9258E48E5488}" type="presParOf" srcId="{593C907D-1125-438B-BBE2-D8077C9F6F4E}" destId="{D272222E-0954-4C30-9EC4-F5444174F68B}" srcOrd="0" destOrd="0" presId="urn:microsoft.com/office/officeart/2005/8/layout/hierarchy4"/>
    <dgm:cxn modelId="{5A0CBFF1-468F-47D8-BB04-A619E5CCA58E}" type="presParOf" srcId="{D272222E-0954-4C30-9EC4-F5444174F68B}" destId="{EFBDC9CC-A5BB-49D0-B5AC-A0BB57376908}" srcOrd="0" destOrd="0" presId="urn:microsoft.com/office/officeart/2005/8/layout/hierarchy4"/>
    <dgm:cxn modelId="{20921BC4-74FC-4501-B801-751087514826}" type="presParOf" srcId="{D272222E-0954-4C30-9EC4-F5444174F68B}" destId="{4116AE4B-C4A6-4688-898C-76DE63724AFE}" srcOrd="1" destOrd="0" presId="urn:microsoft.com/office/officeart/2005/8/layout/hierarchy4"/>
    <dgm:cxn modelId="{2FD11643-5602-4848-9E0A-90972B53DA7A}" type="presParOf" srcId="{D272222E-0954-4C30-9EC4-F5444174F68B}" destId="{76080AC5-CFC5-4860-87EA-757C7D0BA4A7}" srcOrd="2" destOrd="0" presId="urn:microsoft.com/office/officeart/2005/8/layout/hierarchy4"/>
    <dgm:cxn modelId="{509FE8BB-5EE9-4EFB-9151-5DDA5D92E3C6}" type="presParOf" srcId="{76080AC5-CFC5-4860-87EA-757C7D0BA4A7}" destId="{6DEDC09F-524F-4A93-8C9A-136E96FA099F}" srcOrd="0" destOrd="0" presId="urn:microsoft.com/office/officeart/2005/8/layout/hierarchy4"/>
    <dgm:cxn modelId="{3DC48AED-0206-4DFA-A9EB-FA522665FA19}" type="presParOf" srcId="{6DEDC09F-524F-4A93-8C9A-136E96FA099F}" destId="{E9840FD0-3297-400B-85DC-7D3564D53B35}" srcOrd="0" destOrd="0" presId="urn:microsoft.com/office/officeart/2005/8/layout/hierarchy4"/>
    <dgm:cxn modelId="{4BB847E9-9E8F-4D82-81C8-31C24506A70C}" type="presParOf" srcId="{6DEDC09F-524F-4A93-8C9A-136E96FA099F}" destId="{08E07803-0296-4953-B04F-B30D9E711A7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7F3863-D97C-4238-97F0-E5032B446D66}">
      <dsp:nvSpPr>
        <dsp:cNvPr id="0" name=""/>
        <dsp:cNvSpPr/>
      </dsp:nvSpPr>
      <dsp:spPr>
        <a:xfrm>
          <a:off x="1847" y="809"/>
          <a:ext cx="6169301" cy="97887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2060"/>
              </a:solidFill>
            </a:rPr>
            <a:t>Main advantages</a:t>
          </a:r>
          <a:endParaRPr lang="pl-PL" sz="1800" kern="1200" dirty="0">
            <a:solidFill>
              <a:srgbClr val="002060"/>
            </a:solidFill>
          </a:endParaRPr>
        </a:p>
      </dsp:txBody>
      <dsp:txXfrm>
        <a:off x="1847" y="809"/>
        <a:ext cx="6169301" cy="978874"/>
      </dsp:txXfrm>
    </dsp:sp>
    <dsp:sp modelId="{1740DB3E-29D0-4362-95B5-D3EAF31B8D96}">
      <dsp:nvSpPr>
        <dsp:cNvPr id="0" name=""/>
        <dsp:cNvSpPr/>
      </dsp:nvSpPr>
      <dsp:spPr>
        <a:xfrm>
          <a:off x="1896" y="1072857"/>
          <a:ext cx="3656457" cy="978874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2060"/>
              </a:solidFill>
            </a:rPr>
            <a:t>No LO generation or distribution, No down-converters</a:t>
          </a:r>
          <a:endParaRPr lang="en-US" sz="1600" kern="1200" dirty="0">
            <a:solidFill>
              <a:srgbClr val="002060"/>
            </a:solidFill>
          </a:endParaRPr>
        </a:p>
      </dsp:txBody>
      <dsp:txXfrm>
        <a:off x="1896" y="1072857"/>
        <a:ext cx="3656457" cy="978874"/>
      </dsp:txXfrm>
    </dsp:sp>
    <dsp:sp modelId="{7B0C9813-DEBC-41A0-877E-3B9897C3E59B}">
      <dsp:nvSpPr>
        <dsp:cNvPr id="0" name=""/>
        <dsp:cNvSpPr/>
      </dsp:nvSpPr>
      <dsp:spPr>
        <a:xfrm>
          <a:off x="1921" y="2144905"/>
          <a:ext cx="1193750" cy="978874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2060"/>
              </a:solidFill>
            </a:rPr>
            <a:t>S</a:t>
          </a:r>
          <a:r>
            <a:rPr lang="pl-PL" sz="1600" kern="1200" dirty="0" err="1" smtClean="0">
              <a:solidFill>
                <a:srgbClr val="002060"/>
              </a:solidFill>
            </a:rPr>
            <a:t>impler</a:t>
          </a:r>
          <a:r>
            <a:rPr lang="en-US" sz="1600" kern="1200" dirty="0" smtClean="0">
              <a:solidFill>
                <a:srgbClr val="002060"/>
              </a:solidFill>
            </a:rPr>
            <a:t> system</a:t>
          </a:r>
          <a:endParaRPr lang="pl-PL" sz="1600" kern="1200" dirty="0">
            <a:solidFill>
              <a:srgbClr val="002060"/>
            </a:solidFill>
          </a:endParaRPr>
        </a:p>
      </dsp:txBody>
      <dsp:txXfrm>
        <a:off x="1921" y="2144905"/>
        <a:ext cx="1193750" cy="978874"/>
      </dsp:txXfrm>
    </dsp:sp>
    <dsp:sp modelId="{0D5E3DA2-0071-4E74-8AA2-D6DAAE858B03}">
      <dsp:nvSpPr>
        <dsp:cNvPr id="0" name=""/>
        <dsp:cNvSpPr/>
      </dsp:nvSpPr>
      <dsp:spPr>
        <a:xfrm>
          <a:off x="1921" y="3216954"/>
          <a:ext cx="1193750" cy="978874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2060"/>
              </a:solidFill>
            </a:rPr>
            <a:t>S</a:t>
          </a:r>
          <a:r>
            <a:rPr lang="pl-PL" sz="1600" kern="1200" dirty="0" err="1" smtClean="0">
              <a:solidFill>
                <a:srgbClr val="002060"/>
              </a:solidFill>
            </a:rPr>
            <a:t>maller</a:t>
          </a:r>
          <a:r>
            <a:rPr lang="en-US" sz="1600" kern="1200" dirty="0" smtClean="0">
              <a:solidFill>
                <a:srgbClr val="002060"/>
              </a:solidFill>
            </a:rPr>
            <a:t> system </a:t>
          </a:r>
          <a:endParaRPr lang="pl-PL" sz="1600" kern="1200" dirty="0">
            <a:solidFill>
              <a:srgbClr val="002060"/>
            </a:solidFill>
          </a:endParaRPr>
        </a:p>
      </dsp:txBody>
      <dsp:txXfrm>
        <a:off x="1921" y="3216954"/>
        <a:ext cx="1193750" cy="978874"/>
      </dsp:txXfrm>
    </dsp:sp>
    <dsp:sp modelId="{7818F85C-9F7B-43AD-A6D1-FBC7FAACC22D}">
      <dsp:nvSpPr>
        <dsp:cNvPr id="0" name=""/>
        <dsp:cNvSpPr/>
      </dsp:nvSpPr>
      <dsp:spPr>
        <a:xfrm>
          <a:off x="1921" y="4289002"/>
          <a:ext cx="1193750" cy="978874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2060"/>
              </a:solidFill>
            </a:rPr>
            <a:t>Cheaper system</a:t>
          </a:r>
          <a:endParaRPr lang="pl-PL" sz="1600" kern="1200" dirty="0">
            <a:solidFill>
              <a:srgbClr val="002060"/>
            </a:solidFill>
          </a:endParaRPr>
        </a:p>
      </dsp:txBody>
      <dsp:txXfrm>
        <a:off x="1921" y="4289002"/>
        <a:ext cx="1193750" cy="978874"/>
      </dsp:txXfrm>
    </dsp:sp>
    <dsp:sp modelId="{F186AE75-A0FD-4E0B-8AC9-F4CAFCB4DBB7}">
      <dsp:nvSpPr>
        <dsp:cNvPr id="0" name=""/>
        <dsp:cNvSpPr/>
      </dsp:nvSpPr>
      <dsp:spPr>
        <a:xfrm>
          <a:off x="1245760" y="2144905"/>
          <a:ext cx="2412569" cy="978874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err="1" smtClean="0">
              <a:solidFill>
                <a:srgbClr val="002060"/>
              </a:solidFill>
            </a:rPr>
            <a:t>Elimination</a:t>
          </a:r>
          <a:r>
            <a:rPr lang="pl-PL" sz="1600" kern="1200" dirty="0" smtClean="0">
              <a:solidFill>
                <a:srgbClr val="002060"/>
              </a:solidFill>
            </a:rPr>
            <a:t> of </a:t>
          </a:r>
          <a:r>
            <a:rPr lang="pl-PL" sz="1600" kern="1200" dirty="0" err="1" smtClean="0">
              <a:solidFill>
                <a:srgbClr val="002060"/>
              </a:solidFill>
            </a:rPr>
            <a:t>problems</a:t>
          </a:r>
          <a:r>
            <a:rPr lang="pl-PL" sz="1600" kern="1200" dirty="0" smtClean="0">
              <a:solidFill>
                <a:srgbClr val="002060"/>
              </a:solidFill>
            </a:rPr>
            <a:t> </a:t>
          </a:r>
          <a:r>
            <a:rPr lang="pl-PL" sz="1600" kern="1200" dirty="0" err="1" smtClean="0">
              <a:solidFill>
                <a:srgbClr val="002060"/>
              </a:solidFill>
            </a:rPr>
            <a:t>related</a:t>
          </a:r>
          <a:r>
            <a:rPr lang="pl-PL" sz="1600" kern="1200" dirty="0" smtClean="0">
              <a:solidFill>
                <a:srgbClr val="002060"/>
              </a:solidFill>
            </a:rPr>
            <a:t> to LO and DWC</a:t>
          </a:r>
          <a:endParaRPr lang="pl-PL" sz="1600" kern="1200" dirty="0">
            <a:solidFill>
              <a:srgbClr val="002060"/>
            </a:solidFill>
          </a:endParaRPr>
        </a:p>
      </dsp:txBody>
      <dsp:txXfrm>
        <a:off x="1245760" y="2144905"/>
        <a:ext cx="2412569" cy="978874"/>
      </dsp:txXfrm>
    </dsp:sp>
    <dsp:sp modelId="{B5CCB345-4FC8-494B-926A-BB706D958DCB}">
      <dsp:nvSpPr>
        <dsp:cNvPr id="0" name=""/>
        <dsp:cNvSpPr/>
      </dsp:nvSpPr>
      <dsp:spPr>
        <a:xfrm>
          <a:off x="1245772" y="3216954"/>
          <a:ext cx="1193750" cy="978874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smtClean="0">
              <a:solidFill>
                <a:srgbClr val="002060"/>
              </a:solidFill>
            </a:rPr>
            <a:t>Drifts</a:t>
          </a:r>
          <a:endParaRPr lang="en-US" sz="1600" kern="1200" dirty="0">
            <a:solidFill>
              <a:srgbClr val="002060"/>
            </a:solidFill>
          </a:endParaRPr>
        </a:p>
      </dsp:txBody>
      <dsp:txXfrm>
        <a:off x="1245772" y="3216954"/>
        <a:ext cx="1193750" cy="978874"/>
      </dsp:txXfrm>
    </dsp:sp>
    <dsp:sp modelId="{0DA5F05C-A6DD-4170-9999-499787B6E2A5}">
      <dsp:nvSpPr>
        <dsp:cNvPr id="0" name=""/>
        <dsp:cNvSpPr/>
      </dsp:nvSpPr>
      <dsp:spPr>
        <a:xfrm>
          <a:off x="2464566" y="3216954"/>
          <a:ext cx="1193750" cy="978874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err="1" smtClean="0">
              <a:solidFill>
                <a:srgbClr val="002060"/>
              </a:solidFill>
            </a:rPr>
            <a:t>Nonlin-earities</a:t>
          </a:r>
          <a:endParaRPr lang="en-US" sz="1600" kern="1200" dirty="0">
            <a:solidFill>
              <a:srgbClr val="002060"/>
            </a:solidFill>
          </a:endParaRPr>
        </a:p>
      </dsp:txBody>
      <dsp:txXfrm>
        <a:off x="2464566" y="3216954"/>
        <a:ext cx="1193750" cy="978874"/>
      </dsp:txXfrm>
    </dsp:sp>
    <dsp:sp modelId="{440D2D8D-774F-4225-9E5D-564A4EAF6A76}">
      <dsp:nvSpPr>
        <dsp:cNvPr id="0" name=""/>
        <dsp:cNvSpPr/>
      </dsp:nvSpPr>
      <dsp:spPr>
        <a:xfrm>
          <a:off x="3758531" y="1072857"/>
          <a:ext cx="2412569" cy="978874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2060"/>
              </a:solidFill>
            </a:rPr>
            <a:t>High Sampling rates</a:t>
          </a:r>
          <a:endParaRPr lang="pl-PL" sz="1600" kern="1200" dirty="0">
            <a:solidFill>
              <a:srgbClr val="002060"/>
            </a:solidFill>
          </a:endParaRPr>
        </a:p>
      </dsp:txBody>
      <dsp:txXfrm>
        <a:off x="3758531" y="1072857"/>
        <a:ext cx="2412569" cy="978874"/>
      </dsp:txXfrm>
    </dsp:sp>
    <dsp:sp modelId="{C0ECE7F5-AEC1-4B47-BC68-8D0D552FB8E1}">
      <dsp:nvSpPr>
        <dsp:cNvPr id="0" name=""/>
        <dsp:cNvSpPr/>
      </dsp:nvSpPr>
      <dsp:spPr>
        <a:xfrm>
          <a:off x="3758531" y="2144905"/>
          <a:ext cx="2412569" cy="978874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solidFill>
                <a:srgbClr val="002060"/>
              </a:solidFill>
            </a:rPr>
            <a:t>Faster system clock</a:t>
          </a:r>
          <a:endParaRPr lang="pl-PL" sz="1600" kern="1200" dirty="0">
            <a:solidFill>
              <a:srgbClr val="002060"/>
            </a:solidFill>
          </a:endParaRPr>
        </a:p>
      </dsp:txBody>
      <dsp:txXfrm>
        <a:off x="3758531" y="2144905"/>
        <a:ext cx="2412569" cy="978874"/>
      </dsp:txXfrm>
    </dsp:sp>
    <dsp:sp modelId="{F70E5248-4400-42A1-BB35-576ED63DE0F4}">
      <dsp:nvSpPr>
        <dsp:cNvPr id="0" name=""/>
        <dsp:cNvSpPr/>
      </dsp:nvSpPr>
      <dsp:spPr>
        <a:xfrm>
          <a:off x="3758531" y="3216954"/>
          <a:ext cx="2412569" cy="978874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2060"/>
              </a:solidFill>
            </a:rPr>
            <a:t>Faster calculations</a:t>
          </a:r>
          <a:endParaRPr lang="pl-PL" sz="1600" kern="1200" dirty="0">
            <a:solidFill>
              <a:srgbClr val="002060"/>
            </a:solidFill>
          </a:endParaRPr>
        </a:p>
      </dsp:txBody>
      <dsp:txXfrm>
        <a:off x="3758531" y="3216954"/>
        <a:ext cx="2412569" cy="978874"/>
      </dsp:txXfrm>
    </dsp:sp>
    <dsp:sp modelId="{CECF50DD-ED14-457A-8FC7-DD04C0E2BD8A}">
      <dsp:nvSpPr>
        <dsp:cNvPr id="0" name=""/>
        <dsp:cNvSpPr/>
      </dsp:nvSpPr>
      <dsp:spPr>
        <a:xfrm>
          <a:off x="3758543" y="4289002"/>
          <a:ext cx="1193750" cy="978874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2060"/>
              </a:solidFill>
            </a:rPr>
            <a:t>Much lower Latency</a:t>
          </a:r>
          <a:endParaRPr lang="en-US" sz="1600" kern="1200" dirty="0">
            <a:solidFill>
              <a:srgbClr val="002060"/>
            </a:solidFill>
          </a:endParaRPr>
        </a:p>
      </dsp:txBody>
      <dsp:txXfrm>
        <a:off x="3758543" y="4289002"/>
        <a:ext cx="1193750" cy="978874"/>
      </dsp:txXfrm>
    </dsp:sp>
    <dsp:sp modelId="{7E27DE18-452D-4266-B70F-960D1ACA5D03}">
      <dsp:nvSpPr>
        <dsp:cNvPr id="0" name=""/>
        <dsp:cNvSpPr/>
      </dsp:nvSpPr>
      <dsp:spPr>
        <a:xfrm>
          <a:off x="4977337" y="4289002"/>
          <a:ext cx="1193750" cy="978874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solidFill>
                <a:srgbClr val="002060"/>
              </a:solidFill>
            </a:rPr>
            <a:t>More time for </a:t>
          </a:r>
          <a:r>
            <a:rPr lang="pl-PL" sz="1600" kern="1200" dirty="0" err="1" smtClean="0">
              <a:solidFill>
                <a:srgbClr val="002060"/>
              </a:solidFill>
            </a:rPr>
            <a:t>processing</a:t>
          </a:r>
          <a:endParaRPr lang="en-US" sz="1600" kern="1200" dirty="0">
            <a:solidFill>
              <a:srgbClr val="002060"/>
            </a:solidFill>
          </a:endParaRPr>
        </a:p>
      </dsp:txBody>
      <dsp:txXfrm>
        <a:off x="4977337" y="4289002"/>
        <a:ext cx="1193750" cy="978874"/>
      </dsp:txXfrm>
    </dsp:sp>
    <dsp:sp modelId="{52E1FEDF-28BE-4E87-8E28-707D586130EC}">
      <dsp:nvSpPr>
        <dsp:cNvPr id="0" name=""/>
        <dsp:cNvSpPr/>
      </dsp:nvSpPr>
      <dsp:spPr>
        <a:xfrm>
          <a:off x="6371503" y="809"/>
          <a:ext cx="2581962" cy="97887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solidFill>
                <a:srgbClr val="002060"/>
              </a:solidFill>
            </a:rPr>
            <a:t>Main disadvantages</a:t>
          </a:r>
          <a:endParaRPr lang="pl-PL" sz="1800" kern="1200" dirty="0">
            <a:solidFill>
              <a:srgbClr val="002060"/>
            </a:solidFill>
          </a:endParaRPr>
        </a:p>
      </dsp:txBody>
      <dsp:txXfrm>
        <a:off x="6371503" y="809"/>
        <a:ext cx="2581962" cy="978874"/>
      </dsp:txXfrm>
    </dsp:sp>
    <dsp:sp modelId="{B919B254-33AB-4007-9C1D-F1F89CB57224}">
      <dsp:nvSpPr>
        <dsp:cNvPr id="0" name=""/>
        <dsp:cNvSpPr/>
      </dsp:nvSpPr>
      <dsp:spPr>
        <a:xfrm>
          <a:off x="6372764" y="1072857"/>
          <a:ext cx="1286679" cy="3116560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2060"/>
              </a:solidFill>
            </a:rPr>
            <a:t>Limited resolution of Fast ADCs  (partially to be compensated digitally at the cost of latency)</a:t>
          </a:r>
          <a:endParaRPr lang="pl-PL" sz="1600" kern="1200" dirty="0">
            <a:solidFill>
              <a:srgbClr val="002060"/>
            </a:solidFill>
          </a:endParaRPr>
        </a:p>
      </dsp:txBody>
      <dsp:txXfrm>
        <a:off x="6372764" y="1072857"/>
        <a:ext cx="1286679" cy="3116560"/>
      </dsp:txXfrm>
    </dsp:sp>
    <dsp:sp modelId="{0A47E7DC-42F5-46BE-8FEB-7E5E1CB49C6A}">
      <dsp:nvSpPr>
        <dsp:cNvPr id="0" name=""/>
        <dsp:cNvSpPr/>
      </dsp:nvSpPr>
      <dsp:spPr>
        <a:xfrm>
          <a:off x="7759621" y="1072857"/>
          <a:ext cx="1192584" cy="1723181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2060"/>
              </a:solidFill>
            </a:rPr>
            <a:t>More careful design needed for CLKs and input circuits</a:t>
          </a:r>
          <a:endParaRPr lang="en-US" sz="1400" kern="1200" dirty="0">
            <a:solidFill>
              <a:srgbClr val="002060"/>
            </a:solidFill>
          </a:endParaRPr>
        </a:p>
      </dsp:txBody>
      <dsp:txXfrm>
        <a:off x="7759621" y="1072857"/>
        <a:ext cx="1192584" cy="1723181"/>
      </dsp:txXfrm>
    </dsp:sp>
    <dsp:sp modelId="{6E62A41F-6C17-40FA-B45E-5EC83EE7BD94}">
      <dsp:nvSpPr>
        <dsp:cNvPr id="0" name=""/>
        <dsp:cNvSpPr/>
      </dsp:nvSpPr>
      <dsp:spPr>
        <a:xfrm>
          <a:off x="7760785" y="2889212"/>
          <a:ext cx="1190256" cy="597808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err="1" smtClean="0">
              <a:solidFill>
                <a:srgbClr val="002060"/>
              </a:solidFill>
            </a:rPr>
            <a:t>Matching</a:t>
          </a:r>
          <a:endParaRPr lang="en-US" sz="1800" kern="1200" dirty="0">
            <a:solidFill>
              <a:srgbClr val="002060"/>
            </a:solidFill>
          </a:endParaRPr>
        </a:p>
      </dsp:txBody>
      <dsp:txXfrm>
        <a:off x="7760785" y="2889212"/>
        <a:ext cx="1190256" cy="597808"/>
      </dsp:txXfrm>
    </dsp:sp>
    <dsp:sp modelId="{EFBDC9CC-A5BB-49D0-B5AC-A0BB57376908}">
      <dsp:nvSpPr>
        <dsp:cNvPr id="0" name=""/>
        <dsp:cNvSpPr/>
      </dsp:nvSpPr>
      <dsp:spPr>
        <a:xfrm>
          <a:off x="7763106" y="3580194"/>
          <a:ext cx="1185613" cy="619382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err="1" smtClean="0">
              <a:solidFill>
                <a:srgbClr val="002060"/>
              </a:solidFill>
            </a:rPr>
            <a:t>Noise</a:t>
          </a:r>
          <a:endParaRPr lang="en-US" sz="1800" kern="1200" dirty="0">
            <a:solidFill>
              <a:srgbClr val="002060"/>
            </a:solidFill>
          </a:endParaRPr>
        </a:p>
      </dsp:txBody>
      <dsp:txXfrm>
        <a:off x="7763106" y="3580194"/>
        <a:ext cx="1185613" cy="619382"/>
      </dsp:txXfrm>
    </dsp:sp>
    <dsp:sp modelId="{E9840FD0-3297-400B-85DC-7D3564D53B35}">
      <dsp:nvSpPr>
        <dsp:cNvPr id="0" name=""/>
        <dsp:cNvSpPr/>
      </dsp:nvSpPr>
      <dsp:spPr>
        <a:xfrm>
          <a:off x="7763106" y="4292751"/>
          <a:ext cx="1185613" cy="546172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err="1" smtClean="0">
              <a:solidFill>
                <a:srgbClr val="002060"/>
              </a:solidFill>
            </a:rPr>
            <a:t>Drifts</a:t>
          </a:r>
          <a:endParaRPr lang="en-US" sz="1800" kern="1200" dirty="0">
            <a:solidFill>
              <a:srgbClr val="002060"/>
            </a:solidFill>
          </a:endParaRPr>
        </a:p>
      </dsp:txBody>
      <dsp:txXfrm>
        <a:off x="7763106" y="4292751"/>
        <a:ext cx="1185613" cy="5461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 smtClean="0"/>
            </a:lvl1pPr>
          </a:lstStyle>
          <a:p>
            <a:pPr>
              <a:defRPr/>
            </a:pPr>
            <a:fld id="{B8B15566-3503-4ED2-989C-AA8CC39EAED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D78439-BDF2-4F7F-8327-9707B9740B7C}" type="slidenum">
              <a:rPr lang="de-DE"/>
              <a:pPr/>
              <a:t>1</a:t>
            </a:fld>
            <a:endParaRPr lang="de-DE" dirty="0"/>
          </a:p>
        </p:txBody>
      </p:sp>
      <p:sp>
        <p:nvSpPr>
          <p:cNvPr id="8195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</a:pPr>
            <a:r>
              <a:rPr lang="en-GB" sz="1100" b="1" dirty="0" smtClean="0"/>
              <a:t>How to edit the title slide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</a:pPr>
            <a:endParaRPr lang="en-GB" sz="1100" dirty="0" smtClean="0"/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  Upper area: </a:t>
            </a:r>
            <a:r>
              <a:rPr lang="en-GB" sz="1100" b="1" dirty="0" smtClean="0"/>
              <a:t>Title</a:t>
            </a:r>
            <a:r>
              <a:rPr lang="en-GB" sz="1100" dirty="0" smtClean="0"/>
              <a:t> of your talk, max. 2 rows of the defined size (55 pt)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  Lower area </a:t>
            </a:r>
            <a:r>
              <a:rPr lang="en-GB" sz="1100" b="1" dirty="0" smtClean="0"/>
              <a:t>(subtitle):</a:t>
            </a:r>
            <a:r>
              <a:rPr lang="en-GB" sz="1100" dirty="0" smtClean="0"/>
              <a:t> Conference/meeting/workshop, location, date, </a:t>
            </a:r>
            <a:br>
              <a:rPr lang="en-GB" sz="1100" dirty="0" smtClean="0"/>
            </a:br>
            <a:r>
              <a:rPr lang="en-GB" sz="1100" dirty="0" smtClean="0"/>
              <a:t>  your name and affiliation, </a:t>
            </a:r>
            <a:br>
              <a:rPr lang="en-GB" sz="1100" dirty="0" smtClean="0"/>
            </a:br>
            <a:r>
              <a:rPr lang="en-GB" sz="1100" dirty="0" smtClean="0"/>
              <a:t>  max. 4 rows of the defined size (32 pt)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 Change the </a:t>
            </a:r>
            <a:r>
              <a:rPr lang="en-GB" sz="1100" b="1" dirty="0" smtClean="0"/>
              <a:t>partner logos</a:t>
            </a:r>
            <a:r>
              <a:rPr lang="en-GB" sz="1100" dirty="0" smtClean="0"/>
              <a:t> or add others in the last row.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ln w="28575"/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r>
              <a:rPr lang="en-GB"/>
              <a:t>Subtitle format (max. 4 lines)</a:t>
            </a:r>
          </a:p>
          <a:p>
            <a:r>
              <a:rPr lang="en-GB"/>
              <a:t>(conference, location, name of the speaker, date)</a:t>
            </a:r>
          </a:p>
          <a:p>
            <a:r>
              <a:rPr lang="en-GB"/>
              <a:t>You are in the slide master view: Don’t edit here!</a:t>
            </a: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r>
              <a:rPr lang="en-GB"/>
              <a:t>Title format (max. 2 lines), don’t edit here</a:t>
            </a:r>
          </a:p>
        </p:txBody>
      </p:sp>
      <p:sp>
        <p:nvSpPr>
          <p:cNvPr id="10" name="Prostokąt 9"/>
          <p:cNvSpPr/>
          <p:nvPr userDrawn="1"/>
        </p:nvSpPr>
        <p:spPr bwMode="auto">
          <a:xfrm>
            <a:off x="152400" y="125186"/>
            <a:ext cx="8826500" cy="903514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9BFDD-32AD-42A8-9B8D-78ADA6E209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 dirty="0" err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2013.03.25 Annecy, France </a:t>
            </a:r>
            <a:endParaRPr lang="pl-PL" dirty="0" smtClean="0"/>
          </a:p>
          <a:p>
            <a:pPr>
              <a:defRPr/>
            </a:pPr>
            <a:r>
              <a:rPr lang="en-US" dirty="0" smtClean="0"/>
              <a:t>Samer Bou Habib, ISE-WUT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8D9C2-6051-4AC3-9658-92BB82E3A5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 dirty="0" err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2013.03.25 Annecy, France </a:t>
            </a:r>
            <a:endParaRPr lang="pl-PL" dirty="0" smtClean="0"/>
          </a:p>
          <a:p>
            <a:pPr>
              <a:defRPr/>
            </a:pPr>
            <a:r>
              <a:rPr lang="en-US" dirty="0" smtClean="0"/>
              <a:t>Samer Bou Habib, ISE-WUT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D3A29-6859-40B5-BBEC-E4687483F0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 dirty="0" err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2013.03.25 Annecy, France</a:t>
            </a:r>
            <a:endParaRPr lang="pl-PL" dirty="0" smtClean="0"/>
          </a:p>
          <a:p>
            <a:pPr>
              <a:defRPr/>
            </a:pPr>
            <a:r>
              <a:rPr lang="en-US" dirty="0" smtClean="0"/>
              <a:t>Samer Bou Habib, ISE-WUT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B3F98-62C0-4006-8283-C45B41C052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 dirty="0" err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2013.03.25 Annecy, France </a:t>
            </a:r>
            <a:endParaRPr lang="pl-PL" dirty="0" smtClean="0"/>
          </a:p>
          <a:p>
            <a:pPr>
              <a:defRPr/>
            </a:pPr>
            <a:r>
              <a:rPr lang="en-US" dirty="0" smtClean="0"/>
              <a:t>Samer Bou Habib, ISE-WUT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F6F3B-E02C-448B-B1CD-3323C1C59E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 dirty="0" err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2013.03.25 Annecy, France </a:t>
            </a:r>
            <a:endParaRPr lang="pl-PL" dirty="0" smtClean="0"/>
          </a:p>
          <a:p>
            <a:pPr>
              <a:defRPr/>
            </a:pPr>
            <a:r>
              <a:rPr lang="en-US" dirty="0" smtClean="0"/>
              <a:t>Samer Bou Habib, ISE-WUT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90020-59D0-4242-9725-C662DB1C3F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 dirty="0" err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2013.03.25 Annecy, France </a:t>
            </a:r>
            <a:endParaRPr lang="pl-PL" dirty="0" smtClean="0"/>
          </a:p>
          <a:p>
            <a:pPr>
              <a:defRPr/>
            </a:pPr>
            <a:r>
              <a:rPr lang="en-US" dirty="0" smtClean="0"/>
              <a:t>Samer Bou Habib, ISE-WUT</a:t>
            </a:r>
            <a:endParaRPr lang="en-US" dirty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5794D-8FD5-43C0-AB6A-64BAAC20BD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 dirty="0" err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2013.03.25 Annecy, France </a:t>
            </a:r>
            <a:endParaRPr lang="pl-PL" dirty="0" smtClean="0"/>
          </a:p>
          <a:p>
            <a:pPr>
              <a:defRPr/>
            </a:pPr>
            <a:r>
              <a:rPr lang="en-US" dirty="0" smtClean="0"/>
              <a:t>Samer Bou Habib, ISE-WUT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34552-3A7D-4093-8864-64CE079D91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 dirty="0" err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2013.03.25 Annecy, France </a:t>
            </a:r>
            <a:endParaRPr lang="pl-PL" dirty="0" smtClean="0"/>
          </a:p>
          <a:p>
            <a:pPr>
              <a:defRPr/>
            </a:pPr>
            <a:r>
              <a:rPr lang="en-US" dirty="0" smtClean="0"/>
              <a:t>Samer Bou Habib, ISE-WUT</a:t>
            </a:r>
            <a:endParaRPr lang="en-US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8D988-7F41-4CE8-AAA8-1EC662B66B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 dirty="0" err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2013.03.25 Annecy, France </a:t>
            </a:r>
            <a:endParaRPr lang="pl-PL" dirty="0" smtClean="0"/>
          </a:p>
          <a:p>
            <a:pPr>
              <a:defRPr/>
            </a:pPr>
            <a:r>
              <a:rPr lang="en-US" dirty="0" smtClean="0"/>
              <a:t>Samer Bou Habib, ISE-WUT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11F59-1C72-442B-97DC-730E1E566A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 dirty="0" err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2013.03.25 Annecy, France </a:t>
            </a:r>
            <a:endParaRPr lang="pl-PL" dirty="0" smtClean="0"/>
          </a:p>
          <a:p>
            <a:pPr>
              <a:defRPr/>
            </a:pPr>
            <a:r>
              <a:rPr lang="en-US" dirty="0" smtClean="0"/>
              <a:t>Samer Bou Habib, ISE-WUT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 smtClean="0">
                <a:solidFill>
                  <a:srgbClr val="FFFF00"/>
                </a:solidFill>
                <a:ea typeface="Geneva" pitchFamily="1" charset="-128"/>
              </a:defRPr>
            </a:lvl1pPr>
          </a:lstStyle>
          <a:p>
            <a:pPr>
              <a:defRPr/>
            </a:pPr>
            <a:fld id="{6CA676E7-FE17-431F-8213-6EDB6357EE2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28" name="Picture 37" descr="Helmholtz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56600" y="6533357"/>
            <a:ext cx="709666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 dirty="0" err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pl-PL" dirty="0" smtClean="0"/>
              <a:t>2013.03.25 </a:t>
            </a:r>
            <a:r>
              <a:rPr lang="pl-PL" dirty="0" err="1" smtClean="0"/>
              <a:t>Annecy</a:t>
            </a:r>
            <a:r>
              <a:rPr lang="pl-PL" dirty="0" smtClean="0"/>
              <a:t>, France</a:t>
            </a:r>
            <a:endParaRPr lang="en-GB" dirty="0" smtClean="0"/>
          </a:p>
          <a:p>
            <a:pPr>
              <a:defRPr/>
            </a:pPr>
            <a:r>
              <a:rPr lang="pl-PL" dirty="0" smtClean="0"/>
              <a:t>Samer Bou Habib</a:t>
            </a:r>
            <a:r>
              <a:rPr lang="en-GB" dirty="0" smtClean="0"/>
              <a:t>,</a:t>
            </a:r>
            <a:r>
              <a:rPr lang="pl-PL" dirty="0" smtClean="0"/>
              <a:t> </a:t>
            </a:r>
            <a:r>
              <a:rPr lang="pl-PL" dirty="0" err="1" smtClean="0"/>
              <a:t>ISE-WUT</a:t>
            </a:r>
            <a:endParaRPr lang="en-US" dirty="0"/>
          </a:p>
        </p:txBody>
      </p:sp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/>
          </a:p>
        </p:txBody>
      </p:sp>
      <p:pic>
        <p:nvPicPr>
          <p:cNvPr id="1031" name="Picture 121" descr="DESY-Logo-cyan-RGB_Hintergrund weiss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12113" y="6519069"/>
            <a:ext cx="315912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" name="Rectangle 122"/>
          <p:cNvSpPr>
            <a:spLocks noChangeArrowheads="1"/>
          </p:cNvSpPr>
          <p:nvPr userDrawn="1"/>
        </p:nvSpPr>
        <p:spPr bwMode="auto">
          <a:xfrm>
            <a:off x="103188" y="114300"/>
            <a:ext cx="8215312" cy="9159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  <a:defRPr/>
            </a:pPr>
            <a:endParaRPr lang="en-GB" sz="2400"/>
          </a:p>
        </p:txBody>
      </p:sp>
      <p:sp>
        <p:nvSpPr>
          <p:cNvPr id="1147" name="Text Box 123"/>
          <p:cNvSpPr txBox="1">
            <a:spLocks noChangeArrowheads="1"/>
          </p:cNvSpPr>
          <p:nvPr userDrawn="1"/>
        </p:nvSpPr>
        <p:spPr bwMode="auto">
          <a:xfrm>
            <a:off x="103187" y="114300"/>
            <a:ext cx="7477581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lang="en-US" sz="1000" b="1" i="0" kern="1200" dirty="0" smtClean="0">
                <a:solidFill>
                  <a:schemeClr val="bg1"/>
                </a:solidFill>
                <a:latin typeface="Arial" charset="0"/>
                <a:ea typeface="ＭＳ Ｐゴシック" pitchFamily="112" charset="-128"/>
                <a:cs typeface="+mn-cs"/>
              </a:rPr>
              <a:t>Direct sampling of RF signals in accelerators</a:t>
            </a:r>
            <a:endParaRPr lang="pl-PL" sz="1000" dirty="0">
              <a:solidFill>
                <a:schemeClr val="bg1"/>
              </a:solidFill>
            </a:endParaRPr>
          </a:p>
        </p:txBody>
      </p:sp>
      <p:sp>
        <p:nvSpPr>
          <p:cNvPr id="1035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3188" y="283026"/>
            <a:ext cx="8215312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4572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Slide title: Don’t edit here!</a:t>
            </a:r>
          </a:p>
        </p:txBody>
      </p:sp>
      <p:sp>
        <p:nvSpPr>
          <p:cNvPr id="103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037" name="Picture 135" descr="A:\2011.04.18 - XFEL LLRF Status Workshop\topbar-ise-logoc.gif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72362" y="6534597"/>
            <a:ext cx="506413" cy="28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A:\old\2013.03.25 Annecy 4rth RFtech Workshop\data\accnet-logo.jp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224588" y="6526213"/>
            <a:ext cx="702459" cy="301625"/>
          </a:xfrm>
          <a:prstGeom prst="rect">
            <a:avLst/>
          </a:prstGeom>
          <a:noFill/>
        </p:spPr>
      </p:pic>
      <p:pic>
        <p:nvPicPr>
          <p:cNvPr id="1027" name="Picture 3" descr="A:\old\2013.03.25 Annecy 4rth RFtech Workshop\data\eulogo.jpg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965950" y="6514148"/>
            <a:ext cx="482600" cy="325755"/>
          </a:xfrm>
          <a:prstGeom prst="rect">
            <a:avLst/>
          </a:prstGeom>
          <a:noFill/>
        </p:spPr>
      </p:pic>
      <p:pic>
        <p:nvPicPr>
          <p:cNvPr id="2" name="Picture 4" descr="A:\old\2013.03.25 Annecy 4rth RFtech Workshop\data\logo.jpg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614988" y="6515894"/>
            <a:ext cx="537211" cy="322263"/>
          </a:xfrm>
          <a:prstGeom prst="rect">
            <a:avLst/>
          </a:prstGeom>
          <a:noFill/>
        </p:spPr>
      </p:pic>
      <p:pic>
        <p:nvPicPr>
          <p:cNvPr id="1029" name="Picture 5" descr="A:\old\2013.03.25 Annecy 4rth RFtech Workshop\data\logo1.png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960031" y="6545490"/>
            <a:ext cx="590543" cy="26307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" Target="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30275" y="3908414"/>
            <a:ext cx="7283450" cy="707129"/>
          </a:xfrm>
          <a:ln w="9525"/>
        </p:spPr>
        <p:txBody>
          <a:bodyPr/>
          <a:lstStyle/>
          <a:p>
            <a:pPr eaLnBrk="1" hangingPunct="1"/>
            <a:r>
              <a:rPr lang="pl-PL" dirty="0" smtClean="0"/>
              <a:t>Samer Bou Habib</a:t>
            </a:r>
            <a:endParaRPr lang="en-GB" dirty="0" smtClean="0"/>
          </a:p>
        </p:txBody>
      </p:sp>
      <p:sp>
        <p:nvSpPr>
          <p:cNvPr id="3075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939800" y="1928801"/>
            <a:ext cx="7251700" cy="1844675"/>
          </a:xfrm>
        </p:spPr>
        <p:txBody>
          <a:bodyPr/>
          <a:lstStyle/>
          <a:p>
            <a:pPr eaLnBrk="1" hangingPunct="1"/>
            <a:r>
              <a:rPr lang="en-US" sz="5400" b="1" dirty="0" smtClean="0"/>
              <a:t>Direct sampling of RF signals in accelerators</a:t>
            </a:r>
            <a:endParaRPr lang="en-GB" sz="5200" dirty="0" smtClean="0"/>
          </a:p>
        </p:txBody>
      </p:sp>
      <p:pic>
        <p:nvPicPr>
          <p:cNvPr id="3076" name="Picture 19" descr="DESY-Logo-cyan-RGB_Hintergrund wei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9589" y="5524876"/>
            <a:ext cx="691850" cy="69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0" descr="Helmholtz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3441" y="5559800"/>
            <a:ext cx="1537818" cy="622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21" descr="A:\2011.04.18 - XFEL LLRF Status Workshop\topbar-ise-logoc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3753" y="5611912"/>
            <a:ext cx="921358" cy="51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A:\old\2013.03.25 Annecy 4rth RFtech Workshop\data\logo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15645" y="4878246"/>
            <a:ext cx="1254054" cy="558648"/>
          </a:xfrm>
          <a:prstGeom prst="rect">
            <a:avLst/>
          </a:prstGeom>
          <a:noFill/>
        </p:spPr>
      </p:pic>
      <p:pic>
        <p:nvPicPr>
          <p:cNvPr id="2051" name="Picture 3" descr="A:\old\2013.03.25 Annecy 4rth RFtech Workshop\data\accnet-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1459" y="4948573"/>
            <a:ext cx="973472" cy="417994"/>
          </a:xfrm>
          <a:prstGeom prst="rect">
            <a:avLst/>
          </a:prstGeom>
          <a:noFill/>
        </p:spPr>
      </p:pic>
      <p:pic>
        <p:nvPicPr>
          <p:cNvPr id="2052" name="Picture 4" descr="A:\old\2013.03.25 Annecy 4rth RFtech Workshop\data\eulo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04740" y="4918083"/>
            <a:ext cx="709592" cy="478974"/>
          </a:xfrm>
          <a:prstGeom prst="rect">
            <a:avLst/>
          </a:prstGeom>
          <a:noFill/>
        </p:spPr>
      </p:pic>
      <p:pic>
        <p:nvPicPr>
          <p:cNvPr id="2053" name="Picture 5" descr="A:\old\2013.03.25 Annecy 4rth RFtech Workshop\data\log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54368" y="4873733"/>
            <a:ext cx="946310" cy="5676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FastADC</a:t>
            </a:r>
            <a:r>
              <a:rPr lang="pl-PL" dirty="0" smtClean="0"/>
              <a:t> ATCA </a:t>
            </a:r>
            <a:r>
              <a:rPr lang="pl-PL" dirty="0" err="1" smtClean="0"/>
              <a:t>board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28559" y="1638068"/>
            <a:ext cx="5702300" cy="3499983"/>
          </a:xfrm>
          <a:solidFill>
            <a:schemeClr val="tx1"/>
          </a:solidFill>
        </p:spPr>
        <p:txBody>
          <a:bodyPr anchor="ctr"/>
          <a:lstStyle/>
          <a:p>
            <a:r>
              <a:rPr lang="pl-PL" sz="2800" dirty="0" smtClean="0">
                <a:solidFill>
                  <a:srgbClr val="002060"/>
                </a:solidFill>
              </a:rPr>
              <a:t>ATCA Fast Digitizer </a:t>
            </a:r>
            <a:r>
              <a:rPr lang="pl-PL" sz="2800" dirty="0" err="1" smtClean="0">
                <a:solidFill>
                  <a:srgbClr val="002060"/>
                </a:solidFill>
              </a:rPr>
              <a:t>Card</a:t>
            </a:r>
            <a:endParaRPr lang="pl-PL" sz="2800" dirty="0" smtClean="0">
              <a:solidFill>
                <a:srgbClr val="002060"/>
              </a:solidFill>
            </a:endParaRPr>
          </a:p>
          <a:p>
            <a:pPr>
              <a:buClr>
                <a:srgbClr val="FFFF00"/>
              </a:buClr>
            </a:pPr>
            <a:r>
              <a:rPr lang="pl-PL" sz="2800" dirty="0" smtClean="0">
                <a:solidFill>
                  <a:srgbClr val="002060"/>
                </a:solidFill>
              </a:rPr>
              <a:t>8 analog </a:t>
            </a:r>
            <a:r>
              <a:rPr lang="pl-PL" sz="2800" dirty="0" err="1" smtClean="0">
                <a:solidFill>
                  <a:srgbClr val="002060"/>
                </a:solidFill>
              </a:rPr>
              <a:t>channels</a:t>
            </a:r>
            <a:r>
              <a:rPr lang="pl-PL" sz="2800" dirty="0" smtClean="0">
                <a:solidFill>
                  <a:srgbClr val="002060"/>
                </a:solidFill>
              </a:rPr>
              <a:t> </a:t>
            </a:r>
          </a:p>
          <a:p>
            <a:pPr lvl="1">
              <a:buClr>
                <a:srgbClr val="FFFF00"/>
              </a:buClr>
            </a:pPr>
            <a:r>
              <a:rPr lang="pl-PL" sz="2800" dirty="0" smtClean="0">
                <a:solidFill>
                  <a:srgbClr val="002060"/>
                </a:solidFill>
              </a:rPr>
              <a:t>14-bit, 1.4GHz  BW@ 400 MSPS</a:t>
            </a:r>
          </a:p>
          <a:p>
            <a:pPr lvl="1">
              <a:buClr>
                <a:srgbClr val="FFFF00"/>
              </a:buClr>
            </a:pPr>
            <a:r>
              <a:rPr lang="pl-PL" sz="2800" dirty="0" smtClean="0">
                <a:solidFill>
                  <a:srgbClr val="002060"/>
                </a:solidFill>
              </a:rPr>
              <a:t>12-bit, 2.3GHz  BW@ 500 MSPS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D3A29-6859-40B5-BBEC-E4687483F0E9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2013.03.25 Annecy, France </a:t>
            </a:r>
            <a:endParaRPr lang="pl-PL" dirty="0" smtClean="0"/>
          </a:p>
          <a:p>
            <a:pPr>
              <a:defRPr/>
            </a:pPr>
            <a:r>
              <a:rPr lang="en-US" dirty="0" smtClean="0"/>
              <a:t>Samer Bou Habib, ISE-WUT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FastADC</a:t>
            </a:r>
            <a:r>
              <a:rPr lang="pl-PL" dirty="0" smtClean="0"/>
              <a:t> ATCA </a:t>
            </a:r>
            <a:r>
              <a:rPr lang="pl-PL" dirty="0" err="1" smtClean="0"/>
              <a:t>board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D3A29-6859-40B5-BBEC-E4687483F0E9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2013.03.25 Annecy, France </a:t>
            </a:r>
            <a:endParaRPr lang="pl-PL" dirty="0" smtClean="0"/>
          </a:p>
          <a:p>
            <a:pPr>
              <a:defRPr/>
            </a:pPr>
            <a:r>
              <a:rPr lang="en-US" dirty="0" smtClean="0"/>
              <a:t>Samer Bou Habib, ISE-WUT</a:t>
            </a:r>
            <a:endParaRPr lang="en-US" dirty="0"/>
          </a:p>
        </p:txBody>
      </p:sp>
      <p:pic>
        <p:nvPicPr>
          <p:cNvPr id="7" name="Picture 2" descr="A:\2011.04.18 - XFEL LLRF Status Workshop\2011_0216_185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768" y="1270070"/>
            <a:ext cx="7361347" cy="486244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FastADC</a:t>
            </a:r>
            <a:r>
              <a:rPr lang="pl-PL" dirty="0" smtClean="0"/>
              <a:t>  - </a:t>
            </a:r>
            <a:r>
              <a:rPr lang="pl-PL" dirty="0" err="1" smtClean="0"/>
              <a:t>Measurements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59543" y="1638068"/>
            <a:ext cx="7040332" cy="3499983"/>
          </a:xfrm>
          <a:solidFill>
            <a:schemeClr val="tx1"/>
          </a:solidFill>
        </p:spPr>
        <p:txBody>
          <a:bodyPr anchor="ctr"/>
          <a:lstStyle/>
          <a:p>
            <a:pPr>
              <a:buClr>
                <a:srgbClr val="FFFF00"/>
              </a:buClr>
              <a:buNone/>
            </a:pPr>
            <a:r>
              <a:rPr lang="pl-PL" dirty="0" smtClean="0">
                <a:solidFill>
                  <a:srgbClr val="002060"/>
                </a:solidFill>
              </a:rPr>
              <a:t>1MHz BW </a:t>
            </a:r>
            <a:r>
              <a:rPr lang="pl-PL" dirty="0" err="1" smtClean="0">
                <a:solidFill>
                  <a:srgbClr val="002060"/>
                </a:solidFill>
              </a:rPr>
              <a:t>measurement</a:t>
            </a:r>
            <a:r>
              <a:rPr lang="pl-PL" dirty="0" smtClean="0">
                <a:solidFill>
                  <a:srgbClr val="002060"/>
                </a:solidFill>
              </a:rPr>
              <a:t>:</a:t>
            </a:r>
          </a:p>
          <a:p>
            <a:pPr lvl="1">
              <a:buClr>
                <a:srgbClr val="FFFF00"/>
              </a:buClr>
            </a:pPr>
            <a:r>
              <a:rPr lang="pl-PL" dirty="0" smtClean="0">
                <a:solidFill>
                  <a:srgbClr val="002060"/>
                </a:solidFill>
              </a:rPr>
              <a:t>14-bit, 1.3GHz </a:t>
            </a:r>
            <a:r>
              <a:rPr lang="pl-PL" dirty="0" err="1" smtClean="0">
                <a:solidFill>
                  <a:srgbClr val="002060"/>
                </a:solidFill>
              </a:rPr>
              <a:t>input</a:t>
            </a:r>
            <a:r>
              <a:rPr lang="pl-PL" dirty="0" smtClean="0">
                <a:solidFill>
                  <a:srgbClr val="002060"/>
                </a:solidFill>
              </a:rPr>
              <a:t> @365.625 MSPS</a:t>
            </a:r>
          </a:p>
          <a:p>
            <a:pPr lvl="2">
              <a:buClr>
                <a:srgbClr val="FFFF00"/>
              </a:buClr>
            </a:pPr>
            <a:r>
              <a:rPr lang="pl-PL" dirty="0" smtClean="0">
                <a:solidFill>
                  <a:srgbClr val="002060"/>
                </a:solidFill>
              </a:rPr>
              <a:t>&lt;0.011% </a:t>
            </a:r>
            <a:r>
              <a:rPr lang="pl-PL" dirty="0" err="1" smtClean="0">
                <a:solidFill>
                  <a:srgbClr val="002060"/>
                </a:solidFill>
              </a:rPr>
              <a:t>relative</a:t>
            </a:r>
            <a:r>
              <a:rPr lang="pl-PL" dirty="0" smtClean="0">
                <a:solidFill>
                  <a:srgbClr val="002060"/>
                </a:solidFill>
              </a:rPr>
              <a:t> </a:t>
            </a:r>
            <a:r>
              <a:rPr lang="pl-PL" dirty="0" err="1" smtClean="0">
                <a:solidFill>
                  <a:srgbClr val="002060"/>
                </a:solidFill>
              </a:rPr>
              <a:t>amplitude</a:t>
            </a:r>
            <a:r>
              <a:rPr lang="pl-PL" dirty="0" smtClean="0">
                <a:solidFill>
                  <a:srgbClr val="002060"/>
                </a:solidFill>
              </a:rPr>
              <a:t> </a:t>
            </a:r>
            <a:r>
              <a:rPr lang="pl-PL" dirty="0" err="1" smtClean="0">
                <a:solidFill>
                  <a:srgbClr val="002060"/>
                </a:solidFill>
              </a:rPr>
              <a:t>accuracy</a:t>
            </a:r>
            <a:endParaRPr lang="pl-PL" dirty="0" smtClean="0">
              <a:solidFill>
                <a:srgbClr val="002060"/>
              </a:solidFill>
            </a:endParaRPr>
          </a:p>
          <a:p>
            <a:pPr lvl="2">
              <a:buClr>
                <a:srgbClr val="FFFF00"/>
              </a:buClr>
            </a:pPr>
            <a:r>
              <a:rPr lang="pl-PL" dirty="0" smtClean="0">
                <a:solidFill>
                  <a:srgbClr val="002060"/>
                </a:solidFill>
              </a:rPr>
              <a:t>&lt;0.07˚ </a:t>
            </a:r>
            <a:r>
              <a:rPr lang="pl-PL" dirty="0" err="1" smtClean="0">
                <a:solidFill>
                  <a:srgbClr val="002060"/>
                </a:solidFill>
              </a:rPr>
              <a:t>phase</a:t>
            </a:r>
            <a:r>
              <a:rPr lang="pl-PL" dirty="0" smtClean="0">
                <a:solidFill>
                  <a:srgbClr val="002060"/>
                </a:solidFill>
              </a:rPr>
              <a:t> </a:t>
            </a:r>
            <a:r>
              <a:rPr lang="pl-PL" dirty="0" err="1" smtClean="0">
                <a:solidFill>
                  <a:srgbClr val="002060"/>
                </a:solidFill>
              </a:rPr>
              <a:t>accuracy</a:t>
            </a:r>
            <a:r>
              <a:rPr lang="pl-PL" dirty="0" smtClean="0">
                <a:solidFill>
                  <a:srgbClr val="002060"/>
                </a:solidFill>
              </a:rPr>
              <a:t> </a:t>
            </a:r>
          </a:p>
          <a:p>
            <a:pPr lvl="1">
              <a:buClr>
                <a:srgbClr val="FFFF00"/>
              </a:buClr>
            </a:pPr>
            <a:r>
              <a:rPr lang="pl-PL" dirty="0" smtClean="0">
                <a:solidFill>
                  <a:srgbClr val="002060"/>
                </a:solidFill>
              </a:rPr>
              <a:t>12-bit, 1.3GHz </a:t>
            </a:r>
            <a:r>
              <a:rPr lang="pl-PL" dirty="0" err="1" smtClean="0">
                <a:solidFill>
                  <a:srgbClr val="002060"/>
                </a:solidFill>
              </a:rPr>
              <a:t>input</a:t>
            </a:r>
            <a:r>
              <a:rPr lang="pl-PL" dirty="0" smtClean="0">
                <a:solidFill>
                  <a:srgbClr val="002060"/>
                </a:solidFill>
              </a:rPr>
              <a:t> @487.5 MSPS</a:t>
            </a:r>
          </a:p>
          <a:p>
            <a:pPr lvl="2">
              <a:buClr>
                <a:srgbClr val="FFFF00"/>
              </a:buClr>
            </a:pPr>
            <a:r>
              <a:rPr lang="pl-PL" dirty="0" smtClean="0">
                <a:solidFill>
                  <a:srgbClr val="002060"/>
                </a:solidFill>
              </a:rPr>
              <a:t>&lt;0.012% </a:t>
            </a:r>
            <a:r>
              <a:rPr lang="pl-PL" dirty="0" err="1" smtClean="0">
                <a:solidFill>
                  <a:srgbClr val="002060"/>
                </a:solidFill>
              </a:rPr>
              <a:t>relative</a:t>
            </a:r>
            <a:r>
              <a:rPr lang="pl-PL" dirty="0" smtClean="0">
                <a:solidFill>
                  <a:srgbClr val="002060"/>
                </a:solidFill>
              </a:rPr>
              <a:t> </a:t>
            </a:r>
            <a:r>
              <a:rPr lang="pl-PL" dirty="0" err="1" smtClean="0">
                <a:solidFill>
                  <a:srgbClr val="002060"/>
                </a:solidFill>
              </a:rPr>
              <a:t>amplitude</a:t>
            </a:r>
            <a:r>
              <a:rPr lang="pl-PL" dirty="0" smtClean="0">
                <a:solidFill>
                  <a:srgbClr val="002060"/>
                </a:solidFill>
              </a:rPr>
              <a:t> </a:t>
            </a:r>
            <a:r>
              <a:rPr lang="pl-PL" dirty="0" err="1" smtClean="0">
                <a:solidFill>
                  <a:srgbClr val="002060"/>
                </a:solidFill>
              </a:rPr>
              <a:t>accuracy</a:t>
            </a:r>
            <a:endParaRPr lang="pl-PL" dirty="0" smtClean="0">
              <a:solidFill>
                <a:srgbClr val="002060"/>
              </a:solidFill>
            </a:endParaRPr>
          </a:p>
          <a:p>
            <a:pPr lvl="2">
              <a:buClr>
                <a:srgbClr val="FFFF00"/>
              </a:buClr>
            </a:pPr>
            <a:r>
              <a:rPr lang="pl-PL" dirty="0" smtClean="0">
                <a:solidFill>
                  <a:srgbClr val="002060"/>
                </a:solidFill>
              </a:rPr>
              <a:t>&lt;0.021˚ </a:t>
            </a:r>
            <a:r>
              <a:rPr lang="pl-PL" dirty="0" err="1" smtClean="0">
                <a:solidFill>
                  <a:srgbClr val="002060"/>
                </a:solidFill>
              </a:rPr>
              <a:t>phase</a:t>
            </a:r>
            <a:r>
              <a:rPr lang="pl-PL" dirty="0" smtClean="0">
                <a:solidFill>
                  <a:srgbClr val="002060"/>
                </a:solidFill>
              </a:rPr>
              <a:t> </a:t>
            </a:r>
            <a:r>
              <a:rPr lang="pl-PL" dirty="0" err="1" smtClean="0">
                <a:solidFill>
                  <a:srgbClr val="002060"/>
                </a:solidFill>
              </a:rPr>
              <a:t>accuracy</a:t>
            </a:r>
            <a:endParaRPr lang="pl-PL" dirty="0" smtClean="0">
              <a:solidFill>
                <a:srgbClr val="00206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D3A29-6859-40B5-BBEC-E4687483F0E9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2013.03.25 Annecy, France </a:t>
            </a:r>
            <a:endParaRPr lang="pl-PL" dirty="0" smtClean="0"/>
          </a:p>
          <a:p>
            <a:pPr>
              <a:defRPr/>
            </a:pPr>
            <a:r>
              <a:rPr lang="en-US" dirty="0" smtClean="0"/>
              <a:t>Samer Bou Habib, ISE-WUT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DAMC-DS800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28559" y="1638068"/>
            <a:ext cx="5702300" cy="3499983"/>
          </a:xfrm>
          <a:solidFill>
            <a:schemeClr val="tx1"/>
          </a:solidFill>
        </p:spPr>
        <p:txBody>
          <a:bodyPr anchor="ctr"/>
          <a:lstStyle/>
          <a:p>
            <a:r>
              <a:rPr lang="pl-PL" sz="2800" dirty="0" smtClean="0">
                <a:solidFill>
                  <a:srgbClr val="002060"/>
                </a:solidFill>
              </a:rPr>
              <a:t>AMC Fast Digitizer </a:t>
            </a:r>
            <a:r>
              <a:rPr lang="pl-PL" sz="2800" dirty="0" err="1" smtClean="0">
                <a:solidFill>
                  <a:srgbClr val="002060"/>
                </a:solidFill>
              </a:rPr>
              <a:t>Card</a:t>
            </a:r>
            <a:endParaRPr lang="pl-PL" sz="2800" dirty="0" smtClean="0">
              <a:solidFill>
                <a:srgbClr val="002060"/>
              </a:solidFill>
            </a:endParaRPr>
          </a:p>
          <a:p>
            <a:r>
              <a:rPr lang="pl-PL" sz="2800" dirty="0" smtClean="0">
                <a:solidFill>
                  <a:srgbClr val="002060"/>
                </a:solidFill>
              </a:rPr>
              <a:t>8 analog </a:t>
            </a:r>
            <a:r>
              <a:rPr lang="pl-PL" sz="2800" dirty="0" err="1" smtClean="0">
                <a:solidFill>
                  <a:srgbClr val="002060"/>
                </a:solidFill>
              </a:rPr>
              <a:t>channels</a:t>
            </a:r>
            <a:r>
              <a:rPr lang="pl-PL" sz="2800" dirty="0" smtClean="0">
                <a:solidFill>
                  <a:srgbClr val="002060"/>
                </a:solidFill>
              </a:rPr>
              <a:t> (AC </a:t>
            </a:r>
            <a:r>
              <a:rPr lang="pl-PL" sz="2800" dirty="0" err="1" smtClean="0">
                <a:solidFill>
                  <a:srgbClr val="002060"/>
                </a:solidFill>
              </a:rPr>
              <a:t>or</a:t>
            </a:r>
            <a:r>
              <a:rPr lang="pl-PL" sz="2800" dirty="0" smtClean="0">
                <a:solidFill>
                  <a:srgbClr val="002060"/>
                </a:solidFill>
              </a:rPr>
              <a:t> DC) </a:t>
            </a:r>
            <a:r>
              <a:rPr lang="pl-PL" sz="2800" dirty="0" err="1" smtClean="0">
                <a:solidFill>
                  <a:srgbClr val="002060"/>
                </a:solidFill>
              </a:rPr>
              <a:t>up</a:t>
            </a:r>
            <a:r>
              <a:rPr lang="pl-PL" sz="2800" dirty="0" smtClean="0">
                <a:solidFill>
                  <a:srgbClr val="002060"/>
                </a:solidFill>
              </a:rPr>
              <a:t> to 2.7GHz @ 800 MSPS 12-bit </a:t>
            </a:r>
            <a:r>
              <a:rPr lang="pl-PL" sz="2800" dirty="0" err="1" smtClean="0">
                <a:solidFill>
                  <a:srgbClr val="002060"/>
                </a:solidFill>
              </a:rPr>
              <a:t>ADCs</a:t>
            </a:r>
            <a:endParaRPr lang="pl-PL" sz="2800" dirty="0" smtClean="0">
              <a:solidFill>
                <a:srgbClr val="002060"/>
              </a:solidFill>
            </a:endParaRPr>
          </a:p>
          <a:p>
            <a:r>
              <a:rPr lang="pl-PL" sz="2800" dirty="0" smtClean="0">
                <a:solidFill>
                  <a:srgbClr val="002060"/>
                </a:solidFill>
              </a:rPr>
              <a:t>4 </a:t>
            </a:r>
            <a:r>
              <a:rPr lang="pl-PL" sz="2800" dirty="0" err="1" smtClean="0">
                <a:solidFill>
                  <a:srgbClr val="002060"/>
                </a:solidFill>
              </a:rPr>
              <a:t>DACs</a:t>
            </a:r>
            <a:endParaRPr lang="pl-PL" sz="2800" dirty="0" smtClean="0">
              <a:solidFill>
                <a:srgbClr val="002060"/>
              </a:solidFill>
            </a:endParaRPr>
          </a:p>
          <a:p>
            <a:r>
              <a:rPr lang="pl-PL" sz="2800" dirty="0" err="1" smtClean="0">
                <a:solidFill>
                  <a:srgbClr val="002060"/>
                </a:solidFill>
              </a:rPr>
              <a:t>SRAMs</a:t>
            </a:r>
            <a:r>
              <a:rPr lang="pl-PL" sz="2800" dirty="0" smtClean="0">
                <a:solidFill>
                  <a:srgbClr val="002060"/>
                </a:solidFill>
              </a:rPr>
              <a:t> for </a:t>
            </a:r>
            <a:r>
              <a:rPr lang="pl-PL" sz="2800" dirty="0" err="1" smtClean="0">
                <a:solidFill>
                  <a:srgbClr val="002060"/>
                </a:solidFill>
              </a:rPr>
              <a:t>all</a:t>
            </a:r>
            <a:r>
              <a:rPr lang="pl-PL" sz="2800" dirty="0" smtClean="0">
                <a:solidFill>
                  <a:srgbClr val="002060"/>
                </a:solidFill>
              </a:rPr>
              <a:t> ADC </a:t>
            </a:r>
            <a:r>
              <a:rPr lang="pl-PL" sz="2800" dirty="0" err="1" smtClean="0">
                <a:solidFill>
                  <a:srgbClr val="002060"/>
                </a:solidFill>
              </a:rPr>
              <a:t>channels</a:t>
            </a:r>
            <a:endParaRPr lang="pl-PL" sz="2800" dirty="0" smtClean="0">
              <a:solidFill>
                <a:srgbClr val="00206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D3A29-6859-40B5-BBEC-E4687483F0E9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2013.03.25 Annecy, France </a:t>
            </a:r>
            <a:endParaRPr lang="pl-PL" dirty="0" smtClean="0"/>
          </a:p>
          <a:p>
            <a:pPr>
              <a:defRPr/>
            </a:pPr>
            <a:r>
              <a:rPr lang="en-US" dirty="0" smtClean="0"/>
              <a:t>Samer Bou Habib, ISE-WUT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D3A29-6859-40B5-BBEC-E4687483F0E9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ADC </a:t>
            </a:r>
            <a:r>
              <a:rPr lang="pl-PL" dirty="0" err="1" smtClean="0"/>
              <a:t>tests</a:t>
            </a:r>
            <a:r>
              <a:rPr lang="pl-PL" dirty="0" smtClean="0"/>
              <a:t> (</a:t>
            </a:r>
            <a:r>
              <a:rPr lang="pl-PL" dirty="0" err="1" smtClean="0"/>
              <a:t>Evaluation</a:t>
            </a:r>
            <a:r>
              <a:rPr lang="pl-PL" dirty="0" smtClean="0"/>
              <a:t> </a:t>
            </a:r>
            <a:r>
              <a:rPr lang="pl-PL" dirty="0" err="1" smtClean="0"/>
              <a:t>board</a:t>
            </a:r>
            <a:r>
              <a:rPr lang="pl-PL" dirty="0" smtClean="0"/>
              <a:t>)</a:t>
            </a:r>
            <a:endParaRPr lang="en-US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2013.03.25 Annecy, France Samer Bou Habib, ISE-WUT</a:t>
            </a:r>
            <a:endParaRPr lang="en-US" dirty="0"/>
          </a:p>
        </p:txBody>
      </p:sp>
      <p:graphicFrame>
        <p:nvGraphicFramePr>
          <p:cNvPr id="12" name="Symbol zastępczy zawartości 8"/>
          <p:cNvGraphicFramePr>
            <a:graphicFrameLocks/>
          </p:cNvGraphicFramePr>
          <p:nvPr/>
        </p:nvGraphicFramePr>
        <p:xfrm>
          <a:off x="471948" y="4866968"/>
          <a:ext cx="8362338" cy="1455092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393723"/>
                <a:gridCol w="1393723"/>
                <a:gridCol w="1393723"/>
                <a:gridCol w="1393723"/>
                <a:gridCol w="1393723"/>
                <a:gridCol w="1393723"/>
              </a:tblGrid>
              <a:tr h="67405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err="1" smtClean="0">
                          <a:solidFill>
                            <a:srgbClr val="002060"/>
                          </a:solidFill>
                        </a:rPr>
                        <a:t>Rms</a:t>
                      </a:r>
                      <a:r>
                        <a:rPr lang="pl-PL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pl-PL" dirty="0" err="1" smtClean="0">
                          <a:solidFill>
                            <a:srgbClr val="002060"/>
                          </a:solidFill>
                        </a:rPr>
                        <a:t>avg</a:t>
                      </a:r>
                      <a:r>
                        <a:rPr lang="pl-PL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pl-PL" dirty="0" err="1" smtClean="0">
                          <a:solidFill>
                            <a:srgbClr val="002060"/>
                          </a:solidFill>
                        </a:rPr>
                        <a:t>demodulation</a:t>
                      </a:r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(10 </a:t>
                      </a:r>
                      <a:r>
                        <a:rPr lang="pl-PL" dirty="0" err="1" smtClean="0">
                          <a:solidFill>
                            <a:srgbClr val="002060"/>
                          </a:solidFill>
                        </a:rPr>
                        <a:t>MHz</a:t>
                      </a:r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 BW)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err="1" smtClean="0">
                          <a:solidFill>
                            <a:srgbClr val="002060"/>
                          </a:solidFill>
                        </a:rPr>
                        <a:t>Rms</a:t>
                      </a:r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pl-PL" dirty="0" err="1" smtClean="0">
                          <a:solidFill>
                            <a:srgbClr val="002060"/>
                          </a:solidFill>
                        </a:rPr>
                        <a:t>avg</a:t>
                      </a:r>
                      <a:r>
                        <a:rPr lang="pl-PL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pl-PL" dirty="0" err="1" smtClean="0">
                          <a:solidFill>
                            <a:srgbClr val="002060"/>
                          </a:solidFill>
                        </a:rPr>
                        <a:t>demodulation</a:t>
                      </a:r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(1 </a:t>
                      </a:r>
                      <a:r>
                        <a:rPr lang="pl-PL" dirty="0" err="1" smtClean="0">
                          <a:solidFill>
                            <a:srgbClr val="002060"/>
                          </a:solidFill>
                        </a:rPr>
                        <a:t>MHz</a:t>
                      </a:r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 BW)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err="1" smtClean="0">
                          <a:solidFill>
                            <a:srgbClr val="002060"/>
                          </a:solidFill>
                        </a:rPr>
                        <a:t>Rms</a:t>
                      </a:r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pl-PL" dirty="0" err="1" smtClean="0">
                          <a:solidFill>
                            <a:srgbClr val="002060"/>
                          </a:solidFill>
                        </a:rPr>
                        <a:t>avg</a:t>
                      </a:r>
                      <a:r>
                        <a:rPr lang="pl-PL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pl-PL" dirty="0" err="1" smtClean="0">
                          <a:solidFill>
                            <a:srgbClr val="002060"/>
                          </a:solidFill>
                        </a:rPr>
                        <a:t>demodulation</a:t>
                      </a:r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(100 </a:t>
                      </a:r>
                      <a:r>
                        <a:rPr lang="pl-PL" dirty="0" err="1" smtClean="0">
                          <a:solidFill>
                            <a:srgbClr val="002060"/>
                          </a:solidFill>
                        </a:rPr>
                        <a:t>kHz</a:t>
                      </a:r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 BW)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dirty="0" smtClean="0"/>
                    </a:p>
                  </a:txBody>
                  <a:tcPr/>
                </a:tc>
              </a:tr>
              <a:tr h="390521">
                <a:tc>
                  <a:txBody>
                    <a:bodyPr/>
                    <a:lstStyle/>
                    <a:p>
                      <a:pPr algn="ctr"/>
                      <a:r>
                        <a:rPr lang="pl-PL" dirty="0" err="1" smtClean="0"/>
                        <a:t>Amplitude</a:t>
                      </a:r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 smtClean="0"/>
                        <a:t>Phase</a:t>
                      </a:r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 smtClean="0"/>
                        <a:t>Amplitude</a:t>
                      </a:r>
                      <a:endParaRPr lang="en-US" dirty="0"/>
                    </a:p>
                  </a:txBody>
                  <a:tcPr>
                    <a:solidFill>
                      <a:srgbClr val="FD93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 smtClean="0"/>
                        <a:t>Phase</a:t>
                      </a:r>
                      <a:endParaRPr lang="en-US" dirty="0"/>
                    </a:p>
                  </a:txBody>
                  <a:tcPr>
                    <a:solidFill>
                      <a:srgbClr val="FD93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 smtClean="0">
                          <a:solidFill>
                            <a:srgbClr val="002060"/>
                          </a:solidFill>
                        </a:rPr>
                        <a:t>Amplitude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 smtClean="0">
                          <a:solidFill>
                            <a:srgbClr val="002060"/>
                          </a:solidFill>
                        </a:rPr>
                        <a:t>Phase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90521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0,0016</a:t>
                      </a:r>
                      <a:r>
                        <a:rPr lang="pl-PL" sz="180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0,07</a:t>
                      </a:r>
                      <a:r>
                        <a:rPr lang="pl-PL" sz="180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˚</a:t>
                      </a:r>
                      <a:r>
                        <a:rPr lang="en-US" sz="180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0,0013</a:t>
                      </a:r>
                      <a:r>
                        <a:rPr lang="pl-PL" sz="180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r>
                        <a:rPr lang="en-US" sz="180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/>
                    </a:p>
                  </a:txBody>
                  <a:tcPr>
                    <a:solidFill>
                      <a:srgbClr val="FD93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0,06</a:t>
                      </a:r>
                      <a:r>
                        <a:rPr lang="pl-PL" sz="180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˚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D93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0.0001%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0.0045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˚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 t="3886" b="36153"/>
          <a:stretch>
            <a:fillRect/>
          </a:stretch>
        </p:blipFill>
        <p:spPr bwMode="auto">
          <a:xfrm>
            <a:off x="9985" y="1032394"/>
            <a:ext cx="9153526" cy="367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rostokąt 13"/>
          <p:cNvSpPr/>
          <p:nvPr/>
        </p:nvSpPr>
        <p:spPr bwMode="auto">
          <a:xfrm>
            <a:off x="415407" y="1769806"/>
            <a:ext cx="280220" cy="250723"/>
          </a:xfrm>
          <a:prstGeom prst="rect">
            <a:avLst/>
          </a:prstGeom>
          <a:solidFill>
            <a:srgbClr val="008000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5" name="Prostokąt 14"/>
          <p:cNvSpPr/>
          <p:nvPr/>
        </p:nvSpPr>
        <p:spPr bwMode="auto">
          <a:xfrm>
            <a:off x="415407" y="3692013"/>
            <a:ext cx="280220" cy="250723"/>
          </a:xfrm>
          <a:prstGeom prst="rect">
            <a:avLst/>
          </a:prstGeom>
          <a:solidFill>
            <a:srgbClr val="FD930A"/>
          </a:solidFill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Symbol zastępczy zawartości 8"/>
          <p:cNvGraphicFramePr>
            <a:graphicFrameLocks/>
          </p:cNvGraphicFramePr>
          <p:nvPr/>
        </p:nvGraphicFramePr>
        <p:xfrm>
          <a:off x="471948" y="4866968"/>
          <a:ext cx="8362338" cy="1455092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393723"/>
                <a:gridCol w="1393723"/>
                <a:gridCol w="1393723"/>
                <a:gridCol w="1393723"/>
                <a:gridCol w="1393723"/>
                <a:gridCol w="1393723"/>
              </a:tblGrid>
              <a:tr h="67405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err="1" smtClean="0">
                          <a:solidFill>
                            <a:srgbClr val="002060"/>
                          </a:solidFill>
                        </a:rPr>
                        <a:t>Rms</a:t>
                      </a:r>
                      <a:r>
                        <a:rPr lang="pl-PL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pl-PL" dirty="0" err="1" smtClean="0">
                          <a:solidFill>
                            <a:srgbClr val="002060"/>
                          </a:solidFill>
                        </a:rPr>
                        <a:t>avg</a:t>
                      </a:r>
                      <a:r>
                        <a:rPr lang="pl-PL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pl-PL" dirty="0" err="1" smtClean="0">
                          <a:solidFill>
                            <a:srgbClr val="002060"/>
                          </a:solidFill>
                        </a:rPr>
                        <a:t>demodulation</a:t>
                      </a:r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(10 </a:t>
                      </a:r>
                      <a:r>
                        <a:rPr lang="pl-PL" dirty="0" err="1" smtClean="0">
                          <a:solidFill>
                            <a:srgbClr val="002060"/>
                          </a:solidFill>
                        </a:rPr>
                        <a:t>MHz</a:t>
                      </a:r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 BW)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err="1" smtClean="0">
                          <a:solidFill>
                            <a:srgbClr val="002060"/>
                          </a:solidFill>
                        </a:rPr>
                        <a:t>Rms</a:t>
                      </a:r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pl-PL" dirty="0" err="1" smtClean="0">
                          <a:solidFill>
                            <a:srgbClr val="002060"/>
                          </a:solidFill>
                        </a:rPr>
                        <a:t>avg</a:t>
                      </a:r>
                      <a:r>
                        <a:rPr lang="pl-PL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pl-PL" dirty="0" err="1" smtClean="0">
                          <a:solidFill>
                            <a:srgbClr val="002060"/>
                          </a:solidFill>
                        </a:rPr>
                        <a:t>demodulation</a:t>
                      </a:r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(1 </a:t>
                      </a:r>
                      <a:r>
                        <a:rPr lang="pl-PL" dirty="0" err="1" smtClean="0">
                          <a:solidFill>
                            <a:srgbClr val="002060"/>
                          </a:solidFill>
                        </a:rPr>
                        <a:t>MHz</a:t>
                      </a:r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 BW)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err="1" smtClean="0">
                          <a:solidFill>
                            <a:srgbClr val="002060"/>
                          </a:solidFill>
                        </a:rPr>
                        <a:t>Rms</a:t>
                      </a:r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pl-PL" dirty="0" err="1" smtClean="0">
                          <a:solidFill>
                            <a:srgbClr val="002060"/>
                          </a:solidFill>
                        </a:rPr>
                        <a:t>avg</a:t>
                      </a:r>
                      <a:r>
                        <a:rPr lang="pl-PL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pl-PL" dirty="0" err="1" smtClean="0">
                          <a:solidFill>
                            <a:srgbClr val="002060"/>
                          </a:solidFill>
                        </a:rPr>
                        <a:t>demodulation</a:t>
                      </a:r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(100 </a:t>
                      </a:r>
                      <a:r>
                        <a:rPr lang="pl-PL" dirty="0" err="1" smtClean="0">
                          <a:solidFill>
                            <a:srgbClr val="002060"/>
                          </a:solidFill>
                        </a:rPr>
                        <a:t>kHz</a:t>
                      </a:r>
                      <a:r>
                        <a:rPr lang="pl-PL" dirty="0" smtClean="0">
                          <a:solidFill>
                            <a:srgbClr val="002060"/>
                          </a:solidFill>
                        </a:rPr>
                        <a:t> BW)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dirty="0" smtClean="0"/>
                    </a:p>
                  </a:txBody>
                  <a:tcPr/>
                </a:tc>
              </a:tr>
              <a:tr h="390521">
                <a:tc>
                  <a:txBody>
                    <a:bodyPr/>
                    <a:lstStyle/>
                    <a:p>
                      <a:pPr algn="ctr"/>
                      <a:r>
                        <a:rPr lang="pl-PL" dirty="0" err="1" smtClean="0">
                          <a:solidFill>
                            <a:srgbClr val="002060"/>
                          </a:solidFill>
                        </a:rPr>
                        <a:t>Amplitude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 smtClean="0">
                          <a:solidFill>
                            <a:srgbClr val="002060"/>
                          </a:solidFill>
                        </a:rPr>
                        <a:t>Phase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 smtClean="0">
                          <a:solidFill>
                            <a:srgbClr val="002060"/>
                          </a:solidFill>
                        </a:rPr>
                        <a:t>Amplitude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 smtClean="0">
                          <a:solidFill>
                            <a:srgbClr val="002060"/>
                          </a:solidFill>
                        </a:rPr>
                        <a:t>Phase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 smtClean="0"/>
                        <a:t>Amplitude</a:t>
                      </a:r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 smtClean="0"/>
                        <a:t>Phase</a:t>
                      </a:r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390521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0,0016</a:t>
                      </a:r>
                      <a:r>
                        <a:rPr lang="pl-PL" sz="18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0,07</a:t>
                      </a:r>
                      <a:r>
                        <a:rPr lang="pl-PL" sz="18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en-US" sz="18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˚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0,0013</a:t>
                      </a:r>
                      <a:r>
                        <a:rPr lang="pl-PL" sz="18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r>
                        <a:rPr lang="en-US" sz="18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0,06</a:t>
                      </a:r>
                      <a:r>
                        <a:rPr lang="pl-PL" sz="18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˚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0.0001%</a:t>
                      </a:r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0.0045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˚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2" descr="C:\Users\Samer\Desktop\Amplitud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964" y="1548581"/>
            <a:ext cx="3637661" cy="2723382"/>
          </a:xfrm>
          <a:prstGeom prst="rect">
            <a:avLst/>
          </a:prstGeom>
          <a:noFill/>
        </p:spPr>
      </p:pic>
      <p:pic>
        <p:nvPicPr>
          <p:cNvPr id="11" name="Picture 3" descr="C:\Users\Samer\Desktop\Phase_demodulation_K_7800_SYg4dbm_Clk3dB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1564" y="1548581"/>
            <a:ext cx="5029200" cy="2814114"/>
          </a:xfrm>
          <a:prstGeom prst="rect">
            <a:avLst/>
          </a:prstGeom>
          <a:noFill/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D3A29-6859-40B5-BBEC-E4687483F0E9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ADC </a:t>
            </a:r>
            <a:r>
              <a:rPr lang="pl-PL" dirty="0" err="1" smtClean="0"/>
              <a:t>tests</a:t>
            </a:r>
            <a:r>
              <a:rPr lang="pl-PL" dirty="0" smtClean="0"/>
              <a:t> (</a:t>
            </a:r>
            <a:r>
              <a:rPr lang="pl-PL" dirty="0" err="1" smtClean="0"/>
              <a:t>Evaluation</a:t>
            </a:r>
            <a:r>
              <a:rPr lang="pl-PL" dirty="0" smtClean="0"/>
              <a:t> </a:t>
            </a:r>
            <a:r>
              <a:rPr lang="pl-PL" dirty="0" err="1" smtClean="0"/>
              <a:t>board</a:t>
            </a:r>
            <a:r>
              <a:rPr lang="pl-PL" dirty="0" smtClean="0"/>
              <a:t>)</a:t>
            </a:r>
            <a:endParaRPr lang="en-US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2013.03.25 Annecy, France Samer Bou Habib, ISE-WUT</a:t>
            </a:r>
            <a:endParaRPr lang="en-US" dirty="0"/>
          </a:p>
        </p:txBody>
      </p:sp>
      <p:sp>
        <p:nvSpPr>
          <p:cNvPr id="14" name="Prostokąt 13"/>
          <p:cNvSpPr/>
          <p:nvPr/>
        </p:nvSpPr>
        <p:spPr bwMode="auto">
          <a:xfrm>
            <a:off x="139637" y="2727750"/>
            <a:ext cx="280220" cy="250723"/>
          </a:xfrm>
          <a:prstGeom prst="rect">
            <a:avLst/>
          </a:prstGeom>
          <a:solidFill>
            <a:srgbClr val="008000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D3A29-6859-40B5-BBEC-E4687483F0E9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DAMC-DS800</a:t>
            </a:r>
            <a:endParaRPr lang="en-US" dirty="0"/>
          </a:p>
        </p:txBody>
      </p:sp>
      <p:pic>
        <p:nvPicPr>
          <p:cNvPr id="1026" name="Picture 2" descr="A:\pics_ds800\BOTTOM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719487" y="1543368"/>
            <a:ext cx="3937820" cy="3275129"/>
          </a:xfrm>
          <a:prstGeom prst="rect">
            <a:avLst/>
          </a:prstGeom>
          <a:noFill/>
        </p:spPr>
      </p:pic>
      <p:pic>
        <p:nvPicPr>
          <p:cNvPr id="1027" name="Picture 3" descr="A:\pics_ds800\TOP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398202" y="1533828"/>
            <a:ext cx="4005918" cy="3276794"/>
          </a:xfrm>
          <a:prstGeom prst="rect">
            <a:avLst/>
          </a:prstGeom>
          <a:noFill/>
        </p:spPr>
      </p:pic>
      <p:pic>
        <p:nvPicPr>
          <p:cNvPr id="1028" name="Picture 4" descr="A:\pics_ds800\FP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8555" y="5147451"/>
            <a:ext cx="8303496" cy="982707"/>
          </a:xfrm>
          <a:prstGeom prst="rect">
            <a:avLst/>
          </a:prstGeom>
          <a:noFill/>
        </p:spPr>
      </p:pic>
      <p:sp>
        <p:nvSpPr>
          <p:cNvPr id="8" name="Symbol zastępczy stopki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2013.03.25 Annecy, France Samer Bou Habib, ISE-WUT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DRTM-KLM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28559" y="1638068"/>
            <a:ext cx="5702300" cy="3499983"/>
          </a:xfrm>
          <a:solidFill>
            <a:schemeClr val="tx1"/>
          </a:solidFill>
        </p:spPr>
        <p:txBody>
          <a:bodyPr anchor="ctr"/>
          <a:lstStyle/>
          <a:p>
            <a:r>
              <a:rPr lang="pl-PL" sz="2800" dirty="0" smtClean="0">
                <a:solidFill>
                  <a:srgbClr val="002060"/>
                </a:solidFill>
              </a:rPr>
              <a:t>12-bit Fast </a:t>
            </a:r>
            <a:r>
              <a:rPr lang="pl-PL" sz="2800" dirty="0" err="1" smtClean="0">
                <a:solidFill>
                  <a:srgbClr val="002060"/>
                </a:solidFill>
              </a:rPr>
              <a:t>ADCs</a:t>
            </a:r>
            <a:r>
              <a:rPr lang="pl-PL" sz="2800" dirty="0" smtClean="0">
                <a:solidFill>
                  <a:srgbClr val="002060"/>
                </a:solidFill>
              </a:rPr>
              <a:t> (DS800) @ 780 MSPS </a:t>
            </a:r>
          </a:p>
          <a:p>
            <a:pPr lvl="1">
              <a:buClr>
                <a:schemeClr val="accent2"/>
              </a:buClr>
            </a:pPr>
            <a:r>
              <a:rPr lang="pl-PL" sz="2800" dirty="0" smtClean="0">
                <a:solidFill>
                  <a:srgbClr val="002060"/>
                </a:solidFill>
              </a:rPr>
              <a:t>6 RF </a:t>
            </a:r>
            <a:r>
              <a:rPr lang="pl-PL" sz="2800" dirty="0" err="1" smtClean="0">
                <a:solidFill>
                  <a:srgbClr val="002060"/>
                </a:solidFill>
              </a:rPr>
              <a:t>Channels</a:t>
            </a:r>
            <a:r>
              <a:rPr lang="pl-PL" sz="2800" dirty="0" smtClean="0">
                <a:solidFill>
                  <a:srgbClr val="002060"/>
                </a:solidFill>
              </a:rPr>
              <a:t> @ 1.3GHz</a:t>
            </a:r>
          </a:p>
          <a:p>
            <a:pPr lvl="1">
              <a:buClr>
                <a:schemeClr val="accent2"/>
              </a:buClr>
            </a:pPr>
            <a:r>
              <a:rPr lang="pl-PL" sz="2800" dirty="0" smtClean="0">
                <a:solidFill>
                  <a:srgbClr val="002060"/>
                </a:solidFill>
              </a:rPr>
              <a:t>2 DC </a:t>
            </a:r>
            <a:r>
              <a:rPr lang="pl-PL" sz="2800" dirty="0" err="1" smtClean="0">
                <a:solidFill>
                  <a:srgbClr val="002060"/>
                </a:solidFill>
              </a:rPr>
              <a:t>Channels</a:t>
            </a:r>
            <a:endParaRPr lang="pl-PL" sz="2800" dirty="0" smtClean="0">
              <a:solidFill>
                <a:srgbClr val="002060"/>
              </a:solidFill>
            </a:endParaRPr>
          </a:p>
          <a:p>
            <a:r>
              <a:rPr lang="pl-PL" sz="2800" dirty="0" smtClean="0">
                <a:solidFill>
                  <a:srgbClr val="002060"/>
                </a:solidFill>
              </a:rPr>
              <a:t>2 „Fast” </a:t>
            </a:r>
            <a:r>
              <a:rPr lang="pl-PL" sz="2800" dirty="0" err="1" smtClean="0">
                <a:solidFill>
                  <a:srgbClr val="002060"/>
                </a:solidFill>
              </a:rPr>
              <a:t>signals</a:t>
            </a:r>
            <a:r>
              <a:rPr lang="pl-PL" sz="2800" dirty="0" smtClean="0">
                <a:solidFill>
                  <a:srgbClr val="002060"/>
                </a:solidFill>
              </a:rPr>
              <a:t> </a:t>
            </a:r>
            <a:r>
              <a:rPr lang="pl-PL" sz="2800" dirty="0" err="1" smtClean="0">
                <a:solidFill>
                  <a:srgbClr val="002060"/>
                </a:solidFill>
              </a:rPr>
              <a:t>with</a:t>
            </a:r>
            <a:r>
              <a:rPr lang="pl-PL" sz="2800" dirty="0" smtClean="0">
                <a:solidFill>
                  <a:srgbClr val="002060"/>
                </a:solidFill>
              </a:rPr>
              <a:t> </a:t>
            </a:r>
            <a:r>
              <a:rPr lang="pl-PL" sz="2800" dirty="0" err="1" smtClean="0">
                <a:solidFill>
                  <a:srgbClr val="002060"/>
                </a:solidFill>
              </a:rPr>
              <a:t>low</a:t>
            </a:r>
            <a:r>
              <a:rPr lang="pl-PL" sz="2800" dirty="0" smtClean="0">
                <a:solidFill>
                  <a:srgbClr val="002060"/>
                </a:solidFill>
              </a:rPr>
              <a:t> resolution </a:t>
            </a:r>
            <a:r>
              <a:rPr lang="pl-PL" sz="2800" dirty="0" err="1" smtClean="0">
                <a:solidFill>
                  <a:srgbClr val="002060"/>
                </a:solidFill>
              </a:rPr>
              <a:t>requirements</a:t>
            </a:r>
            <a:endParaRPr lang="pl-PL" sz="2800" dirty="0" smtClean="0">
              <a:solidFill>
                <a:srgbClr val="002060"/>
              </a:solidFill>
            </a:endParaRPr>
          </a:p>
          <a:p>
            <a:r>
              <a:rPr lang="pl-PL" sz="2800" dirty="0" smtClean="0">
                <a:solidFill>
                  <a:srgbClr val="002060"/>
                </a:solidFill>
              </a:rPr>
              <a:t>2 „Slow” </a:t>
            </a:r>
            <a:r>
              <a:rPr lang="pl-PL" sz="2800" dirty="0" err="1" smtClean="0">
                <a:solidFill>
                  <a:srgbClr val="002060"/>
                </a:solidFill>
              </a:rPr>
              <a:t>signals</a:t>
            </a:r>
            <a:endParaRPr lang="pl-PL" sz="2800" dirty="0" smtClean="0">
              <a:solidFill>
                <a:srgbClr val="00206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D3A29-6859-40B5-BBEC-E4687483F0E9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2013.02.20 Otwock, Poland</a:t>
            </a:r>
            <a:endParaRPr lang="en-GB" dirty="0"/>
          </a:p>
          <a:p>
            <a:pPr>
              <a:defRPr/>
            </a:pPr>
            <a:r>
              <a:rPr lang="pl-PL" dirty="0"/>
              <a:t>Samer Bou Habib</a:t>
            </a:r>
            <a:r>
              <a:rPr lang="en-GB" dirty="0"/>
              <a:t>,</a:t>
            </a:r>
            <a:r>
              <a:rPr lang="pl-PL" dirty="0"/>
              <a:t> </a:t>
            </a:r>
            <a:r>
              <a:rPr lang="pl-PL" dirty="0" err="1"/>
              <a:t>ISE-WUT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Rectangle 1040"/>
          <p:cNvSpPr>
            <a:spLocks noChangeArrowheads="1"/>
          </p:cNvSpPr>
          <p:nvPr/>
        </p:nvSpPr>
        <p:spPr bwMode="auto">
          <a:xfrm>
            <a:off x="1577183" y="1606899"/>
            <a:ext cx="4782990" cy="429179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endParaRPr lang="de-DE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DRTM-KLM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D3A29-6859-40B5-BBEC-E4687483F0E9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  <p:sp>
        <p:nvSpPr>
          <p:cNvPr id="198" name="Rectangle 1044"/>
          <p:cNvSpPr>
            <a:spLocks noChangeArrowheads="1"/>
          </p:cNvSpPr>
          <p:nvPr/>
        </p:nvSpPr>
        <p:spPr bwMode="auto">
          <a:xfrm>
            <a:off x="5141242" y="1665780"/>
            <a:ext cx="1767627" cy="1877658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endParaRPr lang="de-DE"/>
          </a:p>
        </p:txBody>
      </p:sp>
      <p:sp>
        <p:nvSpPr>
          <p:cNvPr id="199" name="Rectangle 1046"/>
          <p:cNvSpPr>
            <a:spLocks noChangeArrowheads="1"/>
          </p:cNvSpPr>
          <p:nvPr/>
        </p:nvSpPr>
        <p:spPr bwMode="auto">
          <a:xfrm>
            <a:off x="1471684" y="1244601"/>
            <a:ext cx="210122" cy="5016500"/>
          </a:xfrm>
          <a:prstGeom prst="rect">
            <a:avLst/>
          </a:prstGeom>
          <a:gradFill rotWithShape="0">
            <a:gsLst>
              <a:gs pos="0">
                <a:srgbClr val="B2B2B2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endParaRPr lang="de-DE"/>
          </a:p>
        </p:txBody>
      </p:sp>
      <p:sp>
        <p:nvSpPr>
          <p:cNvPr id="200" name="Rectangle 1050"/>
          <p:cNvSpPr>
            <a:spLocks noChangeArrowheads="1"/>
          </p:cNvSpPr>
          <p:nvPr/>
        </p:nvSpPr>
        <p:spPr bwMode="auto">
          <a:xfrm>
            <a:off x="6757234" y="1743427"/>
            <a:ext cx="647697" cy="152942"/>
          </a:xfrm>
          <a:prstGeom prst="rect">
            <a:avLst/>
          </a:prstGeom>
          <a:gradFill rotWithShape="0">
            <a:gsLst>
              <a:gs pos="0">
                <a:srgbClr val="969696"/>
              </a:gs>
              <a:gs pos="50000">
                <a:schemeClr val="bg1"/>
              </a:gs>
              <a:gs pos="100000">
                <a:srgbClr val="96969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  <a:defRPr/>
            </a:pPr>
            <a:endParaRPr lang="en-US"/>
          </a:p>
        </p:txBody>
      </p:sp>
      <p:graphicFrame>
        <p:nvGraphicFramePr>
          <p:cNvPr id="201" name="Object 1051"/>
          <p:cNvGraphicFramePr>
            <a:graphicFrameLocks noChangeAspect="1"/>
          </p:cNvGraphicFramePr>
          <p:nvPr/>
        </p:nvGraphicFramePr>
        <p:xfrm>
          <a:off x="5775942" y="4025794"/>
          <a:ext cx="719182" cy="804711"/>
        </p:xfrm>
        <a:graphic>
          <a:graphicData uri="http://schemas.openxmlformats.org/presentationml/2006/ole">
            <p:oleObj spid="_x0000_s4098" name="Image" r:id="rId3" imgW="964739" imgH="995345" progId="">
              <p:embed/>
            </p:oleObj>
          </a:graphicData>
        </a:graphic>
      </p:graphicFrame>
      <p:graphicFrame>
        <p:nvGraphicFramePr>
          <p:cNvPr id="202" name="Object 1052"/>
          <p:cNvGraphicFramePr>
            <a:graphicFrameLocks noChangeAspect="1"/>
          </p:cNvGraphicFramePr>
          <p:nvPr/>
        </p:nvGraphicFramePr>
        <p:xfrm>
          <a:off x="5823598" y="5268154"/>
          <a:ext cx="656361" cy="435297"/>
        </p:xfrm>
        <a:graphic>
          <a:graphicData uri="http://schemas.openxmlformats.org/presentationml/2006/ole">
            <p:oleObj spid="_x0000_s4099" name="Image" r:id="rId4" imgW="807448" imgH="462255" progId="">
              <p:embed/>
            </p:oleObj>
          </a:graphicData>
        </a:graphic>
      </p:graphicFrame>
      <p:graphicFrame>
        <p:nvGraphicFramePr>
          <p:cNvPr id="204" name="Object 1054"/>
          <p:cNvGraphicFramePr>
            <a:graphicFrameLocks noChangeAspect="1"/>
          </p:cNvGraphicFramePr>
          <p:nvPr/>
        </p:nvGraphicFramePr>
        <p:xfrm>
          <a:off x="6510287" y="1696368"/>
          <a:ext cx="584877" cy="240001"/>
        </p:xfrm>
        <a:graphic>
          <a:graphicData uri="http://schemas.openxmlformats.org/presentationml/2006/ole">
            <p:oleObj spid="_x0000_s4101" name="Image" r:id="rId5" imgW="741640" imgH="279345" progId="">
              <p:embed/>
            </p:oleObj>
          </a:graphicData>
        </a:graphic>
      </p:graphicFrame>
      <p:sp>
        <p:nvSpPr>
          <p:cNvPr id="208" name="Rectangle 1062"/>
          <p:cNvSpPr>
            <a:spLocks noChangeArrowheads="1"/>
          </p:cNvSpPr>
          <p:nvPr/>
        </p:nvSpPr>
        <p:spPr bwMode="auto">
          <a:xfrm>
            <a:off x="1138087" y="5385802"/>
            <a:ext cx="331430" cy="190589"/>
          </a:xfrm>
          <a:prstGeom prst="rect">
            <a:avLst/>
          </a:prstGeom>
          <a:gradFill rotWithShape="0">
            <a:gsLst>
              <a:gs pos="0">
                <a:srgbClr val="F28E00"/>
              </a:gs>
              <a:gs pos="50000">
                <a:srgbClr val="FFE885"/>
              </a:gs>
              <a:gs pos="100000">
                <a:srgbClr val="F28E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endParaRPr lang="de-DE"/>
          </a:p>
        </p:txBody>
      </p:sp>
      <p:sp>
        <p:nvSpPr>
          <p:cNvPr id="209" name="Rectangle 1063"/>
          <p:cNvSpPr>
            <a:spLocks noChangeArrowheads="1"/>
          </p:cNvSpPr>
          <p:nvPr/>
        </p:nvSpPr>
        <p:spPr bwMode="auto">
          <a:xfrm>
            <a:off x="1138087" y="5037564"/>
            <a:ext cx="331430" cy="190589"/>
          </a:xfrm>
          <a:prstGeom prst="rect">
            <a:avLst/>
          </a:prstGeom>
          <a:gradFill rotWithShape="0">
            <a:gsLst>
              <a:gs pos="0">
                <a:srgbClr val="F28E00"/>
              </a:gs>
              <a:gs pos="50000">
                <a:srgbClr val="FFE885"/>
              </a:gs>
              <a:gs pos="100000">
                <a:srgbClr val="F28E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endParaRPr lang="de-DE"/>
          </a:p>
        </p:txBody>
      </p:sp>
      <p:grpSp>
        <p:nvGrpSpPr>
          <p:cNvPr id="3" name="Group 1068"/>
          <p:cNvGrpSpPr>
            <a:grpSpLocks/>
          </p:cNvGrpSpPr>
          <p:nvPr/>
        </p:nvGrpSpPr>
        <p:grpSpPr bwMode="auto">
          <a:xfrm>
            <a:off x="1021112" y="1564603"/>
            <a:ext cx="441907" cy="282355"/>
            <a:chOff x="704" y="1228"/>
            <a:chExt cx="204" cy="120"/>
          </a:xfrm>
        </p:grpSpPr>
        <p:sp>
          <p:nvSpPr>
            <p:cNvPr id="212" name="AutoShape 1065"/>
            <p:cNvSpPr>
              <a:spLocks noChangeArrowheads="1"/>
            </p:cNvSpPr>
            <p:nvPr/>
          </p:nvSpPr>
          <p:spPr bwMode="auto">
            <a:xfrm rot="5400000">
              <a:off x="737" y="1195"/>
              <a:ext cx="120" cy="18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None/>
              </a:pPr>
              <a:endParaRPr lang="de-DE"/>
            </a:p>
          </p:txBody>
        </p:sp>
        <p:sp>
          <p:nvSpPr>
            <p:cNvPr id="213" name="Rectangle 1066"/>
            <p:cNvSpPr>
              <a:spLocks noChangeArrowheads="1"/>
            </p:cNvSpPr>
            <p:nvPr/>
          </p:nvSpPr>
          <p:spPr bwMode="auto">
            <a:xfrm>
              <a:off x="758" y="1264"/>
              <a:ext cx="150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None/>
              </a:pPr>
              <a:endParaRPr lang="de-DE"/>
            </a:p>
          </p:txBody>
        </p:sp>
      </p:grpSp>
      <p:sp>
        <p:nvSpPr>
          <p:cNvPr id="211" name="Rectangle 1070"/>
          <p:cNvSpPr>
            <a:spLocks noChangeArrowheads="1"/>
          </p:cNvSpPr>
          <p:nvPr/>
        </p:nvSpPr>
        <p:spPr bwMode="auto">
          <a:xfrm>
            <a:off x="1369872" y="5719921"/>
            <a:ext cx="101812" cy="110589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endParaRPr lang="de-DE"/>
          </a:p>
        </p:txBody>
      </p:sp>
      <p:sp>
        <p:nvSpPr>
          <p:cNvPr id="110" name="Text Box 1407"/>
          <p:cNvSpPr txBox="1">
            <a:spLocks noChangeArrowheads="1"/>
          </p:cNvSpPr>
          <p:nvPr/>
        </p:nvSpPr>
        <p:spPr bwMode="auto">
          <a:xfrm>
            <a:off x="7212161" y="1939469"/>
            <a:ext cx="788839" cy="72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900" dirty="0" smtClean="0"/>
              <a:t>RF1</a:t>
            </a:r>
          </a:p>
          <a:p>
            <a:pPr>
              <a:buNone/>
            </a:pPr>
            <a:r>
              <a:rPr lang="pl-PL" dirty="0" smtClean="0"/>
              <a:t>..</a:t>
            </a:r>
          </a:p>
          <a:p>
            <a:pPr>
              <a:buNone/>
            </a:pPr>
            <a:r>
              <a:rPr lang="pl-PL" sz="900" dirty="0" smtClean="0"/>
              <a:t>..</a:t>
            </a:r>
          </a:p>
          <a:p>
            <a:pPr>
              <a:buNone/>
            </a:pPr>
            <a:r>
              <a:rPr lang="pl-PL" dirty="0" smtClean="0"/>
              <a:t>RF8</a:t>
            </a:r>
            <a:endParaRPr lang="de-DE" sz="900" dirty="0"/>
          </a:p>
        </p:txBody>
      </p:sp>
      <p:sp>
        <p:nvSpPr>
          <p:cNvPr id="113" name="Text Box 1412"/>
          <p:cNvSpPr txBox="1">
            <a:spLocks noChangeArrowheads="1"/>
          </p:cNvSpPr>
          <p:nvPr/>
        </p:nvSpPr>
        <p:spPr bwMode="auto">
          <a:xfrm>
            <a:off x="6491888" y="5283082"/>
            <a:ext cx="164750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None/>
            </a:pPr>
            <a:r>
              <a:rPr lang="de-DE" sz="900" dirty="0"/>
              <a:t>REF </a:t>
            </a:r>
            <a:r>
              <a:rPr lang="de-DE" sz="600" b="1" dirty="0"/>
              <a:t>(RF-backplane)</a:t>
            </a:r>
          </a:p>
        </p:txBody>
      </p:sp>
      <p:sp>
        <p:nvSpPr>
          <p:cNvPr id="228" name="Line 1359"/>
          <p:cNvSpPr>
            <a:spLocks noChangeShapeType="1"/>
          </p:cNvSpPr>
          <p:nvPr/>
        </p:nvSpPr>
        <p:spPr bwMode="auto">
          <a:xfrm flipH="1" flipV="1">
            <a:off x="1692137" y="5151353"/>
            <a:ext cx="384312" cy="1672"/>
          </a:xfrm>
          <a:prstGeom prst="line">
            <a:avLst/>
          </a:prstGeom>
          <a:noFill/>
          <a:ln w="25400">
            <a:solidFill>
              <a:srgbClr val="99CCFF"/>
            </a:solidFill>
            <a:round/>
            <a:headEnd type="triangle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9" name="Line 1359"/>
          <p:cNvSpPr>
            <a:spLocks noChangeShapeType="1"/>
          </p:cNvSpPr>
          <p:nvPr/>
        </p:nvSpPr>
        <p:spPr bwMode="auto">
          <a:xfrm flipH="1">
            <a:off x="4597264" y="5356004"/>
            <a:ext cx="1228770" cy="0"/>
          </a:xfrm>
          <a:prstGeom prst="line">
            <a:avLst/>
          </a:prstGeom>
          <a:noFill/>
          <a:ln w="25400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3" name="Line 1359"/>
          <p:cNvSpPr>
            <a:spLocks noChangeShapeType="1"/>
          </p:cNvSpPr>
          <p:nvPr/>
        </p:nvSpPr>
        <p:spPr bwMode="auto">
          <a:xfrm flipH="1">
            <a:off x="4602163" y="5086310"/>
            <a:ext cx="1084261" cy="0"/>
          </a:xfrm>
          <a:prstGeom prst="line">
            <a:avLst/>
          </a:prstGeom>
          <a:noFill/>
          <a:ln w="25400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4" name="Line 1359"/>
          <p:cNvSpPr>
            <a:spLocks noChangeShapeType="1"/>
          </p:cNvSpPr>
          <p:nvPr/>
        </p:nvSpPr>
        <p:spPr bwMode="auto">
          <a:xfrm>
            <a:off x="5676900" y="2609850"/>
            <a:ext cx="11114" cy="2476460"/>
          </a:xfrm>
          <a:prstGeom prst="line">
            <a:avLst/>
          </a:prstGeom>
          <a:noFill/>
          <a:ln w="25400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" name="Line 1359"/>
          <p:cNvSpPr>
            <a:spLocks noChangeShapeType="1"/>
          </p:cNvSpPr>
          <p:nvPr/>
        </p:nvSpPr>
        <p:spPr bwMode="auto">
          <a:xfrm flipH="1" flipV="1">
            <a:off x="5668964" y="2619335"/>
            <a:ext cx="808036" cy="40"/>
          </a:xfrm>
          <a:prstGeom prst="line">
            <a:avLst/>
          </a:prstGeom>
          <a:noFill/>
          <a:ln w="25400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6" name="Line 1345"/>
          <p:cNvSpPr>
            <a:spLocks noChangeShapeType="1"/>
          </p:cNvSpPr>
          <p:nvPr/>
        </p:nvSpPr>
        <p:spPr bwMode="auto">
          <a:xfrm flipV="1">
            <a:off x="5957888" y="2490788"/>
            <a:ext cx="65087" cy="212725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237" name="Text Box 1346"/>
          <p:cNvSpPr txBox="1">
            <a:spLocks noChangeArrowheads="1"/>
          </p:cNvSpPr>
          <p:nvPr/>
        </p:nvSpPr>
        <p:spPr bwMode="auto">
          <a:xfrm>
            <a:off x="5768976" y="2663825"/>
            <a:ext cx="395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pl-PL" sz="1200" dirty="0" smtClean="0">
                <a:solidFill>
                  <a:srgbClr val="C0C0C0"/>
                </a:solidFill>
              </a:rPr>
              <a:t>6</a:t>
            </a:r>
            <a:endParaRPr lang="de-DE" sz="1200" dirty="0">
              <a:solidFill>
                <a:srgbClr val="C0C0C0"/>
              </a:solidFill>
            </a:endParaRPr>
          </a:p>
        </p:txBody>
      </p:sp>
      <p:sp>
        <p:nvSpPr>
          <p:cNvPr id="238" name="Line 1344"/>
          <p:cNvSpPr>
            <a:spLocks noChangeShapeType="1"/>
          </p:cNvSpPr>
          <p:nvPr/>
        </p:nvSpPr>
        <p:spPr bwMode="auto">
          <a:xfrm flipH="1" flipV="1">
            <a:off x="4400550" y="2176463"/>
            <a:ext cx="2278061" cy="4762"/>
          </a:xfrm>
          <a:prstGeom prst="line">
            <a:avLst/>
          </a:prstGeom>
          <a:noFill/>
          <a:ln w="50800">
            <a:solidFill>
              <a:srgbClr val="E0E0E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9" name="Line 1345"/>
          <p:cNvSpPr>
            <a:spLocks noChangeShapeType="1"/>
          </p:cNvSpPr>
          <p:nvPr/>
        </p:nvSpPr>
        <p:spPr bwMode="auto">
          <a:xfrm flipV="1">
            <a:off x="5738813" y="2046288"/>
            <a:ext cx="65087" cy="212725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0" name="Text Box 1346"/>
          <p:cNvSpPr txBox="1">
            <a:spLocks noChangeArrowheads="1"/>
          </p:cNvSpPr>
          <p:nvPr/>
        </p:nvSpPr>
        <p:spPr bwMode="auto">
          <a:xfrm>
            <a:off x="5549901" y="2219325"/>
            <a:ext cx="395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pl-PL" sz="1200" dirty="0" smtClean="0">
                <a:solidFill>
                  <a:srgbClr val="C0C0C0"/>
                </a:solidFill>
              </a:rPr>
              <a:t>8</a:t>
            </a:r>
            <a:endParaRPr lang="de-DE" sz="1200" dirty="0">
              <a:solidFill>
                <a:srgbClr val="C0C0C0"/>
              </a:solidFill>
            </a:endParaRPr>
          </a:p>
        </p:txBody>
      </p:sp>
      <p:graphicFrame>
        <p:nvGraphicFramePr>
          <p:cNvPr id="203" name="Object 1053"/>
          <p:cNvGraphicFramePr>
            <a:graphicFrameLocks noChangeAspect="1"/>
          </p:cNvGraphicFramePr>
          <p:nvPr/>
        </p:nvGraphicFramePr>
        <p:xfrm>
          <a:off x="6464796" y="1950487"/>
          <a:ext cx="803664" cy="1458832"/>
        </p:xfrm>
        <a:graphic>
          <a:graphicData uri="http://schemas.openxmlformats.org/presentationml/2006/ole">
            <p:oleObj spid="_x0000_s4100" name="Image" r:id="rId6" imgW="1203894" imgH="2011287" progId="">
              <p:embed/>
            </p:oleObj>
          </a:graphicData>
        </a:graphic>
      </p:graphicFrame>
      <p:sp>
        <p:nvSpPr>
          <p:cNvPr id="227" name="Prostokąt 226"/>
          <p:cNvSpPr/>
          <p:nvPr/>
        </p:nvSpPr>
        <p:spPr bwMode="auto">
          <a:xfrm>
            <a:off x="3619499" y="5015048"/>
            <a:ext cx="975361" cy="674913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pl-PL" sz="32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+mj-lt"/>
                <a:ea typeface="ＭＳ Ｐゴシック" pitchFamily="112" charset="-128"/>
              </a:rPr>
              <a:t>PLL 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pl-PL" sz="10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+mj-lt"/>
                <a:ea typeface="ＭＳ Ｐゴシック" pitchFamily="112" charset="-128"/>
              </a:rPr>
              <a:t>+</a:t>
            </a:r>
            <a:r>
              <a:rPr kumimoji="0" lang="pl-PL" sz="10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+mj-lt"/>
                <a:ea typeface="ＭＳ Ｐゴシック" pitchFamily="112" charset="-128"/>
              </a:rPr>
              <a:t>Distribution</a:t>
            </a:r>
            <a:endParaRPr kumimoji="0" lang="en-US" sz="10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  <a:effectLst/>
              <a:latin typeface="+mj-lt"/>
              <a:ea typeface="ＭＳ Ｐゴシック" pitchFamily="112" charset="-128"/>
            </a:endParaRPr>
          </a:p>
        </p:txBody>
      </p:sp>
      <p:sp>
        <p:nvSpPr>
          <p:cNvPr id="241" name="Line 1359"/>
          <p:cNvSpPr>
            <a:spLocks noChangeShapeType="1"/>
          </p:cNvSpPr>
          <p:nvPr/>
        </p:nvSpPr>
        <p:spPr bwMode="auto">
          <a:xfrm>
            <a:off x="1657350" y="5476873"/>
            <a:ext cx="657226" cy="1"/>
          </a:xfrm>
          <a:prstGeom prst="line">
            <a:avLst/>
          </a:prstGeom>
          <a:noFill/>
          <a:ln w="25400">
            <a:solidFill>
              <a:srgbClr val="99CCFF"/>
            </a:solidFill>
            <a:round/>
            <a:headEnd type="triangle"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47" name="Object 1055"/>
          <p:cNvGraphicFramePr>
            <a:graphicFrameLocks noChangeAspect="1"/>
          </p:cNvGraphicFramePr>
          <p:nvPr/>
        </p:nvGraphicFramePr>
        <p:xfrm>
          <a:off x="1262130" y="1958986"/>
          <a:ext cx="199700" cy="1940704"/>
        </p:xfrm>
        <a:graphic>
          <a:graphicData uri="http://schemas.openxmlformats.org/presentationml/2006/ole">
            <p:oleObj spid="_x0000_s4102" name="Image" r:id="rId7" imgW="142192" imgH="2148420" progId="">
              <p:embed/>
            </p:oleObj>
          </a:graphicData>
        </a:graphic>
      </p:graphicFrame>
      <p:sp>
        <p:nvSpPr>
          <p:cNvPr id="52" name="Prostokąt 51"/>
          <p:cNvSpPr/>
          <p:nvPr/>
        </p:nvSpPr>
        <p:spPr bwMode="auto">
          <a:xfrm>
            <a:off x="2514508" y="1635617"/>
            <a:ext cx="1465064" cy="20509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-31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</a:pPr>
            <a:r>
              <a:rPr kumimoji="0" lang="pl-PL" sz="1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rPr>
              <a:t>RF Channel</a:t>
            </a:r>
            <a:endParaRPr kumimoji="0" lang="en-US" sz="16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53" name="Prostokąt 52"/>
          <p:cNvSpPr/>
          <p:nvPr/>
        </p:nvSpPr>
        <p:spPr bwMode="auto">
          <a:xfrm>
            <a:off x="2514508" y="1852411"/>
            <a:ext cx="1465064" cy="20509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-31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</a:pPr>
            <a:r>
              <a:rPr kumimoji="0" lang="pl-PL" sz="1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rPr>
              <a:t>RF Channel</a:t>
            </a:r>
            <a:endParaRPr kumimoji="0" lang="en-US" sz="16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54" name="Prostokąt 53"/>
          <p:cNvSpPr/>
          <p:nvPr/>
        </p:nvSpPr>
        <p:spPr bwMode="auto">
          <a:xfrm>
            <a:off x="2514508" y="2071351"/>
            <a:ext cx="1465064" cy="20509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-31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</a:pPr>
            <a:r>
              <a:rPr kumimoji="0" lang="pl-PL" sz="1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rPr>
              <a:t>RF Channel</a:t>
            </a:r>
            <a:endParaRPr kumimoji="0" lang="en-US" sz="16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55" name="Prostokąt 54"/>
          <p:cNvSpPr/>
          <p:nvPr/>
        </p:nvSpPr>
        <p:spPr bwMode="auto">
          <a:xfrm>
            <a:off x="2514508" y="2288145"/>
            <a:ext cx="1465064" cy="20509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-31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</a:pPr>
            <a:r>
              <a:rPr kumimoji="0" lang="pl-PL" sz="1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rPr>
              <a:t>RF Channel</a:t>
            </a:r>
            <a:endParaRPr kumimoji="0" lang="en-US" sz="16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56" name="Prostokąt 55"/>
          <p:cNvSpPr/>
          <p:nvPr/>
        </p:nvSpPr>
        <p:spPr bwMode="auto">
          <a:xfrm>
            <a:off x="2514508" y="2509232"/>
            <a:ext cx="1465064" cy="20509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-31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</a:pPr>
            <a:r>
              <a:rPr kumimoji="0" lang="pl-PL" sz="1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rPr>
              <a:t>RF Channel</a:t>
            </a:r>
            <a:endParaRPr kumimoji="0" lang="en-US" sz="16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57" name="Prostokąt 56"/>
          <p:cNvSpPr/>
          <p:nvPr/>
        </p:nvSpPr>
        <p:spPr bwMode="auto">
          <a:xfrm>
            <a:off x="2514508" y="2726026"/>
            <a:ext cx="1465064" cy="20509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-31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</a:pPr>
            <a:r>
              <a:rPr kumimoji="0" lang="pl-PL" sz="1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rPr>
              <a:t>RF Channel</a:t>
            </a:r>
            <a:endParaRPr kumimoji="0" lang="en-US" sz="16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58" name="Prostokąt 57"/>
          <p:cNvSpPr/>
          <p:nvPr/>
        </p:nvSpPr>
        <p:spPr bwMode="auto">
          <a:xfrm>
            <a:off x="2514508" y="3065168"/>
            <a:ext cx="1465064" cy="20509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-31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</a:pPr>
            <a:r>
              <a:rPr kumimoji="0" lang="pl-PL" sz="1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rPr>
              <a:t>DC Channel</a:t>
            </a:r>
            <a:endParaRPr kumimoji="0" lang="en-US" sz="16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59" name="Prostokąt 58"/>
          <p:cNvSpPr/>
          <p:nvPr/>
        </p:nvSpPr>
        <p:spPr bwMode="auto">
          <a:xfrm>
            <a:off x="2514508" y="3281962"/>
            <a:ext cx="1465064" cy="20509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-31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</a:pPr>
            <a:r>
              <a:rPr kumimoji="0" lang="pl-PL" sz="1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rPr>
              <a:t>DC Channel</a:t>
            </a:r>
            <a:endParaRPr kumimoji="0" lang="en-US" sz="16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60" name="Prostokąt 59"/>
          <p:cNvSpPr/>
          <p:nvPr/>
        </p:nvSpPr>
        <p:spPr bwMode="auto">
          <a:xfrm>
            <a:off x="2514508" y="3632733"/>
            <a:ext cx="1465064" cy="20509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-31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</a:pPr>
            <a:r>
              <a:rPr kumimoji="0" lang="pl-PL" sz="11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rPr>
              <a:t>„Slow „DC Channel</a:t>
            </a:r>
            <a:endParaRPr kumimoji="0" lang="en-US" sz="11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61" name="Prostokąt 60"/>
          <p:cNvSpPr/>
          <p:nvPr/>
        </p:nvSpPr>
        <p:spPr bwMode="auto">
          <a:xfrm>
            <a:off x="2514508" y="3849527"/>
            <a:ext cx="1465064" cy="20509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-31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</a:pPr>
            <a:r>
              <a:rPr kumimoji="0" lang="pl-PL" sz="11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rPr>
              <a:t>„Slow” DC Channel</a:t>
            </a:r>
            <a:endParaRPr kumimoji="0" lang="en-US" sz="11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62" name="Nawias klamrowy zamykający 61"/>
          <p:cNvSpPr/>
          <p:nvPr/>
        </p:nvSpPr>
        <p:spPr bwMode="auto">
          <a:xfrm>
            <a:off x="3962400" y="1695450"/>
            <a:ext cx="647700" cy="1710690"/>
          </a:xfrm>
          <a:prstGeom prst="rightBrace">
            <a:avLst>
              <a:gd name="adj1" fmla="val 8333"/>
              <a:gd name="adj2" fmla="val 28275"/>
            </a:avLst>
          </a:prstGeom>
          <a:noFill/>
          <a:ln w="28575" cap="flat" cmpd="sng" algn="ctr">
            <a:solidFill>
              <a:srgbClr val="E0E0E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63" name="Prostokąt 62"/>
          <p:cNvSpPr/>
          <p:nvPr/>
        </p:nvSpPr>
        <p:spPr bwMode="auto">
          <a:xfrm>
            <a:off x="2514508" y="4216933"/>
            <a:ext cx="1465064" cy="20509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-31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</a:pPr>
            <a:r>
              <a:rPr kumimoji="0" lang="pl-PL" sz="1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rPr>
              <a:t>Fast Channel</a:t>
            </a:r>
            <a:endParaRPr kumimoji="0" lang="en-US" sz="16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64" name="Prostokąt 63"/>
          <p:cNvSpPr/>
          <p:nvPr/>
        </p:nvSpPr>
        <p:spPr bwMode="auto">
          <a:xfrm>
            <a:off x="2514508" y="4433727"/>
            <a:ext cx="1465064" cy="20509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-31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</a:pPr>
            <a:r>
              <a:rPr kumimoji="0" lang="pl-PL" sz="1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rPr>
              <a:t>Fast Channel</a:t>
            </a:r>
            <a:endParaRPr kumimoji="0" lang="en-US" sz="16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65" name="Pięciokąt 82"/>
          <p:cNvSpPr/>
          <p:nvPr/>
        </p:nvSpPr>
        <p:spPr>
          <a:xfrm flipH="1">
            <a:off x="4122484" y="3543300"/>
            <a:ext cx="879497" cy="421154"/>
          </a:xfrm>
          <a:prstGeom prst="homePlate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endParaRPr lang="pl-PL" sz="1050" dirty="0">
              <a:solidFill>
                <a:schemeClr val="tx2"/>
              </a:solidFill>
            </a:endParaRPr>
          </a:p>
        </p:txBody>
      </p:sp>
      <p:sp>
        <p:nvSpPr>
          <p:cNvPr id="67" name="Pięciokąt 82"/>
          <p:cNvSpPr/>
          <p:nvPr/>
        </p:nvSpPr>
        <p:spPr>
          <a:xfrm flipH="1">
            <a:off x="4122483" y="4114800"/>
            <a:ext cx="944816" cy="421154"/>
          </a:xfrm>
          <a:prstGeom prst="homePlate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endParaRPr lang="pl-PL" sz="1050" dirty="0">
              <a:solidFill>
                <a:schemeClr val="tx2"/>
              </a:solidFill>
            </a:endParaRPr>
          </a:p>
        </p:txBody>
      </p:sp>
      <p:sp>
        <p:nvSpPr>
          <p:cNvPr id="70" name="Rectangle 1062"/>
          <p:cNvSpPr>
            <a:spLocks noChangeArrowheads="1"/>
          </p:cNvSpPr>
          <p:nvPr/>
        </p:nvSpPr>
        <p:spPr bwMode="auto">
          <a:xfrm>
            <a:off x="1155700" y="4281994"/>
            <a:ext cx="321604" cy="163006"/>
          </a:xfrm>
          <a:prstGeom prst="rect">
            <a:avLst/>
          </a:prstGeom>
          <a:gradFill rotWithShape="0">
            <a:gsLst>
              <a:gs pos="0">
                <a:srgbClr val="F28E00"/>
              </a:gs>
              <a:gs pos="50000">
                <a:srgbClr val="FFE885"/>
              </a:gs>
              <a:gs pos="100000">
                <a:srgbClr val="F28E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endParaRPr lang="de-DE"/>
          </a:p>
        </p:txBody>
      </p:sp>
      <p:sp>
        <p:nvSpPr>
          <p:cNvPr id="71" name="Rectangle 1063"/>
          <p:cNvSpPr>
            <a:spLocks noChangeArrowheads="1"/>
          </p:cNvSpPr>
          <p:nvPr/>
        </p:nvSpPr>
        <p:spPr bwMode="auto">
          <a:xfrm>
            <a:off x="1155700" y="4073456"/>
            <a:ext cx="321604" cy="163006"/>
          </a:xfrm>
          <a:prstGeom prst="rect">
            <a:avLst/>
          </a:prstGeom>
          <a:gradFill rotWithShape="0">
            <a:gsLst>
              <a:gs pos="0">
                <a:srgbClr val="F28E00"/>
              </a:gs>
              <a:gs pos="50000">
                <a:srgbClr val="FFE885"/>
              </a:gs>
              <a:gs pos="100000">
                <a:srgbClr val="F28E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endParaRPr lang="de-DE"/>
          </a:p>
        </p:txBody>
      </p:sp>
      <p:sp>
        <p:nvSpPr>
          <p:cNvPr id="72" name="Rectangle 1062"/>
          <p:cNvSpPr>
            <a:spLocks noChangeArrowheads="1"/>
          </p:cNvSpPr>
          <p:nvPr/>
        </p:nvSpPr>
        <p:spPr bwMode="auto">
          <a:xfrm>
            <a:off x="1155700" y="4688394"/>
            <a:ext cx="321604" cy="163006"/>
          </a:xfrm>
          <a:prstGeom prst="rect">
            <a:avLst/>
          </a:prstGeom>
          <a:gradFill rotWithShape="0">
            <a:gsLst>
              <a:gs pos="0">
                <a:srgbClr val="F28E00"/>
              </a:gs>
              <a:gs pos="50000">
                <a:srgbClr val="FFE885"/>
              </a:gs>
              <a:gs pos="100000">
                <a:srgbClr val="F28E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endParaRPr lang="de-DE"/>
          </a:p>
        </p:txBody>
      </p:sp>
      <p:sp>
        <p:nvSpPr>
          <p:cNvPr id="73" name="Rectangle 1063"/>
          <p:cNvSpPr>
            <a:spLocks noChangeArrowheads="1"/>
          </p:cNvSpPr>
          <p:nvPr/>
        </p:nvSpPr>
        <p:spPr bwMode="auto">
          <a:xfrm>
            <a:off x="1155700" y="4479856"/>
            <a:ext cx="321604" cy="163006"/>
          </a:xfrm>
          <a:prstGeom prst="rect">
            <a:avLst/>
          </a:prstGeom>
          <a:gradFill rotWithShape="0">
            <a:gsLst>
              <a:gs pos="0">
                <a:srgbClr val="F28E00"/>
              </a:gs>
              <a:gs pos="50000">
                <a:srgbClr val="FFE885"/>
              </a:gs>
              <a:gs pos="100000">
                <a:srgbClr val="F28E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endParaRPr lang="de-DE"/>
          </a:p>
        </p:txBody>
      </p:sp>
      <p:sp>
        <p:nvSpPr>
          <p:cNvPr id="74" name="Line 1344"/>
          <p:cNvSpPr>
            <a:spLocks noChangeShapeType="1"/>
          </p:cNvSpPr>
          <p:nvPr/>
        </p:nvSpPr>
        <p:spPr bwMode="auto">
          <a:xfrm flipH="1">
            <a:off x="5010150" y="3784600"/>
            <a:ext cx="336550" cy="4763"/>
          </a:xfrm>
          <a:prstGeom prst="line">
            <a:avLst/>
          </a:prstGeom>
          <a:noFill/>
          <a:ln w="50800">
            <a:solidFill>
              <a:srgbClr val="E0E0E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" name="Line 1344"/>
          <p:cNvSpPr>
            <a:spLocks noChangeShapeType="1"/>
          </p:cNvSpPr>
          <p:nvPr/>
        </p:nvSpPr>
        <p:spPr bwMode="auto">
          <a:xfrm flipH="1">
            <a:off x="5073650" y="4419600"/>
            <a:ext cx="279400" cy="4763"/>
          </a:xfrm>
          <a:prstGeom prst="line">
            <a:avLst/>
          </a:prstGeom>
          <a:noFill/>
          <a:ln w="50800">
            <a:solidFill>
              <a:srgbClr val="E0E0E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" name="Line 1344"/>
          <p:cNvSpPr>
            <a:spLocks noChangeShapeType="1"/>
          </p:cNvSpPr>
          <p:nvPr/>
        </p:nvSpPr>
        <p:spPr bwMode="auto">
          <a:xfrm>
            <a:off x="5321299" y="3416300"/>
            <a:ext cx="9525" cy="1006475"/>
          </a:xfrm>
          <a:prstGeom prst="line">
            <a:avLst/>
          </a:prstGeom>
          <a:noFill/>
          <a:ln w="50800">
            <a:solidFill>
              <a:srgbClr val="E0E0E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" name="Pięciokąt 82"/>
          <p:cNvSpPr/>
          <p:nvPr/>
        </p:nvSpPr>
        <p:spPr>
          <a:xfrm flipH="1">
            <a:off x="4122483" y="4216400"/>
            <a:ext cx="944816" cy="421154"/>
          </a:xfrm>
          <a:prstGeom prst="homePlate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pl-PL" sz="1050" dirty="0" smtClean="0">
                <a:solidFill>
                  <a:schemeClr val="tx2"/>
                </a:solidFill>
              </a:rPr>
              <a:t>~200MSPS 8-bit </a:t>
            </a:r>
            <a:endParaRPr lang="pl-PL" sz="1050" dirty="0">
              <a:solidFill>
                <a:schemeClr val="tx2"/>
              </a:solidFill>
            </a:endParaRPr>
          </a:p>
        </p:txBody>
      </p:sp>
      <p:sp>
        <p:nvSpPr>
          <p:cNvPr id="66" name="Pięciokąt 82"/>
          <p:cNvSpPr/>
          <p:nvPr/>
        </p:nvSpPr>
        <p:spPr>
          <a:xfrm flipH="1">
            <a:off x="4122484" y="3644900"/>
            <a:ext cx="879497" cy="421154"/>
          </a:xfrm>
          <a:prstGeom prst="homePlate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pl-PL" sz="1050" dirty="0" smtClean="0">
                <a:solidFill>
                  <a:schemeClr val="tx2"/>
                </a:solidFill>
              </a:rPr>
              <a:t>10MSPS 16-bit </a:t>
            </a:r>
            <a:endParaRPr lang="pl-PL" sz="1050" dirty="0">
              <a:solidFill>
                <a:schemeClr val="tx2"/>
              </a:solidFill>
            </a:endParaRPr>
          </a:p>
        </p:txBody>
      </p:sp>
      <p:sp>
        <p:nvSpPr>
          <p:cNvPr id="77" name="Line 1344"/>
          <p:cNvSpPr>
            <a:spLocks noChangeShapeType="1"/>
          </p:cNvSpPr>
          <p:nvPr/>
        </p:nvSpPr>
        <p:spPr bwMode="auto">
          <a:xfrm flipH="1" flipV="1">
            <a:off x="5476874" y="3043238"/>
            <a:ext cx="981075" cy="4762"/>
          </a:xfrm>
          <a:prstGeom prst="line">
            <a:avLst/>
          </a:prstGeom>
          <a:noFill/>
          <a:ln w="50800">
            <a:solidFill>
              <a:srgbClr val="E0E0E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" name="Prostokąt 68"/>
          <p:cNvSpPr/>
          <p:nvPr/>
        </p:nvSpPr>
        <p:spPr bwMode="auto">
          <a:xfrm>
            <a:off x="4911811" y="2767148"/>
            <a:ext cx="695239" cy="674913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+mj-lt"/>
                <a:ea typeface="ＭＳ Ｐゴシック" pitchFamily="112" charset="-128"/>
              </a:rPr>
              <a:t>FPGA</a:t>
            </a:r>
            <a:endParaRPr kumimoji="0" lang="en-US" sz="18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  <a:effectLst/>
              <a:latin typeface="+mj-lt"/>
              <a:ea typeface="ＭＳ Ｐゴシック" pitchFamily="112" charset="-128"/>
            </a:endParaRPr>
          </a:p>
        </p:txBody>
      </p:sp>
      <p:sp>
        <p:nvSpPr>
          <p:cNvPr id="78" name="Prostokąt 77"/>
          <p:cNvSpPr/>
          <p:nvPr/>
        </p:nvSpPr>
        <p:spPr bwMode="auto">
          <a:xfrm>
            <a:off x="2082886" y="4976948"/>
            <a:ext cx="698413" cy="674913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+mj-lt"/>
                <a:ea typeface="ＭＳ Ｐゴシック" pitchFamily="112" charset="-128"/>
              </a:rPr>
              <a:t>RF-</a:t>
            </a:r>
            <a:r>
              <a:rPr kumimoji="0" lang="pl-PL" sz="1800" b="0" i="0" u="none" strike="noStrike" cap="none" normalizeH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+mj-lt"/>
                <a:ea typeface="ＭＳ Ｐゴシック" pitchFamily="112" charset="-128"/>
              </a:rPr>
              <a:t> </a:t>
            </a:r>
            <a:r>
              <a:rPr kumimoji="0" lang="pl-PL" sz="1800" b="0" i="0" u="none" strike="noStrike" cap="none" normalizeH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+mj-lt"/>
                <a:ea typeface="ＭＳ Ｐゴシック" pitchFamily="112" charset="-128"/>
              </a:rPr>
              <a:t>Gate</a:t>
            </a:r>
            <a:endParaRPr kumimoji="0" lang="en-US" sz="18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  <a:effectLst/>
              <a:latin typeface="+mj-lt"/>
              <a:ea typeface="ＭＳ Ｐゴシック" pitchFamily="112" charset="-128"/>
            </a:endParaRPr>
          </a:p>
        </p:txBody>
      </p:sp>
      <p:cxnSp>
        <p:nvCxnSpPr>
          <p:cNvPr id="80" name="Łącznik łamany 79"/>
          <p:cNvCxnSpPr/>
          <p:nvPr/>
        </p:nvCxnSpPr>
        <p:spPr bwMode="auto">
          <a:xfrm flipV="1">
            <a:off x="1689100" y="1738166"/>
            <a:ext cx="812708" cy="344634"/>
          </a:xfrm>
          <a:prstGeom prst="bentConnector3">
            <a:avLst>
              <a:gd name="adj1" fmla="val 15621"/>
            </a:avLst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Łącznik łamany 81"/>
          <p:cNvCxnSpPr/>
          <p:nvPr/>
        </p:nvCxnSpPr>
        <p:spPr bwMode="auto">
          <a:xfrm flipV="1">
            <a:off x="1689100" y="1954960"/>
            <a:ext cx="800008" cy="369140"/>
          </a:xfrm>
          <a:prstGeom prst="bentConnector3">
            <a:avLst>
              <a:gd name="adj1" fmla="val 26188"/>
            </a:avLst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Łącznik łamany 82"/>
          <p:cNvCxnSpPr/>
          <p:nvPr/>
        </p:nvCxnSpPr>
        <p:spPr bwMode="auto">
          <a:xfrm flipV="1">
            <a:off x="1689100" y="2195366"/>
            <a:ext cx="812708" cy="344634"/>
          </a:xfrm>
          <a:prstGeom prst="bentConnector3">
            <a:avLst>
              <a:gd name="adj1" fmla="val 39061"/>
            </a:avLst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Łącznik łamany 83"/>
          <p:cNvCxnSpPr/>
          <p:nvPr/>
        </p:nvCxnSpPr>
        <p:spPr bwMode="auto">
          <a:xfrm flipV="1">
            <a:off x="1689100" y="2412160"/>
            <a:ext cx="800008" cy="369140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Łącznik łamany 84"/>
          <p:cNvCxnSpPr/>
          <p:nvPr/>
        </p:nvCxnSpPr>
        <p:spPr bwMode="auto">
          <a:xfrm flipV="1">
            <a:off x="1689100" y="2601766"/>
            <a:ext cx="812708" cy="344634"/>
          </a:xfrm>
          <a:prstGeom prst="bentConnector3">
            <a:avLst>
              <a:gd name="adj1" fmla="val 57813"/>
            </a:avLst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Łącznik łamany 85"/>
          <p:cNvCxnSpPr/>
          <p:nvPr/>
        </p:nvCxnSpPr>
        <p:spPr bwMode="auto">
          <a:xfrm flipV="1">
            <a:off x="1689100" y="2818560"/>
            <a:ext cx="800008" cy="369140"/>
          </a:xfrm>
          <a:prstGeom prst="bentConnector3">
            <a:avLst>
              <a:gd name="adj1" fmla="val 67462"/>
            </a:avLst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Łącznik łamany 86"/>
          <p:cNvCxnSpPr/>
          <p:nvPr/>
        </p:nvCxnSpPr>
        <p:spPr bwMode="auto">
          <a:xfrm flipV="1">
            <a:off x="1689100" y="3135166"/>
            <a:ext cx="812708" cy="344634"/>
          </a:xfrm>
          <a:prstGeom prst="bentConnector3">
            <a:avLst>
              <a:gd name="adj1" fmla="val 73440"/>
            </a:avLst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Łącznik łamany 87"/>
          <p:cNvCxnSpPr/>
          <p:nvPr/>
        </p:nvCxnSpPr>
        <p:spPr bwMode="auto">
          <a:xfrm flipV="1">
            <a:off x="1689100" y="3351960"/>
            <a:ext cx="800008" cy="369140"/>
          </a:xfrm>
          <a:prstGeom prst="bentConnector3">
            <a:avLst>
              <a:gd name="adj1" fmla="val 84925"/>
            </a:avLst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Łącznik łamany 95"/>
          <p:cNvCxnSpPr/>
          <p:nvPr/>
        </p:nvCxnSpPr>
        <p:spPr bwMode="auto">
          <a:xfrm flipV="1">
            <a:off x="1689100" y="3782866"/>
            <a:ext cx="812708" cy="344634"/>
          </a:xfrm>
          <a:prstGeom prst="bentConnector3">
            <a:avLst>
              <a:gd name="adj1" fmla="val 37499"/>
            </a:avLst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Łącznik łamany 96"/>
          <p:cNvCxnSpPr/>
          <p:nvPr/>
        </p:nvCxnSpPr>
        <p:spPr bwMode="auto">
          <a:xfrm flipV="1">
            <a:off x="1689100" y="3999660"/>
            <a:ext cx="800008" cy="369140"/>
          </a:xfrm>
          <a:prstGeom prst="bentConnector3">
            <a:avLst>
              <a:gd name="adj1" fmla="val 43650"/>
            </a:avLst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Łącznik łamany 97"/>
          <p:cNvCxnSpPr/>
          <p:nvPr/>
        </p:nvCxnSpPr>
        <p:spPr bwMode="auto">
          <a:xfrm flipV="1">
            <a:off x="1689100" y="4278166"/>
            <a:ext cx="812708" cy="344634"/>
          </a:xfrm>
          <a:prstGeom prst="bentConnector3">
            <a:avLst>
              <a:gd name="adj1" fmla="val 48437"/>
            </a:avLst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Łącznik łamany 98"/>
          <p:cNvCxnSpPr/>
          <p:nvPr/>
        </p:nvCxnSpPr>
        <p:spPr bwMode="auto">
          <a:xfrm flipV="1">
            <a:off x="1689100" y="4494960"/>
            <a:ext cx="800008" cy="369140"/>
          </a:xfrm>
          <a:prstGeom prst="bentConnector3">
            <a:avLst>
              <a:gd name="adj1" fmla="val 56350"/>
            </a:avLst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Symbol zastępczy stopki 5"/>
          <p:cNvSpPr>
            <a:spLocks noGrp="1"/>
          </p:cNvSpPr>
          <p:nvPr>
            <p:ph type="ftr" sz="quarter" idx="3"/>
          </p:nvPr>
        </p:nvSpPr>
        <p:spPr>
          <a:xfrm>
            <a:off x="117475" y="6505575"/>
            <a:ext cx="5702300" cy="2667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2013.03.25 Annecy, France </a:t>
            </a:r>
            <a:endParaRPr lang="pl-PL" dirty="0" smtClean="0"/>
          </a:p>
          <a:p>
            <a:pPr>
              <a:defRPr/>
            </a:pPr>
            <a:r>
              <a:rPr lang="en-US" dirty="0" smtClean="0"/>
              <a:t>Samer Bou Habib, ISE-WUT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DRTM-HOM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28559" y="1638068"/>
            <a:ext cx="5702300" cy="3499983"/>
          </a:xfrm>
          <a:solidFill>
            <a:schemeClr val="tx1"/>
          </a:solidFill>
        </p:spPr>
        <p:txBody>
          <a:bodyPr anchor="ctr"/>
          <a:lstStyle/>
          <a:p>
            <a:r>
              <a:rPr lang="pl-PL" sz="2800" dirty="0" smtClean="0">
                <a:solidFill>
                  <a:srgbClr val="002060"/>
                </a:solidFill>
              </a:rPr>
              <a:t>8 </a:t>
            </a:r>
            <a:r>
              <a:rPr lang="pl-PL" sz="2800" dirty="0" err="1" smtClean="0">
                <a:solidFill>
                  <a:srgbClr val="002060"/>
                </a:solidFill>
              </a:rPr>
              <a:t>Channels</a:t>
            </a:r>
            <a:r>
              <a:rPr lang="pl-PL" sz="28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pl-PL" sz="2800" dirty="0" smtClean="0">
                <a:solidFill>
                  <a:srgbClr val="002060"/>
                </a:solidFill>
              </a:rPr>
              <a:t> 1.3, 1.7 and 2.4 </a:t>
            </a:r>
            <a:r>
              <a:rPr lang="pl-PL" sz="2800" dirty="0" err="1" smtClean="0">
                <a:solidFill>
                  <a:srgbClr val="002060"/>
                </a:solidFill>
              </a:rPr>
              <a:t>GHz</a:t>
            </a:r>
            <a:r>
              <a:rPr lang="pl-PL" sz="2800" dirty="0" smtClean="0">
                <a:solidFill>
                  <a:srgbClr val="002060"/>
                </a:solidFill>
              </a:rPr>
              <a:t> </a:t>
            </a:r>
            <a:r>
              <a:rPr lang="pl-PL" sz="2800" dirty="0" err="1" smtClean="0">
                <a:solidFill>
                  <a:srgbClr val="002060"/>
                </a:solidFill>
              </a:rPr>
              <a:t>each</a:t>
            </a:r>
            <a:endParaRPr lang="pl-PL" sz="2800" dirty="0" smtClean="0">
              <a:solidFill>
                <a:srgbClr val="00206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D3A29-6859-40B5-BBEC-E4687483F0E9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3"/>
          </p:nvPr>
        </p:nvSpPr>
        <p:spPr>
          <a:xfrm>
            <a:off x="117475" y="6505575"/>
            <a:ext cx="5702300" cy="2667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2013.03.25 Annecy, France </a:t>
            </a:r>
            <a:endParaRPr lang="pl-PL" dirty="0" smtClean="0"/>
          </a:p>
          <a:p>
            <a:pPr>
              <a:defRPr/>
            </a:pPr>
            <a:r>
              <a:rPr lang="en-US" dirty="0" smtClean="0"/>
              <a:t>Samer Bou Habib, ISE-WUT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Agenda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D3A29-6859-40B5-BBEC-E4687483F0E9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2013.03.25 Annecy, France</a:t>
            </a:r>
            <a:endParaRPr lang="pl-PL" dirty="0" smtClean="0"/>
          </a:p>
          <a:p>
            <a:pPr>
              <a:defRPr/>
            </a:pPr>
            <a:r>
              <a:rPr lang="en-US" dirty="0" smtClean="0"/>
              <a:t>Samer Bou Habib, ISE-WUT</a:t>
            </a:r>
            <a:endParaRPr lang="en-US" dirty="0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1728561" y="1582057"/>
            <a:ext cx="5702300" cy="3730171"/>
          </a:xfrm>
          <a:solidFill>
            <a:schemeClr val="tx1"/>
          </a:solidFill>
        </p:spPr>
        <p:txBody>
          <a:bodyPr anchor="ctr"/>
          <a:lstStyle/>
          <a:p>
            <a:r>
              <a:rPr lang="en-US" sz="2800" dirty="0" smtClean="0">
                <a:solidFill>
                  <a:srgbClr val="002060"/>
                </a:solidFill>
              </a:rPr>
              <a:t>Introduction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Under Sampling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DS </a:t>
            </a:r>
            <a:r>
              <a:rPr lang="en-US" sz="2800" dirty="0" err="1" smtClean="0">
                <a:solidFill>
                  <a:srgbClr val="002060"/>
                </a:solidFill>
              </a:rPr>
              <a:t>vs</a:t>
            </a:r>
            <a:r>
              <a:rPr lang="en-US" sz="2800" dirty="0" smtClean="0">
                <a:solidFill>
                  <a:srgbClr val="002060"/>
                </a:solidFill>
              </a:rPr>
              <a:t> DWC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Projects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Rectangle 1040"/>
          <p:cNvSpPr>
            <a:spLocks noChangeArrowheads="1"/>
          </p:cNvSpPr>
          <p:nvPr/>
        </p:nvSpPr>
        <p:spPr bwMode="auto">
          <a:xfrm>
            <a:off x="1577183" y="1606899"/>
            <a:ext cx="4782990" cy="429179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endParaRPr lang="de-DE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DRTM-HOM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D3A29-6859-40B5-BBEC-E4687483F0E9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  <p:sp>
        <p:nvSpPr>
          <p:cNvPr id="198" name="Rectangle 1044"/>
          <p:cNvSpPr>
            <a:spLocks noChangeArrowheads="1"/>
          </p:cNvSpPr>
          <p:nvPr/>
        </p:nvSpPr>
        <p:spPr bwMode="auto">
          <a:xfrm>
            <a:off x="5141242" y="1665780"/>
            <a:ext cx="1767627" cy="1877658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endParaRPr lang="de-DE"/>
          </a:p>
        </p:txBody>
      </p:sp>
      <p:sp>
        <p:nvSpPr>
          <p:cNvPr id="199" name="Rectangle 1046"/>
          <p:cNvSpPr>
            <a:spLocks noChangeArrowheads="1"/>
          </p:cNvSpPr>
          <p:nvPr/>
        </p:nvSpPr>
        <p:spPr bwMode="auto">
          <a:xfrm>
            <a:off x="1471684" y="1244601"/>
            <a:ext cx="210122" cy="5016500"/>
          </a:xfrm>
          <a:prstGeom prst="rect">
            <a:avLst/>
          </a:prstGeom>
          <a:gradFill rotWithShape="0">
            <a:gsLst>
              <a:gs pos="0">
                <a:srgbClr val="B2B2B2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endParaRPr lang="de-DE"/>
          </a:p>
        </p:txBody>
      </p:sp>
      <p:sp>
        <p:nvSpPr>
          <p:cNvPr id="200" name="Rectangle 1050"/>
          <p:cNvSpPr>
            <a:spLocks noChangeArrowheads="1"/>
          </p:cNvSpPr>
          <p:nvPr/>
        </p:nvSpPr>
        <p:spPr bwMode="auto">
          <a:xfrm>
            <a:off x="6757234" y="1743427"/>
            <a:ext cx="647697" cy="152942"/>
          </a:xfrm>
          <a:prstGeom prst="rect">
            <a:avLst/>
          </a:prstGeom>
          <a:gradFill rotWithShape="0">
            <a:gsLst>
              <a:gs pos="0">
                <a:srgbClr val="969696"/>
              </a:gs>
              <a:gs pos="50000">
                <a:schemeClr val="bg1"/>
              </a:gs>
              <a:gs pos="100000">
                <a:srgbClr val="96969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  <a:defRPr/>
            </a:pPr>
            <a:endParaRPr lang="en-US"/>
          </a:p>
        </p:txBody>
      </p:sp>
      <p:graphicFrame>
        <p:nvGraphicFramePr>
          <p:cNvPr id="201" name="Object 1051"/>
          <p:cNvGraphicFramePr>
            <a:graphicFrameLocks noChangeAspect="1"/>
          </p:cNvGraphicFramePr>
          <p:nvPr/>
        </p:nvGraphicFramePr>
        <p:xfrm>
          <a:off x="5775942" y="4025794"/>
          <a:ext cx="719182" cy="804711"/>
        </p:xfrm>
        <a:graphic>
          <a:graphicData uri="http://schemas.openxmlformats.org/presentationml/2006/ole">
            <p:oleObj spid="_x0000_s6146" name="Image" r:id="rId3" imgW="964739" imgH="995345" progId="">
              <p:embed/>
            </p:oleObj>
          </a:graphicData>
        </a:graphic>
      </p:graphicFrame>
      <p:graphicFrame>
        <p:nvGraphicFramePr>
          <p:cNvPr id="202" name="Object 1052"/>
          <p:cNvGraphicFramePr>
            <a:graphicFrameLocks noChangeAspect="1"/>
          </p:cNvGraphicFramePr>
          <p:nvPr/>
        </p:nvGraphicFramePr>
        <p:xfrm>
          <a:off x="5823598" y="5268154"/>
          <a:ext cx="656361" cy="435297"/>
        </p:xfrm>
        <a:graphic>
          <a:graphicData uri="http://schemas.openxmlformats.org/presentationml/2006/ole">
            <p:oleObj spid="_x0000_s6147" name="Image" r:id="rId4" imgW="807448" imgH="462255" progId="">
              <p:embed/>
            </p:oleObj>
          </a:graphicData>
        </a:graphic>
      </p:graphicFrame>
      <p:graphicFrame>
        <p:nvGraphicFramePr>
          <p:cNvPr id="204" name="Object 1054"/>
          <p:cNvGraphicFramePr>
            <a:graphicFrameLocks noChangeAspect="1"/>
          </p:cNvGraphicFramePr>
          <p:nvPr/>
        </p:nvGraphicFramePr>
        <p:xfrm>
          <a:off x="6510287" y="1696368"/>
          <a:ext cx="584877" cy="240001"/>
        </p:xfrm>
        <a:graphic>
          <a:graphicData uri="http://schemas.openxmlformats.org/presentationml/2006/ole">
            <p:oleObj spid="_x0000_s6149" name="Image" r:id="rId5" imgW="741640" imgH="279345" progId="">
              <p:embed/>
            </p:oleObj>
          </a:graphicData>
        </a:graphic>
      </p:graphicFrame>
      <p:sp>
        <p:nvSpPr>
          <p:cNvPr id="206" name="Rectangle 1059"/>
          <p:cNvSpPr>
            <a:spLocks noChangeArrowheads="1"/>
          </p:cNvSpPr>
          <p:nvPr/>
        </p:nvSpPr>
        <p:spPr bwMode="auto">
          <a:xfrm>
            <a:off x="1138087" y="2326960"/>
            <a:ext cx="331430" cy="190589"/>
          </a:xfrm>
          <a:prstGeom prst="rect">
            <a:avLst/>
          </a:prstGeom>
          <a:gradFill rotWithShape="0">
            <a:gsLst>
              <a:gs pos="0">
                <a:srgbClr val="F28E00"/>
              </a:gs>
              <a:gs pos="50000">
                <a:srgbClr val="FFE885"/>
              </a:gs>
              <a:gs pos="100000">
                <a:srgbClr val="F28E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endParaRPr lang="de-DE"/>
          </a:p>
        </p:txBody>
      </p:sp>
      <p:sp>
        <p:nvSpPr>
          <p:cNvPr id="207" name="Rectangle 1061"/>
          <p:cNvSpPr>
            <a:spLocks noChangeArrowheads="1"/>
          </p:cNvSpPr>
          <p:nvPr/>
        </p:nvSpPr>
        <p:spPr bwMode="auto">
          <a:xfrm>
            <a:off x="1138087" y="1978723"/>
            <a:ext cx="331430" cy="190589"/>
          </a:xfrm>
          <a:prstGeom prst="rect">
            <a:avLst/>
          </a:prstGeom>
          <a:gradFill rotWithShape="0">
            <a:gsLst>
              <a:gs pos="0">
                <a:srgbClr val="F28E00"/>
              </a:gs>
              <a:gs pos="50000">
                <a:srgbClr val="FFE885"/>
              </a:gs>
              <a:gs pos="100000">
                <a:srgbClr val="F28E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endParaRPr lang="de-DE"/>
          </a:p>
        </p:txBody>
      </p:sp>
      <p:sp>
        <p:nvSpPr>
          <p:cNvPr id="208" name="Rectangle 1062"/>
          <p:cNvSpPr>
            <a:spLocks noChangeArrowheads="1"/>
          </p:cNvSpPr>
          <p:nvPr/>
        </p:nvSpPr>
        <p:spPr bwMode="auto">
          <a:xfrm>
            <a:off x="1138087" y="5385802"/>
            <a:ext cx="331430" cy="190589"/>
          </a:xfrm>
          <a:prstGeom prst="rect">
            <a:avLst/>
          </a:prstGeom>
          <a:gradFill rotWithShape="0">
            <a:gsLst>
              <a:gs pos="0">
                <a:srgbClr val="F28E00"/>
              </a:gs>
              <a:gs pos="50000">
                <a:srgbClr val="FFE885"/>
              </a:gs>
              <a:gs pos="100000">
                <a:srgbClr val="F28E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endParaRPr lang="de-DE"/>
          </a:p>
        </p:txBody>
      </p:sp>
      <p:sp>
        <p:nvSpPr>
          <p:cNvPr id="209" name="Rectangle 1063"/>
          <p:cNvSpPr>
            <a:spLocks noChangeArrowheads="1"/>
          </p:cNvSpPr>
          <p:nvPr/>
        </p:nvSpPr>
        <p:spPr bwMode="auto">
          <a:xfrm>
            <a:off x="1138087" y="5037564"/>
            <a:ext cx="331430" cy="190589"/>
          </a:xfrm>
          <a:prstGeom prst="rect">
            <a:avLst/>
          </a:prstGeom>
          <a:gradFill rotWithShape="0">
            <a:gsLst>
              <a:gs pos="0">
                <a:srgbClr val="F28E00"/>
              </a:gs>
              <a:gs pos="50000">
                <a:srgbClr val="FFE885"/>
              </a:gs>
              <a:gs pos="100000">
                <a:srgbClr val="F28E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endParaRPr lang="de-DE"/>
          </a:p>
        </p:txBody>
      </p:sp>
      <p:grpSp>
        <p:nvGrpSpPr>
          <p:cNvPr id="3" name="Group 1068"/>
          <p:cNvGrpSpPr>
            <a:grpSpLocks/>
          </p:cNvGrpSpPr>
          <p:nvPr/>
        </p:nvGrpSpPr>
        <p:grpSpPr bwMode="auto">
          <a:xfrm>
            <a:off x="1021112" y="1564603"/>
            <a:ext cx="441907" cy="282355"/>
            <a:chOff x="704" y="1228"/>
            <a:chExt cx="204" cy="120"/>
          </a:xfrm>
        </p:grpSpPr>
        <p:sp>
          <p:nvSpPr>
            <p:cNvPr id="212" name="AutoShape 1065"/>
            <p:cNvSpPr>
              <a:spLocks noChangeArrowheads="1"/>
            </p:cNvSpPr>
            <p:nvPr/>
          </p:nvSpPr>
          <p:spPr bwMode="auto">
            <a:xfrm rot="5400000">
              <a:off x="737" y="1195"/>
              <a:ext cx="120" cy="18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None/>
              </a:pPr>
              <a:endParaRPr lang="de-DE"/>
            </a:p>
          </p:txBody>
        </p:sp>
        <p:sp>
          <p:nvSpPr>
            <p:cNvPr id="213" name="Rectangle 1066"/>
            <p:cNvSpPr>
              <a:spLocks noChangeArrowheads="1"/>
            </p:cNvSpPr>
            <p:nvPr/>
          </p:nvSpPr>
          <p:spPr bwMode="auto">
            <a:xfrm>
              <a:off x="758" y="1264"/>
              <a:ext cx="150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None/>
              </a:pPr>
              <a:endParaRPr lang="de-DE"/>
            </a:p>
          </p:txBody>
        </p:sp>
      </p:grpSp>
      <p:sp>
        <p:nvSpPr>
          <p:cNvPr id="211" name="Rectangle 1070"/>
          <p:cNvSpPr>
            <a:spLocks noChangeArrowheads="1"/>
          </p:cNvSpPr>
          <p:nvPr/>
        </p:nvSpPr>
        <p:spPr bwMode="auto">
          <a:xfrm>
            <a:off x="1369872" y="5719921"/>
            <a:ext cx="101812" cy="110589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endParaRPr lang="de-DE"/>
          </a:p>
        </p:txBody>
      </p:sp>
      <p:sp>
        <p:nvSpPr>
          <p:cNvPr id="110" name="Text Box 1407"/>
          <p:cNvSpPr txBox="1">
            <a:spLocks noChangeArrowheads="1"/>
          </p:cNvSpPr>
          <p:nvPr/>
        </p:nvSpPr>
        <p:spPr bwMode="auto">
          <a:xfrm>
            <a:off x="7212161" y="1939469"/>
            <a:ext cx="788839" cy="72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900" dirty="0" smtClean="0"/>
              <a:t>RF1</a:t>
            </a:r>
          </a:p>
          <a:p>
            <a:pPr>
              <a:buNone/>
            </a:pPr>
            <a:r>
              <a:rPr lang="pl-PL" dirty="0" smtClean="0"/>
              <a:t>..</a:t>
            </a:r>
          </a:p>
          <a:p>
            <a:pPr>
              <a:buNone/>
            </a:pPr>
            <a:r>
              <a:rPr lang="pl-PL" sz="900" dirty="0" smtClean="0"/>
              <a:t>..</a:t>
            </a:r>
          </a:p>
          <a:p>
            <a:pPr>
              <a:buNone/>
            </a:pPr>
            <a:r>
              <a:rPr lang="pl-PL" dirty="0" smtClean="0"/>
              <a:t>RF8</a:t>
            </a:r>
            <a:endParaRPr lang="de-DE" sz="900" dirty="0"/>
          </a:p>
        </p:txBody>
      </p:sp>
      <p:sp>
        <p:nvSpPr>
          <p:cNvPr id="113" name="Text Box 1412"/>
          <p:cNvSpPr txBox="1">
            <a:spLocks noChangeArrowheads="1"/>
          </p:cNvSpPr>
          <p:nvPr/>
        </p:nvSpPr>
        <p:spPr bwMode="auto">
          <a:xfrm>
            <a:off x="6491888" y="5283082"/>
            <a:ext cx="164750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None/>
            </a:pPr>
            <a:r>
              <a:rPr lang="de-DE" sz="900" dirty="0"/>
              <a:t>REF </a:t>
            </a:r>
            <a:r>
              <a:rPr lang="de-DE" sz="600" b="1" dirty="0"/>
              <a:t>(RF-backplane)</a:t>
            </a:r>
          </a:p>
        </p:txBody>
      </p:sp>
      <p:sp>
        <p:nvSpPr>
          <p:cNvPr id="214" name="Rectangle 1059"/>
          <p:cNvSpPr>
            <a:spLocks noChangeArrowheads="1"/>
          </p:cNvSpPr>
          <p:nvPr/>
        </p:nvSpPr>
        <p:spPr bwMode="auto">
          <a:xfrm>
            <a:off x="1138087" y="3000060"/>
            <a:ext cx="331430" cy="190589"/>
          </a:xfrm>
          <a:prstGeom prst="rect">
            <a:avLst/>
          </a:prstGeom>
          <a:gradFill rotWithShape="0">
            <a:gsLst>
              <a:gs pos="0">
                <a:srgbClr val="F28E00"/>
              </a:gs>
              <a:gs pos="50000">
                <a:srgbClr val="FFE885"/>
              </a:gs>
              <a:gs pos="100000">
                <a:srgbClr val="F28E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endParaRPr lang="de-DE"/>
          </a:p>
        </p:txBody>
      </p:sp>
      <p:sp>
        <p:nvSpPr>
          <p:cNvPr id="215" name="Rectangle 1061"/>
          <p:cNvSpPr>
            <a:spLocks noChangeArrowheads="1"/>
          </p:cNvSpPr>
          <p:nvPr/>
        </p:nvSpPr>
        <p:spPr bwMode="auto">
          <a:xfrm>
            <a:off x="1138087" y="2651823"/>
            <a:ext cx="331430" cy="190589"/>
          </a:xfrm>
          <a:prstGeom prst="rect">
            <a:avLst/>
          </a:prstGeom>
          <a:gradFill rotWithShape="0">
            <a:gsLst>
              <a:gs pos="0">
                <a:srgbClr val="F28E00"/>
              </a:gs>
              <a:gs pos="50000">
                <a:srgbClr val="FFE885"/>
              </a:gs>
              <a:gs pos="100000">
                <a:srgbClr val="F28E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endParaRPr lang="de-DE"/>
          </a:p>
        </p:txBody>
      </p:sp>
      <p:sp>
        <p:nvSpPr>
          <p:cNvPr id="216" name="Rectangle 1059"/>
          <p:cNvSpPr>
            <a:spLocks noChangeArrowheads="1"/>
          </p:cNvSpPr>
          <p:nvPr/>
        </p:nvSpPr>
        <p:spPr bwMode="auto">
          <a:xfrm>
            <a:off x="1138087" y="3685860"/>
            <a:ext cx="331430" cy="190589"/>
          </a:xfrm>
          <a:prstGeom prst="rect">
            <a:avLst/>
          </a:prstGeom>
          <a:gradFill rotWithShape="0">
            <a:gsLst>
              <a:gs pos="0">
                <a:srgbClr val="F28E00"/>
              </a:gs>
              <a:gs pos="50000">
                <a:srgbClr val="FFE885"/>
              </a:gs>
              <a:gs pos="100000">
                <a:srgbClr val="F28E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endParaRPr lang="de-DE"/>
          </a:p>
        </p:txBody>
      </p:sp>
      <p:sp>
        <p:nvSpPr>
          <p:cNvPr id="217" name="Rectangle 1061"/>
          <p:cNvSpPr>
            <a:spLocks noChangeArrowheads="1"/>
          </p:cNvSpPr>
          <p:nvPr/>
        </p:nvSpPr>
        <p:spPr bwMode="auto">
          <a:xfrm>
            <a:off x="1138087" y="3337623"/>
            <a:ext cx="331430" cy="190589"/>
          </a:xfrm>
          <a:prstGeom prst="rect">
            <a:avLst/>
          </a:prstGeom>
          <a:gradFill rotWithShape="0">
            <a:gsLst>
              <a:gs pos="0">
                <a:srgbClr val="F28E00"/>
              </a:gs>
              <a:gs pos="50000">
                <a:srgbClr val="FFE885"/>
              </a:gs>
              <a:gs pos="100000">
                <a:srgbClr val="F28E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endParaRPr lang="de-DE"/>
          </a:p>
        </p:txBody>
      </p:sp>
      <p:sp>
        <p:nvSpPr>
          <p:cNvPr id="218" name="Rectangle 1059"/>
          <p:cNvSpPr>
            <a:spLocks noChangeArrowheads="1"/>
          </p:cNvSpPr>
          <p:nvPr/>
        </p:nvSpPr>
        <p:spPr bwMode="auto">
          <a:xfrm>
            <a:off x="1138087" y="4358960"/>
            <a:ext cx="331430" cy="190589"/>
          </a:xfrm>
          <a:prstGeom prst="rect">
            <a:avLst/>
          </a:prstGeom>
          <a:gradFill rotWithShape="0">
            <a:gsLst>
              <a:gs pos="0">
                <a:srgbClr val="F28E00"/>
              </a:gs>
              <a:gs pos="50000">
                <a:srgbClr val="FFE885"/>
              </a:gs>
              <a:gs pos="100000">
                <a:srgbClr val="F28E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endParaRPr lang="de-DE"/>
          </a:p>
        </p:txBody>
      </p:sp>
      <p:sp>
        <p:nvSpPr>
          <p:cNvPr id="219" name="Rectangle 1061"/>
          <p:cNvSpPr>
            <a:spLocks noChangeArrowheads="1"/>
          </p:cNvSpPr>
          <p:nvPr/>
        </p:nvSpPr>
        <p:spPr bwMode="auto">
          <a:xfrm>
            <a:off x="1138087" y="4010723"/>
            <a:ext cx="331430" cy="190589"/>
          </a:xfrm>
          <a:prstGeom prst="rect">
            <a:avLst/>
          </a:prstGeom>
          <a:gradFill rotWithShape="0">
            <a:gsLst>
              <a:gs pos="0">
                <a:srgbClr val="F28E00"/>
              </a:gs>
              <a:gs pos="50000">
                <a:srgbClr val="FFE885"/>
              </a:gs>
              <a:gs pos="100000">
                <a:srgbClr val="F28E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None/>
            </a:pPr>
            <a:endParaRPr lang="de-DE"/>
          </a:p>
        </p:txBody>
      </p:sp>
      <p:sp>
        <p:nvSpPr>
          <p:cNvPr id="220" name="Text Box 1412"/>
          <p:cNvSpPr txBox="1">
            <a:spLocks noChangeArrowheads="1"/>
          </p:cNvSpPr>
          <p:nvPr/>
        </p:nvSpPr>
        <p:spPr bwMode="auto">
          <a:xfrm>
            <a:off x="497489" y="5016382"/>
            <a:ext cx="60741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sz="900" dirty="0"/>
              <a:t>REF </a:t>
            </a:r>
            <a:r>
              <a:rPr lang="pl-PL" sz="600" b="1" dirty="0" smtClean="0"/>
              <a:t>FP</a:t>
            </a:r>
            <a:endParaRPr lang="de-DE" sz="600" b="1" dirty="0"/>
          </a:p>
        </p:txBody>
      </p:sp>
      <p:sp>
        <p:nvSpPr>
          <p:cNvPr id="223" name="Prostokąt 222"/>
          <p:cNvSpPr/>
          <p:nvPr/>
        </p:nvSpPr>
        <p:spPr bwMode="auto">
          <a:xfrm>
            <a:off x="2073893" y="1638538"/>
            <a:ext cx="1687322" cy="163823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-31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</a:pPr>
            <a:r>
              <a:rPr kumimoji="0" lang="pl-PL" sz="20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rPr>
              <a:t>HOM</a:t>
            </a:r>
            <a:r>
              <a:rPr lang="pl-PL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</a:rPr>
              <a:t/>
            </a:r>
            <a:br>
              <a:rPr lang="pl-PL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</a:rPr>
            </a:br>
            <a:r>
              <a:rPr kumimoji="0" lang="pl-PL" sz="2000" b="0" i="0" u="none" strike="noStrike" cap="none" normalizeH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rPr>
              <a:t>F</a:t>
            </a:r>
            <a:r>
              <a:rPr kumimoji="0" lang="pl-PL" sz="20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rPr>
              <a:t>ILTER</a:t>
            </a:r>
            <a:endParaRPr kumimoji="0" lang="en-US" sz="20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28" name="Line 1359"/>
          <p:cNvSpPr>
            <a:spLocks noChangeShapeType="1"/>
          </p:cNvSpPr>
          <p:nvPr/>
        </p:nvSpPr>
        <p:spPr bwMode="auto">
          <a:xfrm flipH="1">
            <a:off x="1692139" y="5151353"/>
            <a:ext cx="1315855" cy="0"/>
          </a:xfrm>
          <a:prstGeom prst="line">
            <a:avLst/>
          </a:prstGeom>
          <a:noFill/>
          <a:ln w="25400">
            <a:solidFill>
              <a:srgbClr val="99CCFF"/>
            </a:solidFill>
            <a:round/>
            <a:headEnd type="triangle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9" name="Line 1359"/>
          <p:cNvSpPr>
            <a:spLocks noChangeShapeType="1"/>
          </p:cNvSpPr>
          <p:nvPr/>
        </p:nvSpPr>
        <p:spPr bwMode="auto">
          <a:xfrm flipH="1">
            <a:off x="4597264" y="5356004"/>
            <a:ext cx="1228770" cy="0"/>
          </a:xfrm>
          <a:prstGeom prst="line">
            <a:avLst/>
          </a:prstGeom>
          <a:noFill/>
          <a:ln w="25400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1" name="Prostokąt 230"/>
          <p:cNvSpPr/>
          <p:nvPr/>
        </p:nvSpPr>
        <p:spPr bwMode="auto">
          <a:xfrm>
            <a:off x="2074300" y="3324137"/>
            <a:ext cx="1687322" cy="163823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-31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</a:pPr>
            <a:r>
              <a:rPr kumimoji="0" lang="pl-PL" sz="20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rPr>
              <a:t>HOM</a:t>
            </a:r>
            <a:r>
              <a:rPr lang="pl-PL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</a:rPr>
              <a:t/>
            </a:r>
            <a:br>
              <a:rPr lang="pl-PL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</a:rPr>
            </a:br>
            <a:r>
              <a:rPr kumimoji="0" lang="pl-PL" sz="2000" b="0" i="0" u="none" strike="noStrike" cap="none" normalizeH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rPr>
              <a:t>F</a:t>
            </a:r>
            <a:r>
              <a:rPr kumimoji="0" lang="pl-PL" sz="20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rPr>
              <a:t>ILTER</a:t>
            </a:r>
            <a:endParaRPr kumimoji="0" lang="en-US" sz="20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32" name="Prostokąt 231"/>
          <p:cNvSpPr/>
          <p:nvPr/>
        </p:nvSpPr>
        <p:spPr bwMode="auto">
          <a:xfrm>
            <a:off x="3829050" y="3324543"/>
            <a:ext cx="1687322" cy="163823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-31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</a:pPr>
            <a:r>
              <a:rPr kumimoji="0" lang="pl-PL" sz="20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rPr>
              <a:t>HOM</a:t>
            </a:r>
            <a:r>
              <a:rPr lang="pl-PL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</a:rPr>
              <a:t/>
            </a:r>
            <a:br>
              <a:rPr lang="pl-PL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</a:rPr>
            </a:br>
            <a:r>
              <a:rPr kumimoji="0" lang="pl-PL" sz="2000" b="0" i="0" u="none" strike="noStrike" cap="none" normalizeH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rPr>
              <a:t>F</a:t>
            </a:r>
            <a:r>
              <a:rPr kumimoji="0" lang="pl-PL" sz="20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rPr>
              <a:t>ILTER</a:t>
            </a:r>
            <a:endParaRPr kumimoji="0" lang="en-US" sz="20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33" name="Line 1359"/>
          <p:cNvSpPr>
            <a:spLocks noChangeShapeType="1"/>
          </p:cNvSpPr>
          <p:nvPr/>
        </p:nvSpPr>
        <p:spPr bwMode="auto">
          <a:xfrm flipH="1">
            <a:off x="4602163" y="5086310"/>
            <a:ext cx="1084261" cy="0"/>
          </a:xfrm>
          <a:prstGeom prst="line">
            <a:avLst/>
          </a:prstGeom>
          <a:noFill/>
          <a:ln w="25400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4" name="Line 1359"/>
          <p:cNvSpPr>
            <a:spLocks noChangeShapeType="1"/>
          </p:cNvSpPr>
          <p:nvPr/>
        </p:nvSpPr>
        <p:spPr bwMode="auto">
          <a:xfrm>
            <a:off x="5676900" y="2609850"/>
            <a:ext cx="11114" cy="2476460"/>
          </a:xfrm>
          <a:prstGeom prst="line">
            <a:avLst/>
          </a:prstGeom>
          <a:noFill/>
          <a:ln w="25400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" name="Line 1359"/>
          <p:cNvSpPr>
            <a:spLocks noChangeShapeType="1"/>
          </p:cNvSpPr>
          <p:nvPr/>
        </p:nvSpPr>
        <p:spPr bwMode="auto">
          <a:xfrm flipH="1" flipV="1">
            <a:off x="5668964" y="2619335"/>
            <a:ext cx="808036" cy="40"/>
          </a:xfrm>
          <a:prstGeom prst="line">
            <a:avLst/>
          </a:prstGeom>
          <a:noFill/>
          <a:ln w="25400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6" name="Line 1345"/>
          <p:cNvSpPr>
            <a:spLocks noChangeShapeType="1"/>
          </p:cNvSpPr>
          <p:nvPr/>
        </p:nvSpPr>
        <p:spPr bwMode="auto">
          <a:xfrm flipV="1">
            <a:off x="5957888" y="2490788"/>
            <a:ext cx="65087" cy="212725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None/>
            </a:pPr>
            <a:endParaRPr lang="en-US"/>
          </a:p>
        </p:txBody>
      </p:sp>
      <p:sp>
        <p:nvSpPr>
          <p:cNvPr id="237" name="Text Box 1346"/>
          <p:cNvSpPr txBox="1">
            <a:spLocks noChangeArrowheads="1"/>
          </p:cNvSpPr>
          <p:nvPr/>
        </p:nvSpPr>
        <p:spPr bwMode="auto">
          <a:xfrm>
            <a:off x="5768976" y="2663825"/>
            <a:ext cx="395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pl-PL" sz="1200" dirty="0" smtClean="0">
                <a:solidFill>
                  <a:srgbClr val="C0C0C0"/>
                </a:solidFill>
              </a:rPr>
              <a:t>6</a:t>
            </a:r>
            <a:endParaRPr lang="de-DE" sz="1200" dirty="0">
              <a:solidFill>
                <a:srgbClr val="C0C0C0"/>
              </a:solidFill>
            </a:endParaRPr>
          </a:p>
        </p:txBody>
      </p:sp>
      <p:sp>
        <p:nvSpPr>
          <p:cNvPr id="238" name="Line 1344"/>
          <p:cNvSpPr>
            <a:spLocks noChangeShapeType="1"/>
          </p:cNvSpPr>
          <p:nvPr/>
        </p:nvSpPr>
        <p:spPr bwMode="auto">
          <a:xfrm flipH="1">
            <a:off x="5484813" y="2181225"/>
            <a:ext cx="1193800" cy="0"/>
          </a:xfrm>
          <a:prstGeom prst="line">
            <a:avLst/>
          </a:prstGeom>
          <a:noFill/>
          <a:ln w="5080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9" name="Line 1345"/>
          <p:cNvSpPr>
            <a:spLocks noChangeShapeType="1"/>
          </p:cNvSpPr>
          <p:nvPr/>
        </p:nvSpPr>
        <p:spPr bwMode="auto">
          <a:xfrm flipV="1">
            <a:off x="5738813" y="2046288"/>
            <a:ext cx="65087" cy="212725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0" name="Text Box 1346"/>
          <p:cNvSpPr txBox="1">
            <a:spLocks noChangeArrowheads="1"/>
          </p:cNvSpPr>
          <p:nvPr/>
        </p:nvSpPr>
        <p:spPr bwMode="auto">
          <a:xfrm>
            <a:off x="5549901" y="2219325"/>
            <a:ext cx="395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pl-PL" sz="1200" dirty="0" smtClean="0">
                <a:solidFill>
                  <a:srgbClr val="C0C0C0"/>
                </a:solidFill>
              </a:rPr>
              <a:t>8</a:t>
            </a:r>
            <a:endParaRPr lang="de-DE" sz="1200" dirty="0">
              <a:solidFill>
                <a:srgbClr val="C0C0C0"/>
              </a:solidFill>
            </a:endParaRPr>
          </a:p>
        </p:txBody>
      </p:sp>
      <p:graphicFrame>
        <p:nvGraphicFramePr>
          <p:cNvPr id="203" name="Object 1053"/>
          <p:cNvGraphicFramePr>
            <a:graphicFrameLocks noChangeAspect="1"/>
          </p:cNvGraphicFramePr>
          <p:nvPr/>
        </p:nvGraphicFramePr>
        <p:xfrm>
          <a:off x="6464796" y="1950487"/>
          <a:ext cx="803664" cy="1458832"/>
        </p:xfrm>
        <a:graphic>
          <a:graphicData uri="http://schemas.openxmlformats.org/presentationml/2006/ole">
            <p:oleObj spid="_x0000_s6148" name="Image" r:id="rId6" imgW="1203894" imgH="2011287" progId="">
              <p:embed/>
            </p:oleObj>
          </a:graphicData>
        </a:graphic>
      </p:graphicFrame>
      <p:sp>
        <p:nvSpPr>
          <p:cNvPr id="230" name="Prostokąt 229"/>
          <p:cNvSpPr/>
          <p:nvPr/>
        </p:nvSpPr>
        <p:spPr bwMode="auto">
          <a:xfrm>
            <a:off x="3828643" y="1638944"/>
            <a:ext cx="1687322" cy="163823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-31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</a:pPr>
            <a:r>
              <a:rPr kumimoji="0" lang="pl-PL" sz="20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rPr>
              <a:t>HOM</a:t>
            </a:r>
            <a:r>
              <a:rPr lang="pl-PL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</a:rPr>
              <a:t/>
            </a:r>
            <a:br>
              <a:rPr lang="pl-PL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</a:rPr>
            </a:br>
            <a:r>
              <a:rPr kumimoji="0" lang="pl-PL" sz="2000" b="0" i="0" u="none" strike="noStrike" cap="none" normalizeH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rPr>
              <a:t>F</a:t>
            </a:r>
            <a:r>
              <a:rPr kumimoji="0" lang="pl-PL" sz="20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rPr>
              <a:t>ILTER</a:t>
            </a:r>
            <a:endParaRPr kumimoji="0" lang="en-US" sz="20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27" name="Prostokąt 226"/>
          <p:cNvSpPr/>
          <p:nvPr/>
        </p:nvSpPr>
        <p:spPr bwMode="auto">
          <a:xfrm>
            <a:off x="3013161" y="5015048"/>
            <a:ext cx="1581700" cy="674913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pl-PL" sz="32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+mj-lt"/>
                <a:ea typeface="ＭＳ Ｐゴシック" pitchFamily="112" charset="-128"/>
              </a:rPr>
              <a:t>PLL 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pl-PL" sz="10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+mj-lt"/>
                <a:ea typeface="ＭＳ Ｐゴシック" pitchFamily="112" charset="-128"/>
              </a:rPr>
              <a:t>+</a:t>
            </a:r>
            <a:r>
              <a:rPr kumimoji="0" lang="pl-PL" sz="10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/>
                <a:latin typeface="+mj-lt"/>
                <a:ea typeface="ＭＳ Ｐゴシック" pitchFamily="112" charset="-128"/>
              </a:rPr>
              <a:t>Distribution</a:t>
            </a:r>
            <a:endParaRPr kumimoji="0" lang="en-US" sz="10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tx2"/>
              </a:solidFill>
              <a:effectLst/>
              <a:latin typeface="+mj-lt"/>
              <a:ea typeface="ＭＳ Ｐゴシック" pitchFamily="112" charset="-128"/>
            </a:endParaRPr>
          </a:p>
        </p:txBody>
      </p:sp>
      <p:sp>
        <p:nvSpPr>
          <p:cNvPr id="241" name="Line 1359"/>
          <p:cNvSpPr>
            <a:spLocks noChangeShapeType="1"/>
          </p:cNvSpPr>
          <p:nvPr/>
        </p:nvSpPr>
        <p:spPr bwMode="auto">
          <a:xfrm flipV="1">
            <a:off x="1657349" y="5465677"/>
            <a:ext cx="1330189" cy="11197"/>
          </a:xfrm>
          <a:prstGeom prst="line">
            <a:avLst/>
          </a:prstGeom>
          <a:noFill/>
          <a:ln w="25400">
            <a:solidFill>
              <a:srgbClr val="99CCFF"/>
            </a:solidFill>
            <a:round/>
            <a:headEnd type="triangle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2" name="Text Box 1412"/>
          <p:cNvSpPr txBox="1">
            <a:spLocks noChangeArrowheads="1"/>
          </p:cNvSpPr>
          <p:nvPr/>
        </p:nvSpPr>
        <p:spPr bwMode="auto">
          <a:xfrm>
            <a:off x="459389" y="5359282"/>
            <a:ext cx="60741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900" dirty="0" smtClean="0"/>
              <a:t>CLK</a:t>
            </a:r>
            <a:r>
              <a:rPr lang="de-DE" sz="900" dirty="0" smtClean="0"/>
              <a:t> </a:t>
            </a:r>
            <a:r>
              <a:rPr lang="pl-PL" sz="600" b="1" dirty="0" smtClean="0"/>
              <a:t>out</a:t>
            </a:r>
            <a:endParaRPr lang="de-DE" sz="600" b="1" dirty="0"/>
          </a:p>
        </p:txBody>
      </p:sp>
      <p:sp>
        <p:nvSpPr>
          <p:cNvPr id="47" name="Symbol zastępczy stopki 5"/>
          <p:cNvSpPr>
            <a:spLocks noGrp="1"/>
          </p:cNvSpPr>
          <p:nvPr>
            <p:ph type="ftr" sz="quarter" idx="3"/>
          </p:nvPr>
        </p:nvSpPr>
        <p:spPr>
          <a:xfrm>
            <a:off x="117475" y="6505575"/>
            <a:ext cx="5702300" cy="2667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2013.03.25 Annecy, France </a:t>
            </a:r>
            <a:endParaRPr lang="pl-PL" dirty="0" smtClean="0"/>
          </a:p>
          <a:p>
            <a:pPr>
              <a:defRPr/>
            </a:pPr>
            <a:r>
              <a:rPr lang="en-US" dirty="0" smtClean="0"/>
              <a:t>Samer Bou Habib, ISE-WUT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HOM </a:t>
            </a:r>
            <a:r>
              <a:rPr lang="pl-PL" dirty="0" err="1" smtClean="0"/>
              <a:t>Filter</a:t>
            </a:r>
            <a:r>
              <a:rPr lang="pl-PL" dirty="0" smtClean="0"/>
              <a:t> Design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D3A29-6859-40B5-BBEC-E4687483F0E9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  <p:pic>
        <p:nvPicPr>
          <p:cNvPr id="7" name="Picture 4" descr="D_3_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877" y="1584101"/>
            <a:ext cx="3681163" cy="4460882"/>
          </a:xfrm>
          <a:prstGeom prst="rect">
            <a:avLst/>
          </a:prstGeom>
          <a:noFill/>
        </p:spPr>
      </p:pic>
      <p:pic>
        <p:nvPicPr>
          <p:cNvPr id="9" name="Picture 4" descr="D_3_1300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174" y="2884868"/>
            <a:ext cx="2878851" cy="2810479"/>
          </a:xfrm>
          <a:prstGeom prst="rect">
            <a:avLst/>
          </a:prstGeom>
          <a:noFill/>
        </p:spPr>
      </p:pic>
      <p:sp>
        <p:nvSpPr>
          <p:cNvPr id="14" name="Elipsa 13"/>
          <p:cNvSpPr/>
          <p:nvPr/>
        </p:nvSpPr>
        <p:spPr bwMode="auto">
          <a:xfrm>
            <a:off x="3889420" y="4391697"/>
            <a:ext cx="193183" cy="193183"/>
          </a:xfrm>
          <a:prstGeom prst="ellipse">
            <a:avLst/>
          </a:prstGeom>
          <a:solidFill>
            <a:schemeClr val="accent2"/>
          </a:solidFill>
          <a:ln w="28575" cap="flat" cmpd="sng" algn="ctr">
            <a:solidFill>
              <a:srgbClr val="100F2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5" name="Elipsa 14"/>
          <p:cNvSpPr/>
          <p:nvPr/>
        </p:nvSpPr>
        <p:spPr bwMode="auto">
          <a:xfrm>
            <a:off x="1156953" y="5728953"/>
            <a:ext cx="193183" cy="193183"/>
          </a:xfrm>
          <a:prstGeom prst="ellipse">
            <a:avLst/>
          </a:prstGeom>
          <a:solidFill>
            <a:schemeClr val="accent2"/>
          </a:solidFill>
          <a:ln w="28575" cap="flat" cmpd="sng" algn="ctr">
            <a:solidFill>
              <a:srgbClr val="100F2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6" name="Elipsa 15"/>
          <p:cNvSpPr/>
          <p:nvPr/>
        </p:nvSpPr>
        <p:spPr bwMode="auto">
          <a:xfrm>
            <a:off x="8124423" y="3578181"/>
            <a:ext cx="193183" cy="193183"/>
          </a:xfrm>
          <a:prstGeom prst="ellipse">
            <a:avLst/>
          </a:prstGeom>
          <a:solidFill>
            <a:schemeClr val="accent2"/>
          </a:solidFill>
          <a:ln w="28575" cap="flat" cmpd="sng" algn="ctr">
            <a:solidFill>
              <a:srgbClr val="100F2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7" name="Elipsa 16"/>
          <p:cNvSpPr/>
          <p:nvPr/>
        </p:nvSpPr>
        <p:spPr bwMode="auto">
          <a:xfrm>
            <a:off x="5314683" y="4838164"/>
            <a:ext cx="193183" cy="193183"/>
          </a:xfrm>
          <a:prstGeom prst="ellipse">
            <a:avLst/>
          </a:prstGeom>
          <a:solidFill>
            <a:schemeClr val="accent2"/>
          </a:solidFill>
          <a:ln w="28575" cap="flat" cmpd="sng" algn="ctr">
            <a:solidFill>
              <a:srgbClr val="100F2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8" name="Text Box 134"/>
          <p:cNvSpPr txBox="1">
            <a:spLocks noChangeArrowheads="1"/>
          </p:cNvSpPr>
          <p:nvPr/>
        </p:nvSpPr>
        <p:spPr bwMode="auto">
          <a:xfrm>
            <a:off x="376708" y="5534695"/>
            <a:ext cx="76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pl-PL" sz="2000" dirty="0">
                <a:solidFill>
                  <a:srgbClr val="002060"/>
                </a:solidFill>
              </a:rPr>
              <a:t>IN</a:t>
            </a:r>
          </a:p>
        </p:txBody>
      </p:sp>
      <p:sp>
        <p:nvSpPr>
          <p:cNvPr id="19" name="Text Box 135"/>
          <p:cNvSpPr txBox="1">
            <a:spLocks noChangeArrowheads="1"/>
          </p:cNvSpPr>
          <p:nvPr/>
        </p:nvSpPr>
        <p:spPr bwMode="auto">
          <a:xfrm>
            <a:off x="4124460" y="5762222"/>
            <a:ext cx="99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pl-PL" sz="2000" dirty="0">
                <a:solidFill>
                  <a:srgbClr val="002060"/>
                </a:solidFill>
              </a:rPr>
              <a:t>OUT</a:t>
            </a:r>
          </a:p>
        </p:txBody>
      </p:sp>
      <p:sp>
        <p:nvSpPr>
          <p:cNvPr id="20" name="Prostokąt 19"/>
          <p:cNvSpPr/>
          <p:nvPr/>
        </p:nvSpPr>
        <p:spPr bwMode="auto">
          <a:xfrm>
            <a:off x="592428" y="2820473"/>
            <a:ext cx="347730" cy="399245"/>
          </a:xfrm>
          <a:prstGeom prst="rect">
            <a:avLst/>
          </a:prstGeom>
          <a:solidFill>
            <a:schemeClr val="accent2"/>
          </a:solidFill>
          <a:ln w="28575" cap="flat" cmpd="sng" algn="ctr">
            <a:solidFill>
              <a:srgbClr val="100F2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1" name="Prostokąt 20"/>
          <p:cNvSpPr/>
          <p:nvPr/>
        </p:nvSpPr>
        <p:spPr bwMode="auto">
          <a:xfrm>
            <a:off x="590282" y="4711521"/>
            <a:ext cx="347730" cy="399245"/>
          </a:xfrm>
          <a:prstGeom prst="rect">
            <a:avLst/>
          </a:prstGeom>
          <a:solidFill>
            <a:schemeClr val="accent2"/>
          </a:solidFill>
          <a:ln w="28575" cap="flat" cmpd="sng" algn="ctr">
            <a:solidFill>
              <a:srgbClr val="100F2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2" name="Prostokąt 21"/>
          <p:cNvSpPr/>
          <p:nvPr/>
        </p:nvSpPr>
        <p:spPr bwMode="auto">
          <a:xfrm>
            <a:off x="3668332" y="4724400"/>
            <a:ext cx="347730" cy="399245"/>
          </a:xfrm>
          <a:prstGeom prst="rect">
            <a:avLst/>
          </a:prstGeom>
          <a:solidFill>
            <a:schemeClr val="accent2"/>
          </a:solidFill>
          <a:ln w="28575" cap="flat" cmpd="sng" algn="ctr">
            <a:solidFill>
              <a:srgbClr val="100F2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4" name="Prostokąt 23"/>
          <p:cNvSpPr/>
          <p:nvPr/>
        </p:nvSpPr>
        <p:spPr bwMode="auto">
          <a:xfrm>
            <a:off x="6089561" y="1491802"/>
            <a:ext cx="347730" cy="399245"/>
          </a:xfrm>
          <a:prstGeom prst="rect">
            <a:avLst/>
          </a:prstGeom>
          <a:solidFill>
            <a:schemeClr val="accent2"/>
          </a:solidFill>
          <a:ln w="28575" cap="flat" cmpd="sng" algn="ctr">
            <a:solidFill>
              <a:srgbClr val="100F2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5" name="Elipsa 24"/>
          <p:cNvSpPr/>
          <p:nvPr/>
        </p:nvSpPr>
        <p:spPr bwMode="auto">
          <a:xfrm>
            <a:off x="6164687" y="2120722"/>
            <a:ext cx="193183" cy="193183"/>
          </a:xfrm>
          <a:prstGeom prst="ellipse">
            <a:avLst/>
          </a:prstGeom>
          <a:solidFill>
            <a:schemeClr val="accent2"/>
          </a:solidFill>
          <a:ln w="28575" cap="flat" cmpd="sng" algn="ctr">
            <a:solidFill>
              <a:srgbClr val="100F2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6568225" y="1558344"/>
            <a:ext cx="137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1800" dirty="0" err="1" smtClean="0">
                <a:solidFill>
                  <a:srgbClr val="002060"/>
                </a:solidFill>
              </a:rPr>
              <a:t>Attenuator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6669111" y="2019836"/>
            <a:ext cx="916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1800" dirty="0" smtClean="0">
                <a:solidFill>
                  <a:srgbClr val="002060"/>
                </a:solidFill>
              </a:rPr>
              <a:t>VIA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28" name="pole tekstowe 27"/>
          <p:cNvSpPr txBox="1"/>
          <p:nvPr/>
        </p:nvSpPr>
        <p:spPr>
          <a:xfrm>
            <a:off x="2663780" y="1466045"/>
            <a:ext cx="137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1800" dirty="0" smtClean="0">
                <a:solidFill>
                  <a:srgbClr val="002060"/>
                </a:solidFill>
              </a:rPr>
              <a:t>2.4 </a:t>
            </a:r>
            <a:r>
              <a:rPr lang="pl-PL" sz="1800" dirty="0" err="1" smtClean="0">
                <a:solidFill>
                  <a:srgbClr val="002060"/>
                </a:solidFill>
              </a:rPr>
              <a:t>GHz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2197994" y="5636654"/>
            <a:ext cx="137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1800" dirty="0" smtClean="0">
                <a:solidFill>
                  <a:srgbClr val="002060"/>
                </a:solidFill>
              </a:rPr>
              <a:t>1.7 </a:t>
            </a:r>
            <a:r>
              <a:rPr lang="pl-PL" sz="1800" dirty="0" err="1" smtClean="0">
                <a:solidFill>
                  <a:srgbClr val="002060"/>
                </a:solidFill>
              </a:rPr>
              <a:t>GHz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30" name="pole tekstowe 29"/>
          <p:cNvSpPr txBox="1"/>
          <p:nvPr/>
        </p:nvSpPr>
        <p:spPr>
          <a:xfrm>
            <a:off x="7231487" y="5389809"/>
            <a:ext cx="137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1800" dirty="0" smtClean="0">
                <a:solidFill>
                  <a:srgbClr val="002060"/>
                </a:solidFill>
              </a:rPr>
              <a:t>1.3 </a:t>
            </a:r>
            <a:r>
              <a:rPr lang="pl-PL" sz="1800" dirty="0" err="1" smtClean="0">
                <a:solidFill>
                  <a:srgbClr val="002060"/>
                </a:solidFill>
              </a:rPr>
              <a:t>GHz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31" name="Symbol zastępczy stopki 5"/>
          <p:cNvSpPr>
            <a:spLocks noGrp="1"/>
          </p:cNvSpPr>
          <p:nvPr>
            <p:ph type="ftr" sz="quarter" idx="3"/>
          </p:nvPr>
        </p:nvSpPr>
        <p:spPr>
          <a:xfrm>
            <a:off x="117475" y="6505575"/>
            <a:ext cx="5702300" cy="2667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2013.03.25 Annecy, France </a:t>
            </a:r>
            <a:endParaRPr lang="pl-PL" dirty="0" smtClean="0"/>
          </a:p>
          <a:p>
            <a:pPr>
              <a:defRPr/>
            </a:pPr>
            <a:r>
              <a:rPr lang="en-US" dirty="0" smtClean="0"/>
              <a:t>Samer Bou Habib, ISE-WUT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HOM </a:t>
            </a:r>
            <a:r>
              <a:rPr lang="pl-PL" dirty="0" err="1" smtClean="0"/>
              <a:t>Filter</a:t>
            </a:r>
            <a:r>
              <a:rPr lang="pl-PL" dirty="0" smtClean="0"/>
              <a:t> </a:t>
            </a:r>
            <a:r>
              <a:rPr lang="pl-PL" dirty="0" err="1" smtClean="0"/>
              <a:t>Characteristics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5889" y="1111920"/>
            <a:ext cx="8616840" cy="5288880"/>
          </a:xfrm>
          <a:solidFill>
            <a:schemeClr val="tx1"/>
          </a:solidFill>
        </p:spPr>
        <p:txBody>
          <a:bodyPr anchor="ctr"/>
          <a:lstStyle/>
          <a:p>
            <a:pPr>
              <a:buNone/>
            </a:pPr>
            <a:endParaRPr lang="pl-PL" sz="2800" dirty="0" smtClean="0">
              <a:solidFill>
                <a:srgbClr val="00206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D3A29-6859-40B5-BBEC-E4687483F0E9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396" y="1322232"/>
            <a:ext cx="8439448" cy="4782354"/>
          </a:xfrm>
          <a:prstGeom prst="rect">
            <a:avLst/>
          </a:prstGeom>
          <a:noFill/>
        </p:spPr>
      </p:pic>
      <p:sp>
        <p:nvSpPr>
          <p:cNvPr id="7" name="Symbol zastępczy stopki 5"/>
          <p:cNvSpPr>
            <a:spLocks noGrp="1"/>
          </p:cNvSpPr>
          <p:nvPr>
            <p:ph type="ftr" sz="quarter" idx="3"/>
          </p:nvPr>
        </p:nvSpPr>
        <p:spPr>
          <a:xfrm>
            <a:off x="117475" y="6505575"/>
            <a:ext cx="5702300" cy="2667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2013.03.25 Annecy, France </a:t>
            </a:r>
            <a:endParaRPr lang="pl-PL" dirty="0" smtClean="0"/>
          </a:p>
          <a:p>
            <a:pPr>
              <a:defRPr/>
            </a:pPr>
            <a:r>
              <a:rPr lang="en-US" dirty="0" smtClean="0"/>
              <a:t>Samer Bou Habib, ISE-WUT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Usage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LLRF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28559" y="1638068"/>
            <a:ext cx="5702300" cy="3499983"/>
          </a:xfrm>
          <a:solidFill>
            <a:schemeClr val="tx1"/>
          </a:solidFill>
        </p:spPr>
        <p:txBody>
          <a:bodyPr anchor="ctr"/>
          <a:lstStyle/>
          <a:p>
            <a:r>
              <a:rPr lang="pl-PL" sz="2800" dirty="0" err="1" smtClean="0">
                <a:solidFill>
                  <a:srgbClr val="002060"/>
                </a:solidFill>
              </a:rPr>
              <a:t>Feasibility</a:t>
            </a:r>
            <a:r>
              <a:rPr lang="pl-PL" sz="2800" dirty="0" smtClean="0">
                <a:solidFill>
                  <a:srgbClr val="002060"/>
                </a:solidFill>
              </a:rPr>
              <a:t>  </a:t>
            </a:r>
          </a:p>
          <a:p>
            <a:r>
              <a:rPr lang="pl-PL" sz="2800" dirty="0" smtClean="0">
                <a:solidFill>
                  <a:srgbClr val="002060"/>
                </a:solidFill>
              </a:rPr>
              <a:t>Performance </a:t>
            </a:r>
            <a:r>
              <a:rPr lang="pl-PL" sz="2800" dirty="0" err="1" smtClean="0">
                <a:solidFill>
                  <a:srgbClr val="002060"/>
                </a:solidFill>
              </a:rPr>
              <a:t>Tests</a:t>
            </a:r>
            <a:endParaRPr lang="pl-PL" sz="2800" dirty="0" smtClean="0">
              <a:solidFill>
                <a:srgbClr val="00206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D3A29-6859-40B5-BBEC-E4687483F0E9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3"/>
          </p:nvPr>
        </p:nvSpPr>
        <p:spPr>
          <a:xfrm>
            <a:off x="117475" y="6505575"/>
            <a:ext cx="5702300" cy="2667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2013.03.25 Annecy, France </a:t>
            </a:r>
            <a:endParaRPr lang="pl-PL" dirty="0" smtClean="0"/>
          </a:p>
          <a:p>
            <a:pPr>
              <a:defRPr/>
            </a:pPr>
            <a:r>
              <a:rPr lang="en-US" dirty="0" smtClean="0"/>
              <a:t>Samer Bou Habib, ISE-WUT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D3A29-6859-40B5-BBEC-E4687483F0E9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  <p:sp>
        <p:nvSpPr>
          <p:cNvPr id="6" name="Rectangle 18"/>
          <p:cNvSpPr txBox="1">
            <a:spLocks noChangeArrowheads="1"/>
          </p:cNvSpPr>
          <p:nvPr/>
        </p:nvSpPr>
        <p:spPr bwMode="auto">
          <a:xfrm>
            <a:off x="939800" y="1928801"/>
            <a:ext cx="72517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45720" rIns="9144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Thank</a:t>
            </a:r>
            <a:r>
              <a:rPr kumimoji="0" lang="pl-PL" sz="4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pl-PL" sz="4400" b="1" kern="0" noProof="0" dirty="0" err="1" smtClean="0">
                <a:latin typeface="+mj-lt"/>
                <a:ea typeface="+mj-ea"/>
                <a:cs typeface="+mj-cs"/>
              </a:rPr>
              <a:t>y</a:t>
            </a:r>
            <a:r>
              <a:rPr kumimoji="0" lang="pl-PL" sz="4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ou</a:t>
            </a:r>
            <a:r>
              <a:rPr kumimoji="0" lang="pl-PL" sz="4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for </a:t>
            </a:r>
            <a:r>
              <a:rPr lang="pl-PL" sz="4400" b="1" kern="0" noProof="0" dirty="0" err="1" smtClean="0">
                <a:latin typeface="+mj-lt"/>
                <a:ea typeface="+mj-ea"/>
                <a:cs typeface="+mj-cs"/>
              </a:rPr>
              <a:t>y</a:t>
            </a:r>
            <a:r>
              <a:rPr kumimoji="0" lang="pl-PL" sz="4400" b="1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our</a:t>
            </a:r>
            <a:r>
              <a:rPr kumimoji="0" lang="pl-PL" sz="4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pl-PL" sz="4400" b="1" kern="0" noProof="0" dirty="0" err="1" smtClean="0">
                <a:latin typeface="+mj-lt"/>
                <a:ea typeface="+mj-ea"/>
                <a:cs typeface="+mj-cs"/>
              </a:rPr>
              <a:t>a</a:t>
            </a:r>
            <a:r>
              <a:rPr kumimoji="0" lang="pl-PL" sz="4400" b="1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ttention</a:t>
            </a:r>
            <a:endParaRPr kumimoji="0" lang="en-GB" sz="4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30275" y="3908415"/>
            <a:ext cx="7283450" cy="460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marL="298450" lvl="0" indent="-298450" algn="ctr">
              <a:buClr>
                <a:schemeClr val="accent2"/>
              </a:buClr>
              <a:buSzPct val="80000"/>
              <a:buNone/>
            </a:pPr>
            <a:r>
              <a:rPr kumimoji="0" lang="pl-PL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S.BouHabib@stud.elka.pw.edu.pl</a:t>
            </a:r>
            <a:endParaRPr kumimoji="0" lang="pl-PL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2013.03.25 Annecy, France </a:t>
            </a:r>
            <a:endParaRPr lang="pl-PL" dirty="0" smtClean="0"/>
          </a:p>
          <a:p>
            <a:pPr>
              <a:defRPr/>
            </a:pPr>
            <a:r>
              <a:rPr lang="en-US" dirty="0" smtClean="0"/>
              <a:t>Samer Bou Habib, ISE-WUT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HOM </a:t>
            </a:r>
            <a:r>
              <a:rPr lang="pl-PL" dirty="0" err="1" smtClean="0"/>
              <a:t>Filter</a:t>
            </a:r>
            <a:r>
              <a:rPr lang="pl-PL" dirty="0" smtClean="0"/>
              <a:t> Design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5889" y="1111920"/>
            <a:ext cx="8616840" cy="5288880"/>
          </a:xfrm>
          <a:solidFill>
            <a:schemeClr val="tx1"/>
          </a:solidFill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f</a:t>
            </a:r>
            <a:r>
              <a:rPr lang="en-US" sz="1800" baseline="-30000" dirty="0" smtClean="0"/>
              <a:t>1</a:t>
            </a:r>
            <a:r>
              <a:rPr lang="en-US" sz="1800" dirty="0" smtClean="0"/>
              <a:t>=1300 MHz, BW=37 MHz (at RL=-20 dB), IL</a:t>
            </a:r>
            <a:r>
              <a:rPr lang="en-US" sz="1800" baseline="-30000" dirty="0" smtClean="0"/>
              <a:t>0</a:t>
            </a:r>
            <a:r>
              <a:rPr lang="en-US" sz="1800" dirty="0" smtClean="0"/>
              <a:t>=4 dB, n=4</a:t>
            </a:r>
            <a:r>
              <a:rPr lang="pl-PL" sz="1800" dirty="0" smtClean="0"/>
              <a:t> </a:t>
            </a:r>
            <a:r>
              <a:rPr lang="en-US" sz="1800" dirty="0" smtClean="0"/>
              <a:t>strip</a:t>
            </a:r>
            <a:r>
              <a:rPr lang="pl-PL" sz="1800" dirty="0" err="1" smtClean="0"/>
              <a:t>line</a:t>
            </a:r>
            <a:r>
              <a:rPr lang="en-US" sz="1800" dirty="0" smtClean="0"/>
              <a:t>, substrate height 0.204 mm</a:t>
            </a:r>
            <a:r>
              <a:rPr lang="pl-PL" sz="1800" dirty="0" smtClean="0"/>
              <a:t>, </a:t>
            </a:r>
            <a:r>
              <a:rPr lang="en-US" sz="1800" dirty="0" smtClean="0"/>
              <a:t>size 35x35 mm</a:t>
            </a:r>
            <a:r>
              <a:rPr lang="pl-PL" sz="1800" dirty="0" smtClean="0"/>
              <a:t> </a:t>
            </a:r>
          </a:p>
          <a:p>
            <a:pPr>
              <a:spcBef>
                <a:spcPct val="50000"/>
              </a:spcBef>
            </a:pPr>
            <a:r>
              <a:rPr lang="en-US" sz="1800" dirty="0" smtClean="0"/>
              <a:t>f</a:t>
            </a:r>
            <a:r>
              <a:rPr lang="pl-PL" sz="1800" baseline="-30000" dirty="0" smtClean="0"/>
              <a:t>2</a:t>
            </a:r>
            <a:r>
              <a:rPr lang="en-US" sz="1800" dirty="0" smtClean="0"/>
              <a:t>=1700 MHz, BW=55 MHz (at RL=-20 dB), IL</a:t>
            </a:r>
            <a:r>
              <a:rPr lang="en-US" sz="1800" baseline="-30000" dirty="0" smtClean="0"/>
              <a:t>0</a:t>
            </a:r>
            <a:r>
              <a:rPr lang="en-US" sz="1800" dirty="0" smtClean="0"/>
              <a:t>=4.5 dB, n=4</a:t>
            </a:r>
            <a:r>
              <a:rPr lang="pl-PL" sz="1800" dirty="0" smtClean="0"/>
              <a:t> </a:t>
            </a:r>
            <a:r>
              <a:rPr lang="en-US" sz="1800" dirty="0" err="1" smtClean="0"/>
              <a:t>microstrip</a:t>
            </a:r>
            <a:r>
              <a:rPr lang="en-US" sz="1800" dirty="0" smtClean="0"/>
              <a:t>, substrate height 0.204 mm</a:t>
            </a:r>
            <a:r>
              <a:rPr lang="pl-PL" sz="1800" dirty="0" smtClean="0"/>
              <a:t>, </a:t>
            </a:r>
            <a:r>
              <a:rPr lang="en-US" sz="1800" dirty="0" smtClean="0"/>
              <a:t>size 45x35 mm</a:t>
            </a:r>
            <a:endParaRPr lang="pl-PL" sz="1800" dirty="0" smtClean="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800" dirty="0" smtClean="0"/>
              <a:t>f</a:t>
            </a:r>
            <a:r>
              <a:rPr lang="pl-PL" sz="1800" baseline="-30000" dirty="0" smtClean="0"/>
              <a:t>3</a:t>
            </a:r>
            <a:r>
              <a:rPr lang="en-US" sz="1800" dirty="0" smtClean="0"/>
              <a:t>=2400 MHz, BW=74 MHz (at RL=-20 dB), IL</a:t>
            </a:r>
            <a:r>
              <a:rPr lang="en-US" sz="1800" baseline="-30000" dirty="0" smtClean="0"/>
              <a:t>0</a:t>
            </a:r>
            <a:r>
              <a:rPr lang="en-US" sz="1800" dirty="0" smtClean="0"/>
              <a:t>=4 dB, n=4</a:t>
            </a:r>
            <a:r>
              <a:rPr lang="pl-PL" sz="1800" dirty="0" smtClean="0"/>
              <a:t> micro</a:t>
            </a:r>
            <a:r>
              <a:rPr lang="en-US" sz="1800" dirty="0" smtClean="0"/>
              <a:t>strip, substrate height h</a:t>
            </a:r>
            <a:r>
              <a:rPr lang="en-US" sz="1800" baseline="-30000" dirty="0" smtClean="0"/>
              <a:t>1</a:t>
            </a:r>
            <a:r>
              <a:rPr lang="en-US" sz="1800" dirty="0" smtClean="0"/>
              <a:t>=0.204 mm, h</a:t>
            </a:r>
            <a:r>
              <a:rPr lang="en-US" sz="1800" baseline="-30000" dirty="0" smtClean="0"/>
              <a:t>2</a:t>
            </a:r>
            <a:r>
              <a:rPr lang="en-US" sz="1800" dirty="0" smtClean="0"/>
              <a:t>=0.25 mm</a:t>
            </a:r>
            <a:r>
              <a:rPr lang="pl-PL" sz="1800" dirty="0" smtClean="0"/>
              <a:t> </a:t>
            </a:r>
            <a:r>
              <a:rPr lang="en-US" sz="1800" dirty="0" smtClean="0"/>
              <a:t>size 45x25 mm</a:t>
            </a:r>
            <a:endParaRPr lang="pl-PL" sz="1800" dirty="0" smtClean="0"/>
          </a:p>
          <a:p>
            <a:pPr>
              <a:spcBef>
                <a:spcPct val="50000"/>
              </a:spcBef>
            </a:pPr>
            <a:endParaRPr lang="pl-PL" sz="1800" dirty="0" smtClean="0"/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(2 and 3 together</a:t>
            </a:r>
            <a:r>
              <a:rPr lang="pl-PL" sz="1800" dirty="0" smtClean="0">
                <a:solidFill>
                  <a:schemeClr val="accent2"/>
                </a:solidFill>
              </a:rPr>
              <a:t> on </a:t>
            </a:r>
            <a:r>
              <a:rPr lang="pl-PL" sz="1800" dirty="0" err="1" smtClean="0">
                <a:solidFill>
                  <a:schemeClr val="accent2"/>
                </a:solidFill>
              </a:rPr>
              <a:t>the</a:t>
            </a:r>
            <a:r>
              <a:rPr lang="pl-PL" sz="1800" dirty="0" smtClean="0">
                <a:solidFill>
                  <a:schemeClr val="accent2"/>
                </a:solidFill>
              </a:rPr>
              <a:t> same </a:t>
            </a:r>
            <a:r>
              <a:rPr lang="pl-PL" sz="1800" dirty="0" err="1" smtClean="0">
                <a:solidFill>
                  <a:schemeClr val="accent2"/>
                </a:solidFill>
              </a:rPr>
              <a:t>layer</a:t>
            </a:r>
            <a:r>
              <a:rPr lang="en-US" sz="1800" dirty="0" smtClean="0">
                <a:solidFill>
                  <a:schemeClr val="accent2"/>
                </a:solidFill>
              </a:rPr>
              <a:t>) size </a:t>
            </a:r>
            <a:r>
              <a:rPr lang="en-US" sz="1800" b="1" dirty="0" smtClean="0">
                <a:solidFill>
                  <a:schemeClr val="accent2"/>
                </a:solidFill>
              </a:rPr>
              <a:t>45x60 mm</a:t>
            </a:r>
            <a:endParaRPr lang="pl-PL" sz="1800" dirty="0" smtClean="0"/>
          </a:p>
          <a:p>
            <a:pPr>
              <a:spcBef>
                <a:spcPct val="50000"/>
              </a:spcBef>
            </a:pPr>
            <a:r>
              <a:rPr lang="pl-PL" sz="1800" dirty="0" err="1" smtClean="0">
                <a:solidFill>
                  <a:schemeClr val="accent2"/>
                </a:solidFill>
              </a:rPr>
              <a:t>all</a:t>
            </a:r>
            <a:r>
              <a:rPr lang="pl-PL" sz="1800" dirty="0" smtClean="0">
                <a:solidFill>
                  <a:schemeClr val="accent2"/>
                </a:solidFill>
              </a:rPr>
              <a:t> </a:t>
            </a:r>
            <a:r>
              <a:rPr lang="pl-PL" sz="1800" dirty="0" err="1" smtClean="0">
                <a:solidFill>
                  <a:schemeClr val="accent2"/>
                </a:solidFill>
              </a:rPr>
              <a:t>filters</a:t>
            </a:r>
            <a:r>
              <a:rPr lang="pl-PL" sz="1800" dirty="0" smtClean="0">
                <a:solidFill>
                  <a:schemeClr val="accent2"/>
                </a:solidFill>
              </a:rPr>
              <a:t> (</a:t>
            </a:r>
            <a:r>
              <a:rPr lang="en-US" sz="1800" dirty="0" smtClean="0">
                <a:solidFill>
                  <a:schemeClr val="accent2"/>
                </a:solidFill>
              </a:rPr>
              <a:t>2 and 3 </a:t>
            </a:r>
            <a:r>
              <a:rPr lang="pl-PL" sz="1800" dirty="0" err="1" smtClean="0">
                <a:solidFill>
                  <a:schemeClr val="accent2"/>
                </a:solidFill>
              </a:rPr>
              <a:t>up</a:t>
            </a:r>
            <a:r>
              <a:rPr lang="pl-PL" sz="1800" dirty="0" smtClean="0">
                <a:solidFill>
                  <a:schemeClr val="accent2"/>
                </a:solidFill>
              </a:rPr>
              <a:t>, 1 down) </a:t>
            </a:r>
            <a:r>
              <a:rPr lang="pl-PL" sz="1800" dirty="0" err="1" smtClean="0">
                <a:solidFill>
                  <a:schemeClr val="accent2"/>
                </a:solidFill>
              </a:rPr>
              <a:t>size</a:t>
            </a:r>
            <a:r>
              <a:rPr lang="pl-PL" sz="1800" dirty="0" smtClean="0">
                <a:solidFill>
                  <a:schemeClr val="accent2"/>
                </a:solidFill>
              </a:rPr>
              <a:t> </a:t>
            </a:r>
            <a:r>
              <a:rPr lang="pl-PL" sz="1800" dirty="0" err="1" smtClean="0">
                <a:solidFill>
                  <a:schemeClr val="accent2"/>
                </a:solidFill>
              </a:rPr>
              <a:t>needed</a:t>
            </a:r>
            <a:r>
              <a:rPr lang="en-US" sz="1800" dirty="0" smtClean="0">
                <a:solidFill>
                  <a:schemeClr val="accent2"/>
                </a:solidFill>
              </a:rPr>
              <a:t> </a:t>
            </a:r>
            <a:r>
              <a:rPr lang="pl-PL" sz="1800" b="1" dirty="0" smtClean="0">
                <a:solidFill>
                  <a:schemeClr val="accent2"/>
                </a:solidFill>
              </a:rPr>
              <a:t>55</a:t>
            </a:r>
            <a:r>
              <a:rPr lang="en-US" sz="1800" b="1" dirty="0" smtClean="0">
                <a:solidFill>
                  <a:schemeClr val="accent2"/>
                </a:solidFill>
              </a:rPr>
              <a:t>x</a:t>
            </a:r>
            <a:r>
              <a:rPr lang="pl-PL" sz="1800" b="1" dirty="0" smtClean="0">
                <a:solidFill>
                  <a:schemeClr val="accent2"/>
                </a:solidFill>
              </a:rPr>
              <a:t>70</a:t>
            </a:r>
            <a:r>
              <a:rPr lang="en-US" sz="1800" b="1" dirty="0" smtClean="0">
                <a:solidFill>
                  <a:schemeClr val="accent2"/>
                </a:solidFill>
              </a:rPr>
              <a:t> mm</a:t>
            </a:r>
            <a:r>
              <a:rPr lang="pl-PL" sz="1800" b="1" dirty="0" smtClean="0">
                <a:solidFill>
                  <a:schemeClr val="accent2"/>
                </a:solidFill>
              </a:rPr>
              <a:t> - (max)</a:t>
            </a:r>
          </a:p>
          <a:p>
            <a:pPr>
              <a:buNone/>
            </a:pPr>
            <a:endParaRPr lang="pl-PL" sz="1200" dirty="0" smtClean="0">
              <a:solidFill>
                <a:srgbClr val="00206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D3A29-6859-40B5-BBEC-E4687483F0E9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3"/>
          </p:nvPr>
        </p:nvSpPr>
        <p:spPr>
          <a:xfrm>
            <a:off x="117475" y="6505575"/>
            <a:ext cx="5702300" cy="2667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2013.03.25 Annecy, France </a:t>
            </a:r>
            <a:endParaRPr lang="pl-PL" dirty="0" smtClean="0"/>
          </a:p>
          <a:p>
            <a:pPr>
              <a:defRPr/>
            </a:pPr>
            <a:r>
              <a:rPr lang="en-US" dirty="0" smtClean="0"/>
              <a:t>Samer Bou Habib, ISE-WUT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Introduction</a:t>
            </a:r>
            <a:r>
              <a:rPr lang="pl-PL" dirty="0" smtClean="0"/>
              <a:t> - </a:t>
            </a:r>
            <a:r>
              <a:rPr lang="pl-PL" dirty="0" err="1" smtClean="0"/>
              <a:t>Downconversion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D3A29-6859-40B5-BBEC-E4687483F0E9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2013.03.25 Annecy, France</a:t>
            </a:r>
            <a:endParaRPr lang="pl-PL" smtClean="0"/>
          </a:p>
          <a:p>
            <a:pPr>
              <a:defRPr/>
            </a:pPr>
            <a:r>
              <a:rPr lang="en-US" smtClean="0"/>
              <a:t>Samer Bou Habib, ISE-WUT</a:t>
            </a:r>
            <a:endParaRPr lang="en-US" dirty="0"/>
          </a:p>
        </p:txBody>
      </p:sp>
      <p:grpSp>
        <p:nvGrpSpPr>
          <p:cNvPr id="298" name="Grupa 297"/>
          <p:cNvGrpSpPr/>
          <p:nvPr/>
        </p:nvGrpSpPr>
        <p:grpSpPr>
          <a:xfrm>
            <a:off x="354590" y="1183097"/>
            <a:ext cx="1435221" cy="939156"/>
            <a:chOff x="354590" y="1183097"/>
            <a:chExt cx="1435221" cy="939156"/>
          </a:xfrm>
        </p:grpSpPr>
        <p:sp>
          <p:nvSpPr>
            <p:cNvPr id="245" name="Elipsa 244"/>
            <p:cNvSpPr/>
            <p:nvPr/>
          </p:nvSpPr>
          <p:spPr>
            <a:xfrm>
              <a:off x="803620" y="1623575"/>
              <a:ext cx="498678" cy="498678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pl-PL" sz="1200">
                <a:solidFill>
                  <a:srgbClr val="002060"/>
                </a:solidFill>
              </a:endParaRPr>
            </a:p>
          </p:txBody>
        </p:sp>
        <p:sp>
          <p:nvSpPr>
            <p:cNvPr id="246" name="pole tekstowe 245"/>
            <p:cNvSpPr txBox="1"/>
            <p:nvPr/>
          </p:nvSpPr>
          <p:spPr>
            <a:xfrm>
              <a:off x="354590" y="1183097"/>
              <a:ext cx="143522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pl-PL" sz="1200" dirty="0" smtClean="0">
                  <a:solidFill>
                    <a:srgbClr val="002060"/>
                  </a:solidFill>
                  <a:latin typeface="+mn-lt"/>
                </a:rPr>
                <a:t>Master </a:t>
              </a:r>
              <a:r>
                <a:rPr lang="pl-PL" sz="1200" dirty="0" err="1" smtClean="0">
                  <a:solidFill>
                    <a:srgbClr val="002060"/>
                  </a:solidFill>
                  <a:latin typeface="+mn-lt"/>
                </a:rPr>
                <a:t>Oscillator</a:t>
              </a:r>
              <a:r>
                <a:rPr lang="pl-PL" sz="1200" dirty="0" smtClean="0">
                  <a:solidFill>
                    <a:srgbClr val="002060"/>
                  </a:solidFill>
                  <a:latin typeface="+mn-lt"/>
                </a:rPr>
                <a:t> (</a:t>
              </a:r>
              <a:r>
                <a:rPr lang="pl-PL" sz="1200" dirty="0" err="1" smtClean="0">
                  <a:solidFill>
                    <a:srgbClr val="002060"/>
                  </a:solidFill>
                  <a:latin typeface="+mn-lt"/>
                </a:rPr>
                <a:t>Reference</a:t>
              </a:r>
              <a:r>
                <a:rPr lang="pl-PL" sz="1200" dirty="0" smtClean="0">
                  <a:solidFill>
                    <a:srgbClr val="002060"/>
                  </a:solidFill>
                  <a:latin typeface="+mn-lt"/>
                </a:rPr>
                <a:t>)</a:t>
              </a:r>
              <a:endParaRPr lang="pl-PL" sz="1200" dirty="0">
                <a:solidFill>
                  <a:srgbClr val="002060"/>
                </a:solidFill>
                <a:latin typeface="+mn-lt"/>
              </a:endParaRPr>
            </a:p>
          </p:txBody>
        </p:sp>
      </p:grpSp>
      <p:grpSp>
        <p:nvGrpSpPr>
          <p:cNvPr id="283" name="Grupa 282"/>
          <p:cNvGrpSpPr/>
          <p:nvPr/>
        </p:nvGrpSpPr>
        <p:grpSpPr>
          <a:xfrm>
            <a:off x="2594911" y="3086542"/>
            <a:ext cx="5398683" cy="2460854"/>
            <a:chOff x="2594911" y="3086542"/>
            <a:chExt cx="5398683" cy="2460854"/>
          </a:xfrm>
        </p:grpSpPr>
        <p:sp>
          <p:nvSpPr>
            <p:cNvPr id="164" name="Prostokąt 163"/>
            <p:cNvSpPr/>
            <p:nvPr/>
          </p:nvSpPr>
          <p:spPr>
            <a:xfrm>
              <a:off x="3240201" y="3086542"/>
              <a:ext cx="3292076" cy="180462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pl-PL" sz="1200" dirty="0">
                <a:solidFill>
                  <a:srgbClr val="002060"/>
                </a:solidFill>
              </a:endParaRPr>
            </a:p>
          </p:txBody>
        </p:sp>
        <p:sp>
          <p:nvSpPr>
            <p:cNvPr id="165" name="Pięciokąt 164"/>
            <p:cNvSpPr/>
            <p:nvPr/>
          </p:nvSpPr>
          <p:spPr>
            <a:xfrm>
              <a:off x="3415196" y="4005261"/>
              <a:ext cx="1476512" cy="731357"/>
            </a:xfrm>
            <a:prstGeom prst="homePlat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pl-PL" sz="1200" dirty="0" smtClean="0">
                  <a:solidFill>
                    <a:srgbClr val="002060"/>
                  </a:solidFill>
                </a:rPr>
                <a:t>ADC</a:t>
              </a:r>
              <a:endParaRPr lang="pl-PL" sz="1200" dirty="0">
                <a:solidFill>
                  <a:srgbClr val="002060"/>
                </a:solidFill>
              </a:endParaRPr>
            </a:p>
          </p:txBody>
        </p:sp>
        <p:sp>
          <p:nvSpPr>
            <p:cNvPr id="166" name="Schemat blokowy: operacja sumowania 165"/>
            <p:cNvSpPr/>
            <p:nvPr/>
          </p:nvSpPr>
          <p:spPr>
            <a:xfrm>
              <a:off x="5624496" y="4027135"/>
              <a:ext cx="656228" cy="656228"/>
            </a:xfrm>
            <a:prstGeom prst="flowChartSummingJunction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pl-PL" sz="1200">
                <a:solidFill>
                  <a:srgbClr val="002060"/>
                </a:solidFill>
              </a:endParaRPr>
            </a:p>
          </p:txBody>
        </p:sp>
        <p:cxnSp>
          <p:nvCxnSpPr>
            <p:cNvPr id="168" name="Łącznik prosty ze strzałką 167"/>
            <p:cNvCxnSpPr>
              <a:stCxn id="166" idx="2"/>
            </p:cNvCxnSpPr>
            <p:nvPr/>
          </p:nvCxnSpPr>
          <p:spPr>
            <a:xfrm rot="10800000" flipV="1">
              <a:off x="4889765" y="4355249"/>
              <a:ext cx="734731" cy="7803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pole tekstowe 168"/>
            <p:cNvSpPr txBox="1"/>
            <p:nvPr/>
          </p:nvSpPr>
          <p:spPr>
            <a:xfrm>
              <a:off x="5466354" y="3184981"/>
              <a:ext cx="11484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pl-PL" sz="1200" dirty="0" smtClean="0">
                  <a:solidFill>
                    <a:srgbClr val="002060"/>
                  </a:solidFill>
                  <a:latin typeface="+mn-lt"/>
                </a:rPr>
                <a:t>LO</a:t>
              </a:r>
              <a:endParaRPr lang="pl-PL" sz="1200" dirty="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158" name="Prostokąt 157"/>
            <p:cNvSpPr/>
            <p:nvPr/>
          </p:nvSpPr>
          <p:spPr>
            <a:xfrm>
              <a:off x="2791778" y="3545901"/>
              <a:ext cx="3292076" cy="180462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pl-PL" sz="1200" dirty="0">
                <a:solidFill>
                  <a:srgbClr val="002060"/>
                </a:solidFill>
              </a:endParaRPr>
            </a:p>
          </p:txBody>
        </p:sp>
        <p:sp>
          <p:nvSpPr>
            <p:cNvPr id="159" name="Pięciokąt 158"/>
            <p:cNvSpPr/>
            <p:nvPr/>
          </p:nvSpPr>
          <p:spPr>
            <a:xfrm>
              <a:off x="2966773" y="4464620"/>
              <a:ext cx="1476512" cy="731357"/>
            </a:xfrm>
            <a:prstGeom prst="homePlat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pl-PL" sz="1200" dirty="0" smtClean="0">
                  <a:solidFill>
                    <a:srgbClr val="002060"/>
                  </a:solidFill>
                </a:rPr>
                <a:t>ADC</a:t>
              </a:r>
              <a:endParaRPr lang="pl-PL" sz="1200" dirty="0">
                <a:solidFill>
                  <a:srgbClr val="002060"/>
                </a:solidFill>
              </a:endParaRPr>
            </a:p>
          </p:txBody>
        </p:sp>
        <p:sp>
          <p:nvSpPr>
            <p:cNvPr id="160" name="Schemat blokowy: operacja sumowania 159"/>
            <p:cNvSpPr/>
            <p:nvPr/>
          </p:nvSpPr>
          <p:spPr>
            <a:xfrm>
              <a:off x="5176073" y="4486494"/>
              <a:ext cx="656228" cy="656228"/>
            </a:xfrm>
            <a:prstGeom prst="flowChartSummingJunction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pl-PL" sz="1200">
                <a:solidFill>
                  <a:srgbClr val="002060"/>
                </a:solidFill>
              </a:endParaRPr>
            </a:p>
          </p:txBody>
        </p:sp>
        <p:cxnSp>
          <p:nvCxnSpPr>
            <p:cNvPr id="162" name="Łącznik prosty ze strzałką 161"/>
            <p:cNvCxnSpPr>
              <a:stCxn id="160" idx="2"/>
            </p:cNvCxnSpPr>
            <p:nvPr/>
          </p:nvCxnSpPr>
          <p:spPr>
            <a:xfrm rot="10800000" flipV="1">
              <a:off x="4441342" y="4814608"/>
              <a:ext cx="734731" cy="7803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Prostokąt 151"/>
            <p:cNvSpPr/>
            <p:nvPr/>
          </p:nvSpPr>
          <p:spPr>
            <a:xfrm>
              <a:off x="2594911" y="3742770"/>
              <a:ext cx="3292076" cy="180462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pl-PL" sz="1200" dirty="0">
                <a:solidFill>
                  <a:srgbClr val="002060"/>
                </a:solidFill>
              </a:endParaRPr>
            </a:p>
          </p:txBody>
        </p:sp>
        <p:sp>
          <p:nvSpPr>
            <p:cNvPr id="153" name="Pięciokąt 152"/>
            <p:cNvSpPr/>
            <p:nvPr/>
          </p:nvSpPr>
          <p:spPr>
            <a:xfrm>
              <a:off x="2769906" y="4661489"/>
              <a:ext cx="1476512" cy="731357"/>
            </a:xfrm>
            <a:prstGeom prst="homePlat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pl-PL" sz="1200" dirty="0" smtClean="0">
                  <a:solidFill>
                    <a:srgbClr val="002060"/>
                  </a:solidFill>
                </a:rPr>
                <a:t>ADC</a:t>
              </a:r>
              <a:endParaRPr lang="pl-PL" sz="1200" dirty="0">
                <a:solidFill>
                  <a:srgbClr val="002060"/>
                </a:solidFill>
              </a:endParaRPr>
            </a:p>
          </p:txBody>
        </p:sp>
        <p:sp>
          <p:nvSpPr>
            <p:cNvPr id="154" name="Schemat blokowy: operacja sumowania 153"/>
            <p:cNvSpPr/>
            <p:nvPr/>
          </p:nvSpPr>
          <p:spPr>
            <a:xfrm>
              <a:off x="4979206" y="4683363"/>
              <a:ext cx="656228" cy="656228"/>
            </a:xfrm>
            <a:prstGeom prst="flowChartSummingJunction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buNone/>
              </a:pPr>
              <a:endParaRPr lang="pl-PL" sz="1200">
                <a:solidFill>
                  <a:srgbClr val="002060"/>
                </a:solidFill>
              </a:endParaRPr>
            </a:p>
          </p:txBody>
        </p:sp>
        <p:cxnSp>
          <p:nvCxnSpPr>
            <p:cNvPr id="156" name="Łącznik prosty ze strzałką 155"/>
            <p:cNvCxnSpPr>
              <a:stCxn id="154" idx="2"/>
            </p:cNvCxnSpPr>
            <p:nvPr/>
          </p:nvCxnSpPr>
          <p:spPr>
            <a:xfrm rot="10800000" flipV="1">
              <a:off x="4244475" y="5011477"/>
              <a:ext cx="734731" cy="7803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pole tekstowe 156"/>
            <p:cNvSpPr txBox="1"/>
            <p:nvPr/>
          </p:nvSpPr>
          <p:spPr>
            <a:xfrm>
              <a:off x="4530784" y="3841209"/>
              <a:ext cx="11484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pl-PL" sz="1200" dirty="0" smtClean="0">
                  <a:solidFill>
                    <a:srgbClr val="002060"/>
                  </a:solidFill>
                  <a:latin typeface="+mn-lt"/>
                </a:rPr>
                <a:t>LO</a:t>
              </a:r>
              <a:endParaRPr lang="pl-PL" sz="1200" dirty="0">
                <a:solidFill>
                  <a:srgbClr val="002060"/>
                </a:solidFill>
                <a:latin typeface="+mn-lt"/>
              </a:endParaRPr>
            </a:p>
          </p:txBody>
        </p:sp>
        <p:cxnSp>
          <p:nvCxnSpPr>
            <p:cNvPr id="143" name="Łącznik prosty 142"/>
            <p:cNvCxnSpPr/>
            <p:nvPr/>
          </p:nvCxnSpPr>
          <p:spPr>
            <a:xfrm rot="5400000" flipH="1" flipV="1">
              <a:off x="6171351" y="4934917"/>
              <a:ext cx="328114" cy="328114"/>
            </a:xfrm>
            <a:prstGeom prst="line">
              <a:avLst/>
            </a:prstGeom>
            <a:ln w="3810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Łącznik prosty 143"/>
            <p:cNvCxnSpPr/>
            <p:nvPr/>
          </p:nvCxnSpPr>
          <p:spPr>
            <a:xfrm rot="5400000" flipH="1" flipV="1">
              <a:off x="6171351" y="3195913"/>
              <a:ext cx="328114" cy="328114"/>
            </a:xfrm>
            <a:prstGeom prst="line">
              <a:avLst/>
            </a:prstGeom>
            <a:ln w="3810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Łącznik prosty 144"/>
            <p:cNvCxnSpPr/>
            <p:nvPr/>
          </p:nvCxnSpPr>
          <p:spPr>
            <a:xfrm rot="5400000" flipH="1" flipV="1">
              <a:off x="2868339" y="3174038"/>
              <a:ext cx="328114" cy="328114"/>
            </a:xfrm>
            <a:prstGeom prst="line">
              <a:avLst/>
            </a:prstGeom>
            <a:ln w="3810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Łącznik prosty ze strzałką 237"/>
            <p:cNvCxnSpPr/>
            <p:nvPr/>
          </p:nvCxnSpPr>
          <p:spPr>
            <a:xfrm flipH="1">
              <a:off x="6279521" y="4343816"/>
              <a:ext cx="1714073" cy="0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Łącznik prosty 281"/>
            <p:cNvCxnSpPr/>
            <p:nvPr/>
          </p:nvCxnSpPr>
          <p:spPr>
            <a:xfrm flipV="1">
              <a:off x="7098451" y="4457700"/>
              <a:ext cx="614831" cy="614831"/>
            </a:xfrm>
            <a:prstGeom prst="line">
              <a:avLst/>
            </a:prstGeom>
            <a:ln w="3810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4" name="Prostokąt 283"/>
          <p:cNvSpPr/>
          <p:nvPr/>
        </p:nvSpPr>
        <p:spPr>
          <a:xfrm>
            <a:off x="2398042" y="3917763"/>
            <a:ext cx="3292076" cy="180462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endParaRPr lang="pl-PL" sz="1200" dirty="0">
              <a:solidFill>
                <a:srgbClr val="002060"/>
              </a:solidFill>
            </a:endParaRPr>
          </a:p>
        </p:txBody>
      </p:sp>
      <p:sp>
        <p:nvSpPr>
          <p:cNvPr id="285" name="Pięciokąt 284"/>
          <p:cNvSpPr/>
          <p:nvPr/>
        </p:nvSpPr>
        <p:spPr>
          <a:xfrm>
            <a:off x="2573037" y="4836482"/>
            <a:ext cx="1476512" cy="731357"/>
          </a:xfrm>
          <a:prstGeom prst="homePlate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pl-PL" sz="1200" dirty="0" smtClean="0">
                <a:solidFill>
                  <a:srgbClr val="002060"/>
                </a:solidFill>
              </a:rPr>
              <a:t>ADC</a:t>
            </a:r>
            <a:endParaRPr lang="pl-PL" sz="1200" dirty="0">
              <a:solidFill>
                <a:srgbClr val="002060"/>
              </a:solidFill>
            </a:endParaRPr>
          </a:p>
        </p:txBody>
      </p:sp>
      <p:sp>
        <p:nvSpPr>
          <p:cNvPr id="286" name="Schemat blokowy: operacja sumowania 285"/>
          <p:cNvSpPr/>
          <p:nvPr/>
        </p:nvSpPr>
        <p:spPr>
          <a:xfrm>
            <a:off x="4782337" y="4858356"/>
            <a:ext cx="656228" cy="656228"/>
          </a:xfrm>
          <a:prstGeom prst="flowChartSummingJunction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endParaRPr lang="pl-PL" sz="1200">
              <a:solidFill>
                <a:srgbClr val="002060"/>
              </a:solidFill>
            </a:endParaRPr>
          </a:p>
        </p:txBody>
      </p:sp>
      <p:cxnSp>
        <p:nvCxnSpPr>
          <p:cNvPr id="287" name="Łącznik prosty ze strzałką 286"/>
          <p:cNvCxnSpPr>
            <a:stCxn id="286" idx="2"/>
          </p:cNvCxnSpPr>
          <p:nvPr/>
        </p:nvCxnSpPr>
        <p:spPr>
          <a:xfrm rot="10800000" flipV="1">
            <a:off x="4047606" y="5194272"/>
            <a:ext cx="734731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8" name="pole tekstowe 287"/>
          <p:cNvSpPr txBox="1"/>
          <p:nvPr/>
        </p:nvSpPr>
        <p:spPr>
          <a:xfrm>
            <a:off x="4640771" y="4089944"/>
            <a:ext cx="1148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1200" dirty="0" smtClean="0">
                <a:solidFill>
                  <a:srgbClr val="002060"/>
                </a:solidFill>
                <a:latin typeface="+mn-lt"/>
              </a:rPr>
              <a:t>LO</a:t>
            </a:r>
            <a:endParaRPr lang="pl-PL" sz="1200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289" name="Łącznik prosty ze strzałką 288"/>
          <p:cNvCxnSpPr/>
          <p:nvPr/>
        </p:nvCxnSpPr>
        <p:spPr>
          <a:xfrm flipH="1">
            <a:off x="5468369" y="5184440"/>
            <a:ext cx="1714073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0" name="pole tekstowe 289"/>
          <p:cNvSpPr txBox="1"/>
          <p:nvPr/>
        </p:nvSpPr>
        <p:spPr>
          <a:xfrm>
            <a:off x="7211908" y="5053504"/>
            <a:ext cx="442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1200" dirty="0" smtClean="0">
                <a:solidFill>
                  <a:srgbClr val="002060"/>
                </a:solidFill>
                <a:latin typeface="+mn-lt"/>
              </a:rPr>
              <a:t>RF</a:t>
            </a:r>
          </a:p>
        </p:txBody>
      </p:sp>
      <p:sp>
        <p:nvSpPr>
          <p:cNvPr id="291" name="Strzałka w prawo 290"/>
          <p:cNvSpPr/>
          <p:nvPr/>
        </p:nvSpPr>
        <p:spPr bwMode="auto">
          <a:xfrm flipH="1">
            <a:off x="1135625" y="4793223"/>
            <a:ext cx="1224115" cy="766916"/>
          </a:xfrm>
          <a:prstGeom prst="rightArrow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None/>
            </a:pP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rgbClr val="100F2E"/>
                </a:solidFill>
                <a:effectLst/>
                <a:latin typeface="+mn-lt"/>
                <a:ea typeface="ＭＳ Ｐゴシック" pitchFamily="112" charset="-128"/>
              </a:rPr>
              <a:t>To Digital System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100F2E"/>
              </a:solidFill>
              <a:effectLst/>
              <a:latin typeface="+mn-lt"/>
              <a:ea typeface="ＭＳ Ｐゴシック" pitchFamily="112" charset="-128"/>
            </a:endParaRPr>
          </a:p>
        </p:txBody>
      </p:sp>
      <p:sp>
        <p:nvSpPr>
          <p:cNvPr id="292" name="pole tekstowe 291"/>
          <p:cNvSpPr txBox="1"/>
          <p:nvPr/>
        </p:nvSpPr>
        <p:spPr>
          <a:xfrm>
            <a:off x="4217984" y="4906022"/>
            <a:ext cx="1148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1200" dirty="0" smtClean="0">
                <a:solidFill>
                  <a:srgbClr val="002060"/>
                </a:solidFill>
                <a:latin typeface="+mn-lt"/>
              </a:rPr>
              <a:t>IF</a:t>
            </a:r>
          </a:p>
        </p:txBody>
      </p:sp>
      <p:sp>
        <p:nvSpPr>
          <p:cNvPr id="293" name="pole tekstowe 292"/>
          <p:cNvSpPr txBox="1"/>
          <p:nvPr/>
        </p:nvSpPr>
        <p:spPr>
          <a:xfrm>
            <a:off x="2580971" y="4050620"/>
            <a:ext cx="1148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1200" dirty="0" smtClean="0">
                <a:solidFill>
                  <a:srgbClr val="002060"/>
                </a:solidFill>
                <a:latin typeface="+mn-lt"/>
              </a:rPr>
              <a:t>CLK</a:t>
            </a:r>
            <a:endParaRPr lang="pl-PL" sz="1200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295" name="Łącznik prosty ze strzałką 294"/>
          <p:cNvCxnSpPr/>
          <p:nvPr/>
        </p:nvCxnSpPr>
        <p:spPr>
          <a:xfrm>
            <a:off x="5115854" y="3987800"/>
            <a:ext cx="1" cy="85090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297" name="Grupa 296"/>
          <p:cNvGrpSpPr/>
          <p:nvPr/>
        </p:nvGrpSpPr>
        <p:grpSpPr>
          <a:xfrm>
            <a:off x="1302299" y="1872914"/>
            <a:ext cx="2901401" cy="2905564"/>
            <a:chOff x="1302299" y="1872914"/>
            <a:chExt cx="2901401" cy="2905564"/>
          </a:xfrm>
        </p:grpSpPr>
        <p:cxnSp>
          <p:nvCxnSpPr>
            <p:cNvPr id="254" name="Łącznik prosty ze strzałką 253"/>
            <p:cNvCxnSpPr/>
            <p:nvPr/>
          </p:nvCxnSpPr>
          <p:spPr>
            <a:xfrm flipH="1">
              <a:off x="4031511" y="2264365"/>
              <a:ext cx="1" cy="1277121"/>
            </a:xfrm>
            <a:prstGeom prst="straightConnector1">
              <a:avLst/>
            </a:prstGeom>
            <a:ln>
              <a:solidFill>
                <a:srgbClr val="0070C0"/>
              </a:solidFill>
              <a:tailEnd type="non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56" name="Łącznik łamany 53"/>
            <p:cNvCxnSpPr>
              <a:stCxn id="250" idx="0"/>
              <a:endCxn id="245" idx="6"/>
            </p:cNvCxnSpPr>
            <p:nvPr/>
          </p:nvCxnSpPr>
          <p:spPr>
            <a:xfrm rot="16200000" flipV="1">
              <a:off x="2313314" y="861899"/>
              <a:ext cx="216425" cy="2238455"/>
            </a:xfrm>
            <a:prstGeom prst="bentConnector2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9" name="Łącznik prosty 268"/>
            <p:cNvCxnSpPr/>
            <p:nvPr/>
          </p:nvCxnSpPr>
          <p:spPr>
            <a:xfrm flipV="1">
              <a:off x="3167597" y="2852175"/>
              <a:ext cx="755474" cy="0"/>
            </a:xfrm>
            <a:prstGeom prst="line">
              <a:avLst/>
            </a:prstGeom>
            <a:ln w="3810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Łącznik prosty ze strzałką 254"/>
            <p:cNvCxnSpPr/>
            <p:nvPr/>
          </p:nvCxnSpPr>
          <p:spPr>
            <a:xfrm flipH="1">
              <a:off x="3067467" y="2248835"/>
              <a:ext cx="2" cy="2529643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250" name="Prostokąt 249"/>
            <p:cNvSpPr/>
            <p:nvPr/>
          </p:nvSpPr>
          <p:spPr>
            <a:xfrm>
              <a:off x="2877806" y="2089339"/>
              <a:ext cx="1325894" cy="59036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pl-PL" sz="1200" dirty="0" smtClean="0">
                  <a:solidFill>
                    <a:srgbClr val="002060"/>
                  </a:solidFill>
                </a:rPr>
                <a:t>CLK </a:t>
              </a:r>
              <a:r>
                <a:rPr lang="pl-PL" sz="1200" dirty="0" err="1" smtClean="0">
                  <a:solidFill>
                    <a:srgbClr val="002060"/>
                  </a:solidFill>
                </a:rPr>
                <a:t>generation</a:t>
              </a:r>
              <a:r>
                <a:rPr lang="pl-PL" sz="1200" dirty="0" smtClean="0">
                  <a:solidFill>
                    <a:srgbClr val="002060"/>
                  </a:solidFill>
                </a:rPr>
                <a:t> and </a:t>
              </a:r>
              <a:r>
                <a:rPr lang="pl-PL" sz="1200" dirty="0" err="1" smtClean="0">
                  <a:solidFill>
                    <a:srgbClr val="002060"/>
                  </a:solidFill>
                </a:rPr>
                <a:t>distribution</a:t>
              </a:r>
              <a:endParaRPr lang="pl-PL" sz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96" name="Grupa 295"/>
          <p:cNvGrpSpPr/>
          <p:nvPr/>
        </p:nvGrpSpPr>
        <p:grpSpPr>
          <a:xfrm>
            <a:off x="1297864" y="1814054"/>
            <a:ext cx="4810836" cy="3024646"/>
            <a:chOff x="1297864" y="1814054"/>
            <a:chExt cx="4810836" cy="3024646"/>
          </a:xfrm>
        </p:grpSpPr>
        <p:cxnSp>
          <p:nvCxnSpPr>
            <p:cNvPr id="260" name="Łącznik prosty ze strzałką 259"/>
            <p:cNvCxnSpPr/>
            <p:nvPr/>
          </p:nvCxnSpPr>
          <p:spPr>
            <a:xfrm flipH="1">
              <a:off x="5953125" y="2127003"/>
              <a:ext cx="6740" cy="1406771"/>
            </a:xfrm>
            <a:prstGeom prst="straightConnector1">
              <a:avLst/>
            </a:prstGeom>
            <a:ln>
              <a:solidFill>
                <a:srgbClr val="0070C0"/>
              </a:solidFill>
              <a:tailEnd type="non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2" name="Łącznik łamany 53"/>
            <p:cNvCxnSpPr>
              <a:stCxn id="259" idx="0"/>
            </p:cNvCxnSpPr>
            <p:nvPr/>
          </p:nvCxnSpPr>
          <p:spPr>
            <a:xfrm rot="16200000" flipV="1">
              <a:off x="3339258" y="-227340"/>
              <a:ext cx="162196" cy="4244983"/>
            </a:xfrm>
            <a:prstGeom prst="bentConnector2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9" name="Łącznik prosty 278"/>
            <p:cNvCxnSpPr/>
            <p:nvPr/>
          </p:nvCxnSpPr>
          <p:spPr>
            <a:xfrm flipV="1">
              <a:off x="5174197" y="2852175"/>
              <a:ext cx="755474" cy="0"/>
            </a:xfrm>
            <a:prstGeom prst="line">
              <a:avLst/>
            </a:prstGeom>
            <a:ln w="3810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Łącznik prosty ze strzałką 260"/>
            <p:cNvCxnSpPr/>
            <p:nvPr/>
          </p:nvCxnSpPr>
          <p:spPr>
            <a:xfrm flipH="1">
              <a:off x="5115854" y="2135747"/>
              <a:ext cx="1" cy="2702953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259" name="Prostokąt 258"/>
            <p:cNvSpPr/>
            <p:nvPr/>
          </p:nvSpPr>
          <p:spPr>
            <a:xfrm>
              <a:off x="4976994" y="1976250"/>
              <a:ext cx="1131706" cy="65264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pl-PL" sz="1200" dirty="0" smtClean="0">
                  <a:solidFill>
                    <a:srgbClr val="002060"/>
                  </a:solidFill>
                </a:rPr>
                <a:t>LO </a:t>
              </a:r>
              <a:r>
                <a:rPr lang="pl-PL" sz="1200" dirty="0" err="1" smtClean="0">
                  <a:solidFill>
                    <a:srgbClr val="002060"/>
                  </a:solidFill>
                </a:rPr>
                <a:t>generation</a:t>
              </a:r>
              <a:r>
                <a:rPr lang="pl-PL" sz="1200" dirty="0" smtClean="0">
                  <a:solidFill>
                    <a:srgbClr val="002060"/>
                  </a:solidFill>
                </a:rPr>
                <a:t> and </a:t>
              </a:r>
              <a:r>
                <a:rPr lang="pl-PL" sz="1200" dirty="0" err="1" smtClean="0">
                  <a:solidFill>
                    <a:srgbClr val="002060"/>
                  </a:solidFill>
                </a:rPr>
                <a:t>distribution</a:t>
              </a:r>
              <a:endParaRPr lang="pl-PL" sz="1200" dirty="0">
                <a:solidFill>
                  <a:srgbClr val="002060"/>
                </a:solidFill>
              </a:endParaRPr>
            </a:p>
          </p:txBody>
        </p:sp>
      </p:grpSp>
      <p:cxnSp>
        <p:nvCxnSpPr>
          <p:cNvPr id="294" name="Łącznik prosty ze strzałką 293"/>
          <p:cNvCxnSpPr/>
          <p:nvPr/>
        </p:nvCxnSpPr>
        <p:spPr>
          <a:xfrm>
            <a:off x="3066828" y="3992051"/>
            <a:ext cx="0" cy="78658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" grpId="0" animBg="1"/>
      <p:bldP spid="285" grpId="0" animBg="1"/>
      <p:bldP spid="286" grpId="0" animBg="1"/>
      <p:bldP spid="288" grpId="0"/>
      <p:bldP spid="290" grpId="0"/>
      <p:bldP spid="291" grpId="0" animBg="1"/>
      <p:bldP spid="292" grpId="0"/>
      <p:bldP spid="29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rostokąt 163"/>
          <p:cNvSpPr/>
          <p:nvPr/>
        </p:nvSpPr>
        <p:spPr>
          <a:xfrm>
            <a:off x="3240201" y="3086542"/>
            <a:ext cx="3292076" cy="180462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endParaRPr lang="pl-PL" sz="1200" dirty="0">
              <a:solidFill>
                <a:srgbClr val="002060"/>
              </a:solidFill>
            </a:endParaRPr>
          </a:p>
        </p:txBody>
      </p:sp>
      <p:cxnSp>
        <p:nvCxnSpPr>
          <p:cNvPr id="254" name="Łącznik prosty ze strzałką 253"/>
          <p:cNvCxnSpPr/>
          <p:nvPr/>
        </p:nvCxnSpPr>
        <p:spPr>
          <a:xfrm flipH="1">
            <a:off x="4031510" y="2264365"/>
            <a:ext cx="1" cy="142273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Introduction</a:t>
            </a:r>
            <a:r>
              <a:rPr lang="pl-PL" dirty="0" smtClean="0"/>
              <a:t> – </a:t>
            </a:r>
            <a:r>
              <a:rPr lang="pl-PL" dirty="0" err="1" smtClean="0"/>
              <a:t>Direct</a:t>
            </a:r>
            <a:r>
              <a:rPr lang="pl-PL" dirty="0" smtClean="0"/>
              <a:t> </a:t>
            </a:r>
            <a:r>
              <a:rPr lang="pl-PL" dirty="0" err="1" smtClean="0"/>
              <a:t>Sampling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D3A29-6859-40B5-BBEC-E4687483F0E9}" type="slidenum">
              <a:rPr lang="en-GB" smtClean="0">
                <a:latin typeface="+mn-lt"/>
              </a:rPr>
              <a:pPr>
                <a:defRPr/>
              </a:pPr>
              <a:t>4</a:t>
            </a:fld>
            <a:endParaRPr lang="en-GB">
              <a:latin typeface="+mn-lt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n-lt"/>
              </a:rPr>
              <a:t>2013.03.25 Annecy, France</a:t>
            </a:r>
            <a:endParaRPr lang="pl-PL" smtClean="0">
              <a:latin typeface="+mn-lt"/>
            </a:endParaRPr>
          </a:p>
          <a:p>
            <a:pPr>
              <a:defRPr/>
            </a:pPr>
            <a:r>
              <a:rPr lang="en-US" smtClean="0">
                <a:latin typeface="+mn-lt"/>
              </a:rPr>
              <a:t>Samer Bou Habib, ISE-WUT</a:t>
            </a:r>
            <a:endParaRPr lang="en-US" dirty="0">
              <a:latin typeface="+mn-lt"/>
            </a:endParaRPr>
          </a:p>
        </p:txBody>
      </p:sp>
      <p:cxnSp>
        <p:nvCxnSpPr>
          <p:cNvPr id="143" name="Łącznik prosty 142"/>
          <p:cNvCxnSpPr/>
          <p:nvPr/>
        </p:nvCxnSpPr>
        <p:spPr>
          <a:xfrm rot="5400000" flipH="1" flipV="1">
            <a:off x="6171351" y="4934917"/>
            <a:ext cx="328114" cy="328114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Łącznik prosty 143"/>
          <p:cNvCxnSpPr/>
          <p:nvPr/>
        </p:nvCxnSpPr>
        <p:spPr>
          <a:xfrm rot="5400000" flipH="1" flipV="1">
            <a:off x="6171351" y="3195913"/>
            <a:ext cx="328114" cy="328114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pole tekstowe 239"/>
          <p:cNvSpPr txBox="1"/>
          <p:nvPr/>
        </p:nvSpPr>
        <p:spPr>
          <a:xfrm>
            <a:off x="7211908" y="5053504"/>
            <a:ext cx="442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1200" dirty="0" smtClean="0">
                <a:solidFill>
                  <a:srgbClr val="002060"/>
                </a:solidFill>
                <a:latin typeface="+mn-lt"/>
              </a:rPr>
              <a:t>RF</a:t>
            </a:r>
          </a:p>
        </p:txBody>
      </p:sp>
      <p:sp>
        <p:nvSpPr>
          <p:cNvPr id="241" name="Strzałka w prawo 240"/>
          <p:cNvSpPr/>
          <p:nvPr/>
        </p:nvSpPr>
        <p:spPr bwMode="auto">
          <a:xfrm flipH="1">
            <a:off x="1135625" y="4793223"/>
            <a:ext cx="1224115" cy="766916"/>
          </a:xfrm>
          <a:prstGeom prst="rightArrow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None/>
            </a:pP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rgbClr val="100F2E"/>
                </a:solidFill>
                <a:effectLst/>
                <a:latin typeface="+mn-lt"/>
                <a:ea typeface="ＭＳ Ｐゴシック" pitchFamily="112" charset="-128"/>
              </a:rPr>
              <a:t>To Digital System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100F2E"/>
              </a:solidFill>
              <a:effectLst/>
              <a:latin typeface="+mn-lt"/>
              <a:ea typeface="ＭＳ Ｐゴシック" pitchFamily="112" charset="-128"/>
            </a:endParaRPr>
          </a:p>
        </p:txBody>
      </p:sp>
      <p:sp>
        <p:nvSpPr>
          <p:cNvPr id="245" name="Elipsa 244"/>
          <p:cNvSpPr/>
          <p:nvPr/>
        </p:nvSpPr>
        <p:spPr>
          <a:xfrm>
            <a:off x="803620" y="1623575"/>
            <a:ext cx="498678" cy="49867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endParaRPr lang="pl-PL" sz="1200">
              <a:solidFill>
                <a:srgbClr val="002060"/>
              </a:solidFill>
            </a:endParaRPr>
          </a:p>
        </p:txBody>
      </p:sp>
      <p:sp>
        <p:nvSpPr>
          <p:cNvPr id="246" name="pole tekstowe 245"/>
          <p:cNvSpPr txBox="1"/>
          <p:nvPr/>
        </p:nvSpPr>
        <p:spPr>
          <a:xfrm>
            <a:off x="354590" y="1183097"/>
            <a:ext cx="143522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pl-PL" sz="1200" dirty="0" smtClean="0">
                <a:solidFill>
                  <a:srgbClr val="002060"/>
                </a:solidFill>
                <a:latin typeface="+mn-lt"/>
              </a:rPr>
              <a:t>Master </a:t>
            </a:r>
            <a:r>
              <a:rPr lang="pl-PL" sz="1200" dirty="0" err="1" smtClean="0">
                <a:solidFill>
                  <a:srgbClr val="002060"/>
                </a:solidFill>
                <a:latin typeface="+mn-lt"/>
              </a:rPr>
              <a:t>Oscillator</a:t>
            </a:r>
            <a:r>
              <a:rPr lang="pl-PL" sz="1200" dirty="0" smtClean="0">
                <a:solidFill>
                  <a:srgbClr val="002060"/>
                </a:solidFill>
                <a:latin typeface="+mn-lt"/>
              </a:rPr>
              <a:t> (</a:t>
            </a:r>
            <a:r>
              <a:rPr lang="pl-PL" sz="1200" dirty="0" err="1" smtClean="0">
                <a:solidFill>
                  <a:srgbClr val="002060"/>
                </a:solidFill>
                <a:latin typeface="+mn-lt"/>
              </a:rPr>
              <a:t>Reference</a:t>
            </a:r>
            <a:r>
              <a:rPr lang="pl-PL" sz="1200" dirty="0" smtClean="0">
                <a:solidFill>
                  <a:srgbClr val="002060"/>
                </a:solidFill>
                <a:latin typeface="+mn-lt"/>
              </a:rPr>
              <a:t>)</a:t>
            </a:r>
            <a:endParaRPr lang="pl-PL" sz="1200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256" name="Łącznik łamany 53"/>
          <p:cNvCxnSpPr>
            <a:stCxn id="250" idx="0"/>
            <a:endCxn id="245" idx="6"/>
          </p:cNvCxnSpPr>
          <p:nvPr/>
        </p:nvCxnSpPr>
        <p:spPr>
          <a:xfrm rot="16200000" flipV="1">
            <a:off x="2313314" y="861899"/>
            <a:ext cx="216425" cy="2238455"/>
          </a:xfrm>
          <a:prstGeom prst="bentConnector2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69" name="Łącznik prosty 268"/>
          <p:cNvCxnSpPr/>
          <p:nvPr/>
        </p:nvCxnSpPr>
        <p:spPr>
          <a:xfrm flipV="1">
            <a:off x="3167597" y="2852175"/>
            <a:ext cx="755474" cy="0"/>
          </a:xfrm>
          <a:prstGeom prst="line">
            <a:avLst/>
          </a:prstGeom>
          <a:ln w="381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Łącznik prosty ze strzałką 237"/>
          <p:cNvCxnSpPr/>
          <p:nvPr/>
        </p:nvCxnSpPr>
        <p:spPr>
          <a:xfrm flipH="1">
            <a:off x="4914900" y="4343816"/>
            <a:ext cx="3078695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Prostokąt 157"/>
          <p:cNvSpPr/>
          <p:nvPr/>
        </p:nvSpPr>
        <p:spPr>
          <a:xfrm>
            <a:off x="2791778" y="3545901"/>
            <a:ext cx="3292076" cy="180462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endParaRPr lang="pl-PL" sz="1200" dirty="0">
              <a:solidFill>
                <a:srgbClr val="002060"/>
              </a:solidFill>
            </a:endParaRPr>
          </a:p>
        </p:txBody>
      </p:sp>
      <p:sp>
        <p:nvSpPr>
          <p:cNvPr id="152" name="Prostokąt 151"/>
          <p:cNvSpPr/>
          <p:nvPr/>
        </p:nvSpPr>
        <p:spPr>
          <a:xfrm>
            <a:off x="2594911" y="3742770"/>
            <a:ext cx="3292076" cy="180462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endParaRPr lang="pl-PL" sz="1200" dirty="0">
              <a:solidFill>
                <a:srgbClr val="002060"/>
              </a:solidFill>
            </a:endParaRPr>
          </a:p>
        </p:txBody>
      </p:sp>
      <p:sp>
        <p:nvSpPr>
          <p:cNvPr id="146" name="Prostokąt 145"/>
          <p:cNvSpPr/>
          <p:nvPr/>
        </p:nvSpPr>
        <p:spPr>
          <a:xfrm>
            <a:off x="2398042" y="3917763"/>
            <a:ext cx="3292076" cy="180462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endParaRPr lang="pl-PL" sz="1200" dirty="0">
              <a:solidFill>
                <a:srgbClr val="002060"/>
              </a:solidFill>
            </a:endParaRPr>
          </a:p>
        </p:txBody>
      </p:sp>
      <p:cxnSp>
        <p:nvCxnSpPr>
          <p:cNvPr id="234" name="Łącznik prosty ze strzałką 233"/>
          <p:cNvCxnSpPr/>
          <p:nvPr/>
        </p:nvCxnSpPr>
        <p:spPr>
          <a:xfrm flipH="1">
            <a:off x="4076700" y="5184440"/>
            <a:ext cx="3105743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Łącznik prosty 53"/>
          <p:cNvCxnSpPr/>
          <p:nvPr/>
        </p:nvCxnSpPr>
        <p:spPr>
          <a:xfrm flipV="1">
            <a:off x="7098451" y="4457700"/>
            <a:ext cx="614831" cy="614831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Pięciokąt 146"/>
          <p:cNvSpPr/>
          <p:nvPr/>
        </p:nvSpPr>
        <p:spPr>
          <a:xfrm>
            <a:off x="2573037" y="4836482"/>
            <a:ext cx="1476512" cy="731357"/>
          </a:xfrm>
          <a:prstGeom prst="homePlate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pl-PL" sz="1200" dirty="0" smtClean="0">
                <a:solidFill>
                  <a:srgbClr val="002060"/>
                </a:solidFill>
              </a:rPr>
              <a:t>ADC</a:t>
            </a:r>
            <a:endParaRPr lang="pl-PL" sz="1200" dirty="0">
              <a:solidFill>
                <a:srgbClr val="002060"/>
              </a:solidFill>
            </a:endParaRPr>
          </a:p>
        </p:txBody>
      </p:sp>
      <p:cxnSp>
        <p:nvCxnSpPr>
          <p:cNvPr id="145" name="Łącznik prosty 144"/>
          <p:cNvCxnSpPr/>
          <p:nvPr/>
        </p:nvCxnSpPr>
        <p:spPr>
          <a:xfrm rot="5400000" flipH="1" flipV="1">
            <a:off x="2868339" y="3174038"/>
            <a:ext cx="328114" cy="328114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Łącznik prosty ze strzałką 254"/>
          <p:cNvCxnSpPr/>
          <p:nvPr/>
        </p:nvCxnSpPr>
        <p:spPr>
          <a:xfrm flipH="1">
            <a:off x="3067467" y="2248835"/>
            <a:ext cx="2" cy="252964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50" name="Prostokąt 249"/>
          <p:cNvSpPr/>
          <p:nvPr/>
        </p:nvSpPr>
        <p:spPr>
          <a:xfrm>
            <a:off x="2877806" y="2089339"/>
            <a:ext cx="1325894" cy="59036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pl-PL" sz="1200" dirty="0" smtClean="0">
                <a:solidFill>
                  <a:srgbClr val="002060"/>
                </a:solidFill>
              </a:rPr>
              <a:t>CLK </a:t>
            </a:r>
            <a:r>
              <a:rPr lang="pl-PL" sz="1200" dirty="0" err="1" smtClean="0">
                <a:solidFill>
                  <a:srgbClr val="002060"/>
                </a:solidFill>
              </a:rPr>
              <a:t>generation</a:t>
            </a:r>
            <a:r>
              <a:rPr lang="pl-PL" sz="1200" dirty="0" smtClean="0">
                <a:solidFill>
                  <a:srgbClr val="002060"/>
                </a:solidFill>
              </a:rPr>
              <a:t> and </a:t>
            </a:r>
            <a:r>
              <a:rPr lang="pl-PL" sz="1200" dirty="0" err="1" smtClean="0">
                <a:solidFill>
                  <a:srgbClr val="002060"/>
                </a:solidFill>
              </a:rPr>
              <a:t>distribution</a:t>
            </a:r>
            <a:endParaRPr lang="pl-PL" sz="1200" dirty="0">
              <a:solidFill>
                <a:srgbClr val="002060"/>
              </a:solidFill>
            </a:endParaRPr>
          </a:p>
        </p:txBody>
      </p:sp>
      <p:sp>
        <p:nvSpPr>
          <p:cNvPr id="66" name="pole tekstowe 65"/>
          <p:cNvSpPr txBox="1"/>
          <p:nvPr/>
        </p:nvSpPr>
        <p:spPr>
          <a:xfrm>
            <a:off x="2580971" y="4050620"/>
            <a:ext cx="1148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1200" dirty="0" smtClean="0">
                <a:solidFill>
                  <a:srgbClr val="002060"/>
                </a:solidFill>
                <a:latin typeface="+mn-lt"/>
              </a:rPr>
              <a:t>CLK</a:t>
            </a:r>
            <a:endParaRPr lang="pl-PL" sz="1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7" name="pole tekstowe 66"/>
          <p:cNvSpPr txBox="1"/>
          <p:nvPr/>
        </p:nvSpPr>
        <p:spPr>
          <a:xfrm>
            <a:off x="4640771" y="4089944"/>
            <a:ext cx="1148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1200" dirty="0" smtClean="0">
                <a:solidFill>
                  <a:srgbClr val="002060"/>
                </a:solidFill>
                <a:latin typeface="+mn-lt"/>
              </a:rPr>
              <a:t>LO</a:t>
            </a:r>
            <a:endParaRPr lang="pl-PL" sz="1200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68" name="Grupa 67"/>
          <p:cNvGrpSpPr/>
          <p:nvPr/>
        </p:nvGrpSpPr>
        <p:grpSpPr>
          <a:xfrm>
            <a:off x="1297864" y="1814054"/>
            <a:ext cx="4810836" cy="3024646"/>
            <a:chOff x="1297864" y="1814054"/>
            <a:chExt cx="4810836" cy="3024646"/>
          </a:xfrm>
        </p:grpSpPr>
        <p:cxnSp>
          <p:nvCxnSpPr>
            <p:cNvPr id="69" name="Łącznik prosty ze strzałką 68"/>
            <p:cNvCxnSpPr/>
            <p:nvPr/>
          </p:nvCxnSpPr>
          <p:spPr>
            <a:xfrm flipH="1">
              <a:off x="5953125" y="2127003"/>
              <a:ext cx="6740" cy="1406771"/>
            </a:xfrm>
            <a:prstGeom prst="straightConnector1">
              <a:avLst/>
            </a:prstGeom>
            <a:ln>
              <a:solidFill>
                <a:srgbClr val="0070C0"/>
              </a:solidFill>
              <a:tailEnd type="non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0" name="Łącznik łamany 53"/>
            <p:cNvCxnSpPr>
              <a:stCxn id="73" idx="0"/>
            </p:cNvCxnSpPr>
            <p:nvPr/>
          </p:nvCxnSpPr>
          <p:spPr>
            <a:xfrm rot="16200000" flipV="1">
              <a:off x="3339258" y="-227340"/>
              <a:ext cx="162196" cy="4244983"/>
            </a:xfrm>
            <a:prstGeom prst="bentConnector2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1" name="Łącznik prosty 70"/>
            <p:cNvCxnSpPr/>
            <p:nvPr/>
          </p:nvCxnSpPr>
          <p:spPr>
            <a:xfrm flipV="1">
              <a:off x="5174197" y="2852175"/>
              <a:ext cx="755474" cy="0"/>
            </a:xfrm>
            <a:prstGeom prst="line">
              <a:avLst/>
            </a:prstGeom>
            <a:ln w="3810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Łącznik prosty ze strzałką 71"/>
            <p:cNvCxnSpPr/>
            <p:nvPr/>
          </p:nvCxnSpPr>
          <p:spPr>
            <a:xfrm flipH="1">
              <a:off x="5115854" y="2135747"/>
              <a:ext cx="1" cy="2702953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73" name="Prostokąt 72"/>
            <p:cNvSpPr/>
            <p:nvPr/>
          </p:nvSpPr>
          <p:spPr>
            <a:xfrm>
              <a:off x="4976994" y="1976250"/>
              <a:ext cx="1131706" cy="65264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pl-PL" sz="1200" dirty="0" smtClean="0">
                  <a:solidFill>
                    <a:srgbClr val="002060"/>
                  </a:solidFill>
                </a:rPr>
                <a:t>LO </a:t>
              </a:r>
              <a:r>
                <a:rPr lang="pl-PL" sz="1200" dirty="0" err="1" smtClean="0">
                  <a:solidFill>
                    <a:srgbClr val="002060"/>
                  </a:solidFill>
                </a:rPr>
                <a:t>generation</a:t>
              </a:r>
              <a:r>
                <a:rPr lang="pl-PL" sz="1200" dirty="0" smtClean="0">
                  <a:solidFill>
                    <a:srgbClr val="002060"/>
                  </a:solidFill>
                </a:rPr>
                <a:t> and </a:t>
              </a:r>
              <a:r>
                <a:rPr lang="pl-PL" sz="1200" dirty="0" err="1" smtClean="0">
                  <a:solidFill>
                    <a:srgbClr val="002060"/>
                  </a:solidFill>
                </a:rPr>
                <a:t>distribution</a:t>
              </a:r>
              <a:endParaRPr lang="pl-PL" sz="1200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rostokąt 163"/>
          <p:cNvSpPr/>
          <p:nvPr/>
        </p:nvSpPr>
        <p:spPr>
          <a:xfrm>
            <a:off x="3240201" y="3086542"/>
            <a:ext cx="3292076" cy="180462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endParaRPr lang="pl-PL" sz="1200" dirty="0">
              <a:solidFill>
                <a:srgbClr val="002060"/>
              </a:solidFill>
            </a:endParaRPr>
          </a:p>
        </p:txBody>
      </p:sp>
      <p:cxnSp>
        <p:nvCxnSpPr>
          <p:cNvPr id="254" name="Łącznik prosty ze strzałką 253"/>
          <p:cNvCxnSpPr/>
          <p:nvPr/>
        </p:nvCxnSpPr>
        <p:spPr>
          <a:xfrm flipH="1">
            <a:off x="4031510" y="2264365"/>
            <a:ext cx="1" cy="142273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Introduction</a:t>
            </a:r>
            <a:r>
              <a:rPr lang="pl-PL" dirty="0" smtClean="0"/>
              <a:t> – </a:t>
            </a:r>
            <a:r>
              <a:rPr lang="pl-PL" dirty="0" err="1" smtClean="0"/>
              <a:t>Direct</a:t>
            </a:r>
            <a:r>
              <a:rPr lang="pl-PL" dirty="0" smtClean="0"/>
              <a:t> </a:t>
            </a:r>
            <a:r>
              <a:rPr lang="pl-PL" dirty="0" err="1" smtClean="0"/>
              <a:t>Sampling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D3A29-6859-40B5-BBEC-E4687483F0E9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2013.03.25 Annecy, France</a:t>
            </a:r>
            <a:endParaRPr lang="pl-PL" smtClean="0"/>
          </a:p>
          <a:p>
            <a:pPr>
              <a:defRPr/>
            </a:pPr>
            <a:r>
              <a:rPr lang="en-US" smtClean="0"/>
              <a:t>Samer Bou Habib, ISE-WUT</a:t>
            </a:r>
            <a:endParaRPr lang="en-US" dirty="0"/>
          </a:p>
        </p:txBody>
      </p:sp>
      <p:cxnSp>
        <p:nvCxnSpPr>
          <p:cNvPr id="143" name="Łącznik prosty 142"/>
          <p:cNvCxnSpPr/>
          <p:nvPr/>
        </p:nvCxnSpPr>
        <p:spPr>
          <a:xfrm rot="5400000" flipH="1" flipV="1">
            <a:off x="6171351" y="4934917"/>
            <a:ext cx="328114" cy="328114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Łącznik prosty 143"/>
          <p:cNvCxnSpPr/>
          <p:nvPr/>
        </p:nvCxnSpPr>
        <p:spPr>
          <a:xfrm rot="5400000" flipH="1" flipV="1">
            <a:off x="6171351" y="3195913"/>
            <a:ext cx="328114" cy="328114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pole tekstowe 239"/>
          <p:cNvSpPr txBox="1"/>
          <p:nvPr/>
        </p:nvSpPr>
        <p:spPr>
          <a:xfrm>
            <a:off x="7211908" y="5053504"/>
            <a:ext cx="442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1200" dirty="0" smtClean="0">
                <a:solidFill>
                  <a:srgbClr val="002060"/>
                </a:solidFill>
                <a:latin typeface="+mn-lt"/>
              </a:rPr>
              <a:t>RF</a:t>
            </a:r>
          </a:p>
        </p:txBody>
      </p:sp>
      <p:sp>
        <p:nvSpPr>
          <p:cNvPr id="241" name="Strzałka w prawo 240"/>
          <p:cNvSpPr/>
          <p:nvPr/>
        </p:nvSpPr>
        <p:spPr bwMode="auto">
          <a:xfrm flipH="1">
            <a:off x="1135625" y="4793223"/>
            <a:ext cx="1224115" cy="766916"/>
          </a:xfrm>
          <a:prstGeom prst="rightArrow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None/>
            </a:pP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rgbClr val="100F2E"/>
                </a:solidFill>
                <a:effectLst/>
                <a:latin typeface="+mn-lt"/>
                <a:ea typeface="ＭＳ Ｐゴシック" pitchFamily="112" charset="-128"/>
              </a:rPr>
              <a:t>To Digital System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100F2E"/>
              </a:solidFill>
              <a:effectLst/>
              <a:latin typeface="+mn-lt"/>
              <a:ea typeface="ＭＳ Ｐゴシック" pitchFamily="112" charset="-128"/>
            </a:endParaRPr>
          </a:p>
        </p:txBody>
      </p:sp>
      <p:sp>
        <p:nvSpPr>
          <p:cNvPr id="245" name="Elipsa 244"/>
          <p:cNvSpPr/>
          <p:nvPr/>
        </p:nvSpPr>
        <p:spPr>
          <a:xfrm>
            <a:off x="803620" y="1623575"/>
            <a:ext cx="498678" cy="49867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endParaRPr lang="pl-PL" sz="1200">
              <a:solidFill>
                <a:srgbClr val="002060"/>
              </a:solidFill>
            </a:endParaRPr>
          </a:p>
        </p:txBody>
      </p:sp>
      <p:sp>
        <p:nvSpPr>
          <p:cNvPr id="246" name="pole tekstowe 245"/>
          <p:cNvSpPr txBox="1"/>
          <p:nvPr/>
        </p:nvSpPr>
        <p:spPr>
          <a:xfrm>
            <a:off x="354590" y="1183097"/>
            <a:ext cx="143522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pl-PL" sz="1200" dirty="0" smtClean="0">
                <a:solidFill>
                  <a:srgbClr val="002060"/>
                </a:solidFill>
                <a:latin typeface="+mn-lt"/>
              </a:rPr>
              <a:t>Master </a:t>
            </a:r>
            <a:r>
              <a:rPr lang="pl-PL" sz="1200" dirty="0" err="1" smtClean="0">
                <a:solidFill>
                  <a:srgbClr val="002060"/>
                </a:solidFill>
                <a:latin typeface="+mn-lt"/>
              </a:rPr>
              <a:t>Oscillator</a:t>
            </a:r>
            <a:r>
              <a:rPr lang="pl-PL" sz="1200" dirty="0" smtClean="0">
                <a:solidFill>
                  <a:srgbClr val="002060"/>
                </a:solidFill>
                <a:latin typeface="+mn-lt"/>
              </a:rPr>
              <a:t> (</a:t>
            </a:r>
            <a:r>
              <a:rPr lang="pl-PL" sz="1200" dirty="0" err="1" smtClean="0">
                <a:solidFill>
                  <a:srgbClr val="002060"/>
                </a:solidFill>
                <a:latin typeface="+mn-lt"/>
              </a:rPr>
              <a:t>Reference</a:t>
            </a:r>
            <a:r>
              <a:rPr lang="pl-PL" sz="1200" dirty="0" smtClean="0">
                <a:solidFill>
                  <a:srgbClr val="002060"/>
                </a:solidFill>
                <a:latin typeface="+mn-lt"/>
              </a:rPr>
              <a:t>)</a:t>
            </a:r>
            <a:endParaRPr lang="pl-PL" sz="1200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256" name="Łącznik łamany 53"/>
          <p:cNvCxnSpPr>
            <a:stCxn id="250" idx="0"/>
            <a:endCxn id="245" idx="6"/>
          </p:cNvCxnSpPr>
          <p:nvPr/>
        </p:nvCxnSpPr>
        <p:spPr>
          <a:xfrm rot="16200000" flipV="1">
            <a:off x="2313314" y="861899"/>
            <a:ext cx="216425" cy="2238455"/>
          </a:xfrm>
          <a:prstGeom prst="bentConnector2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69" name="Łącznik prosty 268"/>
          <p:cNvCxnSpPr/>
          <p:nvPr/>
        </p:nvCxnSpPr>
        <p:spPr>
          <a:xfrm flipV="1">
            <a:off x="3167597" y="2852175"/>
            <a:ext cx="755474" cy="0"/>
          </a:xfrm>
          <a:prstGeom prst="line">
            <a:avLst/>
          </a:prstGeom>
          <a:ln w="381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Łącznik prosty ze strzałką 237"/>
          <p:cNvCxnSpPr/>
          <p:nvPr/>
        </p:nvCxnSpPr>
        <p:spPr>
          <a:xfrm flipH="1">
            <a:off x="4914900" y="4343816"/>
            <a:ext cx="3078695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Prostokąt 157"/>
          <p:cNvSpPr/>
          <p:nvPr/>
        </p:nvSpPr>
        <p:spPr>
          <a:xfrm>
            <a:off x="2791778" y="3545901"/>
            <a:ext cx="3292076" cy="180462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endParaRPr lang="pl-PL" sz="1200" dirty="0">
              <a:solidFill>
                <a:srgbClr val="002060"/>
              </a:solidFill>
            </a:endParaRPr>
          </a:p>
        </p:txBody>
      </p:sp>
      <p:sp>
        <p:nvSpPr>
          <p:cNvPr id="152" name="Prostokąt 151"/>
          <p:cNvSpPr/>
          <p:nvPr/>
        </p:nvSpPr>
        <p:spPr>
          <a:xfrm>
            <a:off x="2594911" y="3742770"/>
            <a:ext cx="3292076" cy="180462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endParaRPr lang="pl-PL" sz="1200" dirty="0">
              <a:solidFill>
                <a:srgbClr val="002060"/>
              </a:solidFill>
            </a:endParaRPr>
          </a:p>
        </p:txBody>
      </p:sp>
      <p:sp>
        <p:nvSpPr>
          <p:cNvPr id="146" name="Prostokąt 145"/>
          <p:cNvSpPr/>
          <p:nvPr/>
        </p:nvSpPr>
        <p:spPr>
          <a:xfrm>
            <a:off x="2398042" y="3917763"/>
            <a:ext cx="3292076" cy="180462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endParaRPr lang="pl-PL" sz="1200" dirty="0">
              <a:solidFill>
                <a:srgbClr val="002060"/>
              </a:solidFill>
            </a:endParaRPr>
          </a:p>
        </p:txBody>
      </p:sp>
      <p:cxnSp>
        <p:nvCxnSpPr>
          <p:cNvPr id="234" name="Łącznik prosty ze strzałką 233"/>
          <p:cNvCxnSpPr/>
          <p:nvPr/>
        </p:nvCxnSpPr>
        <p:spPr>
          <a:xfrm flipH="1">
            <a:off x="4076700" y="5184440"/>
            <a:ext cx="3105743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Łącznik prosty 53"/>
          <p:cNvCxnSpPr/>
          <p:nvPr/>
        </p:nvCxnSpPr>
        <p:spPr>
          <a:xfrm flipV="1">
            <a:off x="7098451" y="4457700"/>
            <a:ext cx="614831" cy="614831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Pięciokąt 146"/>
          <p:cNvSpPr/>
          <p:nvPr/>
        </p:nvSpPr>
        <p:spPr>
          <a:xfrm>
            <a:off x="2573037" y="4836482"/>
            <a:ext cx="1476512" cy="731357"/>
          </a:xfrm>
          <a:prstGeom prst="homePlate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pl-PL" sz="1200" dirty="0" smtClean="0">
                <a:solidFill>
                  <a:srgbClr val="002060"/>
                </a:solidFill>
              </a:rPr>
              <a:t>ADC</a:t>
            </a:r>
            <a:endParaRPr lang="pl-PL" sz="1200" dirty="0">
              <a:solidFill>
                <a:srgbClr val="002060"/>
              </a:solidFill>
            </a:endParaRPr>
          </a:p>
        </p:txBody>
      </p:sp>
      <p:cxnSp>
        <p:nvCxnSpPr>
          <p:cNvPr id="145" name="Łącznik prosty 144"/>
          <p:cNvCxnSpPr/>
          <p:nvPr/>
        </p:nvCxnSpPr>
        <p:spPr>
          <a:xfrm rot="5400000" flipH="1" flipV="1">
            <a:off x="2868339" y="3174038"/>
            <a:ext cx="328114" cy="328114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Łącznik prosty ze strzałką 254"/>
          <p:cNvCxnSpPr/>
          <p:nvPr/>
        </p:nvCxnSpPr>
        <p:spPr>
          <a:xfrm flipH="1">
            <a:off x="3067467" y="2248835"/>
            <a:ext cx="2" cy="252964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50" name="Prostokąt 249"/>
          <p:cNvSpPr/>
          <p:nvPr/>
        </p:nvSpPr>
        <p:spPr>
          <a:xfrm>
            <a:off x="2877806" y="2089339"/>
            <a:ext cx="1325894" cy="59036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pl-PL" sz="1200" dirty="0" smtClean="0">
                <a:solidFill>
                  <a:srgbClr val="002060"/>
                </a:solidFill>
              </a:rPr>
              <a:t>CLK </a:t>
            </a:r>
            <a:r>
              <a:rPr lang="pl-PL" sz="1200" dirty="0" err="1" smtClean="0">
                <a:solidFill>
                  <a:srgbClr val="002060"/>
                </a:solidFill>
              </a:rPr>
              <a:t>generation</a:t>
            </a:r>
            <a:r>
              <a:rPr lang="pl-PL" sz="1200" dirty="0" smtClean="0">
                <a:solidFill>
                  <a:srgbClr val="002060"/>
                </a:solidFill>
              </a:rPr>
              <a:t> and </a:t>
            </a:r>
            <a:r>
              <a:rPr lang="pl-PL" sz="1200" dirty="0" err="1" smtClean="0">
                <a:solidFill>
                  <a:srgbClr val="002060"/>
                </a:solidFill>
              </a:rPr>
              <a:t>distribution</a:t>
            </a:r>
            <a:endParaRPr lang="pl-PL" sz="1200" dirty="0">
              <a:solidFill>
                <a:srgbClr val="002060"/>
              </a:solidFill>
            </a:endParaRPr>
          </a:p>
        </p:txBody>
      </p:sp>
      <p:sp>
        <p:nvSpPr>
          <p:cNvPr id="66" name="pole tekstowe 65"/>
          <p:cNvSpPr txBox="1"/>
          <p:nvPr/>
        </p:nvSpPr>
        <p:spPr>
          <a:xfrm>
            <a:off x="2580971" y="4050620"/>
            <a:ext cx="1148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1200" dirty="0" smtClean="0">
                <a:solidFill>
                  <a:srgbClr val="002060"/>
                </a:solidFill>
                <a:latin typeface="+mn-lt"/>
              </a:rPr>
              <a:t>CLK</a:t>
            </a:r>
            <a:endParaRPr lang="pl-PL" sz="12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rostokąt 163"/>
          <p:cNvSpPr/>
          <p:nvPr/>
        </p:nvSpPr>
        <p:spPr>
          <a:xfrm>
            <a:off x="3240201" y="3086542"/>
            <a:ext cx="3292076" cy="180462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endParaRPr lang="pl-PL" sz="1200" dirty="0">
              <a:solidFill>
                <a:srgbClr val="002060"/>
              </a:solidFill>
            </a:endParaRPr>
          </a:p>
        </p:txBody>
      </p:sp>
      <p:cxnSp>
        <p:nvCxnSpPr>
          <p:cNvPr id="254" name="Łącznik prosty ze strzałką 253"/>
          <p:cNvCxnSpPr/>
          <p:nvPr/>
        </p:nvCxnSpPr>
        <p:spPr>
          <a:xfrm flipH="1">
            <a:off x="4031510" y="2264365"/>
            <a:ext cx="1" cy="142273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Introduction</a:t>
            </a:r>
            <a:r>
              <a:rPr lang="pl-PL" dirty="0" smtClean="0"/>
              <a:t> – </a:t>
            </a:r>
            <a:r>
              <a:rPr lang="pl-PL" dirty="0" err="1" smtClean="0"/>
              <a:t>Direct</a:t>
            </a:r>
            <a:r>
              <a:rPr lang="pl-PL" dirty="0" smtClean="0"/>
              <a:t> </a:t>
            </a:r>
            <a:r>
              <a:rPr lang="pl-PL" dirty="0" err="1" smtClean="0"/>
              <a:t>Sampling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D3A29-6859-40B5-BBEC-E4687483F0E9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2013.03.25 Annecy, France</a:t>
            </a:r>
            <a:endParaRPr lang="pl-PL" smtClean="0"/>
          </a:p>
          <a:p>
            <a:pPr>
              <a:defRPr/>
            </a:pPr>
            <a:r>
              <a:rPr lang="en-US" smtClean="0"/>
              <a:t>Samer Bou Habib, ISE-WUT</a:t>
            </a:r>
            <a:endParaRPr lang="en-US" dirty="0"/>
          </a:p>
        </p:txBody>
      </p:sp>
      <p:cxnSp>
        <p:nvCxnSpPr>
          <p:cNvPr id="143" name="Łącznik prosty 142"/>
          <p:cNvCxnSpPr/>
          <p:nvPr/>
        </p:nvCxnSpPr>
        <p:spPr>
          <a:xfrm rot="5400000" flipH="1" flipV="1">
            <a:off x="6171351" y="4934917"/>
            <a:ext cx="328114" cy="328114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Łącznik prosty 143"/>
          <p:cNvCxnSpPr/>
          <p:nvPr/>
        </p:nvCxnSpPr>
        <p:spPr>
          <a:xfrm rot="5400000" flipH="1" flipV="1">
            <a:off x="6171351" y="3195913"/>
            <a:ext cx="328114" cy="328114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pole tekstowe 239"/>
          <p:cNvSpPr txBox="1"/>
          <p:nvPr/>
        </p:nvSpPr>
        <p:spPr>
          <a:xfrm>
            <a:off x="7211908" y="5053504"/>
            <a:ext cx="442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1200" dirty="0" smtClean="0">
                <a:solidFill>
                  <a:srgbClr val="002060"/>
                </a:solidFill>
              </a:rPr>
              <a:t>RF</a:t>
            </a:r>
          </a:p>
        </p:txBody>
      </p:sp>
      <p:sp>
        <p:nvSpPr>
          <p:cNvPr id="241" name="Strzałka w prawo 240"/>
          <p:cNvSpPr/>
          <p:nvPr/>
        </p:nvSpPr>
        <p:spPr bwMode="auto">
          <a:xfrm flipH="1">
            <a:off x="1135625" y="4793223"/>
            <a:ext cx="1224115" cy="766916"/>
          </a:xfrm>
          <a:prstGeom prst="rightArrow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None/>
            </a:pPr>
            <a:r>
              <a:rPr kumimoji="0" lang="pl-PL" sz="1000" b="0" i="0" u="none" strike="noStrike" cap="none" normalizeH="0" baseline="0" dirty="0" smtClean="0">
                <a:ln>
                  <a:noFill/>
                </a:ln>
                <a:solidFill>
                  <a:srgbClr val="100F2E"/>
                </a:solidFill>
                <a:effectLst/>
                <a:latin typeface="Arial" charset="0"/>
                <a:ea typeface="ＭＳ Ｐゴシック" pitchFamily="112" charset="-128"/>
              </a:rPr>
              <a:t>To Digital System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100F2E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45" name="Elipsa 244"/>
          <p:cNvSpPr/>
          <p:nvPr/>
        </p:nvSpPr>
        <p:spPr>
          <a:xfrm>
            <a:off x="803620" y="1623575"/>
            <a:ext cx="498678" cy="49867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endParaRPr lang="pl-PL" sz="1200">
              <a:solidFill>
                <a:srgbClr val="002060"/>
              </a:solidFill>
            </a:endParaRPr>
          </a:p>
        </p:txBody>
      </p:sp>
      <p:sp>
        <p:nvSpPr>
          <p:cNvPr id="246" name="pole tekstowe 245"/>
          <p:cNvSpPr txBox="1"/>
          <p:nvPr/>
        </p:nvSpPr>
        <p:spPr>
          <a:xfrm>
            <a:off x="354590" y="1183097"/>
            <a:ext cx="143522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pl-PL" sz="1200" dirty="0" smtClean="0">
                <a:solidFill>
                  <a:srgbClr val="002060"/>
                </a:solidFill>
              </a:rPr>
              <a:t>Master </a:t>
            </a:r>
            <a:r>
              <a:rPr lang="pl-PL" sz="1200" dirty="0" err="1" smtClean="0">
                <a:solidFill>
                  <a:srgbClr val="002060"/>
                </a:solidFill>
              </a:rPr>
              <a:t>Oscillator</a:t>
            </a:r>
            <a:r>
              <a:rPr lang="pl-PL" sz="1200" dirty="0" smtClean="0">
                <a:solidFill>
                  <a:srgbClr val="002060"/>
                </a:solidFill>
              </a:rPr>
              <a:t> (</a:t>
            </a:r>
            <a:r>
              <a:rPr lang="pl-PL" sz="1200" dirty="0" err="1" smtClean="0">
                <a:solidFill>
                  <a:srgbClr val="002060"/>
                </a:solidFill>
              </a:rPr>
              <a:t>Reference</a:t>
            </a:r>
            <a:r>
              <a:rPr lang="pl-PL" sz="1200" dirty="0" smtClean="0">
                <a:solidFill>
                  <a:srgbClr val="002060"/>
                </a:solidFill>
              </a:rPr>
              <a:t>)</a:t>
            </a:r>
            <a:endParaRPr lang="pl-PL" sz="1200" dirty="0">
              <a:solidFill>
                <a:srgbClr val="002060"/>
              </a:solidFill>
            </a:endParaRPr>
          </a:p>
        </p:txBody>
      </p:sp>
      <p:cxnSp>
        <p:nvCxnSpPr>
          <p:cNvPr id="256" name="Łącznik łamany 53"/>
          <p:cNvCxnSpPr>
            <a:stCxn id="250" idx="0"/>
            <a:endCxn id="245" idx="6"/>
          </p:cNvCxnSpPr>
          <p:nvPr/>
        </p:nvCxnSpPr>
        <p:spPr>
          <a:xfrm rot="16200000" flipV="1">
            <a:off x="2313314" y="861899"/>
            <a:ext cx="216425" cy="2238455"/>
          </a:xfrm>
          <a:prstGeom prst="bentConnector2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69" name="Łącznik prosty 268"/>
          <p:cNvCxnSpPr/>
          <p:nvPr/>
        </p:nvCxnSpPr>
        <p:spPr>
          <a:xfrm flipV="1">
            <a:off x="3167597" y="2852175"/>
            <a:ext cx="755474" cy="0"/>
          </a:xfrm>
          <a:prstGeom prst="line">
            <a:avLst/>
          </a:prstGeom>
          <a:ln w="381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Łącznik prosty ze strzałką 237"/>
          <p:cNvCxnSpPr/>
          <p:nvPr/>
        </p:nvCxnSpPr>
        <p:spPr>
          <a:xfrm flipH="1">
            <a:off x="4914900" y="4343816"/>
            <a:ext cx="3078695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Prostokąt 157"/>
          <p:cNvSpPr/>
          <p:nvPr/>
        </p:nvSpPr>
        <p:spPr>
          <a:xfrm>
            <a:off x="2791778" y="3545901"/>
            <a:ext cx="3292076" cy="180462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endParaRPr lang="pl-PL" sz="1200" dirty="0">
              <a:solidFill>
                <a:srgbClr val="002060"/>
              </a:solidFill>
            </a:endParaRPr>
          </a:p>
        </p:txBody>
      </p:sp>
      <p:sp>
        <p:nvSpPr>
          <p:cNvPr id="152" name="Prostokąt 151"/>
          <p:cNvSpPr/>
          <p:nvPr/>
        </p:nvSpPr>
        <p:spPr>
          <a:xfrm>
            <a:off x="2594911" y="3742770"/>
            <a:ext cx="3292076" cy="180462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endParaRPr lang="pl-PL" sz="1200" dirty="0">
              <a:solidFill>
                <a:srgbClr val="002060"/>
              </a:solidFill>
            </a:endParaRPr>
          </a:p>
        </p:txBody>
      </p:sp>
      <p:sp>
        <p:nvSpPr>
          <p:cNvPr id="146" name="Prostokąt 145"/>
          <p:cNvSpPr/>
          <p:nvPr/>
        </p:nvSpPr>
        <p:spPr>
          <a:xfrm>
            <a:off x="2398042" y="3917763"/>
            <a:ext cx="3292076" cy="180462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endParaRPr lang="pl-PL" sz="1200" dirty="0">
              <a:solidFill>
                <a:srgbClr val="002060"/>
              </a:solidFill>
            </a:endParaRPr>
          </a:p>
        </p:txBody>
      </p:sp>
      <p:cxnSp>
        <p:nvCxnSpPr>
          <p:cNvPr id="234" name="Łącznik prosty ze strzałką 233"/>
          <p:cNvCxnSpPr/>
          <p:nvPr/>
        </p:nvCxnSpPr>
        <p:spPr>
          <a:xfrm flipH="1">
            <a:off x="4076700" y="5184440"/>
            <a:ext cx="3105743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Łącznik prosty 53"/>
          <p:cNvCxnSpPr/>
          <p:nvPr/>
        </p:nvCxnSpPr>
        <p:spPr>
          <a:xfrm flipV="1">
            <a:off x="7098451" y="4457700"/>
            <a:ext cx="614831" cy="614831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Pięciokąt 146"/>
          <p:cNvSpPr/>
          <p:nvPr/>
        </p:nvSpPr>
        <p:spPr>
          <a:xfrm>
            <a:off x="2573037" y="4836482"/>
            <a:ext cx="1476512" cy="731357"/>
          </a:xfrm>
          <a:prstGeom prst="homePlate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pl-PL" sz="1200" dirty="0" smtClean="0">
                <a:solidFill>
                  <a:srgbClr val="002060"/>
                </a:solidFill>
              </a:rPr>
              <a:t>ADC</a:t>
            </a:r>
            <a:endParaRPr lang="pl-PL" sz="1200" dirty="0">
              <a:solidFill>
                <a:srgbClr val="002060"/>
              </a:solidFill>
            </a:endParaRPr>
          </a:p>
        </p:txBody>
      </p:sp>
      <p:cxnSp>
        <p:nvCxnSpPr>
          <p:cNvPr id="145" name="Łącznik prosty 144"/>
          <p:cNvCxnSpPr/>
          <p:nvPr/>
        </p:nvCxnSpPr>
        <p:spPr>
          <a:xfrm rot="5400000" flipH="1" flipV="1">
            <a:off x="2868339" y="3174038"/>
            <a:ext cx="328114" cy="328114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Łącznik prosty ze strzałką 254"/>
          <p:cNvCxnSpPr/>
          <p:nvPr/>
        </p:nvCxnSpPr>
        <p:spPr>
          <a:xfrm flipH="1">
            <a:off x="3067467" y="2248835"/>
            <a:ext cx="2" cy="252964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50" name="Prostokąt 249"/>
          <p:cNvSpPr/>
          <p:nvPr/>
        </p:nvSpPr>
        <p:spPr>
          <a:xfrm>
            <a:off x="2877806" y="2089339"/>
            <a:ext cx="1325894" cy="59036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pl-PL" sz="1200" dirty="0" err="1" smtClean="0">
                <a:solidFill>
                  <a:srgbClr val="002060"/>
                </a:solidFill>
              </a:rPr>
              <a:t>Reference</a:t>
            </a:r>
            <a:r>
              <a:rPr lang="pl-PL" sz="1200" dirty="0" smtClean="0">
                <a:solidFill>
                  <a:srgbClr val="002060"/>
                </a:solidFill>
              </a:rPr>
              <a:t> </a:t>
            </a:r>
            <a:r>
              <a:rPr lang="pl-PL" sz="1200" dirty="0" err="1" smtClean="0">
                <a:solidFill>
                  <a:srgbClr val="002060"/>
                </a:solidFill>
              </a:rPr>
              <a:t>distribution</a:t>
            </a:r>
            <a:endParaRPr lang="pl-PL" sz="1200" dirty="0">
              <a:solidFill>
                <a:srgbClr val="002060"/>
              </a:solidFill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2493177" y="3997969"/>
            <a:ext cx="1164424" cy="58854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pl-PL" sz="1200" dirty="0" smtClean="0">
                <a:solidFill>
                  <a:srgbClr val="002060"/>
                </a:solidFill>
              </a:rPr>
              <a:t>CLK </a:t>
            </a:r>
            <a:r>
              <a:rPr lang="pl-PL" sz="1200" dirty="0" err="1" smtClean="0">
                <a:solidFill>
                  <a:srgbClr val="002060"/>
                </a:solidFill>
              </a:rPr>
              <a:t>generation</a:t>
            </a:r>
            <a:endParaRPr lang="pl-PL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UnderSampling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D3A29-6859-40B5-BBEC-E4687483F0E9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2013.03.25 Annecy, France</a:t>
            </a:r>
            <a:endParaRPr lang="pl-PL" smtClean="0"/>
          </a:p>
          <a:p>
            <a:pPr>
              <a:defRPr/>
            </a:pPr>
            <a:r>
              <a:rPr lang="en-US" smtClean="0"/>
              <a:t>Samer Bou Habib, ISE-WUT</a:t>
            </a:r>
            <a:endParaRPr lang="en-US" dirty="0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1728561" y="5210628"/>
            <a:ext cx="5702300" cy="1074058"/>
          </a:xfrm>
          <a:solidFill>
            <a:schemeClr val="tx1"/>
          </a:solidFill>
        </p:spPr>
        <p:txBody>
          <a:bodyPr anchor="ctr"/>
          <a:lstStyle/>
          <a:p>
            <a:r>
              <a:rPr lang="pl-PL" sz="2800" dirty="0" smtClean="0">
                <a:solidFill>
                  <a:srgbClr val="002060"/>
                </a:solidFill>
              </a:rPr>
              <a:t>ADC BW &gt; Fin</a:t>
            </a:r>
          </a:p>
          <a:p>
            <a:r>
              <a:rPr lang="pl-PL" sz="2800" dirty="0" err="1" smtClean="0">
                <a:solidFill>
                  <a:srgbClr val="002060"/>
                </a:solidFill>
              </a:rPr>
              <a:t>Fs</a:t>
            </a:r>
            <a:r>
              <a:rPr lang="pl-PL" sz="2800" dirty="0" smtClean="0">
                <a:solidFill>
                  <a:srgbClr val="002060"/>
                </a:solidFill>
              </a:rPr>
              <a:t> &gt; 2*BW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24" y="1045034"/>
            <a:ext cx="7458152" cy="412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DS </a:t>
            </a:r>
            <a:r>
              <a:rPr lang="pl-PL" dirty="0" err="1" smtClean="0"/>
              <a:t>vs</a:t>
            </a:r>
            <a:r>
              <a:rPr lang="pl-PL" dirty="0" smtClean="0"/>
              <a:t>. DWC 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D3A29-6859-40B5-BBEC-E4687483F0E9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2013.03.25 Annecy, France</a:t>
            </a:r>
            <a:endParaRPr lang="pl-PL" smtClean="0"/>
          </a:p>
          <a:p>
            <a:pPr>
              <a:defRPr/>
            </a:pPr>
            <a:r>
              <a:rPr lang="en-US" smtClean="0"/>
              <a:t>Samer Bou Habib, ISE-WUT</a:t>
            </a:r>
            <a:endParaRPr lang="en-US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</p:nvPr>
        </p:nvGraphicFramePr>
        <p:xfrm>
          <a:off x="116112" y="1175657"/>
          <a:ext cx="8955314" cy="5268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7F3863-D97C-4238-97F0-E5032B446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327F3863-D97C-4238-97F0-E5032B446D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40DB3E-29D0-4362-95B5-D3EAF31B8D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1740DB3E-29D0-4362-95B5-D3EAF31B8D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0C9813-DEBC-41A0-877E-3B9897C3E5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7B0C9813-DEBC-41A0-877E-3B9897C3E5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5E3DA2-0071-4E74-8AA2-D6DAAE858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0D5E3DA2-0071-4E74-8AA2-D6DAAE858B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818F85C-9F7B-43AD-A6D1-FBC7FAACC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7818F85C-9F7B-43AD-A6D1-FBC7FAACC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86AE75-A0FD-4E0B-8AC9-F4CAFCB4D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F186AE75-A0FD-4E0B-8AC9-F4CAFCB4DB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CCB345-4FC8-494B-926A-BB706D958D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B5CCB345-4FC8-494B-926A-BB706D958D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A5F05C-A6DD-4170-9999-499787B6E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0DA5F05C-A6DD-4170-9999-499787B6E2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40D2D8D-774F-4225-9E5D-564A4EAF6A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440D2D8D-774F-4225-9E5D-564A4EAF6A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ECE7F5-AEC1-4B47-BC68-8D0D552FB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graphicEl>
                                              <a:dgm id="{C0ECE7F5-AEC1-4B47-BC68-8D0D552FB8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70E5248-4400-42A1-BB35-576ED63DE0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F70E5248-4400-42A1-BB35-576ED63DE0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CF50DD-ED14-457A-8FC7-DD04C0E2BD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graphicEl>
                                              <a:dgm id="{CECF50DD-ED14-457A-8FC7-DD04C0E2BD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27DE18-452D-4266-B70F-960D1ACA5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7E27DE18-452D-4266-B70F-960D1ACA5D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2E1FEDF-28BE-4E87-8E28-707D586130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52E1FEDF-28BE-4E87-8E28-707D586130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19B254-33AB-4007-9C1D-F1F89CB572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>
                                            <p:graphicEl>
                                              <a:dgm id="{B919B254-33AB-4007-9C1D-F1F89CB572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47E7DC-42F5-46BE-8FEB-7E5E1CB49C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>
                                            <p:graphicEl>
                                              <a:dgm id="{0A47E7DC-42F5-46BE-8FEB-7E5E1CB49C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E62A41F-6C17-40FA-B45E-5EC83EE7BD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6E62A41F-6C17-40FA-B45E-5EC83EE7BD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BDC9CC-A5BB-49D0-B5AC-A0BB573769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dgm id="{EFBDC9CC-A5BB-49D0-B5AC-A0BB573769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840FD0-3297-400B-85DC-7D3564D53B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">
                                            <p:graphicEl>
                                              <a:dgm id="{E9840FD0-3297-400B-85DC-7D3564D53B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R&amp;D</a:t>
            </a:r>
            <a:r>
              <a:rPr lang="pl-PL" dirty="0" smtClean="0"/>
              <a:t> and </a:t>
            </a:r>
            <a:r>
              <a:rPr lang="pl-PL" dirty="0" err="1" smtClean="0"/>
              <a:t>Implementations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DESY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D3A29-6859-40B5-BBEC-E4687483F0E9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2013.03.25 Annecy, France</a:t>
            </a:r>
            <a:endParaRPr lang="pl-PL" smtClean="0"/>
          </a:p>
          <a:p>
            <a:pPr>
              <a:defRPr/>
            </a:pPr>
            <a:r>
              <a:rPr lang="en-US" smtClean="0"/>
              <a:t>Samer Bou Habib, ISE-WUT</a:t>
            </a:r>
            <a:endParaRPr lang="en-US" dirty="0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1728561" y="1582057"/>
            <a:ext cx="5702300" cy="3730171"/>
          </a:xfrm>
          <a:solidFill>
            <a:schemeClr val="tx1"/>
          </a:solidFill>
        </p:spPr>
        <p:txBody>
          <a:bodyPr anchor="ctr"/>
          <a:lstStyle/>
          <a:p>
            <a:r>
              <a:rPr lang="pl-PL" sz="2800" dirty="0" smtClean="0">
                <a:solidFill>
                  <a:srgbClr val="002060"/>
                </a:solidFill>
              </a:rPr>
              <a:t>ATCA Fast ADC </a:t>
            </a:r>
            <a:r>
              <a:rPr lang="pl-PL" sz="2800" dirty="0" err="1" smtClean="0">
                <a:solidFill>
                  <a:srgbClr val="002060"/>
                </a:solidFill>
              </a:rPr>
              <a:t>board</a:t>
            </a:r>
            <a:endParaRPr lang="pl-PL" sz="2800" dirty="0" smtClean="0">
              <a:solidFill>
                <a:srgbClr val="002060"/>
              </a:solidFill>
            </a:endParaRPr>
          </a:p>
          <a:p>
            <a:r>
              <a:rPr lang="pl-PL" sz="2800" dirty="0" smtClean="0">
                <a:solidFill>
                  <a:srgbClr val="002060"/>
                </a:solidFill>
              </a:rPr>
              <a:t>DAMC-DS800</a:t>
            </a:r>
          </a:p>
          <a:p>
            <a:pPr lvl="1">
              <a:buClr>
                <a:srgbClr val="FFFF00"/>
              </a:buClr>
            </a:pPr>
            <a:r>
              <a:rPr lang="pl-PL" sz="2800" dirty="0" smtClean="0">
                <a:solidFill>
                  <a:srgbClr val="002060"/>
                </a:solidFill>
              </a:rPr>
              <a:t>KLM</a:t>
            </a:r>
          </a:p>
          <a:p>
            <a:pPr lvl="1">
              <a:buClr>
                <a:srgbClr val="FFFF00"/>
              </a:buClr>
            </a:pPr>
            <a:r>
              <a:rPr lang="pl-PL" sz="2800" dirty="0" smtClean="0">
                <a:solidFill>
                  <a:srgbClr val="002060"/>
                </a:solidFill>
              </a:rPr>
              <a:t>HOM</a:t>
            </a:r>
          </a:p>
          <a:p>
            <a:pPr lvl="1">
              <a:buClr>
                <a:srgbClr val="FFFF00"/>
              </a:buClr>
            </a:pPr>
            <a:r>
              <a:rPr lang="pl-PL" sz="2800" smtClean="0">
                <a:solidFill>
                  <a:srgbClr val="002060"/>
                </a:solidFill>
              </a:rPr>
              <a:t>LLRF?</a:t>
            </a:r>
            <a:endParaRPr lang="pl-PL" sz="2800" dirty="0" smtClean="0">
              <a:solidFill>
                <a:srgbClr val="002060"/>
              </a:solidFill>
            </a:endParaRPr>
          </a:p>
          <a:p>
            <a:pPr>
              <a:buClr>
                <a:srgbClr val="FFFF00"/>
              </a:buClr>
            </a:pPr>
            <a:r>
              <a:rPr lang="pl-PL" sz="2800" dirty="0" smtClean="0">
                <a:solidFill>
                  <a:srgbClr val="002060"/>
                </a:solidFill>
              </a:rPr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DESY European XFEL">
  <a:themeElements>
    <a:clrScheme name="Niestandardowy 2">
      <a:dk1>
        <a:srgbClr val="00B0F0"/>
      </a:dk1>
      <a:lt1>
        <a:srgbClr val="FFFFFF"/>
      </a:lt1>
      <a:dk2>
        <a:srgbClr val="000000"/>
      </a:dk2>
      <a:lt2>
        <a:srgbClr val="E0E0E0"/>
      </a:lt2>
      <a:accent1>
        <a:srgbClr val="00B0F0"/>
      </a:accent1>
      <a:accent2>
        <a:srgbClr val="FFFF00"/>
      </a:accent2>
      <a:accent3>
        <a:srgbClr val="FFFFFF"/>
      </a:accent3>
      <a:accent4>
        <a:srgbClr val="00B0F0"/>
      </a:accent4>
      <a:accent5>
        <a:srgbClr val="ACABB1"/>
      </a:accent5>
      <a:accent6>
        <a:srgbClr val="FFFF00"/>
      </a:accent6>
      <a:hlink>
        <a:srgbClr val="261748"/>
      </a:hlink>
      <a:folHlink>
        <a:srgbClr val="FFFF00"/>
      </a:folHlink>
    </a:clrScheme>
    <a:fontScheme name="Pakiet Office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4060</TotalTime>
  <Words>958</Words>
  <Application>Microsoft Office PowerPoint</Application>
  <PresentationFormat>Pokaz na ekranie (4:3)</PresentationFormat>
  <Paragraphs>282</Paragraphs>
  <Slides>25</Slides>
  <Notes>1</Notes>
  <HiddenSlides>1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7" baseType="lpstr">
      <vt:lpstr>DESY European XFEL</vt:lpstr>
      <vt:lpstr>Image</vt:lpstr>
      <vt:lpstr>Direct sampling of RF signals in accelerators</vt:lpstr>
      <vt:lpstr>Agenda</vt:lpstr>
      <vt:lpstr>Introduction - Downconversion</vt:lpstr>
      <vt:lpstr>Introduction – Direct Sampling</vt:lpstr>
      <vt:lpstr>Introduction – Direct Sampling</vt:lpstr>
      <vt:lpstr>Introduction – Direct Sampling</vt:lpstr>
      <vt:lpstr>UnderSampling</vt:lpstr>
      <vt:lpstr>DS vs. DWC </vt:lpstr>
      <vt:lpstr>R&amp;D and Implementations at DESY</vt:lpstr>
      <vt:lpstr>FastADC ATCA board</vt:lpstr>
      <vt:lpstr>FastADC ATCA board</vt:lpstr>
      <vt:lpstr>FastADC  - Measurements</vt:lpstr>
      <vt:lpstr>DAMC-DS800</vt:lpstr>
      <vt:lpstr>ADC tests (Evaluation board)</vt:lpstr>
      <vt:lpstr>ADC tests (Evaluation board)</vt:lpstr>
      <vt:lpstr>DAMC-DS800</vt:lpstr>
      <vt:lpstr>DRTM-KLM</vt:lpstr>
      <vt:lpstr>DRTM-KLM</vt:lpstr>
      <vt:lpstr>DRTM-HOM</vt:lpstr>
      <vt:lpstr>DRTM-HOM</vt:lpstr>
      <vt:lpstr>HOM Filter Design</vt:lpstr>
      <vt:lpstr>HOM Filter Characteristics</vt:lpstr>
      <vt:lpstr>Usage in LLRF</vt:lpstr>
      <vt:lpstr> </vt:lpstr>
      <vt:lpstr>HOM Filter Design</vt:lpstr>
    </vt:vector>
  </TitlesOfParts>
  <Company>xxx xxx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xxx xxx</dc:creator>
  <cp:lastModifiedBy>Samer</cp:lastModifiedBy>
  <cp:revision>507</cp:revision>
  <cp:lastPrinted>2008-09-01T15:04:16Z</cp:lastPrinted>
  <dcterms:created xsi:type="dcterms:W3CDTF">2008-08-31T12:56:32Z</dcterms:created>
  <dcterms:modified xsi:type="dcterms:W3CDTF">2013-03-26T07:16:30Z</dcterms:modified>
</cp:coreProperties>
</file>