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47"/>
  </p:notesMasterIdLst>
  <p:sldIdLst>
    <p:sldId id="256" r:id="rId10"/>
    <p:sldId id="257" r:id="rId11"/>
    <p:sldId id="262" r:id="rId12"/>
    <p:sldId id="258" r:id="rId13"/>
    <p:sldId id="294" r:id="rId14"/>
    <p:sldId id="295" r:id="rId15"/>
    <p:sldId id="296" r:id="rId16"/>
    <p:sldId id="264" r:id="rId17"/>
    <p:sldId id="265" r:id="rId18"/>
    <p:sldId id="266" r:id="rId19"/>
    <p:sldId id="305" r:id="rId20"/>
    <p:sldId id="297" r:id="rId21"/>
    <p:sldId id="302" r:id="rId22"/>
    <p:sldId id="276" r:id="rId23"/>
    <p:sldId id="298" r:id="rId24"/>
    <p:sldId id="299" r:id="rId25"/>
    <p:sldId id="300" r:id="rId26"/>
    <p:sldId id="301" r:id="rId27"/>
    <p:sldId id="277" r:id="rId28"/>
    <p:sldId id="269" r:id="rId29"/>
    <p:sldId id="304" r:id="rId30"/>
    <p:sldId id="303" r:id="rId31"/>
    <p:sldId id="278" r:id="rId32"/>
    <p:sldId id="287" r:id="rId33"/>
    <p:sldId id="270" r:id="rId34"/>
    <p:sldId id="271" r:id="rId35"/>
    <p:sldId id="272" r:id="rId36"/>
    <p:sldId id="273" r:id="rId37"/>
    <p:sldId id="288" r:id="rId38"/>
    <p:sldId id="286" r:id="rId39"/>
    <p:sldId id="275" r:id="rId40"/>
    <p:sldId id="279" r:id="rId41"/>
    <p:sldId id="280" r:id="rId42"/>
    <p:sldId id="281" r:id="rId43"/>
    <p:sldId id="306" r:id="rId44"/>
    <p:sldId id="307" r:id="rId45"/>
    <p:sldId id="30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7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36019-9218-4208-9AD8-BCD06F825E4A}" type="datetimeFigureOut">
              <a:rPr lang="en-GB" smtClean="0"/>
              <a:t>24/03/2013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A4624-5D62-4B33-98F8-FEA5B09F5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128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46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07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90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62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68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11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61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3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55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42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253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38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9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45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76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2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18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28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20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54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0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163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08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62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10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55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753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99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65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78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00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330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87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94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608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50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9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326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6934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57197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3225"/>
            <a:ext cx="3810000" cy="221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225"/>
            <a:ext cx="3810000" cy="221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1496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115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666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1934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8357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25219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110740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4605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228600"/>
            <a:ext cx="1955800" cy="3659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228600"/>
            <a:ext cx="5716587" cy="3659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794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148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364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81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2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3701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278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09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861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36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350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7333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80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59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33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1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4020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824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077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1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25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755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537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282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16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27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3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4127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772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359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888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196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479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672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598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812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62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7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3662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470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052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194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266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568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988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321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872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657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0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DA51B-3C5E-48DC-8A27-8A92EAAD76BF}" type="datetimeFigureOut">
              <a:rPr lang="en-GB" smtClean="0"/>
              <a:t>23/03/2013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ECD98-3FCD-456A-AD7B-8ED6804F8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16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5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257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7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3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228600"/>
            <a:ext cx="77724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3225"/>
            <a:ext cx="77724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467600" y="-338138"/>
            <a:ext cx="1676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Name Event Date</a:t>
            </a:r>
            <a:fld id="{80D429EE-A3EF-4C87-9D6E-B9E6522B80F2}" type="slidenum">
              <a:rPr lang="en-US" sz="1200">
                <a:solidFill>
                  <a:srgbClr val="FFFFFF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678488" y="-798513"/>
            <a:ext cx="4841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8C508"/>
              </a:buClr>
              <a:buSzPct val="75000"/>
              <a:buFont typeface="Wingdings" pitchFamily="2" charset="2"/>
              <a:buChar char="u"/>
              <a:defRPr/>
            </a:pPr>
            <a:endParaRPr lang="en-GB" sz="3200" b="1" i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924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609600" indent="-609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100138" indent="-5334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428750" indent="-4572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81175" indent="-403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176463" indent="-393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336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0908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480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052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5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7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8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7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lpsc.in2p3.fr/Indico/conferenceDisplay.py?confId=530" TargetMode="External"/><Relationship Id="rId3" Type="http://schemas.openxmlformats.org/officeDocument/2006/relationships/hyperlink" Target="http://indico.cern.ch/conferenceDisplay.py?confId=55309" TargetMode="External"/><Relationship Id="rId7" Type="http://schemas.openxmlformats.org/officeDocument/2006/relationships/hyperlink" Target="http://www-conf.kek.jp/llrf09/index.html" TargetMode="External"/><Relationship Id="rId12" Type="http://schemas.openxmlformats.org/officeDocument/2006/relationships/hyperlink" Target="http://mulcopim.webs.upv.es/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dico.desy.de/conferenceOtherViews.py?view=standard&amp;confId=2831" TargetMode="External"/><Relationship Id="rId11" Type="http://schemas.openxmlformats.org/officeDocument/2006/relationships/hyperlink" Target="http://www.mixdes.org/" TargetMode="External"/><Relationship Id="rId5" Type="http://schemas.openxmlformats.org/officeDocument/2006/relationships/hyperlink" Target="http://www.ourglocal.com/ieee/?c=16637" TargetMode="External"/><Relationship Id="rId10" Type="http://schemas.openxmlformats.org/officeDocument/2006/relationships/hyperlink" Target="http://indico.desy.de/conferenceProgram.py?confId=3007" TargetMode="External"/><Relationship Id="rId4" Type="http://schemas.openxmlformats.org/officeDocument/2006/relationships/hyperlink" Target="http://www-conf.kek.jp/past/llrf09/index.html" TargetMode="External"/><Relationship Id="rId9" Type="http://schemas.openxmlformats.org/officeDocument/2006/relationships/hyperlink" Target="http://indico.cern.ch/conferenceOtherViews.py?view=standard&amp;confId=10067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conferenceDisplay.py?confId=149614" TargetMode="External"/><Relationship Id="rId7" Type="http://schemas.openxmlformats.org/officeDocument/2006/relationships/hyperlink" Target="https://lpsc.in2p3.fr/Indico/conferenceDisplay.py?confId=862" TargetMode="External"/><Relationship Id="rId2" Type="http://schemas.openxmlformats.org/officeDocument/2006/relationships/hyperlink" Target="http://llrf2011.desy.de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mtcaws.desy.de/" TargetMode="External"/><Relationship Id="rId5" Type="http://schemas.openxmlformats.org/officeDocument/2006/relationships/hyperlink" Target="http://www.mixdes.org/MIXDES_info.htm?year=2012" TargetMode="External"/><Relationship Id="rId4" Type="http://schemas.openxmlformats.org/officeDocument/2006/relationships/hyperlink" Target="http://lpsc.in2p3.fr/Indico/conferenceDisplay.py?confId=646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hyperlink" Target="https://indico.desy.de/conferenceDisplay.py?confId=283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jpeg"/><Relationship Id="rId5" Type="http://schemas.openxmlformats.org/officeDocument/2006/relationships/image" Target="../media/image4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desy.de/conferenceDisplay.py?confId=2831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lpsc.in2p3.fr/Indico/internalPage.py?pageId=2&amp;confId=64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lpsc.in2p3.fr/Indico/internalPage.py?pageId=2&amp;confId=862" TargetMode="Externa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://indico.cern.ch/conferenceDisplay.py?confId=10672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://indico.desy.de/conferenceProgram.py?confId=3007" TargetMode="External"/><Relationship Id="rId4" Type="http://schemas.openxmlformats.org/officeDocument/2006/relationships/hyperlink" Target="https://indico.desy.de/conferenceDisplay.py?confId=499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llrf2011.desy.de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indico.cern.ch/conferenceDisplay.py?confId=149614" TargetMode="External"/><Relationship Id="rId4" Type="http://schemas.openxmlformats.org/officeDocument/2006/relationships/hyperlink" Target="https://indico.desy.de/conferenceDisplay.py?confId=499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pg"/><Relationship Id="rId5" Type="http://schemas.openxmlformats.org/officeDocument/2006/relationships/hyperlink" Target="http://www.wirtualnapolitechnika.pl/" TargetMode="External"/><Relationship Id="rId4" Type="http://schemas.openxmlformats.org/officeDocument/2006/relationships/hyperlink" Target="https://indico.desy.de/conferenceDisplay.py?confId=499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RF questions for </a:t>
            </a:r>
            <a:r>
              <a:rPr lang="en-US" sz="4800" dirty="0" err="1" smtClean="0">
                <a:solidFill>
                  <a:schemeClr val="bg1"/>
                </a:solidFill>
              </a:rPr>
              <a:t>LHeC</a:t>
            </a:r>
            <a:r>
              <a:rPr lang="en-US" sz="4800" dirty="0" smtClean="0">
                <a:solidFill>
                  <a:schemeClr val="bg1"/>
                </a:solidFill>
              </a:rPr>
              <a:t> &amp; TLEP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RFTech</a:t>
            </a:r>
            <a:r>
              <a:rPr lang="en-US" sz="4800" dirty="0" smtClean="0">
                <a:solidFill>
                  <a:schemeClr val="bg1"/>
                </a:solidFill>
              </a:rPr>
              <a:t> deliverables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3585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Frank Zimmermann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&amp; final </a:t>
            </a:r>
            <a:r>
              <a:rPr lang="en-US" dirty="0" err="1" smtClean="0">
                <a:solidFill>
                  <a:schemeClr val="bg1"/>
                </a:solidFill>
              </a:rPr>
              <a:t>RFTech</a:t>
            </a:r>
            <a:r>
              <a:rPr lang="en-US" dirty="0" smtClean="0">
                <a:solidFill>
                  <a:schemeClr val="bg1"/>
                </a:solidFill>
              </a:rPr>
              <a:t> meeting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Annecy, Imperial Palace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1" descr="logoWhite"/>
          <p:cNvPicPr>
            <a:picLocks noChangeAspect="1" noChangeArrowheads="1"/>
          </p:cNvPicPr>
          <p:nvPr/>
        </p:nvPicPr>
        <p:blipFill>
          <a:blip r:embed="rId3" cstate="print"/>
          <a:srcRect l="4990" t="15118" r="4990" b="6718"/>
          <a:stretch>
            <a:fillRect/>
          </a:stretch>
        </p:blipFill>
        <p:spPr bwMode="auto">
          <a:xfrm>
            <a:off x="629909" y="4842951"/>
            <a:ext cx="1325877" cy="85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o-rfte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212486"/>
            <a:ext cx="1629123" cy="977474"/>
          </a:xfrm>
          <a:prstGeom prst="rect">
            <a:avLst/>
          </a:prstGeom>
        </p:spPr>
      </p:pic>
      <p:pic>
        <p:nvPicPr>
          <p:cNvPr id="8" name="Picture 7" descr="accnet-logo-ne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5735010"/>
            <a:ext cx="1344227" cy="5796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6246" y="6540797"/>
            <a:ext cx="9008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</a:t>
            </a:r>
            <a:r>
              <a:rPr lang="en-US" sz="1200" dirty="0" smtClean="0">
                <a:solidFill>
                  <a:schemeClr val="bg1"/>
                </a:solidFill>
              </a:rPr>
              <a:t>ork supported </a:t>
            </a:r>
            <a:r>
              <a:rPr lang="en-US" sz="1200" dirty="0">
                <a:solidFill>
                  <a:schemeClr val="bg1"/>
                </a:solidFill>
              </a:rPr>
              <a:t>by the European Commission under the FP7 </a:t>
            </a:r>
            <a:r>
              <a:rPr lang="en-US" sz="1200" dirty="0" smtClean="0">
                <a:solidFill>
                  <a:schemeClr val="bg1"/>
                </a:solidFill>
              </a:rPr>
              <a:t>Research Infrastructures project </a:t>
            </a:r>
            <a:r>
              <a:rPr lang="en-US" sz="1200" dirty="0">
                <a:solidFill>
                  <a:schemeClr val="bg1"/>
                </a:solidFill>
              </a:rPr>
              <a:t>EuCARD, grant agreement no. </a:t>
            </a:r>
            <a:r>
              <a:rPr lang="en-US" sz="1200" dirty="0" smtClean="0">
                <a:solidFill>
                  <a:schemeClr val="bg1"/>
                </a:solidFill>
              </a:rPr>
              <a:t>227579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5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c</a:t>
            </a:r>
            <a:r>
              <a:rPr lang="en-US" sz="4800" dirty="0" smtClean="0"/>
              <a:t>ost of the RF system?</a:t>
            </a:r>
            <a:endParaRPr lang="en-GB" sz="4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582896" y="1196752"/>
                <a:ext cx="8135560" cy="5632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JLAB upgrade (B. </a:t>
                </a:r>
                <a:r>
                  <a:rPr lang="en-US" sz="3600" dirty="0" err="1" smtClean="0"/>
                  <a:t>Rimmer</a:t>
                </a:r>
                <a:r>
                  <a:rPr lang="en-US" sz="3600" dirty="0" smtClean="0"/>
                  <a:t>) – US accounting</a:t>
                </a:r>
              </a:p>
              <a:p>
                <a:r>
                  <a:rPr lang="en-US" sz="3600" dirty="0" smtClean="0"/>
                  <a:t>~$176M/GeV (excluding tunnel )</a:t>
                </a:r>
              </a:p>
              <a:p>
                <a:r>
                  <a:rPr lang="en-US" sz="3600" dirty="0" smtClean="0"/>
                  <a:t> ~$17.6/watt beam power</a:t>
                </a:r>
              </a:p>
              <a:p>
                <a:endParaRPr lang="en-US" sz="3600" dirty="0"/>
              </a:p>
              <a:p>
                <a:r>
                  <a:rPr lang="en-US" sz="3600" dirty="0" smtClean="0"/>
                  <a:t>energy: 12 GV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/>
                      </a:rPr>
                      <m:t>→</m:t>
                    </m:r>
                  </m:oMath>
                </a14:m>
                <a:r>
                  <a:rPr lang="en-US" sz="3600" dirty="0" smtClean="0"/>
                  <a:t> 2.1 B$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/>
                      </a:rPr>
                      <m:t>→</m:t>
                    </m:r>
                  </m:oMath>
                </a14:m>
                <a:r>
                  <a:rPr lang="en-US" sz="3600" dirty="0" smtClean="0"/>
                  <a:t> </a:t>
                </a:r>
                <a:r>
                  <a:rPr lang="en-US" sz="3600" dirty="0" smtClean="0"/>
                  <a:t>0.8</a:t>
                </a:r>
                <a:r>
                  <a:rPr lang="en-US" sz="3600" dirty="0" smtClean="0"/>
                  <a:t> </a:t>
                </a:r>
                <a:r>
                  <a:rPr lang="en-US" sz="3600" dirty="0" err="1"/>
                  <a:t>G</a:t>
                </a:r>
                <a:r>
                  <a:rPr lang="en-US" sz="3600" dirty="0" err="1" smtClean="0"/>
                  <a:t>Euro</a:t>
                </a:r>
                <a:endParaRPr lang="en-US" sz="3600" dirty="0" smtClean="0"/>
              </a:p>
              <a:p>
                <a:r>
                  <a:rPr lang="en-US" sz="3600" dirty="0"/>
                  <a:t>p</a:t>
                </a:r>
                <a:r>
                  <a:rPr lang="en-US" sz="3600" dirty="0" smtClean="0"/>
                  <a:t>ower: 100 MW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/>
                      </a:rPr>
                      <m:t>→</m:t>
                    </m:r>
                  </m:oMath>
                </a14:m>
                <a:r>
                  <a:rPr lang="en-US" sz="3600" dirty="0" smtClean="0"/>
                  <a:t> </a:t>
                </a:r>
                <a:r>
                  <a:rPr lang="en-US" sz="3600" dirty="0" smtClean="0"/>
                  <a:t>1.8 </a:t>
                </a:r>
                <a:r>
                  <a:rPr lang="en-US" sz="3600" dirty="0" smtClean="0"/>
                  <a:t>B$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/>
                      </a:rPr>
                      <m:t>→</m:t>
                    </m:r>
                  </m:oMath>
                </a14:m>
                <a:r>
                  <a:rPr lang="en-US" sz="3600" dirty="0" smtClean="0"/>
                  <a:t> </a:t>
                </a:r>
                <a:r>
                  <a:rPr lang="en-US" sz="3600" dirty="0" smtClean="0"/>
                  <a:t>0.7 </a:t>
                </a:r>
                <a:r>
                  <a:rPr lang="en-US" sz="3600" dirty="0" err="1"/>
                  <a:t>G</a:t>
                </a:r>
                <a:r>
                  <a:rPr lang="en-US" sz="3600" dirty="0" err="1" smtClean="0"/>
                  <a:t>Euro</a:t>
                </a:r>
                <a:endParaRPr lang="en-US" sz="3600" dirty="0" smtClean="0"/>
              </a:p>
              <a:p>
                <a:endParaRPr lang="en-US" sz="3600" dirty="0" smtClean="0"/>
              </a:p>
              <a:p>
                <a:r>
                  <a:rPr lang="en-US" sz="3600" dirty="0"/>
                  <a:t>i</a:t>
                </a:r>
                <a:r>
                  <a:rPr lang="en-US" sz="3600" dirty="0" smtClean="0"/>
                  <a:t>njector ring:</a:t>
                </a:r>
                <a:endParaRPr lang="en-US" sz="3600" dirty="0"/>
              </a:p>
              <a:p>
                <a:r>
                  <a:rPr lang="en-US" sz="3600" dirty="0"/>
                  <a:t>X</a:t>
                </a:r>
                <a:r>
                  <a:rPr lang="en-US" sz="3600" dirty="0" smtClean="0"/>
                  <a:t>FEL </a:t>
                </a:r>
                <a:r>
                  <a:rPr lang="en-US" sz="3600" dirty="0" err="1" smtClean="0"/>
                  <a:t>linac</a:t>
                </a:r>
                <a:r>
                  <a:rPr lang="en-US" sz="3600" dirty="0" smtClean="0"/>
                  <a:t> (17.5 GeV) ~230 </a:t>
                </a:r>
                <a:r>
                  <a:rPr lang="en-US" sz="3600" dirty="0" err="1" smtClean="0"/>
                  <a:t>Meuro</a:t>
                </a:r>
                <a:endParaRPr lang="en-US" sz="3600" dirty="0" smtClean="0"/>
              </a:p>
              <a:p>
                <a:r>
                  <a:rPr lang="en-US" sz="3600" dirty="0"/>
                  <a:t>t</a:t>
                </a:r>
                <a:r>
                  <a:rPr lang="en-US" sz="3600" dirty="0" smtClean="0"/>
                  <a:t>otal: 1 </a:t>
                </a:r>
                <a:r>
                  <a:rPr lang="en-US" sz="3600" dirty="0" err="1" smtClean="0"/>
                  <a:t>GEuro</a:t>
                </a:r>
                <a:endParaRPr lang="en-US" sz="36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96" y="1196752"/>
                <a:ext cx="8135560" cy="5632311"/>
              </a:xfrm>
              <a:prstGeom prst="rect">
                <a:avLst/>
              </a:prstGeom>
              <a:blipFill rotWithShape="1">
                <a:blip r:embed="rId2"/>
                <a:stretch>
                  <a:fillRect l="-2324" t="-1623" r="-1199" b="-3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770961" y="6352615"/>
            <a:ext cx="3373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q</a:t>
            </a:r>
            <a:r>
              <a:rPr lang="en-US" sz="3200" b="1" i="1" dirty="0" smtClean="0">
                <a:solidFill>
                  <a:srgbClr val="FF0000"/>
                </a:solidFill>
              </a:rPr>
              <a:t>uestion to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RFTech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9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-rfte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4518" y="1916832"/>
            <a:ext cx="5013499" cy="30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RFTech</a:t>
            </a:r>
            <a:r>
              <a:rPr lang="en-US" dirty="0" smtClean="0"/>
              <a:t> organized or co-sponsored events, 2009-11</a:t>
            </a:r>
            <a:endParaRPr lang="en-US" dirty="0"/>
          </a:p>
        </p:txBody>
      </p:sp>
      <p:pic>
        <p:nvPicPr>
          <p:cNvPr id="1025" name="Picture 1" descr="C:\frankz\ACCNET\Workshops\redb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3350" cy="133350"/>
          </a:xfrm>
          <a:prstGeom prst="rect">
            <a:avLst/>
          </a:prstGeom>
          <a:noFill/>
        </p:spPr>
      </p:pic>
      <p:pic>
        <p:nvPicPr>
          <p:cNvPr id="1026" name="Picture 2" descr="C:\frankz\ACCNET\Workshops\redb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3350" cy="133350"/>
          </a:xfrm>
          <a:prstGeom prst="rect">
            <a:avLst/>
          </a:prstGeom>
          <a:noFill/>
        </p:spPr>
      </p:pic>
      <p:pic>
        <p:nvPicPr>
          <p:cNvPr id="1027" name="Picture 3" descr="C:\frankz\ACCNET\Workshops\redb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3350" cy="133350"/>
          </a:xfrm>
          <a:prstGeom prst="rect">
            <a:avLst/>
          </a:prstGeom>
          <a:noFill/>
        </p:spPr>
      </p:pic>
      <p:pic>
        <p:nvPicPr>
          <p:cNvPr id="1028" name="Picture 4" descr="C:\frankz\ACCNET\Workshops\redb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3350" cy="133350"/>
          </a:xfrm>
          <a:prstGeom prst="rect">
            <a:avLst/>
          </a:prstGeom>
          <a:noFill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899541"/>
              </p:ext>
            </p:extLst>
          </p:nvPr>
        </p:nvGraphicFramePr>
        <p:xfrm>
          <a:off x="66675" y="1124744"/>
          <a:ext cx="9144000" cy="5710831"/>
        </p:xfrm>
        <a:graphic>
          <a:graphicData uri="http://schemas.openxmlformats.org/drawingml/2006/table">
            <a:tbl>
              <a:tblPr/>
              <a:tblGrid>
                <a:gridCol w="2267744"/>
                <a:gridCol w="144016"/>
                <a:gridCol w="6732240"/>
              </a:tblGrid>
              <a:tr h="53730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16.-18.09.2009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154238" algn="l"/>
                        </a:tabLst>
                      </a:pPr>
                      <a:r>
                        <a:rPr lang="en-US" sz="2400" b="0" dirty="0" smtClean="0">
                          <a:hlinkClick r:id="rId3"/>
                        </a:rPr>
                        <a:t>LHC-CC09, 3</a:t>
                      </a:r>
                      <a:r>
                        <a:rPr lang="en-US" sz="2400" b="0" baseline="30000" dirty="0" smtClean="0">
                          <a:hlinkClick r:id="rId3"/>
                        </a:rPr>
                        <a:t>rd</a:t>
                      </a:r>
                      <a:r>
                        <a:rPr lang="en-US" sz="2400" b="0" dirty="0" smtClean="0">
                          <a:hlinkClick r:id="rId3"/>
                        </a:rPr>
                        <a:t> LHC crab cavity workshop</a:t>
                      </a:r>
                      <a:r>
                        <a:rPr lang="en-US" sz="2400" b="0" dirty="0" smtClean="0"/>
                        <a:t>, CERN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54281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19-22.10.2009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hlinkClick r:id="rId4"/>
                        </a:rPr>
                        <a:t>LLRF09, Low-Level Radio Frequency Workshop</a:t>
                      </a:r>
                      <a:r>
                        <a:rPr lang="en-US" sz="2400" b="0" dirty="0" smtClean="0"/>
                        <a:t>, KEK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   24-27.06.2010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hlinkClick r:id="rId5"/>
                        </a:rPr>
                        <a:t>MIXDES2010</a:t>
                      </a:r>
                      <a:r>
                        <a:rPr lang="en-US" sz="2400" b="0" dirty="0"/>
                        <a:t>, Wroclaw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 29.03. 2010</a:t>
                      </a:r>
                      <a:endParaRPr lang="en-US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hlinkClick r:id="rId6"/>
                        </a:rPr>
                        <a:t>First Annual </a:t>
                      </a:r>
                      <a:r>
                        <a:rPr lang="en-US" sz="2400" b="1" dirty="0" err="1">
                          <a:hlinkClick r:id="rId6"/>
                        </a:rPr>
                        <a:t>RFTech</a:t>
                      </a:r>
                      <a:r>
                        <a:rPr lang="en-US" sz="2400" b="1" dirty="0">
                          <a:hlinkClick r:id="rId6"/>
                        </a:rPr>
                        <a:t> Meeting</a:t>
                      </a:r>
                      <a:r>
                        <a:rPr lang="en-US" sz="2400" b="1" dirty="0"/>
                        <a:t>, DESY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19-22.10.2009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hlinkClick r:id="rId7"/>
                        </a:rPr>
                        <a:t>LLRF09, Low-Level Radio Frequency Workshop</a:t>
                      </a:r>
                      <a:r>
                        <a:rPr lang="en-US" sz="2400" b="0" dirty="0"/>
                        <a:t>, KEK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 16-18.09. 2009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hlinkClick r:id="rId3"/>
                        </a:rPr>
                        <a:t>LHC Crab Cavities "LHC-CC09</a:t>
                      </a:r>
                      <a:r>
                        <a:rPr lang="en-US" sz="2400" b="0" dirty="0" smtClean="0"/>
                        <a:t>", CERN 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309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0" baseline="0" dirty="0" smtClean="0"/>
                        <a:t>02-03.12.2010</a:t>
                      </a:r>
                      <a:endParaRPr lang="en-US" sz="2400" b="1" i="0" baseline="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i="0" baseline="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i="0" baseline="0" dirty="0" smtClean="0">
                          <a:hlinkClick r:id="rId8"/>
                        </a:rPr>
                        <a:t>Second Annual </a:t>
                      </a:r>
                      <a:r>
                        <a:rPr lang="en-US" sz="2400" b="1" i="0" baseline="0" dirty="0" err="1" smtClean="0">
                          <a:hlinkClick r:id="rId8"/>
                        </a:rPr>
                        <a:t>RFTech</a:t>
                      </a:r>
                      <a:r>
                        <a:rPr lang="en-US" sz="2400" b="1" i="0" baseline="0" dirty="0" smtClean="0">
                          <a:hlinkClick r:id="rId8"/>
                        </a:rPr>
                        <a:t> Meeting</a:t>
                      </a:r>
                      <a:r>
                        <a:rPr lang="en-US" sz="2400" b="1" i="0" baseline="0" dirty="0" smtClean="0"/>
                        <a:t>, PSI</a:t>
                      </a:r>
                      <a:endParaRPr lang="en-US" sz="2400" b="1" i="0" baseline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490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smtClean="0"/>
                        <a:t>15-17.12. 2010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hlinkClick r:id="rId9"/>
                        </a:rPr>
                        <a:t>LHC-CC10, 4th LHC Crab Cavity Workshop</a:t>
                      </a:r>
                      <a:r>
                        <a:rPr lang="en-US" sz="2400" b="0" dirty="0" smtClean="0"/>
                        <a:t>, CERN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4868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/>
                        <a:t>6-8.06.2011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hlinkClick r:id="rId10"/>
                        </a:rPr>
                        <a:t>Linac</a:t>
                      </a:r>
                      <a:r>
                        <a:rPr lang="en-US" sz="2400" b="0" dirty="0" smtClean="0">
                          <a:hlinkClick r:id="rId10"/>
                        </a:rPr>
                        <a:t> Operation with Long Bunch Trains</a:t>
                      </a:r>
                      <a:r>
                        <a:rPr lang="en-US" sz="2400" dirty="0" smtClean="0"/>
                        <a:t>, DESY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3703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/>
                        <a:t>16-18.06.2011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0" dirty="0" err="1" smtClean="0">
                          <a:hlinkClick r:id="rId11"/>
                        </a:rPr>
                        <a:t>AccNet</a:t>
                      </a:r>
                      <a:r>
                        <a:rPr lang="en-US" sz="2400" b="0" dirty="0" smtClean="0">
                          <a:hlinkClick r:id="rId11"/>
                        </a:rPr>
                        <a:t> co-sponsored MIXDES</a:t>
                      </a:r>
                      <a:r>
                        <a:rPr lang="en-US" sz="2400" b="0" baseline="0" dirty="0" smtClean="0">
                          <a:hlinkClick r:id="rId11"/>
                        </a:rPr>
                        <a:t> 2011</a:t>
                      </a:r>
                      <a:r>
                        <a:rPr lang="en-US" sz="2400" b="0" baseline="0" dirty="0" smtClean="0"/>
                        <a:t>, Gliwice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490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/>
                        <a:t>21.023.09.2011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2400" b="0" dirty="0" smtClean="0">
                          <a:hlinkClick r:id="rId12"/>
                        </a:rPr>
                        <a:t>MulCoPim'11</a:t>
                      </a:r>
                      <a:r>
                        <a:rPr lang="es-ES" sz="2400" b="0" dirty="0" smtClean="0"/>
                        <a:t>, Valencia, 21-23 </a:t>
                      </a:r>
                      <a:r>
                        <a:rPr lang="es-ES" sz="2400" b="0" dirty="0" err="1" smtClean="0"/>
                        <a:t>September</a:t>
                      </a:r>
                      <a:r>
                        <a:rPr lang="es-ES" sz="2400" b="0" dirty="0" smtClean="0"/>
                        <a:t> 2011 </a:t>
                      </a:r>
                      <a:endParaRPr lang="en-US" sz="2400" b="0" dirty="0" smtClean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32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993842"/>
              </p:ext>
            </p:extLst>
          </p:nvPr>
        </p:nvGraphicFramePr>
        <p:xfrm>
          <a:off x="0" y="1268760"/>
          <a:ext cx="9144000" cy="5400600"/>
        </p:xfrm>
        <a:graphic>
          <a:graphicData uri="http://schemas.openxmlformats.org/drawingml/2006/table">
            <a:tbl>
              <a:tblPr/>
              <a:tblGrid>
                <a:gridCol w="2267744"/>
                <a:gridCol w="144016"/>
                <a:gridCol w="6732240"/>
              </a:tblGrid>
              <a:tr h="482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/>
                        <a:t>17.-21.10.2011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hlinkClick r:id="rId2"/>
                        </a:rPr>
                        <a:t>LLRF-2011</a:t>
                      </a:r>
                      <a:r>
                        <a:rPr lang="en-US" sz="2400" b="0" dirty="0" smtClean="0"/>
                        <a:t>, DESY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482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/>
                        <a:t>14-15.11.2011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hlinkClick r:id="rId3"/>
                        </a:rPr>
                        <a:t>LHC-CC11 on LHC Crab Cavities</a:t>
                      </a:r>
                      <a:r>
                        <a:rPr lang="en-US" sz="2400" b="0" dirty="0" smtClean="0"/>
                        <a:t>, CERN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482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smtClean="0"/>
                        <a:t>12.-13.12.2011</a:t>
                      </a:r>
                      <a:endParaRPr lang="en-US" sz="24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 smtClean="0">
                          <a:hlinkClick r:id="rId4"/>
                        </a:rPr>
                        <a:t>Third </a:t>
                      </a:r>
                      <a:r>
                        <a:rPr lang="en-US" sz="2400" b="1" dirty="0" smtClean="0">
                          <a:hlinkClick r:id="rId4"/>
                        </a:rPr>
                        <a:t>Annual </a:t>
                      </a:r>
                      <a:r>
                        <a:rPr lang="en-US" sz="2400" b="1" dirty="0" err="1" smtClean="0">
                          <a:hlinkClick r:id="rId4"/>
                        </a:rPr>
                        <a:t>RFTech</a:t>
                      </a:r>
                      <a:r>
                        <a:rPr lang="en-US" sz="2400" b="1" dirty="0" smtClean="0">
                          <a:hlinkClick r:id="rId4"/>
                        </a:rPr>
                        <a:t> Meeting</a:t>
                      </a:r>
                      <a:r>
                        <a:rPr lang="en-US" sz="2400" b="1" dirty="0" smtClean="0"/>
                        <a:t>, </a:t>
                      </a:r>
                      <a:r>
                        <a:rPr lang="en-US" sz="2400" b="1" dirty="0" smtClean="0"/>
                        <a:t>Rostock</a:t>
                      </a:r>
                      <a:endParaRPr lang="en-US" sz="24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34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/>
                        <a:t>24-26</a:t>
                      </a:r>
                      <a:r>
                        <a:rPr lang="en-US" sz="2400" b="0" baseline="0" dirty="0" smtClean="0"/>
                        <a:t>.05.2012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hlinkClick r:id="rId5"/>
                        </a:rPr>
                        <a:t>MixDes2012</a:t>
                      </a:r>
                      <a:r>
                        <a:rPr lang="en-US" sz="2400" b="0" dirty="0" smtClean="0"/>
                        <a:t>, Warsaw,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31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smtClean="0"/>
                        <a:t>11-15.06.2012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IEEE </a:t>
                      </a:r>
                      <a:r>
                        <a:rPr lang="en-US" sz="2400" b="0" dirty="0" smtClean="0">
                          <a:solidFill>
                            <a:srgbClr val="3333FF"/>
                          </a:solidFill>
                        </a:rPr>
                        <a:t>RT2012</a:t>
                      </a:r>
                      <a:r>
                        <a:rPr lang="en-US" sz="2400" dirty="0" smtClean="0"/>
                        <a:t>, Berkeley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279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/>
                        <a:t>25.-27.06.2012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3333FF"/>
                          </a:solidFill>
                        </a:rPr>
                        <a:t>HOMSC2012</a:t>
                      </a:r>
                      <a:r>
                        <a:rPr lang="en-US" sz="2400" b="0" dirty="0" smtClean="0"/>
                        <a:t> workshop, </a:t>
                      </a:r>
                      <a:r>
                        <a:rPr lang="en-US" sz="2400" b="0" dirty="0" err="1" smtClean="0"/>
                        <a:t>Daresbury</a:t>
                      </a:r>
                      <a:endParaRPr lang="en-US" sz="2400" b="0" dirty="0" smtClean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279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/>
                        <a:t>06.-08.008.2012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3333FF"/>
                          </a:solidFill>
                        </a:rPr>
                        <a:t>LLRF collaboration meeting, </a:t>
                      </a:r>
                      <a:r>
                        <a:rPr lang="en-US" sz="2400" b="0" dirty="0" smtClean="0"/>
                        <a:t>Lodz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414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/>
                        <a:t>19.25.08.2012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rgbClr val="3333FF"/>
                          </a:solidFill>
                        </a:rPr>
                        <a:t>ICAP’12</a:t>
                      </a:r>
                      <a:r>
                        <a:rPr lang="en-US" sz="2400" b="0" dirty="0" smtClean="0"/>
                        <a:t>, </a:t>
                      </a:r>
                      <a:r>
                        <a:rPr lang="en-US" sz="2400" b="0" dirty="0" err="1" smtClean="0"/>
                        <a:t>Warnem</a:t>
                      </a:r>
                      <a:r>
                        <a:rPr lang="en-US" sz="2400" b="0" dirty="0" err="1" smtClean="0">
                          <a:latin typeface="+mn-lt"/>
                        </a:rPr>
                        <a:t>ü</a:t>
                      </a:r>
                      <a:r>
                        <a:rPr lang="en-US" sz="2400" b="0" dirty="0" err="1" smtClean="0"/>
                        <a:t>nde</a:t>
                      </a:r>
                      <a:endParaRPr lang="en-US" sz="2400" b="0" dirty="0" smtClean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414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 smtClean="0"/>
                        <a:t>11..-12.12.2012</a:t>
                      </a: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hlinkClick r:id="rId6"/>
                        </a:rPr>
                        <a:t>uTCA</a:t>
                      </a:r>
                      <a:r>
                        <a:rPr lang="en-US" sz="2400" b="0" dirty="0" smtClean="0">
                          <a:hlinkClick r:id="rId6"/>
                        </a:rPr>
                        <a:t> workshop for Industry and Research</a:t>
                      </a:r>
                      <a:r>
                        <a:rPr lang="en-US" sz="2400" b="0" dirty="0" smtClean="0"/>
                        <a:t>, Hamburg</a:t>
                      </a:r>
                      <a:endParaRPr lang="en-US" sz="2400" b="0" dirty="0" smtClean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  <a:tr h="462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 </a:t>
                      </a:r>
                      <a:r>
                        <a:rPr lang="en-US" sz="2400" b="1" dirty="0" smtClean="0"/>
                        <a:t>24-26.03. 2013</a:t>
                      </a:r>
                      <a:endParaRPr lang="en-US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hlinkClick r:id="rId7"/>
                        </a:rPr>
                        <a:t>Fourth </a:t>
                      </a:r>
                      <a:r>
                        <a:rPr lang="en-US" sz="2400" b="1" dirty="0">
                          <a:hlinkClick r:id="rId7"/>
                        </a:rPr>
                        <a:t>Annual </a:t>
                      </a:r>
                      <a:r>
                        <a:rPr lang="en-US" sz="2400" b="1" dirty="0" err="1">
                          <a:hlinkClick r:id="rId7"/>
                        </a:rPr>
                        <a:t>RFTech</a:t>
                      </a:r>
                      <a:r>
                        <a:rPr lang="en-US" sz="2400" b="1" dirty="0">
                          <a:hlinkClick r:id="rId7"/>
                        </a:rPr>
                        <a:t> Meeting</a:t>
                      </a:r>
                      <a:r>
                        <a:rPr lang="en-US" sz="2400" b="1" dirty="0"/>
                        <a:t>, </a:t>
                      </a:r>
                      <a:r>
                        <a:rPr lang="en-US" sz="2400" b="1" dirty="0" smtClean="0"/>
                        <a:t>Annecy</a:t>
                      </a:r>
                      <a:endParaRPr lang="en-US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RFTech</a:t>
            </a:r>
            <a:r>
              <a:rPr lang="en-US" dirty="0" smtClean="0"/>
              <a:t> organized or co-sponsored events, 2011-13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-rfte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609600"/>
            <a:ext cx="1524000" cy="9144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rgbClr val="FFFF00"/>
                </a:solidFill>
              </a:rPr>
              <a:t>First Annual </a:t>
            </a:r>
            <a:r>
              <a:rPr lang="en-US" sz="4400" dirty="0" err="1">
                <a:solidFill>
                  <a:srgbClr val="FFFF00"/>
                </a:solidFill>
              </a:rPr>
              <a:t>RFTech</a:t>
            </a:r>
            <a:r>
              <a:rPr lang="en-US" sz="4400" dirty="0">
                <a:solidFill>
                  <a:srgbClr val="FFFF00"/>
                </a:solidFill>
              </a:rPr>
              <a:t> Meeting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rgbClr val="FFFF00"/>
                </a:solidFill>
              </a:rPr>
              <a:t>DESY, 29 March 2010</a:t>
            </a:r>
          </a:p>
        </p:txBody>
      </p:sp>
      <p:pic>
        <p:nvPicPr>
          <p:cNvPr id="3" name="Picture 2" descr="IMG_1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32990"/>
            <a:ext cx="3150413" cy="2362810"/>
          </a:xfrm>
          <a:prstGeom prst="rect">
            <a:avLst/>
          </a:prstGeom>
        </p:spPr>
      </p:pic>
      <p:pic>
        <p:nvPicPr>
          <p:cNvPr id="4" name="Picture 3" descr="IMG_10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2132990"/>
            <a:ext cx="3150413" cy="2362810"/>
          </a:xfrm>
          <a:prstGeom prst="rect">
            <a:avLst/>
          </a:prstGeom>
        </p:spPr>
      </p:pic>
      <p:pic>
        <p:nvPicPr>
          <p:cNvPr id="5" name="Picture 4" descr="IMG_10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3587" y="2132990"/>
            <a:ext cx="3150413" cy="2362810"/>
          </a:xfrm>
          <a:prstGeom prst="rect">
            <a:avLst/>
          </a:prstGeom>
        </p:spPr>
      </p:pic>
      <p:pic>
        <p:nvPicPr>
          <p:cNvPr id="6" name="Picture 5" descr="IMG_10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495190"/>
            <a:ext cx="3150413" cy="2362810"/>
          </a:xfrm>
          <a:prstGeom prst="rect">
            <a:avLst/>
          </a:prstGeom>
        </p:spPr>
      </p:pic>
      <p:pic>
        <p:nvPicPr>
          <p:cNvPr id="8" name="Picture 7" descr="IMG_10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93587" y="4495190"/>
            <a:ext cx="3150413" cy="2362810"/>
          </a:xfrm>
          <a:prstGeom prst="rect">
            <a:avLst/>
          </a:prstGeom>
        </p:spPr>
      </p:pic>
      <p:pic>
        <p:nvPicPr>
          <p:cNvPr id="7" name="Picture 6" descr="IMG_108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71800" y="4495190"/>
            <a:ext cx="3150413" cy="23628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219200"/>
            <a:ext cx="952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FFFF"/>
                </a:solidFill>
                <a:hlinkClick r:id="rId9"/>
              </a:rPr>
              <a:t>https://indico.desy.de/conferenceDisplay.py?confId=2831</a:t>
            </a:r>
            <a:endParaRPr lang="en-US" sz="2000" i="1" dirty="0">
              <a:solidFill>
                <a:srgbClr val="FFFFFF"/>
              </a:solidFill>
            </a:endParaRPr>
          </a:p>
          <a:p>
            <a:r>
              <a:rPr lang="en-US" sz="2000" i="1" dirty="0">
                <a:solidFill>
                  <a:srgbClr val="FFFFFF"/>
                </a:solidFill>
              </a:rPr>
              <a:t>17 participants (DESY, CERN, TUD, UROS, </a:t>
            </a:r>
            <a:r>
              <a:rPr lang="en-US" sz="2000" i="1" dirty="0" err="1">
                <a:solidFill>
                  <a:srgbClr val="FFFFFF"/>
                </a:solidFill>
              </a:rPr>
              <a:t>ASTeC</a:t>
            </a:r>
            <a:r>
              <a:rPr lang="en-US" sz="2000" i="1" dirty="0">
                <a:solidFill>
                  <a:srgbClr val="FFFFFF"/>
                </a:solidFill>
              </a:rPr>
              <a:t>, LPSC, UJF, ESS, U London, TUL, UG, SINS) organized by M. Grecki, J.-M. De Conto, W. Weingarten &amp; DESY  </a:t>
            </a:r>
            <a:endParaRPr lang="en-US" sz="20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accnet-logo-smal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" y="685800"/>
            <a:ext cx="1371600" cy="5791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2819400"/>
            <a:ext cx="830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Spiral-2 couplers, SPL simulations &amp; measurements,  FLASH full beam loading, LHC LLRF, </a:t>
            </a:r>
            <a:r>
              <a:rPr lang="en-US" sz="2800" b="1" dirty="0" err="1">
                <a:solidFill>
                  <a:srgbClr val="FFFFFF"/>
                </a:solidFill>
              </a:rPr>
              <a:t>xTCA</a:t>
            </a:r>
            <a:r>
              <a:rPr lang="en-US" sz="2800" b="1" dirty="0">
                <a:solidFill>
                  <a:srgbClr val="FFFFFF"/>
                </a:solidFill>
              </a:rPr>
              <a:t>, high reliability digital system, HIE ISOLDE cavity &amp; test cryostat,  TUD SRF test stand, LHC crab cavities, RF costing tools, SRF test &amp; R&amp;D infrastructure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_4304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46400" y="2209800"/>
            <a:ext cx="6197600" cy="4648200"/>
          </a:xfrm>
          <a:prstGeom prst="rect">
            <a:avLst/>
          </a:prstGeom>
        </p:spPr>
      </p:pic>
      <p:pic>
        <p:nvPicPr>
          <p:cNvPr id="16" name="Picture 15" descr="IMG_4323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343400"/>
            <a:ext cx="3352800" cy="2514600"/>
          </a:xfrm>
          <a:prstGeom prst="rect">
            <a:avLst/>
          </a:prstGeom>
        </p:spPr>
      </p:pic>
      <p:pic>
        <p:nvPicPr>
          <p:cNvPr id="17" name="Picture 16" descr="IMG_4337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0" y="2247900"/>
            <a:ext cx="3352800" cy="2514600"/>
          </a:xfrm>
          <a:prstGeom prst="rect">
            <a:avLst/>
          </a:prstGeom>
        </p:spPr>
      </p:pic>
      <p:pic>
        <p:nvPicPr>
          <p:cNvPr id="10" name="Picture 9" descr="logo-rfte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609600"/>
            <a:ext cx="1676400" cy="100584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rgbClr val="FFFF00"/>
                </a:solidFill>
              </a:rPr>
              <a:t>Second Annual </a:t>
            </a:r>
            <a:r>
              <a:rPr lang="en-US" sz="4400" dirty="0" err="1">
                <a:solidFill>
                  <a:srgbClr val="FFFF00"/>
                </a:solidFill>
              </a:rPr>
              <a:t>RFTech</a:t>
            </a:r>
            <a:r>
              <a:rPr lang="en-US" sz="4400" dirty="0">
                <a:solidFill>
                  <a:srgbClr val="FFFF00"/>
                </a:solidFill>
              </a:rPr>
              <a:t> Meeting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rgbClr val="FFFF00"/>
                </a:solidFill>
              </a:rPr>
              <a:t>PSI, 2-3 December ‘10</a:t>
            </a:r>
          </a:p>
        </p:txBody>
      </p:sp>
      <p:pic>
        <p:nvPicPr>
          <p:cNvPr id="11" name="Picture 10" descr="accnet-logo-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685800"/>
            <a:ext cx="1371600" cy="57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9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-rfte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9000" y="609600"/>
            <a:ext cx="1676400" cy="100584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rgbClr val="FFFF00"/>
                </a:solidFill>
              </a:rPr>
              <a:t>Second Annual </a:t>
            </a:r>
            <a:r>
              <a:rPr lang="en-US" sz="4400" dirty="0" err="1">
                <a:solidFill>
                  <a:srgbClr val="FFFF00"/>
                </a:solidFill>
              </a:rPr>
              <a:t>RFTech</a:t>
            </a:r>
            <a:r>
              <a:rPr lang="en-US" sz="4400" dirty="0">
                <a:solidFill>
                  <a:srgbClr val="FFFF00"/>
                </a:solidFill>
              </a:rPr>
              <a:t> Meeting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rgbClr val="FFFF00"/>
                </a:solidFill>
              </a:rPr>
              <a:t>PSI, 2-3 December ‘10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371600"/>
            <a:ext cx="9144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FFFF"/>
                </a:solidFill>
                <a:hlinkClick r:id="rId3"/>
              </a:rPr>
              <a:t>https://indico.desy.de</a:t>
            </a:r>
            <a:r>
              <a:rPr lang="en-US" sz="2000" i="1" dirty="0">
                <a:solidFill>
                  <a:srgbClr val="FF0000"/>
                </a:solidFill>
                <a:hlinkClick r:id="rId3"/>
              </a:rPr>
              <a:t>/conferenceDisplay.py?confId=2831</a:t>
            </a:r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>
                <a:solidFill>
                  <a:srgbClr val="FF0000"/>
                </a:solidFill>
              </a:rPr>
              <a:t>30 participants, ~2</a:t>
            </a:r>
            <a:r>
              <a:rPr lang="en-US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2000" i="1" dirty="0">
                <a:solidFill>
                  <a:srgbClr val="FF0000"/>
                </a:solidFill>
              </a:rPr>
              <a:t> 1</a:t>
            </a:r>
            <a:r>
              <a:rPr lang="en-US" sz="2000" i="1" baseline="30000" dirty="0">
                <a:solidFill>
                  <a:srgbClr val="FF0000"/>
                </a:solidFill>
              </a:rPr>
              <a:t>st</a:t>
            </a:r>
            <a:r>
              <a:rPr lang="en-US" sz="2000" i="1" dirty="0">
                <a:solidFill>
                  <a:srgbClr val="FF0000"/>
                </a:solidFill>
              </a:rPr>
              <a:t> meeting! (BNL, DESY, CERN, CNRS, CEA, ESRF, </a:t>
            </a:r>
            <a:r>
              <a:rPr lang="en-US" sz="2000" i="1">
                <a:solidFill>
                  <a:srgbClr val="FF0000"/>
                </a:solidFill>
              </a:rPr>
              <a:t>IPJS, </a:t>
            </a:r>
            <a:r>
              <a:rPr lang="en-US" sz="2000" i="1" dirty="0">
                <a:solidFill>
                  <a:srgbClr val="FF0000"/>
                </a:solidFill>
              </a:rPr>
              <a:t>LU, LPSC, PSI, RHUL, SBT, SOLEIL, UJF</a:t>
            </a:r>
            <a:r>
              <a:rPr lang="en-US" sz="2000" i="1">
                <a:solidFill>
                  <a:srgbClr val="FF0000"/>
                </a:solidFill>
              </a:rPr>
              <a:t>, TUD, TUL</a:t>
            </a:r>
            <a:r>
              <a:rPr lang="en-US" sz="2000" i="1" dirty="0">
                <a:solidFill>
                  <a:srgbClr val="FF0000"/>
                </a:solidFill>
              </a:rPr>
              <a:t>, WU, …) organized by </a:t>
            </a:r>
            <a:r>
              <a:rPr lang="en-US" sz="2000" b="1" i="1" dirty="0" err="1">
                <a:solidFill>
                  <a:srgbClr val="FFFFFF"/>
                </a:solidFill>
              </a:rPr>
              <a:t>T.Garvey</a:t>
            </a:r>
            <a:r>
              <a:rPr lang="en-US" sz="2000" b="1" i="1" dirty="0">
                <a:solidFill>
                  <a:srgbClr val="FFFFFF"/>
                </a:solidFill>
              </a:rPr>
              <a:t>,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</a:rPr>
              <a:t>M.Grecki</a:t>
            </a:r>
            <a:r>
              <a:rPr lang="en-US" sz="2000" b="1" i="1" dirty="0">
                <a:solidFill>
                  <a:srgbClr val="FFFFFF"/>
                </a:solidFill>
              </a:rPr>
              <a:t>, </a:t>
            </a:r>
            <a:r>
              <a:rPr lang="en-US" sz="2000" b="1" i="1" dirty="0" err="1">
                <a:solidFill>
                  <a:srgbClr val="FFFFFF"/>
                </a:solidFill>
              </a:rPr>
              <a:t>J.-M.DeConto</a:t>
            </a:r>
            <a:r>
              <a:rPr lang="en-US" sz="2000" b="1" i="1" dirty="0">
                <a:solidFill>
                  <a:srgbClr val="FFFFFF"/>
                </a:solidFill>
              </a:rPr>
              <a:t>, </a:t>
            </a:r>
            <a:r>
              <a:rPr lang="en-US" sz="2000" b="1" i="1" dirty="0" err="1">
                <a:solidFill>
                  <a:srgbClr val="FFFFFF"/>
                </a:solidFill>
              </a:rPr>
              <a:t>W.Weingarten</a:t>
            </a:r>
            <a:r>
              <a:rPr lang="en-US" sz="2000" b="1" i="1" dirty="0">
                <a:solidFill>
                  <a:srgbClr val="FFFFFF"/>
                </a:solidFill>
              </a:rPr>
              <a:t> &amp; PSI  ; </a:t>
            </a:r>
            <a:r>
              <a:rPr lang="en-GB" sz="2000" b="1" dirty="0">
                <a:solidFill>
                  <a:srgbClr val="F8C508"/>
                </a:solidFill>
              </a:rPr>
              <a:t>sharing experience among several fields of RF technology</a:t>
            </a:r>
            <a:r>
              <a:rPr lang="en-GB" sz="2000" dirty="0">
                <a:solidFill>
                  <a:srgbClr val="F8C508"/>
                </a:solidFill>
              </a:rPr>
              <a:t>!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srgbClr val="F8C508"/>
                </a:solidFill>
              </a:rPr>
              <a:t> </a:t>
            </a:r>
            <a:r>
              <a:rPr lang="en-GB" sz="2000" b="1" dirty="0">
                <a:solidFill>
                  <a:srgbClr val="F8C508"/>
                </a:solidFill>
              </a:rPr>
              <a:t>Low Level RF</a:t>
            </a:r>
            <a:r>
              <a:rPr lang="en-GB" sz="2000" b="1" dirty="0">
                <a:solidFill>
                  <a:srgbClr val="FFFFFF"/>
                </a:solidFill>
              </a:rPr>
              <a:t>: CERN's PS complex LLRF renovation, SuperB project, FLASH system, as well as use of specific components like </a:t>
            </a:r>
            <a:r>
              <a:rPr lang="en-GB" sz="2000" b="1" dirty="0" err="1">
                <a:solidFill>
                  <a:srgbClr val="FFFFFF"/>
                </a:solidFill>
              </a:rPr>
              <a:t>uTCA</a:t>
            </a:r>
            <a:r>
              <a:rPr lang="en-GB" sz="2000" b="1" dirty="0">
                <a:solidFill>
                  <a:srgbClr val="FFFFFF"/>
                </a:solidFill>
              </a:rPr>
              <a:t> for XFEL machines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 </a:t>
            </a:r>
            <a:r>
              <a:rPr lang="en-GB" sz="2000" b="1" dirty="0">
                <a:solidFill>
                  <a:srgbClr val="F8C508"/>
                </a:solidFill>
              </a:rPr>
              <a:t>Solid State Amplifiers</a:t>
            </a:r>
            <a:r>
              <a:rPr lang="en-GB" sz="2000" b="1" dirty="0">
                <a:solidFill>
                  <a:srgbClr val="FFFFFF"/>
                </a:solidFill>
              </a:rPr>
              <a:t>, both in general and particular techniques as well as some specific developments, like at PSI, ESRF and SOLEIL 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 </a:t>
            </a:r>
            <a:r>
              <a:rPr lang="en-GB" sz="2000" b="1" dirty="0">
                <a:solidFill>
                  <a:srgbClr val="F8C508"/>
                </a:solidFill>
              </a:rPr>
              <a:t>RF technology for FELs</a:t>
            </a:r>
            <a:r>
              <a:rPr lang="en-GB" sz="2000" b="1" dirty="0">
                <a:solidFill>
                  <a:srgbClr val="FFFFFF"/>
                </a:solidFill>
              </a:rPr>
              <a:t>: normal- and superconducting RF aspects (X Band structures, the Swiss FEL project, </a:t>
            </a:r>
            <a:r>
              <a:rPr lang="en-GB" sz="2000" b="1" dirty="0" err="1">
                <a:solidFill>
                  <a:srgbClr val="FFFFFF"/>
                </a:solidFill>
              </a:rPr>
              <a:t>cryomodule</a:t>
            </a:r>
            <a:r>
              <a:rPr lang="en-GB" sz="2000" b="1" dirty="0">
                <a:solidFill>
                  <a:srgbClr val="FFFFFF"/>
                </a:solidFill>
              </a:rPr>
              <a:t> technology) , summary of XFEL RF synchronization workshop 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 </a:t>
            </a:r>
            <a:r>
              <a:rPr lang="en-GB" sz="2000" b="1" dirty="0">
                <a:solidFill>
                  <a:srgbClr val="F8C508"/>
                </a:solidFill>
              </a:rPr>
              <a:t>RF limitations related to LHC ultimate beam 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srgbClr val="F8C508"/>
                </a:solidFill>
              </a:rPr>
              <a:t> </a:t>
            </a:r>
            <a:r>
              <a:rPr lang="en-GB" sz="2000" b="1" dirty="0">
                <a:solidFill>
                  <a:srgbClr val="F8C508"/>
                </a:solidFill>
              </a:rPr>
              <a:t>Cavity optimization: </a:t>
            </a:r>
            <a:r>
              <a:rPr lang="en-GB" sz="2000" b="1" dirty="0">
                <a:solidFill>
                  <a:srgbClr val="FFFFFF"/>
                </a:solidFill>
              </a:rPr>
              <a:t>crab-cavity design for the LHC, HOM free copper cavities 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 </a:t>
            </a:r>
            <a:r>
              <a:rPr lang="en-GB" sz="2000" b="1" dirty="0">
                <a:solidFill>
                  <a:srgbClr val="F8C508"/>
                </a:solidFill>
              </a:rPr>
              <a:t>Superconducting RF</a:t>
            </a:r>
            <a:r>
              <a:rPr lang="en-GB" sz="2000" dirty="0">
                <a:solidFill>
                  <a:srgbClr val="FFFFFF"/>
                </a:solidFill>
              </a:rPr>
              <a:t>, </a:t>
            </a:r>
            <a:r>
              <a:rPr lang="en-GB" sz="2000" b="1" dirty="0">
                <a:solidFill>
                  <a:srgbClr val="FFFFFF"/>
                </a:solidFill>
              </a:rPr>
              <a:t>e.g. </a:t>
            </a:r>
            <a:r>
              <a:rPr lang="en-GB" sz="2000" b="1" dirty="0" err="1">
                <a:solidFill>
                  <a:srgbClr val="FFFFFF"/>
                </a:solidFill>
              </a:rPr>
              <a:t>cryomodule</a:t>
            </a:r>
            <a:r>
              <a:rPr lang="en-GB" sz="2000" b="1" dirty="0">
                <a:solidFill>
                  <a:srgbClr val="FFFFFF"/>
                </a:solidFill>
              </a:rPr>
              <a:t> assembly in </a:t>
            </a:r>
            <a:r>
              <a:rPr lang="en-GB" sz="2000" b="1" dirty="0" err="1">
                <a:solidFill>
                  <a:srgbClr val="FFFFFF"/>
                </a:solidFill>
              </a:rPr>
              <a:t>Saclay</a:t>
            </a:r>
            <a:r>
              <a:rPr lang="en-GB" sz="2000" b="1" dirty="0">
                <a:solidFill>
                  <a:srgbClr val="FFFFFF"/>
                </a:solidFill>
              </a:rPr>
              <a:t>, SRF infrastructures in </a:t>
            </a:r>
            <a:r>
              <a:rPr lang="en-GB" sz="2000" b="1" dirty="0" err="1">
                <a:solidFill>
                  <a:srgbClr val="FFFFFF"/>
                </a:solidFill>
              </a:rPr>
              <a:t>Saclay</a:t>
            </a:r>
            <a:r>
              <a:rPr lang="en-GB" sz="2000" b="1" dirty="0">
                <a:solidFill>
                  <a:srgbClr val="FFFFFF"/>
                </a:solidFill>
              </a:rPr>
              <a:t>/</a:t>
            </a:r>
            <a:r>
              <a:rPr lang="en-GB" sz="2000" b="1" dirty="0" err="1">
                <a:solidFill>
                  <a:srgbClr val="FFFFFF"/>
                </a:solidFill>
              </a:rPr>
              <a:t>Orsay</a:t>
            </a:r>
            <a:r>
              <a:rPr lang="en-GB" sz="2000" b="1" dirty="0">
                <a:solidFill>
                  <a:srgbClr val="FFFFFF"/>
                </a:solidFill>
              </a:rPr>
              <a:t>, SBT in Grenoble, with </a:t>
            </a:r>
            <a:r>
              <a:rPr lang="en-GB" sz="2000" b="1" dirty="0">
                <a:solidFill>
                  <a:srgbClr val="F8C508"/>
                </a:solidFill>
              </a:rPr>
              <a:t>analysis and round-table discussion </a:t>
            </a:r>
            <a:r>
              <a:rPr lang="en-GB" sz="2000" b="1" dirty="0">
                <a:solidFill>
                  <a:srgbClr val="FFFFFF"/>
                </a:solidFill>
              </a:rPr>
              <a:t>on the need of a European SRF test infrastructure for R&amp;D and test of cavities &amp; </a:t>
            </a:r>
            <a:r>
              <a:rPr lang="en-GB" sz="2000" b="1" dirty="0" err="1">
                <a:solidFill>
                  <a:srgbClr val="FFFFFF"/>
                </a:solidFill>
              </a:rPr>
              <a:t>cryomodules</a:t>
            </a:r>
            <a:r>
              <a:rPr lang="en-GB" sz="2000" b="1" dirty="0">
                <a:solidFill>
                  <a:srgbClr val="FFFFFF"/>
                </a:solidFill>
              </a:rPr>
              <a:t>. Presenting </a:t>
            </a:r>
            <a:r>
              <a:rPr lang="en-GB" sz="2000" b="1" dirty="0">
                <a:solidFill>
                  <a:srgbClr val="F8C508"/>
                </a:solidFill>
              </a:rPr>
              <a:t>work of young scientists</a:t>
            </a:r>
            <a:r>
              <a:rPr lang="en-GB" sz="2000" dirty="0">
                <a:solidFill>
                  <a:srgbClr val="F8C508"/>
                </a:solidFill>
              </a:rPr>
              <a:t>, </a:t>
            </a:r>
            <a:r>
              <a:rPr lang="en-GB" sz="2000" b="1" dirty="0">
                <a:solidFill>
                  <a:srgbClr val="FFFFFF"/>
                </a:solidFill>
              </a:rPr>
              <a:t>about cavity design &amp; modelling </a:t>
            </a:r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i="1" dirty="0">
                <a:solidFill>
                  <a:srgbClr val="FFFFFF"/>
                </a:solidFill>
              </a:rPr>
              <a:t>  </a:t>
            </a:r>
            <a:endParaRPr lang="en-US" sz="20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accnet-logo-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685800"/>
            <a:ext cx="1371600" cy="57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2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4" y="-27709"/>
            <a:ext cx="9167763" cy="70353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488" y="1295214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497D">
                    <a:lumMod val="40000"/>
                    <a:lumOff val="60000"/>
                  </a:srgbClr>
                </a:solidFill>
                <a:hlinkClick r:id="rId4"/>
              </a:rPr>
              <a:t>http</a:t>
            </a:r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hlinkClick r:id="rId4"/>
              </a:rPr>
              <a:t>://</a:t>
            </a:r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hlinkClick r:id="rId4"/>
              </a:rPr>
              <a:t>lpsc.in2p3.fr/Indico/internalPage.py?pageId=2&amp;confId=646</a:t>
            </a:r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</a:rPr>
              <a:t> </a:t>
            </a:r>
            <a:endParaRPr lang="en-US" dirty="0">
              <a:solidFill>
                <a:srgbClr val="1F497D">
                  <a:lumMod val="40000"/>
                  <a:lumOff val="60000"/>
                </a:srgbClr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945" y="2564904"/>
            <a:ext cx="879070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FF00"/>
                </a:solidFill>
              </a:rPr>
              <a:t>RF </a:t>
            </a:r>
            <a:r>
              <a:rPr lang="en-GB" sz="2000" b="1" dirty="0">
                <a:solidFill>
                  <a:srgbClr val="FFFF00"/>
                </a:solidFill>
              </a:rPr>
              <a:t>cavity and couplers design </a:t>
            </a:r>
          </a:p>
          <a:p>
            <a:r>
              <a:rPr lang="en-GB" dirty="0">
                <a:solidFill>
                  <a:prstClr val="white"/>
                </a:solidFill>
              </a:rPr>
              <a:t>• </a:t>
            </a:r>
            <a:r>
              <a:rPr lang="en-US" dirty="0" smtClean="0">
                <a:solidFill>
                  <a:prstClr val="white"/>
                </a:solidFill>
              </a:rPr>
              <a:t>Perturbation methods for cavity calculation, Finite integration Maxwell solvers and FEM schemes, </a:t>
            </a:r>
            <a:r>
              <a:rPr lang="en-US" dirty="0" smtClean="0">
                <a:solidFill>
                  <a:prstClr val="white"/>
                </a:solidFill>
              </a:rPr>
              <a:t>Progress of crab-cavities (HL-LHC + general)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GB" b="1" dirty="0" smtClean="0">
                <a:solidFill>
                  <a:srgbClr val="FFFF00"/>
                </a:solidFill>
              </a:rPr>
              <a:t>HOM</a:t>
            </a:r>
            <a:r>
              <a:rPr lang="en-GB" b="1" dirty="0" smtClean="0">
                <a:solidFill>
                  <a:srgbClr val="FFFF00"/>
                </a:solidFill>
              </a:rPr>
              <a:t> based diagnostics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Diagnostic via Beam excited HOMs models and experiment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Cavity tuning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Tuning issues for flat fields (FLASH)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LLRF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associated software, instrumentation,  workshops FLAH, </a:t>
            </a:r>
            <a:r>
              <a:rPr lang="en-US" dirty="0" err="1" smtClean="0">
                <a:solidFill>
                  <a:prstClr val="white"/>
                </a:solidFill>
              </a:rPr>
              <a:t>develpopments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RF systems highlights 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CERN, SPIRAL2,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Large CERN panorama, Review of Darmstadt activities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SRF infrastructure: completed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Reliability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may be strengthened?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Costing tools?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3764" y="1618380"/>
            <a:ext cx="952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FFFFFF"/>
                </a:solidFill>
              </a:rPr>
              <a:t>17 (young) participants </a:t>
            </a:r>
            <a:r>
              <a:rPr lang="en-US" sz="2000" i="1" dirty="0">
                <a:solidFill>
                  <a:srgbClr val="FFFFFF"/>
                </a:solidFill>
              </a:rPr>
              <a:t>(DESY, CERN, TUD, UROS, </a:t>
            </a:r>
            <a:r>
              <a:rPr lang="en-US" sz="2000" i="1" dirty="0" smtClean="0">
                <a:solidFill>
                  <a:srgbClr val="FFFFFF"/>
                </a:solidFill>
              </a:rPr>
              <a:t>GANIL, PSI, LPSC/CNRS, UJF, TUL) </a:t>
            </a:r>
            <a:r>
              <a:rPr lang="en-US" sz="2000" i="1" dirty="0">
                <a:solidFill>
                  <a:srgbClr val="FFFFFF"/>
                </a:solidFill>
              </a:rPr>
              <a:t>organized by </a:t>
            </a:r>
            <a:r>
              <a:rPr lang="en-US" sz="2000" i="1" dirty="0" smtClean="0">
                <a:solidFill>
                  <a:srgbClr val="FFFFFF"/>
                </a:solidFill>
              </a:rPr>
              <a:t>Ursula van </a:t>
            </a:r>
            <a:r>
              <a:rPr lang="en-US" sz="2000" i="1" dirty="0" err="1" smtClean="0">
                <a:solidFill>
                  <a:srgbClr val="FFFFFF"/>
                </a:solidFill>
              </a:rPr>
              <a:t>Rienen</a:t>
            </a:r>
            <a:r>
              <a:rPr lang="en-US" sz="2000" i="1" dirty="0" smtClean="0">
                <a:solidFill>
                  <a:srgbClr val="FFFFFF"/>
                </a:solidFill>
              </a:rPr>
              <a:t>, Jean-Marie </a:t>
            </a:r>
            <a:r>
              <a:rPr lang="en-US" sz="2000" i="1" dirty="0">
                <a:solidFill>
                  <a:srgbClr val="FFFFFF"/>
                </a:solidFill>
              </a:rPr>
              <a:t>De Conto, </a:t>
            </a:r>
            <a:r>
              <a:rPr lang="en-US" sz="2000" i="1" dirty="0" smtClean="0">
                <a:solidFill>
                  <a:srgbClr val="FFFFFF"/>
                </a:solidFill>
              </a:rPr>
              <a:t>Mariusz </a:t>
            </a:r>
            <a:r>
              <a:rPr lang="en-US" sz="2000" i="1" dirty="0">
                <a:solidFill>
                  <a:srgbClr val="FFFFFF"/>
                </a:solidFill>
              </a:rPr>
              <a:t>Grecki, </a:t>
            </a:r>
            <a:r>
              <a:rPr lang="en-US" sz="2000" i="1" dirty="0" smtClean="0">
                <a:solidFill>
                  <a:srgbClr val="FFFFFF"/>
                </a:solidFill>
              </a:rPr>
              <a:t>&amp; UROS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</a:rPr>
              <a:t>Third </a:t>
            </a:r>
            <a:r>
              <a:rPr lang="en-US" sz="4400" dirty="0">
                <a:solidFill>
                  <a:srgbClr val="FFFF00"/>
                </a:solidFill>
              </a:rPr>
              <a:t>Annual </a:t>
            </a:r>
            <a:r>
              <a:rPr lang="en-US" sz="4400" dirty="0" err="1">
                <a:solidFill>
                  <a:srgbClr val="FFFF00"/>
                </a:solidFill>
              </a:rPr>
              <a:t>RFTech</a:t>
            </a:r>
            <a:r>
              <a:rPr lang="en-US" sz="4400" dirty="0">
                <a:solidFill>
                  <a:srgbClr val="FFFF00"/>
                </a:solidFill>
              </a:rPr>
              <a:t> Meeting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</a:rPr>
              <a:t>U Rostock, 12-13 </a:t>
            </a:r>
            <a:r>
              <a:rPr lang="en-US" sz="4400" dirty="0">
                <a:solidFill>
                  <a:srgbClr val="FFFF00"/>
                </a:solidFill>
              </a:rPr>
              <a:t>December ‘</a:t>
            </a:r>
            <a:r>
              <a:rPr lang="en-US" sz="4400" dirty="0" smtClean="0">
                <a:solidFill>
                  <a:srgbClr val="FFFF00"/>
                </a:solidFill>
              </a:rPr>
              <a:t>11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04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</a:rPr>
              <a:t>4th &amp; Final </a:t>
            </a:r>
            <a:r>
              <a:rPr lang="en-US" sz="4400" dirty="0">
                <a:solidFill>
                  <a:srgbClr val="FFFF00"/>
                </a:solidFill>
              </a:rPr>
              <a:t>Annual </a:t>
            </a:r>
            <a:r>
              <a:rPr lang="en-US" sz="4400" dirty="0" err="1">
                <a:solidFill>
                  <a:srgbClr val="FFFF00"/>
                </a:solidFill>
              </a:rPr>
              <a:t>RFTech</a:t>
            </a:r>
            <a:r>
              <a:rPr lang="en-US" sz="4400" dirty="0">
                <a:solidFill>
                  <a:srgbClr val="FFFF00"/>
                </a:solidFill>
              </a:rPr>
              <a:t> Meeting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FFFF00"/>
                </a:solidFill>
              </a:rPr>
              <a:t>Annecy, 24-26 March </a:t>
            </a:r>
            <a:r>
              <a:rPr lang="en-US" sz="4400" dirty="0">
                <a:solidFill>
                  <a:srgbClr val="FFFF00"/>
                </a:solidFill>
              </a:rPr>
              <a:t>‘</a:t>
            </a:r>
            <a:r>
              <a:rPr lang="en-US" sz="4400" dirty="0" smtClean="0">
                <a:solidFill>
                  <a:srgbClr val="FFFF00"/>
                </a:solidFill>
              </a:rPr>
              <a:t>13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488" y="1412776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497D">
                    <a:lumMod val="40000"/>
                    <a:lumOff val="60000"/>
                  </a:srgbClr>
                </a:solidFill>
                <a:hlinkClick r:id="rId2"/>
              </a:rPr>
              <a:t>http</a:t>
            </a:r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hlinkClick r:id="rId2"/>
              </a:rPr>
              <a:t>://</a:t>
            </a:r>
            <a:r>
              <a:rPr lang="en-US" dirty="0" smtClean="0">
                <a:solidFill>
                  <a:srgbClr val="1F497D">
                    <a:lumMod val="40000"/>
                    <a:lumOff val="60000"/>
                  </a:srgbClr>
                </a:solidFill>
                <a:hlinkClick r:id="rId2"/>
              </a:rPr>
              <a:t>lpsc.in2p3.fr/Indico/internalPage.py?pageId=2&amp;confId=862</a:t>
            </a:r>
            <a:endParaRPr lang="en-US" dirty="0" smtClean="0">
              <a:solidFill>
                <a:srgbClr val="1F497D">
                  <a:lumMod val="40000"/>
                  <a:lumOff val="60000"/>
                </a:srgbClr>
              </a:solidFill>
            </a:endParaRPr>
          </a:p>
          <a:p>
            <a:endParaRPr lang="en-US" dirty="0">
              <a:solidFill>
                <a:srgbClr val="1F497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488" y="1705164"/>
            <a:ext cx="952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FFFFFF"/>
                </a:solidFill>
              </a:rPr>
              <a:t>33 </a:t>
            </a:r>
            <a:r>
              <a:rPr lang="en-US" sz="2000" b="1" i="1" dirty="0">
                <a:solidFill>
                  <a:srgbClr val="FFFFFF"/>
                </a:solidFill>
              </a:rPr>
              <a:t>participants </a:t>
            </a:r>
            <a:r>
              <a:rPr lang="en-US" sz="2000" i="1" dirty="0">
                <a:solidFill>
                  <a:srgbClr val="FFFFFF"/>
                </a:solidFill>
              </a:rPr>
              <a:t>(DESY, CERN, </a:t>
            </a:r>
            <a:r>
              <a:rPr lang="en-US" sz="2000" i="1" dirty="0" smtClean="0">
                <a:solidFill>
                  <a:srgbClr val="FFFFFF"/>
                </a:solidFill>
              </a:rPr>
              <a:t>INF-INFN, TUD</a:t>
            </a:r>
            <a:r>
              <a:rPr lang="en-US" sz="2000" i="1" dirty="0">
                <a:solidFill>
                  <a:srgbClr val="FFFFFF"/>
                </a:solidFill>
              </a:rPr>
              <a:t>, UROS, </a:t>
            </a:r>
            <a:r>
              <a:rPr lang="en-US" sz="2000" i="1" dirty="0" smtClean="0">
                <a:solidFill>
                  <a:srgbClr val="FFFFFF"/>
                </a:solidFill>
              </a:rPr>
              <a:t>GANIL, PSI, LPSC/CNRS, </a:t>
            </a:r>
          </a:p>
          <a:p>
            <a:r>
              <a:rPr lang="en-US" sz="2000" i="1" dirty="0" smtClean="0">
                <a:solidFill>
                  <a:srgbClr val="FFFFFF"/>
                </a:solidFill>
              </a:rPr>
              <a:t>UJF, TUL, ISE-WUT) </a:t>
            </a:r>
            <a:r>
              <a:rPr lang="en-US" sz="2000" i="1" dirty="0">
                <a:solidFill>
                  <a:srgbClr val="FFFFFF"/>
                </a:solidFill>
              </a:rPr>
              <a:t>organized by </a:t>
            </a:r>
            <a:r>
              <a:rPr lang="en-US" sz="2000" i="1" dirty="0" smtClean="0">
                <a:solidFill>
                  <a:srgbClr val="FFFFFF"/>
                </a:solidFill>
              </a:rPr>
              <a:t>U. van </a:t>
            </a:r>
            <a:r>
              <a:rPr lang="en-US" sz="2000" i="1" dirty="0" err="1" smtClean="0">
                <a:solidFill>
                  <a:srgbClr val="FFFFFF"/>
                </a:solidFill>
              </a:rPr>
              <a:t>Rienen</a:t>
            </a:r>
            <a:r>
              <a:rPr lang="en-US" sz="2000" i="1" dirty="0" smtClean="0">
                <a:solidFill>
                  <a:srgbClr val="FFFFFF"/>
                </a:solidFill>
              </a:rPr>
              <a:t>, J</a:t>
            </a:r>
            <a:r>
              <a:rPr lang="en-US" sz="2000" i="1" dirty="0">
                <a:solidFill>
                  <a:srgbClr val="FFFFFF"/>
                </a:solidFill>
              </a:rPr>
              <a:t>.-M. De Conto, M. Grecki, </a:t>
            </a:r>
            <a:r>
              <a:rPr lang="en-US" sz="2000" i="1" dirty="0" smtClean="0">
                <a:solidFill>
                  <a:srgbClr val="FFFFFF"/>
                </a:solidFill>
              </a:rPr>
              <a:t>&amp; UROS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432" y="2415250"/>
            <a:ext cx="906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Projects: </a:t>
            </a:r>
            <a:r>
              <a:rPr lang="en-US" sz="2400" dirty="0" smtClean="0"/>
              <a:t>SPIRAL2, MYRRHA/MAX, CLIC, TESLA, ELI-NP, </a:t>
            </a:r>
            <a:r>
              <a:rPr lang="en-US" sz="2400" dirty="0" err="1" smtClean="0"/>
              <a:t>LHeC</a:t>
            </a:r>
            <a:r>
              <a:rPr lang="en-US" sz="2400" dirty="0" smtClean="0"/>
              <a:t> ERL, TLEP, LHC, FLASH, PS Booster, </a:t>
            </a:r>
            <a:r>
              <a:rPr lang="en-US" sz="2400" dirty="0" err="1" smtClean="0"/>
              <a:t>MedAustron</a:t>
            </a:r>
            <a:r>
              <a:rPr lang="en-US" sz="2400" dirty="0" smtClean="0"/>
              <a:t>, </a:t>
            </a:r>
            <a:r>
              <a:rPr lang="en-US" sz="2400" dirty="0" err="1" smtClean="0"/>
              <a:t>SwissFEL</a:t>
            </a:r>
            <a:endParaRPr lang="en-US" sz="2400" dirty="0"/>
          </a:p>
          <a:p>
            <a:r>
              <a:rPr lang="en-US" sz="2400" dirty="0" smtClean="0">
                <a:solidFill>
                  <a:srgbClr val="FFFF00"/>
                </a:solidFill>
              </a:rPr>
              <a:t>RF topics: </a:t>
            </a:r>
            <a:r>
              <a:rPr lang="en-US" sz="2400" dirty="0" smtClean="0"/>
              <a:t>C-band RF, X-band RF, reliability, LLRF, RF diagnostics, reliability, </a:t>
            </a:r>
            <a:r>
              <a:rPr lang="en-US" sz="2400" dirty="0" err="1" smtClean="0"/>
              <a:t>costing,breakdown</a:t>
            </a:r>
            <a:r>
              <a:rPr lang="en-US" sz="2400" dirty="0" smtClean="0"/>
              <a:t>, </a:t>
            </a:r>
            <a:r>
              <a:rPr lang="en-US" sz="2400" dirty="0" err="1" smtClean="0"/>
              <a:t>operaton</a:t>
            </a:r>
            <a:r>
              <a:rPr lang="en-US" sz="2400" dirty="0" smtClean="0"/>
              <a:t>, </a:t>
            </a:r>
            <a:r>
              <a:rPr lang="en-US" sz="2400" dirty="0" err="1" smtClean="0"/>
              <a:t>klystton</a:t>
            </a:r>
            <a:r>
              <a:rPr lang="en-US" sz="2400" dirty="0" smtClean="0"/>
              <a:t> lifetime, efficiency,…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20927"/>
            <a:ext cx="3312368" cy="2484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16" y="4220927"/>
            <a:ext cx="3312368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04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28435"/>
              </p:ext>
            </p:extLst>
          </p:nvPr>
        </p:nvGraphicFramePr>
        <p:xfrm>
          <a:off x="9523" y="2132856"/>
          <a:ext cx="9134477" cy="2743200"/>
        </p:xfrm>
        <a:graphic>
          <a:graphicData uri="http://schemas.openxmlformats.org/drawingml/2006/table">
            <a:tbl>
              <a:tblPr/>
              <a:tblGrid>
                <a:gridCol w="1041483"/>
                <a:gridCol w="4049689"/>
                <a:gridCol w="927669"/>
                <a:gridCol w="1557818"/>
                <a:gridCol w="1557818"/>
              </a:tblGrid>
              <a:tr h="44547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Arial"/>
                          <a:ea typeface="Times New Roman"/>
                          <a:cs typeface="Arial"/>
                        </a:rPr>
                        <a:t>Deliverables</a:t>
                      </a:r>
                      <a:r>
                        <a:rPr lang="en-GB" sz="1800" b="1" baseline="0" dirty="0" smtClean="0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GB" sz="1800" b="1" dirty="0" smtClean="0">
                          <a:latin typeface="Arial"/>
                          <a:ea typeface="Times New Roman"/>
                          <a:cs typeface="Arial"/>
                        </a:rPr>
                        <a:t>of </a:t>
                      </a:r>
                      <a:r>
                        <a:rPr lang="en-GB" sz="1800" b="1" dirty="0">
                          <a:latin typeface="Arial"/>
                          <a:ea typeface="Times New Roman"/>
                          <a:cs typeface="Arial"/>
                        </a:rPr>
                        <a:t>tasks </a:t>
                      </a:r>
                      <a:endParaRPr lang="en-US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Arial"/>
                          <a:ea typeface="Times New Roman"/>
                          <a:cs typeface="Arial"/>
                        </a:rPr>
                        <a:t>Description/title</a:t>
                      </a:r>
                      <a:endParaRPr lang="en-US" sz="1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Arial"/>
                          <a:ea typeface="Times New Roman"/>
                          <a:cs typeface="Arial"/>
                        </a:rPr>
                        <a:t>Nature</a:t>
                      </a:r>
                      <a:endParaRPr lang="en-US" sz="1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Arial"/>
                          <a:ea typeface="Times New Roman"/>
                          <a:cs typeface="Arial"/>
                        </a:rPr>
                        <a:t>Delivery month</a:t>
                      </a:r>
                      <a:endParaRPr lang="en-US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Status</a:t>
                      </a:r>
                      <a:endParaRPr lang="en-US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Arial"/>
                        </a:rPr>
                        <a:t>4.3.1</a:t>
                      </a:r>
                      <a:endParaRPr lang="en-US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latin typeface="Arial"/>
                          <a:ea typeface="Times New Roman"/>
                          <a:cs typeface="Arial"/>
                        </a:rPr>
                        <a:t>Continually updated RFTECH web site</a:t>
                      </a:r>
                      <a:endParaRPr lang="en-US" sz="1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endParaRPr lang="en-US" sz="1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Arial"/>
                        </a:rPr>
                        <a:t>M2</a:t>
                      </a:r>
                      <a:endParaRPr lang="en-US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latin typeface="Arial"/>
                          <a:ea typeface="Times New Roman"/>
                          <a:cs typeface="Arial"/>
                        </a:rPr>
                        <a:t>4.3.2</a:t>
                      </a:r>
                      <a:endParaRPr lang="en-US" sz="1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CC"/>
                          </a:solidFill>
                          <a:latin typeface="Arial"/>
                          <a:ea typeface="Times New Roman"/>
                          <a:cs typeface="Arial"/>
                        </a:rPr>
                        <a:t>strategy/result for SRF test infrastructures</a:t>
                      </a:r>
                      <a:endParaRPr lang="en-US" sz="1800" b="1" dirty="0">
                        <a:solidFill>
                          <a:srgbClr val="0000CC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Arial"/>
                        </a:rPr>
                        <a:t>M24</a:t>
                      </a:r>
                      <a:endParaRPr lang="en-US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Published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latin typeface="Arial"/>
                          <a:ea typeface="Times New Roman"/>
                          <a:cs typeface="Arial"/>
                        </a:rPr>
                        <a:t>4.3.3</a:t>
                      </a:r>
                      <a:endParaRPr lang="en-US" sz="1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Arial"/>
                        </a:rPr>
                        <a:t>RFTECH strategy/result for cavity design, LLRF &amp; HPRF systems and design integration, and costing tools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Arial"/>
                        </a:rPr>
                        <a:t>M48</a:t>
                      </a:r>
                      <a:endParaRPr lang="en-US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 come soon!</a:t>
                      </a:r>
                      <a:endParaRPr lang="en-US" sz="1800" b="1" i="1" dirty="0">
                        <a:solidFill>
                          <a:srgbClr val="FF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prstClr val="black"/>
                </a:solidFill>
              </a:rPr>
              <a:t>AccNet-RFTech deliverables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000" i="1" dirty="0">
                <a:solidFill>
                  <a:prstClr val="black"/>
                </a:solidFill>
              </a:rPr>
              <a:t>y</a:t>
            </a:r>
            <a:r>
              <a:rPr lang="en-US" sz="4000" i="1" dirty="0" smtClean="0">
                <a:solidFill>
                  <a:prstClr val="black"/>
                </a:solidFill>
              </a:rPr>
              <a:t>es there are!</a:t>
            </a:r>
            <a:endParaRPr lang="en-US" sz="4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7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95757" y="3115448"/>
            <a:ext cx="3796547" cy="16233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49585" y="3049694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89545" y="2899424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75809" y="2810716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814" y="2428585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PSB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4620" y="249663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 (0.6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5701" y="2789926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SPS (6.9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8518" y="2865028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LHC (26.7 km)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805" y="1642444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23821" y="1662440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2733" y="1389542"/>
            <a:ext cx="30989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TLEP (80 km,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 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 err="1">
                <a:solidFill>
                  <a:srgbClr val="0000CC"/>
                </a:solidFill>
              </a:rPr>
              <a:t>+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>
                <a:solidFill>
                  <a:srgbClr val="0000CC"/>
                </a:solidFill>
              </a:rPr>
              <a:t>-</a:t>
            </a:r>
            <a:r>
              <a:rPr lang="en-US" sz="2800" b="1" dirty="0">
                <a:solidFill>
                  <a:srgbClr val="0000CC"/>
                </a:solidFill>
              </a:rPr>
              <a:t>, up to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        ~350 GeV </a:t>
            </a:r>
            <a:r>
              <a:rPr lang="en-US" sz="2800" b="1" dirty="0" err="1">
                <a:solidFill>
                  <a:srgbClr val="0000CC"/>
                </a:solidFill>
              </a:rPr>
              <a:t>c.m</a:t>
            </a:r>
            <a:r>
              <a:rPr lang="en-US" sz="2800" b="1" dirty="0">
                <a:solidFill>
                  <a:srgbClr val="0000CC"/>
                </a:solidFill>
              </a:rPr>
              <a:t>.)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2423" y="3976684"/>
            <a:ext cx="25808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VHE-LHC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</a:rPr>
              <a:t>pp</a:t>
            </a:r>
            <a:r>
              <a:rPr lang="en-US" sz="2800" b="1" dirty="0">
                <a:solidFill>
                  <a:srgbClr val="FF0000"/>
                </a:solidFill>
              </a:rPr>
              <a:t>, up to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100 </a:t>
            </a:r>
            <a:r>
              <a:rPr lang="en-US" sz="2800" b="1" dirty="0" err="1">
                <a:solidFill>
                  <a:srgbClr val="FF0000"/>
                </a:solidFill>
              </a:rPr>
              <a:t>TeV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c.m</a:t>
            </a:r>
            <a:r>
              <a:rPr lang="en-US" sz="2800" b="1" dirty="0">
                <a:solidFill>
                  <a:srgbClr val="FF0000"/>
                </a:solidFill>
              </a:rPr>
              <a:t>.)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same detectors!</a:t>
            </a:r>
          </a:p>
        </p:txBody>
      </p:sp>
      <p:sp>
        <p:nvSpPr>
          <p:cNvPr id="16" name="Oval 15"/>
          <p:cNvSpPr/>
          <p:nvPr/>
        </p:nvSpPr>
        <p:spPr>
          <a:xfrm>
            <a:off x="407763" y="1713526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7763" y="5704796"/>
            <a:ext cx="6713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also: </a:t>
            </a:r>
            <a:r>
              <a:rPr lang="en-US" sz="2800" b="1" i="1" dirty="0">
                <a:solidFill>
                  <a:srgbClr val="00B050"/>
                </a:solidFill>
              </a:rPr>
              <a:t>e</a:t>
            </a:r>
            <a:r>
              <a:rPr lang="en-US" sz="2800" b="1" i="1" baseline="30000" dirty="0">
                <a:solidFill>
                  <a:srgbClr val="00B050"/>
                </a:solidFill>
                <a:cs typeface="Calibri"/>
              </a:rPr>
              <a:t>±</a:t>
            </a:r>
            <a:r>
              <a:rPr lang="en-US" sz="2800" b="1" dirty="0">
                <a:solidFill>
                  <a:srgbClr val="00B050"/>
                </a:solidFill>
              </a:rPr>
              <a:t> (120 GeV) – </a:t>
            </a:r>
            <a:r>
              <a:rPr lang="en-US" sz="2800" b="1" i="1" dirty="0">
                <a:solidFill>
                  <a:srgbClr val="00B050"/>
                </a:solidFill>
              </a:rPr>
              <a:t>p</a:t>
            </a:r>
            <a:r>
              <a:rPr lang="en-US" sz="2800" b="1" dirty="0">
                <a:solidFill>
                  <a:srgbClr val="00B050"/>
                </a:solidFill>
              </a:rPr>
              <a:t> (7 &amp; 50 </a:t>
            </a:r>
            <a:r>
              <a:rPr lang="en-US" sz="2800" b="1" dirty="0" err="1">
                <a:solidFill>
                  <a:srgbClr val="00B050"/>
                </a:solidFill>
              </a:rPr>
              <a:t>TeV</a:t>
            </a:r>
            <a:r>
              <a:rPr lang="en-US" sz="2800" b="1" dirty="0">
                <a:solidFill>
                  <a:srgbClr val="00B050"/>
                </a:solidFill>
              </a:rPr>
              <a:t>) </a:t>
            </a:r>
            <a:r>
              <a:rPr lang="en-US" sz="2800" dirty="0">
                <a:solidFill>
                  <a:srgbClr val="00B050"/>
                </a:solidFill>
              </a:rPr>
              <a:t>collisions 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195757" y="3165014"/>
            <a:ext cx="3796547" cy="162334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456" y="188640"/>
            <a:ext cx="7995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>
                <a:solidFill>
                  <a:prstClr val="black"/>
                </a:solidFill>
              </a:rPr>
              <a:t> possible long-term strategy</a:t>
            </a:r>
            <a:endParaRPr lang="en-GB" sz="5400" i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6192588"/>
            <a:ext cx="9216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cs typeface="Calibri"/>
              </a:rPr>
              <a:t>≥</a:t>
            </a:r>
            <a:r>
              <a:rPr lang="en-US" sz="3200" b="1" dirty="0">
                <a:solidFill>
                  <a:srgbClr val="0000CC"/>
                </a:solidFill>
              </a:rPr>
              <a:t>50 years of </a:t>
            </a:r>
            <a:r>
              <a:rPr lang="en-US" sz="3200" b="1" i="1" dirty="0" err="1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>
                <a:solidFill>
                  <a:srgbClr val="0000CC"/>
                </a:solidFill>
              </a:rPr>
              <a:t>+</a:t>
            </a:r>
            <a:r>
              <a:rPr lang="en-US" sz="3200" b="1" i="1" dirty="0" err="1">
                <a:solidFill>
                  <a:srgbClr val="0000CC"/>
                </a:solidFill>
              </a:rPr>
              <a:t>e</a:t>
            </a:r>
            <a:r>
              <a:rPr lang="en-US" sz="3200" b="1" i="1" baseline="30000" dirty="0">
                <a:solidFill>
                  <a:srgbClr val="0000CC"/>
                </a:solidFill>
              </a:rPr>
              <a:t>-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pp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ep</a:t>
            </a:r>
            <a:r>
              <a:rPr lang="en-US" sz="3200" b="1" i="1" dirty="0">
                <a:solidFill>
                  <a:srgbClr val="0000CC"/>
                </a:solidFill>
              </a:rPr>
              <a:t>/A</a:t>
            </a:r>
            <a:r>
              <a:rPr lang="en-US" sz="3200" b="1" dirty="0">
                <a:solidFill>
                  <a:srgbClr val="0000CC"/>
                </a:solidFill>
              </a:rPr>
              <a:t> physics at highest energies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62872" y="5676802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(E. Meschi)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6476" y="2136197"/>
            <a:ext cx="3059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HE-LHC 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(</a:t>
            </a:r>
            <a:r>
              <a:rPr lang="en-US" sz="2800" b="1" i="1" dirty="0" err="1">
                <a:solidFill>
                  <a:srgbClr val="C00000"/>
                </a:solidFill>
              </a:rPr>
              <a:t>pp</a:t>
            </a:r>
            <a:r>
              <a:rPr lang="en-US" sz="2800" b="1" dirty="0">
                <a:solidFill>
                  <a:srgbClr val="C00000"/>
                </a:solidFill>
              </a:rPr>
              <a:t>, 33 </a:t>
            </a:r>
            <a:r>
              <a:rPr lang="en-US" sz="2800" b="1" dirty="0" err="1">
                <a:solidFill>
                  <a:srgbClr val="C00000"/>
                </a:solidFill>
              </a:rPr>
              <a:t>TeV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c.m</a:t>
            </a:r>
            <a:r>
              <a:rPr lang="en-US" sz="2800" b="1" dirty="0">
                <a:solidFill>
                  <a:srgbClr val="C00000"/>
                </a:solidFill>
              </a:rPr>
              <a:t>.)</a:t>
            </a:r>
          </a:p>
        </p:txBody>
      </p:sp>
      <p:sp>
        <p:nvSpPr>
          <p:cNvPr id="21" name="Oval 20"/>
          <p:cNvSpPr/>
          <p:nvPr/>
        </p:nvSpPr>
        <p:spPr>
          <a:xfrm>
            <a:off x="2159049" y="3744205"/>
            <a:ext cx="1430352" cy="464957"/>
          </a:xfrm>
          <a:prstGeom prst="ellipse">
            <a:avLst/>
          </a:prstGeom>
          <a:noFill/>
          <a:ln w="508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55754" y="3373826"/>
            <a:ext cx="1922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504D">
                    <a:lumMod val="60000"/>
                    <a:lumOff val="40000"/>
                  </a:srgbClr>
                </a:solidFill>
              </a:rPr>
              <a:t>LHeC</a:t>
            </a:r>
            <a:r>
              <a:rPr lang="en-US" b="1" dirty="0">
                <a:solidFill>
                  <a:srgbClr val="C0504D">
                    <a:lumMod val="60000"/>
                    <a:lumOff val="40000"/>
                  </a:srgbClr>
                </a:solidFill>
              </a:rPr>
              <a:t> &amp; </a:t>
            </a:r>
            <a:r>
              <a:rPr lang="en-US" b="1" dirty="0" err="1">
                <a:solidFill>
                  <a:srgbClr val="C0504D">
                    <a:lumMod val="60000"/>
                    <a:lumOff val="40000"/>
                  </a:srgbClr>
                </a:solidFill>
              </a:rPr>
              <a:t>SAPPHiRE</a:t>
            </a:r>
            <a:r>
              <a:rPr lang="en-US" b="1" dirty="0">
                <a:solidFill>
                  <a:srgbClr val="C0504D">
                    <a:lumMod val="60000"/>
                    <a:lumOff val="40000"/>
                  </a:srgbClr>
                </a:solidFill>
              </a:rPr>
              <a:t> </a:t>
            </a:r>
          </a:p>
          <a:p>
            <a:r>
              <a:rPr lang="en-US" b="1" dirty="0">
                <a:solidFill>
                  <a:srgbClr val="C0504D">
                    <a:lumMod val="60000"/>
                    <a:lumOff val="40000"/>
                  </a:srgbClr>
                </a:solidFill>
              </a:rPr>
              <a:t> </a:t>
            </a:r>
            <a:r>
              <a:rPr lang="en-US" b="1" dirty="0">
                <a:solidFill>
                  <a:srgbClr val="C0504D">
                    <a:lumMod val="60000"/>
                    <a:lumOff val="40000"/>
                  </a:srgbClr>
                </a:solidFill>
              </a:rPr>
              <a:t>     (9 </a:t>
            </a:r>
            <a:r>
              <a:rPr lang="en-US" b="1" dirty="0">
                <a:solidFill>
                  <a:srgbClr val="C0504D">
                    <a:lumMod val="60000"/>
                    <a:lumOff val="40000"/>
                  </a:srgbClr>
                </a:solidFill>
              </a:rPr>
              <a:t>km)</a:t>
            </a:r>
            <a:endParaRPr lang="en-GB" b="1" dirty="0"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4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5" grpId="0"/>
      <p:bldP spid="16" grpId="0" animBg="1"/>
      <p:bldP spid="18" grpId="0"/>
      <p:bldP spid="20" grpId="0" animBg="1"/>
      <p:bldP spid="19" grpId="0"/>
      <p:bldP spid="2" grpId="0"/>
      <p:bldP spid="22" grpId="0"/>
      <p:bldP spid="21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34705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AccNet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 Deliverable</a:t>
            </a:r>
          </a:p>
          <a:p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D4.3.2 </a:t>
            </a:r>
          </a:p>
          <a:p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– “Strategy/result 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for SRF test 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infrastructures” –</a:t>
            </a:r>
            <a:endParaRPr lang="en-US" sz="3600" dirty="0">
              <a:solidFill>
                <a:prstClr val="black"/>
              </a:solidFill>
              <a:latin typeface="Arial" pitchFamily="34" charset="0"/>
            </a:endParaRPr>
          </a:p>
          <a:p>
            <a:r>
              <a:rPr lang="en-US" sz="3600" dirty="0" smtClean="0">
                <a:solidFill>
                  <a:prstClr val="black"/>
                </a:solidFill>
                <a:latin typeface="Arial" pitchFamily="34" charset="0"/>
              </a:rPr>
              <a:t>published as 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</a:rPr>
              <a:t>EuCARD</a:t>
            </a:r>
          </a:p>
          <a:p>
            <a:r>
              <a:rPr lang="en-US" sz="3600" dirty="0">
                <a:solidFill>
                  <a:prstClr val="black"/>
                </a:solidFill>
                <a:latin typeface="Arial" pitchFamily="34" charset="0"/>
              </a:rPr>
              <a:t>m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</a:rPr>
              <a:t>onograph!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8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112474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/>
              <a:t>[RF] Technology is a gift of God. </a:t>
            </a:r>
          </a:p>
          <a:p>
            <a:pPr algn="ctr"/>
            <a:r>
              <a:rPr lang="en-US" sz="4000" i="1" dirty="0" smtClean="0"/>
              <a:t>It is the mother of civilizations, of arts and of sciences.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5696" y="4607550"/>
            <a:ext cx="2454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Freeman Dyson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630272"/>
            <a:ext cx="1125784" cy="16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856357"/>
            <a:ext cx="728776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a</a:t>
            </a:r>
            <a:r>
              <a:rPr lang="en-US" sz="4800" dirty="0" smtClean="0"/>
              <a:t>ppendix</a:t>
            </a:r>
          </a:p>
          <a:p>
            <a:endParaRPr lang="en-US" sz="4800" dirty="0"/>
          </a:p>
          <a:p>
            <a:r>
              <a:rPr lang="en-US" sz="4800" dirty="0" smtClean="0"/>
              <a:t>illustrations of some </a:t>
            </a:r>
            <a:r>
              <a:rPr lang="en-US" sz="4800" dirty="0" err="1" smtClean="0"/>
              <a:t>RFTech</a:t>
            </a:r>
            <a:r>
              <a:rPr lang="en-US" sz="4800" dirty="0" smtClean="0"/>
              <a:t> </a:t>
            </a:r>
          </a:p>
          <a:p>
            <a:r>
              <a:rPr lang="en-US" sz="4800" dirty="0" smtClean="0"/>
              <a:t>co-organized events</a:t>
            </a:r>
          </a:p>
          <a:p>
            <a:endParaRPr lang="en-US" sz="4800" dirty="0"/>
          </a:p>
          <a:p>
            <a:r>
              <a:rPr lang="en-US" sz="4800" dirty="0" smtClean="0"/>
              <a:t>TLEP/LEP3/</a:t>
            </a:r>
            <a:r>
              <a:rPr lang="en-US" sz="4800" dirty="0" err="1" smtClean="0"/>
              <a:t>LHeC</a:t>
            </a:r>
            <a:r>
              <a:rPr lang="en-US" sz="4800" dirty="0" smtClean="0"/>
              <a:t> parameters</a:t>
            </a:r>
          </a:p>
          <a:p>
            <a:endParaRPr lang="en-US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6668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MIXDES 2010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33800" y="1447800"/>
            <a:ext cx="5105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Foreword in Proceedings</a:t>
            </a:r>
          </a:p>
          <a:p>
            <a:endParaRPr lang="en-US" sz="2400" dirty="0">
              <a:solidFill>
                <a:srgbClr val="3333FF"/>
              </a:solidFill>
            </a:endParaRPr>
          </a:p>
          <a:p>
            <a:r>
              <a:rPr lang="en-US" sz="2400" dirty="0">
                <a:solidFill>
                  <a:srgbClr val="3333FF"/>
                </a:solidFill>
              </a:rPr>
              <a:t>"</a:t>
            </a:r>
            <a:r>
              <a:rPr lang="en-US" sz="2400" i="1" dirty="0">
                <a:solidFill>
                  <a:srgbClr val="3333FF"/>
                </a:solidFill>
              </a:rPr>
              <a:t>The </a:t>
            </a:r>
            <a:r>
              <a:rPr lang="en-US" sz="2400" i="1" dirty="0" err="1">
                <a:solidFill>
                  <a:srgbClr val="3333FF"/>
                </a:solidFill>
              </a:rPr>
              <a:t>xTCA</a:t>
            </a:r>
            <a:r>
              <a:rPr lang="en-US" sz="2400" i="1" dirty="0">
                <a:solidFill>
                  <a:srgbClr val="3333FF"/>
                </a:solidFill>
              </a:rPr>
              <a:t> for Instrumentation session has been organized in collaboration with the </a:t>
            </a:r>
            <a:r>
              <a:rPr lang="en-US" sz="2400" i="1" dirty="0" err="1">
                <a:solidFill>
                  <a:srgbClr val="3333FF"/>
                </a:solidFill>
              </a:rPr>
              <a:t>RFTech</a:t>
            </a:r>
            <a:r>
              <a:rPr lang="en-US" sz="2400" i="1" dirty="0">
                <a:solidFill>
                  <a:srgbClr val="3333FF"/>
                </a:solidFill>
              </a:rPr>
              <a:t> network of Work-Package 4 "</a:t>
            </a:r>
            <a:r>
              <a:rPr lang="en-US" sz="2400" i="1" dirty="0" err="1">
                <a:solidFill>
                  <a:srgbClr val="3333FF"/>
                </a:solidFill>
              </a:rPr>
              <a:t>AccNet</a:t>
            </a:r>
            <a:r>
              <a:rPr lang="en-US" sz="2400" i="1" dirty="0">
                <a:solidFill>
                  <a:srgbClr val="3333FF"/>
                </a:solidFill>
              </a:rPr>
              <a:t>" of the “European Coordination for Accelerator Research and Development” (</a:t>
            </a:r>
            <a:r>
              <a:rPr lang="en-US" sz="2400" i="1" dirty="0" err="1">
                <a:solidFill>
                  <a:srgbClr val="3333FF"/>
                </a:solidFill>
              </a:rPr>
              <a:t>EuCARD</a:t>
            </a:r>
            <a:r>
              <a:rPr lang="en-US" sz="2400" i="1" dirty="0">
                <a:solidFill>
                  <a:srgbClr val="3333FF"/>
                </a:solidFill>
              </a:rPr>
              <a:t>). </a:t>
            </a:r>
            <a:r>
              <a:rPr lang="en-US" sz="2400" i="1" dirty="0" err="1">
                <a:solidFill>
                  <a:srgbClr val="3333FF"/>
                </a:solidFill>
              </a:rPr>
              <a:t>EuCARD</a:t>
            </a:r>
            <a:r>
              <a:rPr lang="en-US" sz="2400" i="1" dirty="0">
                <a:solidFill>
                  <a:srgbClr val="3333FF"/>
                </a:solidFill>
              </a:rPr>
              <a:t> is an Integrating Activity co-funded by the European Commission under the Framework </a:t>
            </a:r>
            <a:r>
              <a:rPr lang="en-US" sz="2400" i="1" dirty="0" err="1">
                <a:solidFill>
                  <a:srgbClr val="3333FF"/>
                </a:solidFill>
              </a:rPr>
              <a:t>Programme</a:t>
            </a:r>
            <a:r>
              <a:rPr lang="en-US" sz="2400" i="1" dirty="0">
                <a:solidFill>
                  <a:srgbClr val="3333FF"/>
                </a:solidFill>
              </a:rPr>
              <a:t> 7, grant agreement no. 227579. The session has been partially sponsored by </a:t>
            </a:r>
            <a:r>
              <a:rPr lang="en-US" sz="2400" i="1" dirty="0" err="1">
                <a:solidFill>
                  <a:srgbClr val="3333FF"/>
                </a:solidFill>
              </a:rPr>
              <a:t>RFTech</a:t>
            </a:r>
            <a:r>
              <a:rPr lang="en-US" sz="2400" i="1" dirty="0">
                <a:solidFill>
                  <a:srgbClr val="3333FF"/>
                </a:solidFill>
              </a:rPr>
              <a:t>.</a:t>
            </a:r>
            <a:r>
              <a:rPr lang="en-US" sz="2400" dirty="0">
                <a:solidFill>
                  <a:srgbClr val="3333FF"/>
                </a:solidFill>
              </a:rPr>
              <a:t>"</a:t>
            </a:r>
            <a:endParaRPr lang="en-US" sz="2400" dirty="0">
              <a:solidFill>
                <a:srgbClr val="3333FF"/>
              </a:solidFill>
            </a:endParaRPr>
          </a:p>
        </p:txBody>
      </p:sp>
      <p:pic>
        <p:nvPicPr>
          <p:cNvPr id="4" name="Picture 3" descr="proceedings_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2426179" cy="3429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5042118"/>
            <a:ext cx="335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Proceedings of the 17</a:t>
            </a:r>
            <a:r>
              <a:rPr lang="en-US" sz="1200" b="1" baseline="30000" dirty="0">
                <a:solidFill>
                  <a:prstClr val="black"/>
                </a:solidFill>
              </a:rPr>
              <a:t>th</a:t>
            </a:r>
            <a:r>
              <a:rPr lang="en-US" sz="1200" b="1" dirty="0">
                <a:solidFill>
                  <a:prstClr val="black"/>
                </a:solidFill>
              </a:rPr>
              <a:t> International Conference</a:t>
            </a:r>
            <a:br>
              <a:rPr lang="en-US" sz="1200" b="1" dirty="0">
                <a:solidFill>
                  <a:prstClr val="black"/>
                </a:solidFill>
              </a:rPr>
            </a:br>
            <a:r>
              <a:rPr lang="en-US" sz="1200" b="1" dirty="0">
                <a:solidFill>
                  <a:prstClr val="black"/>
                </a:solidFill>
              </a:rPr>
              <a:t>Mixed Design of Integrated Circuits and Systems</a:t>
            </a:r>
            <a:br>
              <a:rPr lang="en-US" sz="1200" b="1" dirty="0">
                <a:solidFill>
                  <a:prstClr val="black"/>
                </a:solidFill>
              </a:rPr>
            </a:br>
            <a:r>
              <a:rPr lang="en-US" sz="1200" b="1" dirty="0" err="1">
                <a:solidFill>
                  <a:prstClr val="black"/>
                </a:solidFill>
              </a:rPr>
              <a:t>Wrocław</a:t>
            </a:r>
            <a:r>
              <a:rPr lang="en-US" sz="1200" b="1" dirty="0">
                <a:solidFill>
                  <a:prstClr val="black"/>
                </a:solidFill>
              </a:rPr>
              <a:t>, 24-26 June 2010 </a:t>
            </a:r>
          </a:p>
          <a:p>
            <a:r>
              <a:rPr lang="en-US" sz="1200" dirty="0">
                <a:solidFill>
                  <a:prstClr val="black"/>
                </a:solidFill>
              </a:rPr>
              <a:t>Format: A4 Language: English</a:t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prstClr val="black"/>
                </a:solidFill>
              </a:rPr>
              <a:t>ISBN (Book): 978-83-928756-3-5</a:t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prstClr val="black"/>
                </a:solidFill>
              </a:rPr>
              <a:t>ISBN (CD): 978-83-928756-7-3 </a:t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prstClr val="black"/>
                </a:solidFill>
              </a:rPr>
              <a:t>IEEE Catalog Number (Book): CFP10MIX-PRT</a:t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prstClr val="black"/>
                </a:solidFill>
              </a:rPr>
              <a:t>IEEE Catalog Number (CD): CFP10MIX-CDR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4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685800"/>
            <a:ext cx="3657600" cy="27432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048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srgbClr val="FFFFFF"/>
                </a:solidFill>
              </a:rPr>
              <a:t>LHC-CC10 workshop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9600"/>
            <a:ext cx="556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Helvetica" pitchFamily="34" charset="0"/>
              </a:rPr>
              <a:t>LHC </a:t>
            </a:r>
            <a:r>
              <a:rPr lang="en-US" sz="2000" b="1" dirty="0">
                <a:solidFill>
                  <a:srgbClr val="FFC000"/>
                </a:solidFill>
                <a:latin typeface="Helvetica" pitchFamily="34" charset="0"/>
              </a:rPr>
              <a:t>Crab Cavity Workshop, </a:t>
            </a:r>
            <a:r>
              <a:rPr lang="en-US" sz="2000" b="1" dirty="0">
                <a:solidFill>
                  <a:srgbClr val="FFC000"/>
                </a:solidFill>
                <a:latin typeface="Helvetica" pitchFamily="34" charset="0"/>
              </a:rPr>
              <a:t> jointly </a:t>
            </a:r>
            <a:r>
              <a:rPr lang="en-US" sz="2000" b="1" dirty="0">
                <a:solidFill>
                  <a:srgbClr val="FFC000"/>
                </a:solidFill>
                <a:latin typeface="Helvetica" pitchFamily="34" charset="0"/>
              </a:rPr>
              <a:t>organized by CERN, </a:t>
            </a:r>
            <a:r>
              <a:rPr lang="en-US" sz="2000" b="1" dirty="0" err="1">
                <a:solidFill>
                  <a:srgbClr val="FFC000"/>
                </a:solidFill>
                <a:latin typeface="Helvetica" pitchFamily="34" charset="0"/>
              </a:rPr>
              <a:t>EuCARD</a:t>
            </a:r>
            <a:r>
              <a:rPr lang="en-US" sz="2000" b="1" dirty="0">
                <a:solidFill>
                  <a:srgbClr val="FFC000"/>
                </a:solidFill>
                <a:latin typeface="Helvetica" pitchFamily="34" charset="0"/>
              </a:rPr>
              <a:t>-ACCNET</a:t>
            </a:r>
            <a:r>
              <a:rPr lang="en-US" sz="2000" b="1" dirty="0">
                <a:solidFill>
                  <a:srgbClr val="FFC000"/>
                </a:solidFill>
                <a:latin typeface="Helvetica" pitchFamily="34" charset="0"/>
              </a:rPr>
              <a:t>, US-LARP, KEK, </a:t>
            </a:r>
            <a:r>
              <a:rPr lang="en-US" sz="2000" b="1" dirty="0">
                <a:solidFill>
                  <a:srgbClr val="FFC000"/>
                </a:solidFill>
                <a:latin typeface="Helvetica" pitchFamily="34" charset="0"/>
              </a:rPr>
              <a:t>&amp; </a:t>
            </a:r>
            <a:r>
              <a:rPr lang="en-US" sz="2000" b="1" dirty="0" err="1">
                <a:solidFill>
                  <a:srgbClr val="FFC000"/>
                </a:solidFill>
                <a:latin typeface="Helvetica" pitchFamily="34" charset="0"/>
              </a:rPr>
              <a:t>Daresbury</a:t>
            </a:r>
            <a:r>
              <a:rPr lang="en-US" sz="2000" b="1" dirty="0">
                <a:solidFill>
                  <a:srgbClr val="FFC000"/>
                </a:solidFill>
                <a:latin typeface="Helvetica" pitchFamily="34" charset="0"/>
              </a:rPr>
              <a:t> Lab/Cockcroft </a:t>
            </a:r>
            <a:r>
              <a:rPr lang="en-US" sz="2000" b="1" dirty="0">
                <a:solidFill>
                  <a:srgbClr val="FFC000"/>
                </a:solidFill>
                <a:latin typeface="Helvetica" pitchFamily="34" charset="0"/>
              </a:rPr>
              <a:t> Institute, CERN, 15-17 December 2010</a:t>
            </a:r>
            <a:endParaRPr lang="en-US" sz="2000" b="1" dirty="0">
              <a:solidFill>
                <a:srgbClr val="FFC000"/>
              </a:solidFill>
              <a:latin typeface="Helvetica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2286000"/>
            <a:ext cx="9144000" cy="6096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</a:rPr>
              <a:t> 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dirty="0">
                <a:solidFill>
                  <a:srgbClr val="FFFFFF"/>
                </a:solidFill>
                <a:latin typeface="Calibri" pitchFamily="34" charset="0"/>
              </a:rPr>
              <a:t>~50 participants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</a:rPr>
              <a:t>local crab crossing with compact 400 MHz deflecting SRF cavities has become HL-LHC baseline scheme for geometric luminosity-loss compensation and luminosity leveling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</a:rPr>
              <a:t>further studies on machine protection and beam-dynamics or technology limits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</a:rPr>
              <a:t>recommendation to test future LHC prototype                              cavities with &amp; without beam out- &amp;inside LHC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</a:rPr>
              <a:t>refined roadmap by summer 2011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" name="Picture 8" descr="IMG_43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4972050"/>
            <a:ext cx="2514600" cy="1885950"/>
          </a:xfrm>
          <a:prstGeom prst="rect">
            <a:avLst/>
          </a:prstGeom>
        </p:spPr>
      </p:pic>
      <p:pic>
        <p:nvPicPr>
          <p:cNvPr id="10" name="Picture 9" descr="accnet-logo-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1676399" cy="7078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98" y="6019800"/>
            <a:ext cx="6589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E9E4">
                    <a:lumMod val="60000"/>
                    <a:lumOff val="40000"/>
                  </a:srgbClr>
                </a:solidFill>
              </a:rPr>
              <a:t>workshop summary: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b="1" dirty="0">
                <a:solidFill>
                  <a:srgbClr val="00FFFF"/>
                </a:solidFill>
              </a:rPr>
              <a:t>R. Calaga (BNL), S. Myers (CERN), F. Zimmermann (CERN), </a:t>
            </a:r>
            <a:r>
              <a:rPr lang="en-GB" b="1" i="1" dirty="0">
                <a:solidFill>
                  <a:srgbClr val="00FFFF"/>
                </a:solidFill>
              </a:rPr>
              <a:t>Summary of the 4th LHC Crab Cavity Workshop "LHC-CC10"</a:t>
            </a:r>
            <a:r>
              <a:rPr lang="en-GB" b="1" dirty="0">
                <a:solidFill>
                  <a:srgbClr val="00FFFF"/>
                </a:solidFill>
              </a:rPr>
              <a:t>, EuCARD-REP-2011-001 (2011)</a:t>
            </a:r>
            <a:endParaRPr lang="en-US" b="1" dirty="0">
              <a:solidFill>
                <a:srgbClr val="00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52400" y="1981200"/>
            <a:ext cx="594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6"/>
              </a:rPr>
              <a:t>  http://indico.cern.ch/conferenceDisplay.py?confId=100672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7" descr="lhcc10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6400" y="0"/>
            <a:ext cx="11176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14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908304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381000"/>
            <a:ext cx="8763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prstClr val="white"/>
                </a:solidFill>
              </a:rPr>
              <a:t>AccNet-RFTech</a:t>
            </a:r>
            <a:r>
              <a:rPr lang="en-GB" sz="3200" b="1" dirty="0">
                <a:solidFill>
                  <a:prstClr val="white"/>
                </a:solidFill>
              </a:rPr>
              <a:t> workshop on </a:t>
            </a:r>
            <a:r>
              <a:rPr lang="en-GB" sz="3200" b="1" dirty="0" err="1">
                <a:solidFill>
                  <a:prstClr val="white"/>
                </a:solidFill>
              </a:rPr>
              <a:t>linac</a:t>
            </a:r>
            <a:r>
              <a:rPr lang="en-GB" sz="3200" b="1" dirty="0">
                <a:solidFill>
                  <a:prstClr val="white"/>
                </a:solidFill>
              </a:rPr>
              <a:t> operation with long bunch trains</a:t>
            </a:r>
          </a:p>
          <a:p>
            <a:r>
              <a:rPr lang="en-GB" sz="2000" dirty="0">
                <a:solidFill>
                  <a:prstClr val="white"/>
                </a:solidFill>
              </a:rPr>
              <a:t>6-8 June 2011, DESY, Hamburg</a:t>
            </a:r>
            <a:endParaRPr lang="en-GB" sz="2000" dirty="0">
              <a:solidFill>
                <a:prstClr val="white"/>
              </a:solidFill>
            </a:endParaRPr>
          </a:p>
          <a:p>
            <a:endParaRPr lang="en-GB" sz="2000" u="sng" dirty="0">
              <a:solidFill>
                <a:prstClr val="white"/>
              </a:solidFill>
              <a:hlinkClick r:id="rId4"/>
            </a:endParaRPr>
          </a:p>
          <a:p>
            <a:r>
              <a:rPr lang="en-GB" sz="2000" b="1" u="sng" dirty="0">
                <a:solidFill>
                  <a:prstClr val="white"/>
                </a:solidFill>
                <a:hlinkClick r:id="rId5"/>
              </a:rPr>
              <a:t>http://</a:t>
            </a:r>
            <a:r>
              <a:rPr lang="en-GB" sz="2000" b="1" u="sng" dirty="0">
                <a:solidFill>
                  <a:prstClr val="white"/>
                </a:solidFill>
                <a:hlinkClick r:id="rId5"/>
              </a:rPr>
              <a:t>indico.desy.de/conferenceProgram.py?confId=3007</a:t>
            </a:r>
            <a:endParaRPr lang="en-GB" sz="2000" b="1" u="sng" dirty="0">
              <a:solidFill>
                <a:prstClr val="white"/>
              </a:solidFill>
            </a:endParaRPr>
          </a:p>
          <a:p>
            <a:r>
              <a:rPr lang="en-GB" sz="2000" dirty="0">
                <a:solidFill>
                  <a:prstClr val="white"/>
                </a:solidFill>
              </a:rPr>
              <a:t> </a:t>
            </a:r>
            <a:endParaRPr lang="en-GB" sz="2000" b="1" dirty="0">
              <a:solidFill>
                <a:prstClr val="white"/>
              </a:solidFill>
            </a:endParaRPr>
          </a:p>
          <a:p>
            <a:r>
              <a:rPr lang="en-GB" sz="2000" b="1" dirty="0">
                <a:solidFill>
                  <a:prstClr val="white"/>
                </a:solidFill>
              </a:rPr>
              <a:t>P</a:t>
            </a:r>
            <a:r>
              <a:rPr lang="en-GB" sz="2000" b="1" dirty="0">
                <a:solidFill>
                  <a:prstClr val="white"/>
                </a:solidFill>
              </a:rPr>
              <a:t>articipants: about 40 </a:t>
            </a:r>
            <a:r>
              <a:rPr lang="en-GB" sz="2000" b="1" dirty="0">
                <a:solidFill>
                  <a:prstClr val="white"/>
                </a:solidFill>
              </a:rPr>
              <a:t>persons (</a:t>
            </a:r>
            <a:r>
              <a:rPr lang="en-GB" sz="2000" b="1" dirty="0">
                <a:solidFill>
                  <a:prstClr val="white"/>
                </a:solidFill>
              </a:rPr>
              <a:t>DESY, </a:t>
            </a:r>
            <a:r>
              <a:rPr lang="en-US" sz="2000" b="1" dirty="0">
                <a:solidFill>
                  <a:prstClr val="white"/>
                </a:solidFill>
              </a:rPr>
              <a:t>US, Japan, UK, TUL, …)</a:t>
            </a:r>
          </a:p>
          <a:p>
            <a:endParaRPr lang="en-US" sz="2000" b="1" dirty="0">
              <a:solidFill>
                <a:prstClr val="white"/>
              </a:solidFill>
            </a:endParaRPr>
          </a:p>
          <a:p>
            <a:r>
              <a:rPr lang="en-US" sz="2000" b="1" dirty="0">
                <a:solidFill>
                  <a:prstClr val="white"/>
                </a:solidFill>
              </a:rPr>
              <a:t>About 35 presentations</a:t>
            </a:r>
          </a:p>
          <a:p>
            <a:endParaRPr lang="en-GB" sz="2000" b="1" dirty="0">
              <a:solidFill>
                <a:prstClr val="white"/>
              </a:solidFill>
            </a:endParaRPr>
          </a:p>
          <a:p>
            <a:r>
              <a:rPr lang="en-GB" sz="2000" b="1" dirty="0">
                <a:solidFill>
                  <a:prstClr val="white"/>
                </a:solidFill>
              </a:rPr>
              <a:t>Thematic sessions: </a:t>
            </a:r>
            <a:r>
              <a:rPr lang="en-GB" sz="2000" b="1" dirty="0">
                <a:solidFill>
                  <a:prstClr val="white"/>
                </a:solidFill>
              </a:rPr>
              <a:t> </a:t>
            </a:r>
            <a:endParaRPr lang="en-GB" sz="2000" b="1" dirty="0">
              <a:solidFill>
                <a:prstClr val="white"/>
              </a:solidFill>
            </a:endParaRPr>
          </a:p>
          <a:p>
            <a:r>
              <a:rPr lang="en-US" sz="2000" b="1" dirty="0">
                <a:solidFill>
                  <a:prstClr val="white"/>
                </a:solidFill>
              </a:rPr>
              <a:t>1. Results </a:t>
            </a:r>
            <a:r>
              <a:rPr lang="en-US" sz="2000" b="1" dirty="0">
                <a:solidFill>
                  <a:prstClr val="white"/>
                </a:solidFill>
              </a:rPr>
              <a:t>and analysis from the 9mA studies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2</a:t>
            </a:r>
            <a:r>
              <a:rPr lang="en-US" sz="2000" b="1" dirty="0">
                <a:solidFill>
                  <a:prstClr val="white"/>
                </a:solidFill>
              </a:rPr>
              <a:t>. Toward </a:t>
            </a:r>
            <a:r>
              <a:rPr lang="en-US" sz="2000" b="1" dirty="0">
                <a:solidFill>
                  <a:prstClr val="white"/>
                </a:solidFill>
              </a:rPr>
              <a:t>future 9mA studies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3</a:t>
            </a:r>
            <a:r>
              <a:rPr lang="en-US" sz="2000" b="1" dirty="0">
                <a:solidFill>
                  <a:prstClr val="white"/>
                </a:solidFill>
              </a:rPr>
              <a:t>. Operations </a:t>
            </a:r>
            <a:r>
              <a:rPr lang="en-US" sz="2000" b="1" dirty="0">
                <a:solidFill>
                  <a:prstClr val="white"/>
                </a:solidFill>
              </a:rPr>
              <a:t>modes for FLASH2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4</a:t>
            </a:r>
            <a:r>
              <a:rPr lang="en-US" sz="2000" b="1" dirty="0">
                <a:solidFill>
                  <a:prstClr val="white"/>
                </a:solidFill>
              </a:rPr>
              <a:t>. Feedback </a:t>
            </a:r>
            <a:r>
              <a:rPr lang="en-US" sz="2000" b="1" dirty="0">
                <a:solidFill>
                  <a:prstClr val="white"/>
                </a:solidFill>
              </a:rPr>
              <a:t>and control of longitudinal phase space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5</a:t>
            </a:r>
            <a:r>
              <a:rPr lang="en-US" sz="2000" b="1" dirty="0">
                <a:solidFill>
                  <a:prstClr val="white"/>
                </a:solidFill>
              </a:rPr>
              <a:t>. Machine </a:t>
            </a:r>
            <a:r>
              <a:rPr lang="en-US" sz="2000" b="1" dirty="0">
                <a:solidFill>
                  <a:prstClr val="white"/>
                </a:solidFill>
              </a:rPr>
              <a:t>protection for long bunch-train operation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6</a:t>
            </a:r>
            <a:r>
              <a:rPr lang="en-US" sz="2000" b="1" dirty="0">
                <a:solidFill>
                  <a:prstClr val="white"/>
                </a:solidFill>
              </a:rPr>
              <a:t>. Beam-based </a:t>
            </a:r>
            <a:r>
              <a:rPr lang="en-US" sz="2000" b="1" dirty="0">
                <a:solidFill>
                  <a:prstClr val="white"/>
                </a:solidFill>
              </a:rPr>
              <a:t>feedback </a:t>
            </a:r>
            <a:r>
              <a:rPr lang="en-US" sz="2000" b="1" dirty="0">
                <a:solidFill>
                  <a:prstClr val="white"/>
                </a:solidFill>
              </a:rPr>
              <a:t>systems</a:t>
            </a:r>
            <a:endParaRPr lang="en-US" sz="2000" u="sng" dirty="0">
              <a:solidFill>
                <a:prstClr val="white"/>
              </a:solidFill>
            </a:endParaRPr>
          </a:p>
          <a:p>
            <a:endParaRPr lang="en-US" sz="2000" u="sng" dirty="0">
              <a:solidFill>
                <a:prstClr val="white"/>
              </a:solidFill>
            </a:endParaRPr>
          </a:p>
          <a:p>
            <a:r>
              <a:rPr lang="en-US" sz="2000" dirty="0">
                <a:solidFill>
                  <a:prstClr val="white"/>
                </a:solidFill>
              </a:rPr>
              <a:t>Organizers: </a:t>
            </a:r>
            <a:r>
              <a:rPr lang="de-DE" sz="2000" dirty="0">
                <a:solidFill>
                  <a:prstClr val="white"/>
                </a:solidFill>
              </a:rPr>
              <a:t>Nicholas Walker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  <a:r>
              <a:rPr lang="de-DE" sz="2000" dirty="0">
                <a:solidFill>
                  <a:prstClr val="white"/>
                </a:solidFill>
              </a:rPr>
              <a:t>Siegfried Schreiber</a:t>
            </a:r>
            <a:r>
              <a:rPr lang="de-DE" sz="2000" dirty="0">
                <a:solidFill>
                  <a:prstClr val="white"/>
                </a:solidFill>
              </a:rPr>
              <a:t>, </a:t>
            </a:r>
            <a:r>
              <a:rPr lang="de-DE" sz="2000" dirty="0">
                <a:solidFill>
                  <a:prstClr val="white"/>
                </a:solidFill>
              </a:rPr>
              <a:t>John Carwardine</a:t>
            </a:r>
            <a:endParaRPr lang="en-GB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927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36" y="0"/>
            <a:ext cx="51435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35136" y="5638800"/>
            <a:ext cx="955964" cy="685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486400" y="5666509"/>
            <a:ext cx="2286000" cy="50569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50" y="152400"/>
            <a:ext cx="90474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</a:rPr>
              <a:t>Accnet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RFTech</a:t>
            </a:r>
            <a:r>
              <a:rPr lang="en-US" sz="4000" b="1" dirty="0">
                <a:solidFill>
                  <a:prstClr val="white"/>
                </a:solidFill>
              </a:rPr>
              <a:t> co-sponsored MIXDES2011</a:t>
            </a:r>
          </a:p>
          <a:p>
            <a:r>
              <a:rPr lang="en-US" sz="4000" dirty="0">
                <a:solidFill>
                  <a:prstClr val="white"/>
                </a:solidFill>
              </a:rPr>
              <a:t>Proceedings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3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6312932"/>
            <a:ext cx="278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Organizer: </a:t>
            </a:r>
            <a:r>
              <a:rPr lang="en-GB" dirty="0">
                <a:solidFill>
                  <a:prstClr val="black"/>
                </a:solidFill>
              </a:rPr>
              <a:t>Adam Piotrowski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" y="434340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4343400"/>
            <a:ext cx="8002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white"/>
                </a:solidFill>
              </a:rPr>
              <a:t>AccNet</a:t>
            </a:r>
            <a:r>
              <a:rPr lang="en-US" sz="3200" b="1" dirty="0" err="1">
                <a:solidFill>
                  <a:prstClr val="white"/>
                </a:solidFill>
              </a:rPr>
              <a:t>-</a:t>
            </a:r>
            <a:r>
              <a:rPr lang="en-US" sz="3200" b="1" dirty="0" err="1">
                <a:solidFill>
                  <a:prstClr val="white"/>
                </a:solidFill>
              </a:rPr>
              <a:t>RFTech</a:t>
            </a:r>
            <a:r>
              <a:rPr lang="en-US" sz="3200" b="1" dirty="0">
                <a:solidFill>
                  <a:prstClr val="white"/>
                </a:solidFill>
              </a:rPr>
              <a:t> “</a:t>
            </a:r>
            <a:r>
              <a:rPr lang="en-US" sz="3200" b="1" dirty="0" err="1">
                <a:solidFill>
                  <a:prstClr val="white"/>
                </a:solidFill>
              </a:rPr>
              <a:t>xTCA</a:t>
            </a:r>
            <a:r>
              <a:rPr lang="en-US" sz="3200" b="1" dirty="0">
                <a:solidFill>
                  <a:prstClr val="white"/>
                </a:solidFill>
              </a:rPr>
              <a:t>” session @ MIXDES2011</a:t>
            </a:r>
            <a:endParaRPr lang="en-GB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0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44" y="0"/>
            <a:ext cx="915191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473" y="152400"/>
            <a:ext cx="9144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</a:rPr>
              <a:t>AccNet-EuCARD</a:t>
            </a:r>
            <a:r>
              <a:rPr lang="en-US" sz="2800" b="1" dirty="0">
                <a:solidFill>
                  <a:prstClr val="black"/>
                </a:solidFill>
              </a:rPr>
              <a:t> Low-Level RF Workshop</a:t>
            </a:r>
            <a:r>
              <a:rPr lang="en-GB" sz="2800" b="1" dirty="0">
                <a:solidFill>
                  <a:prstClr val="black"/>
                </a:solidFill>
              </a:rPr>
              <a:t> </a:t>
            </a:r>
            <a:r>
              <a:rPr lang="en-GB" sz="2800" b="1" dirty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  <a:hlinkClick r:id="rId4"/>
              </a:rPr>
              <a:t>http</a:t>
            </a:r>
            <a:r>
              <a:rPr lang="en-GB" dirty="0">
                <a:solidFill>
                  <a:prstClr val="black"/>
                </a:solidFill>
                <a:hlinkClick r:id="rId4"/>
              </a:rPr>
              <a:t>:</a:t>
            </a:r>
            <a:r>
              <a:rPr lang="en-GB" dirty="0">
                <a:solidFill>
                  <a:prstClr val="black"/>
                </a:solidFill>
                <a:hlinkClick r:id="rId4"/>
              </a:rPr>
              <a:t>//llrf2011.desy.de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17-20 October </a:t>
            </a:r>
            <a:r>
              <a:rPr lang="en-US" dirty="0">
                <a:solidFill>
                  <a:prstClr val="black"/>
                </a:solidFill>
              </a:rPr>
              <a:t>2011, D</a:t>
            </a:r>
            <a:r>
              <a:rPr lang="en-US" dirty="0">
                <a:solidFill>
                  <a:prstClr val="black"/>
                </a:solidFill>
              </a:rPr>
              <a:t>ESY Hamburg</a:t>
            </a:r>
            <a:r>
              <a:rPr lang="en-GB" dirty="0">
                <a:solidFill>
                  <a:prstClr val="black"/>
                </a:solidFill>
              </a:rPr>
              <a:t> 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b="1" dirty="0">
                <a:solidFill>
                  <a:prstClr val="black"/>
                </a:solidFill>
              </a:rPr>
              <a:t>Topics:</a:t>
            </a:r>
            <a:endParaRPr lang="en-GB" b="1" dirty="0">
              <a:solidFill>
                <a:prstClr val="black"/>
              </a:solidFill>
            </a:endParaRPr>
          </a:p>
          <a:p>
            <a:r>
              <a:rPr lang="en-GB" dirty="0">
                <a:solidFill>
                  <a:prstClr val="black"/>
                </a:solidFill>
              </a:rPr>
              <a:t>- </a:t>
            </a:r>
            <a:r>
              <a:rPr lang="en-GB" dirty="0">
                <a:solidFill>
                  <a:prstClr val="black"/>
                </a:solidFill>
              </a:rPr>
              <a:t>Reviews of the low-level RF system at various laboratories</a:t>
            </a:r>
          </a:p>
          <a:p>
            <a:r>
              <a:rPr lang="en-GB" dirty="0">
                <a:solidFill>
                  <a:prstClr val="black"/>
                </a:solidFill>
              </a:rPr>
              <a:t>- Fast and/or digital low-level RF control for pulsed and CW operation</a:t>
            </a:r>
          </a:p>
          <a:p>
            <a:r>
              <a:rPr lang="en-GB" dirty="0">
                <a:solidFill>
                  <a:prstClr val="black"/>
                </a:solidFill>
              </a:rPr>
              <a:t>- Applications of the digital signal processing at accelerator</a:t>
            </a:r>
          </a:p>
          <a:p>
            <a:r>
              <a:rPr lang="en-GB" dirty="0">
                <a:solidFill>
                  <a:prstClr val="black"/>
                </a:solidFill>
              </a:rPr>
              <a:t>- Software development</a:t>
            </a:r>
          </a:p>
          <a:p>
            <a:r>
              <a:rPr lang="en-GB" dirty="0">
                <a:solidFill>
                  <a:prstClr val="black"/>
                </a:solidFill>
              </a:rPr>
              <a:t>- LLRF systems (requirements, performance reached, </a:t>
            </a:r>
            <a:r>
              <a:rPr lang="en-GB" dirty="0" err="1">
                <a:solidFill>
                  <a:prstClr val="black"/>
                </a:solidFill>
              </a:rPr>
              <a:t>modeling</a:t>
            </a:r>
            <a:r>
              <a:rPr lang="en-GB" dirty="0">
                <a:solidFill>
                  <a:prstClr val="black"/>
                </a:solidFill>
              </a:rPr>
              <a:t>)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GB" b="1" dirty="0">
                <a:solidFill>
                  <a:prstClr val="black"/>
                </a:solidFill>
              </a:rPr>
              <a:t>H</a:t>
            </a:r>
            <a:r>
              <a:rPr lang="en-GB" b="1" dirty="0">
                <a:solidFill>
                  <a:prstClr val="black"/>
                </a:solidFill>
              </a:rPr>
              <a:t>ighlight: </a:t>
            </a:r>
            <a:r>
              <a:rPr lang="en-GB" dirty="0">
                <a:solidFill>
                  <a:prstClr val="black"/>
                </a:solidFill>
              </a:rPr>
              <a:t>Linear </a:t>
            </a:r>
            <a:r>
              <a:rPr lang="en-GB" dirty="0">
                <a:solidFill>
                  <a:prstClr val="black"/>
                </a:solidFill>
              </a:rPr>
              <a:t>Technology on the ADCs technology edge and </a:t>
            </a:r>
            <a:r>
              <a:rPr lang="en-GB" dirty="0">
                <a:solidFill>
                  <a:prstClr val="black"/>
                </a:solidFill>
              </a:rPr>
              <a:t>their current performance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b="1" dirty="0">
                <a:solidFill>
                  <a:prstClr val="black"/>
                </a:solidFill>
              </a:rPr>
              <a:t>&gt;118 participants from 16 countries </a:t>
            </a:r>
            <a:r>
              <a:rPr lang="en-GB" b="1" dirty="0">
                <a:solidFill>
                  <a:prstClr val="black"/>
                </a:solidFill>
              </a:rPr>
              <a:t>, 9 </a:t>
            </a:r>
            <a:r>
              <a:rPr lang="en-GB" b="1" dirty="0">
                <a:solidFill>
                  <a:prstClr val="black"/>
                </a:solidFill>
              </a:rPr>
              <a:t>industrial companies </a:t>
            </a:r>
          </a:p>
          <a:p>
            <a:r>
              <a:rPr lang="en-GB" b="1" dirty="0">
                <a:solidFill>
                  <a:prstClr val="black"/>
                </a:solidFill>
              </a:rPr>
              <a:t>44 talks </a:t>
            </a:r>
            <a:r>
              <a:rPr lang="en-GB" dirty="0">
                <a:solidFill>
                  <a:prstClr val="black"/>
                </a:solidFill>
              </a:rPr>
              <a:t>including: </a:t>
            </a:r>
            <a:r>
              <a:rPr lang="en-GB" b="1" dirty="0">
                <a:solidFill>
                  <a:prstClr val="black"/>
                </a:solidFill>
              </a:rPr>
              <a:t>10 </a:t>
            </a:r>
            <a:r>
              <a:rPr lang="en-GB" b="1" dirty="0">
                <a:solidFill>
                  <a:prstClr val="black"/>
                </a:solidFill>
              </a:rPr>
              <a:t>invited presentations </a:t>
            </a:r>
            <a:r>
              <a:rPr lang="en-GB" dirty="0">
                <a:solidFill>
                  <a:prstClr val="black"/>
                </a:solidFill>
              </a:rPr>
              <a:t>;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b="1" dirty="0">
                <a:solidFill>
                  <a:prstClr val="black"/>
                </a:solidFill>
              </a:rPr>
              <a:t>4 </a:t>
            </a:r>
            <a:r>
              <a:rPr lang="en-GB" b="1" dirty="0">
                <a:solidFill>
                  <a:prstClr val="black"/>
                </a:solidFill>
              </a:rPr>
              <a:t>tutorials </a:t>
            </a:r>
            <a:r>
              <a:rPr lang="en-GB" dirty="0">
                <a:solidFill>
                  <a:prstClr val="black"/>
                </a:solidFill>
              </a:rPr>
              <a:t>(on Control System Fundamentals, Receiver Fundamentals, FPGA Programming, Embedded system </a:t>
            </a:r>
            <a:r>
              <a:rPr lang="en-GB" dirty="0">
                <a:solidFill>
                  <a:prstClr val="black"/>
                </a:solidFill>
              </a:rPr>
              <a:t>development); 6 lab-talks</a:t>
            </a:r>
            <a:r>
              <a:rPr lang="en-GB" dirty="0">
                <a:solidFill>
                  <a:prstClr val="black"/>
                </a:solidFill>
              </a:rPr>
              <a:t>: CERN, DESY, KEK, FNAL, JLAB, </a:t>
            </a:r>
            <a:r>
              <a:rPr lang="en-GB" dirty="0">
                <a:solidFill>
                  <a:prstClr val="black"/>
                </a:solidFill>
              </a:rPr>
              <a:t>Cornell; 1 </a:t>
            </a:r>
            <a:r>
              <a:rPr lang="en-GB" dirty="0">
                <a:solidFill>
                  <a:prstClr val="black"/>
                </a:solidFill>
              </a:rPr>
              <a:t>industry talk (Linear </a:t>
            </a:r>
            <a:r>
              <a:rPr lang="en-GB" dirty="0">
                <a:solidFill>
                  <a:prstClr val="black"/>
                </a:solidFill>
              </a:rPr>
              <a:t>Technology),;1 </a:t>
            </a:r>
            <a:r>
              <a:rPr lang="en-GB" dirty="0">
                <a:solidFill>
                  <a:prstClr val="black"/>
                </a:solidFill>
              </a:rPr>
              <a:t>welcome talk (</a:t>
            </a:r>
            <a:r>
              <a:rPr lang="en-GB" dirty="0" err="1">
                <a:solidFill>
                  <a:prstClr val="black"/>
                </a:solidFill>
              </a:rPr>
              <a:t>Reinhard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Brinkmann</a:t>
            </a:r>
            <a:r>
              <a:rPr lang="en-GB" dirty="0">
                <a:solidFill>
                  <a:prstClr val="black"/>
                </a:solidFill>
              </a:rPr>
              <a:t> on DESY accelerator </a:t>
            </a:r>
            <a:r>
              <a:rPr lang="en-GB" dirty="0">
                <a:solidFill>
                  <a:prstClr val="black"/>
                </a:solidFill>
              </a:rPr>
              <a:t>activities); 22 </a:t>
            </a:r>
            <a:r>
              <a:rPr lang="en-GB" dirty="0">
                <a:solidFill>
                  <a:prstClr val="black"/>
                </a:solidFill>
              </a:rPr>
              <a:t>contributed talks (7 hardware, 7 software, 8 </a:t>
            </a:r>
            <a:r>
              <a:rPr lang="en-GB" dirty="0">
                <a:solidFill>
                  <a:prstClr val="black"/>
                </a:solidFill>
              </a:rPr>
              <a:t>systems); </a:t>
            </a:r>
            <a:r>
              <a:rPr lang="en-GB" b="1" dirty="0">
                <a:solidFill>
                  <a:prstClr val="black"/>
                </a:solidFill>
              </a:rPr>
              <a:t>49 </a:t>
            </a:r>
            <a:r>
              <a:rPr lang="en-GB" b="1" dirty="0">
                <a:solidFill>
                  <a:prstClr val="black"/>
                </a:solidFill>
              </a:rPr>
              <a:t>posters</a:t>
            </a:r>
          </a:p>
          <a:p>
            <a:r>
              <a:rPr lang="en-GB" b="1" dirty="0">
                <a:solidFill>
                  <a:prstClr val="black"/>
                </a:solidFill>
              </a:rPr>
              <a:t> </a:t>
            </a:r>
          </a:p>
          <a:p>
            <a:r>
              <a:rPr lang="en-GB" b="1" dirty="0">
                <a:solidFill>
                  <a:prstClr val="black"/>
                </a:solidFill>
              </a:rPr>
              <a:t>Visit of DESY facilities </a:t>
            </a:r>
            <a:r>
              <a:rPr lang="en-GB" dirty="0">
                <a:solidFill>
                  <a:prstClr val="black"/>
                </a:solidFill>
              </a:rPr>
              <a:t>(FLASH and </a:t>
            </a:r>
            <a:r>
              <a:rPr lang="en-GB" dirty="0">
                <a:solidFill>
                  <a:prstClr val="black"/>
                </a:solidFill>
              </a:rPr>
              <a:t>PETRA) - FLASH </a:t>
            </a:r>
            <a:r>
              <a:rPr lang="en-GB" dirty="0">
                <a:solidFill>
                  <a:prstClr val="black"/>
                </a:solidFill>
              </a:rPr>
              <a:t>was </a:t>
            </a:r>
            <a:r>
              <a:rPr lang="en-GB" dirty="0">
                <a:solidFill>
                  <a:prstClr val="black"/>
                </a:solidFill>
              </a:rPr>
              <a:t>overbooked!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b="1" dirty="0">
                <a:solidFill>
                  <a:prstClr val="black"/>
                </a:solidFill>
              </a:rPr>
              <a:t>9 participants supported </a:t>
            </a:r>
            <a:r>
              <a:rPr lang="en-GB" b="1" dirty="0">
                <a:solidFill>
                  <a:prstClr val="black"/>
                </a:solidFill>
              </a:rPr>
              <a:t>by </a:t>
            </a:r>
            <a:r>
              <a:rPr lang="en-GB" b="1" dirty="0" err="1">
                <a:solidFill>
                  <a:prstClr val="black"/>
                </a:solidFill>
              </a:rPr>
              <a:t>RFTech</a:t>
            </a:r>
            <a:endParaRPr lang="en-GB" b="1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6312932"/>
            <a:ext cx="2589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Organizer: </a:t>
            </a:r>
            <a:r>
              <a:rPr lang="en-GB" dirty="0">
                <a:solidFill>
                  <a:prstClr val="black"/>
                </a:solidFill>
              </a:rPr>
              <a:t>Mariusz Grecki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9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28600" y="0"/>
            <a:ext cx="9372600" cy="695325"/>
          </a:xfrm>
        </p:spPr>
        <p:txBody>
          <a:bodyPr>
            <a:noAutofit/>
          </a:bodyPr>
          <a:lstStyle/>
          <a:p>
            <a:r>
              <a:rPr lang="pl-PL" b="0" dirty="0" err="1" smtClean="0">
                <a:solidFill>
                  <a:srgbClr val="FFFF00"/>
                </a:solidFill>
              </a:rPr>
              <a:t>Advanced</a:t>
            </a:r>
            <a:r>
              <a:rPr lang="pl-PL" b="0" dirty="0" smtClean="0">
                <a:solidFill>
                  <a:srgbClr val="FFFF00"/>
                </a:solidFill>
              </a:rPr>
              <a:t> </a:t>
            </a:r>
            <a:r>
              <a:rPr lang="pl-PL" b="0" dirty="0" err="1" smtClean="0">
                <a:solidFill>
                  <a:srgbClr val="FFFF00"/>
                </a:solidFill>
              </a:rPr>
              <a:t>Techniques</a:t>
            </a:r>
            <a:r>
              <a:rPr lang="pl-PL" b="0" dirty="0" smtClean="0">
                <a:solidFill>
                  <a:srgbClr val="FFFF00"/>
                </a:solidFill>
              </a:rPr>
              <a:t> </a:t>
            </a:r>
            <a:r>
              <a:rPr lang="pl-PL" b="0" dirty="0" err="1" smtClean="0">
                <a:solidFill>
                  <a:srgbClr val="FFFF00"/>
                </a:solidFill>
              </a:rPr>
              <a:t>in</a:t>
            </a:r>
            <a:r>
              <a:rPr lang="pl-PL" b="0" dirty="0" smtClean="0">
                <a:solidFill>
                  <a:srgbClr val="FFFF00"/>
                </a:solidFill>
              </a:rPr>
              <a:t> LLRF for XFEL </a:t>
            </a:r>
            <a:r>
              <a:rPr lang="pl-PL" b="0" dirty="0" err="1" smtClean="0">
                <a:solidFill>
                  <a:srgbClr val="FFFF00"/>
                </a:solidFill>
              </a:rPr>
              <a:t>Workshop</a:t>
            </a:r>
            <a:r>
              <a:rPr lang="pl-PL" b="0" dirty="0" smtClean="0">
                <a:solidFill>
                  <a:srgbClr val="FFFF00"/>
                </a:solidFill>
              </a:rPr>
              <a:t>, </a:t>
            </a:r>
            <a:r>
              <a:rPr lang="pl-PL" b="0" dirty="0" err="1" smtClean="0">
                <a:solidFill>
                  <a:srgbClr val="FFFF00"/>
                </a:solidFill>
              </a:rPr>
              <a:t>Cracow</a:t>
            </a:r>
            <a:r>
              <a:rPr lang="pl-PL" b="0" dirty="0" smtClean="0">
                <a:solidFill>
                  <a:srgbClr val="FFFF00"/>
                </a:solidFill>
              </a:rPr>
              <a:t> 18-20.04.2011</a:t>
            </a:r>
            <a:endParaRPr lang="en-US" b="0" dirty="0">
              <a:solidFill>
                <a:srgbClr val="FFFF00"/>
              </a:solidFill>
            </a:endParaRPr>
          </a:p>
        </p:txBody>
      </p:sp>
      <p:pic>
        <p:nvPicPr>
          <p:cNvPr id="4" name="Symbol zastępczy zawartości 3" descr="P10101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68144" y="1700808"/>
            <a:ext cx="3013373" cy="4017831"/>
          </a:xfrm>
        </p:spPr>
      </p:pic>
      <p:sp>
        <p:nvSpPr>
          <p:cNvPr id="5" name="pole tekstowe 4"/>
          <p:cNvSpPr txBox="1"/>
          <p:nvPr/>
        </p:nvSpPr>
        <p:spPr>
          <a:xfrm>
            <a:off x="0" y="1828800"/>
            <a:ext cx="59436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FFFF"/>
                </a:solidFill>
              </a:rPr>
              <a:t>36 participants from Poland, Germany </a:t>
            </a:r>
            <a:r>
              <a:rPr lang="en-US" sz="2800" dirty="0">
                <a:solidFill>
                  <a:srgbClr val="FFFFFF"/>
                </a:solidFill>
              </a:rPr>
              <a:t>&amp;</a:t>
            </a:r>
            <a:r>
              <a:rPr lang="pl-PL" sz="2800" dirty="0">
                <a:solidFill>
                  <a:srgbClr val="FFFFFF"/>
                </a:solidFill>
              </a:rPr>
              <a:t> US,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pl-PL" sz="2800" dirty="0">
                <a:solidFill>
                  <a:srgbClr val="FFFFFF"/>
                </a:solidFill>
              </a:rPr>
              <a:t>35 talks including 2 invited talks</a:t>
            </a:r>
            <a:endParaRPr lang="en-US" sz="2800" dirty="0">
              <a:solidFill>
                <a:srgbClr val="FFFFFF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 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topics:</a:t>
            </a:r>
            <a:endParaRPr lang="pl-PL" sz="2400" dirty="0">
              <a:solidFill>
                <a:srgbClr val="FFFFFF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</a:t>
            </a:r>
            <a:r>
              <a:rPr lang="pl-PL" sz="2400" dirty="0">
                <a:solidFill>
                  <a:srgbClr val="FFFFFF"/>
                </a:solidFill>
              </a:rPr>
              <a:t>owards CW operation of XFEL,</a:t>
            </a:r>
          </a:p>
          <a:p>
            <a:pPr lvl="1">
              <a:buFont typeface="Arial" pitchFamily="34" charset="0"/>
              <a:buChar char="•"/>
            </a:pP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</a:t>
            </a:r>
            <a:r>
              <a:rPr lang="pl-PL" sz="2400" dirty="0">
                <a:solidFill>
                  <a:srgbClr val="FFFFFF"/>
                </a:solidFill>
              </a:rPr>
              <a:t>ummary of 9 mA test at FLASH,</a:t>
            </a:r>
          </a:p>
          <a:p>
            <a:pPr lvl="1">
              <a:buFont typeface="Arial" pitchFamily="34" charset="0"/>
              <a:buChar char="•"/>
            </a:pP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</a:t>
            </a:r>
            <a:r>
              <a:rPr lang="pl-PL" sz="2400" dirty="0">
                <a:solidFill>
                  <a:srgbClr val="FFFFFF"/>
                </a:solidFill>
              </a:rPr>
              <a:t>evelopement of uTCA based LLRF </a:t>
            </a:r>
            <a:r>
              <a:rPr lang="en-US" sz="2400" dirty="0">
                <a:solidFill>
                  <a:srgbClr val="FFFFFF"/>
                </a:solidFill>
              </a:rPr>
              <a:t>	s</a:t>
            </a:r>
            <a:r>
              <a:rPr lang="pl-PL" sz="2400" dirty="0">
                <a:solidFill>
                  <a:srgbClr val="FFFFFF"/>
                </a:solidFill>
              </a:rPr>
              <a:t>ystem (several talks)</a:t>
            </a:r>
          </a:p>
          <a:p>
            <a:pPr lvl="1">
              <a:buFont typeface="Arial" pitchFamily="34" charset="0"/>
              <a:buChar char="•"/>
            </a:pPr>
            <a:r>
              <a:rPr lang="pl-PL" sz="2400" dirty="0">
                <a:solidFill>
                  <a:srgbClr val="FFFFFF"/>
                </a:solidFill>
              </a:rPr>
              <a:t> RF </a:t>
            </a:r>
            <a:r>
              <a:rPr lang="en-US" sz="2400" dirty="0">
                <a:solidFill>
                  <a:srgbClr val="FFFFFF"/>
                </a:solidFill>
              </a:rPr>
              <a:t>s</a:t>
            </a:r>
            <a:r>
              <a:rPr lang="pl-PL" sz="2400" dirty="0">
                <a:solidFill>
                  <a:srgbClr val="FFFFFF"/>
                </a:solidFill>
              </a:rPr>
              <a:t>ynchronization system for XFEL </a:t>
            </a:r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pl-PL" sz="2400" dirty="0">
                <a:solidFill>
                  <a:srgbClr val="FFFFFF"/>
                </a:solidFill>
              </a:rPr>
              <a:t>(several talks)</a:t>
            </a:r>
          </a:p>
          <a:p>
            <a:pPr lvl="1">
              <a:buFont typeface="Arial" pitchFamily="34" charset="0"/>
              <a:buChar char="•"/>
            </a:pPr>
            <a:r>
              <a:rPr lang="pl-PL" sz="2400" dirty="0">
                <a:solidFill>
                  <a:srgbClr val="FFFFFF"/>
                </a:solidFill>
              </a:rPr>
              <a:t> LLRF software developement for </a:t>
            </a:r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pl-PL" sz="2400" dirty="0">
                <a:solidFill>
                  <a:srgbClr val="FFFFFF"/>
                </a:solidFill>
              </a:rPr>
              <a:t>XFEL</a:t>
            </a:r>
          </a:p>
          <a:p>
            <a:pPr lvl="1">
              <a:buFont typeface="Arial" pitchFamily="34" charset="0"/>
              <a:buChar char="•"/>
            </a:pP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</a:t>
            </a:r>
            <a:r>
              <a:rPr lang="pl-PL" sz="2400" dirty="0">
                <a:solidFill>
                  <a:srgbClr val="FFFFFF"/>
                </a:solidFill>
              </a:rPr>
              <a:t>uality </a:t>
            </a:r>
            <a:r>
              <a:rPr lang="en-US" sz="2400" dirty="0">
                <a:solidFill>
                  <a:srgbClr val="FFFFFF"/>
                </a:solidFill>
              </a:rPr>
              <a:t>m</a:t>
            </a:r>
            <a:r>
              <a:rPr lang="pl-PL" sz="2400" dirty="0">
                <a:solidFill>
                  <a:srgbClr val="FFFFFF"/>
                </a:solidFill>
              </a:rPr>
              <a:t>anagement</a:t>
            </a:r>
          </a:p>
          <a:p>
            <a:pPr lvl="1"/>
            <a:endParaRPr lang="pl-PL" sz="2800" dirty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" y="688072"/>
            <a:ext cx="4654550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41" y="2132856"/>
            <a:ext cx="4745037" cy="344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4556991" y="5860147"/>
            <a:ext cx="18533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~</a:t>
            </a:r>
            <a:r>
              <a:rPr lang="en-US" sz="2400" b="1" dirty="0">
                <a:solidFill>
                  <a:srgbClr val="FF0000"/>
                </a:solidFill>
              </a:rPr>
              <a:t>600 </a:t>
            </a:r>
            <a:r>
              <a:rPr lang="en-US" sz="2400" b="1" dirty="0" smtClean="0">
                <a:solidFill>
                  <a:srgbClr val="FF0000"/>
                </a:solidFill>
              </a:rPr>
              <a:t>pages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813" y="0"/>
            <a:ext cx="9144000" cy="114300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 err="1">
                <a:solidFill>
                  <a:srgbClr val="4F81BD">
                    <a:lumMod val="75000"/>
                  </a:srgbClr>
                </a:solidFill>
              </a:rPr>
              <a:t>LHeC</a:t>
            </a:r>
            <a:r>
              <a:rPr lang="en-US" sz="4000" b="1" dirty="0">
                <a:solidFill>
                  <a:srgbClr val="4F81BD">
                    <a:lumMod val="75000"/>
                  </a:srgbClr>
                </a:solidFill>
              </a:rPr>
              <a:t> Conceptual Design Report</a:t>
            </a:r>
          </a:p>
        </p:txBody>
      </p:sp>
      <p:sp>
        <p:nvSpPr>
          <p:cNvPr id="2" name="Rectangle 1"/>
          <p:cNvSpPr/>
          <p:nvPr/>
        </p:nvSpPr>
        <p:spPr>
          <a:xfrm>
            <a:off x="4556991" y="932527"/>
            <a:ext cx="40454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</a:rPr>
              <a:t>LHeC</a:t>
            </a:r>
            <a:r>
              <a:rPr lang="en-US" sz="2400" b="1" dirty="0">
                <a:solidFill>
                  <a:srgbClr val="0000CC"/>
                </a:solidFill>
              </a:rPr>
              <a:t> CDR published in</a:t>
            </a:r>
          </a:p>
          <a:p>
            <a:r>
              <a:rPr lang="en-US" sz="2400" b="1" dirty="0">
                <a:solidFill>
                  <a:srgbClr val="0000CC"/>
                </a:solidFill>
              </a:rPr>
              <a:t>J. Phys. G: </a:t>
            </a:r>
            <a:r>
              <a:rPr lang="en-US" sz="2400" b="1" dirty="0" err="1">
                <a:solidFill>
                  <a:srgbClr val="0000CC"/>
                </a:solidFill>
              </a:rPr>
              <a:t>Nucl</a:t>
            </a:r>
            <a:r>
              <a:rPr lang="en-US" sz="2400" b="1" dirty="0">
                <a:solidFill>
                  <a:srgbClr val="0000CC"/>
                </a:solidFill>
              </a:rPr>
              <a:t>. Part. Phys. 39 </a:t>
            </a:r>
          </a:p>
          <a:p>
            <a:r>
              <a:rPr lang="en-US" sz="2400" b="1" dirty="0">
                <a:solidFill>
                  <a:srgbClr val="0000CC"/>
                </a:solidFill>
              </a:rPr>
              <a:t>075001 (2012)</a:t>
            </a:r>
            <a:endParaRPr lang="en-GB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" y="1295400"/>
            <a:ext cx="5029201" cy="377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20" y="1285874"/>
            <a:ext cx="5041900" cy="3781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0"/>
            <a:ext cx="87630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</a:rPr>
              <a:t>5</a:t>
            </a:r>
            <a:r>
              <a:rPr lang="en-GB" sz="3200" b="1" baseline="30000" dirty="0">
                <a:solidFill>
                  <a:prstClr val="black"/>
                </a:solidFill>
              </a:rPr>
              <a:t>th</a:t>
            </a:r>
            <a:r>
              <a:rPr lang="en-GB" sz="3200" b="1" dirty="0">
                <a:solidFill>
                  <a:prstClr val="black"/>
                </a:solidFill>
              </a:rPr>
              <a:t> Joint </a:t>
            </a:r>
            <a:r>
              <a:rPr lang="en-GB" sz="3200" b="1" dirty="0" err="1">
                <a:solidFill>
                  <a:prstClr val="black"/>
                </a:solidFill>
              </a:rPr>
              <a:t>EuCARD-AccNet</a:t>
            </a:r>
            <a:r>
              <a:rPr lang="en-GB" sz="3200" b="1" dirty="0">
                <a:solidFill>
                  <a:prstClr val="black"/>
                </a:solidFill>
              </a:rPr>
              <a:t> – LARP – KEK – CI/DL workshop on LHC crab cavities </a:t>
            </a:r>
          </a:p>
          <a:p>
            <a:r>
              <a:rPr lang="en-GB" sz="2000" dirty="0">
                <a:solidFill>
                  <a:prstClr val="black"/>
                </a:solidFill>
              </a:rPr>
              <a:t>14-15 November 2011, CERN</a:t>
            </a:r>
            <a:endParaRPr lang="en-GB" sz="2000" u="sng" dirty="0">
              <a:solidFill>
                <a:prstClr val="black"/>
              </a:solidFill>
              <a:hlinkClick r:id="rId4"/>
            </a:endParaRPr>
          </a:p>
          <a:p>
            <a:r>
              <a:rPr lang="en-GB" sz="2000" b="1" u="sng" dirty="0">
                <a:solidFill>
                  <a:prstClr val="black"/>
                </a:solidFill>
                <a:hlinkClick r:id="rId5"/>
              </a:rPr>
              <a:t>https://</a:t>
            </a:r>
            <a:r>
              <a:rPr lang="en-GB" sz="2000" b="1" u="sng" dirty="0">
                <a:solidFill>
                  <a:prstClr val="black"/>
                </a:solidFill>
                <a:hlinkClick r:id="rId5"/>
              </a:rPr>
              <a:t>indico.cern.ch/conferenceDisplay.py?confId=149614</a:t>
            </a:r>
            <a:endParaRPr lang="en-GB" sz="2000" b="1" u="sng" dirty="0">
              <a:solidFill>
                <a:prstClr val="black"/>
              </a:solidFill>
            </a:endParaRPr>
          </a:p>
          <a:p>
            <a:r>
              <a:rPr lang="en-GB" sz="2000" dirty="0">
                <a:solidFill>
                  <a:prstClr val="black"/>
                </a:solidFill>
              </a:rPr>
              <a:t> </a:t>
            </a:r>
            <a:r>
              <a:rPr lang="en-GB" sz="2000" b="1" dirty="0">
                <a:solidFill>
                  <a:srgbClr val="FF0000"/>
                </a:solidFill>
              </a:rPr>
              <a:t>draft summary to be finalized and published</a:t>
            </a:r>
          </a:p>
          <a:p>
            <a:endParaRPr lang="en-US" sz="2000" b="1" dirty="0">
              <a:solidFill>
                <a:prstClr val="black"/>
              </a:solidFill>
            </a:endParaRPr>
          </a:p>
          <a:p>
            <a:endParaRPr lang="en-US" sz="2000" b="1" dirty="0">
              <a:solidFill>
                <a:prstClr val="black"/>
              </a:solidFill>
            </a:endParaRPr>
          </a:p>
          <a:p>
            <a:endParaRPr lang="en-US" sz="2000" b="1" dirty="0">
              <a:solidFill>
                <a:prstClr val="white"/>
              </a:solidFill>
            </a:endParaRPr>
          </a:p>
          <a:p>
            <a:endParaRPr lang="en-US" sz="2000" b="1" dirty="0">
              <a:solidFill>
                <a:prstClr val="white"/>
              </a:solidFill>
            </a:endParaRPr>
          </a:p>
          <a:p>
            <a:endParaRPr lang="en-US" sz="2000" b="1" dirty="0">
              <a:solidFill>
                <a:prstClr val="white"/>
              </a:solidFill>
            </a:endParaRPr>
          </a:p>
          <a:p>
            <a:endParaRPr lang="en-US" sz="2000" b="1" dirty="0">
              <a:solidFill>
                <a:prstClr val="white"/>
              </a:solidFill>
            </a:endParaRPr>
          </a:p>
          <a:p>
            <a:endParaRPr lang="en-US" sz="2000" b="1" dirty="0">
              <a:solidFill>
                <a:prstClr val="white"/>
              </a:solidFill>
            </a:endParaRPr>
          </a:p>
          <a:p>
            <a:endParaRPr lang="en-GB" sz="2000" b="1" dirty="0">
              <a:solidFill>
                <a:prstClr val="white"/>
              </a:solidFill>
            </a:endParaRPr>
          </a:p>
          <a:p>
            <a:r>
              <a:rPr lang="en-GB" sz="2000" b="1" dirty="0">
                <a:solidFill>
                  <a:prstClr val="white"/>
                </a:solidFill>
              </a:rPr>
              <a:t>Participants: about 52 persons (</a:t>
            </a:r>
            <a:r>
              <a:rPr lang="en-US" sz="2000" b="1" dirty="0">
                <a:solidFill>
                  <a:prstClr val="white"/>
                </a:solidFill>
              </a:rPr>
              <a:t>many institutes in Europe, US, and Japan)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46+3 presentations</a:t>
            </a:r>
            <a:endParaRPr lang="en-GB" sz="2000" b="1" dirty="0">
              <a:solidFill>
                <a:prstClr val="black"/>
              </a:solidFill>
            </a:endParaRPr>
          </a:p>
          <a:p>
            <a:r>
              <a:rPr lang="en-GB" sz="2000" b="1" dirty="0">
                <a:solidFill>
                  <a:prstClr val="black"/>
                </a:solidFill>
              </a:rPr>
              <a:t>M</a:t>
            </a:r>
            <a:r>
              <a:rPr lang="en-GB" sz="2000" b="1" dirty="0">
                <a:solidFill>
                  <a:prstClr val="black"/>
                </a:solidFill>
              </a:rPr>
              <a:t>ain results: </a:t>
            </a:r>
            <a:r>
              <a:rPr lang="en-GB" sz="2000" dirty="0">
                <a:solidFill>
                  <a:prstClr val="black"/>
                </a:solidFill>
              </a:rPr>
              <a:t>convergence to 2 (3) compact crab-cavity designs; first Al prototypes</a:t>
            </a:r>
            <a:r>
              <a:rPr lang="en-US" sz="2000" dirty="0">
                <a:solidFill>
                  <a:prstClr val="black"/>
                </a:solidFill>
              </a:rPr>
              <a:t>; detailed </a:t>
            </a:r>
            <a:r>
              <a:rPr lang="en-US" sz="2000" dirty="0">
                <a:solidFill>
                  <a:prstClr val="black"/>
                </a:solidFill>
              </a:rPr>
              <a:t>cavity specifications </a:t>
            </a:r>
            <a:r>
              <a:rPr lang="en-US" sz="2000" dirty="0">
                <a:solidFill>
                  <a:prstClr val="black"/>
                </a:solidFill>
              </a:rPr>
              <a:t>will </a:t>
            </a:r>
            <a:r>
              <a:rPr lang="en-US" sz="2000" dirty="0">
                <a:solidFill>
                  <a:prstClr val="black"/>
                </a:solidFill>
              </a:rPr>
              <a:t>be prepared by April 2012 based </a:t>
            </a:r>
            <a:r>
              <a:rPr lang="en-US" sz="2000" dirty="0">
                <a:solidFill>
                  <a:prstClr val="black"/>
                </a:solidFill>
              </a:rPr>
              <a:t>on </a:t>
            </a:r>
            <a:r>
              <a:rPr lang="en-US" sz="2000" dirty="0">
                <a:solidFill>
                  <a:prstClr val="black"/>
                </a:solidFill>
              </a:rPr>
              <a:t>initial set of HL-LHC </a:t>
            </a:r>
            <a:r>
              <a:rPr lang="en-US" sz="2000" dirty="0">
                <a:solidFill>
                  <a:prstClr val="black"/>
                </a:solidFill>
              </a:rPr>
              <a:t>parameters; beam </a:t>
            </a:r>
            <a:r>
              <a:rPr lang="en-US" sz="2000" dirty="0">
                <a:solidFill>
                  <a:prstClr val="black"/>
                </a:solidFill>
              </a:rPr>
              <a:t>test of the </a:t>
            </a:r>
            <a:r>
              <a:rPr lang="en-US" sz="2000" dirty="0">
                <a:solidFill>
                  <a:prstClr val="black"/>
                </a:solidFill>
              </a:rPr>
              <a:t>compact </a:t>
            </a:r>
            <a:r>
              <a:rPr lang="en-US" sz="2000" dirty="0">
                <a:solidFill>
                  <a:prstClr val="black"/>
                </a:solidFill>
              </a:rPr>
              <a:t>design in the SPS and the LHC are pre-requisites for a final installation in L</a:t>
            </a:r>
            <a:r>
              <a:rPr lang="en-US" sz="2000" dirty="0">
                <a:solidFill>
                  <a:prstClr val="black"/>
                </a:solidFill>
              </a:rPr>
              <a:t>HC Points </a:t>
            </a:r>
            <a:r>
              <a:rPr lang="en-US" sz="2000" dirty="0">
                <a:solidFill>
                  <a:prstClr val="black"/>
                </a:solidFill>
              </a:rPr>
              <a:t>1 and 5. </a:t>
            </a:r>
            <a:endParaRPr lang="en-US" sz="2000" u="sng" dirty="0">
              <a:solidFill>
                <a:prstClr val="black"/>
              </a:solidFill>
            </a:endParaRPr>
          </a:p>
          <a:p>
            <a:r>
              <a:rPr lang="en-US" sz="2000" b="1" dirty="0">
                <a:solidFill>
                  <a:prstClr val="black"/>
                </a:solidFill>
              </a:rPr>
              <a:t>Organizers: </a:t>
            </a:r>
          </a:p>
          <a:p>
            <a:r>
              <a:rPr lang="en-US" sz="2000" dirty="0">
                <a:solidFill>
                  <a:prstClr val="black"/>
                </a:solidFill>
              </a:rPr>
              <a:t>Rama Calaga, Rogelio </a:t>
            </a:r>
            <a:r>
              <a:rPr lang="en-GB" sz="2000" dirty="0">
                <a:solidFill>
                  <a:prstClr val="black"/>
                </a:solidFill>
              </a:rPr>
              <a:t>Tomas</a:t>
            </a:r>
            <a:r>
              <a:rPr lang="en-GB" sz="2000" dirty="0">
                <a:solidFill>
                  <a:prstClr val="black"/>
                </a:solidFill>
              </a:rPr>
              <a:t>, </a:t>
            </a:r>
            <a:r>
              <a:rPr lang="en-GB" sz="2000" dirty="0">
                <a:solidFill>
                  <a:prstClr val="black"/>
                </a:solidFill>
              </a:rPr>
              <a:t>Frank Zimmermann</a:t>
            </a:r>
            <a:endParaRPr lang="en-GB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1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381000"/>
            <a:ext cx="8763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prstClr val="white"/>
                </a:solidFill>
              </a:rPr>
              <a:t>EuCARD-AccNet</a:t>
            </a:r>
            <a:r>
              <a:rPr lang="en-GB" sz="3200" b="1" dirty="0">
                <a:solidFill>
                  <a:prstClr val="white"/>
                </a:solidFill>
              </a:rPr>
              <a:t> LLRF </a:t>
            </a:r>
            <a:r>
              <a:rPr lang="en-GB" sz="3200" b="1" dirty="0">
                <a:solidFill>
                  <a:prstClr val="white"/>
                </a:solidFill>
              </a:rPr>
              <a:t>Collaboration meeting </a:t>
            </a:r>
            <a:endParaRPr lang="en-GB" sz="3200" b="1" dirty="0">
              <a:solidFill>
                <a:prstClr val="white"/>
              </a:solidFill>
            </a:endParaRPr>
          </a:p>
          <a:p>
            <a:r>
              <a:rPr lang="en-GB" sz="2000" dirty="0">
                <a:solidFill>
                  <a:prstClr val="white"/>
                </a:solidFill>
              </a:rPr>
              <a:t>14-16 </a:t>
            </a:r>
            <a:r>
              <a:rPr lang="en-GB" sz="2000" dirty="0">
                <a:solidFill>
                  <a:prstClr val="white"/>
                </a:solidFill>
              </a:rPr>
              <a:t>D</a:t>
            </a:r>
            <a:r>
              <a:rPr lang="en-GB" sz="2000" dirty="0">
                <a:solidFill>
                  <a:prstClr val="white"/>
                </a:solidFill>
              </a:rPr>
              <a:t>ecember 2011, Warsaw </a:t>
            </a:r>
            <a:r>
              <a:rPr lang="en-GB" sz="2000" dirty="0">
                <a:solidFill>
                  <a:prstClr val="white"/>
                </a:solidFill>
              </a:rPr>
              <a:t>University of </a:t>
            </a:r>
            <a:r>
              <a:rPr lang="en-GB" sz="2000" dirty="0">
                <a:solidFill>
                  <a:prstClr val="white"/>
                </a:solidFill>
              </a:rPr>
              <a:t>Technology</a:t>
            </a:r>
            <a:endParaRPr lang="en-GB" sz="2000" dirty="0">
              <a:solidFill>
                <a:prstClr val="white"/>
              </a:solidFill>
            </a:endParaRPr>
          </a:p>
          <a:p>
            <a:endParaRPr lang="en-GB" sz="2000" u="sng" dirty="0">
              <a:solidFill>
                <a:prstClr val="black"/>
              </a:solidFill>
              <a:hlinkClick r:id="rId4"/>
            </a:endParaRPr>
          </a:p>
          <a:p>
            <a:r>
              <a:rPr lang="en-GB" sz="2000" b="1" u="sng" dirty="0">
                <a:solidFill>
                  <a:prstClr val="black"/>
                </a:solidFill>
                <a:hlinkClick r:id="rId4"/>
              </a:rPr>
              <a:t>https</a:t>
            </a:r>
            <a:r>
              <a:rPr lang="en-GB" sz="2000" b="1" u="sng" dirty="0">
                <a:solidFill>
                  <a:prstClr val="black"/>
                </a:solidFill>
                <a:hlinkClick r:id="rId4"/>
              </a:rPr>
              <a:t>://indico.desy.de/conferenceDisplay.py?confId=4991</a:t>
            </a:r>
            <a:endParaRPr lang="en-GB" sz="2000" b="1" dirty="0">
              <a:solidFill>
                <a:prstClr val="black"/>
              </a:solidFill>
            </a:endParaRPr>
          </a:p>
          <a:p>
            <a:r>
              <a:rPr lang="en-GB" sz="2000" dirty="0">
                <a:solidFill>
                  <a:prstClr val="black"/>
                </a:solidFill>
              </a:rPr>
              <a:t> </a:t>
            </a:r>
          </a:p>
          <a:p>
            <a:r>
              <a:rPr lang="en-GB" sz="2000" b="1" dirty="0">
                <a:solidFill>
                  <a:prstClr val="white"/>
                </a:solidFill>
              </a:rPr>
              <a:t>P</a:t>
            </a:r>
            <a:r>
              <a:rPr lang="en-GB" sz="2000" b="1" dirty="0">
                <a:solidFill>
                  <a:prstClr val="white"/>
                </a:solidFill>
              </a:rPr>
              <a:t>rogramme under construction</a:t>
            </a:r>
          </a:p>
          <a:p>
            <a:endParaRPr lang="en-GB" sz="2000" b="1" dirty="0">
              <a:solidFill>
                <a:prstClr val="white"/>
              </a:solidFill>
            </a:endParaRPr>
          </a:p>
          <a:p>
            <a:r>
              <a:rPr lang="en-GB" sz="2000" b="1" dirty="0">
                <a:solidFill>
                  <a:prstClr val="white"/>
                </a:solidFill>
              </a:rPr>
              <a:t>P</a:t>
            </a:r>
            <a:r>
              <a:rPr lang="en-GB" sz="2000" b="1" dirty="0">
                <a:solidFill>
                  <a:prstClr val="white"/>
                </a:solidFill>
              </a:rPr>
              <a:t>articipants: about 35 </a:t>
            </a:r>
            <a:r>
              <a:rPr lang="en-GB" sz="2000" b="1" dirty="0">
                <a:solidFill>
                  <a:prstClr val="white"/>
                </a:solidFill>
              </a:rPr>
              <a:t>persons (</a:t>
            </a:r>
            <a:r>
              <a:rPr lang="en-GB" sz="2000" b="1" dirty="0">
                <a:solidFill>
                  <a:prstClr val="white"/>
                </a:solidFill>
              </a:rPr>
              <a:t>DESY, WUT, TUL,NCBJ,…)</a:t>
            </a:r>
            <a:r>
              <a:rPr lang="en-US" sz="2000" b="1" dirty="0">
                <a:solidFill>
                  <a:prstClr val="white"/>
                </a:solidFill>
              </a:rPr>
              <a:t> </a:t>
            </a:r>
          </a:p>
          <a:p>
            <a:r>
              <a:rPr lang="en-US" sz="2000" b="1" dirty="0" err="1">
                <a:solidFill>
                  <a:prstClr val="white"/>
                </a:solidFill>
              </a:rPr>
              <a:t>RFTech</a:t>
            </a:r>
            <a:r>
              <a:rPr lang="en-US" sz="2000" b="1" dirty="0">
                <a:solidFill>
                  <a:prstClr val="white"/>
                </a:solidFill>
              </a:rPr>
              <a:t> will support all </a:t>
            </a:r>
            <a:r>
              <a:rPr lang="en-US" sz="2000" b="1" dirty="0">
                <a:solidFill>
                  <a:prstClr val="white"/>
                </a:solidFill>
              </a:rPr>
              <a:t>participants of this </a:t>
            </a:r>
            <a:r>
              <a:rPr lang="en-US" sz="2000" b="1" dirty="0">
                <a:solidFill>
                  <a:prstClr val="white"/>
                </a:solidFill>
              </a:rPr>
              <a:t>meeting</a:t>
            </a:r>
          </a:p>
          <a:p>
            <a:endParaRPr lang="en-US" sz="2000" b="1" dirty="0">
              <a:solidFill>
                <a:prstClr val="white"/>
              </a:solidFill>
            </a:endParaRPr>
          </a:p>
          <a:p>
            <a:r>
              <a:rPr lang="en-US" sz="2000" b="1" dirty="0">
                <a:solidFill>
                  <a:prstClr val="white"/>
                </a:solidFill>
              </a:rPr>
              <a:t>About 40 presentations</a:t>
            </a:r>
          </a:p>
          <a:p>
            <a:endParaRPr lang="en-GB" sz="2000" b="1" dirty="0">
              <a:solidFill>
                <a:prstClr val="white"/>
              </a:solidFill>
            </a:endParaRPr>
          </a:p>
          <a:p>
            <a:r>
              <a:rPr lang="en-GB" sz="2000" b="1" dirty="0">
                <a:solidFill>
                  <a:prstClr val="white"/>
                </a:solidFill>
              </a:rPr>
              <a:t>M</a:t>
            </a:r>
            <a:r>
              <a:rPr lang="en-GB" sz="2000" b="1" dirty="0">
                <a:solidFill>
                  <a:prstClr val="white"/>
                </a:solidFill>
              </a:rPr>
              <a:t>ain topic: integration </a:t>
            </a:r>
            <a:r>
              <a:rPr lang="en-GB" sz="2000" b="1" dirty="0">
                <a:solidFill>
                  <a:prstClr val="white"/>
                </a:solidFill>
              </a:rPr>
              <a:t>of LLRF activities.</a:t>
            </a:r>
          </a:p>
          <a:p>
            <a:r>
              <a:rPr lang="en-GB" sz="2000" b="1" dirty="0">
                <a:solidFill>
                  <a:prstClr val="white"/>
                </a:solidFill>
              </a:rPr>
              <a:t> </a:t>
            </a:r>
          </a:p>
          <a:p>
            <a:r>
              <a:rPr lang="en-GB" sz="2000" b="1" dirty="0">
                <a:solidFill>
                  <a:prstClr val="white"/>
                </a:solidFill>
              </a:rPr>
              <a:t>V</a:t>
            </a:r>
            <a:r>
              <a:rPr lang="en-GB" sz="2000" b="1" dirty="0">
                <a:solidFill>
                  <a:prstClr val="white"/>
                </a:solidFill>
              </a:rPr>
              <a:t>irtual tour of </a:t>
            </a:r>
            <a:r>
              <a:rPr lang="en-GB" sz="2000" b="1" dirty="0">
                <a:solidFill>
                  <a:prstClr val="white"/>
                </a:solidFill>
              </a:rPr>
              <a:t>main University building is here: </a:t>
            </a:r>
          </a:p>
          <a:p>
            <a:r>
              <a:rPr lang="en-GB" sz="2000" b="1" u="sng" dirty="0">
                <a:solidFill>
                  <a:prstClr val="black"/>
                </a:solidFill>
                <a:hlinkClick r:id="rId5"/>
              </a:rPr>
              <a:t>http://www.wirtualnapolitechnika.pl</a:t>
            </a:r>
            <a:r>
              <a:rPr lang="en-GB" sz="2000" b="1" u="sng" dirty="0">
                <a:solidFill>
                  <a:prstClr val="black"/>
                </a:solidFill>
                <a:hlinkClick r:id="rId5"/>
              </a:rPr>
              <a:t>/</a:t>
            </a:r>
            <a:endParaRPr lang="en-GB" sz="2000" b="1" u="sng" dirty="0">
              <a:solidFill>
                <a:prstClr val="black"/>
              </a:solidFill>
            </a:endParaRPr>
          </a:p>
          <a:p>
            <a:endParaRPr lang="en-US" sz="2000" u="sng" dirty="0">
              <a:solidFill>
                <a:prstClr val="white"/>
              </a:solidFill>
            </a:endParaRPr>
          </a:p>
          <a:p>
            <a:r>
              <a:rPr lang="en-US" sz="2000" dirty="0">
                <a:solidFill>
                  <a:prstClr val="white"/>
                </a:solidFill>
              </a:rPr>
              <a:t>Organizer: </a:t>
            </a:r>
            <a:r>
              <a:rPr lang="en-GB" sz="2000" dirty="0">
                <a:solidFill>
                  <a:prstClr val="white"/>
                </a:solidFill>
              </a:rPr>
              <a:t>Krzysztof </a:t>
            </a:r>
            <a:r>
              <a:rPr lang="en-GB" sz="2000" dirty="0">
                <a:solidFill>
                  <a:prstClr val="white"/>
                </a:solidFill>
              </a:rPr>
              <a:t>Czuba</a:t>
            </a:r>
            <a:endParaRPr lang="en-GB" sz="20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31" y="4343400"/>
            <a:ext cx="3734560" cy="24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08" y="1143000"/>
            <a:ext cx="4262138" cy="5515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" y="5668108"/>
            <a:ext cx="5340096" cy="1103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" y="1324708"/>
            <a:ext cx="5608693" cy="4267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7584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prstClr val="black"/>
                </a:solidFill>
              </a:rPr>
              <a:t>RFTech</a:t>
            </a:r>
            <a:r>
              <a:rPr lang="en-US" dirty="0" smtClean="0">
                <a:solidFill>
                  <a:prstClr val="black"/>
                </a:solidFill>
              </a:rPr>
              <a:t> co-sponsored </a:t>
            </a:r>
            <a:r>
              <a:rPr lang="en-US" dirty="0" smtClean="0">
                <a:solidFill>
                  <a:prstClr val="black"/>
                </a:solidFill>
              </a:rPr>
              <a:t>events, 2012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86" y="4363816"/>
            <a:ext cx="3615360" cy="23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9" y="457200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MixDes2012</a:t>
            </a:r>
            <a:br>
              <a:rPr lang="en-US" dirty="0" smtClean="0"/>
            </a:br>
            <a:r>
              <a:rPr lang="en-US" dirty="0" smtClean="0"/>
              <a:t>proceedings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5136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399"/>
            <a:ext cx="3581400" cy="5063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89538"/>
            <a:ext cx="3564872" cy="5055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72" y="3485901"/>
            <a:ext cx="2226328" cy="3543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44" y="457200"/>
            <a:ext cx="2209694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60" y="103257"/>
            <a:ext cx="6806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s</a:t>
            </a:r>
            <a:r>
              <a:rPr lang="en-US" sz="4000" dirty="0">
                <a:solidFill>
                  <a:prstClr val="black"/>
                </a:solidFill>
              </a:rPr>
              <a:t>ome </a:t>
            </a:r>
            <a:r>
              <a:rPr lang="en-US" sz="4000" i="1" dirty="0">
                <a:solidFill>
                  <a:prstClr val="black"/>
                </a:solidFill>
              </a:rPr>
              <a:t>RT2012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RFTech</a:t>
            </a:r>
            <a:r>
              <a:rPr lang="en-US" sz="4000" dirty="0">
                <a:solidFill>
                  <a:prstClr val="black"/>
                </a:solidFill>
              </a:rPr>
              <a:t> posters </a:t>
            </a:r>
            <a:endParaRPr lang="en-GB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0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10338"/>
              </p:ext>
            </p:extLst>
          </p:nvPr>
        </p:nvGraphicFramePr>
        <p:xfrm>
          <a:off x="1452" y="116632"/>
          <a:ext cx="8964489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895"/>
                <a:gridCol w="2345794"/>
                <a:gridCol w="2771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 [unit]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LHeC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species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e</a:t>
                      </a:r>
                      <a:r>
                        <a:rPr lang="en-US" b="1" baseline="30000" dirty="0" smtClean="0">
                          <a:latin typeface="Calibri"/>
                          <a:cs typeface="Calibri"/>
                        </a:rPr>
                        <a:t>±</a:t>
                      </a:r>
                      <a:endParaRPr lang="en-GB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p</a:t>
                      </a:r>
                      <a:r>
                        <a:rPr lang="en-US" b="1" dirty="0" smtClean="0"/>
                        <a:t>, </a:t>
                      </a:r>
                      <a:r>
                        <a:rPr lang="en-US" b="1" baseline="30000" dirty="0" smtClean="0"/>
                        <a:t>208</a:t>
                      </a:r>
                      <a:r>
                        <a:rPr lang="en-US" b="1" i="1" dirty="0" smtClean="0"/>
                        <a:t>Pb</a:t>
                      </a:r>
                      <a:r>
                        <a:rPr lang="en-US" b="1" baseline="30000" dirty="0" smtClean="0"/>
                        <a:t>82+</a:t>
                      </a:r>
                      <a:endParaRPr lang="en-GB" b="1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energy (/nucleon) [GeV]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7000, 2760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bunch</a:t>
                      </a:r>
                      <a:r>
                        <a:rPr lang="en-US" baseline="0" dirty="0" smtClean="0"/>
                        <a:t> spacing [ns]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25, 100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25, 100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bunch</a:t>
                      </a:r>
                      <a:r>
                        <a:rPr lang="en-US" baseline="0" dirty="0" smtClean="0"/>
                        <a:t> intensity (nucleon) [10</a:t>
                      </a:r>
                      <a:r>
                        <a:rPr lang="en-US" baseline="30000" dirty="0" smtClean="0"/>
                        <a:t>10</a:t>
                      </a:r>
                      <a:r>
                        <a:rPr lang="en-US" baseline="0" dirty="0" smtClean="0"/>
                        <a:t>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 (0.2), 0.4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 (22),</a:t>
                      </a:r>
                      <a:r>
                        <a:rPr lang="en-US" baseline="0" dirty="0" smtClean="0"/>
                        <a:t> 2.5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current [mA]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 (12.8)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860 (1110), 6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rms</a:t>
                      </a:r>
                      <a:r>
                        <a:rPr lang="en-US" dirty="0" smtClean="0"/>
                        <a:t> bunch length [mm]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75.5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polarization</a:t>
                      </a:r>
                      <a:r>
                        <a:rPr lang="en-US" baseline="0" dirty="0" smtClean="0"/>
                        <a:t> [%]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 (</a:t>
                      </a:r>
                      <a:r>
                        <a:rPr lang="en-US" i="1" dirty="0" smtClean="0"/>
                        <a:t>e</a:t>
                      </a:r>
                      <a:r>
                        <a:rPr lang="en-US" baseline="30000" dirty="0" smtClean="0"/>
                        <a:t>+</a:t>
                      </a:r>
                      <a:r>
                        <a:rPr lang="en-US" dirty="0" smtClean="0"/>
                        <a:t> none)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none, none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normalized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rms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emittance</a:t>
                      </a:r>
                      <a:r>
                        <a:rPr lang="en-US" baseline="0" dirty="0" smtClean="0"/>
                        <a:t> [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baseline="0" dirty="0" smtClean="0"/>
                        <a:t>m]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3.75 (2.0), 1.5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geometric </a:t>
                      </a:r>
                      <a:r>
                        <a:rPr lang="en-US" baseline="0" dirty="0" err="1" smtClean="0"/>
                        <a:t>rms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emittance</a:t>
                      </a:r>
                      <a:r>
                        <a:rPr lang="en-US" baseline="0" dirty="0" smtClean="0"/>
                        <a:t> [nm]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0.50 (0.31)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IP beta function </a:t>
                      </a:r>
                      <a:r>
                        <a:rPr lang="en-US" dirty="0" smtClean="0">
                          <a:latin typeface="Symbol" pitchFamily="18" charset="2"/>
                        </a:rPr>
                        <a:t>b</a:t>
                      </a:r>
                      <a:r>
                        <a:rPr lang="en-US" baseline="30000" dirty="0" smtClean="0"/>
                        <a:t>*</a:t>
                      </a:r>
                      <a:r>
                        <a:rPr lang="en-US" baseline="-25000" dirty="0" err="1" smtClean="0"/>
                        <a:t>x,y</a:t>
                      </a:r>
                      <a:r>
                        <a:rPr lang="en-US" dirty="0" smtClean="0"/>
                        <a:t> [m]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(0.032)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 (0.05)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IP </a:t>
                      </a:r>
                      <a:r>
                        <a:rPr lang="en-US" b="1" dirty="0" err="1" smtClean="0"/>
                        <a:t>rms</a:t>
                      </a:r>
                      <a:r>
                        <a:rPr lang="en-US" b="1" dirty="0" smtClean="0"/>
                        <a:t> spot size [</a:t>
                      </a:r>
                      <a:r>
                        <a:rPr lang="en-US" b="1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b="1" dirty="0" smtClean="0"/>
                        <a:t>m]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7.2 (3.7)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7.2 (3.7)</a:t>
                      </a:r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synchrotron tune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0.0019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hadron beam-beam parameter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0.0001 (0.0002)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lepton disruption parameter </a:t>
                      </a:r>
                      <a:r>
                        <a:rPr lang="en-US" i="1" dirty="0" smtClean="0"/>
                        <a:t>D</a:t>
                      </a:r>
                      <a:endParaRPr lang="en-GB" i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(30)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hourglass reduction factor </a:t>
                      </a:r>
                      <a:r>
                        <a:rPr lang="en-US" i="1" dirty="0" err="1" smtClean="0"/>
                        <a:t>H</a:t>
                      </a:r>
                      <a:r>
                        <a:rPr lang="en-US" baseline="-25000" dirty="0" err="1" smtClean="0"/>
                        <a:t>hg</a:t>
                      </a:r>
                      <a:endParaRPr lang="en-GB" baseline="-25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0.91 (0.67)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pinch enhancement factor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/>
                        <a:t>H</a:t>
                      </a:r>
                      <a:r>
                        <a:rPr lang="en-US" i="1" baseline="-25000" dirty="0" smtClean="0"/>
                        <a:t>D</a:t>
                      </a:r>
                      <a:endParaRPr lang="en-GB" i="1" baseline="-25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1.35 (0.3 for </a:t>
                      </a:r>
                      <a:r>
                        <a:rPr lang="en-US" i="1" dirty="0" smtClean="0"/>
                        <a:t>e</a:t>
                      </a:r>
                      <a:r>
                        <a:rPr lang="en-US" baseline="30000" dirty="0" smtClean="0"/>
                        <a:t>+</a:t>
                      </a:r>
                      <a:r>
                        <a:rPr lang="en-US" dirty="0" smtClean="0"/>
                        <a:t> )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luminosity/ nucleon</a:t>
                      </a:r>
                      <a:r>
                        <a:rPr lang="en-US" b="1" baseline="0" dirty="0" smtClean="0"/>
                        <a:t> [10</a:t>
                      </a:r>
                      <a:r>
                        <a:rPr lang="en-US" b="1" baseline="30000" dirty="0" smtClean="0"/>
                        <a:t>33</a:t>
                      </a:r>
                      <a:r>
                        <a:rPr lang="en-US" b="1" baseline="0" dirty="0" smtClean="0"/>
                        <a:t> cm</a:t>
                      </a:r>
                      <a:r>
                        <a:rPr lang="en-US" b="1" baseline="30000" dirty="0" smtClean="0"/>
                        <a:t>-2</a:t>
                      </a:r>
                      <a:r>
                        <a:rPr lang="en-US" b="1" baseline="0" dirty="0" smtClean="0"/>
                        <a:t>s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baseline="0" dirty="0" smtClean="0"/>
                        <a:t>]</a:t>
                      </a:r>
                      <a:endParaRPr lang="en-GB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 (10), 0.2</a:t>
                      </a:r>
                      <a:endParaRPr lang="en-GB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290352">
            <a:off x="22665" y="2599928"/>
            <a:ext cx="8751306" cy="76944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LHeC</a:t>
            </a:r>
            <a:r>
              <a:rPr lang="en-US" sz="4400" dirty="0">
                <a:solidFill>
                  <a:srgbClr val="FF0000"/>
                </a:solidFill>
              </a:rPr>
              <a:t> baseline (&amp; pushed) parameters</a:t>
            </a:r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4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566247"/>
              </p:ext>
            </p:extLst>
          </p:nvPr>
        </p:nvGraphicFramePr>
        <p:xfrm>
          <a:off x="-15479" y="908720"/>
          <a:ext cx="9144001" cy="5728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3303"/>
                <a:gridCol w="815926"/>
                <a:gridCol w="1012645"/>
                <a:gridCol w="1097510"/>
                <a:gridCol w="1071539"/>
                <a:gridCol w="1071539"/>
                <a:gridCol w="1071539"/>
              </a:tblGrid>
              <a:tr h="264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LHeC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LEP3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240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beam </a:t>
                      </a:r>
                      <a:r>
                        <a:rPr lang="en-GB" sz="2000" dirty="0">
                          <a:effectLst/>
                        </a:rPr>
                        <a:t>energy </a:t>
                      </a: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1400" dirty="0" err="1">
                          <a:effectLst/>
                        </a:rPr>
                        <a:t>b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[GeV]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circumference</a:t>
                      </a:r>
                      <a:r>
                        <a:rPr lang="en-GB" sz="2000" baseline="0" dirty="0" smtClean="0">
                          <a:effectLst/>
                        </a:rPr>
                        <a:t> </a:t>
                      </a:r>
                      <a:r>
                        <a:rPr lang="de-DE" sz="2000" dirty="0" smtClean="0">
                          <a:effectLst/>
                        </a:rPr>
                        <a:t>[km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beam current [mA]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#bunches/beam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#e</a:t>
                      </a:r>
                      <a:r>
                        <a:rPr lang="de-DE" sz="1400" dirty="0">
                          <a:effectLst/>
                        </a:rPr>
                        <a:t>−</a:t>
                      </a:r>
                      <a:r>
                        <a:rPr lang="de-DE" sz="2000" dirty="0">
                          <a:effectLst/>
                        </a:rPr>
                        <a:t>/beam [10</a:t>
                      </a:r>
                      <a:r>
                        <a:rPr lang="de-DE" sz="2000" baseline="30000" dirty="0">
                          <a:effectLst/>
                        </a:rPr>
                        <a:t>12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horizontal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vertical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bending </a:t>
                      </a:r>
                      <a:r>
                        <a:rPr lang="de-DE" sz="2000" dirty="0" smtClean="0">
                          <a:effectLst/>
                        </a:rPr>
                        <a:t>radius </a:t>
                      </a:r>
                      <a:r>
                        <a:rPr lang="en-GB" sz="2000" dirty="0">
                          <a:effectLst/>
                        </a:rPr>
                        <a:t>[km]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partition </a:t>
                      </a:r>
                      <a:r>
                        <a:rPr lang="en-GB" sz="2000" dirty="0">
                          <a:effectLst/>
                        </a:rPr>
                        <a:t>number </a:t>
                      </a:r>
                      <a:r>
                        <a:rPr lang="en-GB" sz="2000" dirty="0" err="1">
                          <a:effectLst/>
                        </a:rPr>
                        <a:t>J</a:t>
                      </a:r>
                      <a:r>
                        <a:rPr lang="en-GB" sz="1400" baseline="-25000" dirty="0" err="1">
                          <a:effectLst/>
                        </a:rPr>
                        <a:t>ε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momentum comp. </a:t>
                      </a:r>
                      <a:r>
                        <a:rPr lang="en-GB" sz="2000" dirty="0">
                          <a:effectLst/>
                        </a:rPr>
                        <a:t>α</a:t>
                      </a:r>
                      <a:r>
                        <a:rPr lang="en-GB" sz="1400" baseline="-25000" dirty="0">
                          <a:effectLst/>
                        </a:rPr>
                        <a:t>c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[10</a:t>
                      </a:r>
                      <a:r>
                        <a:rPr lang="en-GB" sz="2000" baseline="30000" dirty="0">
                          <a:effectLst/>
                        </a:rPr>
                        <a:t>−5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SR </a:t>
                      </a:r>
                      <a:r>
                        <a:rPr lang="de-DE" sz="2000" dirty="0" smtClean="0">
                          <a:effectLst/>
                        </a:rPr>
                        <a:t>power/beam </a:t>
                      </a:r>
                      <a:r>
                        <a:rPr lang="de-DE" sz="2000" dirty="0">
                          <a:effectLst/>
                        </a:rPr>
                        <a:t>[MW]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 </a:t>
                      </a:r>
                      <a:r>
                        <a:rPr lang="de-DE" sz="2000" dirty="0" smtClean="0">
                          <a:effectLst/>
                        </a:rPr>
                        <a:t>[m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[cm]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hourglass </a:t>
                      </a: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hg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ΔE</a:t>
                      </a:r>
                      <a:r>
                        <a:rPr lang="en-GB" sz="2000" baseline="30000" dirty="0" err="1" smtClean="0">
                          <a:effectLst/>
                        </a:rPr>
                        <a:t>SR</a:t>
                      </a:r>
                      <a:r>
                        <a:rPr lang="en-GB" sz="2000" baseline="-25000" dirty="0" err="1" smtClean="0">
                          <a:effectLst/>
                        </a:rPr>
                        <a:t>loss</a:t>
                      </a:r>
                      <a:r>
                        <a:rPr lang="en-GB" sz="2000" dirty="0" smtClean="0">
                          <a:effectLst/>
                        </a:rPr>
                        <a:t>/turn [GeV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104.5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270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3.41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2808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6.99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45.5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1180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2625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30.8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</a:t>
                      </a:r>
                      <a:r>
                        <a:rPr lang="en-GB" sz="2000" dirty="0" smtClean="0">
                          <a:effectLst/>
                        </a:rPr>
                        <a:t>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0.39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0.71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24.3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40.5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20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63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9.3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-15479" y="46333"/>
            <a:ext cx="59123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LEP3/TLEP parameters -1</a:t>
            </a:r>
          </a:p>
        </p:txBody>
      </p:sp>
    </p:spTree>
    <p:extLst>
      <p:ext uri="{BB962C8B-B14F-4D97-AF65-F5344CB8AC3E}">
        <p14:creationId xmlns:p14="http://schemas.microsoft.com/office/powerpoint/2010/main" val="23960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723980"/>
              </p:ext>
            </p:extLst>
          </p:nvPr>
        </p:nvGraphicFramePr>
        <p:xfrm>
          <a:off x="0" y="764705"/>
          <a:ext cx="9144001" cy="5846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3848"/>
                <a:gridCol w="720080"/>
                <a:gridCol w="895777"/>
                <a:gridCol w="1094747"/>
                <a:gridCol w="1091868"/>
                <a:gridCol w="1091868"/>
                <a:gridCol w="1045813"/>
              </a:tblGrid>
              <a:tr h="290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LHeC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LEP3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419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V</a:t>
                      </a:r>
                      <a:r>
                        <a:rPr lang="en-GB" sz="2000" baseline="-25000" dirty="0" err="1" smtClean="0">
                          <a:effectLst/>
                        </a:rPr>
                        <a:t>RF,tot</a:t>
                      </a:r>
                      <a:r>
                        <a:rPr lang="en-GB" sz="2000" baseline="-25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GB" sz="2000" baseline="-25000" dirty="0" err="1">
                          <a:effectLst/>
                        </a:rPr>
                        <a:t>max,RF</a:t>
                      </a:r>
                      <a:r>
                        <a:rPr lang="en-GB" sz="2000" dirty="0">
                          <a:effectLst/>
                        </a:rPr>
                        <a:t> [%]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x</a:t>
                      </a:r>
                      <a:r>
                        <a:rPr lang="en-GB" sz="2000" dirty="0">
                          <a:effectLst/>
                        </a:rPr>
                        <a:t>/IP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y</a:t>
                      </a:r>
                      <a:r>
                        <a:rPr lang="en-GB" sz="2000" dirty="0">
                          <a:effectLst/>
                        </a:rPr>
                        <a:t>/IP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s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[kHz]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2000" baseline="-25000" dirty="0" err="1">
                          <a:effectLst/>
                        </a:rPr>
                        <a:t>acc</a:t>
                      </a:r>
                      <a:r>
                        <a:rPr lang="en-GB" sz="2000" dirty="0">
                          <a:effectLst/>
                        </a:rPr>
                        <a:t> [MV/m]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eff. RF length [m]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RF</a:t>
                      </a:r>
                      <a:r>
                        <a:rPr lang="en-GB" sz="2000" dirty="0">
                          <a:effectLst/>
                        </a:rPr>
                        <a:t> [MHz]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δ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rms</a:t>
                      </a:r>
                      <a:r>
                        <a:rPr lang="en-GB" sz="2000" dirty="0">
                          <a:effectLst/>
                        </a:rPr>
                        <a:t> [%]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σ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z,rms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[cm]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i="1" dirty="0">
                          <a:effectLst/>
                        </a:rPr>
                        <a:t>L</a:t>
                      </a:r>
                      <a:r>
                        <a:rPr lang="en-GB" sz="2000" dirty="0">
                          <a:effectLst/>
                        </a:rPr>
                        <a:t>/IP[10</a:t>
                      </a:r>
                      <a:r>
                        <a:rPr lang="en-GB" sz="2000" baseline="30000" dirty="0">
                          <a:effectLst/>
                        </a:rPr>
                        <a:t>32</a:t>
                      </a:r>
                      <a:r>
                        <a:rPr lang="en-GB" sz="2000" dirty="0">
                          <a:effectLst/>
                        </a:rPr>
                        <a:t>cm</a:t>
                      </a:r>
                      <a:r>
                        <a:rPr lang="en-GB" sz="2000" baseline="30000" dirty="0">
                          <a:effectLst/>
                        </a:rPr>
                        <a:t>−2</a:t>
                      </a:r>
                      <a:r>
                        <a:rPr lang="en-GB" sz="2000" dirty="0">
                          <a:effectLst/>
                        </a:rPr>
                        <a:t>s</a:t>
                      </a:r>
                      <a:r>
                        <a:rPr lang="en-GB" sz="2000" baseline="30000" dirty="0">
                          <a:effectLst/>
                        </a:rPr>
                        <a:t>−1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number of IPs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Rad.Bhabha</a:t>
                      </a:r>
                      <a:r>
                        <a:rPr lang="en-GB" sz="2000" baseline="0" dirty="0" smtClean="0">
                          <a:effectLst/>
                        </a:rPr>
                        <a:t> </a:t>
                      </a:r>
                      <a:r>
                        <a:rPr lang="en-GB" sz="2000" baseline="0" dirty="0" err="1" smtClean="0">
                          <a:effectLst/>
                        </a:rPr>
                        <a:t>b.</a:t>
                      </a:r>
                      <a:r>
                        <a:rPr lang="en-GB" sz="2000" dirty="0" err="1" smtClean="0">
                          <a:effectLst/>
                        </a:rPr>
                        <a:t>lifetime</a:t>
                      </a:r>
                      <a:r>
                        <a:rPr lang="en-GB" sz="2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[min]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ϒ</a:t>
                      </a:r>
                      <a:r>
                        <a:rPr lang="en-GB" sz="2000" baseline="-25000" dirty="0">
                          <a:effectLst/>
                        </a:rPr>
                        <a:t>BS</a:t>
                      </a:r>
                      <a:r>
                        <a:rPr lang="en-GB" sz="2000" dirty="0">
                          <a:effectLst/>
                        </a:rPr>
                        <a:t> [10</a:t>
                      </a:r>
                      <a:r>
                        <a:rPr lang="en-GB" sz="2000" baseline="30000" dirty="0">
                          <a:effectLst/>
                        </a:rPr>
                        <a:t>−4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n</a:t>
                      </a:r>
                      <a:r>
                        <a:rPr lang="en-GB" sz="2000" baseline="-25000" dirty="0" err="1">
                          <a:effectLst/>
                        </a:rPr>
                        <a:t>γ</a:t>
                      </a:r>
                      <a:r>
                        <a:rPr lang="en-GB" sz="2000" dirty="0">
                          <a:effectLst/>
                        </a:rPr>
                        <a:t>/collision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aseline="0" dirty="0" err="1" smtClean="0">
                          <a:effectLst/>
                          <a:latin typeface="Symbol" pitchFamily="18" charset="2"/>
                        </a:rPr>
                        <a:t>Dd</a:t>
                      </a:r>
                      <a:r>
                        <a:rPr lang="en-GB" sz="2000" baseline="30000" dirty="0" err="1" smtClean="0">
                          <a:effectLst/>
                        </a:rPr>
                        <a:t>BS</a:t>
                      </a:r>
                      <a:r>
                        <a:rPr lang="en-GB" sz="2000" dirty="0" smtClean="0">
                          <a:effectLst/>
                        </a:rPr>
                        <a:t>/collision </a:t>
                      </a:r>
                      <a:r>
                        <a:rPr lang="en-GB" sz="2000" dirty="0">
                          <a:effectLst/>
                        </a:rPr>
                        <a:t>[MeV]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aseline="0" dirty="0" err="1" smtClean="0">
                          <a:effectLst/>
                          <a:latin typeface="Symbol" pitchFamily="18" charset="2"/>
                        </a:rPr>
                        <a:t>Dd</a:t>
                      </a:r>
                      <a:r>
                        <a:rPr lang="en-GB" sz="2000" baseline="30000" dirty="0" err="1" smtClean="0">
                          <a:effectLst/>
                        </a:rPr>
                        <a:t>BS</a:t>
                      </a:r>
                      <a:r>
                        <a:rPr lang="en-GB" sz="2000" baseline="-25000" dirty="0" err="1" smtClean="0">
                          <a:effectLst/>
                        </a:rPr>
                        <a:t>rms</a:t>
                      </a:r>
                      <a:r>
                        <a:rPr lang="en-GB" sz="2000" dirty="0" smtClean="0">
                          <a:effectLst/>
                        </a:rPr>
                        <a:t>/collision </a:t>
                      </a:r>
                      <a:r>
                        <a:rPr lang="en-GB" sz="2000" dirty="0">
                          <a:effectLst/>
                        </a:rPr>
                        <a:t>[MeV]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3.64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0.77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0.065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352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0.3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721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0.07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5.7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0.23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0.31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44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1.29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10335</a:t>
                      </a: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3.6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6.2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95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35446" y="5899"/>
            <a:ext cx="59123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LEP3/TLEP parameters -2</a:t>
            </a:r>
          </a:p>
        </p:txBody>
      </p:sp>
    </p:spTree>
    <p:extLst>
      <p:ext uri="{BB962C8B-B14F-4D97-AF65-F5344CB8AC3E}">
        <p14:creationId xmlns:p14="http://schemas.microsoft.com/office/powerpoint/2010/main" val="98317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1916"/>
            <a:ext cx="9324527" cy="1143000"/>
          </a:xfrm>
        </p:spPr>
        <p:txBody>
          <a:bodyPr>
            <a:normAutofit/>
          </a:bodyPr>
          <a:lstStyle/>
          <a:p>
            <a:r>
              <a:rPr lang="en-US" sz="5400" dirty="0" err="1" smtClean="0"/>
              <a:t>LHeC</a:t>
            </a:r>
            <a:r>
              <a:rPr lang="en-US" sz="5400" dirty="0" smtClean="0"/>
              <a:t> </a:t>
            </a:r>
            <a:r>
              <a:rPr lang="en-US" sz="5400" dirty="0" smtClean="0"/>
              <a:t>layout</a:t>
            </a:r>
            <a:endParaRPr lang="en-GB" sz="5400" dirty="0"/>
          </a:p>
        </p:txBody>
      </p:sp>
      <p:pic>
        <p:nvPicPr>
          <p:cNvPr id="4" name="Picture 1510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6" y="1528785"/>
            <a:ext cx="8328013" cy="48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5106"/>
          <p:cNvSpPr txBox="1">
            <a:spLocks noChangeArrowheads="1"/>
          </p:cNvSpPr>
          <p:nvPr/>
        </p:nvSpPr>
        <p:spPr bwMode="auto">
          <a:xfrm>
            <a:off x="117506" y="725016"/>
            <a:ext cx="90264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</a:rPr>
              <a:t>two 10-GeV SC </a:t>
            </a:r>
            <a:r>
              <a:rPr lang="en-US" sz="2400" dirty="0" err="1">
                <a:solidFill>
                  <a:srgbClr val="FF0000"/>
                </a:solidFill>
              </a:rPr>
              <a:t>linacs</a:t>
            </a:r>
            <a:r>
              <a:rPr lang="en-US" sz="2400" dirty="0">
                <a:solidFill>
                  <a:srgbClr val="FF0000"/>
                </a:solidFill>
              </a:rPr>
              <a:t>, 3-pass up, 3-pass </a:t>
            </a:r>
            <a:r>
              <a:rPr lang="en-US" sz="2400" dirty="0" smtClean="0">
                <a:solidFill>
                  <a:srgbClr val="FF0000"/>
                </a:solidFill>
              </a:rPr>
              <a:t>down; 6.4 </a:t>
            </a:r>
            <a:r>
              <a:rPr lang="en-US" sz="2400" dirty="0">
                <a:solidFill>
                  <a:srgbClr val="FF0000"/>
                </a:solidFill>
              </a:rPr>
              <a:t>mA, 60 GeV </a:t>
            </a:r>
            <a:r>
              <a:rPr lang="en-US" sz="2400" i="1" dirty="0">
                <a:solidFill>
                  <a:srgbClr val="FF0000"/>
                </a:solidFill>
              </a:rPr>
              <a:t>e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FF0000"/>
                </a:solidFill>
              </a:rPr>
              <a:t>’s collide w. </a:t>
            </a:r>
            <a:r>
              <a:rPr lang="en-US" sz="2400" dirty="0" smtClean="0">
                <a:solidFill>
                  <a:srgbClr val="FF0000"/>
                </a:solidFill>
              </a:rPr>
              <a:t>LHC </a:t>
            </a:r>
            <a:r>
              <a:rPr lang="en-US" sz="2400" dirty="0">
                <a:solidFill>
                  <a:srgbClr val="FF0000"/>
                </a:solidFill>
              </a:rPr>
              <a:t>protons/ions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6" name="TextBox 15112"/>
          <p:cNvSpPr txBox="1">
            <a:spLocks noChangeArrowheads="1"/>
          </p:cNvSpPr>
          <p:nvPr/>
        </p:nvSpPr>
        <p:spPr bwMode="auto">
          <a:xfrm>
            <a:off x="30882" y="6308212"/>
            <a:ext cx="73418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C</a:t>
            </a:r>
            <a:r>
              <a:rPr lang="en-US" sz="2400" dirty="0">
                <a:solidFill>
                  <a:srgbClr val="FF0000"/>
                </a:solidFill>
              </a:rPr>
              <a:t>=1/3 LHC allows for ion clearing gaps)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" name="TextBox 80"/>
          <p:cNvSpPr txBox="1">
            <a:spLocks noChangeArrowheads="1"/>
          </p:cNvSpPr>
          <p:nvPr/>
        </p:nvSpPr>
        <p:spPr bwMode="auto">
          <a:xfrm>
            <a:off x="6944791" y="6085371"/>
            <a:ext cx="21957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A. Bogacz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, O. </a:t>
            </a:r>
            <a:r>
              <a:rPr lang="en-US" sz="1400" dirty="0" err="1">
                <a:solidFill>
                  <a:prstClr val="black"/>
                </a:solidFill>
                <a:latin typeface="Calibri" pitchFamily="34" charset="0"/>
              </a:rPr>
              <a:t>Brüning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M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. Klein, D. Schulte, </a:t>
            </a:r>
            <a:endParaRPr lang="en-US" sz="1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F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. Zimmermann, et al</a:t>
            </a:r>
          </a:p>
        </p:txBody>
      </p:sp>
    </p:spTree>
    <p:extLst>
      <p:ext uri="{BB962C8B-B14F-4D97-AF65-F5344CB8AC3E}">
        <p14:creationId xmlns:p14="http://schemas.microsoft.com/office/powerpoint/2010/main" val="201805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/>
              <a:t>TLEP &amp; VHE-LHC </a:t>
            </a:r>
            <a:endParaRPr lang="en-US" sz="5400" i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066484" cy="20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331605" y="2310544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84005" y="4672744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31205" y="2386744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380312" y="2023990"/>
            <a:ext cx="14766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VHE-LHC</a:t>
            </a: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   </a:t>
            </a:r>
          </a:p>
        </p:txBody>
      </p:sp>
      <p:sp>
        <p:nvSpPr>
          <p:cNvPr id="20" name="Oval 19"/>
          <p:cNvSpPr/>
          <p:nvPr/>
        </p:nvSpPr>
        <p:spPr>
          <a:xfrm>
            <a:off x="1131205" y="2512202"/>
            <a:ext cx="7467600" cy="2362200"/>
          </a:xfrm>
          <a:prstGeom prst="ellipse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613309" y="4672744"/>
            <a:ext cx="21162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Calibri" pitchFamily="34" charset="0"/>
              </a:rPr>
              <a:t>VHE-LHC-LER</a:t>
            </a: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  <a:p>
            <a:pPr eaLnBrk="1" hangingPunct="1"/>
            <a:r>
              <a:rPr lang="en-US" sz="2800" b="1" dirty="0">
                <a:solidFill>
                  <a:srgbClr val="0000CC"/>
                </a:solidFill>
                <a:latin typeface="Calibri" pitchFamily="34" charset="0"/>
              </a:rPr>
              <a:t>  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740713" y="5143449"/>
            <a:ext cx="11769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Calibri" pitchFamily="34" charset="0"/>
              </a:rPr>
              <a:t>=TLEP!</a:t>
            </a: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  <a:p>
            <a:pPr eaLnBrk="1" hangingPunct="1"/>
            <a:r>
              <a:rPr lang="en-US" sz="2800" b="1" dirty="0">
                <a:solidFill>
                  <a:srgbClr val="0000CC"/>
                </a:solidFill>
                <a:latin typeface="Calibri" pitchFamily="34" charset="0"/>
              </a:rPr>
              <a:t>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69406" y="5912890"/>
            <a:ext cx="134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Lucio</a:t>
            </a:r>
            <a:r>
              <a:rPr lang="en-US" dirty="0">
                <a:solidFill>
                  <a:prstClr val="black"/>
                </a:solidFill>
              </a:rPr>
              <a:t> Rossi)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4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 animBg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9073008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RF system parameters – </a:t>
            </a:r>
            <a:r>
              <a:rPr lang="en-US" sz="4800" dirty="0" smtClean="0"/>
              <a:t>1</a:t>
            </a:r>
            <a:endParaRPr lang="en-GB" sz="4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906814"/>
              </p:ext>
            </p:extLst>
          </p:nvPr>
        </p:nvGraphicFramePr>
        <p:xfrm>
          <a:off x="107504" y="1340768"/>
          <a:ext cx="9036496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1224136"/>
                <a:gridCol w="2088232"/>
                <a:gridCol w="1835696"/>
              </a:tblGrid>
              <a:tr h="370840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LHeC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TLEP collider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TLEP inj.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beam</a:t>
                      </a:r>
                      <a:r>
                        <a:rPr lang="en-US" sz="2800" baseline="0" dirty="0" smtClean="0"/>
                        <a:t> energy [GeV]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175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175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frequency [MHz]</a:t>
                      </a:r>
                      <a:endParaRPr lang="en-GB" sz="2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720 or 800</a:t>
                      </a:r>
                      <a:endParaRPr lang="en-GB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 voltage [GV]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av</a:t>
                      </a:r>
                      <a:r>
                        <a:rPr lang="en-US" sz="2800" dirty="0" smtClean="0"/>
                        <a:t> gradient [MV/m]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eff. RF length [km]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0.6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0.6</a:t>
                      </a:r>
                      <a:endParaRPr lang="en-GB" sz="2800" dirty="0"/>
                    </a:p>
                  </a:txBody>
                  <a:tcPr/>
                </a:tc>
              </a:tr>
              <a:tr h="4914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#cavities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1000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600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600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RF efficiency </a:t>
                      </a:r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wall</a:t>
                      </a:r>
                      <a:r>
                        <a:rPr lang="en-US" sz="2400" dirty="0" err="1" smtClean="0">
                          <a:latin typeface="Calibri"/>
                        </a:rPr>
                        <a:t>→beam</a:t>
                      </a:r>
                      <a:r>
                        <a:rPr lang="en-US" sz="2400" dirty="0" smtClean="0">
                          <a:latin typeface="Calibri"/>
                        </a:rPr>
                        <a:t>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55%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55%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55%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power throughput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[MW]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17</a:t>
                      </a:r>
                      <a:r>
                        <a:rPr lang="en-US" sz="2800" baseline="0" dirty="0" smtClean="0"/>
                        <a:t> (peak)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power / cavity [kW]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28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5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RF system parameters </a:t>
            </a:r>
            <a:r>
              <a:rPr lang="en-US" sz="4800" dirty="0" smtClean="0"/>
              <a:t>– 2*</a:t>
            </a:r>
            <a:endParaRPr lang="en-GB" sz="4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250471"/>
              </p:ext>
            </p:extLst>
          </p:nvPr>
        </p:nvGraphicFramePr>
        <p:xfrm>
          <a:off x="81568" y="1412776"/>
          <a:ext cx="9036496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1224136"/>
                <a:gridCol w="2088232"/>
                <a:gridCol w="1835696"/>
              </a:tblGrid>
              <a:tr h="370840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LHeC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TLEP collider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TLEP inj.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beam</a:t>
                      </a:r>
                      <a:r>
                        <a:rPr lang="en-US" sz="2800" baseline="0" dirty="0" smtClean="0"/>
                        <a:t> energy [GeV]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frequency [MHz]</a:t>
                      </a:r>
                      <a:endParaRPr lang="en-GB" sz="2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720 or 800</a:t>
                      </a:r>
                      <a:endParaRPr lang="en-GB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 voltage [GV]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av</a:t>
                      </a:r>
                      <a:r>
                        <a:rPr lang="en-US" sz="2800" dirty="0" smtClean="0"/>
                        <a:t> gradient [MV/m]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eff. RF length [km]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0.6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0.6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#cavities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1000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600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600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RF efficiency </a:t>
                      </a:r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wall</a:t>
                      </a:r>
                      <a:r>
                        <a:rPr lang="en-US" sz="2400" dirty="0" err="1" smtClean="0">
                          <a:latin typeface="Calibri"/>
                        </a:rPr>
                        <a:t>→beam</a:t>
                      </a:r>
                      <a:r>
                        <a:rPr lang="en-US" sz="2400" dirty="0" smtClean="0">
                          <a:latin typeface="Calibri"/>
                        </a:rPr>
                        <a:t>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55%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55%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55%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power throughput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[MW]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&lt;4</a:t>
                      </a:r>
                      <a:r>
                        <a:rPr lang="en-US" sz="2800" baseline="0" dirty="0" smtClean="0"/>
                        <a:t> (peak)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power / cavity [kW]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65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&lt;10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3346" y="6488668"/>
            <a:ext cx="540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*low power version </a:t>
            </a:r>
            <a:r>
              <a:rPr lang="en-US" dirty="0" smtClean="0"/>
              <a:t>of TLEP with </a:t>
            </a:r>
            <a:r>
              <a:rPr lang="en-US" dirty="0" smtClean="0"/>
              <a:t>20 MW total SR power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2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RF efficiency </a:t>
            </a:r>
            <a:br>
              <a:rPr lang="en-US" sz="4900" dirty="0" smtClean="0"/>
            </a:br>
            <a:r>
              <a:rPr lang="en-US" sz="4800" dirty="0" smtClean="0"/>
              <a:t>(</a:t>
            </a:r>
            <a:r>
              <a:rPr lang="en-US" sz="4800" dirty="0" err="1" smtClean="0"/>
              <a:t>cw</a:t>
            </a:r>
            <a:r>
              <a:rPr lang="en-US" sz="4800" dirty="0" smtClean="0"/>
              <a:t> SRF, 620 or 800 MHz)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6792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 err="1" smtClean="0"/>
              <a:t>LHeC</a:t>
            </a:r>
            <a:r>
              <a:rPr lang="en-US" dirty="0" smtClean="0"/>
              <a:t> design report:</a:t>
            </a:r>
          </a:p>
          <a:p>
            <a:pPr marL="0" indent="0">
              <a:buNone/>
            </a:pPr>
            <a:r>
              <a:rPr lang="en-US" sz="1400" dirty="0" smtClean="0"/>
              <a:t>  </a:t>
            </a:r>
            <a:endParaRPr lang="en-US" sz="1400" dirty="0"/>
          </a:p>
          <a:p>
            <a:pPr marL="0" indent="0">
              <a:buNone/>
            </a:pPr>
            <a:r>
              <a:rPr lang="en-US" dirty="0" smtClean="0"/>
              <a:t>power converters: 95%; </a:t>
            </a:r>
          </a:p>
          <a:p>
            <a:pPr marL="0" indent="0">
              <a:buNone/>
            </a:pPr>
            <a:r>
              <a:rPr lang="en-US" dirty="0"/>
              <a:t>k</a:t>
            </a:r>
            <a:r>
              <a:rPr lang="en-US" dirty="0" smtClean="0"/>
              <a:t>lystron efficiency: 65%; </a:t>
            </a:r>
          </a:p>
          <a:p>
            <a:pPr marL="0" indent="0">
              <a:buNone/>
            </a:pPr>
            <a:r>
              <a:rPr lang="en-US" dirty="0" smtClean="0"/>
              <a:t>transmission losses 7%; </a:t>
            </a:r>
            <a:endParaRPr lang="en-US" sz="1800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00CC"/>
                </a:solidFill>
                <a:latin typeface="Calibri"/>
              </a:rPr>
              <a:t>→ </a:t>
            </a:r>
            <a:r>
              <a:rPr lang="en-US" b="1" dirty="0" smtClean="0">
                <a:solidFill>
                  <a:srgbClr val="0000CC"/>
                </a:solidFill>
              </a:rPr>
              <a:t>overall 55% </a:t>
            </a:r>
          </a:p>
          <a:p>
            <a:pPr marL="0" indent="0">
              <a:buNone/>
            </a:pPr>
            <a:r>
              <a:rPr lang="en-US" sz="1800" dirty="0" smtClean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872" y="6021287"/>
            <a:ext cx="5363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w</a:t>
            </a:r>
            <a:r>
              <a:rPr lang="en-US" sz="3200" b="1" i="1" dirty="0" smtClean="0">
                <a:solidFill>
                  <a:srgbClr val="FF0000"/>
                </a:solidFill>
              </a:rPr>
              <a:t>hat do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RFTech</a:t>
            </a:r>
            <a:r>
              <a:rPr lang="en-US" sz="3200" b="1" i="1" dirty="0" smtClean="0">
                <a:solidFill>
                  <a:srgbClr val="FF0000"/>
                </a:solidFill>
              </a:rPr>
              <a:t> experts think?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137040"/>
            <a:ext cx="5653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h</a:t>
            </a:r>
            <a:r>
              <a:rPr lang="en-US" sz="3200" i="1" dirty="0" smtClean="0"/>
              <a:t>ow much margin for feedback? 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286943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rom Andy Butterworth – </a:t>
            </a:r>
          </a:p>
          <a:p>
            <a:pPr marL="0" indent="0">
              <a:buNone/>
            </a:pPr>
            <a:r>
              <a:rPr lang="en-US" dirty="0" smtClean="0"/>
              <a:t>3rd TLEP workshop 10 January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RF power / cavity</a:t>
            </a:r>
            <a:endParaRPr lang="en-GB" sz="4800" dirty="0"/>
          </a:p>
        </p:txBody>
      </p:sp>
      <p:sp>
        <p:nvSpPr>
          <p:cNvPr id="5" name="Rectangle 4"/>
          <p:cNvSpPr/>
          <p:nvPr/>
        </p:nvSpPr>
        <p:spPr>
          <a:xfrm>
            <a:off x="323528" y="3501008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i="1" dirty="0" smtClean="0"/>
              <a:t>fundamental power couplers look feasible at &gt; 200 kW CW</a:t>
            </a:r>
          </a:p>
          <a:p>
            <a:pPr lvl="1"/>
            <a:endParaRPr lang="en-US" sz="3200" i="1" dirty="0"/>
          </a:p>
          <a:p>
            <a:pPr lvl="1"/>
            <a:r>
              <a:rPr lang="en-US" sz="3200" i="1" dirty="0" smtClean="0"/>
              <a:t>H</a:t>
            </a:r>
            <a:r>
              <a:rPr lang="en-US" sz="3200" i="1" dirty="0" smtClean="0"/>
              <a:t>OM damping is open question</a:t>
            </a:r>
            <a:endParaRPr lang="en-US" sz="3200" i="1" dirty="0" smtClean="0"/>
          </a:p>
        </p:txBody>
      </p:sp>
    </p:spTree>
    <p:extLst>
      <p:ext uri="{BB962C8B-B14F-4D97-AF65-F5344CB8AC3E}">
        <p14:creationId xmlns:p14="http://schemas.microsoft.com/office/powerpoint/2010/main" val="170684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3200" dirty="0" smtClean="0">
            <a:solidFill>
              <a:schemeClr val="bg1"/>
            </a:solidFill>
            <a:latin typeface="Comic Sans MS" pitchFamily="66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owerPoint Advanced Animation Techniques">
  <a:themeElements>
    <a:clrScheme name="">
      <a:dk1>
        <a:srgbClr val="000000"/>
      </a:dk1>
      <a:lt1>
        <a:srgbClr val="FFFFFF"/>
      </a:lt1>
      <a:dk2>
        <a:srgbClr val="330894"/>
      </a:dk2>
      <a:lt2>
        <a:srgbClr val="F8C508"/>
      </a:lt2>
      <a:accent1>
        <a:srgbClr val="00E9E4"/>
      </a:accent1>
      <a:accent2>
        <a:srgbClr val="9933FF"/>
      </a:accent2>
      <a:accent3>
        <a:srgbClr val="ADAAC8"/>
      </a:accent3>
      <a:accent4>
        <a:srgbClr val="DADADA"/>
      </a:accent4>
      <a:accent5>
        <a:srgbClr val="AAF2EF"/>
      </a:accent5>
      <a:accent6>
        <a:srgbClr val="8A2DE7"/>
      </a:accent6>
      <a:hlink>
        <a:srgbClr val="FB796B"/>
      </a:hlink>
      <a:folHlink>
        <a:srgbClr val="0066FF"/>
      </a:folHlink>
    </a:clrScheme>
    <a:fontScheme name="1_PowerPoint Advanced Animation Techniqu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owerPoint Advanced Animation Techniqu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werPoint Advanced Animation Techniqu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</TotalTime>
  <Words>2383</Words>
  <Application>Microsoft Office PowerPoint</Application>
  <PresentationFormat>On-screen Show (4:3)</PresentationFormat>
  <Paragraphs>680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Office Theme</vt:lpstr>
      <vt:lpstr>1_Office Theme</vt:lpstr>
      <vt:lpstr>2_Office Theme</vt:lpstr>
      <vt:lpstr>3_Office Theme</vt:lpstr>
      <vt:lpstr>2_PowerPoint Advanced Animation Techniques</vt:lpstr>
      <vt:lpstr>4_Office Theme</vt:lpstr>
      <vt:lpstr>5_Office Theme</vt:lpstr>
      <vt:lpstr>6_Office Theme</vt:lpstr>
      <vt:lpstr>7_Office Theme</vt:lpstr>
      <vt:lpstr>RF questions for LHeC &amp; TLEP  RFTech deliverables</vt:lpstr>
      <vt:lpstr>PowerPoint Presentation</vt:lpstr>
      <vt:lpstr>PowerPoint Presentation</vt:lpstr>
      <vt:lpstr>LHeC layout</vt:lpstr>
      <vt:lpstr>TLEP &amp; VHE-LHC </vt:lpstr>
      <vt:lpstr>RF system parameters – 1</vt:lpstr>
      <vt:lpstr>RF system parameters – 2*</vt:lpstr>
      <vt:lpstr>RF efficiency  (cw SRF, 620 or 800 MHz)</vt:lpstr>
      <vt:lpstr>RF power / cavity</vt:lpstr>
      <vt:lpstr>PowerPoint Presentation</vt:lpstr>
      <vt:lpstr>PowerPoint Presentation</vt:lpstr>
      <vt:lpstr>RFTech organized or co-sponsored events, 2009-11</vt:lpstr>
      <vt:lpstr>RFTech organized or co-sponsored events, 2011-13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MIXDES 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Advanced Techniques in LLRF for XFEL Workshop, Cracow 18-20.04.2011</vt:lpstr>
      <vt:lpstr>PowerPoint Presentation</vt:lpstr>
      <vt:lpstr>PowerPoint Presentation</vt:lpstr>
      <vt:lpstr>PowerPoint Presentation</vt:lpstr>
      <vt:lpstr>MixDes2012 proceedings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questions for LHeC &amp; TLEP  RFTech deliverables</dc:title>
  <dc:creator>Frank Zimmermann</dc:creator>
  <cp:lastModifiedBy>Frank Zimmermann</cp:lastModifiedBy>
  <cp:revision>28</cp:revision>
  <dcterms:created xsi:type="dcterms:W3CDTF">2013-03-23T22:56:12Z</dcterms:created>
  <dcterms:modified xsi:type="dcterms:W3CDTF">2013-03-25T11:19:26Z</dcterms:modified>
</cp:coreProperties>
</file>