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352" r:id="rId3"/>
    <p:sldId id="417" r:id="rId4"/>
    <p:sldId id="333" r:id="rId5"/>
    <p:sldId id="420" r:id="rId6"/>
    <p:sldId id="480" r:id="rId7"/>
    <p:sldId id="483" r:id="rId8"/>
    <p:sldId id="478" r:id="rId9"/>
    <p:sldId id="495" r:id="rId10"/>
    <p:sldId id="423" r:id="rId11"/>
    <p:sldId id="419" r:id="rId12"/>
    <p:sldId id="422" r:id="rId13"/>
    <p:sldId id="335" r:id="rId14"/>
    <p:sldId id="346" r:id="rId15"/>
    <p:sldId id="429" r:id="rId16"/>
    <p:sldId id="412" r:id="rId17"/>
    <p:sldId id="338" r:id="rId18"/>
    <p:sldId id="361" r:id="rId19"/>
    <p:sldId id="460" r:id="rId20"/>
    <p:sldId id="461" r:id="rId21"/>
    <p:sldId id="454" r:id="rId22"/>
    <p:sldId id="476" r:id="rId23"/>
    <p:sldId id="467" r:id="rId24"/>
    <p:sldId id="353" r:id="rId25"/>
    <p:sldId id="492" r:id="rId26"/>
    <p:sldId id="481" r:id="rId27"/>
    <p:sldId id="482" r:id="rId28"/>
    <p:sldId id="485" r:id="rId29"/>
    <p:sldId id="486" r:id="rId30"/>
    <p:sldId id="487" r:id="rId31"/>
    <p:sldId id="472" r:id="rId32"/>
    <p:sldId id="488" r:id="rId33"/>
    <p:sldId id="496" r:id="rId34"/>
    <p:sldId id="489" r:id="rId35"/>
    <p:sldId id="490" r:id="rId36"/>
  </p:sldIdLst>
  <p:sldSz cx="10688638" cy="7562850"/>
  <p:notesSz cx="7099300" cy="10234613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1pPr>
    <a:lvl2pPr marL="487363" indent="-301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2pPr>
    <a:lvl3pPr marL="974725" indent="-603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3pPr>
    <a:lvl4pPr marL="1463675" indent="-920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4pPr>
    <a:lvl5pPr marL="1951038" indent="-1222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C00FF"/>
    <a:srgbClr val="007FFF"/>
    <a:srgbClr val="89C3FF"/>
    <a:srgbClr val="DFEFFF"/>
    <a:srgbClr val="9999FF"/>
    <a:srgbClr val="FFFF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4" autoAdjust="0"/>
    <p:restoredTop sz="94618" autoAdjust="0"/>
  </p:normalViewPr>
  <p:slideViewPr>
    <p:cSldViewPr>
      <p:cViewPr varScale="1">
        <p:scale>
          <a:sx n="101" d="100"/>
          <a:sy n="101" d="100"/>
        </p:scale>
        <p:origin x="-1218" y="-102"/>
      </p:cViewPr>
      <p:guideLst>
        <p:guide orient="horz" pos="2861"/>
        <p:guide pos="3366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246" y="-84"/>
      </p:cViewPr>
      <p:guideLst>
        <p:guide orient="horz" pos="3222"/>
        <p:guide pos="223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defTabSz="992188">
              <a:defRPr sz="12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algn="r" defTabSz="992188">
              <a:defRPr sz="12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defTabSz="992188">
              <a:defRPr sz="12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algn="r" defTabSz="992188">
              <a:defRPr sz="1200" baseline="30000">
                <a:latin typeface="Times" pitchFamily="18" charset="0"/>
              </a:defRPr>
            </a:lvl1pPr>
          </a:lstStyle>
          <a:p>
            <a:pPr>
              <a:defRPr/>
            </a:pPr>
            <a:fld id="{4C616C9A-EF46-4FC9-AE45-677C67B05F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5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defTabSz="992188">
              <a:defRPr sz="12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algn="r" defTabSz="992188">
              <a:defRPr sz="12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8200" y="766763"/>
            <a:ext cx="54244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defTabSz="992188">
              <a:defRPr sz="1200" baseline="300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algn="r" defTabSz="992188">
              <a:defRPr sz="1200" baseline="30000">
                <a:latin typeface="Times" pitchFamily="18" charset="0"/>
              </a:defRPr>
            </a:lvl1pPr>
          </a:lstStyle>
          <a:p>
            <a:pPr>
              <a:defRPr/>
            </a:pPr>
            <a:fld id="{282FB3F9-78EE-4E18-8F24-D162150F3D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995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pitchFamily="-112" charset="0"/>
        <a:ea typeface="ＭＳ Ｐゴシック" pitchFamily="-65" charset="-128"/>
        <a:cs typeface="ＭＳ Ｐゴシック" pitchFamily="-65" charset="-128"/>
      </a:defRPr>
    </a:lvl1pPr>
    <a:lvl2pPr marL="4873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747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4636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9510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439619" algn="l" defTabSz="487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27543" algn="l" defTabSz="487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15467" algn="l" defTabSz="487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03391" algn="l" defTabSz="4879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9788" y="768350"/>
            <a:ext cx="5422900" cy="3836988"/>
          </a:xfrm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</p:spPr>
        <p:txBody>
          <a:bodyPr lIns="99038" rIns="99038"/>
          <a:lstStyle/>
          <a:p>
            <a:endParaRPr lang="de-DE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9027" tIns="49513" rIns="99027" bIns="49513"/>
          <a:lstStyle/>
          <a:p>
            <a:endParaRPr lang="de-DE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75" y="768350"/>
            <a:ext cx="5421313" cy="3836988"/>
          </a:xfrm>
          <a:ln/>
        </p:spPr>
      </p:sp>
      <p:sp>
        <p:nvSpPr>
          <p:cNvPr id="66563" name="Notizenplatzhalter 2"/>
          <p:cNvSpPr>
            <a:spLocks noGrp="1"/>
          </p:cNvSpPr>
          <p:nvPr>
            <p:ph type="body" idx="1"/>
          </p:nvPr>
        </p:nvSpPr>
        <p:spPr>
          <a:xfrm>
            <a:off x="949325" y="4862513"/>
            <a:ext cx="5200650" cy="4603750"/>
          </a:xfrm>
          <a:noFill/>
        </p:spPr>
        <p:txBody>
          <a:bodyPr lIns="99014" tIns="49507" rIns="99014" bIns="49507"/>
          <a:lstStyle/>
          <a:p>
            <a:endParaRPr lang="de-DE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9027" tIns="49513" rIns="99027" bIns="49513"/>
          <a:lstStyle/>
          <a:p>
            <a:endParaRPr lang="de-DE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75" y="768350"/>
            <a:ext cx="5419725" cy="38369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9027" tIns="49513" rIns="99027" bIns="49513"/>
          <a:lstStyle/>
          <a:p>
            <a:endParaRPr lang="de-DE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9027" tIns="49513" rIns="99027" bIns="49513"/>
          <a:lstStyle/>
          <a:p>
            <a:endParaRPr lang="de-DE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9788" y="768350"/>
            <a:ext cx="5422900" cy="3836988"/>
          </a:xfrm>
          <a:ln/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</p:spPr>
        <p:txBody>
          <a:bodyPr lIns="99038" rIns="99038"/>
          <a:lstStyle/>
          <a:p>
            <a:endParaRPr lang="de-DE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9788" y="768350"/>
            <a:ext cx="5422900" cy="3836988"/>
          </a:xfrm>
          <a:ln/>
        </p:spPr>
      </p:sp>
      <p:sp>
        <p:nvSpPr>
          <p:cNvPr id="59395" name="Notizenplatzhalter 2"/>
          <p:cNvSpPr>
            <a:spLocks noGrp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</p:spPr>
        <p:txBody>
          <a:bodyPr lIns="99038" rIns="99038"/>
          <a:lstStyle/>
          <a:p>
            <a:endParaRPr lang="de-DE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21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fld id="{8B024FEA-0CFC-4585-970F-A6620D4B53C9}" type="slidenum">
              <a:rPr lang="en-US" smtClean="0">
                <a:latin typeface="Times" pitchFamily="18" charset="0"/>
              </a:rPr>
              <a:pPr/>
              <a:t>8</a:t>
            </a:fld>
            <a:endParaRPr lang="en-US" smtClean="0">
              <a:latin typeface="Times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90575"/>
            <a:ext cx="5367338" cy="3798888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200" y="4827588"/>
            <a:ext cx="5224463" cy="4667250"/>
          </a:xfrm>
          <a:noFill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21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fld id="{8B024FEA-0CFC-4585-970F-A6620D4B53C9}" type="slidenum">
              <a:rPr lang="en-US" smtClean="0">
                <a:latin typeface="Times" pitchFamily="18" charset="0"/>
              </a:rPr>
              <a:pPr/>
              <a:t>9</a:t>
            </a:fld>
            <a:endParaRPr lang="en-US" smtClean="0">
              <a:latin typeface="Times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90575"/>
            <a:ext cx="5367338" cy="3798888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200" y="4827588"/>
            <a:ext cx="5224463" cy="4667250"/>
          </a:xfrm>
          <a:noFill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2900" cy="3836988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  <a:noFill/>
        </p:spPr>
        <p:txBody>
          <a:bodyPr/>
          <a:lstStyle/>
          <a:p>
            <a:endParaRPr lang="de-DE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8200" y="766763"/>
            <a:ext cx="5424488" cy="3840162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</p:spPr>
        <p:txBody>
          <a:bodyPr/>
          <a:lstStyle/>
          <a:p>
            <a:endParaRPr lang="de-DE" smtClean="0">
              <a:latin typeface="Times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4216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75" y="109538"/>
            <a:ext cx="9977438" cy="588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3" y="2125663"/>
            <a:ext cx="9977437" cy="484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879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85262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5" y="4286250"/>
            <a:ext cx="7481888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8993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1688" y="6891338"/>
            <a:ext cx="2227262" cy="503237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1250" y="6891338"/>
            <a:ext cx="3386138" cy="503237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59688" y="6891338"/>
            <a:ext cx="2227262" cy="503237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fld id="{6AB28025-0377-4712-A275-48071C4FF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5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 userDrawn="1"/>
        </p:nvSpPr>
        <p:spPr bwMode="auto">
          <a:xfrm flipH="1">
            <a:off x="7577138" y="0"/>
            <a:ext cx="2735262" cy="8286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80C2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11"/>
          <p:cNvSpPr>
            <a:spLocks noChangeArrowheads="1"/>
          </p:cNvSpPr>
          <p:nvPr userDrawn="1"/>
        </p:nvSpPr>
        <p:spPr bwMode="auto">
          <a:xfrm>
            <a:off x="1692275" y="0"/>
            <a:ext cx="5903913" cy="8286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80C2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3213" y="2125663"/>
            <a:ext cx="9977437" cy="4841875"/>
          </a:xfrm>
          <a:prstGeom prst="rect">
            <a:avLst/>
          </a:prstGeom>
          <a:solidFill>
            <a:srgbClr val="DF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4763" tIns="258669" rIns="184763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09538"/>
            <a:ext cx="99774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Mastertitelformat bearbeiten</a:t>
            </a:r>
          </a:p>
        </p:txBody>
      </p:sp>
      <p:sp>
        <p:nvSpPr>
          <p:cNvPr id="1030" name="Line 10"/>
          <p:cNvSpPr>
            <a:spLocks noChangeShapeType="1"/>
          </p:cNvSpPr>
          <p:nvPr/>
        </p:nvSpPr>
        <p:spPr bwMode="auto">
          <a:xfrm>
            <a:off x="355600" y="841375"/>
            <a:ext cx="9977438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7585" tIns="48792" rIns="97585" bIns="48792" anchor="ctr"/>
          <a:lstStyle/>
          <a:p>
            <a:endParaRPr lang="en-US"/>
          </a:p>
        </p:txBody>
      </p:sp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355600" y="7059613"/>
            <a:ext cx="9977438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7585" tIns="48792" rIns="97585" bIns="48792" anchor="ctr"/>
          <a:lstStyle/>
          <a:p>
            <a:endParaRPr lang="en-US"/>
          </a:p>
        </p:txBody>
      </p:sp>
      <p:sp>
        <p:nvSpPr>
          <p:cNvPr id="1059" name="Text Box 35"/>
          <p:cNvSpPr txBox="1">
            <a:spLocks noChangeArrowheads="1"/>
          </p:cNvSpPr>
          <p:nvPr/>
        </p:nvSpPr>
        <p:spPr bwMode="auto">
          <a:xfrm>
            <a:off x="254000" y="7080250"/>
            <a:ext cx="100663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89" tIns="52144" rIns="104289" bIns="52144">
            <a:spAutoFit/>
          </a:bodyPr>
          <a:lstStyle>
            <a:lvl1pPr defTabSz="1042988">
              <a:defRPr sz="26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37931725" indent="-37474525" defTabSz="1042988">
              <a:defRPr sz="26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>
              <a:defRPr sz="26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>
              <a:defRPr sz="26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>
              <a:defRPr sz="26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1200" smtClean="0">
                <a:latin typeface="Comic Sans MS" pitchFamily="66" charset="0"/>
              </a:rPr>
              <a:t>Bernhard Lauss           		                          </a:t>
            </a:r>
            <a:r>
              <a:rPr lang="en-US" sz="1400" b="1" smtClean="0"/>
              <a:t>NPP@LPS2013 </a:t>
            </a:r>
            <a:r>
              <a:rPr lang="de-DE" sz="1200" smtClean="0">
                <a:latin typeface="Comic Sans MS" pitchFamily="66" charset="0"/>
              </a:rPr>
              <a:t>		                           2013-03-25-27</a:t>
            </a:r>
          </a:p>
        </p:txBody>
      </p:sp>
      <p:pic>
        <p:nvPicPr>
          <p:cNvPr id="1033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43604" r="25964" b="42442"/>
          <a:stretch>
            <a:fillRect/>
          </a:stretch>
        </p:blipFill>
        <p:spPr bwMode="auto">
          <a:xfrm>
            <a:off x="266700" y="84138"/>
            <a:ext cx="1692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 descr="UCN-Logo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180975"/>
            <a:ext cx="13223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ransition/>
  <p:timing>
    <p:tnLst>
      <p:par>
        <p:cTn id="1" dur="indefinite" restart="never" nodeType="tmRoot"/>
      </p:par>
    </p:tnLst>
  </p:timing>
  <p:txStyles>
    <p:titleStyle>
      <a:lvl1pPr algn="ctr" defTabSz="104298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omic Sans MS" pitchFamily="66" charset="0"/>
          <a:ea typeface="ＭＳ Ｐゴシック" pitchFamily="-65" charset="-128"/>
          <a:cs typeface="ＭＳ Ｐゴシック" pitchFamily="-65" charset="-128"/>
        </a:defRPr>
      </a:lvl1pPr>
      <a:lvl2pPr algn="ctr" defTabSz="104298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omic Sans MS" pitchFamily="66" charset="0"/>
          <a:ea typeface="ＭＳ Ｐゴシック" pitchFamily="-65" charset="-128"/>
          <a:cs typeface="ＭＳ Ｐゴシック" pitchFamily="-65" charset="-128"/>
        </a:defRPr>
      </a:lvl2pPr>
      <a:lvl3pPr algn="ctr" defTabSz="104298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omic Sans MS" pitchFamily="66" charset="0"/>
          <a:ea typeface="ＭＳ Ｐゴシック" pitchFamily="-65" charset="-128"/>
          <a:cs typeface="ＭＳ Ｐゴシック" pitchFamily="-65" charset="-128"/>
        </a:defRPr>
      </a:lvl3pPr>
      <a:lvl4pPr algn="ctr" defTabSz="104298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omic Sans MS" pitchFamily="66" charset="0"/>
          <a:ea typeface="ＭＳ Ｐゴシック" pitchFamily="-65" charset="-128"/>
          <a:cs typeface="ＭＳ Ｐゴシック" pitchFamily="-65" charset="-128"/>
        </a:defRPr>
      </a:lvl4pPr>
      <a:lvl5pPr algn="ctr" defTabSz="104298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omic Sans MS" pitchFamily="66" charset="0"/>
          <a:ea typeface="ＭＳ Ｐゴシック" pitchFamily="-65" charset="-128"/>
          <a:cs typeface="ＭＳ Ｐゴシック" pitchFamily="-65" charset="-128"/>
        </a:defRPr>
      </a:lvl5pPr>
      <a:lvl6pPr marL="487924" algn="l" defTabSz="1043615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-112" charset="0"/>
        </a:defRPr>
      </a:lvl6pPr>
      <a:lvl7pPr marL="975848" algn="l" defTabSz="1043615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-112" charset="0"/>
        </a:defRPr>
      </a:lvl7pPr>
      <a:lvl8pPr marL="1463772" algn="l" defTabSz="1043615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-112" charset="0"/>
        </a:defRPr>
      </a:lvl8pPr>
      <a:lvl9pPr marL="1951695" algn="l" defTabSz="1043615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-112" charset="0"/>
        </a:defRPr>
      </a:lvl9pPr>
    </p:titleStyle>
    <p:bodyStyle>
      <a:lvl1pPr marL="365125" indent="-365125" algn="l" defTabSz="1042988" rtl="0" eaLnBrk="0" fontAlgn="base" hangingPunct="0">
        <a:lnSpc>
          <a:spcPct val="110000"/>
        </a:lnSpc>
        <a:spcBef>
          <a:spcPct val="40000"/>
        </a:spcBef>
        <a:spcAft>
          <a:spcPct val="0"/>
        </a:spcAft>
        <a:buClr>
          <a:schemeClr val="accent2"/>
        </a:buClr>
        <a:defRPr sz="2300">
          <a:solidFill>
            <a:schemeClr val="tx1"/>
          </a:solidFill>
          <a:latin typeface="Comic Sans MS" pitchFamily="66" charset="0"/>
          <a:ea typeface="ＭＳ Ｐゴシック" pitchFamily="-65" charset="-128"/>
          <a:cs typeface="ＭＳ Ｐゴシック" pitchFamily="-65" charset="-128"/>
        </a:defRPr>
      </a:lvl1pPr>
      <a:lvl2pPr marL="433388" indent="-215900" algn="l" defTabSz="1042988" rtl="0" eaLnBrk="0" fontAlgn="base" hangingPunct="0">
        <a:lnSpc>
          <a:spcPct val="110000"/>
        </a:lnSpc>
        <a:spcBef>
          <a:spcPct val="40000"/>
        </a:spcBef>
        <a:spcAft>
          <a:spcPct val="0"/>
        </a:spcAft>
        <a:buClr>
          <a:schemeClr val="tx1"/>
        </a:buClr>
        <a:buSzPct val="100000"/>
        <a:buFont typeface="Times" pitchFamily="18" charset="0"/>
        <a:buChar char="•"/>
        <a:defRPr sz="2300">
          <a:solidFill>
            <a:schemeClr val="tx1"/>
          </a:solidFill>
          <a:latin typeface="Comic Sans MS" pitchFamily="66" charset="0"/>
          <a:ea typeface="ＭＳ Ｐゴシック" pitchFamily="-112" charset="-128"/>
        </a:defRPr>
      </a:lvl2pPr>
      <a:lvl3pPr marL="868363" indent="-215900" algn="l" defTabSz="1042988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Times" pitchFamily="18" charset="0"/>
        <a:buChar char="–"/>
        <a:defRPr sz="2300">
          <a:solidFill>
            <a:schemeClr val="tx1"/>
          </a:solidFill>
          <a:latin typeface="Comic Sans MS" pitchFamily="66" charset="0"/>
          <a:ea typeface="ＭＳ Ｐゴシック" pitchFamily="-112" charset="-128"/>
        </a:defRPr>
      </a:lvl3pPr>
      <a:lvl4pPr marL="1301750" indent="-215900" algn="l" defTabSz="1042988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–"/>
        <a:defRPr sz="2300">
          <a:solidFill>
            <a:schemeClr val="tx1"/>
          </a:solidFill>
          <a:latin typeface="Comic Sans MS" pitchFamily="66" charset="0"/>
          <a:ea typeface="ＭＳ Ｐゴシック" pitchFamily="-112" charset="-128"/>
        </a:defRPr>
      </a:lvl4pPr>
      <a:lvl5pPr marL="1736725" indent="-215900" algn="l" defTabSz="1042988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–"/>
        <a:defRPr sz="2300">
          <a:solidFill>
            <a:schemeClr val="tx1"/>
          </a:solidFill>
          <a:latin typeface="Comic Sans MS" pitchFamily="66" charset="0"/>
          <a:ea typeface="ＭＳ Ｐゴシック" pitchFamily="-112" charset="-128"/>
        </a:defRPr>
      </a:lvl5pPr>
      <a:lvl6pPr marL="2226153" indent="-216855" algn="l" defTabSz="1043615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ＭＳ Ｐゴシック" pitchFamily="-112" charset="-128"/>
        </a:defRPr>
      </a:lvl6pPr>
      <a:lvl7pPr marL="2714076" indent="-216855" algn="l" defTabSz="1043615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ＭＳ Ｐゴシック" pitchFamily="-112" charset="-128"/>
        </a:defRPr>
      </a:lvl7pPr>
      <a:lvl8pPr marL="3202000" indent="-216855" algn="l" defTabSz="1043615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ＭＳ Ｐゴシック" pitchFamily="-112" charset="-128"/>
        </a:defRPr>
      </a:lvl8pPr>
      <a:lvl9pPr marL="3689924" indent="-216855" algn="l" defTabSz="1043615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de-DE"/>
      </a:defPPr>
      <a:lvl1pPr marL="0" algn="l" defTabSz="487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924" algn="l" defTabSz="487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848" algn="l" defTabSz="487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772" algn="l" defTabSz="487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1695" algn="l" defTabSz="487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9619" algn="l" defTabSz="487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7543" algn="l" defTabSz="487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467" algn="l" defTabSz="487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3391" algn="l" defTabSz="4879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11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jpeg"/><Relationship Id="rId4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jpe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oleObject" Target="../embeddings/oleObject14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3.wmf"/><Relationship Id="rId5" Type="http://schemas.openxmlformats.org/officeDocument/2006/relationships/image" Target="../media/image61.png"/><Relationship Id="rId4" Type="http://schemas.openxmlformats.org/officeDocument/2006/relationships/oleObject" Target="../embeddings/oleObject1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Untertitel 4"/>
          <p:cNvSpPr>
            <a:spLocks/>
          </p:cNvSpPr>
          <p:nvPr/>
        </p:nvSpPr>
        <p:spPr bwMode="auto">
          <a:xfrm>
            <a:off x="2032000" y="1117600"/>
            <a:ext cx="6697663" cy="174625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1042988"/>
            <a:endParaRPr lang="en-US" sz="1200" b="1">
              <a:solidFill>
                <a:srgbClr val="007FFF"/>
              </a:solidFill>
              <a:latin typeface="Times" pitchFamily="18" charset="0"/>
            </a:endParaRPr>
          </a:p>
          <a:p>
            <a:pPr algn="ctr" defTabSz="1042988"/>
            <a:r>
              <a:rPr lang="en-US" sz="3200" b="1">
                <a:solidFill>
                  <a:srgbClr val="0000FF"/>
                </a:solidFill>
              </a:rPr>
              <a:t>Ultracold neutron production at the second spallation target of the Paul Scherrer Institute</a:t>
            </a:r>
            <a:endParaRPr lang="en-US" sz="3200" b="1">
              <a:solidFill>
                <a:srgbClr val="0000FF"/>
              </a:solidFill>
              <a:latin typeface="Times" pitchFamily="18" charset="0"/>
            </a:endParaRPr>
          </a:p>
          <a:p>
            <a:pPr algn="ctr" defTabSz="1042988"/>
            <a:endParaRPr lang="en-US" sz="3200" b="1">
              <a:solidFill>
                <a:srgbClr val="007FFF"/>
              </a:solidFill>
              <a:latin typeface="Times" pitchFamily="18" charset="0"/>
            </a:endParaRPr>
          </a:p>
          <a:p>
            <a:pPr algn="ctr" defTabSz="1042988"/>
            <a:endParaRPr lang="en-US" sz="3200" b="1">
              <a:solidFill>
                <a:srgbClr val="007FFF"/>
              </a:solidFill>
              <a:latin typeface="Times" pitchFamily="18" charset="0"/>
            </a:endParaRPr>
          </a:p>
          <a:p>
            <a:pPr algn="ctr" defTabSz="1042988"/>
            <a:endParaRPr lang="en-US" sz="3200" b="1">
              <a:solidFill>
                <a:srgbClr val="007FFF"/>
              </a:solidFill>
              <a:latin typeface="Times" pitchFamily="18" charset="0"/>
            </a:endParaRPr>
          </a:p>
        </p:txBody>
      </p:sp>
      <p:sp>
        <p:nvSpPr>
          <p:cNvPr id="6147" name="Titel 3"/>
          <p:cNvSpPr>
            <a:spLocks/>
          </p:cNvSpPr>
          <p:nvPr/>
        </p:nvSpPr>
        <p:spPr bwMode="auto">
          <a:xfrm>
            <a:off x="1576388" y="3384550"/>
            <a:ext cx="808196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1042988"/>
            <a:r>
              <a:rPr lang="en-US" sz="2000" b="1">
                <a:solidFill>
                  <a:srgbClr val="0000FF"/>
                </a:solidFill>
                <a:ea typeface="ヒラギノ角ゴ Pro W3" pitchFamily="1" charset="-128"/>
                <a:cs typeface="Arial" charset="0"/>
              </a:rPr>
              <a:t>Bernhard Lauss</a:t>
            </a:r>
          </a:p>
          <a:p>
            <a:pPr algn="ctr" defTabSz="1042988"/>
            <a:r>
              <a:rPr lang="en-US" sz="2000" b="1">
                <a:solidFill>
                  <a:srgbClr val="0000FF"/>
                </a:solidFill>
                <a:ea typeface="ヒラギノ角ゴ Pro W3" pitchFamily="1" charset="-128"/>
                <a:cs typeface="Arial" charset="0"/>
              </a:rPr>
              <a:t>Paul Scherrer Institute</a:t>
            </a:r>
            <a:r>
              <a:rPr lang="en-US" sz="2000">
                <a:solidFill>
                  <a:srgbClr val="0000FF"/>
                </a:solidFill>
                <a:ea typeface="ヒラギノ角ゴ Pro W3" pitchFamily="1" charset="-128"/>
                <a:cs typeface="Arial" charset="0"/>
              </a:rPr>
              <a:t> </a:t>
            </a:r>
          </a:p>
          <a:p>
            <a:pPr algn="ctr" defTabSz="1042988"/>
            <a:endParaRPr lang="en-US" sz="2000">
              <a:solidFill>
                <a:srgbClr val="0000FF"/>
              </a:solidFill>
              <a:ea typeface="ヒラギノ角ゴ Pro W3" pitchFamily="1" charset="-128"/>
              <a:cs typeface="Arial" charset="0"/>
            </a:endParaRPr>
          </a:p>
          <a:p>
            <a:pPr algn="ctr" defTabSz="1042988"/>
            <a:r>
              <a:rPr lang="en-US" sz="1400" b="1">
                <a:solidFill>
                  <a:srgbClr val="0000FF"/>
                </a:solidFill>
                <a:ea typeface="ヒラギノ角ゴ Pro W3" pitchFamily="1" charset="-128"/>
                <a:cs typeface="Arial" charset="0"/>
              </a:rPr>
              <a:t>on behalf of the PSI UCN Project Team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52500" y="5942013"/>
            <a:ext cx="192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/>
            <a:r>
              <a:rPr lang="en-US" sz="1200" b="1">
                <a:solidFill>
                  <a:schemeClr val="bg1"/>
                </a:solidFill>
              </a:rPr>
              <a:t>Paul Scherrer Institute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Villigen, Switzerland</a:t>
            </a:r>
            <a:endParaRPr lang="en-US" sz="1200">
              <a:solidFill>
                <a:schemeClr val="bg1"/>
              </a:solidFill>
            </a:endParaRPr>
          </a:p>
        </p:txBody>
      </p:sp>
      <p:graphicFrame>
        <p:nvGraphicFramePr>
          <p:cNvPr id="6149" name="Object 18"/>
          <p:cNvGraphicFramePr>
            <a:graphicFrameLocks noChangeAspect="1"/>
          </p:cNvGraphicFramePr>
          <p:nvPr/>
        </p:nvGraphicFramePr>
        <p:xfrm>
          <a:off x="2752725" y="4983163"/>
          <a:ext cx="5472113" cy="191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Paint Shop Pro Image" r:id="rId4" imgW="9151220" imgH="3209756" progId="PaintShopPro">
                  <p:embed/>
                </p:oleObj>
              </mc:Choice>
              <mc:Fallback>
                <p:oleObj name="Paint Shop Pro Image" r:id="rId4" imgW="9151220" imgH="3209756" progId="PaintShopPro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725" y="4983163"/>
                        <a:ext cx="5472113" cy="191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errohrungslayout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71" y="1082675"/>
            <a:ext cx="8755063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0" y="0"/>
            <a:ext cx="10688638" cy="1082675"/>
            <a:chOff x="0" y="0"/>
            <a:chExt cx="5760" cy="618"/>
          </a:xfrm>
        </p:grpSpPr>
        <p:sp>
          <p:nvSpPr>
            <p:cNvPr id="14345" name="Rectangle 4"/>
            <p:cNvSpPr>
              <a:spLocks noChangeArrowheads="1"/>
            </p:cNvSpPr>
            <p:nvPr/>
          </p:nvSpPr>
          <p:spPr bwMode="auto">
            <a:xfrm>
              <a:off x="4785" y="0"/>
              <a:ext cx="975" cy="618"/>
            </a:xfrm>
            <a:prstGeom prst="rect">
              <a:avLst/>
            </a:prstGeom>
            <a:solidFill>
              <a:srgbClr val="80C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46" name="Group 5"/>
            <p:cNvGrpSpPr>
              <a:grpSpLocks/>
            </p:cNvGrpSpPr>
            <p:nvPr/>
          </p:nvGrpSpPr>
          <p:grpSpPr bwMode="auto">
            <a:xfrm>
              <a:off x="0" y="0"/>
              <a:ext cx="5619" cy="618"/>
              <a:chOff x="0" y="0"/>
              <a:chExt cx="5619" cy="618"/>
            </a:xfrm>
          </p:grpSpPr>
          <p:sp>
            <p:nvSpPr>
              <p:cNvPr id="14347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85" cy="61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80C2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4348" name="Picture 7" descr="PSI-Logo_narrow_pc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164"/>
                <a:ext cx="861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9" name="Picture 8" descr="logo_UC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5" y="164"/>
                <a:ext cx="834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341" name="Text Box 10"/>
          <p:cNvSpPr txBox="1">
            <a:spLocks noChangeArrowheads="1"/>
          </p:cNvSpPr>
          <p:nvPr/>
        </p:nvSpPr>
        <p:spPr bwMode="auto">
          <a:xfrm>
            <a:off x="171823" y="1263650"/>
            <a:ext cx="5256212" cy="392052"/>
          </a:xfrm>
          <a:prstGeom prst="rect">
            <a:avLst/>
          </a:prstGeom>
          <a:solidFill>
            <a:srgbClr val="DCDC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87" tIns="52144" rIns="104287" bIns="5214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1600" b="1" smtClean="0">
                <a:latin typeface="Arial" charset="0"/>
              </a:rPr>
              <a:t>- </a:t>
            </a:r>
            <a:r>
              <a:rPr lang="en-US" sz="1600" b="1">
                <a:latin typeface="Arial" charset="0"/>
              </a:rPr>
              <a:t>D</a:t>
            </a:r>
            <a:r>
              <a:rPr lang="en-US" sz="1600" b="1" baseline="-25000">
                <a:latin typeface="Arial" charset="0"/>
              </a:rPr>
              <a:t>2</a:t>
            </a:r>
            <a:r>
              <a:rPr lang="en-US" sz="1600" b="1">
                <a:latin typeface="Arial" charset="0"/>
              </a:rPr>
              <a:t>O purity checked in Jan 2012 - good as expected</a:t>
            </a:r>
          </a:p>
        </p:txBody>
      </p:sp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1998663" y="160313"/>
            <a:ext cx="70897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87" tIns="52144" rIns="104287" bIns="5214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2300" b="1">
                <a:solidFill>
                  <a:srgbClr val="0000FF"/>
                </a:solidFill>
              </a:rPr>
              <a:t>Heavy water </a:t>
            </a:r>
            <a:r>
              <a:rPr lang="en-US" sz="2300" b="1" smtClean="0">
                <a:solidFill>
                  <a:srgbClr val="0000FF"/>
                </a:solidFill>
              </a:rPr>
              <a:t>system for</a:t>
            </a:r>
            <a:endParaRPr lang="en-US" sz="2300" b="1">
              <a:solidFill>
                <a:srgbClr val="0000FF"/>
              </a:solidFill>
            </a:endParaRPr>
          </a:p>
          <a:p>
            <a:pPr algn="ctr" eaLnBrk="1" hangingPunct="1"/>
            <a:r>
              <a:rPr lang="en-US" sz="2300" b="1">
                <a:solidFill>
                  <a:srgbClr val="0000FF"/>
                </a:solidFill>
              </a:rPr>
              <a:t>neutron moderation and target cooling </a:t>
            </a:r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4552950" y="3997325"/>
            <a:ext cx="1527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/>
              <a:t>delay column</a:t>
            </a:r>
          </a:p>
        </p:txBody>
      </p:sp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74" y="1765201"/>
            <a:ext cx="3540125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048125" y="227013"/>
            <a:ext cx="1725449" cy="4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FF"/>
                </a:solidFill>
                <a:ea typeface="ヒラギノ角ゴ Pro W3" pitchFamily="1" charset="-128"/>
              </a:rPr>
              <a:t>UCN Tank</a:t>
            </a:r>
          </a:p>
        </p:txBody>
      </p:sp>
      <p:pic>
        <p:nvPicPr>
          <p:cNvPr id="153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901700"/>
            <a:ext cx="102870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 idx="4294967295"/>
          </p:nvPr>
        </p:nvSpPr>
        <p:spPr>
          <a:xfrm>
            <a:off x="0" y="295275"/>
            <a:ext cx="10688638" cy="606425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  <a:ea typeface="ＭＳ Ｐゴシック" charset="-128"/>
              </a:rPr>
              <a:t>UCN storage volume</a:t>
            </a:r>
          </a:p>
        </p:txBody>
      </p:sp>
      <p:pic>
        <p:nvPicPr>
          <p:cNvPr id="16387" name="Picture 3" descr="DSC_3649"/>
          <p:cNvPicPr>
            <a:picLocks noChangeAspect="1" noChangeArrowheads="1"/>
          </p:cNvPicPr>
          <p:nvPr/>
        </p:nvPicPr>
        <p:blipFill>
          <a:blip r:embed="rId3">
            <a:lum bright="-1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082675"/>
            <a:ext cx="4111625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Copy of DSCN67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4330700"/>
            <a:ext cx="4460875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9048750" y="2509838"/>
            <a:ext cx="82550" cy="1668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9088438" y="2844800"/>
            <a:ext cx="752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49" tIns="52124" rIns="104249" bIns="5212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700" b="1">
                <a:solidFill>
                  <a:srgbClr val="0000FF"/>
                </a:solidFill>
                <a:latin typeface="Times" pitchFamily="18" charset="0"/>
                <a:ea typeface="ヒラギノ角ゴ Pro W3" pitchFamily="1" charset="-128"/>
              </a:rPr>
              <a:t>1 m</a:t>
            </a:r>
          </a:p>
        </p:txBody>
      </p:sp>
      <p:pic>
        <p:nvPicPr>
          <p:cNvPr id="16391" name="Picture 7" descr="Zus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44237"/>
          <a:stretch>
            <a:fillRect/>
          </a:stretch>
        </p:blipFill>
        <p:spPr bwMode="auto">
          <a:xfrm>
            <a:off x="0" y="1241425"/>
            <a:ext cx="1443038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966788" y="2986088"/>
            <a:ext cx="420687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3" name="Picture 9" descr="DSCN71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44575"/>
            <a:ext cx="4319587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2732088" y="5070475"/>
            <a:ext cx="1990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600" b="1">
                <a:solidFill>
                  <a:schemeClr val="bg1"/>
                </a:solidFill>
                <a:latin typeface="Times" pitchFamily="18" charset="0"/>
              </a:rPr>
              <a:t>DLC coating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438900" y="5149577"/>
            <a:ext cx="1655440" cy="1754326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b="1" smtClean="0">
                <a:solidFill>
                  <a:srgbClr val="0000FF"/>
                </a:solidFill>
              </a:rPr>
              <a:t>vertical </a:t>
            </a:r>
          </a:p>
          <a:p>
            <a:pPr eaLnBrk="1" hangingPunct="1"/>
            <a:r>
              <a:rPr lang="en-US" b="1" smtClean="0">
                <a:solidFill>
                  <a:srgbClr val="0000FF"/>
                </a:solidFill>
              </a:rPr>
              <a:t>UCN guide</a:t>
            </a:r>
          </a:p>
          <a:p>
            <a:pPr eaLnBrk="1" hangingPunct="1"/>
            <a:endParaRPr lang="en-US" smtClean="0">
              <a:solidFill>
                <a:srgbClr val="0000FF"/>
              </a:solidFill>
            </a:endParaRPr>
          </a:p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2 - 6 mm thick</a:t>
            </a:r>
          </a:p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ultrapure Al</a:t>
            </a:r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2"/>
          <p:cNvSpPr>
            <a:spLocks/>
          </p:cNvSpPr>
          <p:nvPr/>
        </p:nvSpPr>
        <p:spPr bwMode="auto">
          <a:xfrm>
            <a:off x="1887538" y="144463"/>
            <a:ext cx="701357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1042988"/>
            <a:r>
              <a:rPr lang="de-DE" sz="2000" b="1">
                <a:solidFill>
                  <a:srgbClr val="0000FF"/>
                </a:solidFill>
              </a:rPr>
              <a:t>Installation of the storage volume unit</a:t>
            </a:r>
            <a:br>
              <a:rPr lang="de-DE" sz="2000" b="1">
                <a:solidFill>
                  <a:srgbClr val="0000FF"/>
                </a:solidFill>
              </a:rPr>
            </a:br>
            <a:r>
              <a:rPr lang="de-DE" sz="2000" b="1">
                <a:solidFill>
                  <a:srgbClr val="0000FF"/>
                </a:solidFill>
              </a:rPr>
              <a:t>and the deuterium unit</a:t>
            </a:r>
          </a:p>
        </p:txBody>
      </p:sp>
      <p:sp>
        <p:nvSpPr>
          <p:cNvPr id="17411" name="Datumsplatzhalter 3"/>
          <p:cNvSpPr txBox="1">
            <a:spLocks noGrp="1"/>
          </p:cNvSpPr>
          <p:nvPr/>
        </p:nvSpPr>
        <p:spPr bwMode="auto">
          <a:xfrm>
            <a:off x="4157663" y="6661150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endParaRPr lang="de-DE" sz="800">
              <a:latin typeface="Arial Narrow" pitchFamily="34" charset="0"/>
              <a:ea typeface="ヒラギノ角ゴ Pro W3" pitchFamily="1" charset="-128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696247" y="997119"/>
            <a:ext cx="12186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ea typeface="ヒラギノ角ゴ Pro W3" pitchFamily="1" charset="-128"/>
              </a:rPr>
              <a:t>fall 2010</a:t>
            </a:r>
            <a:endParaRPr lang="en-US" b="1">
              <a:ea typeface="ヒラギノ角ゴ Pro W3" pitchFamily="1" charset="-128"/>
            </a:endParaRPr>
          </a:p>
        </p:txBody>
      </p:sp>
      <p:pic>
        <p:nvPicPr>
          <p:cNvPr id="17413" name="Picture 6" descr="DSC_52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r="4556"/>
          <a:stretch>
            <a:fillRect/>
          </a:stretch>
        </p:blipFill>
        <p:spPr bwMode="auto">
          <a:xfrm>
            <a:off x="6353175" y="1549400"/>
            <a:ext cx="30003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Zus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44237"/>
          <a:stretch>
            <a:fillRect/>
          </a:stretch>
        </p:blipFill>
        <p:spPr bwMode="auto">
          <a:xfrm>
            <a:off x="4705350" y="1909763"/>
            <a:ext cx="12350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5" name="Group 11"/>
          <p:cNvGrpSpPr>
            <a:grpSpLocks/>
          </p:cNvGrpSpPr>
          <p:nvPr/>
        </p:nvGrpSpPr>
        <p:grpSpPr bwMode="auto">
          <a:xfrm>
            <a:off x="808038" y="1333500"/>
            <a:ext cx="3567112" cy="5327650"/>
            <a:chOff x="385" y="709"/>
            <a:chExt cx="2247" cy="3356"/>
          </a:xfrm>
        </p:grpSpPr>
        <p:pic>
          <p:nvPicPr>
            <p:cNvPr id="17419" name="Picture 12" descr="DSC_39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709"/>
              <a:ext cx="2247" cy="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0" name="Text Box 13"/>
            <p:cNvSpPr txBox="1">
              <a:spLocks noChangeArrowheads="1"/>
            </p:cNvSpPr>
            <p:nvPr/>
          </p:nvSpPr>
          <p:spPr bwMode="auto">
            <a:xfrm>
              <a:off x="930" y="1344"/>
              <a:ext cx="68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ADD8FF"/>
                  </a:solidFill>
                </a:rPr>
                <a:t>10 tons  </a:t>
              </a:r>
            </a:p>
            <a:p>
              <a:pPr eaLnBrk="1" hangingPunct="1"/>
              <a:r>
                <a:rPr lang="en-US">
                  <a:solidFill>
                    <a:srgbClr val="ADD8FF"/>
                  </a:solidFill>
                </a:rPr>
                <a:t>steel</a:t>
              </a:r>
            </a:p>
          </p:txBody>
        </p:sp>
        <p:sp>
          <p:nvSpPr>
            <p:cNvPr id="17421" name="Text Box 14"/>
            <p:cNvSpPr txBox="1">
              <a:spLocks noChangeArrowheads="1"/>
            </p:cNvSpPr>
            <p:nvPr/>
          </p:nvSpPr>
          <p:spPr bwMode="auto">
            <a:xfrm>
              <a:off x="385" y="2886"/>
              <a:ext cx="1287" cy="674"/>
            </a:xfrm>
            <a:prstGeom prst="rect">
              <a:avLst/>
            </a:prstGeom>
            <a:solidFill>
              <a:srgbClr val="808080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ADD8FF"/>
                  </a:solidFill>
                </a:rPr>
                <a:t>vertical UCN guide</a:t>
              </a:r>
            </a:p>
            <a:p>
              <a:pPr eaLnBrk="1" hangingPunct="1"/>
              <a:endParaRPr lang="en-US" sz="1600">
                <a:solidFill>
                  <a:srgbClr val="ADD8FF"/>
                </a:solidFill>
              </a:endParaRPr>
            </a:p>
            <a:p>
              <a:pPr eaLnBrk="1" hangingPunct="1"/>
              <a:r>
                <a:rPr lang="en-US" sz="1600">
                  <a:solidFill>
                    <a:srgbClr val="ADD8FF"/>
                  </a:solidFill>
                </a:rPr>
                <a:t>2 - 6 mm thick</a:t>
              </a:r>
            </a:p>
            <a:p>
              <a:pPr eaLnBrk="1" hangingPunct="1"/>
              <a:r>
                <a:rPr lang="en-US" sz="1600">
                  <a:solidFill>
                    <a:srgbClr val="ADD8FF"/>
                  </a:solidFill>
                </a:rPr>
                <a:t>ultrapure Al</a:t>
              </a:r>
            </a:p>
          </p:txBody>
        </p:sp>
        <p:sp>
          <p:nvSpPr>
            <p:cNvPr id="17422" name="Line 15"/>
            <p:cNvSpPr>
              <a:spLocks noChangeShapeType="1"/>
            </p:cNvSpPr>
            <p:nvPr/>
          </p:nvSpPr>
          <p:spPr bwMode="auto">
            <a:xfrm>
              <a:off x="975" y="3113"/>
              <a:ext cx="590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3" name="Text Box 16"/>
            <p:cNvSpPr txBox="1">
              <a:spLocks noChangeArrowheads="1"/>
            </p:cNvSpPr>
            <p:nvPr/>
          </p:nvSpPr>
          <p:spPr bwMode="auto">
            <a:xfrm>
              <a:off x="567" y="1888"/>
              <a:ext cx="1043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ADD8FF"/>
                  </a:solidFill>
                </a:rPr>
                <a:t>thermal  shield 70K </a:t>
              </a:r>
              <a:r>
                <a:rPr lang="en-US" sz="1400">
                  <a:solidFill>
                    <a:srgbClr val="ADD8FF"/>
                  </a:solidFill>
                </a:rPr>
                <a:t>(surrounding the storage volume)</a:t>
              </a:r>
            </a:p>
          </p:txBody>
        </p:sp>
        <p:sp>
          <p:nvSpPr>
            <p:cNvPr id="17424" name="Line 17"/>
            <p:cNvSpPr>
              <a:spLocks noChangeShapeType="1"/>
            </p:cNvSpPr>
            <p:nvPr/>
          </p:nvSpPr>
          <p:spPr bwMode="auto">
            <a:xfrm>
              <a:off x="2200" y="1344"/>
              <a:ext cx="45" cy="190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Text Box 18"/>
            <p:cNvSpPr txBox="1">
              <a:spLocks noChangeArrowheads="1"/>
            </p:cNvSpPr>
            <p:nvPr/>
          </p:nvSpPr>
          <p:spPr bwMode="auto">
            <a:xfrm>
              <a:off x="2183" y="1746"/>
              <a:ext cx="40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~5m</a:t>
              </a:r>
            </a:p>
          </p:txBody>
        </p:sp>
      </p:grpSp>
      <p:sp>
        <p:nvSpPr>
          <p:cNvPr id="17416" name="Text Box 19"/>
          <p:cNvSpPr txBox="1">
            <a:spLocks noChangeArrowheads="1"/>
          </p:cNvSpPr>
          <p:nvPr/>
        </p:nvSpPr>
        <p:spPr bwMode="auto">
          <a:xfrm>
            <a:off x="8585200" y="5942013"/>
            <a:ext cx="1803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4400" b="1">
                <a:latin typeface="ＭＳ Ｐゴシック" charset="-128"/>
              </a:rPr>
              <a:t>←</a:t>
            </a:r>
            <a:r>
              <a:rPr lang="en-US" sz="2600" b="1">
                <a:latin typeface="Times" pitchFamily="18" charset="0"/>
              </a:rPr>
              <a:t>±15mm</a:t>
            </a:r>
          </a:p>
        </p:txBody>
      </p:sp>
      <p:sp>
        <p:nvSpPr>
          <p:cNvPr id="17417" name="Text Box 20"/>
          <p:cNvSpPr txBox="1">
            <a:spLocks noChangeArrowheads="1"/>
          </p:cNvSpPr>
          <p:nvPr/>
        </p:nvSpPr>
        <p:spPr bwMode="auto">
          <a:xfrm>
            <a:off x="8913813" y="4854575"/>
            <a:ext cx="1543050" cy="3667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/>
              <a:t>main shutter</a:t>
            </a:r>
          </a:p>
        </p:txBody>
      </p:sp>
      <p:sp>
        <p:nvSpPr>
          <p:cNvPr id="17418" name="Text Box 21"/>
          <p:cNvSpPr txBox="1">
            <a:spLocks noChangeArrowheads="1"/>
          </p:cNvSpPr>
          <p:nvPr/>
        </p:nvSpPr>
        <p:spPr bwMode="auto">
          <a:xfrm>
            <a:off x="8801100" y="2767013"/>
            <a:ext cx="1260475" cy="3667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/>
              <a:t>cryo pump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oderationssystem 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917575"/>
            <a:ext cx="8137525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el 2"/>
          <p:cNvSpPr>
            <a:spLocks noGrp="1"/>
          </p:cNvSpPr>
          <p:nvPr>
            <p:ph type="title" idx="4294967295"/>
          </p:nvPr>
        </p:nvSpPr>
        <p:spPr>
          <a:xfrm>
            <a:off x="1960563" y="79375"/>
            <a:ext cx="6891337" cy="606425"/>
          </a:xfrm>
        </p:spPr>
        <p:txBody>
          <a:bodyPr/>
          <a:lstStyle/>
          <a:p>
            <a:r>
              <a:rPr lang="de-DE" sz="2000" smtClean="0">
                <a:solidFill>
                  <a:srgbClr val="0000FF"/>
                </a:solidFill>
                <a:ea typeface="ＭＳ Ｐゴシック" charset="-128"/>
              </a:rPr>
              <a:t>Neutron guides pass the biological shield and </a:t>
            </a:r>
            <a:br>
              <a:rPr lang="de-DE" sz="2000" smtClean="0">
                <a:solidFill>
                  <a:srgbClr val="0000FF"/>
                </a:solidFill>
                <a:ea typeface="ＭＳ Ｐゴシック" charset="-128"/>
              </a:rPr>
            </a:br>
            <a:r>
              <a:rPr lang="de-DE" sz="2000" smtClean="0">
                <a:solidFill>
                  <a:srgbClr val="0000FF"/>
                </a:solidFill>
                <a:ea typeface="ＭＳ Ｐゴシック" charset="-128"/>
              </a:rPr>
              <a:t>guide the UCN to the experimental areas</a:t>
            </a:r>
            <a:endParaRPr lang="en-US" sz="2000" smtClean="0">
              <a:solidFill>
                <a:srgbClr val="0000FF"/>
              </a:solidFill>
              <a:ea typeface="ＭＳ Ｐゴシック" charset="-128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47675" y="3349625"/>
            <a:ext cx="2376488" cy="1459523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87" tIns="52144" rIns="104287" bIns="5214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000" b="1">
                <a:ea typeface="ヒラギノ角ゴ Pro W3" pitchFamily="1" charset="-128"/>
              </a:rPr>
              <a:t>glass </a:t>
            </a:r>
            <a:r>
              <a:rPr lang="en-US" sz="2000" b="1" smtClean="0">
                <a:ea typeface="ヒラギノ角ゴ Pro W3" pitchFamily="1" charset="-128"/>
              </a:rPr>
              <a:t>parts</a:t>
            </a:r>
          </a:p>
          <a:p>
            <a:r>
              <a:rPr lang="en-US" smtClean="0">
                <a:ea typeface="ヒラギノ角ゴ Pro W3" pitchFamily="1" charset="-128"/>
              </a:rPr>
              <a:t>-ID=180mm</a:t>
            </a:r>
            <a:endParaRPr lang="en-US">
              <a:ea typeface="ヒラギノ角ゴ Pro W3" pitchFamily="1" charset="-128"/>
            </a:endParaRPr>
          </a:p>
          <a:p>
            <a:pPr>
              <a:buFontTx/>
              <a:buChar char="-"/>
            </a:pPr>
            <a:r>
              <a:rPr lang="en-US" sz="1600">
                <a:ea typeface="ヒラギノ角ゴ Pro W3" pitchFamily="1" charset="-128"/>
              </a:rPr>
              <a:t>surface roughness better than 1nm</a:t>
            </a:r>
          </a:p>
          <a:p>
            <a:pPr>
              <a:buFontTx/>
              <a:buChar char="-"/>
            </a:pPr>
            <a:r>
              <a:rPr lang="en-US" sz="1600">
                <a:ea typeface="ヒラギノ角ゴ Pro W3" pitchFamily="1" charset="-128"/>
              </a:rPr>
              <a:t>coated with NiMo</a:t>
            </a:r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2824163" y="4357688"/>
            <a:ext cx="792162" cy="288925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2236788" y="973138"/>
            <a:ext cx="58324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87" tIns="52144" rIns="104287" bIns="5214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000">
                <a:ea typeface="ヒラギノ角ゴ Pro W3" pitchFamily="1" charset="-128"/>
              </a:rPr>
              <a:t>~8 m length from storage volume to experiment port passing through the shield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376238" y="5941665"/>
            <a:ext cx="7007046" cy="1077218"/>
          </a:xfrm>
          <a:prstGeom prst="rect">
            <a:avLst/>
          </a:prstGeom>
          <a:noFill/>
          <a:ln w="2540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1600"/>
              <a:t>&gt;98% UCN transmission per meter measured for all guide parts</a:t>
            </a:r>
          </a:p>
          <a:p>
            <a:r>
              <a:rPr lang="en-US" sz="1600" smtClean="0"/>
              <a:t>- sample </a:t>
            </a:r>
            <a:r>
              <a:rPr lang="en-US" sz="1600"/>
              <a:t>for every guide measured with cold n reflectometer ~ 217 neV</a:t>
            </a:r>
          </a:p>
          <a:p>
            <a:r>
              <a:rPr lang="en-US" sz="1600"/>
              <a:t>- every installed guide was tested with </a:t>
            </a:r>
            <a:r>
              <a:rPr lang="en-US" sz="1600" smtClean="0"/>
              <a:t>UCN at PF2,</a:t>
            </a:r>
            <a:endParaRPr lang="en-US" sz="1600" b="1">
              <a:solidFill>
                <a:srgbClr val="CC00FF"/>
              </a:solidFill>
            </a:endParaRPr>
          </a:p>
          <a:p>
            <a:r>
              <a:rPr lang="en-US" sz="1600" b="1" smtClean="0">
                <a:solidFill>
                  <a:srgbClr val="CC00FF"/>
                </a:solidFill>
              </a:rPr>
              <a:t>cordial </a:t>
            </a:r>
            <a:r>
              <a:rPr lang="en-US" sz="1600" b="1">
                <a:solidFill>
                  <a:srgbClr val="CC00FF"/>
                </a:solidFill>
              </a:rPr>
              <a:t>thanks to </a:t>
            </a:r>
            <a:r>
              <a:rPr lang="en-US" sz="1600" b="1" smtClean="0">
                <a:solidFill>
                  <a:srgbClr val="CC00FF"/>
                </a:solidFill>
              </a:rPr>
              <a:t>Peter Geltenbort and Thomas Brenner</a:t>
            </a:r>
            <a:endParaRPr lang="en-US" sz="1600" b="1">
              <a:solidFill>
                <a:srgbClr val="CC00FF"/>
              </a:solidFill>
            </a:endParaRPr>
          </a:p>
        </p:txBody>
      </p:sp>
      <p:sp>
        <p:nvSpPr>
          <p:cNvPr id="18440" name="WordArt 9"/>
          <p:cNvSpPr>
            <a:spLocks noChangeArrowheads="1" noChangeShapeType="1" noTextEdit="1"/>
          </p:cNvSpPr>
          <p:nvPr/>
        </p:nvSpPr>
        <p:spPr bwMode="auto">
          <a:xfrm>
            <a:off x="1527175" y="4860925"/>
            <a:ext cx="1419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nEDM</a:t>
            </a:r>
          </a:p>
        </p:txBody>
      </p:sp>
      <p:pic>
        <p:nvPicPr>
          <p:cNvPr id="18441" name="Picture 11" descr="leiter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44" y="4645025"/>
            <a:ext cx="2019970" cy="1271206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5" descr="DSCN5645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962025"/>
            <a:ext cx="16605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DSCN7841"/>
          <p:cNvPicPr>
            <a:picLocks noChangeAspect="1" noChangeArrowheads="1"/>
          </p:cNvPicPr>
          <p:nvPr/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23" y="874713"/>
            <a:ext cx="8640960" cy="61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el 2"/>
          <p:cNvSpPr>
            <a:spLocks/>
          </p:cNvSpPr>
          <p:nvPr/>
        </p:nvSpPr>
        <p:spPr bwMode="auto">
          <a:xfrm>
            <a:off x="2391991" y="109537"/>
            <a:ext cx="529944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1042988"/>
            <a:r>
              <a:rPr lang="de-DE" sz="2400" b="1">
                <a:solidFill>
                  <a:srgbClr val="0000FF"/>
                </a:solidFill>
              </a:rPr>
              <a:t>Installation of longest </a:t>
            </a:r>
            <a:r>
              <a:rPr lang="de-DE" sz="2400" b="1" smtClean="0">
                <a:solidFill>
                  <a:srgbClr val="0000FF"/>
                </a:solidFill>
              </a:rPr>
              <a:t>UCN guide </a:t>
            </a:r>
            <a:r>
              <a:rPr lang="de-DE" sz="2400" b="1">
                <a:solidFill>
                  <a:srgbClr val="0000FF"/>
                </a:solidFill>
              </a:rPr>
              <a:t>towards nEDM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64399" y="901105"/>
            <a:ext cx="259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nEDM thermohouse</a:t>
            </a:r>
            <a:endParaRPr lang="en-US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029321" y="265113"/>
            <a:ext cx="64833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276" tIns="43638" rIns="87276" bIns="43638"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200" b="1">
                <a:solidFill>
                  <a:srgbClr val="0000FF"/>
                </a:solidFill>
              </a:rPr>
              <a:t>Check conversion of Ortho-to Para-Deuterium</a:t>
            </a:r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4017963" y="1383085"/>
            <a:ext cx="6151562" cy="4002088"/>
            <a:chOff x="2394" y="1099"/>
            <a:chExt cx="3591" cy="2286"/>
          </a:xfrm>
        </p:grpSpPr>
        <p:graphicFrame>
          <p:nvGraphicFramePr>
            <p:cNvPr id="21517" name="Object 4"/>
            <p:cNvGraphicFramePr>
              <a:graphicFrameLocks noChangeAspect="1"/>
            </p:cNvGraphicFramePr>
            <p:nvPr/>
          </p:nvGraphicFramePr>
          <p:xfrm>
            <a:off x="2394" y="1325"/>
            <a:ext cx="3591" cy="2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6" name="Paint Shop Pro Image" r:id="rId3" imgW="6985366" imgH="4097561" progId="PaintShopPro">
                    <p:embed/>
                  </p:oleObj>
                </mc:Choice>
                <mc:Fallback>
                  <p:oleObj name="Paint Shop Pro Image" r:id="rId3" imgW="6985366" imgH="4097561" progId="PaintShopPro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4" y="1325"/>
                          <a:ext cx="3591" cy="20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8" name="Text Box 5"/>
            <p:cNvSpPr txBox="1">
              <a:spLocks noChangeArrowheads="1"/>
            </p:cNvSpPr>
            <p:nvPr/>
          </p:nvSpPr>
          <p:spPr bwMode="auto">
            <a:xfrm>
              <a:off x="3392" y="1099"/>
              <a:ext cx="16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551" tIns="49775" rIns="99551" bIns="49775">
              <a:spAutoFit/>
            </a:bodyPr>
            <a:lstStyle>
              <a:lvl1pPr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2000">
                  <a:latin typeface="Arial" charset="0"/>
                </a:rPr>
                <a:t>rotational Raman peaks </a:t>
              </a:r>
            </a:p>
          </p:txBody>
        </p:sp>
        <p:sp>
          <p:nvSpPr>
            <p:cNvPr id="21519" name="Text Box 6"/>
            <p:cNvSpPr txBox="1">
              <a:spLocks noChangeArrowheads="1"/>
            </p:cNvSpPr>
            <p:nvPr/>
          </p:nvSpPr>
          <p:spPr bwMode="auto">
            <a:xfrm>
              <a:off x="5433" y="1434"/>
              <a:ext cx="4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551" tIns="49775" rIns="99551" bIns="49775">
              <a:spAutoFit/>
            </a:bodyPr>
            <a:lstStyle>
              <a:lvl1pPr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2000">
                  <a:latin typeface="Arial" charset="0"/>
                </a:rPr>
                <a:t>S</a:t>
              </a:r>
              <a:r>
                <a:rPr lang="en-US" sz="2000" baseline="-25000">
                  <a:latin typeface="Arial" charset="0"/>
                </a:rPr>
                <a:t>0</a:t>
              </a:r>
              <a:r>
                <a:rPr lang="en-US" sz="2000">
                  <a:latin typeface="Arial" charset="0"/>
                </a:rPr>
                <a:t>(0)</a:t>
              </a:r>
            </a:p>
          </p:txBody>
        </p:sp>
        <p:sp>
          <p:nvSpPr>
            <p:cNvPr id="21520" name="Text Box 7"/>
            <p:cNvSpPr txBox="1">
              <a:spLocks noChangeArrowheads="1"/>
            </p:cNvSpPr>
            <p:nvPr/>
          </p:nvSpPr>
          <p:spPr bwMode="auto">
            <a:xfrm>
              <a:off x="4753" y="1933"/>
              <a:ext cx="4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551" tIns="49775" rIns="99551" bIns="49775">
              <a:spAutoFit/>
            </a:bodyPr>
            <a:lstStyle>
              <a:lvl1pPr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2000">
                  <a:latin typeface="Arial" charset="0"/>
                </a:rPr>
                <a:t>S</a:t>
              </a:r>
              <a:r>
                <a:rPr lang="en-US" sz="2000" baseline="-25000">
                  <a:latin typeface="Arial" charset="0"/>
                </a:rPr>
                <a:t>0</a:t>
              </a:r>
              <a:r>
                <a:rPr lang="en-US" sz="2000">
                  <a:latin typeface="Arial" charset="0"/>
                </a:rPr>
                <a:t>(1)</a:t>
              </a:r>
            </a:p>
          </p:txBody>
        </p:sp>
        <p:sp>
          <p:nvSpPr>
            <p:cNvPr id="21521" name="Text Box 8"/>
            <p:cNvSpPr txBox="1">
              <a:spLocks noChangeArrowheads="1"/>
            </p:cNvSpPr>
            <p:nvPr/>
          </p:nvSpPr>
          <p:spPr bwMode="auto">
            <a:xfrm>
              <a:off x="4390" y="1480"/>
              <a:ext cx="4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551" tIns="49775" rIns="99551" bIns="49775">
              <a:spAutoFit/>
            </a:bodyPr>
            <a:lstStyle>
              <a:lvl1pPr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2000">
                  <a:latin typeface="Arial" charset="0"/>
                </a:rPr>
                <a:t>S</a:t>
              </a:r>
              <a:r>
                <a:rPr lang="en-US" sz="2000" baseline="-25000">
                  <a:latin typeface="Arial" charset="0"/>
                </a:rPr>
                <a:t>0</a:t>
              </a:r>
              <a:r>
                <a:rPr lang="en-US" sz="2000">
                  <a:latin typeface="Arial" charset="0"/>
                </a:rPr>
                <a:t>(2)</a:t>
              </a:r>
            </a:p>
          </p:txBody>
        </p:sp>
        <p:sp>
          <p:nvSpPr>
            <p:cNvPr id="21522" name="Text Box 9"/>
            <p:cNvSpPr txBox="1">
              <a:spLocks noChangeArrowheads="1"/>
            </p:cNvSpPr>
            <p:nvPr/>
          </p:nvSpPr>
          <p:spPr bwMode="auto">
            <a:xfrm>
              <a:off x="3438" y="2024"/>
              <a:ext cx="4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551" tIns="49775" rIns="99551" bIns="49775">
              <a:spAutoFit/>
            </a:bodyPr>
            <a:lstStyle>
              <a:lvl1pPr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2000">
                  <a:latin typeface="Arial" charset="0"/>
                </a:rPr>
                <a:t>S</a:t>
              </a:r>
              <a:r>
                <a:rPr lang="en-US" sz="2000" baseline="-25000">
                  <a:latin typeface="Arial" charset="0"/>
                </a:rPr>
                <a:t>0</a:t>
              </a:r>
              <a:r>
                <a:rPr lang="en-US" sz="2000">
                  <a:latin typeface="Arial" charset="0"/>
                </a:rPr>
                <a:t>(3)</a:t>
              </a:r>
            </a:p>
          </p:txBody>
        </p:sp>
        <p:sp>
          <p:nvSpPr>
            <p:cNvPr id="21523" name="Text Box 10"/>
            <p:cNvSpPr txBox="1">
              <a:spLocks noChangeArrowheads="1"/>
            </p:cNvSpPr>
            <p:nvPr/>
          </p:nvSpPr>
          <p:spPr bwMode="auto">
            <a:xfrm>
              <a:off x="2848" y="2069"/>
              <a:ext cx="4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551" tIns="49775" rIns="99551" bIns="49775">
              <a:spAutoFit/>
            </a:bodyPr>
            <a:lstStyle>
              <a:lvl1pPr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2000">
                  <a:latin typeface="Arial" charset="0"/>
                </a:rPr>
                <a:t>S</a:t>
              </a:r>
              <a:r>
                <a:rPr lang="en-US" sz="2000" baseline="-25000">
                  <a:latin typeface="Arial" charset="0"/>
                </a:rPr>
                <a:t>0</a:t>
              </a:r>
              <a:r>
                <a:rPr lang="en-US" sz="2000">
                  <a:latin typeface="Arial" charset="0"/>
                </a:rPr>
                <a:t>(4)</a:t>
              </a:r>
            </a:p>
          </p:txBody>
        </p:sp>
      </p:grpSp>
      <p:sp>
        <p:nvSpPr>
          <p:cNvPr id="21508" name="Text Box 11"/>
          <p:cNvSpPr txBox="1">
            <a:spLocks noChangeArrowheads="1"/>
          </p:cNvSpPr>
          <p:nvPr/>
        </p:nvSpPr>
        <p:spPr bwMode="auto">
          <a:xfrm>
            <a:off x="4336207" y="5763418"/>
            <a:ext cx="5976937" cy="7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sym typeface="ZapfDingbats" pitchFamily="82" charset="2"/>
              </a:rPr>
              <a:t>  98 </a:t>
            </a:r>
            <a:r>
              <a:rPr lang="en-US" sz="2000">
                <a:latin typeface="Arial" charset="0"/>
                <a:cs typeface="Arial" charset="0"/>
                <a:sym typeface="ZapfDingbats" pitchFamily="82" charset="2"/>
              </a:rPr>
              <a:t>± </a:t>
            </a:r>
            <a:r>
              <a:rPr lang="en-US" sz="2000">
                <a:latin typeface="Arial" charset="0"/>
                <a:sym typeface="ZapfDingbats" pitchFamily="82" charset="2"/>
              </a:rPr>
              <a:t>2 % ortho-D</a:t>
            </a:r>
            <a:r>
              <a:rPr lang="en-US" sz="2000" baseline="-25000">
                <a:latin typeface="Arial" charset="0"/>
                <a:sym typeface="ZapfDingbats" pitchFamily="82" charset="2"/>
              </a:rPr>
              <a:t>2</a:t>
            </a:r>
          </a:p>
          <a:p>
            <a:pPr eaLnBrk="1" hangingPunct="1"/>
            <a:r>
              <a:rPr lang="en-US" sz="2000">
                <a:latin typeface="Arial" charset="0"/>
                <a:sym typeface="ZapfDingbats" pitchFamily="82" charset="2"/>
              </a:rPr>
              <a:t>reconfirmed in several measurements</a:t>
            </a:r>
          </a:p>
        </p:txBody>
      </p:sp>
      <p:grpSp>
        <p:nvGrpSpPr>
          <p:cNvPr id="21509" name="Group 12"/>
          <p:cNvGrpSpPr>
            <a:grpSpLocks/>
          </p:cNvGrpSpPr>
          <p:nvPr/>
        </p:nvGrpSpPr>
        <p:grpSpPr bwMode="auto">
          <a:xfrm>
            <a:off x="219075" y="2503488"/>
            <a:ext cx="3425825" cy="3590766"/>
            <a:chOff x="128" y="1117"/>
            <a:chExt cx="2000" cy="2051"/>
          </a:xfrm>
        </p:grpSpPr>
        <p:sp>
          <p:nvSpPr>
            <p:cNvPr id="21512" name="Text Box 13"/>
            <p:cNvSpPr txBox="1">
              <a:spLocks noChangeArrowheads="1"/>
            </p:cNvSpPr>
            <p:nvPr/>
          </p:nvSpPr>
          <p:spPr bwMode="auto">
            <a:xfrm>
              <a:off x="444" y="1117"/>
              <a:ext cx="1633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276" tIns="43638" rIns="87276" bIns="43638">
              <a:spAutoFit/>
            </a:bodyPr>
            <a:lstStyle>
              <a:lvl1pPr defTabSz="873125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873125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873125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873125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873125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r>
                <a:rPr lang="en-US" sz="2500" b="1">
                  <a:latin typeface="Times" pitchFamily="18" charset="0"/>
                </a:rPr>
                <a:t>ortho/para fraction</a:t>
              </a:r>
            </a:p>
          </p:txBody>
        </p:sp>
        <p:graphicFrame>
          <p:nvGraphicFramePr>
            <p:cNvPr id="21513" name="Object 14"/>
            <p:cNvGraphicFramePr>
              <a:graphicFrameLocks noChangeAspect="1"/>
            </p:cNvGraphicFramePr>
            <p:nvPr/>
          </p:nvGraphicFramePr>
          <p:xfrm>
            <a:off x="489" y="1525"/>
            <a:ext cx="1639" cy="16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7" name="Paint Shop Pro Image" r:id="rId5" imgW="4917073" imgH="4926829" progId="PaintShopPro">
                    <p:embed/>
                  </p:oleObj>
                </mc:Choice>
                <mc:Fallback>
                  <p:oleObj name="Paint Shop Pro Image" r:id="rId5" imgW="4917073" imgH="4926829" progId="PaintShopPro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" y="1525"/>
                          <a:ext cx="1639" cy="16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4" name="Text Box 15"/>
            <p:cNvSpPr txBox="1">
              <a:spLocks noChangeArrowheads="1"/>
            </p:cNvSpPr>
            <p:nvPr/>
          </p:nvSpPr>
          <p:spPr bwMode="auto">
            <a:xfrm rot="-5400000">
              <a:off x="-559" y="2186"/>
              <a:ext cx="1609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551" tIns="49775" rIns="99551" bIns="49775">
              <a:spAutoFit/>
            </a:bodyPr>
            <a:lstStyle>
              <a:lvl1pPr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2000">
                  <a:latin typeface="Arial" charset="0"/>
                </a:rPr>
                <a:t>UCN lifetime in D</a:t>
              </a:r>
              <a:r>
                <a:rPr lang="en-US" sz="2000" baseline="-25000">
                  <a:latin typeface="Arial" charset="0"/>
                </a:rPr>
                <a:t>2</a:t>
              </a:r>
              <a:r>
                <a:rPr lang="en-US" sz="2000">
                  <a:latin typeface="Arial" charset="0"/>
                </a:rPr>
                <a:t> (ms)</a:t>
              </a:r>
            </a:p>
          </p:txBody>
        </p:sp>
        <p:sp>
          <p:nvSpPr>
            <p:cNvPr id="21515" name="Text Box 16"/>
            <p:cNvSpPr txBox="1">
              <a:spLocks noChangeArrowheads="1"/>
            </p:cNvSpPr>
            <p:nvPr/>
          </p:nvSpPr>
          <p:spPr bwMode="auto">
            <a:xfrm>
              <a:off x="353" y="1797"/>
              <a:ext cx="224" cy="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551" tIns="49775" rIns="99551" bIns="49775">
              <a:spAutoFit/>
            </a:bodyPr>
            <a:lstStyle>
              <a:lvl1pPr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1300">
                  <a:latin typeface="Arial" charset="0"/>
                </a:rPr>
                <a:t>30</a:t>
              </a:r>
            </a:p>
            <a:p>
              <a:pPr eaLnBrk="1" hangingPunct="1"/>
              <a:endParaRPr lang="en-US" sz="1300">
                <a:latin typeface="Arial" charset="0"/>
              </a:endParaRPr>
            </a:p>
            <a:p>
              <a:pPr eaLnBrk="1" hangingPunct="1"/>
              <a:endParaRPr lang="en-US" sz="1300">
                <a:latin typeface="Arial" charset="0"/>
              </a:endParaRPr>
            </a:p>
            <a:p>
              <a:pPr eaLnBrk="1" hangingPunct="1"/>
              <a:r>
                <a:rPr lang="en-US" sz="1300">
                  <a:latin typeface="Arial" charset="0"/>
                </a:rPr>
                <a:t>20</a:t>
              </a:r>
            </a:p>
            <a:p>
              <a:pPr eaLnBrk="1" hangingPunct="1"/>
              <a:endParaRPr lang="en-US" sz="1300">
                <a:latin typeface="Arial" charset="0"/>
              </a:endParaRPr>
            </a:p>
            <a:p>
              <a:pPr eaLnBrk="1" hangingPunct="1"/>
              <a:endParaRPr lang="en-US" sz="1300">
                <a:latin typeface="Arial" charset="0"/>
              </a:endParaRPr>
            </a:p>
            <a:p>
              <a:pPr eaLnBrk="1" hangingPunct="1"/>
              <a:r>
                <a:rPr lang="en-US" sz="1300">
                  <a:latin typeface="Arial" charset="0"/>
                </a:rPr>
                <a:t>10</a:t>
              </a:r>
            </a:p>
          </p:txBody>
        </p:sp>
        <p:sp>
          <p:nvSpPr>
            <p:cNvPr id="21516" name="Text Box 17"/>
            <p:cNvSpPr txBox="1">
              <a:spLocks noChangeArrowheads="1"/>
            </p:cNvSpPr>
            <p:nvPr/>
          </p:nvSpPr>
          <p:spPr bwMode="auto">
            <a:xfrm>
              <a:off x="682" y="1589"/>
              <a:ext cx="1256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551" tIns="49775" rIns="99551" bIns="49775">
              <a:spAutoFit/>
            </a:bodyPr>
            <a:lstStyle>
              <a:lvl1pPr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1100">
                  <a:latin typeface="Arial" charset="0"/>
                </a:rPr>
                <a:t>LANL /</a:t>
              </a:r>
            </a:p>
            <a:p>
              <a:pPr eaLnBrk="1" hangingPunct="1"/>
              <a:r>
                <a:rPr lang="en-US" sz="1100">
                  <a:latin typeface="Arial" charset="0"/>
                </a:rPr>
                <a:t>C.Morris et al, </a:t>
              </a:r>
              <a:endParaRPr lang="en-US" sz="1100" smtClean="0">
                <a:latin typeface="Arial" charset="0"/>
              </a:endParaRPr>
            </a:p>
            <a:p>
              <a:pPr eaLnBrk="1" hangingPunct="1"/>
              <a:r>
                <a:rPr lang="en-US" sz="1100" smtClean="0">
                  <a:latin typeface="Arial" charset="0"/>
                </a:rPr>
                <a:t>Phys.Rev.Lett.89(2002)272501</a:t>
              </a:r>
              <a:endParaRPr lang="en-US" sz="1100">
                <a:latin typeface="Arial" charset="0"/>
              </a:endParaRPr>
            </a:p>
          </p:txBody>
        </p:sp>
      </p:grpSp>
      <p:sp>
        <p:nvSpPr>
          <p:cNvPr id="21511" name="Rectangle 19"/>
          <p:cNvSpPr>
            <a:spLocks noChangeArrowheads="1"/>
          </p:cNvSpPr>
          <p:nvPr/>
        </p:nvSpPr>
        <p:spPr bwMode="auto">
          <a:xfrm>
            <a:off x="160338" y="901700"/>
            <a:ext cx="34575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763" tIns="258669" rIns="184763" bIns="52144"/>
          <a:lstStyle/>
          <a:p>
            <a:pPr marL="365125" indent="-365125" defTabSz="1042988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</a:pPr>
            <a:r>
              <a:rPr lang="en-US" sz="1600"/>
              <a:t>at 98% </a:t>
            </a:r>
            <a:r>
              <a:rPr lang="en-US" sz="1600" smtClean="0"/>
              <a:t>ortho-D2  </a:t>
            </a:r>
            <a:r>
              <a:rPr lang="en-US" sz="1600" smtClean="0">
                <a:latin typeface="Symbol" pitchFamily="18" charset="2"/>
              </a:rPr>
              <a:t>t</a:t>
            </a:r>
            <a:r>
              <a:rPr lang="en-US" sz="1600" baseline="-25000" smtClean="0"/>
              <a:t>ucn</a:t>
            </a:r>
            <a:r>
              <a:rPr lang="en-US" sz="1600" smtClean="0"/>
              <a:t> </a:t>
            </a:r>
            <a:r>
              <a:rPr lang="en-US" sz="1600"/>
              <a:t>dominated by:      Nuclear absorption </a:t>
            </a:r>
            <a:r>
              <a:rPr lang="en-US" sz="1600">
                <a:latin typeface="Symbol" pitchFamily="18" charset="2"/>
              </a:rPr>
              <a:t>s</a:t>
            </a:r>
            <a:r>
              <a:rPr lang="en-US" sz="1600"/>
              <a:t>(H) =0.3barn  </a:t>
            </a:r>
            <a:r>
              <a:rPr lang="en-US" sz="1600">
                <a:latin typeface="Symbol" pitchFamily="18" charset="2"/>
              </a:rPr>
              <a:t>s</a:t>
            </a:r>
            <a:r>
              <a:rPr lang="en-US" sz="1600"/>
              <a:t>(D)=0.0005barn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264199" y="2050100"/>
            <a:ext cx="2448272" cy="2827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47675" y="1260475"/>
          <a:ext cx="10017125" cy="572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5" name="AutoSketch Drawing" r:id="rId3" imgW="5896675" imgH="3572021" progId="AutoSketch.Drawing.7">
                  <p:embed/>
                </p:oleObj>
              </mc:Choice>
              <mc:Fallback>
                <p:oleObj name="AutoSketch Drawing" r:id="rId3" imgW="5896675" imgH="3572021" progId="AutoSketch.Drawing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1260475"/>
                        <a:ext cx="10017125" cy="572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AutoShape 4"/>
          <p:cNvSpPr>
            <a:spLocks noChangeArrowheads="1"/>
          </p:cNvSpPr>
          <p:nvPr/>
        </p:nvSpPr>
        <p:spPr bwMode="auto">
          <a:xfrm>
            <a:off x="8967788" y="1981200"/>
            <a:ext cx="1166812" cy="595313"/>
          </a:xfrm>
          <a:prstGeom prst="roundRect">
            <a:avLst>
              <a:gd name="adj" fmla="val 16667"/>
            </a:avLst>
          </a:prstGeom>
          <a:solidFill>
            <a:schemeClr val="accent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AutoShape 5"/>
          <p:cNvSpPr>
            <a:spLocks noChangeArrowheads="1"/>
          </p:cNvSpPr>
          <p:nvPr/>
        </p:nvSpPr>
        <p:spPr bwMode="auto">
          <a:xfrm>
            <a:off x="8969375" y="2851150"/>
            <a:ext cx="1166813" cy="595313"/>
          </a:xfrm>
          <a:prstGeom prst="roundRect">
            <a:avLst>
              <a:gd name="adj" fmla="val 16667"/>
            </a:avLst>
          </a:prstGeom>
          <a:solidFill>
            <a:schemeClr val="accent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AutoShape 6"/>
          <p:cNvSpPr>
            <a:spLocks noChangeArrowheads="1"/>
          </p:cNvSpPr>
          <p:nvPr/>
        </p:nvSpPr>
        <p:spPr bwMode="auto">
          <a:xfrm>
            <a:off x="8966200" y="3727450"/>
            <a:ext cx="1166813" cy="595313"/>
          </a:xfrm>
          <a:prstGeom prst="roundRect">
            <a:avLst>
              <a:gd name="adj" fmla="val 16667"/>
            </a:avLst>
          </a:prstGeom>
          <a:solidFill>
            <a:schemeClr val="accent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AutoShape 7"/>
          <p:cNvSpPr>
            <a:spLocks noChangeArrowheads="1"/>
          </p:cNvSpPr>
          <p:nvPr/>
        </p:nvSpPr>
        <p:spPr bwMode="auto">
          <a:xfrm>
            <a:off x="8964613" y="4608513"/>
            <a:ext cx="1166812" cy="595312"/>
          </a:xfrm>
          <a:prstGeom prst="roundRect">
            <a:avLst>
              <a:gd name="adj" fmla="val 16667"/>
            </a:avLst>
          </a:prstGeom>
          <a:solidFill>
            <a:schemeClr val="accent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9088438" y="1189038"/>
            <a:ext cx="9588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600">
                <a:latin typeface="Times" pitchFamily="18" charset="0"/>
              </a:rPr>
              <a:t>30m</a:t>
            </a:r>
            <a:r>
              <a:rPr lang="en-US" sz="2600" baseline="30000">
                <a:latin typeface="Times" pitchFamily="18" charset="0"/>
              </a:rPr>
              <a:t>3</a:t>
            </a:r>
            <a:r>
              <a:rPr lang="en-US" sz="2600">
                <a:latin typeface="Times" pitchFamily="18" charset="0"/>
              </a:rPr>
              <a:t> 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2392363" y="252413"/>
            <a:ext cx="4738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000" b="1">
                <a:solidFill>
                  <a:srgbClr val="0000FF"/>
                </a:solidFill>
              </a:rPr>
              <a:t>Preparation of the deuterium crystal</a:t>
            </a:r>
          </a:p>
        </p:txBody>
      </p:sp>
      <p:pic>
        <p:nvPicPr>
          <p:cNvPr id="22537" name="Picture 11" descr="DSCN52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3997325"/>
            <a:ext cx="22891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13"/>
          <p:cNvSpPr txBox="1">
            <a:spLocks noChangeArrowheads="1"/>
          </p:cNvSpPr>
          <p:nvPr/>
        </p:nvSpPr>
        <p:spPr bwMode="auto">
          <a:xfrm>
            <a:off x="3790950" y="1857375"/>
            <a:ext cx="1916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500" b="1">
                <a:solidFill>
                  <a:srgbClr val="FF0000"/>
                </a:solidFill>
                <a:latin typeface="Arial" charset="0"/>
              </a:rPr>
              <a:t>slow condensation</a:t>
            </a:r>
          </a:p>
        </p:txBody>
      </p:sp>
      <p:sp>
        <p:nvSpPr>
          <p:cNvPr id="22539" name="Text Box 14"/>
          <p:cNvSpPr txBox="1">
            <a:spLocks noChangeArrowheads="1"/>
          </p:cNvSpPr>
          <p:nvPr/>
        </p:nvSpPr>
        <p:spPr bwMode="auto">
          <a:xfrm>
            <a:off x="7720013" y="36513"/>
            <a:ext cx="2947987" cy="1013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058" tIns="52144" rIns="0" bIns="5214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de-CH" b="1">
                <a:ea typeface="ヒラギノ角ゴ Pro W3" pitchFamily="1" charset="-128"/>
              </a:rPr>
              <a:t>He-refrigerator cooling power:</a:t>
            </a:r>
            <a:r>
              <a:rPr lang="de-CH" sz="2300" b="1">
                <a:ea typeface="ヒラギノ角ゴ Pro W3" pitchFamily="1" charset="-128"/>
              </a:rPr>
              <a:t> </a:t>
            </a:r>
            <a:r>
              <a:rPr lang="de-CH">
                <a:ea typeface="ヒラギノ角ゴ Pro W3" pitchFamily="1" charset="-128"/>
              </a:rPr>
              <a:t>370W @4.2K </a:t>
            </a:r>
            <a:endParaRPr lang="de-CH" smtClean="0">
              <a:ea typeface="ヒラギノ角ゴ Pro W3" pitchFamily="1" charset="-128"/>
            </a:endParaRPr>
          </a:p>
          <a:p>
            <a:pPr eaLnBrk="1" hangingPunct="1"/>
            <a:r>
              <a:rPr lang="de-CH" smtClean="0">
                <a:ea typeface="ヒラギノ角ゴ Pro W3" pitchFamily="1" charset="-128"/>
              </a:rPr>
              <a:t>and</a:t>
            </a:r>
            <a:r>
              <a:rPr lang="de-CH">
                <a:ea typeface="ヒラギノ角ゴ Pro W3" pitchFamily="1" charset="-128"/>
              </a:rPr>
              <a:t> </a:t>
            </a:r>
            <a:r>
              <a:rPr lang="de-CH" smtClean="0">
                <a:ea typeface="ヒラギノ角ゴ Pro W3" pitchFamily="1" charset="-128"/>
              </a:rPr>
              <a:t>    2500W </a:t>
            </a:r>
            <a:r>
              <a:rPr lang="de-CH">
                <a:ea typeface="ヒラギノ角ゴ Pro W3" pitchFamily="1" charset="-128"/>
              </a:rPr>
              <a:t>@ 80K</a:t>
            </a:r>
            <a:endParaRPr lang="en-US">
              <a:ea typeface="ヒラギノ角ゴ Pro W3" pitchFamily="1" charset="-128"/>
            </a:endParaRPr>
          </a:p>
        </p:txBody>
      </p:sp>
      <p:sp>
        <p:nvSpPr>
          <p:cNvPr id="22540" name="Line 15"/>
          <p:cNvSpPr>
            <a:spLocks noChangeShapeType="1"/>
          </p:cNvSpPr>
          <p:nvPr/>
        </p:nvSpPr>
        <p:spPr bwMode="auto">
          <a:xfrm>
            <a:off x="4192588" y="3494088"/>
            <a:ext cx="2376487" cy="20875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6"/>
          <p:cNvSpPr>
            <a:spLocks noChangeShapeType="1"/>
          </p:cNvSpPr>
          <p:nvPr/>
        </p:nvSpPr>
        <p:spPr bwMode="auto">
          <a:xfrm>
            <a:off x="4192588" y="5221288"/>
            <a:ext cx="2879725" cy="7207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Text Box 17"/>
          <p:cNvSpPr txBox="1">
            <a:spLocks noChangeArrowheads="1"/>
          </p:cNvSpPr>
          <p:nvPr/>
        </p:nvSpPr>
        <p:spPr bwMode="auto">
          <a:xfrm>
            <a:off x="2824163" y="3852863"/>
            <a:ext cx="1385887" cy="327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500" b="1">
                <a:solidFill>
                  <a:srgbClr val="FF0000"/>
                </a:solidFill>
                <a:latin typeface="Arial" charset="0"/>
              </a:rPr>
              <a:t>slow transfer</a:t>
            </a:r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0" y="1044575"/>
            <a:ext cx="2752725" cy="5976938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61963" y="1241425"/>
          <a:ext cx="10017125" cy="572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6" name="AutoSketch Drawing" r:id="rId3" imgW="5896675" imgH="3572021" progId="AutoSketch.Drawing.7">
                  <p:embed/>
                </p:oleObj>
              </mc:Choice>
              <mc:Fallback>
                <p:oleObj name="AutoSketch Drawing" r:id="rId3" imgW="5896675" imgH="3572021" progId="AutoSketch.Drawing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3" y="1241425"/>
                        <a:ext cx="10017125" cy="572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3111500" y="5019675"/>
            <a:ext cx="1136650" cy="804863"/>
          </a:xfrm>
          <a:prstGeom prst="roundRect">
            <a:avLst>
              <a:gd name="adj" fmla="val 16667"/>
            </a:avLst>
          </a:prstGeom>
          <a:solidFill>
            <a:schemeClr val="accent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280150" y="5726113"/>
            <a:ext cx="3535363" cy="12255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87" tIns="52144" rIns="104287" bIns="5214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CH" sz="2400">
                <a:solidFill>
                  <a:schemeClr val="accent2"/>
                </a:solidFill>
                <a:latin typeface="Arial" charset="0"/>
              </a:rPr>
              <a:t>cool-down:</a:t>
            </a:r>
          </a:p>
          <a:p>
            <a:pPr algn="ctr" eaLnBrk="1" hangingPunct="1"/>
            <a:r>
              <a:rPr lang="de-CH" sz="2400">
                <a:solidFill>
                  <a:schemeClr val="accent2"/>
                </a:solidFill>
                <a:latin typeface="Arial" charset="0"/>
              </a:rPr>
              <a:t>para-ortho conversion</a:t>
            </a:r>
          </a:p>
          <a:p>
            <a:pPr algn="ctr" eaLnBrk="1" hangingPunct="1"/>
            <a:r>
              <a:rPr lang="de-CH" sz="2400">
                <a:solidFill>
                  <a:schemeClr val="accent2"/>
                </a:solidFill>
                <a:latin typeface="Arial" charset="0"/>
              </a:rPr>
              <a:t>(using Oxisorb)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3492500" y="6210300"/>
            <a:ext cx="3381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rot="5400000">
            <a:off x="4531519" y="2272507"/>
            <a:ext cx="3190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418013" y="6210300"/>
            <a:ext cx="3381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324225" y="5529263"/>
            <a:ext cx="6413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87" tIns="52144" rIns="104287" bIns="5214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de-CH" sz="1600">
                <a:latin typeface="Arial" charset="0"/>
              </a:rPr>
              <a:t>20 K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040063" y="252413"/>
            <a:ext cx="4738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000" b="1">
                <a:solidFill>
                  <a:srgbClr val="0000FF"/>
                </a:solidFill>
              </a:rPr>
              <a:t>Preparation of the deuterium crystal</a:t>
            </a:r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>
            <a:off x="4624388" y="1044575"/>
            <a:ext cx="6064250" cy="5976938"/>
          </a:xfrm>
          <a:prstGeom prst="rect">
            <a:avLst/>
          </a:prstGeom>
          <a:solidFill>
            <a:schemeClr val="bg1">
              <a:alpha val="9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Text Box 17"/>
          <p:cNvSpPr txBox="1">
            <a:spLocks noChangeArrowheads="1"/>
          </p:cNvSpPr>
          <p:nvPr/>
        </p:nvSpPr>
        <p:spPr bwMode="auto">
          <a:xfrm>
            <a:off x="527050" y="1852613"/>
            <a:ext cx="21907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500">
                <a:solidFill>
                  <a:srgbClr val="FF0000"/>
                </a:solidFill>
                <a:latin typeface="Arial" charset="0"/>
              </a:rPr>
              <a:t>D2 Transfer ~1% / hour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2"/>
          <p:cNvSpPr>
            <a:spLocks noGrp="1"/>
          </p:cNvSpPr>
          <p:nvPr>
            <p:ph type="title" idx="4294967295"/>
          </p:nvPr>
        </p:nvSpPr>
        <p:spPr>
          <a:xfrm>
            <a:off x="2051419" y="253033"/>
            <a:ext cx="6538912" cy="606425"/>
          </a:xfrm>
        </p:spPr>
        <p:txBody>
          <a:bodyPr/>
          <a:lstStyle/>
          <a:p>
            <a:r>
              <a:rPr lang="de-DE" sz="2000">
                <a:ea typeface="ＭＳ Ｐゴシック" charset="-128"/>
              </a:rPr>
              <a:t>S</a:t>
            </a:r>
            <a:r>
              <a:rPr lang="de-DE" sz="2000" smtClean="0">
                <a:ea typeface="ＭＳ Ｐゴシック" charset="-128"/>
              </a:rPr>
              <a:t>olid deuterium</a:t>
            </a:r>
            <a:r>
              <a:rPr lang="de-DE" sz="2000">
                <a:ea typeface="ＭＳ Ｐゴシック" charset="-128"/>
              </a:rPr>
              <a:t> </a:t>
            </a:r>
            <a:r>
              <a:rPr lang="de-DE" sz="2000" smtClean="0">
                <a:ea typeface="ＭＳ Ｐゴシック" charset="-128"/>
              </a:rPr>
              <a:t>at 5K</a:t>
            </a:r>
            <a:endParaRPr lang="en-US" sz="2000" smtClean="0">
              <a:ea typeface="ＭＳ Ｐゴシック" charset="-128"/>
            </a:endParaRPr>
          </a:p>
        </p:txBody>
      </p:sp>
      <p:pic>
        <p:nvPicPr>
          <p:cNvPr id="24579" name="Picture 3" descr="Behaelte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1395413"/>
            <a:ext cx="429895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5638007" y="4048919"/>
            <a:ext cx="9445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61" tIns="52131" rIns="104261" bIns="52131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de-CH" sz="1600">
                <a:latin typeface="Arial" charset="0"/>
                <a:ea typeface="ヒラギノ角ゴ Pro W3" pitchFamily="1" charset="-128"/>
              </a:rPr>
              <a:t>200 mm</a:t>
            </a: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H="1">
            <a:off x="5195888" y="1552575"/>
            <a:ext cx="842962" cy="873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998663" y="5915025"/>
            <a:ext cx="25781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61" tIns="52131" rIns="104261" bIns="52131">
            <a:spAutoFit/>
          </a:bodyPr>
          <a:lstStyle/>
          <a:p>
            <a:pPr defTabSz="1042988" eaLnBrk="1" hangingPunct="1"/>
            <a:r>
              <a:rPr lang="de-CH">
                <a:latin typeface="Arial" charset="0"/>
                <a:ea typeface="ヒラギノ角ゴ Pro W3" pitchFamily="1" charset="-128"/>
              </a:rPr>
              <a:t>2 </a:t>
            </a:r>
            <a:r>
              <a:rPr lang="en-US">
                <a:latin typeface="Arial" charset="0"/>
                <a:ea typeface="ヒラギノ角ゴ Pro W3" pitchFamily="1" charset="-128"/>
                <a:cs typeface="Arial" charset="0"/>
              </a:rPr>
              <a:t>× </a:t>
            </a:r>
            <a:r>
              <a:rPr lang="de-CH">
                <a:latin typeface="Arial" charset="0"/>
                <a:ea typeface="ヒラギノ角ゴ Pro W3" pitchFamily="1" charset="-128"/>
              </a:rPr>
              <a:t>1.5 mm AlMg4.5Mn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3513138" y="5207000"/>
            <a:ext cx="82550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4587875" y="1160463"/>
            <a:ext cx="1682750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61" tIns="52131" rIns="104261" bIns="52131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de-CH">
                <a:latin typeface="Arial" charset="0"/>
                <a:ea typeface="ヒラギノ角ゴ Pro W3" pitchFamily="1" charset="-128"/>
              </a:rPr>
              <a:t>0.5 mm AlMg3</a:t>
            </a:r>
            <a:endParaRPr lang="de-CH" baseline="-25000"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1978025" y="2670175"/>
            <a:ext cx="4122738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 rot="186064">
            <a:off x="2314575" y="2432050"/>
            <a:ext cx="9445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61" tIns="52131" rIns="104261" bIns="52131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de-CH" sz="1600">
                <a:latin typeface="Arial" charset="0"/>
                <a:ea typeface="ヒラギノ角ゴ Pro W3" pitchFamily="1" charset="-128"/>
              </a:rPr>
              <a:t>500 mm</a:t>
            </a: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6291263" y="2982913"/>
            <a:ext cx="0" cy="1985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588" name="Picture 12" descr="Zus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44237"/>
          <a:stretch>
            <a:fillRect/>
          </a:stretch>
        </p:blipFill>
        <p:spPr bwMode="auto">
          <a:xfrm>
            <a:off x="41275" y="1241425"/>
            <a:ext cx="1443038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966788" y="4338638"/>
            <a:ext cx="925512" cy="31591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6280150" y="6013450"/>
            <a:ext cx="380365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61" tIns="52131" rIns="104261" bIns="52131">
            <a:spAutoFit/>
          </a:bodyPr>
          <a:lstStyle/>
          <a:p>
            <a:pPr defTabSz="1042988" eaLnBrk="1" hangingPunct="1"/>
            <a:r>
              <a:rPr lang="en-US">
                <a:latin typeface="Arial" charset="0"/>
                <a:ea typeface="ヒラギノ角ゴ Pro W3" pitchFamily="1" charset="-128"/>
              </a:rPr>
              <a:t>Cooling Agent: Supercritical Helium</a:t>
            </a:r>
          </a:p>
        </p:txBody>
      </p:sp>
      <p:grpSp>
        <p:nvGrpSpPr>
          <p:cNvPr id="24591" name="Group 15"/>
          <p:cNvGrpSpPr>
            <a:grpSpLocks/>
          </p:cNvGrpSpPr>
          <p:nvPr/>
        </p:nvGrpSpPr>
        <p:grpSpPr bwMode="auto">
          <a:xfrm>
            <a:off x="6280150" y="3421063"/>
            <a:ext cx="4105275" cy="2520950"/>
            <a:chOff x="158" y="890"/>
            <a:chExt cx="2948" cy="2264"/>
          </a:xfrm>
        </p:grpSpPr>
        <p:pic>
          <p:nvPicPr>
            <p:cNvPr id="24595" name="Picture 16" descr="Innenbehaelter_02_05_05_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890"/>
              <a:ext cx="2948" cy="2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96" name="Line 17"/>
            <p:cNvSpPr>
              <a:spLocks noChangeShapeType="1"/>
            </p:cNvSpPr>
            <p:nvPr/>
          </p:nvSpPr>
          <p:spPr bwMode="auto">
            <a:xfrm flipH="1" flipV="1">
              <a:off x="1201" y="2115"/>
              <a:ext cx="357" cy="30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Line 18"/>
            <p:cNvSpPr>
              <a:spLocks noChangeShapeType="1"/>
            </p:cNvSpPr>
            <p:nvPr/>
          </p:nvSpPr>
          <p:spPr bwMode="auto">
            <a:xfrm flipH="1" flipV="1">
              <a:off x="1519" y="2115"/>
              <a:ext cx="44" cy="30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19"/>
            <p:cNvSpPr>
              <a:spLocks noChangeShapeType="1"/>
            </p:cNvSpPr>
            <p:nvPr/>
          </p:nvSpPr>
          <p:spPr bwMode="auto">
            <a:xfrm>
              <a:off x="1474" y="1253"/>
              <a:ext cx="356" cy="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20"/>
            <p:cNvSpPr>
              <a:spLocks noChangeShapeType="1"/>
            </p:cNvSpPr>
            <p:nvPr/>
          </p:nvSpPr>
          <p:spPr bwMode="auto">
            <a:xfrm flipH="1">
              <a:off x="1746" y="2024"/>
              <a:ext cx="44" cy="2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0" name="Line 21"/>
            <p:cNvSpPr>
              <a:spLocks noChangeShapeType="1"/>
            </p:cNvSpPr>
            <p:nvPr/>
          </p:nvSpPr>
          <p:spPr bwMode="auto">
            <a:xfrm flipH="1">
              <a:off x="1882" y="2069"/>
              <a:ext cx="178" cy="22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Line 22"/>
            <p:cNvSpPr>
              <a:spLocks noChangeShapeType="1"/>
            </p:cNvSpPr>
            <p:nvPr/>
          </p:nvSpPr>
          <p:spPr bwMode="auto">
            <a:xfrm flipV="1">
              <a:off x="2109" y="2160"/>
              <a:ext cx="268" cy="1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2" name="Line 23"/>
            <p:cNvSpPr>
              <a:spLocks noChangeShapeType="1"/>
            </p:cNvSpPr>
            <p:nvPr/>
          </p:nvSpPr>
          <p:spPr bwMode="auto">
            <a:xfrm flipV="1">
              <a:off x="2335" y="2251"/>
              <a:ext cx="224" cy="8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3" name="Line 24"/>
            <p:cNvSpPr>
              <a:spLocks noChangeShapeType="1"/>
            </p:cNvSpPr>
            <p:nvPr/>
          </p:nvSpPr>
          <p:spPr bwMode="auto">
            <a:xfrm>
              <a:off x="2834" y="1525"/>
              <a:ext cx="179" cy="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Line 25"/>
            <p:cNvSpPr>
              <a:spLocks noChangeShapeType="1"/>
            </p:cNvSpPr>
            <p:nvPr/>
          </p:nvSpPr>
          <p:spPr bwMode="auto">
            <a:xfrm flipV="1">
              <a:off x="1111" y="1570"/>
              <a:ext cx="1" cy="30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Line 26"/>
            <p:cNvSpPr>
              <a:spLocks noChangeShapeType="1"/>
            </p:cNvSpPr>
            <p:nvPr/>
          </p:nvSpPr>
          <p:spPr bwMode="auto">
            <a:xfrm flipV="1">
              <a:off x="1474" y="1570"/>
              <a:ext cx="1" cy="2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Line 27"/>
            <p:cNvSpPr>
              <a:spLocks noChangeShapeType="1"/>
            </p:cNvSpPr>
            <p:nvPr/>
          </p:nvSpPr>
          <p:spPr bwMode="auto">
            <a:xfrm>
              <a:off x="1836" y="1570"/>
              <a:ext cx="1" cy="22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Line 28"/>
            <p:cNvSpPr>
              <a:spLocks noChangeShapeType="1"/>
            </p:cNvSpPr>
            <p:nvPr/>
          </p:nvSpPr>
          <p:spPr bwMode="auto">
            <a:xfrm>
              <a:off x="2199" y="1570"/>
              <a:ext cx="1" cy="22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Line 29"/>
            <p:cNvSpPr>
              <a:spLocks noChangeShapeType="1"/>
            </p:cNvSpPr>
            <p:nvPr/>
          </p:nvSpPr>
          <p:spPr bwMode="auto">
            <a:xfrm flipH="1">
              <a:off x="2653" y="2341"/>
              <a:ext cx="178" cy="4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Line 30"/>
            <p:cNvSpPr>
              <a:spLocks noChangeShapeType="1"/>
            </p:cNvSpPr>
            <p:nvPr/>
          </p:nvSpPr>
          <p:spPr bwMode="auto">
            <a:xfrm rot="21120000" flipH="1">
              <a:off x="2788" y="2477"/>
              <a:ext cx="17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Line 31"/>
            <p:cNvSpPr>
              <a:spLocks noChangeShapeType="1"/>
            </p:cNvSpPr>
            <p:nvPr/>
          </p:nvSpPr>
          <p:spPr bwMode="auto">
            <a:xfrm rot="300000">
              <a:off x="2698" y="2612"/>
              <a:ext cx="268" cy="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Line 32"/>
            <p:cNvSpPr>
              <a:spLocks noChangeShapeType="1"/>
            </p:cNvSpPr>
            <p:nvPr/>
          </p:nvSpPr>
          <p:spPr bwMode="auto">
            <a:xfrm>
              <a:off x="2653" y="2704"/>
              <a:ext cx="224" cy="4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Line 33"/>
            <p:cNvSpPr>
              <a:spLocks noChangeShapeType="1"/>
            </p:cNvSpPr>
            <p:nvPr/>
          </p:nvSpPr>
          <p:spPr bwMode="auto">
            <a:xfrm flipH="1" flipV="1">
              <a:off x="2425" y="2795"/>
              <a:ext cx="179" cy="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Line 34"/>
            <p:cNvSpPr>
              <a:spLocks noChangeShapeType="1"/>
            </p:cNvSpPr>
            <p:nvPr/>
          </p:nvSpPr>
          <p:spPr bwMode="auto">
            <a:xfrm flipH="1" flipV="1">
              <a:off x="2198" y="2840"/>
              <a:ext cx="178" cy="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4" name="Line 35"/>
            <p:cNvSpPr>
              <a:spLocks noChangeShapeType="1"/>
            </p:cNvSpPr>
            <p:nvPr/>
          </p:nvSpPr>
          <p:spPr bwMode="auto">
            <a:xfrm rot="300000">
              <a:off x="1927" y="2839"/>
              <a:ext cx="133" cy="1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5" name="Line 36"/>
            <p:cNvSpPr>
              <a:spLocks noChangeShapeType="1"/>
            </p:cNvSpPr>
            <p:nvPr/>
          </p:nvSpPr>
          <p:spPr bwMode="auto">
            <a:xfrm>
              <a:off x="1746" y="2840"/>
              <a:ext cx="44" cy="1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Line 37"/>
            <p:cNvSpPr>
              <a:spLocks noChangeShapeType="1"/>
            </p:cNvSpPr>
            <p:nvPr/>
          </p:nvSpPr>
          <p:spPr bwMode="auto">
            <a:xfrm flipV="1">
              <a:off x="1564" y="2795"/>
              <a:ext cx="45" cy="1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Line 38"/>
            <p:cNvSpPr>
              <a:spLocks noChangeShapeType="1"/>
            </p:cNvSpPr>
            <p:nvPr/>
          </p:nvSpPr>
          <p:spPr bwMode="auto">
            <a:xfrm flipV="1">
              <a:off x="1292" y="2795"/>
              <a:ext cx="134" cy="1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8" name="Line 39"/>
            <p:cNvSpPr>
              <a:spLocks noChangeShapeType="1"/>
            </p:cNvSpPr>
            <p:nvPr/>
          </p:nvSpPr>
          <p:spPr bwMode="auto">
            <a:xfrm flipH="1">
              <a:off x="1020" y="2795"/>
              <a:ext cx="178" cy="1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9" name="Line 40"/>
            <p:cNvSpPr>
              <a:spLocks noChangeShapeType="1"/>
            </p:cNvSpPr>
            <p:nvPr/>
          </p:nvSpPr>
          <p:spPr bwMode="auto">
            <a:xfrm flipH="1">
              <a:off x="748" y="2795"/>
              <a:ext cx="178" cy="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0" name="Line 41"/>
            <p:cNvSpPr>
              <a:spLocks noChangeShapeType="1"/>
            </p:cNvSpPr>
            <p:nvPr/>
          </p:nvSpPr>
          <p:spPr bwMode="auto">
            <a:xfrm rot="-600000">
              <a:off x="520" y="2750"/>
              <a:ext cx="17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1" name="Line 42"/>
            <p:cNvSpPr>
              <a:spLocks noChangeShapeType="1"/>
            </p:cNvSpPr>
            <p:nvPr/>
          </p:nvSpPr>
          <p:spPr bwMode="auto">
            <a:xfrm>
              <a:off x="430" y="2613"/>
              <a:ext cx="179" cy="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2" name="Line 43"/>
            <p:cNvSpPr>
              <a:spLocks noChangeShapeType="1"/>
            </p:cNvSpPr>
            <p:nvPr/>
          </p:nvSpPr>
          <p:spPr bwMode="auto">
            <a:xfrm rot="480000" flipH="1">
              <a:off x="385" y="2492"/>
              <a:ext cx="178" cy="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Line 44"/>
            <p:cNvSpPr>
              <a:spLocks noChangeShapeType="1"/>
            </p:cNvSpPr>
            <p:nvPr/>
          </p:nvSpPr>
          <p:spPr bwMode="auto">
            <a:xfrm flipH="1" flipV="1">
              <a:off x="476" y="2341"/>
              <a:ext cx="223" cy="4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Line 45"/>
            <p:cNvSpPr>
              <a:spLocks noChangeShapeType="1"/>
            </p:cNvSpPr>
            <p:nvPr/>
          </p:nvSpPr>
          <p:spPr bwMode="auto">
            <a:xfrm>
              <a:off x="657" y="2251"/>
              <a:ext cx="179" cy="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Line 46"/>
            <p:cNvSpPr>
              <a:spLocks noChangeShapeType="1"/>
            </p:cNvSpPr>
            <p:nvPr/>
          </p:nvSpPr>
          <p:spPr bwMode="auto">
            <a:xfrm>
              <a:off x="884" y="2160"/>
              <a:ext cx="224" cy="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6" name="Line 47"/>
            <p:cNvSpPr>
              <a:spLocks noChangeShapeType="1"/>
            </p:cNvSpPr>
            <p:nvPr/>
          </p:nvSpPr>
          <p:spPr bwMode="auto">
            <a:xfrm rot="20880000" flipV="1">
              <a:off x="293" y="1502"/>
              <a:ext cx="224" cy="8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592" name="Picture 48" descr="DSC_19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2278" r="4576"/>
          <a:stretch>
            <a:fillRect/>
          </a:stretch>
        </p:blipFill>
        <p:spPr bwMode="auto">
          <a:xfrm>
            <a:off x="7216775" y="1044575"/>
            <a:ext cx="280828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49" descr="D2_moderator_vessel_photo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2197100"/>
            <a:ext cx="746125" cy="9175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2"/>
          <p:cNvSpPr>
            <a:spLocks noGrp="1"/>
          </p:cNvSpPr>
          <p:nvPr>
            <p:ph type="title" idx="4294967295"/>
          </p:nvPr>
        </p:nvSpPr>
        <p:spPr>
          <a:xfrm>
            <a:off x="1081088" y="295275"/>
            <a:ext cx="7720012" cy="606425"/>
          </a:xfrm>
        </p:spPr>
        <p:txBody>
          <a:bodyPr/>
          <a:lstStyle/>
          <a:p>
            <a:pPr>
              <a:tabLst>
                <a:tab pos="3594100" algn="l"/>
              </a:tabLst>
            </a:pPr>
            <a:r>
              <a:rPr lang="en-US" smtClean="0">
                <a:solidFill>
                  <a:srgbClr val="0000FF"/>
                </a:solidFill>
                <a:ea typeface="ＭＳ Ｐゴシック" charset="-128"/>
              </a:rPr>
              <a:t>Contents</a:t>
            </a:r>
            <a:endParaRPr lang="en-US" b="0" smtClean="0">
              <a:solidFill>
                <a:srgbClr val="0000FF"/>
              </a:solidFill>
              <a:ea typeface="ＭＳ Ｐゴシック" charset="-128"/>
            </a:endParaRPr>
          </a:p>
        </p:txBody>
      </p:sp>
      <p:sp>
        <p:nvSpPr>
          <p:cNvPr id="7171" name="Text Box 13"/>
          <p:cNvSpPr txBox="1">
            <a:spLocks noChangeArrowheads="1"/>
          </p:cNvSpPr>
          <p:nvPr/>
        </p:nvSpPr>
        <p:spPr bwMode="auto">
          <a:xfrm>
            <a:off x="1959943" y="2265052"/>
            <a:ext cx="6840388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400">
                <a:latin typeface="Times" pitchFamily="18" charset="0"/>
              </a:rPr>
              <a:t>- </a:t>
            </a:r>
            <a:r>
              <a:rPr lang="en-US" sz="2400" smtClean="0">
                <a:latin typeface="Times" pitchFamily="18" charset="0"/>
              </a:rPr>
              <a:t>Introduction to the </a:t>
            </a:r>
            <a:r>
              <a:rPr lang="en-US" sz="2400">
                <a:latin typeface="Times" pitchFamily="18" charset="0"/>
              </a:rPr>
              <a:t>PSI </a:t>
            </a:r>
            <a:r>
              <a:rPr lang="en-US" sz="2400" smtClean="0">
                <a:latin typeface="Times" pitchFamily="18" charset="0"/>
              </a:rPr>
              <a:t>ultracold neutron </a:t>
            </a:r>
            <a:r>
              <a:rPr lang="en-US" sz="2400">
                <a:latin typeface="Times" pitchFamily="18" charset="0"/>
              </a:rPr>
              <a:t>s</a:t>
            </a:r>
            <a:r>
              <a:rPr lang="en-US" sz="2400" smtClean="0">
                <a:latin typeface="Times" pitchFamily="18" charset="0"/>
              </a:rPr>
              <a:t>ource</a:t>
            </a:r>
            <a:endParaRPr lang="en-US" sz="2400">
              <a:latin typeface="Times" pitchFamily="18" charset="0"/>
            </a:endParaRPr>
          </a:p>
          <a:p>
            <a:endParaRPr lang="en-US" sz="2400">
              <a:latin typeface="Times" pitchFamily="18" charset="0"/>
            </a:endParaRPr>
          </a:p>
          <a:p>
            <a:r>
              <a:rPr lang="en-US" sz="2400">
                <a:latin typeface="Times" pitchFamily="18" charset="0"/>
              </a:rPr>
              <a:t>- How we make </a:t>
            </a:r>
            <a:r>
              <a:rPr lang="en-US" sz="2400" smtClean="0">
                <a:latin typeface="Times" pitchFamily="18" charset="0"/>
              </a:rPr>
              <a:t>the </a:t>
            </a:r>
            <a:r>
              <a:rPr lang="en-US" sz="2400">
                <a:latin typeface="Times" pitchFamily="18" charset="0"/>
              </a:rPr>
              <a:t>D2 crystal</a:t>
            </a:r>
          </a:p>
          <a:p>
            <a:endParaRPr lang="en-US" sz="2400">
              <a:latin typeface="Times" pitchFamily="18" charset="0"/>
            </a:endParaRPr>
          </a:p>
          <a:p>
            <a:r>
              <a:rPr lang="en-US" sz="2400">
                <a:latin typeface="Times" pitchFamily="18" charset="0"/>
              </a:rPr>
              <a:t>- UCN measurements and specific tests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ehaelte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920875"/>
            <a:ext cx="5024438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196850" y="1636713"/>
            <a:ext cx="3827463" cy="5557837"/>
            <a:chOff x="4073" y="709"/>
            <a:chExt cx="2052" cy="2812"/>
          </a:xfrm>
        </p:grpSpPr>
        <p:graphicFrame>
          <p:nvGraphicFramePr>
            <p:cNvPr id="25657" name="Object 4"/>
            <p:cNvGraphicFramePr>
              <a:graphicFrameLocks noChangeAspect="1"/>
            </p:cNvGraphicFramePr>
            <p:nvPr/>
          </p:nvGraphicFramePr>
          <p:xfrm>
            <a:off x="4073" y="709"/>
            <a:ext cx="2052" cy="2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04" name="Paint Shop Pro Image" r:id="rId4" imgW="6107317" imgH="8370732" progId="PaintShopPro">
                    <p:embed/>
                  </p:oleObj>
                </mc:Choice>
                <mc:Fallback>
                  <p:oleObj name="Paint Shop Pro Image" r:id="rId4" imgW="6107317" imgH="8370732" progId="PaintShopPro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3" y="709"/>
                          <a:ext cx="2052" cy="28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58" name="Line 5"/>
            <p:cNvSpPr>
              <a:spLocks noChangeShapeType="1"/>
            </p:cNvSpPr>
            <p:nvPr/>
          </p:nvSpPr>
          <p:spPr bwMode="auto">
            <a:xfrm flipV="1">
              <a:off x="4481" y="2251"/>
              <a:ext cx="0" cy="771"/>
            </a:xfrm>
            <a:prstGeom prst="line">
              <a:avLst/>
            </a:prstGeom>
            <a:noFill/>
            <a:ln w="12700">
              <a:solidFill>
                <a:srgbClr val="33CCCC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Line 6"/>
            <p:cNvSpPr>
              <a:spLocks noChangeShapeType="1"/>
            </p:cNvSpPr>
            <p:nvPr/>
          </p:nvSpPr>
          <p:spPr bwMode="auto">
            <a:xfrm flipV="1">
              <a:off x="4889" y="1888"/>
              <a:ext cx="0" cy="1134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0" name="Line 7"/>
            <p:cNvSpPr>
              <a:spLocks noChangeShapeType="1"/>
            </p:cNvSpPr>
            <p:nvPr/>
          </p:nvSpPr>
          <p:spPr bwMode="auto">
            <a:xfrm>
              <a:off x="4254" y="1888"/>
              <a:ext cx="1633" cy="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1" name="Line 8"/>
            <p:cNvSpPr>
              <a:spLocks noChangeShapeType="1"/>
            </p:cNvSpPr>
            <p:nvPr/>
          </p:nvSpPr>
          <p:spPr bwMode="auto">
            <a:xfrm>
              <a:off x="4299" y="2251"/>
              <a:ext cx="1588" cy="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Text Box 9"/>
            <p:cNvSpPr txBox="1">
              <a:spLocks noChangeArrowheads="1"/>
            </p:cNvSpPr>
            <p:nvPr/>
          </p:nvSpPr>
          <p:spPr bwMode="auto">
            <a:xfrm rot="-5400000">
              <a:off x="4305" y="2499"/>
              <a:ext cx="220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551" tIns="49775" rIns="99551" bIns="49775">
              <a:spAutoFit/>
            </a:bodyPr>
            <a:lstStyle>
              <a:lvl1pPr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 defTabSz="995363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sz="1100">
                  <a:latin typeface="Arial" charset="0"/>
                </a:rPr>
                <a:t>100</a:t>
              </a:r>
            </a:p>
          </p:txBody>
        </p:sp>
      </p:grpSp>
      <p:sp>
        <p:nvSpPr>
          <p:cNvPr id="25604" name="Titel 2"/>
          <p:cNvSpPr>
            <a:spLocks/>
          </p:cNvSpPr>
          <p:nvPr/>
        </p:nvSpPr>
        <p:spPr bwMode="auto">
          <a:xfrm>
            <a:off x="2314575" y="446088"/>
            <a:ext cx="64484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1042988"/>
            <a:endParaRPr lang="en-US" sz="1200">
              <a:solidFill>
                <a:schemeClr val="accent2"/>
              </a:solidFill>
            </a:endParaRPr>
          </a:p>
        </p:txBody>
      </p:sp>
      <p:sp>
        <p:nvSpPr>
          <p:cNvPr id="25605" name="Text Box 11"/>
          <p:cNvSpPr txBox="1">
            <a:spLocks noChangeArrowheads="1"/>
          </p:cNvSpPr>
          <p:nvPr/>
        </p:nvSpPr>
        <p:spPr bwMode="auto">
          <a:xfrm rot="-5400000">
            <a:off x="6622257" y="4453731"/>
            <a:ext cx="10414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509" tIns="56755" rIns="113509" bIns="56755">
            <a:spAutoFit/>
          </a:bodyPr>
          <a:lstStyle>
            <a:lvl1pPr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de-CH" sz="1700">
                <a:latin typeface="Arial" charset="0"/>
                <a:ea typeface="ヒラギノ角ゴ Pro W3" pitchFamily="1" charset="-128"/>
              </a:rPr>
              <a:t>200 mm</a:t>
            </a:r>
          </a:p>
        </p:txBody>
      </p:sp>
      <p:sp>
        <p:nvSpPr>
          <p:cNvPr id="25606" name="Line 12"/>
          <p:cNvSpPr>
            <a:spLocks noChangeShapeType="1"/>
          </p:cNvSpPr>
          <p:nvPr/>
        </p:nvSpPr>
        <p:spPr bwMode="auto">
          <a:xfrm flipH="1">
            <a:off x="6073775" y="1712913"/>
            <a:ext cx="985838" cy="96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Line 13"/>
          <p:cNvSpPr>
            <a:spLocks noChangeShapeType="1"/>
          </p:cNvSpPr>
          <p:nvPr/>
        </p:nvSpPr>
        <p:spPr bwMode="auto">
          <a:xfrm flipV="1">
            <a:off x="5345113" y="5767388"/>
            <a:ext cx="96837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Text Box 14"/>
          <p:cNvSpPr txBox="1">
            <a:spLocks noChangeArrowheads="1"/>
          </p:cNvSpPr>
          <p:nvPr/>
        </p:nvSpPr>
        <p:spPr bwMode="auto">
          <a:xfrm>
            <a:off x="5362575" y="1279525"/>
            <a:ext cx="19669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509" tIns="56755" rIns="113509" bIns="56755">
            <a:spAutoFit/>
          </a:bodyPr>
          <a:lstStyle>
            <a:lvl1pPr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de-CH" sz="2000">
                <a:latin typeface="Arial" charset="0"/>
                <a:ea typeface="ヒラギノ角ゴ Pro W3" pitchFamily="1" charset="-128"/>
              </a:rPr>
              <a:t>0.5 mm AlMg3</a:t>
            </a:r>
            <a:endParaRPr lang="de-CH" sz="2000" baseline="-25000"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5609" name="Line 15"/>
          <p:cNvSpPr>
            <a:spLocks noChangeShapeType="1"/>
          </p:cNvSpPr>
          <p:nvPr/>
        </p:nvSpPr>
        <p:spPr bwMode="auto">
          <a:xfrm>
            <a:off x="2312988" y="2944813"/>
            <a:ext cx="4818062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Text Box 16"/>
          <p:cNvSpPr txBox="1">
            <a:spLocks noChangeArrowheads="1"/>
          </p:cNvSpPr>
          <p:nvPr/>
        </p:nvSpPr>
        <p:spPr bwMode="auto">
          <a:xfrm rot="186064">
            <a:off x="2706688" y="2681288"/>
            <a:ext cx="1103312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509" tIns="56755" rIns="113509" bIns="56755">
            <a:spAutoFit/>
          </a:bodyPr>
          <a:lstStyle>
            <a:lvl1pPr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1350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135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de-CH" sz="1700">
                <a:latin typeface="Arial" charset="0"/>
                <a:ea typeface="ヒラギノ角ゴ Pro W3" pitchFamily="1" charset="-128"/>
              </a:rPr>
              <a:t>500 mm</a:t>
            </a:r>
          </a:p>
        </p:txBody>
      </p:sp>
      <p:sp>
        <p:nvSpPr>
          <p:cNvPr id="25611" name="Line 17"/>
          <p:cNvSpPr>
            <a:spLocks noChangeShapeType="1"/>
          </p:cNvSpPr>
          <p:nvPr/>
        </p:nvSpPr>
        <p:spPr bwMode="auto">
          <a:xfrm>
            <a:off x="7353300" y="3289300"/>
            <a:ext cx="0" cy="219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Rectangle 18"/>
          <p:cNvSpPr>
            <a:spLocks noChangeArrowheads="1"/>
          </p:cNvSpPr>
          <p:nvPr/>
        </p:nvSpPr>
        <p:spPr bwMode="auto">
          <a:xfrm>
            <a:off x="7831138" y="6243638"/>
            <a:ext cx="24876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509" tIns="56755" rIns="113509" bIns="56755">
            <a:spAutoFit/>
          </a:bodyPr>
          <a:lstStyle/>
          <a:p>
            <a:pPr defTabSz="1135063" eaLnBrk="1" hangingPunct="1"/>
            <a:r>
              <a:rPr lang="en-US" sz="2000">
                <a:latin typeface="Arial" charset="0"/>
                <a:ea typeface="ヒラギノ角ゴ Pro W3" pitchFamily="1" charset="-128"/>
              </a:rPr>
              <a:t>Cooling Agent: </a:t>
            </a:r>
          </a:p>
          <a:p>
            <a:pPr defTabSz="1135063" eaLnBrk="1" hangingPunct="1"/>
            <a:r>
              <a:rPr lang="en-US" sz="2000">
                <a:latin typeface="Arial" charset="0"/>
                <a:ea typeface="ヒラギノ角ゴ Pro W3" pitchFamily="1" charset="-128"/>
              </a:rPr>
              <a:t>Supercritical Helium </a:t>
            </a:r>
          </a:p>
        </p:txBody>
      </p:sp>
      <p:grpSp>
        <p:nvGrpSpPr>
          <p:cNvPr id="25613" name="Group 19"/>
          <p:cNvGrpSpPr>
            <a:grpSpLocks/>
          </p:cNvGrpSpPr>
          <p:nvPr/>
        </p:nvGrpSpPr>
        <p:grpSpPr bwMode="auto">
          <a:xfrm>
            <a:off x="7364413" y="4338638"/>
            <a:ext cx="3168650" cy="1825625"/>
            <a:chOff x="158" y="890"/>
            <a:chExt cx="2948" cy="2264"/>
          </a:xfrm>
        </p:grpSpPr>
        <p:pic>
          <p:nvPicPr>
            <p:cNvPr id="25625" name="Picture 20" descr="Innenbehaelter_02_05_05_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890"/>
              <a:ext cx="2948" cy="2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26" name="Line 21"/>
            <p:cNvSpPr>
              <a:spLocks noChangeShapeType="1"/>
            </p:cNvSpPr>
            <p:nvPr/>
          </p:nvSpPr>
          <p:spPr bwMode="auto">
            <a:xfrm flipH="1" flipV="1">
              <a:off x="1201" y="2115"/>
              <a:ext cx="357" cy="30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Line 22"/>
            <p:cNvSpPr>
              <a:spLocks noChangeShapeType="1"/>
            </p:cNvSpPr>
            <p:nvPr/>
          </p:nvSpPr>
          <p:spPr bwMode="auto">
            <a:xfrm flipH="1" flipV="1">
              <a:off x="1519" y="2115"/>
              <a:ext cx="44" cy="30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Line 23"/>
            <p:cNvSpPr>
              <a:spLocks noChangeShapeType="1"/>
            </p:cNvSpPr>
            <p:nvPr/>
          </p:nvSpPr>
          <p:spPr bwMode="auto">
            <a:xfrm>
              <a:off x="1474" y="1253"/>
              <a:ext cx="356" cy="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Line 24"/>
            <p:cNvSpPr>
              <a:spLocks noChangeShapeType="1"/>
            </p:cNvSpPr>
            <p:nvPr/>
          </p:nvSpPr>
          <p:spPr bwMode="auto">
            <a:xfrm flipH="1">
              <a:off x="1746" y="2024"/>
              <a:ext cx="44" cy="2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Line 25"/>
            <p:cNvSpPr>
              <a:spLocks noChangeShapeType="1"/>
            </p:cNvSpPr>
            <p:nvPr/>
          </p:nvSpPr>
          <p:spPr bwMode="auto">
            <a:xfrm flipH="1">
              <a:off x="1882" y="2069"/>
              <a:ext cx="178" cy="22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Line 26"/>
            <p:cNvSpPr>
              <a:spLocks noChangeShapeType="1"/>
            </p:cNvSpPr>
            <p:nvPr/>
          </p:nvSpPr>
          <p:spPr bwMode="auto">
            <a:xfrm flipV="1">
              <a:off x="2109" y="2160"/>
              <a:ext cx="268" cy="1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Line 27"/>
            <p:cNvSpPr>
              <a:spLocks noChangeShapeType="1"/>
            </p:cNvSpPr>
            <p:nvPr/>
          </p:nvSpPr>
          <p:spPr bwMode="auto">
            <a:xfrm flipV="1">
              <a:off x="2335" y="2251"/>
              <a:ext cx="224" cy="8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Line 28"/>
            <p:cNvSpPr>
              <a:spLocks noChangeShapeType="1"/>
            </p:cNvSpPr>
            <p:nvPr/>
          </p:nvSpPr>
          <p:spPr bwMode="auto">
            <a:xfrm>
              <a:off x="2834" y="1525"/>
              <a:ext cx="179" cy="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Line 29"/>
            <p:cNvSpPr>
              <a:spLocks noChangeShapeType="1"/>
            </p:cNvSpPr>
            <p:nvPr/>
          </p:nvSpPr>
          <p:spPr bwMode="auto">
            <a:xfrm flipV="1">
              <a:off x="1111" y="1570"/>
              <a:ext cx="1" cy="30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Line 30"/>
            <p:cNvSpPr>
              <a:spLocks noChangeShapeType="1"/>
            </p:cNvSpPr>
            <p:nvPr/>
          </p:nvSpPr>
          <p:spPr bwMode="auto">
            <a:xfrm flipV="1">
              <a:off x="1474" y="1570"/>
              <a:ext cx="1" cy="2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31"/>
            <p:cNvSpPr>
              <a:spLocks noChangeShapeType="1"/>
            </p:cNvSpPr>
            <p:nvPr/>
          </p:nvSpPr>
          <p:spPr bwMode="auto">
            <a:xfrm>
              <a:off x="1836" y="1570"/>
              <a:ext cx="1" cy="22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32"/>
            <p:cNvSpPr>
              <a:spLocks noChangeShapeType="1"/>
            </p:cNvSpPr>
            <p:nvPr/>
          </p:nvSpPr>
          <p:spPr bwMode="auto">
            <a:xfrm>
              <a:off x="2199" y="1570"/>
              <a:ext cx="1" cy="22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Line 33"/>
            <p:cNvSpPr>
              <a:spLocks noChangeShapeType="1"/>
            </p:cNvSpPr>
            <p:nvPr/>
          </p:nvSpPr>
          <p:spPr bwMode="auto">
            <a:xfrm flipH="1">
              <a:off x="2653" y="2341"/>
              <a:ext cx="178" cy="4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Line 34"/>
            <p:cNvSpPr>
              <a:spLocks noChangeShapeType="1"/>
            </p:cNvSpPr>
            <p:nvPr/>
          </p:nvSpPr>
          <p:spPr bwMode="auto">
            <a:xfrm rot="21120000" flipH="1">
              <a:off x="2788" y="2477"/>
              <a:ext cx="17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Line 35"/>
            <p:cNvSpPr>
              <a:spLocks noChangeShapeType="1"/>
            </p:cNvSpPr>
            <p:nvPr/>
          </p:nvSpPr>
          <p:spPr bwMode="auto">
            <a:xfrm rot="300000">
              <a:off x="2698" y="2612"/>
              <a:ext cx="268" cy="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Line 36"/>
            <p:cNvSpPr>
              <a:spLocks noChangeShapeType="1"/>
            </p:cNvSpPr>
            <p:nvPr/>
          </p:nvSpPr>
          <p:spPr bwMode="auto">
            <a:xfrm>
              <a:off x="2653" y="2704"/>
              <a:ext cx="224" cy="4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Line 37"/>
            <p:cNvSpPr>
              <a:spLocks noChangeShapeType="1"/>
            </p:cNvSpPr>
            <p:nvPr/>
          </p:nvSpPr>
          <p:spPr bwMode="auto">
            <a:xfrm flipH="1" flipV="1">
              <a:off x="2425" y="2795"/>
              <a:ext cx="179" cy="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Line 38"/>
            <p:cNvSpPr>
              <a:spLocks noChangeShapeType="1"/>
            </p:cNvSpPr>
            <p:nvPr/>
          </p:nvSpPr>
          <p:spPr bwMode="auto">
            <a:xfrm flipH="1" flipV="1">
              <a:off x="2198" y="2840"/>
              <a:ext cx="178" cy="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Line 39"/>
            <p:cNvSpPr>
              <a:spLocks noChangeShapeType="1"/>
            </p:cNvSpPr>
            <p:nvPr/>
          </p:nvSpPr>
          <p:spPr bwMode="auto">
            <a:xfrm rot="300000">
              <a:off x="1927" y="2839"/>
              <a:ext cx="133" cy="1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Line 40"/>
            <p:cNvSpPr>
              <a:spLocks noChangeShapeType="1"/>
            </p:cNvSpPr>
            <p:nvPr/>
          </p:nvSpPr>
          <p:spPr bwMode="auto">
            <a:xfrm>
              <a:off x="1746" y="2840"/>
              <a:ext cx="44" cy="1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Line 41"/>
            <p:cNvSpPr>
              <a:spLocks noChangeShapeType="1"/>
            </p:cNvSpPr>
            <p:nvPr/>
          </p:nvSpPr>
          <p:spPr bwMode="auto">
            <a:xfrm flipV="1">
              <a:off x="1564" y="2795"/>
              <a:ext cx="45" cy="1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Line 42"/>
            <p:cNvSpPr>
              <a:spLocks noChangeShapeType="1"/>
            </p:cNvSpPr>
            <p:nvPr/>
          </p:nvSpPr>
          <p:spPr bwMode="auto">
            <a:xfrm flipV="1">
              <a:off x="1292" y="2795"/>
              <a:ext cx="134" cy="1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Line 43"/>
            <p:cNvSpPr>
              <a:spLocks noChangeShapeType="1"/>
            </p:cNvSpPr>
            <p:nvPr/>
          </p:nvSpPr>
          <p:spPr bwMode="auto">
            <a:xfrm flipH="1">
              <a:off x="1020" y="2795"/>
              <a:ext cx="178" cy="1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Line 44"/>
            <p:cNvSpPr>
              <a:spLocks noChangeShapeType="1"/>
            </p:cNvSpPr>
            <p:nvPr/>
          </p:nvSpPr>
          <p:spPr bwMode="auto">
            <a:xfrm flipH="1">
              <a:off x="748" y="2795"/>
              <a:ext cx="178" cy="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Line 45"/>
            <p:cNvSpPr>
              <a:spLocks noChangeShapeType="1"/>
            </p:cNvSpPr>
            <p:nvPr/>
          </p:nvSpPr>
          <p:spPr bwMode="auto">
            <a:xfrm rot="-600000">
              <a:off x="520" y="2750"/>
              <a:ext cx="17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Line 46"/>
            <p:cNvSpPr>
              <a:spLocks noChangeShapeType="1"/>
            </p:cNvSpPr>
            <p:nvPr/>
          </p:nvSpPr>
          <p:spPr bwMode="auto">
            <a:xfrm>
              <a:off x="430" y="2613"/>
              <a:ext cx="179" cy="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Line 47"/>
            <p:cNvSpPr>
              <a:spLocks noChangeShapeType="1"/>
            </p:cNvSpPr>
            <p:nvPr/>
          </p:nvSpPr>
          <p:spPr bwMode="auto">
            <a:xfrm rot="480000" flipH="1">
              <a:off x="385" y="2492"/>
              <a:ext cx="178" cy="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Line 48"/>
            <p:cNvSpPr>
              <a:spLocks noChangeShapeType="1"/>
            </p:cNvSpPr>
            <p:nvPr/>
          </p:nvSpPr>
          <p:spPr bwMode="auto">
            <a:xfrm flipH="1" flipV="1">
              <a:off x="476" y="2341"/>
              <a:ext cx="223" cy="4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Line 49"/>
            <p:cNvSpPr>
              <a:spLocks noChangeShapeType="1"/>
            </p:cNvSpPr>
            <p:nvPr/>
          </p:nvSpPr>
          <p:spPr bwMode="auto">
            <a:xfrm>
              <a:off x="657" y="2251"/>
              <a:ext cx="179" cy="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Line 50"/>
            <p:cNvSpPr>
              <a:spLocks noChangeShapeType="1"/>
            </p:cNvSpPr>
            <p:nvPr/>
          </p:nvSpPr>
          <p:spPr bwMode="auto">
            <a:xfrm>
              <a:off x="884" y="2160"/>
              <a:ext cx="224" cy="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Line 51"/>
            <p:cNvSpPr>
              <a:spLocks noChangeShapeType="1"/>
            </p:cNvSpPr>
            <p:nvPr/>
          </p:nvSpPr>
          <p:spPr bwMode="auto">
            <a:xfrm rot="20880000" flipV="1">
              <a:off x="293" y="1502"/>
              <a:ext cx="224" cy="8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614" name="Picture 52" descr="DSC_19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2278" r="4576"/>
          <a:stretch>
            <a:fillRect/>
          </a:stretch>
        </p:blipFill>
        <p:spPr bwMode="auto">
          <a:xfrm>
            <a:off x="7407275" y="1082675"/>
            <a:ext cx="328136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53" descr="D2_moderator_vessel_photo"/>
          <p:cNvPicPr>
            <a:picLocks noChangeAspect="1" noChangeArrowheads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352675"/>
            <a:ext cx="871538" cy="10128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7" name="AutoShape 55"/>
          <p:cNvSpPr>
            <a:spLocks noChangeArrowheads="1"/>
          </p:cNvSpPr>
          <p:nvPr/>
        </p:nvSpPr>
        <p:spPr bwMode="auto">
          <a:xfrm rot="5400000" flipV="1">
            <a:off x="3709194" y="3545681"/>
            <a:ext cx="238125" cy="233363"/>
          </a:xfrm>
          <a:custGeom>
            <a:avLst/>
            <a:gdLst>
              <a:gd name="T0" fmla="*/ 20266499 w 21600"/>
              <a:gd name="T1" fmla="*/ 0 h 21600"/>
              <a:gd name="T2" fmla="*/ 20266499 w 21600"/>
              <a:gd name="T3" fmla="*/ 15331917 h 21600"/>
              <a:gd name="T4" fmla="*/ 4337105 w 21600"/>
              <a:gd name="T5" fmla="*/ 27238832 h 21600"/>
              <a:gd name="T6" fmla="*/ 28940599 w 21600"/>
              <a:gd name="T7" fmla="*/ 766601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Text Box 56"/>
          <p:cNvSpPr txBox="1">
            <a:spLocks noChangeArrowheads="1"/>
          </p:cNvSpPr>
          <p:nvPr/>
        </p:nvSpPr>
        <p:spPr bwMode="auto">
          <a:xfrm>
            <a:off x="3324225" y="3694113"/>
            <a:ext cx="51435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accent1"/>
                </a:solidFill>
                <a:latin typeface="Arial" charset="0"/>
              </a:rPr>
              <a:t>D2</a:t>
            </a:r>
          </a:p>
        </p:txBody>
      </p:sp>
      <p:sp>
        <p:nvSpPr>
          <p:cNvPr id="25619" name="Text Box 57"/>
          <p:cNvSpPr txBox="1">
            <a:spLocks noChangeArrowheads="1"/>
          </p:cNvSpPr>
          <p:nvPr/>
        </p:nvSpPr>
        <p:spPr bwMode="auto">
          <a:xfrm>
            <a:off x="439738" y="971550"/>
            <a:ext cx="2495550" cy="6873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700" b="1">
                <a:latin typeface="Arial" charset="0"/>
              </a:rPr>
              <a:t>- solid/liquid/gas level</a:t>
            </a:r>
          </a:p>
          <a:p>
            <a:pPr eaLnBrk="1" hangingPunct="1"/>
            <a:r>
              <a:rPr lang="en-US" sz="1700" b="1">
                <a:latin typeface="Arial" charset="0"/>
              </a:rPr>
              <a:t>- lid transmission</a:t>
            </a:r>
            <a:r>
              <a:rPr lang="en-US" sz="2000">
                <a:latin typeface="Arial" charset="0"/>
              </a:rPr>
              <a:t> </a:t>
            </a:r>
          </a:p>
        </p:txBody>
      </p:sp>
      <p:sp>
        <p:nvSpPr>
          <p:cNvPr id="25620" name="Text Box 58"/>
          <p:cNvSpPr txBox="1">
            <a:spLocks noChangeArrowheads="1"/>
          </p:cNvSpPr>
          <p:nvPr/>
        </p:nvSpPr>
        <p:spPr bwMode="auto">
          <a:xfrm>
            <a:off x="3379788" y="627063"/>
            <a:ext cx="3994150" cy="720725"/>
          </a:xfrm>
          <a:prstGeom prst="rect">
            <a:avLst/>
          </a:prstGeom>
          <a:solidFill>
            <a:srgbClr val="FFCCCC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>
                <a:latin typeface="Arial" charset="0"/>
              </a:rPr>
              <a:t>saturated vapor pressure indicates</a:t>
            </a:r>
          </a:p>
          <a:p>
            <a:pPr eaLnBrk="1" hangingPunct="1"/>
            <a:r>
              <a:rPr lang="en-US" sz="2000">
                <a:latin typeface="Arial" charset="0"/>
              </a:rPr>
              <a:t>D2 temperature</a:t>
            </a:r>
          </a:p>
        </p:txBody>
      </p:sp>
      <p:sp>
        <p:nvSpPr>
          <p:cNvPr id="25621" name="Line 59"/>
          <p:cNvSpPr>
            <a:spLocks noChangeShapeType="1"/>
          </p:cNvSpPr>
          <p:nvPr/>
        </p:nvSpPr>
        <p:spPr bwMode="auto">
          <a:xfrm flipH="1">
            <a:off x="2159000" y="1319213"/>
            <a:ext cx="1865313" cy="13509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2" name="Line 60"/>
          <p:cNvSpPr>
            <a:spLocks noChangeShapeType="1"/>
          </p:cNvSpPr>
          <p:nvPr/>
        </p:nvSpPr>
        <p:spPr bwMode="auto">
          <a:xfrm flipH="1">
            <a:off x="10393363" y="3384550"/>
            <a:ext cx="157162" cy="777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3" name="Text Box 61"/>
          <p:cNvSpPr txBox="1">
            <a:spLocks noChangeArrowheads="1"/>
          </p:cNvSpPr>
          <p:nvPr/>
        </p:nvSpPr>
        <p:spPr bwMode="auto">
          <a:xfrm>
            <a:off x="10083800" y="2747963"/>
            <a:ext cx="514350" cy="404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Arial" charset="0"/>
              </a:rPr>
              <a:t>D2</a:t>
            </a:r>
          </a:p>
        </p:txBody>
      </p:sp>
      <p:sp>
        <p:nvSpPr>
          <p:cNvPr id="25624" name="Rectangle 62"/>
          <p:cNvSpPr>
            <a:spLocks noChangeArrowheads="1"/>
          </p:cNvSpPr>
          <p:nvPr/>
        </p:nvSpPr>
        <p:spPr bwMode="auto">
          <a:xfrm>
            <a:off x="4113213" y="6561138"/>
            <a:ext cx="278447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509" tIns="56755" rIns="113509" bIns="56755">
            <a:spAutoFit/>
          </a:bodyPr>
          <a:lstStyle/>
          <a:p>
            <a:pPr defTabSz="1135063" eaLnBrk="1" hangingPunct="1"/>
            <a:r>
              <a:rPr lang="de-CH" sz="2000">
                <a:latin typeface="Arial" charset="0"/>
                <a:ea typeface="ヒラギノ角ゴ Pro W3" pitchFamily="1" charset="-128"/>
              </a:rPr>
              <a:t>2 </a:t>
            </a:r>
            <a:r>
              <a:rPr lang="en-US" sz="2000">
                <a:latin typeface="Arial" charset="0"/>
                <a:ea typeface="ヒラギノ角ゴ Pro W3" pitchFamily="1" charset="-128"/>
                <a:cs typeface="Arial" charset="0"/>
              </a:rPr>
              <a:t>× </a:t>
            </a:r>
            <a:r>
              <a:rPr lang="de-CH" sz="2000">
                <a:latin typeface="Arial" charset="0"/>
                <a:ea typeface="ヒラギノ角ゴ Pro W3" pitchFamily="1" charset="-128"/>
              </a:rPr>
              <a:t>1.5 mm AlMg4.5Mn</a:t>
            </a:r>
          </a:p>
        </p:txBody>
      </p:sp>
      <p:sp>
        <p:nvSpPr>
          <p:cNvPr id="63" name="Titel 2"/>
          <p:cNvSpPr txBox="1">
            <a:spLocks/>
          </p:cNvSpPr>
          <p:nvPr/>
        </p:nvSpPr>
        <p:spPr bwMode="auto">
          <a:xfrm>
            <a:off x="2051419" y="253033"/>
            <a:ext cx="653891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104298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104298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104298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104298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104298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defRPr>
            </a:lvl5pPr>
            <a:lvl6pPr marL="487924" algn="l" defTabSz="1043615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 Narrow" pitchFamily="-112" charset="0"/>
              </a:defRPr>
            </a:lvl6pPr>
            <a:lvl7pPr marL="975848" algn="l" defTabSz="1043615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 Narrow" pitchFamily="-112" charset="0"/>
              </a:defRPr>
            </a:lvl7pPr>
            <a:lvl8pPr marL="1463772" algn="l" defTabSz="1043615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 Narrow" pitchFamily="-112" charset="0"/>
              </a:defRPr>
            </a:lvl8pPr>
            <a:lvl9pPr marL="1951695" algn="l" defTabSz="1043615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 Narrow" pitchFamily="-112" charset="0"/>
              </a:defRPr>
            </a:lvl9pPr>
          </a:lstStyle>
          <a:p>
            <a:r>
              <a:rPr lang="de-DE" sz="2000" kern="0" smtClean="0">
                <a:ea typeface="ＭＳ Ｐゴシック" charset="-128"/>
              </a:rPr>
              <a:t>Solid deuterium at 5K</a:t>
            </a:r>
            <a:endParaRPr lang="en-US" sz="2000" kern="0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604838" y="1082675"/>
          <a:ext cx="6862762" cy="361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7" name="Paint Shop Pro Image" r:id="rId3" imgW="6360976" imgH="3278049" progId="PaintShopPro">
                  <p:embed/>
                </p:oleObj>
              </mc:Choice>
              <mc:Fallback>
                <p:oleObj name="Paint Shop Pro Image" r:id="rId3" imgW="6360976" imgH="3278049" progId="PaintShopPro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38" y="1082675"/>
                        <a:ext cx="6862762" cy="361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5654675" y="4338638"/>
          <a:ext cx="4964113" cy="263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8" name="Paint Shop Pro Image" r:id="rId5" imgW="6321951" imgH="3278049" progId="PaintShopPro">
                  <p:embed/>
                </p:oleObj>
              </mc:Choice>
              <mc:Fallback>
                <p:oleObj name="Paint Shop Pro Image" r:id="rId5" imgW="6321951" imgH="3278049" progId="PaintShopPro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4675" y="4338638"/>
                        <a:ext cx="4964113" cy="2630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04838" y="4814888"/>
            <a:ext cx="4295116" cy="225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>
                <a:latin typeface="Arial" charset="0"/>
              </a:rPr>
              <a:t>warming up</a:t>
            </a:r>
          </a:p>
          <a:p>
            <a:pPr eaLnBrk="1" hangingPunct="1"/>
            <a:r>
              <a:rPr lang="en-US" sz="2000">
                <a:latin typeface="Arial" charset="0"/>
              </a:rPr>
              <a:t>     Triple-Point</a:t>
            </a:r>
          </a:p>
          <a:p>
            <a:pPr eaLnBrk="1" hangingPunct="1"/>
            <a:r>
              <a:rPr lang="en-US" sz="2000">
                <a:latin typeface="Arial" charset="0"/>
              </a:rPr>
              <a:t>     all D2 is liquid</a:t>
            </a:r>
          </a:p>
          <a:p>
            <a:pPr eaLnBrk="1" hangingPunct="1"/>
            <a:r>
              <a:rPr lang="en-US" sz="2000">
                <a:latin typeface="Arial" charset="0"/>
              </a:rPr>
              <a:t>                 start cooling</a:t>
            </a:r>
          </a:p>
          <a:p>
            <a:pPr eaLnBrk="1" hangingPunct="1"/>
            <a:r>
              <a:rPr lang="en-US" sz="2000">
                <a:latin typeface="Arial" charset="0"/>
              </a:rPr>
              <a:t>                       Triple-Point</a:t>
            </a:r>
          </a:p>
          <a:p>
            <a:pPr eaLnBrk="1" hangingPunct="1"/>
            <a:r>
              <a:rPr lang="en-US" sz="2000">
                <a:latin typeface="Arial" charset="0"/>
              </a:rPr>
              <a:t>                                       solid</a:t>
            </a:r>
          </a:p>
          <a:p>
            <a:pPr eaLnBrk="1" hangingPunct="1"/>
            <a:r>
              <a:rPr lang="en-US" sz="2000">
                <a:latin typeface="Arial" charset="0"/>
              </a:rPr>
              <a:t>            </a:t>
            </a:r>
            <a:r>
              <a:rPr lang="en-US" sz="2000" smtClean="0">
                <a:latin typeface="Arial" charset="0"/>
              </a:rPr>
              <a:t>  </a:t>
            </a:r>
            <a:r>
              <a:rPr lang="en-US" sz="2000">
                <a:latin typeface="Arial" charset="0"/>
              </a:rPr>
              <a:t>full cooling </a:t>
            </a:r>
            <a:r>
              <a:rPr lang="en-US" sz="2000" smtClean="0">
                <a:latin typeface="Arial" charset="0"/>
              </a:rPr>
              <a:t>to final </a:t>
            </a:r>
            <a:r>
              <a:rPr lang="en-US" sz="2000">
                <a:latin typeface="Arial" charset="0"/>
              </a:rPr>
              <a:t>pressure</a:t>
            </a: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V="1">
            <a:off x="1149350" y="4098925"/>
            <a:ext cx="466725" cy="79375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3867150" y="2590800"/>
            <a:ext cx="2641600" cy="3811588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 flipV="1">
            <a:off x="2003425" y="2590800"/>
            <a:ext cx="233363" cy="2620963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3873500" y="4816475"/>
            <a:ext cx="2317750" cy="1570038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V="1">
            <a:off x="4722813" y="6323013"/>
            <a:ext cx="3186112" cy="398462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V="1">
            <a:off x="2546350" y="1795463"/>
            <a:ext cx="777875" cy="37338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V="1">
            <a:off x="3168650" y="1479550"/>
            <a:ext cx="466725" cy="4367213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flipV="1">
            <a:off x="3557588" y="2509838"/>
            <a:ext cx="1398587" cy="357505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65266" y="253033"/>
            <a:ext cx="5243349" cy="42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276" tIns="43638" rIns="87276" bIns="43638"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/>
            <a:r>
              <a:rPr lang="de-DE" sz="2200" b="1">
                <a:solidFill>
                  <a:srgbClr val="0000FF"/>
                </a:solidFill>
              </a:rPr>
              <a:t>Vapor pressure </a:t>
            </a:r>
            <a:r>
              <a:rPr lang="de-DE" sz="2200" b="1" smtClean="0">
                <a:solidFill>
                  <a:srgbClr val="0000FF"/>
                </a:solidFill>
              </a:rPr>
              <a:t>for crystal #2012-2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753350" y="1636713"/>
            <a:ext cx="2306638" cy="11461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700" smtClean="0">
                <a:latin typeface="Arial" charset="0"/>
              </a:rPr>
              <a:t>this example:</a:t>
            </a:r>
            <a:endParaRPr lang="en-US" sz="1700">
              <a:latin typeface="Arial" charset="0"/>
            </a:endParaRPr>
          </a:p>
          <a:p>
            <a:pPr eaLnBrk="1" hangingPunct="1"/>
            <a:r>
              <a:rPr lang="en-US" sz="1700">
                <a:latin typeface="Arial" charset="0"/>
              </a:rPr>
              <a:t>7 hours at triple-point,</a:t>
            </a:r>
          </a:p>
          <a:p>
            <a:pPr eaLnBrk="1" hangingPunct="1"/>
            <a:r>
              <a:rPr lang="en-US" sz="1700">
                <a:latin typeface="Arial" charset="0"/>
              </a:rPr>
              <a:t>tried up to 24 hours</a:t>
            </a:r>
          </a:p>
          <a:p>
            <a:pPr eaLnBrk="1" hangingPunct="1"/>
            <a:endParaRPr lang="en-US" sz="1700">
              <a:latin typeface="Arial" charset="0"/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0" y="2413000"/>
            <a:ext cx="7239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/>
              <a:t>mbar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5416550" y="5437188"/>
            <a:ext cx="420688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/>
              <a:t>Pa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00200" y="1620838"/>
            <a:ext cx="7561263" cy="3889375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- Construction and commissioning of the source was completed in 2010</a:t>
            </a:r>
          </a:p>
          <a:p>
            <a:r>
              <a:rPr lang="en-US" smtClean="0">
                <a:ea typeface="ＭＳ Ｐゴシック" charset="-128"/>
              </a:rPr>
              <a:t>- Federal authorities` operation approval obtained in June 2011</a:t>
            </a:r>
          </a:p>
          <a:p>
            <a:r>
              <a:rPr lang="en-US" smtClean="0">
                <a:ea typeface="ＭＳ Ｐゴシック" charset="-128"/>
              </a:rPr>
              <a:t>- Start-up with first beam August 3, 2011 - up to PSI shutdown Dec.2011</a:t>
            </a:r>
          </a:p>
          <a:p>
            <a:r>
              <a:rPr lang="en-US" smtClean="0">
                <a:ea typeface="ＭＳ Ｐゴシック" charset="-128"/>
              </a:rPr>
              <a:t>- Full operation in 2012 with nEDM data taking up to winter shutdown</a:t>
            </a:r>
          </a:p>
          <a:p>
            <a:endParaRPr lang="en-US" smtClean="0">
              <a:ea typeface="ＭＳ Ｐゴシック" charset="-128"/>
            </a:endParaRPr>
          </a:p>
          <a:p>
            <a:endParaRPr lang="en-US" smtClean="0">
              <a:ea typeface="ＭＳ Ｐゴシック" charset="-128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327400" y="185738"/>
            <a:ext cx="325441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600" b="1" smtClean="0">
                <a:solidFill>
                  <a:srgbClr val="0000FF"/>
                </a:solidFill>
              </a:rPr>
              <a:t>Operations </a:t>
            </a:r>
            <a:r>
              <a:rPr lang="en-US" sz="2600" b="1">
                <a:solidFill>
                  <a:srgbClr val="0000FF"/>
                </a:solidFill>
              </a:rPr>
              <a:t>History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384300" y="1001713"/>
          <a:ext cx="8281988" cy="602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3" name="Paint Shop Pro Image" r:id="rId3" imgW="8263415" imgH="5463415" progId="PaintShopPro">
                  <p:embed/>
                </p:oleObj>
              </mc:Choice>
              <mc:Fallback>
                <p:oleObj name="Paint Shop Pro Image" r:id="rId3" imgW="8263415" imgH="5463415" progId="PaintShopPro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1001713"/>
                        <a:ext cx="8281988" cy="602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6064250" y="1117600"/>
          <a:ext cx="4384675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4" name="Paint Shop Pro Image" r:id="rId5" imgW="8097561" imgH="5297561" progId="PaintShopPro">
                  <p:embed/>
                </p:oleObj>
              </mc:Choice>
              <mc:Fallback>
                <p:oleObj name="Paint Shop Pro Image" r:id="rId5" imgW="8097561" imgH="5297561" progId="PaintShopPro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0" y="1117600"/>
                        <a:ext cx="4384675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472756" y="113022"/>
            <a:ext cx="3685975" cy="7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FF"/>
                </a:solidFill>
              </a:rPr>
              <a:t>Measurement in area West</a:t>
            </a:r>
          </a:p>
          <a:p>
            <a:pPr algn="ctr" eaLnBrk="1" hangingPunct="1"/>
            <a:r>
              <a:rPr lang="en-US" sz="2000" b="1">
                <a:solidFill>
                  <a:srgbClr val="0000FF"/>
                </a:solidFill>
              </a:rPr>
              <a:t>with detector at beam-port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821488" y="2509838"/>
            <a:ext cx="787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Arial" charset="0"/>
              </a:rPr>
              <a:t>pilot</a:t>
            </a:r>
          </a:p>
          <a:p>
            <a:pPr eaLnBrk="1" hangingPunct="1"/>
            <a:r>
              <a:rPr lang="en-US" sz="2000">
                <a:solidFill>
                  <a:srgbClr val="0000FF"/>
                </a:solidFill>
                <a:latin typeface="Arial" charset="0"/>
              </a:rPr>
              <a:t>pulse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7675563" y="2986088"/>
            <a:ext cx="10890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Arial" charset="0"/>
              </a:rPr>
              <a:t>filling</a:t>
            </a:r>
          </a:p>
          <a:p>
            <a:pPr eaLnBrk="1" hangingPunct="1"/>
            <a:r>
              <a:rPr lang="en-US" sz="2000">
                <a:solidFill>
                  <a:srgbClr val="0000FF"/>
                </a:solidFill>
                <a:latin typeface="Arial" charset="0"/>
              </a:rPr>
              <a:t>storage </a:t>
            </a:r>
          </a:p>
          <a:p>
            <a:pPr eaLnBrk="1" hangingPunct="1"/>
            <a:r>
              <a:rPr lang="en-US" sz="2000">
                <a:solidFill>
                  <a:srgbClr val="0000FF"/>
                </a:solidFill>
                <a:latin typeface="Arial" charset="0"/>
              </a:rPr>
              <a:t>vessel</a:t>
            </a: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 flipV="1">
            <a:off x="7753350" y="2193925"/>
            <a:ext cx="15557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790950" y="4098925"/>
            <a:ext cx="2502959" cy="13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Arial" charset="0"/>
              </a:rPr>
              <a:t>emptying</a:t>
            </a:r>
          </a:p>
          <a:p>
            <a:pPr eaLnBrk="1" hangingPunct="1"/>
            <a:r>
              <a:rPr lang="en-US" sz="2000">
                <a:solidFill>
                  <a:srgbClr val="0000FF"/>
                </a:solidFill>
                <a:latin typeface="Arial" charset="0"/>
              </a:rPr>
              <a:t>storage </a:t>
            </a:r>
          </a:p>
          <a:p>
            <a:pPr eaLnBrk="1" hangingPunct="1"/>
            <a:r>
              <a:rPr lang="en-US" sz="2000" smtClean="0">
                <a:solidFill>
                  <a:srgbClr val="0000FF"/>
                </a:solidFill>
                <a:latin typeface="Arial" charset="0"/>
              </a:rPr>
              <a:t>vessel</a:t>
            </a:r>
          </a:p>
          <a:p>
            <a:pPr eaLnBrk="1" hangingPunct="1"/>
            <a:r>
              <a:rPr lang="en-US" sz="2000" smtClean="0">
                <a:solidFill>
                  <a:srgbClr val="0000FF"/>
                </a:solidFill>
                <a:latin typeface="Arial" charset="0"/>
              </a:rPr>
              <a:t>&gt;2x10</a:t>
            </a:r>
            <a:r>
              <a:rPr lang="en-US" sz="2000" baseline="30000" smtClean="0">
                <a:solidFill>
                  <a:srgbClr val="0000FF"/>
                </a:solidFill>
                <a:latin typeface="Arial" charset="0"/>
              </a:rPr>
              <a:t>7</a:t>
            </a:r>
            <a:r>
              <a:rPr lang="en-US" sz="2000" smtClean="0">
                <a:solidFill>
                  <a:srgbClr val="0000FF"/>
                </a:solidFill>
                <a:latin typeface="Arial" charset="0"/>
              </a:rPr>
              <a:t>  UCN /pulse</a:t>
            </a:r>
            <a:endParaRPr lang="en-US" sz="20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740775" y="1341438"/>
            <a:ext cx="9382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hlink"/>
                </a:solidFill>
                <a:latin typeface="Arial" charset="0"/>
              </a:rPr>
              <a:t>ZOOM</a:t>
            </a: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H="1" flipV="1">
            <a:off x="7908925" y="1955800"/>
            <a:ext cx="388938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8374063" y="2352675"/>
            <a:ext cx="10207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995363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Arial" charset="0"/>
              </a:rPr>
              <a:t>closing</a:t>
            </a:r>
          </a:p>
          <a:p>
            <a:pPr eaLnBrk="1" hangingPunct="1"/>
            <a:r>
              <a:rPr lang="en-US" sz="2000">
                <a:solidFill>
                  <a:srgbClr val="0000FF"/>
                </a:solidFill>
                <a:latin typeface="Arial" charset="0"/>
              </a:rPr>
              <a:t>shutter </a:t>
            </a:r>
          </a:p>
        </p:txBody>
      </p:sp>
      <p:pic>
        <p:nvPicPr>
          <p:cNvPr id="32780" name="Picture 12" descr="Zus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44237"/>
          <a:stretch>
            <a:fillRect/>
          </a:stretch>
        </p:blipFill>
        <p:spPr bwMode="auto">
          <a:xfrm>
            <a:off x="0" y="1260475"/>
            <a:ext cx="15970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74803" y="5293593"/>
            <a:ext cx="3959225" cy="1223962"/>
          </a:xfrm>
          <a:prstGeom prst="rect">
            <a:avLst/>
          </a:prstGeom>
          <a:solidFill>
            <a:srgbClr val="CCFFFF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b="1">
                <a:solidFill>
                  <a:srgbClr val="0000FF"/>
                </a:solidFill>
                <a:latin typeface="Comic Sans MS" pitchFamily="66" charset="0"/>
              </a:rPr>
              <a:t> best normpulse performance in      </a:t>
            </a:r>
            <a:br>
              <a:rPr lang="en-US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b="1">
                <a:solidFill>
                  <a:srgbClr val="0000FF"/>
                </a:solidFill>
                <a:latin typeface="Comic Sans MS" pitchFamily="66" charset="0"/>
              </a:rPr>
              <a:t> 	2010:     30,000      	2011: 2,020,000</a:t>
            </a:r>
            <a:br>
              <a:rPr lang="en-US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b="1">
                <a:solidFill>
                  <a:srgbClr val="0000FF"/>
                </a:solidFill>
                <a:latin typeface="Comic Sans MS" pitchFamily="66" charset="0"/>
              </a:rPr>
              <a:t> 	2012: 2,600,000 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39" y="935881"/>
            <a:ext cx="5668962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2"/>
          <p:cNvSpPr>
            <a:spLocks/>
          </p:cNvSpPr>
          <p:nvPr/>
        </p:nvSpPr>
        <p:spPr bwMode="auto">
          <a:xfrm>
            <a:off x="2216149" y="142875"/>
            <a:ext cx="64405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tabLst>
                <a:tab pos="5026025" algn="l"/>
              </a:tabLst>
            </a:pPr>
            <a:r>
              <a:rPr lang="de-DE" sz="2000" b="1">
                <a:solidFill>
                  <a:srgbClr val="0000FF"/>
                </a:solidFill>
                <a:latin typeface="Comic Sans MS" pitchFamily="66" charset="0"/>
              </a:rPr>
              <a:t> Compare UCN intensity over time - normpulses </a:t>
            </a:r>
          </a:p>
          <a:p>
            <a:pPr algn="ctr">
              <a:tabLst>
                <a:tab pos="5026025" algn="l"/>
              </a:tabLst>
            </a:pPr>
            <a:r>
              <a:rPr lang="de-DE" sz="2000" b="1">
                <a:solidFill>
                  <a:srgbClr val="0000FF"/>
                </a:solidFill>
                <a:latin typeface="Comic Sans MS" pitchFamily="66" charset="0"/>
              </a:rPr>
              <a:t>-no mechanical shutter movement</a:t>
            </a:r>
          </a:p>
        </p:txBody>
      </p:sp>
      <p:pic>
        <p:nvPicPr>
          <p:cNvPr id="8" name="Picture 12" descr="Zus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44237"/>
          <a:stretch>
            <a:fillRect/>
          </a:stretch>
        </p:blipFill>
        <p:spPr bwMode="auto">
          <a:xfrm>
            <a:off x="0" y="1260475"/>
            <a:ext cx="15970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 bwMode="auto">
          <a:xfrm>
            <a:off x="1144613" y="4217665"/>
            <a:ext cx="1224136" cy="2880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656687" y="6661745"/>
            <a:ext cx="1367631" cy="27699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/>
            <a:r>
              <a:rPr lang="en-US" sz="1200" b="1"/>
              <a:t> preliminary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5984952" y="5766673"/>
            <a:ext cx="3994536" cy="91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51" tIns="49775" rIns="99551" bIns="497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6600CC"/>
                </a:solidFill>
              </a:rPr>
              <a:t>only 50% differences in UCN output</a:t>
            </a:r>
          </a:p>
          <a:p>
            <a:pPr eaLnBrk="1" hangingPunct="1"/>
            <a:r>
              <a:rPr lang="en-US" sz="1700" b="1">
                <a:solidFill>
                  <a:srgbClr val="6600CC"/>
                </a:solidFill>
              </a:rPr>
              <a:t>with crystal growing times between </a:t>
            </a:r>
          </a:p>
          <a:p>
            <a:pPr eaLnBrk="1" hangingPunct="1"/>
            <a:r>
              <a:rPr lang="en-US" sz="1700" b="1">
                <a:solidFill>
                  <a:srgbClr val="6600CC"/>
                </a:solidFill>
              </a:rPr>
              <a:t>30min and 2days</a:t>
            </a:r>
          </a:p>
        </p:txBody>
      </p:sp>
      <p:sp>
        <p:nvSpPr>
          <p:cNvPr id="6147" name="Titel 2"/>
          <p:cNvSpPr>
            <a:spLocks/>
          </p:cNvSpPr>
          <p:nvPr/>
        </p:nvSpPr>
        <p:spPr bwMode="auto">
          <a:xfrm>
            <a:off x="2470035" y="316870"/>
            <a:ext cx="6137403" cy="44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tabLst>
                <a:tab pos="5471833" algn="l"/>
              </a:tabLst>
            </a:pPr>
            <a:r>
              <a:rPr lang="de-DE" sz="2600" b="1">
                <a:solidFill>
                  <a:srgbClr val="0000FF"/>
                </a:solidFill>
              </a:rPr>
              <a:t>Characterization of D2 crystals 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760538" y="5607364"/>
            <a:ext cx="4272029" cy="1349758"/>
          </a:xfrm>
          <a:prstGeom prst="rect">
            <a:avLst/>
          </a:prstGeom>
          <a:solidFill>
            <a:srgbClr val="CCFFFF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b="1">
                <a:solidFill>
                  <a:srgbClr val="0000FF"/>
                </a:solidFill>
                <a:latin typeface="Comic Sans MS" pitchFamily="66" charset="0"/>
              </a:rPr>
              <a:t> best normpulse performance in      </a:t>
            </a:r>
            <a:br>
              <a:rPr lang="en-US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b="1">
                <a:solidFill>
                  <a:srgbClr val="0000FF"/>
                </a:solidFill>
                <a:latin typeface="Comic Sans MS" pitchFamily="66" charset="0"/>
              </a:rPr>
              <a:t> 	2010:     30,000      	2011: 2,020,000</a:t>
            </a:r>
            <a:br>
              <a:rPr lang="en-US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b="1">
                <a:solidFill>
                  <a:srgbClr val="0000FF"/>
                </a:solidFill>
                <a:latin typeface="Comic Sans MS" pitchFamily="66" charset="0"/>
              </a:rPr>
              <a:t> 	2012: 2,600,000 </a:t>
            </a:r>
          </a:p>
        </p:txBody>
      </p:sp>
      <p:grpSp>
        <p:nvGrpSpPr>
          <p:cNvPr id="6149" name="Group 17"/>
          <p:cNvGrpSpPr>
            <a:grpSpLocks/>
          </p:cNvGrpSpPr>
          <p:nvPr/>
        </p:nvGrpSpPr>
        <p:grpSpPr bwMode="auto">
          <a:xfrm>
            <a:off x="2266198" y="924348"/>
            <a:ext cx="8295161" cy="4600734"/>
            <a:chOff x="625" y="527"/>
            <a:chExt cx="5246" cy="2628"/>
          </a:xfrm>
        </p:grpSpPr>
        <p:graphicFrame>
          <p:nvGraphicFramePr>
            <p:cNvPr id="6151" name="Object 3"/>
            <p:cNvGraphicFramePr>
              <a:graphicFrameLocks noChangeAspect="1"/>
            </p:cNvGraphicFramePr>
            <p:nvPr/>
          </p:nvGraphicFramePr>
          <p:xfrm>
            <a:off x="625" y="527"/>
            <a:ext cx="4956" cy="2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14" name="Chart" r:id="rId3" imgW="7867840" imgH="4171950" progId="Excel.Chart.8">
                    <p:embed/>
                  </p:oleObj>
                </mc:Choice>
                <mc:Fallback>
                  <p:oleObj name="Chart" r:id="rId3" imgW="7867840" imgH="417195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5" y="527"/>
                          <a:ext cx="4956" cy="26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2" name="Text Box 4"/>
            <p:cNvSpPr txBox="1">
              <a:spLocks noChangeArrowheads="1"/>
            </p:cNvSpPr>
            <p:nvPr/>
          </p:nvSpPr>
          <p:spPr bwMode="auto">
            <a:xfrm>
              <a:off x="2424" y="618"/>
              <a:ext cx="1769" cy="21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record high with 2.4mA </a:t>
              </a:r>
            </a:p>
          </p:txBody>
        </p:sp>
        <p:sp>
          <p:nvSpPr>
            <p:cNvPr id="6153" name="Line 5"/>
            <p:cNvSpPr>
              <a:spLocks noChangeShapeType="1"/>
            </p:cNvSpPr>
            <p:nvPr/>
          </p:nvSpPr>
          <p:spPr bwMode="auto">
            <a:xfrm flipV="1">
              <a:off x="3347" y="1071"/>
              <a:ext cx="0" cy="4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4" name="Text Box 6"/>
            <p:cNvSpPr txBox="1">
              <a:spLocks noChangeArrowheads="1"/>
            </p:cNvSpPr>
            <p:nvPr/>
          </p:nvSpPr>
          <p:spPr bwMode="auto">
            <a:xfrm>
              <a:off x="2939" y="981"/>
              <a:ext cx="388" cy="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500" b="1">
                  <a:solidFill>
                    <a:srgbClr val="FF0000"/>
                  </a:solidFill>
                </a:rPr>
                <a:t>2012</a:t>
              </a:r>
            </a:p>
            <a:p>
              <a:pPr eaLnBrk="1" hangingPunct="1"/>
              <a:endParaRPr lang="en-US" sz="1500" b="1">
                <a:solidFill>
                  <a:srgbClr val="FF0000"/>
                </a:solidFill>
              </a:endParaRPr>
            </a:p>
            <a:p>
              <a:pPr eaLnBrk="1" hangingPunct="1"/>
              <a:endParaRPr lang="en-US" sz="1500" b="1">
                <a:solidFill>
                  <a:srgbClr val="FF0000"/>
                </a:solidFill>
              </a:endParaRPr>
            </a:p>
            <a:p>
              <a:pPr eaLnBrk="1" hangingPunct="1"/>
              <a:r>
                <a:rPr lang="en-US" sz="1500" b="1">
                  <a:solidFill>
                    <a:srgbClr val="FF0000"/>
                  </a:solidFill>
                </a:rPr>
                <a:t>2011</a:t>
              </a:r>
            </a:p>
          </p:txBody>
        </p:sp>
        <p:sp>
          <p:nvSpPr>
            <p:cNvPr id="6155" name="Text Box 8"/>
            <p:cNvSpPr txBox="1">
              <a:spLocks noChangeArrowheads="1"/>
            </p:cNvSpPr>
            <p:nvPr/>
          </p:nvSpPr>
          <p:spPr bwMode="auto">
            <a:xfrm>
              <a:off x="4572" y="1842"/>
              <a:ext cx="493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700" b="1"/>
                <a:t>super</a:t>
              </a:r>
            </a:p>
            <a:p>
              <a:pPr eaLnBrk="1" hangingPunct="1"/>
              <a:r>
                <a:rPr lang="en-US" sz="1700" b="1"/>
                <a:t>fast</a:t>
              </a:r>
            </a:p>
          </p:txBody>
        </p:sp>
        <p:sp>
          <p:nvSpPr>
            <p:cNvPr id="6156" name="Line 9"/>
            <p:cNvSpPr>
              <a:spLocks noChangeShapeType="1"/>
            </p:cNvSpPr>
            <p:nvPr/>
          </p:nvSpPr>
          <p:spPr bwMode="auto">
            <a:xfrm flipV="1">
              <a:off x="4998" y="1446"/>
              <a:ext cx="0" cy="408"/>
            </a:xfrm>
            <a:prstGeom prst="line">
              <a:avLst/>
            </a:prstGeom>
            <a:noFill/>
            <a:ln w="63500">
              <a:solidFill>
                <a:srgbClr val="CC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Text Box 10"/>
            <p:cNvSpPr txBox="1">
              <a:spLocks noChangeArrowheads="1"/>
            </p:cNvSpPr>
            <p:nvPr/>
          </p:nvSpPr>
          <p:spPr bwMode="auto">
            <a:xfrm>
              <a:off x="4980" y="1117"/>
              <a:ext cx="891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700" b="1"/>
                <a:t>surface</a:t>
              </a:r>
            </a:p>
            <a:p>
              <a:pPr eaLnBrk="1" hangingPunct="1"/>
              <a:r>
                <a:rPr lang="en-US" sz="1700" b="1"/>
                <a:t>liquefaction</a:t>
              </a:r>
            </a:p>
          </p:txBody>
        </p:sp>
        <p:sp>
          <p:nvSpPr>
            <p:cNvPr id="6158" name="Oval 12"/>
            <p:cNvSpPr>
              <a:spLocks noChangeArrowheads="1"/>
            </p:cNvSpPr>
            <p:nvPr/>
          </p:nvSpPr>
          <p:spPr bwMode="auto">
            <a:xfrm>
              <a:off x="1491" y="2264"/>
              <a:ext cx="1270" cy="635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Text Box 13"/>
            <p:cNvSpPr txBox="1">
              <a:spLocks noChangeArrowheads="1"/>
            </p:cNvSpPr>
            <p:nvPr/>
          </p:nvSpPr>
          <p:spPr bwMode="auto">
            <a:xfrm>
              <a:off x="1687" y="2033"/>
              <a:ext cx="543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&gt;15Pa</a:t>
              </a:r>
            </a:p>
          </p:txBody>
        </p:sp>
        <p:sp>
          <p:nvSpPr>
            <p:cNvPr id="6160" name="Text Box 14"/>
            <p:cNvSpPr txBox="1">
              <a:spLocks noChangeArrowheads="1"/>
            </p:cNvSpPr>
            <p:nvPr/>
          </p:nvSpPr>
          <p:spPr bwMode="auto">
            <a:xfrm>
              <a:off x="3334" y="2264"/>
              <a:ext cx="733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300" b="1"/>
                <a:t>first fill from</a:t>
              </a:r>
            </a:p>
            <a:p>
              <a:pPr eaLnBrk="1" hangingPunct="1"/>
              <a:r>
                <a:rPr lang="en-US" sz="1300" b="1"/>
                <a:t>tanks</a:t>
              </a:r>
            </a:p>
          </p:txBody>
        </p:sp>
        <p:sp>
          <p:nvSpPr>
            <p:cNvPr id="6161" name="Text Box 15"/>
            <p:cNvSpPr txBox="1">
              <a:spLocks noChangeArrowheads="1"/>
            </p:cNvSpPr>
            <p:nvPr/>
          </p:nvSpPr>
          <p:spPr bwMode="auto">
            <a:xfrm>
              <a:off x="3380" y="1645"/>
              <a:ext cx="553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300" b="1"/>
                <a:t>take out </a:t>
              </a:r>
            </a:p>
            <a:p>
              <a:pPr eaLnBrk="1" hangingPunct="1"/>
              <a:r>
                <a:rPr lang="en-US" sz="1300" b="1"/>
                <a:t>50 mbar</a:t>
              </a:r>
            </a:p>
          </p:txBody>
        </p:sp>
        <p:sp>
          <p:nvSpPr>
            <p:cNvPr id="6162" name="Rectangle 16"/>
            <p:cNvSpPr>
              <a:spLocks noChangeArrowheads="1"/>
            </p:cNvSpPr>
            <p:nvPr/>
          </p:nvSpPr>
          <p:spPr bwMode="auto">
            <a:xfrm rot="-2498013">
              <a:off x="4979" y="1379"/>
              <a:ext cx="46" cy="4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0" name="TextBox 1"/>
          <p:cNvSpPr txBox="1">
            <a:spLocks noChangeArrowheads="1"/>
          </p:cNvSpPr>
          <p:nvPr/>
        </p:nvSpPr>
        <p:spPr bwMode="auto">
          <a:xfrm rot="-5400000">
            <a:off x="1155585" y="2919338"/>
            <a:ext cx="2240066" cy="6545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51" tIns="49775" rIns="99551" bIns="497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r>
              <a:rPr lang="en-US"/>
              <a:t>UCN per normpulse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8656687" y="6661745"/>
            <a:ext cx="1367631" cy="27699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/>
            <a:r>
              <a:rPr lang="en-US" sz="1200" b="1"/>
              <a:t> preliminary</a:t>
            </a:r>
          </a:p>
        </p:txBody>
      </p:sp>
    </p:spTree>
    <p:extLst>
      <p:ext uri="{BB962C8B-B14F-4D97-AF65-F5344CB8AC3E}">
        <p14:creationId xmlns:p14="http://schemas.microsoft.com/office/powerpoint/2010/main" val="2663058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2"/>
          <p:cNvSpPr>
            <a:spLocks/>
          </p:cNvSpPr>
          <p:nvPr/>
        </p:nvSpPr>
        <p:spPr bwMode="auto">
          <a:xfrm>
            <a:off x="2319297" y="252096"/>
            <a:ext cx="6365221" cy="31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tabLst>
                <a:tab pos="5471833" algn="l"/>
              </a:tabLst>
            </a:pPr>
            <a:r>
              <a:rPr lang="de-DE" sz="2600" b="1">
                <a:solidFill>
                  <a:srgbClr val="0000FF"/>
                </a:solidFill>
              </a:rPr>
              <a:t>A benchmark: UCN density</a:t>
            </a:r>
            <a:endParaRPr lang="en-US" sz="2600" b="1">
              <a:solidFill>
                <a:srgbClr val="0000FF"/>
              </a:solidFill>
            </a:endParaRP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671911" y="1001378"/>
            <a:ext cx="9033857" cy="2559371"/>
            <a:chOff x="-2972061" y="999270"/>
            <a:chExt cx="9220659" cy="2474057"/>
          </a:xfrm>
        </p:grpSpPr>
        <p:pic>
          <p:nvPicPr>
            <p:cNvPr id="7174" name="Picture 4" descr="Moderationssystem 2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075" y="1369252"/>
              <a:ext cx="2297523" cy="168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5" name="Group 1"/>
            <p:cNvGrpSpPr>
              <a:grpSpLocks/>
            </p:cNvGrpSpPr>
            <p:nvPr/>
          </p:nvGrpSpPr>
          <p:grpSpPr bwMode="auto">
            <a:xfrm>
              <a:off x="-2972061" y="999270"/>
              <a:ext cx="7982213" cy="2474057"/>
              <a:chOff x="1006214" y="1346200"/>
              <a:chExt cx="7982213" cy="2474057"/>
            </a:xfrm>
          </p:grpSpPr>
          <p:sp>
            <p:nvSpPr>
              <p:cNvPr id="7176" name="Rectangle 6"/>
              <p:cNvSpPr>
                <a:spLocks noChangeArrowheads="1"/>
              </p:cNvSpPr>
              <p:nvPr/>
            </p:nvSpPr>
            <p:spPr bwMode="auto">
              <a:xfrm>
                <a:off x="5794375" y="2216150"/>
                <a:ext cx="1900238" cy="617538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177" name="Group 7"/>
              <p:cNvGrpSpPr>
                <a:grpSpLocks/>
              </p:cNvGrpSpPr>
              <p:nvPr/>
            </p:nvGrpSpPr>
            <p:grpSpPr bwMode="auto">
              <a:xfrm>
                <a:off x="7534271" y="1346200"/>
                <a:ext cx="493437" cy="2165350"/>
                <a:chOff x="3003" y="1324"/>
                <a:chExt cx="286" cy="1364"/>
              </a:xfrm>
            </p:grpSpPr>
            <p:sp>
              <p:nvSpPr>
                <p:cNvPr id="7187" name="Rectangle 8"/>
                <p:cNvSpPr>
                  <a:spLocks noChangeArrowheads="1"/>
                </p:cNvSpPr>
                <p:nvPr/>
              </p:nvSpPr>
              <p:spPr bwMode="auto">
                <a:xfrm>
                  <a:off x="3072" y="1488"/>
                  <a:ext cx="144" cy="120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003" y="1324"/>
                  <a:ext cx="286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300"/>
                    <a:t>VAT</a:t>
                  </a:r>
                </a:p>
              </p:txBody>
            </p:sp>
          </p:grpSp>
          <p:sp>
            <p:nvSpPr>
              <p:cNvPr id="7178" name="Rectangle 10"/>
              <p:cNvSpPr>
                <a:spLocks noChangeArrowheads="1"/>
              </p:cNvSpPr>
              <p:nvPr/>
            </p:nvSpPr>
            <p:spPr bwMode="auto">
              <a:xfrm>
                <a:off x="5140325" y="2216150"/>
                <a:ext cx="412750" cy="609600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7179" name="Rectangle 11"/>
              <p:cNvSpPr>
                <a:spLocks noChangeArrowheads="1"/>
              </p:cNvSpPr>
              <p:nvPr/>
            </p:nvSpPr>
            <p:spPr bwMode="auto">
              <a:xfrm>
                <a:off x="4357688" y="2101850"/>
                <a:ext cx="908050" cy="838200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500"/>
                  <a:t>Cascade</a:t>
                </a:r>
              </a:p>
              <a:p>
                <a:pPr algn="ctr"/>
                <a:r>
                  <a:rPr lang="en-US" sz="1500"/>
                  <a:t>Detector</a:t>
                </a:r>
              </a:p>
            </p:txBody>
          </p:sp>
          <p:grpSp>
            <p:nvGrpSpPr>
              <p:cNvPr id="7180" name="Group 12"/>
              <p:cNvGrpSpPr>
                <a:grpSpLocks/>
              </p:cNvGrpSpPr>
              <p:nvPr/>
            </p:nvGrpSpPr>
            <p:grpSpPr bwMode="auto">
              <a:xfrm>
                <a:off x="5437184" y="1346200"/>
                <a:ext cx="493448" cy="2165350"/>
                <a:chOff x="3003" y="1324"/>
                <a:chExt cx="287" cy="1364"/>
              </a:xfrm>
            </p:grpSpPr>
            <p:sp>
              <p:nvSpPr>
                <p:cNvPr id="7185" name="Rectangle 13"/>
                <p:cNvSpPr>
                  <a:spLocks noChangeArrowheads="1"/>
                </p:cNvSpPr>
                <p:nvPr/>
              </p:nvSpPr>
              <p:spPr bwMode="auto">
                <a:xfrm>
                  <a:off x="3072" y="1488"/>
                  <a:ext cx="144" cy="120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003" y="1324"/>
                  <a:ext cx="287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300"/>
                    <a:t>VAT</a:t>
                  </a:r>
                </a:p>
              </p:txBody>
            </p:sp>
          </p:grpSp>
          <p:sp>
            <p:nvSpPr>
              <p:cNvPr id="7181" name="Text Box 15"/>
              <p:cNvSpPr txBox="1">
                <a:spLocks noChangeArrowheads="1"/>
              </p:cNvSpPr>
              <p:nvPr/>
            </p:nvSpPr>
            <p:spPr bwMode="auto">
              <a:xfrm>
                <a:off x="1006214" y="1350304"/>
                <a:ext cx="4117671" cy="5355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500"/>
                  <a:t>1m glass </a:t>
                </a:r>
                <a:r>
                  <a:rPr lang="en-US" sz="1500" smtClean="0"/>
                  <a:t>tube ~25000 cm</a:t>
                </a:r>
                <a:r>
                  <a:rPr lang="en-US" sz="1500" baseline="30000" smtClean="0"/>
                  <a:t>3</a:t>
                </a:r>
                <a:r>
                  <a:rPr lang="en-US" sz="1500" baseline="30000"/>
                  <a:t> </a:t>
                </a:r>
                <a:r>
                  <a:rPr lang="en-US" sz="1500" smtClean="0"/>
                  <a:t> comparable to nEDM precession chamber ~2100 cm</a:t>
                </a:r>
                <a:r>
                  <a:rPr lang="en-US" sz="1500" baseline="30000" smtClean="0"/>
                  <a:t>3</a:t>
                </a:r>
                <a:endParaRPr lang="en-US" sz="1500" baseline="30000"/>
              </a:p>
            </p:txBody>
          </p:sp>
          <p:sp>
            <p:nvSpPr>
              <p:cNvPr id="7182" name="Text Box 16"/>
              <p:cNvSpPr txBox="1">
                <a:spLocks noChangeArrowheads="1"/>
              </p:cNvSpPr>
              <p:nvPr/>
            </p:nvSpPr>
            <p:spPr bwMode="auto">
              <a:xfrm>
                <a:off x="5954713" y="2838450"/>
                <a:ext cx="2001338" cy="9818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500"/>
                  <a:t>- NiMo coating</a:t>
                </a:r>
              </a:p>
              <a:p>
                <a:pPr eaLnBrk="1" hangingPunct="1"/>
                <a:r>
                  <a:rPr lang="en-US" sz="1500"/>
                  <a:t>- Stainless </a:t>
                </a:r>
              </a:p>
              <a:p>
                <a:pPr eaLnBrk="1" hangingPunct="1"/>
                <a:r>
                  <a:rPr lang="en-US" sz="1500"/>
                  <a:t>steel flanges</a:t>
                </a:r>
              </a:p>
              <a:p>
                <a:pPr eaLnBrk="1" hangingPunct="1"/>
                <a:r>
                  <a:rPr lang="en-US" sz="1500"/>
                  <a:t>- shutter DLC coated</a:t>
                </a:r>
              </a:p>
            </p:txBody>
          </p:sp>
          <p:sp>
            <p:nvSpPr>
              <p:cNvPr id="7183" name="AutoShape 18"/>
              <p:cNvSpPr>
                <a:spLocks noChangeArrowheads="1"/>
              </p:cNvSpPr>
              <p:nvPr/>
            </p:nvSpPr>
            <p:spPr bwMode="auto">
              <a:xfrm flipH="1">
                <a:off x="7908925" y="2165350"/>
                <a:ext cx="788988" cy="647700"/>
              </a:xfrm>
              <a:prstGeom prst="rightArrow">
                <a:avLst>
                  <a:gd name="adj1" fmla="val 50000"/>
                  <a:gd name="adj2" fmla="val 304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Text Box 19"/>
              <p:cNvSpPr txBox="1">
                <a:spLocks noChangeArrowheads="1"/>
              </p:cNvSpPr>
              <p:nvPr/>
            </p:nvSpPr>
            <p:spPr bwMode="auto">
              <a:xfrm>
                <a:off x="8031163" y="2325151"/>
                <a:ext cx="957264" cy="312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500"/>
                  <a:t>UCN </a:t>
                </a:r>
              </a:p>
            </p:txBody>
          </p:sp>
        </p:grpSp>
      </p:grp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5200303" y="4086296"/>
            <a:ext cx="5447094" cy="2877709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900" b="1">
                <a:latin typeface="Comic Sans MS" pitchFamily="66" charset="0"/>
              </a:rPr>
              <a:t>UCN density measured in a 25l volume</a:t>
            </a:r>
          </a:p>
          <a:p>
            <a:r>
              <a:rPr lang="en-US" sz="1900" b="1">
                <a:latin typeface="Comic Sans MS" pitchFamily="66" charset="0"/>
              </a:rPr>
              <a:t>extrapolated to t=0</a:t>
            </a:r>
          </a:p>
          <a:p>
            <a:r>
              <a:rPr lang="en-US" sz="1900" b="1" smtClean="0">
                <a:latin typeface="Comic Sans MS" pitchFamily="66" charset="0"/>
              </a:rPr>
              <a:t>at </a:t>
            </a:r>
            <a:r>
              <a:rPr lang="en-US" sz="1900" b="1">
                <a:latin typeface="Comic Sans MS" pitchFamily="66" charset="0"/>
              </a:rPr>
              <a:t>PSI area West-1</a:t>
            </a:r>
          </a:p>
          <a:p>
            <a:r>
              <a:rPr lang="en-US" sz="1900" b="1">
                <a:latin typeface="Comic Sans MS" pitchFamily="66" charset="0"/>
              </a:rPr>
              <a:t>	2010 	~0.15 UCN/cm3</a:t>
            </a:r>
          </a:p>
          <a:p>
            <a:r>
              <a:rPr lang="en-US" sz="1900" b="1">
                <a:latin typeface="Comic Sans MS" pitchFamily="66" charset="0"/>
              </a:rPr>
              <a:t>	2011	~18 UCN/cm3</a:t>
            </a:r>
          </a:p>
          <a:p>
            <a:r>
              <a:rPr lang="en-US" sz="1900" b="1">
                <a:latin typeface="Comic Sans MS" pitchFamily="66" charset="0"/>
              </a:rPr>
              <a:t>	2012	~23 UCN/cm3 </a:t>
            </a:r>
          </a:p>
          <a:p>
            <a:r>
              <a:rPr lang="en-US" sz="1900" b="1">
                <a:latin typeface="Comic Sans MS" pitchFamily="66" charset="0"/>
              </a:rPr>
              <a:t>=&gt; correct for detector foil transmission </a:t>
            </a:r>
          </a:p>
          <a:p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present </a:t>
            </a:r>
            <a:r>
              <a:rPr lang="en-US" sz="2400" b="1" smtClean="0">
                <a:solidFill>
                  <a:srgbClr val="FF0000"/>
                </a:solidFill>
                <a:latin typeface="Comic Sans MS" pitchFamily="66" charset="0"/>
              </a:rPr>
              <a:t>status &gt;33 UCN/cm3 in storage experiment  </a:t>
            </a:r>
            <a:endParaRPr lang="en-US" sz="2400" b="1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" y="2648749"/>
            <a:ext cx="5212424" cy="3762167"/>
            <a:chOff x="1" y="2648749"/>
            <a:chExt cx="5212424" cy="3762167"/>
          </a:xfrm>
        </p:grpSpPr>
        <p:pic>
          <p:nvPicPr>
            <p:cNvPr id="717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648749"/>
              <a:ext cx="5212424" cy="3762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175335" y="3666156"/>
              <a:ext cx="1143962" cy="8402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34231" y="4357489"/>
              <a:ext cx="1653903" cy="8402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540919" y="3154995"/>
              <a:ext cx="1395517" cy="4073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 flipV="1">
              <a:off x="3559969" y="3154995"/>
              <a:ext cx="1376467" cy="161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9224763" y="4465722"/>
            <a:ext cx="13676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/>
            <a:r>
              <a:rPr lang="en-US" sz="1200" b="1"/>
              <a:t> preliminary</a:t>
            </a:r>
          </a:p>
        </p:txBody>
      </p:sp>
    </p:spTree>
    <p:extLst>
      <p:ext uri="{BB962C8B-B14F-4D97-AF65-F5344CB8AC3E}">
        <p14:creationId xmlns:p14="http://schemas.microsoft.com/office/powerpoint/2010/main" val="346572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2"/>
          <p:cNvSpPr>
            <a:spLocks/>
          </p:cNvSpPr>
          <p:nvPr/>
        </p:nvSpPr>
        <p:spPr bwMode="auto">
          <a:xfrm>
            <a:off x="2319297" y="252096"/>
            <a:ext cx="6365221" cy="31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tabLst>
                <a:tab pos="5471833" algn="l"/>
              </a:tabLst>
            </a:pPr>
            <a:r>
              <a:rPr lang="de-DE" sz="2600" b="1">
                <a:solidFill>
                  <a:srgbClr val="0000FF"/>
                </a:solidFill>
              </a:rPr>
              <a:t>A benchmark: UCN density</a:t>
            </a:r>
            <a:endParaRPr lang="en-US" sz="2600" b="1">
              <a:solidFill>
                <a:srgbClr val="0000FF"/>
              </a:solidFill>
            </a:endParaRP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2606212" y="1001378"/>
            <a:ext cx="8099556" cy="2559371"/>
            <a:chOff x="-2018440" y="999270"/>
            <a:chExt cx="8267038" cy="2474057"/>
          </a:xfrm>
        </p:grpSpPr>
        <p:pic>
          <p:nvPicPr>
            <p:cNvPr id="7174" name="Picture 4" descr="Moderationssystem 2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075" y="1369252"/>
              <a:ext cx="2297523" cy="168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5" name="Group 1"/>
            <p:cNvGrpSpPr>
              <a:grpSpLocks/>
            </p:cNvGrpSpPr>
            <p:nvPr/>
          </p:nvGrpSpPr>
          <p:grpSpPr bwMode="auto">
            <a:xfrm>
              <a:off x="-2018440" y="999270"/>
              <a:ext cx="7028592" cy="2474057"/>
              <a:chOff x="1959835" y="1346200"/>
              <a:chExt cx="7028592" cy="2474057"/>
            </a:xfrm>
          </p:grpSpPr>
          <p:sp>
            <p:nvSpPr>
              <p:cNvPr id="7176" name="Rectangle 6"/>
              <p:cNvSpPr>
                <a:spLocks noChangeArrowheads="1"/>
              </p:cNvSpPr>
              <p:nvPr/>
            </p:nvSpPr>
            <p:spPr bwMode="auto">
              <a:xfrm>
                <a:off x="5794375" y="2216150"/>
                <a:ext cx="1900238" cy="617538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177" name="Group 7"/>
              <p:cNvGrpSpPr>
                <a:grpSpLocks/>
              </p:cNvGrpSpPr>
              <p:nvPr/>
            </p:nvGrpSpPr>
            <p:grpSpPr bwMode="auto">
              <a:xfrm>
                <a:off x="7534271" y="1346200"/>
                <a:ext cx="493437" cy="2165350"/>
                <a:chOff x="3003" y="1324"/>
                <a:chExt cx="286" cy="1364"/>
              </a:xfrm>
            </p:grpSpPr>
            <p:sp>
              <p:nvSpPr>
                <p:cNvPr id="7187" name="Rectangle 8"/>
                <p:cNvSpPr>
                  <a:spLocks noChangeArrowheads="1"/>
                </p:cNvSpPr>
                <p:nvPr/>
              </p:nvSpPr>
              <p:spPr bwMode="auto">
                <a:xfrm>
                  <a:off x="3072" y="1488"/>
                  <a:ext cx="144" cy="120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003" y="1324"/>
                  <a:ext cx="286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300"/>
                    <a:t>VAT</a:t>
                  </a:r>
                </a:p>
              </p:txBody>
            </p:sp>
          </p:grpSp>
          <p:sp>
            <p:nvSpPr>
              <p:cNvPr id="7178" name="Rectangle 10"/>
              <p:cNvSpPr>
                <a:spLocks noChangeArrowheads="1"/>
              </p:cNvSpPr>
              <p:nvPr/>
            </p:nvSpPr>
            <p:spPr bwMode="auto">
              <a:xfrm>
                <a:off x="5140325" y="2216150"/>
                <a:ext cx="412750" cy="609600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7179" name="Rectangle 11"/>
              <p:cNvSpPr>
                <a:spLocks noChangeArrowheads="1"/>
              </p:cNvSpPr>
              <p:nvPr/>
            </p:nvSpPr>
            <p:spPr bwMode="auto">
              <a:xfrm>
                <a:off x="4357688" y="2101850"/>
                <a:ext cx="908050" cy="838200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500"/>
                  <a:t>Cascade</a:t>
                </a:r>
              </a:p>
              <a:p>
                <a:pPr algn="ctr"/>
                <a:r>
                  <a:rPr lang="en-US" sz="1500"/>
                  <a:t>Detector</a:t>
                </a:r>
              </a:p>
            </p:txBody>
          </p:sp>
          <p:grpSp>
            <p:nvGrpSpPr>
              <p:cNvPr id="7180" name="Group 12"/>
              <p:cNvGrpSpPr>
                <a:grpSpLocks/>
              </p:cNvGrpSpPr>
              <p:nvPr/>
            </p:nvGrpSpPr>
            <p:grpSpPr bwMode="auto">
              <a:xfrm>
                <a:off x="5437184" y="1346200"/>
                <a:ext cx="493448" cy="2165350"/>
                <a:chOff x="3003" y="1324"/>
                <a:chExt cx="287" cy="1364"/>
              </a:xfrm>
            </p:grpSpPr>
            <p:sp>
              <p:nvSpPr>
                <p:cNvPr id="7185" name="Rectangle 13"/>
                <p:cNvSpPr>
                  <a:spLocks noChangeArrowheads="1"/>
                </p:cNvSpPr>
                <p:nvPr/>
              </p:nvSpPr>
              <p:spPr bwMode="auto">
                <a:xfrm>
                  <a:off x="3072" y="1488"/>
                  <a:ext cx="144" cy="1200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003" y="1324"/>
                  <a:ext cx="287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300"/>
                    <a:t>VAT</a:t>
                  </a:r>
                </a:p>
              </p:txBody>
            </p:sp>
          </p:grpSp>
          <p:sp>
            <p:nvSpPr>
              <p:cNvPr id="7181" name="Text Box 15"/>
              <p:cNvSpPr txBox="1">
                <a:spLocks noChangeArrowheads="1"/>
              </p:cNvSpPr>
              <p:nvPr/>
            </p:nvSpPr>
            <p:spPr bwMode="auto">
              <a:xfrm>
                <a:off x="1959835" y="1350304"/>
                <a:ext cx="4117671" cy="5355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500"/>
                  <a:t>1m glass </a:t>
                </a:r>
                <a:r>
                  <a:rPr lang="en-US" sz="1500" smtClean="0"/>
                  <a:t>tube ~25000 cm</a:t>
                </a:r>
                <a:r>
                  <a:rPr lang="en-US" sz="1500" baseline="30000" smtClean="0"/>
                  <a:t>3</a:t>
                </a:r>
              </a:p>
              <a:p>
                <a:pPr eaLnBrk="1" hangingPunct="1"/>
                <a:r>
                  <a:rPr lang="en-US" sz="1500" smtClean="0"/>
                  <a:t>- nEDM precession chamber ~2100cm</a:t>
                </a:r>
                <a:r>
                  <a:rPr lang="en-US" sz="1500" baseline="30000" smtClean="0"/>
                  <a:t>3</a:t>
                </a:r>
                <a:endParaRPr lang="en-US" sz="1500" baseline="30000"/>
              </a:p>
            </p:txBody>
          </p:sp>
          <p:sp>
            <p:nvSpPr>
              <p:cNvPr id="7182" name="Text Box 16"/>
              <p:cNvSpPr txBox="1">
                <a:spLocks noChangeArrowheads="1"/>
              </p:cNvSpPr>
              <p:nvPr/>
            </p:nvSpPr>
            <p:spPr bwMode="auto">
              <a:xfrm>
                <a:off x="5954713" y="2838450"/>
                <a:ext cx="2001338" cy="9818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500"/>
                  <a:t>- NiMo coating</a:t>
                </a:r>
              </a:p>
              <a:p>
                <a:pPr eaLnBrk="1" hangingPunct="1"/>
                <a:r>
                  <a:rPr lang="en-US" sz="1500"/>
                  <a:t>- Stainless </a:t>
                </a:r>
              </a:p>
              <a:p>
                <a:pPr eaLnBrk="1" hangingPunct="1"/>
                <a:r>
                  <a:rPr lang="en-US" sz="1500"/>
                  <a:t>steel flanges</a:t>
                </a:r>
              </a:p>
              <a:p>
                <a:pPr eaLnBrk="1" hangingPunct="1"/>
                <a:r>
                  <a:rPr lang="en-US" sz="1500"/>
                  <a:t>- shutter DLC coated</a:t>
                </a:r>
              </a:p>
            </p:txBody>
          </p:sp>
          <p:sp>
            <p:nvSpPr>
              <p:cNvPr id="7183" name="AutoShape 18"/>
              <p:cNvSpPr>
                <a:spLocks noChangeArrowheads="1"/>
              </p:cNvSpPr>
              <p:nvPr/>
            </p:nvSpPr>
            <p:spPr bwMode="auto">
              <a:xfrm flipH="1">
                <a:off x="7908925" y="2165350"/>
                <a:ext cx="788988" cy="647700"/>
              </a:xfrm>
              <a:prstGeom prst="rightArrow">
                <a:avLst>
                  <a:gd name="adj1" fmla="val 50000"/>
                  <a:gd name="adj2" fmla="val 304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Text Box 19"/>
              <p:cNvSpPr txBox="1">
                <a:spLocks noChangeArrowheads="1"/>
              </p:cNvSpPr>
              <p:nvPr/>
            </p:nvSpPr>
            <p:spPr bwMode="auto">
              <a:xfrm>
                <a:off x="8031163" y="2325151"/>
                <a:ext cx="957264" cy="312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500"/>
                  <a:t>UCN 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4536" y="2601726"/>
            <a:ext cx="5212424" cy="3762167"/>
            <a:chOff x="1" y="2648749"/>
            <a:chExt cx="5212424" cy="3762167"/>
          </a:xfrm>
        </p:grpSpPr>
        <p:pic>
          <p:nvPicPr>
            <p:cNvPr id="717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648749"/>
              <a:ext cx="5212424" cy="3762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175335" y="3666156"/>
              <a:ext cx="1143962" cy="8402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34231" y="4357489"/>
              <a:ext cx="1653903" cy="8402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540919" y="3154995"/>
              <a:ext cx="1395517" cy="4073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2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 flipV="1">
              <a:off x="3559969" y="3154995"/>
              <a:ext cx="1376467" cy="161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200303" y="4086296"/>
            <a:ext cx="5447094" cy="2877709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900" b="1">
                <a:latin typeface="Comic Sans MS" pitchFamily="66" charset="0"/>
              </a:rPr>
              <a:t>UCN density measured in a 25l volume</a:t>
            </a:r>
          </a:p>
          <a:p>
            <a:r>
              <a:rPr lang="en-US" sz="1900" b="1">
                <a:latin typeface="Comic Sans MS" pitchFamily="66" charset="0"/>
              </a:rPr>
              <a:t>extrapolated to t=0</a:t>
            </a:r>
          </a:p>
          <a:p>
            <a:r>
              <a:rPr lang="en-US" sz="1900" b="1" smtClean="0">
                <a:latin typeface="Comic Sans MS" pitchFamily="66" charset="0"/>
              </a:rPr>
              <a:t>at </a:t>
            </a:r>
            <a:r>
              <a:rPr lang="en-US" sz="1900" b="1">
                <a:latin typeface="Comic Sans MS" pitchFamily="66" charset="0"/>
              </a:rPr>
              <a:t>PSI area West-1</a:t>
            </a:r>
          </a:p>
          <a:p>
            <a:r>
              <a:rPr lang="en-US" sz="1900" b="1">
                <a:latin typeface="Comic Sans MS" pitchFamily="66" charset="0"/>
              </a:rPr>
              <a:t>	2010 	~0.15 UCN/cm3</a:t>
            </a:r>
          </a:p>
          <a:p>
            <a:r>
              <a:rPr lang="en-US" sz="1900" b="1">
                <a:latin typeface="Comic Sans MS" pitchFamily="66" charset="0"/>
              </a:rPr>
              <a:t>	2011	~18 UCN/cm3</a:t>
            </a:r>
          </a:p>
          <a:p>
            <a:r>
              <a:rPr lang="en-US" sz="1900" b="1">
                <a:latin typeface="Comic Sans MS" pitchFamily="66" charset="0"/>
              </a:rPr>
              <a:t>	2012	~23 UCN/cm3 </a:t>
            </a:r>
          </a:p>
          <a:p>
            <a:r>
              <a:rPr lang="en-US" sz="1900" b="1">
                <a:latin typeface="Comic Sans MS" pitchFamily="66" charset="0"/>
              </a:rPr>
              <a:t>=&gt; correct for detector foil transmission </a:t>
            </a:r>
          </a:p>
          <a:p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present </a:t>
            </a:r>
            <a:r>
              <a:rPr lang="en-US" sz="2400" b="1" smtClean="0">
                <a:solidFill>
                  <a:srgbClr val="FF0000"/>
                </a:solidFill>
                <a:latin typeface="Comic Sans MS" pitchFamily="66" charset="0"/>
              </a:rPr>
              <a:t>status &gt;33 UCN/cm3 in storage experiment  </a:t>
            </a:r>
            <a:endParaRPr lang="en-US" sz="24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9224763" y="4465722"/>
            <a:ext cx="13676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/>
            <a:r>
              <a:rPr lang="en-US" sz="1200" b="1"/>
              <a:t> preliminary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829097"/>
            <a:ext cx="10688638" cy="6223178"/>
          </a:xfrm>
          <a:prstGeom prst="rect">
            <a:avLst/>
          </a:prstGeom>
          <a:solidFill>
            <a:schemeClr val="accent6">
              <a:lumMod val="20000"/>
              <a:lumOff val="80000"/>
              <a:alpha val="6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1832" y="989375"/>
            <a:ext cx="6342106" cy="2123658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mtClean="0"/>
          </a:p>
          <a:p>
            <a:pPr algn="ctr"/>
            <a:r>
              <a:rPr lang="en-US" sz="2400"/>
              <a:t>One could imagine to do common measurements of densities in the same bottle at different UCN sources to compare source </a:t>
            </a:r>
            <a:r>
              <a:rPr lang="en-US" sz="2400"/>
              <a:t>performances</a:t>
            </a:r>
            <a:r>
              <a:rPr lang="en-US" sz="2400" smtClean="0"/>
              <a:t>.</a:t>
            </a:r>
            <a:endParaRPr lang="en-US"/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4650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031527" y="110293"/>
            <a:ext cx="6432025" cy="77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49" tIns="49773" rIns="99549" bIns="49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0000FF"/>
                </a:solidFill>
                <a:latin typeface="Comic Sans MS" pitchFamily="66" charset="0"/>
              </a:rPr>
              <a:t>UCN Ping Pong </a:t>
            </a:r>
            <a:endParaRPr lang="en-US" sz="2200" b="1" smtClean="0">
              <a:solidFill>
                <a:srgbClr val="0000FF"/>
              </a:solidFill>
              <a:latin typeface="Comic Sans MS" pitchFamily="66" charset="0"/>
            </a:endParaRPr>
          </a:p>
          <a:p>
            <a:pPr algn="ctr" eaLnBrk="1" hangingPunct="1"/>
            <a:r>
              <a:rPr lang="en-US" sz="2200" b="1">
                <a:solidFill>
                  <a:srgbClr val="0000FF"/>
                </a:solidFill>
                <a:latin typeface="Comic Sans MS" pitchFamily="66" charset="0"/>
              </a:rPr>
              <a:t>T</a:t>
            </a:r>
            <a:r>
              <a:rPr lang="en-US" sz="2200" b="1" smtClean="0">
                <a:solidFill>
                  <a:srgbClr val="0000FF"/>
                </a:solidFill>
                <a:latin typeface="Comic Sans MS" pitchFamily="66" charset="0"/>
              </a:rPr>
              <a:t>est of guides </a:t>
            </a:r>
            <a:r>
              <a:rPr lang="en-US" sz="2200" b="1">
                <a:solidFill>
                  <a:srgbClr val="0000FF"/>
                </a:solidFill>
                <a:latin typeface="Comic Sans MS" pitchFamily="66" charset="0"/>
              </a:rPr>
              <a:t>and storage vessel</a:t>
            </a:r>
            <a:r>
              <a:rPr lang="en-US" sz="2200" b="1">
                <a:latin typeface="Comic Sans MS" pitchFamily="66" charset="0"/>
              </a:rPr>
              <a:t> 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1168213" y="1899466"/>
            <a:ext cx="8600586" cy="5614365"/>
            <a:chOff x="534" y="658"/>
            <a:chExt cx="5417" cy="3537"/>
          </a:xfrm>
        </p:grpSpPr>
        <p:pic>
          <p:nvPicPr>
            <p:cNvPr id="10247" name="Picture 4" descr="Moderationssystem 2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" y="658"/>
              <a:ext cx="4716" cy="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8" name="Group 5"/>
            <p:cNvGrpSpPr>
              <a:grpSpLocks/>
            </p:cNvGrpSpPr>
            <p:nvPr/>
          </p:nvGrpSpPr>
          <p:grpSpPr bwMode="auto">
            <a:xfrm>
              <a:off x="2374" y="1986"/>
              <a:ext cx="448" cy="284"/>
              <a:chOff x="810" y="1209"/>
              <a:chExt cx="233" cy="173"/>
            </a:xfrm>
          </p:grpSpPr>
          <p:sp>
            <p:nvSpPr>
              <p:cNvPr id="10256" name="Rectangle 6"/>
              <p:cNvSpPr>
                <a:spLocks noChangeArrowheads="1"/>
              </p:cNvSpPr>
              <p:nvPr/>
            </p:nvSpPr>
            <p:spPr bwMode="auto">
              <a:xfrm rot="591949">
                <a:off x="874" y="1296"/>
                <a:ext cx="147" cy="61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7" name="Line 7"/>
              <p:cNvSpPr>
                <a:spLocks noChangeShapeType="1"/>
              </p:cNvSpPr>
              <p:nvPr/>
            </p:nvSpPr>
            <p:spPr bwMode="auto">
              <a:xfrm flipV="1">
                <a:off x="1018" y="1232"/>
                <a:ext cx="25" cy="1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8" name="Line 8"/>
              <p:cNvSpPr>
                <a:spLocks noChangeShapeType="1"/>
              </p:cNvSpPr>
              <p:nvPr/>
            </p:nvSpPr>
            <p:spPr bwMode="auto">
              <a:xfrm flipV="1">
                <a:off x="871" y="1209"/>
                <a:ext cx="25" cy="1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Rectangle 9"/>
              <p:cNvSpPr>
                <a:spLocks noChangeArrowheads="1"/>
              </p:cNvSpPr>
              <p:nvPr/>
            </p:nvSpPr>
            <p:spPr bwMode="auto">
              <a:xfrm rot="607038">
                <a:off x="810" y="1276"/>
                <a:ext cx="60" cy="5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49" name="Rectangle 10"/>
            <p:cNvSpPr>
              <a:spLocks noChangeArrowheads="1"/>
            </p:cNvSpPr>
            <p:nvPr/>
          </p:nvSpPr>
          <p:spPr bwMode="auto">
            <a:xfrm>
              <a:off x="1123" y="2836"/>
              <a:ext cx="504" cy="4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8" tIns="45718" rIns="91438" bIns="45718" anchor="ctr"/>
            <a:lstStyle/>
            <a:p>
              <a:pPr algn="ctr"/>
              <a:r>
                <a:rPr lang="en-US" sz="1300"/>
                <a:t>detector</a:t>
              </a:r>
            </a:p>
            <a:p>
              <a:pPr algn="ctr"/>
              <a:r>
                <a:rPr lang="en-US" sz="1300"/>
                <a:t>2</a:t>
              </a:r>
            </a:p>
          </p:txBody>
        </p:sp>
        <p:sp>
          <p:nvSpPr>
            <p:cNvPr id="10250" name="Rectangle 11"/>
            <p:cNvSpPr>
              <a:spLocks noChangeArrowheads="1"/>
            </p:cNvSpPr>
            <p:nvPr/>
          </p:nvSpPr>
          <p:spPr bwMode="auto">
            <a:xfrm>
              <a:off x="534" y="1844"/>
              <a:ext cx="392" cy="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1" name="Oval 12"/>
            <p:cNvSpPr>
              <a:spLocks noChangeArrowheads="1"/>
            </p:cNvSpPr>
            <p:nvPr/>
          </p:nvSpPr>
          <p:spPr bwMode="auto">
            <a:xfrm>
              <a:off x="1734" y="2745"/>
              <a:ext cx="226" cy="40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2" name="Text Box 13"/>
            <p:cNvSpPr txBox="1">
              <a:spLocks noChangeArrowheads="1"/>
            </p:cNvSpPr>
            <p:nvPr/>
          </p:nvSpPr>
          <p:spPr bwMode="auto">
            <a:xfrm>
              <a:off x="1870" y="3425"/>
              <a:ext cx="1212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3988" tIns="41994" rIns="83988" bIns="41994">
              <a:spAutoFit/>
            </a:bodyPr>
            <a:lstStyle>
              <a:lvl1pPr defTabSz="839788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39788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39788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39788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39788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400">
                  <a:latin typeface="Times" pitchFamily="18" charset="0"/>
                </a:rPr>
                <a:t>superconducting magnet</a:t>
              </a:r>
            </a:p>
            <a:p>
              <a:r>
                <a:rPr lang="en-US" sz="1400">
                  <a:latin typeface="Times" pitchFamily="18" charset="0"/>
                </a:rPr>
                <a:t>as polarizer</a:t>
              </a:r>
            </a:p>
          </p:txBody>
        </p:sp>
        <p:sp>
          <p:nvSpPr>
            <p:cNvPr id="10253" name="Rectangle 14"/>
            <p:cNvSpPr>
              <a:spLocks noChangeArrowheads="1"/>
            </p:cNvSpPr>
            <p:nvPr/>
          </p:nvSpPr>
          <p:spPr bwMode="auto">
            <a:xfrm>
              <a:off x="1870" y="1928"/>
              <a:ext cx="528" cy="4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8" tIns="45718" rIns="91438" bIns="45718" anchor="ctr"/>
            <a:lstStyle/>
            <a:p>
              <a:pPr algn="ctr"/>
              <a:r>
                <a:rPr lang="en-US" sz="1300"/>
                <a:t>detector</a:t>
              </a:r>
            </a:p>
            <a:p>
              <a:pPr algn="ctr"/>
              <a:r>
                <a:rPr lang="en-US" sz="1300"/>
                <a:t>1 </a:t>
              </a:r>
            </a:p>
          </p:txBody>
        </p:sp>
        <p:sp>
          <p:nvSpPr>
            <p:cNvPr id="10254" name="Line 15"/>
            <p:cNvSpPr>
              <a:spLocks noChangeShapeType="1"/>
            </p:cNvSpPr>
            <p:nvPr/>
          </p:nvSpPr>
          <p:spPr bwMode="auto">
            <a:xfrm flipH="1" flipV="1">
              <a:off x="1915" y="3062"/>
              <a:ext cx="318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Text Box 16"/>
            <p:cNvSpPr txBox="1">
              <a:spLocks noChangeArrowheads="1"/>
            </p:cNvSpPr>
            <p:nvPr/>
          </p:nvSpPr>
          <p:spPr bwMode="auto">
            <a:xfrm>
              <a:off x="5486" y="2261"/>
              <a:ext cx="107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3988" tIns="41994" rIns="83988" bIns="41994">
              <a:spAutoFit/>
            </a:bodyPr>
            <a:lstStyle>
              <a:lvl1pPr defTabSz="839788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39788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39788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39788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39788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397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sz="1900">
                <a:latin typeface="Comic Sans MS" pitchFamily="66" charset="0"/>
              </a:endParaRPr>
            </a:p>
          </p:txBody>
        </p:sp>
      </p:grpSp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41" y="966364"/>
            <a:ext cx="4239483" cy="281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1653" y="2829066"/>
            <a:ext cx="3374458" cy="1066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1" tIns="49775" rIns="99551" bIns="497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6" name="Text Box 20"/>
          <p:cNvSpPr txBox="1">
            <a:spLocks noChangeArrowheads="1"/>
          </p:cNvSpPr>
          <p:nvPr/>
        </p:nvSpPr>
        <p:spPr bwMode="auto">
          <a:xfrm>
            <a:off x="179858" y="1160688"/>
            <a:ext cx="5594406" cy="2002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51" tIns="49775" rIns="99551" bIns="497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500" b="1"/>
              <a:t>- kick beam onto target</a:t>
            </a:r>
          </a:p>
          <a:p>
            <a:pPr eaLnBrk="1" hangingPunct="1"/>
            <a:r>
              <a:rPr lang="en-US" sz="1500" b="1"/>
              <a:t>- fill small storage vessel in West-1</a:t>
            </a:r>
          </a:p>
          <a:p>
            <a:pPr eaLnBrk="1" hangingPunct="1"/>
            <a:r>
              <a:rPr lang="en-US" sz="1500" b="1"/>
              <a:t>- open source storage vessel shutter after 10 s</a:t>
            </a:r>
          </a:p>
          <a:p>
            <a:pPr eaLnBrk="1" hangingPunct="1"/>
            <a:r>
              <a:rPr lang="en-US" sz="1500" b="1"/>
              <a:t>- UCN stored in West-1 for 100s - can be directly measured </a:t>
            </a:r>
          </a:p>
          <a:p>
            <a:pPr eaLnBrk="1" hangingPunct="1"/>
            <a:r>
              <a:rPr lang="en-US" sz="1500" b="1"/>
              <a:t>- open W1 storage vessel shutter - towards W1 -&gt; measure </a:t>
            </a:r>
          </a:p>
          <a:p>
            <a:pPr eaLnBrk="1" hangingPunct="1"/>
            <a:r>
              <a:rPr lang="en-US" sz="1500" b="1"/>
              <a:t>- open W1 storage vessel shutter - towards South -&gt; send UCN from West to South</a:t>
            </a:r>
          </a:p>
          <a:p>
            <a:pPr eaLnBrk="1" hangingPunct="1"/>
            <a:r>
              <a:rPr lang="en-US" sz="1500" b="1"/>
              <a:t>- measure UCN arriving in South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88535" y="1333153"/>
            <a:ext cx="25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 negligible Background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84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769450" y="1081908"/>
            <a:ext cx="7459778" cy="62374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51" tIns="49775" rIns="99551" bIns="497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700" b="1"/>
              <a:t>full simulation reproduces measurements well (~30%) </a:t>
            </a:r>
          </a:p>
          <a:p>
            <a:pPr eaLnBrk="1" hangingPunct="1"/>
            <a:r>
              <a:rPr lang="en-US" sz="1700" b="1">
                <a:sym typeface="ZapfDingbats" pitchFamily="82" charset="2"/>
              </a:rPr>
              <a:t>    no 'big' unknowns in storage vessel or guides </a:t>
            </a:r>
          </a:p>
        </p:txBody>
      </p:sp>
      <p:sp>
        <p:nvSpPr>
          <p:cNvPr id="11267" name="Text Box 19"/>
          <p:cNvSpPr txBox="1">
            <a:spLocks noChangeArrowheads="1"/>
          </p:cNvSpPr>
          <p:nvPr/>
        </p:nvSpPr>
        <p:spPr bwMode="auto">
          <a:xfrm>
            <a:off x="527581" y="3067156"/>
            <a:ext cx="2761043" cy="1716349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51" tIns="49775" rIns="99551" bIns="497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UCN </a:t>
            </a:r>
            <a:r>
              <a:rPr lang="en-US" b="1" smtClean="0"/>
              <a:t>transmission </a:t>
            </a:r>
          </a:p>
          <a:p>
            <a:pPr eaLnBrk="1" hangingPunct="1"/>
            <a:r>
              <a:rPr lang="en-US" b="1" smtClean="0"/>
              <a:t>from West to South</a:t>
            </a:r>
            <a:endParaRPr lang="en-US" b="1"/>
          </a:p>
          <a:p>
            <a:pPr eaLnBrk="1" hangingPunct="1"/>
            <a:endParaRPr lang="en-US" sz="1500" b="1"/>
          </a:p>
          <a:p>
            <a:pPr eaLnBrk="1" hangingPunct="1"/>
            <a:r>
              <a:rPr lang="en-US" b="1"/>
              <a:t>measured = 2.9 </a:t>
            </a:r>
            <a:r>
              <a:rPr lang="en-US" b="1">
                <a:cs typeface="Arial" charset="0"/>
              </a:rPr>
              <a:t>± 0.4</a:t>
            </a:r>
            <a:r>
              <a:rPr lang="en-US" b="1"/>
              <a:t>%</a:t>
            </a:r>
          </a:p>
          <a:p>
            <a:pPr eaLnBrk="1" hangingPunct="1"/>
            <a:endParaRPr lang="en-US" b="1"/>
          </a:p>
          <a:p>
            <a:pPr eaLnBrk="1" hangingPunct="1"/>
            <a:r>
              <a:rPr lang="en-US" b="1"/>
              <a:t>simulated = 3.3 ± 0.3%</a:t>
            </a:r>
          </a:p>
        </p:txBody>
      </p:sp>
      <p:graphicFrame>
        <p:nvGraphicFramePr>
          <p:cNvPr id="11268" name="Object 27"/>
          <p:cNvGraphicFramePr>
            <a:graphicFrameLocks noChangeAspect="1"/>
          </p:cNvGraphicFramePr>
          <p:nvPr/>
        </p:nvGraphicFramePr>
        <p:xfrm>
          <a:off x="3013032" y="1871456"/>
          <a:ext cx="7380984" cy="5271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7" name="Graph" r:id="rId3" imgW="4152900" imgH="2908300" progId="Origin50.Graph">
                  <p:embed/>
                </p:oleObj>
              </mc:Choice>
              <mc:Fallback>
                <p:oleObj name="Graph" r:id="rId3" imgW="4152900" imgH="29083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032" y="1871456"/>
                        <a:ext cx="7380984" cy="5271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Box 8"/>
          <p:cNvSpPr txBox="1">
            <a:spLocks noChangeArrowheads="1"/>
          </p:cNvSpPr>
          <p:nvPr/>
        </p:nvSpPr>
        <p:spPr bwMode="auto">
          <a:xfrm rot="-5400000">
            <a:off x="3024706" y="4242525"/>
            <a:ext cx="1698140" cy="299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51" tIns="49775" rIns="99551" bIns="497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300"/>
              <a:t>UCN Counts / pulse</a:t>
            </a:r>
          </a:p>
        </p:txBody>
      </p:sp>
      <p:sp>
        <p:nvSpPr>
          <p:cNvPr id="11270" name="Text Box 2"/>
          <p:cNvSpPr txBox="1">
            <a:spLocks noChangeArrowheads="1"/>
          </p:cNvSpPr>
          <p:nvPr/>
        </p:nvSpPr>
        <p:spPr bwMode="auto">
          <a:xfrm>
            <a:off x="2031527" y="110293"/>
            <a:ext cx="6432025" cy="78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49" tIns="49773" rIns="99549" bIns="49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0000FF"/>
                </a:solidFill>
                <a:latin typeface="Comic Sans MS" pitchFamily="66" charset="0"/>
              </a:rPr>
              <a:t>UCN Ping Pong tests</a:t>
            </a:r>
          </a:p>
          <a:p>
            <a:pPr algn="ctr" eaLnBrk="1" hangingPunct="1"/>
            <a:r>
              <a:rPr lang="en-US" sz="2200" b="1">
                <a:solidFill>
                  <a:srgbClr val="0000FF"/>
                </a:solidFill>
                <a:latin typeface="Comic Sans MS" pitchFamily="66" charset="0"/>
              </a:rPr>
              <a:t>guides and storage vessel</a:t>
            </a:r>
            <a:r>
              <a:rPr lang="en-US" sz="2200" b="1">
                <a:latin typeface="Comic Sans MS" pitchFamily="66" charset="0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04144" y="6787812"/>
            <a:ext cx="13676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/>
            <a:r>
              <a:rPr lang="en-US" sz="1200" b="1"/>
              <a:t> preliminary</a:t>
            </a:r>
          </a:p>
        </p:txBody>
      </p:sp>
    </p:spTree>
    <p:extLst>
      <p:ext uri="{BB962C8B-B14F-4D97-AF65-F5344CB8AC3E}">
        <p14:creationId xmlns:p14="http://schemas.microsoft.com/office/powerpoint/2010/main" val="3322117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10688638" cy="651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itel 2"/>
          <p:cNvSpPr>
            <a:spLocks/>
          </p:cNvSpPr>
          <p:nvPr/>
        </p:nvSpPr>
        <p:spPr bwMode="auto">
          <a:xfrm>
            <a:off x="9525" y="263525"/>
            <a:ext cx="106886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1042988"/>
            <a:r>
              <a:rPr lang="de-DE" sz="2000" b="1">
                <a:solidFill>
                  <a:srgbClr val="0000FF"/>
                </a:solidFill>
              </a:rPr>
              <a:t>Neutron production via proton spallation on lead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652226" y="5293593"/>
            <a:ext cx="185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700" b="1">
                <a:latin typeface="Arial Narrow" pitchFamily="34" charset="0"/>
                <a:ea typeface="ヒラギノ角ゴ Pro W3" pitchFamily="1" charset="-128"/>
              </a:rPr>
              <a:t>UCN Source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V="1">
            <a:off x="6503251" y="5089525"/>
            <a:ext cx="1496162" cy="3480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39738" y="3308350"/>
            <a:ext cx="4858615" cy="17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700" b="1">
                <a:latin typeface="Arial Narrow" pitchFamily="34" charset="0"/>
                <a:ea typeface="ヒラギノ角ゴ Pro W3" pitchFamily="1" charset="-128"/>
              </a:rPr>
              <a:t>Proton Accelerator</a:t>
            </a:r>
          </a:p>
          <a:p>
            <a:r>
              <a:rPr lang="en-US" sz="2700" b="1">
                <a:latin typeface="Arial Narrow" pitchFamily="34" charset="0"/>
                <a:ea typeface="ヒラギノ角ゴ Pro W3" pitchFamily="1" charset="-128"/>
              </a:rPr>
              <a:t>590 MeV Cyclotron</a:t>
            </a:r>
          </a:p>
          <a:p>
            <a:r>
              <a:rPr lang="en-US" sz="2700" b="1">
                <a:latin typeface="Arial Narrow" pitchFamily="34" charset="0"/>
                <a:ea typeface="ヒラギノ角ゴ Pro W3" pitchFamily="1" charset="-128"/>
              </a:rPr>
              <a:t>2.2 mA beam current </a:t>
            </a:r>
            <a:endParaRPr lang="en-US" sz="2700" b="1" smtClean="0">
              <a:latin typeface="Arial Narrow" pitchFamily="34" charset="0"/>
              <a:ea typeface="ヒラギノ角ゴ Pro W3" pitchFamily="1" charset="-128"/>
            </a:endParaRPr>
          </a:p>
          <a:p>
            <a:r>
              <a:rPr lang="en-US" sz="2700" b="1" smtClean="0">
                <a:latin typeface="Arial Narrow" pitchFamily="34" charset="0"/>
                <a:ea typeface="ヒラギノ角ゴ Pro W3" pitchFamily="1" charset="-128"/>
              </a:rPr>
              <a:t>2.4 mA regular test operation days</a:t>
            </a:r>
            <a:endParaRPr lang="en-US" sz="2700" b="1">
              <a:latin typeface="Arial Narrow" pitchFamily="34" charset="0"/>
              <a:ea typeface="ヒラギノ角ゴ Pro W3" pitchFamily="1" charset="-128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V="1">
            <a:off x="1557338" y="2949575"/>
            <a:ext cx="0" cy="396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864475" y="6229350"/>
            <a:ext cx="1468438" cy="94615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800" b="1">
                <a:latin typeface="Times" pitchFamily="18" charset="0"/>
              </a:rPr>
              <a:t>nEDM </a:t>
            </a:r>
          </a:p>
          <a:p>
            <a:r>
              <a:rPr lang="en-US" sz="2800" b="1">
                <a:latin typeface="Times" pitchFamily="18" charset="0"/>
              </a:rPr>
              <a:t>installed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392363" y="6270625"/>
            <a:ext cx="4762500" cy="50165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600">
                <a:latin typeface="Times" pitchFamily="18" charset="0"/>
              </a:rPr>
              <a:t>2 experimental areas / 3 beamlines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895600" y="2284413"/>
            <a:ext cx="22367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600" b="1">
                <a:solidFill>
                  <a:srgbClr val="FF0000"/>
                </a:solidFill>
                <a:latin typeface="Times" pitchFamily="18" charset="0"/>
              </a:rPr>
              <a:t>kicker to UCN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3903663" y="2670175"/>
            <a:ext cx="0" cy="1444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04" name="Picture 12" descr="kicker_PKA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1095375"/>
            <a:ext cx="1873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 descr="nEDM_logo_mid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6302375"/>
            <a:ext cx="145573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5577276" y="1241219"/>
          <a:ext cx="3418994" cy="2412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1" name="Paint Shop Pro Image" r:id="rId3" imgW="9580488" imgH="6614634" progId="PaintShopPro">
                  <p:embed/>
                </p:oleObj>
              </mc:Choice>
              <mc:Fallback>
                <p:oleObj name="Paint Shop Pro Image" r:id="rId3" imgW="9580488" imgH="6614634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7276" y="1241219"/>
                        <a:ext cx="3418994" cy="24124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935950" y="197825"/>
            <a:ext cx="5363162" cy="50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9" tIns="49773" rIns="99549" bIns="49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0000FF"/>
                </a:solidFill>
                <a:latin typeface="Comic Sans MS" pitchFamily="66" charset="0"/>
              </a:rPr>
              <a:t>Moderator lid UCN transmission</a:t>
            </a:r>
          </a:p>
        </p:txBody>
      </p:sp>
      <p:pic>
        <p:nvPicPr>
          <p:cNvPr id="14340" name="Picture 4" descr="DSCN24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35" y="1160688"/>
            <a:ext cx="3729032" cy="285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810235" y="4153892"/>
            <a:ext cx="4506700" cy="193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49" tIns="49773" rIns="99549" bIns="49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700" b="1">
                <a:latin typeface="Comic Sans MS" pitchFamily="66" charset="0"/>
              </a:rPr>
              <a:t>- use lid material from pressure test vessel</a:t>
            </a:r>
          </a:p>
          <a:p>
            <a:pPr eaLnBrk="1" hangingPunct="1"/>
            <a:endParaRPr lang="en-US" sz="1700" b="1">
              <a:latin typeface="Comic Sans MS" pitchFamily="66" charset="0"/>
            </a:endParaRPr>
          </a:p>
          <a:p>
            <a:pPr eaLnBrk="1" hangingPunct="1"/>
            <a:r>
              <a:rPr lang="en-US" sz="1700" b="1">
                <a:latin typeface="Comic Sans MS" pitchFamily="66" charset="0"/>
              </a:rPr>
              <a:t>- 50% transmission of 0.5mm thick AlMg3 as expected from previous measurements of the material finally </a:t>
            </a:r>
            <a:r>
              <a:rPr lang="en-US" sz="1700" b="1" smtClean="0">
                <a:latin typeface="Comic Sans MS" pitchFamily="66" charset="0"/>
              </a:rPr>
              <a:t>used</a:t>
            </a:r>
            <a:endParaRPr lang="en-US" sz="1700" b="1">
              <a:latin typeface="Comic Sans MS" pitchFamily="66" charset="0"/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615286" y="1160688"/>
            <a:ext cx="2432422" cy="37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49" tIns="49773" rIns="99549" bIns="49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ea typeface="ＭＳ Ｐゴシック" charset="-128"/>
              </a:rPr>
              <a:t>holder with 2 samples</a:t>
            </a:r>
          </a:p>
        </p:txBody>
      </p:sp>
      <p:pic>
        <p:nvPicPr>
          <p:cNvPr id="14343" name="Picture 14" descr="Zus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44237"/>
          <a:stretch>
            <a:fillRect/>
          </a:stretch>
        </p:blipFill>
        <p:spPr bwMode="auto">
          <a:xfrm>
            <a:off x="215828" y="3702646"/>
            <a:ext cx="919840" cy="317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10800000">
            <a:off x="889008" y="5862960"/>
            <a:ext cx="298049" cy="238090"/>
          </a:xfrm>
          <a:prstGeom prst="rightArrow">
            <a:avLst/>
          </a:prstGeom>
          <a:solidFill>
            <a:srgbClr val="CC00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1" tIns="49775" rIns="99551" bIns="49775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46" name="Picture 47" descr="DSC_19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2278" r="4576"/>
          <a:stretch>
            <a:fillRect/>
          </a:stretch>
        </p:blipFill>
        <p:spPr bwMode="auto">
          <a:xfrm>
            <a:off x="1303535" y="4063282"/>
            <a:ext cx="3729032" cy="29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640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28588" y="252413"/>
            <a:ext cx="10688638" cy="525462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  <a:ea typeface="ＭＳ Ｐゴシック" charset="-128"/>
              </a:rPr>
              <a:t>UCN Storage Time via leak method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2138" y="1189038"/>
            <a:ext cx="9977437" cy="5688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ea typeface="ＭＳ Ｐゴシック" charset="-128"/>
            </a:endParaRPr>
          </a:p>
          <a:p>
            <a:endParaRPr lang="en-US" smtClean="0">
              <a:ea typeface="ＭＳ Ｐゴシック" charset="-128"/>
            </a:endParaRPr>
          </a:p>
          <a:p>
            <a:endParaRPr lang="en-US" smtClean="0">
              <a:ea typeface="ＭＳ Ｐゴシック" charset="-128"/>
            </a:endParaRPr>
          </a:p>
          <a:p>
            <a:endParaRPr lang="en-US" smtClean="0">
              <a:ea typeface="ＭＳ Ｐゴシック" charset="-128"/>
            </a:endParaRPr>
          </a:p>
          <a:p>
            <a:endParaRPr lang="en-US" smtClean="0">
              <a:ea typeface="ＭＳ Ｐゴシック" charset="-128"/>
            </a:endParaRPr>
          </a:p>
        </p:txBody>
      </p:sp>
      <p:graphicFrame>
        <p:nvGraphicFramePr>
          <p:cNvPr id="36870" name="Object 7"/>
          <p:cNvGraphicFramePr>
            <a:graphicFrameLocks noChangeAspect="1"/>
          </p:cNvGraphicFramePr>
          <p:nvPr/>
        </p:nvGraphicFramePr>
        <p:xfrm>
          <a:off x="376238" y="901700"/>
          <a:ext cx="6048375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3" name="Paint Shop Pro Image" r:id="rId4" imgW="6263415" imgH="1843902" progId="PaintShopPro">
                  <p:embed/>
                </p:oleObj>
              </mc:Choice>
              <mc:Fallback>
                <p:oleObj name="Paint Shop Pro Image" r:id="rId4" imgW="6263415" imgH="1843902" progId="PaintShopPro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901700"/>
                        <a:ext cx="6048375" cy="178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256087" y="2773313"/>
            <a:ext cx="7059612" cy="4600575"/>
            <a:chOff x="3256087" y="2773313"/>
            <a:chExt cx="7059612" cy="4600575"/>
          </a:xfrm>
        </p:grpSpPr>
        <p:pic>
          <p:nvPicPr>
            <p:cNvPr id="36888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087" y="2773313"/>
              <a:ext cx="7059612" cy="460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69" name="Text Box 5"/>
            <p:cNvSpPr txBox="1">
              <a:spLocks noChangeArrowheads="1"/>
            </p:cNvSpPr>
            <p:nvPr/>
          </p:nvSpPr>
          <p:spPr bwMode="auto">
            <a:xfrm>
              <a:off x="8656688" y="3997933"/>
              <a:ext cx="1224136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r>
                <a:rPr lang="en-US" sz="2400" b="1"/>
                <a:t> </a:t>
              </a:r>
              <a:r>
                <a:rPr lang="en-US" sz="1000" b="1"/>
                <a:t>preliminary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908050"/>
            <a:ext cx="7129463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el 2"/>
          <p:cNvSpPr>
            <a:spLocks/>
          </p:cNvSpPr>
          <p:nvPr/>
        </p:nvSpPr>
        <p:spPr bwMode="auto">
          <a:xfrm>
            <a:off x="2535238" y="252413"/>
            <a:ext cx="51117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1042988"/>
            <a:r>
              <a:rPr lang="de-DE" sz="2400" b="1">
                <a:solidFill>
                  <a:srgbClr val="0000FF"/>
                </a:solidFill>
              </a:rPr>
              <a:t>Deuterium Crystal Conditioning</a:t>
            </a:r>
          </a:p>
        </p:txBody>
      </p:sp>
      <p:sp>
        <p:nvSpPr>
          <p:cNvPr id="48132" name="Text Box 9"/>
          <p:cNvSpPr txBox="1">
            <a:spLocks noChangeArrowheads="1"/>
          </p:cNvSpPr>
          <p:nvPr/>
        </p:nvSpPr>
        <p:spPr bwMode="auto">
          <a:xfrm>
            <a:off x="5237163" y="6013450"/>
            <a:ext cx="5148262" cy="9048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600">
                <a:latin typeface="Times" pitchFamily="18" charset="0"/>
              </a:rPr>
              <a:t>2012: very good Temperature control</a:t>
            </a:r>
          </a:p>
          <a:p>
            <a:r>
              <a:rPr lang="en-US" sz="2600">
                <a:latin typeface="Times" pitchFamily="18" charset="0"/>
              </a:rPr>
              <a:t>	</a:t>
            </a:r>
            <a:r>
              <a:rPr lang="en-US" sz="2600" smtClean="0">
                <a:latin typeface="Times" pitchFamily="18" charset="0"/>
              </a:rPr>
              <a:t>up to 2 days </a:t>
            </a:r>
            <a:r>
              <a:rPr lang="en-US" sz="2600">
                <a:latin typeface="Times" pitchFamily="18" charset="0"/>
              </a:rPr>
              <a:t>at Triple Point</a:t>
            </a:r>
          </a:p>
        </p:txBody>
      </p:sp>
    </p:spTree>
    <p:extLst>
      <p:ext uri="{BB962C8B-B14F-4D97-AF65-F5344CB8AC3E}">
        <p14:creationId xmlns:p14="http://schemas.microsoft.com/office/powerpoint/2010/main" val="187799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779" y="3940736"/>
            <a:ext cx="3065561" cy="230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766824"/>
              </p:ext>
            </p:extLst>
          </p:nvPr>
        </p:nvGraphicFramePr>
        <p:xfrm>
          <a:off x="237505" y="3351711"/>
          <a:ext cx="4848856" cy="3364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9" name="Paint Shop Pro Image" r:id="rId4" imgW="7921951" imgH="5375610" progId="PaintShopPro">
                  <p:embed/>
                </p:oleObj>
              </mc:Choice>
              <mc:Fallback>
                <p:oleObj name="Paint Shop Pro Image" r:id="rId4" imgW="7921951" imgH="5375610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505" y="3351711"/>
                        <a:ext cx="4848856" cy="3364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itel 2"/>
          <p:cNvSpPr>
            <a:spLocks/>
          </p:cNvSpPr>
          <p:nvPr/>
        </p:nvSpPr>
        <p:spPr bwMode="auto">
          <a:xfrm>
            <a:off x="2314016" y="446419"/>
            <a:ext cx="6448440" cy="6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2700" b="1">
              <a:solidFill>
                <a:srgbClr val="000099"/>
              </a:solidFill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997511" y="140745"/>
            <a:ext cx="5299432" cy="70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265" tIns="43632" rIns="87265" bIns="43632">
            <a:spAutoFit/>
          </a:bodyPr>
          <a:lstStyle>
            <a:lvl1pPr defTabSz="7651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51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51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51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51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2400" b="1">
                <a:solidFill>
                  <a:srgbClr val="0000FF"/>
                </a:solidFill>
                <a:latin typeface="Comic Sans MS" pitchFamily="66" charset="0"/>
                <a:ea typeface="ＭＳ Ｐゴシック" pitchFamily="34" charset="-128"/>
              </a:rPr>
              <a:t>D</a:t>
            </a:r>
            <a:r>
              <a:rPr lang="de-DE" sz="2400" b="1" baseline="-25000">
                <a:solidFill>
                  <a:srgbClr val="0000FF"/>
                </a:solidFill>
                <a:latin typeface="Comic Sans MS" pitchFamily="66" charset="0"/>
                <a:ea typeface="ＭＳ Ｐゴシック" pitchFamily="34" charset="-128"/>
              </a:rPr>
              <a:t>2</a:t>
            </a:r>
            <a:r>
              <a:rPr lang="de-DE" sz="2400" b="1">
                <a:solidFill>
                  <a:srgbClr val="0000FF"/>
                </a:solidFill>
                <a:latin typeface="Comic Sans MS" pitchFamily="66" charset="0"/>
                <a:ea typeface="ＭＳ Ｐゴシック" pitchFamily="34" charset="-128"/>
              </a:rPr>
              <a:t> gas measurements</a:t>
            </a:r>
          </a:p>
          <a:p>
            <a:pPr algn="ctr"/>
            <a:r>
              <a:rPr lang="de-CH" sz="1600" b="1">
                <a:solidFill>
                  <a:srgbClr val="0000FF"/>
                </a:solidFill>
                <a:latin typeface="Comic Sans MS" pitchFamily="66" charset="0"/>
                <a:ea typeface="ＭＳ Ｐゴシック" pitchFamily="34" charset="-128"/>
              </a:rPr>
              <a:t>[can potentially provide an unambiguous calibration]</a:t>
            </a:r>
            <a:endParaRPr lang="en-US" sz="1600" b="1">
              <a:solidFill>
                <a:srgbClr val="0000FF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485387" y="1405161"/>
            <a:ext cx="6373156" cy="176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38" tIns="49769" rIns="99538" bIns="49769">
            <a:spAutoFit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b="1" smtClean="0">
                <a:solidFill>
                  <a:srgbClr val="0000FF"/>
                </a:solidFill>
                <a:latin typeface="Comic Sans MS" pitchFamily="66" charset="0"/>
              </a:rPr>
              <a:t>Simulation: energy </a:t>
            </a: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dependent neutron flux (MCNPX) and </a:t>
            </a: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UCN </a:t>
            </a:r>
            <a:r>
              <a:rPr lang="de-DE" b="1" smtClean="0">
                <a:solidFill>
                  <a:srgbClr val="0000FF"/>
                </a:solidFill>
                <a:latin typeface="Comic Sans MS" pitchFamily="66" charset="0"/>
              </a:rPr>
              <a:t>transport.</a:t>
            </a:r>
            <a:endParaRPr lang="de-DE" b="1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de-DE" b="1" smtClean="0">
                <a:solidFill>
                  <a:srgbClr val="0000FF"/>
                </a:solidFill>
                <a:latin typeface="Comic Sans MS" pitchFamily="66" charset="0"/>
              </a:rPr>
              <a:t>Calculate </a:t>
            </a: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from </a:t>
            </a: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first </a:t>
            </a:r>
            <a:r>
              <a:rPr lang="de-DE" b="1" smtClean="0">
                <a:solidFill>
                  <a:srgbClr val="0000FF"/>
                </a:solidFill>
                <a:latin typeface="Comic Sans MS" pitchFamily="66" charset="0"/>
              </a:rPr>
              <a:t>principles </a:t>
            </a: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energy dependent </a:t>
            </a: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UCN </a:t>
            </a:r>
            <a:r>
              <a:rPr lang="de-DE" b="1" smtClean="0">
                <a:solidFill>
                  <a:srgbClr val="0000FF"/>
                </a:solidFill>
                <a:latin typeface="Comic Sans MS" pitchFamily="66" charset="0"/>
              </a:rPr>
              <a:t>production on individul D</a:t>
            </a:r>
            <a:r>
              <a:rPr lang="de-DE" b="1" baseline="-25000" smtClean="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de-DE" b="1" smtClean="0">
                <a:solidFill>
                  <a:srgbClr val="0000FF"/>
                </a:solidFill>
                <a:latin typeface="Comic Sans MS" pitchFamily="66" charset="0"/>
              </a:rPr>
              <a:t> molecules </a:t>
            </a: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and loss cross sections</a:t>
            </a: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, </a:t>
            </a:r>
            <a:r>
              <a:rPr lang="de-DE" b="1" smtClean="0">
                <a:solidFill>
                  <a:srgbClr val="0000FF"/>
                </a:solidFill>
                <a:latin typeface="Comic Sans MS" pitchFamily="66" charset="0"/>
              </a:rPr>
              <a:t>compare </a:t>
            </a: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to published measurements </a:t>
            </a:r>
            <a:r>
              <a:rPr lang="de-DE" b="1">
                <a:solidFill>
                  <a:srgbClr val="0000FF"/>
                </a:solidFill>
                <a:latin typeface="Comic Sans MS" pitchFamily="66" charset="0"/>
              </a:rPr>
              <a:t>from </a:t>
            </a:r>
            <a:r>
              <a:rPr lang="de-DE" b="1" smtClean="0">
                <a:solidFill>
                  <a:srgbClr val="0000FF"/>
                </a:solidFill>
                <a:latin typeface="Comic Sans MS" pitchFamily="66" charset="0"/>
              </a:rPr>
              <a:t>FUNSPIN</a:t>
            </a:r>
            <a:endParaRPr lang="de-DE" sz="15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2904118" y="4837074"/>
            <a:ext cx="1743109" cy="562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538" tIns="49769" rIns="99538" bIns="49769">
            <a:spAutoFit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500">
                <a:ea typeface="ＭＳ Ｐゴシック" pitchFamily="34" charset="-128"/>
              </a:rPr>
              <a:t>0.5s proton kick</a:t>
            </a:r>
          </a:p>
          <a:p>
            <a:pPr eaLnBrk="1" hangingPunct="1"/>
            <a:r>
              <a:rPr lang="en-US" sz="1500">
                <a:ea typeface="ＭＳ Ｐゴシック" pitchFamily="34" charset="-128"/>
              </a:rPr>
              <a:t>D2 gas moderator</a:t>
            </a:r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7710655" y="446419"/>
            <a:ext cx="2863294" cy="46165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5" rIns="91428" bIns="45715">
            <a:spAutoFit/>
          </a:bodyPr>
          <a:lstStyle>
            <a:lvl1pPr defTabSz="8016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016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01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01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01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>
                <a:latin typeface="Comic Sans MS" pitchFamily="66" charset="0"/>
                <a:ea typeface="ＭＳ Ｐゴシック" pitchFamily="34" charset="-128"/>
              </a:rPr>
              <a:t> work in progress</a:t>
            </a:r>
          </a:p>
        </p:txBody>
      </p:sp>
      <p:pic>
        <p:nvPicPr>
          <p:cNvPr id="205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43" y="1081908"/>
            <a:ext cx="3789271" cy="28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2"/>
          <p:cNvSpPr txBox="1">
            <a:spLocks noChangeArrowheads="1"/>
          </p:cNvSpPr>
          <p:nvPr/>
        </p:nvSpPr>
        <p:spPr bwMode="auto">
          <a:xfrm>
            <a:off x="7084934" y="945356"/>
            <a:ext cx="3646385" cy="31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38" tIns="49769" rIns="99538" bIns="49769">
            <a:spAutoFit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smtClean="0">
                <a:ea typeface="ＭＳ Ｐゴシック" pitchFamily="34" charset="-128"/>
              </a:rPr>
              <a:t>Simulation of neutron </a:t>
            </a:r>
            <a:r>
              <a:rPr lang="en-US" sz="1400" b="1">
                <a:ea typeface="ＭＳ Ｐゴシック" pitchFamily="34" charset="-128"/>
              </a:rPr>
              <a:t>flux: </a:t>
            </a:r>
          </a:p>
        </p:txBody>
      </p:sp>
      <p:sp>
        <p:nvSpPr>
          <p:cNvPr id="2060" name="Text Box 13"/>
          <p:cNvSpPr txBox="1">
            <a:spLocks noChangeArrowheads="1"/>
          </p:cNvSpPr>
          <p:nvPr/>
        </p:nvSpPr>
        <p:spPr bwMode="auto">
          <a:xfrm>
            <a:off x="7196274" y="3781425"/>
            <a:ext cx="3646385" cy="31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38" tIns="49769" rIns="99538" bIns="49769">
            <a:spAutoFit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>
                <a:ea typeface="ＭＳ Ｐゴシック" pitchFamily="34" charset="-128"/>
              </a:rPr>
              <a:t>calculate UCN production: </a:t>
            </a:r>
          </a:p>
        </p:txBody>
      </p:sp>
      <p:sp>
        <p:nvSpPr>
          <p:cNvPr id="2061" name="Text Box 15"/>
          <p:cNvSpPr txBox="1">
            <a:spLocks noChangeArrowheads="1"/>
          </p:cNvSpPr>
          <p:nvPr/>
        </p:nvSpPr>
        <p:spPr bwMode="auto">
          <a:xfrm>
            <a:off x="7168440" y="6185082"/>
            <a:ext cx="3646384" cy="53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38" tIns="49769" rIns="99538" bIns="49769">
            <a:spAutoFit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>
                <a:ea typeface="ＭＳ Ｐゴシック" pitchFamily="34" charset="-128"/>
              </a:rPr>
              <a:t>simulate UCN </a:t>
            </a:r>
            <a:r>
              <a:rPr lang="en-US" sz="1400" b="1">
                <a:ea typeface="ＭＳ Ｐゴシック" pitchFamily="34" charset="-128"/>
              </a:rPr>
              <a:t>extraction </a:t>
            </a:r>
            <a:r>
              <a:rPr lang="en-US" sz="1400" b="1" smtClean="0">
                <a:ea typeface="ＭＳ Ｐゴシック" pitchFamily="34" charset="-128"/>
              </a:rPr>
              <a:t>and transport through full </a:t>
            </a:r>
            <a:r>
              <a:rPr lang="en-US" sz="1400" b="1">
                <a:ea typeface="ＭＳ Ｐゴシック" pitchFamily="34" charset="-128"/>
              </a:rPr>
              <a:t>system to detector.</a:t>
            </a:r>
          </a:p>
        </p:txBody>
      </p:sp>
      <p:sp>
        <p:nvSpPr>
          <p:cNvPr id="2062" name="AutoShape 16"/>
          <p:cNvSpPr>
            <a:spLocks noChangeArrowheads="1"/>
          </p:cNvSpPr>
          <p:nvPr/>
        </p:nvSpPr>
        <p:spPr bwMode="auto">
          <a:xfrm>
            <a:off x="5008444" y="6242853"/>
            <a:ext cx="1935459" cy="318620"/>
          </a:xfrm>
          <a:prstGeom prst="leftRightArrow">
            <a:avLst>
              <a:gd name="adj1" fmla="val 50000"/>
              <a:gd name="adj2" fmla="val 114615"/>
            </a:avLst>
          </a:prstGeom>
          <a:solidFill>
            <a:srgbClr val="FF505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endParaRPr lang="en-US"/>
          </a:p>
        </p:txBody>
      </p:sp>
      <p:sp>
        <p:nvSpPr>
          <p:cNvPr id="2063" name="Text Box 17"/>
          <p:cNvSpPr txBox="1">
            <a:spLocks noChangeArrowheads="1"/>
          </p:cNvSpPr>
          <p:nvPr/>
        </p:nvSpPr>
        <p:spPr bwMode="auto">
          <a:xfrm>
            <a:off x="5277515" y="5759671"/>
            <a:ext cx="1172413" cy="38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/>
              <a:t>compare!</a:t>
            </a:r>
            <a:endParaRPr lang="en-US"/>
          </a:p>
        </p:txBody>
      </p:sp>
      <p:sp>
        <p:nvSpPr>
          <p:cNvPr id="2064" name="Text Box 18"/>
          <p:cNvSpPr txBox="1">
            <a:spLocks noChangeArrowheads="1"/>
          </p:cNvSpPr>
          <p:nvPr/>
        </p:nvSpPr>
        <p:spPr bwMode="auto">
          <a:xfrm>
            <a:off x="5091948" y="3543335"/>
            <a:ext cx="2121390" cy="9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/>
              <a:t>verification by</a:t>
            </a:r>
            <a:br>
              <a:rPr lang="de-CH"/>
            </a:br>
            <a:r>
              <a:rPr lang="de-CH"/>
              <a:t>experiment</a:t>
            </a:r>
            <a:br>
              <a:rPr lang="de-CH"/>
            </a:br>
            <a:r>
              <a:rPr lang="de-CH"/>
              <a:t>done or under way</a:t>
            </a:r>
            <a:endParaRPr lang="en-US"/>
          </a:p>
        </p:txBody>
      </p:sp>
      <p:sp>
        <p:nvSpPr>
          <p:cNvPr id="2065" name="AutoShape 19"/>
          <p:cNvSpPr>
            <a:spLocks noChangeArrowheads="1"/>
          </p:cNvSpPr>
          <p:nvPr/>
        </p:nvSpPr>
        <p:spPr bwMode="auto">
          <a:xfrm rot="-1845602">
            <a:off x="6955037" y="3424291"/>
            <a:ext cx="757112" cy="159311"/>
          </a:xfrm>
          <a:prstGeom prst="rightArrow">
            <a:avLst>
              <a:gd name="adj1" fmla="val 50000"/>
              <a:gd name="adj2" fmla="val 112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endParaRPr lang="en-US"/>
          </a:p>
        </p:txBody>
      </p:sp>
      <p:sp>
        <p:nvSpPr>
          <p:cNvPr id="2066" name="AutoShape 20"/>
          <p:cNvSpPr>
            <a:spLocks noChangeArrowheads="1"/>
          </p:cNvSpPr>
          <p:nvPr/>
        </p:nvSpPr>
        <p:spPr bwMode="auto">
          <a:xfrm rot="1223196">
            <a:off x="6691533" y="4019515"/>
            <a:ext cx="757112" cy="159311"/>
          </a:xfrm>
          <a:prstGeom prst="rightArrow">
            <a:avLst>
              <a:gd name="adj1" fmla="val 50000"/>
              <a:gd name="adj2" fmla="val 112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endParaRPr lang="en-US"/>
          </a:p>
        </p:txBody>
      </p:sp>
      <p:sp>
        <p:nvSpPr>
          <p:cNvPr id="2067" name="Text Box 21"/>
          <p:cNvSpPr txBox="1">
            <a:spLocks noChangeArrowheads="1"/>
          </p:cNvSpPr>
          <p:nvPr/>
        </p:nvSpPr>
        <p:spPr bwMode="auto">
          <a:xfrm>
            <a:off x="2007831" y="6304126"/>
            <a:ext cx="1382407" cy="35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sz="1600" b="1"/>
              <a:t>UCN counts</a:t>
            </a:r>
            <a:endParaRPr lang="en-US" sz="1600" b="1"/>
          </a:p>
        </p:txBody>
      </p:sp>
      <p:sp>
        <p:nvSpPr>
          <p:cNvPr id="2068" name="Text Box 22"/>
          <p:cNvSpPr txBox="1">
            <a:spLocks noChangeArrowheads="1"/>
          </p:cNvSpPr>
          <p:nvPr/>
        </p:nvSpPr>
        <p:spPr bwMode="auto">
          <a:xfrm>
            <a:off x="1556905" y="4159568"/>
            <a:ext cx="1382407" cy="59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sz="1600" b="1">
                <a:solidFill>
                  <a:srgbClr val="0000FF"/>
                </a:solidFill>
              </a:rPr>
              <a:t>prompt</a:t>
            </a:r>
            <a:br>
              <a:rPr lang="de-CH" sz="1600" b="1">
                <a:solidFill>
                  <a:srgbClr val="0000FF"/>
                </a:solidFill>
              </a:rPr>
            </a:br>
            <a:r>
              <a:rPr lang="de-CH" sz="1600" b="1">
                <a:solidFill>
                  <a:srgbClr val="0000FF"/>
                </a:solidFill>
              </a:rPr>
              <a:t>background</a:t>
            </a:r>
            <a:endParaRPr lang="en-US" sz="16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8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531220"/>
              </p:ext>
            </p:extLst>
          </p:nvPr>
        </p:nvGraphicFramePr>
        <p:xfrm>
          <a:off x="2175967" y="1045121"/>
          <a:ext cx="6121400" cy="577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8" name="Paint Shop Pro Image" r:id="rId3" imgW="6790244" imgH="6790244" progId="PaintShopPro">
                  <p:embed/>
                </p:oleObj>
              </mc:Choice>
              <mc:Fallback>
                <p:oleObj name="Paint Shop Pro Image" r:id="rId3" imgW="6790244" imgH="6790244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5967" y="1045121"/>
                        <a:ext cx="6121400" cy="577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653035" y="1837209"/>
            <a:ext cx="7848600" cy="37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87" tIns="52144" rIns="104287" bIns="52144">
            <a:spAutoFit/>
            <a:scene3d>
              <a:camera prst="orthographicFront"/>
              <a:lightRig rig="sunset" dir="t"/>
            </a:scene3d>
            <a:sp3d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 b="1"/>
              <a:t>- </a:t>
            </a:r>
            <a:r>
              <a:rPr lang="en-US" sz="2000" b="1" smtClean="0"/>
              <a:t>The </a:t>
            </a:r>
            <a:r>
              <a:rPr lang="en-US" sz="2000" b="1"/>
              <a:t>components of the UCN source are commissioned and </a:t>
            </a:r>
            <a:r>
              <a:rPr lang="en-US" sz="2000" b="1" smtClean="0"/>
              <a:t>operating well.</a:t>
            </a:r>
            <a:endParaRPr lang="en-US" sz="2000" b="1"/>
          </a:p>
          <a:p>
            <a:pPr eaLnBrk="1" hangingPunct="1"/>
            <a:endParaRPr lang="en-US" sz="2000" b="1"/>
          </a:p>
          <a:p>
            <a:pPr eaLnBrk="1" hangingPunct="1"/>
            <a:r>
              <a:rPr lang="en-US" sz="2000" b="1" smtClean="0"/>
              <a:t>- </a:t>
            </a:r>
            <a:r>
              <a:rPr lang="en-US" sz="2000" b="1"/>
              <a:t>We are </a:t>
            </a:r>
            <a:r>
              <a:rPr lang="en-US" sz="2000" b="1" smtClean="0"/>
              <a:t>exploring </a:t>
            </a:r>
            <a:r>
              <a:rPr lang="en-US" sz="2000" b="1"/>
              <a:t>the different parameters necessary in crystal freezing.</a:t>
            </a:r>
          </a:p>
          <a:p>
            <a:endParaRPr lang="en-US" sz="2000" b="1"/>
          </a:p>
          <a:p>
            <a:r>
              <a:rPr lang="en-US" sz="2000" b="1"/>
              <a:t>- PSI UCN source has regular beam operation to supply UCN to the nEDM </a:t>
            </a:r>
            <a:r>
              <a:rPr lang="en-US" sz="2000" b="1" smtClean="0"/>
              <a:t>apparatus </a:t>
            </a:r>
            <a:r>
              <a:rPr lang="en-US" sz="2000" b="1" smtClean="0"/>
              <a:t>and other users.</a:t>
            </a:r>
          </a:p>
          <a:p>
            <a:endParaRPr lang="en-US" sz="2000" b="1"/>
          </a:p>
          <a:p>
            <a:r>
              <a:rPr lang="en-US" sz="2000" b="1" smtClean="0"/>
              <a:t>- </a:t>
            </a:r>
            <a:r>
              <a:rPr lang="en-US" sz="2000" b="1"/>
              <a:t>UCN density improved by factor of 80 since start-up. Still about 15 times below design. </a:t>
            </a:r>
            <a:r>
              <a:rPr lang="en-US" sz="2000" b="1"/>
              <a:t>Further </a:t>
            </a:r>
            <a:r>
              <a:rPr lang="en-US" sz="2000" b="1" smtClean="0"/>
              <a:t>optimization </a:t>
            </a:r>
            <a:r>
              <a:rPr lang="en-US" sz="2000" b="1" smtClean="0"/>
              <a:t>of </a:t>
            </a:r>
            <a:r>
              <a:rPr lang="en-US" sz="2000" b="1"/>
              <a:t>all source parameters is under </a:t>
            </a:r>
            <a:r>
              <a:rPr lang="en-US" sz="2000" b="1" smtClean="0"/>
              <a:t>way </a:t>
            </a:r>
          </a:p>
        </p:txBody>
      </p:sp>
      <p:sp>
        <p:nvSpPr>
          <p:cNvPr id="51204" name="Titel 2"/>
          <p:cNvSpPr>
            <a:spLocks/>
          </p:cNvSpPr>
          <p:nvPr/>
        </p:nvSpPr>
        <p:spPr bwMode="auto">
          <a:xfrm>
            <a:off x="1960563" y="252413"/>
            <a:ext cx="68405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1042988"/>
            <a:r>
              <a:rPr lang="en-US" sz="2800" b="1">
                <a:solidFill>
                  <a:srgbClr val="0000FF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670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hteck 1"/>
          <p:cNvSpPr>
            <a:spLocks noChangeArrowheads="1"/>
          </p:cNvSpPr>
          <p:nvPr/>
        </p:nvSpPr>
        <p:spPr bwMode="auto">
          <a:xfrm>
            <a:off x="2608263" y="138113"/>
            <a:ext cx="5853112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4117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44000" bIns="14400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</a:rPr>
              <a:t>Thanks for your attention</a:t>
            </a:r>
          </a:p>
        </p:txBody>
      </p:sp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736600" y="938213"/>
            <a:ext cx="9391650" cy="6083300"/>
            <a:chOff x="283" y="568"/>
            <a:chExt cx="5916" cy="3832"/>
          </a:xfrm>
        </p:grpSpPr>
        <p:pic>
          <p:nvPicPr>
            <p:cNvPr id="52229" name="Bild 13" descr="Schlussbil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9"/>
            <a:stretch>
              <a:fillRect/>
            </a:stretch>
          </p:blipFill>
          <p:spPr bwMode="auto">
            <a:xfrm>
              <a:off x="283" y="568"/>
              <a:ext cx="5896" cy="3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0" name="Text Box 5"/>
            <p:cNvSpPr txBox="1">
              <a:spLocks noChangeArrowheads="1"/>
            </p:cNvSpPr>
            <p:nvPr/>
          </p:nvSpPr>
          <p:spPr bwMode="auto">
            <a:xfrm>
              <a:off x="3503" y="704"/>
              <a:ext cx="26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r>
                <a:rPr lang="en-US" b="1">
                  <a:solidFill>
                    <a:srgbClr val="007FFF"/>
                  </a:solidFill>
                  <a:latin typeface="Times" pitchFamily="18" charset="0"/>
                </a:rPr>
                <a:t>                          the Paul Scherrer Institute</a:t>
              </a:r>
            </a:p>
          </p:txBody>
        </p:sp>
        <p:sp>
          <p:nvSpPr>
            <p:cNvPr id="52231" name="Oval 6"/>
            <p:cNvSpPr>
              <a:spLocks noChangeArrowheads="1"/>
            </p:cNvSpPr>
            <p:nvPr/>
          </p:nvSpPr>
          <p:spPr bwMode="auto">
            <a:xfrm>
              <a:off x="2323" y="2473"/>
              <a:ext cx="453" cy="363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2" name="Text Box 7"/>
            <p:cNvSpPr txBox="1">
              <a:spLocks noChangeArrowheads="1"/>
            </p:cNvSpPr>
            <p:nvPr/>
          </p:nvSpPr>
          <p:spPr bwMode="auto">
            <a:xfrm>
              <a:off x="917" y="3108"/>
              <a:ext cx="1279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2800" b="1">
                  <a:solidFill>
                    <a:schemeClr val="bg1"/>
                  </a:solidFill>
                  <a:latin typeface="Times" pitchFamily="18" charset="0"/>
                </a:rPr>
                <a:t>UCN source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Times" pitchFamily="18" charset="0"/>
                </a:rPr>
                <a:t>location</a:t>
              </a:r>
            </a:p>
          </p:txBody>
        </p:sp>
        <p:sp>
          <p:nvSpPr>
            <p:cNvPr id="52233" name="Line 8"/>
            <p:cNvSpPr>
              <a:spLocks noChangeShapeType="1"/>
            </p:cNvSpPr>
            <p:nvPr/>
          </p:nvSpPr>
          <p:spPr bwMode="auto">
            <a:xfrm flipV="1">
              <a:off x="1643" y="2790"/>
              <a:ext cx="726" cy="408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2228" name="Picture 9" descr="The Swiss 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973138"/>
            <a:ext cx="2125663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526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2" descr="2011-05-25 Render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1039813"/>
            <a:ext cx="3519487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el 2"/>
          <p:cNvSpPr>
            <a:spLocks/>
          </p:cNvSpPr>
          <p:nvPr/>
        </p:nvSpPr>
        <p:spPr bwMode="auto">
          <a:xfrm>
            <a:off x="160338" y="223838"/>
            <a:ext cx="9910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1042988"/>
            <a:r>
              <a:rPr lang="de-DE" sz="2400" b="1">
                <a:solidFill>
                  <a:srgbClr val="0000FF"/>
                </a:solidFill>
              </a:rPr>
              <a:t>Sketch of the PSI UCN s</a:t>
            </a:r>
            <a:r>
              <a:rPr lang="en-US" sz="2400" b="1">
                <a:solidFill>
                  <a:srgbClr val="0000FF"/>
                </a:solidFill>
              </a:rPr>
              <a:t>ource</a:t>
            </a:r>
          </a:p>
        </p:txBody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1166813" y="42481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endParaRPr lang="en-US" sz="2400">
              <a:latin typeface="Arial Narrow" pitchFamily="34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06438" y="5219700"/>
            <a:ext cx="2322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b="1"/>
              <a:t>pulsed</a:t>
            </a:r>
            <a:br>
              <a:rPr lang="en-US" b="1"/>
            </a:br>
            <a:r>
              <a:rPr lang="en-US" b="1"/>
              <a:t>1.3 MW p-beam</a:t>
            </a:r>
          </a:p>
          <a:p>
            <a:pPr eaLnBrk="1" hangingPunct="1"/>
            <a:r>
              <a:rPr lang="en-US" b="1"/>
              <a:t>590 MeV, 2.2 mA,</a:t>
            </a:r>
          </a:p>
          <a:p>
            <a:pPr eaLnBrk="1" hangingPunct="1"/>
            <a:r>
              <a:rPr lang="de-CH" b="1"/>
              <a:t>1% duty cycle</a:t>
            </a:r>
            <a:endParaRPr lang="en-US" b="1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 flipV="1">
            <a:off x="5100638" y="5522913"/>
            <a:ext cx="1657350" cy="433387"/>
          </a:xfrm>
          <a:prstGeom prst="line">
            <a:avLst/>
          </a:prstGeom>
          <a:noFill/>
          <a:ln w="38100">
            <a:solidFill>
              <a:srgbClr val="FF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646863" y="5741988"/>
            <a:ext cx="29162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b="1"/>
              <a:t>spallation target (Pb/Zr)</a:t>
            </a:r>
          </a:p>
          <a:p>
            <a:pPr eaLnBrk="1" hangingPunct="1"/>
            <a:r>
              <a:rPr lang="en-US" b="1"/>
              <a:t>(~</a:t>
            </a:r>
            <a:r>
              <a:rPr lang="en-US"/>
              <a:t> </a:t>
            </a:r>
            <a:r>
              <a:rPr lang="en-US" b="1"/>
              <a:t>8 neutrons/proton)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39738" y="3651250"/>
            <a:ext cx="27733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b="1"/>
              <a:t>heavy water moderator</a:t>
            </a:r>
          </a:p>
          <a:p>
            <a:pPr eaLnBrk="1" hangingPunct="1"/>
            <a:r>
              <a:rPr lang="en-US" b="1">
                <a:cs typeface="Arial" charset="0"/>
              </a:rPr>
              <a:t>→</a:t>
            </a:r>
            <a:r>
              <a:rPr lang="en-US" b="1"/>
              <a:t> thermal neutrons</a:t>
            </a:r>
          </a:p>
          <a:p>
            <a:pPr eaLnBrk="1" hangingPunct="1"/>
            <a:r>
              <a:rPr lang="en-US" b="1"/>
              <a:t>3.6m</a:t>
            </a:r>
            <a:r>
              <a:rPr lang="en-US" b="1" baseline="30000"/>
              <a:t>3</a:t>
            </a:r>
            <a:r>
              <a:rPr lang="en-US" b="1"/>
              <a:t> D</a:t>
            </a:r>
            <a:r>
              <a:rPr lang="en-US" b="1" baseline="-25000"/>
              <a:t>2</a:t>
            </a:r>
            <a:r>
              <a:rPr lang="en-US" b="1"/>
              <a:t>O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908175" y="4760913"/>
            <a:ext cx="2616200" cy="4746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5167313" y="4803775"/>
            <a:ext cx="2238375" cy="3651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757988" y="4227513"/>
            <a:ext cx="2865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b="1"/>
              <a:t>cold UCN-converter</a:t>
            </a:r>
          </a:p>
          <a:p>
            <a:pPr eaLnBrk="1" hangingPunct="1"/>
            <a:r>
              <a:rPr lang="en-US" b="1"/>
              <a:t>~30 dm</a:t>
            </a:r>
            <a:r>
              <a:rPr lang="en-US" b="1" baseline="30000"/>
              <a:t>3</a:t>
            </a:r>
            <a:r>
              <a:rPr lang="en-US" b="1"/>
              <a:t> solid D</a:t>
            </a:r>
            <a:r>
              <a:rPr lang="en-US" b="1" baseline="-25000"/>
              <a:t>2</a:t>
            </a:r>
            <a:r>
              <a:rPr lang="en-US" b="1"/>
              <a:t> at 5 K</a:t>
            </a:r>
            <a:endParaRPr lang="en-US" b="1" baseline="30000">
              <a:cs typeface="Times New Roman" pitchFamily="18" charset="0"/>
            </a:endParaRPr>
          </a:p>
        </p:txBody>
      </p:sp>
      <p:sp>
        <p:nvSpPr>
          <p:cNvPr id="9228" name="Text Box 21"/>
          <p:cNvSpPr txBox="1">
            <a:spLocks noChangeArrowheads="1"/>
          </p:cNvSpPr>
          <p:nvPr/>
        </p:nvSpPr>
        <p:spPr bwMode="auto">
          <a:xfrm>
            <a:off x="3576638" y="123507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 b="1">
                <a:latin typeface="Arial Narrow" pitchFamily="34" charset="0"/>
              </a:rPr>
              <a:t>tank</a:t>
            </a:r>
          </a:p>
        </p:txBody>
      </p:sp>
      <p:sp>
        <p:nvSpPr>
          <p:cNvPr id="9229" name="Line 30"/>
          <p:cNvSpPr>
            <a:spLocks noChangeShapeType="1"/>
          </p:cNvSpPr>
          <p:nvPr/>
        </p:nvSpPr>
        <p:spPr bwMode="auto">
          <a:xfrm>
            <a:off x="3778250" y="1692275"/>
            <a:ext cx="0" cy="46482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Text Box 31"/>
          <p:cNvSpPr txBox="1">
            <a:spLocks noChangeArrowheads="1"/>
          </p:cNvSpPr>
          <p:nvPr/>
        </p:nvSpPr>
        <p:spPr bwMode="auto">
          <a:xfrm rot="-5400000">
            <a:off x="3359944" y="3205957"/>
            <a:ext cx="554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1600" b="1">
                <a:solidFill>
                  <a:srgbClr val="00CC66"/>
                </a:solidFill>
                <a:ea typeface="ヒラギノ角ゴ Pro W3" pitchFamily="1" charset="-128"/>
              </a:rPr>
              <a:t>7 m</a:t>
            </a:r>
          </a:p>
        </p:txBody>
      </p:sp>
      <p:sp>
        <p:nvSpPr>
          <p:cNvPr id="9231" name="Text Box 12"/>
          <p:cNvSpPr txBox="1">
            <a:spLocks noChangeArrowheads="1"/>
          </p:cNvSpPr>
          <p:nvPr/>
        </p:nvSpPr>
        <p:spPr bwMode="auto">
          <a:xfrm>
            <a:off x="573088" y="1497013"/>
            <a:ext cx="2535237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b="1"/>
              <a:t>DLC coated</a:t>
            </a:r>
          </a:p>
          <a:p>
            <a:pPr eaLnBrk="1" hangingPunct="1"/>
            <a:r>
              <a:rPr lang="en-US" b="1"/>
              <a:t>UCN storage vessel</a:t>
            </a:r>
          </a:p>
          <a:p>
            <a:pPr eaLnBrk="1" hangingPunct="1"/>
            <a:r>
              <a:rPr lang="en-US" b="1"/>
              <a:t>height</a:t>
            </a:r>
            <a:r>
              <a:rPr lang="en-US"/>
              <a:t> </a:t>
            </a:r>
            <a:r>
              <a:rPr lang="en-US" b="1"/>
              <a:t>2.5 m, ~ 2 m</a:t>
            </a:r>
            <a:r>
              <a:rPr lang="en-US" b="1" baseline="30000"/>
              <a:t>3</a:t>
            </a:r>
            <a:r>
              <a:rPr lang="en-US" b="1" baseline="30000">
                <a:latin typeface="Arial" charset="0"/>
              </a:rPr>
              <a:t/>
            </a:r>
            <a:br>
              <a:rPr lang="en-US" b="1" baseline="30000">
                <a:latin typeface="Arial" charset="0"/>
              </a:rPr>
            </a:br>
            <a:endParaRPr lang="en-US" b="1" baseline="30000">
              <a:latin typeface="Arial" charset="0"/>
            </a:endParaRPr>
          </a:p>
        </p:txBody>
      </p:sp>
      <p:sp>
        <p:nvSpPr>
          <p:cNvPr id="9232" name="Line 9"/>
          <p:cNvSpPr>
            <a:spLocks noChangeShapeType="1"/>
          </p:cNvSpPr>
          <p:nvPr/>
        </p:nvSpPr>
        <p:spPr bwMode="auto">
          <a:xfrm>
            <a:off x="2797175" y="2498725"/>
            <a:ext cx="1781175" cy="498475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Text Box 11"/>
          <p:cNvSpPr txBox="1">
            <a:spLocks noChangeArrowheads="1"/>
          </p:cNvSpPr>
          <p:nvPr/>
        </p:nvSpPr>
        <p:spPr bwMode="auto">
          <a:xfrm>
            <a:off x="6900863" y="1922463"/>
            <a:ext cx="24225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UCN guides towards</a:t>
            </a:r>
          </a:p>
          <a:p>
            <a:pPr eaLnBrk="1" hangingPunct="1"/>
            <a:r>
              <a:rPr lang="en-US" b="1">
                <a:solidFill>
                  <a:srgbClr val="FF0000"/>
                </a:solidFill>
              </a:rPr>
              <a:t>experimental areas</a:t>
            </a:r>
          </a:p>
          <a:p>
            <a:pPr eaLnBrk="1" hangingPunct="1"/>
            <a:r>
              <a:rPr lang="en-US" b="1"/>
              <a:t>8.6m(S) / 6.9m(W)</a:t>
            </a:r>
            <a:endParaRPr lang="en-US" b="1" baseline="30000">
              <a:cs typeface="Times New Roman" pitchFamily="18" charset="0"/>
            </a:endParaRPr>
          </a:p>
        </p:txBody>
      </p:sp>
      <p:sp>
        <p:nvSpPr>
          <p:cNvPr id="9234" name="Line 10"/>
          <p:cNvSpPr>
            <a:spLocks noChangeShapeType="1"/>
          </p:cNvSpPr>
          <p:nvPr/>
        </p:nvSpPr>
        <p:spPr bwMode="auto">
          <a:xfrm flipH="1">
            <a:off x="5749925" y="2859088"/>
            <a:ext cx="1511300" cy="10080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" name="Line 10"/>
          <p:cNvSpPr>
            <a:spLocks noChangeShapeType="1"/>
          </p:cNvSpPr>
          <p:nvPr/>
        </p:nvSpPr>
        <p:spPr bwMode="auto">
          <a:xfrm flipH="1">
            <a:off x="5965825" y="2787650"/>
            <a:ext cx="2519363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" name="Text Box 37"/>
          <p:cNvSpPr txBox="1">
            <a:spLocks noChangeArrowheads="1"/>
          </p:cNvSpPr>
          <p:nvPr/>
        </p:nvSpPr>
        <p:spPr bwMode="auto">
          <a:xfrm>
            <a:off x="2292350" y="4371975"/>
            <a:ext cx="1465263" cy="379413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b="1"/>
              <a:t>SV-shutter</a:t>
            </a:r>
          </a:p>
        </p:txBody>
      </p:sp>
      <p:sp>
        <p:nvSpPr>
          <p:cNvPr id="9237" name="Line 38"/>
          <p:cNvSpPr>
            <a:spLocks noChangeShapeType="1"/>
          </p:cNvSpPr>
          <p:nvPr/>
        </p:nvSpPr>
        <p:spPr bwMode="auto">
          <a:xfrm flipV="1">
            <a:off x="3708400" y="4227513"/>
            <a:ext cx="1031875" cy="37782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8" name="Text Box 39"/>
          <p:cNvSpPr txBox="1">
            <a:spLocks noChangeArrowheads="1"/>
          </p:cNvSpPr>
          <p:nvPr/>
        </p:nvSpPr>
        <p:spPr bwMode="auto">
          <a:xfrm>
            <a:off x="5605463" y="1274763"/>
            <a:ext cx="1352550" cy="37941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b="1"/>
              <a:t>cryo-pump</a:t>
            </a:r>
          </a:p>
        </p:txBody>
      </p:sp>
      <p:sp>
        <p:nvSpPr>
          <p:cNvPr id="9239" name="Line 40"/>
          <p:cNvSpPr>
            <a:spLocks noChangeShapeType="1"/>
          </p:cNvSpPr>
          <p:nvPr/>
        </p:nvSpPr>
        <p:spPr bwMode="auto">
          <a:xfrm flipH="1">
            <a:off x="4957763" y="1706563"/>
            <a:ext cx="1366837" cy="865187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9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63" y="5164826"/>
            <a:ext cx="7575552" cy="228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063873"/>
            <a:ext cx="44704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el 2"/>
          <p:cNvSpPr>
            <a:spLocks noGrp="1"/>
          </p:cNvSpPr>
          <p:nvPr>
            <p:ph type="title" idx="4294967295"/>
          </p:nvPr>
        </p:nvSpPr>
        <p:spPr>
          <a:xfrm>
            <a:off x="0" y="295275"/>
            <a:ext cx="10688638" cy="606425"/>
          </a:xfrm>
        </p:spPr>
        <p:txBody>
          <a:bodyPr/>
          <a:lstStyle/>
          <a:p>
            <a:r>
              <a:rPr lang="de-DE" smtClean="0">
                <a:solidFill>
                  <a:srgbClr val="0000FF"/>
                </a:solidFill>
                <a:ea typeface="ＭＳ Ｐゴシック" charset="-128"/>
              </a:rPr>
              <a:t>The lead spallation target</a:t>
            </a:r>
            <a:endParaRPr lang="en-US" smtClean="0">
              <a:solidFill>
                <a:srgbClr val="0000FF"/>
              </a:solidFill>
              <a:ea typeface="ＭＳ Ｐゴシック" charset="-128"/>
            </a:endParaRPr>
          </a:p>
        </p:txBody>
      </p:sp>
      <p:pic>
        <p:nvPicPr>
          <p:cNvPr id="10245" name="Picture 5" descr="IMG_44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1082675"/>
            <a:ext cx="284003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809750" y="1717675"/>
            <a:ext cx="1566863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49" tIns="52124" rIns="104249" bIns="52124">
            <a:spAutoFit/>
          </a:bodyPr>
          <a:lstStyle>
            <a:lvl1pPr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 defTabSz="1042988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700" b="1">
                <a:latin typeface="Arial Narrow" pitchFamily="34" charset="0"/>
                <a:ea typeface="ヒラギノ角ゴ Pro W3" pitchFamily="1" charset="-128"/>
              </a:rPr>
              <a:t>756</a:t>
            </a:r>
          </a:p>
          <a:p>
            <a:r>
              <a:rPr lang="en-US" sz="2700" b="1">
                <a:latin typeface="Arial Narrow" pitchFamily="34" charset="0"/>
                <a:ea typeface="ヒラギノ角ゴ Pro W3" pitchFamily="1" charset="-128"/>
              </a:rPr>
              <a:t>Zr/Pb</a:t>
            </a:r>
          </a:p>
          <a:p>
            <a:r>
              <a:rPr lang="en-US" sz="2700" b="1">
                <a:latin typeface="Arial Narrow" pitchFamily="34" charset="0"/>
                <a:ea typeface="ヒラギノ角ゴ Pro W3" pitchFamily="1" charset="-128"/>
              </a:rPr>
              <a:t>Canneloni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691096" y="2074068"/>
            <a:ext cx="1936750" cy="239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8" name="Picture 8" descr="Zus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44237"/>
          <a:stretch>
            <a:fillRect/>
          </a:stretch>
        </p:blipFill>
        <p:spPr bwMode="auto">
          <a:xfrm>
            <a:off x="0" y="1241425"/>
            <a:ext cx="1443038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882650" y="4338638"/>
            <a:ext cx="1009650" cy="55403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544888" y="4141788"/>
            <a:ext cx="6176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latin typeface="Times New Roman" pitchFamily="18" charset="0"/>
              </a:rPr>
              <a:t>length = 390 cm     weigth = 2000 kg    cooling = 10 kg D</a:t>
            </a:r>
            <a:r>
              <a:rPr lang="en-US" baseline="-25000">
                <a:latin typeface="Times New Roman" pitchFamily="18" charset="0"/>
              </a:rPr>
              <a:t>2</a:t>
            </a:r>
            <a:r>
              <a:rPr lang="en-US">
                <a:latin typeface="Times New Roman" pitchFamily="18" charset="0"/>
              </a:rPr>
              <a:t>O / sec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41738" y="4718050"/>
            <a:ext cx="5492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600"/>
              <a:t>Pb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632450" y="4645025"/>
            <a:ext cx="565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600"/>
              <a:t>Fe</a:t>
            </a:r>
          </a:p>
        </p:txBody>
      </p:sp>
      <p:grpSp>
        <p:nvGrpSpPr>
          <p:cNvPr id="10253" name="Group 14"/>
          <p:cNvGrpSpPr>
            <a:grpSpLocks/>
          </p:cNvGrpSpPr>
          <p:nvPr/>
        </p:nvGrpSpPr>
        <p:grpSpPr bwMode="auto">
          <a:xfrm>
            <a:off x="2103438" y="4286250"/>
            <a:ext cx="7820025" cy="1716306"/>
            <a:chOff x="204" y="845"/>
            <a:chExt cx="5339" cy="1493"/>
          </a:xfrm>
        </p:grpSpPr>
        <p:pic>
          <p:nvPicPr>
            <p:cNvPr id="10254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1313"/>
              <a:ext cx="5270" cy="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H="1">
              <a:off x="1519" y="1162"/>
              <a:ext cx="22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Text Box 17"/>
            <p:cNvSpPr txBox="1">
              <a:spLocks noChangeArrowheads="1"/>
            </p:cNvSpPr>
            <p:nvPr/>
          </p:nvSpPr>
          <p:spPr bwMode="auto">
            <a:xfrm>
              <a:off x="1655" y="980"/>
              <a:ext cx="1225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CH">
                  <a:latin typeface="Times" pitchFamily="18" charset="0"/>
                </a:rPr>
                <a:t>AlMg</a:t>
              </a:r>
              <a:r>
                <a:rPr lang="de-CH" baseline="-25000">
                  <a:latin typeface="Times" pitchFamily="18" charset="0"/>
                </a:rPr>
                <a:t>3</a:t>
              </a:r>
              <a:r>
                <a:rPr lang="de-CH">
                  <a:latin typeface="Times" pitchFamily="18" charset="0"/>
                </a:rPr>
                <a:t> Container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0257" name="Line 18"/>
            <p:cNvSpPr>
              <a:spLocks noChangeShapeType="1"/>
            </p:cNvSpPr>
            <p:nvPr/>
          </p:nvSpPr>
          <p:spPr bwMode="auto">
            <a:xfrm flipH="1">
              <a:off x="3379" y="1162"/>
              <a:ext cx="363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Text Box 19"/>
            <p:cNvSpPr txBox="1">
              <a:spLocks noChangeArrowheads="1"/>
            </p:cNvSpPr>
            <p:nvPr/>
          </p:nvSpPr>
          <p:spPr bwMode="auto">
            <a:xfrm>
              <a:off x="3742" y="891"/>
              <a:ext cx="953" cy="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CH">
                  <a:latin typeface="Times" pitchFamily="18" charset="0"/>
                </a:rPr>
                <a:t>Steel shielding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0259" name="Line 20"/>
            <p:cNvSpPr>
              <a:spLocks noChangeShapeType="1"/>
            </p:cNvSpPr>
            <p:nvPr/>
          </p:nvSpPr>
          <p:spPr bwMode="auto">
            <a:xfrm>
              <a:off x="5057" y="845"/>
              <a:ext cx="182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Line 21"/>
            <p:cNvSpPr>
              <a:spLocks noChangeShapeType="1"/>
            </p:cNvSpPr>
            <p:nvPr/>
          </p:nvSpPr>
          <p:spPr bwMode="auto">
            <a:xfrm flipH="1" flipV="1">
              <a:off x="476" y="1661"/>
              <a:ext cx="317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Rectangle 22"/>
            <p:cNvSpPr>
              <a:spLocks noChangeArrowheads="1"/>
            </p:cNvSpPr>
            <p:nvPr/>
          </p:nvSpPr>
          <p:spPr bwMode="auto">
            <a:xfrm>
              <a:off x="703" y="1888"/>
              <a:ext cx="1134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CH">
                  <a:latin typeface="Times" pitchFamily="18" charset="0"/>
                </a:rPr>
                <a:t>Beam window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0262" name="Line 23"/>
            <p:cNvSpPr>
              <a:spLocks noChangeShapeType="1"/>
            </p:cNvSpPr>
            <p:nvPr/>
          </p:nvSpPr>
          <p:spPr bwMode="auto">
            <a:xfrm>
              <a:off x="929" y="1117"/>
              <a:ext cx="46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Rectangle 24"/>
            <p:cNvSpPr>
              <a:spLocks noChangeArrowheads="1"/>
            </p:cNvSpPr>
            <p:nvPr/>
          </p:nvSpPr>
          <p:spPr bwMode="auto">
            <a:xfrm>
              <a:off x="567" y="890"/>
              <a:ext cx="816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CH">
                  <a:latin typeface="Times" pitchFamily="18" charset="0"/>
                </a:rPr>
                <a:t>Target array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0264" name="Line 25"/>
            <p:cNvSpPr>
              <a:spLocks noChangeShapeType="1"/>
            </p:cNvSpPr>
            <p:nvPr/>
          </p:nvSpPr>
          <p:spPr bwMode="auto">
            <a:xfrm flipH="1" flipV="1">
              <a:off x="2018" y="1799"/>
              <a:ext cx="181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Rectangle 26"/>
            <p:cNvSpPr>
              <a:spLocks noChangeArrowheads="1"/>
            </p:cNvSpPr>
            <p:nvPr/>
          </p:nvSpPr>
          <p:spPr bwMode="auto">
            <a:xfrm>
              <a:off x="1950" y="2066"/>
              <a:ext cx="952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CH">
                  <a:latin typeface="Times" pitchFamily="18" charset="0"/>
                </a:rPr>
                <a:t>Pb structure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0266" name="Line 27"/>
            <p:cNvSpPr>
              <a:spLocks noChangeShapeType="1"/>
            </p:cNvSpPr>
            <p:nvPr/>
          </p:nvSpPr>
          <p:spPr bwMode="auto">
            <a:xfrm>
              <a:off x="204" y="1570"/>
              <a:ext cx="18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Rectangle 28"/>
            <p:cNvSpPr>
              <a:spLocks noChangeArrowheads="1"/>
            </p:cNvSpPr>
            <p:nvPr/>
          </p:nvSpPr>
          <p:spPr bwMode="auto">
            <a:xfrm>
              <a:off x="204" y="1616"/>
              <a:ext cx="204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CH">
                  <a:latin typeface="Times" pitchFamily="18" charset="0"/>
                </a:rPr>
                <a:t>p</a:t>
              </a:r>
              <a:endParaRPr lang="en-US">
                <a:latin typeface="Times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9" y="1549177"/>
            <a:ext cx="280193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1"/>
          <p:cNvSpPr>
            <a:spLocks noChangeArrowheads="1"/>
          </p:cNvSpPr>
          <p:nvPr/>
        </p:nvSpPr>
        <p:spPr bwMode="auto">
          <a:xfrm>
            <a:off x="754063" y="871538"/>
            <a:ext cx="7210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/>
              <a:t>M. Wohlmuther, G. Heidenreich / Nuclear Instruments and Methods in Physics Research A 564 (2006) 51–56</a:t>
            </a:r>
          </a:p>
          <a:p>
            <a:r>
              <a:rPr lang="en-US" sz="1000"/>
              <a:t>first MCNP-X simualtions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319338" y="252413"/>
            <a:ext cx="57610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FF"/>
                </a:solidFill>
              </a:rPr>
              <a:t>Initial neutron yield ~7 n per primary proton</a:t>
            </a:r>
            <a:endParaRPr lang="en-US" sz="2000" b="1"/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663799" y="3814763"/>
            <a:ext cx="4319588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pPr eaLnBrk="1" hangingPunct="1"/>
            <a:endParaRPr lang="en-US" sz="1400"/>
          </a:p>
          <a:p>
            <a:pPr eaLnBrk="1" hangingPunct="1"/>
            <a:r>
              <a:rPr lang="en-US" sz="1400"/>
              <a:t>Now technical details of the spallation target,</a:t>
            </a:r>
          </a:p>
          <a:p>
            <a:pPr eaLnBrk="1" hangingPunct="1"/>
            <a:r>
              <a:rPr lang="en-US" sz="1400"/>
              <a:t>lead-block versus cannelloni type target,</a:t>
            </a:r>
          </a:p>
          <a:p>
            <a:pPr eaLnBrk="1" hangingPunct="1"/>
            <a:r>
              <a:rPr lang="en-US" sz="1400"/>
              <a:t>and more accurate model (as built).</a:t>
            </a:r>
          </a:p>
          <a:p>
            <a:pPr eaLnBrk="1" hangingPunct="1"/>
            <a:r>
              <a:rPr lang="en-US" sz="1400"/>
              <a:t>-&gt; total cold n flux ~ factor 2 lower than in original estimate</a:t>
            </a:r>
          </a:p>
          <a:p>
            <a:pPr eaLnBrk="1" hangingPunct="1"/>
            <a:endParaRPr lang="en-US" sz="1400"/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1075531" y="5725641"/>
            <a:ext cx="2644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33CC"/>
                </a:solidFill>
              </a:rPr>
              <a:t>MCNPX calculations by</a:t>
            </a:r>
          </a:p>
          <a:p>
            <a:r>
              <a:rPr lang="en-US" sz="1400">
                <a:solidFill>
                  <a:srgbClr val="0033CC"/>
                </a:solidFill>
              </a:rPr>
              <a:t>Vadim Talanov,</a:t>
            </a:r>
          </a:p>
          <a:p>
            <a:r>
              <a:rPr lang="en-US" sz="1400">
                <a:solidFill>
                  <a:srgbClr val="0033CC"/>
                </a:solidFill>
              </a:rPr>
              <a:t>Michael Wohlmuther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99893" y="1940132"/>
            <a:ext cx="5168961" cy="4155396"/>
            <a:chOff x="4930938" y="1081949"/>
            <a:chExt cx="4394860" cy="3256689"/>
          </a:xfrm>
        </p:grpSpPr>
        <p:pic>
          <p:nvPicPr>
            <p:cNvPr id="1126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705" y="1882775"/>
              <a:ext cx="2667000" cy="148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938" y="1081949"/>
              <a:ext cx="4394860" cy="3256689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ffectLst>
              <a:glow rad="127000">
                <a:schemeClr val="accent1">
                  <a:alpha val="38000"/>
                </a:schemeClr>
              </a:glow>
              <a:outerShdw blurRad="50800" dist="50800" dir="5400000" sx="1000" sy="1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5947645" y="2197249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10</a:t>
            </a:r>
            <a:r>
              <a:rPr lang="en-US" sz="1200" baseline="30000" smtClean="0"/>
              <a:t>16</a:t>
            </a:r>
            <a:r>
              <a:rPr lang="en-US" sz="1200" smtClean="0"/>
              <a:t>p/s</a:t>
            </a:r>
            <a:endParaRPr lang="en-US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2101757" y="133050"/>
            <a:ext cx="6915069" cy="50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51" tIns="49775" rIns="99551" bIns="497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srgbClr val="0033CC"/>
                </a:solidFill>
                <a:latin typeface="Comic Sans MS" pitchFamily="66" charset="0"/>
              </a:rPr>
              <a:t>Activation measurement</a:t>
            </a:r>
          </a:p>
        </p:txBody>
      </p:sp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1" y="1001378"/>
            <a:ext cx="3191175" cy="458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657" y="957612"/>
            <a:ext cx="2230225" cy="52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6587901" y="1241219"/>
            <a:ext cx="3573157" cy="548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51" tIns="49775" rIns="99551" bIns="497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700"/>
              <a:t>- gold foil activation measurement </a:t>
            </a:r>
          </a:p>
          <a:p>
            <a:pPr eaLnBrk="1" hangingPunct="1"/>
            <a:endParaRPr lang="en-US" sz="1700"/>
          </a:p>
          <a:p>
            <a:pPr eaLnBrk="1" hangingPunct="1"/>
            <a:r>
              <a:rPr lang="en-US" sz="1700"/>
              <a:t>- </a:t>
            </a:r>
            <a:r>
              <a:rPr lang="en-US" sz="1700" smtClean="0"/>
              <a:t>first full Monte </a:t>
            </a:r>
            <a:r>
              <a:rPr lang="en-US" sz="1700"/>
              <a:t>Carlo Simulation and measurement agree at beam height within 30%. (15% uncertainty from foil position) </a:t>
            </a:r>
          </a:p>
          <a:p>
            <a:pPr eaLnBrk="1" hangingPunct="1"/>
            <a:endParaRPr lang="en-US" sz="1700"/>
          </a:p>
          <a:p>
            <a:pPr eaLnBrk="1" hangingPunct="1"/>
            <a:r>
              <a:rPr lang="en-US" sz="1700"/>
              <a:t>- tritium activation measurement, development of new method, first analysis ongoing</a:t>
            </a:r>
          </a:p>
          <a:p>
            <a:pPr eaLnBrk="1" hangingPunct="1"/>
            <a:endParaRPr lang="en-US" sz="1500"/>
          </a:p>
          <a:p>
            <a:pPr eaLnBrk="1" hangingPunct="1"/>
            <a:endParaRPr lang="en-US" sz="1500" smtClean="0"/>
          </a:p>
          <a:p>
            <a:pPr eaLnBrk="1" hangingPunct="1"/>
            <a:endParaRPr lang="en-US" sz="1500"/>
          </a:p>
          <a:p>
            <a:pPr eaLnBrk="1" hangingPunct="1"/>
            <a:endParaRPr lang="en-US" sz="1500" smtClean="0"/>
          </a:p>
          <a:p>
            <a:pPr eaLnBrk="1" hangingPunct="1"/>
            <a:endParaRPr lang="en-US" sz="1500"/>
          </a:p>
          <a:p>
            <a:pPr eaLnBrk="1" hangingPunct="1"/>
            <a:endParaRPr lang="en-US" sz="1500" smtClean="0"/>
          </a:p>
          <a:p>
            <a:pPr eaLnBrk="1" hangingPunct="1"/>
            <a:endParaRPr lang="en-US" sz="1500"/>
          </a:p>
          <a:p>
            <a:pPr eaLnBrk="1" hangingPunct="1"/>
            <a:endParaRPr lang="en-US" sz="1500" smtClean="0"/>
          </a:p>
          <a:p>
            <a:pPr eaLnBrk="1" hangingPunct="1"/>
            <a:endParaRPr lang="en-US" sz="1500"/>
          </a:p>
          <a:p>
            <a:pPr eaLnBrk="1" hangingPunct="1"/>
            <a:endParaRPr lang="en-US" sz="1500"/>
          </a:p>
          <a:p>
            <a:pPr eaLnBrk="1" hangingPunct="1"/>
            <a:r>
              <a:rPr lang="en-US" sz="1500">
                <a:solidFill>
                  <a:srgbClr val="0033CC"/>
                </a:solidFill>
              </a:rPr>
              <a:t>MCNPX calculations </a:t>
            </a:r>
            <a:r>
              <a:rPr lang="en-US" sz="1500" smtClean="0">
                <a:solidFill>
                  <a:srgbClr val="0033CC"/>
                </a:solidFill>
              </a:rPr>
              <a:t>update underway (</a:t>
            </a:r>
            <a:r>
              <a:rPr lang="en-US" sz="1500">
                <a:solidFill>
                  <a:srgbClr val="0033CC"/>
                </a:solidFill>
              </a:rPr>
              <a:t>Michael Wohlmuther, Vadim Talanov)</a:t>
            </a:r>
          </a:p>
        </p:txBody>
      </p:sp>
    </p:spTree>
    <p:extLst>
      <p:ext uri="{BB962C8B-B14F-4D97-AF65-F5344CB8AC3E}">
        <p14:creationId xmlns:p14="http://schemas.microsoft.com/office/powerpoint/2010/main" val="554729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355600" y="6049963"/>
            <a:ext cx="411163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3600" b="1"/>
              <a:t> </a:t>
            </a:r>
          </a:p>
          <a:p>
            <a:endParaRPr lang="en-GB" sz="3600" b="1"/>
          </a:p>
        </p:txBody>
      </p:sp>
      <p:grpSp>
        <p:nvGrpSpPr>
          <p:cNvPr id="12291" name="Group 17"/>
          <p:cNvGrpSpPr>
            <a:grpSpLocks/>
          </p:cNvGrpSpPr>
          <p:nvPr/>
        </p:nvGrpSpPr>
        <p:grpSpPr bwMode="auto">
          <a:xfrm>
            <a:off x="0" y="0"/>
            <a:ext cx="10688638" cy="1082675"/>
            <a:chOff x="0" y="0"/>
            <a:chExt cx="5760" cy="618"/>
          </a:xfrm>
        </p:grpSpPr>
        <p:sp>
          <p:nvSpPr>
            <p:cNvPr id="12304" name="Rectangle 18"/>
            <p:cNvSpPr>
              <a:spLocks noChangeArrowheads="1"/>
            </p:cNvSpPr>
            <p:nvPr/>
          </p:nvSpPr>
          <p:spPr bwMode="auto">
            <a:xfrm>
              <a:off x="4785" y="0"/>
              <a:ext cx="975" cy="618"/>
            </a:xfrm>
            <a:prstGeom prst="rect">
              <a:avLst/>
            </a:prstGeom>
            <a:solidFill>
              <a:srgbClr val="80C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05" name="Group 19"/>
            <p:cNvGrpSpPr>
              <a:grpSpLocks/>
            </p:cNvGrpSpPr>
            <p:nvPr/>
          </p:nvGrpSpPr>
          <p:grpSpPr bwMode="auto">
            <a:xfrm>
              <a:off x="0" y="0"/>
              <a:ext cx="5619" cy="618"/>
              <a:chOff x="0" y="0"/>
              <a:chExt cx="5619" cy="618"/>
            </a:xfrm>
          </p:grpSpPr>
          <p:sp>
            <p:nvSpPr>
              <p:cNvPr id="12306" name="Rectangle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85" cy="61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80C2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307" name="Picture 21" descr="PSI-Logo_narrow_pc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164"/>
                <a:ext cx="861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8" name="Picture 22" descr="logo_UC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5" y="164"/>
                <a:ext cx="834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292" name="Text Box 23"/>
          <p:cNvSpPr txBox="1">
            <a:spLocks noChangeArrowheads="1"/>
          </p:cNvSpPr>
          <p:nvPr/>
        </p:nvSpPr>
        <p:spPr bwMode="auto">
          <a:xfrm>
            <a:off x="3160713" y="355600"/>
            <a:ext cx="3551269" cy="4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300" b="1" smtClean="0">
                <a:solidFill>
                  <a:srgbClr val="0000FF"/>
                </a:solidFill>
              </a:rPr>
              <a:t>Beam operation scheme</a:t>
            </a:r>
            <a:endParaRPr lang="en-US" sz="2300" b="1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2608" y="1189137"/>
            <a:ext cx="9821862" cy="3600387"/>
            <a:chOff x="462608" y="1189137"/>
            <a:chExt cx="9821862" cy="3600387"/>
          </a:xfrm>
        </p:grpSpPr>
        <p:grpSp>
          <p:nvGrpSpPr>
            <p:cNvPr id="12293" name="Group 1"/>
            <p:cNvGrpSpPr>
              <a:grpSpLocks/>
            </p:cNvGrpSpPr>
            <p:nvPr/>
          </p:nvGrpSpPr>
          <p:grpSpPr bwMode="auto">
            <a:xfrm>
              <a:off x="462608" y="1189137"/>
              <a:ext cx="9821862" cy="3600387"/>
              <a:chOff x="627735" y="1189388"/>
              <a:chExt cx="9822042" cy="3600149"/>
            </a:xfrm>
          </p:grpSpPr>
          <p:sp>
            <p:nvSpPr>
              <p:cNvPr id="12294" name="Text Box 2"/>
              <p:cNvSpPr txBox="1">
                <a:spLocks noChangeArrowheads="1"/>
              </p:cNvSpPr>
              <p:nvPr/>
            </p:nvSpPr>
            <p:spPr bwMode="auto">
              <a:xfrm>
                <a:off x="3223811" y="2016492"/>
                <a:ext cx="6769471" cy="65930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9pPr>
              </a:lstStyle>
              <a:p>
                <a:endParaRPr lang="en-GB" sz="3600" b="1">
                  <a:solidFill>
                    <a:srgbClr val="008000"/>
                  </a:solidFill>
                </a:endParaRPr>
              </a:p>
            </p:txBody>
          </p:sp>
          <p:grpSp>
            <p:nvGrpSpPr>
              <p:cNvPr id="12295" name="Group 6"/>
              <p:cNvGrpSpPr>
                <a:grpSpLocks/>
              </p:cNvGrpSpPr>
              <p:nvPr/>
            </p:nvGrpSpPr>
            <p:grpSpPr bwMode="auto">
              <a:xfrm>
                <a:off x="740931" y="1797660"/>
                <a:ext cx="9708846" cy="2991877"/>
                <a:chOff x="445" y="471"/>
                <a:chExt cx="5232" cy="1709"/>
              </a:xfrm>
            </p:grpSpPr>
            <p:grpSp>
              <p:nvGrpSpPr>
                <p:cNvPr id="12300" name="Group 9"/>
                <p:cNvGrpSpPr>
                  <a:grpSpLocks/>
                </p:cNvGrpSpPr>
                <p:nvPr/>
              </p:nvGrpSpPr>
              <p:grpSpPr bwMode="auto">
                <a:xfrm>
                  <a:off x="445" y="471"/>
                  <a:ext cx="5232" cy="1709"/>
                  <a:chOff x="288" y="576"/>
                  <a:chExt cx="5232" cy="1709"/>
                </a:xfrm>
              </p:grpSpPr>
              <p:pic>
                <p:nvPicPr>
                  <p:cNvPr id="12302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" y="576"/>
                    <a:ext cx="5218" cy="8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2303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" y="1377"/>
                    <a:ext cx="5232" cy="90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12301" name="Rectangle 13"/>
                <p:cNvSpPr>
                  <a:spLocks noChangeArrowheads="1"/>
                </p:cNvSpPr>
                <p:nvPr/>
              </p:nvSpPr>
              <p:spPr bwMode="auto">
                <a:xfrm>
                  <a:off x="1680" y="624"/>
                  <a:ext cx="528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2296" name="Rectangle 14"/>
              <p:cNvSpPr>
                <a:spLocks noChangeArrowheads="1"/>
              </p:cNvSpPr>
              <p:nvPr/>
            </p:nvSpPr>
            <p:spPr bwMode="auto">
              <a:xfrm>
                <a:off x="627735" y="2065511"/>
                <a:ext cx="445360" cy="58822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7" name="Text Box 15"/>
              <p:cNvSpPr txBox="1">
                <a:spLocks noChangeArrowheads="1"/>
              </p:cNvSpPr>
              <p:nvPr/>
            </p:nvSpPr>
            <p:spPr bwMode="auto">
              <a:xfrm>
                <a:off x="2787730" y="1657607"/>
                <a:ext cx="746014" cy="382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9pPr>
              </a:lstStyle>
              <a:p>
                <a:r>
                  <a:rPr lang="en-US"/>
                  <a:t>800s</a:t>
                </a:r>
                <a:endParaRPr lang="en-GB"/>
              </a:p>
            </p:txBody>
          </p:sp>
          <p:sp>
            <p:nvSpPr>
              <p:cNvPr id="12298" name="Text Box 16"/>
              <p:cNvSpPr txBox="1">
                <a:spLocks noChangeArrowheads="1"/>
              </p:cNvSpPr>
              <p:nvPr/>
            </p:nvSpPr>
            <p:spPr bwMode="auto">
              <a:xfrm>
                <a:off x="763655" y="1797660"/>
                <a:ext cx="463885" cy="382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9pPr>
              </a:lstStyle>
              <a:p>
                <a:r>
                  <a:rPr lang="en-US"/>
                  <a:t>8s</a:t>
                </a:r>
                <a:endParaRPr lang="en-GB"/>
              </a:p>
            </p:txBody>
          </p:sp>
          <p:sp>
            <p:nvSpPr>
              <p:cNvPr id="12299" name="Text Box 29"/>
              <p:cNvSpPr txBox="1">
                <a:spLocks noChangeArrowheads="1"/>
              </p:cNvSpPr>
              <p:nvPr/>
            </p:nvSpPr>
            <p:spPr bwMode="auto">
              <a:xfrm>
                <a:off x="2386734" y="1189388"/>
                <a:ext cx="1674153" cy="382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9pPr>
              </a:lstStyle>
              <a:p>
                <a:r>
                  <a:rPr lang="en-US"/>
                  <a:t>1% duty cycle</a:t>
                </a:r>
              </a:p>
            </p:txBody>
          </p:sp>
        </p:grpSp>
        <p:sp>
          <p:nvSpPr>
            <p:cNvPr id="2" name="TextBox 1"/>
            <p:cNvSpPr txBox="1">
              <a:spLocks/>
            </p:cNvSpPr>
            <p:nvPr/>
          </p:nvSpPr>
          <p:spPr>
            <a:xfrm>
              <a:off x="1599903" y="2629297"/>
              <a:ext cx="4000797" cy="4682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r>
                <a:rPr lang="en-US" b="1" smtClean="0"/>
                <a:t>full proton beam up to 2.4 mA</a:t>
              </a:r>
              <a:endParaRPr lang="en-US" b="1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6251" y="5653633"/>
            <a:ext cx="7071167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tested operation of pulses from 7ms, 50ms to 8s</a:t>
            </a:r>
          </a:p>
          <a:p>
            <a:r>
              <a:rPr lang="en-US" smtClean="0"/>
              <a:t>and beam currents from 100 to 2400 </a:t>
            </a:r>
            <a:r>
              <a:rPr lang="en-US" smtClean="0">
                <a:latin typeface="Symbol" pitchFamily="18" charset="2"/>
              </a:rPr>
              <a:t>m</a:t>
            </a:r>
            <a:r>
              <a:rPr lang="en-US" smtClean="0"/>
              <a:t>A</a:t>
            </a:r>
          </a:p>
          <a:p>
            <a:endParaRPr lang="en-US"/>
          </a:p>
          <a:p>
            <a:r>
              <a:rPr lang="en-US" smtClean="0"/>
              <a:t>continuous mode operation possible with beam current  &lt;20 </a:t>
            </a:r>
            <a:r>
              <a:rPr lang="en-US" smtClean="0">
                <a:latin typeface="Symbol" pitchFamily="18" charset="2"/>
              </a:rPr>
              <a:t>m</a:t>
            </a:r>
            <a:r>
              <a:rPr lang="en-US" smtClean="0"/>
              <a:t>A 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355600" y="6049963"/>
            <a:ext cx="411163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3600" b="1"/>
              <a:t> </a:t>
            </a:r>
          </a:p>
          <a:p>
            <a:endParaRPr lang="en-GB" sz="3600" b="1"/>
          </a:p>
        </p:txBody>
      </p:sp>
      <p:grpSp>
        <p:nvGrpSpPr>
          <p:cNvPr id="12291" name="Group 17"/>
          <p:cNvGrpSpPr>
            <a:grpSpLocks/>
          </p:cNvGrpSpPr>
          <p:nvPr/>
        </p:nvGrpSpPr>
        <p:grpSpPr bwMode="auto">
          <a:xfrm>
            <a:off x="0" y="0"/>
            <a:ext cx="10688638" cy="1082675"/>
            <a:chOff x="0" y="0"/>
            <a:chExt cx="5760" cy="618"/>
          </a:xfrm>
        </p:grpSpPr>
        <p:sp>
          <p:nvSpPr>
            <p:cNvPr id="12304" name="Rectangle 18"/>
            <p:cNvSpPr>
              <a:spLocks noChangeArrowheads="1"/>
            </p:cNvSpPr>
            <p:nvPr/>
          </p:nvSpPr>
          <p:spPr bwMode="auto">
            <a:xfrm>
              <a:off x="4785" y="0"/>
              <a:ext cx="975" cy="618"/>
            </a:xfrm>
            <a:prstGeom prst="rect">
              <a:avLst/>
            </a:prstGeom>
            <a:solidFill>
              <a:srgbClr val="80C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05" name="Group 19"/>
            <p:cNvGrpSpPr>
              <a:grpSpLocks/>
            </p:cNvGrpSpPr>
            <p:nvPr/>
          </p:nvGrpSpPr>
          <p:grpSpPr bwMode="auto">
            <a:xfrm>
              <a:off x="0" y="0"/>
              <a:ext cx="5619" cy="618"/>
              <a:chOff x="0" y="0"/>
              <a:chExt cx="5619" cy="618"/>
            </a:xfrm>
          </p:grpSpPr>
          <p:sp>
            <p:nvSpPr>
              <p:cNvPr id="12306" name="Rectangle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85" cy="61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80C2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307" name="Picture 21" descr="PSI-Logo_narrow_pc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164"/>
                <a:ext cx="861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8" name="Picture 22" descr="logo_UC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5" y="164"/>
                <a:ext cx="834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292" name="Text Box 23"/>
          <p:cNvSpPr txBox="1">
            <a:spLocks noChangeArrowheads="1"/>
          </p:cNvSpPr>
          <p:nvPr/>
        </p:nvSpPr>
        <p:spPr bwMode="auto">
          <a:xfrm>
            <a:off x="3160713" y="355600"/>
            <a:ext cx="3551269" cy="4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ＭＳ Ｐゴシック" charset="-128"/>
              </a:defRPr>
            </a:lvl9pPr>
          </a:lstStyle>
          <a:p>
            <a:r>
              <a:rPr lang="en-US" sz="2300" b="1" smtClean="0">
                <a:solidFill>
                  <a:srgbClr val="0000FF"/>
                </a:solidFill>
              </a:rPr>
              <a:t>Beam operation scheme</a:t>
            </a:r>
            <a:endParaRPr lang="en-US" sz="2300" b="1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2608" y="1189137"/>
            <a:ext cx="9821862" cy="3600387"/>
            <a:chOff x="462608" y="1189137"/>
            <a:chExt cx="9821862" cy="3600387"/>
          </a:xfrm>
        </p:grpSpPr>
        <p:grpSp>
          <p:nvGrpSpPr>
            <p:cNvPr id="12293" name="Group 1"/>
            <p:cNvGrpSpPr>
              <a:grpSpLocks/>
            </p:cNvGrpSpPr>
            <p:nvPr/>
          </p:nvGrpSpPr>
          <p:grpSpPr bwMode="auto">
            <a:xfrm>
              <a:off x="462608" y="1189137"/>
              <a:ext cx="9821862" cy="3600387"/>
              <a:chOff x="627735" y="1189388"/>
              <a:chExt cx="9822042" cy="3600149"/>
            </a:xfrm>
          </p:grpSpPr>
          <p:sp>
            <p:nvSpPr>
              <p:cNvPr id="12294" name="Text Box 2"/>
              <p:cNvSpPr txBox="1">
                <a:spLocks noChangeArrowheads="1"/>
              </p:cNvSpPr>
              <p:nvPr/>
            </p:nvSpPr>
            <p:spPr bwMode="auto">
              <a:xfrm>
                <a:off x="3223811" y="2016492"/>
                <a:ext cx="6769471" cy="65930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9pPr>
              </a:lstStyle>
              <a:p>
                <a:endParaRPr lang="en-GB" sz="3600" b="1">
                  <a:solidFill>
                    <a:srgbClr val="008000"/>
                  </a:solidFill>
                </a:endParaRPr>
              </a:p>
            </p:txBody>
          </p:sp>
          <p:grpSp>
            <p:nvGrpSpPr>
              <p:cNvPr id="12295" name="Group 6"/>
              <p:cNvGrpSpPr>
                <a:grpSpLocks/>
              </p:cNvGrpSpPr>
              <p:nvPr/>
            </p:nvGrpSpPr>
            <p:grpSpPr bwMode="auto">
              <a:xfrm>
                <a:off x="740931" y="1797660"/>
                <a:ext cx="9708846" cy="2991877"/>
                <a:chOff x="445" y="471"/>
                <a:chExt cx="5232" cy="1709"/>
              </a:xfrm>
            </p:grpSpPr>
            <p:grpSp>
              <p:nvGrpSpPr>
                <p:cNvPr id="12300" name="Group 9"/>
                <p:cNvGrpSpPr>
                  <a:grpSpLocks/>
                </p:cNvGrpSpPr>
                <p:nvPr/>
              </p:nvGrpSpPr>
              <p:grpSpPr bwMode="auto">
                <a:xfrm>
                  <a:off x="445" y="471"/>
                  <a:ext cx="5232" cy="1709"/>
                  <a:chOff x="288" y="576"/>
                  <a:chExt cx="5232" cy="1709"/>
                </a:xfrm>
              </p:grpSpPr>
              <p:pic>
                <p:nvPicPr>
                  <p:cNvPr id="12302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" y="576"/>
                    <a:ext cx="5218" cy="8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2303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" y="1377"/>
                    <a:ext cx="5232" cy="90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12301" name="Rectangle 13"/>
                <p:cNvSpPr>
                  <a:spLocks noChangeArrowheads="1"/>
                </p:cNvSpPr>
                <p:nvPr/>
              </p:nvSpPr>
              <p:spPr bwMode="auto">
                <a:xfrm>
                  <a:off x="1680" y="624"/>
                  <a:ext cx="528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2296" name="Rectangle 14"/>
              <p:cNvSpPr>
                <a:spLocks noChangeArrowheads="1"/>
              </p:cNvSpPr>
              <p:nvPr/>
            </p:nvSpPr>
            <p:spPr bwMode="auto">
              <a:xfrm>
                <a:off x="627735" y="2065511"/>
                <a:ext cx="445360" cy="58822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7" name="Text Box 15"/>
              <p:cNvSpPr txBox="1">
                <a:spLocks noChangeArrowheads="1"/>
              </p:cNvSpPr>
              <p:nvPr/>
            </p:nvSpPr>
            <p:spPr bwMode="auto">
              <a:xfrm>
                <a:off x="2787730" y="1657607"/>
                <a:ext cx="746014" cy="382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9pPr>
              </a:lstStyle>
              <a:p>
                <a:r>
                  <a:rPr lang="en-US"/>
                  <a:t>800s</a:t>
                </a:r>
                <a:endParaRPr lang="en-GB"/>
              </a:p>
            </p:txBody>
          </p:sp>
          <p:sp>
            <p:nvSpPr>
              <p:cNvPr id="12298" name="Text Box 16"/>
              <p:cNvSpPr txBox="1">
                <a:spLocks noChangeArrowheads="1"/>
              </p:cNvSpPr>
              <p:nvPr/>
            </p:nvSpPr>
            <p:spPr bwMode="auto">
              <a:xfrm>
                <a:off x="763655" y="1797660"/>
                <a:ext cx="463885" cy="382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9pPr>
              </a:lstStyle>
              <a:p>
                <a:r>
                  <a:rPr lang="en-US"/>
                  <a:t>8s</a:t>
                </a:r>
                <a:endParaRPr lang="en-GB"/>
              </a:p>
            </p:txBody>
          </p:sp>
          <p:sp>
            <p:nvSpPr>
              <p:cNvPr id="12299" name="Text Box 29"/>
              <p:cNvSpPr txBox="1">
                <a:spLocks noChangeArrowheads="1"/>
              </p:cNvSpPr>
              <p:nvPr/>
            </p:nvSpPr>
            <p:spPr bwMode="auto">
              <a:xfrm>
                <a:off x="2386734" y="1189388"/>
                <a:ext cx="1674153" cy="382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defRPr>
                </a:lvl9pPr>
              </a:lstStyle>
              <a:p>
                <a:r>
                  <a:rPr lang="en-US"/>
                  <a:t>1% duty cycle</a:t>
                </a:r>
              </a:p>
            </p:txBody>
          </p:sp>
        </p:grpSp>
        <p:sp>
          <p:nvSpPr>
            <p:cNvPr id="2" name="TextBox 1"/>
            <p:cNvSpPr txBox="1">
              <a:spLocks/>
            </p:cNvSpPr>
            <p:nvPr/>
          </p:nvSpPr>
          <p:spPr>
            <a:xfrm>
              <a:off x="1599903" y="2629297"/>
              <a:ext cx="4000797" cy="4682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r>
                <a:rPr lang="en-US" b="1" smtClean="0"/>
                <a:t>full proton beam up to 2.4 mA</a:t>
              </a:r>
              <a:endParaRPr lang="en-US" b="1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96251" y="5653633"/>
            <a:ext cx="7071167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tested operation of pulses from 7ms, 50ms to 8s</a:t>
            </a:r>
          </a:p>
          <a:p>
            <a:r>
              <a:rPr lang="en-US" smtClean="0"/>
              <a:t>and beam currents from 100 to 2400 </a:t>
            </a:r>
            <a:r>
              <a:rPr lang="en-US" smtClean="0">
                <a:latin typeface="Symbol" pitchFamily="18" charset="2"/>
              </a:rPr>
              <a:t>m</a:t>
            </a:r>
            <a:r>
              <a:rPr lang="en-US" smtClean="0"/>
              <a:t>A</a:t>
            </a:r>
          </a:p>
          <a:p>
            <a:endParaRPr lang="en-US"/>
          </a:p>
          <a:p>
            <a:r>
              <a:rPr lang="en-US" smtClean="0"/>
              <a:t>continuous mode operation possible with beam current  &lt;20 </a:t>
            </a:r>
            <a:r>
              <a:rPr lang="en-US" smtClean="0">
                <a:latin typeface="Symbol" pitchFamily="18" charset="2"/>
              </a:rPr>
              <a:t>m</a:t>
            </a:r>
            <a:r>
              <a:rPr lang="en-US" smtClean="0"/>
              <a:t>A </a:t>
            </a:r>
            <a:endParaRPr lang="en-US"/>
          </a:p>
        </p:txBody>
      </p:sp>
      <p:pic>
        <p:nvPicPr>
          <p:cNvPr id="24" name="Picture 16" descr="perfectDetectorPerformance20121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516" y="901105"/>
            <a:ext cx="411538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013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vorlage_quer">
  <a:themeElements>
    <a:clrScheme name="ppt_vorlage_qu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_vorlage_quer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ppt_vorlage_qu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_qu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_qu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_qu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_qu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_qu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vorlage_qu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vorlage_qu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vorlage_qu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vorlage_qu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vorlage_qu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vorlage_qu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1404</Words>
  <Application>Microsoft Office PowerPoint</Application>
  <PresentationFormat>Custom</PresentationFormat>
  <Paragraphs>371</Paragraphs>
  <Slides>35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ppt_vorlage_quer</vt:lpstr>
      <vt:lpstr>Paint Shop Pro Image</vt:lpstr>
      <vt:lpstr>AutoSketch Drawing</vt:lpstr>
      <vt:lpstr>Chart</vt:lpstr>
      <vt:lpstr>Graph</vt:lpstr>
      <vt:lpstr>PowerPoint Presentation</vt:lpstr>
      <vt:lpstr>Contents</vt:lpstr>
      <vt:lpstr>PowerPoint Presentation</vt:lpstr>
      <vt:lpstr>PowerPoint Presentation</vt:lpstr>
      <vt:lpstr>The lead spallation target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UCN storage volume</vt:lpstr>
      <vt:lpstr>PowerPoint Presentation</vt:lpstr>
      <vt:lpstr>Neutron guides pass the biological shield and  guide the UCN to the experimental areas</vt:lpstr>
      <vt:lpstr>PowerPoint Presentation</vt:lpstr>
      <vt:lpstr>PowerPoint Presentation</vt:lpstr>
      <vt:lpstr>PowerPoint Presentation</vt:lpstr>
      <vt:lpstr>PowerPoint Presentation</vt:lpstr>
      <vt:lpstr>Solid deuterium at 5K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UCN Storage Time via leak method</vt:lpstr>
      <vt:lpstr>PowerPoint Presentation</vt:lpstr>
      <vt:lpstr>PowerPoint Presentation</vt:lpstr>
      <vt:lpstr>PowerPoint Presentation</vt:lpstr>
      <vt:lpstr>PowerPoint Presentation</vt:lpstr>
    </vt:vector>
  </TitlesOfParts>
  <Company>Mac 01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Lauss Bernhard</dc:creator>
  <cp:lastModifiedBy>Lauss Bernhard</cp:lastModifiedBy>
  <cp:revision>707</cp:revision>
  <cp:lastPrinted>2010-02-10T08:22:30Z</cp:lastPrinted>
  <dcterms:created xsi:type="dcterms:W3CDTF">2009-12-01T14:24:51Z</dcterms:created>
  <dcterms:modified xsi:type="dcterms:W3CDTF">2013-03-25T22:42:06Z</dcterms:modified>
</cp:coreProperties>
</file>