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57" r:id="rId12"/>
    <p:sldId id="271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26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4417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69073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036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3528"/>
            <a:ext cx="7924800" cy="5437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6AEF44F-EBC1-9845-83FD-C9C129142B4E}" type="datetimeFigureOut">
              <a:rPr lang="en-US" smtClean="0"/>
              <a:t>3/19/13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/>
        <a:buChar char="•"/>
        <a:defRPr sz="2800" kern="1200" spc="3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24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56864"/>
          </a:xfrm>
        </p:spPr>
        <p:txBody>
          <a:bodyPr/>
          <a:lstStyle/>
          <a:p>
            <a:r>
              <a:rPr lang="fr-FR" dirty="0" smtClean="0"/>
              <a:t>Mon CV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09600" y="967566"/>
            <a:ext cx="7924800" cy="56542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Ecole des Mines de Nantes</a:t>
            </a:r>
          </a:p>
          <a:p>
            <a:pPr lvl="1"/>
            <a:r>
              <a:rPr lang="fr-FR" dirty="0" smtClean="0"/>
              <a:t>Ingénieur généraliste en 2005</a:t>
            </a:r>
          </a:p>
          <a:p>
            <a:pPr lvl="2"/>
            <a:r>
              <a:rPr lang="fr-FR" dirty="0" smtClean="0"/>
              <a:t>Stage de 3 mois dans un laboratoire aux USA</a:t>
            </a:r>
          </a:p>
          <a:p>
            <a:pPr lvl="2"/>
            <a:r>
              <a:rPr lang="fr-FR" dirty="0" smtClean="0"/>
              <a:t>Stage de fin d’étude dans un laboratoire du CEA en France</a:t>
            </a:r>
          </a:p>
          <a:p>
            <a:pPr lvl="1"/>
            <a:r>
              <a:rPr lang="fr-FR" dirty="0" smtClean="0"/>
              <a:t>Option : nucléaire</a:t>
            </a:r>
          </a:p>
          <a:p>
            <a:pPr lvl="2"/>
            <a:r>
              <a:rPr lang="fr-FR" dirty="0" smtClean="0"/>
              <a:t>Pas vraiment envie de travailler dans l’industrie</a:t>
            </a:r>
          </a:p>
          <a:p>
            <a:pPr marL="0" indent="0">
              <a:buNone/>
            </a:pPr>
            <a:r>
              <a:rPr lang="fr-FR" dirty="0" smtClean="0"/>
              <a:t>Master Recherche Physique Subatomique à Nantes</a:t>
            </a:r>
          </a:p>
          <a:p>
            <a:pPr lvl="1"/>
            <a:r>
              <a:rPr lang="fr-FR" dirty="0" smtClean="0"/>
              <a:t>En parallèle de la dernière année d’école</a:t>
            </a:r>
          </a:p>
          <a:p>
            <a:pPr marL="0" indent="0">
              <a:buNone/>
            </a:pPr>
            <a:r>
              <a:rPr lang="fr-FR" dirty="0" smtClean="0"/>
              <a:t>Doctorat au CEA Saclay/Ecole Polytechnique (2005-2008)</a:t>
            </a:r>
          </a:p>
          <a:p>
            <a:pPr lvl="1"/>
            <a:r>
              <a:rPr lang="fr-FR" dirty="0" smtClean="0"/>
              <a:t>Physique des particules, plasma de quarks et gluons</a:t>
            </a:r>
          </a:p>
          <a:p>
            <a:pPr lvl="1"/>
            <a:r>
              <a:rPr lang="fr-FR" dirty="0" smtClean="0"/>
              <a:t>Expérience PHENIX (près de New York)</a:t>
            </a:r>
          </a:p>
          <a:p>
            <a:pPr marL="0" indent="0">
              <a:buNone/>
            </a:pPr>
            <a:r>
              <a:rPr lang="fr-FR" dirty="0" smtClean="0"/>
              <a:t>Post-doctorat Los </a:t>
            </a:r>
            <a:r>
              <a:rPr lang="fr-FR" dirty="0" err="1" smtClean="0"/>
              <a:t>Alamos</a:t>
            </a:r>
            <a:r>
              <a:rPr lang="fr-FR" dirty="0" smtClean="0"/>
              <a:t> (USA) 2009-2011</a:t>
            </a:r>
          </a:p>
          <a:p>
            <a:pPr lvl="1"/>
            <a:r>
              <a:rPr lang="fr-FR" dirty="0" smtClean="0"/>
              <a:t>Expérience CMS (CERN)</a:t>
            </a:r>
          </a:p>
          <a:p>
            <a:pPr marL="0" indent="0">
              <a:buNone/>
            </a:pPr>
            <a:r>
              <a:rPr lang="fr-FR" dirty="0" smtClean="0"/>
              <a:t>Embauche CNRS 2011</a:t>
            </a:r>
          </a:p>
          <a:p>
            <a:pPr lvl="1"/>
            <a:r>
              <a:rPr lang="fr-FR" dirty="0" smtClean="0"/>
              <a:t>Expérience ALICE (CERN)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</a:t>
            </a:fld>
            <a:endParaRPr lang="fr-FR"/>
          </a:p>
        </p:txBody>
      </p:sp>
      <p:sp>
        <p:nvSpPr>
          <p:cNvPr id="7" name="TextBox 6"/>
          <p:cNvSpPr txBox="1"/>
          <p:nvPr/>
        </p:nvSpPr>
        <p:spPr>
          <a:xfrm>
            <a:off x="6668051" y="235397"/>
            <a:ext cx="2186416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csilvestre@lpsc.in2p3.fr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18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Conséquence ? Le financement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5279240"/>
          </a:xfrm>
        </p:spPr>
        <p:txBody>
          <a:bodyPr>
            <a:normAutofit/>
          </a:bodyPr>
          <a:lstStyle/>
          <a:p>
            <a:r>
              <a:rPr lang="fr-FR" dirty="0"/>
              <a:t>Nécessairement, essentiellement public.</a:t>
            </a:r>
          </a:p>
          <a:p>
            <a:pPr lvl="1"/>
            <a:r>
              <a:rPr lang="fr-FR" dirty="0" smtClean="0"/>
              <a:t>Pas </a:t>
            </a:r>
            <a:r>
              <a:rPr lang="fr-FR" dirty="0"/>
              <a:t>d’intérêts commerciaux</a:t>
            </a:r>
          </a:p>
          <a:p>
            <a:pPr lvl="1"/>
            <a:r>
              <a:rPr lang="fr-FR" dirty="0" smtClean="0"/>
              <a:t>Intérêt </a:t>
            </a:r>
            <a:r>
              <a:rPr lang="fr-FR" dirty="0"/>
              <a:t>de l’absence de secret</a:t>
            </a:r>
          </a:p>
          <a:p>
            <a:r>
              <a:rPr lang="fr-FR" dirty="0"/>
              <a:t>En France :</a:t>
            </a:r>
          </a:p>
          <a:p>
            <a:pPr lvl="1"/>
            <a:r>
              <a:rPr lang="fr-FR" dirty="0" smtClean="0"/>
              <a:t>CNRS</a:t>
            </a:r>
            <a:r>
              <a:rPr lang="fr-FR" dirty="0"/>
              <a:t>, CEA, INRA, INRIA, INSERM, CNES…</a:t>
            </a:r>
          </a:p>
          <a:p>
            <a:pPr lvl="1"/>
            <a:r>
              <a:rPr lang="fr-FR" dirty="0" smtClean="0"/>
              <a:t>Également </a:t>
            </a:r>
            <a:r>
              <a:rPr lang="fr-FR" dirty="0"/>
              <a:t>enseignants-chercheurs dans universités…</a:t>
            </a:r>
          </a:p>
          <a:p>
            <a:r>
              <a:rPr lang="fr-FR" dirty="0"/>
              <a:t>Pour les applications, passe le relais au privé </a:t>
            </a:r>
            <a:r>
              <a:rPr lang="fr-FR" dirty="0" smtClean="0"/>
              <a:t>bien mieux </a:t>
            </a:r>
            <a:r>
              <a:rPr lang="fr-FR" dirty="0"/>
              <a:t>placé pour réussir 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0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22545"/>
          </a:xfrm>
        </p:spPr>
        <p:txBody>
          <a:bodyPr/>
          <a:lstStyle/>
          <a:p>
            <a:r>
              <a:rPr lang="fr-FR" dirty="0" smtClean="0"/>
              <a:t>Pour résumer la Recherche fondamentale c’est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65841"/>
            <a:ext cx="7924800" cy="4417817"/>
          </a:xfrm>
        </p:spPr>
        <p:txBody>
          <a:bodyPr/>
          <a:lstStyle/>
          <a:p>
            <a:r>
              <a:rPr lang="fr-FR" dirty="0" smtClean="0"/>
              <a:t>À </a:t>
            </a:r>
            <a:r>
              <a:rPr lang="fr-FR" dirty="0"/>
              <a:t>la frontière de ce qui est connu…</a:t>
            </a:r>
          </a:p>
          <a:p>
            <a:r>
              <a:rPr lang="fr-FR" dirty="0" smtClean="0"/>
              <a:t>Des projets </a:t>
            </a:r>
            <a:r>
              <a:rPr lang="fr-FR" dirty="0"/>
              <a:t>ambitieux au coût élevé !</a:t>
            </a:r>
          </a:p>
          <a:p>
            <a:r>
              <a:rPr lang="fr-FR" dirty="0" smtClean="0"/>
              <a:t>Des collaborations internationales</a:t>
            </a:r>
          </a:p>
          <a:p>
            <a:pPr lvl="1"/>
            <a:r>
              <a:rPr lang="fr-FR" dirty="0" smtClean="0"/>
              <a:t>Seul </a:t>
            </a:r>
            <a:r>
              <a:rPr lang="fr-FR" dirty="0"/>
              <a:t>façon d’avoir les ressources financières</a:t>
            </a:r>
          </a:p>
          <a:p>
            <a:r>
              <a:rPr lang="fr-FR" dirty="0"/>
              <a:t>(et intellectuelles…)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Concrètement </a:t>
            </a:r>
            <a:r>
              <a:rPr lang="fr-FR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Au quotidien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58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 travail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599" y="1297183"/>
            <a:ext cx="8115077" cy="4417817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Un peu de construction de détecteur (simulation, </a:t>
            </a:r>
            <a:r>
              <a:rPr lang="fr-FR" dirty="0" smtClean="0"/>
              <a:t>électronique, </a:t>
            </a:r>
            <a:r>
              <a:rPr lang="fr-FR" dirty="0" smtClean="0"/>
              <a:t>calibration, …)</a:t>
            </a:r>
            <a:endParaRPr lang="fr-FR" dirty="0" smtClean="0"/>
          </a:p>
          <a:p>
            <a:r>
              <a:rPr lang="fr-FR" dirty="0" smtClean="0"/>
              <a:t>Beaucoup </a:t>
            </a:r>
            <a:r>
              <a:rPr lang="fr-FR" dirty="0" smtClean="0"/>
              <a:t>d’analyse de données (programmation, statistique, …)</a:t>
            </a:r>
          </a:p>
          <a:p>
            <a:r>
              <a:rPr lang="fr-FR" dirty="0" smtClean="0"/>
              <a:t>Publication des résultats	</a:t>
            </a:r>
          </a:p>
          <a:p>
            <a:endParaRPr lang="fr-FR" dirty="0" smtClean="0"/>
          </a:p>
          <a:p>
            <a:r>
              <a:rPr lang="fr-FR" dirty="0" smtClean="0"/>
              <a:t>Présentation </a:t>
            </a:r>
            <a:r>
              <a:rPr lang="fr-FR" dirty="0"/>
              <a:t>en conférence</a:t>
            </a:r>
          </a:p>
          <a:p>
            <a:pPr lvl="1"/>
            <a:r>
              <a:rPr lang="fr-FR" dirty="0" smtClean="0"/>
              <a:t>Interprétation </a:t>
            </a:r>
            <a:r>
              <a:rPr lang="fr-FR" dirty="0"/>
              <a:t>et discussions </a:t>
            </a:r>
            <a:r>
              <a:rPr lang="fr-FR" dirty="0" smtClean="0"/>
              <a:t>des résultats </a:t>
            </a:r>
            <a:r>
              <a:rPr lang="fr-FR" dirty="0"/>
              <a:t>avec les théoriciens </a:t>
            </a:r>
            <a:r>
              <a:rPr lang="fr-FR" dirty="0" smtClean="0"/>
              <a:t>et toute </a:t>
            </a:r>
            <a:r>
              <a:rPr lang="fr-FR" dirty="0"/>
              <a:t>la communauté…</a:t>
            </a:r>
          </a:p>
          <a:p>
            <a:r>
              <a:rPr lang="fr-FR" dirty="0"/>
              <a:t>Séminaires…</a:t>
            </a:r>
          </a:p>
          <a:p>
            <a:r>
              <a:rPr lang="fr-FR" dirty="0" smtClean="0"/>
              <a:t>Rédaction d’articles</a:t>
            </a:r>
            <a:r>
              <a:rPr lang="fr-FR" dirty="0"/>
              <a:t> </a:t>
            </a:r>
            <a:r>
              <a:rPr lang="fr-FR" dirty="0" smtClean="0"/>
              <a:t>scientifiques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6542594" y="4998047"/>
            <a:ext cx="2510686" cy="369332"/>
          </a:xfrm>
          <a:prstGeom prst="rect">
            <a:avLst/>
          </a:prstGeom>
          <a:ln>
            <a:solidFill>
              <a:srgbClr val="DC9E1F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/>
              <a:t>≈ Travail de communication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0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aspects du métier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Enseignement</a:t>
            </a:r>
            <a:endParaRPr lang="fr-FR" dirty="0"/>
          </a:p>
          <a:p>
            <a:pPr lvl="1"/>
            <a:r>
              <a:rPr lang="fr-FR" dirty="0" smtClean="0"/>
              <a:t>CNRS </a:t>
            </a:r>
            <a:r>
              <a:rPr lang="fr-FR" dirty="0"/>
              <a:t>-&gt; </a:t>
            </a:r>
            <a:r>
              <a:rPr lang="fr-FR" dirty="0" smtClean="0"/>
              <a:t>vacations</a:t>
            </a:r>
          </a:p>
          <a:p>
            <a:pPr lvl="1"/>
            <a:r>
              <a:rPr lang="fr-FR" dirty="0" smtClean="0"/>
              <a:t>Universités </a:t>
            </a:r>
            <a:r>
              <a:rPr lang="fr-FR" dirty="0"/>
              <a:t>-&gt; postes d’enseignants </a:t>
            </a:r>
            <a:r>
              <a:rPr lang="fr-FR" dirty="0" smtClean="0"/>
              <a:t>chercheurs (</a:t>
            </a:r>
            <a:r>
              <a:rPr lang="fr-FR" dirty="0"/>
              <a:t>maître de </a:t>
            </a:r>
            <a:r>
              <a:rPr lang="fr-FR" dirty="0" err="1"/>
              <a:t>conf</a:t>
            </a:r>
            <a:r>
              <a:rPr lang="fr-FR" dirty="0"/>
              <a:t>. -&gt; profs)</a:t>
            </a:r>
          </a:p>
          <a:p>
            <a:r>
              <a:rPr lang="fr-FR" dirty="0"/>
              <a:t>Encadrement</a:t>
            </a:r>
          </a:p>
          <a:p>
            <a:pPr lvl="1"/>
            <a:r>
              <a:rPr lang="fr-FR" dirty="0" smtClean="0"/>
              <a:t>Direction </a:t>
            </a:r>
            <a:r>
              <a:rPr lang="fr-FR" dirty="0"/>
              <a:t>de stages, de thèses…</a:t>
            </a:r>
          </a:p>
          <a:p>
            <a:pPr lvl="1"/>
            <a:r>
              <a:rPr lang="fr-FR" dirty="0" smtClean="0"/>
              <a:t>Pilotage </a:t>
            </a:r>
            <a:r>
              <a:rPr lang="fr-FR" dirty="0"/>
              <a:t>des projets techniques </a:t>
            </a:r>
            <a:r>
              <a:rPr lang="fr-FR" dirty="0" smtClean="0"/>
              <a:t>avec techniciens</a:t>
            </a:r>
            <a:r>
              <a:rPr lang="fr-FR" dirty="0"/>
              <a:t>, ingénieurs…</a:t>
            </a:r>
          </a:p>
          <a:p>
            <a:pPr lvl="1"/>
            <a:r>
              <a:rPr lang="fr-FR" dirty="0" smtClean="0"/>
              <a:t>Nécessaire </a:t>
            </a:r>
            <a:r>
              <a:rPr lang="fr-FR" dirty="0"/>
              <a:t>organisation hiérarchique</a:t>
            </a:r>
            <a:r>
              <a:rPr lang="fr-FR" dirty="0" smtClean="0"/>
              <a:t>, vu </a:t>
            </a:r>
            <a:r>
              <a:rPr lang="fr-FR" dirty="0"/>
              <a:t>le nombre de physiciens…</a:t>
            </a:r>
          </a:p>
          <a:p>
            <a:r>
              <a:rPr lang="fr-FR" dirty="0" err="1"/>
              <a:t>Etc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718790" y="2700079"/>
            <a:ext cx="2026704" cy="3693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/>
              <a:t>≈ Travail de formation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718790" y="4969029"/>
            <a:ext cx="2131976" cy="3693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fr-FR" dirty="0" smtClean="0"/>
              <a:t>≈ Travail  management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60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5560817"/>
          </a:xfrm>
        </p:spPr>
        <p:txBody>
          <a:bodyPr>
            <a:normAutofit/>
          </a:bodyPr>
          <a:lstStyle/>
          <a:p>
            <a:r>
              <a:rPr lang="fr-FR" dirty="0" smtClean="0"/>
              <a:t>L’inconvénient </a:t>
            </a:r>
            <a:r>
              <a:rPr lang="fr-FR" dirty="0"/>
              <a:t>du métier…</a:t>
            </a:r>
          </a:p>
          <a:p>
            <a:pPr lvl="1"/>
            <a:r>
              <a:rPr lang="fr-FR" dirty="0"/>
              <a:t>Salaire</a:t>
            </a:r>
            <a:r>
              <a:rPr lang="fr-FR" dirty="0" smtClean="0"/>
              <a:t>… ;o)</a:t>
            </a:r>
          </a:p>
          <a:p>
            <a:r>
              <a:rPr lang="fr-FR" dirty="0" smtClean="0"/>
              <a:t>Les </a:t>
            </a:r>
            <a:r>
              <a:rPr lang="fr-FR" dirty="0"/>
              <a:t>avantages du métier…</a:t>
            </a:r>
          </a:p>
          <a:p>
            <a:pPr lvl="1"/>
            <a:r>
              <a:rPr lang="fr-FR" dirty="0"/>
              <a:t>Variété !</a:t>
            </a:r>
          </a:p>
          <a:p>
            <a:pPr lvl="2"/>
            <a:r>
              <a:rPr lang="fr-FR" dirty="0" smtClean="0"/>
              <a:t>Possibilité </a:t>
            </a:r>
            <a:r>
              <a:rPr lang="fr-FR" dirty="0"/>
              <a:t>d’explorer les </a:t>
            </a:r>
            <a:r>
              <a:rPr lang="fr-FR" dirty="0" smtClean="0"/>
              <a:t>différentes facettes</a:t>
            </a:r>
            <a:r>
              <a:rPr lang="fr-FR" dirty="0"/>
              <a:t>/phases du métier</a:t>
            </a:r>
          </a:p>
          <a:p>
            <a:pPr lvl="2"/>
            <a:r>
              <a:rPr lang="fr-FR" dirty="0" smtClean="0"/>
              <a:t>Communauté </a:t>
            </a:r>
            <a:r>
              <a:rPr lang="fr-FR" dirty="0"/>
              <a:t>très </a:t>
            </a:r>
            <a:r>
              <a:rPr lang="fr-FR" dirty="0" smtClean="0"/>
              <a:t>internationale</a:t>
            </a:r>
          </a:p>
          <a:p>
            <a:pPr lvl="1"/>
            <a:r>
              <a:rPr lang="fr-FR" dirty="0" smtClean="0"/>
              <a:t>Liberté </a:t>
            </a:r>
            <a:r>
              <a:rPr lang="fr-FR" dirty="0"/>
              <a:t>!</a:t>
            </a:r>
          </a:p>
          <a:p>
            <a:pPr lvl="2"/>
            <a:r>
              <a:rPr lang="fr-FR" dirty="0" smtClean="0"/>
              <a:t>Peu </a:t>
            </a:r>
            <a:r>
              <a:rPr lang="fr-FR" dirty="0"/>
              <a:t>de hiérarchie</a:t>
            </a:r>
          </a:p>
          <a:p>
            <a:pPr lvl="2"/>
            <a:r>
              <a:rPr lang="fr-FR" dirty="0" smtClean="0"/>
              <a:t>(</a:t>
            </a:r>
            <a:r>
              <a:rPr lang="fr-FR" dirty="0"/>
              <a:t>contrôle des productions scientifiques</a:t>
            </a:r>
            <a:r>
              <a:rPr lang="fr-FR" dirty="0" smtClean="0"/>
              <a:t>)	</a:t>
            </a:r>
            <a:endParaRPr lang="fr-FR" dirty="0"/>
          </a:p>
          <a:p>
            <a:pPr lvl="1"/>
            <a:r>
              <a:rPr lang="fr-FR" dirty="0"/>
              <a:t>Soutenues par un but passionnant…</a:t>
            </a:r>
          </a:p>
          <a:p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032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« Ben oui, ca sert à rien, non ? »</a:t>
            </a:r>
            <a:endParaRPr lang="fr-F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Pourquoi LA recherche fondamentale ?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81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Recherche </a:t>
            </a:r>
            <a:r>
              <a:rPr lang="fr-FR" dirty="0"/>
              <a:t>fondamentale ou appliquée ?</a:t>
            </a:r>
          </a:p>
          <a:p>
            <a:r>
              <a:rPr lang="fr-FR" dirty="0"/>
              <a:t>Comment peut-on savoir à l’avance ce </a:t>
            </a:r>
            <a:r>
              <a:rPr lang="fr-FR" dirty="0" smtClean="0"/>
              <a:t>qui est </a:t>
            </a:r>
            <a:r>
              <a:rPr lang="fr-FR" dirty="0"/>
              <a:t>applicable ?</a:t>
            </a:r>
          </a:p>
          <a:p>
            <a:pPr lvl="1"/>
            <a:r>
              <a:rPr lang="fr-FR" dirty="0" smtClean="0"/>
              <a:t>Fondamentale </a:t>
            </a:r>
            <a:r>
              <a:rPr lang="fr-FR" dirty="0"/>
              <a:t>= motivée par la </a:t>
            </a:r>
            <a:r>
              <a:rPr lang="fr-FR" dirty="0" smtClean="0"/>
              <a:t>curiosité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Appliquée = motivée par un besoin précis</a:t>
            </a:r>
          </a:p>
          <a:p>
            <a:r>
              <a:rPr lang="fr-FR" dirty="0"/>
              <a:t>Se double souvent d’une distinction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Fondamentale ≈ </a:t>
            </a:r>
            <a:r>
              <a:rPr lang="fr-FR" dirty="0" smtClean="0"/>
              <a:t>publique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Appliquée ≈ privée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43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la </a:t>
            </a:r>
            <a:r>
              <a:rPr lang="fr-FR" dirty="0" smtClean="0"/>
              <a:t>recherche fondamentale 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Pas </a:t>
            </a:r>
            <a:r>
              <a:rPr lang="fr-FR" dirty="0"/>
              <a:t>d’applications </a:t>
            </a:r>
            <a:r>
              <a:rPr lang="fr-FR" dirty="0" smtClean="0"/>
              <a:t>directement imaginables</a:t>
            </a:r>
            <a:r>
              <a:rPr lang="fr-FR" dirty="0"/>
              <a:t>, mais…</a:t>
            </a:r>
          </a:p>
          <a:p>
            <a:pPr marL="914400" lvl="1" indent="-457200">
              <a:buAutoNum type="arabicPeriod"/>
            </a:pPr>
            <a:r>
              <a:rPr lang="fr-FR" dirty="0" smtClean="0"/>
              <a:t>Contribution culturelle</a:t>
            </a:r>
          </a:p>
          <a:p>
            <a:pPr marL="914400" lvl="1" indent="-457200">
              <a:buAutoNum type="arabicPeriod"/>
            </a:pPr>
            <a:r>
              <a:rPr lang="fr-FR" dirty="0" smtClean="0"/>
              <a:t>Applications </a:t>
            </a:r>
            <a:r>
              <a:rPr lang="fr-FR" dirty="0"/>
              <a:t>futures </a:t>
            </a:r>
            <a:r>
              <a:rPr lang="fr-FR" dirty="0" smtClean="0"/>
              <a:t>inimaginables</a:t>
            </a:r>
          </a:p>
          <a:p>
            <a:pPr marL="914400" lvl="1" indent="-457200">
              <a:buAutoNum type="arabicPeriod"/>
            </a:pPr>
            <a:r>
              <a:rPr lang="fr-FR" dirty="0" smtClean="0"/>
              <a:t>Stimulations </a:t>
            </a:r>
            <a:r>
              <a:rPr lang="fr-FR" dirty="0" smtClean="0"/>
              <a:t>industrielles</a:t>
            </a:r>
          </a:p>
          <a:p>
            <a:pPr marL="914400" lvl="1" indent="-457200">
              <a:buAutoNum type="arabicPeriod"/>
            </a:pPr>
            <a:r>
              <a:rPr lang="fr-FR" dirty="0" smtClean="0"/>
              <a:t>Éducation</a:t>
            </a:r>
            <a:endParaRPr lang="fr-FR" dirty="0"/>
          </a:p>
          <a:p>
            <a:pPr marL="914400" lvl="1" indent="-457200">
              <a:buAutoNum type="arabicPeriod"/>
            </a:pPr>
            <a:r>
              <a:rPr lang="fr-FR" dirty="0"/>
              <a:t>I</a:t>
            </a:r>
            <a:r>
              <a:rPr lang="fr-FR" dirty="0" smtClean="0"/>
              <a:t>nternationalisation</a:t>
            </a: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57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Contributions Culturelles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r-FR" dirty="0"/>
              <a:t>Important en soit de connaître la nature</a:t>
            </a:r>
          </a:p>
          <a:p>
            <a:r>
              <a:rPr lang="fr-FR" dirty="0"/>
              <a:t>Besoin quasi-philosophique</a:t>
            </a:r>
          </a:p>
          <a:p>
            <a:r>
              <a:rPr lang="fr-FR" dirty="0"/>
              <a:t>Quelques exemples :</a:t>
            </a:r>
          </a:p>
          <a:p>
            <a:pPr lvl="1"/>
            <a:r>
              <a:rPr lang="fr-FR" dirty="0" smtClean="0"/>
              <a:t>Système </a:t>
            </a:r>
            <a:r>
              <a:rPr lang="fr-FR" dirty="0"/>
              <a:t>héliocentrique,</a:t>
            </a:r>
          </a:p>
          <a:p>
            <a:pPr lvl="1"/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/>
              <a:t>bang, expansion,</a:t>
            </a:r>
          </a:p>
          <a:p>
            <a:pPr lvl="1"/>
            <a:r>
              <a:rPr lang="fr-FR" dirty="0" smtClean="0"/>
              <a:t>Code </a:t>
            </a:r>
            <a:r>
              <a:rPr lang="fr-FR" dirty="0"/>
              <a:t>génétique,</a:t>
            </a:r>
          </a:p>
          <a:p>
            <a:pPr lvl="1"/>
            <a:r>
              <a:rPr lang="fr-FR" dirty="0" smtClean="0"/>
              <a:t>Probabilités </a:t>
            </a:r>
            <a:r>
              <a:rPr lang="fr-FR" dirty="0"/>
              <a:t>quantiques,</a:t>
            </a:r>
          </a:p>
          <a:p>
            <a:pPr lvl="1"/>
            <a:r>
              <a:rPr lang="fr-FR" dirty="0" smtClean="0"/>
              <a:t>Dilatation </a:t>
            </a:r>
            <a:r>
              <a:rPr lang="fr-FR" dirty="0"/>
              <a:t>du temps…</a:t>
            </a:r>
          </a:p>
        </p:txBody>
      </p:sp>
      <p:pic>
        <p:nvPicPr>
          <p:cNvPr id="4" name="Picture 3" descr="penseu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9333" y="1993377"/>
            <a:ext cx="3136900" cy="4025900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04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Applications inimaginables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5294358"/>
          </a:xfrm>
        </p:spPr>
        <p:txBody>
          <a:bodyPr>
            <a:normAutofit/>
          </a:bodyPr>
          <a:lstStyle/>
          <a:p>
            <a:r>
              <a:rPr lang="fr-FR" dirty="0"/>
              <a:t>Découvertes fondamentales  </a:t>
            </a:r>
            <a:r>
              <a:rPr lang="fr-FR" dirty="0" smtClean="0"/>
              <a:t>applications imprévisibles</a:t>
            </a:r>
            <a:r>
              <a:rPr lang="fr-FR" dirty="0"/>
              <a:t>, bouleversantes et </a:t>
            </a:r>
            <a:r>
              <a:rPr lang="fr-FR" dirty="0" smtClean="0"/>
              <a:t>tardives (</a:t>
            </a:r>
            <a:r>
              <a:rPr lang="fr-FR" dirty="0"/>
              <a:t>l’inventeur ne s’enrichit pas)</a:t>
            </a:r>
          </a:p>
          <a:p>
            <a:pPr lvl="1"/>
            <a:r>
              <a:rPr lang="fr-FR" dirty="0" smtClean="0"/>
              <a:t>Quantique </a:t>
            </a:r>
            <a:r>
              <a:rPr lang="fr-FR" dirty="0"/>
              <a:t> transistor  ordinateurs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Ondes (Hertz)  télécommunications</a:t>
            </a:r>
          </a:p>
          <a:p>
            <a:pPr lvl="1"/>
            <a:r>
              <a:rPr lang="fr-FR" dirty="0" smtClean="0"/>
              <a:t>Théorie </a:t>
            </a:r>
            <a:r>
              <a:rPr lang="fr-FR" dirty="0"/>
              <a:t>des nombres  cryptologie</a:t>
            </a:r>
          </a:p>
          <a:p>
            <a:pPr lvl="1"/>
            <a:r>
              <a:rPr lang="fr-FR" dirty="0" smtClean="0"/>
              <a:t>Noyau </a:t>
            </a:r>
            <a:r>
              <a:rPr lang="fr-FR" dirty="0"/>
              <a:t>(Rutherford)  énergie, bombe</a:t>
            </a:r>
          </a:p>
          <a:p>
            <a:r>
              <a:rPr lang="fr-FR" dirty="0"/>
              <a:t>Pas inventés pour les besoins…</a:t>
            </a:r>
          </a:p>
          <a:p>
            <a:r>
              <a:rPr lang="fr-FR" dirty="0"/>
              <a:t>Une seule certitude : on ne trouvera </a:t>
            </a:r>
            <a:r>
              <a:rPr lang="fr-FR" dirty="0" smtClean="0"/>
              <a:t>pas d’application </a:t>
            </a:r>
            <a:r>
              <a:rPr lang="fr-FR" dirty="0"/>
              <a:t>à ce qui n’a pas été découvert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36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Stimulations industrielles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5385068"/>
          </a:xfrm>
        </p:spPr>
        <p:txBody>
          <a:bodyPr>
            <a:normAutofit/>
          </a:bodyPr>
          <a:lstStyle/>
          <a:p>
            <a:r>
              <a:rPr lang="fr-FR" dirty="0"/>
              <a:t>Retombées : outils développés pour </a:t>
            </a:r>
            <a:r>
              <a:rPr lang="fr-FR" dirty="0" smtClean="0"/>
              <a:t>la recherche </a:t>
            </a:r>
            <a:r>
              <a:rPr lang="fr-FR" dirty="0"/>
              <a:t>fondamentale  applications</a:t>
            </a:r>
          </a:p>
          <a:p>
            <a:pPr lvl="1"/>
            <a:r>
              <a:rPr lang="fr-FR" dirty="0" smtClean="0"/>
              <a:t>Accélérateurs </a:t>
            </a:r>
            <a:r>
              <a:rPr lang="fr-FR" dirty="0"/>
              <a:t>pour médecine,</a:t>
            </a:r>
          </a:p>
          <a:p>
            <a:pPr lvl="1"/>
            <a:r>
              <a:rPr lang="fr-FR" dirty="0" smtClean="0"/>
              <a:t>Détecteurs </a:t>
            </a:r>
            <a:r>
              <a:rPr lang="fr-FR" dirty="0"/>
              <a:t>pour imagerie,</a:t>
            </a:r>
          </a:p>
          <a:p>
            <a:pPr lvl="1"/>
            <a:r>
              <a:rPr lang="fr-FR" dirty="0" smtClean="0"/>
              <a:t> </a:t>
            </a:r>
            <a:r>
              <a:rPr lang="fr-FR" dirty="0"/>
              <a:t>WWW pour tout le monde </a:t>
            </a:r>
          </a:p>
          <a:p>
            <a:pPr lvl="1"/>
            <a:r>
              <a:rPr lang="fr-FR" dirty="0" smtClean="0"/>
              <a:t>Horloges </a:t>
            </a:r>
            <a:r>
              <a:rPr lang="fr-FR" dirty="0"/>
              <a:t>atomiques  GPS</a:t>
            </a:r>
            <a:r>
              <a:rPr lang="fr-FR" dirty="0" smtClean="0"/>
              <a:t>…</a:t>
            </a:r>
          </a:p>
          <a:p>
            <a:pPr marL="457200" lvl="1" indent="0">
              <a:buNone/>
            </a:pPr>
            <a:r>
              <a:rPr lang="fr-FR" dirty="0" smtClean="0"/>
              <a:t>(</a:t>
            </a:r>
            <a:r>
              <a:rPr lang="fr-FR" dirty="0"/>
              <a:t>pas de secret facilite les retombées)</a:t>
            </a:r>
          </a:p>
          <a:p>
            <a:r>
              <a:rPr lang="fr-FR" dirty="0"/>
              <a:t>Stimulations des entreprises</a:t>
            </a:r>
          </a:p>
          <a:p>
            <a:pPr lvl="1"/>
            <a:r>
              <a:rPr lang="fr-FR" dirty="0" smtClean="0"/>
              <a:t>Exigence </a:t>
            </a:r>
            <a:r>
              <a:rPr lang="fr-FR" dirty="0"/>
              <a:t>de la haute technologie…</a:t>
            </a:r>
          </a:p>
        </p:txBody>
      </p:sp>
      <p:pic>
        <p:nvPicPr>
          <p:cNvPr id="5" name="Picture 4" descr="cumputeur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74" y="2514355"/>
            <a:ext cx="2844800" cy="193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43653" y="4807592"/>
            <a:ext cx="2119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Premier serveur WWW</a:t>
            </a:r>
          </a:p>
          <a:p>
            <a:r>
              <a:rPr lang="fr-FR" dirty="0" smtClean="0"/>
              <a:t>@ CERN</a:t>
            </a:r>
            <a:endParaRPr lang="fr-FR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514788" y="4444755"/>
            <a:ext cx="15120" cy="362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47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éducation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Bonne formation à la résolution </a:t>
            </a:r>
            <a:r>
              <a:rPr lang="fr-FR" dirty="0" smtClean="0"/>
              <a:t>de problèmes </a:t>
            </a:r>
            <a:r>
              <a:rPr lang="fr-FR" dirty="0"/>
              <a:t>complexes</a:t>
            </a:r>
          </a:p>
          <a:p>
            <a:r>
              <a:rPr lang="fr-FR" dirty="0"/>
              <a:t>Reconversion facile et appréciée de </a:t>
            </a:r>
            <a:r>
              <a:rPr lang="fr-FR" dirty="0" smtClean="0"/>
              <a:t>la recherche </a:t>
            </a:r>
            <a:r>
              <a:rPr lang="fr-FR" dirty="0"/>
              <a:t>fondamentale vers </a:t>
            </a:r>
            <a:r>
              <a:rPr lang="fr-FR" dirty="0" smtClean="0"/>
              <a:t>la recherche </a:t>
            </a:r>
            <a:r>
              <a:rPr lang="fr-FR" dirty="0"/>
              <a:t>plus appliquée</a:t>
            </a:r>
          </a:p>
          <a:p>
            <a:pPr lvl="1"/>
            <a:r>
              <a:rPr lang="fr-FR" dirty="0" smtClean="0"/>
              <a:t>(</a:t>
            </a:r>
            <a:r>
              <a:rPr lang="fr-FR" dirty="0"/>
              <a:t>peut-être moins vrai en France)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78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Internationalisation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7183"/>
            <a:ext cx="7924800" cy="5339713"/>
          </a:xfrm>
        </p:spPr>
        <p:txBody>
          <a:bodyPr/>
          <a:lstStyle/>
          <a:p>
            <a:r>
              <a:rPr lang="fr-FR" dirty="0"/>
              <a:t>Communauté mondiale, apolitique…</a:t>
            </a:r>
          </a:p>
          <a:p>
            <a:r>
              <a:rPr lang="fr-FR" dirty="0"/>
              <a:t>Le CERN serait sur la liste pour </a:t>
            </a:r>
            <a:r>
              <a:rPr lang="fr-FR" dirty="0" smtClean="0"/>
              <a:t>le Nobel </a:t>
            </a:r>
            <a:r>
              <a:rPr lang="fr-FR" dirty="0"/>
              <a:t>de la Paix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D19DE6-4E1F-CD46-B048-5CAAE7C8B851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108</TotalTime>
  <Words>640</Words>
  <Application>Microsoft Macintosh PowerPoint</Application>
  <PresentationFormat>On-screen Show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Mon CV</vt:lpstr>
      <vt:lpstr>Pourquoi LA recherche fondamentale ?</vt:lpstr>
      <vt:lpstr>Définitions</vt:lpstr>
      <vt:lpstr>Pourquoi la recherche fondamentale ?</vt:lpstr>
      <vt:lpstr>1. Contributions Culturelles</vt:lpstr>
      <vt:lpstr>2. Applications inimaginables</vt:lpstr>
      <vt:lpstr>3. Stimulations industrielles</vt:lpstr>
      <vt:lpstr>4. éducation</vt:lpstr>
      <vt:lpstr>5. Internationalisation</vt:lpstr>
      <vt:lpstr>Conséquence ? Le financement</vt:lpstr>
      <vt:lpstr>Pour résumer la Recherche fondamentale c’est</vt:lpstr>
      <vt:lpstr>Au quotidien</vt:lpstr>
      <vt:lpstr>Mon travail</vt:lpstr>
      <vt:lpstr>Autres aspects du métier…</vt:lpstr>
      <vt:lpstr>Bilan</vt:lpstr>
    </vt:vector>
  </TitlesOfParts>
  <Company>LPSC (CNRS)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Silvestre Tello</dc:creator>
  <cp:lastModifiedBy>Catherine Silvestre Tello</cp:lastModifiedBy>
  <cp:revision>37</cp:revision>
  <cp:lastPrinted>2013-03-14T20:56:12Z</cp:lastPrinted>
  <dcterms:created xsi:type="dcterms:W3CDTF">2013-03-14T19:13:00Z</dcterms:created>
  <dcterms:modified xsi:type="dcterms:W3CDTF">2013-03-19T08:22:07Z</dcterms:modified>
</cp:coreProperties>
</file>