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67" r:id="rId3"/>
    <p:sldId id="268" r:id="rId4"/>
    <p:sldId id="261" r:id="rId5"/>
    <p:sldId id="269" r:id="rId6"/>
    <p:sldId id="270" r:id="rId7"/>
    <p:sldId id="271" r:id="rId8"/>
    <p:sldId id="272" r:id="rId9"/>
    <p:sldId id="273" r:id="rId10"/>
    <p:sldId id="262" r:id="rId11"/>
    <p:sldId id="274" r:id="rId12"/>
    <p:sldId id="307" r:id="rId13"/>
    <p:sldId id="302" r:id="rId14"/>
    <p:sldId id="303" r:id="rId15"/>
    <p:sldId id="308" r:id="rId16"/>
    <p:sldId id="304" r:id="rId17"/>
    <p:sldId id="278" r:id="rId18"/>
    <p:sldId id="279" r:id="rId19"/>
    <p:sldId id="258" r:id="rId20"/>
    <p:sldId id="277" r:id="rId21"/>
    <p:sldId id="280" r:id="rId22"/>
    <p:sldId id="284" r:id="rId23"/>
    <p:sldId id="305" r:id="rId24"/>
    <p:sldId id="306" r:id="rId25"/>
    <p:sldId id="286" r:id="rId26"/>
    <p:sldId id="285" r:id="rId27"/>
    <p:sldId id="289" r:id="rId28"/>
    <p:sldId id="263" r:id="rId29"/>
    <p:sldId id="283" r:id="rId30"/>
    <p:sldId id="287" r:id="rId31"/>
    <p:sldId id="264" r:id="rId32"/>
    <p:sldId id="290" r:id="rId33"/>
    <p:sldId id="259" r:id="rId34"/>
    <p:sldId id="288" r:id="rId35"/>
    <p:sldId id="260" r:id="rId36"/>
    <p:sldId id="266" r:id="rId37"/>
    <p:sldId id="298" r:id="rId38"/>
    <p:sldId id="310" r:id="rId39"/>
    <p:sldId id="291" r:id="rId40"/>
    <p:sldId id="293" r:id="rId41"/>
    <p:sldId id="294" r:id="rId42"/>
    <p:sldId id="292" r:id="rId43"/>
    <p:sldId id="296" r:id="rId44"/>
    <p:sldId id="295" r:id="rId45"/>
    <p:sldId id="297" r:id="rId46"/>
    <p:sldId id="265" r:id="rId47"/>
    <p:sldId id="311" r:id="rId48"/>
    <p:sldId id="309" r:id="rId4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182" y="-84"/>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4FDD6A-D358-468A-A3CA-1231DE5AA4B9}" type="datetimeFigureOut">
              <a:rPr lang="fr-FR" smtClean="0"/>
              <a:pPr/>
              <a:t>11/03/2013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CCF90C-ECBF-4F50-A70F-CBD51E73135B}"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ACCF90C-ECBF-4F50-A70F-CBD51E73135B}" type="slidenum">
              <a:rPr lang="fr-FR" smtClean="0"/>
              <a:pPr/>
              <a:t>33</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AB0F452A-DC69-4AA4-AF88-3E44E55F0F6B}" type="datetime1">
              <a:rPr lang="fr-FR" smtClean="0"/>
              <a:pPr/>
              <a:t>11/03/2013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B4B74B0-6BC4-4F13-A253-605BD2E1CB15}"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701E17D-0CCB-485A-84A4-B5CAFDB5DA01}" type="datetime1">
              <a:rPr lang="fr-FR" smtClean="0"/>
              <a:pPr/>
              <a:t>11/03/2013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B4B74B0-6BC4-4F13-A253-605BD2E1CB15}"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61046CE-5555-4230-8747-80AC8332820A}" type="datetime1">
              <a:rPr lang="fr-FR" smtClean="0"/>
              <a:pPr/>
              <a:t>11/03/2013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B4B74B0-6BC4-4F13-A253-605BD2E1CB15}"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183A673-9201-4EBE-BF17-5CF83C4C3767}" type="datetime1">
              <a:rPr lang="fr-FR" smtClean="0"/>
              <a:pPr/>
              <a:t>11/03/2013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B4B74B0-6BC4-4F13-A253-605BD2E1CB15}"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981A47C3-1EF6-41D2-8B0E-903E4B1E3245}" type="datetime1">
              <a:rPr lang="fr-FR" smtClean="0"/>
              <a:pPr/>
              <a:t>11/03/2013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B4B74B0-6BC4-4F13-A253-605BD2E1CB15}"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D852E05-47AA-4C7B-B2C5-BE624506FAB5}" type="datetime1">
              <a:rPr lang="fr-FR" smtClean="0"/>
              <a:pPr/>
              <a:t>11/03/2013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B4B74B0-6BC4-4F13-A253-605BD2E1CB1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4D7A4B8-E39F-4369-8520-358E6018817D}" type="datetime1">
              <a:rPr lang="fr-FR" smtClean="0"/>
              <a:pPr/>
              <a:t>11/03/2013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B4B74B0-6BC4-4F13-A253-605BD2E1CB15}"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87745867-9B98-46CE-81C3-F0D19F594111}" type="datetime1">
              <a:rPr lang="fr-FR" smtClean="0"/>
              <a:pPr/>
              <a:t>11/03/2013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B4B74B0-6BC4-4F13-A253-605BD2E1CB15}"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D43F981-4914-4EFA-88CB-871F809E86E6}" type="datetime1">
              <a:rPr lang="fr-FR" smtClean="0"/>
              <a:pPr/>
              <a:t>11/03/2013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B4B74B0-6BC4-4F13-A253-605BD2E1CB15}"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C2DECA7-3F7A-46CA-BE91-29B5C125F9DD}" type="datetime1">
              <a:rPr lang="fr-FR" smtClean="0"/>
              <a:pPr/>
              <a:t>11/03/2013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B4B74B0-6BC4-4F13-A253-605BD2E1CB15}"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BE59FEA-74C6-4D44-A805-A48171CFB1DE}" type="datetime1">
              <a:rPr lang="fr-FR" smtClean="0"/>
              <a:pPr/>
              <a:t>11/03/2013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B4B74B0-6BC4-4F13-A253-605BD2E1CB15}"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D9817D-21D0-4445-B09A-1488091DFB95}" type="datetime1">
              <a:rPr lang="fr-FR" smtClean="0"/>
              <a:pPr/>
              <a:t>11/03/2013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4B74B0-6BC4-4F13-A253-605BD2E1CB15}"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gif"/><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0" y="2130425"/>
            <a:ext cx="9144000" cy="1470025"/>
          </a:xfrm>
        </p:spPr>
        <p:txBody>
          <a:bodyPr>
            <a:normAutofit/>
          </a:bodyPr>
          <a:lstStyle/>
          <a:p>
            <a:r>
              <a:rPr lang="fr-FR" sz="5000" dirty="0" smtClean="0">
                <a:solidFill>
                  <a:schemeClr val="bg1"/>
                </a:solidFill>
              </a:rPr>
              <a:t>ACCELERATEURS &amp; DETECTEURS</a:t>
            </a:r>
            <a:endParaRPr lang="fr-FR" sz="5000" dirty="0">
              <a:solidFill>
                <a:schemeClr val="bg1"/>
              </a:solidFill>
            </a:endParaRPr>
          </a:p>
        </p:txBody>
      </p:sp>
      <p:sp>
        <p:nvSpPr>
          <p:cNvPr id="3" name="Sous-titre 2"/>
          <p:cNvSpPr>
            <a:spLocks noGrp="1"/>
          </p:cNvSpPr>
          <p:nvPr>
            <p:ph type="subTitle" idx="1"/>
          </p:nvPr>
        </p:nvSpPr>
        <p:spPr>
          <a:xfrm>
            <a:off x="1475656" y="908720"/>
            <a:ext cx="7920880" cy="1752600"/>
          </a:xfrm>
        </p:spPr>
        <p:txBody>
          <a:bodyPr>
            <a:normAutofit/>
          </a:bodyPr>
          <a:lstStyle/>
          <a:p>
            <a:pPr algn="l"/>
            <a:r>
              <a:rPr lang="en-US" sz="2800" dirty="0" smtClean="0"/>
              <a:t>Hands on Particle Physics</a:t>
            </a:r>
            <a:br>
              <a:rPr lang="en-US" sz="2800" dirty="0" smtClean="0"/>
            </a:br>
            <a:r>
              <a:rPr lang="en-US" sz="2800" dirty="0" smtClean="0"/>
              <a:t>International </a:t>
            </a:r>
            <a:r>
              <a:rPr lang="en-US" sz="2800" dirty="0" err="1" smtClean="0"/>
              <a:t>Masterclasses</a:t>
            </a:r>
            <a:r>
              <a:rPr lang="en-US" sz="2800" dirty="0" smtClean="0"/>
              <a:t> for High School Students</a:t>
            </a:r>
            <a:endParaRPr lang="fr-FR" sz="2800" dirty="0"/>
          </a:p>
        </p:txBody>
      </p:sp>
      <p:pic>
        <p:nvPicPr>
          <p:cNvPr id="4" name="Image 3" descr="head_bar2.gif"/>
          <p:cNvPicPr>
            <a:picLocks noChangeAspect="1"/>
          </p:cNvPicPr>
          <p:nvPr/>
        </p:nvPicPr>
        <p:blipFill>
          <a:blip r:embed="rId2" cstate="print"/>
          <a:stretch>
            <a:fillRect/>
          </a:stretch>
        </p:blipFill>
        <p:spPr>
          <a:xfrm>
            <a:off x="3459088" y="-27384"/>
            <a:ext cx="1905000" cy="952500"/>
          </a:xfrm>
          <a:prstGeom prst="rect">
            <a:avLst/>
          </a:prstGeom>
        </p:spPr>
      </p:pic>
      <p:pic>
        <p:nvPicPr>
          <p:cNvPr id="5" name="Image 4" descr="head_bar1.gif"/>
          <p:cNvPicPr>
            <a:picLocks noChangeAspect="1"/>
          </p:cNvPicPr>
          <p:nvPr/>
        </p:nvPicPr>
        <p:blipFill>
          <a:blip r:embed="rId3" cstate="print"/>
          <a:stretch>
            <a:fillRect/>
          </a:stretch>
        </p:blipFill>
        <p:spPr>
          <a:xfrm>
            <a:off x="1586880" y="-27384"/>
            <a:ext cx="1905000" cy="952500"/>
          </a:xfrm>
          <a:prstGeom prst="rect">
            <a:avLst/>
          </a:prstGeom>
        </p:spPr>
      </p:pic>
      <p:pic>
        <p:nvPicPr>
          <p:cNvPr id="6" name="Image 5" descr="head_bar3.gif"/>
          <p:cNvPicPr>
            <a:picLocks noChangeAspect="1"/>
          </p:cNvPicPr>
          <p:nvPr/>
        </p:nvPicPr>
        <p:blipFill>
          <a:blip r:embed="rId4" cstate="print"/>
          <a:stretch>
            <a:fillRect/>
          </a:stretch>
        </p:blipFill>
        <p:spPr>
          <a:xfrm>
            <a:off x="5364088" y="-27384"/>
            <a:ext cx="1905000" cy="952500"/>
          </a:xfrm>
          <a:prstGeom prst="rect">
            <a:avLst/>
          </a:prstGeom>
        </p:spPr>
      </p:pic>
      <p:pic>
        <p:nvPicPr>
          <p:cNvPr id="7" name="Image 6" descr="head_bar4.gif"/>
          <p:cNvPicPr>
            <a:picLocks noChangeAspect="1"/>
          </p:cNvPicPr>
          <p:nvPr/>
        </p:nvPicPr>
        <p:blipFill>
          <a:blip r:embed="rId5" cstate="print"/>
          <a:stretch>
            <a:fillRect/>
          </a:stretch>
        </p:blipFill>
        <p:spPr>
          <a:xfrm>
            <a:off x="7275512" y="-27384"/>
            <a:ext cx="1905000" cy="952500"/>
          </a:xfrm>
          <a:prstGeom prst="rect">
            <a:avLst/>
          </a:prstGeom>
        </p:spPr>
      </p:pic>
      <p:pic>
        <p:nvPicPr>
          <p:cNvPr id="8" name="Image 7" descr="logo_emc.gif"/>
          <p:cNvPicPr>
            <a:picLocks noChangeAspect="1"/>
          </p:cNvPicPr>
          <p:nvPr/>
        </p:nvPicPr>
        <p:blipFill>
          <a:blip r:embed="rId6" cstate="print"/>
          <a:stretch>
            <a:fillRect/>
          </a:stretch>
        </p:blipFill>
        <p:spPr>
          <a:xfrm>
            <a:off x="0" y="0"/>
            <a:ext cx="1485900" cy="1485900"/>
          </a:xfrm>
          <a:prstGeom prst="rect">
            <a:avLst/>
          </a:prstGeom>
        </p:spPr>
      </p:pic>
      <p:pic>
        <p:nvPicPr>
          <p:cNvPr id="10" name="Image 9" descr="logoLPSC.gif"/>
          <p:cNvPicPr>
            <a:picLocks noChangeAspect="1"/>
          </p:cNvPicPr>
          <p:nvPr/>
        </p:nvPicPr>
        <p:blipFill>
          <a:blip r:embed="rId7" cstate="print"/>
          <a:stretch>
            <a:fillRect/>
          </a:stretch>
        </p:blipFill>
        <p:spPr>
          <a:xfrm>
            <a:off x="0" y="6093718"/>
            <a:ext cx="1513278" cy="764282"/>
          </a:xfrm>
          <a:prstGeom prst="rect">
            <a:avLst/>
          </a:prstGeom>
        </p:spPr>
      </p:pic>
      <p:sp>
        <p:nvSpPr>
          <p:cNvPr id="11" name="ZoneTexte 10"/>
          <p:cNvSpPr txBox="1"/>
          <p:nvPr/>
        </p:nvSpPr>
        <p:spPr>
          <a:xfrm>
            <a:off x="0" y="3789040"/>
            <a:ext cx="9144000" cy="461665"/>
          </a:xfrm>
          <a:prstGeom prst="rect">
            <a:avLst/>
          </a:prstGeom>
          <a:noFill/>
        </p:spPr>
        <p:txBody>
          <a:bodyPr wrap="square" rtlCol="0">
            <a:spAutoFit/>
          </a:bodyPr>
          <a:lstStyle/>
          <a:p>
            <a:pPr algn="ctr"/>
            <a:r>
              <a:rPr lang="fr-FR" sz="2400" dirty="0" smtClean="0">
                <a:solidFill>
                  <a:schemeClr val="bg1"/>
                </a:solidFill>
              </a:rPr>
              <a:t>des outils gigantesques, pour des particules toutes petites</a:t>
            </a:r>
            <a:endParaRPr lang="fr-FR" sz="2400" dirty="0"/>
          </a:p>
        </p:txBody>
      </p:sp>
      <p:sp>
        <p:nvSpPr>
          <p:cNvPr id="12" name="Espace réservé du numéro de diapositive 11"/>
          <p:cNvSpPr>
            <a:spLocks noGrp="1"/>
          </p:cNvSpPr>
          <p:nvPr>
            <p:ph type="sldNum" sz="quarter" idx="12"/>
          </p:nvPr>
        </p:nvSpPr>
        <p:spPr/>
        <p:txBody>
          <a:bodyPr/>
          <a:lstStyle/>
          <a:p>
            <a:fld id="{8B4B74B0-6BC4-4F13-A253-605BD2E1CB15}" type="slidenum">
              <a:rPr lang="fr-FR" smtClean="0"/>
              <a:pPr/>
              <a:t>1</a:t>
            </a:fld>
            <a:endParaRPr lang="fr-F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2. Les sondes</a:t>
            </a:r>
            <a:endParaRPr lang="fr-FR" dirty="0"/>
          </a:p>
        </p:txBody>
      </p:sp>
      <p:sp>
        <p:nvSpPr>
          <p:cNvPr id="5" name="ZoneTexte 4"/>
          <p:cNvSpPr txBox="1"/>
          <p:nvPr/>
        </p:nvSpPr>
        <p:spPr>
          <a:xfrm>
            <a:off x="1259632" y="1916832"/>
            <a:ext cx="6984776" cy="2862322"/>
          </a:xfrm>
          <a:prstGeom prst="rect">
            <a:avLst/>
          </a:prstGeom>
          <a:noFill/>
        </p:spPr>
        <p:txBody>
          <a:bodyPr wrap="square" rtlCol="0">
            <a:spAutoFit/>
          </a:bodyPr>
          <a:lstStyle/>
          <a:p>
            <a:r>
              <a:rPr lang="fr-FR" sz="6000" dirty="0" smtClean="0"/>
              <a:t>Des balles</a:t>
            </a:r>
          </a:p>
          <a:p>
            <a:endParaRPr lang="fr-FR" sz="6000" dirty="0" smtClean="0"/>
          </a:p>
          <a:p>
            <a:r>
              <a:rPr lang="fr-FR" sz="6000" dirty="0" smtClean="0"/>
              <a:t>		 aux particules</a:t>
            </a:r>
            <a:endParaRPr lang="fr-FR" sz="6000" dirty="0"/>
          </a:p>
        </p:txBody>
      </p:sp>
      <p:sp>
        <p:nvSpPr>
          <p:cNvPr id="4" name="Espace réservé du numéro de diapositive 3"/>
          <p:cNvSpPr>
            <a:spLocks noGrp="1"/>
          </p:cNvSpPr>
          <p:nvPr>
            <p:ph type="sldNum" sz="quarter" idx="12"/>
          </p:nvPr>
        </p:nvSpPr>
        <p:spPr/>
        <p:txBody>
          <a:bodyPr/>
          <a:lstStyle/>
          <a:p>
            <a:fld id="{8B4B74B0-6BC4-4F13-A253-605BD2E1CB15}" type="slidenum">
              <a:rPr lang="fr-FR" smtClean="0"/>
              <a:pPr/>
              <a:t>10</a:t>
            </a:fld>
            <a:endParaRPr lang="fr-F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Caractéristiques d’une sonde ?</a:t>
            </a:r>
            <a:endParaRPr lang="fr-FR" dirty="0"/>
          </a:p>
        </p:txBody>
      </p:sp>
      <p:sp>
        <p:nvSpPr>
          <p:cNvPr id="6" name="ZoneTexte 5"/>
          <p:cNvSpPr txBox="1"/>
          <p:nvPr/>
        </p:nvSpPr>
        <p:spPr>
          <a:xfrm>
            <a:off x="251520" y="1340768"/>
            <a:ext cx="8892480" cy="861774"/>
          </a:xfrm>
          <a:prstGeom prst="rect">
            <a:avLst/>
          </a:prstGeom>
          <a:noFill/>
        </p:spPr>
        <p:txBody>
          <a:bodyPr wrap="square" rtlCol="0">
            <a:spAutoFit/>
          </a:bodyPr>
          <a:lstStyle/>
          <a:p>
            <a:pPr lvl="0"/>
            <a:r>
              <a:rPr lang="fr-FR" sz="3200" dirty="0" smtClean="0"/>
              <a:t>1) La taille, en accord avec </a:t>
            </a:r>
            <a:r>
              <a:rPr lang="fr-FR" sz="3200" u="sng" dirty="0" smtClean="0"/>
              <a:t>ce que l’on veut observer</a:t>
            </a:r>
            <a:r>
              <a:rPr lang="fr-FR" sz="3200" dirty="0" smtClean="0"/>
              <a:t>.</a:t>
            </a:r>
          </a:p>
          <a:p>
            <a:endParaRPr lang="fr-FR" dirty="0"/>
          </a:p>
        </p:txBody>
      </p:sp>
      <p:sp>
        <p:nvSpPr>
          <p:cNvPr id="9" name="ZoneTexte 8"/>
          <p:cNvSpPr txBox="1"/>
          <p:nvPr/>
        </p:nvSpPr>
        <p:spPr>
          <a:xfrm>
            <a:off x="395536" y="4005064"/>
            <a:ext cx="8064896" cy="1815882"/>
          </a:xfrm>
          <a:prstGeom prst="rect">
            <a:avLst/>
          </a:prstGeom>
          <a:noFill/>
        </p:spPr>
        <p:txBody>
          <a:bodyPr wrap="square" rtlCol="0">
            <a:spAutoFit/>
          </a:bodyPr>
          <a:lstStyle/>
          <a:p>
            <a:r>
              <a:rPr lang="fr-FR" sz="2800" dirty="0" smtClean="0"/>
              <a:t>2) Le flux, la « fréquence de sondage » possible. Par exemple, si on ne peut envoyer qu’une particule alpha par minute, ça va prendre du temps !!*</a:t>
            </a:r>
          </a:p>
          <a:p>
            <a:r>
              <a:rPr lang="fr-FR" sz="2800" dirty="0" smtClean="0"/>
              <a:t>On parle de </a:t>
            </a:r>
            <a:r>
              <a:rPr lang="fr-FR" sz="2800" dirty="0" smtClean="0">
                <a:solidFill>
                  <a:srgbClr val="FF0000"/>
                </a:solidFill>
              </a:rPr>
              <a:t>Luminosité</a:t>
            </a:r>
            <a:r>
              <a:rPr lang="fr-FR" sz="2800" dirty="0" smtClean="0"/>
              <a:t> pour un accélérateur.</a:t>
            </a:r>
            <a:endParaRPr lang="fr-FR" sz="2800" dirty="0"/>
          </a:p>
        </p:txBody>
      </p:sp>
      <p:sp>
        <p:nvSpPr>
          <p:cNvPr id="10" name="ZoneTexte 9"/>
          <p:cNvSpPr txBox="1"/>
          <p:nvPr/>
        </p:nvSpPr>
        <p:spPr>
          <a:xfrm>
            <a:off x="5220072" y="6021288"/>
            <a:ext cx="3744416" cy="646331"/>
          </a:xfrm>
          <a:prstGeom prst="rect">
            <a:avLst/>
          </a:prstGeom>
          <a:noFill/>
        </p:spPr>
        <p:txBody>
          <a:bodyPr wrap="square" rtlCol="0">
            <a:spAutoFit/>
          </a:bodyPr>
          <a:lstStyle/>
          <a:p>
            <a:r>
              <a:rPr lang="fr-FR" dirty="0" smtClean="0"/>
              <a:t>*d’autant que certains évènements sont très rares ! </a:t>
            </a:r>
            <a:endParaRPr lang="fr-FR" dirty="0"/>
          </a:p>
        </p:txBody>
      </p:sp>
      <p:sp>
        <p:nvSpPr>
          <p:cNvPr id="7" name="Espace réservé du numéro de diapositive 6"/>
          <p:cNvSpPr>
            <a:spLocks noGrp="1"/>
          </p:cNvSpPr>
          <p:nvPr>
            <p:ph type="sldNum" sz="quarter" idx="12"/>
          </p:nvPr>
        </p:nvSpPr>
        <p:spPr/>
        <p:txBody>
          <a:bodyPr/>
          <a:lstStyle/>
          <a:p>
            <a:fld id="{8B4B74B0-6BC4-4F13-A253-605BD2E1CB15}" type="slidenum">
              <a:rPr lang="fr-FR" smtClean="0"/>
              <a:pPr/>
              <a:t>11</a:t>
            </a:fld>
            <a:endParaRPr lang="fr-F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718048"/>
            <a:ext cx="8229600" cy="1143000"/>
          </a:xfrm>
        </p:spPr>
        <p:txBody>
          <a:bodyPr>
            <a:normAutofit fontScale="90000"/>
          </a:bodyPr>
          <a:lstStyle/>
          <a:p>
            <a:r>
              <a:rPr lang="fr-FR" dirty="0" smtClean="0"/>
              <a:t>Mais au fait, qu’est ce qu’on veut observer ??</a:t>
            </a:r>
            <a:endParaRPr lang="fr-FR" dirty="0"/>
          </a:p>
        </p:txBody>
      </p:sp>
      <p:sp>
        <p:nvSpPr>
          <p:cNvPr id="4" name="Espace réservé du numéro de diapositive 3"/>
          <p:cNvSpPr>
            <a:spLocks noGrp="1"/>
          </p:cNvSpPr>
          <p:nvPr>
            <p:ph type="sldNum" sz="quarter" idx="12"/>
          </p:nvPr>
        </p:nvSpPr>
        <p:spPr/>
        <p:txBody>
          <a:bodyPr/>
          <a:lstStyle/>
          <a:p>
            <a:fld id="{8B4B74B0-6BC4-4F13-A253-605BD2E1CB15}" type="slidenum">
              <a:rPr lang="fr-FR" smtClean="0"/>
              <a:pPr/>
              <a:t>12</a:t>
            </a:fld>
            <a:endParaRPr lang="fr-F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 cherche-t-on à observer ?</a:t>
            </a:r>
            <a:endParaRPr lang="fr-FR" dirty="0"/>
          </a:p>
        </p:txBody>
      </p:sp>
      <p:sp>
        <p:nvSpPr>
          <p:cNvPr id="3" name="Espace réservé du contenu 2"/>
          <p:cNvSpPr>
            <a:spLocks noGrp="1"/>
          </p:cNvSpPr>
          <p:nvPr>
            <p:ph idx="1"/>
          </p:nvPr>
        </p:nvSpPr>
        <p:spPr/>
        <p:txBody>
          <a:bodyPr/>
          <a:lstStyle/>
          <a:p>
            <a:r>
              <a:rPr lang="fr-FR" dirty="0" smtClean="0"/>
              <a:t>Atomes ,cristaux : </a:t>
            </a:r>
            <a:r>
              <a:rPr lang="fr-FR" dirty="0" err="1" smtClean="0"/>
              <a:t>Exp</a:t>
            </a:r>
            <a:r>
              <a:rPr lang="fr-FR" dirty="0" smtClean="0"/>
              <a:t>. Type </a:t>
            </a:r>
            <a:r>
              <a:rPr lang="fr-FR" dirty="0" err="1" smtClean="0"/>
              <a:t>rutherford</a:t>
            </a:r>
            <a:endParaRPr lang="fr-FR" dirty="0"/>
          </a:p>
        </p:txBody>
      </p:sp>
      <p:sp>
        <p:nvSpPr>
          <p:cNvPr id="4" name="Espace réservé du numéro de diapositive 3"/>
          <p:cNvSpPr>
            <a:spLocks noGrp="1"/>
          </p:cNvSpPr>
          <p:nvPr>
            <p:ph type="sldNum" sz="quarter" idx="12"/>
          </p:nvPr>
        </p:nvSpPr>
        <p:spPr/>
        <p:txBody>
          <a:bodyPr/>
          <a:lstStyle/>
          <a:p>
            <a:fld id="{8B4B74B0-6BC4-4F13-A253-605BD2E1CB15}" type="slidenum">
              <a:rPr lang="fr-FR" smtClean="0"/>
              <a:pPr/>
              <a:t>13</a:t>
            </a:fld>
            <a:endParaRPr lang="fr-FR"/>
          </a:p>
        </p:txBody>
      </p:sp>
      <p:grpSp>
        <p:nvGrpSpPr>
          <p:cNvPr id="6" name="Groupe 5"/>
          <p:cNvGrpSpPr/>
          <p:nvPr/>
        </p:nvGrpSpPr>
        <p:grpSpPr>
          <a:xfrm>
            <a:off x="2483769" y="2780928"/>
            <a:ext cx="3456384" cy="1473389"/>
            <a:chOff x="971600" y="2584293"/>
            <a:chExt cx="5473191" cy="2337485"/>
          </a:xfrm>
        </p:grpSpPr>
        <p:sp>
          <p:nvSpPr>
            <p:cNvPr id="7" name="Ellipse 6"/>
            <p:cNvSpPr/>
            <p:nvPr/>
          </p:nvSpPr>
          <p:spPr>
            <a:xfrm>
              <a:off x="971600" y="3861048"/>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0000"/>
                </a:solidFill>
              </a:endParaRPr>
            </a:p>
          </p:txBody>
        </p:sp>
        <p:sp>
          <p:nvSpPr>
            <p:cNvPr id="8" name="Ellipse 7"/>
            <p:cNvSpPr/>
            <p:nvPr/>
          </p:nvSpPr>
          <p:spPr>
            <a:xfrm>
              <a:off x="4860032" y="378904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5076056" y="4077072"/>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5004048" y="350100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a:off x="5228456" y="378904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 name="Connecteur droit avec flèche 11"/>
            <p:cNvCxnSpPr>
              <a:endCxn id="11" idx="0"/>
            </p:cNvCxnSpPr>
            <p:nvPr/>
          </p:nvCxnSpPr>
          <p:spPr>
            <a:xfrm flipV="1">
              <a:off x="1259632" y="3789040"/>
              <a:ext cx="4076836" cy="144016"/>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Arc plein 12"/>
            <p:cNvSpPr/>
            <p:nvPr/>
          </p:nvSpPr>
          <p:spPr>
            <a:xfrm rot="10112589">
              <a:off x="4080808" y="2584293"/>
              <a:ext cx="2363983" cy="2337485"/>
            </a:xfrm>
            <a:prstGeom prst="blockArc">
              <a:avLst>
                <a:gd name="adj1" fmla="val 1195684"/>
                <a:gd name="adj2" fmla="val 21390132"/>
                <a:gd name="adj3" fmla="val 7628"/>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cxnSp>
          <p:nvCxnSpPr>
            <p:cNvPr id="14" name="Connecteur droit avec flèche 13"/>
            <p:cNvCxnSpPr>
              <a:stCxn id="11" idx="0"/>
            </p:cNvCxnSpPr>
            <p:nvPr/>
          </p:nvCxnSpPr>
          <p:spPr>
            <a:xfrm rot="5400000" flipH="1" flipV="1">
              <a:off x="5206262" y="3127158"/>
              <a:ext cx="792088" cy="531676"/>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rot="16200000" flipH="1">
              <a:off x="5436096" y="4005064"/>
              <a:ext cx="216024"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6" name="Rectangle 15"/>
          <p:cNvSpPr/>
          <p:nvPr/>
        </p:nvSpPr>
        <p:spPr>
          <a:xfrm>
            <a:off x="2267744" y="2348880"/>
            <a:ext cx="4032448" cy="20882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2267744" y="2348880"/>
            <a:ext cx="1800200" cy="369332"/>
          </a:xfrm>
          <a:prstGeom prst="rect">
            <a:avLst/>
          </a:prstGeom>
          <a:noFill/>
        </p:spPr>
        <p:txBody>
          <a:bodyPr wrap="square" rtlCol="0">
            <a:spAutoFit/>
          </a:bodyPr>
          <a:lstStyle/>
          <a:p>
            <a:r>
              <a:rPr lang="fr-FR" dirty="0" smtClean="0"/>
              <a:t>Cible fixe</a:t>
            </a:r>
            <a:endParaRPr lang="fr-FR" dirty="0"/>
          </a:p>
        </p:txBody>
      </p:sp>
      <p:sp>
        <p:nvSpPr>
          <p:cNvPr id="18" name="ZoneTexte 17"/>
          <p:cNvSpPr txBox="1"/>
          <p:nvPr/>
        </p:nvSpPr>
        <p:spPr>
          <a:xfrm>
            <a:off x="216024" y="4725144"/>
            <a:ext cx="8820472" cy="1569660"/>
          </a:xfrm>
          <a:prstGeom prst="rect">
            <a:avLst/>
          </a:prstGeom>
          <a:noFill/>
        </p:spPr>
        <p:txBody>
          <a:bodyPr wrap="square" rtlCol="0">
            <a:spAutoFit/>
          </a:bodyPr>
          <a:lstStyle/>
          <a:p>
            <a:pPr algn="just"/>
            <a:r>
              <a:rPr lang="fr-FR" sz="3200" dirty="0" smtClean="0"/>
              <a:t>Notre </a:t>
            </a:r>
            <a:r>
              <a:rPr lang="fr-FR" sz="3200" dirty="0" smtClean="0"/>
              <a:t>sonde </a:t>
            </a:r>
            <a:r>
              <a:rPr lang="fr-FR" sz="3200" dirty="0" smtClean="0"/>
              <a:t>reste </a:t>
            </a:r>
            <a:r>
              <a:rPr lang="fr-FR" sz="3200" dirty="0" smtClean="0"/>
              <a:t>intacte pendant l’expérience, et on la « </a:t>
            </a:r>
            <a:r>
              <a:rPr lang="fr-FR" sz="3200" dirty="0" smtClean="0"/>
              <a:t>récolte</a:t>
            </a:r>
            <a:r>
              <a:rPr lang="fr-FR" sz="3200" dirty="0" smtClean="0"/>
              <a:t> » dans les détecteurs. On appelle ce genre de collision des </a:t>
            </a:r>
            <a:r>
              <a:rPr lang="fr-FR" sz="3200" u="sng" dirty="0" smtClean="0"/>
              <a:t>collisions élastiques</a:t>
            </a:r>
            <a:r>
              <a:rPr lang="fr-FR" sz="3200" dirty="0" smtClean="0"/>
              <a:t>.</a:t>
            </a:r>
            <a:endParaRPr lang="fr-FR" sz="3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 cherche-t-on à observer ?</a:t>
            </a:r>
            <a:endParaRPr lang="fr-FR" dirty="0"/>
          </a:p>
        </p:txBody>
      </p:sp>
      <p:sp>
        <p:nvSpPr>
          <p:cNvPr id="3" name="Espace réservé du contenu 2"/>
          <p:cNvSpPr>
            <a:spLocks noGrp="1"/>
          </p:cNvSpPr>
          <p:nvPr>
            <p:ph idx="1"/>
          </p:nvPr>
        </p:nvSpPr>
        <p:spPr/>
        <p:txBody>
          <a:bodyPr/>
          <a:lstStyle/>
          <a:p>
            <a:r>
              <a:rPr lang="fr-FR" dirty="0" smtClean="0"/>
              <a:t>La structure d’un proton (par exemple) :</a:t>
            </a:r>
            <a:endParaRPr lang="fr-FR" dirty="0"/>
          </a:p>
        </p:txBody>
      </p:sp>
      <p:sp>
        <p:nvSpPr>
          <p:cNvPr id="4" name="Espace réservé du numéro de diapositive 3"/>
          <p:cNvSpPr>
            <a:spLocks noGrp="1"/>
          </p:cNvSpPr>
          <p:nvPr>
            <p:ph type="sldNum" sz="quarter" idx="12"/>
          </p:nvPr>
        </p:nvSpPr>
        <p:spPr/>
        <p:txBody>
          <a:bodyPr/>
          <a:lstStyle/>
          <a:p>
            <a:fld id="{8B4B74B0-6BC4-4F13-A253-605BD2E1CB15}" type="slidenum">
              <a:rPr lang="fr-FR" smtClean="0"/>
              <a:pPr/>
              <a:t>14</a:t>
            </a:fld>
            <a:endParaRPr lang="fr-FR"/>
          </a:p>
        </p:txBody>
      </p:sp>
      <p:sp>
        <p:nvSpPr>
          <p:cNvPr id="5" name="Ellipse 4"/>
          <p:cNvSpPr/>
          <p:nvPr/>
        </p:nvSpPr>
        <p:spPr>
          <a:xfrm>
            <a:off x="2051720" y="3369682"/>
            <a:ext cx="136422" cy="13616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0000"/>
              </a:solidFill>
            </a:endParaRPr>
          </a:p>
        </p:txBody>
      </p:sp>
      <p:sp>
        <p:nvSpPr>
          <p:cNvPr id="6" name="Ellipse 5"/>
          <p:cNvSpPr/>
          <p:nvPr/>
        </p:nvSpPr>
        <p:spPr>
          <a:xfrm>
            <a:off x="4355976" y="3789040"/>
            <a:ext cx="136422" cy="1361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6228184" y="3284984"/>
            <a:ext cx="136422" cy="1361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 name="Connecteur droit avec flèche 7"/>
          <p:cNvCxnSpPr/>
          <p:nvPr/>
        </p:nvCxnSpPr>
        <p:spPr>
          <a:xfrm flipV="1">
            <a:off x="2195736" y="3356992"/>
            <a:ext cx="2574570" cy="90778"/>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Arc plein 8"/>
          <p:cNvSpPr/>
          <p:nvPr/>
        </p:nvSpPr>
        <p:spPr>
          <a:xfrm rot="10984690">
            <a:off x="3962411" y="2708679"/>
            <a:ext cx="1492883" cy="1473389"/>
          </a:xfrm>
          <a:prstGeom prst="blockArc">
            <a:avLst>
              <a:gd name="adj1" fmla="val 10478025"/>
              <a:gd name="adj2" fmla="val 21390132"/>
              <a:gd name="adj3" fmla="val 7628"/>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cxnSp>
        <p:nvCxnSpPr>
          <p:cNvPr id="10" name="Connecteur droit avec flèche 9"/>
          <p:cNvCxnSpPr/>
          <p:nvPr/>
        </p:nvCxnSpPr>
        <p:spPr>
          <a:xfrm rot="5400000" flipH="1" flipV="1">
            <a:off x="4634257" y="2934695"/>
            <a:ext cx="499278" cy="33576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a:stCxn id="7" idx="2"/>
          </p:cNvCxnSpPr>
          <p:nvPr/>
        </p:nvCxnSpPr>
        <p:spPr>
          <a:xfrm rot="10800000" flipV="1">
            <a:off x="4716016" y="3353068"/>
            <a:ext cx="1512168" cy="3924"/>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2" name="Arc plein 11"/>
          <p:cNvSpPr/>
          <p:nvPr/>
        </p:nvSpPr>
        <p:spPr>
          <a:xfrm>
            <a:off x="3962411" y="2492896"/>
            <a:ext cx="1492883" cy="1473389"/>
          </a:xfrm>
          <a:prstGeom prst="blockArc">
            <a:avLst>
              <a:gd name="adj1" fmla="val 10478025"/>
              <a:gd name="adj2" fmla="val 21390132"/>
              <a:gd name="adj3" fmla="val 7628"/>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 name="Ellipse 12"/>
          <p:cNvSpPr/>
          <p:nvPr/>
        </p:nvSpPr>
        <p:spPr>
          <a:xfrm>
            <a:off x="5011642" y="2780928"/>
            <a:ext cx="136422" cy="13616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0000"/>
              </a:solidFill>
            </a:endParaRPr>
          </a:p>
        </p:txBody>
      </p:sp>
      <p:cxnSp>
        <p:nvCxnSpPr>
          <p:cNvPr id="14" name="Connecteur droit avec flèche 13"/>
          <p:cNvCxnSpPr/>
          <p:nvPr/>
        </p:nvCxnSpPr>
        <p:spPr>
          <a:xfrm rot="5400000">
            <a:off x="4391980" y="3465004"/>
            <a:ext cx="360040" cy="288032"/>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835696" y="2420888"/>
            <a:ext cx="4680520" cy="20882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1835696" y="2420888"/>
            <a:ext cx="1800200" cy="369332"/>
          </a:xfrm>
          <a:prstGeom prst="rect">
            <a:avLst/>
          </a:prstGeom>
          <a:noFill/>
        </p:spPr>
        <p:txBody>
          <a:bodyPr wrap="square" rtlCol="0">
            <a:spAutoFit/>
          </a:bodyPr>
          <a:lstStyle/>
          <a:p>
            <a:r>
              <a:rPr lang="fr-FR" dirty="0" smtClean="0"/>
              <a:t>Cible mobile</a:t>
            </a:r>
            <a:endParaRPr lang="fr-FR" dirty="0"/>
          </a:p>
        </p:txBody>
      </p:sp>
      <p:sp>
        <p:nvSpPr>
          <p:cNvPr id="17" name="ZoneTexte 16"/>
          <p:cNvSpPr txBox="1"/>
          <p:nvPr/>
        </p:nvSpPr>
        <p:spPr>
          <a:xfrm>
            <a:off x="683568" y="4797152"/>
            <a:ext cx="7416824" cy="1815882"/>
          </a:xfrm>
          <a:prstGeom prst="rect">
            <a:avLst/>
          </a:prstGeom>
          <a:noFill/>
        </p:spPr>
        <p:txBody>
          <a:bodyPr wrap="square" rtlCol="0">
            <a:spAutoFit/>
          </a:bodyPr>
          <a:lstStyle/>
          <a:p>
            <a:r>
              <a:rPr lang="fr-FR" sz="2800" dirty="0" smtClean="0"/>
              <a:t>On peux prendre un électron pour sonder un proton, a priori, c’est plus petit…</a:t>
            </a:r>
          </a:p>
          <a:p>
            <a:endParaRPr lang="fr-FR" sz="2800" dirty="0" smtClean="0"/>
          </a:p>
          <a:p>
            <a:r>
              <a:rPr lang="fr-FR" sz="2800" dirty="0" smtClean="0"/>
              <a:t>Cible mobile =&gt; plus d’énergie dans la collision.</a:t>
            </a:r>
            <a:endParaRPr lang="fr-FR"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925960"/>
            <a:ext cx="8229600" cy="1143000"/>
          </a:xfrm>
        </p:spPr>
        <p:txBody>
          <a:bodyPr>
            <a:normAutofit fontScale="90000"/>
          </a:bodyPr>
          <a:lstStyle/>
          <a:p>
            <a:r>
              <a:rPr lang="fr-FR" dirty="0" smtClean="0"/>
              <a:t>Jusque là, on observe que les particules « naturelles »… </a:t>
            </a:r>
            <a:br>
              <a:rPr lang="fr-FR" dirty="0" smtClean="0"/>
            </a:br>
            <a:r>
              <a:rPr lang="fr-FR" dirty="0" smtClean="0"/>
              <a:t>électron, protons, neutrons…</a:t>
            </a:r>
            <a:endParaRPr lang="fr-FR" dirty="0"/>
          </a:p>
        </p:txBody>
      </p:sp>
      <p:sp>
        <p:nvSpPr>
          <p:cNvPr id="4" name="Espace réservé du numéro de diapositive 3"/>
          <p:cNvSpPr>
            <a:spLocks noGrp="1"/>
          </p:cNvSpPr>
          <p:nvPr>
            <p:ph type="sldNum" sz="quarter" idx="12"/>
          </p:nvPr>
        </p:nvSpPr>
        <p:spPr/>
        <p:txBody>
          <a:bodyPr/>
          <a:lstStyle/>
          <a:p>
            <a:fld id="{8B4B74B0-6BC4-4F13-A253-605BD2E1CB15}" type="slidenum">
              <a:rPr lang="fr-FR" smtClean="0"/>
              <a:pPr/>
              <a:t>15</a:t>
            </a:fld>
            <a:endParaRPr lang="fr-F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Et si on veux découvrir de nouvelles particules ?</a:t>
            </a:r>
            <a:endParaRPr lang="fr-FR" dirty="0"/>
          </a:p>
        </p:txBody>
      </p:sp>
      <p:sp>
        <p:nvSpPr>
          <p:cNvPr id="3" name="Espace réservé du contenu 2"/>
          <p:cNvSpPr>
            <a:spLocks noGrp="1"/>
          </p:cNvSpPr>
          <p:nvPr>
            <p:ph idx="1"/>
          </p:nvPr>
        </p:nvSpPr>
        <p:spPr/>
        <p:txBody>
          <a:bodyPr/>
          <a:lstStyle/>
          <a:p>
            <a:r>
              <a:rPr lang="fr-FR" dirty="0" smtClean="0"/>
              <a:t>Malheureusement, les collisions élastiques </a:t>
            </a:r>
            <a:r>
              <a:rPr lang="fr-FR" dirty="0" smtClean="0"/>
              <a:t>ça ne suffit pas. </a:t>
            </a:r>
            <a:endParaRPr lang="fr-FR" dirty="0" smtClean="0"/>
          </a:p>
          <a:p>
            <a:r>
              <a:rPr lang="fr-FR" dirty="0" smtClean="0"/>
              <a:t>Pour </a:t>
            </a:r>
            <a:r>
              <a:rPr lang="fr-FR" dirty="0" smtClean="0"/>
              <a:t>comprendre certains phénomènes, on change un peu de principe d’expérience, on fait des </a:t>
            </a:r>
            <a:r>
              <a:rPr lang="fr-FR" u="sng" dirty="0" smtClean="0"/>
              <a:t>collisions inélastiques</a:t>
            </a:r>
            <a:r>
              <a:rPr lang="fr-FR" dirty="0" smtClean="0"/>
              <a:t> entre une particule et son </a:t>
            </a:r>
            <a:r>
              <a:rPr lang="fr-FR" dirty="0" smtClean="0"/>
              <a:t>antiparticule</a:t>
            </a:r>
          </a:p>
          <a:p>
            <a:r>
              <a:rPr lang="fr-FR" dirty="0" smtClean="0"/>
              <a:t>En quelques sorte, c’est comme si on « sondait la sonde »…</a:t>
            </a:r>
            <a:endParaRPr lang="fr-FR" dirty="0"/>
          </a:p>
        </p:txBody>
      </p:sp>
      <p:sp>
        <p:nvSpPr>
          <p:cNvPr id="4" name="Espace réservé du numéro de diapositive 3"/>
          <p:cNvSpPr>
            <a:spLocks noGrp="1"/>
          </p:cNvSpPr>
          <p:nvPr>
            <p:ph type="sldNum" sz="quarter" idx="12"/>
          </p:nvPr>
        </p:nvSpPr>
        <p:spPr/>
        <p:txBody>
          <a:bodyPr/>
          <a:lstStyle/>
          <a:p>
            <a:fld id="{8B4B74B0-6BC4-4F13-A253-605BD2E1CB15}" type="slidenum">
              <a:rPr lang="fr-FR" smtClean="0"/>
              <a:pPr/>
              <a:t>16</a:t>
            </a:fld>
            <a:endParaRPr lang="fr-F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Sonder la sonde…</a:t>
            </a:r>
            <a:endParaRPr lang="fr-FR" dirty="0"/>
          </a:p>
        </p:txBody>
      </p:sp>
      <p:sp>
        <p:nvSpPr>
          <p:cNvPr id="4" name="ZoneTexte 3"/>
          <p:cNvSpPr txBox="1"/>
          <p:nvPr/>
        </p:nvSpPr>
        <p:spPr>
          <a:xfrm>
            <a:off x="395536" y="2854677"/>
            <a:ext cx="8496944" cy="646331"/>
          </a:xfrm>
          <a:prstGeom prst="rect">
            <a:avLst/>
          </a:prstGeom>
          <a:noFill/>
        </p:spPr>
        <p:txBody>
          <a:bodyPr wrap="square" rtlCol="0">
            <a:spAutoFit/>
          </a:bodyPr>
          <a:lstStyle/>
          <a:p>
            <a:r>
              <a:rPr lang="fr-FR" sz="3600" dirty="0" smtClean="0"/>
              <a:t>Accrochez vous, là c’est plus compliqué !</a:t>
            </a:r>
          </a:p>
        </p:txBody>
      </p:sp>
      <p:sp>
        <p:nvSpPr>
          <p:cNvPr id="5" name="Espace réservé du numéro de diapositive 4"/>
          <p:cNvSpPr>
            <a:spLocks noGrp="1"/>
          </p:cNvSpPr>
          <p:nvPr>
            <p:ph type="sldNum" sz="quarter" idx="12"/>
          </p:nvPr>
        </p:nvSpPr>
        <p:spPr/>
        <p:txBody>
          <a:bodyPr/>
          <a:lstStyle/>
          <a:p>
            <a:fld id="{8B4B74B0-6BC4-4F13-A253-605BD2E1CB15}" type="slidenum">
              <a:rPr lang="fr-FR" smtClean="0"/>
              <a:pPr/>
              <a:t>17</a:t>
            </a:fld>
            <a:endParaRPr lang="fr-F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Image 4" descr="RTEmagicC_belle1.jpg.jpg"/>
          <p:cNvPicPr>
            <a:picLocks noChangeAspect="1"/>
          </p:cNvPicPr>
          <p:nvPr/>
        </p:nvPicPr>
        <p:blipFill>
          <a:blip r:embed="rId2" cstate="print"/>
          <a:stretch>
            <a:fillRect/>
          </a:stretch>
        </p:blipFill>
        <p:spPr>
          <a:xfrm>
            <a:off x="-17787" y="259229"/>
            <a:ext cx="9141523" cy="6338123"/>
          </a:xfrm>
          <a:prstGeom prst="rect">
            <a:avLst/>
          </a:prstGeom>
        </p:spPr>
      </p:pic>
      <p:sp>
        <p:nvSpPr>
          <p:cNvPr id="3" name="Espace réservé du contenu 2"/>
          <p:cNvSpPr>
            <a:spLocks noGrp="1"/>
          </p:cNvSpPr>
          <p:nvPr>
            <p:ph idx="1"/>
          </p:nvPr>
        </p:nvSpPr>
        <p:spPr>
          <a:xfrm>
            <a:off x="107504" y="659829"/>
            <a:ext cx="8229600" cy="5721499"/>
          </a:xfrm>
        </p:spPr>
        <p:txBody>
          <a:bodyPr>
            <a:normAutofit fontScale="92500" lnSpcReduction="10000"/>
          </a:bodyPr>
          <a:lstStyle/>
          <a:p>
            <a:r>
              <a:rPr lang="fr-FR" dirty="0" smtClean="0">
                <a:solidFill>
                  <a:schemeClr val="bg1"/>
                </a:solidFill>
              </a:rPr>
              <a:t>Lors de l’annihilation particule-antiparticule, l’</a:t>
            </a:r>
            <a:r>
              <a:rPr lang="fr-FR" b="1" dirty="0" smtClean="0">
                <a:solidFill>
                  <a:schemeClr val="bg1"/>
                </a:solidFill>
              </a:rPr>
              <a:t>énergie de masse</a:t>
            </a:r>
            <a:r>
              <a:rPr lang="fr-FR" dirty="0" smtClean="0">
                <a:solidFill>
                  <a:schemeClr val="bg1"/>
                </a:solidFill>
              </a:rPr>
              <a:t> et</a:t>
            </a:r>
            <a:r>
              <a:rPr lang="fr-FR" b="1" dirty="0" smtClean="0">
                <a:solidFill>
                  <a:schemeClr val="bg1"/>
                </a:solidFill>
              </a:rPr>
              <a:t> </a:t>
            </a:r>
            <a:r>
              <a:rPr lang="fr-FR" dirty="0" smtClean="0">
                <a:solidFill>
                  <a:schemeClr val="bg1"/>
                </a:solidFill>
              </a:rPr>
              <a:t>l’</a:t>
            </a:r>
            <a:r>
              <a:rPr lang="fr-FR" b="1" dirty="0" smtClean="0">
                <a:solidFill>
                  <a:schemeClr val="bg1"/>
                </a:solidFill>
              </a:rPr>
              <a:t>énergie cinétique</a:t>
            </a:r>
            <a:r>
              <a:rPr lang="fr-FR" dirty="0" smtClean="0">
                <a:solidFill>
                  <a:schemeClr val="bg1"/>
                </a:solidFill>
              </a:rPr>
              <a:t> sont libérées, et de nouvelles particules apparaissent.</a:t>
            </a:r>
          </a:p>
          <a:p>
            <a:endParaRPr lang="fr-FR" dirty="0" smtClean="0">
              <a:solidFill>
                <a:schemeClr val="bg1"/>
              </a:solidFill>
            </a:endParaRPr>
          </a:p>
          <a:p>
            <a:endParaRPr lang="fr-FR" dirty="0" smtClean="0">
              <a:solidFill>
                <a:schemeClr val="bg1"/>
              </a:solidFill>
            </a:endParaRPr>
          </a:p>
          <a:p>
            <a:endParaRPr lang="fr-FR" dirty="0" smtClean="0">
              <a:solidFill>
                <a:schemeClr val="bg1"/>
              </a:solidFill>
            </a:endParaRPr>
          </a:p>
          <a:p>
            <a:endParaRPr lang="fr-FR" dirty="0" smtClean="0">
              <a:solidFill>
                <a:schemeClr val="bg1"/>
              </a:solidFill>
            </a:endParaRPr>
          </a:p>
          <a:p>
            <a:endParaRPr lang="fr-FR" dirty="0" smtClean="0">
              <a:solidFill>
                <a:schemeClr val="bg1"/>
              </a:solidFill>
            </a:endParaRPr>
          </a:p>
          <a:p>
            <a:endParaRPr lang="fr-FR" dirty="0" smtClean="0">
              <a:solidFill>
                <a:schemeClr val="bg1"/>
              </a:solidFill>
            </a:endParaRPr>
          </a:p>
          <a:p>
            <a:r>
              <a:rPr lang="fr-FR" dirty="0" smtClean="0">
                <a:solidFill>
                  <a:schemeClr val="bg1"/>
                </a:solidFill>
              </a:rPr>
              <a:t>Les produits de la collision n’ont pas des « sous-structure », et sont en général plus « gros ». Ce sont ces particules nouvelles qu’on veut « voir »</a:t>
            </a:r>
          </a:p>
        </p:txBody>
      </p:sp>
      <p:sp>
        <p:nvSpPr>
          <p:cNvPr id="4" name="ZoneTexte 3"/>
          <p:cNvSpPr txBox="1"/>
          <p:nvPr/>
        </p:nvSpPr>
        <p:spPr>
          <a:xfrm>
            <a:off x="251520" y="2636912"/>
            <a:ext cx="1008112" cy="369332"/>
          </a:xfrm>
          <a:prstGeom prst="rect">
            <a:avLst/>
          </a:prstGeom>
          <a:noFill/>
        </p:spPr>
        <p:txBody>
          <a:bodyPr wrap="square" rtlCol="0">
            <a:spAutoFit/>
          </a:bodyPr>
          <a:lstStyle/>
          <a:p>
            <a:r>
              <a:rPr lang="fr-FR" dirty="0" smtClean="0"/>
              <a:t>d</a:t>
            </a:r>
            <a:endParaRPr lang="fr-FR" dirty="0"/>
          </a:p>
        </p:txBody>
      </p:sp>
      <p:sp>
        <p:nvSpPr>
          <p:cNvPr id="6" name="Espace réservé du numéro de diapositive 5"/>
          <p:cNvSpPr>
            <a:spLocks noGrp="1"/>
          </p:cNvSpPr>
          <p:nvPr>
            <p:ph type="sldNum" sz="quarter" idx="12"/>
          </p:nvPr>
        </p:nvSpPr>
        <p:spPr/>
        <p:txBody>
          <a:bodyPr/>
          <a:lstStyle/>
          <a:p>
            <a:fld id="{8B4B74B0-6BC4-4F13-A253-605BD2E1CB15}" type="slidenum">
              <a:rPr lang="fr-FR" smtClean="0"/>
              <a:pPr/>
              <a:t>18</a:t>
            </a:fld>
            <a:endParaRPr lang="fr-F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Comment ça marche ?</a:t>
            </a:r>
            <a:endParaRPr lang="fr-FR" dirty="0"/>
          </a:p>
        </p:txBody>
      </p:sp>
      <p:sp>
        <p:nvSpPr>
          <p:cNvPr id="5" name="ZoneTexte 4"/>
          <p:cNvSpPr txBox="1"/>
          <p:nvPr/>
        </p:nvSpPr>
        <p:spPr>
          <a:xfrm>
            <a:off x="251520" y="1844824"/>
            <a:ext cx="5976664" cy="646331"/>
          </a:xfrm>
          <a:prstGeom prst="rect">
            <a:avLst/>
          </a:prstGeom>
          <a:noFill/>
        </p:spPr>
        <p:txBody>
          <a:bodyPr wrap="square" rtlCol="0">
            <a:spAutoFit/>
          </a:bodyPr>
          <a:lstStyle/>
          <a:p>
            <a:r>
              <a:rPr lang="fr-FR" sz="3600" dirty="0" smtClean="0"/>
              <a:t>Qu’est-ce que l’énergie ?</a:t>
            </a:r>
          </a:p>
        </p:txBody>
      </p:sp>
      <p:sp>
        <p:nvSpPr>
          <p:cNvPr id="6" name="ZoneTexte 5"/>
          <p:cNvSpPr txBox="1"/>
          <p:nvPr/>
        </p:nvSpPr>
        <p:spPr>
          <a:xfrm>
            <a:off x="395536" y="3068960"/>
            <a:ext cx="8208912" cy="2554545"/>
          </a:xfrm>
          <a:prstGeom prst="rect">
            <a:avLst/>
          </a:prstGeom>
          <a:noFill/>
        </p:spPr>
        <p:txBody>
          <a:bodyPr wrap="square" rtlCol="0">
            <a:spAutoFit/>
          </a:bodyPr>
          <a:lstStyle/>
          <a:p>
            <a:r>
              <a:rPr lang="fr-FR" sz="3200" dirty="0" smtClean="0"/>
              <a:t>Comment passer de l’énergie à la masse ?</a:t>
            </a:r>
          </a:p>
          <a:p>
            <a:endParaRPr lang="fr-FR" sz="3200" dirty="0" smtClean="0"/>
          </a:p>
          <a:p>
            <a:endParaRPr lang="fr-FR" sz="3200" dirty="0" smtClean="0"/>
          </a:p>
          <a:p>
            <a:r>
              <a:rPr lang="fr-FR" sz="3200" dirty="0" smtClean="0"/>
              <a:t>De bonnes questions, auxquelles il est très difficile de répondre en une heure…</a:t>
            </a:r>
            <a:endParaRPr lang="fr-FR" sz="3200" dirty="0"/>
          </a:p>
        </p:txBody>
      </p:sp>
      <p:sp>
        <p:nvSpPr>
          <p:cNvPr id="7" name="Espace réservé du numéro de diapositive 6"/>
          <p:cNvSpPr>
            <a:spLocks noGrp="1"/>
          </p:cNvSpPr>
          <p:nvPr>
            <p:ph type="sldNum" sz="quarter" idx="12"/>
          </p:nvPr>
        </p:nvSpPr>
        <p:spPr/>
        <p:txBody>
          <a:bodyPr/>
          <a:lstStyle/>
          <a:p>
            <a:fld id="{8B4B74B0-6BC4-4F13-A253-605BD2E1CB15}" type="slidenum">
              <a:rPr lang="fr-FR" smtClean="0"/>
              <a:pPr/>
              <a:t>19</a:t>
            </a:fld>
            <a:endParaRPr lang="fr-F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Accolade fermante 3"/>
          <p:cNvSpPr/>
          <p:nvPr/>
        </p:nvSpPr>
        <p:spPr>
          <a:xfrm>
            <a:off x="6660232" y="1844824"/>
            <a:ext cx="504056" cy="223224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 name="ZoneTexte 4"/>
          <p:cNvSpPr txBox="1"/>
          <p:nvPr/>
        </p:nvSpPr>
        <p:spPr>
          <a:xfrm rot="16200000">
            <a:off x="6443338" y="2565774"/>
            <a:ext cx="2520279" cy="646331"/>
          </a:xfrm>
          <a:prstGeom prst="rect">
            <a:avLst/>
          </a:prstGeom>
          <a:noFill/>
        </p:spPr>
        <p:txBody>
          <a:bodyPr wrap="square" rtlCol="0">
            <a:spAutoFit/>
          </a:bodyPr>
          <a:lstStyle/>
          <a:p>
            <a:pPr algn="ctr"/>
            <a:r>
              <a:rPr lang="fr-FR" dirty="0" smtClean="0">
                <a:solidFill>
                  <a:srgbClr val="FFFF00"/>
                </a:solidFill>
              </a:rPr>
              <a:t>Cours de </a:t>
            </a:r>
          </a:p>
          <a:p>
            <a:pPr algn="ctr"/>
            <a:r>
              <a:rPr lang="fr-FR" dirty="0" smtClean="0">
                <a:solidFill>
                  <a:srgbClr val="FFFF00"/>
                </a:solidFill>
              </a:rPr>
              <a:t>physique des particules</a:t>
            </a:r>
            <a:endParaRPr lang="fr-FR" dirty="0">
              <a:solidFill>
                <a:srgbClr val="FFFF00"/>
              </a:solidFill>
            </a:endParaRPr>
          </a:p>
        </p:txBody>
      </p:sp>
      <p:sp>
        <p:nvSpPr>
          <p:cNvPr id="3" name="Espace réservé du contenu 2"/>
          <p:cNvSpPr>
            <a:spLocks noGrp="1"/>
          </p:cNvSpPr>
          <p:nvPr>
            <p:ph idx="1"/>
          </p:nvPr>
        </p:nvSpPr>
        <p:spPr>
          <a:xfrm>
            <a:off x="457200" y="1600200"/>
            <a:ext cx="6491064" cy="4525963"/>
          </a:xfrm>
        </p:spPr>
        <p:txBody>
          <a:bodyPr>
            <a:normAutofit lnSpcReduction="10000"/>
          </a:bodyPr>
          <a:lstStyle/>
          <a:p>
            <a:r>
              <a:rPr lang="fr-FR" dirty="0" smtClean="0">
                <a:solidFill>
                  <a:schemeClr val="bg1"/>
                </a:solidFill>
              </a:rPr>
              <a:t>De quoi sommes nous fait ?</a:t>
            </a:r>
          </a:p>
          <a:p>
            <a:endParaRPr lang="fr-FR" dirty="0" smtClean="0">
              <a:solidFill>
                <a:schemeClr val="bg1"/>
              </a:solidFill>
            </a:endParaRPr>
          </a:p>
          <a:p>
            <a:endParaRPr lang="fr-FR" dirty="0" smtClean="0">
              <a:solidFill>
                <a:schemeClr val="bg1"/>
              </a:solidFill>
            </a:endParaRPr>
          </a:p>
          <a:p>
            <a:r>
              <a:rPr lang="fr-FR" dirty="0" smtClean="0">
                <a:solidFill>
                  <a:schemeClr val="bg1"/>
                </a:solidFill>
              </a:rPr>
              <a:t>Quelles sont les lois qui régissent le comportement de la matière ?</a:t>
            </a:r>
          </a:p>
          <a:p>
            <a:endParaRPr lang="fr-FR" dirty="0" smtClean="0"/>
          </a:p>
          <a:p>
            <a:endParaRPr lang="fr-FR" dirty="0" smtClean="0"/>
          </a:p>
          <a:p>
            <a:r>
              <a:rPr lang="fr-FR" dirty="0" smtClean="0">
                <a:solidFill>
                  <a:srgbClr val="FF0000"/>
                </a:solidFill>
              </a:rPr>
              <a:t>Comment les découvrir ?</a:t>
            </a:r>
          </a:p>
        </p:txBody>
      </p:sp>
      <p:sp>
        <p:nvSpPr>
          <p:cNvPr id="2" name="Titre 1"/>
          <p:cNvSpPr>
            <a:spLocks noGrp="1"/>
          </p:cNvSpPr>
          <p:nvPr>
            <p:ph type="title"/>
          </p:nvPr>
        </p:nvSpPr>
        <p:spPr>
          <a:solidFill>
            <a:schemeClr val="bg1">
              <a:alpha val="60000"/>
            </a:schemeClr>
          </a:solidFill>
        </p:spPr>
        <p:txBody>
          <a:bodyPr/>
          <a:lstStyle/>
          <a:p>
            <a:r>
              <a:rPr lang="fr-FR" dirty="0" smtClean="0"/>
              <a:t>INTRODUCTION</a:t>
            </a:r>
            <a:endParaRPr lang="fr-FR" dirty="0"/>
          </a:p>
        </p:txBody>
      </p:sp>
      <p:sp>
        <p:nvSpPr>
          <p:cNvPr id="6" name="Espace réservé du numéro de diapositive 5"/>
          <p:cNvSpPr>
            <a:spLocks noGrp="1"/>
          </p:cNvSpPr>
          <p:nvPr>
            <p:ph type="sldNum" sz="quarter" idx="12"/>
          </p:nvPr>
        </p:nvSpPr>
        <p:spPr/>
        <p:txBody>
          <a:bodyPr/>
          <a:lstStyle/>
          <a:p>
            <a:fld id="{8B4B74B0-6BC4-4F13-A253-605BD2E1CB15}" type="slidenum">
              <a:rPr lang="fr-FR" smtClean="0"/>
              <a:pPr/>
              <a:t>2</a:t>
            </a:fld>
            <a:endParaRPr lang="fr-F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méthode traditionnelle :</a:t>
            </a:r>
            <a:endParaRPr lang="fr-FR" dirty="0"/>
          </a:p>
        </p:txBody>
      </p:sp>
      <p:pic>
        <p:nvPicPr>
          <p:cNvPr id="4" name="Espace réservé du contenu 3" descr="Einstein.jpeg"/>
          <p:cNvPicPr>
            <a:picLocks noGrp="1" noChangeAspect="1"/>
          </p:cNvPicPr>
          <p:nvPr>
            <p:ph idx="1"/>
          </p:nvPr>
        </p:nvPicPr>
        <p:blipFill>
          <a:blip r:embed="rId2" cstate="print"/>
          <a:stretch>
            <a:fillRect/>
          </a:stretch>
        </p:blipFill>
        <p:spPr>
          <a:xfrm>
            <a:off x="683568" y="1193218"/>
            <a:ext cx="4035896" cy="5260118"/>
          </a:xfrm>
        </p:spPr>
      </p:pic>
      <p:sp>
        <p:nvSpPr>
          <p:cNvPr id="5" name="ZoneTexte 4"/>
          <p:cNvSpPr txBox="1"/>
          <p:nvPr/>
        </p:nvSpPr>
        <p:spPr>
          <a:xfrm>
            <a:off x="5076056" y="1628800"/>
            <a:ext cx="3384376" cy="1323439"/>
          </a:xfrm>
          <a:prstGeom prst="rect">
            <a:avLst/>
          </a:prstGeom>
          <a:noFill/>
        </p:spPr>
        <p:txBody>
          <a:bodyPr wrap="square" rtlCol="0">
            <a:spAutoFit/>
          </a:bodyPr>
          <a:lstStyle/>
          <a:p>
            <a:r>
              <a:rPr lang="fr-FR" sz="8000" dirty="0" smtClean="0"/>
              <a:t>E=MC²</a:t>
            </a:r>
            <a:endParaRPr lang="fr-FR" sz="8000" dirty="0"/>
          </a:p>
        </p:txBody>
      </p:sp>
      <p:sp>
        <p:nvSpPr>
          <p:cNvPr id="6" name="ZoneTexte 5"/>
          <p:cNvSpPr txBox="1"/>
          <p:nvPr/>
        </p:nvSpPr>
        <p:spPr>
          <a:xfrm>
            <a:off x="4932040" y="4005064"/>
            <a:ext cx="3528392" cy="369332"/>
          </a:xfrm>
          <a:prstGeom prst="rect">
            <a:avLst/>
          </a:prstGeom>
          <a:noFill/>
        </p:spPr>
        <p:txBody>
          <a:bodyPr wrap="square" rtlCol="0">
            <a:spAutoFit/>
          </a:bodyPr>
          <a:lstStyle/>
          <a:p>
            <a:r>
              <a:rPr lang="fr-FR" dirty="0" err="1" smtClean="0"/>
              <a:t>Oooh</a:t>
            </a:r>
            <a:r>
              <a:rPr lang="fr-FR" dirty="0" smtClean="0"/>
              <a:t> ! Comme c’est beau !</a:t>
            </a:r>
            <a:endParaRPr lang="fr-FR" dirty="0"/>
          </a:p>
        </p:txBody>
      </p:sp>
      <p:sp>
        <p:nvSpPr>
          <p:cNvPr id="7" name="ZoneTexte 6"/>
          <p:cNvSpPr txBox="1"/>
          <p:nvPr/>
        </p:nvSpPr>
        <p:spPr>
          <a:xfrm>
            <a:off x="4860032" y="5805264"/>
            <a:ext cx="4032448" cy="646331"/>
          </a:xfrm>
          <a:prstGeom prst="rect">
            <a:avLst/>
          </a:prstGeom>
          <a:noFill/>
        </p:spPr>
        <p:txBody>
          <a:bodyPr wrap="square" rtlCol="0">
            <a:spAutoFit/>
          </a:bodyPr>
          <a:lstStyle/>
          <a:p>
            <a:r>
              <a:rPr lang="fr-FR" dirty="0" smtClean="0"/>
              <a:t>Aussi appelée « preuve par autorité scientifique »…</a:t>
            </a:r>
            <a:endParaRPr lang="fr-FR" dirty="0"/>
          </a:p>
        </p:txBody>
      </p:sp>
      <p:sp>
        <p:nvSpPr>
          <p:cNvPr id="8" name="Espace réservé du numéro de diapositive 7"/>
          <p:cNvSpPr>
            <a:spLocks noGrp="1"/>
          </p:cNvSpPr>
          <p:nvPr>
            <p:ph type="sldNum" sz="quarter" idx="12"/>
          </p:nvPr>
        </p:nvSpPr>
        <p:spPr/>
        <p:txBody>
          <a:bodyPr/>
          <a:lstStyle/>
          <a:p>
            <a:fld id="{8B4B74B0-6BC4-4F13-A253-605BD2E1CB15}" type="slidenum">
              <a:rPr lang="fr-FR" smtClean="0"/>
              <a:pPr/>
              <a:t>20</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a:buNone/>
            </a:pPr>
            <a:r>
              <a:rPr lang="fr-FR" dirty="0" smtClean="0"/>
              <a:t>On veut voir des particules de plus en plus « lourdes », notre but est donc d’augmenter l’énergie de la sonde…</a:t>
            </a:r>
          </a:p>
          <a:p>
            <a:pPr>
              <a:buNone/>
            </a:pPr>
            <a:endParaRPr lang="fr-FR" dirty="0" smtClean="0"/>
          </a:p>
          <a:p>
            <a:pPr>
              <a:buNone/>
            </a:pPr>
            <a:r>
              <a:rPr lang="fr-FR" dirty="0" smtClean="0"/>
              <a:t>Q : Comment donner de l’énergie à une particule ?</a:t>
            </a:r>
          </a:p>
          <a:p>
            <a:pPr>
              <a:buNone/>
            </a:pPr>
            <a:endParaRPr lang="fr-FR" dirty="0" smtClean="0"/>
          </a:p>
        </p:txBody>
      </p:sp>
      <p:sp>
        <p:nvSpPr>
          <p:cNvPr id="4" name="Espace réservé du numéro de diapositive 3"/>
          <p:cNvSpPr>
            <a:spLocks noGrp="1"/>
          </p:cNvSpPr>
          <p:nvPr>
            <p:ph type="sldNum" sz="quarter" idx="12"/>
          </p:nvPr>
        </p:nvSpPr>
        <p:spPr/>
        <p:txBody>
          <a:bodyPr/>
          <a:lstStyle/>
          <a:p>
            <a:fld id="{8B4B74B0-6BC4-4F13-A253-605BD2E1CB15}" type="slidenum">
              <a:rPr lang="fr-FR" smtClean="0"/>
              <a:pPr/>
              <a:t>21</a:t>
            </a:fld>
            <a:endParaRPr lang="fr-F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lhc.jpeg"/>
          <p:cNvPicPr>
            <a:picLocks noGrp="1" noChangeAspect="1"/>
          </p:cNvPicPr>
          <p:nvPr>
            <p:ph idx="1"/>
          </p:nvPr>
        </p:nvPicPr>
        <p:blipFill>
          <a:blip r:embed="rId2" cstate="print"/>
          <a:stretch>
            <a:fillRect/>
          </a:stretch>
        </p:blipFill>
        <p:spPr>
          <a:xfrm>
            <a:off x="576064" y="0"/>
            <a:ext cx="8172400" cy="6810334"/>
          </a:xfrm>
        </p:spPr>
      </p:pic>
      <p:sp>
        <p:nvSpPr>
          <p:cNvPr id="4" name="Titre 1"/>
          <p:cNvSpPr>
            <a:spLocks noGrp="1"/>
          </p:cNvSpPr>
          <p:nvPr>
            <p:ph type="title"/>
          </p:nvPr>
        </p:nvSpPr>
        <p:spPr>
          <a:solidFill>
            <a:schemeClr val="accent1"/>
          </a:solidFill>
        </p:spPr>
        <p:txBody>
          <a:bodyPr/>
          <a:lstStyle/>
          <a:p>
            <a:r>
              <a:rPr lang="fr-FR" dirty="0" smtClean="0"/>
              <a:t>3. Accélérer !</a:t>
            </a:r>
            <a:endParaRPr lang="fr-FR" dirty="0"/>
          </a:p>
        </p:txBody>
      </p:sp>
      <p:sp>
        <p:nvSpPr>
          <p:cNvPr id="6" name="Espace réservé du numéro de diapositive 5"/>
          <p:cNvSpPr>
            <a:spLocks noGrp="1"/>
          </p:cNvSpPr>
          <p:nvPr>
            <p:ph type="sldNum" sz="quarter" idx="12"/>
          </p:nvPr>
        </p:nvSpPr>
        <p:spPr/>
        <p:txBody>
          <a:bodyPr/>
          <a:lstStyle/>
          <a:p>
            <a:fld id="{8B4B74B0-6BC4-4F13-A253-605BD2E1CB15}" type="slidenum">
              <a:rPr lang="fr-FR" smtClean="0"/>
              <a:pPr/>
              <a:t>22</a:t>
            </a:fld>
            <a:endParaRPr lang="fr-F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76872"/>
            <a:ext cx="8229600" cy="1143000"/>
          </a:xfrm>
        </p:spPr>
        <p:txBody>
          <a:bodyPr/>
          <a:lstStyle/>
          <a:p>
            <a:r>
              <a:rPr lang="fr-FR" dirty="0" smtClean="0"/>
              <a:t>Mais un accélérateur, c’est quoi ?</a:t>
            </a:r>
            <a:endParaRPr lang="fr-FR" dirty="0"/>
          </a:p>
        </p:txBody>
      </p:sp>
      <p:sp>
        <p:nvSpPr>
          <p:cNvPr id="4" name="ZoneTexte 3"/>
          <p:cNvSpPr txBox="1"/>
          <p:nvPr/>
        </p:nvSpPr>
        <p:spPr>
          <a:xfrm>
            <a:off x="2123728" y="5085184"/>
            <a:ext cx="7020272" cy="369332"/>
          </a:xfrm>
          <a:prstGeom prst="rect">
            <a:avLst/>
          </a:prstGeom>
          <a:noFill/>
        </p:spPr>
        <p:txBody>
          <a:bodyPr wrap="square" rtlCol="0">
            <a:spAutoFit/>
          </a:bodyPr>
          <a:lstStyle/>
          <a:p>
            <a:r>
              <a:rPr lang="fr-FR" dirty="0" smtClean="0"/>
              <a:t>L’accélérateur est au noyau radioactif ce que le M60 est au lance-pierre !</a:t>
            </a:r>
            <a:endParaRPr lang="fr-FR" dirty="0"/>
          </a:p>
        </p:txBody>
      </p:sp>
      <p:sp>
        <p:nvSpPr>
          <p:cNvPr id="5" name="Espace réservé du numéro de diapositive 4"/>
          <p:cNvSpPr>
            <a:spLocks noGrp="1"/>
          </p:cNvSpPr>
          <p:nvPr>
            <p:ph type="sldNum" sz="quarter" idx="12"/>
          </p:nvPr>
        </p:nvSpPr>
        <p:spPr/>
        <p:txBody>
          <a:bodyPr/>
          <a:lstStyle/>
          <a:p>
            <a:fld id="{8B4B74B0-6BC4-4F13-A253-605BD2E1CB15}" type="slidenum">
              <a:rPr lang="fr-FR" smtClean="0"/>
              <a:pPr/>
              <a:t>23</a:t>
            </a:fld>
            <a:endParaRPr lang="fr-F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1520" y="764704"/>
            <a:ext cx="3672408" cy="5509200"/>
          </a:xfrm>
          <a:prstGeom prst="rect">
            <a:avLst/>
          </a:prstGeom>
          <a:noFill/>
        </p:spPr>
        <p:txBody>
          <a:bodyPr wrap="square" rtlCol="0">
            <a:spAutoFit/>
          </a:bodyPr>
          <a:lstStyle/>
          <a:p>
            <a:r>
              <a:rPr lang="fr-FR" sz="3200" dirty="0" smtClean="0"/>
              <a:t>Un accélérateur, c’est un assemblage complexe d’aimants et de cavités radiofréquences qui a pour but de transporter et accélérer un faisceau de particules chargées (électriquement).</a:t>
            </a:r>
            <a:endParaRPr lang="fr-FR" sz="3200" dirty="0"/>
          </a:p>
        </p:txBody>
      </p:sp>
      <p:pic>
        <p:nvPicPr>
          <p:cNvPr id="6" name="Image 5" descr="DSCF1553.JPG"/>
          <p:cNvPicPr>
            <a:picLocks noChangeAspect="1"/>
          </p:cNvPicPr>
          <p:nvPr/>
        </p:nvPicPr>
        <p:blipFill>
          <a:blip r:embed="rId2" cstate="print"/>
          <a:stretch>
            <a:fillRect/>
          </a:stretch>
        </p:blipFill>
        <p:spPr>
          <a:xfrm>
            <a:off x="4000500" y="0"/>
            <a:ext cx="5143500" cy="6858000"/>
          </a:xfrm>
          <a:prstGeom prst="rect">
            <a:avLst/>
          </a:prstGeom>
        </p:spPr>
      </p:pic>
      <p:sp>
        <p:nvSpPr>
          <p:cNvPr id="5" name="Espace réservé du numéro de diapositive 4"/>
          <p:cNvSpPr>
            <a:spLocks noGrp="1"/>
          </p:cNvSpPr>
          <p:nvPr>
            <p:ph type="sldNum" sz="quarter" idx="12"/>
          </p:nvPr>
        </p:nvSpPr>
        <p:spPr/>
        <p:txBody>
          <a:bodyPr/>
          <a:lstStyle/>
          <a:p>
            <a:fld id="{8B4B74B0-6BC4-4F13-A253-605BD2E1CB15}" type="slidenum">
              <a:rPr lang="fr-FR" smtClean="0"/>
              <a:pPr/>
              <a:t>24</a:t>
            </a:fld>
            <a:endParaRPr lang="fr-F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ERN-accelerateurs.gif"/>
          <p:cNvPicPr>
            <a:picLocks noGrp="1" noChangeAspect="1"/>
          </p:cNvPicPr>
          <p:nvPr>
            <p:ph idx="1"/>
          </p:nvPr>
        </p:nvPicPr>
        <p:blipFill>
          <a:blip r:embed="rId2" cstate="print"/>
          <a:stretch>
            <a:fillRect/>
          </a:stretch>
        </p:blipFill>
        <p:spPr>
          <a:xfrm>
            <a:off x="1043608" y="44624"/>
            <a:ext cx="7486178" cy="6768752"/>
          </a:xfrm>
        </p:spPr>
      </p:pic>
      <p:sp>
        <p:nvSpPr>
          <p:cNvPr id="3" name="Espace réservé du numéro de diapositive 2"/>
          <p:cNvSpPr>
            <a:spLocks noGrp="1"/>
          </p:cNvSpPr>
          <p:nvPr>
            <p:ph type="sldNum" sz="quarter" idx="12"/>
          </p:nvPr>
        </p:nvSpPr>
        <p:spPr/>
        <p:txBody>
          <a:bodyPr/>
          <a:lstStyle/>
          <a:p>
            <a:fld id="{8B4B74B0-6BC4-4F13-A253-605BD2E1CB15}" type="slidenum">
              <a:rPr lang="fr-FR" smtClean="0"/>
              <a:pPr/>
              <a:t>25</a:t>
            </a:fld>
            <a:endParaRPr lang="fr-F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Source</a:t>
            </a:r>
            <a:endParaRPr lang="fr-FR" dirty="0"/>
          </a:p>
        </p:txBody>
      </p:sp>
      <p:pic>
        <p:nvPicPr>
          <p:cNvPr id="4" name="Espace réservé du contenu 3" descr="Ecr4.gif"/>
          <p:cNvPicPr>
            <a:picLocks noGrp="1" noChangeAspect="1"/>
          </p:cNvPicPr>
          <p:nvPr>
            <p:ph idx="1"/>
          </p:nvPr>
        </p:nvPicPr>
        <p:blipFill>
          <a:blip r:embed="rId2" cstate="print"/>
          <a:stretch>
            <a:fillRect/>
          </a:stretch>
        </p:blipFill>
        <p:spPr>
          <a:xfrm>
            <a:off x="1554691" y="1600200"/>
            <a:ext cx="6034617" cy="4525963"/>
          </a:xfrm>
        </p:spPr>
      </p:pic>
      <p:sp>
        <p:nvSpPr>
          <p:cNvPr id="5" name="Espace réservé du numéro de diapositive 4"/>
          <p:cNvSpPr>
            <a:spLocks noGrp="1"/>
          </p:cNvSpPr>
          <p:nvPr>
            <p:ph type="sldNum" sz="quarter" idx="12"/>
          </p:nvPr>
        </p:nvSpPr>
        <p:spPr/>
        <p:txBody>
          <a:bodyPr/>
          <a:lstStyle/>
          <a:p>
            <a:fld id="{8B4B74B0-6BC4-4F13-A253-605BD2E1CB15}" type="slidenum">
              <a:rPr lang="fr-FR" smtClean="0"/>
              <a:pPr/>
              <a:t>26</a:t>
            </a:fld>
            <a:endParaRPr lang="fr-F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Picture 2"/>
          <p:cNvPicPr>
            <a:picLocks noChangeAspect="1" noChangeArrowheads="1"/>
          </p:cNvPicPr>
          <p:nvPr/>
        </p:nvPicPr>
        <p:blipFill>
          <a:blip r:embed="rId2" cstate="print"/>
          <a:srcRect t="6842"/>
          <a:stretch>
            <a:fillRect/>
          </a:stretch>
        </p:blipFill>
        <p:spPr bwMode="auto">
          <a:xfrm>
            <a:off x="3419872" y="2884900"/>
            <a:ext cx="5436096" cy="1480204"/>
          </a:xfrm>
          <a:prstGeom prst="rect">
            <a:avLst/>
          </a:prstGeom>
          <a:noFill/>
        </p:spPr>
      </p:pic>
      <p:sp>
        <p:nvSpPr>
          <p:cNvPr id="2" name="Titre 1"/>
          <p:cNvSpPr>
            <a:spLocks noGrp="1"/>
          </p:cNvSpPr>
          <p:nvPr>
            <p:ph type="title"/>
          </p:nvPr>
        </p:nvSpPr>
        <p:spPr>
          <a:xfrm>
            <a:off x="2195736" y="4581128"/>
            <a:ext cx="3456384" cy="1152128"/>
          </a:xfrm>
        </p:spPr>
        <p:txBody>
          <a:bodyPr>
            <a:normAutofit/>
          </a:bodyPr>
          <a:lstStyle/>
          <a:p>
            <a:r>
              <a:rPr lang="fr-FR" sz="3600" b="1" dirty="0" smtClean="0"/>
              <a:t>Electrostatique :</a:t>
            </a:r>
            <a:endParaRPr lang="fr-FR" sz="3600" b="1" dirty="0"/>
          </a:p>
        </p:txBody>
      </p:sp>
      <p:sp>
        <p:nvSpPr>
          <p:cNvPr id="6" name="ZoneTexte 5"/>
          <p:cNvSpPr txBox="1"/>
          <p:nvPr/>
        </p:nvSpPr>
        <p:spPr>
          <a:xfrm>
            <a:off x="1835696" y="6095037"/>
            <a:ext cx="4104456" cy="646331"/>
          </a:xfrm>
          <a:prstGeom prst="rect">
            <a:avLst/>
          </a:prstGeom>
          <a:noFill/>
        </p:spPr>
        <p:txBody>
          <a:bodyPr wrap="square" rtlCol="0">
            <a:spAutoFit/>
          </a:bodyPr>
          <a:lstStyle/>
          <a:p>
            <a:r>
              <a:rPr lang="fr-FR" dirty="0" smtClean="0"/>
              <a:t>Limite : tension limitée, utilisable une seule fois (un seul passage par particule).</a:t>
            </a:r>
            <a:endParaRPr lang="fr-FR" dirty="0"/>
          </a:p>
        </p:txBody>
      </p:sp>
      <p:pic>
        <p:nvPicPr>
          <p:cNvPr id="7" name="Image 6" descr="chute_eau_infini.jpeg"/>
          <p:cNvPicPr>
            <a:picLocks noChangeAspect="1"/>
          </p:cNvPicPr>
          <p:nvPr/>
        </p:nvPicPr>
        <p:blipFill>
          <a:blip r:embed="rId3" cstate="print"/>
          <a:stretch>
            <a:fillRect/>
          </a:stretch>
        </p:blipFill>
        <p:spPr>
          <a:xfrm>
            <a:off x="-36512" y="4513659"/>
            <a:ext cx="1924050" cy="2371725"/>
          </a:xfrm>
          <a:prstGeom prst="rect">
            <a:avLst/>
          </a:prstGeom>
        </p:spPr>
      </p:pic>
      <p:pic>
        <p:nvPicPr>
          <p:cNvPr id="9" name="Image 8" descr="vandegraf.jpeg"/>
          <p:cNvPicPr>
            <a:picLocks noChangeAspect="1"/>
          </p:cNvPicPr>
          <p:nvPr/>
        </p:nvPicPr>
        <p:blipFill>
          <a:blip r:embed="rId4" cstate="print"/>
          <a:stretch>
            <a:fillRect/>
          </a:stretch>
        </p:blipFill>
        <p:spPr>
          <a:xfrm>
            <a:off x="3078709" y="0"/>
            <a:ext cx="2356271" cy="2852936"/>
          </a:xfrm>
          <a:prstGeom prst="rect">
            <a:avLst/>
          </a:prstGeom>
        </p:spPr>
      </p:pic>
      <p:pic>
        <p:nvPicPr>
          <p:cNvPr id="10" name="Image 9" descr="DSCF1547.JPG"/>
          <p:cNvPicPr>
            <a:picLocks noChangeAspect="1"/>
          </p:cNvPicPr>
          <p:nvPr/>
        </p:nvPicPr>
        <p:blipFill>
          <a:blip r:embed="rId5" cstate="print"/>
          <a:stretch>
            <a:fillRect/>
          </a:stretch>
        </p:blipFill>
        <p:spPr>
          <a:xfrm>
            <a:off x="0" y="0"/>
            <a:ext cx="3059832" cy="4079776"/>
          </a:xfrm>
          <a:prstGeom prst="rect">
            <a:avLst/>
          </a:prstGeom>
        </p:spPr>
      </p:pic>
      <p:pic>
        <p:nvPicPr>
          <p:cNvPr id="12" name="Espace réservé du contenu 11" descr="DSCF1552.JPG"/>
          <p:cNvPicPr>
            <a:picLocks noGrp="1" noChangeAspect="1"/>
          </p:cNvPicPr>
          <p:nvPr>
            <p:ph idx="1"/>
          </p:nvPr>
        </p:nvPicPr>
        <p:blipFill>
          <a:blip r:embed="rId6" cstate="print"/>
          <a:stretch>
            <a:fillRect/>
          </a:stretch>
        </p:blipFill>
        <p:spPr>
          <a:xfrm>
            <a:off x="5420630" y="0"/>
            <a:ext cx="3759882" cy="5013176"/>
          </a:xfrm>
        </p:spPr>
      </p:pic>
      <p:pic>
        <p:nvPicPr>
          <p:cNvPr id="2050" name="Picture 2"/>
          <p:cNvPicPr>
            <a:picLocks noChangeAspect="1" noChangeArrowheads="1"/>
          </p:cNvPicPr>
          <p:nvPr/>
        </p:nvPicPr>
        <p:blipFill>
          <a:blip r:embed="rId7" cstate="print"/>
          <a:srcRect/>
          <a:stretch>
            <a:fillRect/>
          </a:stretch>
        </p:blipFill>
        <p:spPr bwMode="auto">
          <a:xfrm>
            <a:off x="5940152" y="4818614"/>
            <a:ext cx="3181151" cy="1994762"/>
          </a:xfrm>
          <a:prstGeom prst="rect">
            <a:avLst/>
          </a:prstGeom>
          <a:noFill/>
          <a:ln w="9525">
            <a:noFill/>
            <a:miter lim="800000"/>
            <a:headEnd/>
            <a:tailEnd/>
          </a:ln>
        </p:spPr>
      </p:pic>
      <p:sp>
        <p:nvSpPr>
          <p:cNvPr id="11" name="Espace réservé du numéro de diapositive 10"/>
          <p:cNvSpPr>
            <a:spLocks noGrp="1"/>
          </p:cNvSpPr>
          <p:nvPr>
            <p:ph type="sldNum" sz="quarter" idx="12"/>
          </p:nvPr>
        </p:nvSpPr>
        <p:spPr/>
        <p:txBody>
          <a:bodyPr/>
          <a:lstStyle/>
          <a:p>
            <a:fld id="{8B4B74B0-6BC4-4F13-A253-605BD2E1CB15}" type="slidenum">
              <a:rPr lang="fr-FR" smtClean="0"/>
              <a:pPr/>
              <a:t>27</a:t>
            </a:fld>
            <a:endParaRPr lang="fr-F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inac.jpeg"/>
          <p:cNvPicPr>
            <a:picLocks noChangeAspect="1"/>
          </p:cNvPicPr>
          <p:nvPr/>
        </p:nvPicPr>
        <p:blipFill>
          <a:blip r:embed="rId2" cstate="print"/>
          <a:stretch>
            <a:fillRect/>
          </a:stretch>
        </p:blipFill>
        <p:spPr>
          <a:xfrm>
            <a:off x="5396334" y="0"/>
            <a:ext cx="3747666" cy="3657902"/>
          </a:xfrm>
          <a:prstGeom prst="rect">
            <a:avLst/>
          </a:prstGeom>
        </p:spPr>
      </p:pic>
      <p:sp>
        <p:nvSpPr>
          <p:cNvPr id="3" name="Espace réservé du contenu 2"/>
          <p:cNvSpPr>
            <a:spLocks noGrp="1"/>
          </p:cNvSpPr>
          <p:nvPr>
            <p:ph idx="1"/>
          </p:nvPr>
        </p:nvSpPr>
        <p:spPr>
          <a:xfrm>
            <a:off x="35496" y="1600201"/>
            <a:ext cx="5328592" cy="2116831"/>
          </a:xfrm>
          <a:solidFill>
            <a:schemeClr val="bg1"/>
          </a:solidFill>
        </p:spPr>
        <p:txBody>
          <a:bodyPr>
            <a:normAutofit fontScale="62500" lnSpcReduction="20000"/>
          </a:bodyPr>
          <a:lstStyle/>
          <a:p>
            <a:pPr>
              <a:buNone/>
            </a:pPr>
            <a:r>
              <a:rPr lang="fr-FR" dirty="0" smtClean="0"/>
              <a:t>1</a:t>
            </a:r>
            <a:r>
              <a:rPr lang="fr-FR" baseline="30000" dirty="0" smtClean="0"/>
              <a:t>er</a:t>
            </a:r>
            <a:r>
              <a:rPr lang="fr-FR" dirty="0" smtClean="0"/>
              <a:t> «Vrai» accélérateur, qui amène a des énergies supérieures au voltage maximum de l’installation.</a:t>
            </a:r>
          </a:p>
          <a:p>
            <a:pPr>
              <a:buNone/>
            </a:pPr>
            <a:endParaRPr lang="fr-FR" dirty="0" smtClean="0"/>
          </a:p>
          <a:p>
            <a:pPr>
              <a:buNone/>
            </a:pPr>
            <a:r>
              <a:rPr lang="fr-FR" dirty="0" smtClean="0"/>
              <a:t>Le champ accélérateur varie dans le temps.</a:t>
            </a:r>
          </a:p>
          <a:p>
            <a:pPr>
              <a:buNone/>
            </a:pPr>
            <a:endParaRPr lang="fr-FR" dirty="0" smtClean="0"/>
          </a:p>
          <a:p>
            <a:pPr>
              <a:buNone/>
            </a:pPr>
            <a:r>
              <a:rPr lang="fr-FR" dirty="0" smtClean="0"/>
              <a:t>La vitesse augmente beaucoup.</a:t>
            </a:r>
          </a:p>
        </p:txBody>
      </p:sp>
      <p:sp>
        <p:nvSpPr>
          <p:cNvPr id="6" name="Titre 5"/>
          <p:cNvSpPr>
            <a:spLocks noGrp="1"/>
          </p:cNvSpPr>
          <p:nvPr>
            <p:ph type="title"/>
          </p:nvPr>
        </p:nvSpPr>
        <p:spPr>
          <a:xfrm>
            <a:off x="457200" y="274638"/>
            <a:ext cx="4906888" cy="1143000"/>
          </a:xfrm>
        </p:spPr>
        <p:txBody>
          <a:bodyPr/>
          <a:lstStyle/>
          <a:p>
            <a:r>
              <a:rPr lang="fr-FR" dirty="0" smtClean="0"/>
              <a:t>LINAC</a:t>
            </a:r>
            <a:endParaRPr lang="fr-FR" dirty="0"/>
          </a:p>
        </p:txBody>
      </p:sp>
      <p:pic>
        <p:nvPicPr>
          <p:cNvPr id="1027" name="Picture 3"/>
          <p:cNvPicPr>
            <a:picLocks noChangeAspect="1" noChangeArrowheads="1"/>
          </p:cNvPicPr>
          <p:nvPr/>
        </p:nvPicPr>
        <p:blipFill>
          <a:blip r:embed="rId3" cstate="print"/>
          <a:srcRect/>
          <a:stretch>
            <a:fillRect/>
          </a:stretch>
        </p:blipFill>
        <p:spPr bwMode="auto">
          <a:xfrm>
            <a:off x="125815" y="4149080"/>
            <a:ext cx="8910681" cy="2446387"/>
          </a:xfrm>
          <a:prstGeom prst="rect">
            <a:avLst/>
          </a:prstGeom>
          <a:noFill/>
          <a:ln w="9525">
            <a:noFill/>
            <a:miter lim="800000"/>
            <a:headEnd/>
            <a:tailEnd/>
          </a:ln>
        </p:spPr>
      </p:pic>
      <p:sp>
        <p:nvSpPr>
          <p:cNvPr id="9" name="ZoneTexte 8"/>
          <p:cNvSpPr txBox="1"/>
          <p:nvPr/>
        </p:nvSpPr>
        <p:spPr>
          <a:xfrm>
            <a:off x="5292080" y="6093296"/>
            <a:ext cx="3240360" cy="369332"/>
          </a:xfrm>
          <a:prstGeom prst="rect">
            <a:avLst/>
          </a:prstGeom>
          <a:noFill/>
        </p:spPr>
        <p:txBody>
          <a:bodyPr wrap="square" rtlCol="0">
            <a:spAutoFit/>
          </a:bodyPr>
          <a:lstStyle/>
          <a:p>
            <a:r>
              <a:rPr lang="fr-FR" dirty="0" smtClean="0"/>
              <a:t>Limite : longueur !</a:t>
            </a:r>
          </a:p>
        </p:txBody>
      </p:sp>
      <p:sp>
        <p:nvSpPr>
          <p:cNvPr id="7" name="Espace réservé du numéro de diapositive 6"/>
          <p:cNvSpPr>
            <a:spLocks noGrp="1"/>
          </p:cNvSpPr>
          <p:nvPr>
            <p:ph type="sldNum" sz="quarter" idx="12"/>
          </p:nvPr>
        </p:nvSpPr>
        <p:spPr/>
        <p:txBody>
          <a:bodyPr/>
          <a:lstStyle/>
          <a:p>
            <a:fld id="{8B4B74B0-6BC4-4F13-A253-605BD2E1CB15}" type="slidenum">
              <a:rPr lang="fr-FR" smtClean="0"/>
              <a:pPr/>
              <a:t>28</a:t>
            </a:fld>
            <a:endParaRPr lang="fr-F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5987008" cy="1143000"/>
          </a:xfrm>
        </p:spPr>
        <p:txBody>
          <a:bodyPr/>
          <a:lstStyle/>
          <a:p>
            <a:r>
              <a:rPr lang="fr-FR" dirty="0" smtClean="0"/>
              <a:t>Les synchrotrons</a:t>
            </a:r>
            <a:endParaRPr lang="fr-FR" dirty="0"/>
          </a:p>
        </p:txBody>
      </p:sp>
      <p:pic>
        <p:nvPicPr>
          <p:cNvPr id="4" name="Image 3" descr="cavite.jpeg"/>
          <p:cNvPicPr>
            <a:picLocks noChangeAspect="1"/>
          </p:cNvPicPr>
          <p:nvPr/>
        </p:nvPicPr>
        <p:blipFill>
          <a:blip r:embed="rId2" cstate="print"/>
          <a:stretch>
            <a:fillRect/>
          </a:stretch>
        </p:blipFill>
        <p:spPr>
          <a:xfrm>
            <a:off x="6486525" y="0"/>
            <a:ext cx="2657475" cy="1724025"/>
          </a:xfrm>
          <a:prstGeom prst="rect">
            <a:avLst/>
          </a:prstGeom>
        </p:spPr>
      </p:pic>
      <p:pic>
        <p:nvPicPr>
          <p:cNvPr id="5" name="Image 4" descr="esrf.jpeg"/>
          <p:cNvPicPr>
            <a:picLocks noChangeAspect="1"/>
          </p:cNvPicPr>
          <p:nvPr/>
        </p:nvPicPr>
        <p:blipFill>
          <a:blip r:embed="rId3" cstate="print"/>
          <a:stretch>
            <a:fillRect/>
          </a:stretch>
        </p:blipFill>
        <p:spPr>
          <a:xfrm>
            <a:off x="5304155" y="4096494"/>
            <a:ext cx="3732341" cy="2500858"/>
          </a:xfrm>
          <a:prstGeom prst="rect">
            <a:avLst/>
          </a:prstGeom>
        </p:spPr>
      </p:pic>
      <p:sp>
        <p:nvSpPr>
          <p:cNvPr id="3" name="Espace réservé du contenu 2"/>
          <p:cNvSpPr>
            <a:spLocks noGrp="1"/>
          </p:cNvSpPr>
          <p:nvPr>
            <p:ph idx="1"/>
          </p:nvPr>
        </p:nvSpPr>
        <p:spPr>
          <a:xfrm>
            <a:off x="97160" y="1412776"/>
            <a:ext cx="6491064" cy="4525963"/>
          </a:xfrm>
          <a:noFill/>
        </p:spPr>
        <p:txBody>
          <a:bodyPr>
            <a:normAutofit fontScale="92500" lnSpcReduction="20000"/>
          </a:bodyPr>
          <a:lstStyle/>
          <a:p>
            <a:r>
              <a:rPr lang="fr-FR" dirty="0" smtClean="0"/>
              <a:t>Rond, pour réutiliser les « cavités »</a:t>
            </a:r>
          </a:p>
          <a:p>
            <a:endParaRPr lang="fr-FR" dirty="0" smtClean="0"/>
          </a:p>
          <a:p>
            <a:endParaRPr lang="fr-FR" dirty="0" smtClean="0"/>
          </a:p>
          <a:p>
            <a:r>
              <a:rPr lang="fr-FR" dirty="0" smtClean="0"/>
              <a:t>La vitesse n’augmente presque plus…</a:t>
            </a:r>
          </a:p>
          <a:p>
            <a:pPr>
              <a:buNone/>
            </a:pPr>
            <a:r>
              <a:rPr lang="fr-FR" dirty="0" smtClean="0"/>
              <a:t>Commentaires ? Une particule met même de plus en plus de temps pour faire un tour !</a:t>
            </a:r>
          </a:p>
          <a:p>
            <a:pPr>
              <a:buNone/>
            </a:pPr>
            <a:endParaRPr lang="fr-FR" dirty="0" smtClean="0"/>
          </a:p>
          <a:p>
            <a:pPr>
              <a:buNone/>
            </a:pPr>
            <a:r>
              <a:rPr lang="fr-FR" dirty="0" smtClean="0"/>
              <a:t>« Problème » du « rayonnement synchrotron »</a:t>
            </a:r>
            <a:endParaRPr lang="fr-FR" dirty="0"/>
          </a:p>
        </p:txBody>
      </p:sp>
      <p:sp>
        <p:nvSpPr>
          <p:cNvPr id="6" name="Espace réservé du numéro de diapositive 5"/>
          <p:cNvSpPr>
            <a:spLocks noGrp="1"/>
          </p:cNvSpPr>
          <p:nvPr>
            <p:ph type="sldNum" sz="quarter" idx="12"/>
          </p:nvPr>
        </p:nvSpPr>
        <p:spPr/>
        <p:txBody>
          <a:bodyPr/>
          <a:lstStyle/>
          <a:p>
            <a:fld id="{8B4B74B0-6BC4-4F13-A253-605BD2E1CB15}" type="slidenum">
              <a:rPr lang="fr-FR" smtClean="0"/>
              <a:pPr/>
              <a:t>29</a:t>
            </a:fld>
            <a:endParaRPr lang="fr-F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97768"/>
            <a:ext cx="9144000" cy="1143000"/>
          </a:xfrm>
        </p:spPr>
        <p:txBody>
          <a:bodyPr>
            <a:normAutofit fontScale="90000"/>
          </a:bodyPr>
          <a:lstStyle/>
          <a:p>
            <a:r>
              <a:rPr lang="fr-FR" dirty="0" smtClean="0"/>
              <a:t>Résumé (très résumé !) du cours précédent </a:t>
            </a:r>
            <a:endParaRPr lang="fr-FR" dirty="0"/>
          </a:p>
        </p:txBody>
      </p:sp>
      <p:pic>
        <p:nvPicPr>
          <p:cNvPr id="4" name="Picture 16" descr="fl2"/>
          <p:cNvPicPr>
            <a:picLocks noGrp="1" noChangeAspect="1" noChangeArrowheads="1"/>
          </p:cNvPicPr>
          <p:nvPr>
            <p:ph idx="1"/>
          </p:nvPr>
        </p:nvPicPr>
        <p:blipFill>
          <a:blip r:embed="rId2" cstate="print"/>
          <a:srcRect/>
          <a:stretch>
            <a:fillRect/>
          </a:stretch>
        </p:blipFill>
        <p:spPr bwMode="auto">
          <a:xfrm>
            <a:off x="251520" y="1412776"/>
            <a:ext cx="2985908" cy="3672408"/>
          </a:xfrm>
          <a:prstGeom prst="rect">
            <a:avLst/>
          </a:prstGeom>
          <a:noFill/>
        </p:spPr>
      </p:pic>
      <p:pic>
        <p:nvPicPr>
          <p:cNvPr id="5" name="Picture 4" descr="Quarks_Leptons_bosons"/>
          <p:cNvPicPr>
            <a:picLocks noChangeAspect="1" noChangeArrowheads="1"/>
          </p:cNvPicPr>
          <p:nvPr/>
        </p:nvPicPr>
        <p:blipFill>
          <a:blip r:embed="rId3" cstate="print"/>
          <a:srcRect/>
          <a:stretch>
            <a:fillRect/>
          </a:stretch>
        </p:blipFill>
        <p:spPr bwMode="auto">
          <a:xfrm>
            <a:off x="4073524" y="1268760"/>
            <a:ext cx="5106988" cy="3976687"/>
          </a:xfrm>
          <a:prstGeom prst="rect">
            <a:avLst/>
          </a:prstGeom>
          <a:noFill/>
        </p:spPr>
      </p:pic>
      <p:sp>
        <p:nvSpPr>
          <p:cNvPr id="6" name="ZoneTexte 5"/>
          <p:cNvSpPr txBox="1"/>
          <p:nvPr/>
        </p:nvSpPr>
        <p:spPr>
          <a:xfrm>
            <a:off x="2915816" y="5807005"/>
            <a:ext cx="5832648" cy="646331"/>
          </a:xfrm>
          <a:prstGeom prst="rect">
            <a:avLst/>
          </a:prstGeom>
          <a:noFill/>
        </p:spPr>
        <p:txBody>
          <a:bodyPr wrap="square" rtlCol="0">
            <a:spAutoFit/>
          </a:bodyPr>
          <a:lstStyle/>
          <a:p>
            <a:r>
              <a:rPr lang="fr-FR" dirty="0" smtClean="0"/>
              <a:t>Je n’oserai pas m’aventurer à vous expliquer plus loin en physique des particules !!</a:t>
            </a:r>
            <a:endParaRPr lang="fr-FR" dirty="0"/>
          </a:p>
        </p:txBody>
      </p:sp>
      <p:sp>
        <p:nvSpPr>
          <p:cNvPr id="7" name="ZoneTexte 6"/>
          <p:cNvSpPr txBox="1"/>
          <p:nvPr/>
        </p:nvSpPr>
        <p:spPr>
          <a:xfrm rot="19128337">
            <a:off x="-437715" y="2858829"/>
            <a:ext cx="5256584" cy="1200329"/>
          </a:xfrm>
          <a:prstGeom prst="rect">
            <a:avLst/>
          </a:prstGeom>
          <a:solidFill>
            <a:srgbClr val="FF0000">
              <a:alpha val="66000"/>
            </a:srgbClr>
          </a:solidFill>
        </p:spPr>
        <p:txBody>
          <a:bodyPr wrap="square" rtlCol="0">
            <a:spAutoFit/>
          </a:bodyPr>
          <a:lstStyle/>
          <a:p>
            <a:pPr algn="ctr"/>
            <a:r>
              <a:rPr lang="fr-FR" sz="3600" dirty="0" smtClean="0"/>
              <a:t>La matière dont nous sommes faits</a:t>
            </a:r>
          </a:p>
        </p:txBody>
      </p:sp>
      <p:sp>
        <p:nvSpPr>
          <p:cNvPr id="8" name="ZoneTexte 7"/>
          <p:cNvSpPr txBox="1"/>
          <p:nvPr/>
        </p:nvSpPr>
        <p:spPr>
          <a:xfrm rot="19128337">
            <a:off x="3857586" y="2786822"/>
            <a:ext cx="5256584" cy="1200329"/>
          </a:xfrm>
          <a:prstGeom prst="rect">
            <a:avLst/>
          </a:prstGeom>
          <a:solidFill>
            <a:srgbClr val="FF0000">
              <a:alpha val="66000"/>
            </a:srgbClr>
          </a:solidFill>
        </p:spPr>
        <p:txBody>
          <a:bodyPr wrap="square" rtlCol="0">
            <a:spAutoFit/>
          </a:bodyPr>
          <a:lstStyle/>
          <a:p>
            <a:pPr algn="ctr"/>
            <a:r>
              <a:rPr lang="fr-FR" sz="3600" dirty="0" smtClean="0"/>
              <a:t>Les lois qui régissent la matière</a:t>
            </a:r>
          </a:p>
        </p:txBody>
      </p:sp>
      <p:sp>
        <p:nvSpPr>
          <p:cNvPr id="9" name="Espace réservé du numéro de diapositive 8"/>
          <p:cNvSpPr>
            <a:spLocks noGrp="1"/>
          </p:cNvSpPr>
          <p:nvPr>
            <p:ph type="sldNum" sz="quarter" idx="12"/>
          </p:nvPr>
        </p:nvSpPr>
        <p:spPr/>
        <p:txBody>
          <a:bodyPr/>
          <a:lstStyle/>
          <a:p>
            <a:fld id="{8B4B74B0-6BC4-4F13-A253-605BD2E1CB15}" type="slidenum">
              <a:rPr lang="fr-FR" smtClean="0"/>
              <a:pPr/>
              <a:t>3</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dipole_lhc.jpeg"/>
          <p:cNvPicPr>
            <a:picLocks noGrp="1" noChangeAspect="1"/>
          </p:cNvPicPr>
          <p:nvPr>
            <p:ph idx="1"/>
          </p:nvPr>
        </p:nvPicPr>
        <p:blipFill>
          <a:blip r:embed="rId2" cstate="print"/>
          <a:stretch>
            <a:fillRect/>
          </a:stretch>
        </p:blipFill>
        <p:spPr>
          <a:xfrm>
            <a:off x="-36512" y="3284984"/>
            <a:ext cx="4745698" cy="3573016"/>
          </a:xfrm>
        </p:spPr>
      </p:pic>
      <p:pic>
        <p:nvPicPr>
          <p:cNvPr id="5" name="Image 4" descr="sextu.jpeg"/>
          <p:cNvPicPr>
            <a:picLocks noChangeAspect="1"/>
          </p:cNvPicPr>
          <p:nvPr/>
        </p:nvPicPr>
        <p:blipFill>
          <a:blip r:embed="rId3" cstate="print"/>
          <a:stretch>
            <a:fillRect/>
          </a:stretch>
        </p:blipFill>
        <p:spPr>
          <a:xfrm>
            <a:off x="0" y="-27384"/>
            <a:ext cx="6945288" cy="3312368"/>
          </a:xfrm>
          <a:prstGeom prst="rect">
            <a:avLst/>
          </a:prstGeom>
        </p:spPr>
      </p:pic>
      <p:pic>
        <p:nvPicPr>
          <p:cNvPr id="6" name="Image 5" descr="dipole_esrf.jpeg"/>
          <p:cNvPicPr>
            <a:picLocks noChangeAspect="1"/>
          </p:cNvPicPr>
          <p:nvPr/>
        </p:nvPicPr>
        <p:blipFill>
          <a:blip r:embed="rId4" cstate="print"/>
          <a:stretch>
            <a:fillRect/>
          </a:stretch>
        </p:blipFill>
        <p:spPr>
          <a:xfrm>
            <a:off x="3949898" y="3212976"/>
            <a:ext cx="5518646" cy="3672408"/>
          </a:xfrm>
          <a:prstGeom prst="rect">
            <a:avLst/>
          </a:prstGeom>
        </p:spPr>
      </p:pic>
      <p:sp>
        <p:nvSpPr>
          <p:cNvPr id="2" name="Titre 1"/>
          <p:cNvSpPr>
            <a:spLocks noGrp="1"/>
          </p:cNvSpPr>
          <p:nvPr>
            <p:ph type="title"/>
          </p:nvPr>
        </p:nvSpPr>
        <p:spPr>
          <a:xfrm>
            <a:off x="395536" y="2636912"/>
            <a:ext cx="8229600" cy="1143000"/>
          </a:xfrm>
          <a:solidFill>
            <a:schemeClr val="bg1">
              <a:alpha val="77000"/>
            </a:schemeClr>
          </a:solidFill>
        </p:spPr>
        <p:txBody>
          <a:bodyPr/>
          <a:lstStyle/>
          <a:p>
            <a:r>
              <a:rPr lang="fr-FR" dirty="0" smtClean="0"/>
              <a:t>Guider les particules</a:t>
            </a:r>
            <a:endParaRPr lang="fr-FR" dirty="0"/>
          </a:p>
        </p:txBody>
      </p:sp>
      <p:sp>
        <p:nvSpPr>
          <p:cNvPr id="7" name="Espace réservé du numéro de diapositive 6"/>
          <p:cNvSpPr>
            <a:spLocks noGrp="1"/>
          </p:cNvSpPr>
          <p:nvPr>
            <p:ph type="sldNum" sz="quarter" idx="12"/>
          </p:nvPr>
        </p:nvSpPr>
        <p:spPr/>
        <p:txBody>
          <a:bodyPr/>
          <a:lstStyle/>
          <a:p>
            <a:fld id="{8B4B74B0-6BC4-4F13-A253-605BD2E1CB15}" type="slidenum">
              <a:rPr lang="fr-FR" smtClean="0"/>
              <a:pPr/>
              <a:t>30</a:t>
            </a:fld>
            <a:endParaRPr lang="fr-F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4624"/>
            <a:ext cx="8229600" cy="1143000"/>
          </a:xfrm>
        </p:spPr>
        <p:txBody>
          <a:bodyPr/>
          <a:lstStyle/>
          <a:p>
            <a:r>
              <a:rPr lang="fr-FR" dirty="0" smtClean="0"/>
              <a:t>Collisionner !	</a:t>
            </a:r>
            <a:endParaRPr lang="fr-FR" dirty="0"/>
          </a:p>
        </p:txBody>
      </p:sp>
      <p:sp>
        <p:nvSpPr>
          <p:cNvPr id="3" name="Espace réservé du contenu 2"/>
          <p:cNvSpPr>
            <a:spLocks noGrp="1"/>
          </p:cNvSpPr>
          <p:nvPr>
            <p:ph idx="1"/>
          </p:nvPr>
        </p:nvSpPr>
        <p:spPr>
          <a:xfrm>
            <a:off x="0" y="1124745"/>
            <a:ext cx="9144000" cy="1800200"/>
          </a:xfrm>
        </p:spPr>
        <p:txBody>
          <a:bodyPr>
            <a:normAutofit/>
          </a:bodyPr>
          <a:lstStyle/>
          <a:p>
            <a:r>
              <a:rPr lang="fr-FR" dirty="0" smtClean="0"/>
              <a:t>Guidage pour faire les tours… c’est presque facile.</a:t>
            </a:r>
            <a:endParaRPr lang="fr-FR" dirty="0"/>
          </a:p>
          <a:p>
            <a:r>
              <a:rPr lang="fr-FR" dirty="0" smtClean="0"/>
              <a:t>Guider pour la focalisation…</a:t>
            </a:r>
            <a:endParaRPr lang="fr-FR" dirty="0"/>
          </a:p>
        </p:txBody>
      </p:sp>
      <p:pic>
        <p:nvPicPr>
          <p:cNvPr id="4" name="Image 3" descr="hot-shots-2-1993-06-g.jpg"/>
          <p:cNvPicPr>
            <a:picLocks noChangeAspect="1"/>
          </p:cNvPicPr>
          <p:nvPr/>
        </p:nvPicPr>
        <p:blipFill>
          <a:blip r:embed="rId2" cstate="print"/>
          <a:stretch>
            <a:fillRect/>
          </a:stretch>
        </p:blipFill>
        <p:spPr>
          <a:xfrm>
            <a:off x="6679964" y="3212976"/>
            <a:ext cx="2464036" cy="3645024"/>
          </a:xfrm>
          <a:prstGeom prst="rect">
            <a:avLst/>
          </a:prstGeom>
        </p:spPr>
      </p:pic>
      <p:pic>
        <p:nvPicPr>
          <p:cNvPr id="5" name="Image 4" descr="hot-shots-2-1993-06-g.jpg"/>
          <p:cNvPicPr>
            <a:picLocks noChangeAspect="1"/>
          </p:cNvPicPr>
          <p:nvPr/>
        </p:nvPicPr>
        <p:blipFill>
          <a:blip r:embed="rId2" cstate="print"/>
          <a:stretch>
            <a:fillRect/>
          </a:stretch>
        </p:blipFill>
        <p:spPr>
          <a:xfrm>
            <a:off x="0" y="3212976"/>
            <a:ext cx="2464036" cy="3645024"/>
          </a:xfrm>
          <a:prstGeom prst="rect">
            <a:avLst/>
          </a:prstGeom>
          <a:scene3d>
            <a:camera prst="orthographicFront">
              <a:rot lat="0" lon="10800000" rev="0"/>
            </a:camera>
            <a:lightRig rig="threePt" dir="t"/>
          </a:scene3d>
        </p:spPr>
      </p:pic>
      <p:sp>
        <p:nvSpPr>
          <p:cNvPr id="6" name="Ellipse 5"/>
          <p:cNvSpPr/>
          <p:nvPr/>
        </p:nvSpPr>
        <p:spPr>
          <a:xfrm>
            <a:off x="2915816" y="450912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2483768" y="458112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2771800" y="458112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4211960" y="407707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3131840" y="443711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a:off x="4355976" y="393305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3707904" y="429309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a:off x="3347864" y="429309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1979712" y="472514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a:off x="2195736" y="465313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p:nvSpPr>
        <p:spPr>
          <a:xfrm>
            <a:off x="6516216" y="4653136"/>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p:cNvSpPr/>
          <p:nvPr/>
        </p:nvSpPr>
        <p:spPr>
          <a:xfrm>
            <a:off x="6732240" y="4653136"/>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p:cNvSpPr/>
          <p:nvPr/>
        </p:nvSpPr>
        <p:spPr>
          <a:xfrm>
            <a:off x="6300192" y="4581128"/>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p:cNvSpPr/>
          <p:nvPr/>
        </p:nvSpPr>
        <p:spPr>
          <a:xfrm>
            <a:off x="6012160" y="4509120"/>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p:cNvSpPr/>
          <p:nvPr/>
        </p:nvSpPr>
        <p:spPr>
          <a:xfrm>
            <a:off x="5724128" y="4437112"/>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p:cNvSpPr/>
          <p:nvPr/>
        </p:nvSpPr>
        <p:spPr>
          <a:xfrm>
            <a:off x="5508104" y="4365104"/>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p:cNvSpPr/>
          <p:nvPr/>
        </p:nvSpPr>
        <p:spPr>
          <a:xfrm>
            <a:off x="5292080" y="4365104"/>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llipse 22"/>
          <p:cNvSpPr/>
          <p:nvPr/>
        </p:nvSpPr>
        <p:spPr>
          <a:xfrm>
            <a:off x="5004048" y="4293096"/>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p:cNvSpPr/>
          <p:nvPr/>
        </p:nvSpPr>
        <p:spPr>
          <a:xfrm>
            <a:off x="4716016" y="4221088"/>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p:cNvSpPr/>
          <p:nvPr/>
        </p:nvSpPr>
        <p:spPr>
          <a:xfrm>
            <a:off x="4427984" y="4221088"/>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llipse 25"/>
          <p:cNvSpPr/>
          <p:nvPr/>
        </p:nvSpPr>
        <p:spPr>
          <a:xfrm>
            <a:off x="4139952" y="4149080"/>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llipse 26"/>
          <p:cNvSpPr/>
          <p:nvPr/>
        </p:nvSpPr>
        <p:spPr>
          <a:xfrm>
            <a:off x="3923928" y="4149080"/>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llipse 27"/>
          <p:cNvSpPr/>
          <p:nvPr/>
        </p:nvSpPr>
        <p:spPr>
          <a:xfrm>
            <a:off x="3707904" y="4077072"/>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p:cNvSpPr txBox="1"/>
          <p:nvPr/>
        </p:nvSpPr>
        <p:spPr>
          <a:xfrm>
            <a:off x="2843808" y="4869160"/>
            <a:ext cx="3024336" cy="1384995"/>
          </a:xfrm>
          <a:prstGeom prst="rect">
            <a:avLst/>
          </a:prstGeom>
          <a:noFill/>
        </p:spPr>
        <p:txBody>
          <a:bodyPr wrap="square" rtlCol="0">
            <a:spAutoFit/>
          </a:bodyPr>
          <a:lstStyle/>
          <a:p>
            <a:pPr algn="ctr"/>
            <a:r>
              <a:rPr lang="fr-FR" sz="2800" dirty="0" smtClean="0">
                <a:solidFill>
                  <a:schemeClr val="accent2">
                    <a:lumMod val="50000"/>
                  </a:schemeClr>
                </a:solidFill>
              </a:rPr>
              <a:t>Probabilité que 2 balles se touchent ??</a:t>
            </a:r>
            <a:endParaRPr lang="fr-FR" sz="2800" dirty="0">
              <a:solidFill>
                <a:schemeClr val="accent2">
                  <a:lumMod val="50000"/>
                </a:schemeClr>
              </a:solidFill>
            </a:endParaRPr>
          </a:p>
        </p:txBody>
      </p:sp>
      <p:sp>
        <p:nvSpPr>
          <p:cNvPr id="30" name="Espace réservé du numéro de diapositive 29"/>
          <p:cNvSpPr>
            <a:spLocks noGrp="1"/>
          </p:cNvSpPr>
          <p:nvPr>
            <p:ph type="sldNum" sz="quarter" idx="12"/>
          </p:nvPr>
        </p:nvSpPr>
        <p:spPr/>
        <p:txBody>
          <a:bodyPr/>
          <a:lstStyle/>
          <a:p>
            <a:fld id="{8B4B74B0-6BC4-4F13-A253-605BD2E1CB15}" type="slidenum">
              <a:rPr lang="fr-FR" smtClean="0"/>
              <a:pPr/>
              <a:t>31</a:t>
            </a:fld>
            <a:endParaRPr lang="fr-F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IP_SB.jpg"/>
          <p:cNvPicPr>
            <a:picLocks noChangeAspect="1"/>
          </p:cNvPicPr>
          <p:nvPr/>
        </p:nvPicPr>
        <p:blipFill>
          <a:blip r:embed="rId2" cstate="print"/>
          <a:stretch>
            <a:fillRect/>
          </a:stretch>
        </p:blipFill>
        <p:spPr>
          <a:xfrm>
            <a:off x="107504" y="76660"/>
            <a:ext cx="9001000" cy="6520692"/>
          </a:xfrm>
          <a:prstGeom prst="rect">
            <a:avLst/>
          </a:prstGeom>
        </p:spPr>
      </p:pic>
      <p:sp>
        <p:nvSpPr>
          <p:cNvPr id="3" name="Espace réservé du numéro de diapositive 2"/>
          <p:cNvSpPr>
            <a:spLocks noGrp="1"/>
          </p:cNvSpPr>
          <p:nvPr>
            <p:ph type="sldNum" sz="quarter" idx="12"/>
          </p:nvPr>
        </p:nvSpPr>
        <p:spPr/>
        <p:txBody>
          <a:bodyPr/>
          <a:lstStyle/>
          <a:p>
            <a:fld id="{8B4B74B0-6BC4-4F13-A253-605BD2E1CB15}" type="slidenum">
              <a:rPr lang="fr-FR" smtClean="0"/>
              <a:pPr/>
              <a:t>32</a:t>
            </a:fld>
            <a:endParaRPr lang="fr-F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points clés d’un collisionneur</a:t>
            </a:r>
            <a:endParaRPr lang="fr-FR" dirty="0"/>
          </a:p>
        </p:txBody>
      </p:sp>
      <p:sp>
        <p:nvSpPr>
          <p:cNvPr id="3" name="Espace réservé du contenu 2"/>
          <p:cNvSpPr>
            <a:spLocks noGrp="1"/>
          </p:cNvSpPr>
          <p:nvPr>
            <p:ph idx="1"/>
          </p:nvPr>
        </p:nvSpPr>
        <p:spPr>
          <a:xfrm>
            <a:off x="457200" y="1600201"/>
            <a:ext cx="3538736" cy="3484984"/>
          </a:xfrm>
        </p:spPr>
        <p:txBody>
          <a:bodyPr/>
          <a:lstStyle/>
          <a:p>
            <a:r>
              <a:rPr lang="fr-FR" dirty="0" smtClean="0"/>
              <a:t>Energie</a:t>
            </a:r>
          </a:p>
          <a:p>
            <a:r>
              <a:rPr lang="fr-FR" dirty="0" smtClean="0"/>
              <a:t>Luminosité</a:t>
            </a:r>
          </a:p>
          <a:p>
            <a:endParaRPr lang="fr-FR" dirty="0" smtClean="0"/>
          </a:p>
          <a:p>
            <a:endParaRPr lang="fr-FR" dirty="0" smtClean="0"/>
          </a:p>
          <a:p>
            <a:pPr>
              <a:buNone/>
            </a:pPr>
            <a:r>
              <a:rPr lang="fr-FR" dirty="0" smtClean="0"/>
              <a:t>Fiabilité…</a:t>
            </a:r>
            <a:endParaRPr lang="fr-FR" dirty="0"/>
          </a:p>
        </p:txBody>
      </p:sp>
      <p:pic>
        <p:nvPicPr>
          <p:cNvPr id="4" name="Image 3" descr="lhc_ccc.jpeg"/>
          <p:cNvPicPr>
            <a:picLocks noChangeAspect="1"/>
          </p:cNvPicPr>
          <p:nvPr/>
        </p:nvPicPr>
        <p:blipFill>
          <a:blip r:embed="rId3" cstate="print"/>
          <a:stretch>
            <a:fillRect/>
          </a:stretch>
        </p:blipFill>
        <p:spPr>
          <a:xfrm>
            <a:off x="3943978" y="3429000"/>
            <a:ext cx="5200022" cy="3429000"/>
          </a:xfrm>
          <a:prstGeom prst="rect">
            <a:avLst/>
          </a:prstGeom>
        </p:spPr>
      </p:pic>
      <p:sp>
        <p:nvSpPr>
          <p:cNvPr id="5" name="ZoneTexte 4"/>
          <p:cNvSpPr txBox="1"/>
          <p:nvPr/>
        </p:nvSpPr>
        <p:spPr>
          <a:xfrm>
            <a:off x="4572000" y="2996952"/>
            <a:ext cx="4320480" cy="369332"/>
          </a:xfrm>
          <a:prstGeom prst="rect">
            <a:avLst/>
          </a:prstGeom>
          <a:noFill/>
        </p:spPr>
        <p:txBody>
          <a:bodyPr wrap="square" rtlCol="0">
            <a:spAutoFit/>
          </a:bodyPr>
          <a:lstStyle/>
          <a:p>
            <a:r>
              <a:rPr lang="fr-FR" dirty="0" smtClean="0"/>
              <a:t>Centre de contrôle :</a:t>
            </a:r>
            <a:endParaRPr lang="fr-FR" dirty="0"/>
          </a:p>
        </p:txBody>
      </p:sp>
      <p:sp>
        <p:nvSpPr>
          <p:cNvPr id="6" name="Espace réservé du numéro de diapositive 5"/>
          <p:cNvSpPr>
            <a:spLocks noGrp="1"/>
          </p:cNvSpPr>
          <p:nvPr>
            <p:ph type="sldNum" sz="quarter" idx="12"/>
          </p:nvPr>
        </p:nvSpPr>
        <p:spPr/>
        <p:txBody>
          <a:bodyPr/>
          <a:lstStyle/>
          <a:p>
            <a:fld id="{8B4B74B0-6BC4-4F13-A253-605BD2E1CB15}" type="slidenum">
              <a:rPr lang="fr-FR" smtClean="0"/>
              <a:pPr/>
              <a:t>33</a:t>
            </a:fld>
            <a:endParaRPr lang="fr-F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4. Détecteurs.</a:t>
            </a:r>
            <a:endParaRPr lang="fr-FR" dirty="0"/>
          </a:p>
        </p:txBody>
      </p:sp>
      <p:pic>
        <p:nvPicPr>
          <p:cNvPr id="4" name="Picture 4" descr="Picture 3"/>
          <p:cNvPicPr>
            <a:picLocks noChangeAspect="1" noChangeArrowheads="1"/>
          </p:cNvPicPr>
          <p:nvPr/>
        </p:nvPicPr>
        <p:blipFill>
          <a:blip r:embed="rId2" cstate="print"/>
          <a:srcRect t="11560"/>
          <a:stretch>
            <a:fillRect/>
          </a:stretch>
        </p:blipFill>
        <p:spPr bwMode="auto">
          <a:xfrm>
            <a:off x="-36512" y="1844824"/>
            <a:ext cx="9199945" cy="4130849"/>
          </a:xfrm>
          <a:prstGeom prst="rect">
            <a:avLst/>
          </a:prstGeom>
          <a:noFill/>
          <a:effectLst>
            <a:outerShdw dist="35921" dir="2700000" algn="ctr" rotWithShape="0">
              <a:srgbClr val="808080"/>
            </a:outerShdw>
          </a:effectLst>
        </p:spPr>
      </p:pic>
      <p:sp>
        <p:nvSpPr>
          <p:cNvPr id="5" name="Espace réservé du numéro de diapositive 4"/>
          <p:cNvSpPr>
            <a:spLocks noGrp="1"/>
          </p:cNvSpPr>
          <p:nvPr>
            <p:ph type="sldNum" sz="quarter" idx="12"/>
          </p:nvPr>
        </p:nvSpPr>
        <p:spPr/>
        <p:txBody>
          <a:bodyPr/>
          <a:lstStyle/>
          <a:p>
            <a:fld id="{8B4B74B0-6BC4-4F13-A253-605BD2E1CB15}" type="slidenum">
              <a:rPr lang="fr-FR" smtClean="0"/>
              <a:pPr/>
              <a:t>34</a:t>
            </a:fld>
            <a:endParaRPr lang="fr-F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du contenu 8" descr="jpg_atlas-2-36Tev_rec.jpg"/>
          <p:cNvPicPr>
            <a:picLocks noGrp="1" noChangeAspect="1"/>
          </p:cNvPicPr>
          <p:nvPr>
            <p:ph idx="1"/>
          </p:nvPr>
        </p:nvPicPr>
        <p:blipFill>
          <a:blip r:embed="rId2" cstate="print"/>
          <a:stretch>
            <a:fillRect/>
          </a:stretch>
        </p:blipFill>
        <p:spPr>
          <a:xfrm>
            <a:off x="-36512" y="-27384"/>
            <a:ext cx="9180512" cy="6885384"/>
          </a:xfrm>
        </p:spPr>
      </p:pic>
      <p:sp>
        <p:nvSpPr>
          <p:cNvPr id="3" name="Espace réservé du numéro de diapositive 2"/>
          <p:cNvSpPr>
            <a:spLocks noGrp="1"/>
          </p:cNvSpPr>
          <p:nvPr>
            <p:ph type="sldNum" sz="quarter" idx="12"/>
          </p:nvPr>
        </p:nvSpPr>
        <p:spPr/>
        <p:txBody>
          <a:bodyPr/>
          <a:lstStyle/>
          <a:p>
            <a:fld id="{8B4B74B0-6BC4-4F13-A253-605BD2E1CB15}" type="slidenum">
              <a:rPr lang="fr-FR" smtClean="0"/>
              <a:pPr/>
              <a:t>35</a:t>
            </a:fld>
            <a:endParaRPr lang="fr-F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Détecteurs</a:t>
            </a:r>
            <a:endParaRPr lang="fr-FR" dirty="0"/>
          </a:p>
        </p:txBody>
      </p:sp>
      <p:sp>
        <p:nvSpPr>
          <p:cNvPr id="3" name="Espace réservé du contenu 2"/>
          <p:cNvSpPr>
            <a:spLocks noGrp="1"/>
          </p:cNvSpPr>
          <p:nvPr>
            <p:ph idx="1"/>
          </p:nvPr>
        </p:nvSpPr>
        <p:spPr/>
        <p:txBody>
          <a:bodyPr/>
          <a:lstStyle/>
          <a:p>
            <a:r>
              <a:rPr lang="fr-FR" dirty="0" smtClean="0"/>
              <a:t>BUT : reconstruire la collision, à partir des « débris ».</a:t>
            </a:r>
          </a:p>
          <a:p>
            <a:endParaRPr lang="fr-FR" dirty="0" smtClean="0"/>
          </a:p>
          <a:p>
            <a:r>
              <a:rPr lang="fr-FR" dirty="0" smtClean="0"/>
              <a:t>Position et énergie de toute les particules créées.</a:t>
            </a:r>
          </a:p>
          <a:p>
            <a:endParaRPr lang="fr-FR" dirty="0"/>
          </a:p>
          <a:p>
            <a:r>
              <a:rPr lang="fr-FR" dirty="0" smtClean="0"/>
              <a:t>Pb : toutes les particules n’interagissent pas de la même façon.</a:t>
            </a:r>
            <a:endParaRPr lang="fr-FR" dirty="0"/>
          </a:p>
        </p:txBody>
      </p:sp>
      <p:sp>
        <p:nvSpPr>
          <p:cNvPr id="4" name="Espace réservé du numéro de diapositive 3"/>
          <p:cNvSpPr>
            <a:spLocks noGrp="1"/>
          </p:cNvSpPr>
          <p:nvPr>
            <p:ph type="sldNum" sz="quarter" idx="12"/>
          </p:nvPr>
        </p:nvSpPr>
        <p:spPr/>
        <p:txBody>
          <a:bodyPr/>
          <a:lstStyle/>
          <a:p>
            <a:fld id="{8B4B74B0-6BC4-4F13-A253-605BD2E1CB15}" type="slidenum">
              <a:rPr lang="fr-FR" smtClean="0"/>
              <a:pPr/>
              <a:t>36</a:t>
            </a:fld>
            <a:endParaRPr lang="fr-F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 détecteur multicouche !</a:t>
            </a:r>
            <a:endParaRPr lang="fr-FR" dirty="0"/>
          </a:p>
        </p:txBody>
      </p:sp>
      <p:pic>
        <p:nvPicPr>
          <p:cNvPr id="4" name="Espace réservé du contenu 3" descr="atlas_sideview.bmp"/>
          <p:cNvPicPr>
            <a:picLocks noGrp="1" noChangeAspect="1"/>
          </p:cNvPicPr>
          <p:nvPr>
            <p:ph idx="1"/>
          </p:nvPr>
        </p:nvPicPr>
        <p:blipFill>
          <a:blip r:embed="rId2" cstate="print"/>
          <a:stretch>
            <a:fillRect/>
          </a:stretch>
        </p:blipFill>
        <p:spPr>
          <a:xfrm>
            <a:off x="1426543" y="1600200"/>
            <a:ext cx="6290914" cy="4525963"/>
          </a:xfrm>
        </p:spPr>
      </p:pic>
      <p:sp>
        <p:nvSpPr>
          <p:cNvPr id="5" name="Espace réservé du numéro de diapositive 4"/>
          <p:cNvSpPr>
            <a:spLocks noGrp="1"/>
          </p:cNvSpPr>
          <p:nvPr>
            <p:ph type="sldNum" sz="quarter" idx="12"/>
          </p:nvPr>
        </p:nvSpPr>
        <p:spPr/>
        <p:txBody>
          <a:bodyPr/>
          <a:lstStyle/>
          <a:p>
            <a:fld id="{8B4B74B0-6BC4-4F13-A253-605BD2E1CB15}" type="slidenum">
              <a:rPr lang="fr-FR" smtClean="0"/>
              <a:pPr/>
              <a:t>37</a:t>
            </a:fld>
            <a:endParaRPr lang="fr-F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Détecter les particules chargées</a:t>
            </a:r>
            <a:endParaRPr lang="fr-FR" dirty="0"/>
          </a:p>
        </p:txBody>
      </p:sp>
      <p:sp>
        <p:nvSpPr>
          <p:cNvPr id="4" name="Espace réservé du numéro de diapositive 3"/>
          <p:cNvSpPr>
            <a:spLocks noGrp="1"/>
          </p:cNvSpPr>
          <p:nvPr>
            <p:ph type="sldNum" sz="quarter" idx="12"/>
          </p:nvPr>
        </p:nvSpPr>
        <p:spPr/>
        <p:txBody>
          <a:bodyPr/>
          <a:lstStyle/>
          <a:p>
            <a:fld id="{8B4B74B0-6BC4-4F13-A253-605BD2E1CB15}" type="slidenum">
              <a:rPr lang="fr-FR" smtClean="0"/>
              <a:pPr/>
              <a:t>38</a:t>
            </a:fld>
            <a:endParaRPr lang="fr-FR"/>
          </a:p>
        </p:txBody>
      </p:sp>
      <p:sp>
        <p:nvSpPr>
          <p:cNvPr id="7" name="Ellipse 6"/>
          <p:cNvSpPr/>
          <p:nvPr/>
        </p:nvSpPr>
        <p:spPr>
          <a:xfrm>
            <a:off x="539552" y="4886301"/>
            <a:ext cx="136422" cy="13616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0000"/>
              </a:solidFill>
            </a:endParaRPr>
          </a:p>
        </p:txBody>
      </p:sp>
      <p:sp>
        <p:nvSpPr>
          <p:cNvPr id="10" name="Ellipse 9"/>
          <p:cNvSpPr/>
          <p:nvPr/>
        </p:nvSpPr>
        <p:spPr>
          <a:xfrm>
            <a:off x="1763688" y="3726324"/>
            <a:ext cx="136422" cy="1361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 name="Connecteur droit avec flèche 11"/>
          <p:cNvCxnSpPr/>
          <p:nvPr/>
        </p:nvCxnSpPr>
        <p:spPr>
          <a:xfrm>
            <a:off x="755576" y="4950459"/>
            <a:ext cx="3168352" cy="1"/>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1547664" y="3284984"/>
            <a:ext cx="432048" cy="369332"/>
          </a:xfrm>
          <a:prstGeom prst="rect">
            <a:avLst/>
          </a:prstGeom>
          <a:noFill/>
        </p:spPr>
        <p:txBody>
          <a:bodyPr wrap="square" rtlCol="0">
            <a:spAutoFit/>
          </a:bodyPr>
          <a:lstStyle/>
          <a:p>
            <a:r>
              <a:rPr lang="fr-FR" dirty="0" smtClean="0"/>
              <a:t>q1</a:t>
            </a:r>
            <a:endParaRPr lang="fr-FR" dirty="0"/>
          </a:p>
        </p:txBody>
      </p:sp>
      <p:sp>
        <p:nvSpPr>
          <p:cNvPr id="25" name="ZoneTexte 24"/>
          <p:cNvSpPr txBox="1"/>
          <p:nvPr/>
        </p:nvSpPr>
        <p:spPr>
          <a:xfrm>
            <a:off x="251520" y="4509120"/>
            <a:ext cx="432048" cy="369332"/>
          </a:xfrm>
          <a:prstGeom prst="rect">
            <a:avLst/>
          </a:prstGeom>
          <a:noFill/>
        </p:spPr>
        <p:txBody>
          <a:bodyPr wrap="square" rtlCol="0">
            <a:spAutoFit/>
          </a:bodyPr>
          <a:lstStyle/>
          <a:p>
            <a:r>
              <a:rPr lang="fr-FR" dirty="0" smtClean="0"/>
              <a:t>q2</a:t>
            </a:r>
            <a:endParaRPr lang="fr-FR" dirty="0"/>
          </a:p>
        </p:txBody>
      </p:sp>
      <p:cxnSp>
        <p:nvCxnSpPr>
          <p:cNvPr id="27" name="Connecteur droit avec flèche 26"/>
          <p:cNvCxnSpPr/>
          <p:nvPr/>
        </p:nvCxnSpPr>
        <p:spPr>
          <a:xfrm flipV="1">
            <a:off x="755576" y="3942348"/>
            <a:ext cx="1008112" cy="864096"/>
          </a:xfrm>
          <a:prstGeom prst="straightConnector1">
            <a:avLst/>
          </a:prstGeom>
          <a:ln w="38100">
            <a:solidFill>
              <a:srgbClr val="00B050"/>
            </a:solidFill>
            <a:headEnd type="triangle"/>
            <a:tailEnd type="arrow"/>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1259632" y="4230380"/>
            <a:ext cx="2952328" cy="369332"/>
          </a:xfrm>
          <a:prstGeom prst="rect">
            <a:avLst/>
          </a:prstGeom>
          <a:noFill/>
        </p:spPr>
        <p:txBody>
          <a:bodyPr wrap="square" rtlCol="0">
            <a:spAutoFit/>
          </a:bodyPr>
          <a:lstStyle/>
          <a:p>
            <a:r>
              <a:rPr lang="fr-FR" dirty="0" smtClean="0">
                <a:solidFill>
                  <a:srgbClr val="00B050"/>
                </a:solidFill>
              </a:rPr>
              <a:t>Force électromagnétique !</a:t>
            </a:r>
            <a:endParaRPr lang="fr-FR" dirty="0">
              <a:solidFill>
                <a:srgbClr val="00B050"/>
              </a:solidFill>
            </a:endParaRPr>
          </a:p>
        </p:txBody>
      </p:sp>
      <p:sp>
        <p:nvSpPr>
          <p:cNvPr id="29" name="ZoneTexte 28"/>
          <p:cNvSpPr txBox="1"/>
          <p:nvPr/>
        </p:nvSpPr>
        <p:spPr>
          <a:xfrm>
            <a:off x="251520" y="1484784"/>
            <a:ext cx="3744416" cy="1569660"/>
          </a:xfrm>
          <a:prstGeom prst="rect">
            <a:avLst/>
          </a:prstGeom>
          <a:noFill/>
        </p:spPr>
        <p:txBody>
          <a:bodyPr wrap="square" rtlCol="0">
            <a:spAutoFit/>
          </a:bodyPr>
          <a:lstStyle/>
          <a:p>
            <a:pPr algn="just"/>
            <a:r>
              <a:rPr lang="fr-FR" sz="2400" dirty="0" smtClean="0"/>
              <a:t>1) La particule chargée dépose de l’énergie dans le détecteur via les forces électromagnétiques</a:t>
            </a:r>
            <a:endParaRPr lang="fr-FR" sz="2400" dirty="0"/>
          </a:p>
        </p:txBody>
      </p:sp>
      <p:sp>
        <p:nvSpPr>
          <p:cNvPr id="30" name="ZoneTexte 29"/>
          <p:cNvSpPr txBox="1"/>
          <p:nvPr/>
        </p:nvSpPr>
        <p:spPr>
          <a:xfrm>
            <a:off x="4644008" y="1412776"/>
            <a:ext cx="3744416" cy="1569660"/>
          </a:xfrm>
          <a:prstGeom prst="rect">
            <a:avLst/>
          </a:prstGeom>
          <a:noFill/>
        </p:spPr>
        <p:txBody>
          <a:bodyPr wrap="square" rtlCol="0">
            <a:spAutoFit/>
          </a:bodyPr>
          <a:lstStyle/>
          <a:p>
            <a:pPr algn="just"/>
            <a:r>
              <a:rPr lang="fr-FR" sz="2400" dirty="0" smtClean="0"/>
              <a:t>2</a:t>
            </a:r>
            <a:r>
              <a:rPr lang="fr-FR" sz="2400" dirty="0" smtClean="0"/>
              <a:t>) Le détecteur relâche l’énergie sous une forme qu’on mesure facilement : courant, lumière*…</a:t>
            </a:r>
            <a:endParaRPr lang="fr-FR" sz="2400" dirty="0"/>
          </a:p>
        </p:txBody>
      </p:sp>
      <p:sp>
        <p:nvSpPr>
          <p:cNvPr id="31" name="Ellipse 30"/>
          <p:cNvSpPr/>
          <p:nvPr/>
        </p:nvSpPr>
        <p:spPr>
          <a:xfrm>
            <a:off x="5796136" y="3798332"/>
            <a:ext cx="136422" cy="1361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ZoneTexte 31"/>
          <p:cNvSpPr txBox="1"/>
          <p:nvPr/>
        </p:nvSpPr>
        <p:spPr>
          <a:xfrm>
            <a:off x="5508104" y="3356992"/>
            <a:ext cx="432048" cy="369332"/>
          </a:xfrm>
          <a:prstGeom prst="rect">
            <a:avLst/>
          </a:prstGeom>
          <a:noFill/>
        </p:spPr>
        <p:txBody>
          <a:bodyPr wrap="square" rtlCol="0">
            <a:spAutoFit/>
          </a:bodyPr>
          <a:lstStyle/>
          <a:p>
            <a:r>
              <a:rPr lang="fr-FR" dirty="0" smtClean="0"/>
              <a:t>q1</a:t>
            </a:r>
            <a:endParaRPr lang="fr-FR" dirty="0"/>
          </a:p>
        </p:txBody>
      </p:sp>
      <p:sp>
        <p:nvSpPr>
          <p:cNvPr id="33" name="Éclair 32"/>
          <p:cNvSpPr/>
          <p:nvPr/>
        </p:nvSpPr>
        <p:spPr>
          <a:xfrm rot="18863243">
            <a:off x="6189630" y="3757763"/>
            <a:ext cx="360040" cy="648072"/>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à coins arrondis 34"/>
          <p:cNvSpPr/>
          <p:nvPr/>
        </p:nvSpPr>
        <p:spPr>
          <a:xfrm>
            <a:off x="107504" y="1268760"/>
            <a:ext cx="4104456" cy="40324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à coins arrondis 35"/>
          <p:cNvSpPr/>
          <p:nvPr/>
        </p:nvSpPr>
        <p:spPr>
          <a:xfrm>
            <a:off x="4499992" y="1268760"/>
            <a:ext cx="4104456" cy="40324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ZoneTexte 36"/>
          <p:cNvSpPr txBox="1"/>
          <p:nvPr/>
        </p:nvSpPr>
        <p:spPr>
          <a:xfrm>
            <a:off x="547936" y="5445224"/>
            <a:ext cx="7768480" cy="1200329"/>
          </a:xfrm>
          <a:prstGeom prst="rect">
            <a:avLst/>
          </a:prstGeom>
          <a:noFill/>
        </p:spPr>
        <p:txBody>
          <a:bodyPr wrap="square" rtlCol="0">
            <a:spAutoFit/>
          </a:bodyPr>
          <a:lstStyle/>
          <a:p>
            <a:pPr algn="just"/>
            <a:r>
              <a:rPr lang="fr-FR" sz="2400" dirty="0" smtClean="0"/>
              <a:t>3</a:t>
            </a:r>
            <a:r>
              <a:rPr lang="fr-FR" sz="2400" dirty="0" smtClean="0"/>
              <a:t>) Selon la particule, on doit adapter les matériaux du détecteur (c’est principalement à cause des masses qui sont différentes…).</a:t>
            </a:r>
            <a:endParaRPr lang="fr-FR" sz="2400" dirty="0"/>
          </a:p>
        </p:txBody>
      </p:sp>
      <p:sp>
        <p:nvSpPr>
          <p:cNvPr id="38" name="Rectangle à coins arrondis 37"/>
          <p:cNvSpPr/>
          <p:nvPr/>
        </p:nvSpPr>
        <p:spPr>
          <a:xfrm>
            <a:off x="259904" y="5445224"/>
            <a:ext cx="8128520" cy="13681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9" name="Image 38" descr="ordi_images.jpeg"/>
          <p:cNvPicPr>
            <a:picLocks noChangeAspect="1"/>
          </p:cNvPicPr>
          <p:nvPr/>
        </p:nvPicPr>
        <p:blipFill>
          <a:blip r:embed="rId2" cstate="print"/>
          <a:stretch>
            <a:fillRect/>
          </a:stretch>
        </p:blipFill>
        <p:spPr>
          <a:xfrm>
            <a:off x="6948264" y="3717032"/>
            <a:ext cx="1080120" cy="108012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Détecter les électrons</a:t>
            </a:r>
            <a:endParaRPr lang="fr-FR" dirty="0"/>
          </a:p>
        </p:txBody>
      </p:sp>
      <p:pic>
        <p:nvPicPr>
          <p:cNvPr id="4" name="Espace réservé du contenu 3" descr="atlas_endview.bmp"/>
          <p:cNvPicPr>
            <a:picLocks noGrp="1" noChangeAspect="1"/>
          </p:cNvPicPr>
          <p:nvPr>
            <p:ph idx="1"/>
          </p:nvPr>
        </p:nvPicPr>
        <p:blipFill>
          <a:blip r:embed="rId2" cstate="print"/>
          <a:stretch>
            <a:fillRect/>
          </a:stretch>
        </p:blipFill>
        <p:spPr>
          <a:xfrm>
            <a:off x="1520789" y="1600200"/>
            <a:ext cx="6102422" cy="4525963"/>
          </a:xfrm>
        </p:spPr>
      </p:pic>
      <p:sp>
        <p:nvSpPr>
          <p:cNvPr id="5" name="Espace réservé du numéro de diapositive 4"/>
          <p:cNvSpPr>
            <a:spLocks noGrp="1"/>
          </p:cNvSpPr>
          <p:nvPr>
            <p:ph type="sldNum" sz="quarter" idx="12"/>
          </p:nvPr>
        </p:nvSpPr>
        <p:spPr/>
        <p:txBody>
          <a:bodyPr/>
          <a:lstStyle/>
          <a:p>
            <a:fld id="{8B4B74B0-6BC4-4F13-A253-605BD2E1CB15}" type="slidenum">
              <a:rPr lang="fr-FR" smtClean="0"/>
              <a:pPr/>
              <a:t>39</a:t>
            </a:fld>
            <a:endParaRPr lang="fr-FR"/>
          </a:p>
        </p:txBody>
      </p:sp>
      <p:sp>
        <p:nvSpPr>
          <p:cNvPr id="6" name="ZoneTexte 5"/>
          <p:cNvSpPr txBox="1"/>
          <p:nvPr/>
        </p:nvSpPr>
        <p:spPr>
          <a:xfrm>
            <a:off x="683568" y="5229200"/>
            <a:ext cx="1800200" cy="369332"/>
          </a:xfrm>
          <a:prstGeom prst="rect">
            <a:avLst/>
          </a:prstGeom>
          <a:noFill/>
        </p:spPr>
        <p:txBody>
          <a:bodyPr wrap="square" rtlCol="0">
            <a:spAutoFit/>
          </a:bodyPr>
          <a:lstStyle/>
          <a:p>
            <a:r>
              <a:rPr lang="fr-FR" dirty="0" smtClean="0"/>
              <a:t>Courbure</a:t>
            </a:r>
            <a:endParaRPr lang="fr-FR" dirty="0"/>
          </a:p>
        </p:txBody>
      </p:sp>
      <p:cxnSp>
        <p:nvCxnSpPr>
          <p:cNvPr id="8" name="Connecteur droit avec flèche 7"/>
          <p:cNvCxnSpPr>
            <a:stCxn id="6" idx="0"/>
          </p:cNvCxnSpPr>
          <p:nvPr/>
        </p:nvCxnSpPr>
        <p:spPr>
          <a:xfrm flipV="1">
            <a:off x="1583668" y="3645024"/>
            <a:ext cx="1260140" cy="1584176"/>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564904"/>
            <a:ext cx="9144000" cy="1143000"/>
          </a:xfrm>
        </p:spPr>
        <p:txBody>
          <a:bodyPr>
            <a:normAutofit/>
          </a:bodyPr>
          <a:lstStyle/>
          <a:p>
            <a:pPr algn="l"/>
            <a:r>
              <a:rPr lang="fr-FR" dirty="0" smtClean="0"/>
              <a:t>1.  Principe Expérimental … </a:t>
            </a:r>
            <a:endParaRPr lang="fr-FR" dirty="0"/>
          </a:p>
        </p:txBody>
      </p:sp>
      <p:sp>
        <p:nvSpPr>
          <p:cNvPr id="4" name="ZoneTexte 3"/>
          <p:cNvSpPr txBox="1"/>
          <p:nvPr/>
        </p:nvSpPr>
        <p:spPr>
          <a:xfrm>
            <a:off x="1619672" y="4365104"/>
            <a:ext cx="7344816" cy="523220"/>
          </a:xfrm>
          <a:prstGeom prst="rect">
            <a:avLst/>
          </a:prstGeom>
          <a:noFill/>
        </p:spPr>
        <p:txBody>
          <a:bodyPr wrap="square" rtlCol="0">
            <a:spAutoFit/>
          </a:bodyPr>
          <a:lstStyle/>
          <a:p>
            <a:r>
              <a:rPr lang="fr-FR" sz="2800" dirty="0" smtClean="0"/>
              <a:t>…quelques exemples de plus en plus compliqués.</a:t>
            </a:r>
            <a:endParaRPr lang="fr-FR" sz="2800" dirty="0"/>
          </a:p>
        </p:txBody>
      </p:sp>
      <p:sp>
        <p:nvSpPr>
          <p:cNvPr id="5" name="Espace réservé du numéro de diapositive 4"/>
          <p:cNvSpPr>
            <a:spLocks noGrp="1"/>
          </p:cNvSpPr>
          <p:nvPr>
            <p:ph type="sldNum" sz="quarter" idx="12"/>
          </p:nvPr>
        </p:nvSpPr>
        <p:spPr/>
        <p:txBody>
          <a:bodyPr/>
          <a:lstStyle/>
          <a:p>
            <a:fld id="{8B4B74B0-6BC4-4F13-A253-605BD2E1CB15}" type="slidenum">
              <a:rPr lang="fr-FR" smtClean="0"/>
              <a:pPr/>
              <a:t>4</a:t>
            </a:fld>
            <a:endParaRPr lang="fr-F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Protons</a:t>
            </a:r>
            <a:endParaRPr lang="fr-FR" dirty="0"/>
          </a:p>
        </p:txBody>
      </p:sp>
      <p:pic>
        <p:nvPicPr>
          <p:cNvPr id="4" name="Espace réservé du contenu 3" descr="atlas_endview_proton.bmp"/>
          <p:cNvPicPr>
            <a:picLocks noGrp="1" noChangeAspect="1"/>
          </p:cNvPicPr>
          <p:nvPr>
            <p:ph idx="1"/>
          </p:nvPr>
        </p:nvPicPr>
        <p:blipFill>
          <a:blip r:embed="rId2" cstate="print"/>
          <a:stretch>
            <a:fillRect/>
          </a:stretch>
        </p:blipFill>
        <p:spPr>
          <a:xfrm>
            <a:off x="1543474" y="1600200"/>
            <a:ext cx="6057051" cy="4525963"/>
          </a:xfrm>
        </p:spPr>
      </p:pic>
      <p:sp>
        <p:nvSpPr>
          <p:cNvPr id="5" name="Espace réservé du numéro de diapositive 4"/>
          <p:cNvSpPr>
            <a:spLocks noGrp="1"/>
          </p:cNvSpPr>
          <p:nvPr>
            <p:ph type="sldNum" sz="quarter" idx="12"/>
          </p:nvPr>
        </p:nvSpPr>
        <p:spPr/>
        <p:txBody>
          <a:bodyPr/>
          <a:lstStyle/>
          <a:p>
            <a:fld id="{8B4B74B0-6BC4-4F13-A253-605BD2E1CB15}" type="slidenum">
              <a:rPr lang="fr-FR" smtClean="0"/>
              <a:pPr/>
              <a:t>40</a:t>
            </a:fld>
            <a:endParaRPr lang="fr-F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Muons</a:t>
            </a:r>
            <a:endParaRPr lang="fr-FR" dirty="0"/>
          </a:p>
        </p:txBody>
      </p:sp>
      <p:pic>
        <p:nvPicPr>
          <p:cNvPr id="4" name="Espace réservé du contenu 3" descr="atlas_endview_muon.bmp"/>
          <p:cNvPicPr>
            <a:picLocks noGrp="1" noChangeAspect="1"/>
          </p:cNvPicPr>
          <p:nvPr>
            <p:ph idx="1"/>
          </p:nvPr>
        </p:nvPicPr>
        <p:blipFill>
          <a:blip r:embed="rId2" cstate="print"/>
          <a:stretch>
            <a:fillRect/>
          </a:stretch>
        </p:blipFill>
        <p:spPr>
          <a:xfrm>
            <a:off x="1554691" y="1600200"/>
            <a:ext cx="6034617" cy="4525963"/>
          </a:xfrm>
        </p:spPr>
      </p:pic>
      <p:sp>
        <p:nvSpPr>
          <p:cNvPr id="5" name="Espace réservé du numéro de diapositive 4"/>
          <p:cNvSpPr>
            <a:spLocks noGrp="1"/>
          </p:cNvSpPr>
          <p:nvPr>
            <p:ph type="sldNum" sz="quarter" idx="12"/>
          </p:nvPr>
        </p:nvSpPr>
        <p:spPr/>
        <p:txBody>
          <a:bodyPr/>
          <a:lstStyle/>
          <a:p>
            <a:fld id="{8B4B74B0-6BC4-4F13-A253-605BD2E1CB15}" type="slidenum">
              <a:rPr lang="fr-FR" smtClean="0"/>
              <a:pPr/>
              <a:t>41</a:t>
            </a:fld>
            <a:endParaRPr lang="fr-F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photons</a:t>
            </a:r>
            <a:endParaRPr lang="fr-FR" dirty="0"/>
          </a:p>
        </p:txBody>
      </p:sp>
      <p:pic>
        <p:nvPicPr>
          <p:cNvPr id="4" name="Espace réservé du contenu 3" descr="atlas_endview_photon.bmp"/>
          <p:cNvPicPr>
            <a:picLocks noGrp="1" noChangeAspect="1"/>
          </p:cNvPicPr>
          <p:nvPr>
            <p:ph idx="1"/>
          </p:nvPr>
        </p:nvPicPr>
        <p:blipFill>
          <a:blip r:embed="rId2" cstate="print"/>
          <a:stretch>
            <a:fillRect/>
          </a:stretch>
        </p:blipFill>
        <p:spPr>
          <a:xfrm>
            <a:off x="395536" y="1412776"/>
            <a:ext cx="4792723" cy="3561259"/>
          </a:xfrm>
        </p:spPr>
      </p:pic>
      <p:sp>
        <p:nvSpPr>
          <p:cNvPr id="5" name="Espace réservé du numéro de diapositive 4"/>
          <p:cNvSpPr>
            <a:spLocks noGrp="1"/>
          </p:cNvSpPr>
          <p:nvPr>
            <p:ph type="sldNum" sz="quarter" idx="12"/>
          </p:nvPr>
        </p:nvSpPr>
        <p:spPr/>
        <p:txBody>
          <a:bodyPr/>
          <a:lstStyle/>
          <a:p>
            <a:fld id="{8B4B74B0-6BC4-4F13-A253-605BD2E1CB15}" type="slidenum">
              <a:rPr lang="fr-FR" smtClean="0"/>
              <a:pPr/>
              <a:t>42</a:t>
            </a:fld>
            <a:endParaRPr lang="fr-FR"/>
          </a:p>
        </p:txBody>
      </p:sp>
      <p:sp>
        <p:nvSpPr>
          <p:cNvPr id="6" name="ZoneTexte 5"/>
          <p:cNvSpPr txBox="1"/>
          <p:nvPr/>
        </p:nvSpPr>
        <p:spPr>
          <a:xfrm>
            <a:off x="323528" y="5580529"/>
            <a:ext cx="8280920" cy="584775"/>
          </a:xfrm>
          <a:prstGeom prst="rect">
            <a:avLst/>
          </a:prstGeom>
          <a:noFill/>
        </p:spPr>
        <p:txBody>
          <a:bodyPr wrap="square" rtlCol="0">
            <a:spAutoFit/>
          </a:bodyPr>
          <a:lstStyle/>
          <a:p>
            <a:pPr algn="just"/>
            <a:r>
              <a:rPr lang="fr-FR" sz="3200" dirty="0" smtClean="0"/>
              <a:t>Dépôt d’énergie par « Création de paires e+e-»</a:t>
            </a:r>
            <a:endParaRPr lang="fr-FR" sz="3200" dirty="0"/>
          </a:p>
        </p:txBody>
      </p:sp>
      <p:sp>
        <p:nvSpPr>
          <p:cNvPr id="7" name="Éclair 6"/>
          <p:cNvSpPr/>
          <p:nvPr/>
        </p:nvSpPr>
        <p:spPr>
          <a:xfrm>
            <a:off x="5076056" y="2780928"/>
            <a:ext cx="1584176" cy="576064"/>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7452320" y="4005064"/>
            <a:ext cx="136422" cy="13616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0000"/>
              </a:solidFill>
            </a:endParaRPr>
          </a:p>
        </p:txBody>
      </p:sp>
      <p:sp>
        <p:nvSpPr>
          <p:cNvPr id="9" name="Ellipse 8"/>
          <p:cNvSpPr/>
          <p:nvPr/>
        </p:nvSpPr>
        <p:spPr>
          <a:xfrm>
            <a:off x="7380312" y="2780928"/>
            <a:ext cx="136422" cy="1361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p:cNvCxnSpPr/>
          <p:nvPr/>
        </p:nvCxnSpPr>
        <p:spPr>
          <a:xfrm flipV="1">
            <a:off x="6732240" y="2924944"/>
            <a:ext cx="576064" cy="3600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6732240" y="3437384"/>
            <a:ext cx="576064" cy="423664"/>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neutrons</a:t>
            </a:r>
            <a:endParaRPr lang="fr-FR" dirty="0"/>
          </a:p>
        </p:txBody>
      </p:sp>
      <p:pic>
        <p:nvPicPr>
          <p:cNvPr id="4" name="Espace réservé du contenu 3" descr="atlas_endview_neutron.bmp"/>
          <p:cNvPicPr>
            <a:picLocks noGrp="1" noChangeAspect="1"/>
          </p:cNvPicPr>
          <p:nvPr>
            <p:ph idx="1"/>
          </p:nvPr>
        </p:nvPicPr>
        <p:blipFill>
          <a:blip r:embed="rId2" cstate="print"/>
          <a:stretch>
            <a:fillRect/>
          </a:stretch>
        </p:blipFill>
        <p:spPr>
          <a:xfrm>
            <a:off x="1537835" y="1600200"/>
            <a:ext cx="6068330" cy="4525963"/>
          </a:xfrm>
        </p:spPr>
      </p:pic>
      <p:sp>
        <p:nvSpPr>
          <p:cNvPr id="5" name="Espace réservé du numéro de diapositive 4"/>
          <p:cNvSpPr>
            <a:spLocks noGrp="1"/>
          </p:cNvSpPr>
          <p:nvPr>
            <p:ph type="sldNum" sz="quarter" idx="12"/>
          </p:nvPr>
        </p:nvSpPr>
        <p:spPr/>
        <p:txBody>
          <a:bodyPr/>
          <a:lstStyle/>
          <a:p>
            <a:fld id="{8B4B74B0-6BC4-4F13-A253-605BD2E1CB15}" type="slidenum">
              <a:rPr lang="fr-FR" smtClean="0"/>
              <a:pPr/>
              <a:t>43</a:t>
            </a:fld>
            <a:endParaRPr lang="fr-F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Jets</a:t>
            </a:r>
            <a:endParaRPr lang="fr-FR" dirty="0"/>
          </a:p>
        </p:txBody>
      </p:sp>
      <p:pic>
        <p:nvPicPr>
          <p:cNvPr id="4" name="Espace réservé du contenu 3" descr="atlas_endview_jet.bmp"/>
          <p:cNvPicPr>
            <a:picLocks noGrp="1" noChangeAspect="1"/>
          </p:cNvPicPr>
          <p:nvPr>
            <p:ph idx="1"/>
          </p:nvPr>
        </p:nvPicPr>
        <p:blipFill>
          <a:blip r:embed="rId2" cstate="print"/>
          <a:stretch>
            <a:fillRect/>
          </a:stretch>
        </p:blipFill>
        <p:spPr>
          <a:xfrm>
            <a:off x="1549093" y="1600200"/>
            <a:ext cx="6045813" cy="4525963"/>
          </a:xfrm>
        </p:spPr>
      </p:pic>
      <p:sp>
        <p:nvSpPr>
          <p:cNvPr id="5" name="Espace réservé du numéro de diapositive 4"/>
          <p:cNvSpPr>
            <a:spLocks noGrp="1"/>
          </p:cNvSpPr>
          <p:nvPr>
            <p:ph type="sldNum" sz="quarter" idx="12"/>
          </p:nvPr>
        </p:nvSpPr>
        <p:spPr/>
        <p:txBody>
          <a:bodyPr/>
          <a:lstStyle/>
          <a:p>
            <a:fld id="{8B4B74B0-6BC4-4F13-A253-605BD2E1CB15}" type="slidenum">
              <a:rPr lang="fr-FR" smtClean="0"/>
              <a:pPr/>
              <a:t>44</a:t>
            </a:fld>
            <a:endParaRPr lang="fr-F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neutrinos</a:t>
            </a:r>
            <a:endParaRPr lang="fr-FR" dirty="0"/>
          </a:p>
        </p:txBody>
      </p:sp>
      <p:pic>
        <p:nvPicPr>
          <p:cNvPr id="4" name="Espace réservé du contenu 3" descr="atlas_endview_neutrino.bmp"/>
          <p:cNvPicPr>
            <a:picLocks noGrp="1" noChangeAspect="1"/>
          </p:cNvPicPr>
          <p:nvPr>
            <p:ph idx="1"/>
          </p:nvPr>
        </p:nvPicPr>
        <p:blipFill>
          <a:blip r:embed="rId2" cstate="print"/>
          <a:stretch>
            <a:fillRect/>
          </a:stretch>
        </p:blipFill>
        <p:spPr>
          <a:xfrm>
            <a:off x="1537835" y="1600200"/>
            <a:ext cx="6068330" cy="4525963"/>
          </a:xfrm>
        </p:spPr>
      </p:pic>
      <p:sp>
        <p:nvSpPr>
          <p:cNvPr id="5" name="Espace réservé du numéro de diapositive 4"/>
          <p:cNvSpPr>
            <a:spLocks noGrp="1"/>
          </p:cNvSpPr>
          <p:nvPr>
            <p:ph type="sldNum" sz="quarter" idx="12"/>
          </p:nvPr>
        </p:nvSpPr>
        <p:spPr/>
        <p:txBody>
          <a:bodyPr/>
          <a:lstStyle/>
          <a:p>
            <a:fld id="{8B4B74B0-6BC4-4F13-A253-605BD2E1CB15}" type="slidenum">
              <a:rPr lang="fr-FR" smtClean="0"/>
              <a:pPr/>
              <a:t>45</a:t>
            </a:fld>
            <a:endParaRPr lang="fr-F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L’analyse de physique : </a:t>
            </a:r>
            <a:endParaRPr lang="fr-FR" dirty="0"/>
          </a:p>
        </p:txBody>
      </p:sp>
      <p:sp>
        <p:nvSpPr>
          <p:cNvPr id="3" name="Espace réservé du contenu 2"/>
          <p:cNvSpPr>
            <a:spLocks noGrp="1"/>
          </p:cNvSpPr>
          <p:nvPr>
            <p:ph idx="1"/>
          </p:nvPr>
        </p:nvSpPr>
        <p:spPr/>
        <p:txBody>
          <a:bodyPr/>
          <a:lstStyle/>
          <a:p>
            <a:r>
              <a:rPr lang="fr-FR" dirty="0" smtClean="0"/>
              <a:t>Remonter des mesures d’énergie et de positions des particules aux particules qui vivent trop peu de temps pour qu’on les voit, et ainsi comprendre ce qui ce passe… </a:t>
            </a:r>
          </a:p>
          <a:p>
            <a:r>
              <a:rPr lang="fr-FR" dirty="0" smtClean="0"/>
              <a:t>Compter les différents « événements », et comparer aux prédictions théoriques.</a:t>
            </a:r>
            <a:endParaRPr lang="fr-FR" dirty="0"/>
          </a:p>
        </p:txBody>
      </p:sp>
      <p:sp>
        <p:nvSpPr>
          <p:cNvPr id="4" name="ZoneTexte 3"/>
          <p:cNvSpPr txBox="1"/>
          <p:nvPr/>
        </p:nvSpPr>
        <p:spPr>
          <a:xfrm>
            <a:off x="323528" y="5529426"/>
            <a:ext cx="8748464" cy="707886"/>
          </a:xfrm>
          <a:prstGeom prst="rect">
            <a:avLst/>
          </a:prstGeom>
          <a:noFill/>
        </p:spPr>
        <p:txBody>
          <a:bodyPr wrap="square" rtlCol="0">
            <a:spAutoFit/>
          </a:bodyPr>
          <a:lstStyle/>
          <a:p>
            <a:r>
              <a:rPr lang="fr-FR" sz="4000" b="1" dirty="0" smtClean="0">
                <a:solidFill>
                  <a:srgbClr val="FF0000"/>
                </a:solidFill>
              </a:rPr>
              <a:t>C’est le programme de cet après midi !</a:t>
            </a:r>
            <a:endParaRPr lang="fr-FR" sz="4000" b="1" dirty="0">
              <a:solidFill>
                <a:srgbClr val="FF0000"/>
              </a:solidFill>
            </a:endParaRPr>
          </a:p>
        </p:txBody>
      </p:sp>
      <p:sp>
        <p:nvSpPr>
          <p:cNvPr id="5" name="Espace réservé du numéro de diapositive 4"/>
          <p:cNvSpPr>
            <a:spLocks noGrp="1"/>
          </p:cNvSpPr>
          <p:nvPr>
            <p:ph type="sldNum" sz="quarter" idx="12"/>
          </p:nvPr>
        </p:nvSpPr>
        <p:spPr/>
        <p:txBody>
          <a:bodyPr/>
          <a:lstStyle/>
          <a:p>
            <a:fld id="{8B4B74B0-6BC4-4F13-A253-605BD2E1CB15}" type="slidenum">
              <a:rPr lang="fr-FR" smtClean="0"/>
              <a:pPr/>
              <a:t>46</a:t>
            </a:fld>
            <a:endParaRPr lang="fr-F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a:t>
            </a:r>
            <a:endParaRPr lang="fr-FR" dirty="0"/>
          </a:p>
        </p:txBody>
      </p:sp>
      <p:sp>
        <p:nvSpPr>
          <p:cNvPr id="3" name="Espace réservé du contenu 2"/>
          <p:cNvSpPr>
            <a:spLocks noGrp="1"/>
          </p:cNvSpPr>
          <p:nvPr>
            <p:ph idx="1"/>
          </p:nvPr>
        </p:nvSpPr>
        <p:spPr/>
        <p:txBody>
          <a:bodyPr/>
          <a:lstStyle/>
          <a:p>
            <a:pPr>
              <a:buNone/>
            </a:pPr>
            <a:r>
              <a:rPr lang="fr-FR" dirty="0" smtClean="0"/>
              <a:t>Pour comprendre la structure d’un objet, il faut :</a:t>
            </a:r>
          </a:p>
          <a:p>
            <a:r>
              <a:rPr lang="fr-FR" dirty="0" smtClean="0"/>
              <a:t>Une « sonde » : </a:t>
            </a:r>
            <a:r>
              <a:rPr lang="fr-FR" sz="2400" dirty="0" smtClean="0"/>
              <a:t>Lumière, électron, neutrons… Bref, en fait on choisit la particule en fonction de l’objet à observer</a:t>
            </a:r>
          </a:p>
          <a:p>
            <a:endParaRPr lang="fr-FR" dirty="0" smtClean="0"/>
          </a:p>
          <a:p>
            <a:r>
              <a:rPr lang="fr-FR" dirty="0" smtClean="0"/>
              <a:t>Un détecteur </a:t>
            </a:r>
            <a:r>
              <a:rPr lang="fr-FR" sz="2400" dirty="0" smtClean="0"/>
              <a:t>: adapté à la sonde.</a:t>
            </a:r>
          </a:p>
          <a:p>
            <a:endParaRPr lang="fr-FR" dirty="0" smtClean="0"/>
          </a:p>
          <a:p>
            <a:r>
              <a:rPr lang="fr-FR" dirty="0" smtClean="0"/>
              <a:t>Un modèle théorique</a:t>
            </a:r>
            <a:r>
              <a:rPr lang="fr-FR" sz="2400" dirty="0" smtClean="0"/>
              <a:t> : pour interpréter les résultats.</a:t>
            </a:r>
            <a:endParaRPr lang="fr-FR" sz="2400" dirty="0"/>
          </a:p>
        </p:txBody>
      </p:sp>
      <p:sp>
        <p:nvSpPr>
          <p:cNvPr id="4" name="Espace réservé du numéro de diapositive 3"/>
          <p:cNvSpPr>
            <a:spLocks noGrp="1"/>
          </p:cNvSpPr>
          <p:nvPr>
            <p:ph type="sldNum" sz="quarter" idx="12"/>
          </p:nvPr>
        </p:nvSpPr>
        <p:spPr/>
        <p:txBody>
          <a:bodyPr/>
          <a:lstStyle/>
          <a:p>
            <a:fld id="{8B4B74B0-6BC4-4F13-A253-605BD2E1CB15}" type="slidenum">
              <a:rPr lang="fr-FR" smtClean="0"/>
              <a:pPr/>
              <a:t>47</a:t>
            </a:fld>
            <a:endParaRPr lang="fr-F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Image 33" descr="particle_physicist.png"/>
          <p:cNvPicPr>
            <a:picLocks noChangeAspect="1"/>
          </p:cNvPicPr>
          <p:nvPr/>
        </p:nvPicPr>
        <p:blipFill>
          <a:blip r:embed="rId2" cstate="print"/>
          <a:stretch>
            <a:fillRect/>
          </a:stretch>
        </p:blipFill>
        <p:spPr>
          <a:xfrm>
            <a:off x="539552" y="214481"/>
            <a:ext cx="8280920" cy="631086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Quelle est la profondeur d’un puits ?</a:t>
            </a:r>
            <a:endParaRPr lang="fr-FR" dirty="0"/>
          </a:p>
        </p:txBody>
      </p:sp>
      <p:pic>
        <p:nvPicPr>
          <p:cNvPr id="4" name="Espace réservé du contenu 3" descr="puits.JPG"/>
          <p:cNvPicPr>
            <a:picLocks noGrp="1" noChangeAspect="1"/>
          </p:cNvPicPr>
          <p:nvPr>
            <p:ph idx="1"/>
          </p:nvPr>
        </p:nvPicPr>
        <p:blipFill>
          <a:blip r:embed="rId2" cstate="print"/>
          <a:stretch>
            <a:fillRect/>
          </a:stretch>
        </p:blipFill>
        <p:spPr>
          <a:xfrm>
            <a:off x="2915816" y="1556792"/>
            <a:ext cx="6034617" cy="4525963"/>
          </a:xfrm>
        </p:spPr>
      </p:pic>
      <p:sp>
        <p:nvSpPr>
          <p:cNvPr id="5" name="ZoneTexte 4"/>
          <p:cNvSpPr txBox="1"/>
          <p:nvPr/>
        </p:nvSpPr>
        <p:spPr>
          <a:xfrm>
            <a:off x="0" y="1700808"/>
            <a:ext cx="2987824" cy="369332"/>
          </a:xfrm>
          <a:prstGeom prst="rect">
            <a:avLst/>
          </a:prstGeom>
          <a:noFill/>
        </p:spPr>
        <p:txBody>
          <a:bodyPr wrap="square" rtlCol="0">
            <a:spAutoFit/>
          </a:bodyPr>
          <a:lstStyle/>
          <a:p>
            <a:pPr marL="342900" indent="-342900"/>
            <a:r>
              <a:rPr lang="fr-FR" dirty="0" smtClean="0"/>
              <a:t>1)  On jette un caillou</a:t>
            </a:r>
          </a:p>
        </p:txBody>
      </p:sp>
      <p:sp>
        <p:nvSpPr>
          <p:cNvPr id="6" name="ZoneTexte 5"/>
          <p:cNvSpPr txBox="1"/>
          <p:nvPr/>
        </p:nvSpPr>
        <p:spPr>
          <a:xfrm>
            <a:off x="0" y="3429000"/>
            <a:ext cx="2915816" cy="923330"/>
          </a:xfrm>
          <a:prstGeom prst="rect">
            <a:avLst/>
          </a:prstGeom>
          <a:noFill/>
        </p:spPr>
        <p:txBody>
          <a:bodyPr wrap="square" rtlCol="0">
            <a:spAutoFit/>
          </a:bodyPr>
          <a:lstStyle/>
          <a:p>
            <a:r>
              <a:rPr lang="fr-FR" dirty="0" smtClean="0"/>
              <a:t>On ne s’intéresse qu’à la méthode pour l’instant…</a:t>
            </a:r>
          </a:p>
          <a:p>
            <a:endParaRPr lang="fr-FR" dirty="0"/>
          </a:p>
        </p:txBody>
      </p:sp>
      <p:sp>
        <p:nvSpPr>
          <p:cNvPr id="7" name="ZoneTexte 6"/>
          <p:cNvSpPr txBox="1"/>
          <p:nvPr/>
        </p:nvSpPr>
        <p:spPr>
          <a:xfrm>
            <a:off x="539552" y="5013176"/>
            <a:ext cx="7920880" cy="1446550"/>
          </a:xfrm>
          <a:prstGeom prst="rect">
            <a:avLst/>
          </a:prstGeom>
          <a:solidFill>
            <a:schemeClr val="bg1">
              <a:alpha val="38000"/>
            </a:schemeClr>
          </a:solidFill>
        </p:spPr>
        <p:txBody>
          <a:bodyPr wrap="square" rtlCol="0">
            <a:spAutoFit/>
          </a:bodyPr>
          <a:lstStyle/>
          <a:p>
            <a:r>
              <a:rPr lang="fr-FR" sz="4400" dirty="0" smtClean="0">
                <a:solidFill>
                  <a:srgbClr val="FF0000"/>
                </a:solidFill>
              </a:rPr>
              <a:t>Qu’est ce qui est important dans cette expérience ?</a:t>
            </a:r>
          </a:p>
        </p:txBody>
      </p:sp>
      <p:sp>
        <p:nvSpPr>
          <p:cNvPr id="10" name="ZoneTexte 9"/>
          <p:cNvSpPr txBox="1"/>
          <p:nvPr/>
        </p:nvSpPr>
        <p:spPr>
          <a:xfrm>
            <a:off x="0" y="1988840"/>
            <a:ext cx="2987824" cy="369332"/>
          </a:xfrm>
          <a:prstGeom prst="rect">
            <a:avLst/>
          </a:prstGeom>
          <a:noFill/>
        </p:spPr>
        <p:txBody>
          <a:bodyPr wrap="square" rtlCol="0">
            <a:spAutoFit/>
          </a:bodyPr>
          <a:lstStyle/>
          <a:p>
            <a:pPr marL="342900" indent="-342900"/>
            <a:r>
              <a:rPr lang="fr-FR" dirty="0" smtClean="0"/>
              <a:t>2)   On compte &amp; on écoute</a:t>
            </a:r>
          </a:p>
        </p:txBody>
      </p:sp>
      <p:sp>
        <p:nvSpPr>
          <p:cNvPr id="11" name="ZoneTexte 10"/>
          <p:cNvSpPr txBox="1"/>
          <p:nvPr/>
        </p:nvSpPr>
        <p:spPr>
          <a:xfrm>
            <a:off x="0" y="2276872"/>
            <a:ext cx="2987824" cy="369332"/>
          </a:xfrm>
          <a:prstGeom prst="rect">
            <a:avLst/>
          </a:prstGeom>
          <a:noFill/>
        </p:spPr>
        <p:txBody>
          <a:bodyPr wrap="square" rtlCol="0">
            <a:spAutoFit/>
          </a:bodyPr>
          <a:lstStyle/>
          <a:p>
            <a:pPr marL="342900" indent="-342900"/>
            <a:r>
              <a:rPr lang="fr-FR" dirty="0" smtClean="0"/>
              <a:t>3)  </a:t>
            </a:r>
            <a:r>
              <a:rPr lang="fr-FR" dirty="0" err="1" smtClean="0"/>
              <a:t>Poc</a:t>
            </a:r>
            <a:r>
              <a:rPr lang="fr-FR" dirty="0" smtClean="0"/>
              <a:t> ! T=3s</a:t>
            </a:r>
          </a:p>
        </p:txBody>
      </p:sp>
      <p:sp>
        <p:nvSpPr>
          <p:cNvPr id="12" name="ZoneTexte 11"/>
          <p:cNvSpPr txBox="1"/>
          <p:nvPr/>
        </p:nvSpPr>
        <p:spPr>
          <a:xfrm>
            <a:off x="0" y="2636912"/>
            <a:ext cx="2987824" cy="646331"/>
          </a:xfrm>
          <a:prstGeom prst="rect">
            <a:avLst/>
          </a:prstGeom>
          <a:noFill/>
        </p:spPr>
        <p:txBody>
          <a:bodyPr wrap="square" rtlCol="0">
            <a:spAutoFit/>
          </a:bodyPr>
          <a:lstStyle/>
          <a:p>
            <a:pPr marL="342900" indent="-342900"/>
            <a:r>
              <a:rPr lang="fr-FR" dirty="0" smtClean="0"/>
              <a:t>4)  On calcule ! je vous laisse le faire ;-) </a:t>
            </a:r>
          </a:p>
        </p:txBody>
      </p:sp>
      <p:sp>
        <p:nvSpPr>
          <p:cNvPr id="13" name="Espace réservé du numéro de diapositive 12"/>
          <p:cNvSpPr>
            <a:spLocks noGrp="1"/>
          </p:cNvSpPr>
          <p:nvPr>
            <p:ph type="sldNum" sz="quarter" idx="12"/>
          </p:nvPr>
        </p:nvSpPr>
        <p:spPr/>
        <p:txBody>
          <a:bodyPr/>
          <a:lstStyle/>
          <a:p>
            <a:fld id="{8B4B74B0-6BC4-4F13-A253-605BD2E1CB15}" type="slidenum">
              <a:rPr lang="fr-FR" smtClean="0"/>
              <a:pPr/>
              <a:t>5</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332656"/>
            <a:ext cx="8229600" cy="892696"/>
          </a:xfrm>
        </p:spPr>
        <p:txBody>
          <a:bodyPr>
            <a:normAutofit/>
          </a:bodyPr>
          <a:lstStyle/>
          <a:p>
            <a:pPr>
              <a:buNone/>
            </a:pPr>
            <a:r>
              <a:rPr lang="fr-FR" sz="4400" dirty="0" smtClean="0"/>
              <a:t>Trouver les fenêtre d’un mur…</a:t>
            </a:r>
            <a:endParaRPr lang="fr-FR" sz="4400" dirty="0"/>
          </a:p>
        </p:txBody>
      </p:sp>
      <p:pic>
        <p:nvPicPr>
          <p:cNvPr id="6" name="Image 5" descr="maison5.jpg"/>
          <p:cNvPicPr>
            <a:picLocks noChangeAspect="1"/>
          </p:cNvPicPr>
          <p:nvPr/>
        </p:nvPicPr>
        <p:blipFill>
          <a:blip r:embed="rId2" cstate="print"/>
          <a:stretch>
            <a:fillRect/>
          </a:stretch>
        </p:blipFill>
        <p:spPr>
          <a:xfrm>
            <a:off x="1334302" y="1124744"/>
            <a:ext cx="3885770" cy="5613539"/>
          </a:xfrm>
          <a:prstGeom prst="rect">
            <a:avLst/>
          </a:prstGeom>
        </p:spPr>
      </p:pic>
      <p:sp>
        <p:nvSpPr>
          <p:cNvPr id="4" name="ZoneTexte 3"/>
          <p:cNvSpPr txBox="1"/>
          <p:nvPr/>
        </p:nvSpPr>
        <p:spPr>
          <a:xfrm>
            <a:off x="4283968" y="5013176"/>
            <a:ext cx="4824536" cy="707886"/>
          </a:xfrm>
          <a:prstGeom prst="rect">
            <a:avLst/>
          </a:prstGeom>
          <a:solidFill>
            <a:schemeClr val="bg1">
              <a:alpha val="46000"/>
            </a:schemeClr>
          </a:solidFill>
        </p:spPr>
        <p:txBody>
          <a:bodyPr wrap="square" rtlCol="0">
            <a:spAutoFit/>
          </a:bodyPr>
          <a:lstStyle/>
          <a:p>
            <a:r>
              <a:rPr lang="fr-FR" sz="4000" dirty="0" smtClean="0"/>
              <a:t>…à la mitrailleuse !!!</a:t>
            </a:r>
            <a:endParaRPr lang="fr-FR" sz="4000" dirty="0"/>
          </a:p>
        </p:txBody>
      </p:sp>
      <p:sp>
        <p:nvSpPr>
          <p:cNvPr id="8" name="ZoneTexte 7"/>
          <p:cNvSpPr txBox="1"/>
          <p:nvPr/>
        </p:nvSpPr>
        <p:spPr>
          <a:xfrm>
            <a:off x="251520" y="1556792"/>
            <a:ext cx="2232248" cy="646331"/>
          </a:xfrm>
          <a:prstGeom prst="rect">
            <a:avLst/>
          </a:prstGeom>
          <a:noFill/>
        </p:spPr>
        <p:txBody>
          <a:bodyPr wrap="square" rtlCol="0">
            <a:spAutoFit/>
          </a:bodyPr>
          <a:lstStyle/>
          <a:p>
            <a:r>
              <a:rPr lang="fr-FR" dirty="0" smtClean="0"/>
              <a:t>1) Placer « un truc » derrière le mur.</a:t>
            </a:r>
            <a:endParaRPr lang="fr-FR" dirty="0"/>
          </a:p>
        </p:txBody>
      </p:sp>
      <p:sp>
        <p:nvSpPr>
          <p:cNvPr id="9" name="ZoneTexte 8"/>
          <p:cNvSpPr txBox="1"/>
          <p:nvPr/>
        </p:nvSpPr>
        <p:spPr>
          <a:xfrm>
            <a:off x="5652120" y="1268760"/>
            <a:ext cx="3024336" cy="646331"/>
          </a:xfrm>
          <a:prstGeom prst="rect">
            <a:avLst/>
          </a:prstGeom>
          <a:noFill/>
        </p:spPr>
        <p:txBody>
          <a:bodyPr wrap="square" rtlCol="0">
            <a:spAutoFit/>
          </a:bodyPr>
          <a:lstStyle/>
          <a:p>
            <a:r>
              <a:rPr lang="fr-FR" dirty="0" smtClean="0"/>
              <a:t>2) Arroser le mur au M60 (si possible uniquement le mur)</a:t>
            </a:r>
            <a:endParaRPr lang="fr-FR" dirty="0"/>
          </a:p>
        </p:txBody>
      </p:sp>
      <p:sp>
        <p:nvSpPr>
          <p:cNvPr id="10" name="ZoneTexte 9"/>
          <p:cNvSpPr txBox="1"/>
          <p:nvPr/>
        </p:nvSpPr>
        <p:spPr>
          <a:xfrm>
            <a:off x="179512" y="5733256"/>
            <a:ext cx="2592288" cy="646331"/>
          </a:xfrm>
          <a:prstGeom prst="rect">
            <a:avLst/>
          </a:prstGeom>
          <a:noFill/>
        </p:spPr>
        <p:txBody>
          <a:bodyPr wrap="square" rtlCol="0">
            <a:spAutoFit/>
          </a:bodyPr>
          <a:lstStyle/>
          <a:p>
            <a:r>
              <a:rPr lang="fr-FR" dirty="0" smtClean="0"/>
              <a:t>3) Analyser les impacts sur « le truc »</a:t>
            </a:r>
            <a:endParaRPr lang="fr-FR" dirty="0"/>
          </a:p>
        </p:txBody>
      </p:sp>
      <p:sp>
        <p:nvSpPr>
          <p:cNvPr id="11" name="Rectangle 10"/>
          <p:cNvSpPr/>
          <p:nvPr/>
        </p:nvSpPr>
        <p:spPr>
          <a:xfrm>
            <a:off x="323528" y="2708920"/>
            <a:ext cx="1584176" cy="230425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2" name="Explosion 2 11"/>
          <p:cNvSpPr/>
          <p:nvPr/>
        </p:nvSpPr>
        <p:spPr>
          <a:xfrm>
            <a:off x="467544" y="3068960"/>
            <a:ext cx="504056" cy="504056"/>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xplosion 2 12"/>
          <p:cNvSpPr/>
          <p:nvPr/>
        </p:nvSpPr>
        <p:spPr>
          <a:xfrm>
            <a:off x="1259632" y="3068960"/>
            <a:ext cx="504056" cy="504056"/>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xplosion 2 13"/>
          <p:cNvSpPr/>
          <p:nvPr/>
        </p:nvSpPr>
        <p:spPr>
          <a:xfrm>
            <a:off x="827584" y="3717032"/>
            <a:ext cx="504056" cy="504056"/>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Image 15" descr="hot_shot_2.jpg"/>
          <p:cNvPicPr>
            <a:picLocks noChangeAspect="1"/>
          </p:cNvPicPr>
          <p:nvPr/>
        </p:nvPicPr>
        <p:blipFill>
          <a:blip r:embed="rId3" cstate="print"/>
          <a:stretch>
            <a:fillRect/>
          </a:stretch>
        </p:blipFill>
        <p:spPr>
          <a:xfrm>
            <a:off x="5244610" y="2276872"/>
            <a:ext cx="3899390" cy="2277244"/>
          </a:xfrm>
          <a:prstGeom prst="rect">
            <a:avLst/>
          </a:prstGeom>
        </p:spPr>
      </p:pic>
      <p:sp>
        <p:nvSpPr>
          <p:cNvPr id="15" name="ZoneTexte 14"/>
          <p:cNvSpPr txBox="1"/>
          <p:nvPr/>
        </p:nvSpPr>
        <p:spPr>
          <a:xfrm>
            <a:off x="611560" y="2564904"/>
            <a:ext cx="7920880" cy="1446550"/>
          </a:xfrm>
          <a:prstGeom prst="rect">
            <a:avLst/>
          </a:prstGeom>
          <a:solidFill>
            <a:schemeClr val="bg1">
              <a:alpha val="96000"/>
            </a:schemeClr>
          </a:solidFill>
        </p:spPr>
        <p:txBody>
          <a:bodyPr wrap="square" rtlCol="0">
            <a:spAutoFit/>
          </a:bodyPr>
          <a:lstStyle/>
          <a:p>
            <a:r>
              <a:rPr lang="fr-FR" sz="4400" dirty="0" smtClean="0">
                <a:solidFill>
                  <a:srgbClr val="FF0000"/>
                </a:solidFill>
              </a:rPr>
              <a:t>Qu’est ce qui est important dans cette expérience ?</a:t>
            </a:r>
          </a:p>
        </p:txBody>
      </p:sp>
      <p:sp>
        <p:nvSpPr>
          <p:cNvPr id="17" name="Espace réservé du numéro de diapositive 16"/>
          <p:cNvSpPr>
            <a:spLocks noGrp="1"/>
          </p:cNvSpPr>
          <p:nvPr>
            <p:ph type="sldNum" sz="quarter" idx="12"/>
          </p:nvPr>
        </p:nvSpPr>
        <p:spPr/>
        <p:txBody>
          <a:bodyPr/>
          <a:lstStyle/>
          <a:p>
            <a:fld id="{8B4B74B0-6BC4-4F13-A253-605BD2E1CB15}" type="slidenum">
              <a:rPr lang="fr-FR" smtClean="0"/>
              <a:pPr/>
              <a:t>6</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2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P spid="10" grpId="0"/>
      <p:bldP spid="11" grpId="0" animBg="1"/>
      <p:bldP spid="12" grpId="0" animBg="1"/>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Enfin un truc sérieux !</a:t>
            </a:r>
            <a:endParaRPr lang="fr-FR" dirty="0"/>
          </a:p>
        </p:txBody>
      </p:sp>
      <p:pic>
        <p:nvPicPr>
          <p:cNvPr id="4" name="Picture 6" descr="FG04_0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979712" y="1888513"/>
            <a:ext cx="5610200" cy="3916751"/>
          </a:xfrm>
          <a:prstGeom prst="rect">
            <a:avLst/>
          </a:prstGeom>
          <a:noFill/>
          <a:ln w="9525">
            <a:noFill/>
            <a:miter lim="800000"/>
            <a:headEnd/>
            <a:tailEnd/>
          </a:ln>
        </p:spPr>
      </p:pic>
      <p:sp>
        <p:nvSpPr>
          <p:cNvPr id="5" name="ZoneTexte 4"/>
          <p:cNvSpPr txBox="1"/>
          <p:nvPr/>
        </p:nvSpPr>
        <p:spPr>
          <a:xfrm>
            <a:off x="251520" y="1556792"/>
            <a:ext cx="2088232" cy="646331"/>
          </a:xfrm>
          <a:prstGeom prst="rect">
            <a:avLst/>
          </a:prstGeom>
          <a:noFill/>
        </p:spPr>
        <p:txBody>
          <a:bodyPr wrap="square" rtlCol="0">
            <a:spAutoFit/>
          </a:bodyPr>
          <a:lstStyle/>
          <a:p>
            <a:r>
              <a:rPr lang="fr-FR" dirty="0" smtClean="0"/>
              <a:t>1) Placer un écran détecteur.</a:t>
            </a:r>
            <a:endParaRPr lang="fr-FR" dirty="0"/>
          </a:p>
        </p:txBody>
      </p:sp>
      <p:sp>
        <p:nvSpPr>
          <p:cNvPr id="6" name="ZoneTexte 5"/>
          <p:cNvSpPr txBox="1"/>
          <p:nvPr/>
        </p:nvSpPr>
        <p:spPr>
          <a:xfrm>
            <a:off x="6911752" y="3717032"/>
            <a:ext cx="2232248" cy="646331"/>
          </a:xfrm>
          <a:prstGeom prst="rect">
            <a:avLst/>
          </a:prstGeom>
          <a:noFill/>
        </p:spPr>
        <p:txBody>
          <a:bodyPr wrap="square" rtlCol="0">
            <a:spAutoFit/>
          </a:bodyPr>
          <a:lstStyle/>
          <a:p>
            <a:r>
              <a:rPr lang="fr-FR" dirty="0" smtClean="0"/>
              <a:t>2) « Arroser » à coup de particules alpha</a:t>
            </a:r>
            <a:endParaRPr lang="fr-FR" dirty="0"/>
          </a:p>
        </p:txBody>
      </p:sp>
      <p:sp>
        <p:nvSpPr>
          <p:cNvPr id="7" name="ZoneTexte 6"/>
          <p:cNvSpPr txBox="1"/>
          <p:nvPr/>
        </p:nvSpPr>
        <p:spPr>
          <a:xfrm>
            <a:off x="403920" y="4582869"/>
            <a:ext cx="2088232" cy="646331"/>
          </a:xfrm>
          <a:prstGeom prst="rect">
            <a:avLst/>
          </a:prstGeom>
          <a:noFill/>
        </p:spPr>
        <p:txBody>
          <a:bodyPr wrap="square" rtlCol="0">
            <a:spAutoFit/>
          </a:bodyPr>
          <a:lstStyle/>
          <a:p>
            <a:r>
              <a:rPr lang="fr-FR" dirty="0" smtClean="0"/>
              <a:t>3) Analyser les impacts !</a:t>
            </a:r>
            <a:endParaRPr lang="fr-FR" dirty="0"/>
          </a:p>
        </p:txBody>
      </p:sp>
      <p:sp>
        <p:nvSpPr>
          <p:cNvPr id="8" name="ZoneTexte 7"/>
          <p:cNvSpPr txBox="1"/>
          <p:nvPr/>
        </p:nvSpPr>
        <p:spPr>
          <a:xfrm>
            <a:off x="611560" y="2564904"/>
            <a:ext cx="7920880" cy="1446550"/>
          </a:xfrm>
          <a:prstGeom prst="rect">
            <a:avLst/>
          </a:prstGeom>
          <a:solidFill>
            <a:schemeClr val="bg1">
              <a:alpha val="96000"/>
            </a:schemeClr>
          </a:solidFill>
        </p:spPr>
        <p:txBody>
          <a:bodyPr wrap="square" rtlCol="0">
            <a:spAutoFit/>
          </a:bodyPr>
          <a:lstStyle/>
          <a:p>
            <a:r>
              <a:rPr lang="fr-FR" sz="4400" dirty="0" smtClean="0">
                <a:solidFill>
                  <a:srgbClr val="FF0000"/>
                </a:solidFill>
              </a:rPr>
              <a:t>Qu’est ce qui est important dans cette expérience ?</a:t>
            </a:r>
          </a:p>
        </p:txBody>
      </p:sp>
      <p:sp>
        <p:nvSpPr>
          <p:cNvPr id="9" name="Espace réservé du numéro de diapositive 8"/>
          <p:cNvSpPr>
            <a:spLocks noGrp="1"/>
          </p:cNvSpPr>
          <p:nvPr>
            <p:ph type="sldNum" sz="quarter" idx="12"/>
          </p:nvPr>
        </p:nvSpPr>
        <p:spPr/>
        <p:txBody>
          <a:bodyPr/>
          <a:lstStyle/>
          <a:p>
            <a:fld id="{8B4B74B0-6BC4-4F13-A253-605BD2E1CB15}" type="slidenum">
              <a:rPr lang="fr-FR" smtClean="0"/>
              <a:pPr/>
              <a:t>7</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1520" y="116632"/>
            <a:ext cx="8640960" cy="1446550"/>
          </a:xfrm>
          <a:prstGeom prst="rect">
            <a:avLst/>
          </a:prstGeom>
          <a:solidFill>
            <a:schemeClr val="bg1">
              <a:alpha val="96000"/>
            </a:schemeClr>
          </a:solidFill>
        </p:spPr>
        <p:txBody>
          <a:bodyPr wrap="square" rtlCol="0">
            <a:spAutoFit/>
          </a:bodyPr>
          <a:lstStyle/>
          <a:p>
            <a:r>
              <a:rPr lang="fr-FR" sz="4400" dirty="0" smtClean="0">
                <a:solidFill>
                  <a:srgbClr val="FF0000"/>
                </a:solidFill>
              </a:rPr>
              <a:t>Qu’est ce qui était important dans ces expériences ?</a:t>
            </a:r>
          </a:p>
        </p:txBody>
      </p:sp>
      <p:sp>
        <p:nvSpPr>
          <p:cNvPr id="5" name="ZoneTexte 4"/>
          <p:cNvSpPr txBox="1"/>
          <p:nvPr/>
        </p:nvSpPr>
        <p:spPr>
          <a:xfrm>
            <a:off x="179512" y="1844824"/>
            <a:ext cx="8964488" cy="1261884"/>
          </a:xfrm>
          <a:prstGeom prst="rect">
            <a:avLst/>
          </a:prstGeom>
          <a:noFill/>
        </p:spPr>
        <p:txBody>
          <a:bodyPr wrap="square" rtlCol="0">
            <a:spAutoFit/>
          </a:bodyPr>
          <a:lstStyle/>
          <a:p>
            <a:pPr marL="342900" indent="-342900"/>
            <a:r>
              <a:rPr lang="fr-FR" sz="2800" dirty="0" smtClean="0"/>
              <a:t>1)	</a:t>
            </a:r>
            <a:r>
              <a:rPr lang="fr-FR" sz="2400" dirty="0" smtClean="0">
                <a:solidFill>
                  <a:srgbClr val="FF0000"/>
                </a:solidFill>
              </a:rPr>
              <a:t>La sonde </a:t>
            </a:r>
            <a:r>
              <a:rPr lang="fr-FR" sz="2400" dirty="0" smtClean="0"/>
              <a:t>!  Que ce serait-il passé si on avait lâché une balle </a:t>
            </a:r>
            <a:r>
              <a:rPr lang="fr-FR" sz="2400" smtClean="0"/>
              <a:t>en mousse </a:t>
            </a:r>
            <a:r>
              <a:rPr lang="fr-FR" sz="2400" dirty="0" smtClean="0"/>
              <a:t>dans le </a:t>
            </a:r>
            <a:r>
              <a:rPr lang="fr-FR" sz="2400" dirty="0" err="1" smtClean="0"/>
              <a:t>puit</a:t>
            </a:r>
            <a:r>
              <a:rPr lang="fr-FR" sz="2400" dirty="0" smtClean="0"/>
              <a:t> ? Lancé des particules alpha sur la maison? Mitraillé la feuille d’or au M60 ? </a:t>
            </a:r>
          </a:p>
        </p:txBody>
      </p:sp>
      <p:sp>
        <p:nvSpPr>
          <p:cNvPr id="6" name="ZoneTexte 5"/>
          <p:cNvSpPr txBox="1"/>
          <p:nvPr/>
        </p:nvSpPr>
        <p:spPr>
          <a:xfrm>
            <a:off x="251520" y="3140968"/>
            <a:ext cx="8892480" cy="830997"/>
          </a:xfrm>
          <a:prstGeom prst="rect">
            <a:avLst/>
          </a:prstGeom>
          <a:noFill/>
        </p:spPr>
        <p:txBody>
          <a:bodyPr wrap="square" rtlCol="0">
            <a:spAutoFit/>
          </a:bodyPr>
          <a:lstStyle/>
          <a:p>
            <a:pPr marL="342900" indent="-342900"/>
            <a:r>
              <a:rPr lang="fr-FR" sz="2400" dirty="0" smtClean="0"/>
              <a:t>2)	</a:t>
            </a:r>
            <a:r>
              <a:rPr lang="fr-FR" sz="2400" dirty="0" smtClean="0">
                <a:solidFill>
                  <a:srgbClr val="FF0000"/>
                </a:solidFill>
              </a:rPr>
              <a:t>Le détecteur</a:t>
            </a:r>
            <a:r>
              <a:rPr lang="fr-FR" sz="2400" dirty="0" smtClean="0"/>
              <a:t> ! Il faut garder une trace pour pouvoir ensuite analyser les résultats !</a:t>
            </a:r>
            <a:endParaRPr lang="fr-FR" sz="2400" dirty="0"/>
          </a:p>
        </p:txBody>
      </p:sp>
      <p:sp>
        <p:nvSpPr>
          <p:cNvPr id="7" name="ZoneTexte 6"/>
          <p:cNvSpPr txBox="1"/>
          <p:nvPr/>
        </p:nvSpPr>
        <p:spPr>
          <a:xfrm>
            <a:off x="251520" y="4028871"/>
            <a:ext cx="8892480" cy="1938992"/>
          </a:xfrm>
          <a:prstGeom prst="rect">
            <a:avLst/>
          </a:prstGeom>
          <a:noFill/>
        </p:spPr>
        <p:txBody>
          <a:bodyPr wrap="square" rtlCol="0">
            <a:spAutoFit/>
          </a:bodyPr>
          <a:lstStyle/>
          <a:p>
            <a:pPr marL="342900" indent="-342900"/>
            <a:r>
              <a:rPr lang="fr-FR" sz="2400" dirty="0" smtClean="0"/>
              <a:t>3)</a:t>
            </a:r>
            <a:r>
              <a:rPr lang="fr-FR" sz="2400" dirty="0" smtClean="0">
                <a:solidFill>
                  <a:srgbClr val="FF0000"/>
                </a:solidFill>
              </a:rPr>
              <a:t> 	La méthode d’analyse</a:t>
            </a:r>
            <a:r>
              <a:rPr lang="fr-FR" sz="2400" dirty="0" smtClean="0"/>
              <a:t> ! En effet, il faut interpréter les résultats… </a:t>
            </a:r>
          </a:p>
          <a:p>
            <a:pPr marL="342900" indent="-342900"/>
            <a:r>
              <a:rPr lang="fr-FR" sz="2400" dirty="0" smtClean="0"/>
              <a:t>	Par exemple comprendre que la feuille d’or est en fait principalement constituée de vide, en dehors de quelque zone où les particules alpha rebondissent. La structure atomique est mise en évidence !</a:t>
            </a:r>
            <a:endParaRPr lang="fr-FR" sz="2400" dirty="0"/>
          </a:p>
        </p:txBody>
      </p:sp>
      <p:sp>
        <p:nvSpPr>
          <p:cNvPr id="8" name="Espace réservé du numéro de diapositive 7"/>
          <p:cNvSpPr>
            <a:spLocks noGrp="1"/>
          </p:cNvSpPr>
          <p:nvPr>
            <p:ph type="sldNum" sz="quarter" idx="12"/>
          </p:nvPr>
        </p:nvSpPr>
        <p:spPr/>
        <p:txBody>
          <a:bodyPr/>
          <a:lstStyle/>
          <a:p>
            <a:fld id="{8B4B74B0-6BC4-4F13-A253-605BD2E1CB15}" type="slidenum">
              <a:rPr lang="fr-FR" smtClean="0"/>
              <a:pPr/>
              <a:t>8</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971600" y="1484784"/>
            <a:ext cx="7704856" cy="1015663"/>
          </a:xfrm>
          <a:prstGeom prst="rect">
            <a:avLst/>
          </a:prstGeom>
          <a:noFill/>
        </p:spPr>
        <p:txBody>
          <a:bodyPr wrap="square" rtlCol="0">
            <a:spAutoFit/>
          </a:bodyPr>
          <a:lstStyle/>
          <a:p>
            <a:r>
              <a:rPr lang="fr-FR" sz="6000" dirty="0" smtClean="0"/>
              <a:t>FIN …</a:t>
            </a:r>
            <a:endParaRPr lang="fr-FR" sz="6000" dirty="0"/>
          </a:p>
        </p:txBody>
      </p:sp>
      <p:sp>
        <p:nvSpPr>
          <p:cNvPr id="5" name="ZoneTexte 4"/>
          <p:cNvSpPr txBox="1"/>
          <p:nvPr/>
        </p:nvSpPr>
        <p:spPr>
          <a:xfrm>
            <a:off x="2987824" y="3933056"/>
            <a:ext cx="5112568" cy="1938992"/>
          </a:xfrm>
          <a:prstGeom prst="rect">
            <a:avLst/>
          </a:prstGeom>
          <a:noFill/>
        </p:spPr>
        <p:txBody>
          <a:bodyPr wrap="square" rtlCol="0">
            <a:spAutoFit/>
          </a:bodyPr>
          <a:lstStyle/>
          <a:p>
            <a:r>
              <a:rPr lang="fr-FR" sz="6000" dirty="0" smtClean="0"/>
              <a:t>…de l’introduction !!</a:t>
            </a:r>
            <a:endParaRPr lang="fr-FR" sz="6000" dirty="0"/>
          </a:p>
        </p:txBody>
      </p:sp>
      <p:pic>
        <p:nvPicPr>
          <p:cNvPr id="6" name="Image 5" descr="smiley.jpeg"/>
          <p:cNvPicPr>
            <a:picLocks noChangeAspect="1"/>
          </p:cNvPicPr>
          <p:nvPr/>
        </p:nvPicPr>
        <p:blipFill>
          <a:blip r:embed="rId2" cstate="print"/>
          <a:stretch>
            <a:fillRect/>
          </a:stretch>
        </p:blipFill>
        <p:spPr>
          <a:xfrm>
            <a:off x="5868144" y="2708920"/>
            <a:ext cx="2143125" cy="2143125"/>
          </a:xfrm>
          <a:prstGeom prst="rect">
            <a:avLst/>
          </a:prstGeom>
        </p:spPr>
      </p:pic>
      <p:sp>
        <p:nvSpPr>
          <p:cNvPr id="7" name="Espace réservé du numéro de diapositive 6"/>
          <p:cNvSpPr>
            <a:spLocks noGrp="1"/>
          </p:cNvSpPr>
          <p:nvPr>
            <p:ph type="sldNum" sz="quarter" idx="12"/>
          </p:nvPr>
        </p:nvSpPr>
        <p:spPr/>
        <p:txBody>
          <a:bodyPr/>
          <a:lstStyle/>
          <a:p>
            <a:fld id="{8B4B74B0-6BC4-4F13-A253-605BD2E1CB15}" type="slidenum">
              <a:rPr lang="fr-FR" smtClean="0"/>
              <a:pPr/>
              <a:t>9</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21369</TotalTime>
  <Words>879</Words>
  <Application>Microsoft Office PowerPoint</Application>
  <PresentationFormat>Affichage à l'écran (4:3)</PresentationFormat>
  <Paragraphs>211</Paragraphs>
  <Slides>48</Slides>
  <Notes>1</Notes>
  <HiddenSlides>0</HiddenSlides>
  <MMClips>0</MMClips>
  <ScaleCrop>false</ScaleCrop>
  <HeadingPairs>
    <vt:vector size="4" baseType="variant">
      <vt:variant>
        <vt:lpstr>Thème</vt:lpstr>
      </vt:variant>
      <vt:variant>
        <vt:i4>1</vt:i4>
      </vt:variant>
      <vt:variant>
        <vt:lpstr>Titres des diapositives</vt:lpstr>
      </vt:variant>
      <vt:variant>
        <vt:i4>48</vt:i4>
      </vt:variant>
    </vt:vector>
  </HeadingPairs>
  <TitlesOfParts>
    <vt:vector size="49" baseType="lpstr">
      <vt:lpstr>Thème Office</vt:lpstr>
      <vt:lpstr>ACCELERATEURS &amp; DETECTEURS</vt:lpstr>
      <vt:lpstr>INTRODUCTION</vt:lpstr>
      <vt:lpstr>Résumé (très résumé !) du cours précédent </vt:lpstr>
      <vt:lpstr>1.  Principe Expérimental … </vt:lpstr>
      <vt:lpstr>Quelle est la profondeur d’un puits ?</vt:lpstr>
      <vt:lpstr>Diapositive 6</vt:lpstr>
      <vt:lpstr>Enfin un truc sérieux !</vt:lpstr>
      <vt:lpstr>Diapositive 8</vt:lpstr>
      <vt:lpstr>Diapositive 9</vt:lpstr>
      <vt:lpstr>2. Les sondes</vt:lpstr>
      <vt:lpstr>Caractéristiques d’une sonde ?</vt:lpstr>
      <vt:lpstr>Mais au fait, qu’est ce qu’on veut observer ??</vt:lpstr>
      <vt:lpstr>Que cherche-t-on à observer ?</vt:lpstr>
      <vt:lpstr>Que cherche-t-on à observer ?</vt:lpstr>
      <vt:lpstr>Jusque là, on observe que les particules « naturelles »…  électron, protons, neutrons…</vt:lpstr>
      <vt:lpstr>Et si on veux découvrir de nouvelles particules ?</vt:lpstr>
      <vt:lpstr>Sonder la sonde…</vt:lpstr>
      <vt:lpstr>Diapositive 18</vt:lpstr>
      <vt:lpstr>Comment ça marche ?</vt:lpstr>
      <vt:lpstr>La méthode traditionnelle :</vt:lpstr>
      <vt:lpstr>Diapositive 21</vt:lpstr>
      <vt:lpstr>3. Accélérer !</vt:lpstr>
      <vt:lpstr>Mais un accélérateur, c’est quoi ?</vt:lpstr>
      <vt:lpstr>Diapositive 24</vt:lpstr>
      <vt:lpstr>Diapositive 25</vt:lpstr>
      <vt:lpstr>Source</vt:lpstr>
      <vt:lpstr>Electrostatique :</vt:lpstr>
      <vt:lpstr>LINAC</vt:lpstr>
      <vt:lpstr>Les synchrotrons</vt:lpstr>
      <vt:lpstr>Guider les particules</vt:lpstr>
      <vt:lpstr>Collisionner ! </vt:lpstr>
      <vt:lpstr>Diapositive 32</vt:lpstr>
      <vt:lpstr>Les points clés d’un collisionneur</vt:lpstr>
      <vt:lpstr>4. Détecteurs.</vt:lpstr>
      <vt:lpstr>Diapositive 35</vt:lpstr>
      <vt:lpstr>Détecteurs</vt:lpstr>
      <vt:lpstr>Un détecteur multicouche !</vt:lpstr>
      <vt:lpstr>Détecter les particules chargées</vt:lpstr>
      <vt:lpstr>Détecter les électrons</vt:lpstr>
      <vt:lpstr>Protons</vt:lpstr>
      <vt:lpstr>Muons</vt:lpstr>
      <vt:lpstr>photons</vt:lpstr>
      <vt:lpstr>neutrons</vt:lpstr>
      <vt:lpstr>Jets</vt:lpstr>
      <vt:lpstr>neutrinos</vt:lpstr>
      <vt:lpstr>L’analyse de physique : </vt:lpstr>
      <vt:lpstr>CONCLUSION</vt:lpstr>
      <vt:lpstr>Diapositive 48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Monseu</dc:creator>
  <cp:lastModifiedBy>Monseu</cp:lastModifiedBy>
  <cp:revision>38</cp:revision>
  <dcterms:created xsi:type="dcterms:W3CDTF">2011-02-28T21:05:08Z</dcterms:created>
  <dcterms:modified xsi:type="dcterms:W3CDTF">2013-03-12T16:22:58Z</dcterms:modified>
</cp:coreProperties>
</file>