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82" r:id="rId1"/>
  </p:sldMasterIdLst>
  <p:notesMasterIdLst>
    <p:notesMasterId r:id="rId26"/>
  </p:notesMasterIdLst>
  <p:sldIdLst>
    <p:sldId id="256" r:id="rId2"/>
    <p:sldId id="677" r:id="rId3"/>
    <p:sldId id="630" r:id="rId4"/>
    <p:sldId id="678" r:id="rId5"/>
    <p:sldId id="665" r:id="rId6"/>
    <p:sldId id="631" r:id="rId7"/>
    <p:sldId id="632" r:id="rId8"/>
    <p:sldId id="633" r:id="rId9"/>
    <p:sldId id="634" r:id="rId10"/>
    <p:sldId id="670" r:id="rId11"/>
    <p:sldId id="664" r:id="rId12"/>
    <p:sldId id="671" r:id="rId13"/>
    <p:sldId id="674" r:id="rId14"/>
    <p:sldId id="675" r:id="rId15"/>
    <p:sldId id="672" r:id="rId16"/>
    <p:sldId id="681" r:id="rId17"/>
    <p:sldId id="682" r:id="rId18"/>
    <p:sldId id="676" r:id="rId19"/>
    <p:sldId id="683" r:id="rId20"/>
    <p:sldId id="688" r:id="rId21"/>
    <p:sldId id="684" r:id="rId22"/>
    <p:sldId id="685" r:id="rId23"/>
    <p:sldId id="686" r:id="rId24"/>
    <p:sldId id="687" r:id="rId25"/>
  </p:sldIdLst>
  <p:sldSz cx="9144000" cy="6858000" type="screen4x3"/>
  <p:notesSz cx="6858000" cy="9144000"/>
  <p:embeddedFontLst>
    <p:embeddedFont>
      <p:font typeface="Californian FB" panose="0207040306080B030204" pitchFamily="18" charset="0"/>
      <p:regular r:id="rId27"/>
      <p:bold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Copperplate Gothic Bold" panose="020E0705020206020404" pitchFamily="34" charset="0"/>
      <p:regular r:id="rId31"/>
    </p:embeddedFont>
    <p:embeddedFont>
      <p:font typeface="Copperplate Gothic Light" panose="020E0507020206020404" pitchFamily="34" charset="0"/>
      <p:regular r:id="rId32"/>
    </p:embeddedFont>
    <p:embeddedFont>
      <p:font typeface="Arial Black" panose="020B0A04020102020204" pitchFamily="34" charset="0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iner" initials="R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8"/>
    <a:srgbClr val="00FF00"/>
    <a:srgbClr val="FFFFFF"/>
    <a:srgbClr val="003399"/>
    <a:srgbClr val="FFFF00"/>
    <a:srgbClr val="FFFFCC"/>
    <a:srgbClr val="99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56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BBE5A6-CF11-4636-9ED6-5D0798A80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BE5A6-CF11-4636-9ED6-5D0798A800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50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950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95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952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dirty="0">
              <a:latin typeface="Copperplate Gothic Light" pitchFamily="34" charset="0"/>
            </a:endParaRPr>
          </a:p>
        </p:txBody>
      </p:sp>
      <p:sp>
        <p:nvSpPr>
          <p:cNvPr id="14952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>
                <a:latin typeface="Copperplate Gothic Light" pitchFamily="34" charset="0"/>
              </a:defRPr>
            </a:lvl1pPr>
          </a:lstStyle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14952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>
                <a:latin typeface="Copperplate Gothic Light" pitchFamily="34" charset="0"/>
              </a:defRPr>
            </a:lvl1pPr>
          </a:lstStyle>
          <a:p>
            <a:fld id="{61DD9301-2414-4F9B-9CF7-DCE565449D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  <a:latin typeface="Copperplate Gothic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>
                <a:latin typeface="Copperplate Gothic Bold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6A53E2-E6B0-4EF1-B963-7D3247796D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923011-80B4-455B-8922-2A1793BC2F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0343"/>
            <a:ext cx="8382000" cy="5127171"/>
          </a:xfrm>
        </p:spPr>
        <p:txBody>
          <a:bodyPr/>
          <a:lstStyle>
            <a:lvl1pPr>
              <a:defRPr sz="2000">
                <a:latin typeface="Californian FB" pitchFamily="18" charset="0"/>
              </a:defRPr>
            </a:lvl1pPr>
            <a:lvl2pPr>
              <a:defRPr sz="1600">
                <a:latin typeface="Californian FB" pitchFamily="18" charset="0"/>
              </a:defRPr>
            </a:lvl2pPr>
            <a:lvl3pPr>
              <a:defRPr sz="1400">
                <a:latin typeface="Californian FB" pitchFamily="18" charset="0"/>
              </a:defRPr>
            </a:lvl3pPr>
            <a:lvl4pPr>
              <a:defRPr sz="1200">
                <a:latin typeface="Californian FB" pitchFamily="18" charset="0"/>
              </a:defRPr>
            </a:lvl4pPr>
            <a:lvl5pPr>
              <a:defRPr sz="1100">
                <a:latin typeface="Californian FB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7828" y="6245226"/>
            <a:ext cx="2133600" cy="476250"/>
          </a:xfrm>
        </p:spPr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pperplate Gothic Light" pitchFamily="34" charset="0"/>
              </a:defRPr>
            </a:lvl1pPr>
          </a:lstStyle>
          <a:p>
            <a:fld id="{5CF1EE99-4FBF-4B90-92C2-F3A5247995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pperplate Gothic Light" pitchFamily="34" charset="0"/>
              </a:defRPr>
            </a:lvl1pPr>
          </a:lstStyle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3657" y="402771"/>
            <a:ext cx="8338458" cy="653143"/>
          </a:xfrm>
          <a:solidFill>
            <a:schemeClr val="accent5">
              <a:lumMod val="25000"/>
            </a:schemeClr>
          </a:solidFill>
        </p:spPr>
        <p:txBody>
          <a:bodyPr/>
          <a:lstStyle>
            <a:lvl1pPr>
              <a:defRPr b="0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A098E-3E03-479F-A114-CA702FFED1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C68A9E-BB6A-4CAA-8636-A5DF450885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029A9C-360D-443F-8F1E-06FA682EA2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01A4DB-1466-4BAB-B937-E641DAA2B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AC2CE-B5BC-4D5F-A4AF-811AF085C1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61C18-9048-419F-8AFC-2387A60858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j-lt"/>
              </a:defRPr>
            </a:lvl1pPr>
          </a:lstStyle>
          <a:p>
            <a:fld id="{5CF1EE99-4FBF-4B90-92C2-F3A52479950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484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smtClean="0"/>
              <a:t>Rainer Fries</a:t>
            </a:r>
            <a:endParaRPr lang="en-US" sz="800"/>
          </a:p>
        </p:txBody>
      </p:sp>
      <p:pic>
        <p:nvPicPr>
          <p:cNvPr id="148498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16675"/>
            <a:ext cx="334963" cy="334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emf"/><Relationship Id="rId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7.emf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8.wmf"/><Relationship Id="rId9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8.jpeg"/><Relationship Id="rId3" Type="http://schemas.openxmlformats.org/officeDocument/2006/relationships/image" Target="../media/image66.e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3.wmf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64.wmf"/><Relationship Id="rId10" Type="http://schemas.openxmlformats.org/officeDocument/2006/relationships/image" Target="../media/image62.w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jpe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emf"/><Relationship Id="rId11" Type="http://schemas.openxmlformats.org/officeDocument/2006/relationships/image" Target="../media/image76.png"/><Relationship Id="rId5" Type="http://schemas.openxmlformats.org/officeDocument/2006/relationships/image" Target="../media/image72.wmf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1.e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3.wmf"/><Relationship Id="rId9" Type="http://schemas.openxmlformats.org/officeDocument/2006/relationships/image" Target="../media/image8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image" Target="../media/image93.emf"/><Relationship Id="rId3" Type="http://schemas.openxmlformats.org/officeDocument/2006/relationships/oleObject" Target="../embeddings/oleObject63.bin"/><Relationship Id="rId7" Type="http://schemas.openxmlformats.org/officeDocument/2006/relationships/image" Target="../media/image88.wmf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91.emf"/><Relationship Id="rId10" Type="http://schemas.openxmlformats.org/officeDocument/2006/relationships/image" Target="../media/image89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0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0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Flowing Gluon Fields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Collective Phenomena in Classical QCD</a:t>
            </a:r>
            <a:endParaRPr lang="en-US" sz="28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Rainer </a:t>
            </a:r>
            <a:r>
              <a:rPr lang="en-US" b="1" dirty="0" smtClean="0"/>
              <a:t>J. Fries</a:t>
            </a:r>
            <a:endParaRPr lang="en-US" b="1" dirty="0"/>
          </a:p>
          <a:p>
            <a:r>
              <a:rPr lang="en-US" dirty="0"/>
              <a:t>Texas A&amp;M </a:t>
            </a:r>
            <a:r>
              <a:rPr lang="en-US" dirty="0" smtClean="0"/>
              <a:t>University</a:t>
            </a:r>
            <a:endParaRPr lang="en-US" dirty="0"/>
          </a:p>
          <a:p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71800" y="5959475"/>
            <a:ext cx="3970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opperplate Gothic Light" pitchFamily="34" charset="0"/>
              </a:rPr>
              <a:t>9</a:t>
            </a:r>
            <a:r>
              <a:rPr lang="en-US" baseline="30000" dirty="0" smtClean="0">
                <a:latin typeface="Copperplate Gothic Light" pitchFamily="34" charset="0"/>
              </a:rPr>
              <a:t>th</a:t>
            </a:r>
            <a:r>
              <a:rPr lang="en-US" dirty="0" smtClean="0">
                <a:latin typeface="Copperplate Gothic Light" pitchFamily="34" charset="0"/>
              </a:rPr>
              <a:t> Workshop High P</a:t>
            </a:r>
            <a:r>
              <a:rPr lang="en-US" baseline="-25000" dirty="0" smtClean="0">
                <a:latin typeface="Copperplate Gothic Light" pitchFamily="34" charset="0"/>
              </a:rPr>
              <a:t>T</a:t>
            </a:r>
            <a:r>
              <a:rPr lang="en-US" dirty="0" smtClean="0">
                <a:latin typeface="Copperplate Gothic Light" pitchFamily="34" charset="0"/>
              </a:rPr>
              <a:t> @ LHC</a:t>
            </a:r>
            <a:endParaRPr lang="en-US" dirty="0">
              <a:latin typeface="Copperplate Gothic Light" pitchFamily="34" charset="0"/>
            </a:endParaRPr>
          </a:p>
          <a:p>
            <a:r>
              <a:rPr lang="en-US" dirty="0" smtClean="0">
                <a:latin typeface="Copperplate Gothic Light" pitchFamily="34" charset="0"/>
              </a:rPr>
              <a:t>Grenoble, September 27, 2013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2057" name="Picture 9" descr="seal-ma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7" y="5131745"/>
            <a:ext cx="767406" cy="767406"/>
          </a:xfrm>
          <a:prstGeom prst="rect">
            <a:avLst/>
          </a:prstGeom>
          <a:noFill/>
        </p:spPr>
      </p:pic>
      <p:pic>
        <p:nvPicPr>
          <p:cNvPr id="7" name="Picture 6" descr="NS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1060" y="4871792"/>
            <a:ext cx="905124" cy="905124"/>
          </a:xfrm>
          <a:prstGeom prst="rect">
            <a:avLst/>
          </a:prstGeom>
        </p:spPr>
      </p:pic>
      <p:pic>
        <p:nvPicPr>
          <p:cNvPr id="8" name="Picture 7" descr="720px-US-DOE-OfficeOfScience-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3459" y="4915021"/>
            <a:ext cx="1134791" cy="881039"/>
          </a:xfrm>
          <a:prstGeom prst="rect">
            <a:avLst/>
          </a:prstGeom>
        </p:spPr>
      </p:pic>
      <p:pic>
        <p:nvPicPr>
          <p:cNvPr id="9" name="Picture 8" descr="JET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2746" y="5848811"/>
            <a:ext cx="3445562" cy="9992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10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Momentum Tensor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Symbol" pitchFamily="18" charset="2"/>
              </a:rPr>
              <a:t>General structure up to order </a:t>
            </a:r>
            <a:r>
              <a:rPr lang="en-US" i="1" dirty="0">
                <a:sym typeface="Symbol" pitchFamily="18" charset="2"/>
              </a:rPr>
              <a:t>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: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Transverse </a:t>
            </a:r>
            <a:r>
              <a:rPr lang="en-US" dirty="0" err="1" smtClean="0">
                <a:sym typeface="Symbol" pitchFamily="18" charset="2"/>
              </a:rPr>
              <a:t>Poynting</a:t>
            </a:r>
            <a:r>
              <a:rPr lang="en-US" dirty="0" smtClean="0">
                <a:sym typeface="Symbol" pitchFamily="18" charset="2"/>
              </a:rPr>
              <a:t> vector gives transverse flow.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Example for second order:</a:t>
            </a:r>
            <a:endParaRPr lang="en-US" dirty="0">
              <a:sym typeface="Symbol" pitchFamily="18" charset="2"/>
            </a:endParaRPr>
          </a:p>
        </p:txBody>
      </p:sp>
      <p:graphicFrame>
        <p:nvGraphicFramePr>
          <p:cNvPr id="289806" name="Object 14"/>
          <p:cNvGraphicFramePr>
            <a:graphicFrameLocks noChangeAspect="1"/>
          </p:cNvGraphicFramePr>
          <p:nvPr/>
        </p:nvGraphicFramePr>
        <p:xfrm>
          <a:off x="243305" y="2330490"/>
          <a:ext cx="8435061" cy="132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26" name="Equation" r:id="rId3" imgW="5981400" imgH="939600" progId="Equation.3">
                  <p:embed/>
                </p:oleObj>
              </mc:Choice>
              <mc:Fallback>
                <p:oleObj name="Equation" r:id="rId3" imgW="598140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05" y="2330490"/>
                        <a:ext cx="8435061" cy="132710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8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32649"/>
              </p:ext>
            </p:extLst>
          </p:nvPr>
        </p:nvGraphicFramePr>
        <p:xfrm>
          <a:off x="822972" y="4244925"/>
          <a:ext cx="2851989" cy="108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27" name="Equation" r:id="rId5" imgW="2070000" imgH="787320" progId="Equation.3">
                  <p:embed/>
                </p:oleObj>
              </mc:Choice>
              <mc:Fallback>
                <p:oleObj name="Equation" r:id="rId5" imgW="2070000" imgH="787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72" y="4244925"/>
                        <a:ext cx="2851989" cy="1086801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1157469" y="2176040"/>
            <a:ext cx="1203767" cy="5208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304922" y="1452797"/>
          <a:ext cx="963716" cy="52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28" name="Equation" r:id="rId7" imgW="723600" imgH="393480" progId="Equation.3">
                  <p:embed/>
                </p:oleObj>
              </mc:Choice>
              <mc:Fallback>
                <p:oleObj name="Equation" r:id="rId7" imgW="7236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2" y="1452797"/>
                        <a:ext cx="963716" cy="52647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endCxn id="12" idx="0"/>
          </p:cNvCxnSpPr>
          <p:nvPr/>
        </p:nvCxnSpPr>
        <p:spPr bwMode="auto">
          <a:xfrm>
            <a:off x="1759352" y="1967696"/>
            <a:ext cx="1" cy="2083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2824223" y="2176041"/>
            <a:ext cx="5463250" cy="54401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4924425" y="1562168"/>
          <a:ext cx="845097" cy="28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29" name="Equation" r:id="rId9" imgW="634680" imgH="215640" progId="Equation.3">
                  <p:embed/>
                </p:oleObj>
              </mc:Choice>
              <mc:Fallback>
                <p:oleObj name="Equation" r:id="rId9" imgW="6346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562168"/>
                        <a:ext cx="845097" cy="28934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>
            <a:off x="5324354" y="1875099"/>
            <a:ext cx="13505" cy="279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151004" y="4111140"/>
            <a:ext cx="4804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Like hydrodynamic flow, determined by gradient of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transverse pressure </a:t>
            </a:r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= </a:t>
            </a:r>
            <a:r>
              <a:rPr lang="en-US" sz="1600" i="1" dirty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en-US" sz="1600" baseline="-2500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sym typeface="Symbol" pitchFamily="18" charset="2"/>
              </a:rPr>
              <a:t>; even in rapidity.</a:t>
            </a:r>
            <a:endParaRPr lang="en-US" sz="1600" baseline="-25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151004" y="4951236"/>
            <a:ext cx="3182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 pitchFamily="18" charset="2"/>
              </a:rPr>
              <a:t>Non-hydro like; odd in rapidity ??</a:t>
            </a:r>
            <a:endParaRPr lang="en-US" sz="1600" baseline="-25000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30" name="Straight Arrow Connector 29"/>
          <p:cNvCxnSpPr>
            <a:stCxn id="27" idx="1"/>
          </p:cNvCxnSpPr>
          <p:nvPr/>
        </p:nvCxnSpPr>
        <p:spPr bwMode="auto">
          <a:xfrm flipH="1">
            <a:off x="3538847" y="4403528"/>
            <a:ext cx="612157" cy="844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8" idx="1"/>
          </p:cNvCxnSpPr>
          <p:nvPr/>
        </p:nvCxnSpPr>
        <p:spPr bwMode="auto">
          <a:xfrm flipH="1" flipV="1">
            <a:off x="3674961" y="5051692"/>
            <a:ext cx="476043" cy="68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553200" y="1255858"/>
            <a:ext cx="2499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[RJF, J.I.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Y. Li, (2006)]</a:t>
            </a:r>
          </a:p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[G. Chen, 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RJF, PLB 723 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(2013)]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41141"/>
              </p:ext>
            </p:extLst>
          </p:nvPr>
        </p:nvGraphicFramePr>
        <p:xfrm>
          <a:off x="884327" y="5834208"/>
          <a:ext cx="45577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30" name="Equation" r:id="rId11" imgW="3200400" imgH="419040" progId="Equation.3">
                  <p:embed/>
                </p:oleObj>
              </mc:Choice>
              <mc:Fallback>
                <p:oleObj name="Equation" r:id="rId11" imgW="3200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27" y="5834208"/>
                        <a:ext cx="45577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2160" y="5495654"/>
            <a:ext cx="5081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fornian FB" panose="0207040306080B030204" pitchFamily="18" charset="0"/>
              </a:rPr>
              <a:t>Depletion/increase of energy density due to transverse flow</a:t>
            </a:r>
            <a:endParaRPr lang="en-US" sz="1600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541320" y="5684243"/>
            <a:ext cx="1520840" cy="3054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" idx="1"/>
          </p:cNvCxnSpPr>
          <p:nvPr/>
        </p:nvCxnSpPr>
        <p:spPr bwMode="auto">
          <a:xfrm flipH="1">
            <a:off x="3699709" y="5664931"/>
            <a:ext cx="362451" cy="3219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677358" y="6350785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fornian FB" panose="0207040306080B030204" pitchFamily="18" charset="0"/>
              </a:rPr>
              <a:t>Due to longitudinal flow</a:t>
            </a:r>
            <a:endParaRPr lang="en-US" sz="1600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cxnSp>
        <p:nvCxnSpPr>
          <p:cNvPr id="34" name="Straight Arrow Connector 33"/>
          <p:cNvCxnSpPr>
            <a:stCxn id="31" idx="1"/>
          </p:cNvCxnSpPr>
          <p:nvPr/>
        </p:nvCxnSpPr>
        <p:spPr bwMode="auto">
          <a:xfrm flipH="1" flipV="1">
            <a:off x="5282491" y="6278175"/>
            <a:ext cx="394867" cy="2418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9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7" grpId="0"/>
      <p:bldP spid="28" grpId="0"/>
      <p:bldP spid="33" grpId="0"/>
      <p:bldP spid="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Color Charges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110343"/>
            <a:ext cx="8542318" cy="5127171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So far everything written in terms of color charge densities </a:t>
            </a:r>
            <a:r>
              <a:rPr lang="en-US" i="1" dirty="0">
                <a:sym typeface="Symbol" pitchFamily="18" charset="2"/>
              </a:rPr>
              <a:t> 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i="1" dirty="0">
                <a:sym typeface="Symbol" pitchFamily="18" charset="2"/>
              </a:rPr>
              <a:t>, 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/>
              </a:rPr>
              <a:t>MV: Gaussian distribution around color-neutral average</a:t>
            </a:r>
          </a:p>
          <a:p>
            <a:endParaRPr lang="en-US" dirty="0" smtClean="0">
              <a:sym typeface="Symbol"/>
            </a:endParaRP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Sample distribution to obtain event-by-event observables.</a:t>
            </a:r>
          </a:p>
          <a:p>
            <a:pPr lvl="1"/>
            <a:r>
              <a:rPr lang="en-US" dirty="0" smtClean="0">
                <a:sym typeface="Symbol"/>
              </a:rPr>
              <a:t>Here: calculating expectation value as function of average</a:t>
            </a:r>
            <a:r>
              <a:rPr lang="en-US" dirty="0" smtClean="0">
                <a:sym typeface="Symbol" pitchFamily="18" charset="2"/>
              </a:rPr>
              <a:t> color charge densities </a:t>
            </a:r>
            <a:r>
              <a:rPr lang="en-US" i="1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/>
              <a:t>MV: </a:t>
            </a:r>
            <a:r>
              <a:rPr lang="en-US" i="1" dirty="0">
                <a:sym typeface="Symbol"/>
              </a:rPr>
              <a:t> </a:t>
            </a:r>
            <a:r>
              <a:rPr lang="en-US" i="1" dirty="0" smtClean="0">
                <a:sym typeface="Symbol"/>
              </a:rPr>
              <a:t>= const.</a:t>
            </a:r>
            <a:r>
              <a:rPr lang="en-US" dirty="0" smtClean="0">
                <a:sym typeface="Symbol"/>
              </a:rPr>
              <a:t> But flow comes from gradients in nuclear </a:t>
            </a:r>
            <a:r>
              <a:rPr lang="en-US" dirty="0" smtClean="0">
                <a:sym typeface="Symbol"/>
              </a:rPr>
              <a:t>profiles.</a:t>
            </a:r>
            <a:endParaRPr lang="en-US" dirty="0"/>
          </a:p>
          <a:p>
            <a:pPr lvl="1"/>
            <a:r>
              <a:rPr lang="en-US" dirty="0" smtClean="0">
                <a:sym typeface="Symbol"/>
              </a:rPr>
              <a:t>Relax this condition: keep </a:t>
            </a:r>
            <a:r>
              <a:rPr lang="en-US" i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approximately </a:t>
            </a:r>
            <a:r>
              <a:rPr lang="en-US" dirty="0">
                <a:sym typeface="Symbol"/>
              </a:rPr>
              <a:t>constant on length scales 1/Q</a:t>
            </a:r>
            <a:r>
              <a:rPr lang="en-US" baseline="-25000" dirty="0">
                <a:sym typeface="Symbol"/>
              </a:rPr>
              <a:t>s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, allow variations on larger length scales:                                                                                      </a:t>
            </a:r>
            <a:r>
              <a:rPr lang="en-US" dirty="0">
                <a:sym typeface="Symbol"/>
              </a:rPr>
              <a:t>where 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 is an </a:t>
            </a:r>
            <a:r>
              <a:rPr lang="en-US" dirty="0" smtClean="0">
                <a:sym typeface="Symbol"/>
              </a:rPr>
              <a:t>infrared scale 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 &lt;&lt; </a:t>
            </a:r>
            <a:r>
              <a:rPr lang="en-US" dirty="0" smtClean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Theory well-behaved: typically results = classical MV result + small corrections involving gradients of </a:t>
            </a:r>
            <a:r>
              <a:rPr lang="en-US" i="1" dirty="0" smtClean="0">
                <a:sym typeface="Symbol"/>
              </a:rPr>
              <a:t>.</a:t>
            </a:r>
            <a:r>
              <a:rPr lang="en-US" dirty="0" smtClean="0">
                <a:sym typeface="Symbol"/>
              </a:rPr>
              <a:t>  </a:t>
            </a:r>
          </a:p>
          <a:p>
            <a:pPr lvl="1"/>
            <a:r>
              <a:rPr lang="en-US" dirty="0" smtClean="0">
                <a:sym typeface="Symbol"/>
              </a:rPr>
              <a:t>Important cancellation of singularities still go through: 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 ~ &lt;</a:t>
            </a:r>
            <a:r>
              <a:rPr lang="en-US" dirty="0" err="1">
                <a:sym typeface="Symbol"/>
              </a:rPr>
              <a:t>A</a:t>
            </a:r>
            <a:r>
              <a:rPr lang="en-US" baseline="30000" dirty="0" err="1">
                <a:sym typeface="Symbol"/>
              </a:rPr>
              <a:t>+</a:t>
            </a:r>
            <a:r>
              <a:rPr lang="en-US" baseline="-25000" dirty="0" err="1">
                <a:sym typeface="Symbol"/>
              </a:rPr>
              <a:t>cov</a:t>
            </a:r>
            <a:r>
              <a:rPr lang="en-US" dirty="0" err="1">
                <a:sym typeface="Symbol"/>
              </a:rPr>
              <a:t>A</a:t>
            </a:r>
            <a:r>
              <a:rPr lang="en-US" baseline="30000" dirty="0" err="1">
                <a:sym typeface="Symbol"/>
              </a:rPr>
              <a:t>+</a:t>
            </a:r>
            <a:r>
              <a:rPr lang="en-US" baseline="-25000" dirty="0" err="1">
                <a:sym typeface="Symbol"/>
              </a:rPr>
              <a:t>cov</a:t>
            </a:r>
            <a:r>
              <a:rPr lang="en-US" dirty="0">
                <a:sym typeface="Symbol"/>
              </a:rPr>
              <a:t>&gt; )</a:t>
            </a:r>
          </a:p>
          <a:p>
            <a:pPr lvl="1"/>
            <a:endParaRPr lang="en-US" dirty="0" smtClean="0">
              <a:sym typeface="Symbol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Applicability of this condition typically ok ~ 1 </a:t>
            </a:r>
            <a:r>
              <a:rPr lang="en-US" dirty="0" err="1" smtClean="0">
                <a:sym typeface="Symbol" pitchFamily="18" charset="2"/>
              </a:rPr>
              <a:t>fm</a:t>
            </a:r>
            <a:r>
              <a:rPr lang="en-US" dirty="0" smtClean="0">
                <a:sym typeface="Symbol" pitchFamily="18" charset="2"/>
              </a:rPr>
              <a:t> or more inside the surface of a large nucleus.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829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85350"/>
              </p:ext>
            </p:extLst>
          </p:nvPr>
        </p:nvGraphicFramePr>
        <p:xfrm>
          <a:off x="1092200" y="1873299"/>
          <a:ext cx="69596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43" name="Equation" r:id="rId4" imgW="5321160" imgH="457200" progId="Equation.3">
                  <p:embed/>
                </p:oleObj>
              </mc:Choice>
              <mc:Fallback>
                <p:oleObj name="Equation" r:id="rId4" imgW="53211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873299"/>
                        <a:ext cx="6959600" cy="601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12899"/>
              </p:ext>
            </p:extLst>
          </p:nvPr>
        </p:nvGraphicFramePr>
        <p:xfrm>
          <a:off x="3042312" y="4054750"/>
          <a:ext cx="3511450" cy="35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44" name="Equation" r:id="rId6" imgW="2730240" imgH="279360" progId="Equation.3">
                  <p:embed/>
                </p:oleObj>
              </mc:Choice>
              <mc:Fallback>
                <p:oleObj name="Equation" r:id="rId6" imgW="273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312" y="4054750"/>
                        <a:ext cx="3511450" cy="356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93871"/>
              </p:ext>
            </p:extLst>
          </p:nvPr>
        </p:nvGraphicFramePr>
        <p:xfrm>
          <a:off x="924291" y="5432051"/>
          <a:ext cx="4248247" cy="48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45" name="Equation" r:id="rId8" imgW="3733560" imgH="419040" progId="Equation.3">
                  <p:embed/>
                </p:oleObj>
              </mc:Choice>
              <mc:Fallback>
                <p:oleObj name="Equation" r:id="rId8" imgW="3733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291" y="5432051"/>
                        <a:ext cx="4248247" cy="480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94646"/>
              </p:ext>
            </p:extLst>
          </p:nvPr>
        </p:nvGraphicFramePr>
        <p:xfrm>
          <a:off x="5549151" y="5408062"/>
          <a:ext cx="3324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46" name="Equation" r:id="rId10" imgW="2920680" imgH="482400" progId="Equation.3">
                  <p:embed/>
                </p:oleObj>
              </mc:Choice>
              <mc:Fallback>
                <p:oleObj name="Equation" r:id="rId10" imgW="292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151" y="5408062"/>
                        <a:ext cx="33242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>
            <a:off x="5255150" y="5673770"/>
            <a:ext cx="2199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75069" y="6266251"/>
            <a:ext cx="2757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Chen, RJF, 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PLB 723 (2013)]</a:t>
            </a:r>
            <a:endParaRPr lang="en-US" sz="1600" dirty="0" smtClean="0">
              <a:solidFill>
                <a:srgbClr val="003399"/>
              </a:solidFill>
              <a:latin typeface="Californian FB" pitchFamily="18" charset="0"/>
            </a:endParaRP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 et al., in preparation]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12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Take expectation values.</a:t>
            </a:r>
          </a:p>
          <a:p>
            <a:r>
              <a:rPr lang="en-US" dirty="0" smtClean="0">
                <a:sym typeface="Symbol" pitchFamily="18" charset="2"/>
              </a:rPr>
              <a:t>Energy density ~ product of nuclear gluon distributions ~ product of color source densities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“Hydro” flow: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“Odd“ flow </a:t>
            </a:r>
            <a:r>
              <a:rPr lang="en-US" dirty="0" smtClean="0">
                <a:sym typeface="Symbol" pitchFamily="18" charset="2"/>
              </a:rPr>
              <a:t>term: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>
              <a:buNone/>
            </a:pPr>
            <a:endParaRPr lang="en-US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939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15906"/>
              </p:ext>
            </p:extLst>
          </p:nvPr>
        </p:nvGraphicFramePr>
        <p:xfrm>
          <a:off x="1136650" y="2295113"/>
          <a:ext cx="27305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65" name="Equation" r:id="rId3" imgW="1917360" imgH="431640" progId="Equation.3">
                  <p:embed/>
                </p:oleObj>
              </mc:Choice>
              <mc:Fallback>
                <p:oleObj name="Equation" r:id="rId3" imgW="19173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295113"/>
                        <a:ext cx="27305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34647"/>
              </p:ext>
            </p:extLst>
          </p:nvPr>
        </p:nvGraphicFramePr>
        <p:xfrm>
          <a:off x="1103313" y="3507963"/>
          <a:ext cx="33464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66" name="Equation" r:id="rId5" imgW="2349360" imgH="431640" progId="Equation.3">
                  <p:embed/>
                </p:oleObj>
              </mc:Choice>
              <mc:Fallback>
                <p:oleObj name="Equation" r:id="rId5" imgW="23493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3507963"/>
                        <a:ext cx="33464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023050" y="2172399"/>
            <a:ext cx="27157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[T. </a:t>
            </a:r>
            <a:r>
              <a:rPr lang="en-US" sz="1400" dirty="0" err="1" smtClean="0">
                <a:solidFill>
                  <a:srgbClr val="0000FF"/>
                </a:solidFill>
              </a:rPr>
              <a:t>Lappi</a:t>
            </a:r>
            <a:r>
              <a:rPr lang="en-US" sz="1400" dirty="0" smtClean="0">
                <a:solidFill>
                  <a:srgbClr val="0000FF"/>
                </a:solidFill>
              </a:rPr>
              <a:t>, 2006]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[RJF, </a:t>
            </a:r>
            <a:r>
              <a:rPr lang="en-US" sz="1400" dirty="0" err="1" smtClean="0">
                <a:solidFill>
                  <a:srgbClr val="0000FF"/>
                </a:solidFill>
              </a:rPr>
              <a:t>Kapusta</a:t>
            </a:r>
            <a:r>
              <a:rPr lang="en-US" sz="1400" dirty="0" smtClean="0">
                <a:solidFill>
                  <a:srgbClr val="0000FF"/>
                </a:solidFill>
              </a:rPr>
              <a:t>, Li, 2006]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[</a:t>
            </a:r>
            <a:r>
              <a:rPr lang="en-US" sz="1400" dirty="0" err="1" smtClean="0">
                <a:solidFill>
                  <a:srgbClr val="0000FF"/>
                </a:solidFill>
              </a:rPr>
              <a:t>Fujii</a:t>
            </a:r>
            <a:r>
              <a:rPr lang="en-US" sz="1400" dirty="0" smtClean="0">
                <a:solidFill>
                  <a:srgbClr val="0000FF"/>
                </a:solidFill>
              </a:rPr>
              <a:t>, Fukushima, Hidaka, 2009] </a:t>
            </a:r>
            <a:endParaRPr 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6691"/>
              </p:ext>
            </p:extLst>
          </p:nvPr>
        </p:nvGraphicFramePr>
        <p:xfrm>
          <a:off x="1143269" y="4722401"/>
          <a:ext cx="4068992" cy="58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67" name="Equation" r:id="rId7" imgW="2933640" imgH="419040" progId="Equation.3">
                  <p:embed/>
                </p:oleObj>
              </mc:Choice>
              <mc:Fallback>
                <p:oleObj name="Equation" r:id="rId7" imgW="2933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269" y="4722401"/>
                        <a:ext cx="4068992" cy="581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19800" y="3973119"/>
            <a:ext cx="2722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Chen, RJF, 2013]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 et al., in preparation]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13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Field: </a:t>
            </a:r>
            <a:r>
              <a:rPr lang="en-US" dirty="0" err="1" smtClean="0"/>
              <a:t>Abelian</a:t>
            </a:r>
            <a:r>
              <a:rPr lang="en-US" dirty="0" smtClean="0"/>
              <a:t> Arguments</a:t>
            </a:r>
            <a:endParaRPr lang="en-US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62641"/>
              </p:ext>
            </p:extLst>
          </p:nvPr>
        </p:nvGraphicFramePr>
        <p:xfrm>
          <a:off x="888472" y="5043116"/>
          <a:ext cx="3694414" cy="111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3" name="Equation" r:id="rId3" imgW="2616120" imgH="787320" progId="Equation.3">
                  <p:embed/>
                </p:oleObj>
              </mc:Choice>
              <mc:Fallback>
                <p:oleObj name="Equation" r:id="rId3" imgW="2616120" imgH="787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472" y="5043116"/>
                        <a:ext cx="3694414" cy="11120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77804" y="6164426"/>
            <a:ext cx="1840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fornian FB" pitchFamily="18" charset="0"/>
              </a:rPr>
              <a:t>[</a:t>
            </a:r>
            <a:r>
              <a:rPr lang="en-US" sz="1400" dirty="0" err="1" smtClean="0">
                <a:solidFill>
                  <a:srgbClr val="FF0000"/>
                </a:solidFill>
                <a:latin typeface="Californian FB" pitchFamily="18" charset="0"/>
              </a:rPr>
              <a:t>Guangyao</a:t>
            </a:r>
            <a:r>
              <a:rPr lang="en-US" sz="1400" dirty="0" smtClean="0">
                <a:solidFill>
                  <a:srgbClr val="FF0000"/>
                </a:solidFill>
                <a:latin typeface="Californian FB" pitchFamily="18" charset="0"/>
              </a:rPr>
              <a:t> Chen, RJF]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588" y="2444744"/>
            <a:ext cx="3729411" cy="4413255"/>
          </a:xfrm>
          <a:prstGeom prst="rect">
            <a:avLst/>
          </a:prstGeom>
        </p:spPr>
      </p:pic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Once the (non-</a:t>
            </a:r>
            <a:r>
              <a:rPr lang="en-US" dirty="0" err="1" smtClean="0">
                <a:sym typeface="Symbol" pitchFamily="18" charset="2"/>
              </a:rPr>
              <a:t>abelian</a:t>
            </a:r>
            <a:r>
              <a:rPr lang="en-US" dirty="0" smtClean="0">
                <a:sym typeface="Symbol" pitchFamily="18" charset="2"/>
              </a:rPr>
              <a:t>) longitudinal fields E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, B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are seeded, the </a:t>
            </a:r>
            <a:r>
              <a:rPr lang="en-US" i="1" dirty="0" smtClean="0">
                <a:sym typeface="Symbol" pitchFamily="18" charset="2"/>
              </a:rPr>
              <a:t>averaged </a:t>
            </a:r>
            <a:r>
              <a:rPr lang="en-US" dirty="0" smtClean="0">
                <a:sym typeface="Symbol" pitchFamily="18" charset="2"/>
              </a:rPr>
              <a:t>transverse flow field is an </a:t>
            </a:r>
            <a:r>
              <a:rPr lang="en-US" dirty="0" err="1" smtClean="0">
                <a:sym typeface="Symbol" pitchFamily="18" charset="2"/>
              </a:rPr>
              <a:t>abelian</a:t>
            </a:r>
            <a:r>
              <a:rPr lang="en-US" dirty="0" smtClean="0">
                <a:sym typeface="Symbol" pitchFamily="18" charset="2"/>
              </a:rPr>
              <a:t> effect. </a:t>
            </a:r>
          </a:p>
          <a:p>
            <a:r>
              <a:rPr lang="en-US" dirty="0" smtClean="0">
                <a:sym typeface="Symbol" pitchFamily="18" charset="2"/>
              </a:rPr>
              <a:t>Can be understood in terms of Ampere’s, Faraday’s and Gauss’ Law. </a:t>
            </a:r>
          </a:p>
          <a:p>
            <a:pPr lvl="1"/>
            <a:r>
              <a:rPr lang="en-US" dirty="0" smtClean="0">
                <a:sym typeface="Symbol" pitchFamily="18" charset="2"/>
              </a:rPr>
              <a:t>Longitudinal </a:t>
            </a:r>
            <a:r>
              <a:rPr lang="en-US" dirty="0">
                <a:sym typeface="Symbol" pitchFamily="18" charset="2"/>
              </a:rPr>
              <a:t>fields E</a:t>
            </a:r>
            <a:r>
              <a:rPr lang="en-US" baseline="-25000" dirty="0">
                <a:sym typeface="Symbol" pitchFamily="18" charset="2"/>
              </a:rPr>
              <a:t>0</a:t>
            </a:r>
            <a:r>
              <a:rPr lang="en-US" dirty="0">
                <a:sym typeface="Symbol" pitchFamily="18" charset="2"/>
              </a:rPr>
              <a:t>, B</a:t>
            </a:r>
            <a:r>
              <a:rPr lang="en-US" baseline="-25000" dirty="0">
                <a:sym typeface="Symbol" pitchFamily="18" charset="2"/>
              </a:rPr>
              <a:t>0</a:t>
            </a:r>
            <a:r>
              <a:rPr lang="en-US" dirty="0">
                <a:sym typeface="Symbol" pitchFamily="18" charset="2"/>
              </a:rPr>
              <a:t> decrease </a:t>
            </a:r>
            <a:r>
              <a:rPr lang="en-US" dirty="0" smtClean="0">
                <a:sym typeface="Symbol" pitchFamily="18" charset="2"/>
              </a:rPr>
              <a:t>in both </a:t>
            </a:r>
            <a:r>
              <a:rPr lang="en-US" i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i="1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 away from the light cone</a:t>
            </a:r>
          </a:p>
          <a:p>
            <a:r>
              <a:rPr lang="en-US" dirty="0" smtClean="0">
                <a:sym typeface="Symbol" pitchFamily="18" charset="2"/>
              </a:rPr>
              <a:t>Gauss at fixed time </a:t>
            </a:r>
            <a:r>
              <a:rPr lang="en-US" i="1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: </a:t>
            </a:r>
          </a:p>
          <a:p>
            <a:pPr lvl="1"/>
            <a:r>
              <a:rPr lang="en-US" dirty="0" smtClean="0">
                <a:sym typeface="Symbol"/>
              </a:rPr>
              <a:t>Long. flux imbalance compensated by transverse flux</a:t>
            </a:r>
            <a:endParaRPr lang="en-US" dirty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Gauss: </a:t>
            </a:r>
            <a:r>
              <a:rPr lang="en-US" b="1" dirty="0" smtClean="0">
                <a:sym typeface="Symbol"/>
              </a:rPr>
              <a:t>rapidity-odd radial </a:t>
            </a:r>
            <a:r>
              <a:rPr lang="en-US" dirty="0" smtClean="0">
                <a:sym typeface="Symbol"/>
              </a:rPr>
              <a:t>field</a:t>
            </a: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Ampere/Faraday as function of </a:t>
            </a:r>
            <a:r>
              <a:rPr lang="en-US" i="1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: </a:t>
            </a:r>
          </a:p>
          <a:p>
            <a:pPr lvl="1"/>
            <a:r>
              <a:rPr lang="en-US" dirty="0" smtClean="0">
                <a:sym typeface="Symbol"/>
              </a:rPr>
              <a:t>Decreasing long. flux induces transverse field</a:t>
            </a:r>
          </a:p>
          <a:p>
            <a:pPr lvl="1"/>
            <a:r>
              <a:rPr lang="en-US" dirty="0" smtClean="0">
                <a:sym typeface="Symbol"/>
              </a:rPr>
              <a:t>Ampere/Faraday: </a:t>
            </a:r>
            <a:r>
              <a:rPr lang="en-US" b="1" dirty="0" smtClean="0">
                <a:sym typeface="Symbol"/>
              </a:rPr>
              <a:t>rapidity-even curling </a:t>
            </a:r>
            <a:r>
              <a:rPr lang="en-US" dirty="0" smtClean="0">
                <a:sym typeface="Symbol"/>
              </a:rPr>
              <a:t>field</a:t>
            </a:r>
          </a:p>
          <a:p>
            <a:pPr lvl="1"/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Full classical QCD: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14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Averaging: From Fields To Flow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Calculating the </a:t>
            </a:r>
            <a:r>
              <a:rPr lang="en-US" dirty="0" smtClean="0">
                <a:sym typeface="Symbol" pitchFamily="18" charset="2"/>
              </a:rPr>
              <a:t>transverse </a:t>
            </a:r>
            <a:r>
              <a:rPr lang="en-US" dirty="0" err="1" smtClean="0">
                <a:sym typeface="Symbol" pitchFamily="18" charset="2"/>
              </a:rPr>
              <a:t>Poynting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vector to first order in </a:t>
            </a:r>
            <a:r>
              <a:rPr lang="en-US" i="1" dirty="0" smtClean="0">
                <a:sym typeface="Symbol"/>
              </a:rPr>
              <a:t> </a:t>
            </a:r>
            <a:r>
              <a:rPr lang="en-US" dirty="0" smtClean="0">
                <a:sym typeface="Symbol"/>
              </a:rPr>
              <a:t>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Averaging over source configurations: what are                 and                  ?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With                                                                   we have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S</a:t>
            </a:r>
            <a:r>
              <a:rPr lang="en-US" dirty="0" smtClean="0">
                <a:sym typeface="Symbol"/>
              </a:rPr>
              <a:t>ymmetry and dimensionality dictate shape of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943318" y="1544398"/>
          <a:ext cx="45370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2" name="Equation" r:id="rId3" imgW="3213000" imgH="787320" progId="Equation.3">
                  <p:embed/>
                </p:oleObj>
              </mc:Choice>
              <mc:Fallback>
                <p:oleObj name="Equation" r:id="rId3" imgW="3213000" imgH="787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18" y="1544398"/>
                        <a:ext cx="4537075" cy="111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77804" y="6164426"/>
            <a:ext cx="1675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alifornian FB" pitchFamily="18" charset="0"/>
              </a:rPr>
              <a:t>[G. Chen, RJF, 2013]</a:t>
            </a: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5615972" y="2935047"/>
          <a:ext cx="8429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3" name="Equation" r:id="rId5" imgW="596880" imgH="279360" progId="Equation.3">
                  <p:embed/>
                </p:oleObj>
              </mc:Choice>
              <mc:Fallback>
                <p:oleObj name="Equation" r:id="rId5" imgW="59688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972" y="2935047"/>
                        <a:ext cx="842963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6948990" y="2936977"/>
          <a:ext cx="8429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4" name="Equation" r:id="rId7" imgW="596880" imgH="279360" progId="Equation.3">
                  <p:embed/>
                </p:oleObj>
              </mc:Choice>
              <mc:Fallback>
                <p:oleObj name="Equation" r:id="rId7" imgW="59688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990" y="2936977"/>
                        <a:ext cx="842963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401"/>
              </p:ext>
            </p:extLst>
          </p:nvPr>
        </p:nvGraphicFramePr>
        <p:xfrm>
          <a:off x="1393083" y="3681437"/>
          <a:ext cx="3414734" cy="3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5" name="Equation" r:id="rId9" imgW="2108160" imgH="241200" progId="Equation.3">
                  <p:embed/>
                </p:oleObj>
              </mc:Choice>
              <mc:Fallback>
                <p:oleObj name="Equation" r:id="rId9" imgW="21081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083" y="3681437"/>
                        <a:ext cx="3414734" cy="391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845137"/>
              </p:ext>
            </p:extLst>
          </p:nvPr>
        </p:nvGraphicFramePr>
        <p:xfrm>
          <a:off x="5942270" y="3658808"/>
          <a:ext cx="19732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6" name="Equation" r:id="rId11" imgW="1396800" imgH="279360" progId="Equation.3">
                  <p:embed/>
                </p:oleObj>
              </mc:Choice>
              <mc:Fallback>
                <p:oleObj name="Equation" r:id="rId11" imgW="139680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270" y="3658808"/>
                        <a:ext cx="1973263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001269"/>
              </p:ext>
            </p:extLst>
          </p:nvPr>
        </p:nvGraphicFramePr>
        <p:xfrm>
          <a:off x="5611813" y="4398963"/>
          <a:ext cx="2222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7" name="Equation" r:id="rId13" imgW="1295280" imgH="228600" progId="Equation.3">
                  <p:embed/>
                </p:oleObj>
              </mc:Choice>
              <mc:Fallback>
                <p:oleObj name="Equation" r:id="rId13" imgW="12952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4398963"/>
                        <a:ext cx="2222500" cy="390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4600818" cy="51271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Transverse fields for randomly seeded longitudinal fields.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Field: Visualization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678" y="1425039"/>
            <a:ext cx="4006322" cy="5432961"/>
          </a:xfrm>
          <a:prstGeom prst="rect">
            <a:avLst/>
          </a:prstGeom>
        </p:spPr>
      </p:pic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25421"/>
              </p:ext>
            </p:extLst>
          </p:nvPr>
        </p:nvGraphicFramePr>
        <p:xfrm>
          <a:off x="5283200" y="1127125"/>
          <a:ext cx="17256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05" name="Equation" r:id="rId4" imgW="1231560" imgH="241200" progId="Equation.3">
                  <p:embed/>
                </p:oleObj>
              </mc:Choice>
              <mc:Fallback>
                <p:oleObj name="Equation" r:id="rId4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127125"/>
                        <a:ext cx="1725613" cy="338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72765"/>
              </p:ext>
            </p:extLst>
          </p:nvPr>
        </p:nvGraphicFramePr>
        <p:xfrm>
          <a:off x="7192963" y="1150938"/>
          <a:ext cx="17240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06" name="Equation" r:id="rId6" imgW="1231560" imgH="241200" progId="Equation.3">
                  <p:embed/>
                </p:oleObj>
              </mc:Choice>
              <mc:Fallback>
                <p:oleObj name="Equation" r:id="rId6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1150938"/>
                        <a:ext cx="1724025" cy="33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99144"/>
              </p:ext>
            </p:extLst>
          </p:nvPr>
        </p:nvGraphicFramePr>
        <p:xfrm>
          <a:off x="3928003" y="2036124"/>
          <a:ext cx="12096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07" name="Equation" r:id="rId8" imgW="863280" imgH="431640" progId="Equation.3">
                  <p:embed/>
                </p:oleObj>
              </mc:Choice>
              <mc:Fallback>
                <p:oleObj name="Equation" r:id="rId8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003" y="2036124"/>
                        <a:ext cx="120967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13881"/>
              </p:ext>
            </p:extLst>
          </p:nvPr>
        </p:nvGraphicFramePr>
        <p:xfrm>
          <a:off x="4301858" y="3998644"/>
          <a:ext cx="4619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08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858" y="3998644"/>
                        <a:ext cx="461963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4600818" cy="51271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Transverse </a:t>
            </a:r>
            <a:r>
              <a:rPr lang="en-US" dirty="0" err="1" smtClean="0"/>
              <a:t>Poynting</a:t>
            </a:r>
            <a:r>
              <a:rPr lang="en-US" dirty="0" smtClean="0"/>
              <a:t> vector for randomly seeded longitudinal fields.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Flow: Visualization</a:t>
            </a:r>
            <a:endParaRPr lang="en-US" dirty="0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71602"/>
              </p:ext>
            </p:extLst>
          </p:nvPr>
        </p:nvGraphicFramePr>
        <p:xfrm>
          <a:off x="6019800" y="1326904"/>
          <a:ext cx="16176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95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326904"/>
                        <a:ext cx="1617663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17326"/>
              </p:ext>
            </p:extLst>
          </p:nvPr>
        </p:nvGraphicFramePr>
        <p:xfrm>
          <a:off x="5149522" y="1798904"/>
          <a:ext cx="12096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96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522" y="1798904"/>
                        <a:ext cx="120967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04223"/>
              </p:ext>
            </p:extLst>
          </p:nvPr>
        </p:nvGraphicFramePr>
        <p:xfrm>
          <a:off x="7497866" y="1923679"/>
          <a:ext cx="4619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97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866" y="1923679"/>
                        <a:ext cx="461963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428403"/>
            <a:ext cx="4441379" cy="40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Phenomenology: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 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829"/>
            <a:ext cx="4714503" cy="392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193" y="1868798"/>
            <a:ext cx="4493806" cy="3224650"/>
          </a:xfrm>
          <a:prstGeom prst="rect">
            <a:avLst/>
          </a:prstGeom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66983"/>
              </p:ext>
            </p:extLst>
          </p:nvPr>
        </p:nvGraphicFramePr>
        <p:xfrm>
          <a:off x="4798033" y="2033788"/>
          <a:ext cx="8001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10" name="Equation" r:id="rId5" imgW="571320" imgH="419040" progId="Equation.3">
                  <p:embed/>
                </p:oleObj>
              </mc:Choice>
              <mc:Fallback>
                <p:oleObj name="Equation" r:id="rId5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033" y="2033788"/>
                        <a:ext cx="800100" cy="588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65957"/>
              </p:ext>
            </p:extLst>
          </p:nvPr>
        </p:nvGraphicFramePr>
        <p:xfrm>
          <a:off x="4000189" y="1938788"/>
          <a:ext cx="4619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11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189" y="1938788"/>
                        <a:ext cx="461963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06218"/>
              </p:ext>
            </p:extLst>
          </p:nvPr>
        </p:nvGraphicFramePr>
        <p:xfrm>
          <a:off x="1918005" y="1938787"/>
          <a:ext cx="4984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12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005" y="1938787"/>
                        <a:ext cx="498475" cy="284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35062"/>
              </p:ext>
            </p:extLst>
          </p:nvPr>
        </p:nvGraphicFramePr>
        <p:xfrm>
          <a:off x="4550788" y="4119563"/>
          <a:ext cx="14938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13" name="Equation" r:id="rId11" imgW="1066680" imgH="228600" progId="Equation.3">
                  <p:embed/>
                </p:oleObj>
              </mc:Choice>
              <mc:Fallback>
                <p:oleObj name="Equation" r:id="rId11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788" y="4119563"/>
                        <a:ext cx="1493837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739" y="4440238"/>
            <a:ext cx="9139261" cy="1580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07854" y="2496222"/>
            <a:ext cx="195923" cy="16707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047704" y="1600871"/>
            <a:ext cx="195923" cy="16707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437463" y="3328700"/>
            <a:ext cx="370390" cy="5787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256606" y="2446424"/>
            <a:ext cx="403185" cy="385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06" y="4544296"/>
            <a:ext cx="3820111" cy="22708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66068" cy="5127171"/>
          </a:xfrm>
        </p:spPr>
        <p:txBody>
          <a:bodyPr/>
          <a:lstStyle/>
          <a:p>
            <a:r>
              <a:rPr lang="en-US" dirty="0" smtClean="0"/>
              <a:t>Odd flow needs asymmetry between sources. Here: finite impact parameter</a:t>
            </a:r>
          </a:p>
          <a:p>
            <a:r>
              <a:rPr lang="en-US" dirty="0" smtClean="0"/>
              <a:t>Flow field for </a:t>
            </a:r>
            <a:r>
              <a:rPr lang="en-US" dirty="0" err="1" smtClean="0"/>
              <a:t>Au+Au</a:t>
            </a:r>
            <a:r>
              <a:rPr lang="en-US" dirty="0" smtClean="0"/>
              <a:t> collision, </a:t>
            </a:r>
            <a:r>
              <a:rPr lang="en-US" i="1" dirty="0" smtClean="0"/>
              <a:t>b</a:t>
            </a:r>
            <a:r>
              <a:rPr lang="en-US" dirty="0" smtClean="0"/>
              <a:t> = 4 fm.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Radial</a:t>
            </a:r>
            <a:r>
              <a:rPr lang="en-US" dirty="0" smtClean="0"/>
              <a:t> flow following gradients in the fireball at </a:t>
            </a:r>
            <a:r>
              <a:rPr lang="en-US" i="1" dirty="0">
                <a:sym typeface="Symbol" panose="05050102010706020507" pitchFamily="18" charset="2"/>
              </a:rPr>
              <a:t> </a:t>
            </a:r>
            <a:r>
              <a:rPr lang="en-US" dirty="0">
                <a:sym typeface="Symbol" panose="05050102010706020507" pitchFamily="18" charset="2"/>
              </a:rPr>
              <a:t>= </a:t>
            </a:r>
            <a:r>
              <a:rPr lang="en-US" dirty="0" smtClean="0">
                <a:sym typeface="Symbol" panose="05050102010706020507" pitchFamily="18" charset="2"/>
              </a:rPr>
              <a:t>0.</a:t>
            </a:r>
            <a:endParaRPr lang="en-US" dirty="0" smtClean="0"/>
          </a:p>
          <a:p>
            <a:r>
              <a:rPr lang="en-US" dirty="0" smtClean="0"/>
              <a:t>Clearly</a:t>
            </a:r>
            <a:r>
              <a:rPr lang="en-US" i="1" dirty="0" smtClean="0"/>
              <a:t>: directed </a:t>
            </a:r>
            <a:r>
              <a:rPr lang="en-US" dirty="0" smtClean="0"/>
              <a:t>flow away from </a:t>
            </a:r>
            <a:r>
              <a:rPr lang="en-US" i="1" dirty="0" smtClean="0">
                <a:sym typeface="Symbol" panose="05050102010706020507" pitchFamily="18" charset="2"/>
              </a:rPr>
              <a:t> </a:t>
            </a:r>
            <a:r>
              <a:rPr lang="en-US" dirty="0" smtClean="0">
                <a:sym typeface="Symbol" panose="05050102010706020507" pitchFamily="18" charset="2"/>
              </a:rPr>
              <a:t>= 0.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Fireball tilted, angular momentum.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|V| ~ 0.1 at the surface @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 smtClean="0">
                <a:sym typeface="Symbol" panose="05050102010706020507" pitchFamily="18" charset="2"/>
              </a:rPr>
              <a:t></a:t>
            </a:r>
            <a:r>
              <a:rPr lang="en-US" dirty="0" smtClean="0">
                <a:sym typeface="Symbol" panose="05050102010706020507" pitchFamily="18" charset="2"/>
              </a:rPr>
              <a:t> ~ </a:t>
            </a:r>
            <a:r>
              <a:rPr lang="en-US" dirty="0" smtClean="0">
                <a:sym typeface="Symbol" panose="05050102010706020507" pitchFamily="18" charset="2"/>
              </a:rPr>
              <a:t>0.1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524803"/>
              </p:ext>
            </p:extLst>
          </p:nvPr>
        </p:nvGraphicFramePr>
        <p:xfrm>
          <a:off x="7310438" y="4794250"/>
          <a:ext cx="336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14" name="Equation" r:id="rId14" imgW="241200" imgH="190440" progId="Equation.3">
                  <p:embed/>
                </p:oleObj>
              </mc:Choice>
              <mc:Fallback>
                <p:oleObj name="Equation" r:id="rId14" imgW="241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794250"/>
                        <a:ext cx="336550" cy="266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39480"/>
              </p:ext>
            </p:extLst>
          </p:nvPr>
        </p:nvGraphicFramePr>
        <p:xfrm>
          <a:off x="7994650" y="5937888"/>
          <a:ext cx="3349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15" name="Equation" r:id="rId16" imgW="241200" imgH="190440" progId="Equation.3">
                  <p:embed/>
                </p:oleObj>
              </mc:Choice>
              <mc:Fallback>
                <p:oleObj name="Equation" r:id="rId16" imgW="241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5937888"/>
                        <a:ext cx="334963" cy="265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2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34" y="4286022"/>
            <a:ext cx="3790686" cy="246394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7C353-4B98-437C-A3E9-653ED615A4B2}" type="slidenum">
              <a:rPr lang="en-US"/>
              <a:pPr/>
              <a:t>18</a:t>
            </a:fld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Phenomenology: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0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0343"/>
            <a:ext cx="5440907" cy="5127171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Angular momentum is natural: some old models have it, most modern hydro calculations don’t.</a:t>
            </a:r>
          </a:p>
          <a:p>
            <a:pPr lvl="1"/>
            <a:r>
              <a:rPr lang="en-US" dirty="0" smtClean="0">
                <a:sym typeface="Symbol"/>
              </a:rPr>
              <a:t>Some exceptions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Do </a:t>
            </a:r>
            <a:r>
              <a:rPr lang="en-US" dirty="0" smtClean="0">
                <a:sym typeface="Symbol"/>
              </a:rPr>
              <a:t>we </a:t>
            </a:r>
            <a:r>
              <a:rPr lang="en-US" dirty="0" smtClean="0">
                <a:sym typeface="Symbol"/>
              </a:rPr>
              <a:t>determine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flow </a:t>
            </a:r>
            <a:r>
              <a:rPr lang="en-US" dirty="0" smtClean="0">
                <a:sym typeface="Symbol"/>
              </a:rPr>
              <a:t>incorrectly</a:t>
            </a:r>
            <a:r>
              <a:rPr lang="en-US" dirty="0" smtClean="0">
                <a:sym typeface="Symbol"/>
              </a:rPr>
              <a:t> when we miss th</a:t>
            </a:r>
            <a:r>
              <a:rPr lang="en-US" dirty="0" smtClean="0">
                <a:sym typeface="Symbol"/>
              </a:rPr>
              <a:t>e rotation?</a:t>
            </a:r>
            <a:endParaRPr lang="en-US" dirty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marL="457200" lvl="1" indent="0"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Directed flow </a:t>
            </a:r>
            <a:r>
              <a:rPr lang="en-US" i="1" dirty="0" smtClean="0">
                <a:sym typeface="Symbol"/>
              </a:rPr>
              <a:t>v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:</a:t>
            </a:r>
          </a:p>
          <a:p>
            <a:pPr lvl="1"/>
            <a:r>
              <a:rPr lang="en-US" dirty="0" smtClean="0">
                <a:sym typeface="Symbol"/>
              </a:rPr>
              <a:t>Compatible with hydro with suitable initial conditions</a:t>
            </a:r>
            <a:r>
              <a:rPr lang="en-US" dirty="0" smtClean="0">
                <a:sym typeface="Symbol"/>
              </a:rPr>
              <a:t>.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 bwMode="auto">
          <a:xfrm flipH="1">
            <a:off x="3434789" y="3396470"/>
            <a:ext cx="370390" cy="5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5" idx="6"/>
          </p:cNvCxnSpPr>
          <p:nvPr/>
        </p:nvCxnSpPr>
        <p:spPr bwMode="auto">
          <a:xfrm>
            <a:off x="5138195" y="3085875"/>
            <a:ext cx="403185" cy="3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863053" y="3066592"/>
            <a:ext cx="1192192" cy="34724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05179" y="3078166"/>
            <a:ext cx="138896" cy="6366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99299" y="2767571"/>
            <a:ext cx="138896" cy="6366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870050" y="3413834"/>
            <a:ext cx="0" cy="3125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096474" y="2744432"/>
            <a:ext cx="0" cy="3125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147" y="1312110"/>
            <a:ext cx="3225477" cy="200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602147" y="3390269"/>
            <a:ext cx="2881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[</a:t>
            </a:r>
            <a:r>
              <a:rPr lang="en-US" sz="1400" dirty="0" err="1" smtClean="0">
                <a:solidFill>
                  <a:srgbClr val="0000FF"/>
                </a:solidFill>
                <a:effectLst/>
                <a:latin typeface="Times New Roman" pitchFamily="18" charset="0"/>
              </a:rPr>
              <a:t>Gosset</a:t>
            </a:r>
            <a:r>
              <a:rPr lang="en-US" sz="1400" dirty="0">
                <a:solidFill>
                  <a:srgbClr val="0000FF"/>
                </a:solidFill>
                <a:effectLst/>
                <a:latin typeface="Times New Roman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Kapusta</a:t>
            </a:r>
            <a:r>
              <a:rPr lang="en-US" sz="1400" dirty="0">
                <a:solidFill>
                  <a:srgbClr val="0000FF"/>
                </a:solidFill>
                <a:effectLst/>
                <a:latin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Westfall (1978)]</a:t>
            </a:r>
            <a:endParaRPr lang="en-GB" sz="1400" dirty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44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6" y="4363837"/>
            <a:ext cx="4254433" cy="24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18079" y="3970306"/>
            <a:ext cx="241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MV </a:t>
            </a:r>
            <a:r>
              <a:rPr lang="en-US" sz="1600" dirty="0" smtClean="0">
                <a:latin typeface="Californian FB" panose="0207040306080B030204" pitchFamily="18" charset="0"/>
              </a:rPr>
              <a:t>only, integrated over transverse plane, </a:t>
            </a:r>
            <a:r>
              <a:rPr lang="en-US" sz="1600" dirty="0" smtClean="0">
                <a:latin typeface="Californian FB" panose="0207040306080B030204" pitchFamily="18" charset="0"/>
              </a:rPr>
              <a:t>no hydro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56177" y="2061503"/>
            <a:ext cx="2881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[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L.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</a:rPr>
              <a:t>Csernai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</a:rPr>
              <a:t>et al. PRC 84 (2011)] </a:t>
            </a:r>
            <a:r>
              <a:rPr lang="en-GB" sz="1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endParaRPr lang="en-US" sz="14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110343"/>
            <a:ext cx="5275146" cy="5127171"/>
          </a:xfrm>
        </p:spPr>
        <p:txBody>
          <a:bodyPr/>
          <a:lstStyle/>
          <a:p>
            <a:r>
              <a:rPr lang="en-US" dirty="0" smtClean="0"/>
              <a:t>Odd flow needs asymmetry</a:t>
            </a:r>
            <a:r>
              <a:rPr lang="en-US" dirty="0"/>
              <a:t> </a:t>
            </a:r>
            <a:r>
              <a:rPr lang="en-US" dirty="0" smtClean="0"/>
              <a:t>between sources. Here: asymmetric system</a:t>
            </a:r>
          </a:p>
          <a:p>
            <a:r>
              <a:rPr lang="en-US" dirty="0" smtClean="0"/>
              <a:t>Flow field                for </a:t>
            </a:r>
            <a:r>
              <a:rPr lang="en-US" dirty="0" err="1" smtClean="0"/>
              <a:t>Cu+Au</a:t>
            </a:r>
            <a:r>
              <a:rPr lang="en-US" dirty="0" smtClean="0"/>
              <a:t> collision: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Odd flow increases expansion in the wake of the larger nucleus, suppresses flow on the other </a:t>
            </a:r>
            <a:r>
              <a:rPr lang="en-US" dirty="0" smtClean="0"/>
              <a:t>side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c</a:t>
            </a:r>
            <a:r>
              <a:rPr lang="en-US" dirty="0" smtClean="0"/>
              <a:t>haracteristic </a:t>
            </a:r>
            <a:r>
              <a:rPr lang="en-US" dirty="0" smtClean="0"/>
              <a:t>flow patterns in asymmetric systems.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Phenomenology: A </a:t>
            </a:r>
            <a:r>
              <a:rPr lang="en-US" dirty="0" smtClean="0">
                <a:sym typeface="Symbol" panose="05050102010706020507" pitchFamily="18" charset="2"/>
              </a:rPr>
              <a:t> B</a:t>
            </a:r>
            <a:endParaRPr lang="en-US" dirty="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77185"/>
              </p:ext>
            </p:extLst>
          </p:nvPr>
        </p:nvGraphicFramePr>
        <p:xfrm>
          <a:off x="1871651" y="1716967"/>
          <a:ext cx="745889" cy="54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5" name="Equation" r:id="rId4" imgW="571320" imgH="419040" progId="Equation.3">
                  <p:embed/>
                </p:oleObj>
              </mc:Choice>
              <mc:Fallback>
                <p:oleObj name="Equation" r:id="rId4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51" y="1716967"/>
                        <a:ext cx="745889" cy="549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9" y="2370603"/>
            <a:ext cx="4940135" cy="26880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2547256" y="2185194"/>
            <a:ext cx="214086" cy="25889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8577" y="2878244"/>
            <a:ext cx="215791" cy="12028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34680" y="1612388"/>
            <a:ext cx="214086" cy="25889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87498" y="2878244"/>
            <a:ext cx="215791" cy="12028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60481"/>
              </p:ext>
            </p:extLst>
          </p:nvPr>
        </p:nvGraphicFramePr>
        <p:xfrm>
          <a:off x="3459047" y="2485580"/>
          <a:ext cx="713330" cy="2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6" name="Equation" r:id="rId7" imgW="545760" imgH="177480" progId="Equation.3">
                  <p:embed/>
                </p:oleObj>
              </mc:Choice>
              <mc:Fallback>
                <p:oleObj name="Equation" r:id="rId7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047" y="2485580"/>
                        <a:ext cx="713330" cy="23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76462"/>
              </p:ext>
            </p:extLst>
          </p:nvPr>
        </p:nvGraphicFramePr>
        <p:xfrm>
          <a:off x="1494994" y="2453734"/>
          <a:ext cx="446941" cy="23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7" name="Equation" r:id="rId9" imgW="342720" imgH="177480" progId="Equation.3">
                  <p:embed/>
                </p:oleObj>
              </mc:Choice>
              <mc:Fallback>
                <p:oleObj name="Equation" r:id="rId9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94" y="2453734"/>
                        <a:ext cx="446941" cy="2338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79947" y="1218319"/>
            <a:ext cx="3564053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fornian FB" panose="0207040306080B030204" pitchFamily="18" charset="0"/>
              </a:rPr>
              <a:t>Example: Forward-backward asymmetries. </a:t>
            </a:r>
            <a:r>
              <a:rPr lang="en-US" sz="2000" dirty="0" smtClean="0">
                <a:latin typeface="Californian FB" panose="0207040306080B030204" pitchFamily="18" charset="0"/>
              </a:rPr>
              <a:t>(h</a:t>
            </a:r>
            <a:r>
              <a:rPr lang="en-US" sz="2000" dirty="0" smtClean="0">
                <a:latin typeface="Californian FB" panose="0207040306080B030204" pitchFamily="18" charset="0"/>
              </a:rPr>
              <a:t>ere </a:t>
            </a:r>
            <a:r>
              <a:rPr lang="en-US" sz="2000" dirty="0" err="1" smtClean="0">
                <a:latin typeface="Californian FB" panose="0207040306080B030204" pitchFamily="18" charset="0"/>
              </a:rPr>
              <a:t>p+Pb</a:t>
            </a:r>
            <a:r>
              <a:rPr lang="en-US" sz="2000" dirty="0" smtClean="0">
                <a:latin typeface="Californian FB" panose="0207040306080B030204" pitchFamily="18" charset="0"/>
              </a:rPr>
              <a:t>)</a:t>
            </a: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r>
              <a:rPr lang="en-US" sz="2000" dirty="0" smtClean="0">
                <a:latin typeface="Californian FB" panose="0207040306080B030204" pitchFamily="18" charset="0"/>
              </a:rPr>
              <a:t>Similar:</a:t>
            </a: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 smtClean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  <a:p>
            <a:endParaRPr lang="en-US" sz="2000" dirty="0"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774550" y="1914358"/>
                <a:ext cx="3339119" cy="593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=+2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50" y="1914358"/>
                <a:ext cx="3339119" cy="593560"/>
              </a:xfrm>
              <a:prstGeom prst="rect">
                <a:avLst/>
              </a:prstGeom>
              <a:blipFill rotWithShape="0">
                <a:blip r:embed="rId11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14" y="2550832"/>
            <a:ext cx="2888036" cy="19253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79" y="2550832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anose="0207040306080B030204" pitchFamily="18" charset="0"/>
              </a:rPr>
              <a:t>Directed flow asymmetry</a:t>
            </a:r>
            <a:endParaRPr lang="en-US" sz="1400" dirty="0">
              <a:latin typeface="Californian FB" panose="0207040306080B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38" y="4932643"/>
            <a:ext cx="2888036" cy="1925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1691" y="6188710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fornian FB" panose="0207040306080B030204" pitchFamily="18" charset="0"/>
              </a:rPr>
              <a:t>Radial flow asymmetry</a:t>
            </a:r>
            <a:endParaRPr lang="en-US" sz="14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of produced particles (&lt; 2 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endParaRPr lang="en-US" dirty="0"/>
          </a:p>
          <a:p>
            <a:pPr lvl="1"/>
            <a:r>
              <a:rPr lang="en-US" dirty="0" smtClean="0"/>
              <a:t>Local thermal equilibrium during QGP phase</a:t>
            </a:r>
          </a:p>
          <a:p>
            <a:pPr lvl="1"/>
            <a:r>
              <a:rPr lang="en-US" dirty="0" smtClean="0"/>
              <a:t>Expansion and cooling via viscous hydrodynamics</a:t>
            </a:r>
          </a:p>
          <a:p>
            <a:pPr lvl="1"/>
            <a:r>
              <a:rPr lang="en-US" dirty="0" smtClean="0"/>
              <a:t>Maybe transport in the </a:t>
            </a:r>
            <a:r>
              <a:rPr lang="en-US" dirty="0" err="1" smtClean="0"/>
              <a:t>hadronic</a:t>
            </a:r>
            <a:r>
              <a:rPr lang="en-US" dirty="0" smtClean="0"/>
              <a:t> phase?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Bulk time evolution: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Hydro initial conditions:</a:t>
            </a:r>
          </a:p>
          <a:p>
            <a:pPr lvl="1"/>
            <a:r>
              <a:rPr lang="en-US" dirty="0" smtClean="0"/>
              <a:t>Some constraints from data on </a:t>
            </a:r>
            <a:r>
              <a:rPr lang="en-US" dirty="0" err="1" smtClean="0"/>
              <a:t>ellipticity</a:t>
            </a:r>
            <a:r>
              <a:rPr lang="en-US" dirty="0" smtClean="0"/>
              <a:t> and fluctuations in the transverse energy density: IP-</a:t>
            </a:r>
            <a:r>
              <a:rPr lang="en-US" dirty="0" err="1" smtClean="0"/>
              <a:t>Glasma</a:t>
            </a:r>
            <a:r>
              <a:rPr lang="en-US" dirty="0" smtClean="0"/>
              <a:t> = leading candidate</a:t>
            </a:r>
          </a:p>
          <a:p>
            <a:pPr lvl="1"/>
            <a:r>
              <a:rPr lang="en-US" dirty="0" smtClean="0"/>
              <a:t>Poor constraints on initial flow and other variables.</a:t>
            </a:r>
          </a:p>
          <a:p>
            <a:pPr lvl="1"/>
            <a:r>
              <a:rPr lang="en-US" dirty="0" smtClean="0"/>
              <a:t>What does color glass say about the global event shape?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Standard Model of URHICs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461" y="2389848"/>
            <a:ext cx="6134539" cy="2524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515749" y="5497484"/>
            <a:ext cx="2628251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[B. </a:t>
            </a:r>
            <a:r>
              <a:rPr lang="en-US" sz="1400" dirty="0" err="1" smtClean="0">
                <a:solidFill>
                  <a:srgbClr val="0000FF"/>
                </a:solidFill>
              </a:rPr>
              <a:t>Schenke</a:t>
            </a:r>
            <a:r>
              <a:rPr lang="en-US" sz="1400" dirty="0" smtClean="0">
                <a:solidFill>
                  <a:srgbClr val="0000FF"/>
                </a:solidFill>
              </a:rPr>
              <a:t>, P. </a:t>
            </a:r>
            <a:r>
              <a:rPr lang="en-US" sz="1400" dirty="0" err="1" smtClean="0">
                <a:solidFill>
                  <a:srgbClr val="0000FF"/>
                </a:solidFill>
              </a:rPr>
              <a:t>Tribedy</a:t>
            </a:r>
            <a:r>
              <a:rPr lang="en-US" sz="1400" dirty="0" smtClean="0">
                <a:solidFill>
                  <a:srgbClr val="0000FF"/>
                </a:solidFill>
              </a:rPr>
              <a:t>, R. </a:t>
            </a:r>
            <a:r>
              <a:rPr lang="en-US" sz="1400" dirty="0" err="1" smtClean="0">
                <a:solidFill>
                  <a:srgbClr val="0000FF"/>
                </a:solidFill>
              </a:rPr>
              <a:t>Venugopalan</a:t>
            </a:r>
            <a:r>
              <a:rPr lang="en-US" sz="1400" dirty="0" smtClean="0">
                <a:solidFill>
                  <a:srgbClr val="0000FF"/>
                </a:solidFill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PRL108 </a:t>
            </a:r>
            <a:r>
              <a:rPr lang="en-US" sz="1400" dirty="0" smtClean="0">
                <a:solidFill>
                  <a:srgbClr val="0000FF"/>
                </a:solidFill>
              </a:rPr>
              <a:t>(2012)]</a:t>
            </a:r>
          </a:p>
        </p:txBody>
      </p:sp>
    </p:spTree>
    <p:extLst>
      <p:ext uri="{BB962C8B-B14F-4D97-AF65-F5344CB8AC3E}">
        <p14:creationId xmlns:p14="http://schemas.microsoft.com/office/powerpoint/2010/main" val="36199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2A968-52F6-40E7-A4F4-6F2E42A17006}" type="slidenum">
              <a:rPr lang="en-US"/>
              <a:pPr/>
              <a:t>20</a:t>
            </a:fld>
            <a:endParaRPr 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80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Event-By-Event Picture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Numerical simulation of </a:t>
            </a:r>
            <a:r>
              <a:rPr lang="en-US" i="1" dirty="0" smtClean="0">
                <a:sym typeface="Symbol" pitchFamily="18" charset="2"/>
              </a:rPr>
              <a:t></a:t>
            </a:r>
            <a:r>
              <a:rPr lang="en-US" dirty="0" smtClean="0">
                <a:sym typeface="Symbol" pitchFamily="18" charset="2"/>
              </a:rPr>
              <a:t> in </a:t>
            </a:r>
            <a:r>
              <a:rPr lang="en-US" dirty="0" err="1" smtClean="0">
                <a:sym typeface="Symbol" pitchFamily="18" charset="2"/>
              </a:rPr>
              <a:t>Au+Au</a:t>
            </a:r>
            <a:r>
              <a:rPr lang="en-US" dirty="0" smtClean="0">
                <a:sym typeface="Symbol" pitchFamily="18" charset="2"/>
              </a:rPr>
              <a:t>, sampling charge distributions in the nuclei.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Individual events dominated by fluctuations.</a:t>
            </a:r>
          </a:p>
          <a:p>
            <a:r>
              <a:rPr lang="en-US" dirty="0" smtClean="0">
                <a:sym typeface="Symbol" pitchFamily="18" charset="2"/>
              </a:rPr>
              <a:t>Averaging N &gt; 100 events: recover directed flow.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74" y="2196161"/>
            <a:ext cx="5780103" cy="2730374"/>
          </a:xfrm>
          <a:prstGeom prst="rect">
            <a:avLst/>
          </a:prstGeom>
        </p:spPr>
      </p:pic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17097"/>
              </p:ext>
            </p:extLst>
          </p:nvPr>
        </p:nvGraphicFramePr>
        <p:xfrm>
          <a:off x="995796" y="1930231"/>
          <a:ext cx="51593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4" name="Equation" r:id="rId4" imgW="368280" imgH="177480" progId="Equation.3">
                  <p:embed/>
                </p:oleObj>
              </mc:Choice>
              <mc:Fallback>
                <p:oleObj name="Equation" r:id="rId4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96" y="1930231"/>
                        <a:ext cx="515938" cy="249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19248"/>
              </p:ext>
            </p:extLst>
          </p:nvPr>
        </p:nvGraphicFramePr>
        <p:xfrm>
          <a:off x="3934709" y="1947694"/>
          <a:ext cx="747712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5" name="Equation" r:id="rId6" imgW="533160" imgH="177480" progId="Equation.3">
                  <p:embed/>
                </p:oleObj>
              </mc:Choice>
              <mc:Fallback>
                <p:oleObj name="Equation" r:id="rId6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709" y="1947694"/>
                        <a:ext cx="747712" cy="249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47147" y="4642410"/>
            <a:ext cx="153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PRELIMINARY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568" y="2409727"/>
            <a:ext cx="2389765" cy="18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No equilibration in </a:t>
            </a:r>
            <a:r>
              <a:rPr lang="en-US" dirty="0" err="1" smtClean="0"/>
              <a:t>clQCD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Pragmatic solution: extrapolate from both sides (</a:t>
            </a:r>
            <a:r>
              <a:rPr lang="en-US" i="1" dirty="0" smtClean="0"/>
              <a:t>r</a:t>
            </a:r>
            <a:r>
              <a:rPr lang="en-US" dirty="0"/>
              <a:t>(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dirty="0" smtClean="0"/>
              <a:t>) = interpolating </a:t>
            </a:r>
            <a:r>
              <a:rPr lang="en-US" dirty="0" err="1" smtClean="0"/>
              <a:t>fct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r>
              <a:rPr lang="en-US" dirty="0" smtClean="0"/>
              <a:t>			                , enforce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and other conservation laws.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Fast equilibration assumption: </a:t>
            </a:r>
          </a:p>
          <a:p>
            <a:endParaRPr lang="en-US" dirty="0"/>
          </a:p>
          <a:p>
            <a:r>
              <a:rPr lang="en-US" dirty="0" smtClean="0"/>
              <a:t>Analytic solution available for matching to ideal hydro.</a:t>
            </a:r>
            <a:endParaRPr lang="en-US" dirty="0"/>
          </a:p>
          <a:p>
            <a:pPr lvl="1"/>
            <a:r>
              <a:rPr lang="en-US" dirty="0" smtClean="0"/>
              <a:t>4 equations + EOS to determine 5 fields in ideal hydro. Up to second order in time: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Odd flow </a:t>
            </a:r>
            <a:r>
              <a:rPr lang="en-US" i="1" dirty="0" smtClean="0">
                <a:sym typeface="Symbol" panose="05050102010706020507" pitchFamily="18" charset="2"/>
              </a:rPr>
              <a:t></a:t>
            </a:r>
            <a:r>
              <a:rPr lang="en-US" dirty="0" smtClean="0">
                <a:sym typeface="Symbol" panose="05050102010706020507" pitchFamily="18" charset="2"/>
              </a:rPr>
              <a:t> drops out: we are missing angular momentum.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to Hydrodynamics</a:t>
            </a:r>
            <a:endParaRPr lang="en-US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44295"/>
              </p:ext>
            </p:extLst>
          </p:nvPr>
        </p:nvGraphicFramePr>
        <p:xfrm>
          <a:off x="734133" y="1840483"/>
          <a:ext cx="3191692" cy="45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50" name="Equation" r:id="rId3" imgW="1777680" imgH="253800" progId="Equation.3">
                  <p:embed/>
                </p:oleObj>
              </mc:Choice>
              <mc:Fallback>
                <p:oleObj name="Equation" r:id="rId3" imgW="1777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33" y="1840483"/>
                        <a:ext cx="3191692" cy="4555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553200" y="1935956"/>
            <a:ext cx="1728787" cy="1906587"/>
            <a:chOff x="5805648" y="1359686"/>
            <a:chExt cx="1728787" cy="1906587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024723" y="1375561"/>
              <a:ext cx="1587" cy="1847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6032660" y="2342348"/>
              <a:ext cx="144145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877085" y="1359686"/>
              <a:ext cx="1657350" cy="1906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6024723" y="2069298"/>
              <a:ext cx="1371600" cy="868363"/>
            </a:xfrm>
            <a:custGeom>
              <a:avLst/>
              <a:gdLst/>
              <a:ahLst/>
              <a:cxnLst>
                <a:cxn ang="0">
                  <a:pos x="0" y="547"/>
                </a:cxn>
                <a:cxn ang="0">
                  <a:pos x="81" y="460"/>
                </a:cxn>
                <a:cxn ang="0">
                  <a:pos x="185" y="151"/>
                </a:cxn>
                <a:cxn ang="0">
                  <a:pos x="266" y="15"/>
                </a:cxn>
                <a:cxn ang="0">
                  <a:pos x="532" y="58"/>
                </a:cxn>
                <a:cxn ang="0">
                  <a:pos x="761" y="113"/>
                </a:cxn>
                <a:cxn ang="0">
                  <a:pos x="864" y="124"/>
                </a:cxn>
              </a:cxnLst>
              <a:rect l="0" t="0" r="r" b="b"/>
              <a:pathLst>
                <a:path w="864" h="547">
                  <a:moveTo>
                    <a:pt x="0" y="547"/>
                  </a:moveTo>
                  <a:cubicBezTo>
                    <a:pt x="25" y="536"/>
                    <a:pt x="50" y="526"/>
                    <a:pt x="81" y="460"/>
                  </a:cubicBezTo>
                  <a:cubicBezTo>
                    <a:pt x="112" y="394"/>
                    <a:pt x="154" y="225"/>
                    <a:pt x="185" y="151"/>
                  </a:cubicBezTo>
                  <a:cubicBezTo>
                    <a:pt x="216" y="77"/>
                    <a:pt x="208" y="30"/>
                    <a:pt x="266" y="15"/>
                  </a:cubicBezTo>
                  <a:cubicBezTo>
                    <a:pt x="324" y="0"/>
                    <a:pt x="450" y="42"/>
                    <a:pt x="532" y="58"/>
                  </a:cubicBezTo>
                  <a:cubicBezTo>
                    <a:pt x="614" y="74"/>
                    <a:pt x="706" y="102"/>
                    <a:pt x="761" y="113"/>
                  </a:cubicBezTo>
                  <a:cubicBezTo>
                    <a:pt x="816" y="124"/>
                    <a:pt x="840" y="124"/>
                    <a:pt x="864" y="1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032660" y="1550186"/>
              <a:ext cx="1320800" cy="706437"/>
            </a:xfrm>
            <a:custGeom>
              <a:avLst/>
              <a:gdLst/>
              <a:ahLst/>
              <a:cxnLst>
                <a:cxn ang="0">
                  <a:pos x="832" y="445"/>
                </a:cxn>
                <a:cxn ang="0">
                  <a:pos x="609" y="402"/>
                </a:cxn>
                <a:cxn ang="0">
                  <a:pos x="364" y="326"/>
                </a:cxn>
                <a:cxn ang="0">
                  <a:pos x="174" y="206"/>
                </a:cxn>
                <a:cxn ang="0">
                  <a:pos x="98" y="86"/>
                </a:cxn>
                <a:cxn ang="0">
                  <a:pos x="60" y="27"/>
                </a:cxn>
                <a:cxn ang="0">
                  <a:pos x="0" y="0"/>
                </a:cxn>
              </a:cxnLst>
              <a:rect l="0" t="0" r="r" b="b"/>
              <a:pathLst>
                <a:path w="832" h="445">
                  <a:moveTo>
                    <a:pt x="832" y="445"/>
                  </a:moveTo>
                  <a:cubicBezTo>
                    <a:pt x="759" y="433"/>
                    <a:pt x="687" y="422"/>
                    <a:pt x="609" y="402"/>
                  </a:cubicBezTo>
                  <a:cubicBezTo>
                    <a:pt x="531" y="382"/>
                    <a:pt x="437" y="359"/>
                    <a:pt x="364" y="326"/>
                  </a:cubicBezTo>
                  <a:cubicBezTo>
                    <a:pt x="291" y="293"/>
                    <a:pt x="218" y="246"/>
                    <a:pt x="174" y="206"/>
                  </a:cubicBezTo>
                  <a:cubicBezTo>
                    <a:pt x="130" y="166"/>
                    <a:pt x="117" y="116"/>
                    <a:pt x="98" y="86"/>
                  </a:cubicBezTo>
                  <a:cubicBezTo>
                    <a:pt x="79" y="56"/>
                    <a:pt x="76" y="41"/>
                    <a:pt x="60" y="27"/>
                  </a:cubicBezTo>
                  <a:cubicBezTo>
                    <a:pt x="44" y="13"/>
                    <a:pt x="12" y="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7210585" y="2320123"/>
              <a:ext cx="2619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>
                  <a:sym typeface="Symbol" pitchFamily="18" charset="2"/>
                </a:rPr>
                <a:t>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5805648" y="147874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p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6304123" y="1613686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T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6232685" y="250744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L</a:t>
              </a: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6627973" y="1397786"/>
              <a:ext cx="836612" cy="1811337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6050123" y="1415248"/>
              <a:ext cx="223355" cy="1803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42419"/>
              </p:ext>
            </p:extLst>
          </p:nvPr>
        </p:nvGraphicFramePr>
        <p:xfrm>
          <a:off x="5020469" y="1853654"/>
          <a:ext cx="1130300" cy="44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51" name="Equation" r:id="rId5" imgW="647640" imgH="253800" progId="Equation.3">
                  <p:embed/>
                </p:oleObj>
              </mc:Choice>
              <mc:Fallback>
                <p:oleObj name="Equation" r:id="rId5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469" y="1853654"/>
                        <a:ext cx="1130300" cy="4423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72381"/>
              </p:ext>
            </p:extLst>
          </p:nvPr>
        </p:nvGraphicFramePr>
        <p:xfrm>
          <a:off x="3977032" y="2960432"/>
          <a:ext cx="1682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52" name="Equation" r:id="rId7" imgW="977760" imgH="228600" progId="Equation.3">
                  <p:embed/>
                </p:oleObj>
              </mc:Choice>
              <mc:Fallback>
                <p:oleObj name="Equation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032" y="2960432"/>
                        <a:ext cx="1682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904" y="4331364"/>
            <a:ext cx="6286871" cy="17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Instantaneous matching to viscous hydrodynamics using in addition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Mathematically equivalent to imposing smoothness condition on all components of </a:t>
            </a:r>
            <a:r>
              <a:rPr lang="en-US" i="1" dirty="0" smtClean="0"/>
              <a:t>T</a:t>
            </a:r>
            <a:r>
              <a:rPr lang="en-US" baseline="-25000" dirty="0" smtClean="0">
                <a:sym typeface="Symbol" panose="05050102010706020507" pitchFamily="18" charset="2"/>
              </a:rPr>
              <a:t>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Numerical solution of the matching: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Tilting and odd flow terms translate into hydrodynamics fields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to Hydrodynamics</a:t>
            </a:r>
            <a:endParaRPr lang="en-US" dirty="0"/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29802"/>
              </p:ext>
            </p:extLst>
          </p:nvPr>
        </p:nvGraphicFramePr>
        <p:xfrm>
          <a:off x="854075" y="1532683"/>
          <a:ext cx="45402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87" name="Equation" r:id="rId3" imgW="2603160" imgH="253800" progId="Equation.3">
                  <p:embed/>
                </p:oleObj>
              </mc:Choice>
              <mc:Fallback>
                <p:oleObj name="Equation" r:id="rId3" imgW="260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532683"/>
                        <a:ext cx="4540250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20" y="3448898"/>
            <a:ext cx="2357386" cy="2301320"/>
          </a:xfrm>
          <a:prstGeom prst="rect">
            <a:avLst/>
          </a:prstGeom>
        </p:spPr>
      </p:pic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37098"/>
              </p:ext>
            </p:extLst>
          </p:nvPr>
        </p:nvGraphicFramePr>
        <p:xfrm>
          <a:off x="2229467" y="3165607"/>
          <a:ext cx="7572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88" name="Equation" r:id="rId6" imgW="583920" imgH="215640" progId="Equation.3">
                  <p:embed/>
                </p:oleObj>
              </mc:Choice>
              <mc:Fallback>
                <p:oleObj name="Equation" r:id="rId6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467" y="3165607"/>
                        <a:ext cx="757238" cy="28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807" y="3448898"/>
            <a:ext cx="4829814" cy="2262511"/>
          </a:xfrm>
          <a:prstGeom prst="rect">
            <a:avLst/>
          </a:prstGeom>
        </p:spPr>
      </p:pic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49080"/>
              </p:ext>
            </p:extLst>
          </p:nvPr>
        </p:nvGraphicFramePr>
        <p:xfrm>
          <a:off x="6999905" y="3157670"/>
          <a:ext cx="8572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89" name="Equation" r:id="rId9" imgW="660240" imgH="228600" progId="Equation.3">
                  <p:embed/>
                </p:oleObj>
              </mc:Choice>
              <mc:Fallback>
                <p:oleObj name="Equation" r:id="rId9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905" y="3157670"/>
                        <a:ext cx="857250" cy="298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27838"/>
              </p:ext>
            </p:extLst>
          </p:nvPr>
        </p:nvGraphicFramePr>
        <p:xfrm>
          <a:off x="4626592" y="3152907"/>
          <a:ext cx="7572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90" name="Equation" r:id="rId11" imgW="583920" imgH="228600" progId="Equation.3">
                  <p:embed/>
                </p:oleObj>
              </mc:Choice>
              <mc:Fallback>
                <p:oleObj name="Equation" r:id="rId1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592" y="3152907"/>
                        <a:ext cx="757238" cy="298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H="1">
            <a:off x="2403748" y="3424721"/>
            <a:ext cx="272193" cy="20580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4801699" y="3448898"/>
            <a:ext cx="272193" cy="20580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7230092" y="3418279"/>
            <a:ext cx="272193" cy="20580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769" y="1983376"/>
            <a:ext cx="5418516" cy="5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Intricate 3+1 D structure emerges</a:t>
            </a:r>
            <a:endParaRPr lang="en-US" dirty="0"/>
          </a:p>
          <a:p>
            <a:r>
              <a:rPr lang="en-US" dirty="0" smtClean="0"/>
              <a:t>Example: </a:t>
            </a:r>
            <a:r>
              <a:rPr lang="en-US" dirty="0" smtClean="0"/>
              <a:t>nodal plane </a:t>
            </a:r>
            <a:r>
              <a:rPr lang="en-US" dirty="0" smtClean="0"/>
              <a:t>of longitudinal </a:t>
            </a:r>
            <a:r>
              <a:rPr lang="en-US" dirty="0" smtClean="0"/>
              <a:t>flow, i.e.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z</a:t>
            </a:r>
            <a:r>
              <a:rPr lang="en-US" dirty="0" smtClean="0"/>
              <a:t> = 0 in </a:t>
            </a:r>
            <a:r>
              <a:rPr lang="en-US" i="1" dirty="0" smtClean="0"/>
              <a:t>x</a:t>
            </a:r>
            <a:r>
              <a:rPr lang="en-US" dirty="0" smtClean="0"/>
              <a:t>-</a:t>
            </a:r>
            <a:r>
              <a:rPr lang="en-US" i="1" dirty="0" smtClean="0"/>
              <a:t>y</a:t>
            </a:r>
            <a:r>
              <a:rPr lang="en-US" dirty="0" smtClean="0"/>
              <a:t>-</a:t>
            </a:r>
            <a:r>
              <a:rPr lang="en-US" i="1" dirty="0" smtClean="0">
                <a:sym typeface="Symbol" panose="05050102010706020507" pitchFamily="18" charset="2"/>
              </a:rPr>
              <a:t></a:t>
            </a:r>
            <a:r>
              <a:rPr lang="en-US" dirty="0" smtClean="0">
                <a:sym typeface="Symbol" panose="05050102010706020507" pitchFamily="18" charset="2"/>
              </a:rPr>
              <a:t> space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Further analysis: Need to run viscous 3+1-D hydro with large viscous corrections.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othing to show yet, but work in progress.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Event Shape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3" y="2028972"/>
            <a:ext cx="6019800" cy="23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30442" cy="5127171"/>
          </a:xfrm>
        </p:spPr>
        <p:txBody>
          <a:bodyPr/>
          <a:lstStyle/>
          <a:p>
            <a:r>
              <a:rPr lang="en-US" dirty="0" smtClean="0"/>
              <a:t>We can calculate the fields and energy momentum tensor in the </a:t>
            </a:r>
            <a:r>
              <a:rPr lang="en-US" dirty="0" err="1" smtClean="0"/>
              <a:t>clQCD</a:t>
            </a:r>
            <a:r>
              <a:rPr lang="en-US" dirty="0" smtClean="0"/>
              <a:t> approximation for the early stage of high energy nuclear collisions.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Transverse energy flow shows interesting and unique (?) features: directed flow, A+B asymmetries, etc.</a:t>
            </a:r>
          </a:p>
          <a:p>
            <a:pPr lvl="1"/>
            <a:endParaRPr lang="en-US" dirty="0"/>
          </a:p>
          <a:p>
            <a:r>
              <a:rPr lang="en-US" dirty="0" smtClean="0"/>
              <a:t>Interesting features of the energy flow </a:t>
            </a:r>
            <a:r>
              <a:rPr lang="en-US" dirty="0" smtClean="0"/>
              <a:t>are </a:t>
            </a:r>
            <a:r>
              <a:rPr lang="en-US" dirty="0" smtClean="0"/>
              <a:t>naturally </a:t>
            </a:r>
            <a:r>
              <a:rPr lang="en-US" dirty="0" smtClean="0"/>
              <a:t>translated into their counterparts in hydrodynamic fields in a simple </a:t>
            </a:r>
            <a:r>
              <a:rPr lang="en-US" dirty="0" err="1" smtClean="0"/>
              <a:t>thermalization</a:t>
            </a:r>
            <a:r>
              <a:rPr lang="en-US" dirty="0" smtClean="0"/>
              <a:t> model</a:t>
            </a:r>
            <a:r>
              <a:rPr lang="en-US" dirty="0"/>
              <a:t>. These features are often not included in hydrodynamic simulations.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Future phenomenology </a:t>
            </a:r>
            <a:r>
              <a:rPr lang="en-US" dirty="0" smtClean="0"/>
              <a:t>needs hydrodynamics with large dissipative </a:t>
            </a:r>
            <a:r>
              <a:rPr lang="en-US" dirty="0" smtClean="0"/>
              <a:t>corrections.</a:t>
            </a:r>
          </a:p>
          <a:p>
            <a:r>
              <a:rPr lang="en-US" dirty="0" smtClean="0"/>
              <a:t>3 Questions:</a:t>
            </a:r>
          </a:p>
          <a:p>
            <a:pPr lvl="1"/>
            <a:r>
              <a:rPr lang="en-US" dirty="0" smtClean="0"/>
              <a:t>Are there corrections to well-studied observables (like elliptic flow)?</a:t>
            </a:r>
            <a:endParaRPr lang="en-US" dirty="0"/>
          </a:p>
          <a:p>
            <a:pPr lvl="1"/>
            <a:r>
              <a:rPr lang="en-US" dirty="0" smtClean="0"/>
              <a:t>Are </a:t>
            </a:r>
            <a:r>
              <a:rPr lang="en-US" dirty="0" smtClean="0"/>
              <a:t>there </a:t>
            </a:r>
            <a:r>
              <a:rPr lang="en-US" dirty="0" smtClean="0"/>
              <a:t>phenomena</a:t>
            </a:r>
            <a:r>
              <a:rPr lang="en-US" dirty="0" smtClean="0"/>
              <a:t> </a:t>
            </a:r>
            <a:r>
              <a:rPr lang="en-US" dirty="0" smtClean="0"/>
              <a:t>that </a:t>
            </a:r>
            <a:r>
              <a:rPr lang="en-US" dirty="0" smtClean="0"/>
              <a:t>we completely miss with </a:t>
            </a:r>
            <a:r>
              <a:rPr lang="en-US" dirty="0" smtClean="0"/>
              <a:t>too simplistic </a:t>
            </a:r>
            <a:r>
              <a:rPr lang="en-US" dirty="0" smtClean="0"/>
              <a:t>state-of-the art initial </a:t>
            </a:r>
            <a:r>
              <a:rPr lang="en-US" dirty="0" smtClean="0"/>
              <a:t>conditions?</a:t>
            </a:r>
          </a:p>
          <a:p>
            <a:pPr lvl="1"/>
            <a:r>
              <a:rPr lang="en-US" dirty="0" smtClean="0"/>
              <a:t>Are there flow signatures </a:t>
            </a:r>
            <a:r>
              <a:rPr lang="en-US" dirty="0" smtClean="0"/>
              <a:t>unique to </a:t>
            </a:r>
            <a:r>
              <a:rPr lang="en-US" dirty="0" smtClean="0"/>
              <a:t>CGC initial conditions</a:t>
            </a:r>
            <a:r>
              <a:rPr lang="en-US" dirty="0" smtClean="0"/>
              <a:t> </a:t>
            </a:r>
            <a:r>
              <a:rPr lang="en-US" dirty="0" smtClean="0"/>
              <a:t>that we can observe?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6327494" cy="5127171"/>
          </a:xfrm>
        </p:spPr>
        <p:txBody>
          <a:bodyPr/>
          <a:lstStyle/>
          <a:p>
            <a:r>
              <a:rPr lang="en-US" dirty="0" smtClean="0"/>
              <a:t>Nuclei/hadrons at asymptotically high energy:</a:t>
            </a:r>
          </a:p>
          <a:p>
            <a:pPr lvl="1"/>
            <a:r>
              <a:rPr lang="en-US" dirty="0" smtClean="0">
                <a:sym typeface="Symbol" pitchFamily="18" charset="2"/>
              </a:rPr>
              <a:t>Saturated gluon density ~ Q</a:t>
            </a:r>
            <a:r>
              <a:rPr lang="en-US" baseline="-25000" dirty="0" smtClean="0">
                <a:sym typeface="Symbol" pitchFamily="18" charset="2"/>
              </a:rPr>
              <a:t>s</a:t>
            </a:r>
            <a:r>
              <a:rPr lang="en-US" baseline="30000" dirty="0" smtClean="0">
                <a:sym typeface="Symbol" pitchFamily="18" charset="2"/>
              </a:rPr>
              <a:t>-2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/>
              </a:rPr>
              <a:t> scale </a:t>
            </a:r>
            <a:r>
              <a:rPr lang="en-US" dirty="0" smtClean="0">
                <a:sym typeface="Symbol" pitchFamily="18" charset="2"/>
              </a:rPr>
              <a:t>Q</a:t>
            </a:r>
            <a:r>
              <a:rPr lang="en-US" baseline="-25000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&gt;&gt; </a:t>
            </a:r>
            <a:r>
              <a:rPr lang="en-US" dirty="0" smtClean="0">
                <a:sym typeface="Symbol"/>
              </a:rPr>
              <a:t></a:t>
            </a:r>
            <a:r>
              <a:rPr lang="en-US" baseline="-25000" dirty="0" smtClean="0">
                <a:sym typeface="Symbol"/>
              </a:rPr>
              <a:t>QCD</a:t>
            </a:r>
            <a:endParaRPr lang="en-US" baseline="-25000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Probes interact with many quarks + gluons coherently.</a:t>
            </a:r>
          </a:p>
          <a:p>
            <a:pPr lvl="1"/>
            <a:r>
              <a:rPr lang="en-US" dirty="0" smtClean="0">
                <a:sym typeface="Symbol" pitchFamily="18" charset="2"/>
              </a:rPr>
              <a:t>Large occupation numbers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sym typeface="Symbol" pitchFamily="18" charset="2"/>
              </a:rPr>
              <a:t>quasi-classical fields.</a:t>
            </a:r>
          </a:p>
          <a:p>
            <a:pPr lvl="1"/>
            <a:r>
              <a:rPr lang="en-US" dirty="0" smtClean="0">
                <a:sym typeface="Symbol" pitchFamily="18" charset="2"/>
              </a:rPr>
              <a:t>Large nuclei are better: Q</a:t>
            </a:r>
            <a:r>
              <a:rPr lang="en-US" baseline="-25000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~ A</a:t>
            </a:r>
            <a:r>
              <a:rPr lang="en-US" baseline="30000" dirty="0" smtClean="0">
                <a:sym typeface="Symbol" pitchFamily="18" charset="2"/>
              </a:rPr>
              <a:t>1/3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Effective Theory a la </a:t>
            </a:r>
            <a:r>
              <a:rPr lang="en-US" dirty="0" err="1" smtClean="0">
                <a:sym typeface="Symbol" pitchFamily="18" charset="2"/>
              </a:rPr>
              <a:t>McLerran</a:t>
            </a:r>
            <a:r>
              <a:rPr lang="en-US" dirty="0" smtClean="0">
                <a:sym typeface="Symbol" pitchFamily="18" charset="2"/>
              </a:rPr>
              <a:t> &amp; </a:t>
            </a:r>
            <a:r>
              <a:rPr lang="en-US" dirty="0" err="1" smtClean="0">
                <a:sym typeface="Symbol" pitchFamily="18" charset="2"/>
              </a:rPr>
              <a:t>Venugopalan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Solve Yang-Mills equations for gluon field A</a:t>
            </a:r>
            <a:r>
              <a:rPr lang="en-US" baseline="30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 pitchFamily="18" charset="2"/>
              </a:rPr>
              <a:t></a:t>
            </a:r>
            <a:r>
              <a:rPr lang="en-US" dirty="0" smtClean="0">
                <a:sym typeface="Symbol"/>
              </a:rPr>
              <a:t>). </a:t>
            </a:r>
          </a:p>
          <a:p>
            <a:pPr lvl="1"/>
            <a:r>
              <a:rPr lang="en-US" dirty="0" smtClean="0">
                <a:sym typeface="Symbol" pitchFamily="18" charset="2"/>
              </a:rPr>
              <a:t>Sources = light cone currents </a:t>
            </a:r>
            <a:r>
              <a:rPr lang="en-US" i="1" dirty="0" smtClean="0"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 (given by SU(3) charge distributions </a:t>
            </a:r>
            <a:r>
              <a:rPr lang="en-US" i="1" dirty="0" smtClean="0">
                <a:sym typeface="Symbol" pitchFamily="18" charset="2"/>
              </a:rPr>
              <a:t>  </a:t>
            </a:r>
            <a:r>
              <a:rPr lang="en-US" dirty="0" smtClean="0">
                <a:sym typeface="Symbol" pitchFamily="18" charset="2"/>
              </a:rPr>
              <a:t>= large-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partons</a:t>
            </a:r>
            <a:r>
              <a:rPr lang="en-US" dirty="0" smtClean="0">
                <a:sym typeface="Symbol" pitchFamily="18" charset="2"/>
              </a:rPr>
              <a:t>). 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Calculate observables O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 pitchFamily="18" charset="2"/>
              </a:rPr>
              <a:t> </a:t>
            </a:r>
            <a:r>
              <a:rPr lang="en-US" dirty="0" smtClean="0">
                <a:sym typeface="Symbol"/>
              </a:rPr>
              <a:t>) from the gluon field </a:t>
            </a:r>
            <a:r>
              <a:rPr lang="en-US" dirty="0" smtClean="0">
                <a:sym typeface="Symbol" pitchFamily="18" charset="2"/>
              </a:rPr>
              <a:t>A</a:t>
            </a:r>
            <a:r>
              <a:rPr lang="en-US" baseline="30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 pitchFamily="18" charset="2"/>
              </a:rPr>
              <a:t></a:t>
            </a:r>
            <a:r>
              <a:rPr lang="en-US" dirty="0" smtClean="0">
                <a:sym typeface="Symbol"/>
              </a:rPr>
              <a:t>).</a:t>
            </a:r>
          </a:p>
          <a:p>
            <a:pPr lvl="1"/>
            <a:r>
              <a:rPr lang="en-US" dirty="0" smtClean="0">
                <a:sym typeface="Symbol"/>
              </a:rPr>
              <a:t>Compute O event by event or the expectation value of O by sampling or averaging over </a:t>
            </a:r>
            <a:r>
              <a:rPr lang="en-US" i="1" dirty="0" smtClean="0">
                <a:sym typeface="Symbol" pitchFamily="18" charset="2"/>
              </a:rPr>
              <a:t> </a:t>
            </a:r>
            <a:r>
              <a:rPr lang="en-US" dirty="0" smtClean="0">
                <a:sym typeface="Symbol" pitchFamily="18" charset="2"/>
              </a:rPr>
              <a:t>, resp. </a:t>
            </a:r>
            <a:r>
              <a:rPr lang="en-US" i="1" dirty="0" smtClean="0">
                <a:sym typeface="Symbol" pitchFamily="18" charset="2"/>
              </a:rPr>
              <a:t>  = </a:t>
            </a:r>
            <a:r>
              <a:rPr lang="en-US" dirty="0" smtClean="0">
                <a:sym typeface="Symbol" pitchFamily="18" charset="2"/>
              </a:rPr>
              <a:t>random frozen color fluctuations of a color-neutral object.</a:t>
            </a:r>
            <a:endParaRPr lang="en-US" dirty="0" smtClean="0"/>
          </a:p>
          <a:p>
            <a:pPr lvl="1"/>
            <a:r>
              <a:rPr lang="en-US" dirty="0" smtClean="0"/>
              <a:t>MV: weight</a:t>
            </a:r>
            <a:r>
              <a:rPr lang="en-US" dirty="0"/>
              <a:t> </a:t>
            </a:r>
            <a:r>
              <a:rPr lang="en-US" i="1" dirty="0" smtClean="0"/>
              <a:t>W</a:t>
            </a:r>
            <a:r>
              <a:rPr lang="en-US" dirty="0" smtClean="0"/>
              <a:t> = Gaussian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Glass: Single Nuclei </a:t>
            </a:r>
            <a:endParaRPr lang="en-US" dirty="0"/>
          </a:p>
        </p:txBody>
      </p:sp>
      <p:pic>
        <p:nvPicPr>
          <p:cNvPr id="8" name="Picture 9" descr="glass_satu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608" y="1284791"/>
            <a:ext cx="2453569" cy="2326510"/>
          </a:xfrm>
          <a:prstGeom prst="rect">
            <a:avLst/>
          </a:prstGeom>
          <a:noFill/>
        </p:spPr>
      </p:pic>
      <p:graphicFrame>
        <p:nvGraphicFramePr>
          <p:cNvPr id="829442" name="Object 2"/>
          <p:cNvGraphicFramePr>
            <a:graphicFrameLocks noChangeAspect="1"/>
          </p:cNvGraphicFramePr>
          <p:nvPr/>
        </p:nvGraphicFramePr>
        <p:xfrm>
          <a:off x="1271400" y="4189413"/>
          <a:ext cx="14859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2" name="Equation" r:id="rId5" imgW="901440" imgH="253800" progId="Equation.3">
                  <p:embed/>
                </p:oleObj>
              </mc:Choice>
              <mc:Fallback>
                <p:oleObj name="Equation" r:id="rId5" imgW="9014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00" y="4189413"/>
                        <a:ext cx="1485900" cy="4175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15567"/>
              </p:ext>
            </p:extLst>
          </p:nvPr>
        </p:nvGraphicFramePr>
        <p:xfrm>
          <a:off x="4289144" y="5594566"/>
          <a:ext cx="2343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3" name="Equation" r:id="rId7" imgW="1498320" imgH="304560" progId="Equation.3">
                  <p:embed/>
                </p:oleObj>
              </mc:Choice>
              <mc:Fallback>
                <p:oleObj name="Equation" r:id="rId7" imgW="1498320" imgH="304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144" y="5594566"/>
                        <a:ext cx="2343150" cy="4794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38852" y="6149999"/>
            <a:ext cx="2762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[L.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McLerran</a:t>
            </a:r>
            <a:r>
              <a:rPr lang="en-US" sz="1600" dirty="0">
                <a:solidFill>
                  <a:srgbClr val="003399"/>
                </a:solidFill>
                <a:latin typeface="Californian FB" pitchFamily="18" charset="0"/>
              </a:rPr>
              <a:t>, 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R.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Venugopalan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]</a:t>
            </a:r>
          </a:p>
        </p:txBody>
      </p:sp>
      <p:pic>
        <p:nvPicPr>
          <p:cNvPr id="13" name="Picture 10" descr="glass_colorglas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8638" y="3981692"/>
            <a:ext cx="1616672" cy="189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Glass: Colliding Nuclei 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46302" y="4067441"/>
            <a:ext cx="3297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[A.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Kovner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L.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McLerran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H.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Weigert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]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6467" y="1168865"/>
            <a:ext cx="3007533" cy="24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6367716" cy="5127171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Yang-Mills equations: two sources </a:t>
            </a:r>
            <a:r>
              <a:rPr lang="en-US" i="1" dirty="0" smtClean="0">
                <a:sym typeface="Symbol" pitchFamily="18" charset="2"/>
              </a:rPr>
              <a:t> 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i="1" dirty="0" smtClean="0">
                <a:sym typeface="Symbol" pitchFamily="18" charset="2"/>
              </a:rPr>
              <a:t>, </a:t>
            </a:r>
            <a:r>
              <a:rPr lang="en-US" baseline="-25000" dirty="0" smtClean="0">
                <a:sym typeface="Symbol" pitchFamily="18" charset="2"/>
              </a:rPr>
              <a:t>2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Intersecting light cone currents </a:t>
            </a:r>
            <a:r>
              <a:rPr lang="en-US" i="1" dirty="0" smtClean="0">
                <a:sym typeface="Symbol" pitchFamily="18" charset="2"/>
              </a:rPr>
              <a:t>J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i="1" dirty="0" smtClean="0">
                <a:sym typeface="Symbol" pitchFamily="18" charset="2"/>
              </a:rPr>
              <a:t>J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 (given by </a:t>
            </a:r>
            <a:r>
              <a:rPr lang="en-US" i="1" dirty="0" smtClean="0">
                <a:sym typeface="Symbol" pitchFamily="18" charset="2"/>
              </a:rPr>
              <a:t> 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i="1" dirty="0" smtClean="0">
                <a:sym typeface="Symbol" pitchFamily="18" charset="2"/>
              </a:rPr>
              <a:t>, 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 solve Yang-Mills equations for gluon field A</a:t>
            </a:r>
            <a:r>
              <a:rPr lang="en-US" baseline="30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 pitchFamily="18" charset="2"/>
              </a:rPr>
              <a:t> 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i="1" dirty="0" smtClean="0">
                <a:sym typeface="Symbol" pitchFamily="18" charset="2"/>
              </a:rPr>
              <a:t>, 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/>
              </a:rPr>
              <a:t>).</a:t>
            </a:r>
          </a:p>
          <a:p>
            <a:r>
              <a:rPr lang="en-US" dirty="0" smtClean="0">
                <a:sym typeface="Symbol"/>
              </a:rPr>
              <a:t>Forward light cone (3): free Yang-Mills equations for fields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30000" dirty="0" smtClean="0">
                <a:sym typeface="Symbol"/>
              </a:rPr>
              <a:t>i</a:t>
            </a:r>
            <a:r>
              <a:rPr lang="en-US" baseline="-25000" dirty="0" smtClean="0">
                <a:sym typeface="Symbol"/>
              </a:rPr>
              <a:t></a:t>
            </a:r>
            <a:endParaRPr lang="en-US" dirty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marL="457200" lvl="1" indent="0"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Boundary conditions on the forward light cone:</a:t>
            </a: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MV setup is boost-invariant, but not symmetric between + and – direction.</a:t>
            </a:r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917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203193"/>
              </p:ext>
            </p:extLst>
          </p:nvPr>
        </p:nvGraphicFramePr>
        <p:xfrm>
          <a:off x="6803141" y="1955615"/>
          <a:ext cx="266586" cy="35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65" name="Equation" r:id="rId5" imgW="304560" imgH="406080" progId="Equation.3">
                  <p:embed/>
                </p:oleObj>
              </mc:Choice>
              <mc:Fallback>
                <p:oleObj name="Equation" r:id="rId5" imgW="304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141" y="1955615"/>
                        <a:ext cx="266586" cy="35544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58094"/>
              </p:ext>
            </p:extLst>
          </p:nvPr>
        </p:nvGraphicFramePr>
        <p:xfrm>
          <a:off x="8207743" y="1955615"/>
          <a:ext cx="277694" cy="35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66" name="Equation" r:id="rId7" imgW="317160" imgH="406080" progId="Equation.3">
                  <p:embed/>
                </p:oleObj>
              </mc:Choice>
              <mc:Fallback>
                <p:oleObj name="Equation" r:id="rId7" imgW="317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743" y="1955615"/>
                        <a:ext cx="277694" cy="35544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71539"/>
              </p:ext>
            </p:extLst>
          </p:nvPr>
        </p:nvGraphicFramePr>
        <p:xfrm>
          <a:off x="1150545" y="2852578"/>
          <a:ext cx="3525046" cy="164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67" name="Equation" r:id="rId9" imgW="5016240" imgH="2336760" progId="Equation.3">
                  <p:embed/>
                </p:oleObj>
              </mc:Choice>
              <mc:Fallback>
                <p:oleObj name="Equation" r:id="rId9" imgW="5016240" imgH="2336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545" y="2852578"/>
                        <a:ext cx="3525046" cy="16426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36122"/>
              </p:ext>
            </p:extLst>
          </p:nvPr>
        </p:nvGraphicFramePr>
        <p:xfrm>
          <a:off x="4915376" y="3263797"/>
          <a:ext cx="1666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68" name="Equation" r:id="rId11" imgW="2133360" imgH="914400" progId="Equation.3">
                  <p:embed/>
                </p:oleObj>
              </mc:Choice>
              <mc:Fallback>
                <p:oleObj name="Equation" r:id="rId11" imgW="2133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376" y="3263797"/>
                        <a:ext cx="16668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57139"/>
              </p:ext>
            </p:extLst>
          </p:nvPr>
        </p:nvGraphicFramePr>
        <p:xfrm>
          <a:off x="5799227" y="4539037"/>
          <a:ext cx="31480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69" name="Equation" r:id="rId13" imgW="4140000" imgH="1218960" progId="Equation.3">
                  <p:embed/>
                </p:oleObj>
              </mc:Choice>
              <mc:Fallback>
                <p:oleObj name="Equation" r:id="rId13" imgW="41400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227" y="4539037"/>
                        <a:ext cx="31480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0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Fields in The Forward </a:t>
            </a:r>
            <a:r>
              <a:rPr lang="en-US" dirty="0" err="1" smtClean="0"/>
              <a:t>Lightcone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93283" y="6285158"/>
            <a:ext cx="2943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[RJF, J.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Y. Li, 2006]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Fujii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Fukushima, Hidaka, 2009]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237316" cy="5127171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Goals: </a:t>
            </a:r>
          </a:p>
          <a:p>
            <a:pPr lvl="1"/>
            <a:r>
              <a:rPr lang="en-US" dirty="0" smtClean="0">
                <a:sym typeface="Symbol" pitchFamily="18" charset="2"/>
              </a:rPr>
              <a:t>Calculate fields and energy momentum tensor of </a:t>
            </a:r>
            <a:r>
              <a:rPr lang="en-US" i="1" dirty="0" smtClean="0">
                <a:sym typeface="Symbol" pitchFamily="18" charset="2"/>
              </a:rPr>
              <a:t>early time </a:t>
            </a:r>
            <a:r>
              <a:rPr lang="en-US" dirty="0" smtClean="0">
                <a:sym typeface="Symbol" pitchFamily="18" charset="2"/>
              </a:rPr>
              <a:t>gluon field as a function of space-time coordinates.</a:t>
            </a:r>
          </a:p>
          <a:p>
            <a:pPr lvl="1"/>
            <a:r>
              <a:rPr lang="en-US" dirty="0" smtClean="0">
                <a:sym typeface="Symbol" pitchFamily="18" charset="2"/>
              </a:rPr>
              <a:t>Analyze energy density and flow field.</a:t>
            </a:r>
          </a:p>
          <a:p>
            <a:pPr lvl="1"/>
            <a:r>
              <a:rPr lang="en-US" dirty="0" smtClean="0">
                <a:sym typeface="Symbol" pitchFamily="18" charset="2"/>
              </a:rPr>
              <a:t>Derive constraints for further hydrodynamic evolution of equilibrating QGP.</a:t>
            </a:r>
          </a:p>
          <a:p>
            <a:r>
              <a:rPr lang="en-US" dirty="0" smtClean="0">
                <a:sym typeface="Symbol" pitchFamily="18" charset="2"/>
              </a:rPr>
              <a:t>Small-time expansion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Results: recursive solution for gluon field: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918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94825"/>
              </p:ext>
            </p:extLst>
          </p:nvPr>
        </p:nvGraphicFramePr>
        <p:xfrm>
          <a:off x="895679" y="3083635"/>
          <a:ext cx="2463458" cy="128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693" name="Equation" r:id="rId4" imgW="3124080" imgH="1625400" progId="Equation.3">
                  <p:embed/>
                </p:oleObj>
              </mc:Choice>
              <mc:Fallback>
                <p:oleObj name="Equation" r:id="rId4" imgW="3124080" imgH="1625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679" y="3083635"/>
                        <a:ext cx="2463458" cy="1282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87213"/>
              </p:ext>
            </p:extLst>
          </p:nvPr>
        </p:nvGraphicFramePr>
        <p:xfrm>
          <a:off x="762493" y="4858010"/>
          <a:ext cx="4413154" cy="148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694" name="Equation" r:id="rId6" imgW="6248160" imgH="2108160" progId="Equation.3">
                  <p:embed/>
                </p:oleObj>
              </mc:Choice>
              <mc:Fallback>
                <p:oleObj name="Equation" r:id="rId6" imgW="6248160" imgH="2108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93" y="4858010"/>
                        <a:ext cx="4413154" cy="148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926172"/>
              </p:ext>
            </p:extLst>
          </p:nvPr>
        </p:nvGraphicFramePr>
        <p:xfrm>
          <a:off x="5972402" y="5020718"/>
          <a:ext cx="277971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695" name="Equation" r:id="rId8" imgW="3670200" imgH="1701720" progId="Equation.3">
                  <p:embed/>
                </p:oleObj>
              </mc:Choice>
              <mc:Fallback>
                <p:oleObj name="Equation" r:id="rId8" imgW="3670200" imgH="17017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402" y="5020718"/>
                        <a:ext cx="2779713" cy="128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3264" y="3026492"/>
            <a:ext cx="2380428" cy="177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29859" y="2660354"/>
            <a:ext cx="3358832" cy="2277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Numerical solution</a:t>
            </a:r>
          </a:p>
          <a:p>
            <a:pPr lvl="0"/>
            <a:r>
              <a:rPr lang="en-US" sz="1600" dirty="0">
                <a:solidFill>
                  <a:srgbClr val="003399"/>
                </a:solidFill>
                <a:latin typeface="Californian FB" pitchFamily="18" charset="0"/>
              </a:rPr>
              <a:t>[T. </a:t>
            </a:r>
            <a:r>
              <a:rPr lang="en-US" sz="1600" dirty="0" err="1">
                <a:solidFill>
                  <a:srgbClr val="003399"/>
                </a:solidFill>
                <a:latin typeface="Californian FB" pitchFamily="18" charset="0"/>
              </a:rPr>
              <a:t>Lappi</a:t>
            </a:r>
            <a:r>
              <a:rPr lang="en-US" sz="1600" dirty="0">
                <a:solidFill>
                  <a:srgbClr val="003399"/>
                </a:solidFill>
                <a:latin typeface="Californian FB" pitchFamily="18" charset="0"/>
              </a:rPr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collision: color glass = pulse of strictly transverse (color) electric and magnetic fields, mutually orthogonal, with random color orientations, in                                                                              each nucleus.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Fields</a:t>
            </a:r>
            <a:endParaRPr lang="en-US" dirty="0"/>
          </a:p>
        </p:txBody>
      </p:sp>
      <p:pic>
        <p:nvPicPr>
          <p:cNvPr id="7" name="Picture 9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2645963"/>
            <a:ext cx="2036763" cy="2390775"/>
          </a:xfrm>
          <a:prstGeom prst="rect">
            <a:avLst/>
          </a:prstGeom>
          <a:noFill/>
        </p:spPr>
      </p:pic>
      <p:pic>
        <p:nvPicPr>
          <p:cNvPr id="8" name="Picture 10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3338113"/>
            <a:ext cx="2036762" cy="2390775"/>
          </a:xfrm>
          <a:prstGeom prst="rect">
            <a:avLst/>
          </a:prstGeom>
          <a:noFill/>
        </p:spPr>
      </p:pic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5878513" y="2241150"/>
          <a:ext cx="1638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26" name="Equation" r:id="rId4" imgW="1714320" imgH="406080" progId="Equation.3">
                  <p:embed/>
                </p:oleObj>
              </mc:Choice>
              <mc:Fallback>
                <p:oleObj name="Equation" r:id="rId4" imgW="171432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241150"/>
                        <a:ext cx="1638300" cy="388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6983413" y="5862238"/>
          <a:ext cx="1660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27" name="Equation" r:id="rId6" imgW="1726920" imgH="406080" progId="Equation.3">
                  <p:embed/>
                </p:oleObj>
              </mc:Choice>
              <mc:Fallback>
                <p:oleObj name="Equation" r:id="rId6" imgW="172692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5862238"/>
                        <a:ext cx="1660525" cy="3905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collision: color glass = pulse of strictly transverse (color) electric and magnetic fields, mutually orthogonal, with random color orientations, in                                                                              each nucleus.</a:t>
            </a:r>
          </a:p>
          <a:p>
            <a:r>
              <a:rPr lang="en-US" dirty="0" smtClean="0"/>
              <a:t>Immediately after overlap (forward light                                                                    cone, </a:t>
            </a:r>
            <a:r>
              <a:rPr lang="en-US" i="1" dirty="0" smtClean="0">
                <a:sym typeface="Symbol" pitchFamily="18" charset="2"/>
              </a:rPr>
              <a:t> </a:t>
            </a:r>
            <a:r>
              <a:rPr lang="en-US" dirty="0" smtClean="0">
                <a:sym typeface="Symbol" pitchFamily="18" charset="2"/>
              </a:rPr>
              <a:t> 0): s</a:t>
            </a:r>
            <a:r>
              <a:rPr lang="en-US" dirty="0" smtClean="0"/>
              <a:t>trong </a:t>
            </a:r>
            <a:r>
              <a:rPr lang="en-US" i="1" dirty="0" smtClean="0"/>
              <a:t>longitudinal</a:t>
            </a:r>
            <a:r>
              <a:rPr lang="en-US" dirty="0" smtClean="0"/>
              <a:t> electric                                                                                   &amp; magnetic fields. Non-</a:t>
            </a:r>
            <a:r>
              <a:rPr lang="en-US" dirty="0" err="1" smtClean="0"/>
              <a:t>abelian</a:t>
            </a:r>
            <a:r>
              <a:rPr lang="en-US" dirty="0" smtClean="0"/>
              <a:t> effect!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Fields</a:t>
            </a:r>
            <a:endParaRPr lang="en-US" dirty="0"/>
          </a:p>
        </p:txBody>
      </p:sp>
      <p:pic>
        <p:nvPicPr>
          <p:cNvPr id="11" name="Picture 4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2645963"/>
            <a:ext cx="2036763" cy="2390775"/>
          </a:xfrm>
          <a:prstGeom prst="rect">
            <a:avLst/>
          </a:prstGeom>
          <a:noFill/>
        </p:spPr>
      </p:pic>
      <p:pic>
        <p:nvPicPr>
          <p:cNvPr id="12" name="Picture 5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3338113"/>
            <a:ext cx="2036762" cy="2390775"/>
          </a:xfrm>
          <a:prstGeom prst="rect">
            <a:avLst/>
          </a:prstGeom>
          <a:noFill/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003925" y="3036488"/>
            <a:ext cx="1112838" cy="6905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297738" y="3131738"/>
            <a:ext cx="1112837" cy="6905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978650" y="4616050"/>
            <a:ext cx="1130300" cy="6810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426200" y="4511275"/>
            <a:ext cx="1122363" cy="700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702425" y="3123800"/>
            <a:ext cx="1112838" cy="6715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013575" y="4219175"/>
            <a:ext cx="1112838" cy="6635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7948613" y="2912663"/>
          <a:ext cx="3635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00" name="Equation" r:id="rId4" imgW="190440" imgH="228600" progId="Equation.3">
                  <p:embed/>
                </p:oleObj>
              </mc:Choice>
              <mc:Fallback>
                <p:oleObj name="Equation" r:id="rId4" imgW="190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2912663"/>
                        <a:ext cx="363537" cy="4365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757" name="Object 5"/>
          <p:cNvGraphicFramePr>
            <a:graphicFrameLocks noChangeAspect="1"/>
          </p:cNvGraphicFramePr>
          <p:nvPr/>
        </p:nvGraphicFramePr>
        <p:xfrm>
          <a:off x="5694363" y="3192063"/>
          <a:ext cx="3794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01" name="Equation" r:id="rId6" imgW="190440" imgH="228600" progId="Equation.3">
                  <p:embed/>
                </p:oleObj>
              </mc:Choice>
              <mc:Fallback>
                <p:oleObj name="Equation" r:id="rId6" imgW="1904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192063"/>
                        <a:ext cx="379412" cy="455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090132" y="4363750"/>
            <a:ext cx="48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108539" y="5051017"/>
            <a:ext cx="48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4580435" y="5218857"/>
            <a:ext cx="43847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2895179" y="4353267"/>
          <a:ext cx="160496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02" name="Equation" r:id="rId8" imgW="1117440" imgH="749160" progId="Equation.3">
                  <p:embed/>
                </p:oleObj>
              </mc:Choice>
              <mc:Fallback>
                <p:oleObj name="Equation" r:id="rId8" imgW="1117440" imgH="749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179" y="4353267"/>
                        <a:ext cx="1604962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560147" y="4541116"/>
            <a:ext cx="46099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24385" y="5830234"/>
            <a:ext cx="2361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[L.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McLerran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T.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Lappi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2006]</a:t>
            </a:r>
          </a:p>
          <a:p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[RJF, J.I. </a:t>
            </a:r>
            <a:r>
              <a:rPr lang="en-US" sz="14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400" dirty="0" smtClean="0">
                <a:solidFill>
                  <a:srgbClr val="003399"/>
                </a:solidFill>
                <a:latin typeface="Californian FB" pitchFamily="18" charset="0"/>
              </a:rPr>
              <a:t>, Y. Li, 2006]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collision: color glass = pulse of strictly transverse (color) electric and magnetic fields, mutually orthogonal, with random color orientations, in                                                                              each nucleus.</a:t>
            </a:r>
          </a:p>
          <a:p>
            <a:r>
              <a:rPr lang="en-US" dirty="0" smtClean="0"/>
              <a:t>Immediately after overlap (forward light                                                                    cone, </a:t>
            </a:r>
            <a:r>
              <a:rPr lang="en-US" i="1" dirty="0" smtClean="0">
                <a:sym typeface="Symbol" pitchFamily="18" charset="2"/>
              </a:rPr>
              <a:t> </a:t>
            </a:r>
            <a:r>
              <a:rPr lang="en-US" dirty="0" smtClean="0">
                <a:sym typeface="Symbol" pitchFamily="18" charset="2"/>
              </a:rPr>
              <a:t> 0): s</a:t>
            </a:r>
            <a:r>
              <a:rPr lang="en-US" dirty="0" smtClean="0"/>
              <a:t>trong </a:t>
            </a:r>
            <a:r>
              <a:rPr lang="en-US" i="1" dirty="0" smtClean="0"/>
              <a:t>longitudinal</a:t>
            </a:r>
            <a:r>
              <a:rPr lang="en-US" dirty="0" smtClean="0"/>
              <a:t> electric                                                                                   &amp; magnetic fields. Non-</a:t>
            </a:r>
            <a:r>
              <a:rPr lang="en-US" dirty="0" err="1" smtClean="0"/>
              <a:t>abelian</a:t>
            </a:r>
            <a:r>
              <a:rPr lang="en-US" dirty="0" smtClean="0"/>
              <a:t> effect!</a:t>
            </a:r>
          </a:p>
          <a:p>
            <a:r>
              <a:rPr lang="en-US" i="1" dirty="0" smtClean="0"/>
              <a:t>Transverse</a:t>
            </a:r>
            <a:r>
              <a:rPr lang="en-US" dirty="0" smtClean="0"/>
              <a:t> </a:t>
            </a:r>
            <a:r>
              <a:rPr lang="en-US" b="1" dirty="0" smtClean="0"/>
              <a:t>E</a:t>
            </a:r>
            <a:r>
              <a:rPr lang="en-US" dirty="0" smtClean="0"/>
              <a:t>, </a:t>
            </a:r>
            <a:r>
              <a:rPr lang="en-US" b="1" dirty="0" smtClean="0"/>
              <a:t>B</a:t>
            </a:r>
            <a:r>
              <a:rPr lang="en-US" dirty="0" smtClean="0"/>
              <a:t> fields start linearly in time </a:t>
            </a:r>
            <a:r>
              <a:rPr lang="en-US" i="1" dirty="0" smtClean="0">
                <a:sym typeface="Symbol" pitchFamily="18" charset="2"/>
              </a:rPr>
              <a:t>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Fields</a:t>
            </a:r>
            <a:endParaRPr lang="en-US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24385" y="5830234"/>
            <a:ext cx="2757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[RJF, J.I. </a:t>
            </a:r>
            <a:r>
              <a:rPr lang="en-US" sz="1600" dirty="0" err="1" smtClean="0">
                <a:solidFill>
                  <a:srgbClr val="003399"/>
                </a:solidFill>
                <a:latin typeface="Californian FB" pitchFamily="18" charset="0"/>
              </a:rPr>
              <a:t>Kapusta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, Y. Li, 2006]</a:t>
            </a:r>
          </a:p>
          <a:p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[G. Chen, RJF, 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PLB 723 (</a:t>
            </a:r>
            <a:r>
              <a:rPr lang="en-US" sz="1600" dirty="0" smtClean="0">
                <a:solidFill>
                  <a:srgbClr val="003399"/>
                </a:solidFill>
                <a:latin typeface="Californian FB" pitchFamily="18" charset="0"/>
              </a:rPr>
              <a:t>2013)]</a:t>
            </a:r>
            <a:endParaRPr lang="en-US" sz="1600" dirty="0" smtClean="0">
              <a:solidFill>
                <a:srgbClr val="003399"/>
              </a:solidFill>
              <a:latin typeface="Californian FB" pitchFamily="18" charset="0"/>
            </a:endParaRPr>
          </a:p>
        </p:txBody>
      </p:sp>
      <p:pic>
        <p:nvPicPr>
          <p:cNvPr id="26" name="Picture 4" descr="glass_colo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2645963"/>
            <a:ext cx="2036763" cy="2390775"/>
          </a:xfrm>
          <a:prstGeom prst="rect">
            <a:avLst/>
          </a:prstGeom>
          <a:noFill/>
        </p:spPr>
      </p:pic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003925" y="3036488"/>
            <a:ext cx="1112838" cy="690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7297738" y="3131738"/>
            <a:ext cx="1112837" cy="690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867525" y="4528738"/>
            <a:ext cx="1130300" cy="681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6426200" y="4511275"/>
            <a:ext cx="1122363" cy="700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6702425" y="3123800"/>
            <a:ext cx="1112838" cy="671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7013575" y="4219175"/>
            <a:ext cx="1112838" cy="66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3" name="Object 14"/>
          <p:cNvGraphicFramePr>
            <a:graphicFrameLocks noChangeAspect="1"/>
          </p:cNvGraphicFramePr>
          <p:nvPr/>
        </p:nvGraphicFramePr>
        <p:xfrm>
          <a:off x="7859712" y="2737061"/>
          <a:ext cx="971772" cy="35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92" name="Equation" r:id="rId4" imgW="622080" imgH="228600" progId="Equation.3">
                  <p:embed/>
                </p:oleObj>
              </mc:Choice>
              <mc:Fallback>
                <p:oleObj name="Equation" r:id="rId4" imgW="6220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2" y="2737061"/>
                        <a:ext cx="971772" cy="35697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8107363" y="4494423"/>
          <a:ext cx="951940" cy="35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93" name="Equation" r:id="rId6" imgW="609480" imgH="228600" progId="Equation.3">
                  <p:embed/>
                </p:oleObj>
              </mc:Choice>
              <mc:Fallback>
                <p:oleObj name="Equation" r:id="rId6" imgW="609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363" y="4494423"/>
                        <a:ext cx="951940" cy="35697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>
            <a:grpSpLocks/>
          </p:cNvGrpSpPr>
          <p:nvPr/>
        </p:nvGrpSpPr>
        <p:grpSpPr bwMode="auto">
          <a:xfrm rot="-1197534">
            <a:off x="7683500" y="3276200"/>
            <a:ext cx="800100" cy="654050"/>
            <a:chOff x="5052" y="1134"/>
            <a:chExt cx="436" cy="402"/>
          </a:xfrm>
        </p:grpSpPr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5"/>
          <p:cNvGrpSpPr>
            <a:grpSpLocks/>
          </p:cNvGrpSpPr>
          <p:nvPr/>
        </p:nvGrpSpPr>
        <p:grpSpPr bwMode="auto">
          <a:xfrm rot="-1197534">
            <a:off x="7377113" y="4343000"/>
            <a:ext cx="800100" cy="654050"/>
            <a:chOff x="5052" y="1134"/>
            <a:chExt cx="436" cy="402"/>
          </a:xfrm>
        </p:grpSpPr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39"/>
          <p:cNvGrpSpPr>
            <a:grpSpLocks/>
          </p:cNvGrpSpPr>
          <p:nvPr/>
        </p:nvGrpSpPr>
        <p:grpSpPr bwMode="auto">
          <a:xfrm rot="-1197534">
            <a:off x="6813550" y="4668438"/>
            <a:ext cx="800100" cy="654050"/>
            <a:chOff x="5052" y="1134"/>
            <a:chExt cx="436" cy="402"/>
          </a:xfrm>
        </p:grpSpPr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3"/>
          <p:cNvGrpSpPr>
            <a:grpSpLocks/>
          </p:cNvGrpSpPr>
          <p:nvPr/>
        </p:nvGrpSpPr>
        <p:grpSpPr bwMode="auto">
          <a:xfrm rot="-1197534">
            <a:off x="6381750" y="3206350"/>
            <a:ext cx="800100" cy="654050"/>
            <a:chOff x="5052" y="1134"/>
            <a:chExt cx="436" cy="402"/>
          </a:xfrm>
        </p:grpSpPr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47"/>
          <p:cNvGrpSpPr>
            <a:grpSpLocks/>
          </p:cNvGrpSpPr>
          <p:nvPr/>
        </p:nvGrpSpPr>
        <p:grpSpPr bwMode="auto">
          <a:xfrm rot="-1197534">
            <a:off x="7240588" y="4670025"/>
            <a:ext cx="800100" cy="654050"/>
            <a:chOff x="5052" y="1134"/>
            <a:chExt cx="436" cy="402"/>
          </a:xfrm>
        </p:grpSpPr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51"/>
          <p:cNvGrpSpPr>
            <a:grpSpLocks/>
          </p:cNvGrpSpPr>
          <p:nvPr/>
        </p:nvGrpSpPr>
        <p:grpSpPr bwMode="auto">
          <a:xfrm rot="-1197534">
            <a:off x="7048500" y="3236513"/>
            <a:ext cx="800100" cy="654050"/>
            <a:chOff x="5052" y="1134"/>
            <a:chExt cx="436" cy="402"/>
          </a:xfrm>
        </p:grpSpPr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5223" y="1290"/>
              <a:ext cx="93" cy="98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5135" y="1205"/>
              <a:ext cx="261" cy="261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5052" y="1134"/>
              <a:ext cx="436" cy="402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55047" name="Object 7"/>
          <p:cNvGraphicFramePr>
            <a:graphicFrameLocks noChangeAspect="1"/>
          </p:cNvGraphicFramePr>
          <p:nvPr/>
        </p:nvGraphicFramePr>
        <p:xfrm>
          <a:off x="875979" y="4629413"/>
          <a:ext cx="37052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94" name="Equation" r:id="rId8" imgW="2209680" imgH="431640" progId="Equation.3">
                  <p:embed/>
                </p:oleObj>
              </mc:Choice>
              <mc:Fallback>
                <p:oleObj name="Equation" r:id="rId8" imgW="22096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79" y="4629413"/>
                        <a:ext cx="3705225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0343"/>
            <a:ext cx="8593540" cy="5127171"/>
          </a:xfrm>
        </p:spPr>
        <p:txBody>
          <a:bodyPr/>
          <a:lstStyle/>
          <a:p>
            <a:r>
              <a:rPr lang="en-US" dirty="0" smtClean="0"/>
              <a:t>Initial (</a:t>
            </a:r>
            <a:r>
              <a:rPr lang="en-US" i="1" dirty="0" smtClean="0">
                <a:sym typeface="Symbol"/>
              </a:rPr>
              <a:t></a:t>
            </a:r>
            <a:r>
              <a:rPr lang="en-US" dirty="0" smtClean="0">
                <a:sym typeface="Symbol"/>
              </a:rPr>
              <a:t> = 0) </a:t>
            </a:r>
            <a:r>
              <a:rPr lang="en-US" dirty="0" smtClean="0"/>
              <a:t>structure of the energy-momentum tensor </a:t>
            </a:r>
            <a:r>
              <a:rPr lang="en-US" dirty="0" err="1" smtClean="0"/>
              <a:t>vs</a:t>
            </a:r>
            <a:r>
              <a:rPr lang="en-US" dirty="0" smtClean="0"/>
              <a:t> hydrodynamics.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Toward equilibrium: pressure </a:t>
            </a:r>
            <a:r>
              <a:rPr lang="en-US" dirty="0" err="1" smtClean="0"/>
              <a:t>isotropization</a:t>
            </a:r>
            <a:r>
              <a:rPr lang="en-US" dirty="0" smtClean="0"/>
              <a:t>                                                                     (in local rest frame)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Rainer Fries</a:t>
            </a:r>
            <a:endParaRPr lang="en-US" sz="1000" dirty="0">
              <a:latin typeface="Copperplate Gothic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EE99-4FBF-4B90-92C2-F3A52479950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High PT @ LHC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Momentum Tensor</a:t>
            </a:r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247913" y="4247394"/>
            <a:ext cx="1593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Later: Ideal plasma </a:t>
            </a:r>
          </a:p>
          <a:p>
            <a:r>
              <a:rPr lang="en-US" sz="1400" dirty="0" smtClean="0">
                <a:latin typeface="Californian FB" pitchFamily="18" charset="0"/>
              </a:rPr>
              <a:t>(local rest frame)</a:t>
            </a:r>
            <a:endParaRPr lang="en-US" sz="1400" dirty="0">
              <a:latin typeface="Californian FB" pitchFamily="18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6944810" y="4259484"/>
            <a:ext cx="127322" cy="107644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351967" y="2657864"/>
          <a:ext cx="270986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62" name="Equation" r:id="rId3" imgW="1650960" imgH="939600" progId="Equation.3">
                  <p:embed/>
                </p:oleObj>
              </mc:Choice>
              <mc:Fallback>
                <p:oleObj name="Equation" r:id="rId3" imgW="165096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967" y="2657864"/>
                        <a:ext cx="2709862" cy="1543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072063" y="2682875"/>
          <a:ext cx="22526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63" name="Equation" r:id="rId5" imgW="1371600" imgH="914400" progId="Equation.3">
                  <p:embed/>
                </p:oleObj>
              </mc:Choice>
              <mc:Fallback>
                <p:oleObj name="Equation" r:id="rId5" imgW="13716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682875"/>
                        <a:ext cx="2252662" cy="15017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209467" y="3445264"/>
            <a:ext cx="655637" cy="79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 flipV="1">
            <a:off x="4085863" y="4224759"/>
            <a:ext cx="1701478" cy="1527858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74170" y="4951413"/>
            <a:ext cx="1728787" cy="1906587"/>
            <a:chOff x="5805648" y="1359686"/>
            <a:chExt cx="1728787" cy="1906587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6024723" y="1375561"/>
              <a:ext cx="1587" cy="1847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6032660" y="2342348"/>
              <a:ext cx="144145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877085" y="1359686"/>
              <a:ext cx="1657350" cy="1906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024723" y="2069298"/>
              <a:ext cx="1371600" cy="868363"/>
            </a:xfrm>
            <a:custGeom>
              <a:avLst/>
              <a:gdLst/>
              <a:ahLst/>
              <a:cxnLst>
                <a:cxn ang="0">
                  <a:pos x="0" y="547"/>
                </a:cxn>
                <a:cxn ang="0">
                  <a:pos x="81" y="460"/>
                </a:cxn>
                <a:cxn ang="0">
                  <a:pos x="185" y="151"/>
                </a:cxn>
                <a:cxn ang="0">
                  <a:pos x="266" y="15"/>
                </a:cxn>
                <a:cxn ang="0">
                  <a:pos x="532" y="58"/>
                </a:cxn>
                <a:cxn ang="0">
                  <a:pos x="761" y="113"/>
                </a:cxn>
                <a:cxn ang="0">
                  <a:pos x="864" y="124"/>
                </a:cxn>
              </a:cxnLst>
              <a:rect l="0" t="0" r="r" b="b"/>
              <a:pathLst>
                <a:path w="864" h="547">
                  <a:moveTo>
                    <a:pt x="0" y="547"/>
                  </a:moveTo>
                  <a:cubicBezTo>
                    <a:pt x="25" y="536"/>
                    <a:pt x="50" y="526"/>
                    <a:pt x="81" y="460"/>
                  </a:cubicBezTo>
                  <a:cubicBezTo>
                    <a:pt x="112" y="394"/>
                    <a:pt x="154" y="225"/>
                    <a:pt x="185" y="151"/>
                  </a:cubicBezTo>
                  <a:cubicBezTo>
                    <a:pt x="216" y="77"/>
                    <a:pt x="208" y="30"/>
                    <a:pt x="266" y="15"/>
                  </a:cubicBezTo>
                  <a:cubicBezTo>
                    <a:pt x="324" y="0"/>
                    <a:pt x="450" y="42"/>
                    <a:pt x="532" y="58"/>
                  </a:cubicBezTo>
                  <a:cubicBezTo>
                    <a:pt x="614" y="74"/>
                    <a:pt x="706" y="102"/>
                    <a:pt x="761" y="113"/>
                  </a:cubicBezTo>
                  <a:cubicBezTo>
                    <a:pt x="816" y="124"/>
                    <a:pt x="840" y="124"/>
                    <a:pt x="864" y="1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6032660" y="1550186"/>
              <a:ext cx="1320800" cy="706437"/>
            </a:xfrm>
            <a:custGeom>
              <a:avLst/>
              <a:gdLst/>
              <a:ahLst/>
              <a:cxnLst>
                <a:cxn ang="0">
                  <a:pos x="832" y="445"/>
                </a:cxn>
                <a:cxn ang="0">
                  <a:pos x="609" y="402"/>
                </a:cxn>
                <a:cxn ang="0">
                  <a:pos x="364" y="326"/>
                </a:cxn>
                <a:cxn ang="0">
                  <a:pos x="174" y="206"/>
                </a:cxn>
                <a:cxn ang="0">
                  <a:pos x="98" y="86"/>
                </a:cxn>
                <a:cxn ang="0">
                  <a:pos x="60" y="27"/>
                </a:cxn>
                <a:cxn ang="0">
                  <a:pos x="0" y="0"/>
                </a:cxn>
              </a:cxnLst>
              <a:rect l="0" t="0" r="r" b="b"/>
              <a:pathLst>
                <a:path w="832" h="445">
                  <a:moveTo>
                    <a:pt x="832" y="445"/>
                  </a:moveTo>
                  <a:cubicBezTo>
                    <a:pt x="759" y="433"/>
                    <a:pt x="687" y="422"/>
                    <a:pt x="609" y="402"/>
                  </a:cubicBezTo>
                  <a:cubicBezTo>
                    <a:pt x="531" y="382"/>
                    <a:pt x="437" y="359"/>
                    <a:pt x="364" y="326"/>
                  </a:cubicBezTo>
                  <a:cubicBezTo>
                    <a:pt x="291" y="293"/>
                    <a:pt x="218" y="246"/>
                    <a:pt x="174" y="206"/>
                  </a:cubicBezTo>
                  <a:cubicBezTo>
                    <a:pt x="130" y="166"/>
                    <a:pt x="117" y="116"/>
                    <a:pt x="98" y="86"/>
                  </a:cubicBezTo>
                  <a:cubicBezTo>
                    <a:pt x="79" y="56"/>
                    <a:pt x="76" y="41"/>
                    <a:pt x="60" y="27"/>
                  </a:cubicBezTo>
                  <a:cubicBezTo>
                    <a:pt x="44" y="13"/>
                    <a:pt x="12" y="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7210585" y="2320123"/>
              <a:ext cx="2619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>
                  <a:sym typeface="Symbol" pitchFamily="18" charset="2"/>
                </a:rPr>
                <a:t></a:t>
              </a: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5805648" y="147874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p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6304123" y="1613686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T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6232685" y="250744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L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6627973" y="1397786"/>
              <a:ext cx="836612" cy="1811337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050123" y="1415248"/>
              <a:ext cx="223355" cy="1803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2164466" y="3727075"/>
            <a:ext cx="486136" cy="5324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14495" y="4230857"/>
            <a:ext cx="1673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fornian FB" pitchFamily="18" charset="0"/>
              </a:rPr>
              <a:t>Transverse pressure 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P</a:t>
            </a:r>
            <a:r>
              <a:rPr lang="en-US" sz="1400" i="1" baseline="-25000" dirty="0">
                <a:solidFill>
                  <a:srgbClr val="FF0000"/>
                </a:solidFill>
              </a:rPr>
              <a:t>T</a:t>
            </a:r>
            <a:r>
              <a:rPr lang="en-US" sz="1400" dirty="0">
                <a:solidFill>
                  <a:srgbClr val="FF0000"/>
                </a:solidFill>
              </a:rPr>
              <a:t> = </a:t>
            </a:r>
            <a:r>
              <a:rPr lang="en-US" sz="1400" i="1" dirty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en-US" sz="1400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949491" y="4273397"/>
            <a:ext cx="1832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fornian FB" pitchFamily="18" charset="0"/>
              </a:rPr>
              <a:t>Longitudinal pressure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P</a:t>
            </a:r>
            <a:r>
              <a:rPr lang="en-US" sz="1400" i="1" baseline="-25000" dirty="0">
                <a:solidFill>
                  <a:srgbClr val="FF0000"/>
                </a:solidFill>
              </a:rPr>
              <a:t>L</a:t>
            </a:r>
            <a:r>
              <a:rPr lang="en-US" sz="1400" dirty="0">
                <a:solidFill>
                  <a:srgbClr val="FF0000"/>
                </a:solidFill>
              </a:rPr>
              <a:t> = –</a:t>
            </a:r>
            <a:r>
              <a:rPr lang="en-US" sz="1400" i="1" dirty="0">
                <a:solidFill>
                  <a:srgbClr val="FF0000"/>
                </a:solidFill>
                <a:sym typeface="Symbol" pitchFamily="18" charset="2"/>
              </a:rPr>
              <a:t></a:t>
            </a:r>
            <a:r>
              <a:rPr lang="en-US" sz="1400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3657601" y="4097464"/>
            <a:ext cx="0" cy="2546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AutoShape 10"/>
          <p:cNvSpPr>
            <a:spLocks/>
          </p:cNvSpPr>
          <p:nvPr/>
        </p:nvSpPr>
        <p:spPr bwMode="auto">
          <a:xfrm rot="18762698" flipH="1" flipV="1">
            <a:off x="2629323" y="3290494"/>
            <a:ext cx="231775" cy="628650"/>
          </a:xfrm>
          <a:prstGeom prst="rightBrace">
            <a:avLst>
              <a:gd name="adj1" fmla="val 2260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14400" y="1551006"/>
            <a:ext cx="3426105" cy="914400"/>
            <a:chOff x="162046" y="4734044"/>
            <a:chExt cx="3426105" cy="9144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62046" y="4734044"/>
              <a:ext cx="3426105" cy="914400"/>
            </a:xfrm>
            <a:prstGeom prst="rect">
              <a:avLst/>
            </a:prstGeom>
            <a:solidFill>
              <a:srgbClr val="FFFFCC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179509" y="5064226"/>
            <a:ext cx="3357562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264" name="Equation" r:id="rId7" imgW="2298600" imgH="393480" progId="Equation.3">
                    <p:embed/>
                  </p:oleObj>
                </mc:Choice>
                <mc:Fallback>
                  <p:oleObj name="Equation" r:id="rId7" imgW="229860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09" y="5064226"/>
                          <a:ext cx="3357562" cy="574675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1215341" y="4780344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fornian FB" pitchFamily="18" charset="0"/>
                </a:rPr>
                <a:t>Gauge fields:</a:t>
              </a:r>
              <a:endParaRPr lang="en-US" sz="1600" dirty="0">
                <a:latin typeface="Californian FB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48482" y="1529787"/>
            <a:ext cx="2324583" cy="914400"/>
            <a:chOff x="5870293" y="4759123"/>
            <a:chExt cx="2324583" cy="9144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870293" y="4759123"/>
              <a:ext cx="2324583" cy="914400"/>
            </a:xfrm>
            <a:prstGeom prst="rect">
              <a:avLst/>
            </a:prstGeom>
            <a:solidFill>
              <a:srgbClr val="FFFFCC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5957888" y="5010151"/>
            <a:ext cx="2040218" cy="648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265" name="Equation" r:id="rId9" imgW="1396800" imgH="444240" progId="Equation.3">
                    <p:embed/>
                  </p:oleObj>
                </mc:Choice>
                <mc:Fallback>
                  <p:oleObj name="Equation" r:id="rId9" imgW="1396800" imgH="4442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7888" y="5010151"/>
                          <a:ext cx="2040218" cy="64851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6043913" y="4759124"/>
              <a:ext cx="2101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fornian FB" pitchFamily="18" charset="0"/>
                </a:rPr>
                <a:t>Particle distributions </a:t>
              </a:r>
              <a:r>
                <a:rPr lang="en-US" sz="1600" i="1" dirty="0" smtClean="0">
                  <a:latin typeface="Californian FB" pitchFamily="18" charset="0"/>
                </a:rPr>
                <a:t>f</a:t>
              </a:r>
              <a:r>
                <a:rPr lang="en-US" sz="1600" dirty="0" smtClean="0">
                  <a:latin typeface="Californian FB" pitchFamily="18" charset="0"/>
                </a:rPr>
                <a:t>:</a:t>
              </a:r>
              <a:endParaRPr lang="en-US" sz="1600" dirty="0">
                <a:latin typeface="Californian FB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982" y="4849508"/>
                <a:ext cx="173592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82" y="4849508"/>
                <a:ext cx="1735924" cy="5186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84133" y="300131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lang="en-US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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 </a:t>
            </a:r>
            <a:r>
              <a:rPr lang="en-US" dirty="0" smtClean="0">
                <a:solidFill>
                  <a:srgbClr val="0000FF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1 </a:t>
            </a:r>
            <a:r>
              <a:rPr lang="en-US" dirty="0" err="1" smtClean="0">
                <a:solidFill>
                  <a:srgbClr val="0000FF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fm</a:t>
            </a:r>
            <a:r>
              <a:rPr lang="en-US" dirty="0" smtClean="0">
                <a:solidFill>
                  <a:srgbClr val="0000FF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/c</a:t>
            </a: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24" grpId="0" animBg="1"/>
      <p:bldP spid="34" grpId="0" animBg="1"/>
      <p:bldP spid="35" grpId="0"/>
      <p:bldP spid="36" grpId="0"/>
      <p:bldP spid="37" grpId="0" animBg="1"/>
      <p:bldP spid="38" grpId="0" animBg="1"/>
      <p:bldP spid="8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17919</TotalTime>
  <Words>1889</Words>
  <Application>Microsoft Office PowerPoint</Application>
  <PresentationFormat>On-screen Show (4:3)</PresentationFormat>
  <Paragraphs>455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Californian FB</vt:lpstr>
      <vt:lpstr>Cambria Math</vt:lpstr>
      <vt:lpstr>Copperplate Gothic Bold</vt:lpstr>
      <vt:lpstr>Times New Roman</vt:lpstr>
      <vt:lpstr>Copperplate Gothic Light</vt:lpstr>
      <vt:lpstr>Myriad Web</vt:lpstr>
      <vt:lpstr>Wingdings</vt:lpstr>
      <vt:lpstr>Arial Black</vt:lpstr>
      <vt:lpstr>Symbol</vt:lpstr>
      <vt:lpstr>Pixel</vt:lpstr>
      <vt:lpstr>Equation</vt:lpstr>
      <vt:lpstr>Flowing Gluon Fields  Collective Phenomena in Classical QCD</vt:lpstr>
      <vt:lpstr>The Standard Model of URHICs</vt:lpstr>
      <vt:lpstr>Color Glass: Single Nuclei </vt:lpstr>
      <vt:lpstr>Color Glass: Colliding Nuclei </vt:lpstr>
      <vt:lpstr>Gluon Fields in The Forward Lightcone </vt:lpstr>
      <vt:lpstr>Result: Fields</vt:lpstr>
      <vt:lpstr>Result: Fields</vt:lpstr>
      <vt:lpstr>Result: Fields</vt:lpstr>
      <vt:lpstr>Energy Momentum Tensor</vt:lpstr>
      <vt:lpstr>Energy Momentum Tensor</vt:lpstr>
      <vt:lpstr>Modelling Color Charges</vt:lpstr>
      <vt:lpstr>Averaging</vt:lpstr>
      <vt:lpstr>Transverse Field: Abelian Arguments</vt:lpstr>
      <vt:lpstr>Averaging: From Fields To Flow</vt:lpstr>
      <vt:lpstr>Transverse Field: Visualization</vt:lpstr>
      <vt:lpstr>Transverse Flow: Visualization</vt:lpstr>
      <vt:lpstr>Phenomenology: b  0</vt:lpstr>
      <vt:lpstr>Phenomenology: b  0</vt:lpstr>
      <vt:lpstr>Phenomenology: A  B</vt:lpstr>
      <vt:lpstr>Event-By-Event Picture</vt:lpstr>
      <vt:lpstr>Matching to Hydrodynamics</vt:lpstr>
      <vt:lpstr>Matching to Hydrodynamics</vt:lpstr>
      <vt:lpstr>Initial Event Shape</vt:lpstr>
      <vt:lpstr>Summary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</dc:title>
  <dc:creator>Rainer Fries</dc:creator>
  <cp:lastModifiedBy>rjfries</cp:lastModifiedBy>
  <cp:revision>340</cp:revision>
  <dcterms:created xsi:type="dcterms:W3CDTF">2005-01-24T00:23:19Z</dcterms:created>
  <dcterms:modified xsi:type="dcterms:W3CDTF">2013-09-26T21:38:34Z</dcterms:modified>
</cp:coreProperties>
</file>