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  <p:sldMasterId id="2147483765" r:id="rId2"/>
    <p:sldMasterId id="2147483751" r:id="rId3"/>
    <p:sldMasterId id="2147483739" r:id="rId4"/>
    <p:sldMasterId id="2147483726" r:id="rId5"/>
    <p:sldMasterId id="2147483712" r:id="rId6"/>
    <p:sldMasterId id="2147483698" r:id="rId7"/>
    <p:sldMasterId id="2147483685" r:id="rId8"/>
  </p:sldMasterIdLst>
  <p:notesMasterIdLst>
    <p:notesMasterId r:id="rId40"/>
  </p:notesMasterIdLst>
  <p:sldIdLst>
    <p:sldId id="310" r:id="rId9"/>
    <p:sldId id="288" r:id="rId10"/>
    <p:sldId id="311" r:id="rId11"/>
    <p:sldId id="291" r:id="rId12"/>
    <p:sldId id="292" r:id="rId13"/>
    <p:sldId id="293" r:id="rId14"/>
    <p:sldId id="294" r:id="rId15"/>
    <p:sldId id="298" r:id="rId16"/>
    <p:sldId id="307" r:id="rId17"/>
    <p:sldId id="309" r:id="rId18"/>
    <p:sldId id="296" r:id="rId19"/>
    <p:sldId id="299" r:id="rId20"/>
    <p:sldId id="324" r:id="rId21"/>
    <p:sldId id="308" r:id="rId22"/>
    <p:sldId id="273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7" r:id="rId31"/>
    <p:sldId id="305" r:id="rId32"/>
    <p:sldId id="325" r:id="rId33"/>
    <p:sldId id="327" r:id="rId34"/>
    <p:sldId id="326" r:id="rId35"/>
    <p:sldId id="328" r:id="rId36"/>
    <p:sldId id="306" r:id="rId37"/>
    <p:sldId id="329" r:id="rId38"/>
    <p:sldId id="330" r:id="rId3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7" autoAdjust="0"/>
  </p:normalViewPr>
  <p:slideViewPr>
    <p:cSldViewPr>
      <p:cViewPr>
        <p:scale>
          <a:sx n="84" d="100"/>
          <a:sy n="84" d="100"/>
        </p:scale>
        <p:origin x="-25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843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smtClean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FFB65F4-CBC1-48C9-85BC-1112F1E61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0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DE34-DD5D-46A1-BB0A-E59EE503D0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2B36DE-90FB-4FE9-B137-658A606C1E07}" type="slidenum">
              <a:rPr lang="en-US"/>
              <a:pPr/>
              <a:t>13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899B61-116B-4575-9947-CD4A5226454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9645D9-2653-4D00-8DFB-38A5AFBA7C6D}" type="slidenum">
              <a:rPr lang="en-US"/>
              <a:pPr/>
              <a:t>15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928FB93-4ECB-4539-8F73-04EBB8854CE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D5F971-00E8-4088-A783-260EFB6BEA0A}" type="slidenum">
              <a:rPr lang="en-US"/>
              <a:pPr/>
              <a:t>16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95C44F-2D91-438A-A502-2DC51DF7DE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E9657C-C48B-412F-9925-C49522EF722C}" type="slidenum">
              <a:rPr lang="en-US"/>
              <a:pPr/>
              <a:t>17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07B882-457A-4ABE-BF3A-A64AEB5C2CC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53A825-32EE-45E4-9441-E6695278F37D}" type="slidenum">
              <a:rPr lang="en-US"/>
              <a:pPr/>
              <a:t>18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D184CE-2AD6-486F-B931-2FA6E92E2ED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B08775-AF3C-408C-89E5-055833F6794E}" type="slidenum">
              <a:rPr lang="en-US"/>
              <a:pPr/>
              <a:t>19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82AD2CD-9F20-4EE6-A6FD-FC9C4A57316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7508B7-6683-4CF5-B0E3-CD392EC89DBB}" type="slidenum">
              <a:rPr lang="en-US"/>
              <a:pPr/>
              <a:t>20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7FEE33A-10F8-4F38-9AA3-1E279FC9D3E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8BB0AF-59AA-4274-AE2C-75B2ABA19348}" type="slidenum">
              <a:rPr lang="en-US"/>
              <a:pPr/>
              <a:t>21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A294C0-6575-454E-842A-6CA8C86EAE4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5DF43-6894-41D5-921E-E60FC82F2777}" type="slidenum">
              <a:rPr lang="en-US"/>
              <a:pPr/>
              <a:t>22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F148F3-E82C-4F4C-9E6A-BDBF064A79A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A60EEA-A608-4D70-B9AC-EA7016C3B18A}" type="slidenum">
              <a:rPr lang="en-US"/>
              <a:pPr/>
              <a:t>23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35686C-6DE9-4BEB-B845-1881A012BC1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04B81-BF84-4B35-AC87-1006C1F9DC04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3FDB18-C061-43B0-8359-6CF8148C8D6D}" type="slidenum">
              <a:rPr lang="en-US"/>
              <a:pPr/>
              <a:t>3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5F75FE3-582F-4FD9-B042-69D4C016420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34BC7-A9DF-42A4-8CEB-F2353D80F6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DE34-DD5D-46A1-BB0A-E59EE503D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DE34-DD5D-46A1-BB0A-E59EE503D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DE34-DD5D-46A1-BB0A-E59EE503D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FFB65F4-CBC1-48C9-85BC-1112F1E61B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25/09/2013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Guy </a:t>
            </a:r>
            <a:r>
              <a:rPr lang="en-US" dirty="0" err="1" smtClean="0"/>
              <a:t>Paic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A ver qué pasa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0379" y="1907629"/>
            <a:ext cx="848857" cy="570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44" y="251445"/>
            <a:ext cx="6624291" cy="1258887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38" r:id="rId3"/>
    <p:sldLayoutId id="2147483711" r:id="rId4"/>
    <p:sldLayoutId id="2147483725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778" r:id="rId11"/>
    <p:sldLayoutId id="2147483777" r:id="rId12"/>
    <p:sldLayoutId id="2147483764" r:id="rId13"/>
    <p:sldLayoutId id="2147483763" r:id="rId14"/>
    <p:sldLayoutId id="2147483724" r:id="rId15"/>
    <p:sldLayoutId id="2147483710" r:id="rId16"/>
    <p:sldLayoutId id="2147483697" r:id="rId17"/>
    <p:sldLayoutId id="2147483779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9CE9-8D36-404E-9F81-C3B70D905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A908-36D5-43E7-A891-AF34A9172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31E63-F276-4C08-8278-52CB806AE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CB68-79E1-4E2C-9A84-D1E515E0B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7875-976F-4690-81C1-AF370E7CDD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DA40-255A-4CCC-AF17-4BC326EAA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25B3-2B72-4FF9-A71E-4B045DF47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psc.in2p3.fr/Indico/contributionDisplay.py?sessionId=0&amp;contribId=31&amp;confId=89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inspirehep.net/search?p=collaboration:'ALICE'&amp;ln=es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.jpe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3b600s24t36cool30ac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311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hlinkClick r:id="rId4"/>
              </a:rPr>
              <a:t>Event structure and color reconnection - possible relevance for heavy ion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GuyPaić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Instituto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Ciencias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Nucleares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In c </a:t>
            </a:r>
            <a:r>
              <a:rPr lang="en-US" sz="1100" dirty="0" err="1" smtClean="0">
                <a:solidFill>
                  <a:schemeClr val="bg1"/>
                </a:solidFill>
              </a:rPr>
              <a:t>ollaboration</a:t>
            </a:r>
            <a:r>
              <a:rPr lang="en-US" sz="1100" dirty="0" smtClean="0">
                <a:solidFill>
                  <a:schemeClr val="bg1"/>
                </a:solidFill>
              </a:rPr>
              <a:t> with A. Ortiz, P. Christiansen, </a:t>
            </a:r>
            <a:r>
              <a:rPr lang="en-US" sz="1100" dirty="0" err="1" smtClean="0">
                <a:solidFill>
                  <a:schemeClr val="bg1"/>
                </a:solidFill>
              </a:rPr>
              <a:t>I.Maldonado</a:t>
            </a:r>
            <a:r>
              <a:rPr lang="en-US" sz="1100" dirty="0" smtClean="0">
                <a:solidFill>
                  <a:schemeClr val="bg1"/>
                </a:solidFill>
              </a:rPr>
              <a:t> and E. </a:t>
            </a:r>
            <a:r>
              <a:rPr lang="en-US" sz="1100" dirty="0" err="1" smtClean="0">
                <a:solidFill>
                  <a:schemeClr val="bg1"/>
                </a:solidFill>
              </a:rPr>
              <a:t>Cuautle</a:t>
            </a:r>
            <a:r>
              <a:rPr lang="en-US" sz="1100" dirty="0" smtClean="0">
                <a:solidFill>
                  <a:schemeClr val="bg1"/>
                </a:solidFill>
              </a:rPr>
              <a:t>,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776" y="6444133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Simulation from</a:t>
            </a:r>
          </a:p>
          <a:p>
            <a:r>
              <a:rPr lang="en-US" dirty="0" smtClean="0">
                <a:latin typeface="Helvetica" pitchFamily="34" charset="0"/>
              </a:rPr>
              <a:t>D. B. </a:t>
            </a:r>
            <a:r>
              <a:rPr lang="en-US" dirty="0" err="1" smtClean="0">
                <a:latin typeface="Helvetica" pitchFamily="34" charset="0"/>
              </a:rPr>
              <a:t>Leinweber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</a:rPr>
              <a:t>hep</a:t>
            </a:r>
            <a:r>
              <a:rPr lang="en-US" dirty="0" smtClean="0">
                <a:latin typeface="Helvetica" pitchFamily="34" charset="0"/>
              </a:rPr>
              <a:t>-lat/0004025</a:t>
            </a:r>
          </a:p>
          <a:p>
            <a:r>
              <a:rPr lang="en-US" dirty="0" smtClean="0">
                <a:latin typeface="Helvetica" pitchFamily="34" charset="0"/>
              </a:rPr>
              <a:t> gluon action density: 2.4 x 2.4 x 3.6 fm</a:t>
            </a:r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pic>
        <p:nvPicPr>
          <p:cNvPr id="125954" name="Picture 2" descr="http://home.fnal.gov/~skands/leshouches-plots/lhc07m-1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936" y="1619597"/>
            <a:ext cx="4968552" cy="51845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27944" y="1331565"/>
            <a:ext cx="460851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http://home.fnal.gov/~skands/leshouches-plots/lhc07m-19-1.png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08217" y="1187549"/>
            <a:ext cx="3672408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multiplicity is strongly dependent  on the MPI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low multiplicity the effect is negligible.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6768504" y="2843733"/>
            <a:ext cx="388843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need to study the high multiplicities in detail!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36456" y="3707829"/>
            <a:ext cx="3528392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Note: the MB is dominated by the low multiplicities.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Not seeing the high multiplicities occults the importance of MPI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04208" y="2123653"/>
            <a:ext cx="1872208" cy="4032448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10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9" y="251445"/>
            <a:ext cx="7128792" cy="1258887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Comic Sans MS" pitchFamily="66" charset="0"/>
              </a:rPr>
              <a:t>The </a:t>
            </a:r>
            <a:r>
              <a:rPr lang="en-US" sz="3100" dirty="0" err="1" smtClean="0">
                <a:latin typeface="Comic Sans MS" pitchFamily="66" charset="0"/>
              </a:rPr>
              <a:t>sphericity</a:t>
            </a:r>
            <a:r>
              <a:rPr lang="en-US" sz="3100" dirty="0" smtClean="0">
                <a:latin typeface="Comic Sans MS" pitchFamily="66" charset="0"/>
              </a:rPr>
              <a:t> spectrum in bins of multiplicity</a:t>
            </a:r>
            <a:endParaRPr lang="en-US" sz="31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052" y="1511935"/>
            <a:ext cx="8316516" cy="113231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general trend with multiplicity is  trivial: more multiplicity – &gt; </a:t>
            </a:r>
            <a:r>
              <a:rPr lang="en-US" dirty="0" err="1" smtClean="0">
                <a:solidFill>
                  <a:srgbClr val="FF0000"/>
                </a:solidFill>
              </a:rPr>
              <a:t>sphericity</a:t>
            </a:r>
            <a:r>
              <a:rPr lang="en-US" dirty="0" smtClean="0">
                <a:solidFill>
                  <a:srgbClr val="FF0000"/>
                </a:solidFill>
              </a:rPr>
              <a:t> rises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Detail: do the generators reproduce the trend? Actually not!</a:t>
            </a:r>
          </a:p>
          <a:p>
            <a:r>
              <a:rPr lang="en-US" dirty="0" smtClean="0"/>
              <a:t>The generator </a:t>
            </a:r>
            <a:r>
              <a:rPr lang="en-US" dirty="0" err="1" smtClean="0">
                <a:solidFill>
                  <a:srgbClr val="FF0000"/>
                </a:solidFill>
              </a:rPr>
              <a:t>sphericity</a:t>
            </a:r>
            <a:r>
              <a:rPr lang="en-US" dirty="0" smtClean="0">
                <a:solidFill>
                  <a:srgbClr val="FF0000"/>
                </a:solidFill>
              </a:rPr>
              <a:t> spectra CROSS the experimental spectrum at ST of ≈ 0.5 at low multiplicity and 0.7 at the highest multiplicities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644" t="3571" r="2467" b="5357"/>
          <a:stretch>
            <a:fillRect/>
          </a:stretch>
        </p:blipFill>
        <p:spPr bwMode="auto">
          <a:xfrm>
            <a:off x="143768" y="2987749"/>
            <a:ext cx="5026056" cy="320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bajo"/>
          <p:cNvSpPr/>
          <p:nvPr/>
        </p:nvSpPr>
        <p:spPr>
          <a:xfrm>
            <a:off x="6216386" y="5459765"/>
            <a:ext cx="50402" cy="58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2520157" y="5459765"/>
            <a:ext cx="50402" cy="58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s-MX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310" y="2987749"/>
            <a:ext cx="52123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59792" y="2677160"/>
            <a:ext cx="54682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ALICE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Collaboration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2"/>
                </a:solidFill>
              </a:rPr>
              <a:t>Eur.Phys.J</a:t>
            </a:r>
            <a:r>
              <a:rPr lang="es-ES" b="1" dirty="0" smtClean="0">
                <a:solidFill>
                  <a:schemeClr val="accent2"/>
                </a:solidFill>
              </a:rPr>
              <a:t>. C72 (2012) 2124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br>
              <a:rPr lang="es-ES" dirty="0" smtClean="0">
                <a:solidFill>
                  <a:schemeClr val="accent2"/>
                </a:solidFill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5816" y="6156102"/>
            <a:ext cx="8928992" cy="123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“We show here that the higher </a:t>
            </a:r>
            <a:r>
              <a:rPr lang="en-US" sz="1600" dirty="0" err="1" smtClean="0">
                <a:solidFill>
                  <a:schemeClr val="tx2"/>
                </a:solidFill>
              </a:rPr>
              <a:t>sphericity</a:t>
            </a:r>
            <a:r>
              <a:rPr lang="en-US" sz="1600" dirty="0" smtClean="0">
                <a:solidFill>
                  <a:schemeClr val="tx2"/>
                </a:solidFill>
              </a:rPr>
              <a:t> of high-multiplicity events compared to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MC predictions is due to an apparent reduction of the relative jet yields in such type of events” (</a:t>
            </a:r>
            <a:r>
              <a:rPr lang="en-US" sz="1600" i="1" dirty="0" smtClean="0">
                <a:solidFill>
                  <a:schemeClr val="tx2"/>
                </a:solidFill>
              </a:rPr>
              <a:t>from  properties in low and high multiplicity events in p-p collisions at 7 </a:t>
            </a:r>
            <a:r>
              <a:rPr lang="en-US" sz="1600" i="1" dirty="0" err="1" smtClean="0">
                <a:solidFill>
                  <a:schemeClr val="tx2"/>
                </a:solidFill>
              </a:rPr>
              <a:t>TeV</a:t>
            </a:r>
            <a:r>
              <a:rPr lang="en-US" sz="1600" i="1" dirty="0" smtClean="0">
                <a:solidFill>
                  <a:schemeClr val="tx2"/>
                </a:solidFill>
              </a:rPr>
              <a:t> CMS Collaboration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CMS-PAS-FSQ-12-022</a:t>
            </a:r>
          </a:p>
          <a:p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7343799" cy="1258887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we talk of “ fluctuations” in the pp events or we do have two very distinct mechanisms which may be connected with the number of </a:t>
            </a:r>
            <a:r>
              <a:rPr lang="en-US" sz="2400" dirty="0" err="1" smtClean="0"/>
              <a:t>multiparton</a:t>
            </a:r>
            <a:r>
              <a:rPr lang="en-US" sz="2400" dirty="0" smtClean="0"/>
              <a:t> interactions and or centrality dependence of the pp collisions (like in heavy ions)?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9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03238" y="31464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MX" sz="44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4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next</a:t>
            </a:r>
            <a:r>
              <a:rPr lang="es-MX" sz="4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big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question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: </a:t>
            </a:r>
            <a:r>
              <a:rPr lang="es-MX" sz="44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is</a:t>
            </a:r>
            <a:r>
              <a:rPr lang="es-MX" sz="4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flow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existing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in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pp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4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collisions</a:t>
            </a:r>
            <a:r>
              <a:rPr lang="es-MX" sz="4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?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59992" y="5075981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tx2"/>
                </a:solidFill>
              </a:rPr>
              <a:t>Ortiz et al. </a:t>
            </a:r>
            <a:r>
              <a:rPr lang="es-MX" dirty="0" err="1" smtClean="0">
                <a:solidFill>
                  <a:schemeClr val="tx2"/>
                </a:solidFill>
              </a:rPr>
              <a:t>Phys</a:t>
            </a:r>
            <a:r>
              <a:rPr lang="es-MX" dirty="0" smtClean="0">
                <a:solidFill>
                  <a:schemeClr val="tx2"/>
                </a:solidFill>
              </a:rPr>
              <a:t>. Rev. </a:t>
            </a:r>
            <a:r>
              <a:rPr lang="es-MX" dirty="0" err="1" smtClean="0">
                <a:solidFill>
                  <a:schemeClr val="tx2"/>
                </a:solidFill>
              </a:rPr>
              <a:t>Lett</a:t>
            </a:r>
            <a:r>
              <a:rPr lang="es-MX" dirty="0" smtClean="0">
                <a:solidFill>
                  <a:schemeClr val="tx2"/>
                </a:solidFill>
              </a:rPr>
              <a:t>. 111, 042001 (2013)</a:t>
            </a:r>
            <a:br>
              <a:rPr lang="es-MX" dirty="0" smtClean="0">
                <a:solidFill>
                  <a:schemeClr val="tx2"/>
                </a:solidFill>
              </a:rPr>
            </a:br>
            <a:r>
              <a:rPr lang="es-MX" dirty="0" smtClean="0">
                <a:solidFill>
                  <a:schemeClr val="tx2"/>
                </a:solidFill>
              </a:rPr>
              <a:t/>
            </a:r>
            <a:br>
              <a:rPr lang="es-MX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pp to </a:t>
            </a:r>
            <a:r>
              <a:rPr lang="en-US" dirty="0" err="1" smtClean="0"/>
              <a:t>PbPb</a:t>
            </a:r>
            <a:r>
              <a:rPr lang="en-US" dirty="0" smtClean="0"/>
              <a:t> not much change!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4143" r="14280" b="1468"/>
          <a:stretch>
            <a:fillRect/>
          </a:stretch>
        </p:blipFill>
        <p:spPr bwMode="auto">
          <a:xfrm>
            <a:off x="3384128" y="1403573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63111" r="40867" b="3319"/>
          <a:stretch>
            <a:fillRect/>
          </a:stretch>
        </p:blipFill>
        <p:spPr bwMode="auto">
          <a:xfrm>
            <a:off x="143768" y="2627709"/>
            <a:ext cx="3312368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43768" y="4859957"/>
            <a:ext cx="352839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Can the theory coherently explain???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2" name="11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1800" y="12700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400" dirty="0">
              <a:solidFill>
                <a:srgbClr val="000000"/>
              </a:solidFill>
              <a:ea typeface="Ubuntu" charset="0"/>
              <a:cs typeface="Ubuntu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1163" y="1897063"/>
            <a:ext cx="5133205" cy="1378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In </a:t>
            </a:r>
            <a:r>
              <a:rPr lang="en-US" dirty="0" err="1">
                <a:solidFill>
                  <a:srgbClr val="0000FF"/>
                </a:solidFill>
                <a:ea typeface="DejaVu Sans" charset="0"/>
                <a:cs typeface="DejaVu Sans" charset="0"/>
              </a:rPr>
              <a:t>Pythia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, the final step at </a:t>
            </a:r>
            <a:r>
              <a:rPr lang="en-US" dirty="0" err="1">
                <a:solidFill>
                  <a:srgbClr val="0000FF"/>
                </a:solidFill>
                <a:ea typeface="DejaVu Sans" charset="0"/>
                <a:cs typeface="DejaVu Sans" charset="0"/>
              </a:rPr>
              <a:t>parton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 level before </a:t>
            </a: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the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a typeface="DejaVu Sans" charset="0"/>
                <a:cs typeface="DejaVu Sans" charset="0"/>
              </a:rPr>
              <a:t>hadronization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 is the color</a:t>
            </a:r>
            <a:r>
              <a:rPr lang="en-US" b="1" dirty="0">
                <a:solidFill>
                  <a:srgbClr val="0000FF"/>
                </a:solidFill>
                <a:ea typeface="DejaVu Sans" charset="0"/>
                <a:cs typeface="DejaVu Sans" charset="0"/>
              </a:rPr>
              <a:t> reconnection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 CR, </a:t>
            </a:r>
            <a:endParaRPr lang="en-US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its 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aim is to describe the </a:t>
            </a:r>
            <a:r>
              <a:rPr lang="en-US" dirty="0" err="1">
                <a:solidFill>
                  <a:srgbClr val="0000FF"/>
                </a:solidFill>
                <a:ea typeface="DejaVu Sans" charset="0"/>
                <a:cs typeface="DejaVu Sans" charset="0"/>
              </a:rPr>
              <a:t>hadronization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 of </a:t>
            </a: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many </a:t>
            </a:r>
            <a:r>
              <a:rPr lang="en-US" dirty="0" err="1">
                <a:solidFill>
                  <a:srgbClr val="0000FF"/>
                </a:solidFill>
                <a:ea typeface="DejaVu Sans" charset="0"/>
                <a:cs typeface="DejaVu Sans" charset="0"/>
              </a:rPr>
              <a:t>parton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 system in a single event with </a:t>
            </a:r>
            <a:endParaRPr lang="en-US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multiple </a:t>
            </a:r>
            <a:r>
              <a:rPr lang="en-US" dirty="0">
                <a:solidFill>
                  <a:srgbClr val="0000FF"/>
                </a:solidFill>
                <a:ea typeface="DejaVu Sans" charset="0"/>
                <a:cs typeface="DejaVu Sans" charset="0"/>
              </a:rPr>
              <a:t>hard sub collisions.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3275781"/>
            <a:ext cx="61722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652963" y="5946775"/>
            <a:ext cx="46339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040" rIns="90000" bIns="45000"/>
          <a:lstStyle/>
          <a:p>
            <a:pPr algn="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FF"/>
                </a:solidFill>
                <a:ea typeface="DejaVu Sans" charset="0"/>
                <a:cs typeface="DejaVu Sans" charset="0"/>
              </a:rPr>
              <a:t>G. Gustafson, Acta Phys.Polon.B40:1981-1996,2009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FF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647824" y="251445"/>
            <a:ext cx="7848872" cy="1257300"/>
          </a:xfrm>
        </p:spPr>
        <p:txBody>
          <a:bodyPr/>
          <a:lstStyle/>
          <a:p>
            <a:r>
              <a:rPr lang="en-US" dirty="0" smtClean="0"/>
              <a:t>Color reconnection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5472360" y="2195661"/>
            <a:ext cx="4390653" cy="325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1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Toy model</a:t>
            </a:r>
            <a:r>
              <a:rPr lang="en-US" sz="1600" dirty="0" smtClean="0">
                <a:solidFill>
                  <a:srgbClr val="FFFF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of (non-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perturbative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) color reconnections</a:t>
            </a:r>
            <a:r>
              <a:rPr lang="en-US" sz="1600" dirty="0" smtClean="0">
                <a:solidFill>
                  <a:srgbClr val="FFFF00"/>
                </a:solidFill>
                <a:ea typeface="DejaVu Sans" charset="0"/>
                <a:cs typeface="DejaVu Sans" charset="0"/>
              </a:rPr>
              <a:t>, </a:t>
            </a:r>
            <a:r>
              <a:rPr lang="en-US" sz="1600" dirty="0" smtClean="0">
                <a:solidFill>
                  <a:srgbClr val="B2B2B2"/>
                </a:solidFill>
                <a:ea typeface="DejaVu Sans" charset="0"/>
                <a:cs typeface="DejaVu Sans" charset="0"/>
              </a:rPr>
              <a:t>applicable to any final state</a:t>
            </a:r>
          </a:p>
          <a:p>
            <a:pPr lvl="1" indent="-282575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at 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hadronisation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time, each string piece has a probability to interact with the vacuum / other strings:</a:t>
            </a:r>
          </a:p>
          <a:p>
            <a:pPr lvl="1" indent="-282575">
              <a:spcBef>
                <a:spcPts val="21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				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  <a:r>
              <a:rPr lang="en-US" sz="1600" baseline="-250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reconnect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= 1 – (1-</a:t>
            </a:r>
            <a:r>
              <a:rPr lang="el-GR" sz="1600" dirty="0" smtClean="0">
                <a:solidFill>
                  <a:srgbClr val="000000"/>
                </a:solidFill>
                <a:cs typeface="Times New Roman" pitchFamily="16" charset="0"/>
              </a:rPr>
              <a:t>χ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)</a:t>
            </a:r>
            <a:r>
              <a:rPr lang="en-US" sz="1600" baseline="30000" dirty="0" smtClean="0">
                <a:solidFill>
                  <a:srgbClr val="000000"/>
                </a:solidFill>
                <a:cs typeface="Times New Roman" pitchFamily="16" charset="0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</a:p>
          <a:p>
            <a:pPr lvl="2" indent="-225425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χ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strength parameter: fundamental reconnection probability (free parameter)</a:t>
            </a:r>
          </a:p>
          <a:p>
            <a:pPr lvl="2" indent="-225425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 =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6" charset="0"/>
              </a:rPr>
              <a:t> number of multiple interactions in current event ( ~ counts # of possible interactions)</a:t>
            </a:r>
            <a:endParaRPr lang="en-US" sz="1600" dirty="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grpSp>
        <p:nvGrpSpPr>
          <p:cNvPr id="19" name="18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2" name="2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76263" y="68611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528144" y="7040562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03350" y="2952750"/>
            <a:ext cx="7199313" cy="177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02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rPr>
              <a:t>Effect of </a:t>
            </a:r>
            <a:r>
              <a:rPr lang="en-US" sz="2800" dirty="0" err="1" smtClean="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rPr>
              <a:t>multiparton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rPr>
              <a:t> interactions and color reconnection on observables with identified hadrons </a:t>
            </a:r>
            <a:endParaRPr lang="en-US" sz="2800" dirty="0">
              <a:solidFill>
                <a:srgbClr val="000000"/>
              </a:solidFill>
              <a:latin typeface="Comic Sans MS" pitchFamily="66" charset="0"/>
              <a:ea typeface="DejaVu Sans" charset="0"/>
              <a:cs typeface="DejaVu Sans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128" y="4427909"/>
            <a:ext cx="3190875" cy="1468786"/>
          </a:xfrm>
        </p:spPr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0" name="9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31800" y="6876181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187549"/>
            <a:ext cx="3684587" cy="554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3808" y="0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p/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π vs </a:t>
            </a:r>
            <a:r>
              <a:rPr lang="en-US" sz="4400" i="1">
                <a:solidFill>
                  <a:srgbClr val="FF0000"/>
                </a:solidFill>
                <a:ea typeface="Ubuntu" charset="0"/>
                <a:cs typeface="Ubuntu" charset="0"/>
              </a:rPr>
              <a:t>p</a:t>
            </a:r>
            <a:r>
              <a:rPr lang="en-US" sz="4400" baseline="-33000">
                <a:solidFill>
                  <a:srgbClr val="FF0000"/>
                </a:solidFill>
                <a:ea typeface="Ubuntu" charset="0"/>
                <a:cs typeface="Ubuntu" charset="0"/>
              </a:rPr>
              <a:t>T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 and MPI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716463" y="2160588"/>
            <a:ext cx="5364162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5000"/>
          <a:lstStyle/>
          <a:p>
            <a:pPr marL="215900" indent="-212725"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Dependence of the non-strange baryon-to-meson ratio with the number of MPI's, </a:t>
            </a:r>
            <a:r>
              <a:rPr lang="en-US" sz="2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mpi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</a:p>
          <a:p>
            <a:pPr marL="215900" indent="-212725">
              <a:buSzPct val="77000"/>
              <a:buFont typeface="Times New Roman" pitchFamily="16" charset="0"/>
              <a:buBlip>
                <a:blip r:embed="rId4"/>
              </a:buBlip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For with </a:t>
            </a:r>
            <a:r>
              <a:rPr lang="en-US" sz="2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mpi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&gt;5 the ratios exhibit the peak.</a:t>
            </a:r>
          </a:p>
          <a:p>
            <a:pPr marL="215900" indent="-212725">
              <a:buSzPct val="77000"/>
              <a:buFont typeface="Times New Roman" pitchFamily="16" charset="0"/>
              <a:buBlip>
                <a:blip r:embed="rId4"/>
              </a:buBlip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The peak is enhanced </a:t>
            </a:r>
            <a:r>
              <a:rPr lang="en-US" sz="2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w.r.t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 reference when </a:t>
            </a:r>
            <a:r>
              <a:rPr lang="en-US" sz="2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mpi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increases, </a:t>
            </a:r>
            <a:r>
              <a:rPr lang="en-US" sz="26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mpi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&gt;10. Also the peak is pushed up to higher </a:t>
            </a:r>
            <a:r>
              <a:rPr lang="en-US" sz="2600" i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  <a:r>
              <a:rPr lang="en-US" sz="2600" baseline="-330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</a:t>
            </a:r>
            <a:r>
              <a:rPr lang="en-US" sz="2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(characteristic of flow). 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4392240" y="1403350"/>
            <a:ext cx="5491039" cy="5318743"/>
            <a:chOff x="4392240" y="1403350"/>
            <a:chExt cx="5491039" cy="5318743"/>
          </a:xfrm>
        </p:grpSpPr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 l="3785" t="1866"/>
            <a:stretch>
              <a:fillRect/>
            </a:stretch>
          </p:blipFill>
          <p:spPr bwMode="auto">
            <a:xfrm>
              <a:off x="4392240" y="2627709"/>
              <a:ext cx="5491039" cy="3786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4752280" y="1403350"/>
              <a:ext cx="4923533" cy="12969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62640" rIns="90000" bIns="45000"/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The dependence with MPI (multiplicity) resembles the evolution of the p/pi </a:t>
              </a:r>
              <a:r>
                <a:rPr lang="en-US" sz="20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vs</a:t>
              </a:r>
              <a:r>
                <a:rPr lang="en-US" sz="2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</a:t>
              </a:r>
              <a:r>
                <a:rPr lang="en-US" sz="2000" baseline="-330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</a:t>
              </a:r>
              <a:r>
                <a:rPr lang="en-US" sz="2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from peripheral to central </a:t>
              </a:r>
              <a:r>
                <a:rPr lang="en-US" sz="20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Pb-Pb</a:t>
              </a:r>
              <a:r>
                <a:rPr lang="en-US" sz="2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collisions.</a:t>
              </a:r>
              <a:r>
                <a:rPr lang="en-US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 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392240" y="6372125"/>
              <a:ext cx="5400600" cy="349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 smtClean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ALICE Collaboration, http://arxiv.org/abs/1303.0737</a:t>
              </a:r>
              <a:endParaRPr lang="en-US" dirty="0">
                <a:solidFill>
                  <a:srgbClr val="0000FF"/>
                </a:solidFill>
                <a:ea typeface="DejaVu Sans" charset="0"/>
                <a:cs typeface="DejaVu Sans" charset="0"/>
              </a:endParaRPr>
            </a:p>
          </p:txBody>
        </p:sp>
      </p:grp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8" name="17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344568" y="6876181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1350963"/>
            <a:ext cx="3684587" cy="554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31800" y="12700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Λ</a:t>
            </a: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/K</a:t>
            </a:r>
            <a:r>
              <a:rPr lang="en-US" sz="4400" baseline="33000">
                <a:solidFill>
                  <a:srgbClr val="FF0000"/>
                </a:solidFill>
                <a:ea typeface="DejaVu Sans" charset="0"/>
                <a:cs typeface="DejaVu Sans" charset="0"/>
              </a:rPr>
              <a:t>0</a:t>
            </a:r>
            <a:r>
              <a:rPr lang="en-US" sz="4400" baseline="-33000">
                <a:solidFill>
                  <a:srgbClr val="FF0000"/>
                </a:solidFill>
                <a:ea typeface="DejaVu Sans" charset="0"/>
                <a:cs typeface="DejaVu Sans" charset="0"/>
              </a:rPr>
              <a:t>S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 vs </a:t>
            </a:r>
            <a:r>
              <a:rPr lang="en-US" sz="4400" i="1">
                <a:solidFill>
                  <a:srgbClr val="FF0000"/>
                </a:solidFill>
                <a:ea typeface="Ubuntu" charset="0"/>
                <a:cs typeface="Ubuntu" charset="0"/>
              </a:rPr>
              <a:t>p</a:t>
            </a:r>
            <a:r>
              <a:rPr lang="en-US" sz="4400" baseline="-33000">
                <a:solidFill>
                  <a:srgbClr val="FF0000"/>
                </a:solidFill>
                <a:ea typeface="Ubuntu" charset="0"/>
                <a:cs typeface="Ubuntu" charset="0"/>
              </a:rPr>
              <a:t>T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 and MPI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774950" y="4545013"/>
            <a:ext cx="528638" cy="307975"/>
            <a:chOff x="1748" y="2863"/>
            <a:chExt cx="333" cy="194"/>
          </a:xfrm>
        </p:grpSpPr>
        <p:grpSp>
          <p:nvGrpSpPr>
            <p:cNvPr id="44040" name="Group 8"/>
            <p:cNvGrpSpPr>
              <a:grpSpLocks/>
            </p:cNvGrpSpPr>
            <p:nvPr/>
          </p:nvGrpSpPr>
          <p:grpSpPr bwMode="auto">
            <a:xfrm>
              <a:off x="1748" y="2863"/>
              <a:ext cx="194" cy="194"/>
              <a:chOff x="1748" y="2863"/>
              <a:chExt cx="194" cy="194"/>
            </a:xfrm>
          </p:grpSpPr>
          <p:sp>
            <p:nvSpPr>
              <p:cNvPr id="44041" name="Oval 9"/>
              <p:cNvSpPr>
                <a:spLocks noChangeArrowheads="1"/>
              </p:cNvSpPr>
              <p:nvPr/>
            </p:nvSpPr>
            <p:spPr bwMode="auto">
              <a:xfrm>
                <a:off x="1748" y="2863"/>
                <a:ext cx="194" cy="194"/>
              </a:xfrm>
              <a:prstGeom prst="ellipse">
                <a:avLst/>
              </a:prstGeom>
              <a:solidFill>
                <a:srgbClr val="CFE7F5"/>
              </a:solidFill>
              <a:ln w="9360">
                <a:solidFill>
                  <a:srgbClr val="CFE7F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4042" name="Oval 10"/>
              <p:cNvSpPr>
                <a:spLocks noChangeArrowheads="1"/>
              </p:cNvSpPr>
              <p:nvPr/>
            </p:nvSpPr>
            <p:spPr bwMode="auto">
              <a:xfrm>
                <a:off x="1815" y="2934"/>
                <a:ext cx="57" cy="57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44043" name="Group 11"/>
            <p:cNvGrpSpPr>
              <a:grpSpLocks/>
            </p:cNvGrpSpPr>
            <p:nvPr/>
          </p:nvGrpSpPr>
          <p:grpSpPr bwMode="auto">
            <a:xfrm>
              <a:off x="1887" y="2863"/>
              <a:ext cx="194" cy="194"/>
              <a:chOff x="1887" y="2863"/>
              <a:chExt cx="194" cy="194"/>
            </a:xfrm>
          </p:grpSpPr>
          <p:sp>
            <p:nvSpPr>
              <p:cNvPr id="44044" name="Oval 12"/>
              <p:cNvSpPr>
                <a:spLocks noChangeArrowheads="1"/>
              </p:cNvSpPr>
              <p:nvPr/>
            </p:nvSpPr>
            <p:spPr bwMode="auto">
              <a:xfrm>
                <a:off x="1887" y="2863"/>
                <a:ext cx="194" cy="194"/>
              </a:xfrm>
              <a:prstGeom prst="ellipse">
                <a:avLst/>
              </a:prstGeom>
              <a:solidFill>
                <a:srgbClr val="CFE7F5"/>
              </a:solidFill>
              <a:ln w="9360">
                <a:solidFill>
                  <a:srgbClr val="CFE7F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4045" name="Oval 13"/>
              <p:cNvSpPr>
                <a:spLocks noChangeArrowheads="1"/>
              </p:cNvSpPr>
              <p:nvPr/>
            </p:nvSpPr>
            <p:spPr bwMode="auto">
              <a:xfrm>
                <a:off x="1954" y="2934"/>
                <a:ext cx="57" cy="57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2844800" y="3887788"/>
            <a:ext cx="350838" cy="307975"/>
            <a:chOff x="1792" y="2449"/>
            <a:chExt cx="221" cy="194"/>
          </a:xfrm>
        </p:grpSpPr>
        <p:sp>
          <p:nvSpPr>
            <p:cNvPr id="44047" name="Oval 15"/>
            <p:cNvSpPr>
              <a:spLocks noChangeArrowheads="1"/>
            </p:cNvSpPr>
            <p:nvPr/>
          </p:nvSpPr>
          <p:spPr bwMode="auto">
            <a:xfrm>
              <a:off x="1792" y="2449"/>
              <a:ext cx="194" cy="194"/>
            </a:xfrm>
            <a:prstGeom prst="ellipse">
              <a:avLst/>
            </a:prstGeom>
            <a:solidFill>
              <a:srgbClr val="CFE7F5"/>
            </a:solidFill>
            <a:ln w="9360">
              <a:solidFill>
                <a:srgbClr val="CFE7F5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44048" name="Group 16"/>
            <p:cNvGrpSpPr>
              <a:grpSpLocks/>
            </p:cNvGrpSpPr>
            <p:nvPr/>
          </p:nvGrpSpPr>
          <p:grpSpPr bwMode="auto">
            <a:xfrm>
              <a:off x="1819" y="2449"/>
              <a:ext cx="194" cy="194"/>
              <a:chOff x="1819" y="2449"/>
              <a:chExt cx="194" cy="194"/>
            </a:xfrm>
          </p:grpSpPr>
          <p:sp>
            <p:nvSpPr>
              <p:cNvPr id="44049" name="Oval 17"/>
              <p:cNvSpPr>
                <a:spLocks noChangeArrowheads="1"/>
              </p:cNvSpPr>
              <p:nvPr/>
            </p:nvSpPr>
            <p:spPr bwMode="auto">
              <a:xfrm>
                <a:off x="1819" y="2449"/>
                <a:ext cx="194" cy="194"/>
              </a:xfrm>
              <a:prstGeom prst="ellipse">
                <a:avLst/>
              </a:prstGeom>
              <a:solidFill>
                <a:srgbClr val="CFE7F5"/>
              </a:solidFill>
              <a:ln w="9360">
                <a:solidFill>
                  <a:srgbClr val="CFE7F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4050" name="Oval 18"/>
              <p:cNvSpPr>
                <a:spLocks noChangeArrowheads="1"/>
              </p:cNvSpPr>
              <p:nvPr/>
            </p:nvSpPr>
            <p:spPr bwMode="auto">
              <a:xfrm>
                <a:off x="1886" y="2521"/>
                <a:ext cx="57" cy="57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44051" name="Oval 19"/>
            <p:cNvSpPr>
              <a:spLocks noChangeArrowheads="1"/>
            </p:cNvSpPr>
            <p:nvPr/>
          </p:nvSpPr>
          <p:spPr bwMode="auto">
            <a:xfrm>
              <a:off x="1859" y="2521"/>
              <a:ext cx="57" cy="57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2227263" y="4032250"/>
            <a:ext cx="441325" cy="1588"/>
          </a:xfrm>
          <a:prstGeom prst="line">
            <a:avLst/>
          </a:prstGeom>
          <a:noFill/>
          <a:ln w="9360">
            <a:solidFill>
              <a:srgbClr val="99CC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>
            <a:off x="2227263" y="4716463"/>
            <a:ext cx="441325" cy="1587"/>
          </a:xfrm>
          <a:prstGeom prst="line">
            <a:avLst/>
          </a:prstGeom>
          <a:noFill/>
          <a:ln w="9360">
            <a:solidFill>
              <a:srgbClr val="99CC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400675" y="1800225"/>
            <a:ext cx="4176713" cy="8318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Same for Lambda-to-K</a:t>
            </a:r>
            <a:r>
              <a:rPr lang="en-US" sz="2000" baseline="33000">
                <a:solidFill>
                  <a:srgbClr val="000000"/>
                </a:solidFill>
                <a:ea typeface="DejaVu Sans" charset="0"/>
                <a:cs typeface="DejaVu Sans" charset="0"/>
              </a:rPr>
              <a:t>0</a:t>
            </a:r>
            <a:r>
              <a:rPr lang="en-US" sz="2000" baseline="-33000">
                <a:solidFill>
                  <a:srgbClr val="000000"/>
                </a:solidFill>
                <a:ea typeface="DejaVu Sans" charset="0"/>
                <a:cs typeface="DejaVu Sans" charset="0"/>
              </a:rPr>
              <a:t>S</a:t>
            </a: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 ratio as a function of </a:t>
            </a:r>
            <a:r>
              <a:rPr lang="en-US" sz="2000" i="1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  <a:r>
              <a:rPr lang="en-US" sz="2000" baseline="-33000">
                <a:solidFill>
                  <a:srgbClr val="000000"/>
                </a:solidFill>
                <a:ea typeface="DejaVu Sans" charset="0"/>
                <a:cs typeface="DejaVu Sans" charset="0"/>
              </a:rPr>
              <a:t>T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4536256" y="2411685"/>
          <a:ext cx="54006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Acrobat Document" r:id="rId5" imgW="5400473" imgH="3657484" progId="AcroExch.Document.7">
                  <p:embed/>
                </p:oleObj>
              </mc:Choice>
              <mc:Fallback>
                <p:oleObj name="Acrobat Document" r:id="rId5" imgW="5400473" imgH="3657484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256" y="2411685"/>
                        <a:ext cx="54006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2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28" name="27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4/17/2013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guy paic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C33288-026B-48EC-9E17-D444176CABD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3238" y="6350"/>
            <a:ext cx="9070975" cy="142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Effect of CR on the </a:t>
            </a:r>
            <a:b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</a:b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p/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π ratio vs </a:t>
            </a:r>
            <a:r>
              <a:rPr lang="en-US" sz="4400" i="1">
                <a:solidFill>
                  <a:srgbClr val="FF0000"/>
                </a:solidFill>
                <a:ea typeface="Ubuntu" charset="0"/>
                <a:cs typeface="Ubuntu" charset="0"/>
              </a:rPr>
              <a:t>p</a:t>
            </a:r>
            <a:r>
              <a:rPr lang="en-US" sz="4400" baseline="-33000">
                <a:solidFill>
                  <a:srgbClr val="FF0000"/>
                </a:solidFill>
                <a:ea typeface="Ubuntu" charset="0"/>
                <a:cs typeface="Ubuntu" charset="0"/>
              </a:rPr>
              <a:t>T</a:t>
            </a:r>
            <a:r>
              <a:rPr lang="en-US" sz="4400">
                <a:solidFill>
                  <a:srgbClr val="FF0000"/>
                </a:solidFill>
                <a:ea typeface="Ubuntu" charset="0"/>
                <a:cs typeface="Ubuntu" charset="0"/>
              </a:rPr>
              <a:t> 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1404938"/>
            <a:ext cx="3660775" cy="551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313" y="1404938"/>
            <a:ext cx="3660775" cy="551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376488" y="2555875"/>
            <a:ext cx="5903912" cy="1588"/>
          </a:xfrm>
          <a:prstGeom prst="line">
            <a:avLst/>
          </a:prstGeom>
          <a:noFill/>
          <a:ln w="360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425" y="2952750"/>
            <a:ext cx="1433513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988" y="2894013"/>
            <a:ext cx="1481137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983413" y="4103688"/>
            <a:ext cx="2735262" cy="654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The peak on p/</a:t>
            </a:r>
            <a:r>
              <a:rPr lang="en-US" sz="20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π is due to color reconnection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message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sz="2400" i="1" dirty="0" smtClean="0"/>
              <a:t> </a:t>
            </a:r>
            <a:r>
              <a:rPr lang="en-US" sz="2400" i="1" dirty="0" smtClean="0"/>
              <a:t>the LHC has allowed us to investigate the pp collisions in great details: an opportunity we have not yet fully exploited 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In spite of the good statistics we remain steadfastly in the averaging process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applying the analysis of the event structure of pp events in function of multiplicity may have relevance to heavy ion results on </a:t>
            </a:r>
            <a:r>
              <a:rPr lang="en-US" sz="2400" i="1" dirty="0" err="1" smtClean="0"/>
              <a:t>parton</a:t>
            </a:r>
            <a:r>
              <a:rPr lang="en-US" sz="2400" i="1" dirty="0" smtClean="0"/>
              <a:t> energy loss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The hydrodynamic flow confronted with </a:t>
            </a:r>
            <a:r>
              <a:rPr lang="en-US" sz="2400" i="1" dirty="0" err="1" smtClean="0"/>
              <a:t>partonic</a:t>
            </a:r>
            <a:r>
              <a:rPr lang="en-US" sz="2400" i="1" dirty="0" smtClean="0"/>
              <a:t> level interactions like color reconnection in pp sharpens the debate</a:t>
            </a:r>
            <a:endParaRPr lang="en-US" sz="2400" i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Guy </a:t>
            </a:r>
            <a:r>
              <a:rPr lang="en-US" dirty="0" err="1" smtClean="0"/>
              <a:t>Paic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7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1368425"/>
            <a:ext cx="3641725" cy="548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00" y="1403350"/>
            <a:ext cx="3641725" cy="548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rPr>
              <a:t>Is this just a baryon effect?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 rot="19260000">
            <a:off x="-4763" y="1660525"/>
            <a:ext cx="2376488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FF"/>
                </a:solidFill>
                <a:ea typeface="DejaVu Sans" charset="0"/>
                <a:cs typeface="DejaVu Sans" charset="0"/>
              </a:rPr>
              <a:t>Test with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FF"/>
                </a:solidFill>
                <a:ea typeface="DejaVu Sans" charset="0"/>
                <a:cs typeface="DejaVu Sans" charset="0"/>
              </a:rPr>
              <a:t> 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φ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1">
              <a:solidFill>
                <a:srgbClr val="0000FF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983413" y="4103688"/>
            <a:ext cx="2735262" cy="654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No! We have a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ea typeface="DejaVu Sans" charset="0"/>
                <a:cs typeface="DejaVu Sans" charset="0"/>
              </a:rPr>
              <a:t>mass effect=</a:t>
            </a:r>
            <a:r>
              <a:rPr lang="en-US" sz="2000" b="1">
                <a:solidFill>
                  <a:srgbClr val="000000"/>
                </a:solidFill>
                <a:ea typeface="DejaVu Sans" charset="0"/>
                <a:cs typeface="DejaVu Sans" charset="0"/>
              </a:rPr>
              <a:t>flow-like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425" y="2952750"/>
            <a:ext cx="1433513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988" y="2894013"/>
            <a:ext cx="1481137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03238" y="6350"/>
            <a:ext cx="9070975" cy="142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>
                <a:solidFill>
                  <a:srgbClr val="FF0000"/>
                </a:solidFill>
                <a:ea typeface="Ubuntu" charset="0"/>
                <a:cs typeface="Ubuntu" charset="0"/>
              </a:rPr>
              <a:t>Is this </a:t>
            </a:r>
            <a:r>
              <a:rPr lang="en-US" sz="4400" dirty="0" smtClean="0">
                <a:solidFill>
                  <a:srgbClr val="FF0000"/>
                </a:solidFill>
                <a:ea typeface="Ubuntu" charset="0"/>
                <a:cs typeface="Ubuntu" charset="0"/>
              </a:rPr>
              <a:t>just </a:t>
            </a:r>
            <a:r>
              <a:rPr lang="en-US" sz="4400" dirty="0">
                <a:solidFill>
                  <a:srgbClr val="FF0000"/>
                </a:solidFill>
                <a:ea typeface="Ubuntu" charset="0"/>
                <a:cs typeface="Ubuntu" charset="0"/>
              </a:rPr>
              <a:t>a baryon effect?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7" name="16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0" name="1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4/17/2013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guy paic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A10C5D-0E8D-46AD-884B-FC7BFC32CD6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1368425"/>
            <a:ext cx="3609975" cy="543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1352550"/>
            <a:ext cx="3663950" cy="551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03238" y="-33338"/>
            <a:ext cx="9070975" cy="1285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Other observables with</a:t>
            </a:r>
            <a:b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</a:b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identified hadrons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1750" y="1685925"/>
            <a:ext cx="2921000" cy="448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80"/>
                </a:solidFill>
                <a:ea typeface="DejaVu Sans" charset="0"/>
                <a:cs typeface="DejaVu Sans" charset="0"/>
              </a:rPr>
              <a:t>The behavior of the double ratios indicates that we have a mass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80"/>
                </a:solidFill>
                <a:ea typeface="DejaVu Sans" charset="0"/>
                <a:cs typeface="DejaVu Sans" charset="0"/>
              </a:rPr>
              <a:t>effect since the φ/π and the p/π ratios exhibit a much larger “bump” than the K/π ratio.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80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80"/>
                </a:solidFill>
                <a:ea typeface="DejaVu Sans" charset="0"/>
                <a:cs typeface="DejaVu Sans" charset="0"/>
              </a:rPr>
              <a:t>We know that Pythia underestimates the strange particle production, specially at intermediate </a:t>
            </a:r>
            <a:r>
              <a:rPr lang="en-US" sz="2000" i="1">
                <a:solidFill>
                  <a:srgbClr val="000080"/>
                </a:solidFill>
                <a:ea typeface="DejaVu Sans" charset="0"/>
                <a:cs typeface="DejaVu Sans" charset="0"/>
              </a:rPr>
              <a:t>p</a:t>
            </a:r>
            <a:r>
              <a:rPr lang="en-US" sz="2000" baseline="-33000">
                <a:solidFill>
                  <a:srgbClr val="000080"/>
                </a:solidFill>
                <a:ea typeface="DejaVu Sans" charset="0"/>
                <a:cs typeface="DejaVu Sans" charset="0"/>
              </a:rPr>
              <a:t>T</a:t>
            </a:r>
            <a:r>
              <a:rPr lang="en-US" sz="2000">
                <a:solidFill>
                  <a:srgbClr val="000080"/>
                </a:solidFill>
                <a:ea typeface="DejaVu Sans" charset="0"/>
                <a:cs typeface="DejaVu Sans" charset="0"/>
              </a:rPr>
              <a:t>. To avoid this problem we can  look at the &lt;</a:t>
            </a:r>
            <a:r>
              <a:rPr lang="en-US" sz="2000" i="1">
                <a:solidFill>
                  <a:srgbClr val="000080"/>
                </a:solidFill>
                <a:ea typeface="DejaVu Sans" charset="0"/>
                <a:cs typeface="DejaVu Sans" charset="0"/>
              </a:rPr>
              <a:t>p</a:t>
            </a:r>
            <a:r>
              <a:rPr lang="en-US" sz="2000" baseline="-33000">
                <a:solidFill>
                  <a:srgbClr val="000080"/>
                </a:solidFill>
                <a:ea typeface="DejaVu Sans" charset="0"/>
                <a:cs typeface="DejaVu Sans" charset="0"/>
              </a:rPr>
              <a:t>T</a:t>
            </a:r>
            <a:r>
              <a:rPr lang="en-US" sz="2000">
                <a:solidFill>
                  <a:srgbClr val="000080"/>
                </a:solidFill>
                <a:ea typeface="DejaVu Sans" charset="0"/>
                <a:cs typeface="DejaVu Sans" charset="0"/>
              </a:rPr>
              <a:t>&gt; vs Nch.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1352550"/>
            <a:ext cx="3663950" cy="551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03238" y="-101600"/>
            <a:ext cx="9070975" cy="142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&lt;</a:t>
            </a:r>
            <a:r>
              <a:rPr lang="en-US" sz="4400" i="1">
                <a:solidFill>
                  <a:srgbClr val="FF0000"/>
                </a:solidFill>
                <a:ea typeface="DejaVu Sans" charset="0"/>
                <a:cs typeface="DejaVu Sans" charset="0"/>
              </a:rPr>
              <a:t>p</a:t>
            </a:r>
            <a:r>
              <a:rPr lang="en-US" sz="4400" baseline="-33000">
                <a:solidFill>
                  <a:srgbClr val="FF0000"/>
                </a:solidFill>
                <a:ea typeface="DejaVu Sans" charset="0"/>
                <a:cs typeface="DejaVu Sans" charset="0"/>
              </a:rPr>
              <a:t>T</a:t>
            </a: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&gt; as a function of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ea typeface="DejaVu Sans" charset="0"/>
                <a:cs typeface="DejaVu Sans" charset="0"/>
              </a:rPr>
              <a:t>multiplicity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7338" y="2592388"/>
            <a:ext cx="5111750" cy="349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80"/>
                </a:solidFill>
                <a:ea typeface="DejaVu Sans" charset="0"/>
                <a:cs typeface="DejaVu Sans" charset="0"/>
              </a:rPr>
              <a:t>Pythia describes the data when CR is implemented, </a:t>
            </a:r>
            <a:r>
              <a:rPr lang="en-US" sz="2200" i="1">
                <a:solidFill>
                  <a:srgbClr val="000080"/>
                </a:solidFill>
                <a:ea typeface="DejaVu Sans" charset="0"/>
                <a:cs typeface="DejaVu Sans" charset="0"/>
              </a:rPr>
              <a:t>i.e.</a:t>
            </a:r>
            <a:r>
              <a:rPr lang="en-US" sz="2200">
                <a:solidFill>
                  <a:srgbClr val="000080"/>
                </a:solidFill>
                <a:ea typeface="DejaVu Sans" charset="0"/>
                <a:cs typeface="DejaVu Sans" charset="0"/>
              </a:rPr>
              <a:t> a flow-like effect is necessary.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>
              <a:solidFill>
                <a:srgbClr val="000080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80"/>
                </a:solidFill>
                <a:ea typeface="DejaVu Sans" charset="0"/>
                <a:cs typeface="DejaVu Sans" charset="0"/>
              </a:rPr>
              <a:t>So far we know that MC generators are too hard, very jetty-like. See transverse sphericity as a function of the event multiplicity. More MPI activity best describes  data -&gt; more isotropic -&gt;larger flow-like effect.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>
              <a:solidFill>
                <a:srgbClr val="00008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392613" y="6551613"/>
            <a:ext cx="55340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04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FF"/>
                </a:solidFill>
                <a:ea typeface="DejaVu Sans" charset="0"/>
                <a:cs typeface="DejaVu Sans" charset="0"/>
              </a:rPr>
              <a:t>CMS Collaboration, Eur. Phys. J. C 72 (2012) 2164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s-MX" sz="4400" dirty="0" err="1">
                <a:solidFill>
                  <a:srgbClr val="FF0000"/>
                </a:solidFill>
                <a:ea typeface="DejaVu Sans" charset="0"/>
                <a:cs typeface="DejaVu Sans" charset="0"/>
              </a:rPr>
              <a:t>Conclusion</a:t>
            </a:r>
            <a:r>
              <a:rPr lang="es-MX" sz="44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03238" y="1475581"/>
            <a:ext cx="8867775" cy="4675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511175" indent="-511175">
              <a:spcAft>
                <a:spcPts val="1425"/>
              </a:spcAft>
              <a:buFont typeface="Arial" charset="0"/>
              <a:buChar char="•"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</a:pP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For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first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time (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unknown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to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author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Pythia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8)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we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have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proven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that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color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reconnection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does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produce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effects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similar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to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flow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but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only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up </a:t>
            </a:r>
            <a:r>
              <a:rPr lang="es-MX" sz="28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to</a:t>
            </a:r>
            <a:r>
              <a:rPr lang="es-MX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a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limit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in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pt.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  <a:p>
            <a:pPr marL="511175" indent="-511175">
              <a:spcAft>
                <a:spcPts val="1425"/>
              </a:spcAft>
              <a:buFont typeface="Arial" charset="0"/>
              <a:buChar char="•"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</a:pP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effect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CR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does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weaken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at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higher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momenta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as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also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requested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by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data,</a:t>
            </a:r>
          </a:p>
          <a:p>
            <a:pPr marL="511175" indent="-511175">
              <a:spcAft>
                <a:spcPts val="1425"/>
              </a:spcAft>
              <a:buFont typeface="Arial" charset="0"/>
              <a:buChar char="•"/>
              <a:tabLst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  <a:tab pos="9655175" algn="l"/>
              </a:tabLst>
            </a:pP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fact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having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some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kind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collectivity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without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introduction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often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complicated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hydrodynamics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arguments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(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thermalisation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temperature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time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sequence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etc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)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seems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interesting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and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its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application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to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heavy ion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collisions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could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be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full of </a:t>
            </a:r>
            <a:r>
              <a:rPr lang="es-MX" sz="28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surprises</a:t>
            </a:r>
            <a:r>
              <a:rPr lang="es-MX" sz="28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!!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Guy </a:t>
            </a:r>
            <a:r>
              <a:rPr lang="en-US" dirty="0" err="1" smtClean="0"/>
              <a:t>Paic</a:t>
            </a:r>
            <a:endParaRPr lang="en-US" dirty="0"/>
          </a:p>
        </p:txBody>
      </p:sp>
      <p:grpSp>
        <p:nvGrpSpPr>
          <p:cNvPr id="11" name="10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9952" y="303213"/>
            <a:ext cx="5400600" cy="1258887"/>
          </a:xfrm>
        </p:spPr>
        <p:txBody>
          <a:bodyPr/>
          <a:lstStyle/>
          <a:p>
            <a:r>
              <a:rPr lang="en-US" dirty="0" smtClean="0"/>
              <a:t>speculations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seem to have pinpointed a mechanism that can generate flow like patterns. However a priori I do not see a mechanism that prevents having something similar – a color reconnection that throws particles in eta.</a:t>
            </a:r>
          </a:p>
          <a:p>
            <a:r>
              <a:rPr lang="en-US" dirty="0" smtClean="0"/>
              <a:t>Ridge? The ridge spectra lie in the same pt range where CR is present</a:t>
            </a:r>
          </a:p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952" y="303213"/>
            <a:ext cx="6048672" cy="1258887"/>
          </a:xfrm>
        </p:spPr>
        <p:txBody>
          <a:bodyPr/>
          <a:lstStyle/>
          <a:p>
            <a:r>
              <a:rPr lang="en-US" dirty="0" smtClean="0"/>
              <a:t>A short excursion in heavy 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similarities observed in the p/pi and T-beta  behavior asks an obvious question: is all what we have seen and liked so far in heavy ion already present in pp!?</a:t>
            </a:r>
          </a:p>
          <a:p>
            <a:r>
              <a:rPr lang="en-US" dirty="0" smtClean="0"/>
              <a:t>One of the “sacred cows” of the field is the </a:t>
            </a:r>
            <a:r>
              <a:rPr lang="en-US" dirty="0" err="1" smtClean="0"/>
              <a:t>parton</a:t>
            </a:r>
            <a:r>
              <a:rPr lang="en-US" dirty="0" smtClean="0"/>
              <a:t> energy loss…</a:t>
            </a:r>
          </a:p>
          <a:p>
            <a:r>
              <a:rPr lang="en-US" dirty="0" smtClean="0"/>
              <a:t>If one takes a view from the side of pp one may say that the effect is already seen in pp!!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7904" y="303213"/>
            <a:ext cx="6264696" cy="12588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high and low </a:t>
            </a:r>
            <a:r>
              <a:rPr lang="en-US" dirty="0" err="1" smtClean="0"/>
              <a:t>sphericity</a:t>
            </a:r>
            <a:r>
              <a:rPr lang="en-US" dirty="0" smtClean="0"/>
              <a:t> spectra in </a:t>
            </a:r>
            <a:r>
              <a:rPr lang="en-US" dirty="0" err="1" smtClean="0"/>
              <a:t>Pythia</a:t>
            </a:r>
            <a:r>
              <a:rPr lang="en-US" dirty="0" smtClean="0"/>
              <a:t> 8 4C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800" y="1619597"/>
            <a:ext cx="3168352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By now it is well established by LHC experiments  that in high multiplicity events the jets are </a:t>
            </a:r>
            <a:r>
              <a:rPr lang="en-US" b="1" dirty="0" smtClean="0">
                <a:solidFill>
                  <a:srgbClr val="FF0000"/>
                </a:solidFill>
              </a:rPr>
              <a:t>suppressed</a:t>
            </a:r>
            <a:r>
              <a:rPr lang="en-US" dirty="0" smtClean="0">
                <a:solidFill>
                  <a:srgbClr val="FF0000"/>
                </a:solidFill>
              </a:rPr>
              <a:t>  at high multiplicities in pp collisions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5776" y="3491805"/>
            <a:ext cx="331236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We have made a simulation with </a:t>
            </a:r>
            <a:r>
              <a:rPr lang="en-US" dirty="0" err="1" smtClean="0">
                <a:solidFill>
                  <a:srgbClr val="FF0000"/>
                </a:solidFill>
              </a:rPr>
              <a:t>Pythia</a:t>
            </a:r>
            <a:r>
              <a:rPr lang="en-US" dirty="0" smtClean="0">
                <a:solidFill>
                  <a:srgbClr val="FF0000"/>
                </a:solidFill>
              </a:rPr>
              <a:t> 8. The simulations show the same trend although in real data it is yet more marked…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1378" name="Picture 2" descr="C:\Users\paic\AppData\Local\Microsoft\Windows\Temporary Internet Files\Content.IE5\JSHCBUUV\Pictures5_dNdpt_MB7TeV_mulbin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4355901"/>
            <a:ext cx="3176389" cy="27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 descr="C:\Users\paic\AppData\Local\Microsoft\Windows\Temporary Internet Files\Content.IE5\PM8MWKBN\Pictures5_dNdpt_MB7TeV_mulbin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4355901"/>
            <a:ext cx="2964637" cy="25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C:\Users\paic\AppData\Local\Microsoft\Windows\Temporary Internet Files\Content.IE5\GPUJZ5AC\Pictures5_dNdpt_MB7TeV_mulbin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1770391"/>
            <a:ext cx="3009794" cy="26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C:\Users\paic\AppData\Local\Microsoft\Windows\Temporary Internet Files\Content.IE5\PM8MWKBN\Pictures5_dNdpt_MB7TeV_mulbin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55" y="1835621"/>
            <a:ext cx="29154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7904" y="303213"/>
            <a:ext cx="6768752" cy="1258887"/>
          </a:xfrm>
        </p:spPr>
        <p:txBody>
          <a:bodyPr/>
          <a:lstStyle/>
          <a:p>
            <a:r>
              <a:rPr lang="en-US" dirty="0" smtClean="0"/>
              <a:t>Ratio of low </a:t>
            </a:r>
            <a:r>
              <a:rPr lang="en-US" dirty="0" err="1" smtClean="0"/>
              <a:t>sphericity</a:t>
            </a:r>
            <a:r>
              <a:rPr lang="en-US" dirty="0" smtClean="0"/>
              <a:t> to high </a:t>
            </a:r>
            <a:r>
              <a:rPr lang="en-US" dirty="0" err="1" smtClean="0"/>
              <a:t>sphericity</a:t>
            </a:r>
            <a:r>
              <a:rPr lang="en-US" dirty="0" smtClean="0"/>
              <a:t> pt spectra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7824" y="1907629"/>
            <a:ext cx="381642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ratios show an interesting pattern that bears some similarities to what is observed in Heavy ion collisions and is attributed to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 smtClean="0">
                <a:solidFill>
                  <a:schemeClr val="tx1"/>
                </a:solidFill>
              </a:rPr>
              <a:t> energy loss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7824" y="3563813"/>
            <a:ext cx="3744416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/>
                </a:solidFill>
              </a:rPr>
              <a:t>Are we witnessing two different mechanisms of suppression or we witness the same in pp and heavy ions???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26" name="Picture 2" descr="C:\Users\paic\AppData\Local\Microsoft\Windows\Temporary Internet Files\Content.IE5\JSHCBUUV\Ratio_lowhigh_Multiplicity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1763613"/>
            <a:ext cx="4680520" cy="40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1920" y="303213"/>
            <a:ext cx="6264696" cy="1258887"/>
          </a:xfrm>
        </p:spPr>
        <p:txBody>
          <a:bodyPr/>
          <a:lstStyle/>
          <a:p>
            <a:r>
              <a:rPr lang="en-US" dirty="0" smtClean="0"/>
              <a:t>The elliptic flow – could it be MPI dependent.</a:t>
            </a:r>
            <a:endParaRPr lang="en-US" dirty="0"/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2087984" y="1475581"/>
            <a:ext cx="5328592" cy="4752528"/>
            <a:chOff x="240" y="960"/>
            <a:chExt cx="1496" cy="1285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40" y="1152"/>
              <a:ext cx="1496" cy="1093"/>
              <a:chOff x="217" y="672"/>
              <a:chExt cx="1496" cy="1093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17" y="953"/>
                <a:ext cx="849" cy="81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577" y="953"/>
                <a:ext cx="849" cy="811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576" y="67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BellGothic" pitchFamily="34" charset="0"/>
                  </a:rPr>
                  <a:t>y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1533" y="115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BellGothic" pitchFamily="34" charset="0"/>
                  </a:rPr>
                  <a:t>x</a:t>
                </a:r>
                <a:endParaRPr lang="en-US" sz="1600" baseline="-25000">
                  <a:latin typeface="BellGothic" pitchFamily="34" charset="0"/>
                </a:endParaRPr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576" y="1006"/>
                <a:ext cx="464" cy="759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6600"/>
                  </a:gs>
                  <a:gs pos="100000">
                    <a:srgbClr val="00CC00"/>
                  </a:gs>
                </a:gsLst>
                <a:lin ang="16200000" scaled="1"/>
                <a:tileRect/>
              </a:gradFill>
              <a:ln w="9525">
                <a:solidFill>
                  <a:srgbClr val="00CC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36" y="960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</a:rPr>
                <a:t>coordinate space</a:t>
              </a: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4176216" y="1331565"/>
            <a:ext cx="5256584" cy="4392488"/>
            <a:chOff x="4176216" y="1331565"/>
            <a:chExt cx="5256584" cy="4392488"/>
          </a:xfrm>
        </p:grpSpPr>
        <p:sp>
          <p:nvSpPr>
            <p:cNvPr id="27" name="26 CuadroTexto"/>
            <p:cNvSpPr txBox="1"/>
            <p:nvPr/>
          </p:nvSpPr>
          <p:spPr>
            <a:xfrm>
              <a:off x="6480472" y="2771725"/>
              <a:ext cx="295232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MPI</a:t>
              </a:r>
              <a:endParaRPr lang="en-US" dirty="0"/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4176216" y="1331565"/>
              <a:ext cx="3744416" cy="4392488"/>
              <a:chOff x="4176216" y="1331565"/>
              <a:chExt cx="3744416" cy="4392488"/>
            </a:xfrm>
          </p:grpSpPr>
          <p:cxnSp>
            <p:nvCxnSpPr>
              <p:cNvPr id="25" name="24 Conector recto de flecha"/>
              <p:cNvCxnSpPr/>
              <p:nvPr/>
            </p:nvCxnSpPr>
            <p:spPr>
              <a:xfrm flipH="1">
                <a:off x="4536256" y="3131765"/>
                <a:ext cx="3384376" cy="1656184"/>
              </a:xfrm>
              <a:prstGeom prst="straightConnector1">
                <a:avLst/>
              </a:prstGeom>
              <a:ln w="15875" cmpd="sng">
                <a:tailEnd type="arrow"/>
              </a:ln>
              <a:scene3d>
                <a:camera prst="orthographicFront"/>
                <a:lightRig rig="threePt" dir="t"/>
              </a:scene3d>
              <a:sp3d extrusionH="25400">
                <a:bevelT w="4445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 de flecha"/>
              <p:cNvCxnSpPr/>
              <p:nvPr/>
            </p:nvCxnSpPr>
            <p:spPr>
              <a:xfrm flipH="1">
                <a:off x="4176216" y="1691605"/>
                <a:ext cx="1008112" cy="19442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/>
              <p:nvPr/>
            </p:nvCxnSpPr>
            <p:spPr>
              <a:xfrm flipH="1">
                <a:off x="4176216" y="1763613"/>
                <a:ext cx="1080120" cy="39604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CuadroTexto"/>
              <p:cNvSpPr txBox="1"/>
              <p:nvPr/>
            </p:nvSpPr>
            <p:spPr>
              <a:xfrm>
                <a:off x="4392240" y="1331565"/>
                <a:ext cx="3384376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Less MPI 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4" name="33 CuadroTexto"/>
            <p:cNvSpPr txBox="1"/>
            <p:nvPr/>
          </p:nvSpPr>
          <p:spPr>
            <a:xfrm>
              <a:off x="6840512" y="2771725"/>
              <a:ext cx="259228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More MPI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1" name="40 CuadroTexto"/>
          <p:cNvSpPr txBox="1"/>
          <p:nvPr/>
        </p:nvSpPr>
        <p:spPr>
          <a:xfrm>
            <a:off x="647824" y="6372125"/>
            <a:ext cx="871296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One should take in account that also the initial state is different with respect to the number of interaction if a collective effect like MPI and color reconnection takes place it should be taken into account.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grpSp>
        <p:nvGrpSpPr>
          <p:cNvPr id="26" name="25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63848" y="251445"/>
            <a:ext cx="7200800" cy="8434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zh-CN" sz="3500" dirty="0" smtClean="0"/>
              <a:t>Long-range near-side angular </a:t>
            </a:r>
            <a:br>
              <a:rPr lang="en-GB" altLang="zh-CN" sz="3500" dirty="0" smtClean="0"/>
            </a:br>
            <a:r>
              <a:rPr lang="en-GB" altLang="zh-CN" sz="3500" dirty="0" smtClean="0"/>
              <a:t>correlations</a:t>
            </a:r>
          </a:p>
        </p:txBody>
      </p:sp>
      <p:sp>
        <p:nvSpPr>
          <p:cNvPr id="1638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A2EE09-2AD1-4F0E-9B09-73DBFD15189E}" type="slidenum">
              <a:rPr lang="en-GB" altLang="zh-CN">
                <a:ea typeface="SimSun" pitchFamily="2" charset="-122"/>
              </a:rPr>
              <a:pPr/>
              <a:t>29</a:t>
            </a:fld>
            <a:endParaRPr lang="en-GB" altLang="zh-CN">
              <a:ea typeface="SimSun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2137" y="2906626"/>
            <a:ext cx="1538859" cy="731438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n-lt"/>
              </a:rPr>
              <a:t>Peaks are</a:t>
            </a:r>
            <a:br>
              <a:rPr lang="en-GB" sz="2200" dirty="0">
                <a:latin typeface="+mn-lt"/>
              </a:rPr>
            </a:br>
            <a:r>
              <a:rPr lang="en-GB" sz="2200" dirty="0">
                <a:latin typeface="+mn-lt"/>
              </a:rPr>
              <a:t>truncated !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154757" y="3830586"/>
            <a:ext cx="5866364" cy="3393104"/>
            <a:chOff x="3768855" y="3475428"/>
            <a:chExt cx="5321030" cy="3077772"/>
          </a:xfrm>
        </p:grpSpPr>
        <p:pic>
          <p:nvPicPr>
            <p:cNvPr id="16395" name="Picture 31" descr="compare_corr_2D_PPData_Minbias_7TeV_pad3_all"/>
            <p:cNvPicPr>
              <a:picLocks noChangeAspect="1" noChangeArrowheads="1"/>
            </p:cNvPicPr>
            <p:nvPr/>
          </p:nvPicPr>
          <p:blipFill>
            <a:blip r:embed="rId3" cstate="print"/>
            <a:srcRect l="3793" t="4727" b="10780"/>
            <a:stretch>
              <a:fillRect/>
            </a:stretch>
          </p:blipFill>
          <p:spPr bwMode="auto">
            <a:xfrm>
              <a:off x="3778194" y="3522123"/>
              <a:ext cx="3626785" cy="3031077"/>
            </a:xfrm>
            <a:prstGeom prst="rect">
              <a:avLst/>
            </a:prstGeom>
            <a:noFill/>
            <a:ln w="19050" algn="ctr">
              <a:solidFill>
                <a:srgbClr val="8000FF"/>
              </a:solidFill>
              <a:miter lim="800000"/>
              <a:headEnd/>
              <a:tailEnd/>
            </a:ln>
          </p:spPr>
        </p:pic>
        <p:sp>
          <p:nvSpPr>
            <p:cNvPr id="16396" name="TextBox 16"/>
            <p:cNvSpPr txBox="1">
              <a:spLocks noChangeArrowheads="1"/>
            </p:cNvSpPr>
            <p:nvPr/>
          </p:nvSpPr>
          <p:spPr bwMode="auto">
            <a:xfrm>
              <a:off x="7505832" y="4217978"/>
              <a:ext cx="1584053" cy="784828"/>
            </a:xfrm>
            <a:prstGeom prst="rect">
              <a:avLst/>
            </a:prstGeom>
            <a:noFill/>
            <a:ln w="9525">
              <a:solidFill>
                <a:srgbClr val="8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  <a:t>new ridge-like</a:t>
              </a:r>
              <a:b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  <a:t>structure </a:t>
              </a:r>
              <a:b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  <a:t>at </a:t>
              </a:r>
              <a:r>
                <a:rPr lang="en-GB" altLang="zh-CN">
                  <a:solidFill>
                    <a:srgbClr val="000000"/>
                  </a:solidFill>
                  <a:latin typeface="Symbol" pitchFamily="18" charset="2"/>
                </a:rPr>
                <a:t>Df</a:t>
              </a:r>
              <a:r>
                <a:rPr lang="en-GB" altLang="zh-CN">
                  <a:solidFill>
                    <a:srgbClr val="000000"/>
                  </a:solidFill>
                  <a:latin typeface="Calibri" pitchFamily="34" charset="0"/>
                </a:rPr>
                <a:t> ~ 0</a:t>
              </a:r>
            </a:p>
          </p:txBody>
        </p:sp>
        <p:cxnSp>
          <p:nvCxnSpPr>
            <p:cNvPr id="16397" name="Straight Arrow Connector 17"/>
            <p:cNvCxnSpPr>
              <a:cxnSpLocks noChangeShapeType="1"/>
            </p:cNvCxnSpPr>
            <p:nvPr/>
          </p:nvCxnSpPr>
          <p:spPr bwMode="auto">
            <a:xfrm rot="10800000" flipV="1">
              <a:off x="6934200" y="4632368"/>
              <a:ext cx="571632" cy="320631"/>
            </a:xfrm>
            <a:prstGeom prst="straightConnector1">
              <a:avLst/>
            </a:prstGeom>
            <a:noFill/>
            <a:ln w="19050" algn="ctr">
              <a:solidFill>
                <a:srgbClr val="8000FF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16398" name="Rounded Rectangle 27"/>
            <p:cNvSpPr>
              <a:spLocks noChangeArrowheads="1"/>
            </p:cNvSpPr>
            <p:nvPr/>
          </p:nvSpPr>
          <p:spPr bwMode="auto">
            <a:xfrm>
              <a:off x="3768855" y="3475428"/>
              <a:ext cx="2479545" cy="34292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8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 altLang="zh-CN" sz="2600" dirty="0">
                <a:ea typeface="ＭＳ Ｐゴシック" pitchFamily="34" charset="-128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223888" y="1403572"/>
            <a:ext cx="8574704" cy="5737871"/>
            <a:chOff x="596788" y="950210"/>
            <a:chExt cx="9201804" cy="6191234"/>
          </a:xfrm>
        </p:grpSpPr>
        <p:pic>
          <p:nvPicPr>
            <p:cNvPr id="16386" name="Picture 7" descr="compare_corr_2D_PPData_Minbias_7TeV_pad0_all"/>
            <p:cNvPicPr>
              <a:picLocks noChangeAspect="1" noChangeArrowheads="1"/>
            </p:cNvPicPr>
            <p:nvPr/>
          </p:nvPicPr>
          <p:blipFill>
            <a:blip r:embed="rId4" cstate="print"/>
            <a:srcRect l="3217" t="5190" b="11313"/>
            <a:stretch>
              <a:fillRect/>
            </a:stretch>
          </p:blipFill>
          <p:spPr bwMode="auto">
            <a:xfrm>
              <a:off x="658041" y="1037706"/>
              <a:ext cx="3361959" cy="275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ounded Rectangle 24"/>
            <p:cNvSpPr>
              <a:spLocks noChangeArrowheads="1"/>
            </p:cNvSpPr>
            <p:nvPr/>
          </p:nvSpPr>
          <p:spPr bwMode="auto">
            <a:xfrm>
              <a:off x="649291" y="950210"/>
              <a:ext cx="1800861" cy="377984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8000FF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pPr eaLnBrk="0" hangingPunct="0"/>
              <a:endParaRPr lang="en-GB" altLang="zh-CN" sz="2600" dirty="0">
                <a:ea typeface="ＭＳ Ｐゴシック" pitchFamily="34" charset="-128"/>
              </a:endParaRPr>
            </a:p>
          </p:txBody>
        </p:sp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4776047" y="950210"/>
              <a:ext cx="3412712" cy="2861126"/>
              <a:chOff x="4332719" y="861743"/>
              <a:chExt cx="3095751" cy="2595274"/>
            </a:xfrm>
          </p:grpSpPr>
          <p:pic>
            <p:nvPicPr>
              <p:cNvPr id="16401" name="Picture 8" descr="compare_corr_2D_PPData_Minbias_7TeV_pad2_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03" t="4100" b="11179"/>
              <a:stretch>
                <a:fillRect/>
              </a:stretch>
            </p:blipFill>
            <p:spPr bwMode="auto">
              <a:xfrm>
                <a:off x="4351395" y="917777"/>
                <a:ext cx="3077075" cy="253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2" name="Rounded Rectangle 25"/>
              <p:cNvSpPr>
                <a:spLocks noChangeArrowheads="1"/>
              </p:cNvSpPr>
              <p:nvPr/>
            </p:nvSpPr>
            <p:spPr bwMode="auto">
              <a:xfrm>
                <a:off x="4332719" y="861743"/>
                <a:ext cx="1634114" cy="342928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8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altLang="zh-CN" sz="2600" dirty="0">
                  <a:ea typeface="ＭＳ Ｐゴシック" pitchFamily="34" charset="-128"/>
                </a:endParaRPr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96788" y="4192820"/>
              <a:ext cx="3402211" cy="2948624"/>
              <a:chOff x="541582" y="3804412"/>
              <a:chExt cx="3086281" cy="2674076"/>
            </a:xfrm>
          </p:grpSpPr>
          <p:pic>
            <p:nvPicPr>
              <p:cNvPr id="16399" name="Picture 21" descr="compare_corr_2D_PPData_Minbias_7TeV_pad1_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789" b="10780"/>
              <a:stretch>
                <a:fillRect/>
              </a:stretch>
            </p:blipFill>
            <p:spPr bwMode="auto">
              <a:xfrm>
                <a:off x="597610" y="3804412"/>
                <a:ext cx="3030253" cy="267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0" name="Rounded Rectangle 26"/>
              <p:cNvSpPr>
                <a:spLocks noChangeArrowheads="1"/>
              </p:cNvSpPr>
              <p:nvPr/>
            </p:nvSpPr>
            <p:spPr bwMode="auto">
              <a:xfrm>
                <a:off x="541582" y="3884389"/>
                <a:ext cx="2125418" cy="342928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8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altLang="zh-CN" sz="2600" dirty="0">
                  <a:ea typeface="ＭＳ Ｐゴシック" pitchFamily="34" charset="-128"/>
                </a:endParaRPr>
              </a:p>
            </p:txBody>
          </p:sp>
        </p:grpSp>
        <p:sp>
          <p:nvSpPr>
            <p:cNvPr id="16394" name="TextBox 23"/>
            <p:cNvSpPr txBox="1">
              <a:spLocks noChangeArrowheads="1"/>
            </p:cNvSpPr>
            <p:nvPr/>
          </p:nvSpPr>
          <p:spPr bwMode="auto">
            <a:xfrm>
              <a:off x="9086563" y="1067454"/>
              <a:ext cx="712029" cy="35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r>
                <a:rPr lang="en-GB" altLang="zh-CN">
                  <a:solidFill>
                    <a:srgbClr val="336699"/>
                  </a:solidFill>
                  <a:latin typeface="Calibri" pitchFamily="34" charset="0"/>
                </a:rPr>
                <a:t>7 TeV</a:t>
              </a:r>
            </a:p>
          </p:txBody>
        </p:sp>
      </p:grpSp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24" name="23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47813" y="3384550"/>
            <a:ext cx="7199312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02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  <a:ea typeface="DejaVu Sans" charset="0"/>
                <a:cs typeface="DejaVu Sans" charset="0"/>
              </a:rPr>
              <a:t>Underlying event in Pythia: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  <a:ea typeface="DejaVu Sans" charset="0"/>
                <a:cs typeface="DejaVu Sans" charset="0"/>
              </a:rPr>
              <a:t> MPI (CR), ISR, BR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0" name="9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seen that the pp collisions should be studied not only in minimum bias and/or multiplicity – the event shapes should be taken into account</a:t>
            </a:r>
          </a:p>
          <a:p>
            <a:r>
              <a:rPr lang="en-US" dirty="0" smtClean="0"/>
              <a:t>Some features of the heavy ion collisions can be observed in the pp collisions at high multiplicity</a:t>
            </a:r>
          </a:p>
          <a:p>
            <a:r>
              <a:rPr lang="en-US" dirty="0" smtClean="0"/>
              <a:t>The pp collisions with a good statistics should be planned for the next LHC run in 2015 in good conditions with low pileup and </a:t>
            </a:r>
            <a:r>
              <a:rPr lang="en-US" smtClean="0"/>
              <a:t>high stats </a:t>
            </a:r>
            <a:r>
              <a:rPr lang="en-US" dirty="0" smtClean="0"/>
              <a:t>top reach higher multiplicities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9" name="8 Grupo"/>
          <p:cNvGrpSpPr/>
          <p:nvPr/>
        </p:nvGrpSpPr>
        <p:grpSpPr>
          <a:xfrm>
            <a:off x="208216" y="229075"/>
            <a:ext cx="9656632" cy="1030482"/>
            <a:chOff x="208216" y="223832"/>
            <a:chExt cx="9656632" cy="1030482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402" name="Picture 2" descr="C:\Users\paic\AppData\Local\Microsoft\Windows\Temporary Internet Files\Content.IE5\GPUJZ5AC\dNdpt_yesNor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7" y="1907629"/>
            <a:ext cx="52006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3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32" y="0"/>
            <a:ext cx="8064896" cy="1257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The Inelastic Non-Diffractive Cross-Section</a:t>
            </a:r>
            <a:endParaRPr lang="en-US" sz="2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0072" y="6948189"/>
            <a:ext cx="3192198" cy="43748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Guy </a:t>
            </a:r>
            <a:r>
              <a:rPr lang="en-US" dirty="0" err="1" smtClean="0"/>
              <a:t>Paic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2719" y="5543762"/>
            <a:ext cx="2352146" cy="43748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14467" name="Rectangle 3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792111" y="1867171"/>
          <a:ext cx="6048375" cy="103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icture" r:id="rId4" imgW="6896100" imgH="1181100" progId="Word.Picture.8">
                  <p:embed/>
                </p:oleObj>
              </mc:Choice>
              <mc:Fallback>
                <p:oleObj name="Picture" r:id="rId4" imgW="6896100" imgH="11811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111" y="1867171"/>
                        <a:ext cx="6048375" cy="1039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69" name="Rectangle 5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70" name="Object 6"/>
          <p:cNvGraphicFramePr>
            <a:graphicFrameLocks noChangeAspect="1"/>
          </p:cNvGraphicFramePr>
          <p:nvPr/>
        </p:nvGraphicFramePr>
        <p:xfrm>
          <a:off x="2766922" y="2168158"/>
          <a:ext cx="4221262" cy="59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icture" r:id="rId6" imgW="4800600" imgH="676275" progId="Word.Picture.8">
                  <p:embed/>
                </p:oleObj>
              </mc:Choice>
              <mc:Fallback>
                <p:oleObj name="Picture" r:id="rId6" imgW="4800600" imgH="676275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922" y="2168158"/>
                        <a:ext cx="4221262" cy="598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71" name="Rectangle 7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72" name="Object 8"/>
          <p:cNvGraphicFramePr>
            <a:graphicFrameLocks noChangeAspect="1"/>
          </p:cNvGraphicFramePr>
          <p:nvPr/>
        </p:nvGraphicFramePr>
        <p:xfrm>
          <a:off x="628290" y="4492058"/>
          <a:ext cx="3053939" cy="52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icture" r:id="rId8" imgW="6896100" imgH="1181100" progId="Word.Picture.8">
                  <p:embed/>
                </p:oleObj>
              </mc:Choice>
              <mc:Fallback>
                <p:oleObj name="Picture" r:id="rId8" imgW="6896100" imgH="11811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290" y="4492058"/>
                        <a:ext cx="3053939" cy="52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73" name="Text Box 9"/>
          <p:cNvSpPr txBox="1">
            <a:spLocks noChangeArrowheads="1"/>
          </p:cNvSpPr>
          <p:nvPr/>
        </p:nvSpPr>
        <p:spPr bwMode="auto">
          <a:xfrm>
            <a:off x="3640226" y="4490307"/>
            <a:ext cx="852303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 dirty="0"/>
              <a:t>+</a:t>
            </a:r>
          </a:p>
        </p:txBody>
      </p:sp>
      <p:sp>
        <p:nvSpPr>
          <p:cNvPr id="1214474" name="Rectangle 10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75" name="Object 11"/>
          <p:cNvGraphicFramePr>
            <a:graphicFrameLocks noChangeAspect="1"/>
          </p:cNvGraphicFramePr>
          <p:nvPr/>
        </p:nvGraphicFramePr>
        <p:xfrm>
          <a:off x="1902369" y="5354770"/>
          <a:ext cx="3053939" cy="52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icture" r:id="rId9" imgW="6896100" imgH="1181100" progId="Word.Picture.8">
                  <p:embed/>
                </p:oleObj>
              </mc:Choice>
              <mc:Fallback>
                <p:oleObj name="Picture" r:id="rId9" imgW="6896100" imgH="1181100" progId="Word.Picture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369" y="5354770"/>
                        <a:ext cx="3053939" cy="52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76" name="Rectangle 12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77" name="Object 13"/>
          <p:cNvGraphicFramePr>
            <a:graphicFrameLocks noChangeAspect="1"/>
          </p:cNvGraphicFramePr>
          <p:nvPr/>
        </p:nvGraphicFramePr>
        <p:xfrm>
          <a:off x="4420774" y="4499057"/>
          <a:ext cx="3053940" cy="52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icture" r:id="rId11" imgW="6896100" imgH="1181100" progId="Word.Picture.8">
                  <p:embed/>
                </p:oleObj>
              </mc:Choice>
              <mc:Fallback>
                <p:oleObj name="Picture" r:id="rId11" imgW="6896100" imgH="1181100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774" y="4499057"/>
                        <a:ext cx="3053940" cy="52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78" name="Rectangle 14"/>
          <p:cNvSpPr>
            <a:spLocks noChangeArrowheads="1"/>
          </p:cNvSpPr>
          <p:nvPr/>
        </p:nvSpPr>
        <p:spPr bwMode="auto">
          <a:xfrm>
            <a:off x="0" y="3169650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79" name="Object 15"/>
          <p:cNvGraphicFramePr>
            <a:graphicFrameLocks noChangeAspect="1"/>
          </p:cNvGraphicFramePr>
          <p:nvPr/>
        </p:nvGraphicFramePr>
        <p:xfrm>
          <a:off x="1909370" y="1914418"/>
          <a:ext cx="5134818" cy="8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icture" r:id="rId13" imgW="5848350" imgH="971550" progId="Word.Picture.8">
                  <p:embed/>
                </p:oleObj>
              </mc:Choice>
              <mc:Fallback>
                <p:oleObj name="Picture" r:id="rId13" imgW="5848350" imgH="971550" progId="Word.Pictur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370" y="1914418"/>
                        <a:ext cx="5134818" cy="86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0" name="Text Box 16"/>
          <p:cNvSpPr txBox="1">
            <a:spLocks noChangeArrowheads="1"/>
          </p:cNvSpPr>
          <p:nvPr/>
        </p:nvSpPr>
        <p:spPr bwMode="auto">
          <a:xfrm>
            <a:off x="1230327" y="5307522"/>
            <a:ext cx="852302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 dirty="0"/>
              <a:t>+</a:t>
            </a:r>
          </a:p>
        </p:txBody>
      </p:sp>
      <p:sp>
        <p:nvSpPr>
          <p:cNvPr id="1214481" name="Rectangle 17"/>
          <p:cNvSpPr>
            <a:spLocks noChangeArrowheads="1"/>
          </p:cNvSpPr>
          <p:nvPr/>
        </p:nvSpPr>
        <p:spPr bwMode="auto">
          <a:xfrm>
            <a:off x="0" y="3080404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82" name="Object 18"/>
          <p:cNvGraphicFramePr>
            <a:graphicFrameLocks noChangeAspect="1"/>
          </p:cNvGraphicFramePr>
          <p:nvPr/>
        </p:nvGraphicFramePr>
        <p:xfrm>
          <a:off x="5757857" y="5365270"/>
          <a:ext cx="3053940" cy="52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icture" r:id="rId15" imgW="6896100" imgH="1181100" progId="Word.Picture.8">
                  <p:embed/>
                </p:oleObj>
              </mc:Choice>
              <mc:Fallback>
                <p:oleObj name="Picture" r:id="rId15" imgW="6896100" imgH="1181100" progId="Word.Pictur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57" y="5365270"/>
                        <a:ext cx="3053940" cy="52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4926556" y="5330271"/>
            <a:ext cx="852302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 dirty="0"/>
              <a:t>+</a:t>
            </a:r>
          </a:p>
        </p:txBody>
      </p:sp>
      <p:sp>
        <p:nvSpPr>
          <p:cNvPr id="1214484" name="Rectangle 20"/>
          <p:cNvSpPr>
            <a:spLocks noChangeArrowheads="1"/>
          </p:cNvSpPr>
          <p:nvPr/>
        </p:nvSpPr>
        <p:spPr bwMode="auto">
          <a:xfrm>
            <a:off x="0" y="3337643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85" name="Object 21"/>
          <p:cNvGraphicFramePr>
            <a:graphicFrameLocks noChangeAspect="1"/>
          </p:cNvGraphicFramePr>
          <p:nvPr/>
        </p:nvGraphicFramePr>
        <p:xfrm>
          <a:off x="2938433" y="2316901"/>
          <a:ext cx="3402211" cy="52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icture" r:id="rId17" imgW="3876675" imgH="590550" progId="Word.Picture.8">
                  <p:embed/>
                </p:oleObj>
              </mc:Choice>
              <mc:Fallback>
                <p:oleObj name="Picture" r:id="rId17" imgW="3876675" imgH="59055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33" y="2316901"/>
                        <a:ext cx="3402211" cy="5249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6" name="Text Box 22"/>
          <p:cNvSpPr txBox="1">
            <a:spLocks noChangeArrowheads="1"/>
          </p:cNvSpPr>
          <p:nvPr/>
        </p:nvSpPr>
        <p:spPr bwMode="auto">
          <a:xfrm>
            <a:off x="1223888" y="6084093"/>
            <a:ext cx="4933858" cy="9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100" b="1" dirty="0" smtClean="0">
                <a:solidFill>
                  <a:srgbClr val="FF0000"/>
                </a:solidFill>
              </a:rPr>
              <a:t>the pp collision is ~ an average of all processes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1214487" name="AutoShape 23"/>
          <p:cNvSpPr>
            <a:spLocks noChangeArrowheads="1"/>
          </p:cNvSpPr>
          <p:nvPr/>
        </p:nvSpPr>
        <p:spPr bwMode="auto">
          <a:xfrm>
            <a:off x="6720417" y="3086867"/>
            <a:ext cx="2868428" cy="729719"/>
          </a:xfrm>
          <a:prstGeom prst="wedgeRectCallout">
            <a:avLst>
              <a:gd name="adj1" fmla="val -65410"/>
              <a:gd name="adj2" fmla="val 16842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en-US" b="1" dirty="0"/>
              <a:t>“Semi-hard” </a:t>
            </a:r>
            <a:r>
              <a:rPr lang="en-US" b="1" dirty="0" err="1"/>
              <a:t>parton-parton</a:t>
            </a:r>
            <a:r>
              <a:rPr lang="en-US" b="1" dirty="0"/>
              <a:t> collision</a:t>
            </a:r>
          </a:p>
          <a:p>
            <a:pPr algn="ctr"/>
            <a:r>
              <a:rPr lang="en-US" b="1" dirty="0"/>
              <a:t>(</a:t>
            </a:r>
            <a:r>
              <a:rPr lang="en-US" b="1" dirty="0" err="1"/>
              <a:t>p</a:t>
            </a:r>
            <a:r>
              <a:rPr lang="en-US" b="1" baseline="-25000" dirty="0" err="1"/>
              <a:t>T</a:t>
            </a:r>
            <a:r>
              <a:rPr lang="en-US" b="1" dirty="0"/>
              <a:t> &lt; </a:t>
            </a:r>
            <a:r>
              <a:rPr lang="en-US" b="1" dirty="0">
                <a:cs typeface="Times New Roman" pitchFamily="16" charset="0"/>
              </a:rPr>
              <a:t>≈</a:t>
            </a:r>
            <a:r>
              <a:rPr lang="en-US" b="1" dirty="0"/>
              <a:t>2 </a:t>
            </a:r>
            <a:r>
              <a:rPr lang="en-US" b="1" dirty="0" err="1"/>
              <a:t>GeV</a:t>
            </a:r>
            <a:r>
              <a:rPr lang="en-US" b="1" dirty="0"/>
              <a:t>/c)</a:t>
            </a:r>
          </a:p>
        </p:txBody>
      </p:sp>
      <p:sp>
        <p:nvSpPr>
          <p:cNvPr id="1214488" name="Rectangle 24"/>
          <p:cNvSpPr>
            <a:spLocks noChangeArrowheads="1"/>
          </p:cNvSpPr>
          <p:nvPr/>
        </p:nvSpPr>
        <p:spPr bwMode="auto">
          <a:xfrm>
            <a:off x="0" y="2571176"/>
            <a:ext cx="203621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graphicFrame>
        <p:nvGraphicFramePr>
          <p:cNvPr id="1214489" name="Object 25"/>
          <p:cNvGraphicFramePr>
            <a:graphicFrameLocks noChangeAspect="1"/>
          </p:cNvGraphicFramePr>
          <p:nvPr/>
        </p:nvGraphicFramePr>
        <p:xfrm>
          <a:off x="3190449" y="1496186"/>
          <a:ext cx="3160696" cy="205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icture" r:id="rId19" imgW="3600450" imgH="2343150" progId="Word.Picture.8">
                  <p:embed/>
                </p:oleObj>
              </mc:Choice>
              <mc:Fallback>
                <p:oleObj name="Picture" r:id="rId19" imgW="3600450" imgH="234315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449" y="1496186"/>
                        <a:ext cx="3160696" cy="205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90" name="AutoShape 26"/>
          <p:cNvSpPr>
            <a:spLocks noChangeArrowheads="1"/>
          </p:cNvSpPr>
          <p:nvPr/>
        </p:nvSpPr>
        <p:spPr bwMode="auto">
          <a:xfrm>
            <a:off x="1622352" y="773467"/>
            <a:ext cx="2325894" cy="941460"/>
          </a:xfrm>
          <a:prstGeom prst="wedgeRectCallout">
            <a:avLst>
              <a:gd name="adj1" fmla="val 122310"/>
              <a:gd name="adj2" fmla="val 111708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en-US" sz="1500" b="1" dirty="0"/>
              <a:t>Occasionally one of the </a:t>
            </a:r>
            <a:r>
              <a:rPr lang="en-US" sz="1500" b="1" dirty="0" err="1"/>
              <a:t>parton-parton</a:t>
            </a:r>
            <a:r>
              <a:rPr lang="en-US" sz="1500" b="1" dirty="0"/>
              <a:t> collisions is hard</a:t>
            </a:r>
          </a:p>
          <a:p>
            <a:pPr algn="ctr"/>
            <a:r>
              <a:rPr lang="en-US" sz="1500" b="1" dirty="0"/>
              <a:t>(</a:t>
            </a:r>
            <a:r>
              <a:rPr lang="en-US" sz="1500" b="1" dirty="0" err="1"/>
              <a:t>p</a:t>
            </a:r>
            <a:r>
              <a:rPr lang="en-US" sz="1500" b="1" baseline="-25000" dirty="0" err="1"/>
              <a:t>T</a:t>
            </a:r>
            <a:r>
              <a:rPr lang="en-US" sz="1500" b="1" dirty="0"/>
              <a:t> &gt; </a:t>
            </a:r>
            <a:r>
              <a:rPr lang="en-US" sz="1500" b="1" dirty="0">
                <a:cs typeface="Times New Roman" pitchFamily="16" charset="0"/>
              </a:rPr>
              <a:t>≈</a:t>
            </a:r>
            <a:r>
              <a:rPr lang="en-US" sz="1500" b="1" dirty="0"/>
              <a:t>2 </a:t>
            </a:r>
            <a:r>
              <a:rPr lang="en-US" sz="1500" b="1" dirty="0" err="1"/>
              <a:t>GeV</a:t>
            </a:r>
            <a:r>
              <a:rPr lang="en-US" sz="1500" b="1" dirty="0"/>
              <a:t>/c)</a:t>
            </a:r>
          </a:p>
        </p:txBody>
      </p:sp>
      <p:sp>
        <p:nvSpPr>
          <p:cNvPr id="1214491" name="Oval 27"/>
          <p:cNvSpPr>
            <a:spLocks noChangeArrowheads="1"/>
          </p:cNvSpPr>
          <p:nvPr/>
        </p:nvSpPr>
        <p:spPr bwMode="auto">
          <a:xfrm>
            <a:off x="56004" y="3874333"/>
            <a:ext cx="9261574" cy="307986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 dirty="0"/>
          </a:p>
        </p:txBody>
      </p:sp>
      <p:sp>
        <p:nvSpPr>
          <p:cNvPr id="1214492" name="AutoShape 28"/>
          <p:cNvSpPr>
            <a:spLocks noChangeArrowheads="1"/>
          </p:cNvSpPr>
          <p:nvPr/>
        </p:nvSpPr>
        <p:spPr bwMode="auto">
          <a:xfrm>
            <a:off x="1" y="2687885"/>
            <a:ext cx="2087879" cy="871463"/>
          </a:xfrm>
          <a:prstGeom prst="wedgeRectCallout">
            <a:avLst>
              <a:gd name="adj1" fmla="val 72139"/>
              <a:gd name="adj2" fmla="val 133986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en-US" b="1" dirty="0"/>
              <a:t>Majority of “min-bias” events!</a:t>
            </a:r>
          </a:p>
        </p:txBody>
      </p:sp>
      <p:sp>
        <p:nvSpPr>
          <p:cNvPr id="1214493" name="AutoShape 29"/>
          <p:cNvSpPr>
            <a:spLocks noChangeArrowheads="1"/>
          </p:cNvSpPr>
          <p:nvPr/>
        </p:nvSpPr>
        <p:spPr bwMode="auto">
          <a:xfrm>
            <a:off x="6468401" y="6635715"/>
            <a:ext cx="2688167" cy="587975"/>
          </a:xfrm>
          <a:prstGeom prst="wedgeRectCallout">
            <a:avLst>
              <a:gd name="adj1" fmla="val -22950"/>
              <a:gd name="adj2" fmla="val -20416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algn="ctr"/>
            <a:r>
              <a:rPr lang="en-US" b="1" dirty="0"/>
              <a:t>Multiple-</a:t>
            </a:r>
            <a:r>
              <a:rPr lang="en-US" b="1" dirty="0" err="1"/>
              <a:t>parton</a:t>
            </a:r>
            <a:r>
              <a:rPr lang="en-US" b="1" dirty="0"/>
              <a:t> interactions (MPI)!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544368" y="1115541"/>
            <a:ext cx="338437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From Rick Field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42" name="4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1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1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4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/>
      <p:bldP spid="1214480" grpId="0"/>
      <p:bldP spid="1214483" grpId="0"/>
      <p:bldP spid="1214486" grpId="0"/>
      <p:bldP spid="1214487" grpId="0" animBg="1" autoUpdateAnimBg="0"/>
      <p:bldP spid="1214490" grpId="0" animBg="1" autoUpdateAnimBg="0"/>
      <p:bldP spid="1214491" grpId="0" animBg="1"/>
      <p:bldP spid="1214492" grpId="0" animBg="1" autoUpdateAnimBg="0"/>
      <p:bldP spid="121449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04120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2968" r="578" b="12121"/>
          <a:stretch>
            <a:fillRect/>
          </a:stretch>
        </p:blipFill>
        <p:spPr bwMode="auto">
          <a:xfrm>
            <a:off x="0" y="1547589"/>
            <a:ext cx="33607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flipH="1" flipV="1">
            <a:off x="-420026" y="3011007"/>
            <a:ext cx="756047" cy="35941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215776" y="1043533"/>
            <a:ext cx="9471587" cy="6158805"/>
            <a:chOff x="228600" y="990600"/>
            <a:chExt cx="8591550" cy="55871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962400"/>
              <a:ext cx="3657599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10200" y="1447800"/>
              <a:ext cx="533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1447800"/>
              <a:ext cx="5314950" cy="32861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5388683" y="1447800"/>
              <a:ext cx="554918" cy="228600"/>
            </a:xfrm>
            <a:prstGeom prst="rect">
              <a:avLst/>
            </a:prstGeom>
            <a:solidFill>
              <a:srgbClr val="FFFF00">
                <a:alpha val="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2971800"/>
              <a:ext cx="1752600" cy="381000"/>
            </a:xfrm>
            <a:prstGeom prst="rect">
              <a:avLst/>
            </a:prstGeom>
            <a:solidFill>
              <a:srgbClr val="FFFF00">
                <a:alpha val="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3810000"/>
              <a:ext cx="457200" cy="228600"/>
            </a:xfrm>
            <a:prstGeom prst="rect">
              <a:avLst/>
            </a:prstGeom>
            <a:solidFill>
              <a:srgbClr val="FFFF00">
                <a:alpha val="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7800" y="990600"/>
              <a:ext cx="1828800" cy="8627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CDF</a:t>
              </a:r>
              <a:endPara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5715000"/>
              <a:ext cx="1905000" cy="8627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spc="55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 UA1  </a:t>
              </a:r>
              <a:endParaRPr lang="en-US" sz="6000" b="1" spc="55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0" y="5486401"/>
              <a:ext cx="5334000" cy="78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chemeClr val="tx1"/>
                  </a:solidFill>
                </a:rPr>
                <a:t>Albajar</a:t>
              </a:r>
              <a:r>
                <a:rPr lang="en-US" dirty="0">
                  <a:solidFill>
                    <a:schemeClr val="tx1"/>
                  </a:solidFill>
                </a:rPr>
                <a:t>, C., et al. (UA1 Collaboration). Analysis of the Highest </a:t>
              </a:r>
              <a:r>
                <a:rPr lang="en-US" dirty="0" smtClean="0">
                  <a:solidFill>
                    <a:schemeClr val="tx1"/>
                  </a:solidFill>
                </a:rPr>
                <a:t>Transverse Energy </a:t>
              </a:r>
              <a:r>
                <a:rPr lang="en-US" dirty="0">
                  <a:solidFill>
                    <a:schemeClr val="tx1"/>
                  </a:solidFill>
                </a:rPr>
                <a:t>Events Seen in the UA1 Detector at the </a:t>
              </a:r>
              <a:r>
                <a:rPr lang="en-US" dirty="0" err="1">
                  <a:solidFill>
                    <a:schemeClr val="tx1"/>
                  </a:solidFill>
                </a:rPr>
                <a:t>SppS</a:t>
              </a:r>
              <a:r>
                <a:rPr lang="en-US" dirty="0">
                  <a:solidFill>
                    <a:schemeClr val="tx1"/>
                  </a:solidFill>
                </a:rPr>
                <a:t> Collider. Z. Phys. C36 (1987),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3863835"/>
            <a:ext cx="4788297" cy="31645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1500" dirty="0" err="1" smtClean="0">
                <a:solidFill>
                  <a:schemeClr val="tx1"/>
                </a:solidFill>
              </a:rPr>
              <a:t>Chriss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Q</a:t>
            </a:r>
            <a:r>
              <a:rPr lang="en-US" sz="1500" dirty="0" err="1" smtClean="0">
                <a:solidFill>
                  <a:schemeClr val="tx1"/>
                </a:solidFill>
              </a:rPr>
              <a:t>uigg</a:t>
            </a:r>
            <a:r>
              <a:rPr lang="en-US" sz="1500" dirty="0" smtClean="0">
                <a:solidFill>
                  <a:schemeClr val="tx1"/>
                </a:solidFill>
              </a:rPr>
              <a:t>: arXiv:1004.0975v1 </a:t>
            </a:r>
            <a:r>
              <a:rPr lang="en-US" sz="1500" dirty="0">
                <a:solidFill>
                  <a:schemeClr val="tx1"/>
                </a:solidFill>
              </a:rPr>
              <a:t>[</a:t>
            </a:r>
            <a:r>
              <a:rPr lang="en-US" sz="1500" dirty="0" err="1">
                <a:solidFill>
                  <a:schemeClr val="tx1"/>
                </a:solidFill>
              </a:rPr>
              <a:t>hep</a:t>
            </a:r>
            <a:r>
              <a:rPr lang="en-US" sz="1500" dirty="0">
                <a:solidFill>
                  <a:schemeClr val="tx1"/>
                </a:solidFill>
              </a:rPr>
              <a:t>-ph</a:t>
            </a:r>
            <a:r>
              <a:rPr lang="en-US" sz="1500" dirty="0" smtClean="0">
                <a:solidFill>
                  <a:schemeClr val="tx1"/>
                </a:solidFill>
              </a:rPr>
              <a:t>]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17" y="335986"/>
            <a:ext cx="8460704" cy="91751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dirty="0" smtClean="0">
                <a:latin typeface="Comic Sans MS" pitchFamily="66" charset="0"/>
              </a:rPr>
              <a:t> from </a:t>
            </a:r>
            <a:r>
              <a:rPr lang="en-US" sz="3100" dirty="0" smtClean="0">
                <a:solidFill>
                  <a:schemeClr val="accent2"/>
                </a:solidFill>
                <a:latin typeface="Comic Sans MS" pitchFamily="66" charset="0"/>
              </a:rPr>
              <a:t>earlier experiments: </a:t>
            </a:r>
            <a:r>
              <a:rPr lang="en-US" sz="26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how wrong we can be</a:t>
            </a:r>
            <a:endParaRPr lang="en-US" sz="3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grpSp>
        <p:nvGrpSpPr>
          <p:cNvPr id="24" name="23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223888" y="2699717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  <a:ea typeface="+mj-ea"/>
                <a:cs typeface="+mj-cs"/>
              </a:rPr>
              <a:t>Introducing the event structure variable </a:t>
            </a:r>
            <a:r>
              <a:rPr lang="en-US" sz="3200" dirty="0" smtClean="0">
                <a:solidFill>
                  <a:schemeClr val="accent2"/>
                </a:solidFill>
                <a:latin typeface="Comic Sans MS" pitchFamily="66" charset="0"/>
                <a:ea typeface="+mj-ea"/>
                <a:cs typeface="+mj-cs"/>
              </a:rPr>
              <a:t>transverse velocity</a:t>
            </a:r>
            <a:endParaRPr lang="en-US" sz="3200" dirty="0">
              <a:solidFill>
                <a:schemeClr val="accent2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8351911" cy="1258887"/>
          </a:xfrm>
        </p:spPr>
        <p:txBody>
          <a:bodyPr>
            <a:normAutofit/>
          </a:bodyPr>
          <a:lstStyle/>
          <a:p>
            <a:r>
              <a:rPr lang="en-US" dirty="0" smtClean="0"/>
              <a:t>The transverse </a:t>
            </a:r>
            <a:r>
              <a:rPr lang="en-US" dirty="0" err="1" smtClean="0"/>
              <a:t>sphericity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from a pencil to a hedgehog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3808" y="3563813"/>
            <a:ext cx="9072563" cy="25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52" y="1403574"/>
            <a:ext cx="798049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10" name="9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922" r="4902"/>
          <a:stretch>
            <a:fillRect/>
          </a:stretch>
        </p:blipFill>
        <p:spPr bwMode="auto">
          <a:xfrm>
            <a:off x="1583928" y="395461"/>
            <a:ext cx="6696744" cy="30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936" y="3624645"/>
            <a:ext cx="6964194" cy="35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 dirty="0"/>
          </a:p>
        </p:txBody>
      </p:sp>
      <p:grpSp>
        <p:nvGrpSpPr>
          <p:cNvPr id="9" name="8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9912" y="0"/>
            <a:ext cx="7200800" cy="1258887"/>
          </a:xfrm>
        </p:spPr>
        <p:txBody>
          <a:bodyPr/>
          <a:lstStyle/>
          <a:p>
            <a:r>
              <a:rPr lang="en-US" dirty="0" err="1" smtClean="0"/>
              <a:t>Multiparton</a:t>
            </a:r>
            <a:r>
              <a:rPr lang="en-US" dirty="0" smtClean="0"/>
              <a:t> interactions and multiplicity distribution</a:t>
            </a:r>
            <a:endParaRPr lang="en-US" dirty="0"/>
          </a:p>
        </p:txBody>
      </p:sp>
      <p:pic>
        <p:nvPicPr>
          <p:cNvPr id="6" name="1 Marcador de posición de image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3024088" y="1115541"/>
            <a:ext cx="4326570" cy="4989512"/>
          </a:xfr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Guy Paic</a:t>
            </a:r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287784" y="2411685"/>
            <a:ext cx="244827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A. Ortiz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 bwMode="auto">
          <a:xfrm flipV="1">
            <a:off x="2448024" y="4283893"/>
            <a:ext cx="2016224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Conector recto de flecha"/>
          <p:cNvCxnSpPr/>
          <p:nvPr/>
        </p:nvCxnSpPr>
        <p:spPr bwMode="auto">
          <a:xfrm flipV="1">
            <a:off x="2376016" y="3851845"/>
            <a:ext cx="252028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1295896" y="5147989"/>
            <a:ext cx="1872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peripheral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67904" y="4067869"/>
            <a:ext cx="1872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central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07864" y="6300117"/>
            <a:ext cx="763284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can be expected in the tail of the MPI/multiplicity? Collectivity?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5776" y="1691605"/>
            <a:ext cx="26642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 clear dependence on multiplicity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CD540-5E83-4F83-A226-55D1772944C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17 Grupo"/>
          <p:cNvGrpSpPr/>
          <p:nvPr/>
        </p:nvGrpSpPr>
        <p:grpSpPr>
          <a:xfrm>
            <a:off x="208216" y="223832"/>
            <a:ext cx="9656632" cy="1030482"/>
            <a:chOff x="208216" y="223832"/>
            <a:chExt cx="9656632" cy="1030482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08216" y="223832"/>
              <a:ext cx="958588" cy="1030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8496696" y="251445"/>
              <a:ext cx="1368152" cy="749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3" name="2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25/09/2013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23382</TotalTime>
  <Words>1592</Words>
  <Application>Microsoft Office PowerPoint</Application>
  <PresentationFormat>Custom</PresentationFormat>
  <Paragraphs>285</Paragraphs>
  <Slides>31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Diseño personalizado</vt:lpstr>
      <vt:lpstr>7_Diseño personalizado</vt:lpstr>
      <vt:lpstr>6_Diseño personalizado</vt:lpstr>
      <vt:lpstr>5_Diseño personalizado</vt:lpstr>
      <vt:lpstr>4_Diseño personalizado</vt:lpstr>
      <vt:lpstr>3_Diseño personalizado</vt:lpstr>
      <vt:lpstr>2_Diseño personalizado</vt:lpstr>
      <vt:lpstr>1_Diseño personalizado</vt:lpstr>
      <vt:lpstr>Picture</vt:lpstr>
      <vt:lpstr>Acrobat Document</vt:lpstr>
      <vt:lpstr>Event structure and color reconnection - possible relevance for heavy ion physics</vt:lpstr>
      <vt:lpstr>The message </vt:lpstr>
      <vt:lpstr>PowerPoint Presentation</vt:lpstr>
      <vt:lpstr>The Inelastic Non-Diffractive Cross-Section</vt:lpstr>
      <vt:lpstr> </vt:lpstr>
      <vt:lpstr>PowerPoint Presentation</vt:lpstr>
      <vt:lpstr>The transverse sphericity from a pencil to a hedgehog</vt:lpstr>
      <vt:lpstr>PowerPoint Presentation</vt:lpstr>
      <vt:lpstr>Multiparton interactions and multiplicity distribution</vt:lpstr>
      <vt:lpstr>PowerPoint Presentation</vt:lpstr>
      <vt:lpstr>The sphericity spectrum in bins of multiplicity</vt:lpstr>
      <vt:lpstr>Questions </vt:lpstr>
      <vt:lpstr>PowerPoint Presentation</vt:lpstr>
      <vt:lpstr>From pp to PbPb not much change!</vt:lpstr>
      <vt:lpstr>Color reconnection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speculations</vt:lpstr>
      <vt:lpstr>A short excursion in heavy ions</vt:lpstr>
      <vt:lpstr>Comparison of high and low sphericity spectra in Pythia 8 4C</vt:lpstr>
      <vt:lpstr>Ratio of low sphericity to high sphericity pt spectra</vt:lpstr>
      <vt:lpstr>The elliptic flow – could it be MPI dependent.</vt:lpstr>
      <vt:lpstr>Long-range near-side angular  correlations</vt:lpstr>
      <vt:lpstr>Final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Guy Paic</cp:lastModifiedBy>
  <cp:revision>172</cp:revision>
  <cp:lastPrinted>1601-01-01T00:00:00Z</cp:lastPrinted>
  <dcterms:created xsi:type="dcterms:W3CDTF">2013-03-24T05:53:16Z</dcterms:created>
  <dcterms:modified xsi:type="dcterms:W3CDTF">2013-09-25T05:49:02Z</dcterms:modified>
</cp:coreProperties>
</file>